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70688" cy="99028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99FF99"/>
    <a:srgbClr val="FFFF99"/>
    <a:srgbClr val="C9F1FF"/>
    <a:srgbClr val="66FF33"/>
    <a:srgbClr val="FF9933"/>
    <a:srgbClr val="FFCC99"/>
    <a:srgbClr val="FFCCFF"/>
    <a:srgbClr val="FA6EDF"/>
    <a:srgbClr val="FB5F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6B078A-AB83-2587-25FB-3CE45D4D5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5988F15-A806-9DB0-2BA7-37A7543CAA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D02A16-22D0-F7CF-FC3B-A790AB17E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DEAE-FD5E-4068-9E72-D63A70D83245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41F4BD-B6C6-FC36-6CF8-84FDAE4A7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703B69-08A8-71D3-5E66-E09B74C0F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06403-BA65-4A17-94BB-FCDCB0D73B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061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5D4CD1-4901-4FC5-A136-3E265CF31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0853F2-6DCA-85EF-27D8-FEE0F2961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E342DE-C00B-129B-06BA-5751EEA5A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DEAE-FD5E-4068-9E72-D63A70D83245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3F4384-5A65-9472-CADF-EFC4B5A5F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2C4E52-9D49-80FD-2A51-7DDF1ADC1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06403-BA65-4A17-94BB-FCDCB0D73B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807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5224A3-D63C-CD23-F1FB-383020AAE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B8F17F9-E205-B92D-BD14-0E612B1A7F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98DF87-6367-A196-86EF-EE606DAD9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DEAE-FD5E-4068-9E72-D63A70D83245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B818B1-DEA1-62FE-E219-585C8A425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C2CB09-F5A2-197B-596B-87F10B2E6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06403-BA65-4A17-94BB-FCDCB0D73B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926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6EC562-A608-1C2D-3E15-93742BC7F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2F9B218-BEF8-369A-1522-38BC5A76C3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9179D8C-998A-481A-274E-6279D37FF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83CF17-DA49-4FE2-AB53-95FC0FAFC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DEAE-FD5E-4068-9E72-D63A70D83245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072FE30-16BB-0A53-22E9-D8E8302D0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5B4C0FE-F2F4-69C2-229B-477911489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06403-BA65-4A17-94BB-FCDCB0D73B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502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70921E-43BB-42CD-96A8-CCA6E20ED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9732FBF-FEF6-2250-291F-372C95FF7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924806F-1A1D-B066-D8D3-B12839AB3A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3A1E3F7-2525-434F-90D8-139EB34F68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37F4F4A-3F9A-C7E8-1E5F-BA167325E8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A8F9221-7DA5-6B47-B00B-0233BB573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DEAE-FD5E-4068-9E72-D63A70D83245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E26C1C3-94D7-0AC6-F5B4-95D8AB36D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C87059B-3FD4-934E-EFFC-1E7F36F2F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06403-BA65-4A17-94BB-FCDCB0D73B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798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312F11-ED37-4163-9213-49D1A18FD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350ACAF-FFA0-ED22-483F-685668AFB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DEAE-FD5E-4068-9E72-D63A70D83245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FA07DBA-C8D2-C77E-19D9-27BC9B42E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B556CEA-52BB-A296-0966-04E9EA70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06403-BA65-4A17-94BB-FCDCB0D73B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1561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9E3AE87-DC74-D524-2D06-B9CC5BA2A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DEAE-FD5E-4068-9E72-D63A70D83245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3F4CCB7-9304-A0B2-5DE7-11B9A5A00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51458E6-170E-4BB6-BD85-0511FB98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06403-BA65-4A17-94BB-FCDCB0D73B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5041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A35F35-B5CA-BFDB-E52D-4895561FC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D8E9FF7-DD0E-E298-7296-73B5B1E22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665492C-504B-5BF9-D715-7773B94FF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D67F5C9-2134-85D0-5DE1-9A27BEB94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DEAE-FD5E-4068-9E72-D63A70D83245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BBAB2C3-6801-9016-D84F-B43A95964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9A44D31-D7C5-CFAA-50EA-A613DBBAD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06403-BA65-4A17-94BB-FCDCB0D73B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8259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C69570-9771-688E-F93F-F642C246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D881B67-A70A-5002-7F2A-36004DDDD8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34E7F6A-37F0-16C6-DFEA-14A46D353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1CF29F-5082-6FF1-296F-468EF2FCE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DEAE-FD5E-4068-9E72-D63A70D83245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1C45DAD-B26F-AE3B-DF61-D397D4B56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D8FF21B-8641-90D3-4718-318E362DC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06403-BA65-4A17-94BB-FCDCB0D73B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7586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09D11D-9E2C-44C2-A8D0-B89182EB0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AE9D327-E741-517C-35EE-44D602DB3A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005BAB-60B0-B012-9EE2-165C954F1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DEAE-FD5E-4068-9E72-D63A70D83245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AEA1EE-0ED6-DDCA-6F90-1B4037D5F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F10AD6-0546-566D-A107-01141E62B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06403-BA65-4A17-94BB-FCDCB0D73B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322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9E3869B-4F95-E775-0F85-36EF09A97B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5966B91-F559-D2B6-8F0F-14D10A1E49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8145BE-C0FD-D76E-8EE9-65503B783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3DEAE-FD5E-4068-9E72-D63A70D83245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F6145C-4D3C-E510-9363-9B92C9282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862D31-F9D5-532C-99AF-CC348ECDD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06403-BA65-4A17-94BB-FCDCB0D73B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582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0B814EB-66C7-59CF-4933-0AD656C60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85AD44-9182-36E9-439C-D25578A53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9C0B7C-517D-438C-566C-4822ED652D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3DEAE-FD5E-4068-9E72-D63A70D83245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8C8006-E5AE-C9CF-648F-AB2DFFAF7A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848F0E-5FED-F748-DA02-C2371110F6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06403-BA65-4A17-94BB-FCDCB0D73B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12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図 41">
            <a:extLst>
              <a:ext uri="{FF2B5EF4-FFF2-40B4-BE49-F238E27FC236}">
                <a16:creationId xmlns:a16="http://schemas.microsoft.com/office/drawing/2014/main" id="{2ADECB31-B637-3F23-C046-8BDDF4F8F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646802" y="3929255"/>
            <a:ext cx="711769" cy="44682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C9DEE7F2-1EF1-1FDE-1985-2E6450613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662043" y="1513564"/>
            <a:ext cx="711772" cy="446822"/>
          </a:xfrm>
          <a:prstGeom prst="rect">
            <a:avLst/>
          </a:prstGeom>
        </p:spPr>
      </p:pic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05E270D8-6FD0-2F41-1C93-64732E69C8BA}"/>
              </a:ext>
            </a:extLst>
          </p:cNvPr>
          <p:cNvSpPr/>
          <p:nvPr/>
        </p:nvSpPr>
        <p:spPr>
          <a:xfrm>
            <a:off x="461154" y="788735"/>
            <a:ext cx="3232995" cy="1903869"/>
          </a:xfrm>
          <a:prstGeom prst="roundRect">
            <a:avLst/>
          </a:prstGeom>
          <a:solidFill>
            <a:srgbClr val="FFFF99">
              <a:alpha val="34902"/>
            </a:srgbClr>
          </a:solidFill>
          <a:ln w="28575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E03D680E-3612-9401-2A9E-7622E88A3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8463" y="5214821"/>
            <a:ext cx="933517" cy="1110767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1B29A8DB-9509-09BC-1B17-358111020C62}"/>
              </a:ext>
            </a:extLst>
          </p:cNvPr>
          <p:cNvSpPr/>
          <p:nvPr/>
        </p:nvSpPr>
        <p:spPr>
          <a:xfrm>
            <a:off x="4377603" y="785643"/>
            <a:ext cx="3232995" cy="1771288"/>
          </a:xfrm>
          <a:prstGeom prst="round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EF7BE33B-426C-A68B-F008-29A612547035}"/>
              </a:ext>
            </a:extLst>
          </p:cNvPr>
          <p:cNvSpPr/>
          <p:nvPr/>
        </p:nvSpPr>
        <p:spPr>
          <a:xfrm>
            <a:off x="8220592" y="758480"/>
            <a:ext cx="3264036" cy="1881713"/>
          </a:xfrm>
          <a:prstGeom prst="roundRect">
            <a:avLst/>
          </a:prstGeom>
          <a:noFill/>
          <a:ln w="28575">
            <a:solidFill>
              <a:srgbClr val="66FF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B1BA18B0-FC6F-EEE4-C926-C407C9FAF416}"/>
              </a:ext>
            </a:extLst>
          </p:cNvPr>
          <p:cNvSpPr/>
          <p:nvPr/>
        </p:nvSpPr>
        <p:spPr>
          <a:xfrm>
            <a:off x="4225583" y="5384572"/>
            <a:ext cx="4021123" cy="1302074"/>
          </a:xfrm>
          <a:prstGeom prst="roundRect">
            <a:avLst/>
          </a:prstGeom>
          <a:noFill/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39A03214-CEDF-ECE5-4D14-38BF180A699E}"/>
              </a:ext>
            </a:extLst>
          </p:cNvPr>
          <p:cNvSpPr/>
          <p:nvPr/>
        </p:nvSpPr>
        <p:spPr>
          <a:xfrm>
            <a:off x="621164" y="3109299"/>
            <a:ext cx="2996512" cy="1863392"/>
          </a:xfrm>
          <a:prstGeom prst="roundRect">
            <a:avLst/>
          </a:prstGeom>
          <a:solidFill>
            <a:srgbClr val="C9F1FF">
              <a:alpha val="34902"/>
            </a:srgbClr>
          </a:solidFill>
          <a:ln w="28575">
            <a:solidFill>
              <a:srgbClr val="C9F1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AF04103F-A22A-C2C8-DE5F-28AE31B263C3}"/>
              </a:ext>
            </a:extLst>
          </p:cNvPr>
          <p:cNvSpPr/>
          <p:nvPr/>
        </p:nvSpPr>
        <p:spPr>
          <a:xfrm>
            <a:off x="8261422" y="3049763"/>
            <a:ext cx="3202407" cy="2031263"/>
          </a:xfrm>
          <a:prstGeom prst="roundRect">
            <a:avLst/>
          </a:prstGeom>
          <a:solidFill>
            <a:srgbClr val="FFFF99">
              <a:alpha val="34902"/>
            </a:srgbClr>
          </a:solidFill>
          <a:ln w="28575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EECD1D5-77B4-0A49-D446-29DE695DBE69}"/>
              </a:ext>
            </a:extLst>
          </p:cNvPr>
          <p:cNvSpPr txBox="1"/>
          <p:nvPr/>
        </p:nvSpPr>
        <p:spPr>
          <a:xfrm>
            <a:off x="728171" y="422263"/>
            <a:ext cx="1807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４か月児</a:t>
            </a:r>
            <a:r>
              <a:rPr kumimoji="1"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健康診査</a:t>
            </a:r>
            <a:endParaRPr kumimoji="1" lang="ja-JP" altLang="en-US" sz="1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BEDC973-FADD-7009-AB41-9B7831E42F69}"/>
              </a:ext>
            </a:extLst>
          </p:cNvPr>
          <p:cNvSpPr txBox="1"/>
          <p:nvPr/>
        </p:nvSpPr>
        <p:spPr>
          <a:xfrm>
            <a:off x="4454479" y="412840"/>
            <a:ext cx="2495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もぐもぐ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教室</a:t>
            </a: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(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離乳食教室）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8889F51-D3C7-8DBB-EDBB-C8EAF13EFFBC}"/>
              </a:ext>
            </a:extLst>
          </p:cNvPr>
          <p:cNvSpPr txBox="1"/>
          <p:nvPr/>
        </p:nvSpPr>
        <p:spPr>
          <a:xfrm>
            <a:off x="8461628" y="408013"/>
            <a:ext cx="16962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1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歳お誕生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相談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5F6BA4D-8726-BC47-56DB-FAD9B7D074FA}"/>
              </a:ext>
            </a:extLst>
          </p:cNvPr>
          <p:cNvSpPr txBox="1"/>
          <p:nvPr/>
        </p:nvSpPr>
        <p:spPr>
          <a:xfrm>
            <a:off x="4268363" y="5036238"/>
            <a:ext cx="42374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すくすく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相談</a:t>
            </a:r>
            <a:r>
              <a:rPr kumimoji="1" lang="ja-JP" altLang="en-US" sz="1400" b="1" dirty="0"/>
              <a:t>（妊産婦・乳幼児の保護者の相談）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498B4E8-23E5-0000-937A-B0606947CCD9}"/>
              </a:ext>
            </a:extLst>
          </p:cNvPr>
          <p:cNvSpPr txBox="1"/>
          <p:nvPr/>
        </p:nvSpPr>
        <p:spPr>
          <a:xfrm>
            <a:off x="728171" y="2746035"/>
            <a:ext cx="2279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1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歳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6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か月児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健康診査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08D4A0A-8425-163E-A337-9AA1F32043D3}"/>
              </a:ext>
            </a:extLst>
          </p:cNvPr>
          <p:cNvSpPr txBox="1"/>
          <p:nvPr/>
        </p:nvSpPr>
        <p:spPr>
          <a:xfrm>
            <a:off x="8781377" y="6236023"/>
            <a:ext cx="26824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問合せ先：こども家庭センター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0224-53-2251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6DAC7E2-1DF7-BFCB-668F-98D699A1F2D0}"/>
              </a:ext>
            </a:extLst>
          </p:cNvPr>
          <p:cNvSpPr txBox="1"/>
          <p:nvPr/>
        </p:nvSpPr>
        <p:spPr>
          <a:xfrm>
            <a:off x="315183" y="104100"/>
            <a:ext cx="112459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</a:t>
            </a:r>
            <a:r>
              <a:rPr kumimoji="1" lang="en-US" altLang="ja-JP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kumimoji="1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年度　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大河原町乳幼児健康診査・相談（実施日・対象者）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変更する場合がありますので、随時ご確認ください。</a:t>
            </a:r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2B636366-B637-E6DC-1E5D-2526DC3B3F92}"/>
              </a:ext>
            </a:extLst>
          </p:cNvPr>
          <p:cNvSpPr/>
          <p:nvPr/>
        </p:nvSpPr>
        <p:spPr>
          <a:xfrm>
            <a:off x="4372530" y="3161554"/>
            <a:ext cx="3288174" cy="19245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99FF9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C7FF201-59FF-7836-88C4-0B2B53176E8D}"/>
              </a:ext>
            </a:extLst>
          </p:cNvPr>
          <p:cNvSpPr txBox="1"/>
          <p:nvPr/>
        </p:nvSpPr>
        <p:spPr>
          <a:xfrm>
            <a:off x="8301097" y="2703781"/>
            <a:ext cx="2170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3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歳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6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か月児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健康診査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F92FE5F-0ACB-0F86-4998-A66836CBF4CA}"/>
              </a:ext>
            </a:extLst>
          </p:cNvPr>
          <p:cNvSpPr txBox="1"/>
          <p:nvPr/>
        </p:nvSpPr>
        <p:spPr>
          <a:xfrm>
            <a:off x="401007" y="875618"/>
            <a:ext cx="3353287" cy="1764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受付時間　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40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13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５月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21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R7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 ・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R8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７月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16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　　　　　２ ・ ３月生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９月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17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　　　　　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・ 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５月生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 １１月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19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　　　　　６ ・ ７月生             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</a:pP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R9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21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　　　　　８ ・ ９月生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３月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18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　　　　　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 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 </a:t>
            </a:r>
            <a:endParaRPr kumimoji="1" lang="ja-JP" altLang="en-US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89E785-12AB-AE88-FCD2-886F8040FE44}"/>
              </a:ext>
            </a:extLst>
          </p:cNvPr>
          <p:cNvSpPr txBox="1"/>
          <p:nvPr/>
        </p:nvSpPr>
        <p:spPr>
          <a:xfrm>
            <a:off x="583774" y="3138460"/>
            <a:ext cx="2987751" cy="1811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受付時間　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40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13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  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　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R6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９ ・ 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23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 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 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24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　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R7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 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  <a:defRPr/>
            </a:pPr>
            <a:r>
              <a:rPr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 </a:t>
            </a:r>
            <a:r>
              <a:rPr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26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 　　　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 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  <a:defRPr/>
            </a:pP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R9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         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 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lang="en-US" altLang="ja-JP" sz="1200" b="1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  <a:defRPr/>
            </a:pP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25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        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 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120C26C-B77D-6CCA-7A4F-875F6EE078E2}"/>
              </a:ext>
            </a:extLst>
          </p:cNvPr>
          <p:cNvSpPr txBox="1"/>
          <p:nvPr/>
        </p:nvSpPr>
        <p:spPr>
          <a:xfrm>
            <a:off x="4355012" y="3206451"/>
            <a:ext cx="3311051" cy="1811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受付時間　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40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13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 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４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22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日（水）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R5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９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日（水）        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 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 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日（水）　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R6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日（水）　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 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３ ・ ４月生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 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16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水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　　　　　 ５ ・ ６月生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R9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    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７ ・ ８月生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976C095-10FC-EE70-0017-252BD29A98ED}"/>
              </a:ext>
            </a:extLst>
          </p:cNvPr>
          <p:cNvSpPr txBox="1"/>
          <p:nvPr/>
        </p:nvSpPr>
        <p:spPr>
          <a:xfrm>
            <a:off x="8355510" y="3038373"/>
            <a:ext cx="3045559" cy="2041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受付時間　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40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13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4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16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　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R4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  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９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lang="en-US" altLang="ja-JP" sz="1200" b="1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6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（木）　　　　　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 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8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 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R5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 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10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 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　　　　　　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 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lang="en-US" altLang="ja-JP" sz="1200" b="1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12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 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　　　　　　 ５月生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R9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 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　　　　　　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 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 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　　 　　　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0DDA20B-5D06-9423-C045-61D354472848}"/>
              </a:ext>
            </a:extLst>
          </p:cNvPr>
          <p:cNvSpPr txBox="1"/>
          <p:nvPr/>
        </p:nvSpPr>
        <p:spPr>
          <a:xfrm>
            <a:off x="4629499" y="2808823"/>
            <a:ext cx="25476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2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歳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6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か月児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歯科健康診査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04DEFCA1-C199-2FBE-0E20-821736C16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611064" y="3976697"/>
            <a:ext cx="727529" cy="456714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5FB635CD-7344-5DD6-5E16-89BF24471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374531" y="1567713"/>
            <a:ext cx="795014" cy="421766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B7B4F058-C684-5196-F0D8-8874CB201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622102" y="1518571"/>
            <a:ext cx="730813" cy="458775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BE461CD8-3CB1-9C3E-67B2-CB4F6C08A478}"/>
              </a:ext>
            </a:extLst>
          </p:cNvPr>
          <p:cNvSpPr txBox="1"/>
          <p:nvPr/>
        </p:nvSpPr>
        <p:spPr>
          <a:xfrm>
            <a:off x="4328534" y="753774"/>
            <a:ext cx="3353287" cy="1863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受付時間　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30</a:t>
            </a:r>
            <a:endParaRPr lang="en-US" altLang="ja-JP" sz="12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４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17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金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　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R7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 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7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　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 ・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R8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7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 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日（火）         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 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3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7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6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日（火）        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 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700"/>
              </a:lnSpc>
            </a:pP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12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 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日（水）        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 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７月生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700"/>
              </a:lnSpc>
            </a:pP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R9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 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日（火）         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９月生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700"/>
              </a:lnSpc>
            </a:pP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6E890143-038C-9915-8175-D29A909246CB}"/>
              </a:ext>
            </a:extLst>
          </p:cNvPr>
          <p:cNvSpPr txBox="1"/>
          <p:nvPr/>
        </p:nvSpPr>
        <p:spPr>
          <a:xfrm>
            <a:off x="8175966" y="778029"/>
            <a:ext cx="3353287" cy="1811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受付時間　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30</a:t>
            </a:r>
          </a:p>
          <a:p>
            <a:pPr>
              <a:lnSpc>
                <a:spcPct val="2000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日（火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　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R7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年４ ・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30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（火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　        ６ ・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31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（月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　　　　　８ ・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29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（木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  　　  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 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24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（木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　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12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 ・ 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R8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  <a:defRPr/>
            </a:pP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R9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2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18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</a:t>
            </a:r>
            <a:r>
              <a:rPr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木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　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 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endParaRPr lang="ja-JP" altLang="en-US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3E6FEF6-206A-D0C2-A835-416011F6B088}"/>
              </a:ext>
            </a:extLst>
          </p:cNvPr>
          <p:cNvSpPr txBox="1"/>
          <p:nvPr/>
        </p:nvSpPr>
        <p:spPr>
          <a:xfrm>
            <a:off x="5443112" y="5388446"/>
            <a:ext cx="1747978" cy="1294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21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日（水）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600"/>
              </a:lnSpc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25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日（水）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600"/>
              </a:lnSpc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17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600"/>
              </a:lnSpc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R9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17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日（水）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3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17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98FA4C0B-BCF5-BA74-DB6D-083E01DF250F}"/>
              </a:ext>
            </a:extLst>
          </p:cNvPr>
          <p:cNvSpPr txBox="1"/>
          <p:nvPr/>
        </p:nvSpPr>
        <p:spPr>
          <a:xfrm>
            <a:off x="4302538" y="5381551"/>
            <a:ext cx="1527809" cy="1308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日（火）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600"/>
              </a:lnSpc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27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日（水）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600"/>
              </a:lnSpc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17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日（水）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600"/>
              </a:lnSpc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22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日（水）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13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600"/>
              </a:lnSpc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日（火）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   </a:t>
            </a: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9DDA7B82-B142-5C57-FFB1-72731C8AB885}"/>
              </a:ext>
            </a:extLst>
          </p:cNvPr>
          <p:cNvCxnSpPr>
            <a:cxnSpLocks/>
          </p:cNvCxnSpPr>
          <p:nvPr/>
        </p:nvCxnSpPr>
        <p:spPr>
          <a:xfrm>
            <a:off x="5433214" y="5454718"/>
            <a:ext cx="0" cy="118846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図 18">
            <a:extLst>
              <a:ext uri="{FF2B5EF4-FFF2-40B4-BE49-F238E27FC236}">
                <a16:creationId xmlns:a16="http://schemas.microsoft.com/office/drawing/2014/main" id="{67BDDFB5-4E56-A50B-D998-F912976845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699" y="5404061"/>
            <a:ext cx="953069" cy="953069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D5747E4-8E78-3149-94C2-037AF6CAB12E}"/>
              </a:ext>
            </a:extLst>
          </p:cNvPr>
          <p:cNvSpPr txBox="1"/>
          <p:nvPr/>
        </p:nvSpPr>
        <p:spPr>
          <a:xfrm>
            <a:off x="6962064" y="6347413"/>
            <a:ext cx="13390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/>
              <a:t>WEB</a:t>
            </a:r>
            <a:r>
              <a:rPr kumimoji="1" lang="ja-JP" altLang="en-US" sz="1100" b="1" dirty="0"/>
              <a:t>予約はこちら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DE5B413-A57C-C3DA-FCF0-AE5666F53030}"/>
              </a:ext>
            </a:extLst>
          </p:cNvPr>
          <p:cNvSpPr txBox="1"/>
          <p:nvPr/>
        </p:nvSpPr>
        <p:spPr>
          <a:xfrm>
            <a:off x="666913" y="4949978"/>
            <a:ext cx="30873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歳児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健康診査（</a:t>
            </a: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4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歳</a:t>
            </a: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6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か月児対象）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1FDDDD88-C8B0-3187-916E-0B877C7E975D}"/>
              </a:ext>
            </a:extLst>
          </p:cNvPr>
          <p:cNvSpPr/>
          <p:nvPr/>
        </p:nvSpPr>
        <p:spPr>
          <a:xfrm>
            <a:off x="744920" y="5300286"/>
            <a:ext cx="3007018" cy="1407906"/>
          </a:xfrm>
          <a:prstGeom prst="roundRect">
            <a:avLst/>
          </a:prstGeom>
          <a:solidFill>
            <a:srgbClr val="FFFF99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008D769-81EC-F5F9-A644-3DD3C87D7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424230" y="3983405"/>
            <a:ext cx="795014" cy="421766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70B279D-CD04-FD09-9E94-E3F63C283945}"/>
              </a:ext>
            </a:extLst>
          </p:cNvPr>
          <p:cNvSpPr txBox="1"/>
          <p:nvPr/>
        </p:nvSpPr>
        <p:spPr>
          <a:xfrm>
            <a:off x="687171" y="5266387"/>
            <a:ext cx="3045559" cy="1441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defRPr/>
            </a:pP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受付時間　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12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en-US" altLang="ja-JP" sz="1200" b="1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13</a:t>
            </a:r>
            <a:r>
              <a:rPr lang="ja-JP" altLang="en-US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12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</a:t>
            </a:r>
          </a:p>
          <a:p>
            <a:pPr>
              <a:lnSpc>
                <a:spcPts val="1800"/>
              </a:lnSpc>
              <a:defRPr/>
            </a:pP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１１月１２日（木）　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R4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　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lang="en-US" altLang="ja-JP" sz="1200" b="1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１２月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           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９年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　　　　　　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  <a:defRPr/>
            </a:pP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2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25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           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lang="en-US" altLang="ja-JP" sz="1200" b="1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800"/>
              </a:lnSpc>
              <a:defRPr/>
            </a:pP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日（木）            </a:t>
            </a:r>
            <a:r>
              <a:rPr lang="en-US" altLang="ja-JP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</a:t>
            </a:r>
            <a:r>
              <a:rPr lang="ja-JP" altLang="en-US" sz="1200" b="1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月生</a:t>
            </a:r>
            <a:endParaRPr lang="en-US" altLang="ja-JP" sz="1200" b="1" dirty="0">
              <a:solidFill>
                <a:prstClr val="black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吹き出し: 角を丸めた四角形 14">
            <a:extLst>
              <a:ext uri="{FF2B5EF4-FFF2-40B4-BE49-F238E27FC236}">
                <a16:creationId xmlns:a16="http://schemas.microsoft.com/office/drawing/2014/main" id="{7F384F47-FD58-8D88-191B-135470F6170D}"/>
              </a:ext>
            </a:extLst>
          </p:cNvPr>
          <p:cNvSpPr/>
          <p:nvPr/>
        </p:nvSpPr>
        <p:spPr>
          <a:xfrm>
            <a:off x="8515666" y="5328625"/>
            <a:ext cx="2429038" cy="834890"/>
          </a:xfrm>
          <a:prstGeom prst="wedgeRoundRectCallout">
            <a:avLst>
              <a:gd name="adj1" fmla="val 57015"/>
              <a:gd name="adj2" fmla="val 5413"/>
              <a:gd name="adj3" fmla="val 16667"/>
            </a:avLst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親子ふれあい体操をしています♬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・もぐもぐ教室・１歳お誕生相談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     ・２歳</a:t>
            </a:r>
            <a:r>
              <a:rPr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6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か月児歯科健診➡毎回</a:t>
            </a: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    ・すくすく</a:t>
            </a: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相談➡奇数月</a:t>
            </a:r>
            <a:endParaRPr kumimoji="1" lang="ja-JP" altLang="en-US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8779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804</Words>
  <Application>Microsoft Office PowerPoint</Application>
  <PresentationFormat>ワイド画面</PresentationFormat>
  <Paragraphs>78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HG丸ｺﾞｼｯｸM-PRO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猪野　ふゆ美</dc:creator>
  <cp:lastModifiedBy>泉　奈希沙</cp:lastModifiedBy>
  <cp:revision>71</cp:revision>
  <cp:lastPrinted>2026-02-26T09:14:15Z</cp:lastPrinted>
  <dcterms:created xsi:type="dcterms:W3CDTF">2024-12-19T00:35:10Z</dcterms:created>
  <dcterms:modified xsi:type="dcterms:W3CDTF">2026-10-30T06:45:11Z</dcterms:modified>
</cp:coreProperties>
</file>