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"/>
  </p:notesMasterIdLst>
  <p:handoutMasterIdLst>
    <p:handoutMasterId r:id="rId5"/>
  </p:handoutMasterIdLst>
  <p:sldIdLst>
    <p:sldId id="256" r:id="rId2"/>
    <p:sldId id="258" r:id="rId3"/>
  </p:sldIdLst>
  <p:sldSz cx="9906000" cy="6858000" type="A4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1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99"/>
    <p:restoredTop sz="94280" autoAdjust="0"/>
  </p:normalViewPr>
  <p:slideViewPr>
    <p:cSldViewPr snapToGrid="0" showGuides="1">
      <p:cViewPr varScale="1">
        <p:scale>
          <a:sx n="86" d="100"/>
          <a:sy n="86" d="100"/>
        </p:scale>
        <p:origin x="1358" y="48"/>
      </p:cViewPr>
      <p:guideLst>
        <p:guide orient="horz" pos="2183"/>
        <p:guide pos="312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8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E82803-099A-4FB9-9435-3F840176486F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109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10" name="スライド番号プレースホルダー 5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294C2-DD22-4326-9F03-E992CB3AEC9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602750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31" userDrawn="1">
          <p15:clr>
            <a:srgbClr val="F26B43"/>
          </p15:clr>
        </p15:guide>
        <p15:guide id="2" pos="2145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1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1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D4B45-27BD-49BD-8E20-D4F94CC2D58F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102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3013"/>
            <a:ext cx="48450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1103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1104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1105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477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四角形 63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56" name="四角形 64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57" name="四角形 65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四角形 68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73" name="四角形 6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1174" name="四角形 70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2BC6C-00C9-40F7-B765-4B4F250DBB29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631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958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3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39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7886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35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61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994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006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8048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19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613DD-E4DC-41D8-AAE9-D810551EB295}" type="datetimeFigureOut">
              <a:rPr kumimoji="1" lang="ja-JP" altLang="en-US" smtClean="0"/>
              <a:t>2026/2/10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FA947-D317-40A5-A060-6831C01E73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17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6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15.jpe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2" name="グループ化 58"/>
          <p:cNvGrpSpPr/>
          <p:nvPr/>
        </p:nvGrpSpPr>
        <p:grpSpPr>
          <a:xfrm>
            <a:off x="86953" y="177797"/>
            <a:ext cx="2559264" cy="1278214"/>
            <a:chOff x="50832" y="799006"/>
            <a:chExt cx="2559264" cy="1278214"/>
          </a:xfrm>
        </p:grpSpPr>
        <p:grpSp>
          <p:nvGrpSpPr>
            <p:cNvPr id="1113" name="グループ化 14"/>
            <p:cNvGrpSpPr/>
            <p:nvPr/>
          </p:nvGrpSpPr>
          <p:grpSpPr>
            <a:xfrm>
              <a:off x="50832" y="983084"/>
              <a:ext cx="2559264" cy="1094136"/>
              <a:chOff x="78079" y="288141"/>
              <a:chExt cx="2865546" cy="1142547"/>
            </a:xfrm>
          </p:grpSpPr>
          <p:pic>
            <p:nvPicPr>
              <p:cNvPr id="1114" name="図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0875421">
                <a:off x="78079" y="288141"/>
                <a:ext cx="2865546" cy="1049506"/>
              </a:xfrm>
              <a:prstGeom prst="rect">
                <a:avLst/>
              </a:prstGeom>
            </p:spPr>
          </p:pic>
          <p:sp>
            <p:nvSpPr>
              <p:cNvPr id="1115" name="正方形/長方形 6"/>
              <p:cNvSpPr/>
              <p:nvPr/>
            </p:nvSpPr>
            <p:spPr>
              <a:xfrm rot="20881208">
                <a:off x="374461" y="882307"/>
                <a:ext cx="264745" cy="548381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こ</a:t>
                </a:r>
              </a:p>
            </p:txBody>
          </p:sp>
          <p:sp>
            <p:nvSpPr>
              <p:cNvPr id="1116" name="正方形/長方形 8"/>
              <p:cNvSpPr/>
              <p:nvPr/>
            </p:nvSpPr>
            <p:spPr>
              <a:xfrm rot="20881208">
                <a:off x="881295" y="760846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ど</a:t>
                </a:r>
              </a:p>
            </p:txBody>
          </p:sp>
          <p:sp>
            <p:nvSpPr>
              <p:cNvPr id="1117" name="正方形/長方形 9"/>
              <p:cNvSpPr/>
              <p:nvPr/>
            </p:nvSpPr>
            <p:spPr>
              <a:xfrm rot="20881208">
                <a:off x="1378479" y="653924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も</a:t>
                </a:r>
              </a:p>
            </p:txBody>
          </p:sp>
          <p:sp>
            <p:nvSpPr>
              <p:cNvPr id="1118" name="正方形/長方形 10"/>
              <p:cNvSpPr/>
              <p:nvPr/>
            </p:nvSpPr>
            <p:spPr>
              <a:xfrm rot="20881208">
                <a:off x="1894962" y="537996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食</a:t>
                </a:r>
              </a:p>
            </p:txBody>
          </p:sp>
          <p:sp>
            <p:nvSpPr>
              <p:cNvPr id="1119" name="正方形/長方形 11"/>
              <p:cNvSpPr/>
              <p:nvPr/>
            </p:nvSpPr>
            <p:spPr>
              <a:xfrm rot="20881208">
                <a:off x="2411444" y="416535"/>
                <a:ext cx="264745" cy="548380"/>
              </a:xfrm>
              <a:prstGeom prst="rect">
                <a:avLst/>
              </a:prstGeom>
              <a:noFill/>
            </p:spPr>
            <p:txBody>
              <a:bodyPr wrap="square" lIns="74295" tIns="37148" rIns="74295" bIns="37148">
                <a:spAutoFit/>
              </a:bodyPr>
              <a:lstStyle/>
              <a:p>
                <a:pPr algn="ctr"/>
                <a:r>
                  <a:rPr lang="ja-JP" altLang="en-US" sz="2925" b="1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堂</a:t>
                </a:r>
              </a:p>
            </p:txBody>
          </p:sp>
        </p:grpSp>
        <p:sp>
          <p:nvSpPr>
            <p:cNvPr id="1120" name="吹き出し: 角を丸めた四角形 13"/>
            <p:cNvSpPr/>
            <p:nvPr/>
          </p:nvSpPr>
          <p:spPr>
            <a:xfrm rot="20774135">
              <a:off x="120241" y="799006"/>
              <a:ext cx="1196955" cy="255998"/>
            </a:xfrm>
            <a:prstGeom prst="wedgeRoundRectCallout">
              <a:avLst>
                <a:gd name="adj1" fmla="val -122"/>
                <a:gd name="adj2" fmla="val 132622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1463" dirty="0"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おいでよ！</a:t>
              </a:r>
            </a:p>
          </p:txBody>
        </p:sp>
      </p:grpSp>
      <p:sp>
        <p:nvSpPr>
          <p:cNvPr id="1121" name="テキスト ボックス 1"/>
          <p:cNvSpPr txBox="1"/>
          <p:nvPr/>
        </p:nvSpPr>
        <p:spPr>
          <a:xfrm>
            <a:off x="277743" y="1595081"/>
            <a:ext cx="44103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38" dirty="0"/>
              <a:t>　</a:t>
            </a:r>
            <a:r>
              <a:rPr lang="ja-JP" altLang="en-US" sz="1400" dirty="0"/>
              <a:t>こども食堂は、一人でも家族でも、住んでいる所も関係なく、小さなこどもからお年寄りまで、どなたでも利用できる場所です。</a:t>
            </a:r>
            <a:endParaRPr lang="ja-JP" altLang="en-US" sz="1138" dirty="0"/>
          </a:p>
        </p:txBody>
      </p:sp>
      <p:sp>
        <p:nvSpPr>
          <p:cNvPr id="1122" name="テキスト ボックス 2"/>
          <p:cNvSpPr txBox="1"/>
          <p:nvPr/>
        </p:nvSpPr>
        <p:spPr>
          <a:xfrm>
            <a:off x="274306" y="2261334"/>
            <a:ext cx="46004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38" dirty="0"/>
              <a:t>　</a:t>
            </a:r>
            <a:r>
              <a:rPr lang="ja-JP" altLang="en-US" sz="1400" dirty="0"/>
              <a:t>大河原町には現在、五か所のこども食堂があります。</a:t>
            </a:r>
            <a:endParaRPr lang="en-US" altLang="ja-JP" sz="1400" dirty="0"/>
          </a:p>
          <a:p>
            <a:r>
              <a:rPr lang="ja-JP" altLang="en-US" sz="1400" dirty="0"/>
              <a:t>活動日、内容も様々ですので、詳しくは各食堂へお問い合わせください。</a:t>
            </a:r>
          </a:p>
        </p:txBody>
      </p:sp>
      <p:pic>
        <p:nvPicPr>
          <p:cNvPr id="1123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280" y="412288"/>
            <a:ext cx="1514784" cy="1155022"/>
          </a:xfrm>
          <a:prstGeom prst="rect">
            <a:avLst/>
          </a:prstGeom>
        </p:spPr>
      </p:pic>
      <p:sp>
        <p:nvSpPr>
          <p:cNvPr id="1124" name="正方形/長方形 16"/>
          <p:cNvSpPr/>
          <p:nvPr/>
        </p:nvSpPr>
        <p:spPr>
          <a:xfrm>
            <a:off x="2704047" y="2953287"/>
            <a:ext cx="1984017" cy="68624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1050" dirty="0"/>
              <a:t>チラシ作成</a:t>
            </a:r>
            <a:endParaRPr lang="en-US" altLang="ja-JP" sz="1050" dirty="0"/>
          </a:p>
          <a:p>
            <a:r>
              <a:rPr lang="ja-JP" altLang="en-US" sz="1050" dirty="0"/>
              <a:t>大河原町役場　子ども家庭課</a:t>
            </a:r>
            <a:endParaRPr lang="en-US" altLang="ja-JP" sz="1050" dirty="0"/>
          </a:p>
          <a:p>
            <a:r>
              <a:rPr lang="ja-JP" altLang="en-US" sz="1050" dirty="0"/>
              <a:t>℡　</a:t>
            </a:r>
            <a:r>
              <a:rPr lang="en-US" altLang="ja-JP" sz="1050" dirty="0"/>
              <a:t>0224-53-2251</a:t>
            </a:r>
            <a:endParaRPr lang="ja-JP" altLang="en-US" sz="1050" dirty="0"/>
          </a:p>
        </p:txBody>
      </p:sp>
      <p:graphicFrame>
        <p:nvGraphicFramePr>
          <p:cNvPr id="1125" name="表 15"/>
          <p:cNvGraphicFramePr>
            <a:graphicFrameLocks noGrp="1"/>
          </p:cNvGraphicFramePr>
          <p:nvPr/>
        </p:nvGraphicFramePr>
        <p:xfrm>
          <a:off x="5835753" y="3470941"/>
          <a:ext cx="173990" cy="302896"/>
        </p:xfrm>
        <a:graphic>
          <a:graphicData uri="http://schemas.openxmlformats.org/drawingml/2006/table">
            <a:tbl>
              <a:tblPr/>
              <a:tblGrid>
                <a:gridCol w="17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959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74295" marR="74295" marT="37148" marB="37148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26" name="グループ化 36"/>
          <p:cNvGrpSpPr/>
          <p:nvPr/>
        </p:nvGrpSpPr>
        <p:grpSpPr>
          <a:xfrm>
            <a:off x="5083359" y="329763"/>
            <a:ext cx="4764446" cy="3156894"/>
            <a:chOff x="6177020" y="53619"/>
            <a:chExt cx="5863935" cy="3885409"/>
          </a:xfrm>
        </p:grpSpPr>
        <p:sp>
          <p:nvSpPr>
            <p:cNvPr id="1127" name="テキスト ボックス 19"/>
            <p:cNvSpPr txBox="1"/>
            <p:nvPr/>
          </p:nvSpPr>
          <p:spPr>
            <a:xfrm>
              <a:off x="6177020" y="1114348"/>
              <a:ext cx="5861737" cy="3050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（高校生まで）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南桜デイサービスセンター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毎月第２日曜日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時～午後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（食事は午後１時までに参加）</a:t>
              </a: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桜町薬局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0224-51-4601</a:t>
              </a:r>
            </a:p>
            <a:p>
              <a:endParaRPr lang="en-US" altLang="ja-JP" sz="1138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138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en-US" altLang="ja-JP" sz="1300" b="1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※</a:t>
              </a:r>
              <a:r>
                <a:rPr lang="ja-JP" altLang="en-US" sz="1300" b="1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学習支援もやっております。詳しくはお問い合わせください。</a:t>
              </a:r>
              <a:endParaRPr lang="en-US" altLang="ja-JP" sz="13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28" name="四角形: 角を丸くする 25"/>
            <p:cNvSpPr/>
            <p:nvPr/>
          </p:nvSpPr>
          <p:spPr>
            <a:xfrm>
              <a:off x="6287121" y="53619"/>
              <a:ext cx="5580704" cy="88066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南桜子ども食堂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2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（南桜子ども食堂）</a:t>
              </a:r>
              <a:endParaRPr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129" name="図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2951909" y="4792241"/>
            <a:ext cx="1950402" cy="1462802"/>
          </a:xfrm>
          <a:prstGeom prst="rect">
            <a:avLst/>
          </a:prstGeom>
        </p:spPr>
      </p:pic>
      <p:grpSp>
        <p:nvGrpSpPr>
          <p:cNvPr id="1130" name="グループ化 37"/>
          <p:cNvGrpSpPr/>
          <p:nvPr/>
        </p:nvGrpSpPr>
        <p:grpSpPr>
          <a:xfrm>
            <a:off x="47386" y="3809070"/>
            <a:ext cx="4743308" cy="3165857"/>
            <a:chOff x="6029908" y="195618"/>
            <a:chExt cx="5837917" cy="3407658"/>
          </a:xfrm>
        </p:grpSpPr>
        <p:sp>
          <p:nvSpPr>
            <p:cNvPr id="1131" name="テキスト ボックス 38"/>
            <p:cNvSpPr txBox="1"/>
            <p:nvPr/>
          </p:nvSpPr>
          <p:spPr>
            <a:xfrm>
              <a:off x="6029908" y="940444"/>
              <a:ext cx="3666093" cy="266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金ケ瀬公民館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会場で食事を提供（先着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毎月第２土曜日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午前１１時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分～午後１時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無くなり次第終了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大河原町ﾎﾞﾗﾝﾃｨｱ連絡会事務局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0224-53-0294</a:t>
              </a: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（大河原町社会福祉協議会）</a:t>
              </a:r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32" name="四角形: 角を丸くする 39"/>
            <p:cNvSpPr/>
            <p:nvPr/>
          </p:nvSpPr>
          <p:spPr>
            <a:xfrm>
              <a:off x="6287121" y="195618"/>
              <a:ext cx="5580704" cy="738664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ひまわり亭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（ひまわり会）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33" name="グループ化 47"/>
          <p:cNvGrpSpPr/>
          <p:nvPr/>
        </p:nvGrpSpPr>
        <p:grpSpPr>
          <a:xfrm>
            <a:off x="3462577" y="3890097"/>
            <a:ext cx="1122961" cy="600214"/>
            <a:chOff x="3730888" y="3704123"/>
            <a:chExt cx="985763" cy="526882"/>
          </a:xfrm>
        </p:grpSpPr>
        <p:pic>
          <p:nvPicPr>
            <p:cNvPr id="1134" name="図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135" name="図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grpSp>
        <p:nvGrpSpPr>
          <p:cNvPr id="1136" name="グループ化 41"/>
          <p:cNvGrpSpPr/>
          <p:nvPr/>
        </p:nvGrpSpPr>
        <p:grpSpPr>
          <a:xfrm>
            <a:off x="5003689" y="3809071"/>
            <a:ext cx="4638920" cy="3165856"/>
            <a:chOff x="6158385" y="195618"/>
            <a:chExt cx="5709440" cy="3896440"/>
          </a:xfrm>
        </p:grpSpPr>
        <p:sp>
          <p:nvSpPr>
            <p:cNvPr id="1137" name="テキスト ボックス 42"/>
            <p:cNvSpPr txBox="1"/>
            <p:nvPr/>
          </p:nvSpPr>
          <p:spPr>
            <a:xfrm>
              <a:off x="6158385" y="1047279"/>
              <a:ext cx="3541798" cy="30447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 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①見城前ﾌｧﾐﾘｰﾏｰﾄ駐車場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②蔵王電気駐車場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（大河原中学校前「ｺｲﾝ精米所」）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手作りお弁当の配布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毎月第２木曜日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分～午後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r>
                <a:rPr lang="ja-JP" altLang="en-US" sz="120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</a:t>
              </a:r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大河原町社会福祉協議会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0224-53-0294</a:t>
              </a: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1138" name="四角形: 角を丸くする 43"/>
            <p:cNvSpPr/>
            <p:nvPr/>
          </p:nvSpPr>
          <p:spPr>
            <a:xfrm>
              <a:off x="6287121" y="195618"/>
              <a:ext cx="5580704" cy="84461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たんぽぽ食堂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（社会福祉協議会）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39" name="グループ化 54"/>
          <p:cNvGrpSpPr/>
          <p:nvPr/>
        </p:nvGrpSpPr>
        <p:grpSpPr>
          <a:xfrm>
            <a:off x="5378966" y="3890097"/>
            <a:ext cx="1132096" cy="600940"/>
            <a:chOff x="1894274" y="2778390"/>
            <a:chExt cx="993782" cy="527520"/>
          </a:xfrm>
        </p:grpSpPr>
        <p:pic>
          <p:nvPicPr>
            <p:cNvPr id="1140" name="図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94274" y="2779028"/>
              <a:ext cx="526882" cy="526882"/>
            </a:xfrm>
            <a:prstGeom prst="rect">
              <a:avLst/>
            </a:prstGeom>
          </p:spPr>
        </p:pic>
        <p:pic>
          <p:nvPicPr>
            <p:cNvPr id="1141" name="図 4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361174" y="2778390"/>
              <a:ext cx="526882" cy="526882"/>
            </a:xfrm>
            <a:prstGeom prst="rect">
              <a:avLst/>
            </a:prstGeom>
          </p:spPr>
        </p:pic>
      </p:grpSp>
      <p:grpSp>
        <p:nvGrpSpPr>
          <p:cNvPr id="1142" name="グループ化 48"/>
          <p:cNvGrpSpPr/>
          <p:nvPr/>
        </p:nvGrpSpPr>
        <p:grpSpPr>
          <a:xfrm>
            <a:off x="8256582" y="3890676"/>
            <a:ext cx="1122961" cy="600214"/>
            <a:chOff x="3730888" y="3704123"/>
            <a:chExt cx="985763" cy="526882"/>
          </a:xfrm>
        </p:grpSpPr>
        <p:pic>
          <p:nvPicPr>
            <p:cNvPr id="1143" name="図 4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144" name="図 5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grpSp>
        <p:nvGrpSpPr>
          <p:cNvPr id="1145" name="グループ化 73"/>
          <p:cNvGrpSpPr/>
          <p:nvPr/>
        </p:nvGrpSpPr>
        <p:grpSpPr>
          <a:xfrm>
            <a:off x="543812" y="3890097"/>
            <a:ext cx="1113901" cy="601144"/>
            <a:chOff x="1003216" y="3893245"/>
            <a:chExt cx="1113901" cy="601144"/>
          </a:xfrm>
        </p:grpSpPr>
        <p:pic>
          <p:nvPicPr>
            <p:cNvPr id="1146" name="図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3216" y="3893245"/>
              <a:ext cx="600214" cy="600214"/>
            </a:xfrm>
            <a:prstGeom prst="rect">
              <a:avLst/>
            </a:prstGeom>
          </p:spPr>
        </p:pic>
        <p:pic>
          <p:nvPicPr>
            <p:cNvPr id="1147" name="図 2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16903" y="3894175"/>
              <a:ext cx="600214" cy="600214"/>
            </a:xfrm>
            <a:prstGeom prst="rect">
              <a:avLst/>
            </a:prstGeom>
          </p:spPr>
        </p:pic>
      </p:grpSp>
      <p:pic>
        <p:nvPicPr>
          <p:cNvPr id="1148" name="図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8040075" y="974670"/>
            <a:ext cx="1490842" cy="1987790"/>
          </a:xfrm>
          <a:prstGeom prst="rect">
            <a:avLst/>
          </a:prstGeom>
        </p:spPr>
      </p:pic>
      <p:pic>
        <p:nvPicPr>
          <p:cNvPr id="1149" name="図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49961" y="4773877"/>
            <a:ext cx="1929430" cy="1462802"/>
          </a:xfrm>
          <a:prstGeom prst="rect">
            <a:avLst/>
          </a:prstGeom>
        </p:spPr>
      </p:pic>
      <p:pic>
        <p:nvPicPr>
          <p:cNvPr id="1150" name="図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460" y="369581"/>
            <a:ext cx="604124" cy="604125"/>
          </a:xfrm>
          <a:prstGeom prst="rect">
            <a:avLst/>
          </a:prstGeom>
        </p:spPr>
      </p:pic>
      <p:pic>
        <p:nvPicPr>
          <p:cNvPr id="1151" name="図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9099" y="372591"/>
            <a:ext cx="604124" cy="604125"/>
          </a:xfrm>
          <a:prstGeom prst="rect">
            <a:avLst/>
          </a:prstGeom>
        </p:spPr>
      </p:pic>
      <p:pic>
        <p:nvPicPr>
          <p:cNvPr id="1152" name="図 2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965618" y="371354"/>
            <a:ext cx="589808" cy="589808"/>
          </a:xfrm>
          <a:prstGeom prst="rect">
            <a:avLst/>
          </a:prstGeom>
        </p:spPr>
      </p:pic>
      <p:pic>
        <p:nvPicPr>
          <p:cNvPr id="1153" name="図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7405" y="374700"/>
            <a:ext cx="589808" cy="5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4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図 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295" y="1792439"/>
            <a:ext cx="1473185" cy="1061995"/>
          </a:xfrm>
          <a:prstGeom prst="rect">
            <a:avLst/>
          </a:prstGeom>
        </p:spPr>
      </p:pic>
      <p:sp>
        <p:nvSpPr>
          <p:cNvPr id="1160" name="テキスト ボックス 1"/>
          <p:cNvSpPr txBox="1"/>
          <p:nvPr/>
        </p:nvSpPr>
        <p:spPr>
          <a:xfrm>
            <a:off x="5361934" y="638383"/>
            <a:ext cx="4410321" cy="159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こども食堂は多世代が交流する地域づくり、コミュニティづくりの場になっています。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こども食堂は「生活困窮家庭の困っている親子が行くところ」と思われるかたもいるかもしれませんが、みんなで食事をしたり、安くて健康的な食事を摂ることを目的としています。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</a:t>
            </a:r>
          </a:p>
        </p:txBody>
      </p:sp>
      <p:graphicFrame>
        <p:nvGraphicFramePr>
          <p:cNvPr id="1161" name="表 15"/>
          <p:cNvGraphicFramePr>
            <a:graphicFrameLocks noGrp="1"/>
          </p:cNvGraphicFramePr>
          <p:nvPr/>
        </p:nvGraphicFramePr>
        <p:xfrm>
          <a:off x="5835753" y="3470941"/>
          <a:ext cx="173990" cy="302896"/>
        </p:xfrm>
        <a:graphic>
          <a:graphicData uri="http://schemas.openxmlformats.org/drawingml/2006/table">
            <a:tbl>
              <a:tblPr/>
              <a:tblGrid>
                <a:gridCol w="173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98959">
                <a:tc>
                  <a:txBody>
                    <a:bodyPr/>
                    <a:lstStyle/>
                    <a:p>
                      <a:endParaRPr kumimoji="1" lang="ja-JP" altLang="en-US" sz="1500" dirty="0"/>
                    </a:p>
                  </a:txBody>
                  <a:tcPr marL="74295" marR="74295" marT="37148" marB="37148">
                    <a:lnL w="12700" cmpd="sng">
                      <a:solidFill>
                        <a:schemeClr val="bg1"/>
                      </a:solidFill>
                      <a:prstDash val="solid"/>
                    </a:lnL>
                    <a:lnR w="12700" cmpd="sng">
                      <a:solidFill>
                        <a:schemeClr val="bg1"/>
                      </a:solidFill>
                      <a:prstDash val="solid"/>
                    </a:lnR>
                    <a:lnT w="12700" cmpd="sng">
                      <a:solidFill>
                        <a:schemeClr val="bg1"/>
                      </a:solidFill>
                      <a:prstDash val="solid"/>
                    </a:lnT>
                    <a:lnB w="12700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162" name="グループ化 36"/>
          <p:cNvGrpSpPr/>
          <p:nvPr/>
        </p:nvGrpSpPr>
        <p:grpSpPr>
          <a:xfrm>
            <a:off x="298412" y="282758"/>
            <a:ext cx="4614174" cy="3188507"/>
            <a:chOff x="6188841" y="53619"/>
            <a:chExt cx="5678984" cy="4155433"/>
          </a:xfrm>
        </p:grpSpPr>
        <p:sp>
          <p:nvSpPr>
            <p:cNvPr id="1163" name="テキスト ボックス 19"/>
            <p:cNvSpPr txBox="1"/>
            <p:nvPr/>
          </p:nvSpPr>
          <p:spPr>
            <a:xfrm>
              <a:off x="6188841" y="1037895"/>
              <a:ext cx="5677783" cy="3323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料　金　　　こども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（高校生まで）　</a:t>
              </a: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無料</a:t>
              </a:r>
              <a:endParaRPr kumimoji="0" lang="en-US" altLang="ja-JP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大　人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　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300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場　所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 　 うらにわあとりえ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             （大河原町福田字堀内51）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内　容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会場で食事を提供（先着30食）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開催日　   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毎月第１日曜日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時　間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    午後０時～午後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1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時</a:t>
              </a:r>
              <a:r>
                <a:rPr kumimoji="0" lang="en-US" altLang="ja-JP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30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無くなり次第終了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問合せ先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押野　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　　　　　　</a:t>
              </a: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✉</a:t>
              </a: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oshino511@icloud.com</a:t>
              </a:r>
              <a:r>
                <a:rPr kumimoji="0" lang="ja-JP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IZ UDPゴシック" panose="020B0400000000000000" pitchFamily="50" charset="-128"/>
                  <a:ea typeface="BIZ UDPゴシック" panose="020B0400000000000000" pitchFamily="50" charset="-128"/>
                  <a:cs typeface="+mn-cs"/>
                </a:rPr>
                <a:t>　</a:t>
              </a:r>
              <a:endParaRPr sz="1600" dirty="0"/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138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ja-JP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1164" name="四角形: 角を丸くする 25"/>
            <p:cNvSpPr/>
            <p:nvPr/>
          </p:nvSpPr>
          <p:spPr>
            <a:xfrm>
              <a:off x="6287121" y="53619"/>
              <a:ext cx="5580704" cy="88066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うらにわ子ども食堂</a:t>
              </a:r>
              <a:endPara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（うらにわあとりえ）</a:t>
              </a:r>
              <a:endPara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</p:txBody>
        </p:sp>
      </p:grpSp>
      <p:pic>
        <p:nvPicPr>
          <p:cNvPr id="1165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1634" y="1307270"/>
            <a:ext cx="1828719" cy="1371538"/>
          </a:xfrm>
          <a:prstGeom prst="rect">
            <a:avLst/>
          </a:prstGeom>
        </p:spPr>
      </p:pic>
      <p:pic>
        <p:nvPicPr>
          <p:cNvPr id="1166" name="図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12" y="329162"/>
            <a:ext cx="604124" cy="604125"/>
          </a:xfrm>
          <a:prstGeom prst="rect">
            <a:avLst/>
          </a:prstGeom>
        </p:spPr>
      </p:pic>
      <p:pic>
        <p:nvPicPr>
          <p:cNvPr id="1167" name="図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880" y="318567"/>
            <a:ext cx="604124" cy="604125"/>
          </a:xfrm>
          <a:prstGeom prst="rect">
            <a:avLst/>
          </a:prstGeom>
        </p:spPr>
      </p:pic>
      <p:pic>
        <p:nvPicPr>
          <p:cNvPr id="1168" name="図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9654" y="343479"/>
            <a:ext cx="589808" cy="589808"/>
          </a:xfrm>
          <a:prstGeom prst="rect">
            <a:avLst/>
          </a:prstGeom>
        </p:spPr>
      </p:pic>
      <p:pic>
        <p:nvPicPr>
          <p:cNvPr id="1169" name="図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4078" y="329162"/>
            <a:ext cx="589808" cy="589808"/>
          </a:xfrm>
          <a:prstGeom prst="rect">
            <a:avLst/>
          </a:prstGeom>
        </p:spPr>
      </p:pic>
      <p:sp>
        <p:nvSpPr>
          <p:cNvPr id="1170" name="テキスト ボックス 71"/>
          <p:cNvSpPr txBox="1"/>
          <p:nvPr/>
        </p:nvSpPr>
        <p:spPr>
          <a:xfrm>
            <a:off x="5330985" y="271610"/>
            <a:ext cx="4105495" cy="337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1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　　　</a:t>
            </a:r>
            <a:r>
              <a:rPr kumimoji="0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こども食堂は誰でも利用できます</a:t>
            </a:r>
          </a:p>
        </p:txBody>
      </p:sp>
      <p:grpSp>
        <p:nvGrpSpPr>
          <p:cNvPr id="2" name="グループ化 37">
            <a:extLst>
              <a:ext uri="{FF2B5EF4-FFF2-40B4-BE49-F238E27FC236}">
                <a16:creationId xmlns:a16="http://schemas.microsoft.com/office/drawing/2014/main" id="{AD38D5DC-6E08-5E10-CD56-7AD5FB77B308}"/>
              </a:ext>
            </a:extLst>
          </p:cNvPr>
          <p:cNvGrpSpPr/>
          <p:nvPr/>
        </p:nvGrpSpPr>
        <p:grpSpPr>
          <a:xfrm>
            <a:off x="273771" y="3470941"/>
            <a:ext cx="4652748" cy="3165858"/>
            <a:chOff x="6029908" y="195618"/>
            <a:chExt cx="5726459" cy="3407659"/>
          </a:xfrm>
        </p:grpSpPr>
        <p:sp>
          <p:nvSpPr>
            <p:cNvPr id="3" name="テキスト ボックス 38">
              <a:extLst>
                <a:ext uri="{FF2B5EF4-FFF2-40B4-BE49-F238E27FC236}">
                  <a16:creationId xmlns:a16="http://schemas.microsoft.com/office/drawing/2014/main" id="{F992CC3C-4382-C16B-1580-F6C5728B4497}"/>
                </a:ext>
              </a:extLst>
            </p:cNvPr>
            <p:cNvSpPr txBox="1"/>
            <p:nvPr/>
          </p:nvSpPr>
          <p:spPr>
            <a:xfrm>
              <a:off x="6029908" y="940445"/>
              <a:ext cx="3666093" cy="2662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altLang="ja-JP" sz="1138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料　金　　　こども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（中学生まで）　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無料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大人　　　　　　　　　</a:t>
              </a:r>
              <a:r>
                <a:rPr lang="en-US" altLang="ja-JP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</a:t>
              </a:r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円</a:t>
              </a:r>
              <a:endParaRPr lang="en-US" altLang="ja-JP" sz="1200" b="1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場　所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  上谷集会所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内　容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会場で食事を提供（先着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50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食）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開催日　   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毎月第３土曜日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時　間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    午前１１時</a:t>
              </a:r>
              <a:r>
                <a:rPr lang="en-US" altLang="ja-JP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30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分～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無くなり次第終了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b="1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問合せ先</a:t>
              </a:r>
              <a:r>
                <a:rPr lang="ja-JP" altLang="en-US" sz="1200" dirty="0"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大河原町ﾎﾞﾗﾝﾃｨｱ連絡会事務局</a:t>
              </a:r>
              <a:endParaRPr lang="en-US" altLang="ja-JP" sz="1200" dirty="0"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    　℡　</a:t>
              </a:r>
              <a:r>
                <a:rPr lang="en-US" altLang="ja-JP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0224-53-0294</a:t>
              </a:r>
            </a:p>
            <a:p>
              <a:r>
                <a:rPr lang="ja-JP" altLang="en-US" sz="1200" dirty="0">
                  <a:solidFill>
                    <a:srgbClr val="000000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　　　　　　（大河原町社会福祉協議会）</a:t>
              </a:r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en-US" altLang="ja-JP" sz="1200" dirty="0">
                <a:solidFill>
                  <a:srgbClr val="00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endParaRPr lang="ja-JP" altLang="en-US" sz="1138" dirty="0"/>
            </a:p>
          </p:txBody>
        </p:sp>
        <p:sp>
          <p:nvSpPr>
            <p:cNvPr id="4" name="四角形: 角を丸くする 39">
              <a:extLst>
                <a:ext uri="{FF2B5EF4-FFF2-40B4-BE49-F238E27FC236}">
                  <a16:creationId xmlns:a16="http://schemas.microsoft.com/office/drawing/2014/main" id="{51658B17-A7A4-0FE3-55AB-F765AC1FF273}"/>
                </a:ext>
              </a:extLst>
            </p:cNvPr>
            <p:cNvSpPr/>
            <p:nvPr/>
          </p:nvSpPr>
          <p:spPr>
            <a:xfrm>
              <a:off x="6175664" y="195618"/>
              <a:ext cx="5580703" cy="738664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稲穂亭</a:t>
              </a:r>
              <a:endParaRPr lang="en-US" altLang="ja-JP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105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（ごはんがおいしい　地域の食堂　稲穂亭</a:t>
              </a:r>
              <a:r>
                <a:rPr lang="ja-JP" altLang="en-US" sz="1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）</a:t>
              </a:r>
              <a:endParaRPr lang="en-US" altLang="ja-JP" sz="1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5" name="グループ化 73">
            <a:extLst>
              <a:ext uri="{FF2B5EF4-FFF2-40B4-BE49-F238E27FC236}">
                <a16:creationId xmlns:a16="http://schemas.microsoft.com/office/drawing/2014/main" id="{3EC06528-4E43-CE47-5F9E-1A3B87779D2C}"/>
              </a:ext>
            </a:extLst>
          </p:cNvPr>
          <p:cNvGrpSpPr/>
          <p:nvPr/>
        </p:nvGrpSpPr>
        <p:grpSpPr>
          <a:xfrm>
            <a:off x="357529" y="3513494"/>
            <a:ext cx="1113901" cy="601144"/>
            <a:chOff x="1003216" y="3893245"/>
            <a:chExt cx="1113901" cy="601144"/>
          </a:xfrm>
        </p:grpSpPr>
        <p:pic>
          <p:nvPicPr>
            <p:cNvPr id="6" name="図 32">
              <a:extLst>
                <a:ext uri="{FF2B5EF4-FFF2-40B4-BE49-F238E27FC236}">
                  <a16:creationId xmlns:a16="http://schemas.microsoft.com/office/drawing/2014/main" id="{98847D80-3A55-225F-023C-D19C6EF04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3216" y="3893245"/>
              <a:ext cx="600214" cy="600214"/>
            </a:xfrm>
            <a:prstGeom prst="rect">
              <a:avLst/>
            </a:prstGeom>
          </p:spPr>
        </p:pic>
        <p:pic>
          <p:nvPicPr>
            <p:cNvPr id="7" name="図 24">
              <a:extLst>
                <a:ext uri="{FF2B5EF4-FFF2-40B4-BE49-F238E27FC236}">
                  <a16:creationId xmlns:a16="http://schemas.microsoft.com/office/drawing/2014/main" id="{3181633D-B89E-39AE-0719-01B70A9E8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16903" y="3894175"/>
              <a:ext cx="600214" cy="600214"/>
            </a:xfrm>
            <a:prstGeom prst="rect">
              <a:avLst/>
            </a:prstGeom>
          </p:spPr>
        </p:pic>
      </p:grpSp>
      <p:grpSp>
        <p:nvGrpSpPr>
          <p:cNvPr id="8" name="グループ化 47">
            <a:extLst>
              <a:ext uri="{FF2B5EF4-FFF2-40B4-BE49-F238E27FC236}">
                <a16:creationId xmlns:a16="http://schemas.microsoft.com/office/drawing/2014/main" id="{9B59C0C5-4C6B-157F-5C31-D04AA7B6FCC3}"/>
              </a:ext>
            </a:extLst>
          </p:cNvPr>
          <p:cNvGrpSpPr/>
          <p:nvPr/>
        </p:nvGrpSpPr>
        <p:grpSpPr>
          <a:xfrm>
            <a:off x="3818469" y="3497384"/>
            <a:ext cx="1122961" cy="600214"/>
            <a:chOff x="3730888" y="3704123"/>
            <a:chExt cx="985763" cy="526882"/>
          </a:xfrm>
        </p:grpSpPr>
        <p:pic>
          <p:nvPicPr>
            <p:cNvPr id="9" name="図 18">
              <a:extLst>
                <a:ext uri="{FF2B5EF4-FFF2-40B4-BE49-F238E27FC236}">
                  <a16:creationId xmlns:a16="http://schemas.microsoft.com/office/drawing/2014/main" id="{93F78A93-A1AE-ECEE-FE6D-C0A5C776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9769" y="3704123"/>
              <a:ext cx="526882" cy="526882"/>
            </a:xfrm>
            <a:prstGeom prst="rect">
              <a:avLst/>
            </a:prstGeom>
          </p:spPr>
        </p:pic>
        <p:pic>
          <p:nvPicPr>
            <p:cNvPr id="10" name="図 26">
              <a:extLst>
                <a:ext uri="{FF2B5EF4-FFF2-40B4-BE49-F238E27FC236}">
                  <a16:creationId xmlns:a16="http://schemas.microsoft.com/office/drawing/2014/main" id="{D4D2E41A-999A-453D-7A3A-2F1019E29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0888" y="3704123"/>
              <a:ext cx="526882" cy="526882"/>
            </a:xfrm>
            <a:prstGeom prst="rect">
              <a:avLst/>
            </a:prstGeom>
          </p:spPr>
        </p:pic>
      </p:grpSp>
      <p:pic>
        <p:nvPicPr>
          <p:cNvPr id="12" name="図 11">
            <a:extLst>
              <a:ext uri="{FF2B5EF4-FFF2-40B4-BE49-F238E27FC236}">
                <a16:creationId xmlns:a16="http://schemas.microsoft.com/office/drawing/2014/main" id="{98454E2C-0C40-47ED-C470-87D9047F87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35" y="4463143"/>
            <a:ext cx="1828718" cy="13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83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466</TotalTime>
  <Words>501</Words>
  <Application>Microsoft Office PowerPoint</Application>
  <PresentationFormat>A4 210 x 297 mm</PresentationFormat>
  <Paragraphs>84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BIZ UDPゴシック</vt:lpstr>
      <vt:lpstr>HGP創英角ｺﾞｼｯｸUB</vt:lpstr>
      <vt:lpstr>HGP創英角ﾎﾟｯﾌﾟ体</vt:lpstr>
      <vt:lpstr>HG丸ｺﾞｼｯｸM-PRO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山家　由佳</dc:creator>
  <cp:lastModifiedBy>成川　わかこ</cp:lastModifiedBy>
  <cp:revision>75</cp:revision>
  <cp:lastPrinted>2025-10-03T01:36:22Z</cp:lastPrinted>
  <dcterms:created xsi:type="dcterms:W3CDTF">2023-11-22T00:15:56Z</dcterms:created>
  <dcterms:modified xsi:type="dcterms:W3CDTF">2026-02-10T00:41:29Z</dcterms:modified>
</cp:coreProperties>
</file>