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1056" y="-44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8" cy="49869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8" cy="49869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100"/>
            </a:lvl1pPr>
          </a:lstStyle>
          <a:p>
            <a:fld id="{5FB23670-18B9-42F0-8524-E9B011A2713B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098" cy="49869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8" cy="49869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1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1550" y="1243013"/>
            <a:ext cx="2322513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599171"/>
            <a:ext cx="68579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400" b="1" dirty="0">
                <a:latin typeface="+mn-ea"/>
              </a:rPr>
              <a:t>幼児教育の無償化</a:t>
            </a:r>
            <a:endParaRPr kumimoji="1" lang="en-US" altLang="ja-JP" sz="5400" b="1" dirty="0">
              <a:latin typeface="+mn-ea"/>
            </a:endParaRPr>
          </a:p>
          <a:p>
            <a:pPr algn="dist"/>
            <a:endParaRPr kumimoji="1" lang="en-US" altLang="ja-JP" sz="800" b="1" dirty="0">
              <a:latin typeface="+mn-ea"/>
            </a:endParaRPr>
          </a:p>
          <a:p>
            <a:pPr algn="dist"/>
            <a:r>
              <a:rPr kumimoji="1" lang="en-US" altLang="ja-JP" sz="4200" b="1" dirty="0">
                <a:latin typeface="+mn-ea"/>
              </a:rPr>
              <a:t>2019</a:t>
            </a:r>
            <a:r>
              <a:rPr kumimoji="1" lang="ja-JP" altLang="en-US" sz="4200" b="1" dirty="0">
                <a:latin typeface="+mn-ea"/>
              </a:rPr>
              <a:t>年</a:t>
            </a:r>
            <a:r>
              <a:rPr kumimoji="1" lang="en-US" altLang="ja-JP" sz="4200" b="1" dirty="0">
                <a:latin typeface="+mn-ea"/>
              </a:rPr>
              <a:t>10</a:t>
            </a:r>
            <a:r>
              <a:rPr kumimoji="1" lang="ja-JP" altLang="en-US" sz="4200" b="1" dirty="0">
                <a:latin typeface="+mn-ea"/>
              </a:rPr>
              <a:t>月からスタート</a:t>
            </a:r>
            <a:endParaRPr kumimoji="1" lang="en-US" altLang="ja-JP" sz="4200" b="1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258" y="2325568"/>
            <a:ext cx="3403740" cy="4431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利用料（保育料）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基本的な利用者負担額は無償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・上記利用料とは別に、法令に基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づき、幼児教育の質の向上の</a:t>
            </a:r>
            <a:r>
              <a:rPr kumimoji="1" lang="ja-JP" altLang="en-US" sz="1600" dirty="0" err="1">
                <a:latin typeface="+mn-ea"/>
              </a:rPr>
              <a:t>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</a:t>
            </a:r>
            <a:r>
              <a:rPr kumimoji="1" lang="ja-JP" altLang="en-US" sz="1600" dirty="0" err="1">
                <a:latin typeface="+mn-ea"/>
              </a:rPr>
              <a:t>めに</a:t>
            </a:r>
            <a:r>
              <a:rPr kumimoji="1" lang="ja-JP" altLang="en-US" sz="1600" dirty="0">
                <a:latin typeface="+mn-ea"/>
              </a:rPr>
              <a:t>保護者の同意を得た上で徴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収可能な費用、通園送迎費、食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材料費などは、これまでどおり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保護者の負担。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endParaRPr kumimoji="1" lang="en-US" altLang="ja-JP" sz="4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r>
              <a:rPr kumimoji="1" lang="ja-JP" altLang="en-US" sz="800" dirty="0">
                <a:latin typeface="+mn-ea"/>
              </a:rPr>
              <a:t>     </a:t>
            </a:r>
            <a:r>
              <a:rPr kumimoji="1" lang="ja-JP" altLang="en-US" sz="1600" dirty="0">
                <a:latin typeface="+mn-ea"/>
              </a:rPr>
              <a:t>ただし、年収が</a:t>
            </a:r>
            <a:r>
              <a:rPr kumimoji="1" lang="en-US" altLang="ja-JP" sz="1600" dirty="0">
                <a:latin typeface="+mn-ea"/>
              </a:rPr>
              <a:t>360</a:t>
            </a:r>
            <a:r>
              <a:rPr kumimoji="1" lang="ja-JP" altLang="en-US" sz="1600" dirty="0">
                <a:latin typeface="+mn-ea"/>
              </a:rPr>
              <a:t>万円未満相当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世帯の子供、全ての世帯の第３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子以降の子供は副食</a:t>
            </a:r>
            <a:r>
              <a:rPr kumimoji="1" lang="en-US" altLang="ja-JP" sz="1600" dirty="0">
                <a:latin typeface="+mn-ea"/>
              </a:rPr>
              <a:t>(</a:t>
            </a:r>
            <a:r>
              <a:rPr kumimoji="1" lang="ja-JP" altLang="en-US" sz="1600" dirty="0">
                <a:latin typeface="+mn-ea"/>
              </a:rPr>
              <a:t>おかず・</a:t>
            </a:r>
            <a:r>
              <a:rPr kumimoji="1" lang="ja-JP" altLang="en-US" sz="1600" dirty="0" err="1">
                <a:latin typeface="+mn-ea"/>
              </a:rPr>
              <a:t>お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やつ等）の費用が免除。</a:t>
            </a:r>
            <a:r>
              <a:rPr kumimoji="1" lang="ja-JP" altLang="en-US" sz="952" dirty="0">
                <a:latin typeface="+mn-ea"/>
              </a:rPr>
              <a:t>　</a:t>
            </a: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38020" y="2325568"/>
            <a:ext cx="3484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預かり保育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月額</a:t>
            </a:r>
            <a:r>
              <a:rPr kumimoji="1" lang="en-US" altLang="ja-JP" sz="2400" dirty="0">
                <a:latin typeface="+mn-ea"/>
              </a:rPr>
              <a:t>1</a:t>
            </a:r>
            <a:r>
              <a:rPr kumimoji="1" lang="ja-JP" altLang="en-US" sz="2400" dirty="0">
                <a:latin typeface="+mn-ea"/>
              </a:rPr>
              <a:t>万</a:t>
            </a:r>
            <a:r>
              <a:rPr kumimoji="1" lang="en-US" altLang="ja-JP" sz="2400" dirty="0">
                <a:latin typeface="+mn-ea"/>
              </a:rPr>
              <a:t>1,300</a:t>
            </a:r>
            <a:r>
              <a:rPr kumimoji="1" lang="ja-JP" altLang="en-US" sz="24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48025" y="8928639"/>
            <a:ext cx="3404133" cy="85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82" dirty="0">
                <a:latin typeface="+mn-ea"/>
              </a:rPr>
              <a:t>（問合せ先）</a:t>
            </a:r>
            <a:endParaRPr kumimoji="1" lang="en-US" altLang="ja-JP" sz="1282" dirty="0">
              <a:latin typeface="+mn-ea"/>
            </a:endParaRPr>
          </a:p>
          <a:p>
            <a:r>
              <a:rPr kumimoji="1" lang="ja-JP" altLang="en-US" sz="1282" dirty="0">
                <a:latin typeface="+mn-ea"/>
              </a:rPr>
              <a:t>　</a:t>
            </a:r>
            <a:r>
              <a:rPr kumimoji="1" lang="ja-JP" altLang="en-US" sz="1200" dirty="0">
                <a:latin typeface="+mn-ea"/>
              </a:rPr>
              <a:t>大河原町　子ども家庭課　子育て支援係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TEL</a:t>
            </a:r>
            <a:r>
              <a:rPr kumimoji="1" lang="ja-JP" altLang="en-US" sz="1200" dirty="0">
                <a:latin typeface="+mn-ea"/>
              </a:rPr>
              <a:t>：０２２４－５３－２２５１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100" dirty="0">
                <a:latin typeface="+mn-ea"/>
              </a:rPr>
              <a:t>E</a:t>
            </a:r>
            <a:r>
              <a:rPr kumimoji="1" lang="ja-JP" altLang="en-US" sz="1100" dirty="0" err="1">
                <a:latin typeface="+mn-ea"/>
              </a:rPr>
              <a:t>ｍ</a:t>
            </a:r>
            <a:r>
              <a:rPr kumimoji="1" lang="en-US" altLang="ja-JP" sz="1100" dirty="0">
                <a:latin typeface="+mn-ea"/>
              </a:rPr>
              <a:t>ail</a:t>
            </a:r>
            <a:r>
              <a:rPr kumimoji="1" lang="ja-JP" altLang="en-US" sz="1100" dirty="0">
                <a:latin typeface="+mn-ea"/>
              </a:rPr>
              <a:t>：</a:t>
            </a:r>
            <a:r>
              <a:rPr kumimoji="1" lang="en-US" altLang="ja-JP" sz="1100" dirty="0" err="1">
                <a:latin typeface="+mn-ea"/>
              </a:rPr>
              <a:t>kosodate</a:t>
            </a:r>
            <a:r>
              <a:rPr kumimoji="1" lang="ja-JP" altLang="en-US" sz="1100" dirty="0" smtClean="0">
                <a:latin typeface="+mn-ea"/>
              </a:rPr>
              <a:t>＠</a:t>
            </a:r>
            <a:r>
              <a:rPr kumimoji="1" lang="en-US" altLang="ja-JP" sz="1100" dirty="0" smtClean="0">
                <a:latin typeface="+mn-ea"/>
              </a:rPr>
              <a:t>town.ogawara.miyagi.jp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3550" y="7624390"/>
            <a:ext cx="65508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利用料について、既に幼稚園を利用されている方は新たな手続きは不要ですが、</a:t>
            </a:r>
            <a:r>
              <a:rPr kumimoji="1" lang="ja-JP" altLang="en-US" sz="1600" b="1" u="sng" dirty="0">
                <a:latin typeface="+mn-ea"/>
              </a:rPr>
              <a:t>「預かり保育」の無償化</a:t>
            </a:r>
            <a:r>
              <a:rPr kumimoji="1" lang="ja-JP" altLang="en-US" sz="1600" dirty="0">
                <a:latin typeface="+mn-ea"/>
              </a:rPr>
              <a:t>の対象となるには、</a:t>
            </a:r>
            <a:r>
              <a:rPr kumimoji="1" lang="ja-JP" altLang="en-US" sz="1600" b="1" u="sng" dirty="0">
                <a:latin typeface="+mn-ea"/>
              </a:rPr>
              <a:t>「認定申請書」の提出が必要</a:t>
            </a:r>
            <a:r>
              <a:rPr kumimoji="1" lang="ja-JP" altLang="en-US" sz="1600" dirty="0">
                <a:latin typeface="+mn-ea"/>
              </a:rPr>
              <a:t>です。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9</a:t>
            </a:r>
            <a:r>
              <a:rPr kumimoji="1" lang="ja-JP" altLang="en-US" sz="1600" dirty="0">
                <a:latin typeface="+mn-ea"/>
              </a:rPr>
              <a:t>月</a:t>
            </a:r>
            <a:r>
              <a:rPr kumimoji="1" lang="en-US" altLang="ja-JP" sz="1600" dirty="0">
                <a:latin typeface="+mn-ea"/>
              </a:rPr>
              <a:t>(</a:t>
            </a:r>
            <a:r>
              <a:rPr kumimoji="1" lang="ja-JP" altLang="en-US" sz="1600" dirty="0">
                <a:latin typeface="+mn-ea"/>
              </a:rPr>
              <a:t>予定）、幼稚園（市区町村）から配布される認定申請書に必要事項を記入の上、幼稚園（市区町村）へご提出ください。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02179" y="388605"/>
            <a:ext cx="143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新制度幼稚園用</a:t>
            </a:r>
            <a:endParaRPr kumimoji="1" lang="en-US" altLang="ja-JP" sz="1200" dirty="0">
              <a:latin typeface="+mn-ea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54487"/>
              </p:ext>
            </p:extLst>
          </p:nvPr>
        </p:nvGraphicFramePr>
        <p:xfrm>
          <a:off x="3553454" y="5147785"/>
          <a:ext cx="3215443" cy="1165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738">
                  <a:extLst>
                    <a:ext uri="{9D8B030D-6E8A-4147-A177-3AD203B41FA5}">
                      <a16:colId xmlns:a16="http://schemas.microsoft.com/office/drawing/2014/main" xmlns="" val="594830431"/>
                    </a:ext>
                  </a:extLst>
                </a:gridCol>
                <a:gridCol w="470700">
                  <a:extLst>
                    <a:ext uri="{9D8B030D-6E8A-4147-A177-3AD203B41FA5}">
                      <a16:colId xmlns:a16="http://schemas.microsoft.com/office/drawing/2014/main" xmlns="" val="3030229291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xmlns="" val="1495101328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xmlns="" val="602629097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xmlns="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日数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上限額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53627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445173" y="490938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0462" y="6128853"/>
            <a:ext cx="34848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満３歳になった日から満３歳後最初の３月</a:t>
            </a:r>
            <a:r>
              <a:rPr kumimoji="1" lang="en-US" altLang="ja-JP" sz="1000" dirty="0">
                <a:latin typeface="+mn-ea"/>
              </a:rPr>
              <a:t>31</a:t>
            </a:r>
            <a:r>
              <a:rPr kumimoji="1" lang="ja-JP" altLang="en-US" sz="1000" dirty="0">
                <a:latin typeface="+mn-ea"/>
              </a:rPr>
              <a:t>日まで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の子供は、市町村民税非課税世帯のみが無償化の対象。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6,300</a:t>
            </a:r>
            <a:r>
              <a:rPr kumimoji="1" lang="ja-JP" altLang="en-US" sz="1000" dirty="0">
                <a:latin typeface="+mn-ea"/>
              </a:rPr>
              <a:t>円が上限）</a:t>
            </a:r>
            <a:endParaRPr kumimoji="1" lang="en-US" altLang="ja-JP" sz="1000" dirty="0">
              <a:latin typeface="+mn-ea"/>
            </a:endParaRPr>
          </a:p>
          <a:p>
            <a:endParaRPr kumimoji="1" lang="ja-JP" altLang="en-US" sz="600" dirty="0">
              <a:latin typeface="+mn-ea"/>
            </a:endParaRPr>
          </a:p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幼稚園の預かり保育の実施時間等が少ない（平日の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預かり保育の提供時間数が８時間未満又は年間開所日数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が</a:t>
            </a:r>
            <a:r>
              <a:rPr kumimoji="1" lang="en-US" altLang="ja-JP" sz="1000" dirty="0">
                <a:latin typeface="+mn-ea"/>
              </a:rPr>
              <a:t>200</a:t>
            </a:r>
            <a:r>
              <a:rPr kumimoji="1" lang="ja-JP" altLang="en-US" sz="1000" dirty="0">
                <a:latin typeface="+mn-ea"/>
              </a:rPr>
              <a:t>日未満）場合、預かり保育のほか、認可外保育施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設等の利用が無償化の対象となる。（月額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1,300</a:t>
            </a:r>
            <a:r>
              <a:rPr kumimoji="1" lang="ja-JP" altLang="en-US" sz="1000" dirty="0">
                <a:latin typeface="+mn-ea"/>
              </a:rPr>
              <a:t>円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から預かり保育の無償化対象額を差し引いた額が上限）</a:t>
            </a: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168</Words>
  <Application>Microsoft Office PowerPoint</Application>
  <PresentationFormat>A4 210 x 297 mm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菅野　敦子</cp:lastModifiedBy>
  <cp:revision>4</cp:revision>
  <cp:lastPrinted>2019-07-01T04:36:46Z</cp:lastPrinted>
  <dcterms:created xsi:type="dcterms:W3CDTF">2019-04-19T09:08:03Z</dcterms:created>
  <dcterms:modified xsi:type="dcterms:W3CDTF">2019-07-01T04:36:49Z</dcterms:modified>
</cp:coreProperties>
</file>