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61"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7"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0" autoAdjust="0"/>
    <p:restoredTop sz="94660"/>
  </p:normalViewPr>
  <p:slideViewPr>
    <p:cSldViewPr snapToGrid="0">
      <p:cViewPr>
        <p:scale>
          <a:sx n="100" d="100"/>
          <a:sy n="100" d="100"/>
        </p:scale>
        <p:origin x="1218" y="-3084"/>
      </p:cViewPr>
      <p:guideLst>
        <p:guide orient="horz" pos="3007"/>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2019/7/1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62074" y="2173740"/>
            <a:ext cx="6722218" cy="7180174"/>
          </a:xfrm>
          <a:prstGeom prst="rect">
            <a:avLst/>
          </a:prstGeom>
          <a:no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01098" y="2571887"/>
            <a:ext cx="6542592" cy="6801862"/>
          </a:xfrm>
          <a:prstGeom prst="rect">
            <a:avLst/>
          </a:prstGeom>
          <a:noFill/>
        </p:spPr>
        <p:txBody>
          <a:bodyPr wrap="square" rtlCol="0">
            <a:spAutoFit/>
          </a:bodyPr>
          <a:lstStyle/>
          <a:p>
            <a:pPr marL="174625" indent="-174625"/>
            <a:r>
              <a:rPr kumimoji="1"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対象者・利用料</a:t>
            </a:r>
            <a:r>
              <a:rPr kumimoji="1"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p>
          <a:p>
            <a:pPr marL="174625" indent="-174625"/>
            <a:endParaRPr kumimoji="1"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　</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幼稚園、保育所、認定こども園等を利用</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する</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３歳から５歳までの全ての子供たち</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利用料が無償化されます。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endPar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361950" indent="-361950"/>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０歳から２歳までの子供たちについては、住民税非課税世帯を対象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として利用料が無償化されます。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endParaRPr lang="en-US" altLang="ja-JP" sz="10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74625" indent="-174625"/>
            <a:r>
              <a:rPr lang="ja-JP" altLang="en-US" sz="1300" dirty="0">
                <a:latin typeface="ＭＳ Ｐ明朝" panose="02020600040205080304" pitchFamily="18" charset="-128"/>
                <a:ea typeface="ＭＳ Ｐ明朝" panose="02020600040205080304" pitchFamily="18" charset="-128"/>
                <a:cs typeface="メイリオ" panose="020B0604030504040204" pitchFamily="50" charset="-128"/>
              </a:rPr>
              <a:t>　　　●　 さらに、子供が２人以上の世帯の負担軽減の観点から、現行制度を継続し、保育所</a:t>
            </a:r>
            <a:endParaRPr lang="en-US" altLang="ja-JP" sz="13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74625" indent="-174625"/>
            <a:r>
              <a:rPr lang="ja-JP" altLang="en-US" sz="1300" dirty="0">
                <a:latin typeface="ＭＳ Ｐ明朝" panose="02020600040205080304" pitchFamily="18" charset="-128"/>
                <a:ea typeface="ＭＳ Ｐ明朝" panose="02020600040205080304" pitchFamily="18" charset="-128"/>
                <a:cs typeface="メイリオ" panose="020B0604030504040204" pitchFamily="50" charset="-128"/>
              </a:rPr>
              <a:t>　　　　 等を利用する最年長の子供を第１子とカウントして、０歳から２歳までの第２子は半額、</a:t>
            </a:r>
            <a:endParaRPr lang="en-US" altLang="ja-JP" sz="13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74625" indent="-174625"/>
            <a:r>
              <a:rPr lang="ja-JP" altLang="en-US" sz="1300" dirty="0">
                <a:latin typeface="ＭＳ Ｐ明朝" panose="02020600040205080304" pitchFamily="18" charset="-128"/>
                <a:ea typeface="ＭＳ Ｐ明朝" panose="02020600040205080304" pitchFamily="18" charset="-128"/>
                <a:cs typeface="メイリオ" panose="020B0604030504040204" pitchFamily="50" charset="-128"/>
              </a:rPr>
              <a:t>　　　　 第３子以降は無償となります。</a:t>
            </a:r>
            <a:endParaRPr lang="en-US" altLang="ja-JP" sz="13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74625" indent="-174625"/>
            <a:endParaRPr lang="ja-JP" altLang="en-US" sz="8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74625" indent="-174625"/>
            <a:r>
              <a:rPr lang="ja-JP" altLang="en-US" sz="1100" dirty="0">
                <a:latin typeface="ＭＳ Ｐ明朝" panose="02020600040205080304" pitchFamily="18" charset="-128"/>
                <a:ea typeface="ＭＳ Ｐ明朝" panose="02020600040205080304" pitchFamily="18" charset="-128"/>
                <a:cs typeface="メイリオ" panose="020B0604030504040204" pitchFamily="50" charset="-128"/>
              </a:rPr>
              <a:t>　　　　　（注）年収</a:t>
            </a:r>
            <a:r>
              <a:rPr lang="en-US" altLang="ja-JP" sz="1100" dirty="0">
                <a:latin typeface="ＭＳ Ｐ明朝" panose="02020600040205080304" pitchFamily="18" charset="-128"/>
                <a:ea typeface="ＭＳ Ｐ明朝" panose="02020600040205080304" pitchFamily="18" charset="-128"/>
                <a:cs typeface="メイリオ" panose="020B0604030504040204" pitchFamily="50" charset="-128"/>
              </a:rPr>
              <a:t>360</a:t>
            </a:r>
            <a:r>
              <a:rPr lang="ja-JP" altLang="en-US" sz="1100" dirty="0">
                <a:latin typeface="ＭＳ Ｐ明朝" panose="02020600040205080304" pitchFamily="18" charset="-128"/>
                <a:ea typeface="ＭＳ Ｐ明朝" panose="02020600040205080304" pitchFamily="18" charset="-128"/>
                <a:cs typeface="メイリオ" panose="020B0604030504040204" pitchFamily="50" charset="-128"/>
              </a:rPr>
              <a:t>万円未満相当世帯については、第１子の年齢は問いません。</a:t>
            </a:r>
          </a:p>
          <a:p>
            <a:pPr marL="174625" indent="-174625"/>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対象となる施設・事業</a:t>
            </a:r>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幼稚園、保育所、認定こども園に加え、</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地域型保育、企業主導</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型保育事業</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（標準的な利用料）</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も同様に無償化の対象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とされます。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100" dirty="0">
                <a:latin typeface="ＭＳ Ｐ明朝" panose="02020600040205080304" pitchFamily="18" charset="-128"/>
                <a:ea typeface="ＭＳ Ｐ明朝" panose="02020600040205080304" pitchFamily="18" charset="-128"/>
                <a:cs typeface="メイリオ" panose="020B0604030504040204" pitchFamily="50" charset="-128"/>
              </a:rPr>
              <a:t>　　　　（注）地域型保育とは、</a:t>
            </a:r>
            <a:r>
              <a:rPr lang="zh-TW" altLang="en-US" sz="1100" dirty="0">
                <a:latin typeface="ＭＳ Ｐ明朝" panose="02020600040205080304" pitchFamily="18" charset="-128"/>
                <a:ea typeface="ＭＳ Ｐ明朝" panose="02020600040205080304" pitchFamily="18" charset="-128"/>
                <a:cs typeface="メイリオ" panose="020B0604030504040204" pitchFamily="50" charset="-128"/>
              </a:rPr>
              <a:t>小規模保育、家庭的保育、居宅訪問型保育、事業所内保育</a:t>
            </a:r>
            <a:r>
              <a:rPr lang="ja-JP" altLang="en-US" sz="1100" dirty="0">
                <a:latin typeface="ＭＳ Ｐ明朝" panose="02020600040205080304" pitchFamily="18" charset="-128"/>
                <a:ea typeface="ＭＳ Ｐ明朝" panose="02020600040205080304" pitchFamily="18" charset="-128"/>
                <a:cs typeface="メイリオ" panose="020B0604030504040204" pitchFamily="50" charset="-128"/>
              </a:rPr>
              <a:t>を指します。</a:t>
            </a:r>
            <a:endParaRPr lang="en-US" altLang="ja-JP" sz="1100" dirty="0">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6" name="正方形/長方形 5"/>
          <p:cNvSpPr/>
          <p:nvPr/>
        </p:nvSpPr>
        <p:spPr>
          <a:xfrm>
            <a:off x="-1" y="6581"/>
            <a:ext cx="6858000" cy="1719142"/>
          </a:xfrm>
          <a:prstGeom prst="rect">
            <a:avLst/>
          </a:prstGeom>
          <a:solidFill>
            <a:srgbClr val="00CC66"/>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9" name="ブローチ 8"/>
          <p:cNvSpPr/>
          <p:nvPr/>
        </p:nvSpPr>
        <p:spPr>
          <a:xfrm>
            <a:off x="216000" y="244625"/>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154366" y="589636"/>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a:solidFill>
                  <a:schemeClr val="bg1"/>
                </a:solidFill>
                <a:latin typeface="メイリオ" panose="020B0604030504040204" pitchFamily="50" charset="-128"/>
                <a:ea typeface="メイリオ" panose="020B0604030504040204" pitchFamily="50" charset="-128"/>
              </a:rPr>
              <a:t>３歳から５歳までの幼稚園、保育所、認定こども園などを　利用する子供たちの</a:t>
            </a:r>
            <a:r>
              <a:rPr lang="ja-JP" altLang="en-US" sz="1700" b="1" dirty="0">
                <a:solidFill>
                  <a:schemeClr val="bg1"/>
                </a:solidFill>
                <a:latin typeface="メイリオ" panose="020B0604030504040204" pitchFamily="50" charset="-128"/>
                <a:ea typeface="メイリオ" panose="020B0604030504040204" pitchFamily="50" charset="-128"/>
              </a:rPr>
              <a:t>利用料が</a:t>
            </a:r>
            <a:r>
              <a:rPr lang="ja-JP" altLang="en-US" sz="3000" b="1" dirty="0">
                <a:solidFill>
                  <a:srgbClr val="FFFF00"/>
                </a:solidFill>
                <a:latin typeface="メイリオ" panose="020B0604030504040204" pitchFamily="50" charset="-128"/>
                <a:ea typeface="メイリオ" panose="020B0604030504040204" pitchFamily="50" charset="-128"/>
              </a:rPr>
              <a:t>無償化</a:t>
            </a:r>
            <a:r>
              <a:rPr lang="ja-JP" altLang="en-US" sz="1700" b="1" dirty="0">
                <a:solidFill>
                  <a:schemeClr val="bg1"/>
                </a:solidFill>
                <a:latin typeface="メイリオ" panose="020B0604030504040204" pitchFamily="50" charset="-128"/>
                <a:ea typeface="メイリオ" panose="020B0604030504040204" pitchFamily="50" charset="-128"/>
              </a:rPr>
              <a:t>されます。</a:t>
            </a:r>
            <a:endParaRPr lang="en-US" altLang="ja-JP" sz="1700" b="1" dirty="0">
              <a:solidFill>
                <a:schemeClr val="bg1"/>
              </a:solidFill>
              <a:latin typeface="メイリオ" panose="020B0604030504040204" pitchFamily="50" charset="-128"/>
              <a:ea typeface="メイリオ" panose="020B0604030504040204" pitchFamily="50" charset="-128"/>
            </a:endParaRPr>
          </a:p>
          <a:p>
            <a:pPr marL="82550" indent="-82550">
              <a:spcAft>
                <a:spcPts val="800"/>
              </a:spcAft>
            </a:pPr>
            <a:r>
              <a:rPr lang="ja-JP" altLang="en-US" sz="1200" dirty="0">
                <a:solidFill>
                  <a:schemeClr val="bg1"/>
                </a:solidFill>
                <a:latin typeface="HGPｺﾞｼｯｸM" panose="020B0600000000000000" pitchFamily="50" charset="-128"/>
                <a:ea typeface="HGPｺﾞｼｯｸM" panose="020B0600000000000000" pitchFamily="50" charset="-128"/>
              </a:rPr>
              <a:t>　　</a:t>
            </a:r>
            <a:endParaRPr lang="ja-JP" altLang="en-US" sz="1600" strike="sngStrike" dirty="0">
              <a:solidFill>
                <a:schemeClr val="bg1"/>
              </a:solidFill>
              <a:latin typeface="HGPｺﾞｼｯｸM" panose="020B0600000000000000" pitchFamily="50" charset="-128"/>
              <a:ea typeface="HGPｺﾞｼｯｸM" panose="020B0600000000000000" pitchFamily="50" charset="-128"/>
            </a:endParaRPr>
          </a:p>
        </p:txBody>
      </p:sp>
      <p:sp>
        <p:nvSpPr>
          <p:cNvPr id="11" name="正方形/長方形 10"/>
          <p:cNvSpPr/>
          <p:nvPr/>
        </p:nvSpPr>
        <p:spPr>
          <a:xfrm>
            <a:off x="1725695" y="10629"/>
            <a:ext cx="3420904" cy="455907"/>
          </a:xfrm>
          <a:prstGeom prst="rect">
            <a:avLst/>
          </a:prstGeom>
          <a:solidFill>
            <a:srgbClr val="00CC66"/>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ja-JP" altLang="en-US" sz="2400" b="1" dirty="0">
                <a:solidFill>
                  <a:srgbClr val="FFFF00"/>
                </a:solidFill>
                <a:latin typeface="メイリオ" panose="020B0604030504040204" pitchFamily="50" charset="-128"/>
                <a:ea typeface="メイリオ" panose="020B0604030504040204" pitchFamily="50" charset="-128"/>
              </a:rPr>
              <a:t>令和元年</a:t>
            </a:r>
            <a:r>
              <a:rPr lang="en-US" altLang="ja-JP" sz="2400" b="1" dirty="0">
                <a:solidFill>
                  <a:srgbClr val="FFFF00"/>
                </a:solidFill>
                <a:latin typeface="メイリオ" panose="020B0604030504040204" pitchFamily="50" charset="-128"/>
                <a:ea typeface="メイリオ" panose="020B0604030504040204" pitchFamily="50" charset="-128"/>
              </a:rPr>
              <a:t>10</a:t>
            </a:r>
            <a:r>
              <a:rPr lang="ja-JP" altLang="en-US" sz="2400" b="1" dirty="0">
                <a:solidFill>
                  <a:srgbClr val="FFFF00"/>
                </a:solidFill>
                <a:latin typeface="メイリオ" panose="020B0604030504040204" pitchFamily="50" charset="-128"/>
                <a:ea typeface="メイリオ" panose="020B0604030504040204" pitchFamily="50" charset="-128"/>
              </a:rPr>
              <a:t>月１日</a:t>
            </a:r>
            <a:r>
              <a:rPr lang="ja-JP" altLang="en-US" sz="2000" b="1" dirty="0">
                <a:solidFill>
                  <a:srgbClr val="FFFF00"/>
                </a:solidFill>
                <a:latin typeface="メイリオ" panose="020B0604030504040204" pitchFamily="50" charset="-128"/>
                <a:ea typeface="メイリオ" panose="020B0604030504040204" pitchFamily="50" charset="-128"/>
              </a:rPr>
              <a:t>から</a:t>
            </a:r>
            <a:endParaRPr lang="ja-JP" altLang="en-US" sz="2400" strike="sngStrike" dirty="0">
              <a:solidFill>
                <a:srgbClr val="FFFF00"/>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712530" y="1274495"/>
            <a:ext cx="5067300" cy="276999"/>
          </a:xfrm>
          <a:prstGeom prst="rect">
            <a:avLst/>
          </a:prstGeom>
        </p:spPr>
        <p:txBody>
          <a:bodyPr wrap="square">
            <a:spAutoFit/>
          </a:bodyPr>
          <a:lstStyle/>
          <a:p>
            <a:pPr marL="82550" indent="-82550">
              <a:spcAft>
                <a:spcPts val="800"/>
              </a:spcAft>
            </a:pPr>
            <a:r>
              <a:rPr lang="en-US" altLang="ja-JP" sz="1200" dirty="0">
                <a:solidFill>
                  <a:schemeClr val="bg1"/>
                </a:solidFill>
                <a:latin typeface="HGPｺﾞｼｯｸM" panose="020B0600000000000000" pitchFamily="50" charset="-128"/>
                <a:ea typeface="HGPｺﾞｼｯｸM" panose="020B0600000000000000" pitchFamily="50" charset="-128"/>
              </a:rPr>
              <a:t>※</a:t>
            </a:r>
            <a:r>
              <a:rPr lang="ja-JP" altLang="en-US" sz="1200" dirty="0">
                <a:solidFill>
                  <a:schemeClr val="bg1"/>
                </a:solidFill>
                <a:latin typeface="HGPｺﾞｼｯｸM" panose="020B0600000000000000" pitchFamily="50" charset="-128"/>
                <a:ea typeface="HGPｺﾞｼｯｸM" panose="020B0600000000000000" pitchFamily="50" charset="-128"/>
              </a:rPr>
              <a:t>　</a:t>
            </a:r>
            <a:r>
              <a:rPr lang="ja-JP" altLang="en-US" sz="1200" b="1" dirty="0">
                <a:solidFill>
                  <a:schemeClr val="bg1"/>
                </a:solidFill>
                <a:latin typeface="HGPｺﾞｼｯｸM" panose="020B0600000000000000" pitchFamily="50" charset="-128"/>
                <a:ea typeface="HGPｺﾞｼｯｸM" panose="020B0600000000000000" pitchFamily="50" charset="-128"/>
              </a:rPr>
              <a:t>０歳から２歳までの住民税非課税世帯の子供たちも対象</a:t>
            </a:r>
            <a:r>
              <a:rPr lang="ja-JP" altLang="en-US" sz="1200" dirty="0">
                <a:solidFill>
                  <a:schemeClr val="bg1"/>
                </a:solidFill>
                <a:latin typeface="HGPｺﾞｼｯｸM" panose="020B0600000000000000" pitchFamily="50" charset="-128"/>
                <a:ea typeface="HGPｺﾞｼｯｸM" panose="020B0600000000000000" pitchFamily="50" charset="-128"/>
              </a:rPr>
              <a:t>になります。</a:t>
            </a:r>
            <a:endParaRPr lang="ja-JP" altLang="en-US" sz="1600" strike="sngStrike" dirty="0">
              <a:solidFill>
                <a:schemeClr val="bg1"/>
              </a:solidFill>
              <a:latin typeface="HGPｺﾞｼｯｸM" panose="020B0600000000000000" pitchFamily="50" charset="-128"/>
              <a:ea typeface="HGPｺﾞｼｯｸM" panose="020B0600000000000000" pitchFamily="50" charset="-128"/>
            </a:endParaRPr>
          </a:p>
        </p:txBody>
      </p:sp>
      <p:sp>
        <p:nvSpPr>
          <p:cNvPr id="13" name="正方形/長方形 12"/>
          <p:cNvSpPr/>
          <p:nvPr/>
        </p:nvSpPr>
        <p:spPr>
          <a:xfrm>
            <a:off x="429863" y="3493126"/>
            <a:ext cx="6321391" cy="2408352"/>
          </a:xfrm>
          <a:prstGeom prst="rect">
            <a:avLst/>
          </a:prstGeom>
        </p:spPr>
        <p:txBody>
          <a:bodyPr wrap="square">
            <a:spAutoFit/>
          </a:bodyPr>
          <a:lstStyle/>
          <a:p>
            <a:pPr marL="87313" indent="-87313"/>
            <a:r>
              <a:rPr lang="ja-JP" altLang="en-US" sz="1300" dirty="0">
                <a:latin typeface="ＭＳ Ｐ明朝" panose="02020600040205080304" pitchFamily="18" charset="-128"/>
                <a:ea typeface="ＭＳ Ｐ明朝" panose="02020600040205080304" pitchFamily="18" charset="-128"/>
                <a:cs typeface="Meiryo UI" panose="020B0604030504040204" pitchFamily="50" charset="-128"/>
              </a:rPr>
              <a:t>●　幼稚園については、月額上限</a:t>
            </a:r>
            <a:r>
              <a:rPr lang="en-US" altLang="ja-JP" sz="1300" dirty="0">
                <a:latin typeface="ＭＳ Ｐ明朝" panose="02020600040205080304" pitchFamily="18" charset="-128"/>
                <a:ea typeface="ＭＳ Ｐ明朝" panose="02020600040205080304" pitchFamily="18" charset="-128"/>
                <a:cs typeface="Meiryo UI" panose="020B0604030504040204" pitchFamily="50" charset="-128"/>
              </a:rPr>
              <a:t>2.57</a:t>
            </a:r>
            <a:r>
              <a:rPr lang="ja-JP" altLang="en-US" sz="1300" dirty="0">
                <a:latin typeface="ＭＳ Ｐ明朝" panose="02020600040205080304" pitchFamily="18" charset="-128"/>
                <a:ea typeface="ＭＳ Ｐ明朝" panose="02020600040205080304" pitchFamily="18" charset="-128"/>
                <a:cs typeface="Meiryo UI" panose="020B0604030504040204" pitchFamily="50" charset="-128"/>
              </a:rPr>
              <a:t>万円です</a:t>
            </a:r>
            <a:r>
              <a:rPr lang="ja-JP" altLang="en-US" sz="1300" b="1" dirty="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300" b="1" dirty="0">
              <a:latin typeface="ＭＳ Ｐ明朝" panose="02020600040205080304" pitchFamily="18" charset="-128"/>
              <a:ea typeface="ＭＳ Ｐ明朝" panose="02020600040205080304" pitchFamily="18" charset="-128"/>
              <a:cs typeface="Meiryo UI" panose="020B0604030504040204" pitchFamily="50" charset="-128"/>
            </a:endParaRPr>
          </a:p>
          <a:p>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marL="87313" indent="-87313"/>
            <a:r>
              <a:rPr lang="ja-JP" altLang="en-US" sz="1300" dirty="0">
                <a:latin typeface="ＭＳ Ｐ明朝" panose="02020600040205080304" pitchFamily="18" charset="-128"/>
                <a:ea typeface="ＭＳ Ｐ明朝" panose="02020600040205080304" pitchFamily="18" charset="-128"/>
                <a:cs typeface="Meiryo UI" panose="020B0604030504040204" pitchFamily="50" charset="-128"/>
              </a:rPr>
              <a:t>●　無償化の期間は、満３歳になった後の４月１日から小学校入学前までの３年間です</a:t>
            </a:r>
            <a:r>
              <a:rPr lang="ja-JP" altLang="en-US" sz="1300" b="1" dirty="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300" dirty="0">
              <a:latin typeface="ＭＳ Ｐ明朝" panose="02020600040205080304" pitchFamily="18" charset="-128"/>
              <a:ea typeface="ＭＳ Ｐ明朝" panose="02020600040205080304" pitchFamily="18" charset="-128"/>
              <a:cs typeface="Meiryo UI" panose="020B0604030504040204" pitchFamily="50" charset="-128"/>
            </a:endParaRPr>
          </a:p>
          <a:p>
            <a:pPr marL="87313" indent="-87313"/>
            <a:endParaRPr lang="en-US" altLang="ja-JP" sz="400" dirty="0">
              <a:latin typeface="ＭＳ Ｐ明朝" panose="02020600040205080304" pitchFamily="18" charset="-128"/>
              <a:ea typeface="ＭＳ Ｐ明朝" panose="02020600040205080304" pitchFamily="18" charset="-128"/>
              <a:cs typeface="Meiryo UI" panose="020B0604030504040204" pitchFamily="50" charset="-128"/>
            </a:endParaRPr>
          </a:p>
          <a:p>
            <a:pPr marL="87313" indent="-87313"/>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（注）　幼稚園については、入園できる時期に合わせて、満３歳から無償化します。</a:t>
            </a: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a:p>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marL="87313" indent="-87313"/>
            <a:r>
              <a:rPr lang="ja-JP" altLang="en-US" sz="1300" dirty="0">
                <a:latin typeface="ＭＳ Ｐ明朝" panose="02020600040205080304" pitchFamily="18" charset="-128"/>
                <a:ea typeface="ＭＳ Ｐ明朝" panose="02020600040205080304" pitchFamily="18" charset="-128"/>
                <a:cs typeface="Meiryo UI" panose="020B0604030504040204" pitchFamily="50" charset="-128"/>
              </a:rPr>
              <a:t>●　通園送迎費、食材料費、行事費などは、これまでどおり保護者の負担になります。</a:t>
            </a:r>
            <a:endParaRPr lang="en-US" altLang="ja-JP" sz="1300" dirty="0">
              <a:latin typeface="ＭＳ Ｐ明朝" panose="02020600040205080304" pitchFamily="18" charset="-128"/>
              <a:ea typeface="ＭＳ Ｐ明朝" panose="02020600040205080304" pitchFamily="18" charset="-128"/>
              <a:cs typeface="Meiryo UI" panose="020B0604030504040204" pitchFamily="50" charset="-128"/>
            </a:endParaRPr>
          </a:p>
          <a:p>
            <a:pPr marL="87313" indent="-87313"/>
            <a:r>
              <a:rPr lang="ja-JP" altLang="en-US" sz="1300" dirty="0">
                <a:latin typeface="ＭＳ Ｐ明朝" panose="02020600040205080304" pitchFamily="18" charset="-128"/>
                <a:ea typeface="ＭＳ Ｐ明朝" panose="02020600040205080304" pitchFamily="18" charset="-128"/>
                <a:cs typeface="Meiryo UI" panose="020B0604030504040204" pitchFamily="50" charset="-128"/>
              </a:rPr>
              <a:t>　 ただし、</a:t>
            </a:r>
            <a:r>
              <a:rPr lang="zh-CN" altLang="en-US" sz="1300" dirty="0">
                <a:latin typeface="ＭＳ Ｐ明朝" panose="02020600040205080304" pitchFamily="18" charset="-128"/>
                <a:ea typeface="ＭＳ Ｐ明朝" panose="02020600040205080304" pitchFamily="18" charset="-128"/>
                <a:cs typeface="Meiryo UI" panose="020B0604030504040204" pitchFamily="50" charset="-128"/>
              </a:rPr>
              <a:t>年収</a:t>
            </a:r>
            <a:r>
              <a:rPr lang="en-US" altLang="zh-CN" sz="1300" dirty="0">
                <a:latin typeface="ＭＳ Ｐ明朝" panose="02020600040205080304" pitchFamily="18" charset="-128"/>
                <a:ea typeface="ＭＳ Ｐ明朝" panose="02020600040205080304" pitchFamily="18" charset="-128"/>
                <a:cs typeface="Meiryo UI" panose="020B0604030504040204" pitchFamily="50" charset="-128"/>
              </a:rPr>
              <a:t>360</a:t>
            </a:r>
            <a:r>
              <a:rPr lang="zh-CN" altLang="en-US" sz="1300" dirty="0">
                <a:latin typeface="ＭＳ Ｐ明朝" panose="02020600040205080304" pitchFamily="18" charset="-128"/>
                <a:ea typeface="ＭＳ Ｐ明朝" panose="02020600040205080304" pitchFamily="18" charset="-128"/>
                <a:cs typeface="Meiryo UI" panose="020B0604030504040204" pitchFamily="50" charset="-128"/>
              </a:rPr>
              <a:t>万円未満相当世帯</a:t>
            </a:r>
            <a:r>
              <a:rPr lang="ja-JP" altLang="en-US" sz="1300" dirty="0">
                <a:latin typeface="ＭＳ Ｐ明朝" panose="02020600040205080304" pitchFamily="18" charset="-128"/>
                <a:ea typeface="ＭＳ Ｐ明朝" panose="02020600040205080304" pitchFamily="18" charset="-128"/>
                <a:cs typeface="Meiryo UI" panose="020B0604030504040204" pitchFamily="50" charset="-128"/>
              </a:rPr>
              <a:t>の子供たちと全ての世帯の第３子以降の子供たち</a:t>
            </a:r>
            <a:endParaRPr lang="en-US" altLang="ja-JP" sz="1300" dirty="0">
              <a:latin typeface="ＭＳ Ｐ明朝" panose="02020600040205080304" pitchFamily="18" charset="-128"/>
              <a:ea typeface="ＭＳ Ｐ明朝" panose="02020600040205080304" pitchFamily="18" charset="-128"/>
              <a:cs typeface="Meiryo UI" panose="020B0604030504040204" pitchFamily="50" charset="-128"/>
            </a:endParaRPr>
          </a:p>
          <a:p>
            <a:pPr marL="87313" indent="-87313"/>
            <a:r>
              <a:rPr lang="ja-JP" altLang="en-US" sz="1300" dirty="0">
                <a:latin typeface="ＭＳ Ｐ明朝" panose="02020600040205080304" pitchFamily="18" charset="-128"/>
                <a:ea typeface="ＭＳ Ｐ明朝" panose="02020600040205080304" pitchFamily="18" charset="-128"/>
                <a:cs typeface="Meiryo UI" panose="020B0604030504040204" pitchFamily="50" charset="-128"/>
              </a:rPr>
              <a:t>　 については、副食（おかず・おやつ等）の費用が免除されます。</a:t>
            </a:r>
            <a:endParaRPr lang="en-US" altLang="ja-JP" sz="1300" dirty="0">
              <a:latin typeface="ＭＳ Ｐ明朝" panose="02020600040205080304" pitchFamily="18" charset="-128"/>
              <a:ea typeface="ＭＳ Ｐ明朝" panose="02020600040205080304" pitchFamily="18" charset="-128"/>
              <a:cs typeface="Meiryo UI" panose="020B0604030504040204" pitchFamily="50" charset="-128"/>
            </a:endParaRPr>
          </a:p>
          <a:p>
            <a:pPr marL="87313" indent="-87313"/>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marL="185738" indent="-185738"/>
            <a:r>
              <a:rPr lang="ja-JP" altLang="en-US" sz="1300" dirty="0">
                <a:latin typeface="ＭＳ Ｐ明朝" panose="02020600040205080304" pitchFamily="18" charset="-128"/>
                <a:ea typeface="ＭＳ Ｐ明朝" panose="02020600040205080304" pitchFamily="18" charset="-128"/>
                <a:cs typeface="Meiryo UI" panose="020B0604030504040204" pitchFamily="50" charset="-128"/>
              </a:rPr>
              <a:t>●　子ども・子育て支援新制度の対象とならない幼稚園については、無償化となるための認定や市町村によって償還払いの手続きが必要な場合がありますので、お住まいの　市町村にご確認ください。</a:t>
            </a:r>
          </a:p>
        </p:txBody>
      </p:sp>
      <p:sp>
        <p:nvSpPr>
          <p:cNvPr id="18" name="角丸四角形 17"/>
          <p:cNvSpPr/>
          <p:nvPr/>
        </p:nvSpPr>
        <p:spPr>
          <a:xfrm>
            <a:off x="90129" y="1987929"/>
            <a:ext cx="6071723" cy="396000"/>
          </a:xfrm>
          <a:prstGeom prst="roundRect">
            <a:avLst>
              <a:gd name="adj" fmla="val 50000"/>
            </a:avLst>
          </a:prstGeom>
          <a:solidFill>
            <a:srgbClr val="00CC66"/>
          </a:solidFill>
          <a:ln w="76200" cmpd="thinThick">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213457" y="2024796"/>
            <a:ext cx="6702831" cy="369332"/>
          </a:xfrm>
          <a:prstGeom prst="rect">
            <a:avLst/>
          </a:prstGeom>
        </p:spPr>
        <p:txBody>
          <a:bodyPr wrap="square">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幼稚園、保育所、認定こども園等を利用する子供たち</a:t>
            </a:r>
            <a:endParaRPr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35547" y="9428126"/>
            <a:ext cx="6918847" cy="415498"/>
          </a:xfrm>
          <a:prstGeom prst="rect">
            <a:avLst/>
          </a:prstGeom>
        </p:spPr>
        <p:txBody>
          <a:bodyPr wrap="square">
            <a:spAutoFit/>
          </a:bodyPr>
          <a:lstStyle/>
          <a:p>
            <a:pPr marL="174625" indent="-174625"/>
            <a:r>
              <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　待機児童解消の実現に向けては、「子育て安心プラン」に基づき、女性就業率</a:t>
            </a:r>
            <a:r>
              <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rPr>
              <a:t>80</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％に対応できる保育の受け皿（</a:t>
            </a:r>
            <a:r>
              <a:rPr lang="en-US" altLang="ja-JP" sz="1050" b="1" dirty="0">
                <a:latin typeface="HGPｺﾞｼｯｸM" panose="020B0600000000000000" pitchFamily="50" charset="-128"/>
                <a:ea typeface="HGPｺﾞｼｯｸM" panose="020B0600000000000000" pitchFamily="50" charset="-128"/>
                <a:cs typeface="メイリオ" panose="020B0604030504040204" pitchFamily="50" charset="-128"/>
              </a:rPr>
              <a:t>2018</a:t>
            </a:r>
            <a:r>
              <a:rPr lang="ja-JP" altLang="en-US" sz="1050" b="1" dirty="0">
                <a:latin typeface="HGPｺﾞｼｯｸM" panose="020B0600000000000000" pitchFamily="50" charset="-128"/>
                <a:ea typeface="HGPｺﾞｼｯｸM" panose="020B0600000000000000" pitchFamily="50" charset="-128"/>
                <a:cs typeface="メイリオ" panose="020B0604030504040204" pitchFamily="50" charset="-128"/>
              </a:rPr>
              <a:t>年度～</a:t>
            </a:r>
            <a:r>
              <a:rPr lang="en-US" altLang="ja-JP" sz="1050" b="1" dirty="0">
                <a:latin typeface="HGPｺﾞｼｯｸM" panose="020B0600000000000000" pitchFamily="50" charset="-128"/>
                <a:ea typeface="HGPｺﾞｼｯｸM" panose="020B0600000000000000" pitchFamily="50" charset="-128"/>
                <a:cs typeface="メイリオ" panose="020B0604030504040204" pitchFamily="50" charset="-128"/>
              </a:rPr>
              <a:t>2020</a:t>
            </a:r>
            <a:r>
              <a:rPr lang="ja-JP" altLang="en-US" sz="1050" b="1" dirty="0">
                <a:latin typeface="HGPｺﾞｼｯｸM" panose="020B0600000000000000" pitchFamily="50" charset="-128"/>
                <a:ea typeface="HGPｺﾞｼｯｸM" panose="020B0600000000000000" pitchFamily="50" charset="-128"/>
                <a:cs typeface="メイリオ" panose="020B0604030504040204" pitchFamily="50" charset="-128"/>
              </a:rPr>
              <a:t>年度末までに約</a:t>
            </a:r>
            <a:r>
              <a:rPr lang="en-US" altLang="ja-JP" sz="1050" b="1" dirty="0">
                <a:latin typeface="HGPｺﾞｼｯｸM" panose="020B0600000000000000" pitchFamily="50" charset="-128"/>
                <a:ea typeface="HGPｺﾞｼｯｸM" panose="020B0600000000000000" pitchFamily="50" charset="-128"/>
                <a:cs typeface="メイリオ" panose="020B0604030504040204" pitchFamily="50" charset="-128"/>
              </a:rPr>
              <a:t>32</a:t>
            </a:r>
            <a:r>
              <a:rPr lang="ja-JP" altLang="en-US" sz="1050" b="1" dirty="0">
                <a:latin typeface="HGPｺﾞｼｯｸM" panose="020B0600000000000000" pitchFamily="50" charset="-128"/>
                <a:ea typeface="HGPｺﾞｼｯｸM" panose="020B0600000000000000" pitchFamily="50" charset="-128"/>
                <a:cs typeface="メイリオ" panose="020B0604030504040204" pitchFamily="50" charset="-128"/>
              </a:rPr>
              <a:t>万人分</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）の整備を進めます。また、保育士等の処遇改善にも適切に取り組んでいます。</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Tree>
    <p:extLst>
      <p:ext uri="{BB962C8B-B14F-4D97-AF65-F5344CB8AC3E}">
        <p14:creationId xmlns:p14="http://schemas.microsoft.com/office/powerpoint/2010/main" val="2134084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62074" y="3018564"/>
            <a:ext cx="6722218" cy="4945437"/>
          </a:xfrm>
          <a:prstGeom prst="rect">
            <a:avLst/>
          </a:prstGeom>
          <a:no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2074" y="269299"/>
            <a:ext cx="6722218" cy="2429523"/>
          </a:xfrm>
          <a:prstGeom prst="rect">
            <a:avLst/>
          </a:prstGeom>
          <a:no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3976" y="587620"/>
            <a:ext cx="6626210" cy="2062103"/>
          </a:xfrm>
          <a:prstGeom prst="rect">
            <a:avLst/>
          </a:prstGeom>
          <a:noFill/>
        </p:spPr>
        <p:txBody>
          <a:bodyPr wrap="square" rtlCol="0">
            <a:spAutoFit/>
          </a:bodyPr>
          <a:lstStyle/>
          <a:p>
            <a:pPr marL="180975" indent="-180975"/>
            <a:r>
              <a:rPr lang="en-US" altLang="ja-JP" sz="1600" b="1" dirty="0">
                <a:solidFill>
                  <a:srgbClr val="00CC66"/>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00CC66"/>
                </a:solidFill>
                <a:latin typeface="メイリオ" panose="020B0604030504040204" pitchFamily="50" charset="-128"/>
                <a:ea typeface="メイリオ" panose="020B0604030504040204" pitchFamily="50" charset="-128"/>
                <a:cs typeface="メイリオ" panose="020B0604030504040204" pitchFamily="50" charset="-128"/>
              </a:rPr>
              <a:t>対象者・利用料</a:t>
            </a:r>
            <a:r>
              <a:rPr lang="en-US" altLang="ja-JP" sz="1600" b="1" dirty="0">
                <a:solidFill>
                  <a:srgbClr val="00CC66"/>
                </a:solidFill>
                <a:latin typeface="メイリオ" panose="020B0604030504040204" pitchFamily="50" charset="-128"/>
                <a:ea typeface="メイリオ" panose="020B0604030504040204" pitchFamily="50" charset="-128"/>
                <a:cs typeface="メイリオ" panose="020B0604030504040204" pitchFamily="50" charset="-128"/>
              </a:rPr>
              <a:t>】</a:t>
            </a:r>
          </a:p>
          <a:p>
            <a:pPr marL="180975" indent="-180975"/>
            <a:r>
              <a:rPr lang="ja-JP" altLang="en-US" sz="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無償化の対象となるためには、お住いの市町村から</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「保育の　必要性の認定」を受ける必要</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があります。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442913" indent="-442913"/>
            <a:r>
              <a:rPr lang="ja-JP" altLang="en-US" sz="1100" dirty="0">
                <a:latin typeface="ＭＳ Ｐ明朝" panose="02020600040205080304" pitchFamily="18" charset="-128"/>
                <a:ea typeface="ＭＳ Ｐ明朝" panose="02020600040205080304" pitchFamily="18" charset="-128"/>
                <a:cs typeface="メイリオ" panose="020B0604030504040204" pitchFamily="50" charset="-128"/>
              </a:rPr>
              <a:t>　　　（注）原則、通われている幼稚園を経由しての申請となります。「保育の必要性の認定」の要件については、就労等の要件（認可保育所の利用と同等の要件）がありますので、お住いの市町村にご確認ください。</a:t>
            </a:r>
            <a:endParaRPr lang="en-US" altLang="ja-JP" sz="11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幼稚園の利用に加え、</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利用日数に応じて、最大月額</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1.13</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万円　までの範囲で預かり保育の利用料が無償化</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されます。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90129" y="87680"/>
            <a:ext cx="4788000" cy="360000"/>
          </a:xfrm>
          <a:prstGeom prst="roundRect">
            <a:avLst>
              <a:gd name="adj" fmla="val 50000"/>
            </a:avLst>
          </a:prstGeom>
          <a:solidFill>
            <a:srgbClr val="00CC66"/>
          </a:solidFill>
          <a:ln w="76200" cmpd="thinThick">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304669" y="109959"/>
            <a:ext cx="4756874" cy="380845"/>
          </a:xfrm>
          <a:prstGeom prst="rect">
            <a:avLst/>
          </a:prstGeom>
        </p:spPr>
        <p:txBody>
          <a:bodyPr wrap="square">
            <a:spAutoFit/>
          </a:bodyP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幼稚園の預かり保育を利用する子供たち</a:t>
            </a:r>
            <a:endParaRPr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90129" y="2840374"/>
            <a:ext cx="4536000" cy="360000"/>
          </a:xfrm>
          <a:prstGeom prst="roundRect">
            <a:avLst>
              <a:gd name="adj" fmla="val 50000"/>
            </a:avLst>
          </a:prstGeom>
          <a:solidFill>
            <a:srgbClr val="00CC66"/>
          </a:solidFill>
          <a:ln w="76200" cmpd="thinThick">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319256" y="2874166"/>
            <a:ext cx="4371975" cy="369332"/>
          </a:xfrm>
          <a:prstGeom prst="rect">
            <a:avLst/>
          </a:prstGeom>
        </p:spPr>
        <p:txBody>
          <a:bodyPr wrap="square">
            <a:spAutoFit/>
          </a:bodyPr>
          <a:lstStyle/>
          <a:p>
            <a:r>
              <a:rPr lang="ja-JP" altLang="en-US" b="1" dirty="0">
                <a:solidFill>
                  <a:schemeClr val="bg1"/>
                </a:solidFill>
                <a:latin typeface="メイリオ" panose="020B0604030504040204" pitchFamily="50" charset="-128"/>
                <a:ea typeface="メイリオ" panose="020B0604030504040204" pitchFamily="50" charset="-128"/>
              </a:rPr>
              <a:t>認可外保育施設等を利用する子供たち</a:t>
            </a:r>
          </a:p>
        </p:txBody>
      </p:sp>
      <p:sp>
        <p:nvSpPr>
          <p:cNvPr id="11" name="正方形/長方形 10"/>
          <p:cNvSpPr/>
          <p:nvPr/>
        </p:nvSpPr>
        <p:spPr>
          <a:xfrm>
            <a:off x="45133" y="3319691"/>
            <a:ext cx="6659341" cy="4678204"/>
          </a:xfrm>
          <a:prstGeom prst="rect">
            <a:avLst/>
          </a:prstGeom>
        </p:spPr>
        <p:txBody>
          <a:bodyPr wrap="square">
            <a:spAutoFit/>
          </a:bodyPr>
          <a:lstStyle/>
          <a:p>
            <a:pPr marL="180975" indent="-180975"/>
            <a:r>
              <a:rPr lang="en-US" altLang="ja-JP" sz="1600" b="1" dirty="0">
                <a:solidFill>
                  <a:srgbClr val="00CC66"/>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00CC66"/>
                </a:solidFill>
                <a:latin typeface="メイリオ" panose="020B0604030504040204" pitchFamily="50" charset="-128"/>
                <a:ea typeface="メイリオ" panose="020B0604030504040204" pitchFamily="50" charset="-128"/>
                <a:cs typeface="メイリオ" panose="020B0604030504040204" pitchFamily="50" charset="-128"/>
              </a:rPr>
              <a:t>対象者・利用料</a:t>
            </a:r>
            <a:r>
              <a:rPr lang="en-US" altLang="ja-JP" sz="1600" b="1" dirty="0">
                <a:solidFill>
                  <a:srgbClr val="00CC66"/>
                </a:solidFill>
                <a:latin typeface="メイリオ" panose="020B0604030504040204" pitchFamily="50" charset="-128"/>
                <a:ea typeface="メイリオ" panose="020B0604030504040204" pitchFamily="50" charset="-128"/>
                <a:cs typeface="メイリオ" panose="020B0604030504040204" pitchFamily="50" charset="-128"/>
              </a:rPr>
              <a:t>】</a:t>
            </a:r>
          </a:p>
          <a:p>
            <a:pPr marL="180975" indent="-180975"/>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無償化の対象となるためには、お住いの市町村から</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「保育の　必要性の認定」を受ける必要</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があります。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180975" indent="-180975"/>
            <a:r>
              <a:rPr lang="ja-JP" altLang="en-US" sz="11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　</a:t>
            </a:r>
            <a:r>
              <a:rPr lang="ja-JP" altLang="en-US" sz="1100" dirty="0">
                <a:latin typeface="ＭＳ Ｐ明朝" panose="02020600040205080304" pitchFamily="18" charset="-128"/>
                <a:ea typeface="ＭＳ Ｐ明朝" panose="02020600040205080304" pitchFamily="18" charset="-128"/>
                <a:cs typeface="メイリオ" panose="020B0604030504040204" pitchFamily="50" charset="-128"/>
              </a:rPr>
              <a:t>　　　（注１）保育所、認定こども園等を利用できていない方が対象となります。</a:t>
            </a:r>
            <a:endParaRPr lang="en-US" altLang="ja-JP" sz="11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lang="ja-JP" altLang="en-US" sz="400" dirty="0">
                <a:latin typeface="ＭＳ Ｐ明朝" panose="02020600040205080304" pitchFamily="18" charset="-128"/>
                <a:ea typeface="ＭＳ Ｐ明朝" panose="02020600040205080304" pitchFamily="18" charset="-128"/>
                <a:cs typeface="メイリオ" panose="020B0604030504040204" pitchFamily="50" charset="-128"/>
              </a:rPr>
              <a:t>　</a:t>
            </a:r>
            <a:endParaRPr lang="en-US" altLang="ja-JP" sz="4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lang="ja-JP" altLang="en-US" sz="1100" dirty="0">
                <a:latin typeface="ＭＳ Ｐ明朝" panose="02020600040205080304" pitchFamily="18" charset="-128"/>
                <a:ea typeface="ＭＳ Ｐ明朝" panose="02020600040205080304" pitchFamily="18" charset="-128"/>
                <a:cs typeface="メイリオ" panose="020B0604030504040204" pitchFamily="50" charset="-128"/>
              </a:rPr>
              <a:t>　　　　（注２）「保育の必要性の認定」の要件については、就労等の要件（認可保育所の利用と同等の要件）</a:t>
            </a:r>
            <a:endParaRPr lang="en-US" altLang="ja-JP" sz="11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lang="ja-JP" altLang="en-US" sz="1100" dirty="0">
                <a:latin typeface="ＭＳ Ｐ明朝" panose="02020600040205080304" pitchFamily="18" charset="-128"/>
                <a:ea typeface="ＭＳ Ｐ明朝" panose="02020600040205080304" pitchFamily="18" charset="-128"/>
                <a:cs typeface="メイリオ" panose="020B0604030504040204" pitchFamily="50" charset="-128"/>
              </a:rPr>
              <a:t>　　　　　がありますので、お住いの市町村にご確認ください。</a:t>
            </a:r>
            <a:endParaRPr lang="en-US" altLang="ja-JP" sz="1100" dirty="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３歳から５歳までの子供たちは月額</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3.7</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万円まで、０歳から２歳までの住民税非課税世帯の子供たちは月額</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万円まで</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の利用料が無償化されます。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1600" b="1" dirty="0">
                <a:solidFill>
                  <a:srgbClr val="00CC66"/>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00CC66"/>
                </a:solidFill>
                <a:latin typeface="メイリオ" panose="020B0604030504040204" pitchFamily="50" charset="-128"/>
                <a:ea typeface="メイリオ" panose="020B0604030504040204" pitchFamily="50" charset="-128"/>
                <a:cs typeface="メイリオ" panose="020B0604030504040204" pitchFamily="50" charset="-128"/>
              </a:rPr>
              <a:t>対象となる施設・事業</a:t>
            </a:r>
            <a:r>
              <a:rPr lang="en-US" altLang="ja-JP" sz="1600" b="1" dirty="0">
                <a:solidFill>
                  <a:srgbClr val="00CC66"/>
                </a:solidFill>
                <a:latin typeface="メイリオ" panose="020B0604030504040204" pitchFamily="50" charset="-128"/>
                <a:ea typeface="メイリオ" panose="020B0604030504040204" pitchFamily="50" charset="-128"/>
                <a:cs typeface="メイリオ" panose="020B0604030504040204" pitchFamily="50" charset="-128"/>
              </a:rPr>
              <a:t>】</a:t>
            </a:r>
          </a:p>
          <a:p>
            <a:pPr marL="357188" indent="-357188"/>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認可外保育施設に加え、一時預かり事業、病児保育事業、　ファミリー・サポート・センター事業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を対象とします。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442913" indent="-442913"/>
            <a:r>
              <a:rPr lang="ja-JP" altLang="en-US" sz="1100" dirty="0">
                <a:latin typeface="ＭＳ Ｐ明朝" panose="02020600040205080304" pitchFamily="18" charset="-128"/>
                <a:ea typeface="ＭＳ Ｐ明朝" panose="02020600040205080304" pitchFamily="18" charset="-128"/>
                <a:cs typeface="メイリオ" panose="020B0604030504040204" pitchFamily="50" charset="-128"/>
              </a:rPr>
              <a:t>　　（注１）認可外保育施設とは、一般的な認可外保育施設、地方自治体独自の認証保育施設、ベビーシッター、認可外の事業所内保育等を指します。</a:t>
            </a:r>
            <a:endParaRPr lang="en-US" altLang="ja-JP" sz="1100" dirty="0">
              <a:latin typeface="ＭＳ Ｐ明朝" panose="02020600040205080304" pitchFamily="18" charset="-128"/>
              <a:ea typeface="ＭＳ Ｐ明朝" panose="02020600040205080304" pitchFamily="18" charset="-128"/>
              <a:cs typeface="メイリオ" panose="020B0604030504040204" pitchFamily="50" charset="-128"/>
            </a:endParaRPr>
          </a:p>
          <a:p>
            <a:pPr marL="442913" indent="-442913"/>
            <a:endParaRPr lang="en-US" altLang="ja-JP" sz="800" dirty="0">
              <a:latin typeface="HGPｺﾞｼｯｸM" panose="020B0600000000000000" pitchFamily="50" charset="-128"/>
              <a:ea typeface="HGPｺﾞｼｯｸM" panose="020B0600000000000000" pitchFamily="50" charset="-128"/>
            </a:endParaRPr>
          </a:p>
          <a:p>
            <a:pPr marL="442913" indent="-442913"/>
            <a:r>
              <a:rPr lang="ja-JP" altLang="en-US" sz="1100" dirty="0">
                <a:latin typeface="ＭＳ Ｐ明朝" panose="02020600040205080304" pitchFamily="18" charset="-128"/>
                <a:ea typeface="ＭＳ Ｐ明朝" panose="02020600040205080304" pitchFamily="18" charset="-128"/>
              </a:rPr>
              <a:t>　　（注２）無償化の対象となる認可外保育施設は、都道府県等に届出を行い、国が定める基準を満たすことが　必要です。ただし、基準を満たしていない場合でも無償化の対象とする５年間の猶予期間を設けます。</a:t>
            </a:r>
            <a:endParaRPr lang="en-US" altLang="ja-JP" sz="1100" dirty="0">
              <a:latin typeface="ＭＳ Ｐ明朝" panose="02020600040205080304" pitchFamily="18" charset="-128"/>
              <a:ea typeface="ＭＳ Ｐ明朝" panose="02020600040205080304" pitchFamily="18" charset="-128"/>
            </a:endParaRPr>
          </a:p>
        </p:txBody>
      </p:sp>
      <p:sp>
        <p:nvSpPr>
          <p:cNvPr id="13" name="正方形/長方形 12"/>
          <p:cNvSpPr/>
          <p:nvPr/>
        </p:nvSpPr>
        <p:spPr>
          <a:xfrm>
            <a:off x="156453" y="8101826"/>
            <a:ext cx="6566217" cy="523220"/>
          </a:xfrm>
          <a:prstGeom prst="rect">
            <a:avLst/>
          </a:prstGeom>
        </p:spPr>
        <p:txBody>
          <a:bodyPr wrap="square">
            <a:spAutoFit/>
          </a:bodyPr>
          <a:lstStyle/>
          <a:p>
            <a:pPr marL="185738" indent="-185738"/>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就学前の障害児の発達支援を利用する子供たちについても、３歳から５歳までの利用料が無償化</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されます。</a:t>
            </a:r>
            <a:endParaRPr lang="ja-JP" altLang="en-US" sz="1400"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66536" y="8052802"/>
            <a:ext cx="6717756" cy="543668"/>
          </a:xfrm>
          <a:prstGeom prst="rect">
            <a:avLst/>
          </a:prstGeom>
          <a:noFill/>
          <a:ln>
            <a:solidFill>
              <a:srgbClr val="00CC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8945" y="8661370"/>
            <a:ext cx="6747098" cy="553998"/>
          </a:xfrm>
          <a:prstGeom prst="rect">
            <a:avLst/>
          </a:prstGeom>
        </p:spPr>
        <p:txBody>
          <a:bodyPr wrap="square">
            <a:spAutoFit/>
          </a:bodyPr>
          <a:lstStyle/>
          <a:p>
            <a:pPr marL="88900" indent="-88900"/>
            <a:r>
              <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　今般の無償化を契機に、質の向上を伴わない、理由のない保育料の引上げが行われることがないよう、新制度の対象とならない幼稚園においては、保育料を変更する場合、設置者は変更事由の届出が必要です。また、認可外保育施設等においては、提供するサービスの内容や額に関する事項について、変更の内容やその理由の掲示を求めることとなっております。</a:t>
            </a:r>
            <a:endPar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4" name="正方形/長方形 3"/>
          <p:cNvSpPr/>
          <p:nvPr/>
        </p:nvSpPr>
        <p:spPr>
          <a:xfrm>
            <a:off x="0" y="9264471"/>
            <a:ext cx="6858000" cy="641529"/>
          </a:xfrm>
          <a:prstGeom prst="rect">
            <a:avLst/>
          </a:prstGeom>
          <a:solidFill>
            <a:srgbClr val="00CC66"/>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t>　問い合わせ先：大河原町役場　子ども家庭課　子育て支援係</a:t>
            </a:r>
            <a:endParaRPr lang="en-US" altLang="ja-JP" sz="1400" b="1" dirty="0"/>
          </a:p>
          <a:p>
            <a:endParaRPr lang="ja-JP" altLang="en-US" sz="500" dirty="0"/>
          </a:p>
          <a:p>
            <a:r>
              <a:rPr lang="ja-JP" altLang="en-US" sz="1400" dirty="0"/>
              <a:t>　　　</a:t>
            </a:r>
            <a:r>
              <a:rPr lang="en-US" altLang="ja-JP" sz="1400" dirty="0"/>
              <a:t>TEL:</a:t>
            </a:r>
            <a:r>
              <a:rPr lang="ja-JP" altLang="en-US" sz="1400" dirty="0"/>
              <a:t>０２２４ー５３ー２２５１　　　　Ｅｍａｉ：</a:t>
            </a:r>
            <a:r>
              <a:rPr lang="en-US" altLang="ja-JP" sz="1400" dirty="0"/>
              <a:t>kosodate@town.ogawara.miyagi.jp</a:t>
            </a:r>
          </a:p>
        </p:txBody>
      </p:sp>
    </p:spTree>
    <p:extLst>
      <p:ext uri="{BB962C8B-B14F-4D97-AF65-F5344CB8AC3E}">
        <p14:creationId xmlns:p14="http://schemas.microsoft.com/office/powerpoint/2010/main" val="2230363707"/>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Words>
  <Application>Microsoft Office PowerPoint</Application>
  <PresentationFormat>A4 210 x 297 mm</PresentationFormat>
  <Paragraphs>79</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HGPｺﾞｼｯｸM</vt:lpstr>
      <vt:lpstr>HG丸ｺﾞｼｯｸM-PRO</vt:lpstr>
      <vt:lpstr>Meiryo UI</vt:lpstr>
      <vt:lpstr>ＭＳ Ｐゴシック</vt:lpstr>
      <vt:lpstr>ＭＳ Ｐ明朝</vt:lpstr>
      <vt:lpstr>メイリオ</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2018-09-26T06:07:55Z</dcterms:created>
  <dcterms:modified xsi:type="dcterms:W3CDTF">2019-07-01T03:03:41Z</dcterms:modified>
</cp:coreProperties>
</file>