
<file path=[Content_Types].xml><?xml version="1.0" encoding="utf-8"?>
<Types xmlns="http://schemas.openxmlformats.org/package/2006/content-types">
  <Default Extension="emf" ContentType="image/x-emf"/>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charts/chart2.xml" ContentType="application/vnd.openxmlformats-officedocument.drawingml.chart+xml"/>
  <Override PartName="/ppt/theme/themeOverride2.xml" ContentType="application/vnd.openxmlformats-officedocument.themeOverride+xml"/>
  <Override PartName="/ppt/drawings/drawing2.xml" ContentType="application/vnd.openxmlformats-officedocument.drawingml.chartshape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trictFirstAndLastChars="0" saveSubsetFonts="1">
  <p:sldMasterIdLst>
    <p:sldMasterId id="2147483660" r:id="rId1"/>
  </p:sldMasterIdLst>
  <p:notesMasterIdLst>
    <p:notesMasterId r:id="rId90"/>
  </p:notesMasterIdLst>
  <p:handoutMasterIdLst>
    <p:handoutMasterId r:id="rId91"/>
  </p:handoutMasterIdLst>
  <p:sldIdLst>
    <p:sldId id="256" r:id="rId2"/>
    <p:sldId id="492" r:id="rId3"/>
    <p:sldId id="493" r:id="rId4"/>
    <p:sldId id="383" r:id="rId5"/>
    <p:sldId id="384" r:id="rId6"/>
    <p:sldId id="385" r:id="rId7"/>
    <p:sldId id="386" r:id="rId8"/>
    <p:sldId id="388" r:id="rId9"/>
    <p:sldId id="389" r:id="rId10"/>
    <p:sldId id="390" r:id="rId11"/>
    <p:sldId id="391" r:id="rId12"/>
    <p:sldId id="392" r:id="rId13"/>
    <p:sldId id="516" r:id="rId14"/>
    <p:sldId id="393" r:id="rId15"/>
    <p:sldId id="394" r:id="rId16"/>
    <p:sldId id="365" r:id="rId17"/>
    <p:sldId id="380" r:id="rId18"/>
    <p:sldId id="382" r:id="rId19"/>
    <p:sldId id="395" r:id="rId20"/>
    <p:sldId id="396" r:id="rId21"/>
    <p:sldId id="397" r:id="rId22"/>
    <p:sldId id="399" r:id="rId23"/>
    <p:sldId id="486" r:id="rId24"/>
    <p:sldId id="402" r:id="rId25"/>
    <p:sldId id="404" r:id="rId26"/>
    <p:sldId id="406" r:id="rId27"/>
    <p:sldId id="517" r:id="rId28"/>
    <p:sldId id="407" r:id="rId29"/>
    <p:sldId id="408" r:id="rId30"/>
    <p:sldId id="409" r:id="rId31"/>
    <p:sldId id="412" r:id="rId32"/>
    <p:sldId id="514" r:id="rId33"/>
    <p:sldId id="428" r:id="rId34"/>
    <p:sldId id="429" r:id="rId35"/>
    <p:sldId id="430" r:id="rId36"/>
    <p:sldId id="431" r:id="rId37"/>
    <p:sldId id="433" r:id="rId38"/>
    <p:sldId id="434" r:id="rId39"/>
    <p:sldId id="437" r:id="rId40"/>
    <p:sldId id="438" r:id="rId41"/>
    <p:sldId id="439" r:id="rId42"/>
    <p:sldId id="440" r:id="rId43"/>
    <p:sldId id="441" r:id="rId44"/>
    <p:sldId id="442" r:id="rId45"/>
    <p:sldId id="443" r:id="rId46"/>
    <p:sldId id="444" r:id="rId47"/>
    <p:sldId id="445" r:id="rId48"/>
    <p:sldId id="446" r:id="rId49"/>
    <p:sldId id="513" r:id="rId50"/>
    <p:sldId id="452" r:id="rId51"/>
    <p:sldId id="456" r:id="rId52"/>
    <p:sldId id="458" r:id="rId53"/>
    <p:sldId id="459" r:id="rId54"/>
    <p:sldId id="460" r:id="rId55"/>
    <p:sldId id="461" r:id="rId56"/>
    <p:sldId id="463" r:id="rId57"/>
    <p:sldId id="464" r:id="rId58"/>
    <p:sldId id="465" r:id="rId59"/>
    <p:sldId id="466" r:id="rId60"/>
    <p:sldId id="468" r:id="rId61"/>
    <p:sldId id="472" r:id="rId62"/>
    <p:sldId id="473" r:id="rId63"/>
    <p:sldId id="474" r:id="rId64"/>
    <p:sldId id="475" r:id="rId65"/>
    <p:sldId id="476" r:id="rId66"/>
    <p:sldId id="478" r:id="rId67"/>
    <p:sldId id="484" r:id="rId68"/>
    <p:sldId id="485" r:id="rId69"/>
    <p:sldId id="495" r:id="rId70"/>
    <p:sldId id="496" r:id="rId71"/>
    <p:sldId id="497" r:id="rId72"/>
    <p:sldId id="498" r:id="rId73"/>
    <p:sldId id="499" r:id="rId74"/>
    <p:sldId id="500" r:id="rId75"/>
    <p:sldId id="501" r:id="rId76"/>
    <p:sldId id="512" r:id="rId77"/>
    <p:sldId id="503" r:id="rId78"/>
    <p:sldId id="504" r:id="rId79"/>
    <p:sldId id="505" r:id="rId80"/>
    <p:sldId id="506" r:id="rId81"/>
    <p:sldId id="507" r:id="rId82"/>
    <p:sldId id="509" r:id="rId83"/>
    <p:sldId id="508" r:id="rId84"/>
    <p:sldId id="511" r:id="rId85"/>
    <p:sldId id="502" r:id="rId86"/>
    <p:sldId id="491" r:id="rId87"/>
    <p:sldId id="490" r:id="rId88"/>
    <p:sldId id="515" r:id="rId89"/>
  </p:sldIdLst>
  <p:sldSz cx="6858000" cy="9144000" type="screen4x3"/>
  <p:notesSz cx="9939338" cy="6805613"/>
  <p:kinsoku lang="ja-JP" invalStChars="～、。，．・：；？！゛゜ヽヾゝゞ々ー’”）〕］｝〉》」』】°‰′″℃￠％ぁぃぅぇぉっゃゅょゎァィゥェォッャュョヮヵヶ!%),.:;?]}｡｣､･ｧｨｩｪｫｬｭｮｯｰﾞﾟ" invalEndChars="‘“（〔［｛〈《「『【￥＄$([\{｢￡"/>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81" userDrawn="1">
          <p15:clr>
            <a:srgbClr val="A4A3A4"/>
          </p15:clr>
        </p15:guide>
        <p15:guide id="3" orient="horz" pos="1610" userDrawn="1">
          <p15:clr>
            <a:srgbClr val="A4A3A4"/>
          </p15:clr>
        </p15:guide>
        <p15:guide id="4" pos="4088" userDrawn="1">
          <p15:clr>
            <a:srgbClr val="A4A3A4"/>
          </p15:clr>
        </p15:guide>
        <p15:guide id="5" pos="119" userDrawn="1">
          <p15:clr>
            <a:srgbClr val="A4A3A4"/>
          </p15:clr>
        </p15:guide>
        <p15:guide id="6" pos="232" userDrawn="1">
          <p15:clr>
            <a:srgbClr val="A4A3A4"/>
          </p15:clr>
        </p15:guide>
        <p15:guide id="7" pos="709" userDrawn="1">
          <p15:clr>
            <a:srgbClr val="A4A3A4"/>
          </p15:clr>
        </p15:guide>
        <p15:guide id="8" pos="300" userDrawn="1">
          <p15:clr>
            <a:srgbClr val="A4A3A4"/>
          </p15:clr>
        </p15:guide>
        <p15:guide id="9" orient="horz" pos="952" userDrawn="1">
          <p15:clr>
            <a:srgbClr val="A4A3A4"/>
          </p15:clr>
        </p15:guide>
        <p15:guide id="10" orient="horz" pos="2494" userDrawn="1">
          <p15:clr>
            <a:srgbClr val="A4A3A4"/>
          </p15:clr>
        </p15:guide>
        <p15:guide id="11" orient="horz" pos="295" userDrawn="1">
          <p15:clr>
            <a:srgbClr val="A4A3A4"/>
          </p15:clr>
        </p15:guide>
      </p15:sldGuideLst>
    </p:ext>
    <p:ext uri="{2D200454-40CA-4A62-9FC3-DE9A4176ACB9}">
      <p15:notesGuideLst xmlns:p15="http://schemas.microsoft.com/office/powerpoint/2012/main">
        <p15:guide id="1" orient="horz" pos="2144" userDrawn="1">
          <p15:clr>
            <a:srgbClr val="A4A3A4"/>
          </p15:clr>
        </p15:guide>
        <p15:guide id="2" pos="313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99"/>
    <a:srgbClr val="FF66FF"/>
    <a:srgbClr val="F7E5E5"/>
    <a:srgbClr val="FDF9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6618" autoAdjust="0"/>
    <p:restoredTop sz="94424" autoAdjust="0"/>
  </p:normalViewPr>
  <p:slideViewPr>
    <p:cSldViewPr>
      <p:cViewPr>
        <p:scale>
          <a:sx n="220" d="100"/>
          <a:sy n="220" d="100"/>
        </p:scale>
        <p:origin x="-984" y="-4710"/>
      </p:cViewPr>
      <p:guideLst>
        <p:guide orient="horz" pos="181"/>
        <p:guide orient="horz" pos="1610"/>
        <p:guide pos="4088"/>
        <p:guide pos="119"/>
        <p:guide pos="232"/>
        <p:guide pos="709"/>
        <p:guide pos="300"/>
        <p:guide orient="horz" pos="952"/>
        <p:guide orient="horz" pos="2494"/>
        <p:guide orient="horz" pos="295"/>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 r:id="rId15" collapse="1"/>
      <p:sld r:id="rId16" collapse="1"/>
      <p:sld r:id="rId17" collapse="1"/>
      <p:sld r:id="rId18" collapse="1"/>
      <p:sld r:id="rId19" collapse="1"/>
      <p:sld r:id="rId20" collapse="1"/>
      <p:sld r:id="rId21" collapse="1"/>
      <p:sld r:id="rId22" collapse="1"/>
      <p:sld r:id="rId23" collapse="1"/>
      <p:sld r:id="rId24" collapse="1"/>
      <p:sld r:id="rId25" collapse="1"/>
      <p:sld r:id="rId26" collapse="1"/>
      <p:sld r:id="rId27" collapse="1"/>
      <p:sld r:id="rId28" collapse="1"/>
      <p:sld r:id="rId29" collapse="1"/>
      <p:sld r:id="rId30" collapse="1"/>
      <p:sld r:id="rId31" collapse="1"/>
      <p:sld r:id="rId32" collapse="1"/>
      <p:sld r:id="rId33" collapse="1"/>
      <p:sld r:id="rId34" collapse="1"/>
      <p:sld r:id="rId35" collapse="1"/>
      <p:sld r:id="rId36" collapse="1"/>
      <p:sld r:id="rId37" collapse="1"/>
      <p:sld r:id="rId38" collapse="1"/>
      <p:sld r:id="rId39" collapse="1"/>
      <p:sld r:id="rId40" collapse="1"/>
      <p:sld r:id="rId41" collapse="1"/>
      <p:sld r:id="rId42" collapse="1"/>
      <p:sld r:id="rId43" collapse="1"/>
      <p:sld r:id="rId44" collapse="1"/>
      <p:sld r:id="rId45" collapse="1"/>
      <p:sld r:id="rId46" collapse="1"/>
      <p:sld r:id="rId47" collapse="1"/>
      <p:sld r:id="rId48" collapse="1"/>
      <p:sld r:id="rId49" collapse="1"/>
      <p:sld r:id="rId50" collapse="1"/>
      <p:sld r:id="rId51" collapse="1"/>
      <p:sld r:id="rId52" collapse="1"/>
      <p:sld r:id="rId53" collapse="1"/>
      <p:sld r:id="rId54" collapse="1"/>
      <p:sld r:id="rId55" collapse="1"/>
      <p:sld r:id="rId56" collapse="1"/>
      <p:sld r:id="rId57" collapse="1"/>
      <p:sld r:id="rId58" collapse="1"/>
      <p:sld r:id="rId59" collapse="1"/>
      <p:sld r:id="rId60" collapse="1"/>
      <p:sld r:id="rId61" collapse="1"/>
      <p:sld r:id="rId62" collapse="1"/>
      <p:sld r:id="rId63" collapse="1"/>
      <p:sld r:id="rId64" collapse="1"/>
      <p:sld r:id="rId65" collapse="1"/>
      <p:sld r:id="rId66" collapse="1"/>
      <p:sld r:id="rId67" collapse="1"/>
      <p:sld r:id="rId68" collapse="1"/>
      <p:sld r:id="rId69" collapse="1"/>
      <p:sld r:id="rId70" collapse="1"/>
      <p:sld r:id="rId71" collapse="1"/>
      <p:sld r:id="rId72" collapse="1"/>
      <p:sld r:id="rId73" collapse="1"/>
      <p:sld r:id="rId74" collapse="1"/>
      <p:sld r:id="rId75" collapse="1"/>
      <p:sld r:id="rId76" collapse="1"/>
      <p:sld r:id="rId77" collapse="1"/>
      <p:sld r:id="rId78" collapse="1"/>
    </p:sldLst>
  </p:outlineViewPr>
  <p:notesTextViewPr>
    <p:cViewPr>
      <p:scale>
        <a:sx n="100" d="100"/>
        <a:sy n="100" d="100"/>
      </p:scale>
      <p:origin x="0" y="0"/>
    </p:cViewPr>
  </p:notesTextViewPr>
  <p:sorterViewPr>
    <p:cViewPr>
      <p:scale>
        <a:sx n="75" d="100"/>
        <a:sy n="75" d="100"/>
      </p:scale>
      <p:origin x="0" y="0"/>
    </p:cViewPr>
  </p:sorterViewPr>
  <p:notesViewPr>
    <p:cSldViewPr>
      <p:cViewPr varScale="1">
        <p:scale>
          <a:sx n="101" d="100"/>
          <a:sy n="101" d="100"/>
        </p:scale>
        <p:origin x="-978" y="-96"/>
      </p:cViewPr>
      <p:guideLst>
        <p:guide orient="horz" pos="2144"/>
        <p:guide pos="3131"/>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notesMaster" Target="notesMasters/notesMaster1.xml"/><Relationship Id="rId95" Type="http://schemas.openxmlformats.org/officeDocument/2006/relationships/tableStyles" Target="tableStyle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handoutMaster" Target="handoutMasters/handoutMaster1.xml"/><Relationship Id="rId96"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s>
</file>

<file path=ppt/_rels/viewProps.xml.rels><?xml version="1.0" encoding="UTF-8" standalone="yes"?>
<Relationships xmlns="http://schemas.openxmlformats.org/package/2006/relationships"><Relationship Id="rId13" Type="http://schemas.openxmlformats.org/officeDocument/2006/relationships/slide" Target="slides/slide15.xml"/><Relationship Id="rId18" Type="http://schemas.openxmlformats.org/officeDocument/2006/relationships/slide" Target="slides/slide20.xml"/><Relationship Id="rId26" Type="http://schemas.openxmlformats.org/officeDocument/2006/relationships/slide" Target="slides/slide33.xml"/><Relationship Id="rId39" Type="http://schemas.openxmlformats.org/officeDocument/2006/relationships/slide" Target="slides/slide47.xml"/><Relationship Id="rId21" Type="http://schemas.openxmlformats.org/officeDocument/2006/relationships/slide" Target="slides/slide28.xml"/><Relationship Id="rId34" Type="http://schemas.openxmlformats.org/officeDocument/2006/relationships/slide" Target="slides/slide42.xml"/><Relationship Id="rId42" Type="http://schemas.openxmlformats.org/officeDocument/2006/relationships/slide" Target="slides/slide50.xml"/><Relationship Id="rId47" Type="http://schemas.openxmlformats.org/officeDocument/2006/relationships/slide" Target="slides/slide55.xml"/><Relationship Id="rId50" Type="http://schemas.openxmlformats.org/officeDocument/2006/relationships/slide" Target="slides/slide58.xml"/><Relationship Id="rId55" Type="http://schemas.openxmlformats.org/officeDocument/2006/relationships/slide" Target="slides/slide63.xml"/><Relationship Id="rId63" Type="http://schemas.openxmlformats.org/officeDocument/2006/relationships/slide" Target="slides/slide71.xml"/><Relationship Id="rId68" Type="http://schemas.openxmlformats.org/officeDocument/2006/relationships/slide" Target="slides/slide76.xml"/><Relationship Id="rId76" Type="http://schemas.openxmlformats.org/officeDocument/2006/relationships/slide" Target="slides/slide84.xml"/><Relationship Id="rId7" Type="http://schemas.openxmlformats.org/officeDocument/2006/relationships/slide" Target="slides/slide9.xml"/><Relationship Id="rId71" Type="http://schemas.openxmlformats.org/officeDocument/2006/relationships/slide" Target="slides/slide79.xml"/><Relationship Id="rId2" Type="http://schemas.openxmlformats.org/officeDocument/2006/relationships/slide" Target="slides/slide4.xml"/><Relationship Id="rId16" Type="http://schemas.openxmlformats.org/officeDocument/2006/relationships/slide" Target="slides/slide18.xml"/><Relationship Id="rId29" Type="http://schemas.openxmlformats.org/officeDocument/2006/relationships/slide" Target="slides/slide36.xml"/><Relationship Id="rId11" Type="http://schemas.openxmlformats.org/officeDocument/2006/relationships/slide" Target="slides/slide13.xml"/><Relationship Id="rId24" Type="http://schemas.openxmlformats.org/officeDocument/2006/relationships/slide" Target="slides/slide31.xml"/><Relationship Id="rId32" Type="http://schemas.openxmlformats.org/officeDocument/2006/relationships/slide" Target="slides/slide40.xml"/><Relationship Id="rId37" Type="http://schemas.openxmlformats.org/officeDocument/2006/relationships/slide" Target="slides/slide45.xml"/><Relationship Id="rId40" Type="http://schemas.openxmlformats.org/officeDocument/2006/relationships/slide" Target="slides/slide48.xml"/><Relationship Id="rId45" Type="http://schemas.openxmlformats.org/officeDocument/2006/relationships/slide" Target="slides/slide53.xml"/><Relationship Id="rId53" Type="http://schemas.openxmlformats.org/officeDocument/2006/relationships/slide" Target="slides/slide61.xml"/><Relationship Id="rId58" Type="http://schemas.openxmlformats.org/officeDocument/2006/relationships/slide" Target="slides/slide66.xml"/><Relationship Id="rId66" Type="http://schemas.openxmlformats.org/officeDocument/2006/relationships/slide" Target="slides/slide74.xml"/><Relationship Id="rId74" Type="http://schemas.openxmlformats.org/officeDocument/2006/relationships/slide" Target="slides/slide82.xml"/><Relationship Id="rId5" Type="http://schemas.openxmlformats.org/officeDocument/2006/relationships/slide" Target="slides/slide7.xml"/><Relationship Id="rId15" Type="http://schemas.openxmlformats.org/officeDocument/2006/relationships/slide" Target="slides/slide17.xml"/><Relationship Id="rId23" Type="http://schemas.openxmlformats.org/officeDocument/2006/relationships/slide" Target="slides/slide30.xml"/><Relationship Id="rId28" Type="http://schemas.openxmlformats.org/officeDocument/2006/relationships/slide" Target="slides/slide35.xml"/><Relationship Id="rId36" Type="http://schemas.openxmlformats.org/officeDocument/2006/relationships/slide" Target="slides/slide44.xml"/><Relationship Id="rId49" Type="http://schemas.openxmlformats.org/officeDocument/2006/relationships/slide" Target="slides/slide57.xml"/><Relationship Id="rId57" Type="http://schemas.openxmlformats.org/officeDocument/2006/relationships/slide" Target="slides/slide65.xml"/><Relationship Id="rId61" Type="http://schemas.openxmlformats.org/officeDocument/2006/relationships/slide" Target="slides/slide69.xml"/><Relationship Id="rId10" Type="http://schemas.openxmlformats.org/officeDocument/2006/relationships/slide" Target="slides/slide12.xml"/><Relationship Id="rId19" Type="http://schemas.openxmlformats.org/officeDocument/2006/relationships/slide" Target="slides/slide26.xml"/><Relationship Id="rId31" Type="http://schemas.openxmlformats.org/officeDocument/2006/relationships/slide" Target="slides/slide38.xml"/><Relationship Id="rId44" Type="http://schemas.openxmlformats.org/officeDocument/2006/relationships/slide" Target="slides/slide52.xml"/><Relationship Id="rId52" Type="http://schemas.openxmlformats.org/officeDocument/2006/relationships/slide" Target="slides/slide60.xml"/><Relationship Id="rId60" Type="http://schemas.openxmlformats.org/officeDocument/2006/relationships/slide" Target="slides/slide68.xml"/><Relationship Id="rId65" Type="http://schemas.openxmlformats.org/officeDocument/2006/relationships/slide" Target="slides/slide73.xml"/><Relationship Id="rId73" Type="http://schemas.openxmlformats.org/officeDocument/2006/relationships/slide" Target="slides/slide81.xml"/><Relationship Id="rId78" Type="http://schemas.openxmlformats.org/officeDocument/2006/relationships/slide" Target="slides/slide86.xml"/><Relationship Id="rId4" Type="http://schemas.openxmlformats.org/officeDocument/2006/relationships/slide" Target="slides/slide6.xml"/><Relationship Id="rId9" Type="http://schemas.openxmlformats.org/officeDocument/2006/relationships/slide" Target="slides/slide11.xml"/><Relationship Id="rId14" Type="http://schemas.openxmlformats.org/officeDocument/2006/relationships/slide" Target="slides/slide16.xml"/><Relationship Id="rId22" Type="http://schemas.openxmlformats.org/officeDocument/2006/relationships/slide" Target="slides/slide29.xml"/><Relationship Id="rId27" Type="http://schemas.openxmlformats.org/officeDocument/2006/relationships/slide" Target="slides/slide34.xml"/><Relationship Id="rId30" Type="http://schemas.openxmlformats.org/officeDocument/2006/relationships/slide" Target="slides/slide37.xml"/><Relationship Id="rId35" Type="http://schemas.openxmlformats.org/officeDocument/2006/relationships/slide" Target="slides/slide43.xml"/><Relationship Id="rId43" Type="http://schemas.openxmlformats.org/officeDocument/2006/relationships/slide" Target="slides/slide51.xml"/><Relationship Id="rId48" Type="http://schemas.openxmlformats.org/officeDocument/2006/relationships/slide" Target="slides/slide56.xml"/><Relationship Id="rId56" Type="http://schemas.openxmlformats.org/officeDocument/2006/relationships/slide" Target="slides/slide64.xml"/><Relationship Id="rId64" Type="http://schemas.openxmlformats.org/officeDocument/2006/relationships/slide" Target="slides/slide72.xml"/><Relationship Id="rId69" Type="http://schemas.openxmlformats.org/officeDocument/2006/relationships/slide" Target="slides/slide77.xml"/><Relationship Id="rId77" Type="http://schemas.openxmlformats.org/officeDocument/2006/relationships/slide" Target="slides/slide85.xml"/><Relationship Id="rId8" Type="http://schemas.openxmlformats.org/officeDocument/2006/relationships/slide" Target="slides/slide10.xml"/><Relationship Id="rId51" Type="http://schemas.openxmlformats.org/officeDocument/2006/relationships/slide" Target="slides/slide59.xml"/><Relationship Id="rId72" Type="http://schemas.openxmlformats.org/officeDocument/2006/relationships/slide" Target="slides/slide80.xml"/><Relationship Id="rId3" Type="http://schemas.openxmlformats.org/officeDocument/2006/relationships/slide" Target="slides/slide5.xml"/><Relationship Id="rId12" Type="http://schemas.openxmlformats.org/officeDocument/2006/relationships/slide" Target="slides/slide14.xml"/><Relationship Id="rId17" Type="http://schemas.openxmlformats.org/officeDocument/2006/relationships/slide" Target="slides/slide19.xml"/><Relationship Id="rId25" Type="http://schemas.openxmlformats.org/officeDocument/2006/relationships/slide" Target="slides/slide32.xml"/><Relationship Id="rId33" Type="http://schemas.openxmlformats.org/officeDocument/2006/relationships/slide" Target="slides/slide41.xml"/><Relationship Id="rId38" Type="http://schemas.openxmlformats.org/officeDocument/2006/relationships/slide" Target="slides/slide46.xml"/><Relationship Id="rId46" Type="http://schemas.openxmlformats.org/officeDocument/2006/relationships/slide" Target="slides/slide54.xml"/><Relationship Id="rId59" Type="http://schemas.openxmlformats.org/officeDocument/2006/relationships/slide" Target="slides/slide67.xml"/><Relationship Id="rId67" Type="http://schemas.openxmlformats.org/officeDocument/2006/relationships/slide" Target="slides/slide75.xml"/><Relationship Id="rId20" Type="http://schemas.openxmlformats.org/officeDocument/2006/relationships/slide" Target="slides/slide27.xml"/><Relationship Id="rId41" Type="http://schemas.openxmlformats.org/officeDocument/2006/relationships/slide" Target="slides/slide49.xml"/><Relationship Id="rId54" Type="http://schemas.openxmlformats.org/officeDocument/2006/relationships/slide" Target="slides/slide62.xml"/><Relationship Id="rId62" Type="http://schemas.openxmlformats.org/officeDocument/2006/relationships/slide" Target="slides/slide70.xml"/><Relationship Id="rId70" Type="http://schemas.openxmlformats.org/officeDocument/2006/relationships/slide" Target="slides/slide78.xml"/><Relationship Id="rId75" Type="http://schemas.openxmlformats.org/officeDocument/2006/relationships/slide" Target="slides/slide83.xml"/><Relationship Id="rId1" Type="http://schemas.openxmlformats.org/officeDocument/2006/relationships/slide" Target="slides/slide1.xml"/><Relationship Id="rId6" Type="http://schemas.openxmlformats.org/officeDocument/2006/relationships/slide" Target="slides/slide8.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256260652332009E-2"/>
          <c:y val="0.1230327380952381"/>
          <c:w val="0.90430722257317331"/>
          <c:h val="0.75623478835978841"/>
        </c:manualLayout>
      </c:layout>
      <c:barChart>
        <c:barDir val="col"/>
        <c:grouping val="clustered"/>
        <c:varyColors val="0"/>
        <c:ser>
          <c:idx val="0"/>
          <c:order val="0"/>
          <c:tx>
            <c:strRef>
              <c:f>'介護＿疾病別有病状況(年度別)'!$C$3</c:f>
              <c:strCache>
                <c:ptCount val="1"/>
                <c:pt idx="0">
                  <c:v>平成26年度</c:v>
                </c:pt>
              </c:strCache>
            </c:strRef>
          </c:tx>
          <c:spPr>
            <a:solidFill>
              <a:srgbClr val="F79646">
                <a:lumMod val="40000"/>
                <a:lumOff val="60000"/>
              </a:srgbClr>
            </a:solidFill>
            <a:ln>
              <a:noFill/>
            </a:ln>
            <a:effectLst/>
          </c:spPr>
          <c:invertIfNegative val="0"/>
          <c:dPt>
            <c:idx val="0"/>
            <c:invertIfNegative val="0"/>
            <c:bubble3D val="0"/>
            <c:spPr>
              <a:solidFill>
                <a:srgbClr val="F79646">
                  <a:lumMod val="40000"/>
                  <a:lumOff val="60000"/>
                </a:srgbClr>
              </a:solidFill>
              <a:ln>
                <a:solidFill>
                  <a:sysClr val="windowText" lastClr="000000"/>
                </a:solidFill>
              </a:ln>
              <a:effectLst/>
            </c:spPr>
          </c:dPt>
          <c:dPt>
            <c:idx val="1"/>
            <c:invertIfNegative val="0"/>
            <c:bubble3D val="0"/>
            <c:spPr>
              <a:solidFill>
                <a:srgbClr val="F79646">
                  <a:lumMod val="40000"/>
                  <a:lumOff val="60000"/>
                </a:srgbClr>
              </a:solidFill>
              <a:ln>
                <a:solidFill>
                  <a:sysClr val="windowText" lastClr="000000"/>
                </a:solidFill>
              </a:ln>
              <a:effectLst/>
            </c:spPr>
          </c:dPt>
          <c:dPt>
            <c:idx val="2"/>
            <c:invertIfNegative val="0"/>
            <c:bubble3D val="0"/>
            <c:spPr>
              <a:solidFill>
                <a:srgbClr val="F79646">
                  <a:lumMod val="40000"/>
                  <a:lumOff val="60000"/>
                </a:srgbClr>
              </a:solidFill>
              <a:ln>
                <a:solidFill>
                  <a:sysClr val="windowText" lastClr="000000"/>
                </a:solidFill>
              </a:ln>
              <a:effectLst/>
            </c:spPr>
          </c:dPt>
          <c:dPt>
            <c:idx val="3"/>
            <c:invertIfNegative val="0"/>
            <c:bubble3D val="0"/>
            <c:spPr>
              <a:solidFill>
                <a:srgbClr val="F79646">
                  <a:lumMod val="40000"/>
                  <a:lumOff val="60000"/>
                </a:srgbClr>
              </a:solidFill>
              <a:ln>
                <a:solidFill>
                  <a:sysClr val="windowText" lastClr="000000"/>
                </a:solidFill>
              </a:ln>
              <a:effectLst/>
            </c:spPr>
          </c:dPt>
          <c:dPt>
            <c:idx val="4"/>
            <c:invertIfNegative val="0"/>
            <c:bubble3D val="0"/>
            <c:spPr>
              <a:solidFill>
                <a:srgbClr val="F79646">
                  <a:lumMod val="40000"/>
                  <a:lumOff val="60000"/>
                </a:srgbClr>
              </a:solidFill>
              <a:ln>
                <a:solidFill>
                  <a:sysClr val="windowText" lastClr="000000"/>
                </a:solidFill>
              </a:ln>
              <a:effectLst/>
            </c:spPr>
          </c:dPt>
          <c:dPt>
            <c:idx val="5"/>
            <c:invertIfNegative val="0"/>
            <c:bubble3D val="0"/>
            <c:spPr>
              <a:solidFill>
                <a:srgbClr val="F79646">
                  <a:lumMod val="40000"/>
                  <a:lumOff val="60000"/>
                </a:srgbClr>
              </a:solidFill>
              <a:ln>
                <a:solidFill>
                  <a:sysClr val="windowText" lastClr="000000"/>
                </a:solidFill>
              </a:ln>
              <a:effectLst/>
            </c:spPr>
          </c:dPt>
          <c:dPt>
            <c:idx val="6"/>
            <c:invertIfNegative val="0"/>
            <c:bubble3D val="0"/>
            <c:spPr>
              <a:solidFill>
                <a:srgbClr val="F79646">
                  <a:lumMod val="40000"/>
                  <a:lumOff val="60000"/>
                </a:srgbClr>
              </a:solidFill>
              <a:ln>
                <a:solidFill>
                  <a:sysClr val="windowText" lastClr="000000"/>
                </a:solidFill>
              </a:ln>
              <a:effectLst/>
            </c:spPr>
          </c:dPt>
          <c:dPt>
            <c:idx val="7"/>
            <c:invertIfNegative val="0"/>
            <c:bubble3D val="0"/>
            <c:spPr>
              <a:solidFill>
                <a:srgbClr val="F79646">
                  <a:lumMod val="40000"/>
                  <a:lumOff val="60000"/>
                </a:srgbClr>
              </a:solidFill>
              <a:ln>
                <a:solidFill>
                  <a:sysClr val="windowText" lastClr="000000"/>
                </a:solidFill>
              </a:ln>
              <a:effectLst/>
            </c:spPr>
          </c:dPt>
          <c:cat>
            <c:strRef>
              <c:f>('介護＿疾病別有病状況(年度別)'!$A$5,'介護＿疾病別有病状況(年度別)'!$A$7,'介護＿疾病別有病状況(年度別)'!$A$9,'介護＿疾病別有病状況(年度別)'!$A$11,'介護＿疾病別有病状況(年度別)'!$A$13,'介護＿疾病別有病状況(年度別)'!$A$15,'介護＿疾病別有病状況(年度別)'!$A$17,'介護＿疾病別有病状況(年度別)'!$A$19)</c:f>
              <c:strCache>
                <c:ptCount val="8"/>
                <c:pt idx="0">
                  <c:v>糖尿病</c:v>
                </c:pt>
                <c:pt idx="1">
                  <c:v>高血圧症</c:v>
                </c:pt>
                <c:pt idx="2">
                  <c:v>脂質異常症</c:v>
                </c:pt>
                <c:pt idx="3">
                  <c:v>心臓病</c:v>
                </c:pt>
                <c:pt idx="4">
                  <c:v>脳疾患</c:v>
                </c:pt>
                <c:pt idx="5">
                  <c:v>悪性新生物</c:v>
                </c:pt>
                <c:pt idx="6">
                  <c:v>筋・骨格</c:v>
                </c:pt>
                <c:pt idx="7">
                  <c:v>精神</c:v>
                </c:pt>
              </c:strCache>
            </c:strRef>
          </c:cat>
          <c:val>
            <c:numRef>
              <c:f>('介護＿疾病別有病状況(年度別)'!$C$6,'介護＿疾病別有病状況(年度別)'!$C$8,'介護＿疾病別有病状況(年度別)'!$C$10,'介護＿疾病別有病状況(年度別)'!$C$12,'介護＿疾病別有病状況(年度別)'!$C$14,'介護＿疾病別有病状況(年度別)'!$C$16,'介護＿疾病別有病状況(年度別)'!$C$18,'介護＿疾病別有病状況(年度別)'!$C$20)</c:f>
              <c:numCache>
                <c:formatCode>0.0%</c:formatCode>
                <c:ptCount val="8"/>
                <c:pt idx="0">
                  <c:v>0.27100000000000002</c:v>
                </c:pt>
                <c:pt idx="1">
                  <c:v>0.45600000000000002</c:v>
                </c:pt>
                <c:pt idx="2">
                  <c:v>0.26</c:v>
                </c:pt>
                <c:pt idx="3">
                  <c:v>0.52600000000000002</c:v>
                </c:pt>
                <c:pt idx="4">
                  <c:v>0.21100000000000002</c:v>
                </c:pt>
                <c:pt idx="5">
                  <c:v>8.5000000000000006E-2</c:v>
                </c:pt>
                <c:pt idx="6">
                  <c:v>0.42399999999999999</c:v>
                </c:pt>
                <c:pt idx="7">
                  <c:v>0.32700000000000001</c:v>
                </c:pt>
              </c:numCache>
            </c:numRef>
          </c:val>
          <c:extLst xmlns:c16r2="http://schemas.microsoft.com/office/drawing/2015/06/chart">
            <c:ext xmlns:c16="http://schemas.microsoft.com/office/drawing/2014/chart" uri="{C3380CC4-5D6E-409C-BE32-E72D297353CC}">
              <c16:uniqueId val="{00000000-A066-4134-B002-216A6F1E71CA}"/>
            </c:ext>
          </c:extLst>
        </c:ser>
        <c:ser>
          <c:idx val="1"/>
          <c:order val="1"/>
          <c:tx>
            <c:strRef>
              <c:f>'介護＿疾病別有病状況(年度別)'!$E$3</c:f>
              <c:strCache>
                <c:ptCount val="1"/>
                <c:pt idx="0">
                  <c:v>平成27年度</c:v>
                </c:pt>
              </c:strCache>
            </c:strRef>
          </c:tx>
          <c:spPr>
            <a:solidFill>
              <a:srgbClr val="F79646">
                <a:lumMod val="60000"/>
                <a:lumOff val="40000"/>
              </a:srgbClr>
            </a:solidFill>
            <a:ln>
              <a:solidFill>
                <a:sysClr val="windowText" lastClr="000000"/>
              </a:solidFill>
            </a:ln>
            <a:effectLst/>
          </c:spPr>
          <c:invertIfNegative val="0"/>
          <c:cat>
            <c:strRef>
              <c:f>('介護＿疾病別有病状況(年度別)'!$A$5,'介護＿疾病別有病状況(年度別)'!$A$7,'介護＿疾病別有病状況(年度別)'!$A$9,'介護＿疾病別有病状況(年度別)'!$A$11,'介護＿疾病別有病状況(年度別)'!$A$13,'介護＿疾病別有病状況(年度別)'!$A$15,'介護＿疾病別有病状況(年度別)'!$A$17,'介護＿疾病別有病状況(年度別)'!$A$19)</c:f>
              <c:strCache>
                <c:ptCount val="8"/>
                <c:pt idx="0">
                  <c:v>糖尿病</c:v>
                </c:pt>
                <c:pt idx="1">
                  <c:v>高血圧症</c:v>
                </c:pt>
                <c:pt idx="2">
                  <c:v>脂質異常症</c:v>
                </c:pt>
                <c:pt idx="3">
                  <c:v>心臓病</c:v>
                </c:pt>
                <c:pt idx="4">
                  <c:v>脳疾患</c:v>
                </c:pt>
                <c:pt idx="5">
                  <c:v>悪性新生物</c:v>
                </c:pt>
                <c:pt idx="6">
                  <c:v>筋・骨格</c:v>
                </c:pt>
                <c:pt idx="7">
                  <c:v>精神</c:v>
                </c:pt>
              </c:strCache>
            </c:strRef>
          </c:cat>
          <c:val>
            <c:numRef>
              <c:f>('介護＿疾病別有病状況(年度別)'!$E$6,'介護＿疾病別有病状況(年度別)'!$E$8,'介護＿疾病別有病状況(年度別)'!$E$10,'介護＿疾病別有病状況(年度別)'!$E$12,'介護＿疾病別有病状況(年度別)'!$E$14,'介護＿疾病別有病状況(年度別)'!$E$16,'介護＿疾病別有病状況(年度別)'!$E$18,'介護＿疾病別有病状況(年度別)'!$E$20)</c:f>
              <c:numCache>
                <c:formatCode>0.0%</c:formatCode>
                <c:ptCount val="8"/>
                <c:pt idx="0">
                  <c:v>0.27699999999999997</c:v>
                </c:pt>
                <c:pt idx="1">
                  <c:v>0.45399999999999996</c:v>
                </c:pt>
                <c:pt idx="2">
                  <c:v>0.253</c:v>
                </c:pt>
                <c:pt idx="3">
                  <c:v>0.52</c:v>
                </c:pt>
                <c:pt idx="4">
                  <c:v>0.221</c:v>
                </c:pt>
                <c:pt idx="5">
                  <c:v>9.0999999999999998E-2</c:v>
                </c:pt>
                <c:pt idx="6">
                  <c:v>0.42</c:v>
                </c:pt>
                <c:pt idx="7">
                  <c:v>0.34</c:v>
                </c:pt>
              </c:numCache>
            </c:numRef>
          </c:val>
          <c:extLst xmlns:c16r2="http://schemas.microsoft.com/office/drawing/2015/06/chart">
            <c:ext xmlns:c16="http://schemas.microsoft.com/office/drawing/2014/chart" uri="{C3380CC4-5D6E-409C-BE32-E72D297353CC}">
              <c16:uniqueId val="{00000001-A066-4134-B002-216A6F1E71CA}"/>
            </c:ext>
          </c:extLst>
        </c:ser>
        <c:ser>
          <c:idx val="2"/>
          <c:order val="2"/>
          <c:tx>
            <c:strRef>
              <c:f>'介護＿疾病別有病状況(年度別)'!$G$3</c:f>
              <c:strCache>
                <c:ptCount val="1"/>
                <c:pt idx="0">
                  <c:v>平成28年度</c:v>
                </c:pt>
              </c:strCache>
            </c:strRef>
          </c:tx>
          <c:spPr>
            <a:solidFill>
              <a:srgbClr val="FF0000"/>
            </a:solidFill>
            <a:ln>
              <a:noFill/>
            </a:ln>
            <a:effectLst/>
          </c:spPr>
          <c:invertIfNegative val="0"/>
          <c:dPt>
            <c:idx val="0"/>
            <c:invertIfNegative val="0"/>
            <c:bubble3D val="0"/>
            <c:spPr>
              <a:solidFill>
                <a:srgbClr val="FF0000"/>
              </a:solidFill>
              <a:ln>
                <a:solidFill>
                  <a:sysClr val="windowText" lastClr="000000"/>
                </a:solidFill>
              </a:ln>
              <a:effectLst/>
            </c:spPr>
          </c:dPt>
          <c:dPt>
            <c:idx val="1"/>
            <c:invertIfNegative val="0"/>
            <c:bubble3D val="0"/>
            <c:spPr>
              <a:solidFill>
                <a:srgbClr val="FF0000"/>
              </a:solidFill>
              <a:ln>
                <a:solidFill>
                  <a:sysClr val="windowText" lastClr="000000"/>
                </a:solidFill>
              </a:ln>
              <a:effectLst/>
            </c:spPr>
          </c:dPt>
          <c:dPt>
            <c:idx val="2"/>
            <c:invertIfNegative val="0"/>
            <c:bubble3D val="0"/>
            <c:spPr>
              <a:solidFill>
                <a:srgbClr val="FF0000"/>
              </a:solidFill>
              <a:ln>
                <a:solidFill>
                  <a:sysClr val="windowText" lastClr="000000"/>
                </a:solidFill>
              </a:ln>
              <a:effectLst/>
            </c:spPr>
          </c:dPt>
          <c:dPt>
            <c:idx val="3"/>
            <c:invertIfNegative val="0"/>
            <c:bubble3D val="0"/>
            <c:spPr>
              <a:solidFill>
                <a:srgbClr val="FF0000"/>
              </a:solidFill>
              <a:ln>
                <a:solidFill>
                  <a:sysClr val="windowText" lastClr="000000"/>
                </a:solidFill>
              </a:ln>
              <a:effectLst/>
            </c:spPr>
          </c:dPt>
          <c:dPt>
            <c:idx val="4"/>
            <c:invertIfNegative val="0"/>
            <c:bubble3D val="0"/>
            <c:spPr>
              <a:solidFill>
                <a:srgbClr val="FF0000"/>
              </a:solidFill>
              <a:ln>
                <a:solidFill>
                  <a:sysClr val="windowText" lastClr="000000"/>
                </a:solidFill>
              </a:ln>
              <a:effectLst/>
            </c:spPr>
          </c:dPt>
          <c:dPt>
            <c:idx val="5"/>
            <c:invertIfNegative val="0"/>
            <c:bubble3D val="0"/>
            <c:spPr>
              <a:solidFill>
                <a:srgbClr val="FF0000"/>
              </a:solidFill>
              <a:ln>
                <a:solidFill>
                  <a:sysClr val="windowText" lastClr="000000"/>
                </a:solidFill>
              </a:ln>
              <a:effectLst/>
            </c:spPr>
          </c:dPt>
          <c:dPt>
            <c:idx val="6"/>
            <c:invertIfNegative val="0"/>
            <c:bubble3D val="0"/>
            <c:spPr>
              <a:solidFill>
                <a:srgbClr val="FF0000"/>
              </a:solidFill>
              <a:ln>
                <a:solidFill>
                  <a:sysClr val="windowText" lastClr="000000"/>
                </a:solidFill>
              </a:ln>
              <a:effectLst/>
            </c:spPr>
          </c:dPt>
          <c:dPt>
            <c:idx val="7"/>
            <c:invertIfNegative val="0"/>
            <c:bubble3D val="0"/>
            <c:spPr>
              <a:solidFill>
                <a:srgbClr val="FF0000"/>
              </a:solidFill>
              <a:ln>
                <a:solidFill>
                  <a:sysClr val="windowText" lastClr="000000"/>
                </a:solidFill>
              </a:ln>
              <a:effectLst/>
            </c:spPr>
          </c:dPt>
          <c:dLbls>
            <c:dLbl>
              <c:idx val="0"/>
              <c:layout>
                <c:manualLayout>
                  <c:x val="1.0026339142268376E-2"/>
                  <c:y val="0"/>
                </c:manualLayout>
              </c:layout>
              <c:tx>
                <c:rich>
                  <a:bodyPr/>
                  <a:lstStyle/>
                  <a:p>
                    <a:r>
                      <a:rPr lang="en-US" altLang="ja-JP" dirty="0" smtClean="0"/>
                      <a:t>26.6</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1"/>
              <c:layout>
                <c:manualLayout>
                  <c:x val="1.2095238095238095E-2"/>
                  <c:y val="0"/>
                </c:manualLayout>
              </c:layout>
              <c:tx>
                <c:rich>
                  <a:bodyPr/>
                  <a:lstStyle/>
                  <a:p>
                    <a:r>
                      <a:rPr lang="en-US" altLang="ja-JP" dirty="0" smtClean="0"/>
                      <a:t>45.8</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2"/>
              <c:layout>
                <c:manualLayout>
                  <c:x val="8.0634920634920643E-3"/>
                  <c:y val="-7.6994260467549481E-17"/>
                </c:manualLayout>
              </c:layout>
              <c:tx>
                <c:rich>
                  <a:bodyPr/>
                  <a:lstStyle/>
                  <a:p>
                    <a:r>
                      <a:rPr lang="en-US" altLang="ja-JP" dirty="0" smtClean="0"/>
                      <a:t>24.0</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3"/>
              <c:layout>
                <c:manualLayout>
                  <c:x val="1.2095238095238095E-2"/>
                  <c:y val="-3.8497130233774741E-17"/>
                </c:manualLayout>
              </c:layout>
              <c:tx>
                <c:rich>
                  <a:bodyPr/>
                  <a:lstStyle/>
                  <a:p>
                    <a:r>
                      <a:rPr lang="en-US" altLang="ja-JP" dirty="0" smtClean="0"/>
                      <a:t>51.0</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15:layout>
                    <c:manualLayout>
                      <c:w val="7.6693809523809539E-2"/>
                      <c:h val="5.4596560846560845E-2"/>
                    </c:manualLayout>
                  </c15:layout>
                </c:ext>
              </c:extLst>
            </c:dLbl>
            <c:dLbl>
              <c:idx val="4"/>
              <c:layout>
                <c:manualLayout>
                  <c:x val="9.9200369500629833E-3"/>
                  <c:y val="-7.6994260467549481E-17"/>
                </c:manualLayout>
              </c:layout>
              <c:tx>
                <c:rich>
                  <a:bodyPr/>
                  <a:lstStyle/>
                  <a:p>
                    <a:r>
                      <a:rPr lang="en-US" altLang="ja-JP" dirty="0" smtClean="0"/>
                      <a:t>21.6</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5"/>
              <c:layout>
                <c:manualLayout>
                  <c:x val="8.0634920634920643E-3"/>
                  <c:y val="-7.6994260467549481E-17"/>
                </c:manualLayout>
              </c:layout>
              <c:tx>
                <c:rich>
                  <a:bodyPr/>
                  <a:lstStyle/>
                  <a:p>
                    <a:r>
                      <a:rPr lang="en-US" altLang="ja-JP" dirty="0" smtClean="0"/>
                      <a:t>9.6</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6"/>
              <c:layout>
                <c:manualLayout>
                  <c:x val="1.0079365079365079E-2"/>
                  <c:y val="-4.1997354497354498E-3"/>
                </c:manualLayout>
              </c:layout>
              <c:tx>
                <c:rich>
                  <a:bodyPr/>
                  <a:lstStyle/>
                  <a:p>
                    <a:r>
                      <a:rPr lang="en-US" altLang="ja-JP" dirty="0" smtClean="0"/>
                      <a:t>40.4</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7"/>
              <c:layout>
                <c:manualLayout>
                  <c:x val="1.2095238095238095E-2"/>
                  <c:y val="0"/>
                </c:manualLayout>
              </c:layout>
              <c:tx>
                <c:rich>
                  <a:bodyPr/>
                  <a:lstStyle/>
                  <a:p>
                    <a:r>
                      <a:rPr lang="en-US" altLang="ja-JP" dirty="0" smtClean="0"/>
                      <a:t>34.4</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vert="horz"/>
              <a:lstStyle/>
              <a:p>
                <a:pPr>
                  <a:defRPr/>
                </a:pPr>
                <a:endParaRPr lang="ja-JP"/>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介護＿疾病別有病状況(年度別)'!$A$5,'介護＿疾病別有病状況(年度別)'!$A$7,'介護＿疾病別有病状況(年度別)'!$A$9,'介護＿疾病別有病状況(年度別)'!$A$11,'介護＿疾病別有病状況(年度別)'!$A$13,'介護＿疾病別有病状況(年度別)'!$A$15,'介護＿疾病別有病状況(年度別)'!$A$17,'介護＿疾病別有病状況(年度別)'!$A$19)</c:f>
              <c:strCache>
                <c:ptCount val="8"/>
                <c:pt idx="0">
                  <c:v>糖尿病</c:v>
                </c:pt>
                <c:pt idx="1">
                  <c:v>高血圧症</c:v>
                </c:pt>
                <c:pt idx="2">
                  <c:v>脂質異常症</c:v>
                </c:pt>
                <c:pt idx="3">
                  <c:v>心臓病</c:v>
                </c:pt>
                <c:pt idx="4">
                  <c:v>脳疾患</c:v>
                </c:pt>
                <c:pt idx="5">
                  <c:v>悪性新生物</c:v>
                </c:pt>
                <c:pt idx="6">
                  <c:v>筋・骨格</c:v>
                </c:pt>
                <c:pt idx="7">
                  <c:v>精神</c:v>
                </c:pt>
              </c:strCache>
            </c:strRef>
          </c:cat>
          <c:val>
            <c:numRef>
              <c:f>('介護＿疾病別有病状況(年度別)'!$G$6,'介護＿疾病別有病状況(年度別)'!$G$8,'介護＿疾病別有病状況(年度別)'!$G$10,'介護＿疾病別有病状況(年度別)'!$G$12,'介護＿疾病別有病状況(年度別)'!$G$14,'介護＿疾病別有病状況(年度別)'!$G$16,'介護＿疾病別有病状況(年度別)'!$G$18,'介護＿疾病別有病状況(年度別)'!$G$20)</c:f>
              <c:numCache>
                <c:formatCode>0.0%</c:formatCode>
                <c:ptCount val="8"/>
                <c:pt idx="0">
                  <c:v>0.26600000000000001</c:v>
                </c:pt>
                <c:pt idx="1">
                  <c:v>0.45799999999999996</c:v>
                </c:pt>
                <c:pt idx="2">
                  <c:v>0.24</c:v>
                </c:pt>
                <c:pt idx="3">
                  <c:v>0.51</c:v>
                </c:pt>
                <c:pt idx="4">
                  <c:v>0.21600000000000003</c:v>
                </c:pt>
                <c:pt idx="5">
                  <c:v>9.6000000000000002E-2</c:v>
                </c:pt>
                <c:pt idx="6">
                  <c:v>0.40399999999999997</c:v>
                </c:pt>
                <c:pt idx="7">
                  <c:v>0.34399999999999997</c:v>
                </c:pt>
              </c:numCache>
            </c:numRef>
          </c:val>
          <c:extLst xmlns:c16r2="http://schemas.microsoft.com/office/drawing/2015/06/chart">
            <c:ext xmlns:c16="http://schemas.microsoft.com/office/drawing/2014/chart" uri="{C3380CC4-5D6E-409C-BE32-E72D297353CC}">
              <c16:uniqueId val="{00000006-A066-4134-B002-216A6F1E71CA}"/>
            </c:ext>
          </c:extLst>
        </c:ser>
        <c:dLbls>
          <c:showLegendKey val="0"/>
          <c:showVal val="0"/>
          <c:showCatName val="0"/>
          <c:showSerName val="0"/>
          <c:showPercent val="0"/>
          <c:showBubbleSize val="0"/>
        </c:dLbls>
        <c:gapWidth val="219"/>
        <c:axId val="358161480"/>
        <c:axId val="432167936"/>
      </c:barChart>
      <c:catAx>
        <c:axId val="358161480"/>
        <c:scaling>
          <c:orientation val="minMax"/>
        </c:scaling>
        <c:delete val="0"/>
        <c:axPos val="b"/>
        <c:numFmt formatCode="General" sourceLinked="1"/>
        <c:majorTickMark val="out"/>
        <c:minorTickMark val="none"/>
        <c:tickLblPos val="nextTo"/>
        <c:spPr>
          <a:noFill/>
          <a:ln w="9525" cap="flat" cmpd="sng" algn="ctr">
            <a:solidFill>
              <a:sysClr val="windowText" lastClr="000000">
                <a:lumMod val="50000"/>
                <a:lumOff val="50000"/>
              </a:sysClr>
            </a:solidFill>
            <a:round/>
          </a:ln>
          <a:effectLst/>
        </c:spPr>
        <c:txPr>
          <a:bodyPr rot="0"/>
          <a:lstStyle/>
          <a:p>
            <a:pPr>
              <a:defRPr/>
            </a:pPr>
            <a:endParaRPr lang="ja-JP"/>
          </a:p>
        </c:txPr>
        <c:crossAx val="432167936"/>
        <c:crosses val="autoZero"/>
        <c:auto val="1"/>
        <c:lblAlgn val="ctr"/>
        <c:lblOffset val="100"/>
        <c:noMultiLvlLbl val="0"/>
      </c:catAx>
      <c:valAx>
        <c:axId val="432167936"/>
        <c:scaling>
          <c:orientation val="minMax"/>
          <c:min val="0"/>
        </c:scaling>
        <c:delete val="1"/>
        <c:axPos val="l"/>
        <c:majorGridlines>
          <c:spPr>
            <a:ln w="3175">
              <a:solidFill>
                <a:srgbClr val="D9D9D9"/>
              </a:solidFill>
              <a:prstDash val="solid"/>
            </a:ln>
            <a:effectLst/>
          </c:spPr>
        </c:majorGridlines>
        <c:title>
          <c:tx>
            <c:rich>
              <a:bodyPr rot="0"/>
              <a:lstStyle/>
              <a:p>
                <a:pPr>
                  <a:defRPr b="0"/>
                </a:pPr>
                <a:r>
                  <a:rPr lang="ja-JP" b="0"/>
                  <a:t>有病率</a:t>
                </a:r>
                <a:r>
                  <a:rPr lang="en-US" b="0"/>
                  <a:t>(%)</a:t>
                </a:r>
                <a:endParaRPr lang="ja-JP" b="0"/>
              </a:p>
            </c:rich>
          </c:tx>
          <c:layout>
            <c:manualLayout>
              <c:xMode val="edge"/>
              <c:yMode val="edge"/>
              <c:x val="2.314871273712737E-3"/>
              <c:y val="2.1088955026455025E-2"/>
            </c:manualLayout>
          </c:layout>
          <c:overlay val="0"/>
          <c:spPr>
            <a:noFill/>
            <a:ln>
              <a:noFill/>
            </a:ln>
            <a:effectLst/>
          </c:spPr>
        </c:title>
        <c:numFmt formatCode="0.0%" sourceLinked="0"/>
        <c:majorTickMark val="out"/>
        <c:minorTickMark val="none"/>
        <c:tickLblPos val="nextTo"/>
        <c:crossAx val="358161480"/>
        <c:crosses val="autoZero"/>
        <c:crossBetween val="between"/>
      </c:valAx>
      <c:spPr>
        <a:noFill/>
        <a:ln>
          <a:noFill/>
        </a:ln>
        <a:effectLst/>
      </c:spPr>
    </c:plotArea>
    <c:legend>
      <c:legendPos val="t"/>
      <c:overlay val="0"/>
      <c:spPr>
        <a:noFill/>
        <a:ln>
          <a:noFill/>
        </a:ln>
        <a:effectLst/>
      </c:spPr>
      <c:txPr>
        <a:bodyPr rot="0" vert="horz"/>
        <a:lstStyle/>
        <a:p>
          <a:pPr>
            <a:defRPr/>
          </a:pPr>
          <a:endParaRPr lang="ja-JP"/>
        </a:p>
      </c:txPr>
    </c:legend>
    <c:plotVisOnly val="1"/>
    <c:dispBlanksAs val="gap"/>
    <c:showDLblsOverMax val="0"/>
  </c:chart>
  <c:spPr>
    <a:ln>
      <a:solidFill>
        <a:sysClr val="windowText" lastClr="000000"/>
      </a:solidFill>
    </a:ln>
    <a:effectLst/>
  </c:spPr>
  <c:txPr>
    <a:bodyPr/>
    <a:lstStyle/>
    <a:p>
      <a:pPr>
        <a:defRPr sz="1000" i="0">
          <a:solidFill>
            <a:sysClr val="windowText" lastClr="000000"/>
          </a:solidFill>
          <a:latin typeface="ＭＳ Ｐ明朝"/>
          <a:ea typeface="ＭＳ Ｐ明朝"/>
          <a:cs typeface="ＭＳ Ｐ明朝"/>
        </a:defRPr>
      </a:pPr>
      <a:endParaRPr lang="ja-JP"/>
    </a:p>
  </c:txPr>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4686776163402815E-2"/>
          <c:y val="0.1230329944106061"/>
          <c:w val="0.90430722257317331"/>
          <c:h val="0.75349966931216927"/>
        </c:manualLayout>
      </c:layout>
      <c:barChart>
        <c:barDir val="col"/>
        <c:grouping val="clustered"/>
        <c:varyColors val="0"/>
        <c:ser>
          <c:idx val="0"/>
          <c:order val="0"/>
          <c:tx>
            <c:strRef>
              <c:f>'死因＿疾病別死因割合(年度別)'!$B$4</c:f>
              <c:strCache>
                <c:ptCount val="1"/>
                <c:pt idx="0">
                  <c:v>平成26年度</c:v>
                </c:pt>
              </c:strCache>
            </c:strRef>
          </c:tx>
          <c:spPr>
            <a:solidFill>
              <a:srgbClr val="F79646">
                <a:lumMod val="40000"/>
                <a:lumOff val="60000"/>
              </a:srgbClr>
            </a:solidFill>
            <a:ln>
              <a:solidFill>
                <a:sysClr val="windowText" lastClr="000000"/>
              </a:solidFill>
            </a:ln>
            <a:effectLst/>
          </c:spPr>
          <c:invertIfNegative val="0"/>
          <c:cat>
            <c:strRef>
              <c:f>'死因＿疾病別死因割合(年度別)'!$A$5:$A$10</c:f>
              <c:strCache>
                <c:ptCount val="6"/>
                <c:pt idx="0">
                  <c:v>悪性新生物</c:v>
                </c:pt>
                <c:pt idx="1">
                  <c:v>心臓病</c:v>
                </c:pt>
                <c:pt idx="2">
                  <c:v>脳疾患</c:v>
                </c:pt>
                <c:pt idx="3">
                  <c:v>自殺</c:v>
                </c:pt>
                <c:pt idx="4">
                  <c:v>腎不全</c:v>
                </c:pt>
                <c:pt idx="5">
                  <c:v>糖尿病</c:v>
                </c:pt>
              </c:strCache>
            </c:strRef>
          </c:cat>
          <c:val>
            <c:numRef>
              <c:f>'死因＿疾病別死因割合(年度別)'!$E$5:$E$10</c:f>
              <c:numCache>
                <c:formatCode>0.0%</c:formatCode>
                <c:ptCount val="6"/>
                <c:pt idx="0">
                  <c:v>0.54100000000000004</c:v>
                </c:pt>
                <c:pt idx="1">
                  <c:v>0.19500000000000001</c:v>
                </c:pt>
                <c:pt idx="2">
                  <c:v>0.214</c:v>
                </c:pt>
                <c:pt idx="3">
                  <c:v>3.7999999999999999E-2</c:v>
                </c:pt>
                <c:pt idx="4">
                  <c:v>6.0000000000000001E-3</c:v>
                </c:pt>
                <c:pt idx="5">
                  <c:v>6.0000000000000001E-3</c:v>
                </c:pt>
              </c:numCache>
            </c:numRef>
          </c:val>
          <c:extLst xmlns:c16r2="http://schemas.microsoft.com/office/drawing/2015/06/chart">
            <c:ext xmlns:c16="http://schemas.microsoft.com/office/drawing/2014/chart" uri="{C3380CC4-5D6E-409C-BE32-E72D297353CC}">
              <c16:uniqueId val="{00000000-E576-42D0-9290-FCE7210F41D8}"/>
            </c:ext>
          </c:extLst>
        </c:ser>
        <c:ser>
          <c:idx val="1"/>
          <c:order val="1"/>
          <c:tx>
            <c:strRef>
              <c:f>'死因＿疾病別死因割合(年度別)'!$C$4</c:f>
              <c:strCache>
                <c:ptCount val="1"/>
                <c:pt idx="0">
                  <c:v>平成27年度</c:v>
                </c:pt>
              </c:strCache>
            </c:strRef>
          </c:tx>
          <c:spPr>
            <a:solidFill>
              <a:srgbClr val="F79646">
                <a:lumMod val="75000"/>
              </a:srgbClr>
            </a:solidFill>
            <a:ln>
              <a:solidFill>
                <a:sysClr val="windowText" lastClr="000000"/>
              </a:solidFill>
            </a:ln>
            <a:effectLst/>
          </c:spPr>
          <c:invertIfNegative val="0"/>
          <c:cat>
            <c:strRef>
              <c:f>'死因＿疾病別死因割合(年度別)'!$A$5:$A$10</c:f>
              <c:strCache>
                <c:ptCount val="6"/>
                <c:pt idx="0">
                  <c:v>悪性新生物</c:v>
                </c:pt>
                <c:pt idx="1">
                  <c:v>心臓病</c:v>
                </c:pt>
                <c:pt idx="2">
                  <c:v>脳疾患</c:v>
                </c:pt>
                <c:pt idx="3">
                  <c:v>自殺</c:v>
                </c:pt>
                <c:pt idx="4">
                  <c:v>腎不全</c:v>
                </c:pt>
                <c:pt idx="5">
                  <c:v>糖尿病</c:v>
                </c:pt>
              </c:strCache>
            </c:strRef>
          </c:cat>
          <c:val>
            <c:numRef>
              <c:f>'死因＿疾病別死因割合(年度別)'!$F$5:$F$10</c:f>
              <c:numCache>
                <c:formatCode>0.0%</c:formatCode>
                <c:ptCount val="6"/>
                <c:pt idx="0">
                  <c:v>0.48200000000000004</c:v>
                </c:pt>
                <c:pt idx="1">
                  <c:v>0.21100000000000002</c:v>
                </c:pt>
                <c:pt idx="2">
                  <c:v>0.23699999999999999</c:v>
                </c:pt>
                <c:pt idx="3">
                  <c:v>4.4000000000000004E-2</c:v>
                </c:pt>
                <c:pt idx="4">
                  <c:v>1.8000000000000002E-2</c:v>
                </c:pt>
                <c:pt idx="5">
                  <c:v>9.0000000000000011E-3</c:v>
                </c:pt>
              </c:numCache>
            </c:numRef>
          </c:val>
          <c:extLst xmlns:c16r2="http://schemas.microsoft.com/office/drawing/2015/06/chart">
            <c:ext xmlns:c16="http://schemas.microsoft.com/office/drawing/2014/chart" uri="{C3380CC4-5D6E-409C-BE32-E72D297353CC}">
              <c16:uniqueId val="{00000001-E576-42D0-9290-FCE7210F41D8}"/>
            </c:ext>
          </c:extLst>
        </c:ser>
        <c:ser>
          <c:idx val="2"/>
          <c:order val="2"/>
          <c:tx>
            <c:strRef>
              <c:f>'死因＿疾病別死因割合(年度別)'!$D$4</c:f>
              <c:strCache>
                <c:ptCount val="1"/>
                <c:pt idx="0">
                  <c:v>平成28年度</c:v>
                </c:pt>
              </c:strCache>
            </c:strRef>
          </c:tx>
          <c:spPr>
            <a:solidFill>
              <a:srgbClr val="FF0000"/>
            </a:solidFill>
            <a:ln>
              <a:solidFill>
                <a:sysClr val="windowText" lastClr="000000"/>
              </a:solidFill>
            </a:ln>
            <a:effectLst/>
          </c:spPr>
          <c:invertIfNegative val="0"/>
          <c:dLbls>
            <c:dLbl>
              <c:idx val="0"/>
              <c:layout>
                <c:manualLayout>
                  <c:x val="1.0755420054200542E-2"/>
                  <c:y val="0"/>
                </c:manualLayout>
              </c:layout>
              <c:tx>
                <c:rich>
                  <a:bodyPr/>
                  <a:lstStyle/>
                  <a:p>
                    <a:r>
                      <a:rPr lang="en-US" altLang="ja-JP" dirty="0" smtClean="0"/>
                      <a:t>44.0</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1"/>
              <c:tx>
                <c:rich>
                  <a:bodyPr/>
                  <a:lstStyle/>
                  <a:p>
                    <a:r>
                      <a:rPr lang="en-US" altLang="ja-JP" smtClean="0"/>
                      <a:t>27.5</a:t>
                    </a:r>
                    <a:endParaRPr lang="en-US" altLang="ja-JP"/>
                  </a:p>
                </c:rich>
              </c:tx>
              <c:dLblPos val="outEnd"/>
              <c:showLegendKey val="0"/>
              <c:showVal val="1"/>
              <c:showCatName val="0"/>
              <c:showSerName val="0"/>
              <c:showPercent val="0"/>
              <c:showBubbleSize val="0"/>
              <c:extLst>
                <c:ext xmlns:c15="http://schemas.microsoft.com/office/drawing/2012/chart" uri="{CE6537A1-D6FC-4f65-9D91-7224C49458BB}"/>
              </c:extLst>
            </c:dLbl>
            <c:dLbl>
              <c:idx val="2"/>
              <c:layout>
                <c:manualLayout>
                  <c:x val="1.5057588075880758E-2"/>
                  <c:y val="0"/>
                </c:manualLayout>
              </c:layout>
              <c:tx>
                <c:rich>
                  <a:bodyPr/>
                  <a:lstStyle/>
                  <a:p>
                    <a:r>
                      <a:rPr lang="en-US" altLang="ja-JP" dirty="0" smtClean="0"/>
                      <a:t>19.3</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ja-JP" smtClean="0"/>
                      <a:t>5.5</a:t>
                    </a:r>
                    <a:endParaRPr lang="en-US" altLang="ja-JP" dirty="0"/>
                  </a:p>
                </c:rich>
              </c:tx>
              <c:dLblPos val="outEnd"/>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ja-JP" smtClean="0"/>
                      <a:t>2.8</a:t>
                    </a:r>
                    <a:endParaRPr lang="en-US" altLang="ja-JP"/>
                  </a:p>
                </c:rich>
              </c:tx>
              <c:dLblPos val="outEnd"/>
              <c:showLegendKey val="0"/>
              <c:showVal val="1"/>
              <c:showCatName val="0"/>
              <c:showSerName val="0"/>
              <c:showPercent val="0"/>
              <c:showBubbleSize val="0"/>
              <c:extLst>
                <c:ext xmlns:c15="http://schemas.microsoft.com/office/drawing/2012/chart" uri="{CE6537A1-D6FC-4f65-9D91-7224C49458BB}"/>
              </c:extLst>
            </c:dLbl>
            <c:dLbl>
              <c:idx val="5"/>
              <c:tx>
                <c:rich>
                  <a:bodyPr/>
                  <a:lstStyle/>
                  <a:p>
                    <a:r>
                      <a:rPr lang="en-US" altLang="ja-JP" smtClean="0"/>
                      <a:t>0.9</a:t>
                    </a:r>
                    <a:endParaRPr lang="en-US" altLang="ja-JP"/>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vert="horz"/>
              <a:lstStyle/>
              <a:p>
                <a:pPr>
                  <a:defRPr/>
                </a:pPr>
                <a:endParaRPr lang="ja-JP"/>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'死因＿疾病別死因割合(年度別)'!$A$5:$A$10</c:f>
              <c:strCache>
                <c:ptCount val="6"/>
                <c:pt idx="0">
                  <c:v>悪性新生物</c:v>
                </c:pt>
                <c:pt idx="1">
                  <c:v>心臓病</c:v>
                </c:pt>
                <c:pt idx="2">
                  <c:v>脳疾患</c:v>
                </c:pt>
                <c:pt idx="3">
                  <c:v>自殺</c:v>
                </c:pt>
                <c:pt idx="4">
                  <c:v>腎不全</c:v>
                </c:pt>
                <c:pt idx="5">
                  <c:v>糖尿病</c:v>
                </c:pt>
              </c:strCache>
            </c:strRef>
          </c:cat>
          <c:val>
            <c:numRef>
              <c:f>'死因＿疾病別死因割合(年度別)'!$G$5:$G$10</c:f>
              <c:numCache>
                <c:formatCode>0.0%</c:formatCode>
                <c:ptCount val="6"/>
                <c:pt idx="0">
                  <c:v>0.44</c:v>
                </c:pt>
                <c:pt idx="1">
                  <c:v>0.27500000000000002</c:v>
                </c:pt>
                <c:pt idx="2">
                  <c:v>0.193</c:v>
                </c:pt>
                <c:pt idx="3">
                  <c:v>5.5E-2</c:v>
                </c:pt>
                <c:pt idx="4">
                  <c:v>2.7999999999999997E-2</c:v>
                </c:pt>
                <c:pt idx="5">
                  <c:v>9.0000000000000011E-3</c:v>
                </c:pt>
              </c:numCache>
            </c:numRef>
          </c:val>
          <c:extLst xmlns:c16r2="http://schemas.microsoft.com/office/drawing/2015/06/chart">
            <c:ext xmlns:c16="http://schemas.microsoft.com/office/drawing/2014/chart" uri="{C3380CC4-5D6E-409C-BE32-E72D297353CC}">
              <c16:uniqueId val="{00000002-E576-42D0-9290-FCE7210F41D8}"/>
            </c:ext>
          </c:extLst>
        </c:ser>
        <c:dLbls>
          <c:showLegendKey val="0"/>
          <c:showVal val="0"/>
          <c:showCatName val="0"/>
          <c:showSerName val="0"/>
          <c:showPercent val="0"/>
          <c:showBubbleSize val="0"/>
        </c:dLbls>
        <c:gapWidth val="219"/>
        <c:axId val="432018160"/>
        <c:axId val="432017768"/>
      </c:barChart>
      <c:catAx>
        <c:axId val="432018160"/>
        <c:scaling>
          <c:orientation val="minMax"/>
        </c:scaling>
        <c:delete val="0"/>
        <c:axPos val="b"/>
        <c:numFmt formatCode="General" sourceLinked="1"/>
        <c:majorTickMark val="out"/>
        <c:minorTickMark val="none"/>
        <c:tickLblPos val="nextTo"/>
        <c:spPr>
          <a:noFill/>
          <a:ln w="9525" cap="flat" cmpd="sng" algn="ctr">
            <a:solidFill>
              <a:sysClr val="windowText" lastClr="000000">
                <a:lumMod val="50000"/>
                <a:lumOff val="50000"/>
              </a:sysClr>
            </a:solidFill>
            <a:round/>
          </a:ln>
          <a:effectLst/>
        </c:spPr>
        <c:txPr>
          <a:bodyPr rot="0" vert="horz"/>
          <a:lstStyle/>
          <a:p>
            <a:pPr>
              <a:defRPr/>
            </a:pPr>
            <a:endParaRPr lang="ja-JP"/>
          </a:p>
        </c:txPr>
        <c:crossAx val="432017768"/>
        <c:crosses val="autoZero"/>
        <c:auto val="1"/>
        <c:lblAlgn val="ctr"/>
        <c:lblOffset val="100"/>
        <c:noMultiLvlLbl val="0"/>
      </c:catAx>
      <c:valAx>
        <c:axId val="432017768"/>
        <c:scaling>
          <c:orientation val="minMax"/>
          <c:min val="0"/>
        </c:scaling>
        <c:delete val="1"/>
        <c:axPos val="l"/>
        <c:majorGridlines>
          <c:spPr>
            <a:ln w="3175">
              <a:solidFill>
                <a:srgbClr val="D9D9D9"/>
              </a:solidFill>
              <a:prstDash val="solid"/>
            </a:ln>
            <a:effectLst/>
          </c:spPr>
        </c:majorGridlines>
        <c:title>
          <c:tx>
            <c:rich>
              <a:bodyPr rot="0"/>
              <a:lstStyle/>
              <a:p>
                <a:pPr>
                  <a:defRPr b="0"/>
                </a:pPr>
                <a:r>
                  <a:rPr lang="ja-JP" b="0"/>
                  <a:t>死因割合</a:t>
                </a:r>
                <a:r>
                  <a:rPr lang="en-US" b="0"/>
                  <a:t>(%)</a:t>
                </a:r>
                <a:endParaRPr lang="ja-JP" b="0"/>
              </a:p>
            </c:rich>
          </c:tx>
          <c:layout>
            <c:manualLayout>
              <c:xMode val="edge"/>
              <c:yMode val="edge"/>
              <c:x val="8.8367208672086722E-3"/>
              <c:y val="1.6889219576719575E-2"/>
            </c:manualLayout>
          </c:layout>
          <c:overlay val="0"/>
          <c:spPr>
            <a:noFill/>
            <a:ln>
              <a:noFill/>
            </a:ln>
            <a:effectLst/>
          </c:spPr>
        </c:title>
        <c:numFmt formatCode="0.0%" sourceLinked="1"/>
        <c:majorTickMark val="out"/>
        <c:minorTickMark val="none"/>
        <c:tickLblPos val="nextTo"/>
        <c:crossAx val="432018160"/>
        <c:crosses val="autoZero"/>
        <c:crossBetween val="between"/>
      </c:valAx>
      <c:spPr>
        <a:noFill/>
        <a:ln>
          <a:noFill/>
        </a:ln>
        <a:effectLst/>
      </c:spPr>
    </c:plotArea>
    <c:legend>
      <c:legendPos val="t"/>
      <c:layout>
        <c:manualLayout>
          <c:xMode val="edge"/>
          <c:yMode val="edge"/>
          <c:x val="0.24266209349593496"/>
          <c:y val="2.4641203703703703E-2"/>
          <c:w val="0.51252455962059618"/>
          <c:h val="8.1808201058201052E-2"/>
        </c:manualLayout>
      </c:layout>
      <c:overlay val="0"/>
      <c:spPr>
        <a:noFill/>
        <a:ln>
          <a:noFill/>
        </a:ln>
        <a:effectLst/>
      </c:spPr>
      <c:txPr>
        <a:bodyPr rot="0" vert="horz"/>
        <a:lstStyle/>
        <a:p>
          <a:pPr>
            <a:defRPr/>
          </a:pPr>
          <a:endParaRPr lang="ja-JP"/>
        </a:p>
      </c:txPr>
    </c:legend>
    <c:plotVisOnly val="1"/>
    <c:dispBlanksAs val="gap"/>
    <c:showDLblsOverMax val="0"/>
  </c:chart>
  <c:spPr>
    <a:ln w="6350">
      <a:solidFill>
        <a:sysClr val="windowText" lastClr="000000"/>
      </a:solidFill>
    </a:ln>
    <a:effectLst/>
  </c:spPr>
  <c:txPr>
    <a:bodyPr/>
    <a:lstStyle/>
    <a:p>
      <a:pPr>
        <a:defRPr sz="1000" i="0">
          <a:solidFill>
            <a:sysClr val="windowText" lastClr="000000"/>
          </a:solidFill>
          <a:latin typeface="ＭＳ Ｐ明朝"/>
          <a:ea typeface="ＭＳ Ｐ明朝"/>
          <a:cs typeface="ＭＳ Ｐ明朝"/>
        </a:defRPr>
      </a:pPr>
      <a:endParaRPr lang="ja-JP"/>
    </a:p>
  </c:txPr>
  <c:externalData r:id="rId2">
    <c:autoUpdate val="0"/>
  </c:externalData>
  <c:userShapes r:id="rId3"/>
</c:chartSpace>
</file>

<file path=ppt/drawings/drawing1.xml><?xml version="1.0" encoding="utf-8"?>
<c:userShapes xmlns:c="http://schemas.openxmlformats.org/drawingml/2006/chart">
  <cdr:relSizeAnchor xmlns:cdr="http://schemas.openxmlformats.org/drawingml/2006/chartDrawing">
    <cdr:from>
      <cdr:x>0.01828</cdr:x>
      <cdr:y>0.08847</cdr:y>
    </cdr:from>
    <cdr:to>
      <cdr:x>0.05529</cdr:x>
      <cdr:y>0.13939</cdr:y>
    </cdr:to>
    <cdr:sp macro="" textlink="">
      <cdr:nvSpPr>
        <cdr:cNvPr id="2" name="Rectangle 28"/>
        <cdr:cNvSpPr>
          <a:spLocks xmlns:a="http://schemas.openxmlformats.org/drawingml/2006/main" noChangeArrowheads="1"/>
        </cdr:cNvSpPr>
      </cdr:nvSpPr>
      <cdr:spPr bwMode="auto">
        <a:xfrm xmlns:a="http://schemas.openxmlformats.org/drawingml/2006/main">
          <a:off x="113638" y="267542"/>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0.01837</cdr:x>
      <cdr:y>0.22198</cdr:y>
    </cdr:from>
    <cdr:to>
      <cdr:x>0.05539</cdr:x>
      <cdr:y>0.2729</cdr:y>
    </cdr:to>
    <cdr:sp macro="" textlink="">
      <cdr:nvSpPr>
        <cdr:cNvPr id="3" name="Rectangle 27"/>
        <cdr:cNvSpPr>
          <a:spLocks xmlns:a="http://schemas.openxmlformats.org/drawingml/2006/main" noChangeArrowheads="1"/>
        </cdr:cNvSpPr>
      </cdr:nvSpPr>
      <cdr:spPr bwMode="auto">
        <a:xfrm xmlns:a="http://schemas.openxmlformats.org/drawingml/2006/main">
          <a:off x="114242" y="671254"/>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0.01888</cdr:x>
      <cdr:y>0.35212</cdr:y>
    </cdr:from>
    <cdr:to>
      <cdr:x>0.0559</cdr:x>
      <cdr:y>0.40304</cdr:y>
    </cdr:to>
    <cdr:sp macro="" textlink="">
      <cdr:nvSpPr>
        <cdr:cNvPr id="4" name="Rectangle 26"/>
        <cdr:cNvSpPr>
          <a:spLocks xmlns:a="http://schemas.openxmlformats.org/drawingml/2006/main" noChangeArrowheads="1"/>
        </cdr:cNvSpPr>
      </cdr:nvSpPr>
      <cdr:spPr bwMode="auto">
        <a:xfrm xmlns:a="http://schemas.openxmlformats.org/drawingml/2006/main">
          <a:off x="117417" y="1064809"/>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0.01888</cdr:x>
      <cdr:y>0.47862</cdr:y>
    </cdr:from>
    <cdr:to>
      <cdr:x>0.0559</cdr:x>
      <cdr:y>0.52954</cdr:y>
    </cdr:to>
    <cdr:sp macro="" textlink="">
      <cdr:nvSpPr>
        <cdr:cNvPr id="5" name="Rectangle 25"/>
        <cdr:cNvSpPr>
          <a:spLocks xmlns:a="http://schemas.openxmlformats.org/drawingml/2006/main" noChangeArrowheads="1"/>
        </cdr:cNvSpPr>
      </cdr:nvSpPr>
      <cdr:spPr bwMode="auto">
        <a:xfrm xmlns:a="http://schemas.openxmlformats.org/drawingml/2006/main">
          <a:off x="117417" y="1447342"/>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0.01888</cdr:x>
      <cdr:y>0.60242</cdr:y>
    </cdr:from>
    <cdr:to>
      <cdr:x>0.0559</cdr:x>
      <cdr:y>0.65334</cdr:y>
    </cdr:to>
    <cdr:sp macro="" textlink="">
      <cdr:nvSpPr>
        <cdr:cNvPr id="6" name="Rectangle 24"/>
        <cdr:cNvSpPr>
          <a:spLocks xmlns:a="http://schemas.openxmlformats.org/drawingml/2006/main" noChangeArrowheads="1"/>
        </cdr:cNvSpPr>
      </cdr:nvSpPr>
      <cdr:spPr bwMode="auto">
        <a:xfrm xmlns:a="http://schemas.openxmlformats.org/drawingml/2006/main">
          <a:off x="117417" y="1821703"/>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0.01888</cdr:x>
      <cdr:y>0.73422</cdr:y>
    </cdr:from>
    <cdr:to>
      <cdr:x>0.0559</cdr:x>
      <cdr:y>0.78514</cdr:y>
    </cdr:to>
    <cdr:sp macro="" textlink="">
      <cdr:nvSpPr>
        <cdr:cNvPr id="7" name="Rectangle 23"/>
        <cdr:cNvSpPr>
          <a:spLocks xmlns:a="http://schemas.openxmlformats.org/drawingml/2006/main" noChangeArrowheads="1"/>
        </cdr:cNvSpPr>
      </cdr:nvSpPr>
      <cdr:spPr bwMode="auto">
        <a:xfrm xmlns:a="http://schemas.openxmlformats.org/drawingml/2006/main">
          <a:off x="117417" y="2220276"/>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0.02948</cdr:x>
      <cdr:y>0.84897</cdr:y>
    </cdr:from>
    <cdr:to>
      <cdr:x>0.05628</cdr:x>
      <cdr:y>0.89989</cdr:y>
    </cdr:to>
    <cdr:sp macro="" textlink="">
      <cdr:nvSpPr>
        <cdr:cNvPr id="8" name="Rectangle 22"/>
        <cdr:cNvSpPr>
          <a:spLocks xmlns:a="http://schemas.openxmlformats.org/drawingml/2006/main" noChangeArrowheads="1"/>
        </cdr:cNvSpPr>
      </cdr:nvSpPr>
      <cdr:spPr bwMode="auto">
        <a:xfrm xmlns:a="http://schemas.openxmlformats.org/drawingml/2006/main">
          <a:off x="183298" y="2567283"/>
          <a:ext cx="1666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0.03293</cdr:x>
      <cdr:y>0.85539</cdr:y>
    </cdr:from>
    <cdr:to>
      <cdr:x>0.06117</cdr:x>
      <cdr:y>0.90631</cdr:y>
    </cdr:to>
    <cdr:sp macro="" textlink="">
      <cdr:nvSpPr>
        <cdr:cNvPr id="3" name="Rectangle 22"/>
        <cdr:cNvSpPr>
          <a:spLocks xmlns:a="http://schemas.openxmlformats.org/drawingml/2006/main" noChangeArrowheads="1"/>
        </cdr:cNvSpPr>
      </cdr:nvSpPr>
      <cdr:spPr bwMode="auto">
        <a:xfrm xmlns:a="http://schemas.openxmlformats.org/drawingml/2006/main">
          <a:off x="194440" y="2586706"/>
          <a:ext cx="1666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0.02684</cdr:x>
      <cdr:y>0.72138</cdr:y>
    </cdr:from>
    <cdr:to>
      <cdr:x>0.06582</cdr:x>
      <cdr:y>0.7723</cdr:y>
    </cdr:to>
    <cdr:sp macro="" textlink="">
      <cdr:nvSpPr>
        <cdr:cNvPr id="4" name="Rectangle 23"/>
        <cdr:cNvSpPr>
          <a:spLocks xmlns:a="http://schemas.openxmlformats.org/drawingml/2006/main" noChangeArrowheads="1"/>
        </cdr:cNvSpPr>
      </cdr:nvSpPr>
      <cdr:spPr bwMode="auto">
        <a:xfrm xmlns:a="http://schemas.openxmlformats.org/drawingml/2006/main">
          <a:off x="158436" y="2181457"/>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0.02684</cdr:x>
      <cdr:y>0.60232</cdr:y>
    </cdr:from>
    <cdr:to>
      <cdr:x>0.06582</cdr:x>
      <cdr:y>0.65324</cdr:y>
    </cdr:to>
    <cdr:sp macro="" textlink="">
      <cdr:nvSpPr>
        <cdr:cNvPr id="5" name="Rectangle 24"/>
        <cdr:cNvSpPr>
          <a:spLocks xmlns:a="http://schemas.openxmlformats.org/drawingml/2006/main" noChangeArrowheads="1"/>
        </cdr:cNvSpPr>
      </cdr:nvSpPr>
      <cdr:spPr bwMode="auto">
        <a:xfrm xmlns:a="http://schemas.openxmlformats.org/drawingml/2006/main">
          <a:off x="158436" y="1821417"/>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0.02684</cdr:x>
      <cdr:y>0.47626</cdr:y>
    </cdr:from>
    <cdr:to>
      <cdr:x>0.06582</cdr:x>
      <cdr:y>0.52718</cdr:y>
    </cdr:to>
    <cdr:sp macro="" textlink="">
      <cdr:nvSpPr>
        <cdr:cNvPr id="6" name="Rectangle 25"/>
        <cdr:cNvSpPr>
          <a:spLocks xmlns:a="http://schemas.openxmlformats.org/drawingml/2006/main" noChangeArrowheads="1"/>
        </cdr:cNvSpPr>
      </cdr:nvSpPr>
      <cdr:spPr bwMode="auto">
        <a:xfrm xmlns:a="http://schemas.openxmlformats.org/drawingml/2006/main">
          <a:off x="158436" y="1440196"/>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0.02684</cdr:x>
      <cdr:y>0.34887</cdr:y>
    </cdr:from>
    <cdr:to>
      <cdr:x>0.06582</cdr:x>
      <cdr:y>0.39979</cdr:y>
    </cdr:to>
    <cdr:sp macro="" textlink="">
      <cdr:nvSpPr>
        <cdr:cNvPr id="7" name="Rectangle 26"/>
        <cdr:cNvSpPr>
          <a:spLocks xmlns:a="http://schemas.openxmlformats.org/drawingml/2006/main" noChangeArrowheads="1"/>
        </cdr:cNvSpPr>
      </cdr:nvSpPr>
      <cdr:spPr bwMode="auto">
        <a:xfrm xmlns:a="http://schemas.openxmlformats.org/drawingml/2006/main">
          <a:off x="158436" y="1054977"/>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0.02684</cdr:x>
      <cdr:y>0.22133</cdr:y>
    </cdr:from>
    <cdr:to>
      <cdr:x>0.06582</cdr:x>
      <cdr:y>0.27225</cdr:y>
    </cdr:to>
    <cdr:sp macro="" textlink="">
      <cdr:nvSpPr>
        <cdr:cNvPr id="8" name="Rectangle 27"/>
        <cdr:cNvSpPr>
          <a:spLocks xmlns:a="http://schemas.openxmlformats.org/drawingml/2006/main" noChangeArrowheads="1"/>
        </cdr:cNvSpPr>
      </cdr:nvSpPr>
      <cdr:spPr bwMode="auto">
        <a:xfrm xmlns:a="http://schemas.openxmlformats.org/drawingml/2006/main">
          <a:off x="158436" y="669289"/>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dr:relSizeAnchor xmlns:cdr="http://schemas.openxmlformats.org/drawingml/2006/chartDrawing">
    <cdr:from>
      <cdr:x>0.02684</cdr:x>
      <cdr:y>0.11193</cdr:y>
    </cdr:from>
    <cdr:to>
      <cdr:x>0.06582</cdr:x>
      <cdr:y>0.16285</cdr:y>
    </cdr:to>
    <cdr:sp macro="" textlink="">
      <cdr:nvSpPr>
        <cdr:cNvPr id="9" name="Rectangle 28"/>
        <cdr:cNvSpPr>
          <a:spLocks xmlns:a="http://schemas.openxmlformats.org/drawingml/2006/main" noChangeArrowheads="1"/>
        </cdr:cNvSpPr>
      </cdr:nvSpPr>
      <cdr:spPr bwMode="auto">
        <a:xfrm xmlns:a="http://schemas.openxmlformats.org/drawingml/2006/main">
          <a:off x="158436" y="338484"/>
          <a:ext cx="230188" cy="153988"/>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horz" wrap="none" lIns="0" tIns="0" rIns="0" bIns="0" numCol="1" anchor="t" anchorCtr="0" compatLnSpc="1">
          <a:prstTxWarp prst="textNoShape">
            <a:avLst/>
          </a:prstTxWarp>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6" y="0"/>
            <a:ext cx="4307047" cy="340280"/>
          </a:xfrm>
          <a:prstGeom prst="rect">
            <a:avLst/>
          </a:prstGeom>
        </p:spPr>
        <p:txBody>
          <a:bodyPr vert="horz" lIns="92189" tIns="46097" rIns="92189" bIns="46097" rtlCol="0"/>
          <a:lstStyle>
            <a:lvl1pPr algn="l">
              <a:defRPr sz="1200"/>
            </a:lvl1pPr>
          </a:lstStyle>
          <a:p>
            <a:endParaRPr kumimoji="1" lang="ja-JP" altLang="en-US" dirty="0"/>
          </a:p>
        </p:txBody>
      </p:sp>
      <p:sp>
        <p:nvSpPr>
          <p:cNvPr id="3" name="日付プレースホルダ 2"/>
          <p:cNvSpPr>
            <a:spLocks noGrp="1"/>
          </p:cNvSpPr>
          <p:nvPr>
            <p:ph type="dt" sz="quarter" idx="1"/>
          </p:nvPr>
        </p:nvSpPr>
        <p:spPr>
          <a:xfrm>
            <a:off x="5629995" y="0"/>
            <a:ext cx="4307047" cy="340280"/>
          </a:xfrm>
          <a:prstGeom prst="rect">
            <a:avLst/>
          </a:prstGeom>
        </p:spPr>
        <p:txBody>
          <a:bodyPr vert="horz" lIns="92189" tIns="46097" rIns="92189" bIns="46097" rtlCol="0"/>
          <a:lstStyle>
            <a:lvl1pPr algn="r">
              <a:defRPr sz="1200"/>
            </a:lvl1pPr>
          </a:lstStyle>
          <a:p>
            <a:fld id="{B27873A0-6270-4274-8E15-550EB541D4FF}" type="datetimeFigureOut">
              <a:rPr kumimoji="1" lang="ja-JP" altLang="en-US" smtClean="0"/>
              <a:pPr/>
              <a:t>2018/3/12</a:t>
            </a:fld>
            <a:endParaRPr kumimoji="1" lang="ja-JP" altLang="en-US" dirty="0"/>
          </a:p>
        </p:txBody>
      </p:sp>
      <p:sp>
        <p:nvSpPr>
          <p:cNvPr id="5" name="スライド番号プレースホルダ 4"/>
          <p:cNvSpPr>
            <a:spLocks noGrp="1"/>
          </p:cNvSpPr>
          <p:nvPr>
            <p:ph type="sldNum" sz="quarter" idx="3"/>
          </p:nvPr>
        </p:nvSpPr>
        <p:spPr>
          <a:xfrm>
            <a:off x="5629995" y="6464152"/>
            <a:ext cx="4307047" cy="340280"/>
          </a:xfrm>
          <a:prstGeom prst="rect">
            <a:avLst/>
          </a:prstGeom>
        </p:spPr>
        <p:txBody>
          <a:bodyPr vert="horz" lIns="92189" tIns="46097" rIns="92189" bIns="46097" rtlCol="0" anchor="b"/>
          <a:lstStyle>
            <a:lvl1pPr algn="r">
              <a:defRPr sz="1200"/>
            </a:lvl1pPr>
          </a:lstStyle>
          <a:p>
            <a:fld id="{60AA5F5B-7561-4504-8956-86A81B549431}" type="slidenum">
              <a:rPr kumimoji="1" lang="ja-JP" altLang="en-US" smtClean="0"/>
              <a:pPr/>
              <a:t>‹#›</a:t>
            </a:fld>
            <a:endParaRPr kumimoji="1" lang="ja-JP" altLang="en-US" dirty="0"/>
          </a:p>
        </p:txBody>
      </p:sp>
    </p:spTree>
    <p:extLst>
      <p:ext uri="{BB962C8B-B14F-4D97-AF65-F5344CB8AC3E}">
        <p14:creationId xmlns:p14="http://schemas.microsoft.com/office/powerpoint/2010/main" val="2451925849"/>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6" y="0"/>
            <a:ext cx="4307047" cy="340280"/>
          </a:xfrm>
          <a:prstGeom prst="rect">
            <a:avLst/>
          </a:prstGeom>
        </p:spPr>
        <p:txBody>
          <a:bodyPr vert="horz" lIns="92189" tIns="46097" rIns="92189" bIns="46097" rtlCol="0"/>
          <a:lstStyle>
            <a:lvl1pPr algn="l">
              <a:defRPr sz="1200"/>
            </a:lvl1pPr>
          </a:lstStyle>
          <a:p>
            <a:endParaRPr kumimoji="1" lang="ja-JP" altLang="en-US" dirty="0"/>
          </a:p>
        </p:txBody>
      </p:sp>
      <p:sp>
        <p:nvSpPr>
          <p:cNvPr id="3" name="日付プレースホルダ 2"/>
          <p:cNvSpPr>
            <a:spLocks noGrp="1"/>
          </p:cNvSpPr>
          <p:nvPr>
            <p:ph type="dt" idx="1"/>
          </p:nvPr>
        </p:nvSpPr>
        <p:spPr>
          <a:xfrm>
            <a:off x="5629995" y="0"/>
            <a:ext cx="4307047" cy="340280"/>
          </a:xfrm>
          <a:prstGeom prst="rect">
            <a:avLst/>
          </a:prstGeom>
        </p:spPr>
        <p:txBody>
          <a:bodyPr vert="horz" lIns="92189" tIns="46097" rIns="92189" bIns="46097" rtlCol="0"/>
          <a:lstStyle>
            <a:lvl1pPr algn="r">
              <a:defRPr sz="1200"/>
            </a:lvl1pPr>
          </a:lstStyle>
          <a:p>
            <a:fld id="{83A8B6A7-9994-4D5A-BDFD-5381E9EB3F81}" type="datetimeFigureOut">
              <a:rPr kumimoji="1" lang="ja-JP" altLang="en-US" smtClean="0"/>
              <a:pPr/>
              <a:t>2018/3/12</a:t>
            </a:fld>
            <a:endParaRPr kumimoji="1" lang="ja-JP" altLang="en-US" dirty="0"/>
          </a:p>
        </p:txBody>
      </p:sp>
      <p:sp>
        <p:nvSpPr>
          <p:cNvPr id="4" name="スライド イメージ プレースホルダ 3"/>
          <p:cNvSpPr>
            <a:spLocks noGrp="1" noRot="1" noChangeAspect="1"/>
          </p:cNvSpPr>
          <p:nvPr>
            <p:ph type="sldImg" idx="2"/>
          </p:nvPr>
        </p:nvSpPr>
        <p:spPr>
          <a:xfrm>
            <a:off x="4013200" y="509588"/>
            <a:ext cx="1912938" cy="2554287"/>
          </a:xfrm>
          <a:prstGeom prst="rect">
            <a:avLst/>
          </a:prstGeom>
          <a:noFill/>
          <a:ln w="12700">
            <a:solidFill>
              <a:prstClr val="black"/>
            </a:solidFill>
          </a:ln>
        </p:spPr>
        <p:txBody>
          <a:bodyPr vert="horz" lIns="92189" tIns="46097" rIns="92189" bIns="46097" rtlCol="0" anchor="ctr"/>
          <a:lstStyle/>
          <a:p>
            <a:endParaRPr lang="ja-JP" altLang="en-US" dirty="0"/>
          </a:p>
        </p:txBody>
      </p:sp>
      <p:sp>
        <p:nvSpPr>
          <p:cNvPr id="5" name="ノート プレースホルダ 4"/>
          <p:cNvSpPr>
            <a:spLocks noGrp="1"/>
          </p:cNvSpPr>
          <p:nvPr>
            <p:ph type="body" sz="quarter" idx="3"/>
          </p:nvPr>
        </p:nvSpPr>
        <p:spPr>
          <a:xfrm>
            <a:off x="993935" y="3232671"/>
            <a:ext cx="7951470" cy="3062525"/>
          </a:xfrm>
          <a:prstGeom prst="rect">
            <a:avLst/>
          </a:prstGeom>
        </p:spPr>
        <p:txBody>
          <a:bodyPr vert="horz" lIns="92189" tIns="46097" rIns="92189" bIns="46097"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 5"/>
          <p:cNvSpPr>
            <a:spLocks noGrp="1"/>
          </p:cNvSpPr>
          <p:nvPr>
            <p:ph type="ftr" sz="quarter" idx="4"/>
          </p:nvPr>
        </p:nvSpPr>
        <p:spPr>
          <a:xfrm>
            <a:off x="6" y="6464152"/>
            <a:ext cx="4307047" cy="340280"/>
          </a:xfrm>
          <a:prstGeom prst="rect">
            <a:avLst/>
          </a:prstGeom>
        </p:spPr>
        <p:txBody>
          <a:bodyPr vert="horz" lIns="92189" tIns="46097" rIns="92189" bIns="46097" rtlCol="0" anchor="b"/>
          <a:lstStyle>
            <a:lvl1pPr algn="l">
              <a:defRPr sz="1200"/>
            </a:lvl1pPr>
          </a:lstStyle>
          <a:p>
            <a:endParaRPr kumimoji="1" lang="ja-JP" altLang="en-US" dirty="0"/>
          </a:p>
        </p:txBody>
      </p:sp>
      <p:sp>
        <p:nvSpPr>
          <p:cNvPr id="7" name="スライド番号プレースホルダ 6"/>
          <p:cNvSpPr>
            <a:spLocks noGrp="1"/>
          </p:cNvSpPr>
          <p:nvPr>
            <p:ph type="sldNum" sz="quarter" idx="5"/>
          </p:nvPr>
        </p:nvSpPr>
        <p:spPr>
          <a:xfrm>
            <a:off x="5629995" y="6464152"/>
            <a:ext cx="4307047" cy="340280"/>
          </a:xfrm>
          <a:prstGeom prst="rect">
            <a:avLst/>
          </a:prstGeom>
        </p:spPr>
        <p:txBody>
          <a:bodyPr vert="horz" lIns="92189" tIns="46097" rIns="92189" bIns="46097" rtlCol="0" anchor="b"/>
          <a:lstStyle>
            <a:lvl1pPr algn="r">
              <a:defRPr sz="1200"/>
            </a:lvl1pPr>
          </a:lstStyle>
          <a:p>
            <a:fld id="{C73D8B67-9D8E-4A27-A6F9-68FB0F42A4D8}" type="slidenum">
              <a:rPr kumimoji="1" lang="ja-JP" altLang="en-US" smtClean="0"/>
              <a:pPr/>
              <a:t>‹#›</a:t>
            </a:fld>
            <a:endParaRPr kumimoji="1" lang="ja-JP" altLang="en-US" dirty="0"/>
          </a:p>
        </p:txBody>
      </p:sp>
    </p:spTree>
    <p:extLst>
      <p:ext uri="{BB962C8B-B14F-4D97-AF65-F5344CB8AC3E}">
        <p14:creationId xmlns:p14="http://schemas.microsoft.com/office/powerpoint/2010/main" val="2242215136"/>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0</a:t>
            </a:fld>
            <a:endParaRPr kumimoji="1" lang="ja-JP" altLang="en-US" dirty="0"/>
          </a:p>
        </p:txBody>
      </p:sp>
    </p:spTree>
    <p:extLst>
      <p:ext uri="{BB962C8B-B14F-4D97-AF65-F5344CB8AC3E}">
        <p14:creationId xmlns:p14="http://schemas.microsoft.com/office/powerpoint/2010/main" val="33730673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70</a:t>
            </a:fld>
            <a:endParaRPr kumimoji="1" lang="ja-JP" altLang="en-US" dirty="0"/>
          </a:p>
        </p:txBody>
      </p:sp>
    </p:spTree>
    <p:extLst>
      <p:ext uri="{BB962C8B-B14F-4D97-AF65-F5344CB8AC3E}">
        <p14:creationId xmlns:p14="http://schemas.microsoft.com/office/powerpoint/2010/main" val="27898086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71</a:t>
            </a:fld>
            <a:endParaRPr kumimoji="1" lang="ja-JP" altLang="en-US" dirty="0"/>
          </a:p>
        </p:txBody>
      </p:sp>
    </p:spTree>
    <p:extLst>
      <p:ext uri="{BB962C8B-B14F-4D97-AF65-F5344CB8AC3E}">
        <p14:creationId xmlns:p14="http://schemas.microsoft.com/office/powerpoint/2010/main" val="39577266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72</a:t>
            </a:fld>
            <a:endParaRPr kumimoji="1" lang="ja-JP" altLang="en-US" dirty="0"/>
          </a:p>
        </p:txBody>
      </p:sp>
    </p:spTree>
    <p:extLst>
      <p:ext uri="{BB962C8B-B14F-4D97-AF65-F5344CB8AC3E}">
        <p14:creationId xmlns:p14="http://schemas.microsoft.com/office/powerpoint/2010/main" val="31733972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73</a:t>
            </a:fld>
            <a:endParaRPr kumimoji="1" lang="ja-JP" altLang="en-US" dirty="0"/>
          </a:p>
        </p:txBody>
      </p:sp>
    </p:spTree>
    <p:extLst>
      <p:ext uri="{BB962C8B-B14F-4D97-AF65-F5344CB8AC3E}">
        <p14:creationId xmlns:p14="http://schemas.microsoft.com/office/powerpoint/2010/main" val="304842720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74</a:t>
            </a:fld>
            <a:endParaRPr kumimoji="1" lang="ja-JP" altLang="en-US" dirty="0"/>
          </a:p>
        </p:txBody>
      </p:sp>
    </p:spTree>
    <p:extLst>
      <p:ext uri="{BB962C8B-B14F-4D97-AF65-F5344CB8AC3E}">
        <p14:creationId xmlns:p14="http://schemas.microsoft.com/office/powerpoint/2010/main" val="36003771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75</a:t>
            </a:fld>
            <a:endParaRPr kumimoji="1" lang="ja-JP" altLang="en-US" dirty="0"/>
          </a:p>
        </p:txBody>
      </p:sp>
    </p:spTree>
    <p:extLst>
      <p:ext uri="{BB962C8B-B14F-4D97-AF65-F5344CB8AC3E}">
        <p14:creationId xmlns:p14="http://schemas.microsoft.com/office/powerpoint/2010/main" val="16010350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76</a:t>
            </a:fld>
            <a:endParaRPr kumimoji="1" lang="ja-JP" altLang="en-US" dirty="0"/>
          </a:p>
        </p:txBody>
      </p:sp>
    </p:spTree>
    <p:extLst>
      <p:ext uri="{BB962C8B-B14F-4D97-AF65-F5344CB8AC3E}">
        <p14:creationId xmlns:p14="http://schemas.microsoft.com/office/powerpoint/2010/main" val="16805888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77</a:t>
            </a:fld>
            <a:endParaRPr kumimoji="1" lang="ja-JP" altLang="en-US" dirty="0"/>
          </a:p>
        </p:txBody>
      </p:sp>
    </p:spTree>
    <p:extLst>
      <p:ext uri="{BB962C8B-B14F-4D97-AF65-F5344CB8AC3E}">
        <p14:creationId xmlns:p14="http://schemas.microsoft.com/office/powerpoint/2010/main" val="59062715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78</a:t>
            </a:fld>
            <a:endParaRPr kumimoji="1" lang="ja-JP" altLang="en-US" dirty="0"/>
          </a:p>
        </p:txBody>
      </p:sp>
    </p:spTree>
    <p:extLst>
      <p:ext uri="{BB962C8B-B14F-4D97-AF65-F5344CB8AC3E}">
        <p14:creationId xmlns:p14="http://schemas.microsoft.com/office/powerpoint/2010/main" val="69915900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79</a:t>
            </a:fld>
            <a:endParaRPr kumimoji="1" lang="ja-JP" altLang="en-US" dirty="0"/>
          </a:p>
        </p:txBody>
      </p:sp>
    </p:spTree>
    <p:extLst>
      <p:ext uri="{BB962C8B-B14F-4D97-AF65-F5344CB8AC3E}">
        <p14:creationId xmlns:p14="http://schemas.microsoft.com/office/powerpoint/2010/main" val="38396656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3</a:t>
            </a:fld>
            <a:endParaRPr kumimoji="1" lang="ja-JP" altLang="en-US" dirty="0"/>
          </a:p>
        </p:txBody>
      </p:sp>
    </p:spTree>
    <p:extLst>
      <p:ext uri="{BB962C8B-B14F-4D97-AF65-F5344CB8AC3E}">
        <p14:creationId xmlns:p14="http://schemas.microsoft.com/office/powerpoint/2010/main" val="412325362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80</a:t>
            </a:fld>
            <a:endParaRPr kumimoji="1" lang="ja-JP" altLang="en-US" dirty="0"/>
          </a:p>
        </p:txBody>
      </p:sp>
    </p:spTree>
    <p:extLst>
      <p:ext uri="{BB962C8B-B14F-4D97-AF65-F5344CB8AC3E}">
        <p14:creationId xmlns:p14="http://schemas.microsoft.com/office/powerpoint/2010/main" val="39685026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81</a:t>
            </a:fld>
            <a:endParaRPr kumimoji="1" lang="ja-JP" altLang="en-US" dirty="0"/>
          </a:p>
        </p:txBody>
      </p:sp>
    </p:spTree>
    <p:extLst>
      <p:ext uri="{BB962C8B-B14F-4D97-AF65-F5344CB8AC3E}">
        <p14:creationId xmlns:p14="http://schemas.microsoft.com/office/powerpoint/2010/main" val="231681623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82</a:t>
            </a:fld>
            <a:endParaRPr kumimoji="1" lang="ja-JP" altLang="en-US" dirty="0"/>
          </a:p>
        </p:txBody>
      </p:sp>
    </p:spTree>
    <p:extLst>
      <p:ext uri="{BB962C8B-B14F-4D97-AF65-F5344CB8AC3E}">
        <p14:creationId xmlns:p14="http://schemas.microsoft.com/office/powerpoint/2010/main" val="425537411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83</a:t>
            </a:fld>
            <a:endParaRPr kumimoji="1" lang="ja-JP" altLang="en-US" dirty="0"/>
          </a:p>
        </p:txBody>
      </p:sp>
    </p:spTree>
    <p:extLst>
      <p:ext uri="{BB962C8B-B14F-4D97-AF65-F5344CB8AC3E}">
        <p14:creationId xmlns:p14="http://schemas.microsoft.com/office/powerpoint/2010/main" val="92576478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84</a:t>
            </a:fld>
            <a:endParaRPr kumimoji="1" lang="ja-JP" altLang="en-US" dirty="0"/>
          </a:p>
        </p:txBody>
      </p:sp>
    </p:spTree>
    <p:extLst>
      <p:ext uri="{BB962C8B-B14F-4D97-AF65-F5344CB8AC3E}">
        <p14:creationId xmlns:p14="http://schemas.microsoft.com/office/powerpoint/2010/main" val="15866978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C73D8B67-9D8E-4A27-A6F9-68FB0F42A4D8}" type="slidenum">
              <a:rPr kumimoji="1" lang="ja-JP" altLang="en-US" smtClean="0"/>
              <a:pPr/>
              <a:t>85</a:t>
            </a:fld>
            <a:endParaRPr kumimoji="1" lang="ja-JP" altLang="en-US" dirty="0"/>
          </a:p>
        </p:txBody>
      </p:sp>
    </p:spTree>
    <p:extLst>
      <p:ext uri="{BB962C8B-B14F-4D97-AF65-F5344CB8AC3E}">
        <p14:creationId xmlns:p14="http://schemas.microsoft.com/office/powerpoint/2010/main" val="6585227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4013200" y="509588"/>
            <a:ext cx="1912938" cy="2554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15</a:t>
            </a:fld>
            <a:endParaRPr kumimoji="1" lang="ja-JP" altLang="en-US" dirty="0"/>
          </a:p>
        </p:txBody>
      </p:sp>
    </p:spTree>
    <p:extLst>
      <p:ext uri="{BB962C8B-B14F-4D97-AF65-F5344CB8AC3E}">
        <p14:creationId xmlns:p14="http://schemas.microsoft.com/office/powerpoint/2010/main" val="14458454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4013200" y="509588"/>
            <a:ext cx="1912938" cy="2554287"/>
          </a:xfrm>
        </p:spPr>
      </p:sp>
      <p:sp>
        <p:nvSpPr>
          <p:cNvPr id="3" name="ノート プレースホルダ 2"/>
          <p:cNvSpPr>
            <a:spLocks noGrp="1"/>
          </p:cNvSpPr>
          <p:nvPr>
            <p:ph type="body" idx="1"/>
          </p:nvPr>
        </p:nvSpPr>
        <p:spPr/>
        <p:txBody>
          <a:bodyPr>
            <a:normAutofit/>
          </a:bodyPr>
          <a:lstStyle/>
          <a:p>
            <a:pPr defTabSz="922196">
              <a:defRPr/>
            </a:pPr>
            <a:r>
              <a:rPr kumimoji="1" lang="ja-JP" altLang="en-US" dirty="0"/>
              <a:t>済</a:t>
            </a:r>
          </a:p>
          <a:p>
            <a:endParaRPr kumimoji="1" lang="ja-JP" altLang="en-US" dirty="0"/>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16</a:t>
            </a:fld>
            <a:endParaRPr kumimoji="1" lang="ja-JP" altLang="en-US" dirty="0"/>
          </a:p>
        </p:txBody>
      </p:sp>
    </p:spTree>
    <p:extLst>
      <p:ext uri="{BB962C8B-B14F-4D97-AF65-F5344CB8AC3E}">
        <p14:creationId xmlns:p14="http://schemas.microsoft.com/office/powerpoint/2010/main" val="3870209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4013200" y="509588"/>
            <a:ext cx="1912938" cy="2554287"/>
          </a:xfrm>
        </p:spPr>
      </p:sp>
      <p:sp>
        <p:nvSpPr>
          <p:cNvPr id="3" name="ノート プレースホルダ 2"/>
          <p:cNvSpPr>
            <a:spLocks noGrp="1"/>
          </p:cNvSpPr>
          <p:nvPr>
            <p:ph type="body" idx="1"/>
          </p:nvPr>
        </p:nvSpPr>
        <p:spPr/>
        <p:txBody>
          <a:bodyPr>
            <a:normAutofit/>
          </a:bodyPr>
          <a:lstStyle/>
          <a:p>
            <a:pPr defTabSz="922196">
              <a:defRPr/>
            </a:pPr>
            <a:r>
              <a:rPr kumimoji="1" lang="ja-JP" altLang="en-US" dirty="0"/>
              <a:t>済</a:t>
            </a:r>
          </a:p>
          <a:p>
            <a:endParaRPr kumimoji="1" lang="ja-JP" altLang="en-US" dirty="0"/>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17</a:t>
            </a:fld>
            <a:endParaRPr kumimoji="1" lang="ja-JP" altLang="en-US" dirty="0"/>
          </a:p>
        </p:txBody>
      </p:sp>
    </p:spTree>
    <p:extLst>
      <p:ext uri="{BB962C8B-B14F-4D97-AF65-F5344CB8AC3E}">
        <p14:creationId xmlns:p14="http://schemas.microsoft.com/office/powerpoint/2010/main" val="387020935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4013200" y="509588"/>
            <a:ext cx="1912938" cy="2554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41</a:t>
            </a:fld>
            <a:endParaRPr kumimoji="1" lang="ja-JP" altLang="en-US" dirty="0"/>
          </a:p>
        </p:txBody>
      </p:sp>
    </p:spTree>
    <p:extLst>
      <p:ext uri="{BB962C8B-B14F-4D97-AF65-F5344CB8AC3E}">
        <p14:creationId xmlns:p14="http://schemas.microsoft.com/office/powerpoint/2010/main" val="13476951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4013200" y="509588"/>
            <a:ext cx="1912938" cy="2554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C73D8B67-9D8E-4A27-A6F9-68FB0F42A4D8}" type="slidenum">
              <a:rPr kumimoji="1" lang="ja-JP" altLang="en-US" smtClean="0"/>
              <a:pPr/>
              <a:t>50</a:t>
            </a:fld>
            <a:endParaRPr kumimoji="1" lang="ja-JP" altLang="en-US" dirty="0"/>
          </a:p>
        </p:txBody>
      </p:sp>
    </p:spTree>
    <p:extLst>
      <p:ext uri="{BB962C8B-B14F-4D97-AF65-F5344CB8AC3E}">
        <p14:creationId xmlns:p14="http://schemas.microsoft.com/office/powerpoint/2010/main" val="29296043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68</a:t>
            </a:fld>
            <a:endParaRPr kumimoji="1" lang="ja-JP" altLang="en-US" dirty="0"/>
          </a:p>
        </p:txBody>
      </p:sp>
    </p:spTree>
    <p:extLst>
      <p:ext uri="{BB962C8B-B14F-4D97-AF65-F5344CB8AC3E}">
        <p14:creationId xmlns:p14="http://schemas.microsoft.com/office/powerpoint/2010/main" val="31685877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73D8B67-9D8E-4A27-A6F9-68FB0F42A4D8}" type="slidenum">
              <a:rPr kumimoji="1" lang="ja-JP" altLang="en-US" smtClean="0"/>
              <a:pPr/>
              <a:t>69</a:t>
            </a:fld>
            <a:endParaRPr kumimoji="1" lang="ja-JP" altLang="en-US" dirty="0"/>
          </a:p>
        </p:txBody>
      </p:sp>
    </p:spTree>
    <p:extLst>
      <p:ext uri="{BB962C8B-B14F-4D97-AF65-F5344CB8AC3E}">
        <p14:creationId xmlns:p14="http://schemas.microsoft.com/office/powerpoint/2010/main" val="25091806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2840038"/>
            <a:ext cx="5829300" cy="1960562"/>
          </a:xfrm>
        </p:spPr>
        <p:txBody>
          <a:bodyPr/>
          <a:lstStyle/>
          <a:p>
            <a:r>
              <a:rPr kumimoji="1" lang="ja-JP" altLang="en-US"/>
              <a:t>マスタ タイトルの書式設定</a:t>
            </a:r>
          </a:p>
        </p:txBody>
      </p:sp>
      <p:sp>
        <p:nvSpPr>
          <p:cNvPr id="3" name="サブタイトル 2"/>
          <p:cNvSpPr>
            <a:spLocks noGrp="1"/>
          </p:cNvSpPr>
          <p:nvPr>
            <p:ph type="subTitle" idx="1"/>
          </p:nvPr>
        </p:nvSpPr>
        <p:spPr>
          <a:xfrm>
            <a:off x="1028700" y="5181600"/>
            <a:ext cx="4800600" cy="23368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 サブタイトルの書式設定</a:t>
            </a:r>
          </a:p>
        </p:txBody>
      </p:sp>
      <p:sp>
        <p:nvSpPr>
          <p:cNvPr id="4" name="日付プレースホルダ 3"/>
          <p:cNvSpPr>
            <a:spLocks noGrp="1"/>
          </p:cNvSpPr>
          <p:nvPr>
            <p:ph type="dt" sz="half" idx="10"/>
          </p:nvPr>
        </p:nvSpPr>
        <p:spPr/>
        <p:txBody>
          <a:bodyPr/>
          <a:lstStyle/>
          <a:p>
            <a:fld id="{70A31BA0-FF16-4F69-ADC0-C11B30810397}" type="datetime1">
              <a:rPr kumimoji="1" lang="ja-JP" altLang="en-US" smtClean="0"/>
              <a:pPr/>
              <a:t>2018/3/12</a:t>
            </a:fld>
            <a:endParaRPr kumimoji="1" lang="ja-JP" altLang="en-US" dirty="0"/>
          </a:p>
        </p:txBody>
      </p:sp>
      <p:sp>
        <p:nvSpPr>
          <p:cNvPr id="5" name="フッター プレースホルダ 4"/>
          <p:cNvSpPr>
            <a:spLocks noGrp="1"/>
          </p:cNvSpPr>
          <p:nvPr>
            <p:ph type="ftr" sz="quarter" idx="11"/>
          </p:nvPr>
        </p:nvSpPr>
        <p:spPr>
          <a:xfrm>
            <a:off x="4686300" y="7884368"/>
            <a:ext cx="2171700" cy="485775"/>
          </a:xfrm>
        </p:spPr>
        <p:txBody>
          <a:bodyPr/>
          <a:lstStyle/>
          <a:p>
            <a:endParaRPr kumimoji="1" lang="ja-JP" altLang="en-US" dirty="0"/>
          </a:p>
        </p:txBody>
      </p:sp>
      <p:sp>
        <p:nvSpPr>
          <p:cNvPr id="6" name="スライド番号プレースホルダ 5"/>
          <p:cNvSpPr>
            <a:spLocks noGrp="1"/>
          </p:cNvSpPr>
          <p:nvPr>
            <p:ph type="sldNum" sz="quarter" idx="12"/>
          </p:nvPr>
        </p:nvSpPr>
        <p:spPr>
          <a:xfrm>
            <a:off x="2628900" y="8820472"/>
            <a:ext cx="1600200" cy="485775"/>
          </a:xfrm>
        </p:spPr>
        <p:txBody>
          <a:bodyPr/>
          <a:lstStyle>
            <a:lvl1pPr algn="ctr">
              <a:defRPr/>
            </a:lvl1pPr>
          </a:lstStyle>
          <a:p>
            <a:fld id="{420EA04B-0610-44E1-BBA9-CB539F9A7CEB}" type="slidenum">
              <a:rPr lang="ja-JP" altLang="en-US" smtClean="0"/>
              <a:pPr/>
              <a:t>‹#›</a:t>
            </a:fld>
            <a:endParaRPr lang="ja-JP"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153F2709-2B08-4864-9ED3-67D111FB4369}" type="datetime1">
              <a:rPr kumimoji="1" lang="ja-JP" altLang="en-US" smtClean="0"/>
              <a:pPr/>
              <a:t>2018/3/12</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72050" y="366713"/>
            <a:ext cx="1543050" cy="7800975"/>
          </a:xfrm>
        </p:spPr>
        <p:txBody>
          <a:bodyPr vert="eaVert"/>
          <a:lstStyle/>
          <a:p>
            <a:r>
              <a:rPr kumimoji="1" lang="ja-JP" altLang="en-US"/>
              <a:t>マスタ タイトルの書式設定</a:t>
            </a:r>
          </a:p>
        </p:txBody>
      </p:sp>
      <p:sp>
        <p:nvSpPr>
          <p:cNvPr id="3" name="縦書きテキスト プレースホルダ 2"/>
          <p:cNvSpPr>
            <a:spLocks noGrp="1"/>
          </p:cNvSpPr>
          <p:nvPr>
            <p:ph type="body" orient="vert" idx="1"/>
          </p:nvPr>
        </p:nvSpPr>
        <p:spPr>
          <a:xfrm>
            <a:off x="342900" y="366713"/>
            <a:ext cx="4476750" cy="7800975"/>
          </a:xfrm>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E6FC8D78-20F9-43ED-BAAC-460744830880}" type="datetime1">
              <a:rPr kumimoji="1" lang="ja-JP" altLang="en-US" smtClean="0"/>
              <a:pPr/>
              <a:t>2018/3/12</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idx="1"/>
          </p:nvPr>
        </p:nvSpPr>
        <p:spPr/>
        <p:txBody>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FFFDE512-D884-4BE0-9324-454B95948DCA}" type="datetime1">
              <a:rPr kumimoji="1" lang="ja-JP" altLang="en-US" smtClean="0"/>
              <a:pPr/>
              <a:t>2018/3/12</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5875338"/>
            <a:ext cx="5829300" cy="1816100"/>
          </a:xfrm>
        </p:spPr>
        <p:txBody>
          <a:bodyPr anchor="t"/>
          <a:lstStyle>
            <a:lvl1pPr algn="l">
              <a:defRPr sz="4000" b="1" cap="all"/>
            </a:lvl1pPr>
          </a:lstStyle>
          <a:p>
            <a:r>
              <a:rPr kumimoji="1" lang="ja-JP" altLang="en-US"/>
              <a:t>マスタ タイトルの書式設定</a:t>
            </a:r>
          </a:p>
        </p:txBody>
      </p:sp>
      <p:sp>
        <p:nvSpPr>
          <p:cNvPr id="3" name="テキスト プレースホルダ 2"/>
          <p:cNvSpPr>
            <a:spLocks noGrp="1"/>
          </p:cNvSpPr>
          <p:nvPr>
            <p:ph type="body" idx="1"/>
          </p:nvPr>
        </p:nvSpPr>
        <p:spPr>
          <a:xfrm>
            <a:off x="541338" y="3875088"/>
            <a:ext cx="5829300" cy="200025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 テキストの書式設定</a:t>
            </a:r>
          </a:p>
        </p:txBody>
      </p:sp>
      <p:sp>
        <p:nvSpPr>
          <p:cNvPr id="4" name="日付プレースホルダ 3"/>
          <p:cNvSpPr>
            <a:spLocks noGrp="1"/>
          </p:cNvSpPr>
          <p:nvPr>
            <p:ph type="dt" sz="half" idx="10"/>
          </p:nvPr>
        </p:nvSpPr>
        <p:spPr/>
        <p:txBody>
          <a:bodyPr/>
          <a:lstStyle/>
          <a:p>
            <a:fld id="{76A81C63-E70D-4F4E-A35D-ED1A15CFE626}" type="datetime1">
              <a:rPr kumimoji="1" lang="ja-JP" altLang="en-US" smtClean="0"/>
              <a:pPr/>
              <a:t>2018/3/12</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sz="half" idx="1"/>
          </p:nvPr>
        </p:nvSpPr>
        <p:spPr>
          <a:xfrm>
            <a:off x="342900" y="2133600"/>
            <a:ext cx="3009900" cy="60340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 3"/>
          <p:cNvSpPr>
            <a:spLocks noGrp="1"/>
          </p:cNvSpPr>
          <p:nvPr>
            <p:ph sz="half" idx="2"/>
          </p:nvPr>
        </p:nvSpPr>
        <p:spPr>
          <a:xfrm>
            <a:off x="3505200" y="2133600"/>
            <a:ext cx="3009900" cy="60340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 4"/>
          <p:cNvSpPr>
            <a:spLocks noGrp="1"/>
          </p:cNvSpPr>
          <p:nvPr>
            <p:ph type="dt" sz="half" idx="10"/>
          </p:nvPr>
        </p:nvSpPr>
        <p:spPr/>
        <p:txBody>
          <a:bodyPr/>
          <a:lstStyle/>
          <a:p>
            <a:fld id="{920A98F8-243D-4D6A-AF75-BBB09E38EC20}" type="datetime1">
              <a:rPr kumimoji="1" lang="ja-JP" altLang="en-US" smtClean="0"/>
              <a:pPr/>
              <a:t>2018/3/12</a:t>
            </a:fld>
            <a:endParaRPr kumimoji="1" lang="ja-JP" altLang="en-US" dirty="0"/>
          </a:p>
        </p:txBody>
      </p:sp>
      <p:sp>
        <p:nvSpPr>
          <p:cNvPr id="6" name="フッター プレースホルダ 5"/>
          <p:cNvSpPr>
            <a:spLocks noGrp="1"/>
          </p:cNvSpPr>
          <p:nvPr>
            <p:ph type="ftr" sz="quarter" idx="11"/>
          </p:nvPr>
        </p:nvSpPr>
        <p:spPr/>
        <p:txBody>
          <a:bodyPr/>
          <a:lstStyle/>
          <a:p>
            <a:endParaRPr kumimoji="1" lang="ja-JP" altLang="en-US" dirty="0"/>
          </a:p>
        </p:txBody>
      </p:sp>
      <p:sp>
        <p:nvSpPr>
          <p:cNvPr id="7" name="スライド番号プレースホルダ 6"/>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 タイトルの書式設定</a:t>
            </a:r>
          </a:p>
        </p:txBody>
      </p:sp>
      <p:sp>
        <p:nvSpPr>
          <p:cNvPr id="3" name="テキスト プレースホルダ 2"/>
          <p:cNvSpPr>
            <a:spLocks noGrp="1"/>
          </p:cNvSpPr>
          <p:nvPr>
            <p:ph type="body" idx="1"/>
          </p:nvPr>
        </p:nvSpPr>
        <p:spPr>
          <a:xfrm>
            <a:off x="342900" y="2046288"/>
            <a:ext cx="3030538" cy="85407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4" name="コンテンツ プレースホルダ 3"/>
          <p:cNvSpPr>
            <a:spLocks noGrp="1"/>
          </p:cNvSpPr>
          <p:nvPr>
            <p:ph sz="half" idx="2"/>
          </p:nvPr>
        </p:nvSpPr>
        <p:spPr>
          <a:xfrm>
            <a:off x="342900" y="2900363"/>
            <a:ext cx="3030538" cy="526732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 4"/>
          <p:cNvSpPr>
            <a:spLocks noGrp="1"/>
          </p:cNvSpPr>
          <p:nvPr>
            <p:ph type="body" sz="quarter" idx="3"/>
          </p:nvPr>
        </p:nvSpPr>
        <p:spPr>
          <a:xfrm>
            <a:off x="3484563" y="2046288"/>
            <a:ext cx="3030537" cy="85407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6" name="コンテンツ プレースホルダ 5"/>
          <p:cNvSpPr>
            <a:spLocks noGrp="1"/>
          </p:cNvSpPr>
          <p:nvPr>
            <p:ph sz="quarter" idx="4"/>
          </p:nvPr>
        </p:nvSpPr>
        <p:spPr>
          <a:xfrm>
            <a:off x="3484563" y="2900363"/>
            <a:ext cx="3030537" cy="526732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 6"/>
          <p:cNvSpPr>
            <a:spLocks noGrp="1"/>
          </p:cNvSpPr>
          <p:nvPr>
            <p:ph type="dt" sz="half" idx="10"/>
          </p:nvPr>
        </p:nvSpPr>
        <p:spPr/>
        <p:txBody>
          <a:bodyPr/>
          <a:lstStyle/>
          <a:p>
            <a:fld id="{0A533262-ADCB-42EB-BC2E-0B18F32383A5}" type="datetime1">
              <a:rPr kumimoji="1" lang="ja-JP" altLang="en-US" smtClean="0"/>
              <a:pPr/>
              <a:t>2018/3/12</a:t>
            </a:fld>
            <a:endParaRPr kumimoji="1" lang="ja-JP" altLang="en-US" dirty="0"/>
          </a:p>
        </p:txBody>
      </p:sp>
      <p:sp>
        <p:nvSpPr>
          <p:cNvPr id="8" name="フッター プレースホルダ 7"/>
          <p:cNvSpPr>
            <a:spLocks noGrp="1"/>
          </p:cNvSpPr>
          <p:nvPr>
            <p:ph type="ftr" sz="quarter" idx="11"/>
          </p:nvPr>
        </p:nvSpPr>
        <p:spPr/>
        <p:txBody>
          <a:bodyPr/>
          <a:lstStyle/>
          <a:p>
            <a:endParaRPr kumimoji="1" lang="ja-JP" altLang="en-US" dirty="0"/>
          </a:p>
        </p:txBody>
      </p:sp>
      <p:sp>
        <p:nvSpPr>
          <p:cNvPr id="9" name="スライド番号プレースホルダ 8"/>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日付プレースホルダ 2"/>
          <p:cNvSpPr>
            <a:spLocks noGrp="1"/>
          </p:cNvSpPr>
          <p:nvPr>
            <p:ph type="dt" sz="half" idx="10"/>
          </p:nvPr>
        </p:nvSpPr>
        <p:spPr/>
        <p:txBody>
          <a:bodyPr/>
          <a:lstStyle/>
          <a:p>
            <a:fld id="{5102AE5B-7E45-46E6-9A27-EA272209235C}" type="datetime1">
              <a:rPr kumimoji="1" lang="ja-JP" altLang="en-US" smtClean="0"/>
              <a:pPr/>
              <a:t>2018/3/12</a:t>
            </a:fld>
            <a:endParaRPr kumimoji="1" lang="ja-JP" altLang="en-US" dirty="0"/>
          </a:p>
        </p:txBody>
      </p:sp>
      <p:sp>
        <p:nvSpPr>
          <p:cNvPr id="4" name="フッター プレースホルダ 3"/>
          <p:cNvSpPr>
            <a:spLocks noGrp="1"/>
          </p:cNvSpPr>
          <p:nvPr>
            <p:ph type="ftr" sz="quarter" idx="11"/>
          </p:nvPr>
        </p:nvSpPr>
        <p:spPr/>
        <p:txBody>
          <a:bodyPr/>
          <a:lstStyle/>
          <a:p>
            <a:endParaRPr kumimoji="1" lang="ja-JP" altLang="en-US" dirty="0"/>
          </a:p>
        </p:txBody>
      </p:sp>
      <p:sp>
        <p:nvSpPr>
          <p:cNvPr id="5" name="スライド番号プレースホルダ 4"/>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99C5C592-0932-47D4-8427-1A1B6B9DA322}" type="datetime1">
              <a:rPr kumimoji="1" lang="ja-JP" altLang="en-US" smtClean="0"/>
              <a:pPr/>
              <a:t>2018/3/12</a:t>
            </a:fld>
            <a:endParaRPr kumimoji="1" lang="ja-JP" altLang="en-US" dirty="0"/>
          </a:p>
        </p:txBody>
      </p:sp>
      <p:sp>
        <p:nvSpPr>
          <p:cNvPr id="3" name="フッター プレースホルダ 2"/>
          <p:cNvSpPr>
            <a:spLocks noGrp="1"/>
          </p:cNvSpPr>
          <p:nvPr>
            <p:ph type="ftr" sz="quarter" idx="11"/>
          </p:nvPr>
        </p:nvSpPr>
        <p:spPr/>
        <p:txBody>
          <a:bodyPr/>
          <a:lstStyle/>
          <a:p>
            <a:endParaRPr kumimoji="1" lang="ja-JP" altLang="en-US" dirty="0"/>
          </a:p>
        </p:txBody>
      </p:sp>
      <p:sp>
        <p:nvSpPr>
          <p:cNvPr id="4" name="スライド番号プレースホルダ 3"/>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63538"/>
            <a:ext cx="2255838" cy="1549400"/>
          </a:xfrm>
        </p:spPr>
        <p:txBody>
          <a:bodyPr anchor="b"/>
          <a:lstStyle>
            <a:lvl1pPr algn="l">
              <a:defRPr sz="2000" b="1"/>
            </a:lvl1pPr>
          </a:lstStyle>
          <a:p>
            <a:r>
              <a:rPr kumimoji="1" lang="ja-JP" altLang="en-US"/>
              <a:t>マスタ タイトルの書式設定</a:t>
            </a:r>
          </a:p>
        </p:txBody>
      </p:sp>
      <p:sp>
        <p:nvSpPr>
          <p:cNvPr id="3" name="コンテンツ プレースホルダ 2"/>
          <p:cNvSpPr>
            <a:spLocks noGrp="1"/>
          </p:cNvSpPr>
          <p:nvPr>
            <p:ph idx="1"/>
          </p:nvPr>
        </p:nvSpPr>
        <p:spPr>
          <a:xfrm>
            <a:off x="2681288" y="363538"/>
            <a:ext cx="3833812" cy="78041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 3"/>
          <p:cNvSpPr>
            <a:spLocks noGrp="1"/>
          </p:cNvSpPr>
          <p:nvPr>
            <p:ph type="body" sz="half" idx="2"/>
          </p:nvPr>
        </p:nvSpPr>
        <p:spPr>
          <a:xfrm>
            <a:off x="342900" y="1912938"/>
            <a:ext cx="2255838" cy="62547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1C96D7A9-448B-46E1-B372-1D398A668856}" type="datetime1">
              <a:rPr kumimoji="1" lang="ja-JP" altLang="en-US" smtClean="0"/>
              <a:pPr/>
              <a:t>2018/3/12</a:t>
            </a:fld>
            <a:endParaRPr kumimoji="1" lang="ja-JP" altLang="en-US" dirty="0"/>
          </a:p>
        </p:txBody>
      </p:sp>
      <p:sp>
        <p:nvSpPr>
          <p:cNvPr id="6" name="フッター プレースホルダ 5"/>
          <p:cNvSpPr>
            <a:spLocks noGrp="1"/>
          </p:cNvSpPr>
          <p:nvPr>
            <p:ph type="ftr" sz="quarter" idx="11"/>
          </p:nvPr>
        </p:nvSpPr>
        <p:spPr/>
        <p:txBody>
          <a:bodyPr/>
          <a:lstStyle/>
          <a:p>
            <a:endParaRPr kumimoji="1" lang="ja-JP" altLang="en-US" dirty="0"/>
          </a:p>
        </p:txBody>
      </p:sp>
      <p:sp>
        <p:nvSpPr>
          <p:cNvPr id="7" name="スライド番号プレースホルダ 6"/>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400800"/>
            <a:ext cx="4114800" cy="755650"/>
          </a:xfrm>
        </p:spPr>
        <p:txBody>
          <a:bodyPr anchor="b"/>
          <a:lstStyle>
            <a:lvl1pPr algn="l">
              <a:defRPr sz="2000" b="1"/>
            </a:lvl1pPr>
          </a:lstStyle>
          <a:p>
            <a:r>
              <a:rPr kumimoji="1" lang="ja-JP" altLang="en-US"/>
              <a:t>マスタ タイトルの書式設定</a:t>
            </a:r>
          </a:p>
        </p:txBody>
      </p:sp>
      <p:sp>
        <p:nvSpPr>
          <p:cNvPr id="3" name="図プレースホルダ 2"/>
          <p:cNvSpPr>
            <a:spLocks noGrp="1"/>
          </p:cNvSpPr>
          <p:nvPr>
            <p:ph type="pic" idx="1"/>
          </p:nvPr>
        </p:nvSpPr>
        <p:spPr>
          <a:xfrm>
            <a:off x="1344613" y="817563"/>
            <a:ext cx="41148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dirty="0"/>
          </a:p>
        </p:txBody>
      </p:sp>
      <p:sp>
        <p:nvSpPr>
          <p:cNvPr id="4" name="テキスト プレースホルダ 3"/>
          <p:cNvSpPr>
            <a:spLocks noGrp="1"/>
          </p:cNvSpPr>
          <p:nvPr>
            <p:ph type="body" sz="half" idx="2"/>
          </p:nvPr>
        </p:nvSpPr>
        <p:spPr>
          <a:xfrm>
            <a:off x="1344613" y="7156450"/>
            <a:ext cx="4114800" cy="10731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5147CB4B-ED9D-4ED9-A577-E5F736DB1A80}" type="datetime1">
              <a:rPr kumimoji="1" lang="ja-JP" altLang="en-US" smtClean="0"/>
              <a:pPr/>
              <a:t>2018/3/12</a:t>
            </a:fld>
            <a:endParaRPr kumimoji="1" lang="ja-JP" altLang="en-US" dirty="0"/>
          </a:p>
        </p:txBody>
      </p:sp>
      <p:sp>
        <p:nvSpPr>
          <p:cNvPr id="6" name="フッター プレースホルダ 5"/>
          <p:cNvSpPr>
            <a:spLocks noGrp="1"/>
          </p:cNvSpPr>
          <p:nvPr>
            <p:ph type="ftr" sz="quarter" idx="11"/>
          </p:nvPr>
        </p:nvSpPr>
        <p:spPr/>
        <p:txBody>
          <a:bodyPr/>
          <a:lstStyle/>
          <a:p>
            <a:endParaRPr kumimoji="1" lang="ja-JP" altLang="en-US" dirty="0"/>
          </a:p>
        </p:txBody>
      </p:sp>
      <p:sp>
        <p:nvSpPr>
          <p:cNvPr id="7" name="スライド番号プレースホルダ 6"/>
          <p:cNvSpPr>
            <a:spLocks noGrp="1"/>
          </p:cNvSpPr>
          <p:nvPr>
            <p:ph type="sldNum" sz="quarter" idx="12"/>
          </p:nvPr>
        </p:nvSpPr>
        <p:spPr/>
        <p:txBody>
          <a:bodyPr/>
          <a:lstStyle/>
          <a:p>
            <a:fld id="{420EA04B-0610-44E1-BBA9-CB539F9A7CEB}" type="slidenum">
              <a:rPr kumimoji="1" lang="ja-JP" altLang="en-US" smtClean="0"/>
              <a:pPr/>
              <a:t>‹#›</a:t>
            </a:fld>
            <a:endParaRPr kumimoji="1" lang="ja-JP" altLang="en-US"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342900" y="366713"/>
            <a:ext cx="6172200" cy="1524000"/>
          </a:xfrm>
          <a:prstGeom prst="rect">
            <a:avLst/>
          </a:prstGeom>
        </p:spPr>
        <p:txBody>
          <a:bodyPr vert="horz" lIns="91440" tIns="45720" rIns="91440" bIns="4572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342900" y="2133600"/>
            <a:ext cx="6172200" cy="6034088"/>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342900" y="8475663"/>
            <a:ext cx="1600200" cy="485775"/>
          </a:xfrm>
          <a:prstGeom prst="rect">
            <a:avLst/>
          </a:prstGeom>
        </p:spPr>
        <p:txBody>
          <a:bodyPr vert="horz" lIns="91440" tIns="45720" rIns="91440" bIns="45720" rtlCol="0" anchor="ctr"/>
          <a:lstStyle>
            <a:lvl1pPr algn="l">
              <a:defRPr sz="1200">
                <a:solidFill>
                  <a:schemeClr val="tx1">
                    <a:tint val="75000"/>
                  </a:schemeClr>
                </a:solidFill>
              </a:defRPr>
            </a:lvl1pPr>
          </a:lstStyle>
          <a:p>
            <a:fld id="{C86FEA98-44A5-4792-A9A3-B5E8EE18FB9F}" type="datetime1">
              <a:rPr kumimoji="1" lang="ja-JP" altLang="en-US" smtClean="0"/>
              <a:pPr/>
              <a:t>2018/3/12</a:t>
            </a:fld>
            <a:endParaRPr kumimoji="1" lang="ja-JP" altLang="en-US" dirty="0"/>
          </a:p>
        </p:txBody>
      </p:sp>
      <p:sp>
        <p:nvSpPr>
          <p:cNvPr id="5" name="フッター プレースホルダ 4"/>
          <p:cNvSpPr>
            <a:spLocks noGrp="1"/>
          </p:cNvSpPr>
          <p:nvPr>
            <p:ph type="ftr" sz="quarter" idx="3"/>
          </p:nvPr>
        </p:nvSpPr>
        <p:spPr>
          <a:xfrm>
            <a:off x="4005064" y="7452320"/>
            <a:ext cx="2171700" cy="4857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dirty="0"/>
          </a:p>
        </p:txBody>
      </p:sp>
      <p:sp>
        <p:nvSpPr>
          <p:cNvPr id="6" name="スライド番号プレースホルダ 5"/>
          <p:cNvSpPr>
            <a:spLocks noGrp="1"/>
          </p:cNvSpPr>
          <p:nvPr>
            <p:ph type="sldNum" sz="quarter" idx="4"/>
          </p:nvPr>
        </p:nvSpPr>
        <p:spPr>
          <a:xfrm>
            <a:off x="2628900" y="8783668"/>
            <a:ext cx="1600200" cy="485775"/>
          </a:xfrm>
          <a:prstGeom prst="rect">
            <a:avLst/>
          </a:prstGeom>
        </p:spPr>
        <p:txBody>
          <a:bodyPr vert="horz" lIns="91440" tIns="45720" rIns="91440" bIns="45720" rtlCol="0" anchor="ctr"/>
          <a:lstStyle>
            <a:lvl1pPr algn="ctr">
              <a:defRPr sz="800">
                <a:solidFill>
                  <a:schemeClr val="tx1">
                    <a:tint val="75000"/>
                  </a:schemeClr>
                </a:solidFill>
                <a:latin typeface="+mn-ea"/>
                <a:ea typeface="+mn-ea"/>
              </a:defRPr>
            </a:lvl1pPr>
          </a:lstStyle>
          <a:p>
            <a:fld id="{420EA04B-0610-44E1-BBA9-CB539F9A7CEB}" type="slidenum">
              <a:rPr lang="ja-JP" altLang="en-US" smtClean="0"/>
              <a:pPr/>
              <a:t>‹#›</a:t>
            </a:fld>
            <a:endParaRPr lang="ja-JP" altLang="en-US" dirty="0"/>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6" Type="http://schemas.openxmlformats.org/officeDocument/2006/relationships/image" Target="../media/image27.emf"/><Relationship Id="rId117" Type="http://schemas.openxmlformats.org/officeDocument/2006/relationships/image" Target="../media/image118.emf"/><Relationship Id="rId21" Type="http://schemas.openxmlformats.org/officeDocument/2006/relationships/image" Target="../media/image22.emf"/><Relationship Id="rId42" Type="http://schemas.openxmlformats.org/officeDocument/2006/relationships/image" Target="../media/image43.emf"/><Relationship Id="rId47" Type="http://schemas.openxmlformats.org/officeDocument/2006/relationships/image" Target="../media/image48.emf"/><Relationship Id="rId63" Type="http://schemas.openxmlformats.org/officeDocument/2006/relationships/image" Target="../media/image64.emf"/><Relationship Id="rId68" Type="http://schemas.openxmlformats.org/officeDocument/2006/relationships/image" Target="../media/image69.emf"/><Relationship Id="rId84" Type="http://schemas.openxmlformats.org/officeDocument/2006/relationships/image" Target="../media/image85.emf"/><Relationship Id="rId89" Type="http://schemas.openxmlformats.org/officeDocument/2006/relationships/image" Target="../media/image90.emf"/><Relationship Id="rId112" Type="http://schemas.openxmlformats.org/officeDocument/2006/relationships/image" Target="../media/image113.emf"/><Relationship Id="rId16" Type="http://schemas.openxmlformats.org/officeDocument/2006/relationships/image" Target="../media/image17.emf"/><Relationship Id="rId107" Type="http://schemas.openxmlformats.org/officeDocument/2006/relationships/image" Target="../media/image108.emf"/><Relationship Id="rId11" Type="http://schemas.openxmlformats.org/officeDocument/2006/relationships/image" Target="../media/image12.emf"/><Relationship Id="rId32" Type="http://schemas.openxmlformats.org/officeDocument/2006/relationships/image" Target="../media/image33.emf"/><Relationship Id="rId37" Type="http://schemas.openxmlformats.org/officeDocument/2006/relationships/image" Target="../media/image38.emf"/><Relationship Id="rId53" Type="http://schemas.openxmlformats.org/officeDocument/2006/relationships/image" Target="../media/image54.emf"/><Relationship Id="rId58" Type="http://schemas.openxmlformats.org/officeDocument/2006/relationships/image" Target="../media/image59.emf"/><Relationship Id="rId74" Type="http://schemas.openxmlformats.org/officeDocument/2006/relationships/image" Target="../media/image75.emf"/><Relationship Id="rId79" Type="http://schemas.openxmlformats.org/officeDocument/2006/relationships/image" Target="../media/image80.emf"/><Relationship Id="rId102" Type="http://schemas.openxmlformats.org/officeDocument/2006/relationships/image" Target="../media/image103.emf"/><Relationship Id="rId123" Type="http://schemas.openxmlformats.org/officeDocument/2006/relationships/image" Target="../media/image124.emf"/><Relationship Id="rId5" Type="http://schemas.openxmlformats.org/officeDocument/2006/relationships/image" Target="../media/image6.emf"/><Relationship Id="rId61" Type="http://schemas.openxmlformats.org/officeDocument/2006/relationships/image" Target="../media/image62.emf"/><Relationship Id="rId82" Type="http://schemas.openxmlformats.org/officeDocument/2006/relationships/image" Target="../media/image83.emf"/><Relationship Id="rId90" Type="http://schemas.openxmlformats.org/officeDocument/2006/relationships/image" Target="../media/image91.emf"/><Relationship Id="rId95" Type="http://schemas.openxmlformats.org/officeDocument/2006/relationships/image" Target="../media/image96.emf"/><Relationship Id="rId19" Type="http://schemas.openxmlformats.org/officeDocument/2006/relationships/image" Target="../media/image20.emf"/><Relationship Id="rId14" Type="http://schemas.openxmlformats.org/officeDocument/2006/relationships/image" Target="../media/image15.emf"/><Relationship Id="rId22" Type="http://schemas.openxmlformats.org/officeDocument/2006/relationships/image" Target="../media/image23.emf"/><Relationship Id="rId27" Type="http://schemas.openxmlformats.org/officeDocument/2006/relationships/image" Target="../media/image28.emf"/><Relationship Id="rId30" Type="http://schemas.openxmlformats.org/officeDocument/2006/relationships/image" Target="../media/image31.emf"/><Relationship Id="rId35" Type="http://schemas.openxmlformats.org/officeDocument/2006/relationships/image" Target="../media/image36.emf"/><Relationship Id="rId43" Type="http://schemas.openxmlformats.org/officeDocument/2006/relationships/image" Target="../media/image44.emf"/><Relationship Id="rId48" Type="http://schemas.openxmlformats.org/officeDocument/2006/relationships/image" Target="../media/image49.emf"/><Relationship Id="rId56" Type="http://schemas.openxmlformats.org/officeDocument/2006/relationships/image" Target="../media/image57.emf"/><Relationship Id="rId64" Type="http://schemas.openxmlformats.org/officeDocument/2006/relationships/image" Target="../media/image65.emf"/><Relationship Id="rId69" Type="http://schemas.openxmlformats.org/officeDocument/2006/relationships/image" Target="../media/image70.emf"/><Relationship Id="rId77" Type="http://schemas.openxmlformats.org/officeDocument/2006/relationships/image" Target="../media/image78.emf"/><Relationship Id="rId100" Type="http://schemas.openxmlformats.org/officeDocument/2006/relationships/image" Target="../media/image101.emf"/><Relationship Id="rId105" Type="http://schemas.openxmlformats.org/officeDocument/2006/relationships/image" Target="../media/image106.emf"/><Relationship Id="rId113" Type="http://schemas.openxmlformats.org/officeDocument/2006/relationships/image" Target="../media/image114.emf"/><Relationship Id="rId118" Type="http://schemas.openxmlformats.org/officeDocument/2006/relationships/image" Target="../media/image119.emf"/><Relationship Id="rId8" Type="http://schemas.openxmlformats.org/officeDocument/2006/relationships/image" Target="../media/image9.emf"/><Relationship Id="rId51" Type="http://schemas.openxmlformats.org/officeDocument/2006/relationships/image" Target="../media/image52.emf"/><Relationship Id="rId72" Type="http://schemas.openxmlformats.org/officeDocument/2006/relationships/image" Target="../media/image73.emf"/><Relationship Id="rId80" Type="http://schemas.openxmlformats.org/officeDocument/2006/relationships/image" Target="../media/image81.emf"/><Relationship Id="rId85" Type="http://schemas.openxmlformats.org/officeDocument/2006/relationships/image" Target="../media/image86.emf"/><Relationship Id="rId93" Type="http://schemas.openxmlformats.org/officeDocument/2006/relationships/image" Target="../media/image94.emf"/><Relationship Id="rId98" Type="http://schemas.openxmlformats.org/officeDocument/2006/relationships/image" Target="../media/image99.emf"/><Relationship Id="rId121" Type="http://schemas.openxmlformats.org/officeDocument/2006/relationships/image" Target="../media/image122.emf"/><Relationship Id="rId3" Type="http://schemas.openxmlformats.org/officeDocument/2006/relationships/image" Target="../media/image4.emf"/><Relationship Id="rId12" Type="http://schemas.openxmlformats.org/officeDocument/2006/relationships/image" Target="../media/image13.emf"/><Relationship Id="rId17" Type="http://schemas.openxmlformats.org/officeDocument/2006/relationships/image" Target="../media/image18.emf"/><Relationship Id="rId25" Type="http://schemas.openxmlformats.org/officeDocument/2006/relationships/image" Target="../media/image26.emf"/><Relationship Id="rId33" Type="http://schemas.openxmlformats.org/officeDocument/2006/relationships/image" Target="../media/image34.emf"/><Relationship Id="rId38" Type="http://schemas.openxmlformats.org/officeDocument/2006/relationships/image" Target="../media/image39.emf"/><Relationship Id="rId46" Type="http://schemas.openxmlformats.org/officeDocument/2006/relationships/image" Target="../media/image47.emf"/><Relationship Id="rId59" Type="http://schemas.openxmlformats.org/officeDocument/2006/relationships/image" Target="../media/image60.emf"/><Relationship Id="rId67" Type="http://schemas.openxmlformats.org/officeDocument/2006/relationships/image" Target="../media/image68.emf"/><Relationship Id="rId103" Type="http://schemas.openxmlformats.org/officeDocument/2006/relationships/image" Target="../media/image104.emf"/><Relationship Id="rId108" Type="http://schemas.openxmlformats.org/officeDocument/2006/relationships/image" Target="../media/image109.emf"/><Relationship Id="rId116" Type="http://schemas.openxmlformats.org/officeDocument/2006/relationships/image" Target="../media/image117.emf"/><Relationship Id="rId20" Type="http://schemas.openxmlformats.org/officeDocument/2006/relationships/image" Target="../media/image21.emf"/><Relationship Id="rId41" Type="http://schemas.openxmlformats.org/officeDocument/2006/relationships/image" Target="../media/image42.emf"/><Relationship Id="rId54" Type="http://schemas.openxmlformats.org/officeDocument/2006/relationships/image" Target="../media/image55.emf"/><Relationship Id="rId62" Type="http://schemas.openxmlformats.org/officeDocument/2006/relationships/image" Target="../media/image63.emf"/><Relationship Id="rId70" Type="http://schemas.openxmlformats.org/officeDocument/2006/relationships/image" Target="../media/image71.emf"/><Relationship Id="rId75" Type="http://schemas.openxmlformats.org/officeDocument/2006/relationships/image" Target="../media/image76.emf"/><Relationship Id="rId83" Type="http://schemas.openxmlformats.org/officeDocument/2006/relationships/image" Target="../media/image84.emf"/><Relationship Id="rId88" Type="http://schemas.openxmlformats.org/officeDocument/2006/relationships/image" Target="../media/image89.emf"/><Relationship Id="rId91" Type="http://schemas.openxmlformats.org/officeDocument/2006/relationships/image" Target="../media/image92.emf"/><Relationship Id="rId96" Type="http://schemas.openxmlformats.org/officeDocument/2006/relationships/image" Target="../media/image97.emf"/><Relationship Id="rId111" Type="http://schemas.openxmlformats.org/officeDocument/2006/relationships/image" Target="../media/image112.emf"/><Relationship Id="rId1" Type="http://schemas.openxmlformats.org/officeDocument/2006/relationships/slideLayout" Target="../slideLayouts/slideLayout2.xml"/><Relationship Id="rId6" Type="http://schemas.openxmlformats.org/officeDocument/2006/relationships/image" Target="../media/image7.emf"/><Relationship Id="rId15" Type="http://schemas.openxmlformats.org/officeDocument/2006/relationships/image" Target="../media/image16.emf"/><Relationship Id="rId23" Type="http://schemas.openxmlformats.org/officeDocument/2006/relationships/image" Target="../media/image24.emf"/><Relationship Id="rId28" Type="http://schemas.openxmlformats.org/officeDocument/2006/relationships/image" Target="../media/image29.emf"/><Relationship Id="rId36" Type="http://schemas.openxmlformats.org/officeDocument/2006/relationships/image" Target="../media/image37.emf"/><Relationship Id="rId49" Type="http://schemas.openxmlformats.org/officeDocument/2006/relationships/image" Target="../media/image50.emf"/><Relationship Id="rId57" Type="http://schemas.openxmlformats.org/officeDocument/2006/relationships/image" Target="../media/image58.emf"/><Relationship Id="rId106" Type="http://schemas.openxmlformats.org/officeDocument/2006/relationships/image" Target="../media/image107.emf"/><Relationship Id="rId114" Type="http://schemas.openxmlformats.org/officeDocument/2006/relationships/image" Target="../media/image115.emf"/><Relationship Id="rId119" Type="http://schemas.openxmlformats.org/officeDocument/2006/relationships/image" Target="../media/image120.emf"/><Relationship Id="rId10" Type="http://schemas.openxmlformats.org/officeDocument/2006/relationships/image" Target="../media/image11.emf"/><Relationship Id="rId31" Type="http://schemas.openxmlformats.org/officeDocument/2006/relationships/image" Target="../media/image32.emf"/><Relationship Id="rId44" Type="http://schemas.openxmlformats.org/officeDocument/2006/relationships/image" Target="../media/image45.emf"/><Relationship Id="rId52" Type="http://schemas.openxmlformats.org/officeDocument/2006/relationships/image" Target="../media/image53.emf"/><Relationship Id="rId60" Type="http://schemas.openxmlformats.org/officeDocument/2006/relationships/image" Target="../media/image61.emf"/><Relationship Id="rId65" Type="http://schemas.openxmlformats.org/officeDocument/2006/relationships/image" Target="../media/image66.emf"/><Relationship Id="rId73" Type="http://schemas.openxmlformats.org/officeDocument/2006/relationships/image" Target="../media/image74.emf"/><Relationship Id="rId78" Type="http://schemas.openxmlformats.org/officeDocument/2006/relationships/image" Target="../media/image79.emf"/><Relationship Id="rId81" Type="http://schemas.openxmlformats.org/officeDocument/2006/relationships/image" Target="../media/image82.emf"/><Relationship Id="rId86" Type="http://schemas.openxmlformats.org/officeDocument/2006/relationships/image" Target="../media/image87.emf"/><Relationship Id="rId94" Type="http://schemas.openxmlformats.org/officeDocument/2006/relationships/image" Target="../media/image95.emf"/><Relationship Id="rId99" Type="http://schemas.openxmlformats.org/officeDocument/2006/relationships/image" Target="../media/image100.emf"/><Relationship Id="rId101" Type="http://schemas.openxmlformats.org/officeDocument/2006/relationships/image" Target="../media/image102.emf"/><Relationship Id="rId122" Type="http://schemas.openxmlformats.org/officeDocument/2006/relationships/image" Target="../media/image123.emf"/><Relationship Id="rId4" Type="http://schemas.openxmlformats.org/officeDocument/2006/relationships/image" Target="../media/image5.emf"/><Relationship Id="rId9" Type="http://schemas.openxmlformats.org/officeDocument/2006/relationships/image" Target="../media/image10.emf"/><Relationship Id="rId13" Type="http://schemas.openxmlformats.org/officeDocument/2006/relationships/image" Target="../media/image14.emf"/><Relationship Id="rId18" Type="http://schemas.openxmlformats.org/officeDocument/2006/relationships/image" Target="../media/image19.emf"/><Relationship Id="rId39" Type="http://schemas.openxmlformats.org/officeDocument/2006/relationships/image" Target="../media/image40.emf"/><Relationship Id="rId109" Type="http://schemas.openxmlformats.org/officeDocument/2006/relationships/image" Target="../media/image110.emf"/><Relationship Id="rId34" Type="http://schemas.openxmlformats.org/officeDocument/2006/relationships/image" Target="../media/image35.emf"/><Relationship Id="rId50" Type="http://schemas.openxmlformats.org/officeDocument/2006/relationships/image" Target="../media/image51.emf"/><Relationship Id="rId55" Type="http://schemas.openxmlformats.org/officeDocument/2006/relationships/image" Target="../media/image56.emf"/><Relationship Id="rId76" Type="http://schemas.openxmlformats.org/officeDocument/2006/relationships/image" Target="../media/image77.emf"/><Relationship Id="rId97" Type="http://schemas.openxmlformats.org/officeDocument/2006/relationships/image" Target="../media/image98.emf"/><Relationship Id="rId104" Type="http://schemas.openxmlformats.org/officeDocument/2006/relationships/image" Target="../media/image105.emf"/><Relationship Id="rId120" Type="http://schemas.openxmlformats.org/officeDocument/2006/relationships/image" Target="../media/image121.emf"/><Relationship Id="rId7" Type="http://schemas.openxmlformats.org/officeDocument/2006/relationships/image" Target="../media/image8.emf"/><Relationship Id="rId71" Type="http://schemas.openxmlformats.org/officeDocument/2006/relationships/image" Target="../media/image72.emf"/><Relationship Id="rId92" Type="http://schemas.openxmlformats.org/officeDocument/2006/relationships/image" Target="../media/image93.emf"/><Relationship Id="rId2" Type="http://schemas.openxmlformats.org/officeDocument/2006/relationships/image" Target="../media/image3.emf"/><Relationship Id="rId29" Type="http://schemas.openxmlformats.org/officeDocument/2006/relationships/image" Target="../media/image30.emf"/><Relationship Id="rId24" Type="http://schemas.openxmlformats.org/officeDocument/2006/relationships/image" Target="../media/image25.emf"/><Relationship Id="rId40" Type="http://schemas.openxmlformats.org/officeDocument/2006/relationships/image" Target="../media/image41.emf"/><Relationship Id="rId45" Type="http://schemas.openxmlformats.org/officeDocument/2006/relationships/image" Target="../media/image46.emf"/><Relationship Id="rId66" Type="http://schemas.openxmlformats.org/officeDocument/2006/relationships/image" Target="../media/image67.emf"/><Relationship Id="rId87" Type="http://schemas.openxmlformats.org/officeDocument/2006/relationships/image" Target="../media/image88.emf"/><Relationship Id="rId110" Type="http://schemas.openxmlformats.org/officeDocument/2006/relationships/image" Target="../media/image111.emf"/><Relationship Id="rId115" Type="http://schemas.openxmlformats.org/officeDocument/2006/relationships/image" Target="../media/image116.em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25.emf"/><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127.emf"/><Relationship Id="rId2" Type="http://schemas.openxmlformats.org/officeDocument/2006/relationships/image" Target="../media/image126.emf"/><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128.emf"/><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129.emf"/><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image" Target="../media/image130.emf"/><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131.emf"/><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369000" y="2411760"/>
            <a:ext cx="6120000" cy="1080120"/>
          </a:xfrm>
        </p:spPr>
        <p:txBody>
          <a:bodyPr lIns="0" rIns="0">
            <a:noAutofit/>
          </a:bodyPr>
          <a:lstStyle/>
          <a:p>
            <a:r>
              <a:rPr lang="zh-CN" altLang="en-US" sz="2400" dirty="0">
                <a:latin typeface="ＭＳ 明朝"/>
                <a:ea typeface="ＭＳ 明朝"/>
              </a:rPr>
              <a:t>大河原町国民健康保険</a:t>
            </a:r>
            <a:r>
              <a:rPr lang="en-US" altLang="ja-JP" sz="2400" dirty="0">
                <a:latin typeface="ＭＳ 明朝"/>
                <a:ea typeface="ＭＳ 明朝"/>
              </a:rPr>
              <a:t/>
            </a:r>
            <a:br>
              <a:rPr lang="en-US" altLang="ja-JP" sz="2400" dirty="0">
                <a:latin typeface="ＭＳ 明朝"/>
                <a:ea typeface="ＭＳ 明朝"/>
              </a:rPr>
            </a:br>
            <a:r>
              <a:rPr lang="ja-JP" altLang="en-US" sz="2400" dirty="0">
                <a:latin typeface="ＭＳ 明朝"/>
                <a:ea typeface="ＭＳ 明朝"/>
              </a:rPr>
              <a:t>第</a:t>
            </a:r>
            <a:r>
              <a:rPr lang="en-US" altLang="ja-JP" sz="2400" dirty="0">
                <a:latin typeface="ＭＳ 明朝"/>
                <a:ea typeface="ＭＳ 明朝"/>
              </a:rPr>
              <a:t>2</a:t>
            </a:r>
            <a:r>
              <a:rPr lang="ja-JP" altLang="en-US" sz="2400" dirty="0">
                <a:latin typeface="ＭＳ 明朝"/>
                <a:ea typeface="ＭＳ 明朝"/>
              </a:rPr>
              <a:t>期データヘルス</a:t>
            </a:r>
            <a:r>
              <a:rPr kumimoji="1" lang="ja-JP" altLang="en-US" sz="2400" dirty="0">
                <a:latin typeface="ＭＳ 明朝"/>
                <a:ea typeface="ＭＳ 明朝"/>
              </a:rPr>
              <a:t>計画</a:t>
            </a:r>
            <a:r>
              <a:rPr kumimoji="1" lang="en-US" altLang="ja-JP" sz="2400" dirty="0">
                <a:latin typeface="ＭＳ 明朝"/>
                <a:ea typeface="ＭＳ 明朝"/>
              </a:rPr>
              <a:t/>
            </a:r>
            <a:br>
              <a:rPr kumimoji="1" lang="en-US" altLang="ja-JP" sz="2400" dirty="0">
                <a:latin typeface="ＭＳ 明朝"/>
                <a:ea typeface="ＭＳ 明朝"/>
              </a:rPr>
            </a:br>
            <a:r>
              <a:rPr kumimoji="1" lang="ja-JP" altLang="en-US" sz="2400" dirty="0">
                <a:latin typeface="ＭＳ 明朝"/>
                <a:ea typeface="ＭＳ 明朝"/>
              </a:rPr>
              <a:t>第</a:t>
            </a:r>
            <a:r>
              <a:rPr kumimoji="1" lang="en-US" altLang="ja-JP" sz="2400" dirty="0">
                <a:latin typeface="ＭＳ 明朝"/>
                <a:ea typeface="ＭＳ 明朝"/>
              </a:rPr>
              <a:t>3</a:t>
            </a:r>
            <a:r>
              <a:rPr kumimoji="1" lang="ja-JP" altLang="en-US" sz="2400" dirty="0">
                <a:latin typeface="ＭＳ 明朝"/>
                <a:ea typeface="ＭＳ 明朝"/>
              </a:rPr>
              <a:t>期特定健康診査・特定保健指導実施</a:t>
            </a:r>
            <a:r>
              <a:rPr kumimoji="1" lang="ja-JP" altLang="en-US" sz="2400" dirty="0" smtClean="0">
                <a:latin typeface="ＭＳ 明朝"/>
                <a:ea typeface="ＭＳ 明朝"/>
              </a:rPr>
              <a:t>計画</a:t>
            </a:r>
            <a:endParaRPr kumimoji="1" lang="ja-JP" altLang="en-US" sz="2400" dirty="0">
              <a:latin typeface="ＭＳ 明朝"/>
              <a:ea typeface="ＭＳ 明朝"/>
            </a:endParaRPr>
          </a:p>
        </p:txBody>
      </p:sp>
      <p:sp>
        <p:nvSpPr>
          <p:cNvPr id="3" name="サブタイトル 2"/>
          <p:cNvSpPr>
            <a:spLocks noGrp="1"/>
          </p:cNvSpPr>
          <p:nvPr>
            <p:ph type="subTitle" idx="1"/>
          </p:nvPr>
        </p:nvSpPr>
        <p:spPr>
          <a:xfrm>
            <a:off x="1028700" y="6948264"/>
            <a:ext cx="4800600" cy="570136"/>
          </a:xfrm>
        </p:spPr>
        <p:txBody>
          <a:bodyPr lIns="0" rIns="0">
            <a:normAutofit fontScale="92500" lnSpcReduction="10000"/>
          </a:bodyPr>
          <a:lstStyle/>
          <a:p>
            <a:r>
              <a:rPr lang="ja-JP" altLang="en-US" sz="1600" dirty="0" smtClean="0">
                <a:latin typeface="ＭＳ 明朝"/>
                <a:ea typeface="ＭＳ 明朝"/>
              </a:rPr>
              <a:t>平成</a:t>
            </a:r>
            <a:r>
              <a:rPr lang="en-US" altLang="ja-JP" sz="1600" dirty="0" smtClean="0">
                <a:latin typeface="ＭＳ 明朝"/>
                <a:ea typeface="ＭＳ 明朝"/>
              </a:rPr>
              <a:t>3</a:t>
            </a:r>
            <a:r>
              <a:rPr lang="en-US" altLang="ja-JP" sz="1600" dirty="0">
                <a:latin typeface="ＭＳ 明朝"/>
                <a:ea typeface="ＭＳ 明朝"/>
              </a:rPr>
              <a:t>0</a:t>
            </a:r>
            <a:r>
              <a:rPr lang="ja-JP" altLang="en-US" sz="1600" dirty="0" smtClean="0">
                <a:latin typeface="ＭＳ 明朝"/>
                <a:ea typeface="ＭＳ 明朝"/>
              </a:rPr>
              <a:t>年</a:t>
            </a:r>
            <a:r>
              <a:rPr lang="en-US" altLang="ja-JP" sz="1600" dirty="0" smtClean="0">
                <a:latin typeface="ＭＳ 明朝"/>
                <a:ea typeface="ＭＳ 明朝"/>
              </a:rPr>
              <a:t>3</a:t>
            </a:r>
            <a:r>
              <a:rPr lang="ja-JP" altLang="en-US" sz="1600" dirty="0" smtClean="0">
                <a:latin typeface="ＭＳ 明朝"/>
                <a:ea typeface="ＭＳ 明朝"/>
              </a:rPr>
              <a:t>月</a:t>
            </a:r>
            <a:endParaRPr lang="en-US" altLang="ja-JP" sz="1600" dirty="0">
              <a:latin typeface="ＭＳ 明朝"/>
              <a:ea typeface="ＭＳ 明朝"/>
            </a:endParaRPr>
          </a:p>
          <a:p>
            <a:r>
              <a:rPr lang="ja-JP" altLang="en-US" sz="1600" dirty="0">
                <a:latin typeface="ＭＳ 明朝"/>
                <a:ea typeface="ＭＳ 明朝"/>
              </a:rPr>
              <a:t>大河原町</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9</a:t>
            </a:fld>
            <a:endParaRPr kumimoji="1" lang="ja-JP" altLang="en-US" dirty="0">
              <a:latin typeface="ＭＳ 明朝"/>
              <a:ea typeface="ＭＳ 明朝"/>
            </a:endParaRPr>
          </a:p>
        </p:txBody>
      </p:sp>
      <p:sp>
        <p:nvSpPr>
          <p:cNvPr id="10" name="テキスト ボックス 9"/>
          <p:cNvSpPr txBox="1">
            <a:spLocks noChangeAspect="1"/>
          </p:cNvSpPr>
          <p:nvPr/>
        </p:nvSpPr>
        <p:spPr>
          <a:xfrm>
            <a:off x="368660" y="190501"/>
            <a:ext cx="6120680" cy="781099"/>
          </a:xfrm>
          <a:prstGeom prst="rect">
            <a:avLst/>
          </a:prstGeom>
          <a:noFill/>
          <a:ln>
            <a:noFill/>
          </a:ln>
        </p:spPr>
        <p:txBody>
          <a:bodyPr wrap="square" lIns="0" rIns="0" rtlCol="0">
            <a:noAutofit/>
          </a:bodyPr>
          <a:lstStyle/>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平成</a:t>
            </a:r>
            <a:r>
              <a:rPr lang="en-US" altLang="ja-JP" sz="1200" dirty="0">
                <a:latin typeface="ＭＳ 明朝"/>
                <a:ea typeface="ＭＳ 明朝"/>
                <a:cs typeface="Times New Roman" pitchFamily="18" charset="0"/>
              </a:rPr>
              <a:t>26</a:t>
            </a:r>
            <a:r>
              <a:rPr lang="ja-JP" altLang="en-US" sz="1200" dirty="0">
                <a:latin typeface="ＭＳ 明朝"/>
                <a:ea typeface="ＭＳ 明朝"/>
                <a:cs typeface="Times New Roman" pitchFamily="18" charset="0"/>
              </a:rPr>
              <a:t>年度</a:t>
            </a:r>
            <a:r>
              <a:rPr lang="ja-JP" altLang="en-US" sz="1200" dirty="0">
                <a:solidFill>
                  <a:sysClr val="windowText" lastClr="000000"/>
                </a:solidFill>
                <a:latin typeface="ＭＳ 明朝" panose="02020609040205080304" pitchFamily="17" charset="-128"/>
                <a:ea typeface="ＭＳ 明朝" panose="02020609040205080304" pitchFamily="17" charset="-128"/>
              </a:rPr>
              <a:t>から平成</a:t>
            </a:r>
            <a:r>
              <a:rPr lang="en-US" altLang="ja-JP" sz="1200" dirty="0">
                <a:solidFill>
                  <a:sysClr val="windowText" lastClr="000000"/>
                </a:solidFill>
                <a:latin typeface="ＭＳ 明朝" panose="02020609040205080304" pitchFamily="17" charset="-128"/>
                <a:ea typeface="ＭＳ 明朝" panose="02020609040205080304" pitchFamily="17" charset="-128"/>
              </a:rPr>
              <a:t>28</a:t>
            </a:r>
            <a:r>
              <a:rPr lang="ja-JP" altLang="en-US" sz="1200" dirty="0">
                <a:solidFill>
                  <a:sysClr val="windowText" lastClr="000000"/>
                </a:solidFill>
                <a:latin typeface="ＭＳ 明朝" panose="02020609040205080304" pitchFamily="17" charset="-128"/>
                <a:ea typeface="ＭＳ 明朝" panose="02020609040205080304" pitchFamily="17" charset="-128"/>
              </a:rPr>
              <a:t>年度における、認定率及び認定者数を年度別に示します。平成</a:t>
            </a:r>
            <a:r>
              <a:rPr lang="en-US" altLang="ja-JP" sz="1200" dirty="0">
                <a:solidFill>
                  <a:sysClr val="windowText" lastClr="000000"/>
                </a:solidFill>
                <a:latin typeface="ＭＳ 明朝" panose="02020609040205080304" pitchFamily="17" charset="-128"/>
                <a:ea typeface="ＭＳ 明朝" panose="02020609040205080304" pitchFamily="17" charset="-128"/>
              </a:rPr>
              <a:t>28</a:t>
            </a:r>
            <a:r>
              <a:rPr lang="ja-JP" altLang="en-US" sz="1200" dirty="0">
                <a:solidFill>
                  <a:sysClr val="windowText" lastClr="000000"/>
                </a:solidFill>
                <a:latin typeface="ＭＳ 明朝" panose="02020609040205080304" pitchFamily="17" charset="-128"/>
                <a:ea typeface="ＭＳ 明朝" panose="02020609040205080304" pitchFamily="17" charset="-128"/>
              </a:rPr>
              <a:t>年度認定率</a:t>
            </a:r>
            <a:r>
              <a:rPr lang="en-US" altLang="ja-JP" sz="1200" dirty="0">
                <a:solidFill>
                  <a:sysClr val="windowText" lastClr="000000"/>
                </a:solidFill>
                <a:latin typeface="ＭＳ 明朝" panose="02020609040205080304" pitchFamily="17" charset="-128"/>
                <a:ea typeface="ＭＳ 明朝" panose="02020609040205080304" pitchFamily="17" charset="-128"/>
              </a:rPr>
              <a:t>13.1%</a:t>
            </a:r>
            <a:r>
              <a:rPr lang="ja-JP" altLang="en-US" sz="1200" dirty="0">
                <a:solidFill>
                  <a:sysClr val="windowText" lastClr="000000"/>
                </a:solidFill>
                <a:latin typeface="ＭＳ 明朝" panose="02020609040205080304" pitchFamily="17" charset="-128"/>
                <a:ea typeface="ＭＳ 明朝" panose="02020609040205080304" pitchFamily="17" charset="-128"/>
              </a:rPr>
              <a:t>は平成</a:t>
            </a:r>
            <a:r>
              <a:rPr lang="en-US" altLang="ja-JP" sz="1200" dirty="0">
                <a:solidFill>
                  <a:sysClr val="windowText" lastClr="000000"/>
                </a:solidFill>
                <a:latin typeface="ＭＳ 明朝" panose="02020609040205080304" pitchFamily="17" charset="-128"/>
                <a:ea typeface="ＭＳ 明朝" panose="02020609040205080304" pitchFamily="17" charset="-128"/>
              </a:rPr>
              <a:t>26</a:t>
            </a:r>
            <a:r>
              <a:rPr lang="ja-JP" altLang="en-US" sz="1200" dirty="0">
                <a:solidFill>
                  <a:sysClr val="windowText" lastClr="000000"/>
                </a:solidFill>
                <a:latin typeface="ＭＳ 明朝" panose="02020609040205080304" pitchFamily="17" charset="-128"/>
                <a:ea typeface="ＭＳ 明朝" panose="02020609040205080304" pitchFamily="17" charset="-128"/>
              </a:rPr>
              <a:t>年度</a:t>
            </a:r>
            <a:r>
              <a:rPr lang="en-US" altLang="ja-JP" sz="1200" dirty="0">
                <a:latin typeface="ＭＳ 明朝"/>
                <a:ea typeface="ＭＳ 明朝"/>
                <a:cs typeface="Times New Roman" pitchFamily="18" charset="0"/>
              </a:rPr>
              <a:t>14.7%</a:t>
            </a:r>
            <a:r>
              <a:rPr lang="ja-JP" altLang="en-US" sz="1200" dirty="0">
                <a:solidFill>
                  <a:sysClr val="windowText" lastClr="000000"/>
                </a:solidFill>
                <a:latin typeface="ＭＳ 明朝" panose="02020609040205080304" pitchFamily="17" charset="-128"/>
                <a:ea typeface="ＭＳ 明朝" panose="02020609040205080304" pitchFamily="17" charset="-128"/>
              </a:rPr>
              <a:t>より</a:t>
            </a:r>
            <a:r>
              <a:rPr lang="en-US" altLang="ja-JP" sz="1200" dirty="0">
                <a:solidFill>
                  <a:sysClr val="windowText" lastClr="000000"/>
                </a:solidFill>
                <a:latin typeface="ＭＳ 明朝" panose="02020609040205080304" pitchFamily="17" charset="-128"/>
                <a:ea typeface="ＭＳ 明朝" panose="02020609040205080304" pitchFamily="17" charset="-128"/>
              </a:rPr>
              <a:t>1.6</a:t>
            </a:r>
            <a:r>
              <a:rPr lang="ja-JP" altLang="en-US" sz="1200" dirty="0">
                <a:solidFill>
                  <a:sysClr val="windowText" lastClr="000000"/>
                </a:solidFill>
                <a:latin typeface="ＭＳ 明朝" panose="02020609040205080304" pitchFamily="17" charset="-128"/>
                <a:ea typeface="ＭＳ 明朝" panose="02020609040205080304" pitchFamily="17" charset="-128"/>
              </a:rPr>
              <a:t>ポイント低下しており、平成</a:t>
            </a:r>
            <a:r>
              <a:rPr lang="en-US" altLang="ja-JP" sz="1200" dirty="0">
                <a:solidFill>
                  <a:sysClr val="windowText" lastClr="000000"/>
                </a:solidFill>
                <a:latin typeface="ＭＳ 明朝" panose="02020609040205080304" pitchFamily="17" charset="-128"/>
                <a:ea typeface="ＭＳ 明朝" panose="02020609040205080304" pitchFamily="17" charset="-128"/>
              </a:rPr>
              <a:t>28</a:t>
            </a:r>
            <a:r>
              <a:rPr lang="ja-JP" altLang="en-US" sz="1200" dirty="0">
                <a:solidFill>
                  <a:sysClr val="windowText" lastClr="000000"/>
                </a:solidFill>
                <a:latin typeface="ＭＳ 明朝" panose="02020609040205080304" pitchFamily="17" charset="-128"/>
                <a:ea typeface="ＭＳ 明朝" panose="02020609040205080304" pitchFamily="17" charset="-128"/>
              </a:rPr>
              <a:t>年度の認定者数</a:t>
            </a:r>
            <a:r>
              <a:rPr lang="en-US" altLang="ja-JP" sz="1200" dirty="0">
                <a:solidFill>
                  <a:sysClr val="windowText" lastClr="000000"/>
                </a:solidFill>
                <a:latin typeface="ＭＳ 明朝" panose="02020609040205080304" pitchFamily="17" charset="-128"/>
                <a:ea typeface="ＭＳ 明朝" panose="02020609040205080304" pitchFamily="17" charset="-128"/>
              </a:rPr>
              <a:t>705</a:t>
            </a:r>
            <a:r>
              <a:rPr lang="ja-JP" altLang="en-US" sz="1200" dirty="0">
                <a:solidFill>
                  <a:sysClr val="windowText" lastClr="000000"/>
                </a:solidFill>
                <a:latin typeface="ＭＳ 明朝" panose="02020609040205080304" pitchFamily="17" charset="-128"/>
                <a:ea typeface="ＭＳ 明朝" panose="02020609040205080304" pitchFamily="17" charset="-128"/>
              </a:rPr>
              <a:t>人は平成</a:t>
            </a:r>
            <a:r>
              <a:rPr lang="en-US" altLang="ja-JP" sz="1200" dirty="0">
                <a:solidFill>
                  <a:sysClr val="windowText" lastClr="000000"/>
                </a:solidFill>
                <a:latin typeface="ＭＳ 明朝" panose="02020609040205080304" pitchFamily="17" charset="-128"/>
                <a:ea typeface="ＭＳ 明朝" panose="02020609040205080304" pitchFamily="17" charset="-128"/>
              </a:rPr>
              <a:t>26</a:t>
            </a:r>
            <a:r>
              <a:rPr lang="ja-JP" altLang="en-US" sz="1200" dirty="0">
                <a:solidFill>
                  <a:sysClr val="windowText" lastClr="000000"/>
                </a:solidFill>
                <a:latin typeface="ＭＳ 明朝" panose="02020609040205080304" pitchFamily="17" charset="-128"/>
                <a:ea typeface="ＭＳ 明朝" panose="02020609040205080304" pitchFamily="17" charset="-128"/>
              </a:rPr>
              <a:t>年度</a:t>
            </a:r>
            <a:r>
              <a:rPr lang="en-US" altLang="ja-JP" sz="1200" dirty="0">
                <a:solidFill>
                  <a:sysClr val="windowText" lastClr="000000"/>
                </a:solidFill>
                <a:latin typeface="ＭＳ 明朝" panose="02020609040205080304" pitchFamily="17" charset="-128"/>
                <a:ea typeface="ＭＳ 明朝" panose="02020609040205080304" pitchFamily="17" charset="-128"/>
              </a:rPr>
              <a:t>769</a:t>
            </a:r>
            <a:r>
              <a:rPr lang="ja-JP" altLang="en-US" sz="1200" dirty="0">
                <a:solidFill>
                  <a:sysClr val="windowText" lastClr="000000"/>
                </a:solidFill>
                <a:latin typeface="ＭＳ 明朝" panose="02020609040205080304" pitchFamily="17" charset="-128"/>
                <a:ea typeface="ＭＳ 明朝" panose="02020609040205080304" pitchFamily="17" charset="-128"/>
              </a:rPr>
              <a:t>人より</a:t>
            </a:r>
            <a:r>
              <a:rPr lang="en-US" altLang="ja-JP" sz="1200" dirty="0">
                <a:solidFill>
                  <a:sysClr val="windowText" lastClr="000000"/>
                </a:solidFill>
                <a:latin typeface="ＭＳ 明朝" panose="02020609040205080304" pitchFamily="17" charset="-128"/>
                <a:ea typeface="ＭＳ 明朝" panose="02020609040205080304" pitchFamily="17" charset="-128"/>
              </a:rPr>
              <a:t>64</a:t>
            </a:r>
            <a:r>
              <a:rPr lang="ja-JP" altLang="en-US" sz="1200" dirty="0">
                <a:solidFill>
                  <a:sysClr val="windowText" lastClr="000000"/>
                </a:solidFill>
                <a:latin typeface="ＭＳ 明朝" panose="02020609040205080304" pitchFamily="17" charset="-128"/>
                <a:ea typeface="ＭＳ 明朝" panose="02020609040205080304" pitchFamily="17" charset="-128"/>
              </a:rPr>
              <a:t>人減少しています</a:t>
            </a:r>
            <a:r>
              <a:rPr kumimoji="0" lang="ja-JP" altLang="en-US" sz="1200" kern="0" dirty="0">
                <a:solidFill>
                  <a:sysClr val="windowText" lastClr="000000"/>
                </a:solidFill>
                <a:latin typeface="ＭＳ 明朝" panose="02020609040205080304" pitchFamily="17" charset="-128"/>
                <a:ea typeface="ＭＳ 明朝" panose="02020609040205080304" pitchFamily="17" charset="-128"/>
              </a:rPr>
              <a:t>。</a:t>
            </a:r>
            <a:endParaRPr lang="ja-JP" altLang="en-US" sz="1200" dirty="0">
              <a:latin typeface="ＭＳ 明朝"/>
              <a:ea typeface="ＭＳ 明朝"/>
              <a:cs typeface="ＭＳ Ｐゴシック" pitchFamily="50" charset="-128"/>
            </a:endParaRPr>
          </a:p>
        </p:txBody>
      </p:sp>
      <p:sp>
        <p:nvSpPr>
          <p:cNvPr id="11" name="Rectangle 5"/>
          <p:cNvSpPr>
            <a:spLocks noChangeAspect="1" noChangeArrowheads="1"/>
          </p:cNvSpPr>
          <p:nvPr/>
        </p:nvSpPr>
        <p:spPr bwMode="auto">
          <a:xfrm>
            <a:off x="368661" y="998624"/>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年度別 認定率及び認定者数</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6" name="注釈文章 9"/>
          <p:cNvSpPr txBox="1">
            <a:spLocks noChangeAspect="1"/>
          </p:cNvSpPr>
          <p:nvPr/>
        </p:nvSpPr>
        <p:spPr>
          <a:xfrm>
            <a:off x="368182" y="4637545"/>
            <a:ext cx="6120000" cy="215444"/>
          </a:xfrm>
          <a:prstGeom prst="rect">
            <a:avLst/>
          </a:prstGeom>
          <a:noFill/>
        </p:spPr>
        <p:txBody>
          <a:bodyPr wrap="square" lIns="0" rIns="0" rtlCol="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地域の全体像の把握</a:t>
            </a:r>
            <a:r>
              <a:rPr lang="en-US" altLang="ja-JP" sz="800" dirty="0">
                <a:latin typeface="ＭＳ 明朝"/>
                <a:ea typeface="ＭＳ 明朝"/>
              </a:rPr>
              <a:t>｣</a:t>
            </a:r>
            <a:endParaRPr kumimoji="1" lang="ja-JP" altLang="en-US" sz="800" dirty="0">
              <a:latin typeface="ＭＳ 明朝"/>
              <a:ea typeface="ＭＳ 明朝"/>
            </a:endParaRPr>
          </a:p>
        </p:txBody>
      </p:sp>
      <p:sp>
        <p:nvSpPr>
          <p:cNvPr id="19" name="Rectangle 5"/>
          <p:cNvSpPr>
            <a:spLocks noChangeAspect="1" noChangeArrowheads="1"/>
          </p:cNvSpPr>
          <p:nvPr/>
        </p:nvSpPr>
        <p:spPr bwMode="auto">
          <a:xfrm>
            <a:off x="368660" y="4913388"/>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年度別 認定率</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21" name="注釈文章 9"/>
          <p:cNvSpPr txBox="1">
            <a:spLocks noChangeAspect="1"/>
          </p:cNvSpPr>
          <p:nvPr/>
        </p:nvSpPr>
        <p:spPr>
          <a:xfrm>
            <a:off x="385260" y="7894784"/>
            <a:ext cx="6120000" cy="216256"/>
          </a:xfrm>
          <a:prstGeom prst="rect">
            <a:avLst/>
          </a:prstGeom>
          <a:noFill/>
        </p:spPr>
        <p:txBody>
          <a:bodyPr wrap="square" lIns="0" rIns="0" rtlCol="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地域の全体像の把握</a:t>
            </a:r>
            <a:r>
              <a:rPr lang="en-US" altLang="ja-JP" sz="800" dirty="0">
                <a:latin typeface="ＭＳ 明朝"/>
                <a:ea typeface="ＭＳ 明朝"/>
              </a:rPr>
              <a:t>｣</a:t>
            </a:r>
            <a:endParaRPr kumimoji="1" lang="ja-JP" altLang="en-US" sz="800" dirty="0">
              <a:latin typeface="ＭＳ 明朝"/>
              <a:ea typeface="ＭＳ 明朝"/>
            </a:endParaRPr>
          </a:p>
        </p:txBody>
      </p:sp>
      <p:grpSp>
        <p:nvGrpSpPr>
          <p:cNvPr id="2" name="Group 4"/>
          <p:cNvGrpSpPr>
            <a:grpSpLocks noChangeAspect="1"/>
          </p:cNvGrpSpPr>
          <p:nvPr/>
        </p:nvGrpSpPr>
        <p:grpSpPr bwMode="auto">
          <a:xfrm>
            <a:off x="368299" y="1276349"/>
            <a:ext cx="5339147" cy="3371583"/>
            <a:chOff x="232" y="804"/>
            <a:chExt cx="2880" cy="2096"/>
          </a:xfrm>
        </p:grpSpPr>
        <p:sp>
          <p:nvSpPr>
            <p:cNvPr id="3" name="AutoShape 3"/>
            <p:cNvSpPr>
              <a:spLocks noChangeAspect="1" noChangeArrowheads="1" noTextEdit="1"/>
            </p:cNvSpPr>
            <p:nvPr/>
          </p:nvSpPr>
          <p:spPr bwMode="auto">
            <a:xfrm>
              <a:off x="232" y="804"/>
              <a:ext cx="2880" cy="2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2246" y="971"/>
              <a:ext cx="212"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第</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号</a:t>
              </a:r>
              <a:endParaRPr kumimoji="0" lang="ja-JP" sz="1050" b="0" i="0" u="none" strike="noStrike" cap="none" normalizeH="0" baseline="0" dirty="0" smtClean="0">
                <a:ln>
                  <a:noFill/>
                </a:ln>
                <a:solidFill>
                  <a:schemeClr val="tx1"/>
                </a:solidFill>
                <a:effectLst/>
              </a:endParaRPr>
            </a:p>
          </p:txBody>
        </p:sp>
        <p:sp>
          <p:nvSpPr>
            <p:cNvPr id="5" name="Rectangle 6"/>
            <p:cNvSpPr>
              <a:spLocks noChangeArrowheads="1"/>
            </p:cNvSpPr>
            <p:nvPr/>
          </p:nvSpPr>
          <p:spPr bwMode="auto">
            <a:xfrm>
              <a:off x="2159" y="1056"/>
              <a:ext cx="392"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(65</a:t>
              </a: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歳以上</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dirty="0" smtClean="0">
                <a:ln>
                  <a:noFill/>
                </a:ln>
                <a:solidFill>
                  <a:schemeClr val="tx1"/>
                </a:solidFill>
                <a:effectLst/>
              </a:endParaRPr>
            </a:p>
          </p:txBody>
        </p:sp>
        <p:sp>
          <p:nvSpPr>
            <p:cNvPr id="6" name="Rectangle 7"/>
            <p:cNvSpPr>
              <a:spLocks noChangeArrowheads="1"/>
            </p:cNvSpPr>
            <p:nvPr/>
          </p:nvSpPr>
          <p:spPr bwMode="auto">
            <a:xfrm>
              <a:off x="2758" y="969"/>
              <a:ext cx="212"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第</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a:t>
              </a: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号</a:t>
              </a:r>
              <a:endParaRPr kumimoji="0" lang="ja-JP" sz="1050" b="0" i="0" u="none" strike="noStrike" cap="none" normalizeH="0" baseline="0" dirty="0" smtClean="0">
                <a:ln>
                  <a:noFill/>
                </a:ln>
                <a:solidFill>
                  <a:schemeClr val="tx1"/>
                </a:solidFill>
                <a:effectLst/>
              </a:endParaRPr>
            </a:p>
          </p:txBody>
        </p:sp>
        <p:sp>
          <p:nvSpPr>
            <p:cNvPr id="7" name="Rectangle 8"/>
            <p:cNvSpPr>
              <a:spLocks noChangeArrowheads="1"/>
            </p:cNvSpPr>
            <p:nvPr/>
          </p:nvSpPr>
          <p:spPr bwMode="auto">
            <a:xfrm>
              <a:off x="2628" y="1052"/>
              <a:ext cx="47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a:t>
              </a: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歳～</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64</a:t>
              </a: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歳</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dirty="0" smtClean="0">
                <a:ln>
                  <a:noFill/>
                </a:ln>
                <a:solidFill>
                  <a:schemeClr val="tx1"/>
                </a:solidFill>
                <a:effectLst/>
              </a:endParaRPr>
            </a:p>
          </p:txBody>
        </p:sp>
        <p:sp>
          <p:nvSpPr>
            <p:cNvPr id="8" name="Rectangle 9"/>
            <p:cNvSpPr>
              <a:spLocks noChangeArrowheads="1"/>
            </p:cNvSpPr>
            <p:nvPr/>
          </p:nvSpPr>
          <p:spPr bwMode="auto">
            <a:xfrm>
              <a:off x="687" y="1193"/>
              <a:ext cx="45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a:t>
              </a:r>
              <a:r>
                <a:rPr kumimoji="0" 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dirty="0" smtClean="0">
                <a:ln>
                  <a:noFill/>
                </a:ln>
                <a:solidFill>
                  <a:schemeClr val="tx1"/>
                </a:solidFill>
                <a:effectLst/>
              </a:endParaRPr>
            </a:p>
          </p:txBody>
        </p:sp>
        <p:sp>
          <p:nvSpPr>
            <p:cNvPr id="12" name="Rectangle 10"/>
            <p:cNvSpPr>
              <a:spLocks noChangeArrowheads="1"/>
            </p:cNvSpPr>
            <p:nvPr/>
          </p:nvSpPr>
          <p:spPr bwMode="auto">
            <a:xfrm>
              <a:off x="1379" y="1193"/>
              <a:ext cx="153"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14.7</a:t>
              </a:r>
              <a:endParaRPr kumimoji="0" lang="en-US" alt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050" b="0" i="0" u="none" strike="noStrike" cap="none" normalizeH="0" baseline="0" dirty="0" smtClean="0">
                <a:ln>
                  <a:noFill/>
                </a:ln>
                <a:solidFill>
                  <a:schemeClr val="tx1"/>
                </a:solidFill>
                <a:effectLst/>
              </a:endParaRPr>
            </a:p>
          </p:txBody>
        </p:sp>
        <p:sp>
          <p:nvSpPr>
            <p:cNvPr id="13" name="Rectangle 11"/>
            <p:cNvSpPr>
              <a:spLocks noChangeArrowheads="1"/>
            </p:cNvSpPr>
            <p:nvPr/>
          </p:nvSpPr>
          <p:spPr bwMode="auto">
            <a:xfrm>
              <a:off x="1944" y="1193"/>
              <a:ext cx="1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769</a:t>
              </a:r>
              <a:endParaRPr kumimoji="0" lang="ja-JP" altLang="ja-JP" sz="1050" b="0" i="0" u="none" strike="noStrike" cap="none" normalizeH="0" baseline="0" smtClean="0">
                <a:ln>
                  <a:noFill/>
                </a:ln>
                <a:solidFill>
                  <a:schemeClr val="tx1"/>
                </a:solidFill>
                <a:effectLst/>
              </a:endParaRPr>
            </a:p>
          </p:txBody>
        </p:sp>
        <p:sp>
          <p:nvSpPr>
            <p:cNvPr id="14" name="Rectangle 12"/>
            <p:cNvSpPr>
              <a:spLocks noChangeArrowheads="1"/>
            </p:cNvSpPr>
            <p:nvPr/>
          </p:nvSpPr>
          <p:spPr bwMode="auto">
            <a:xfrm>
              <a:off x="2462" y="1193"/>
              <a:ext cx="1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746</a:t>
              </a:r>
              <a:endParaRPr kumimoji="0" lang="ja-JP" altLang="ja-JP" sz="1050" b="0" i="0" u="none" strike="noStrike" cap="none" normalizeH="0" baseline="0" smtClean="0">
                <a:ln>
                  <a:noFill/>
                </a:ln>
                <a:solidFill>
                  <a:schemeClr val="tx1"/>
                </a:solidFill>
                <a:effectLst/>
              </a:endParaRPr>
            </a:p>
          </p:txBody>
        </p:sp>
        <p:sp>
          <p:nvSpPr>
            <p:cNvPr id="17" name="Rectangle 13"/>
            <p:cNvSpPr>
              <a:spLocks noChangeArrowheads="1"/>
            </p:cNvSpPr>
            <p:nvPr/>
          </p:nvSpPr>
          <p:spPr bwMode="auto">
            <a:xfrm>
              <a:off x="3018" y="1193"/>
              <a:ext cx="8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23</a:t>
              </a:r>
              <a:endParaRPr kumimoji="0" lang="ja-JP" altLang="ja-JP" sz="1050" b="0" i="0" u="none" strike="noStrike" cap="none" normalizeH="0" baseline="0" smtClean="0">
                <a:ln>
                  <a:noFill/>
                </a:ln>
                <a:solidFill>
                  <a:schemeClr val="tx1"/>
                </a:solidFill>
                <a:effectLst/>
              </a:endParaRPr>
            </a:p>
          </p:txBody>
        </p:sp>
        <p:sp>
          <p:nvSpPr>
            <p:cNvPr id="18" name="Rectangle 14"/>
            <p:cNvSpPr>
              <a:spLocks noChangeArrowheads="1"/>
            </p:cNvSpPr>
            <p:nvPr/>
          </p:nvSpPr>
          <p:spPr bwMode="auto">
            <a:xfrm>
              <a:off x="687" y="1339"/>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a:t>
              </a:r>
              <a:r>
                <a:rPr kumimoji="0" 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dirty="0" smtClean="0">
                <a:ln>
                  <a:noFill/>
                </a:ln>
                <a:solidFill>
                  <a:schemeClr val="tx1"/>
                </a:solidFill>
                <a:effectLst/>
              </a:endParaRPr>
            </a:p>
          </p:txBody>
        </p:sp>
        <p:sp>
          <p:nvSpPr>
            <p:cNvPr id="22" name="Rectangle 15"/>
            <p:cNvSpPr>
              <a:spLocks noChangeArrowheads="1"/>
            </p:cNvSpPr>
            <p:nvPr/>
          </p:nvSpPr>
          <p:spPr bwMode="auto">
            <a:xfrm>
              <a:off x="1381" y="1334"/>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13.9</a:t>
              </a:r>
              <a:endParaRPr kumimoji="0" lang="ja-JP" altLang="ja-JP" sz="1050" b="0" i="0" u="none" strike="noStrike" cap="none" normalizeH="0" baseline="0" dirty="0" smtClean="0">
                <a:ln>
                  <a:noFill/>
                </a:ln>
                <a:solidFill>
                  <a:schemeClr val="tx1"/>
                </a:solidFill>
                <a:effectLst/>
              </a:endParaRPr>
            </a:p>
          </p:txBody>
        </p:sp>
        <p:sp>
          <p:nvSpPr>
            <p:cNvPr id="23" name="Rectangle 16"/>
            <p:cNvSpPr>
              <a:spLocks noChangeArrowheads="1"/>
            </p:cNvSpPr>
            <p:nvPr/>
          </p:nvSpPr>
          <p:spPr bwMode="auto">
            <a:xfrm>
              <a:off x="1944" y="1339"/>
              <a:ext cx="1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715</a:t>
              </a:r>
              <a:endParaRPr kumimoji="0" lang="ja-JP" altLang="ja-JP" sz="1050" b="0" i="0" u="none" strike="noStrike" cap="none" normalizeH="0" baseline="0" smtClean="0">
                <a:ln>
                  <a:noFill/>
                </a:ln>
                <a:solidFill>
                  <a:schemeClr val="tx1"/>
                </a:solidFill>
                <a:effectLst/>
              </a:endParaRPr>
            </a:p>
          </p:txBody>
        </p:sp>
        <p:sp>
          <p:nvSpPr>
            <p:cNvPr id="24" name="Rectangle 17"/>
            <p:cNvSpPr>
              <a:spLocks noChangeArrowheads="1"/>
            </p:cNvSpPr>
            <p:nvPr/>
          </p:nvSpPr>
          <p:spPr bwMode="auto">
            <a:xfrm>
              <a:off x="2462" y="1339"/>
              <a:ext cx="1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693</a:t>
              </a:r>
              <a:endParaRPr kumimoji="0" lang="ja-JP" altLang="ja-JP" sz="1050" b="0" i="0" u="none" strike="noStrike" cap="none" normalizeH="0" baseline="0" smtClean="0">
                <a:ln>
                  <a:noFill/>
                </a:ln>
                <a:solidFill>
                  <a:schemeClr val="tx1"/>
                </a:solidFill>
                <a:effectLst/>
              </a:endParaRPr>
            </a:p>
          </p:txBody>
        </p:sp>
        <p:sp>
          <p:nvSpPr>
            <p:cNvPr id="25" name="Rectangle 18"/>
            <p:cNvSpPr>
              <a:spLocks noChangeArrowheads="1"/>
            </p:cNvSpPr>
            <p:nvPr/>
          </p:nvSpPr>
          <p:spPr bwMode="auto">
            <a:xfrm>
              <a:off x="3018" y="1339"/>
              <a:ext cx="8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22</a:t>
              </a:r>
              <a:endParaRPr kumimoji="0" lang="ja-JP" altLang="ja-JP" sz="1050" b="0" i="0" u="none" strike="noStrike" cap="none" normalizeH="0" baseline="0" smtClean="0">
                <a:ln>
                  <a:noFill/>
                </a:ln>
                <a:solidFill>
                  <a:schemeClr val="tx1"/>
                </a:solidFill>
                <a:effectLst/>
              </a:endParaRPr>
            </a:p>
          </p:txBody>
        </p:sp>
        <p:sp>
          <p:nvSpPr>
            <p:cNvPr id="26" name="Rectangle 19"/>
            <p:cNvSpPr>
              <a:spLocks noChangeArrowheads="1"/>
            </p:cNvSpPr>
            <p:nvPr/>
          </p:nvSpPr>
          <p:spPr bwMode="auto">
            <a:xfrm>
              <a:off x="687" y="1484"/>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27" name="Rectangle 20"/>
            <p:cNvSpPr>
              <a:spLocks noChangeArrowheads="1"/>
            </p:cNvSpPr>
            <p:nvPr/>
          </p:nvSpPr>
          <p:spPr bwMode="auto">
            <a:xfrm>
              <a:off x="1379" y="1481"/>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13.1</a:t>
              </a:r>
              <a:endParaRPr kumimoji="0" lang="ja-JP" altLang="ja-JP" sz="1050" b="0" i="0" u="none" strike="noStrike" cap="none" normalizeH="0" baseline="0" dirty="0" smtClean="0">
                <a:ln>
                  <a:noFill/>
                </a:ln>
                <a:solidFill>
                  <a:schemeClr val="tx1"/>
                </a:solidFill>
                <a:effectLst/>
              </a:endParaRPr>
            </a:p>
          </p:txBody>
        </p:sp>
        <p:sp>
          <p:nvSpPr>
            <p:cNvPr id="28" name="Rectangle 21"/>
            <p:cNvSpPr>
              <a:spLocks noChangeArrowheads="1"/>
            </p:cNvSpPr>
            <p:nvPr/>
          </p:nvSpPr>
          <p:spPr bwMode="auto">
            <a:xfrm>
              <a:off x="1944" y="1484"/>
              <a:ext cx="1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705</a:t>
              </a:r>
              <a:endParaRPr kumimoji="0" lang="ja-JP" altLang="ja-JP" sz="1050" b="0" i="0" u="none" strike="noStrike" cap="none" normalizeH="0" baseline="0" smtClean="0">
                <a:ln>
                  <a:noFill/>
                </a:ln>
                <a:solidFill>
                  <a:schemeClr val="tx1"/>
                </a:solidFill>
                <a:effectLst/>
              </a:endParaRPr>
            </a:p>
          </p:txBody>
        </p:sp>
        <p:sp>
          <p:nvSpPr>
            <p:cNvPr id="29" name="Rectangle 22"/>
            <p:cNvSpPr>
              <a:spLocks noChangeArrowheads="1"/>
            </p:cNvSpPr>
            <p:nvPr/>
          </p:nvSpPr>
          <p:spPr bwMode="auto">
            <a:xfrm>
              <a:off x="2462" y="1484"/>
              <a:ext cx="1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686</a:t>
              </a:r>
              <a:endParaRPr kumimoji="0" lang="ja-JP" altLang="ja-JP" sz="1050" b="0" i="0" u="none" strike="noStrike" cap="none" normalizeH="0" baseline="0" smtClean="0">
                <a:ln>
                  <a:noFill/>
                </a:ln>
                <a:solidFill>
                  <a:schemeClr val="tx1"/>
                </a:solidFill>
                <a:effectLst/>
              </a:endParaRPr>
            </a:p>
          </p:txBody>
        </p:sp>
        <p:sp>
          <p:nvSpPr>
            <p:cNvPr id="30" name="Rectangle 23"/>
            <p:cNvSpPr>
              <a:spLocks noChangeArrowheads="1"/>
            </p:cNvSpPr>
            <p:nvPr/>
          </p:nvSpPr>
          <p:spPr bwMode="auto">
            <a:xfrm>
              <a:off x="3018" y="1484"/>
              <a:ext cx="8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a:t>
              </a:r>
              <a:endParaRPr kumimoji="0" lang="ja-JP" altLang="ja-JP" sz="1050" b="0" i="0" u="none" strike="noStrike" cap="none" normalizeH="0" baseline="0" smtClean="0">
                <a:ln>
                  <a:noFill/>
                </a:ln>
                <a:solidFill>
                  <a:schemeClr val="tx1"/>
                </a:solidFill>
                <a:effectLst/>
              </a:endParaRPr>
            </a:p>
          </p:txBody>
        </p:sp>
        <p:sp>
          <p:nvSpPr>
            <p:cNvPr id="31" name="Rectangle 24"/>
            <p:cNvSpPr>
              <a:spLocks noChangeArrowheads="1"/>
            </p:cNvSpPr>
            <p:nvPr/>
          </p:nvSpPr>
          <p:spPr bwMode="auto">
            <a:xfrm>
              <a:off x="700" y="1630"/>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32" name="Rectangle 25"/>
            <p:cNvSpPr>
              <a:spLocks noChangeArrowheads="1"/>
            </p:cNvSpPr>
            <p:nvPr/>
          </p:nvSpPr>
          <p:spPr bwMode="auto">
            <a:xfrm>
              <a:off x="1387" y="1630"/>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050" b="0" i="0" u="none" strike="noStrike" cap="none" normalizeH="0" baseline="0" dirty="0" smtClean="0">
                <a:ln>
                  <a:noFill/>
                </a:ln>
                <a:solidFill>
                  <a:schemeClr val="tx1"/>
                </a:solidFill>
                <a:effectLst/>
              </a:endParaRPr>
            </a:p>
          </p:txBody>
        </p:sp>
        <p:sp>
          <p:nvSpPr>
            <p:cNvPr id="33" name="Rectangle 26"/>
            <p:cNvSpPr>
              <a:spLocks noChangeArrowheads="1"/>
            </p:cNvSpPr>
            <p:nvPr/>
          </p:nvSpPr>
          <p:spPr bwMode="auto">
            <a:xfrm>
              <a:off x="1795" y="1619"/>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109,111</a:t>
              </a:r>
              <a:endParaRPr kumimoji="0" lang="ja-JP" altLang="ja-JP" sz="1050" b="0" i="0" u="none" strike="noStrike" cap="none" normalizeH="0" baseline="0" dirty="0" smtClean="0">
                <a:ln>
                  <a:noFill/>
                </a:ln>
                <a:solidFill>
                  <a:schemeClr val="tx1"/>
                </a:solidFill>
                <a:effectLst/>
              </a:endParaRPr>
            </a:p>
          </p:txBody>
        </p:sp>
        <p:sp>
          <p:nvSpPr>
            <p:cNvPr id="34" name="Rectangle 27"/>
            <p:cNvSpPr>
              <a:spLocks noChangeArrowheads="1"/>
            </p:cNvSpPr>
            <p:nvPr/>
          </p:nvSpPr>
          <p:spPr bwMode="auto">
            <a:xfrm>
              <a:off x="2315" y="1623"/>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105,716</a:t>
              </a:r>
              <a:endParaRPr kumimoji="0" lang="ja-JP" altLang="ja-JP" sz="1050" b="0" i="0" u="none" strike="noStrike" cap="none" normalizeH="0" baseline="0" dirty="0" smtClean="0">
                <a:ln>
                  <a:noFill/>
                </a:ln>
                <a:solidFill>
                  <a:schemeClr val="tx1"/>
                </a:solidFill>
                <a:effectLst/>
              </a:endParaRPr>
            </a:p>
          </p:txBody>
        </p:sp>
        <p:sp>
          <p:nvSpPr>
            <p:cNvPr id="35" name="Rectangle 28"/>
            <p:cNvSpPr>
              <a:spLocks noChangeArrowheads="1"/>
            </p:cNvSpPr>
            <p:nvPr/>
          </p:nvSpPr>
          <p:spPr bwMode="auto">
            <a:xfrm>
              <a:off x="2912" y="1626"/>
              <a:ext cx="19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3,395</a:t>
              </a:r>
              <a:endParaRPr kumimoji="0" lang="ja-JP" altLang="ja-JP" sz="1050" b="0" i="0" u="none" strike="noStrike" cap="none" normalizeH="0" baseline="0" dirty="0" smtClean="0">
                <a:ln>
                  <a:noFill/>
                </a:ln>
                <a:solidFill>
                  <a:schemeClr val="tx1"/>
                </a:solidFill>
                <a:effectLst/>
              </a:endParaRPr>
            </a:p>
          </p:txBody>
        </p:sp>
        <p:sp>
          <p:nvSpPr>
            <p:cNvPr id="36" name="Rectangle 29"/>
            <p:cNvSpPr>
              <a:spLocks noChangeArrowheads="1"/>
            </p:cNvSpPr>
            <p:nvPr/>
          </p:nvSpPr>
          <p:spPr bwMode="auto">
            <a:xfrm>
              <a:off x="700" y="1775"/>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37" name="Rectangle 30"/>
            <p:cNvSpPr>
              <a:spLocks noChangeArrowheads="1"/>
            </p:cNvSpPr>
            <p:nvPr/>
          </p:nvSpPr>
          <p:spPr bwMode="auto">
            <a:xfrm>
              <a:off x="1387" y="1775"/>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20.6</a:t>
              </a:r>
              <a:endParaRPr kumimoji="0" lang="ja-JP" altLang="ja-JP" sz="1050" b="0" i="0" u="none" strike="noStrike" cap="none" normalizeH="0" baseline="0" dirty="0" smtClean="0">
                <a:ln>
                  <a:noFill/>
                </a:ln>
                <a:solidFill>
                  <a:schemeClr val="tx1"/>
                </a:solidFill>
                <a:effectLst/>
              </a:endParaRPr>
            </a:p>
          </p:txBody>
        </p:sp>
        <p:sp>
          <p:nvSpPr>
            <p:cNvPr id="38" name="Rectangle 31"/>
            <p:cNvSpPr>
              <a:spLocks noChangeArrowheads="1"/>
            </p:cNvSpPr>
            <p:nvPr/>
          </p:nvSpPr>
          <p:spPr bwMode="auto">
            <a:xfrm>
              <a:off x="1788" y="1766"/>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111,244</a:t>
              </a:r>
              <a:endParaRPr kumimoji="0" lang="ja-JP" altLang="ja-JP" sz="1050" b="0" i="0" u="none" strike="noStrike" cap="none" normalizeH="0" baseline="0" dirty="0" smtClean="0">
                <a:ln>
                  <a:noFill/>
                </a:ln>
                <a:solidFill>
                  <a:schemeClr val="tx1"/>
                </a:solidFill>
                <a:effectLst/>
              </a:endParaRPr>
            </a:p>
          </p:txBody>
        </p:sp>
        <p:sp>
          <p:nvSpPr>
            <p:cNvPr id="39" name="Rectangle 32"/>
            <p:cNvSpPr>
              <a:spLocks noChangeArrowheads="1"/>
            </p:cNvSpPr>
            <p:nvPr/>
          </p:nvSpPr>
          <p:spPr bwMode="auto">
            <a:xfrm>
              <a:off x="2311" y="1769"/>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108,016</a:t>
              </a:r>
              <a:endParaRPr kumimoji="0" lang="ja-JP" altLang="ja-JP" sz="1050" b="0" i="0" u="none" strike="noStrike" cap="none" normalizeH="0" baseline="0" dirty="0" smtClean="0">
                <a:ln>
                  <a:noFill/>
                </a:ln>
                <a:solidFill>
                  <a:schemeClr val="tx1"/>
                </a:solidFill>
                <a:effectLst/>
              </a:endParaRPr>
            </a:p>
          </p:txBody>
        </p:sp>
        <p:sp>
          <p:nvSpPr>
            <p:cNvPr id="40" name="Rectangle 33"/>
            <p:cNvSpPr>
              <a:spLocks noChangeArrowheads="1"/>
            </p:cNvSpPr>
            <p:nvPr/>
          </p:nvSpPr>
          <p:spPr bwMode="auto">
            <a:xfrm>
              <a:off x="2912" y="1765"/>
              <a:ext cx="19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3,228</a:t>
              </a:r>
              <a:endParaRPr kumimoji="0" lang="ja-JP" altLang="ja-JP" sz="1050" b="0" i="0" u="none" strike="noStrike" cap="none" normalizeH="0" baseline="0" dirty="0" smtClean="0">
                <a:ln>
                  <a:noFill/>
                </a:ln>
                <a:solidFill>
                  <a:schemeClr val="tx1"/>
                </a:solidFill>
                <a:effectLst/>
              </a:endParaRPr>
            </a:p>
          </p:txBody>
        </p:sp>
        <p:sp>
          <p:nvSpPr>
            <p:cNvPr id="41" name="Rectangle 34"/>
            <p:cNvSpPr>
              <a:spLocks noChangeArrowheads="1"/>
            </p:cNvSpPr>
            <p:nvPr/>
          </p:nvSpPr>
          <p:spPr bwMode="auto">
            <a:xfrm>
              <a:off x="700" y="1920"/>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42" name="Rectangle 35"/>
            <p:cNvSpPr>
              <a:spLocks noChangeArrowheads="1"/>
            </p:cNvSpPr>
            <p:nvPr/>
          </p:nvSpPr>
          <p:spPr bwMode="auto">
            <a:xfrm>
              <a:off x="1387" y="1920"/>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21.0</a:t>
              </a:r>
              <a:endParaRPr kumimoji="0" lang="ja-JP" altLang="ja-JP" sz="1050" b="0" i="0" u="none" strike="noStrike" cap="none" normalizeH="0" baseline="0" dirty="0" smtClean="0">
                <a:ln>
                  <a:noFill/>
                </a:ln>
                <a:solidFill>
                  <a:schemeClr val="tx1"/>
                </a:solidFill>
                <a:effectLst/>
              </a:endParaRPr>
            </a:p>
          </p:txBody>
        </p:sp>
        <p:sp>
          <p:nvSpPr>
            <p:cNvPr id="43" name="Rectangle 36"/>
            <p:cNvSpPr>
              <a:spLocks noChangeArrowheads="1"/>
            </p:cNvSpPr>
            <p:nvPr/>
          </p:nvSpPr>
          <p:spPr bwMode="auto">
            <a:xfrm>
              <a:off x="1798" y="1904"/>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112,291</a:t>
              </a:r>
              <a:endParaRPr kumimoji="0" lang="ja-JP" altLang="ja-JP" sz="1050" b="0" i="0" u="none" strike="noStrike" cap="none" normalizeH="0" baseline="0" dirty="0" smtClean="0">
                <a:ln>
                  <a:noFill/>
                </a:ln>
                <a:solidFill>
                  <a:schemeClr val="tx1"/>
                </a:solidFill>
                <a:effectLst/>
              </a:endParaRPr>
            </a:p>
          </p:txBody>
        </p:sp>
        <p:sp>
          <p:nvSpPr>
            <p:cNvPr id="44" name="Rectangle 37"/>
            <p:cNvSpPr>
              <a:spLocks noChangeArrowheads="1"/>
            </p:cNvSpPr>
            <p:nvPr/>
          </p:nvSpPr>
          <p:spPr bwMode="auto">
            <a:xfrm>
              <a:off x="2315" y="1902"/>
              <a:ext cx="282"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109,172</a:t>
              </a:r>
              <a:endParaRPr kumimoji="0" lang="ja-JP" altLang="ja-JP" sz="1050" b="0" i="0" u="none" strike="noStrike" cap="none" normalizeH="0" baseline="0" dirty="0" smtClean="0">
                <a:ln>
                  <a:noFill/>
                </a:ln>
                <a:solidFill>
                  <a:schemeClr val="tx1"/>
                </a:solidFill>
                <a:effectLst/>
              </a:endParaRPr>
            </a:p>
          </p:txBody>
        </p:sp>
        <p:sp>
          <p:nvSpPr>
            <p:cNvPr id="45" name="Rectangle 38"/>
            <p:cNvSpPr>
              <a:spLocks noChangeArrowheads="1"/>
            </p:cNvSpPr>
            <p:nvPr/>
          </p:nvSpPr>
          <p:spPr bwMode="auto">
            <a:xfrm>
              <a:off x="2907" y="1905"/>
              <a:ext cx="19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3,119</a:t>
              </a:r>
              <a:endParaRPr kumimoji="0" lang="ja-JP" altLang="ja-JP" sz="1050" b="0" i="0" u="none" strike="noStrike" cap="none" normalizeH="0" baseline="0" dirty="0" smtClean="0">
                <a:ln>
                  <a:noFill/>
                </a:ln>
                <a:solidFill>
                  <a:schemeClr val="tx1"/>
                </a:solidFill>
                <a:effectLst/>
              </a:endParaRPr>
            </a:p>
          </p:txBody>
        </p:sp>
        <p:sp>
          <p:nvSpPr>
            <p:cNvPr id="46" name="Rectangle 39"/>
            <p:cNvSpPr>
              <a:spLocks noChangeArrowheads="1"/>
            </p:cNvSpPr>
            <p:nvPr/>
          </p:nvSpPr>
          <p:spPr bwMode="auto">
            <a:xfrm>
              <a:off x="700" y="2066"/>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47" name="Rectangle 40"/>
            <p:cNvSpPr>
              <a:spLocks noChangeArrowheads="1"/>
            </p:cNvSpPr>
            <p:nvPr/>
          </p:nvSpPr>
          <p:spPr bwMode="auto">
            <a:xfrm>
              <a:off x="1387" y="2066"/>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18.6</a:t>
              </a:r>
              <a:endParaRPr kumimoji="0" lang="ja-JP" altLang="ja-JP" sz="1050" b="0" i="0" u="none" strike="noStrike" cap="none" normalizeH="0" baseline="0" dirty="0" smtClean="0">
                <a:ln>
                  <a:noFill/>
                </a:ln>
                <a:solidFill>
                  <a:schemeClr val="tx1"/>
                </a:solidFill>
                <a:effectLst/>
              </a:endParaRPr>
            </a:p>
          </p:txBody>
        </p:sp>
        <p:sp>
          <p:nvSpPr>
            <p:cNvPr id="48" name="Rectangle 41"/>
            <p:cNvSpPr>
              <a:spLocks noChangeArrowheads="1"/>
            </p:cNvSpPr>
            <p:nvPr/>
          </p:nvSpPr>
          <p:spPr bwMode="auto">
            <a:xfrm>
              <a:off x="1797" y="2062"/>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217,861</a:t>
              </a:r>
              <a:endParaRPr kumimoji="0" lang="ja-JP" altLang="ja-JP" sz="1050" b="0" i="0" u="none" strike="noStrike" cap="none" normalizeH="0" baseline="0" dirty="0" smtClean="0">
                <a:ln>
                  <a:noFill/>
                </a:ln>
                <a:solidFill>
                  <a:schemeClr val="tx1"/>
                </a:solidFill>
                <a:effectLst/>
              </a:endParaRPr>
            </a:p>
          </p:txBody>
        </p:sp>
        <p:sp>
          <p:nvSpPr>
            <p:cNvPr id="49" name="Rectangle 42"/>
            <p:cNvSpPr>
              <a:spLocks noChangeArrowheads="1"/>
            </p:cNvSpPr>
            <p:nvPr/>
          </p:nvSpPr>
          <p:spPr bwMode="auto">
            <a:xfrm>
              <a:off x="2311" y="2058"/>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211,550</a:t>
              </a:r>
              <a:endParaRPr kumimoji="0" lang="ja-JP" altLang="ja-JP" sz="1050" b="0" i="0" u="none" strike="noStrike" cap="none" normalizeH="0" baseline="0" dirty="0" smtClean="0">
                <a:ln>
                  <a:noFill/>
                </a:ln>
                <a:solidFill>
                  <a:schemeClr val="tx1"/>
                </a:solidFill>
                <a:effectLst/>
              </a:endParaRPr>
            </a:p>
          </p:txBody>
        </p:sp>
        <p:sp>
          <p:nvSpPr>
            <p:cNvPr id="50" name="Rectangle 43"/>
            <p:cNvSpPr>
              <a:spLocks noChangeArrowheads="1"/>
            </p:cNvSpPr>
            <p:nvPr/>
          </p:nvSpPr>
          <p:spPr bwMode="auto">
            <a:xfrm>
              <a:off x="2907" y="2056"/>
              <a:ext cx="19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6,311</a:t>
              </a:r>
              <a:endParaRPr kumimoji="0" lang="ja-JP" altLang="ja-JP" sz="1050" b="0" i="0" u="none" strike="noStrike" cap="none" normalizeH="0" baseline="0" dirty="0" smtClean="0">
                <a:ln>
                  <a:noFill/>
                </a:ln>
                <a:solidFill>
                  <a:schemeClr val="tx1"/>
                </a:solidFill>
                <a:effectLst/>
              </a:endParaRPr>
            </a:p>
          </p:txBody>
        </p:sp>
        <p:sp>
          <p:nvSpPr>
            <p:cNvPr id="51" name="Rectangle 44"/>
            <p:cNvSpPr>
              <a:spLocks noChangeArrowheads="1"/>
            </p:cNvSpPr>
            <p:nvPr/>
          </p:nvSpPr>
          <p:spPr bwMode="auto">
            <a:xfrm>
              <a:off x="700" y="2211"/>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52" name="Rectangle 45"/>
            <p:cNvSpPr>
              <a:spLocks noChangeArrowheads="1"/>
            </p:cNvSpPr>
            <p:nvPr/>
          </p:nvSpPr>
          <p:spPr bwMode="auto">
            <a:xfrm>
              <a:off x="1387" y="2211"/>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19.1</a:t>
              </a:r>
              <a:endParaRPr kumimoji="0" lang="ja-JP" altLang="ja-JP" sz="1050" b="0" i="0" u="none" strike="noStrike" cap="none" normalizeH="0" baseline="0" dirty="0" smtClean="0">
                <a:ln>
                  <a:noFill/>
                </a:ln>
                <a:solidFill>
                  <a:schemeClr val="tx1"/>
                </a:solidFill>
                <a:effectLst/>
              </a:endParaRPr>
            </a:p>
          </p:txBody>
        </p:sp>
        <p:sp>
          <p:nvSpPr>
            <p:cNvPr id="53" name="Rectangle 46"/>
            <p:cNvSpPr>
              <a:spLocks noChangeArrowheads="1"/>
            </p:cNvSpPr>
            <p:nvPr/>
          </p:nvSpPr>
          <p:spPr bwMode="auto">
            <a:xfrm>
              <a:off x="1793" y="2207"/>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215,880</a:t>
              </a:r>
              <a:endParaRPr kumimoji="0" lang="ja-JP" altLang="ja-JP" sz="1050" b="0" i="0" u="none" strike="noStrike" cap="none" normalizeH="0" baseline="0" dirty="0" smtClean="0">
                <a:ln>
                  <a:noFill/>
                </a:ln>
                <a:solidFill>
                  <a:schemeClr val="tx1"/>
                </a:solidFill>
                <a:effectLst/>
              </a:endParaRPr>
            </a:p>
          </p:txBody>
        </p:sp>
        <p:sp>
          <p:nvSpPr>
            <p:cNvPr id="54" name="Rectangle 47"/>
            <p:cNvSpPr>
              <a:spLocks noChangeArrowheads="1"/>
            </p:cNvSpPr>
            <p:nvPr/>
          </p:nvSpPr>
          <p:spPr bwMode="auto">
            <a:xfrm>
              <a:off x="2311" y="2196"/>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209,996</a:t>
              </a:r>
              <a:endParaRPr kumimoji="0" lang="ja-JP" altLang="ja-JP" sz="1050" b="0" i="0" u="none" strike="noStrike" cap="none" normalizeH="0" baseline="0" dirty="0" smtClean="0">
                <a:ln>
                  <a:noFill/>
                </a:ln>
                <a:solidFill>
                  <a:schemeClr val="tx1"/>
                </a:solidFill>
                <a:effectLst/>
              </a:endParaRPr>
            </a:p>
          </p:txBody>
        </p:sp>
        <p:sp>
          <p:nvSpPr>
            <p:cNvPr id="55" name="Rectangle 48"/>
            <p:cNvSpPr>
              <a:spLocks noChangeArrowheads="1"/>
            </p:cNvSpPr>
            <p:nvPr/>
          </p:nvSpPr>
          <p:spPr bwMode="auto">
            <a:xfrm>
              <a:off x="2902" y="2201"/>
              <a:ext cx="19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5,884</a:t>
              </a:r>
              <a:endParaRPr kumimoji="0" lang="ja-JP" altLang="ja-JP" sz="1050" b="0" i="0" u="none" strike="noStrike" cap="none" normalizeH="0" baseline="0" smtClean="0">
                <a:ln>
                  <a:noFill/>
                </a:ln>
                <a:solidFill>
                  <a:schemeClr val="tx1"/>
                </a:solidFill>
                <a:effectLst/>
              </a:endParaRPr>
            </a:p>
          </p:txBody>
        </p:sp>
        <p:sp>
          <p:nvSpPr>
            <p:cNvPr id="56" name="Rectangle 49"/>
            <p:cNvSpPr>
              <a:spLocks noChangeArrowheads="1"/>
            </p:cNvSpPr>
            <p:nvPr/>
          </p:nvSpPr>
          <p:spPr bwMode="auto">
            <a:xfrm>
              <a:off x="700" y="2357"/>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57" name="Rectangle 50"/>
            <p:cNvSpPr>
              <a:spLocks noChangeArrowheads="1"/>
            </p:cNvSpPr>
            <p:nvPr/>
          </p:nvSpPr>
          <p:spPr bwMode="auto">
            <a:xfrm>
              <a:off x="1387" y="2357"/>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19.5</a:t>
              </a:r>
              <a:endParaRPr kumimoji="0" lang="ja-JP" altLang="ja-JP" sz="1050" b="0" i="0" u="none" strike="noStrike" cap="none" normalizeH="0" baseline="0" dirty="0" smtClean="0">
                <a:ln>
                  <a:noFill/>
                </a:ln>
                <a:solidFill>
                  <a:schemeClr val="tx1"/>
                </a:solidFill>
                <a:effectLst/>
              </a:endParaRPr>
            </a:p>
          </p:txBody>
        </p:sp>
        <p:sp>
          <p:nvSpPr>
            <p:cNvPr id="58" name="Rectangle 51"/>
            <p:cNvSpPr>
              <a:spLocks noChangeArrowheads="1"/>
            </p:cNvSpPr>
            <p:nvPr/>
          </p:nvSpPr>
          <p:spPr bwMode="auto">
            <a:xfrm>
              <a:off x="1790" y="2340"/>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219,166</a:t>
              </a:r>
              <a:endParaRPr kumimoji="0" lang="ja-JP" altLang="ja-JP" sz="1050" b="0" i="0" u="none" strike="noStrike" cap="none" normalizeH="0" baseline="0" dirty="0" smtClean="0">
                <a:ln>
                  <a:noFill/>
                </a:ln>
                <a:solidFill>
                  <a:schemeClr val="tx1"/>
                </a:solidFill>
                <a:effectLst/>
              </a:endParaRPr>
            </a:p>
          </p:txBody>
        </p:sp>
        <p:sp>
          <p:nvSpPr>
            <p:cNvPr id="59" name="Rectangle 52"/>
            <p:cNvSpPr>
              <a:spLocks noChangeArrowheads="1"/>
            </p:cNvSpPr>
            <p:nvPr/>
          </p:nvSpPr>
          <p:spPr bwMode="auto">
            <a:xfrm>
              <a:off x="2313" y="2343"/>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213,347</a:t>
              </a:r>
              <a:endParaRPr kumimoji="0" lang="ja-JP" altLang="ja-JP" sz="1050" b="0" i="0" u="none" strike="noStrike" cap="none" normalizeH="0" baseline="0" dirty="0" smtClean="0">
                <a:ln>
                  <a:noFill/>
                </a:ln>
                <a:solidFill>
                  <a:schemeClr val="tx1"/>
                </a:solidFill>
                <a:effectLst/>
              </a:endParaRPr>
            </a:p>
          </p:txBody>
        </p:sp>
        <p:sp>
          <p:nvSpPr>
            <p:cNvPr id="60" name="Rectangle 53"/>
            <p:cNvSpPr>
              <a:spLocks noChangeArrowheads="1"/>
            </p:cNvSpPr>
            <p:nvPr/>
          </p:nvSpPr>
          <p:spPr bwMode="auto">
            <a:xfrm>
              <a:off x="2902" y="2347"/>
              <a:ext cx="19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5,819</a:t>
              </a:r>
              <a:endParaRPr kumimoji="0" lang="ja-JP" altLang="ja-JP" sz="1050" b="0" i="0" u="none" strike="noStrike" cap="none" normalizeH="0" baseline="0" smtClean="0">
                <a:ln>
                  <a:noFill/>
                </a:ln>
                <a:solidFill>
                  <a:schemeClr val="tx1"/>
                </a:solidFill>
                <a:effectLst/>
              </a:endParaRPr>
            </a:p>
          </p:txBody>
        </p:sp>
        <p:sp>
          <p:nvSpPr>
            <p:cNvPr id="61" name="Rectangle 54"/>
            <p:cNvSpPr>
              <a:spLocks noChangeArrowheads="1"/>
            </p:cNvSpPr>
            <p:nvPr/>
          </p:nvSpPr>
          <p:spPr bwMode="auto">
            <a:xfrm>
              <a:off x="700" y="2502"/>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62" name="Rectangle 55"/>
            <p:cNvSpPr>
              <a:spLocks noChangeArrowheads="1"/>
            </p:cNvSpPr>
            <p:nvPr/>
          </p:nvSpPr>
          <p:spPr bwMode="auto">
            <a:xfrm>
              <a:off x="1387" y="2502"/>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050" b="0" i="0" u="none" strike="noStrike" cap="none" normalizeH="0" baseline="0" dirty="0" smtClean="0">
                <a:ln>
                  <a:noFill/>
                </a:ln>
                <a:solidFill>
                  <a:schemeClr val="tx1"/>
                </a:solidFill>
                <a:effectLst/>
              </a:endParaRPr>
            </a:p>
          </p:txBody>
        </p:sp>
        <p:sp>
          <p:nvSpPr>
            <p:cNvPr id="63" name="Rectangle 56"/>
            <p:cNvSpPr>
              <a:spLocks noChangeArrowheads="1"/>
            </p:cNvSpPr>
            <p:nvPr/>
          </p:nvSpPr>
          <p:spPr bwMode="auto">
            <a:xfrm>
              <a:off x="1718" y="2482"/>
              <a:ext cx="349"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5,324,880</a:t>
              </a:r>
              <a:endParaRPr kumimoji="0" lang="ja-JP" altLang="ja-JP" sz="1050" b="0" i="0" u="none" strike="noStrike" cap="none" normalizeH="0" baseline="0" dirty="0" smtClean="0">
                <a:ln>
                  <a:noFill/>
                </a:ln>
                <a:solidFill>
                  <a:schemeClr val="tx1"/>
                </a:solidFill>
                <a:effectLst/>
              </a:endParaRPr>
            </a:p>
          </p:txBody>
        </p:sp>
        <p:sp>
          <p:nvSpPr>
            <p:cNvPr id="64" name="Rectangle 57"/>
            <p:cNvSpPr>
              <a:spLocks noChangeArrowheads="1"/>
            </p:cNvSpPr>
            <p:nvPr/>
          </p:nvSpPr>
          <p:spPr bwMode="auto">
            <a:xfrm>
              <a:off x="2244" y="2487"/>
              <a:ext cx="349"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5,178,997</a:t>
              </a:r>
              <a:endParaRPr kumimoji="0" lang="ja-JP" altLang="ja-JP" sz="1050" b="0" i="0" u="none" strike="noStrike" cap="none" normalizeH="0" baseline="0" dirty="0" smtClean="0">
                <a:ln>
                  <a:noFill/>
                </a:ln>
                <a:solidFill>
                  <a:schemeClr val="tx1"/>
                </a:solidFill>
                <a:effectLst/>
              </a:endParaRPr>
            </a:p>
          </p:txBody>
        </p:sp>
        <p:sp>
          <p:nvSpPr>
            <p:cNvPr id="65" name="Rectangle 58"/>
            <p:cNvSpPr>
              <a:spLocks noChangeArrowheads="1"/>
            </p:cNvSpPr>
            <p:nvPr/>
          </p:nvSpPr>
          <p:spPr bwMode="auto">
            <a:xfrm>
              <a:off x="2823" y="2487"/>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145,883</a:t>
              </a:r>
              <a:endParaRPr kumimoji="0" lang="ja-JP" altLang="ja-JP" sz="1050" b="0" i="0" u="none" strike="noStrike" cap="none" normalizeH="0" baseline="0" dirty="0" smtClean="0">
                <a:ln>
                  <a:noFill/>
                </a:ln>
                <a:solidFill>
                  <a:schemeClr val="tx1"/>
                </a:solidFill>
                <a:effectLst/>
              </a:endParaRPr>
            </a:p>
          </p:txBody>
        </p:sp>
        <p:sp>
          <p:nvSpPr>
            <p:cNvPr id="66" name="Rectangle 59"/>
            <p:cNvSpPr>
              <a:spLocks noChangeArrowheads="1"/>
            </p:cNvSpPr>
            <p:nvPr/>
          </p:nvSpPr>
          <p:spPr bwMode="auto">
            <a:xfrm>
              <a:off x="700" y="2648"/>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67" name="Rectangle 60"/>
            <p:cNvSpPr>
              <a:spLocks noChangeArrowheads="1"/>
            </p:cNvSpPr>
            <p:nvPr/>
          </p:nvSpPr>
          <p:spPr bwMode="auto">
            <a:xfrm>
              <a:off x="1387" y="2648"/>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20.7</a:t>
              </a:r>
              <a:endParaRPr kumimoji="0" lang="ja-JP" altLang="ja-JP" sz="1050" b="0" i="0" u="none" strike="noStrike" cap="none" normalizeH="0" baseline="0" dirty="0" smtClean="0">
                <a:ln>
                  <a:noFill/>
                </a:ln>
                <a:solidFill>
                  <a:schemeClr val="tx1"/>
                </a:solidFill>
                <a:effectLst/>
              </a:endParaRPr>
            </a:p>
          </p:txBody>
        </p:sp>
        <p:sp>
          <p:nvSpPr>
            <p:cNvPr id="68" name="Rectangle 61"/>
            <p:cNvSpPr>
              <a:spLocks noChangeArrowheads="1"/>
            </p:cNvSpPr>
            <p:nvPr/>
          </p:nvSpPr>
          <p:spPr bwMode="auto">
            <a:xfrm>
              <a:off x="1716" y="2634"/>
              <a:ext cx="349"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5,751,982</a:t>
              </a:r>
              <a:endParaRPr kumimoji="0" lang="ja-JP" altLang="ja-JP" sz="1050" b="0" i="0" u="none" strike="noStrike" cap="none" normalizeH="0" baseline="0" dirty="0" smtClean="0">
                <a:ln>
                  <a:noFill/>
                </a:ln>
                <a:solidFill>
                  <a:schemeClr val="tx1"/>
                </a:solidFill>
                <a:effectLst/>
              </a:endParaRPr>
            </a:p>
          </p:txBody>
        </p:sp>
        <p:sp>
          <p:nvSpPr>
            <p:cNvPr id="69" name="Rectangle 62"/>
            <p:cNvSpPr>
              <a:spLocks noChangeArrowheads="1"/>
            </p:cNvSpPr>
            <p:nvPr/>
          </p:nvSpPr>
          <p:spPr bwMode="auto">
            <a:xfrm>
              <a:off x="2244" y="2634"/>
              <a:ext cx="349"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5,602,383</a:t>
              </a:r>
              <a:endParaRPr kumimoji="0" lang="ja-JP" altLang="ja-JP" sz="1050" b="0" i="0" u="none" strike="noStrike" cap="none" normalizeH="0" baseline="0" dirty="0" smtClean="0">
                <a:ln>
                  <a:noFill/>
                </a:ln>
                <a:solidFill>
                  <a:schemeClr val="tx1"/>
                </a:solidFill>
                <a:effectLst/>
              </a:endParaRPr>
            </a:p>
          </p:txBody>
        </p:sp>
        <p:sp>
          <p:nvSpPr>
            <p:cNvPr id="70" name="Rectangle 63"/>
            <p:cNvSpPr>
              <a:spLocks noChangeArrowheads="1"/>
            </p:cNvSpPr>
            <p:nvPr/>
          </p:nvSpPr>
          <p:spPr bwMode="auto">
            <a:xfrm>
              <a:off x="2823" y="2629"/>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149,599</a:t>
              </a:r>
              <a:endParaRPr kumimoji="0" lang="ja-JP" altLang="ja-JP" sz="1050" b="0" i="0" u="none" strike="noStrike" cap="none" normalizeH="0" baseline="0" dirty="0" smtClean="0">
                <a:ln>
                  <a:noFill/>
                </a:ln>
                <a:solidFill>
                  <a:schemeClr val="tx1"/>
                </a:solidFill>
                <a:effectLst/>
              </a:endParaRPr>
            </a:p>
          </p:txBody>
        </p:sp>
        <p:sp>
          <p:nvSpPr>
            <p:cNvPr id="71" name="Rectangle 64"/>
            <p:cNvSpPr>
              <a:spLocks noChangeArrowheads="1"/>
            </p:cNvSpPr>
            <p:nvPr/>
          </p:nvSpPr>
          <p:spPr bwMode="auto">
            <a:xfrm>
              <a:off x="700" y="2793"/>
              <a:ext cx="4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smtClean="0">
                <a:ln>
                  <a:noFill/>
                </a:ln>
                <a:solidFill>
                  <a:schemeClr val="tx1"/>
                </a:solidFill>
                <a:effectLst/>
              </a:endParaRPr>
            </a:p>
          </p:txBody>
        </p:sp>
        <p:sp>
          <p:nvSpPr>
            <p:cNvPr id="72" name="Rectangle 65"/>
            <p:cNvSpPr>
              <a:spLocks noChangeArrowheads="1"/>
            </p:cNvSpPr>
            <p:nvPr/>
          </p:nvSpPr>
          <p:spPr bwMode="auto">
            <a:xfrm>
              <a:off x="1387" y="2793"/>
              <a:ext cx="15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21.2</a:t>
              </a:r>
              <a:endParaRPr kumimoji="0" lang="ja-JP" altLang="ja-JP" sz="1050" b="0" i="0" u="none" strike="noStrike" cap="none" normalizeH="0" baseline="0" dirty="0" smtClean="0">
                <a:ln>
                  <a:noFill/>
                </a:ln>
                <a:solidFill>
                  <a:schemeClr val="tx1"/>
                </a:solidFill>
                <a:effectLst/>
              </a:endParaRPr>
            </a:p>
          </p:txBody>
        </p:sp>
        <p:sp>
          <p:nvSpPr>
            <p:cNvPr id="73" name="Rectangle 66"/>
            <p:cNvSpPr>
              <a:spLocks noChangeArrowheads="1"/>
            </p:cNvSpPr>
            <p:nvPr/>
          </p:nvSpPr>
          <p:spPr bwMode="auto">
            <a:xfrm>
              <a:off x="1715" y="2777"/>
              <a:ext cx="349"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5,978,439</a:t>
              </a:r>
              <a:endParaRPr kumimoji="0" lang="ja-JP" altLang="ja-JP" sz="1050" b="0" i="0" u="none" strike="noStrike" cap="none" normalizeH="0" baseline="0" dirty="0" smtClean="0">
                <a:ln>
                  <a:noFill/>
                </a:ln>
                <a:solidFill>
                  <a:schemeClr val="tx1"/>
                </a:solidFill>
                <a:effectLst/>
              </a:endParaRPr>
            </a:p>
          </p:txBody>
        </p:sp>
        <p:sp>
          <p:nvSpPr>
            <p:cNvPr id="74" name="Rectangle 67"/>
            <p:cNvSpPr>
              <a:spLocks noChangeArrowheads="1"/>
            </p:cNvSpPr>
            <p:nvPr/>
          </p:nvSpPr>
          <p:spPr bwMode="auto">
            <a:xfrm>
              <a:off x="2245" y="2783"/>
              <a:ext cx="349"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5,827,687</a:t>
              </a:r>
              <a:endParaRPr kumimoji="0" lang="ja-JP" altLang="ja-JP" sz="1050" b="0" i="0" u="none" strike="noStrike" cap="none" normalizeH="0" baseline="0" dirty="0" smtClean="0">
                <a:ln>
                  <a:noFill/>
                </a:ln>
                <a:solidFill>
                  <a:schemeClr val="tx1"/>
                </a:solidFill>
                <a:effectLst/>
              </a:endParaRPr>
            </a:p>
          </p:txBody>
        </p:sp>
        <p:sp>
          <p:nvSpPr>
            <p:cNvPr id="75" name="Rectangle 68"/>
            <p:cNvSpPr>
              <a:spLocks noChangeArrowheads="1"/>
            </p:cNvSpPr>
            <p:nvPr/>
          </p:nvSpPr>
          <p:spPr bwMode="auto">
            <a:xfrm>
              <a:off x="2822" y="2770"/>
              <a:ext cx="28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150,752</a:t>
              </a:r>
              <a:endParaRPr kumimoji="0" lang="ja-JP" altLang="ja-JP" sz="1050" b="0" i="0" u="none" strike="noStrike" cap="none" normalizeH="0" baseline="0" dirty="0" smtClean="0">
                <a:ln>
                  <a:noFill/>
                </a:ln>
                <a:solidFill>
                  <a:schemeClr val="tx1"/>
                </a:solidFill>
                <a:effectLst/>
              </a:endParaRPr>
            </a:p>
          </p:txBody>
        </p:sp>
        <p:sp>
          <p:nvSpPr>
            <p:cNvPr id="76" name="Rectangle 69"/>
            <p:cNvSpPr>
              <a:spLocks noChangeArrowheads="1"/>
            </p:cNvSpPr>
            <p:nvPr/>
          </p:nvSpPr>
          <p:spPr bwMode="auto">
            <a:xfrm>
              <a:off x="403" y="2648"/>
              <a:ext cx="8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1050" b="0" i="0" u="none" strike="noStrike" cap="none" normalizeH="0" baseline="0" smtClean="0">
                <a:ln>
                  <a:noFill/>
                </a:ln>
                <a:solidFill>
                  <a:schemeClr val="tx1"/>
                </a:solidFill>
                <a:effectLst/>
              </a:endParaRPr>
            </a:p>
          </p:txBody>
        </p:sp>
        <p:sp>
          <p:nvSpPr>
            <p:cNvPr id="77" name="Rectangle 70"/>
            <p:cNvSpPr>
              <a:spLocks noChangeArrowheads="1"/>
            </p:cNvSpPr>
            <p:nvPr/>
          </p:nvSpPr>
          <p:spPr bwMode="auto">
            <a:xfrm>
              <a:off x="570" y="945"/>
              <a:ext cx="17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区分</a:t>
              </a:r>
              <a:endParaRPr kumimoji="0" lang="ja-JP" sz="1050" b="0" i="0" u="none" strike="noStrike" cap="none" normalizeH="0" baseline="0" smtClean="0">
                <a:ln>
                  <a:noFill/>
                </a:ln>
                <a:solidFill>
                  <a:schemeClr val="tx1"/>
                </a:solidFill>
                <a:effectLst/>
              </a:endParaRPr>
            </a:p>
          </p:txBody>
        </p:sp>
        <p:sp>
          <p:nvSpPr>
            <p:cNvPr id="78" name="Rectangle 71"/>
            <p:cNvSpPr>
              <a:spLocks noChangeArrowheads="1"/>
            </p:cNvSpPr>
            <p:nvPr/>
          </p:nvSpPr>
          <p:spPr bwMode="auto">
            <a:xfrm>
              <a:off x="1163" y="940"/>
              <a:ext cx="392"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認定率</a:t>
              </a:r>
              <a:r>
                <a:rPr kumimoji="0" lang="en-US"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050" b="0" i="0" u="none" strike="noStrike" cap="none" normalizeH="0" baseline="0" dirty="0" smtClean="0">
                <a:ln>
                  <a:noFill/>
                </a:ln>
                <a:solidFill>
                  <a:schemeClr val="tx1"/>
                </a:solidFill>
                <a:effectLst/>
              </a:endParaRPr>
            </a:p>
          </p:txBody>
        </p:sp>
        <p:sp>
          <p:nvSpPr>
            <p:cNvPr id="79" name="Rectangle 72"/>
            <p:cNvSpPr>
              <a:spLocks noChangeArrowheads="1"/>
            </p:cNvSpPr>
            <p:nvPr/>
          </p:nvSpPr>
          <p:spPr bwMode="auto">
            <a:xfrm>
              <a:off x="2132" y="836"/>
              <a:ext cx="47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認定者数</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dirty="0" smtClean="0">
                <a:ln>
                  <a:noFill/>
                </a:ln>
                <a:solidFill>
                  <a:schemeClr val="tx1"/>
                </a:solidFill>
                <a:effectLst/>
              </a:endParaRPr>
            </a:p>
          </p:txBody>
        </p:sp>
        <p:sp>
          <p:nvSpPr>
            <p:cNvPr id="80" name="Rectangle 73"/>
            <p:cNvSpPr>
              <a:spLocks noChangeArrowheads="1"/>
            </p:cNvSpPr>
            <p:nvPr/>
          </p:nvSpPr>
          <p:spPr bwMode="auto">
            <a:xfrm>
              <a:off x="275" y="1325"/>
              <a:ext cx="339"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1050" b="0" i="0" u="none" strike="noStrike" cap="none" normalizeH="0" baseline="0" dirty="0" smtClean="0">
                <a:ln>
                  <a:noFill/>
                </a:ln>
                <a:solidFill>
                  <a:schemeClr val="tx1"/>
                </a:solidFill>
                <a:effectLst/>
              </a:endParaRPr>
            </a:p>
          </p:txBody>
        </p:sp>
        <p:sp>
          <p:nvSpPr>
            <p:cNvPr id="81" name="Rectangle 74"/>
            <p:cNvSpPr>
              <a:spLocks noChangeArrowheads="1"/>
            </p:cNvSpPr>
            <p:nvPr/>
          </p:nvSpPr>
          <p:spPr bwMode="auto">
            <a:xfrm>
              <a:off x="403" y="1775"/>
              <a:ext cx="8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1050" b="0" i="0" u="none" strike="noStrike" cap="none" normalizeH="0" baseline="0" smtClean="0">
                <a:ln>
                  <a:noFill/>
                </a:ln>
                <a:solidFill>
                  <a:schemeClr val="tx1"/>
                </a:solidFill>
                <a:effectLst/>
              </a:endParaRPr>
            </a:p>
          </p:txBody>
        </p:sp>
        <p:sp>
          <p:nvSpPr>
            <p:cNvPr id="82" name="Rectangle 75"/>
            <p:cNvSpPr>
              <a:spLocks noChangeArrowheads="1"/>
            </p:cNvSpPr>
            <p:nvPr/>
          </p:nvSpPr>
          <p:spPr bwMode="auto">
            <a:xfrm>
              <a:off x="335" y="2211"/>
              <a:ext cx="25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1050" b="0" i="0" u="none" strike="noStrike" cap="none" normalizeH="0" baseline="0" smtClean="0">
                <a:ln>
                  <a:noFill/>
                </a:ln>
                <a:solidFill>
                  <a:schemeClr val="tx1"/>
                </a:solidFill>
                <a:effectLst/>
              </a:endParaRPr>
            </a:p>
          </p:txBody>
        </p:sp>
        <p:sp>
          <p:nvSpPr>
            <p:cNvPr id="83" name="Line 76"/>
            <p:cNvSpPr>
              <a:spLocks noChangeShapeType="1"/>
            </p:cNvSpPr>
            <p:nvPr/>
          </p:nvSpPr>
          <p:spPr bwMode="auto">
            <a:xfrm>
              <a:off x="639" y="1296"/>
              <a:ext cx="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Rectangle 77"/>
            <p:cNvSpPr>
              <a:spLocks noChangeArrowheads="1"/>
            </p:cNvSpPr>
            <p:nvPr/>
          </p:nvSpPr>
          <p:spPr bwMode="auto">
            <a:xfrm>
              <a:off x="639" y="1296"/>
              <a:ext cx="3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Line 78"/>
            <p:cNvSpPr>
              <a:spLocks noChangeShapeType="1"/>
            </p:cNvSpPr>
            <p:nvPr/>
          </p:nvSpPr>
          <p:spPr bwMode="auto">
            <a:xfrm>
              <a:off x="1041" y="1296"/>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Rectangle 79"/>
            <p:cNvSpPr>
              <a:spLocks noChangeArrowheads="1"/>
            </p:cNvSpPr>
            <p:nvPr/>
          </p:nvSpPr>
          <p:spPr bwMode="auto">
            <a:xfrm>
              <a:off x="1041" y="1296"/>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Line 80"/>
            <p:cNvSpPr>
              <a:spLocks noChangeShapeType="1"/>
            </p:cNvSpPr>
            <p:nvPr/>
          </p:nvSpPr>
          <p:spPr bwMode="auto">
            <a:xfrm>
              <a:off x="1559" y="1296"/>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Rectangle 81"/>
            <p:cNvSpPr>
              <a:spLocks noChangeArrowheads="1"/>
            </p:cNvSpPr>
            <p:nvPr/>
          </p:nvSpPr>
          <p:spPr bwMode="auto">
            <a:xfrm>
              <a:off x="1559" y="1296"/>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Line 82"/>
            <p:cNvSpPr>
              <a:spLocks noChangeShapeType="1"/>
            </p:cNvSpPr>
            <p:nvPr/>
          </p:nvSpPr>
          <p:spPr bwMode="auto">
            <a:xfrm>
              <a:off x="2076" y="1296"/>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Rectangle 83"/>
            <p:cNvSpPr>
              <a:spLocks noChangeArrowheads="1"/>
            </p:cNvSpPr>
            <p:nvPr/>
          </p:nvSpPr>
          <p:spPr bwMode="auto">
            <a:xfrm>
              <a:off x="2076" y="1296"/>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Line 84"/>
            <p:cNvSpPr>
              <a:spLocks noChangeShapeType="1"/>
            </p:cNvSpPr>
            <p:nvPr/>
          </p:nvSpPr>
          <p:spPr bwMode="auto">
            <a:xfrm>
              <a:off x="639" y="1441"/>
              <a:ext cx="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Rectangle 85"/>
            <p:cNvSpPr>
              <a:spLocks noChangeArrowheads="1"/>
            </p:cNvSpPr>
            <p:nvPr/>
          </p:nvSpPr>
          <p:spPr bwMode="auto">
            <a:xfrm>
              <a:off x="639" y="1441"/>
              <a:ext cx="39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Line 86"/>
            <p:cNvSpPr>
              <a:spLocks noChangeShapeType="1"/>
            </p:cNvSpPr>
            <p:nvPr/>
          </p:nvSpPr>
          <p:spPr bwMode="auto">
            <a:xfrm>
              <a:off x="1041" y="1441"/>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Rectangle 87"/>
            <p:cNvSpPr>
              <a:spLocks noChangeArrowheads="1"/>
            </p:cNvSpPr>
            <p:nvPr/>
          </p:nvSpPr>
          <p:spPr bwMode="auto">
            <a:xfrm>
              <a:off x="1041" y="1441"/>
              <a:ext cx="51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Line 88"/>
            <p:cNvSpPr>
              <a:spLocks noChangeShapeType="1"/>
            </p:cNvSpPr>
            <p:nvPr/>
          </p:nvSpPr>
          <p:spPr bwMode="auto">
            <a:xfrm>
              <a:off x="1559" y="1441"/>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Rectangle 89"/>
            <p:cNvSpPr>
              <a:spLocks noChangeArrowheads="1"/>
            </p:cNvSpPr>
            <p:nvPr/>
          </p:nvSpPr>
          <p:spPr bwMode="auto">
            <a:xfrm>
              <a:off x="1559" y="1441"/>
              <a:ext cx="51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Line 90"/>
            <p:cNvSpPr>
              <a:spLocks noChangeShapeType="1"/>
            </p:cNvSpPr>
            <p:nvPr/>
          </p:nvSpPr>
          <p:spPr bwMode="auto">
            <a:xfrm>
              <a:off x="2076" y="1441"/>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Rectangle 91"/>
            <p:cNvSpPr>
              <a:spLocks noChangeArrowheads="1"/>
            </p:cNvSpPr>
            <p:nvPr/>
          </p:nvSpPr>
          <p:spPr bwMode="auto">
            <a:xfrm>
              <a:off x="2076" y="1441"/>
              <a:ext cx="51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Line 92"/>
            <p:cNvSpPr>
              <a:spLocks noChangeShapeType="1"/>
            </p:cNvSpPr>
            <p:nvPr/>
          </p:nvSpPr>
          <p:spPr bwMode="auto">
            <a:xfrm>
              <a:off x="675" y="1732"/>
              <a:ext cx="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Rectangle 93"/>
            <p:cNvSpPr>
              <a:spLocks noChangeArrowheads="1"/>
            </p:cNvSpPr>
            <p:nvPr/>
          </p:nvSpPr>
          <p:spPr bwMode="auto">
            <a:xfrm>
              <a:off x="639" y="1732"/>
              <a:ext cx="39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Line 94"/>
            <p:cNvSpPr>
              <a:spLocks noChangeShapeType="1"/>
            </p:cNvSpPr>
            <p:nvPr/>
          </p:nvSpPr>
          <p:spPr bwMode="auto">
            <a:xfrm>
              <a:off x="1041" y="1732"/>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Rectangle 95"/>
            <p:cNvSpPr>
              <a:spLocks noChangeArrowheads="1"/>
            </p:cNvSpPr>
            <p:nvPr/>
          </p:nvSpPr>
          <p:spPr bwMode="auto">
            <a:xfrm>
              <a:off x="1041" y="1732"/>
              <a:ext cx="51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Line 96"/>
            <p:cNvSpPr>
              <a:spLocks noChangeShapeType="1"/>
            </p:cNvSpPr>
            <p:nvPr/>
          </p:nvSpPr>
          <p:spPr bwMode="auto">
            <a:xfrm>
              <a:off x="1559" y="1732"/>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Rectangle 97"/>
            <p:cNvSpPr>
              <a:spLocks noChangeArrowheads="1"/>
            </p:cNvSpPr>
            <p:nvPr/>
          </p:nvSpPr>
          <p:spPr bwMode="auto">
            <a:xfrm>
              <a:off x="1559" y="1732"/>
              <a:ext cx="51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Line 98"/>
            <p:cNvSpPr>
              <a:spLocks noChangeShapeType="1"/>
            </p:cNvSpPr>
            <p:nvPr/>
          </p:nvSpPr>
          <p:spPr bwMode="auto">
            <a:xfrm>
              <a:off x="2076" y="1732"/>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Rectangle 99"/>
            <p:cNvSpPr>
              <a:spLocks noChangeArrowheads="1"/>
            </p:cNvSpPr>
            <p:nvPr/>
          </p:nvSpPr>
          <p:spPr bwMode="auto">
            <a:xfrm>
              <a:off x="2076" y="1732"/>
              <a:ext cx="51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Line 100"/>
            <p:cNvSpPr>
              <a:spLocks noChangeShapeType="1"/>
            </p:cNvSpPr>
            <p:nvPr/>
          </p:nvSpPr>
          <p:spPr bwMode="auto">
            <a:xfrm>
              <a:off x="675" y="1878"/>
              <a:ext cx="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Rectangle 101"/>
            <p:cNvSpPr>
              <a:spLocks noChangeArrowheads="1"/>
            </p:cNvSpPr>
            <p:nvPr/>
          </p:nvSpPr>
          <p:spPr bwMode="auto">
            <a:xfrm>
              <a:off x="639" y="1878"/>
              <a:ext cx="3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Line 102"/>
            <p:cNvSpPr>
              <a:spLocks noChangeShapeType="1"/>
            </p:cNvSpPr>
            <p:nvPr/>
          </p:nvSpPr>
          <p:spPr bwMode="auto">
            <a:xfrm>
              <a:off x="1041" y="1878"/>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Rectangle 103"/>
            <p:cNvSpPr>
              <a:spLocks noChangeArrowheads="1"/>
            </p:cNvSpPr>
            <p:nvPr/>
          </p:nvSpPr>
          <p:spPr bwMode="auto">
            <a:xfrm>
              <a:off x="1041" y="1878"/>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Line 104"/>
            <p:cNvSpPr>
              <a:spLocks noChangeShapeType="1"/>
            </p:cNvSpPr>
            <p:nvPr/>
          </p:nvSpPr>
          <p:spPr bwMode="auto">
            <a:xfrm>
              <a:off x="1559" y="1878"/>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Rectangle 105"/>
            <p:cNvSpPr>
              <a:spLocks noChangeArrowheads="1"/>
            </p:cNvSpPr>
            <p:nvPr/>
          </p:nvSpPr>
          <p:spPr bwMode="auto">
            <a:xfrm>
              <a:off x="1559" y="1878"/>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Line 106"/>
            <p:cNvSpPr>
              <a:spLocks noChangeShapeType="1"/>
            </p:cNvSpPr>
            <p:nvPr/>
          </p:nvSpPr>
          <p:spPr bwMode="auto">
            <a:xfrm>
              <a:off x="2076" y="1878"/>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Rectangle 107"/>
            <p:cNvSpPr>
              <a:spLocks noChangeArrowheads="1"/>
            </p:cNvSpPr>
            <p:nvPr/>
          </p:nvSpPr>
          <p:spPr bwMode="auto">
            <a:xfrm>
              <a:off x="2076" y="1878"/>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Line 108"/>
            <p:cNvSpPr>
              <a:spLocks noChangeShapeType="1"/>
            </p:cNvSpPr>
            <p:nvPr/>
          </p:nvSpPr>
          <p:spPr bwMode="auto">
            <a:xfrm>
              <a:off x="639" y="2169"/>
              <a:ext cx="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Rectangle 109"/>
            <p:cNvSpPr>
              <a:spLocks noChangeArrowheads="1"/>
            </p:cNvSpPr>
            <p:nvPr/>
          </p:nvSpPr>
          <p:spPr bwMode="auto">
            <a:xfrm>
              <a:off x="639" y="2169"/>
              <a:ext cx="3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Line 110"/>
            <p:cNvSpPr>
              <a:spLocks noChangeShapeType="1"/>
            </p:cNvSpPr>
            <p:nvPr/>
          </p:nvSpPr>
          <p:spPr bwMode="auto">
            <a:xfrm>
              <a:off x="1041" y="2169"/>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Rectangle 111"/>
            <p:cNvSpPr>
              <a:spLocks noChangeArrowheads="1"/>
            </p:cNvSpPr>
            <p:nvPr/>
          </p:nvSpPr>
          <p:spPr bwMode="auto">
            <a:xfrm>
              <a:off x="1041" y="2169"/>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Line 112"/>
            <p:cNvSpPr>
              <a:spLocks noChangeShapeType="1"/>
            </p:cNvSpPr>
            <p:nvPr/>
          </p:nvSpPr>
          <p:spPr bwMode="auto">
            <a:xfrm>
              <a:off x="1559" y="2169"/>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Rectangle 113"/>
            <p:cNvSpPr>
              <a:spLocks noChangeArrowheads="1"/>
            </p:cNvSpPr>
            <p:nvPr/>
          </p:nvSpPr>
          <p:spPr bwMode="auto">
            <a:xfrm>
              <a:off x="1559" y="2169"/>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Line 114"/>
            <p:cNvSpPr>
              <a:spLocks noChangeShapeType="1"/>
            </p:cNvSpPr>
            <p:nvPr/>
          </p:nvSpPr>
          <p:spPr bwMode="auto">
            <a:xfrm>
              <a:off x="2076" y="2169"/>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Rectangle 115"/>
            <p:cNvSpPr>
              <a:spLocks noChangeArrowheads="1"/>
            </p:cNvSpPr>
            <p:nvPr/>
          </p:nvSpPr>
          <p:spPr bwMode="auto">
            <a:xfrm>
              <a:off x="2076" y="2169"/>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Line 116"/>
            <p:cNvSpPr>
              <a:spLocks noChangeShapeType="1"/>
            </p:cNvSpPr>
            <p:nvPr/>
          </p:nvSpPr>
          <p:spPr bwMode="auto">
            <a:xfrm>
              <a:off x="639" y="2314"/>
              <a:ext cx="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Rectangle 117"/>
            <p:cNvSpPr>
              <a:spLocks noChangeArrowheads="1"/>
            </p:cNvSpPr>
            <p:nvPr/>
          </p:nvSpPr>
          <p:spPr bwMode="auto">
            <a:xfrm>
              <a:off x="639" y="2314"/>
              <a:ext cx="3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Line 118"/>
            <p:cNvSpPr>
              <a:spLocks noChangeShapeType="1"/>
            </p:cNvSpPr>
            <p:nvPr/>
          </p:nvSpPr>
          <p:spPr bwMode="auto">
            <a:xfrm>
              <a:off x="1041" y="2314"/>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Rectangle 119"/>
            <p:cNvSpPr>
              <a:spLocks noChangeArrowheads="1"/>
            </p:cNvSpPr>
            <p:nvPr/>
          </p:nvSpPr>
          <p:spPr bwMode="auto">
            <a:xfrm>
              <a:off x="1041" y="2314"/>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Line 120"/>
            <p:cNvSpPr>
              <a:spLocks noChangeShapeType="1"/>
            </p:cNvSpPr>
            <p:nvPr/>
          </p:nvSpPr>
          <p:spPr bwMode="auto">
            <a:xfrm>
              <a:off x="1559" y="2314"/>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Rectangle 121"/>
            <p:cNvSpPr>
              <a:spLocks noChangeArrowheads="1"/>
            </p:cNvSpPr>
            <p:nvPr/>
          </p:nvSpPr>
          <p:spPr bwMode="auto">
            <a:xfrm>
              <a:off x="1559" y="2314"/>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Line 122"/>
            <p:cNvSpPr>
              <a:spLocks noChangeShapeType="1"/>
            </p:cNvSpPr>
            <p:nvPr/>
          </p:nvSpPr>
          <p:spPr bwMode="auto">
            <a:xfrm>
              <a:off x="2076" y="2314"/>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Rectangle 123"/>
            <p:cNvSpPr>
              <a:spLocks noChangeArrowheads="1"/>
            </p:cNvSpPr>
            <p:nvPr/>
          </p:nvSpPr>
          <p:spPr bwMode="auto">
            <a:xfrm>
              <a:off x="2076" y="2314"/>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Line 124"/>
            <p:cNvSpPr>
              <a:spLocks noChangeShapeType="1"/>
            </p:cNvSpPr>
            <p:nvPr/>
          </p:nvSpPr>
          <p:spPr bwMode="auto">
            <a:xfrm>
              <a:off x="639" y="2605"/>
              <a:ext cx="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Rectangle 125"/>
            <p:cNvSpPr>
              <a:spLocks noChangeArrowheads="1"/>
            </p:cNvSpPr>
            <p:nvPr/>
          </p:nvSpPr>
          <p:spPr bwMode="auto">
            <a:xfrm>
              <a:off x="639" y="2605"/>
              <a:ext cx="3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Line 126"/>
            <p:cNvSpPr>
              <a:spLocks noChangeShapeType="1"/>
            </p:cNvSpPr>
            <p:nvPr/>
          </p:nvSpPr>
          <p:spPr bwMode="auto">
            <a:xfrm>
              <a:off x="1041" y="2605"/>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Rectangle 127"/>
            <p:cNvSpPr>
              <a:spLocks noChangeArrowheads="1"/>
            </p:cNvSpPr>
            <p:nvPr/>
          </p:nvSpPr>
          <p:spPr bwMode="auto">
            <a:xfrm>
              <a:off x="1041" y="2605"/>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Line 128"/>
            <p:cNvSpPr>
              <a:spLocks noChangeShapeType="1"/>
            </p:cNvSpPr>
            <p:nvPr/>
          </p:nvSpPr>
          <p:spPr bwMode="auto">
            <a:xfrm>
              <a:off x="1559" y="2605"/>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Rectangle 129"/>
            <p:cNvSpPr>
              <a:spLocks noChangeArrowheads="1"/>
            </p:cNvSpPr>
            <p:nvPr/>
          </p:nvSpPr>
          <p:spPr bwMode="auto">
            <a:xfrm>
              <a:off x="1559" y="2605"/>
              <a:ext cx="5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Line 130"/>
            <p:cNvSpPr>
              <a:spLocks noChangeShapeType="1"/>
            </p:cNvSpPr>
            <p:nvPr/>
          </p:nvSpPr>
          <p:spPr bwMode="auto">
            <a:xfrm>
              <a:off x="2076" y="2605"/>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Rectangle 131"/>
            <p:cNvSpPr>
              <a:spLocks noChangeArrowheads="1"/>
            </p:cNvSpPr>
            <p:nvPr/>
          </p:nvSpPr>
          <p:spPr bwMode="auto">
            <a:xfrm>
              <a:off x="2076" y="2605"/>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Line 132"/>
            <p:cNvSpPr>
              <a:spLocks noChangeShapeType="1"/>
            </p:cNvSpPr>
            <p:nvPr/>
          </p:nvSpPr>
          <p:spPr bwMode="auto">
            <a:xfrm>
              <a:off x="639" y="2750"/>
              <a:ext cx="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Rectangle 133"/>
            <p:cNvSpPr>
              <a:spLocks noChangeArrowheads="1"/>
            </p:cNvSpPr>
            <p:nvPr/>
          </p:nvSpPr>
          <p:spPr bwMode="auto">
            <a:xfrm>
              <a:off x="639" y="2750"/>
              <a:ext cx="39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Line 134"/>
            <p:cNvSpPr>
              <a:spLocks noChangeShapeType="1"/>
            </p:cNvSpPr>
            <p:nvPr/>
          </p:nvSpPr>
          <p:spPr bwMode="auto">
            <a:xfrm>
              <a:off x="1041" y="2750"/>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Rectangle 135"/>
            <p:cNvSpPr>
              <a:spLocks noChangeArrowheads="1"/>
            </p:cNvSpPr>
            <p:nvPr/>
          </p:nvSpPr>
          <p:spPr bwMode="auto">
            <a:xfrm>
              <a:off x="1041" y="2750"/>
              <a:ext cx="51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Line 136"/>
            <p:cNvSpPr>
              <a:spLocks noChangeShapeType="1"/>
            </p:cNvSpPr>
            <p:nvPr/>
          </p:nvSpPr>
          <p:spPr bwMode="auto">
            <a:xfrm>
              <a:off x="1559" y="2750"/>
              <a:ext cx="5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Rectangle 137"/>
            <p:cNvSpPr>
              <a:spLocks noChangeArrowheads="1"/>
            </p:cNvSpPr>
            <p:nvPr/>
          </p:nvSpPr>
          <p:spPr bwMode="auto">
            <a:xfrm>
              <a:off x="1559" y="2750"/>
              <a:ext cx="51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Line 138"/>
            <p:cNvSpPr>
              <a:spLocks noChangeShapeType="1"/>
            </p:cNvSpPr>
            <p:nvPr/>
          </p:nvSpPr>
          <p:spPr bwMode="auto">
            <a:xfrm>
              <a:off x="2076" y="2750"/>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Rectangle 139"/>
            <p:cNvSpPr>
              <a:spLocks noChangeArrowheads="1"/>
            </p:cNvSpPr>
            <p:nvPr/>
          </p:nvSpPr>
          <p:spPr bwMode="auto">
            <a:xfrm>
              <a:off x="2076" y="2750"/>
              <a:ext cx="51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Line 140"/>
            <p:cNvSpPr>
              <a:spLocks noChangeShapeType="1"/>
            </p:cNvSpPr>
            <p:nvPr/>
          </p:nvSpPr>
          <p:spPr bwMode="auto">
            <a:xfrm>
              <a:off x="232" y="804"/>
              <a:ext cx="0" cy="20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Rectangle 141"/>
            <p:cNvSpPr>
              <a:spLocks noChangeArrowheads="1"/>
            </p:cNvSpPr>
            <p:nvPr/>
          </p:nvSpPr>
          <p:spPr bwMode="auto">
            <a:xfrm>
              <a:off x="232" y="804"/>
              <a:ext cx="4" cy="209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Line 142"/>
            <p:cNvSpPr>
              <a:spLocks noChangeShapeType="1"/>
            </p:cNvSpPr>
            <p:nvPr/>
          </p:nvSpPr>
          <p:spPr bwMode="auto">
            <a:xfrm>
              <a:off x="1114" y="808"/>
              <a:ext cx="0" cy="20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Line 144"/>
            <p:cNvSpPr>
              <a:spLocks noChangeShapeType="1"/>
            </p:cNvSpPr>
            <p:nvPr/>
          </p:nvSpPr>
          <p:spPr bwMode="auto">
            <a:xfrm>
              <a:off x="1554" y="808"/>
              <a:ext cx="0" cy="20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Rectangle 145"/>
            <p:cNvSpPr>
              <a:spLocks noChangeArrowheads="1"/>
            </p:cNvSpPr>
            <p:nvPr/>
          </p:nvSpPr>
          <p:spPr bwMode="auto">
            <a:xfrm>
              <a:off x="1554" y="808"/>
              <a:ext cx="5" cy="20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Line 146"/>
            <p:cNvSpPr>
              <a:spLocks noChangeShapeType="1"/>
            </p:cNvSpPr>
            <p:nvPr/>
          </p:nvSpPr>
          <p:spPr bwMode="auto">
            <a:xfrm>
              <a:off x="3112" y="806"/>
              <a:ext cx="0" cy="20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54" name="Rectangle 147"/>
            <p:cNvSpPr>
              <a:spLocks noChangeArrowheads="1"/>
            </p:cNvSpPr>
            <p:nvPr/>
          </p:nvSpPr>
          <p:spPr bwMode="auto">
            <a:xfrm>
              <a:off x="3108" y="808"/>
              <a:ext cx="4" cy="20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Rectangle 149"/>
            <p:cNvSpPr>
              <a:spLocks noChangeArrowheads="1"/>
            </p:cNvSpPr>
            <p:nvPr/>
          </p:nvSpPr>
          <p:spPr bwMode="auto">
            <a:xfrm>
              <a:off x="2072" y="949"/>
              <a:ext cx="4" cy="19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Line 150"/>
            <p:cNvSpPr>
              <a:spLocks noChangeShapeType="1"/>
            </p:cNvSpPr>
            <p:nvPr/>
          </p:nvSpPr>
          <p:spPr bwMode="auto">
            <a:xfrm>
              <a:off x="2590" y="954"/>
              <a:ext cx="0" cy="19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Rectangle 151"/>
            <p:cNvSpPr>
              <a:spLocks noChangeArrowheads="1"/>
            </p:cNvSpPr>
            <p:nvPr/>
          </p:nvSpPr>
          <p:spPr bwMode="auto">
            <a:xfrm>
              <a:off x="2590" y="954"/>
              <a:ext cx="4" cy="194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Line 152"/>
            <p:cNvSpPr>
              <a:spLocks noChangeShapeType="1"/>
            </p:cNvSpPr>
            <p:nvPr/>
          </p:nvSpPr>
          <p:spPr bwMode="auto">
            <a:xfrm>
              <a:off x="634" y="1155"/>
              <a:ext cx="0" cy="17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Rectangle 153"/>
            <p:cNvSpPr>
              <a:spLocks noChangeArrowheads="1"/>
            </p:cNvSpPr>
            <p:nvPr/>
          </p:nvSpPr>
          <p:spPr bwMode="auto">
            <a:xfrm>
              <a:off x="634" y="1155"/>
              <a:ext cx="5" cy="17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Line 154"/>
            <p:cNvSpPr>
              <a:spLocks noChangeShapeType="1"/>
            </p:cNvSpPr>
            <p:nvPr/>
          </p:nvSpPr>
          <p:spPr bwMode="auto">
            <a:xfrm>
              <a:off x="236" y="804"/>
              <a:ext cx="28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Rectangle 155"/>
            <p:cNvSpPr>
              <a:spLocks noChangeArrowheads="1"/>
            </p:cNvSpPr>
            <p:nvPr/>
          </p:nvSpPr>
          <p:spPr bwMode="auto">
            <a:xfrm>
              <a:off x="236" y="804"/>
              <a:ext cx="28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Line 156"/>
            <p:cNvSpPr>
              <a:spLocks noChangeShapeType="1"/>
            </p:cNvSpPr>
            <p:nvPr/>
          </p:nvSpPr>
          <p:spPr bwMode="auto">
            <a:xfrm>
              <a:off x="2076" y="949"/>
              <a:ext cx="10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Rectangle 157"/>
            <p:cNvSpPr>
              <a:spLocks noChangeArrowheads="1"/>
            </p:cNvSpPr>
            <p:nvPr/>
          </p:nvSpPr>
          <p:spPr bwMode="auto">
            <a:xfrm>
              <a:off x="2076" y="949"/>
              <a:ext cx="103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Rectangle 159"/>
            <p:cNvSpPr>
              <a:spLocks noChangeArrowheads="1"/>
            </p:cNvSpPr>
            <p:nvPr/>
          </p:nvSpPr>
          <p:spPr bwMode="auto">
            <a:xfrm>
              <a:off x="236" y="1150"/>
              <a:ext cx="287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Line 160"/>
            <p:cNvSpPr>
              <a:spLocks noChangeShapeType="1"/>
            </p:cNvSpPr>
            <p:nvPr/>
          </p:nvSpPr>
          <p:spPr bwMode="auto">
            <a:xfrm>
              <a:off x="2594" y="1296"/>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Rectangle 161"/>
            <p:cNvSpPr>
              <a:spLocks noChangeArrowheads="1"/>
            </p:cNvSpPr>
            <p:nvPr/>
          </p:nvSpPr>
          <p:spPr bwMode="auto">
            <a:xfrm>
              <a:off x="2594" y="1296"/>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Line 162"/>
            <p:cNvSpPr>
              <a:spLocks noChangeShapeType="1"/>
            </p:cNvSpPr>
            <p:nvPr/>
          </p:nvSpPr>
          <p:spPr bwMode="auto">
            <a:xfrm>
              <a:off x="2594" y="1441"/>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Rectangle 163"/>
            <p:cNvSpPr>
              <a:spLocks noChangeArrowheads="1"/>
            </p:cNvSpPr>
            <p:nvPr/>
          </p:nvSpPr>
          <p:spPr bwMode="auto">
            <a:xfrm>
              <a:off x="2594" y="1441"/>
              <a:ext cx="51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Line 164"/>
            <p:cNvSpPr>
              <a:spLocks noChangeShapeType="1"/>
            </p:cNvSpPr>
            <p:nvPr/>
          </p:nvSpPr>
          <p:spPr bwMode="auto">
            <a:xfrm>
              <a:off x="236" y="1587"/>
              <a:ext cx="28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72" name="Rectangle 165"/>
            <p:cNvSpPr>
              <a:spLocks noChangeArrowheads="1"/>
            </p:cNvSpPr>
            <p:nvPr/>
          </p:nvSpPr>
          <p:spPr bwMode="auto">
            <a:xfrm>
              <a:off x="236" y="1587"/>
              <a:ext cx="28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Line 166"/>
            <p:cNvSpPr>
              <a:spLocks noChangeShapeType="1"/>
            </p:cNvSpPr>
            <p:nvPr/>
          </p:nvSpPr>
          <p:spPr bwMode="auto">
            <a:xfrm>
              <a:off x="2594" y="1732"/>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Rectangle 167"/>
            <p:cNvSpPr>
              <a:spLocks noChangeArrowheads="1"/>
            </p:cNvSpPr>
            <p:nvPr/>
          </p:nvSpPr>
          <p:spPr bwMode="auto">
            <a:xfrm>
              <a:off x="2594" y="1732"/>
              <a:ext cx="51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Line 168"/>
            <p:cNvSpPr>
              <a:spLocks noChangeShapeType="1"/>
            </p:cNvSpPr>
            <p:nvPr/>
          </p:nvSpPr>
          <p:spPr bwMode="auto">
            <a:xfrm>
              <a:off x="2594" y="1878"/>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Rectangle 169"/>
            <p:cNvSpPr>
              <a:spLocks noChangeArrowheads="1"/>
            </p:cNvSpPr>
            <p:nvPr/>
          </p:nvSpPr>
          <p:spPr bwMode="auto">
            <a:xfrm>
              <a:off x="2594" y="1878"/>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Line 170"/>
            <p:cNvSpPr>
              <a:spLocks noChangeShapeType="1"/>
            </p:cNvSpPr>
            <p:nvPr/>
          </p:nvSpPr>
          <p:spPr bwMode="auto">
            <a:xfrm>
              <a:off x="236" y="2023"/>
              <a:ext cx="28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Rectangle 171"/>
            <p:cNvSpPr>
              <a:spLocks noChangeArrowheads="1"/>
            </p:cNvSpPr>
            <p:nvPr/>
          </p:nvSpPr>
          <p:spPr bwMode="auto">
            <a:xfrm>
              <a:off x="236" y="2023"/>
              <a:ext cx="28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Line 172"/>
            <p:cNvSpPr>
              <a:spLocks noChangeShapeType="1"/>
            </p:cNvSpPr>
            <p:nvPr/>
          </p:nvSpPr>
          <p:spPr bwMode="auto">
            <a:xfrm>
              <a:off x="2594" y="2169"/>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Rectangle 173"/>
            <p:cNvSpPr>
              <a:spLocks noChangeArrowheads="1"/>
            </p:cNvSpPr>
            <p:nvPr/>
          </p:nvSpPr>
          <p:spPr bwMode="auto">
            <a:xfrm>
              <a:off x="2594" y="2169"/>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Line 174"/>
            <p:cNvSpPr>
              <a:spLocks noChangeShapeType="1"/>
            </p:cNvSpPr>
            <p:nvPr/>
          </p:nvSpPr>
          <p:spPr bwMode="auto">
            <a:xfrm>
              <a:off x="2594" y="2314"/>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Rectangle 175"/>
            <p:cNvSpPr>
              <a:spLocks noChangeArrowheads="1"/>
            </p:cNvSpPr>
            <p:nvPr/>
          </p:nvSpPr>
          <p:spPr bwMode="auto">
            <a:xfrm>
              <a:off x="2594" y="2314"/>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Line 176"/>
            <p:cNvSpPr>
              <a:spLocks noChangeShapeType="1"/>
            </p:cNvSpPr>
            <p:nvPr/>
          </p:nvSpPr>
          <p:spPr bwMode="auto">
            <a:xfrm>
              <a:off x="236" y="2459"/>
              <a:ext cx="28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Rectangle 177"/>
            <p:cNvSpPr>
              <a:spLocks noChangeArrowheads="1"/>
            </p:cNvSpPr>
            <p:nvPr/>
          </p:nvSpPr>
          <p:spPr bwMode="auto">
            <a:xfrm>
              <a:off x="236" y="2459"/>
              <a:ext cx="287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Line 178"/>
            <p:cNvSpPr>
              <a:spLocks noChangeShapeType="1"/>
            </p:cNvSpPr>
            <p:nvPr/>
          </p:nvSpPr>
          <p:spPr bwMode="auto">
            <a:xfrm>
              <a:off x="2594" y="2605"/>
              <a:ext cx="5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Rectangle 179"/>
            <p:cNvSpPr>
              <a:spLocks noChangeArrowheads="1"/>
            </p:cNvSpPr>
            <p:nvPr/>
          </p:nvSpPr>
          <p:spPr bwMode="auto">
            <a:xfrm>
              <a:off x="2594" y="2605"/>
              <a:ext cx="51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Rectangle 181"/>
            <p:cNvSpPr>
              <a:spLocks noChangeArrowheads="1"/>
            </p:cNvSpPr>
            <p:nvPr/>
          </p:nvSpPr>
          <p:spPr bwMode="auto">
            <a:xfrm>
              <a:off x="2594" y="2750"/>
              <a:ext cx="51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Line 182"/>
            <p:cNvSpPr>
              <a:spLocks noChangeShapeType="1"/>
            </p:cNvSpPr>
            <p:nvPr/>
          </p:nvSpPr>
          <p:spPr bwMode="auto">
            <a:xfrm>
              <a:off x="236" y="2896"/>
              <a:ext cx="28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90" name="Rectangle 183"/>
            <p:cNvSpPr>
              <a:spLocks noChangeArrowheads="1"/>
            </p:cNvSpPr>
            <p:nvPr/>
          </p:nvSpPr>
          <p:spPr bwMode="auto">
            <a:xfrm>
              <a:off x="236" y="2896"/>
              <a:ext cx="28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5" name="Group 4"/>
          <p:cNvGrpSpPr>
            <a:grpSpLocks noChangeAspect="1"/>
          </p:cNvGrpSpPr>
          <p:nvPr/>
        </p:nvGrpSpPr>
        <p:grpSpPr bwMode="auto">
          <a:xfrm>
            <a:off x="376622" y="5236078"/>
            <a:ext cx="5334000" cy="2667000"/>
            <a:chOff x="232" y="3266"/>
            <a:chExt cx="3360" cy="1680"/>
          </a:xfrm>
        </p:grpSpPr>
        <p:sp>
          <p:nvSpPr>
            <p:cNvPr id="191" name="AutoShape 3"/>
            <p:cNvSpPr>
              <a:spLocks noChangeAspect="1" noChangeArrowheads="1" noTextEdit="1"/>
            </p:cNvSpPr>
            <p:nvPr/>
          </p:nvSpPr>
          <p:spPr bwMode="auto">
            <a:xfrm>
              <a:off x="232" y="3266"/>
              <a:ext cx="3360" cy="1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Rectangle 5"/>
            <p:cNvSpPr>
              <a:spLocks noChangeArrowheads="1"/>
            </p:cNvSpPr>
            <p:nvPr/>
          </p:nvSpPr>
          <p:spPr bwMode="auto">
            <a:xfrm>
              <a:off x="234" y="3268"/>
              <a:ext cx="3356" cy="16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Rectangle 6"/>
            <p:cNvSpPr>
              <a:spLocks noChangeArrowheads="1"/>
            </p:cNvSpPr>
            <p:nvPr/>
          </p:nvSpPr>
          <p:spPr bwMode="auto">
            <a:xfrm>
              <a:off x="487" y="3573"/>
              <a:ext cx="2999" cy="115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7"/>
            <p:cNvSpPr>
              <a:spLocks noEditPoints="1"/>
            </p:cNvSpPr>
            <p:nvPr/>
          </p:nvSpPr>
          <p:spPr bwMode="auto">
            <a:xfrm>
              <a:off x="492" y="3575"/>
              <a:ext cx="2999" cy="927"/>
            </a:xfrm>
            <a:custGeom>
              <a:avLst/>
              <a:gdLst>
                <a:gd name="T0" fmla="*/ 0 w 2999"/>
                <a:gd name="T1" fmla="*/ 922 h 927"/>
                <a:gd name="T2" fmla="*/ 2999 w 2999"/>
                <a:gd name="T3" fmla="*/ 922 h 927"/>
                <a:gd name="T4" fmla="*/ 2999 w 2999"/>
                <a:gd name="T5" fmla="*/ 927 h 927"/>
                <a:gd name="T6" fmla="*/ 0 w 2999"/>
                <a:gd name="T7" fmla="*/ 927 h 927"/>
                <a:gd name="T8" fmla="*/ 0 w 2999"/>
                <a:gd name="T9" fmla="*/ 922 h 927"/>
                <a:gd name="T10" fmla="*/ 0 w 2999"/>
                <a:gd name="T11" fmla="*/ 691 h 927"/>
                <a:gd name="T12" fmla="*/ 2999 w 2999"/>
                <a:gd name="T13" fmla="*/ 691 h 927"/>
                <a:gd name="T14" fmla="*/ 2999 w 2999"/>
                <a:gd name="T15" fmla="*/ 696 h 927"/>
                <a:gd name="T16" fmla="*/ 0 w 2999"/>
                <a:gd name="T17" fmla="*/ 696 h 927"/>
                <a:gd name="T18" fmla="*/ 0 w 2999"/>
                <a:gd name="T19" fmla="*/ 691 h 927"/>
                <a:gd name="T20" fmla="*/ 0 w 2999"/>
                <a:gd name="T21" fmla="*/ 460 h 927"/>
                <a:gd name="T22" fmla="*/ 2999 w 2999"/>
                <a:gd name="T23" fmla="*/ 460 h 927"/>
                <a:gd name="T24" fmla="*/ 2999 w 2999"/>
                <a:gd name="T25" fmla="*/ 466 h 927"/>
                <a:gd name="T26" fmla="*/ 0 w 2999"/>
                <a:gd name="T27" fmla="*/ 466 h 927"/>
                <a:gd name="T28" fmla="*/ 0 w 2999"/>
                <a:gd name="T29" fmla="*/ 460 h 927"/>
                <a:gd name="T30" fmla="*/ 0 w 2999"/>
                <a:gd name="T31" fmla="*/ 231 h 927"/>
                <a:gd name="T32" fmla="*/ 2999 w 2999"/>
                <a:gd name="T33" fmla="*/ 231 h 927"/>
                <a:gd name="T34" fmla="*/ 2999 w 2999"/>
                <a:gd name="T35" fmla="*/ 236 h 927"/>
                <a:gd name="T36" fmla="*/ 0 w 2999"/>
                <a:gd name="T37" fmla="*/ 236 h 927"/>
                <a:gd name="T38" fmla="*/ 0 w 2999"/>
                <a:gd name="T39" fmla="*/ 231 h 927"/>
                <a:gd name="T40" fmla="*/ 0 w 2999"/>
                <a:gd name="T41" fmla="*/ 0 h 927"/>
                <a:gd name="T42" fmla="*/ 2999 w 2999"/>
                <a:gd name="T43" fmla="*/ 0 h 927"/>
                <a:gd name="T44" fmla="*/ 2999 w 2999"/>
                <a:gd name="T45" fmla="*/ 5 h 927"/>
                <a:gd name="T46" fmla="*/ 0 w 2999"/>
                <a:gd name="T47" fmla="*/ 5 h 927"/>
                <a:gd name="T48" fmla="*/ 0 w 2999"/>
                <a:gd name="T49" fmla="*/ 0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99" h="927">
                  <a:moveTo>
                    <a:pt x="0" y="922"/>
                  </a:moveTo>
                  <a:lnTo>
                    <a:pt x="2999" y="922"/>
                  </a:lnTo>
                  <a:lnTo>
                    <a:pt x="2999" y="927"/>
                  </a:lnTo>
                  <a:lnTo>
                    <a:pt x="0" y="927"/>
                  </a:lnTo>
                  <a:lnTo>
                    <a:pt x="0" y="922"/>
                  </a:lnTo>
                  <a:close/>
                  <a:moveTo>
                    <a:pt x="0" y="691"/>
                  </a:moveTo>
                  <a:lnTo>
                    <a:pt x="2999" y="691"/>
                  </a:lnTo>
                  <a:lnTo>
                    <a:pt x="2999" y="696"/>
                  </a:lnTo>
                  <a:lnTo>
                    <a:pt x="0" y="696"/>
                  </a:lnTo>
                  <a:lnTo>
                    <a:pt x="0" y="691"/>
                  </a:lnTo>
                  <a:close/>
                  <a:moveTo>
                    <a:pt x="0" y="460"/>
                  </a:moveTo>
                  <a:lnTo>
                    <a:pt x="2999" y="460"/>
                  </a:lnTo>
                  <a:lnTo>
                    <a:pt x="2999" y="466"/>
                  </a:lnTo>
                  <a:lnTo>
                    <a:pt x="0" y="466"/>
                  </a:lnTo>
                  <a:lnTo>
                    <a:pt x="0" y="460"/>
                  </a:lnTo>
                  <a:close/>
                  <a:moveTo>
                    <a:pt x="0" y="231"/>
                  </a:moveTo>
                  <a:lnTo>
                    <a:pt x="2999" y="231"/>
                  </a:lnTo>
                  <a:lnTo>
                    <a:pt x="2999" y="236"/>
                  </a:lnTo>
                  <a:lnTo>
                    <a:pt x="0" y="236"/>
                  </a:lnTo>
                  <a:lnTo>
                    <a:pt x="0" y="231"/>
                  </a:lnTo>
                  <a:close/>
                  <a:moveTo>
                    <a:pt x="0" y="0"/>
                  </a:moveTo>
                  <a:lnTo>
                    <a:pt x="2999" y="0"/>
                  </a:lnTo>
                  <a:lnTo>
                    <a:pt x="2999"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5" name="Rectangle 8"/>
            <p:cNvSpPr>
              <a:spLocks noChangeArrowheads="1"/>
            </p:cNvSpPr>
            <p:nvPr/>
          </p:nvSpPr>
          <p:spPr bwMode="auto">
            <a:xfrm>
              <a:off x="489" y="3577"/>
              <a:ext cx="5" cy="1153"/>
            </a:xfrm>
            <a:prstGeom prst="rect">
              <a:avLst/>
            </a:pr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6" name="Freeform 9"/>
            <p:cNvSpPr>
              <a:spLocks noEditPoints="1"/>
            </p:cNvSpPr>
            <p:nvPr/>
          </p:nvSpPr>
          <p:spPr bwMode="auto">
            <a:xfrm>
              <a:off x="469" y="3575"/>
              <a:ext cx="23" cy="1157"/>
            </a:xfrm>
            <a:custGeom>
              <a:avLst/>
              <a:gdLst>
                <a:gd name="T0" fmla="*/ 0 w 23"/>
                <a:gd name="T1" fmla="*/ 1152 h 1157"/>
                <a:gd name="T2" fmla="*/ 23 w 23"/>
                <a:gd name="T3" fmla="*/ 1152 h 1157"/>
                <a:gd name="T4" fmla="*/ 23 w 23"/>
                <a:gd name="T5" fmla="*/ 1157 h 1157"/>
                <a:gd name="T6" fmla="*/ 0 w 23"/>
                <a:gd name="T7" fmla="*/ 1157 h 1157"/>
                <a:gd name="T8" fmla="*/ 0 w 23"/>
                <a:gd name="T9" fmla="*/ 1152 h 1157"/>
                <a:gd name="T10" fmla="*/ 0 w 23"/>
                <a:gd name="T11" fmla="*/ 922 h 1157"/>
                <a:gd name="T12" fmla="*/ 23 w 23"/>
                <a:gd name="T13" fmla="*/ 922 h 1157"/>
                <a:gd name="T14" fmla="*/ 23 w 23"/>
                <a:gd name="T15" fmla="*/ 927 h 1157"/>
                <a:gd name="T16" fmla="*/ 0 w 23"/>
                <a:gd name="T17" fmla="*/ 927 h 1157"/>
                <a:gd name="T18" fmla="*/ 0 w 23"/>
                <a:gd name="T19" fmla="*/ 922 h 1157"/>
                <a:gd name="T20" fmla="*/ 0 w 23"/>
                <a:gd name="T21" fmla="*/ 691 h 1157"/>
                <a:gd name="T22" fmla="*/ 23 w 23"/>
                <a:gd name="T23" fmla="*/ 691 h 1157"/>
                <a:gd name="T24" fmla="*/ 23 w 23"/>
                <a:gd name="T25" fmla="*/ 696 h 1157"/>
                <a:gd name="T26" fmla="*/ 0 w 23"/>
                <a:gd name="T27" fmla="*/ 696 h 1157"/>
                <a:gd name="T28" fmla="*/ 0 w 23"/>
                <a:gd name="T29" fmla="*/ 691 h 1157"/>
                <a:gd name="T30" fmla="*/ 0 w 23"/>
                <a:gd name="T31" fmla="*/ 460 h 1157"/>
                <a:gd name="T32" fmla="*/ 23 w 23"/>
                <a:gd name="T33" fmla="*/ 460 h 1157"/>
                <a:gd name="T34" fmla="*/ 23 w 23"/>
                <a:gd name="T35" fmla="*/ 466 h 1157"/>
                <a:gd name="T36" fmla="*/ 0 w 23"/>
                <a:gd name="T37" fmla="*/ 466 h 1157"/>
                <a:gd name="T38" fmla="*/ 0 w 23"/>
                <a:gd name="T39" fmla="*/ 460 h 1157"/>
                <a:gd name="T40" fmla="*/ 0 w 23"/>
                <a:gd name="T41" fmla="*/ 231 h 1157"/>
                <a:gd name="T42" fmla="*/ 23 w 23"/>
                <a:gd name="T43" fmla="*/ 231 h 1157"/>
                <a:gd name="T44" fmla="*/ 23 w 23"/>
                <a:gd name="T45" fmla="*/ 236 h 1157"/>
                <a:gd name="T46" fmla="*/ 0 w 23"/>
                <a:gd name="T47" fmla="*/ 236 h 1157"/>
                <a:gd name="T48" fmla="*/ 0 w 23"/>
                <a:gd name="T49" fmla="*/ 231 h 1157"/>
                <a:gd name="T50" fmla="*/ 0 w 23"/>
                <a:gd name="T51" fmla="*/ 0 h 1157"/>
                <a:gd name="T52" fmla="*/ 23 w 23"/>
                <a:gd name="T53" fmla="*/ 0 h 1157"/>
                <a:gd name="T54" fmla="*/ 23 w 23"/>
                <a:gd name="T55" fmla="*/ 5 h 1157"/>
                <a:gd name="T56" fmla="*/ 0 w 23"/>
                <a:gd name="T57" fmla="*/ 5 h 1157"/>
                <a:gd name="T58" fmla="*/ 0 w 23"/>
                <a:gd name="T59"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157">
                  <a:moveTo>
                    <a:pt x="0" y="1152"/>
                  </a:moveTo>
                  <a:lnTo>
                    <a:pt x="23" y="1152"/>
                  </a:lnTo>
                  <a:lnTo>
                    <a:pt x="23" y="1157"/>
                  </a:lnTo>
                  <a:lnTo>
                    <a:pt x="0" y="1157"/>
                  </a:lnTo>
                  <a:lnTo>
                    <a:pt x="0" y="1152"/>
                  </a:lnTo>
                  <a:close/>
                  <a:moveTo>
                    <a:pt x="0" y="922"/>
                  </a:moveTo>
                  <a:lnTo>
                    <a:pt x="23" y="922"/>
                  </a:lnTo>
                  <a:lnTo>
                    <a:pt x="23" y="927"/>
                  </a:lnTo>
                  <a:lnTo>
                    <a:pt x="0" y="927"/>
                  </a:lnTo>
                  <a:lnTo>
                    <a:pt x="0" y="922"/>
                  </a:lnTo>
                  <a:close/>
                  <a:moveTo>
                    <a:pt x="0" y="691"/>
                  </a:moveTo>
                  <a:lnTo>
                    <a:pt x="23" y="691"/>
                  </a:lnTo>
                  <a:lnTo>
                    <a:pt x="23" y="696"/>
                  </a:lnTo>
                  <a:lnTo>
                    <a:pt x="0" y="696"/>
                  </a:lnTo>
                  <a:lnTo>
                    <a:pt x="0" y="691"/>
                  </a:lnTo>
                  <a:close/>
                  <a:moveTo>
                    <a:pt x="0" y="460"/>
                  </a:moveTo>
                  <a:lnTo>
                    <a:pt x="23" y="460"/>
                  </a:lnTo>
                  <a:lnTo>
                    <a:pt x="23" y="466"/>
                  </a:lnTo>
                  <a:lnTo>
                    <a:pt x="0" y="466"/>
                  </a:lnTo>
                  <a:lnTo>
                    <a:pt x="0" y="460"/>
                  </a:lnTo>
                  <a:close/>
                  <a:moveTo>
                    <a:pt x="0" y="231"/>
                  </a:moveTo>
                  <a:lnTo>
                    <a:pt x="23" y="231"/>
                  </a:lnTo>
                  <a:lnTo>
                    <a:pt x="23" y="236"/>
                  </a:lnTo>
                  <a:lnTo>
                    <a:pt x="0" y="236"/>
                  </a:lnTo>
                  <a:lnTo>
                    <a:pt x="0" y="231"/>
                  </a:lnTo>
                  <a:close/>
                  <a:moveTo>
                    <a:pt x="0" y="0"/>
                  </a:moveTo>
                  <a:lnTo>
                    <a:pt x="23" y="0"/>
                  </a:lnTo>
                  <a:lnTo>
                    <a:pt x="23"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7" name="Rectangle 10"/>
            <p:cNvSpPr>
              <a:spLocks noChangeArrowheads="1"/>
            </p:cNvSpPr>
            <p:nvPr/>
          </p:nvSpPr>
          <p:spPr bwMode="auto">
            <a:xfrm>
              <a:off x="492" y="4727"/>
              <a:ext cx="2999" cy="5"/>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8" name="Freeform 11"/>
            <p:cNvSpPr>
              <a:spLocks noEditPoints="1"/>
            </p:cNvSpPr>
            <p:nvPr/>
          </p:nvSpPr>
          <p:spPr bwMode="auto">
            <a:xfrm>
              <a:off x="489" y="4730"/>
              <a:ext cx="3005" cy="23"/>
            </a:xfrm>
            <a:custGeom>
              <a:avLst/>
              <a:gdLst>
                <a:gd name="T0" fmla="*/ 5 w 3005"/>
                <a:gd name="T1" fmla="*/ 0 h 23"/>
                <a:gd name="T2" fmla="*/ 5 w 3005"/>
                <a:gd name="T3" fmla="*/ 23 h 23"/>
                <a:gd name="T4" fmla="*/ 0 w 3005"/>
                <a:gd name="T5" fmla="*/ 23 h 23"/>
                <a:gd name="T6" fmla="*/ 0 w 3005"/>
                <a:gd name="T7" fmla="*/ 0 h 23"/>
                <a:gd name="T8" fmla="*/ 5 w 3005"/>
                <a:gd name="T9" fmla="*/ 0 h 23"/>
                <a:gd name="T10" fmla="*/ 1005 w 3005"/>
                <a:gd name="T11" fmla="*/ 0 h 23"/>
                <a:gd name="T12" fmla="*/ 1005 w 3005"/>
                <a:gd name="T13" fmla="*/ 23 h 23"/>
                <a:gd name="T14" fmla="*/ 1000 w 3005"/>
                <a:gd name="T15" fmla="*/ 23 h 23"/>
                <a:gd name="T16" fmla="*/ 1000 w 3005"/>
                <a:gd name="T17" fmla="*/ 0 h 23"/>
                <a:gd name="T18" fmla="*/ 1005 w 3005"/>
                <a:gd name="T19" fmla="*/ 0 h 23"/>
                <a:gd name="T20" fmla="*/ 2005 w 3005"/>
                <a:gd name="T21" fmla="*/ 0 h 23"/>
                <a:gd name="T22" fmla="*/ 2005 w 3005"/>
                <a:gd name="T23" fmla="*/ 23 h 23"/>
                <a:gd name="T24" fmla="*/ 2000 w 3005"/>
                <a:gd name="T25" fmla="*/ 23 h 23"/>
                <a:gd name="T26" fmla="*/ 2000 w 3005"/>
                <a:gd name="T27" fmla="*/ 0 h 23"/>
                <a:gd name="T28" fmla="*/ 2005 w 3005"/>
                <a:gd name="T29" fmla="*/ 0 h 23"/>
                <a:gd name="T30" fmla="*/ 3005 w 3005"/>
                <a:gd name="T31" fmla="*/ 0 h 23"/>
                <a:gd name="T32" fmla="*/ 3005 w 3005"/>
                <a:gd name="T33" fmla="*/ 23 h 23"/>
                <a:gd name="T34" fmla="*/ 3000 w 3005"/>
                <a:gd name="T35" fmla="*/ 23 h 23"/>
                <a:gd name="T36" fmla="*/ 3000 w 3005"/>
                <a:gd name="T37" fmla="*/ 0 h 23"/>
                <a:gd name="T38" fmla="*/ 3005 w 3005"/>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05" h="23">
                  <a:moveTo>
                    <a:pt x="5" y="0"/>
                  </a:moveTo>
                  <a:lnTo>
                    <a:pt x="5" y="23"/>
                  </a:lnTo>
                  <a:lnTo>
                    <a:pt x="0" y="23"/>
                  </a:lnTo>
                  <a:lnTo>
                    <a:pt x="0" y="0"/>
                  </a:lnTo>
                  <a:lnTo>
                    <a:pt x="5" y="0"/>
                  </a:lnTo>
                  <a:close/>
                  <a:moveTo>
                    <a:pt x="1005" y="0"/>
                  </a:moveTo>
                  <a:lnTo>
                    <a:pt x="1005" y="23"/>
                  </a:lnTo>
                  <a:lnTo>
                    <a:pt x="1000" y="23"/>
                  </a:lnTo>
                  <a:lnTo>
                    <a:pt x="1000" y="0"/>
                  </a:lnTo>
                  <a:lnTo>
                    <a:pt x="1005" y="0"/>
                  </a:lnTo>
                  <a:close/>
                  <a:moveTo>
                    <a:pt x="2005" y="0"/>
                  </a:moveTo>
                  <a:lnTo>
                    <a:pt x="2005" y="23"/>
                  </a:lnTo>
                  <a:lnTo>
                    <a:pt x="2000" y="23"/>
                  </a:lnTo>
                  <a:lnTo>
                    <a:pt x="2000" y="0"/>
                  </a:lnTo>
                  <a:lnTo>
                    <a:pt x="2005" y="0"/>
                  </a:lnTo>
                  <a:close/>
                  <a:moveTo>
                    <a:pt x="3005" y="0"/>
                  </a:moveTo>
                  <a:lnTo>
                    <a:pt x="3005" y="23"/>
                  </a:lnTo>
                  <a:lnTo>
                    <a:pt x="3000" y="23"/>
                  </a:lnTo>
                  <a:lnTo>
                    <a:pt x="3000" y="0"/>
                  </a:lnTo>
                  <a:lnTo>
                    <a:pt x="3005"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9" name="Freeform 12"/>
            <p:cNvSpPr>
              <a:spLocks/>
            </p:cNvSpPr>
            <p:nvPr/>
          </p:nvSpPr>
          <p:spPr bwMode="auto">
            <a:xfrm>
              <a:off x="986" y="4046"/>
              <a:ext cx="2012" cy="86"/>
            </a:xfrm>
            <a:custGeom>
              <a:avLst/>
              <a:gdLst>
                <a:gd name="T0" fmla="*/ 60 w 18499"/>
                <a:gd name="T1" fmla="*/ 2 h 795"/>
                <a:gd name="T2" fmla="*/ 9252 w 18499"/>
                <a:gd name="T3" fmla="*/ 346 h 795"/>
                <a:gd name="T4" fmla="*/ 18444 w 18499"/>
                <a:gd name="T5" fmla="*/ 682 h 795"/>
                <a:gd name="T6" fmla="*/ 18497 w 18499"/>
                <a:gd name="T7" fmla="*/ 740 h 795"/>
                <a:gd name="T8" fmla="*/ 18439 w 18499"/>
                <a:gd name="T9" fmla="*/ 793 h 795"/>
                <a:gd name="T10" fmla="*/ 9247 w 18499"/>
                <a:gd name="T11" fmla="*/ 457 h 795"/>
                <a:gd name="T12" fmla="*/ 55 w 18499"/>
                <a:gd name="T13" fmla="*/ 113 h 795"/>
                <a:gd name="T14" fmla="*/ 2 w 18499"/>
                <a:gd name="T15" fmla="*/ 55 h 795"/>
                <a:gd name="T16" fmla="*/ 60 w 18499"/>
                <a:gd name="T17" fmla="*/ 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99" h="795">
                  <a:moveTo>
                    <a:pt x="60" y="2"/>
                  </a:moveTo>
                  <a:lnTo>
                    <a:pt x="9252" y="346"/>
                  </a:lnTo>
                  <a:lnTo>
                    <a:pt x="18444" y="682"/>
                  </a:lnTo>
                  <a:cubicBezTo>
                    <a:pt x="18474" y="683"/>
                    <a:pt x="18499" y="709"/>
                    <a:pt x="18497" y="740"/>
                  </a:cubicBezTo>
                  <a:cubicBezTo>
                    <a:pt x="18496" y="770"/>
                    <a:pt x="18470" y="795"/>
                    <a:pt x="18439" y="793"/>
                  </a:cubicBezTo>
                  <a:lnTo>
                    <a:pt x="9247" y="457"/>
                  </a:lnTo>
                  <a:lnTo>
                    <a:pt x="55" y="113"/>
                  </a:lnTo>
                  <a:cubicBezTo>
                    <a:pt x="24" y="112"/>
                    <a:pt x="0" y="86"/>
                    <a:pt x="2" y="55"/>
                  </a:cubicBezTo>
                  <a:cubicBezTo>
                    <a:pt x="3" y="24"/>
                    <a:pt x="29" y="0"/>
                    <a:pt x="60" y="2"/>
                  </a:cubicBezTo>
                  <a:close/>
                </a:path>
              </a:pathLst>
            </a:custGeom>
            <a:solidFill>
              <a:srgbClr val="CC0000"/>
            </a:solidFill>
            <a:ln w="1588"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0" name="Freeform 13"/>
            <p:cNvSpPr>
              <a:spLocks/>
            </p:cNvSpPr>
            <p:nvPr/>
          </p:nvSpPr>
          <p:spPr bwMode="auto">
            <a:xfrm>
              <a:off x="969" y="4030"/>
              <a:ext cx="44" cy="44"/>
            </a:xfrm>
            <a:custGeom>
              <a:avLst/>
              <a:gdLst>
                <a:gd name="T0" fmla="*/ 22 w 44"/>
                <a:gd name="T1" fmla="*/ 0 h 44"/>
                <a:gd name="T2" fmla="*/ 44 w 44"/>
                <a:gd name="T3" fmla="*/ 22 h 44"/>
                <a:gd name="T4" fmla="*/ 22 w 44"/>
                <a:gd name="T5" fmla="*/ 44 h 44"/>
                <a:gd name="T6" fmla="*/ 0 w 44"/>
                <a:gd name="T7" fmla="*/ 22 h 44"/>
                <a:gd name="T8" fmla="*/ 22 w 44"/>
                <a:gd name="T9" fmla="*/ 0 h 44"/>
              </a:gdLst>
              <a:ahLst/>
              <a:cxnLst>
                <a:cxn ang="0">
                  <a:pos x="T0" y="T1"/>
                </a:cxn>
                <a:cxn ang="0">
                  <a:pos x="T2" y="T3"/>
                </a:cxn>
                <a:cxn ang="0">
                  <a:pos x="T4" y="T5"/>
                </a:cxn>
                <a:cxn ang="0">
                  <a:pos x="T6" y="T7"/>
                </a:cxn>
                <a:cxn ang="0">
                  <a:pos x="T8" y="T9"/>
                </a:cxn>
              </a:cxnLst>
              <a:rect l="0" t="0" r="r" b="b"/>
              <a:pathLst>
                <a:path w="44" h="44">
                  <a:moveTo>
                    <a:pt x="22" y="0"/>
                  </a:moveTo>
                  <a:lnTo>
                    <a:pt x="44" y="22"/>
                  </a:lnTo>
                  <a:lnTo>
                    <a:pt x="22" y="44"/>
                  </a:lnTo>
                  <a:lnTo>
                    <a:pt x="0" y="22"/>
                  </a:lnTo>
                  <a:lnTo>
                    <a:pt x="22"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4"/>
            <p:cNvSpPr>
              <a:spLocks/>
            </p:cNvSpPr>
            <p:nvPr/>
          </p:nvSpPr>
          <p:spPr bwMode="auto">
            <a:xfrm>
              <a:off x="1969" y="4067"/>
              <a:ext cx="43" cy="43"/>
            </a:xfrm>
            <a:custGeom>
              <a:avLst/>
              <a:gdLst>
                <a:gd name="T0" fmla="*/ 22 w 43"/>
                <a:gd name="T1" fmla="*/ 0 h 43"/>
                <a:gd name="T2" fmla="*/ 43 w 43"/>
                <a:gd name="T3" fmla="*/ 22 h 43"/>
                <a:gd name="T4" fmla="*/ 22 w 43"/>
                <a:gd name="T5" fmla="*/ 43 h 43"/>
                <a:gd name="T6" fmla="*/ 0 w 43"/>
                <a:gd name="T7" fmla="*/ 22 h 43"/>
                <a:gd name="T8" fmla="*/ 22 w 43"/>
                <a:gd name="T9" fmla="*/ 0 h 43"/>
              </a:gdLst>
              <a:ahLst/>
              <a:cxnLst>
                <a:cxn ang="0">
                  <a:pos x="T0" y="T1"/>
                </a:cxn>
                <a:cxn ang="0">
                  <a:pos x="T2" y="T3"/>
                </a:cxn>
                <a:cxn ang="0">
                  <a:pos x="T4" y="T5"/>
                </a:cxn>
                <a:cxn ang="0">
                  <a:pos x="T6" y="T7"/>
                </a:cxn>
                <a:cxn ang="0">
                  <a:pos x="T8" y="T9"/>
                </a:cxn>
              </a:cxnLst>
              <a:rect l="0" t="0" r="r" b="b"/>
              <a:pathLst>
                <a:path w="43" h="43">
                  <a:moveTo>
                    <a:pt x="22" y="0"/>
                  </a:moveTo>
                  <a:lnTo>
                    <a:pt x="43" y="22"/>
                  </a:lnTo>
                  <a:lnTo>
                    <a:pt x="22" y="43"/>
                  </a:lnTo>
                  <a:lnTo>
                    <a:pt x="0" y="22"/>
                  </a:lnTo>
                  <a:lnTo>
                    <a:pt x="22"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5"/>
            <p:cNvSpPr>
              <a:spLocks/>
            </p:cNvSpPr>
            <p:nvPr/>
          </p:nvSpPr>
          <p:spPr bwMode="auto">
            <a:xfrm>
              <a:off x="2969" y="4103"/>
              <a:ext cx="44" cy="44"/>
            </a:xfrm>
            <a:custGeom>
              <a:avLst/>
              <a:gdLst>
                <a:gd name="T0" fmla="*/ 22 w 44"/>
                <a:gd name="T1" fmla="*/ 0 h 44"/>
                <a:gd name="T2" fmla="*/ 44 w 44"/>
                <a:gd name="T3" fmla="*/ 22 h 44"/>
                <a:gd name="T4" fmla="*/ 22 w 44"/>
                <a:gd name="T5" fmla="*/ 44 h 44"/>
                <a:gd name="T6" fmla="*/ 0 w 44"/>
                <a:gd name="T7" fmla="*/ 22 h 44"/>
                <a:gd name="T8" fmla="*/ 22 w 44"/>
                <a:gd name="T9" fmla="*/ 0 h 44"/>
              </a:gdLst>
              <a:ahLst/>
              <a:cxnLst>
                <a:cxn ang="0">
                  <a:pos x="T0" y="T1"/>
                </a:cxn>
                <a:cxn ang="0">
                  <a:pos x="T2" y="T3"/>
                </a:cxn>
                <a:cxn ang="0">
                  <a:pos x="T4" y="T5"/>
                </a:cxn>
                <a:cxn ang="0">
                  <a:pos x="T6" y="T7"/>
                </a:cxn>
                <a:cxn ang="0">
                  <a:pos x="T8" y="T9"/>
                </a:cxn>
              </a:cxnLst>
              <a:rect l="0" t="0" r="r" b="b"/>
              <a:pathLst>
                <a:path w="44" h="44">
                  <a:moveTo>
                    <a:pt x="22" y="0"/>
                  </a:moveTo>
                  <a:lnTo>
                    <a:pt x="44" y="22"/>
                  </a:lnTo>
                  <a:lnTo>
                    <a:pt x="22" y="44"/>
                  </a:lnTo>
                  <a:lnTo>
                    <a:pt x="0" y="22"/>
                  </a:lnTo>
                  <a:lnTo>
                    <a:pt x="22"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6"/>
            <p:cNvSpPr>
              <a:spLocks noEditPoints="1"/>
            </p:cNvSpPr>
            <p:nvPr/>
          </p:nvSpPr>
          <p:spPr bwMode="auto">
            <a:xfrm>
              <a:off x="986" y="3756"/>
              <a:ext cx="2010" cy="58"/>
            </a:xfrm>
            <a:custGeom>
              <a:avLst/>
              <a:gdLst>
                <a:gd name="T0" fmla="*/ 337 w 18485"/>
                <a:gd name="T1" fmla="*/ 473 h 537"/>
                <a:gd name="T2" fmla="*/ 449 w 18485"/>
                <a:gd name="T3" fmla="*/ 470 h 537"/>
                <a:gd name="T4" fmla="*/ 951 w 18485"/>
                <a:gd name="T5" fmla="*/ 400 h 537"/>
                <a:gd name="T6" fmla="*/ 1178 w 18485"/>
                <a:gd name="T7" fmla="*/ 505 h 537"/>
                <a:gd name="T8" fmla="*/ 1623 w 18485"/>
                <a:gd name="T9" fmla="*/ 381 h 537"/>
                <a:gd name="T10" fmla="*/ 1850 w 18485"/>
                <a:gd name="T11" fmla="*/ 487 h 537"/>
                <a:gd name="T12" fmla="*/ 2071 w 18485"/>
                <a:gd name="T13" fmla="*/ 368 h 537"/>
                <a:gd name="T14" fmla="*/ 2577 w 18485"/>
                <a:gd name="T15" fmla="*/ 410 h 537"/>
                <a:gd name="T16" fmla="*/ 2689 w 18485"/>
                <a:gd name="T17" fmla="*/ 407 h 537"/>
                <a:gd name="T18" fmla="*/ 3191 w 18485"/>
                <a:gd name="T19" fmla="*/ 337 h 537"/>
                <a:gd name="T20" fmla="*/ 3419 w 18485"/>
                <a:gd name="T21" fmla="*/ 443 h 537"/>
                <a:gd name="T22" fmla="*/ 3863 w 18485"/>
                <a:gd name="T23" fmla="*/ 318 h 537"/>
                <a:gd name="T24" fmla="*/ 4091 w 18485"/>
                <a:gd name="T25" fmla="*/ 424 h 537"/>
                <a:gd name="T26" fmla="*/ 4311 w 18485"/>
                <a:gd name="T27" fmla="*/ 306 h 537"/>
                <a:gd name="T28" fmla="*/ 4817 w 18485"/>
                <a:gd name="T29" fmla="*/ 348 h 537"/>
                <a:gd name="T30" fmla="*/ 4929 w 18485"/>
                <a:gd name="T31" fmla="*/ 345 h 537"/>
                <a:gd name="T32" fmla="*/ 5431 w 18485"/>
                <a:gd name="T33" fmla="*/ 275 h 537"/>
                <a:gd name="T34" fmla="*/ 5659 w 18485"/>
                <a:gd name="T35" fmla="*/ 380 h 537"/>
                <a:gd name="T36" fmla="*/ 6103 w 18485"/>
                <a:gd name="T37" fmla="*/ 256 h 537"/>
                <a:gd name="T38" fmla="*/ 6331 w 18485"/>
                <a:gd name="T39" fmla="*/ 362 h 537"/>
                <a:gd name="T40" fmla="*/ 6551 w 18485"/>
                <a:gd name="T41" fmla="*/ 244 h 537"/>
                <a:gd name="T42" fmla="*/ 7057 w 18485"/>
                <a:gd name="T43" fmla="*/ 285 h 537"/>
                <a:gd name="T44" fmla="*/ 7169 w 18485"/>
                <a:gd name="T45" fmla="*/ 283 h 537"/>
                <a:gd name="T46" fmla="*/ 7672 w 18485"/>
                <a:gd name="T47" fmla="*/ 212 h 537"/>
                <a:gd name="T48" fmla="*/ 7899 w 18485"/>
                <a:gd name="T49" fmla="*/ 318 h 537"/>
                <a:gd name="T50" fmla="*/ 8344 w 18485"/>
                <a:gd name="T51" fmla="*/ 194 h 537"/>
                <a:gd name="T52" fmla="*/ 8571 w 18485"/>
                <a:gd name="T53" fmla="*/ 299 h 537"/>
                <a:gd name="T54" fmla="*/ 8792 w 18485"/>
                <a:gd name="T55" fmla="*/ 181 h 537"/>
                <a:gd name="T56" fmla="*/ 9298 w 18485"/>
                <a:gd name="T57" fmla="*/ 223 h 537"/>
                <a:gd name="T58" fmla="*/ 9410 w 18485"/>
                <a:gd name="T59" fmla="*/ 222 h 537"/>
                <a:gd name="T60" fmla="*/ 9913 w 18485"/>
                <a:gd name="T61" fmla="*/ 156 h 537"/>
                <a:gd name="T62" fmla="*/ 10139 w 18485"/>
                <a:gd name="T63" fmla="*/ 264 h 537"/>
                <a:gd name="T64" fmla="*/ 10585 w 18485"/>
                <a:gd name="T65" fmla="*/ 144 h 537"/>
                <a:gd name="T66" fmla="*/ 10811 w 18485"/>
                <a:gd name="T67" fmla="*/ 252 h 537"/>
                <a:gd name="T68" fmla="*/ 11033 w 18485"/>
                <a:gd name="T69" fmla="*/ 136 h 537"/>
                <a:gd name="T70" fmla="*/ 11538 w 18485"/>
                <a:gd name="T71" fmla="*/ 182 h 537"/>
                <a:gd name="T72" fmla="*/ 11650 w 18485"/>
                <a:gd name="T73" fmla="*/ 181 h 537"/>
                <a:gd name="T74" fmla="*/ 12153 w 18485"/>
                <a:gd name="T75" fmla="*/ 115 h 537"/>
                <a:gd name="T76" fmla="*/ 12380 w 18485"/>
                <a:gd name="T77" fmla="*/ 223 h 537"/>
                <a:gd name="T78" fmla="*/ 12825 w 18485"/>
                <a:gd name="T79" fmla="*/ 103 h 537"/>
                <a:gd name="T80" fmla="*/ 13052 w 18485"/>
                <a:gd name="T81" fmla="*/ 211 h 537"/>
                <a:gd name="T82" fmla="*/ 13274 w 18485"/>
                <a:gd name="T83" fmla="*/ 95 h 537"/>
                <a:gd name="T84" fmla="*/ 13779 w 18485"/>
                <a:gd name="T85" fmla="*/ 141 h 537"/>
                <a:gd name="T86" fmla="*/ 13891 w 18485"/>
                <a:gd name="T87" fmla="*/ 140 h 537"/>
                <a:gd name="T88" fmla="*/ 14394 w 18485"/>
                <a:gd name="T89" fmla="*/ 74 h 537"/>
                <a:gd name="T90" fmla="*/ 14621 w 18485"/>
                <a:gd name="T91" fmla="*/ 182 h 537"/>
                <a:gd name="T92" fmla="*/ 15066 w 18485"/>
                <a:gd name="T93" fmla="*/ 62 h 537"/>
                <a:gd name="T94" fmla="*/ 15293 w 18485"/>
                <a:gd name="T95" fmla="*/ 170 h 537"/>
                <a:gd name="T96" fmla="*/ 15514 w 18485"/>
                <a:gd name="T97" fmla="*/ 54 h 537"/>
                <a:gd name="T98" fmla="*/ 16020 w 18485"/>
                <a:gd name="T99" fmla="*/ 100 h 537"/>
                <a:gd name="T100" fmla="*/ 16132 w 18485"/>
                <a:gd name="T101" fmla="*/ 99 h 537"/>
                <a:gd name="T102" fmla="*/ 16635 w 18485"/>
                <a:gd name="T103" fmla="*/ 33 h 537"/>
                <a:gd name="T104" fmla="*/ 16861 w 18485"/>
                <a:gd name="T105" fmla="*/ 141 h 537"/>
                <a:gd name="T106" fmla="*/ 17307 w 18485"/>
                <a:gd name="T107" fmla="*/ 21 h 537"/>
                <a:gd name="T108" fmla="*/ 17534 w 18485"/>
                <a:gd name="T109" fmla="*/ 129 h 537"/>
                <a:gd name="T110" fmla="*/ 17755 w 18485"/>
                <a:gd name="T111" fmla="*/ 13 h 537"/>
                <a:gd name="T112" fmla="*/ 18261 w 18485"/>
                <a:gd name="T113" fmla="*/ 60 h 537"/>
                <a:gd name="T114" fmla="*/ 18373 w 18485"/>
                <a:gd name="T115" fmla="*/ 5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85" h="537">
                  <a:moveTo>
                    <a:pt x="55" y="424"/>
                  </a:moveTo>
                  <a:lnTo>
                    <a:pt x="55" y="424"/>
                  </a:lnTo>
                  <a:cubicBezTo>
                    <a:pt x="86" y="424"/>
                    <a:pt x="112" y="448"/>
                    <a:pt x="113" y="479"/>
                  </a:cubicBezTo>
                  <a:cubicBezTo>
                    <a:pt x="113" y="510"/>
                    <a:pt x="89" y="535"/>
                    <a:pt x="58" y="536"/>
                  </a:cubicBezTo>
                  <a:lnTo>
                    <a:pt x="58" y="536"/>
                  </a:lnTo>
                  <a:cubicBezTo>
                    <a:pt x="27" y="537"/>
                    <a:pt x="1" y="513"/>
                    <a:pt x="0" y="482"/>
                  </a:cubicBezTo>
                  <a:cubicBezTo>
                    <a:pt x="0" y="451"/>
                    <a:pt x="24" y="425"/>
                    <a:pt x="55" y="424"/>
                  </a:cubicBezTo>
                  <a:close/>
                  <a:moveTo>
                    <a:pt x="279" y="418"/>
                  </a:moveTo>
                  <a:lnTo>
                    <a:pt x="279" y="418"/>
                  </a:lnTo>
                  <a:cubicBezTo>
                    <a:pt x="310" y="417"/>
                    <a:pt x="336" y="442"/>
                    <a:pt x="337" y="473"/>
                  </a:cubicBezTo>
                  <a:cubicBezTo>
                    <a:pt x="338" y="503"/>
                    <a:pt x="313" y="529"/>
                    <a:pt x="282" y="530"/>
                  </a:cubicBezTo>
                  <a:lnTo>
                    <a:pt x="282" y="530"/>
                  </a:lnTo>
                  <a:cubicBezTo>
                    <a:pt x="251" y="531"/>
                    <a:pt x="225" y="507"/>
                    <a:pt x="225" y="476"/>
                  </a:cubicBezTo>
                  <a:cubicBezTo>
                    <a:pt x="224" y="445"/>
                    <a:pt x="248" y="419"/>
                    <a:pt x="279" y="418"/>
                  </a:cubicBezTo>
                  <a:close/>
                  <a:moveTo>
                    <a:pt x="503" y="412"/>
                  </a:moveTo>
                  <a:lnTo>
                    <a:pt x="503" y="412"/>
                  </a:lnTo>
                  <a:cubicBezTo>
                    <a:pt x="534" y="411"/>
                    <a:pt x="560" y="435"/>
                    <a:pt x="561" y="466"/>
                  </a:cubicBezTo>
                  <a:cubicBezTo>
                    <a:pt x="562" y="497"/>
                    <a:pt x="537" y="523"/>
                    <a:pt x="506" y="524"/>
                  </a:cubicBezTo>
                  <a:lnTo>
                    <a:pt x="506" y="524"/>
                  </a:lnTo>
                  <a:cubicBezTo>
                    <a:pt x="475" y="525"/>
                    <a:pt x="449" y="501"/>
                    <a:pt x="449" y="470"/>
                  </a:cubicBezTo>
                  <a:cubicBezTo>
                    <a:pt x="448" y="439"/>
                    <a:pt x="472" y="413"/>
                    <a:pt x="503" y="412"/>
                  </a:cubicBezTo>
                  <a:close/>
                  <a:moveTo>
                    <a:pt x="727" y="406"/>
                  </a:moveTo>
                  <a:lnTo>
                    <a:pt x="727" y="406"/>
                  </a:lnTo>
                  <a:cubicBezTo>
                    <a:pt x="758" y="405"/>
                    <a:pt x="784" y="429"/>
                    <a:pt x="785" y="460"/>
                  </a:cubicBezTo>
                  <a:cubicBezTo>
                    <a:pt x="786" y="491"/>
                    <a:pt x="761" y="517"/>
                    <a:pt x="730" y="518"/>
                  </a:cubicBezTo>
                  <a:lnTo>
                    <a:pt x="730" y="518"/>
                  </a:lnTo>
                  <a:cubicBezTo>
                    <a:pt x="699" y="519"/>
                    <a:pt x="674" y="494"/>
                    <a:pt x="673" y="463"/>
                  </a:cubicBezTo>
                  <a:cubicBezTo>
                    <a:pt x="672" y="433"/>
                    <a:pt x="696" y="407"/>
                    <a:pt x="727" y="406"/>
                  </a:cubicBezTo>
                  <a:close/>
                  <a:moveTo>
                    <a:pt x="951" y="400"/>
                  </a:moveTo>
                  <a:lnTo>
                    <a:pt x="951" y="400"/>
                  </a:lnTo>
                  <a:cubicBezTo>
                    <a:pt x="982" y="399"/>
                    <a:pt x="1008" y="423"/>
                    <a:pt x="1009" y="454"/>
                  </a:cubicBezTo>
                  <a:cubicBezTo>
                    <a:pt x="1010" y="485"/>
                    <a:pt x="985" y="511"/>
                    <a:pt x="954" y="511"/>
                  </a:cubicBezTo>
                  <a:lnTo>
                    <a:pt x="954" y="511"/>
                  </a:lnTo>
                  <a:cubicBezTo>
                    <a:pt x="923" y="512"/>
                    <a:pt x="898" y="488"/>
                    <a:pt x="897" y="457"/>
                  </a:cubicBezTo>
                  <a:cubicBezTo>
                    <a:pt x="896" y="426"/>
                    <a:pt x="920" y="400"/>
                    <a:pt x="951" y="400"/>
                  </a:cubicBezTo>
                  <a:close/>
                  <a:moveTo>
                    <a:pt x="1175" y="393"/>
                  </a:moveTo>
                  <a:lnTo>
                    <a:pt x="1175" y="393"/>
                  </a:lnTo>
                  <a:cubicBezTo>
                    <a:pt x="1206" y="392"/>
                    <a:pt x="1232" y="417"/>
                    <a:pt x="1233" y="448"/>
                  </a:cubicBezTo>
                  <a:cubicBezTo>
                    <a:pt x="1234" y="478"/>
                    <a:pt x="1209" y="504"/>
                    <a:pt x="1178" y="505"/>
                  </a:cubicBezTo>
                  <a:lnTo>
                    <a:pt x="1178" y="505"/>
                  </a:lnTo>
                  <a:cubicBezTo>
                    <a:pt x="1147" y="506"/>
                    <a:pt x="1122" y="482"/>
                    <a:pt x="1121" y="451"/>
                  </a:cubicBezTo>
                  <a:cubicBezTo>
                    <a:pt x="1120" y="420"/>
                    <a:pt x="1144" y="394"/>
                    <a:pt x="1175" y="393"/>
                  </a:cubicBezTo>
                  <a:close/>
                  <a:moveTo>
                    <a:pt x="1399" y="387"/>
                  </a:moveTo>
                  <a:lnTo>
                    <a:pt x="1399" y="387"/>
                  </a:lnTo>
                  <a:cubicBezTo>
                    <a:pt x="1430" y="386"/>
                    <a:pt x="1456" y="410"/>
                    <a:pt x="1457" y="441"/>
                  </a:cubicBezTo>
                  <a:cubicBezTo>
                    <a:pt x="1458" y="472"/>
                    <a:pt x="1433" y="498"/>
                    <a:pt x="1402" y="499"/>
                  </a:cubicBezTo>
                  <a:lnTo>
                    <a:pt x="1402" y="499"/>
                  </a:lnTo>
                  <a:cubicBezTo>
                    <a:pt x="1371" y="500"/>
                    <a:pt x="1346" y="476"/>
                    <a:pt x="1345" y="445"/>
                  </a:cubicBezTo>
                  <a:cubicBezTo>
                    <a:pt x="1344" y="414"/>
                    <a:pt x="1368" y="388"/>
                    <a:pt x="1399" y="387"/>
                  </a:cubicBezTo>
                  <a:close/>
                  <a:moveTo>
                    <a:pt x="1623" y="381"/>
                  </a:moveTo>
                  <a:lnTo>
                    <a:pt x="1623" y="381"/>
                  </a:lnTo>
                  <a:cubicBezTo>
                    <a:pt x="1654" y="380"/>
                    <a:pt x="1680" y="404"/>
                    <a:pt x="1681" y="435"/>
                  </a:cubicBezTo>
                  <a:cubicBezTo>
                    <a:pt x="1682" y="466"/>
                    <a:pt x="1657" y="492"/>
                    <a:pt x="1626" y="493"/>
                  </a:cubicBezTo>
                  <a:lnTo>
                    <a:pt x="1626" y="493"/>
                  </a:lnTo>
                  <a:cubicBezTo>
                    <a:pt x="1595" y="494"/>
                    <a:pt x="1570" y="469"/>
                    <a:pt x="1569" y="439"/>
                  </a:cubicBezTo>
                  <a:cubicBezTo>
                    <a:pt x="1568" y="408"/>
                    <a:pt x="1592" y="382"/>
                    <a:pt x="1623" y="381"/>
                  </a:cubicBezTo>
                  <a:close/>
                  <a:moveTo>
                    <a:pt x="1847" y="375"/>
                  </a:moveTo>
                  <a:lnTo>
                    <a:pt x="1847" y="375"/>
                  </a:lnTo>
                  <a:cubicBezTo>
                    <a:pt x="1878" y="374"/>
                    <a:pt x="1904" y="398"/>
                    <a:pt x="1905" y="429"/>
                  </a:cubicBezTo>
                  <a:cubicBezTo>
                    <a:pt x="1906" y="460"/>
                    <a:pt x="1881" y="486"/>
                    <a:pt x="1850" y="487"/>
                  </a:cubicBezTo>
                  <a:lnTo>
                    <a:pt x="1850" y="487"/>
                  </a:lnTo>
                  <a:cubicBezTo>
                    <a:pt x="1819" y="487"/>
                    <a:pt x="1794" y="463"/>
                    <a:pt x="1793" y="432"/>
                  </a:cubicBezTo>
                  <a:cubicBezTo>
                    <a:pt x="1792" y="401"/>
                    <a:pt x="1816" y="376"/>
                    <a:pt x="1847" y="375"/>
                  </a:cubicBezTo>
                  <a:close/>
                  <a:moveTo>
                    <a:pt x="2071" y="368"/>
                  </a:moveTo>
                  <a:lnTo>
                    <a:pt x="2071" y="368"/>
                  </a:lnTo>
                  <a:cubicBezTo>
                    <a:pt x="2102" y="367"/>
                    <a:pt x="2128" y="392"/>
                    <a:pt x="2129" y="423"/>
                  </a:cubicBezTo>
                  <a:cubicBezTo>
                    <a:pt x="2130" y="454"/>
                    <a:pt x="2105" y="479"/>
                    <a:pt x="2075" y="480"/>
                  </a:cubicBezTo>
                  <a:lnTo>
                    <a:pt x="2074" y="480"/>
                  </a:lnTo>
                  <a:cubicBezTo>
                    <a:pt x="2043" y="481"/>
                    <a:pt x="2018" y="457"/>
                    <a:pt x="2017" y="426"/>
                  </a:cubicBezTo>
                  <a:cubicBezTo>
                    <a:pt x="2016" y="395"/>
                    <a:pt x="2040" y="369"/>
                    <a:pt x="2071" y="368"/>
                  </a:cubicBezTo>
                  <a:close/>
                  <a:moveTo>
                    <a:pt x="2295" y="362"/>
                  </a:moveTo>
                  <a:lnTo>
                    <a:pt x="2295" y="362"/>
                  </a:lnTo>
                  <a:cubicBezTo>
                    <a:pt x="2326" y="361"/>
                    <a:pt x="2352" y="385"/>
                    <a:pt x="2353" y="416"/>
                  </a:cubicBezTo>
                  <a:cubicBezTo>
                    <a:pt x="2354" y="447"/>
                    <a:pt x="2329" y="473"/>
                    <a:pt x="2299" y="474"/>
                  </a:cubicBezTo>
                  <a:lnTo>
                    <a:pt x="2298" y="474"/>
                  </a:lnTo>
                  <a:cubicBezTo>
                    <a:pt x="2268" y="475"/>
                    <a:pt x="2242" y="451"/>
                    <a:pt x="2241" y="420"/>
                  </a:cubicBezTo>
                  <a:cubicBezTo>
                    <a:pt x="2240" y="389"/>
                    <a:pt x="2264" y="363"/>
                    <a:pt x="2295" y="362"/>
                  </a:cubicBezTo>
                  <a:close/>
                  <a:moveTo>
                    <a:pt x="2519" y="356"/>
                  </a:moveTo>
                  <a:lnTo>
                    <a:pt x="2519" y="356"/>
                  </a:lnTo>
                  <a:cubicBezTo>
                    <a:pt x="2550" y="355"/>
                    <a:pt x="2576" y="379"/>
                    <a:pt x="2577" y="410"/>
                  </a:cubicBezTo>
                  <a:cubicBezTo>
                    <a:pt x="2578" y="441"/>
                    <a:pt x="2553" y="467"/>
                    <a:pt x="2523" y="468"/>
                  </a:cubicBezTo>
                  <a:lnTo>
                    <a:pt x="2522" y="468"/>
                  </a:lnTo>
                  <a:cubicBezTo>
                    <a:pt x="2492" y="469"/>
                    <a:pt x="2466" y="444"/>
                    <a:pt x="2465" y="414"/>
                  </a:cubicBezTo>
                  <a:cubicBezTo>
                    <a:pt x="2464" y="383"/>
                    <a:pt x="2488" y="357"/>
                    <a:pt x="2519" y="356"/>
                  </a:cubicBezTo>
                  <a:close/>
                  <a:moveTo>
                    <a:pt x="2743" y="350"/>
                  </a:moveTo>
                  <a:lnTo>
                    <a:pt x="2743" y="350"/>
                  </a:lnTo>
                  <a:cubicBezTo>
                    <a:pt x="2774" y="349"/>
                    <a:pt x="2800" y="373"/>
                    <a:pt x="2801" y="404"/>
                  </a:cubicBezTo>
                  <a:cubicBezTo>
                    <a:pt x="2802" y="435"/>
                    <a:pt x="2778" y="461"/>
                    <a:pt x="2747" y="462"/>
                  </a:cubicBezTo>
                  <a:lnTo>
                    <a:pt x="2746" y="462"/>
                  </a:lnTo>
                  <a:cubicBezTo>
                    <a:pt x="2716" y="463"/>
                    <a:pt x="2690" y="438"/>
                    <a:pt x="2689" y="407"/>
                  </a:cubicBezTo>
                  <a:cubicBezTo>
                    <a:pt x="2688" y="376"/>
                    <a:pt x="2712" y="351"/>
                    <a:pt x="2743" y="350"/>
                  </a:cubicBezTo>
                  <a:close/>
                  <a:moveTo>
                    <a:pt x="2967" y="343"/>
                  </a:moveTo>
                  <a:lnTo>
                    <a:pt x="2967" y="343"/>
                  </a:lnTo>
                  <a:cubicBezTo>
                    <a:pt x="2998" y="342"/>
                    <a:pt x="3024" y="367"/>
                    <a:pt x="3025" y="398"/>
                  </a:cubicBezTo>
                  <a:cubicBezTo>
                    <a:pt x="3026" y="429"/>
                    <a:pt x="3002" y="454"/>
                    <a:pt x="2971" y="455"/>
                  </a:cubicBezTo>
                  <a:lnTo>
                    <a:pt x="2971" y="455"/>
                  </a:lnTo>
                  <a:cubicBezTo>
                    <a:pt x="2940" y="456"/>
                    <a:pt x="2914" y="432"/>
                    <a:pt x="2913" y="401"/>
                  </a:cubicBezTo>
                  <a:cubicBezTo>
                    <a:pt x="2912" y="370"/>
                    <a:pt x="2936" y="344"/>
                    <a:pt x="2967" y="343"/>
                  </a:cubicBezTo>
                  <a:close/>
                  <a:moveTo>
                    <a:pt x="3191" y="337"/>
                  </a:moveTo>
                  <a:lnTo>
                    <a:pt x="3191" y="337"/>
                  </a:lnTo>
                  <a:cubicBezTo>
                    <a:pt x="3222" y="336"/>
                    <a:pt x="3248" y="360"/>
                    <a:pt x="3249" y="391"/>
                  </a:cubicBezTo>
                  <a:cubicBezTo>
                    <a:pt x="3250" y="422"/>
                    <a:pt x="3226" y="448"/>
                    <a:pt x="3195" y="449"/>
                  </a:cubicBezTo>
                  <a:lnTo>
                    <a:pt x="3195" y="449"/>
                  </a:lnTo>
                  <a:cubicBezTo>
                    <a:pt x="3164" y="450"/>
                    <a:pt x="3138" y="426"/>
                    <a:pt x="3137" y="395"/>
                  </a:cubicBezTo>
                  <a:cubicBezTo>
                    <a:pt x="3136" y="364"/>
                    <a:pt x="3160" y="338"/>
                    <a:pt x="3191" y="337"/>
                  </a:cubicBezTo>
                  <a:close/>
                  <a:moveTo>
                    <a:pt x="3415" y="331"/>
                  </a:moveTo>
                  <a:lnTo>
                    <a:pt x="3415" y="331"/>
                  </a:lnTo>
                  <a:cubicBezTo>
                    <a:pt x="3446" y="330"/>
                    <a:pt x="3472" y="354"/>
                    <a:pt x="3473" y="385"/>
                  </a:cubicBezTo>
                  <a:cubicBezTo>
                    <a:pt x="3474" y="416"/>
                    <a:pt x="3450" y="442"/>
                    <a:pt x="3419" y="443"/>
                  </a:cubicBezTo>
                  <a:lnTo>
                    <a:pt x="3419" y="443"/>
                  </a:lnTo>
                  <a:cubicBezTo>
                    <a:pt x="3388" y="444"/>
                    <a:pt x="3362" y="420"/>
                    <a:pt x="3361" y="389"/>
                  </a:cubicBezTo>
                  <a:cubicBezTo>
                    <a:pt x="3360" y="358"/>
                    <a:pt x="3384" y="332"/>
                    <a:pt x="3415" y="331"/>
                  </a:cubicBezTo>
                  <a:close/>
                  <a:moveTo>
                    <a:pt x="3639" y="325"/>
                  </a:moveTo>
                  <a:lnTo>
                    <a:pt x="3639" y="325"/>
                  </a:lnTo>
                  <a:cubicBezTo>
                    <a:pt x="3670" y="324"/>
                    <a:pt x="3696" y="348"/>
                    <a:pt x="3697" y="379"/>
                  </a:cubicBezTo>
                  <a:cubicBezTo>
                    <a:pt x="3698" y="410"/>
                    <a:pt x="3674" y="436"/>
                    <a:pt x="3643" y="437"/>
                  </a:cubicBezTo>
                  <a:lnTo>
                    <a:pt x="3643" y="437"/>
                  </a:lnTo>
                  <a:cubicBezTo>
                    <a:pt x="3612" y="438"/>
                    <a:pt x="3586" y="413"/>
                    <a:pt x="3585" y="382"/>
                  </a:cubicBezTo>
                  <a:cubicBezTo>
                    <a:pt x="3584" y="351"/>
                    <a:pt x="3608" y="326"/>
                    <a:pt x="3639" y="325"/>
                  </a:cubicBezTo>
                  <a:close/>
                  <a:moveTo>
                    <a:pt x="3863" y="318"/>
                  </a:moveTo>
                  <a:lnTo>
                    <a:pt x="3863" y="318"/>
                  </a:lnTo>
                  <a:cubicBezTo>
                    <a:pt x="3894" y="317"/>
                    <a:pt x="3920" y="342"/>
                    <a:pt x="3921" y="373"/>
                  </a:cubicBezTo>
                  <a:cubicBezTo>
                    <a:pt x="3922" y="404"/>
                    <a:pt x="3898" y="429"/>
                    <a:pt x="3867" y="430"/>
                  </a:cubicBezTo>
                  <a:lnTo>
                    <a:pt x="3867" y="430"/>
                  </a:lnTo>
                  <a:cubicBezTo>
                    <a:pt x="3836" y="431"/>
                    <a:pt x="3810" y="407"/>
                    <a:pt x="3809" y="376"/>
                  </a:cubicBezTo>
                  <a:cubicBezTo>
                    <a:pt x="3808" y="345"/>
                    <a:pt x="3832" y="319"/>
                    <a:pt x="3863" y="318"/>
                  </a:cubicBezTo>
                  <a:close/>
                  <a:moveTo>
                    <a:pt x="4087" y="312"/>
                  </a:moveTo>
                  <a:lnTo>
                    <a:pt x="4087" y="312"/>
                  </a:lnTo>
                  <a:cubicBezTo>
                    <a:pt x="4118" y="311"/>
                    <a:pt x="4144" y="336"/>
                    <a:pt x="4145" y="366"/>
                  </a:cubicBezTo>
                  <a:cubicBezTo>
                    <a:pt x="4146" y="397"/>
                    <a:pt x="4122" y="423"/>
                    <a:pt x="4091" y="424"/>
                  </a:cubicBezTo>
                  <a:lnTo>
                    <a:pt x="4091" y="424"/>
                  </a:lnTo>
                  <a:cubicBezTo>
                    <a:pt x="4060" y="425"/>
                    <a:pt x="4034" y="401"/>
                    <a:pt x="4033" y="370"/>
                  </a:cubicBezTo>
                  <a:cubicBezTo>
                    <a:pt x="4032" y="339"/>
                    <a:pt x="4056" y="313"/>
                    <a:pt x="4087" y="312"/>
                  </a:cubicBezTo>
                  <a:close/>
                  <a:moveTo>
                    <a:pt x="4311" y="306"/>
                  </a:moveTo>
                  <a:lnTo>
                    <a:pt x="4311" y="306"/>
                  </a:lnTo>
                  <a:cubicBezTo>
                    <a:pt x="4342" y="305"/>
                    <a:pt x="4368" y="329"/>
                    <a:pt x="4369" y="360"/>
                  </a:cubicBezTo>
                  <a:cubicBezTo>
                    <a:pt x="4370" y="391"/>
                    <a:pt x="4346" y="417"/>
                    <a:pt x="4315" y="418"/>
                  </a:cubicBezTo>
                  <a:lnTo>
                    <a:pt x="4315" y="418"/>
                  </a:lnTo>
                  <a:cubicBezTo>
                    <a:pt x="4284" y="419"/>
                    <a:pt x="4258" y="395"/>
                    <a:pt x="4257" y="364"/>
                  </a:cubicBezTo>
                  <a:cubicBezTo>
                    <a:pt x="4256" y="333"/>
                    <a:pt x="4280" y="307"/>
                    <a:pt x="4311" y="306"/>
                  </a:cubicBezTo>
                  <a:close/>
                  <a:moveTo>
                    <a:pt x="4535" y="300"/>
                  </a:moveTo>
                  <a:lnTo>
                    <a:pt x="4535" y="300"/>
                  </a:lnTo>
                  <a:cubicBezTo>
                    <a:pt x="4566" y="299"/>
                    <a:pt x="4592" y="323"/>
                    <a:pt x="4593" y="354"/>
                  </a:cubicBezTo>
                  <a:cubicBezTo>
                    <a:pt x="4594" y="385"/>
                    <a:pt x="4570" y="411"/>
                    <a:pt x="4539" y="412"/>
                  </a:cubicBezTo>
                  <a:lnTo>
                    <a:pt x="4539" y="412"/>
                  </a:lnTo>
                  <a:cubicBezTo>
                    <a:pt x="4508" y="413"/>
                    <a:pt x="4482" y="388"/>
                    <a:pt x="4481" y="357"/>
                  </a:cubicBezTo>
                  <a:cubicBezTo>
                    <a:pt x="4480" y="326"/>
                    <a:pt x="4504" y="301"/>
                    <a:pt x="4535" y="300"/>
                  </a:cubicBezTo>
                  <a:close/>
                  <a:moveTo>
                    <a:pt x="4759" y="293"/>
                  </a:moveTo>
                  <a:lnTo>
                    <a:pt x="4759" y="293"/>
                  </a:lnTo>
                  <a:cubicBezTo>
                    <a:pt x="4790" y="293"/>
                    <a:pt x="4816" y="317"/>
                    <a:pt x="4817" y="348"/>
                  </a:cubicBezTo>
                  <a:cubicBezTo>
                    <a:pt x="4818" y="379"/>
                    <a:pt x="4794" y="404"/>
                    <a:pt x="4763" y="405"/>
                  </a:cubicBezTo>
                  <a:lnTo>
                    <a:pt x="4763" y="405"/>
                  </a:lnTo>
                  <a:cubicBezTo>
                    <a:pt x="4732" y="406"/>
                    <a:pt x="4706" y="382"/>
                    <a:pt x="4705" y="351"/>
                  </a:cubicBezTo>
                  <a:cubicBezTo>
                    <a:pt x="4704" y="320"/>
                    <a:pt x="4728" y="294"/>
                    <a:pt x="4759" y="293"/>
                  </a:cubicBezTo>
                  <a:close/>
                  <a:moveTo>
                    <a:pt x="4983" y="287"/>
                  </a:moveTo>
                  <a:lnTo>
                    <a:pt x="4983" y="287"/>
                  </a:lnTo>
                  <a:cubicBezTo>
                    <a:pt x="5014" y="286"/>
                    <a:pt x="5040" y="311"/>
                    <a:pt x="5041" y="341"/>
                  </a:cubicBezTo>
                  <a:cubicBezTo>
                    <a:pt x="5042" y="372"/>
                    <a:pt x="5018" y="398"/>
                    <a:pt x="4987" y="399"/>
                  </a:cubicBezTo>
                  <a:lnTo>
                    <a:pt x="4987" y="399"/>
                  </a:lnTo>
                  <a:cubicBezTo>
                    <a:pt x="4956" y="400"/>
                    <a:pt x="4930" y="376"/>
                    <a:pt x="4929" y="345"/>
                  </a:cubicBezTo>
                  <a:cubicBezTo>
                    <a:pt x="4928" y="314"/>
                    <a:pt x="4952" y="288"/>
                    <a:pt x="4983" y="287"/>
                  </a:cubicBezTo>
                  <a:close/>
                  <a:moveTo>
                    <a:pt x="5207" y="281"/>
                  </a:moveTo>
                  <a:lnTo>
                    <a:pt x="5207" y="281"/>
                  </a:lnTo>
                  <a:cubicBezTo>
                    <a:pt x="5238" y="280"/>
                    <a:pt x="5264" y="304"/>
                    <a:pt x="5265" y="335"/>
                  </a:cubicBezTo>
                  <a:cubicBezTo>
                    <a:pt x="5266" y="366"/>
                    <a:pt x="5242" y="392"/>
                    <a:pt x="5211" y="393"/>
                  </a:cubicBezTo>
                  <a:lnTo>
                    <a:pt x="5211" y="393"/>
                  </a:lnTo>
                  <a:cubicBezTo>
                    <a:pt x="5180" y="394"/>
                    <a:pt x="5154" y="370"/>
                    <a:pt x="5153" y="339"/>
                  </a:cubicBezTo>
                  <a:cubicBezTo>
                    <a:pt x="5152" y="308"/>
                    <a:pt x="5176" y="282"/>
                    <a:pt x="5207" y="281"/>
                  </a:cubicBezTo>
                  <a:close/>
                  <a:moveTo>
                    <a:pt x="5431" y="275"/>
                  </a:moveTo>
                  <a:lnTo>
                    <a:pt x="5431" y="275"/>
                  </a:lnTo>
                  <a:cubicBezTo>
                    <a:pt x="5462" y="274"/>
                    <a:pt x="5488" y="298"/>
                    <a:pt x="5489" y="329"/>
                  </a:cubicBezTo>
                  <a:cubicBezTo>
                    <a:pt x="5490" y="360"/>
                    <a:pt x="5466" y="386"/>
                    <a:pt x="5435" y="387"/>
                  </a:cubicBezTo>
                  <a:lnTo>
                    <a:pt x="5435" y="387"/>
                  </a:lnTo>
                  <a:cubicBezTo>
                    <a:pt x="5404" y="388"/>
                    <a:pt x="5378" y="363"/>
                    <a:pt x="5377" y="332"/>
                  </a:cubicBezTo>
                  <a:cubicBezTo>
                    <a:pt x="5376" y="302"/>
                    <a:pt x="5400" y="276"/>
                    <a:pt x="5431" y="275"/>
                  </a:cubicBezTo>
                  <a:close/>
                  <a:moveTo>
                    <a:pt x="5655" y="269"/>
                  </a:moveTo>
                  <a:lnTo>
                    <a:pt x="5655" y="269"/>
                  </a:lnTo>
                  <a:cubicBezTo>
                    <a:pt x="5686" y="268"/>
                    <a:pt x="5712" y="292"/>
                    <a:pt x="5713" y="323"/>
                  </a:cubicBezTo>
                  <a:cubicBezTo>
                    <a:pt x="5714" y="354"/>
                    <a:pt x="5690" y="380"/>
                    <a:pt x="5659" y="380"/>
                  </a:cubicBezTo>
                  <a:lnTo>
                    <a:pt x="5659" y="380"/>
                  </a:lnTo>
                  <a:cubicBezTo>
                    <a:pt x="5628" y="381"/>
                    <a:pt x="5602" y="357"/>
                    <a:pt x="5601" y="326"/>
                  </a:cubicBezTo>
                  <a:cubicBezTo>
                    <a:pt x="5600" y="295"/>
                    <a:pt x="5624" y="269"/>
                    <a:pt x="5655" y="269"/>
                  </a:cubicBezTo>
                  <a:close/>
                  <a:moveTo>
                    <a:pt x="5879" y="262"/>
                  </a:moveTo>
                  <a:lnTo>
                    <a:pt x="5880" y="262"/>
                  </a:lnTo>
                  <a:cubicBezTo>
                    <a:pt x="5910" y="261"/>
                    <a:pt x="5936" y="286"/>
                    <a:pt x="5937" y="317"/>
                  </a:cubicBezTo>
                  <a:cubicBezTo>
                    <a:pt x="5938" y="347"/>
                    <a:pt x="5914" y="373"/>
                    <a:pt x="5883" y="374"/>
                  </a:cubicBezTo>
                  <a:lnTo>
                    <a:pt x="5883" y="374"/>
                  </a:lnTo>
                  <a:cubicBezTo>
                    <a:pt x="5852" y="375"/>
                    <a:pt x="5826" y="351"/>
                    <a:pt x="5825" y="320"/>
                  </a:cubicBezTo>
                  <a:cubicBezTo>
                    <a:pt x="5824" y="289"/>
                    <a:pt x="5848" y="263"/>
                    <a:pt x="5879" y="262"/>
                  </a:cubicBezTo>
                  <a:close/>
                  <a:moveTo>
                    <a:pt x="6103" y="256"/>
                  </a:moveTo>
                  <a:lnTo>
                    <a:pt x="6104" y="256"/>
                  </a:lnTo>
                  <a:cubicBezTo>
                    <a:pt x="6134" y="255"/>
                    <a:pt x="6160" y="279"/>
                    <a:pt x="6161" y="310"/>
                  </a:cubicBezTo>
                  <a:cubicBezTo>
                    <a:pt x="6162" y="341"/>
                    <a:pt x="6138" y="367"/>
                    <a:pt x="6107" y="368"/>
                  </a:cubicBezTo>
                  <a:lnTo>
                    <a:pt x="6107" y="368"/>
                  </a:lnTo>
                  <a:cubicBezTo>
                    <a:pt x="6076" y="369"/>
                    <a:pt x="6050" y="345"/>
                    <a:pt x="6049" y="314"/>
                  </a:cubicBezTo>
                  <a:cubicBezTo>
                    <a:pt x="6048" y="283"/>
                    <a:pt x="6073" y="257"/>
                    <a:pt x="6103" y="256"/>
                  </a:cubicBezTo>
                  <a:close/>
                  <a:moveTo>
                    <a:pt x="6327" y="250"/>
                  </a:moveTo>
                  <a:lnTo>
                    <a:pt x="6328" y="250"/>
                  </a:lnTo>
                  <a:cubicBezTo>
                    <a:pt x="6358" y="249"/>
                    <a:pt x="6384" y="273"/>
                    <a:pt x="6385" y="304"/>
                  </a:cubicBezTo>
                  <a:cubicBezTo>
                    <a:pt x="6386" y="335"/>
                    <a:pt x="6362" y="361"/>
                    <a:pt x="6331" y="362"/>
                  </a:cubicBezTo>
                  <a:lnTo>
                    <a:pt x="6331" y="362"/>
                  </a:lnTo>
                  <a:cubicBezTo>
                    <a:pt x="6300" y="363"/>
                    <a:pt x="6274" y="338"/>
                    <a:pt x="6273" y="307"/>
                  </a:cubicBezTo>
                  <a:cubicBezTo>
                    <a:pt x="6272" y="277"/>
                    <a:pt x="6297" y="251"/>
                    <a:pt x="6327" y="250"/>
                  </a:cubicBezTo>
                  <a:close/>
                  <a:moveTo>
                    <a:pt x="6551" y="244"/>
                  </a:moveTo>
                  <a:lnTo>
                    <a:pt x="6552" y="244"/>
                  </a:lnTo>
                  <a:cubicBezTo>
                    <a:pt x="6582" y="243"/>
                    <a:pt x="6608" y="267"/>
                    <a:pt x="6609" y="298"/>
                  </a:cubicBezTo>
                  <a:cubicBezTo>
                    <a:pt x="6610" y="329"/>
                    <a:pt x="6586" y="355"/>
                    <a:pt x="6555" y="355"/>
                  </a:cubicBezTo>
                  <a:lnTo>
                    <a:pt x="6555" y="355"/>
                  </a:lnTo>
                  <a:cubicBezTo>
                    <a:pt x="6524" y="356"/>
                    <a:pt x="6498" y="332"/>
                    <a:pt x="6497" y="301"/>
                  </a:cubicBezTo>
                  <a:cubicBezTo>
                    <a:pt x="6496" y="270"/>
                    <a:pt x="6521" y="245"/>
                    <a:pt x="6551" y="244"/>
                  </a:cubicBezTo>
                  <a:close/>
                  <a:moveTo>
                    <a:pt x="6775" y="237"/>
                  </a:moveTo>
                  <a:lnTo>
                    <a:pt x="6776" y="237"/>
                  </a:lnTo>
                  <a:cubicBezTo>
                    <a:pt x="6807" y="236"/>
                    <a:pt x="6832" y="261"/>
                    <a:pt x="6833" y="292"/>
                  </a:cubicBezTo>
                  <a:cubicBezTo>
                    <a:pt x="6834" y="322"/>
                    <a:pt x="6810" y="348"/>
                    <a:pt x="6779" y="349"/>
                  </a:cubicBezTo>
                  <a:lnTo>
                    <a:pt x="6779" y="349"/>
                  </a:lnTo>
                  <a:cubicBezTo>
                    <a:pt x="6748" y="350"/>
                    <a:pt x="6722" y="326"/>
                    <a:pt x="6721" y="295"/>
                  </a:cubicBezTo>
                  <a:cubicBezTo>
                    <a:pt x="6720" y="264"/>
                    <a:pt x="6745" y="238"/>
                    <a:pt x="6775" y="237"/>
                  </a:cubicBezTo>
                  <a:close/>
                  <a:moveTo>
                    <a:pt x="7000" y="231"/>
                  </a:moveTo>
                  <a:lnTo>
                    <a:pt x="7000" y="231"/>
                  </a:lnTo>
                  <a:cubicBezTo>
                    <a:pt x="7031" y="230"/>
                    <a:pt x="7056" y="254"/>
                    <a:pt x="7057" y="285"/>
                  </a:cubicBezTo>
                  <a:cubicBezTo>
                    <a:pt x="7058" y="316"/>
                    <a:pt x="7034" y="342"/>
                    <a:pt x="7003" y="343"/>
                  </a:cubicBezTo>
                  <a:lnTo>
                    <a:pt x="7003" y="343"/>
                  </a:lnTo>
                  <a:cubicBezTo>
                    <a:pt x="6972" y="344"/>
                    <a:pt x="6946" y="320"/>
                    <a:pt x="6945" y="289"/>
                  </a:cubicBezTo>
                  <a:cubicBezTo>
                    <a:pt x="6944" y="258"/>
                    <a:pt x="6969" y="232"/>
                    <a:pt x="7000" y="231"/>
                  </a:cubicBezTo>
                  <a:close/>
                  <a:moveTo>
                    <a:pt x="7224" y="225"/>
                  </a:moveTo>
                  <a:lnTo>
                    <a:pt x="7224" y="225"/>
                  </a:lnTo>
                  <a:cubicBezTo>
                    <a:pt x="7255" y="224"/>
                    <a:pt x="7280" y="248"/>
                    <a:pt x="7281" y="279"/>
                  </a:cubicBezTo>
                  <a:cubicBezTo>
                    <a:pt x="7282" y="310"/>
                    <a:pt x="7258" y="336"/>
                    <a:pt x="7227" y="337"/>
                  </a:cubicBezTo>
                  <a:lnTo>
                    <a:pt x="7227" y="337"/>
                  </a:lnTo>
                  <a:cubicBezTo>
                    <a:pt x="7196" y="338"/>
                    <a:pt x="7170" y="313"/>
                    <a:pt x="7169" y="283"/>
                  </a:cubicBezTo>
                  <a:cubicBezTo>
                    <a:pt x="7168" y="252"/>
                    <a:pt x="7193" y="226"/>
                    <a:pt x="7224" y="225"/>
                  </a:cubicBezTo>
                  <a:close/>
                  <a:moveTo>
                    <a:pt x="7448" y="219"/>
                  </a:moveTo>
                  <a:lnTo>
                    <a:pt x="7448" y="219"/>
                  </a:lnTo>
                  <a:cubicBezTo>
                    <a:pt x="7479" y="218"/>
                    <a:pt x="7504" y="242"/>
                    <a:pt x="7505" y="273"/>
                  </a:cubicBezTo>
                  <a:cubicBezTo>
                    <a:pt x="7506" y="304"/>
                    <a:pt x="7482" y="330"/>
                    <a:pt x="7451" y="331"/>
                  </a:cubicBezTo>
                  <a:lnTo>
                    <a:pt x="7451" y="331"/>
                  </a:lnTo>
                  <a:cubicBezTo>
                    <a:pt x="7420" y="331"/>
                    <a:pt x="7394" y="307"/>
                    <a:pt x="7393" y="276"/>
                  </a:cubicBezTo>
                  <a:cubicBezTo>
                    <a:pt x="7392" y="245"/>
                    <a:pt x="7417" y="220"/>
                    <a:pt x="7448" y="219"/>
                  </a:cubicBezTo>
                  <a:close/>
                  <a:moveTo>
                    <a:pt x="7672" y="212"/>
                  </a:moveTo>
                  <a:lnTo>
                    <a:pt x="7672" y="212"/>
                  </a:lnTo>
                  <a:cubicBezTo>
                    <a:pt x="7703" y="211"/>
                    <a:pt x="7728" y="236"/>
                    <a:pt x="7729" y="267"/>
                  </a:cubicBezTo>
                  <a:cubicBezTo>
                    <a:pt x="7730" y="298"/>
                    <a:pt x="7706" y="323"/>
                    <a:pt x="7675" y="324"/>
                  </a:cubicBezTo>
                  <a:lnTo>
                    <a:pt x="7675" y="324"/>
                  </a:lnTo>
                  <a:cubicBezTo>
                    <a:pt x="7644" y="325"/>
                    <a:pt x="7618" y="301"/>
                    <a:pt x="7617" y="270"/>
                  </a:cubicBezTo>
                  <a:cubicBezTo>
                    <a:pt x="7616" y="239"/>
                    <a:pt x="7641" y="213"/>
                    <a:pt x="7672" y="212"/>
                  </a:cubicBezTo>
                  <a:close/>
                  <a:moveTo>
                    <a:pt x="7896" y="206"/>
                  </a:moveTo>
                  <a:lnTo>
                    <a:pt x="7896" y="206"/>
                  </a:lnTo>
                  <a:cubicBezTo>
                    <a:pt x="7927" y="205"/>
                    <a:pt x="7952" y="229"/>
                    <a:pt x="7953" y="260"/>
                  </a:cubicBezTo>
                  <a:cubicBezTo>
                    <a:pt x="7954" y="291"/>
                    <a:pt x="7930" y="317"/>
                    <a:pt x="7899" y="318"/>
                  </a:cubicBezTo>
                  <a:lnTo>
                    <a:pt x="7899" y="318"/>
                  </a:lnTo>
                  <a:cubicBezTo>
                    <a:pt x="7868" y="319"/>
                    <a:pt x="7842" y="295"/>
                    <a:pt x="7841" y="264"/>
                  </a:cubicBezTo>
                  <a:cubicBezTo>
                    <a:pt x="7840" y="233"/>
                    <a:pt x="7865" y="207"/>
                    <a:pt x="7896" y="206"/>
                  </a:cubicBezTo>
                  <a:close/>
                  <a:moveTo>
                    <a:pt x="8120" y="200"/>
                  </a:moveTo>
                  <a:lnTo>
                    <a:pt x="8120" y="200"/>
                  </a:lnTo>
                  <a:cubicBezTo>
                    <a:pt x="8151" y="199"/>
                    <a:pt x="8177" y="223"/>
                    <a:pt x="8177" y="254"/>
                  </a:cubicBezTo>
                  <a:cubicBezTo>
                    <a:pt x="8178" y="285"/>
                    <a:pt x="8154" y="311"/>
                    <a:pt x="8123" y="312"/>
                  </a:cubicBezTo>
                  <a:lnTo>
                    <a:pt x="8123" y="312"/>
                  </a:lnTo>
                  <a:cubicBezTo>
                    <a:pt x="8092" y="313"/>
                    <a:pt x="8066" y="288"/>
                    <a:pt x="8065" y="258"/>
                  </a:cubicBezTo>
                  <a:cubicBezTo>
                    <a:pt x="8064" y="227"/>
                    <a:pt x="8089" y="201"/>
                    <a:pt x="8120" y="200"/>
                  </a:cubicBezTo>
                  <a:close/>
                  <a:moveTo>
                    <a:pt x="8344" y="194"/>
                  </a:moveTo>
                  <a:lnTo>
                    <a:pt x="8344" y="194"/>
                  </a:lnTo>
                  <a:cubicBezTo>
                    <a:pt x="8375" y="193"/>
                    <a:pt x="8401" y="217"/>
                    <a:pt x="8401" y="248"/>
                  </a:cubicBezTo>
                  <a:cubicBezTo>
                    <a:pt x="8402" y="279"/>
                    <a:pt x="8378" y="305"/>
                    <a:pt x="8347" y="306"/>
                  </a:cubicBezTo>
                  <a:lnTo>
                    <a:pt x="8347" y="306"/>
                  </a:lnTo>
                  <a:cubicBezTo>
                    <a:pt x="8316" y="307"/>
                    <a:pt x="8290" y="282"/>
                    <a:pt x="8289" y="251"/>
                  </a:cubicBezTo>
                  <a:cubicBezTo>
                    <a:pt x="8288" y="220"/>
                    <a:pt x="8313" y="195"/>
                    <a:pt x="8344" y="194"/>
                  </a:cubicBezTo>
                  <a:close/>
                  <a:moveTo>
                    <a:pt x="8568" y="187"/>
                  </a:moveTo>
                  <a:lnTo>
                    <a:pt x="8568" y="187"/>
                  </a:lnTo>
                  <a:cubicBezTo>
                    <a:pt x="8599" y="186"/>
                    <a:pt x="8625" y="211"/>
                    <a:pt x="8626" y="242"/>
                  </a:cubicBezTo>
                  <a:cubicBezTo>
                    <a:pt x="8626" y="273"/>
                    <a:pt x="8602" y="298"/>
                    <a:pt x="8571" y="299"/>
                  </a:cubicBezTo>
                  <a:lnTo>
                    <a:pt x="8571" y="299"/>
                  </a:lnTo>
                  <a:cubicBezTo>
                    <a:pt x="8540" y="300"/>
                    <a:pt x="8514" y="276"/>
                    <a:pt x="8513" y="245"/>
                  </a:cubicBezTo>
                  <a:cubicBezTo>
                    <a:pt x="8513" y="214"/>
                    <a:pt x="8537" y="188"/>
                    <a:pt x="8568" y="187"/>
                  </a:cubicBezTo>
                  <a:close/>
                  <a:moveTo>
                    <a:pt x="8792" y="181"/>
                  </a:moveTo>
                  <a:lnTo>
                    <a:pt x="8792" y="181"/>
                  </a:lnTo>
                  <a:cubicBezTo>
                    <a:pt x="8823" y="180"/>
                    <a:pt x="8849" y="205"/>
                    <a:pt x="8850" y="235"/>
                  </a:cubicBezTo>
                  <a:cubicBezTo>
                    <a:pt x="8850" y="266"/>
                    <a:pt x="8826" y="292"/>
                    <a:pt x="8795" y="293"/>
                  </a:cubicBezTo>
                  <a:lnTo>
                    <a:pt x="8795" y="293"/>
                  </a:lnTo>
                  <a:cubicBezTo>
                    <a:pt x="8764" y="294"/>
                    <a:pt x="8738" y="270"/>
                    <a:pt x="8737" y="239"/>
                  </a:cubicBezTo>
                  <a:cubicBezTo>
                    <a:pt x="8737" y="208"/>
                    <a:pt x="8761" y="182"/>
                    <a:pt x="8792" y="181"/>
                  </a:cubicBezTo>
                  <a:close/>
                  <a:moveTo>
                    <a:pt x="9016" y="175"/>
                  </a:moveTo>
                  <a:lnTo>
                    <a:pt x="9016" y="175"/>
                  </a:lnTo>
                  <a:cubicBezTo>
                    <a:pt x="9047" y="174"/>
                    <a:pt x="9073" y="198"/>
                    <a:pt x="9074" y="229"/>
                  </a:cubicBezTo>
                  <a:cubicBezTo>
                    <a:pt x="9075" y="260"/>
                    <a:pt x="9050" y="286"/>
                    <a:pt x="9019" y="287"/>
                  </a:cubicBezTo>
                  <a:lnTo>
                    <a:pt x="9019" y="287"/>
                  </a:lnTo>
                  <a:cubicBezTo>
                    <a:pt x="8988" y="288"/>
                    <a:pt x="8962" y="264"/>
                    <a:pt x="8962" y="233"/>
                  </a:cubicBezTo>
                  <a:cubicBezTo>
                    <a:pt x="8961" y="202"/>
                    <a:pt x="8985" y="176"/>
                    <a:pt x="9016" y="175"/>
                  </a:cubicBezTo>
                  <a:close/>
                  <a:moveTo>
                    <a:pt x="9240" y="169"/>
                  </a:moveTo>
                  <a:lnTo>
                    <a:pt x="9240" y="169"/>
                  </a:lnTo>
                  <a:cubicBezTo>
                    <a:pt x="9271" y="168"/>
                    <a:pt x="9297" y="192"/>
                    <a:pt x="9298" y="223"/>
                  </a:cubicBezTo>
                  <a:cubicBezTo>
                    <a:pt x="9299" y="254"/>
                    <a:pt x="9274" y="280"/>
                    <a:pt x="9243" y="281"/>
                  </a:cubicBezTo>
                  <a:lnTo>
                    <a:pt x="9243" y="281"/>
                  </a:lnTo>
                  <a:cubicBezTo>
                    <a:pt x="9212" y="282"/>
                    <a:pt x="9186" y="257"/>
                    <a:pt x="9186" y="226"/>
                  </a:cubicBezTo>
                  <a:cubicBezTo>
                    <a:pt x="9185" y="195"/>
                    <a:pt x="9209" y="170"/>
                    <a:pt x="9240" y="169"/>
                  </a:cubicBezTo>
                  <a:close/>
                  <a:moveTo>
                    <a:pt x="9464" y="165"/>
                  </a:moveTo>
                  <a:lnTo>
                    <a:pt x="9464" y="165"/>
                  </a:lnTo>
                  <a:cubicBezTo>
                    <a:pt x="9495" y="164"/>
                    <a:pt x="9521" y="188"/>
                    <a:pt x="9522" y="219"/>
                  </a:cubicBezTo>
                  <a:cubicBezTo>
                    <a:pt x="9522" y="250"/>
                    <a:pt x="9498" y="276"/>
                    <a:pt x="9467" y="276"/>
                  </a:cubicBezTo>
                  <a:lnTo>
                    <a:pt x="9467" y="276"/>
                  </a:lnTo>
                  <a:cubicBezTo>
                    <a:pt x="9436" y="277"/>
                    <a:pt x="9410" y="253"/>
                    <a:pt x="9410" y="222"/>
                  </a:cubicBezTo>
                  <a:cubicBezTo>
                    <a:pt x="9409" y="191"/>
                    <a:pt x="9433" y="165"/>
                    <a:pt x="9464" y="165"/>
                  </a:cubicBezTo>
                  <a:close/>
                  <a:moveTo>
                    <a:pt x="9688" y="160"/>
                  </a:moveTo>
                  <a:lnTo>
                    <a:pt x="9689" y="160"/>
                  </a:lnTo>
                  <a:cubicBezTo>
                    <a:pt x="9719" y="160"/>
                    <a:pt x="9745" y="184"/>
                    <a:pt x="9746" y="215"/>
                  </a:cubicBezTo>
                  <a:cubicBezTo>
                    <a:pt x="9746" y="246"/>
                    <a:pt x="9722" y="272"/>
                    <a:pt x="9691" y="272"/>
                  </a:cubicBezTo>
                  <a:lnTo>
                    <a:pt x="9691" y="272"/>
                  </a:lnTo>
                  <a:cubicBezTo>
                    <a:pt x="9660" y="273"/>
                    <a:pt x="9634" y="249"/>
                    <a:pt x="9634" y="218"/>
                  </a:cubicBezTo>
                  <a:cubicBezTo>
                    <a:pt x="9633" y="187"/>
                    <a:pt x="9658" y="161"/>
                    <a:pt x="9688" y="160"/>
                  </a:cubicBezTo>
                  <a:close/>
                  <a:moveTo>
                    <a:pt x="9912" y="156"/>
                  </a:moveTo>
                  <a:lnTo>
                    <a:pt x="9913" y="156"/>
                  </a:lnTo>
                  <a:cubicBezTo>
                    <a:pt x="9944" y="156"/>
                    <a:pt x="9969" y="180"/>
                    <a:pt x="9970" y="211"/>
                  </a:cubicBezTo>
                  <a:cubicBezTo>
                    <a:pt x="9971" y="242"/>
                    <a:pt x="9946" y="268"/>
                    <a:pt x="9915" y="268"/>
                  </a:cubicBezTo>
                  <a:lnTo>
                    <a:pt x="9915" y="268"/>
                  </a:lnTo>
                  <a:cubicBezTo>
                    <a:pt x="9884" y="269"/>
                    <a:pt x="9858" y="244"/>
                    <a:pt x="9858" y="214"/>
                  </a:cubicBezTo>
                  <a:cubicBezTo>
                    <a:pt x="9857" y="183"/>
                    <a:pt x="9882" y="157"/>
                    <a:pt x="9912" y="156"/>
                  </a:cubicBezTo>
                  <a:close/>
                  <a:moveTo>
                    <a:pt x="10137" y="152"/>
                  </a:moveTo>
                  <a:lnTo>
                    <a:pt x="10137" y="152"/>
                  </a:lnTo>
                  <a:cubicBezTo>
                    <a:pt x="10168" y="152"/>
                    <a:pt x="10193" y="176"/>
                    <a:pt x="10194" y="207"/>
                  </a:cubicBezTo>
                  <a:cubicBezTo>
                    <a:pt x="10195" y="238"/>
                    <a:pt x="10170" y="264"/>
                    <a:pt x="10139" y="264"/>
                  </a:cubicBezTo>
                  <a:lnTo>
                    <a:pt x="10139" y="264"/>
                  </a:lnTo>
                  <a:cubicBezTo>
                    <a:pt x="10108" y="265"/>
                    <a:pt x="10082" y="240"/>
                    <a:pt x="10082" y="209"/>
                  </a:cubicBezTo>
                  <a:cubicBezTo>
                    <a:pt x="10081" y="179"/>
                    <a:pt x="10106" y="153"/>
                    <a:pt x="10137" y="152"/>
                  </a:cubicBezTo>
                  <a:close/>
                  <a:moveTo>
                    <a:pt x="10361" y="148"/>
                  </a:moveTo>
                  <a:lnTo>
                    <a:pt x="10361" y="148"/>
                  </a:lnTo>
                  <a:cubicBezTo>
                    <a:pt x="10392" y="147"/>
                    <a:pt x="10417" y="172"/>
                    <a:pt x="10418" y="203"/>
                  </a:cubicBezTo>
                  <a:cubicBezTo>
                    <a:pt x="10419" y="234"/>
                    <a:pt x="10394" y="259"/>
                    <a:pt x="10363" y="260"/>
                  </a:cubicBezTo>
                  <a:lnTo>
                    <a:pt x="10363" y="260"/>
                  </a:lnTo>
                  <a:cubicBezTo>
                    <a:pt x="10332" y="261"/>
                    <a:pt x="10307" y="236"/>
                    <a:pt x="10306" y="205"/>
                  </a:cubicBezTo>
                  <a:cubicBezTo>
                    <a:pt x="10305" y="174"/>
                    <a:pt x="10330" y="149"/>
                    <a:pt x="10361" y="148"/>
                  </a:cubicBezTo>
                  <a:close/>
                  <a:moveTo>
                    <a:pt x="10585" y="144"/>
                  </a:moveTo>
                  <a:lnTo>
                    <a:pt x="10585" y="144"/>
                  </a:lnTo>
                  <a:cubicBezTo>
                    <a:pt x="10616" y="143"/>
                    <a:pt x="10641" y="168"/>
                    <a:pt x="10642" y="199"/>
                  </a:cubicBezTo>
                  <a:cubicBezTo>
                    <a:pt x="10643" y="230"/>
                    <a:pt x="10618" y="255"/>
                    <a:pt x="10587" y="256"/>
                  </a:cubicBezTo>
                  <a:lnTo>
                    <a:pt x="10587" y="256"/>
                  </a:lnTo>
                  <a:cubicBezTo>
                    <a:pt x="10556" y="257"/>
                    <a:pt x="10531" y="232"/>
                    <a:pt x="10530" y="201"/>
                  </a:cubicBezTo>
                  <a:cubicBezTo>
                    <a:pt x="10529" y="170"/>
                    <a:pt x="10554" y="145"/>
                    <a:pt x="10585" y="144"/>
                  </a:cubicBezTo>
                  <a:close/>
                  <a:moveTo>
                    <a:pt x="10809" y="140"/>
                  </a:moveTo>
                  <a:lnTo>
                    <a:pt x="10809" y="140"/>
                  </a:lnTo>
                  <a:cubicBezTo>
                    <a:pt x="10840" y="139"/>
                    <a:pt x="10865" y="164"/>
                    <a:pt x="10866" y="195"/>
                  </a:cubicBezTo>
                  <a:cubicBezTo>
                    <a:pt x="10867" y="226"/>
                    <a:pt x="10842" y="251"/>
                    <a:pt x="10811" y="252"/>
                  </a:cubicBezTo>
                  <a:lnTo>
                    <a:pt x="10811" y="252"/>
                  </a:lnTo>
                  <a:cubicBezTo>
                    <a:pt x="10780" y="253"/>
                    <a:pt x="10755" y="228"/>
                    <a:pt x="10754" y="197"/>
                  </a:cubicBezTo>
                  <a:cubicBezTo>
                    <a:pt x="10753" y="166"/>
                    <a:pt x="10778" y="141"/>
                    <a:pt x="10809" y="140"/>
                  </a:cubicBezTo>
                  <a:close/>
                  <a:moveTo>
                    <a:pt x="11033" y="136"/>
                  </a:moveTo>
                  <a:lnTo>
                    <a:pt x="11033" y="136"/>
                  </a:lnTo>
                  <a:cubicBezTo>
                    <a:pt x="11064" y="135"/>
                    <a:pt x="11090" y="160"/>
                    <a:pt x="11090" y="191"/>
                  </a:cubicBezTo>
                  <a:cubicBezTo>
                    <a:pt x="11091" y="222"/>
                    <a:pt x="11066" y="247"/>
                    <a:pt x="11035" y="248"/>
                  </a:cubicBezTo>
                  <a:lnTo>
                    <a:pt x="11035" y="248"/>
                  </a:lnTo>
                  <a:cubicBezTo>
                    <a:pt x="11004" y="248"/>
                    <a:pt x="10979" y="224"/>
                    <a:pt x="10978" y="193"/>
                  </a:cubicBezTo>
                  <a:cubicBezTo>
                    <a:pt x="10977" y="162"/>
                    <a:pt x="11002" y="137"/>
                    <a:pt x="11033" y="136"/>
                  </a:cubicBezTo>
                  <a:close/>
                  <a:moveTo>
                    <a:pt x="11257" y="132"/>
                  </a:moveTo>
                  <a:lnTo>
                    <a:pt x="11257" y="132"/>
                  </a:lnTo>
                  <a:cubicBezTo>
                    <a:pt x="11288" y="131"/>
                    <a:pt x="11314" y="156"/>
                    <a:pt x="11314" y="187"/>
                  </a:cubicBezTo>
                  <a:cubicBezTo>
                    <a:pt x="11315" y="217"/>
                    <a:pt x="11290" y="243"/>
                    <a:pt x="11260" y="244"/>
                  </a:cubicBezTo>
                  <a:lnTo>
                    <a:pt x="11259" y="244"/>
                  </a:lnTo>
                  <a:cubicBezTo>
                    <a:pt x="11228" y="244"/>
                    <a:pt x="11203" y="220"/>
                    <a:pt x="11202" y="189"/>
                  </a:cubicBezTo>
                  <a:cubicBezTo>
                    <a:pt x="11202" y="158"/>
                    <a:pt x="11226" y="132"/>
                    <a:pt x="11257" y="132"/>
                  </a:cubicBezTo>
                  <a:close/>
                  <a:moveTo>
                    <a:pt x="11481" y="128"/>
                  </a:moveTo>
                  <a:lnTo>
                    <a:pt x="11481" y="128"/>
                  </a:lnTo>
                  <a:cubicBezTo>
                    <a:pt x="11512" y="127"/>
                    <a:pt x="11538" y="151"/>
                    <a:pt x="11538" y="182"/>
                  </a:cubicBezTo>
                  <a:cubicBezTo>
                    <a:pt x="11539" y="213"/>
                    <a:pt x="11515" y="239"/>
                    <a:pt x="11484" y="240"/>
                  </a:cubicBezTo>
                  <a:lnTo>
                    <a:pt x="11483" y="240"/>
                  </a:lnTo>
                  <a:cubicBezTo>
                    <a:pt x="11453" y="240"/>
                    <a:pt x="11427" y="216"/>
                    <a:pt x="11426" y="185"/>
                  </a:cubicBezTo>
                  <a:cubicBezTo>
                    <a:pt x="11426" y="154"/>
                    <a:pt x="11450" y="128"/>
                    <a:pt x="11481" y="128"/>
                  </a:cubicBezTo>
                  <a:close/>
                  <a:moveTo>
                    <a:pt x="11705" y="124"/>
                  </a:moveTo>
                  <a:lnTo>
                    <a:pt x="11705" y="124"/>
                  </a:lnTo>
                  <a:cubicBezTo>
                    <a:pt x="11736" y="123"/>
                    <a:pt x="11762" y="147"/>
                    <a:pt x="11762" y="178"/>
                  </a:cubicBezTo>
                  <a:cubicBezTo>
                    <a:pt x="11763" y="209"/>
                    <a:pt x="11739" y="235"/>
                    <a:pt x="11708" y="236"/>
                  </a:cubicBezTo>
                  <a:lnTo>
                    <a:pt x="11708" y="236"/>
                  </a:lnTo>
                  <a:cubicBezTo>
                    <a:pt x="11677" y="236"/>
                    <a:pt x="11651" y="212"/>
                    <a:pt x="11650" y="181"/>
                  </a:cubicBezTo>
                  <a:cubicBezTo>
                    <a:pt x="11650" y="150"/>
                    <a:pt x="11674" y="124"/>
                    <a:pt x="11705" y="124"/>
                  </a:cubicBezTo>
                  <a:close/>
                  <a:moveTo>
                    <a:pt x="11929" y="119"/>
                  </a:moveTo>
                  <a:lnTo>
                    <a:pt x="11929" y="119"/>
                  </a:lnTo>
                  <a:cubicBezTo>
                    <a:pt x="11960" y="119"/>
                    <a:pt x="11986" y="143"/>
                    <a:pt x="11986" y="174"/>
                  </a:cubicBezTo>
                  <a:cubicBezTo>
                    <a:pt x="11987" y="205"/>
                    <a:pt x="11963" y="231"/>
                    <a:pt x="11932" y="231"/>
                  </a:cubicBezTo>
                  <a:lnTo>
                    <a:pt x="11932" y="231"/>
                  </a:lnTo>
                  <a:cubicBezTo>
                    <a:pt x="11901" y="232"/>
                    <a:pt x="11875" y="208"/>
                    <a:pt x="11874" y="177"/>
                  </a:cubicBezTo>
                  <a:cubicBezTo>
                    <a:pt x="11874" y="146"/>
                    <a:pt x="11898" y="120"/>
                    <a:pt x="11929" y="119"/>
                  </a:cubicBezTo>
                  <a:close/>
                  <a:moveTo>
                    <a:pt x="12153" y="115"/>
                  </a:moveTo>
                  <a:lnTo>
                    <a:pt x="12153" y="115"/>
                  </a:lnTo>
                  <a:cubicBezTo>
                    <a:pt x="12184" y="115"/>
                    <a:pt x="12210" y="139"/>
                    <a:pt x="12211" y="170"/>
                  </a:cubicBezTo>
                  <a:cubicBezTo>
                    <a:pt x="12211" y="201"/>
                    <a:pt x="12187" y="227"/>
                    <a:pt x="12156" y="227"/>
                  </a:cubicBezTo>
                  <a:lnTo>
                    <a:pt x="12156" y="227"/>
                  </a:lnTo>
                  <a:cubicBezTo>
                    <a:pt x="12125" y="228"/>
                    <a:pt x="12099" y="203"/>
                    <a:pt x="12098" y="173"/>
                  </a:cubicBezTo>
                  <a:cubicBezTo>
                    <a:pt x="12098" y="142"/>
                    <a:pt x="12122" y="116"/>
                    <a:pt x="12153" y="115"/>
                  </a:cubicBezTo>
                  <a:close/>
                  <a:moveTo>
                    <a:pt x="12377" y="111"/>
                  </a:moveTo>
                  <a:lnTo>
                    <a:pt x="12377" y="111"/>
                  </a:lnTo>
                  <a:cubicBezTo>
                    <a:pt x="12408" y="111"/>
                    <a:pt x="12434" y="135"/>
                    <a:pt x="12435" y="166"/>
                  </a:cubicBezTo>
                  <a:cubicBezTo>
                    <a:pt x="12435" y="197"/>
                    <a:pt x="12411" y="223"/>
                    <a:pt x="12380" y="223"/>
                  </a:cubicBezTo>
                  <a:lnTo>
                    <a:pt x="12380" y="223"/>
                  </a:lnTo>
                  <a:cubicBezTo>
                    <a:pt x="12349" y="224"/>
                    <a:pt x="12323" y="199"/>
                    <a:pt x="12323" y="168"/>
                  </a:cubicBezTo>
                  <a:cubicBezTo>
                    <a:pt x="12322" y="138"/>
                    <a:pt x="12346" y="112"/>
                    <a:pt x="12377" y="111"/>
                  </a:cubicBezTo>
                  <a:close/>
                  <a:moveTo>
                    <a:pt x="12601" y="107"/>
                  </a:moveTo>
                  <a:lnTo>
                    <a:pt x="12601" y="107"/>
                  </a:lnTo>
                  <a:cubicBezTo>
                    <a:pt x="12632" y="106"/>
                    <a:pt x="12658" y="131"/>
                    <a:pt x="12659" y="162"/>
                  </a:cubicBezTo>
                  <a:cubicBezTo>
                    <a:pt x="12659" y="193"/>
                    <a:pt x="12635" y="218"/>
                    <a:pt x="12604" y="219"/>
                  </a:cubicBezTo>
                  <a:lnTo>
                    <a:pt x="12604" y="219"/>
                  </a:lnTo>
                  <a:cubicBezTo>
                    <a:pt x="12573" y="220"/>
                    <a:pt x="12547" y="195"/>
                    <a:pt x="12547" y="164"/>
                  </a:cubicBezTo>
                  <a:cubicBezTo>
                    <a:pt x="12546" y="133"/>
                    <a:pt x="12570" y="108"/>
                    <a:pt x="12601" y="107"/>
                  </a:cubicBezTo>
                  <a:close/>
                  <a:moveTo>
                    <a:pt x="12825" y="103"/>
                  </a:moveTo>
                  <a:lnTo>
                    <a:pt x="12826" y="103"/>
                  </a:lnTo>
                  <a:cubicBezTo>
                    <a:pt x="12856" y="102"/>
                    <a:pt x="12882" y="127"/>
                    <a:pt x="12883" y="158"/>
                  </a:cubicBezTo>
                  <a:cubicBezTo>
                    <a:pt x="12883" y="189"/>
                    <a:pt x="12859" y="214"/>
                    <a:pt x="12828" y="215"/>
                  </a:cubicBezTo>
                  <a:lnTo>
                    <a:pt x="12828" y="215"/>
                  </a:lnTo>
                  <a:cubicBezTo>
                    <a:pt x="12797" y="216"/>
                    <a:pt x="12771" y="191"/>
                    <a:pt x="12771" y="160"/>
                  </a:cubicBezTo>
                  <a:cubicBezTo>
                    <a:pt x="12770" y="129"/>
                    <a:pt x="12795" y="104"/>
                    <a:pt x="12825" y="103"/>
                  </a:cubicBezTo>
                  <a:close/>
                  <a:moveTo>
                    <a:pt x="13050" y="99"/>
                  </a:moveTo>
                  <a:lnTo>
                    <a:pt x="13050" y="99"/>
                  </a:lnTo>
                  <a:cubicBezTo>
                    <a:pt x="13081" y="98"/>
                    <a:pt x="13106" y="123"/>
                    <a:pt x="13107" y="154"/>
                  </a:cubicBezTo>
                  <a:cubicBezTo>
                    <a:pt x="13108" y="185"/>
                    <a:pt x="13083" y="210"/>
                    <a:pt x="13052" y="211"/>
                  </a:cubicBezTo>
                  <a:lnTo>
                    <a:pt x="13052" y="211"/>
                  </a:lnTo>
                  <a:cubicBezTo>
                    <a:pt x="13021" y="212"/>
                    <a:pt x="12995" y="187"/>
                    <a:pt x="12995" y="156"/>
                  </a:cubicBezTo>
                  <a:cubicBezTo>
                    <a:pt x="12994" y="125"/>
                    <a:pt x="13019" y="100"/>
                    <a:pt x="13050" y="99"/>
                  </a:cubicBezTo>
                  <a:close/>
                  <a:moveTo>
                    <a:pt x="13274" y="95"/>
                  </a:moveTo>
                  <a:lnTo>
                    <a:pt x="13274" y="95"/>
                  </a:lnTo>
                  <a:cubicBezTo>
                    <a:pt x="13305" y="94"/>
                    <a:pt x="13330" y="119"/>
                    <a:pt x="13331" y="150"/>
                  </a:cubicBezTo>
                  <a:cubicBezTo>
                    <a:pt x="13332" y="181"/>
                    <a:pt x="13307" y="206"/>
                    <a:pt x="13276" y="207"/>
                  </a:cubicBezTo>
                  <a:lnTo>
                    <a:pt x="13276" y="207"/>
                  </a:lnTo>
                  <a:cubicBezTo>
                    <a:pt x="13245" y="208"/>
                    <a:pt x="13220" y="183"/>
                    <a:pt x="13219" y="152"/>
                  </a:cubicBezTo>
                  <a:cubicBezTo>
                    <a:pt x="13218" y="121"/>
                    <a:pt x="13243" y="96"/>
                    <a:pt x="13274" y="95"/>
                  </a:cubicBezTo>
                  <a:close/>
                  <a:moveTo>
                    <a:pt x="13498" y="91"/>
                  </a:moveTo>
                  <a:lnTo>
                    <a:pt x="13498" y="91"/>
                  </a:lnTo>
                  <a:cubicBezTo>
                    <a:pt x="13529" y="90"/>
                    <a:pt x="13554" y="115"/>
                    <a:pt x="13555" y="146"/>
                  </a:cubicBezTo>
                  <a:cubicBezTo>
                    <a:pt x="13556" y="176"/>
                    <a:pt x="13531" y="202"/>
                    <a:pt x="13500" y="203"/>
                  </a:cubicBezTo>
                  <a:lnTo>
                    <a:pt x="13500" y="203"/>
                  </a:lnTo>
                  <a:cubicBezTo>
                    <a:pt x="13469" y="203"/>
                    <a:pt x="13444" y="179"/>
                    <a:pt x="13443" y="148"/>
                  </a:cubicBezTo>
                  <a:cubicBezTo>
                    <a:pt x="13442" y="117"/>
                    <a:pt x="13467" y="91"/>
                    <a:pt x="13498" y="91"/>
                  </a:cubicBezTo>
                  <a:close/>
                  <a:moveTo>
                    <a:pt x="13722" y="87"/>
                  </a:moveTo>
                  <a:lnTo>
                    <a:pt x="13722" y="87"/>
                  </a:lnTo>
                  <a:cubicBezTo>
                    <a:pt x="13753" y="86"/>
                    <a:pt x="13778" y="111"/>
                    <a:pt x="13779" y="141"/>
                  </a:cubicBezTo>
                  <a:cubicBezTo>
                    <a:pt x="13780" y="172"/>
                    <a:pt x="13755" y="198"/>
                    <a:pt x="13724" y="199"/>
                  </a:cubicBezTo>
                  <a:lnTo>
                    <a:pt x="13724" y="199"/>
                  </a:lnTo>
                  <a:cubicBezTo>
                    <a:pt x="13693" y="199"/>
                    <a:pt x="13668" y="175"/>
                    <a:pt x="13667" y="144"/>
                  </a:cubicBezTo>
                  <a:cubicBezTo>
                    <a:pt x="13666" y="113"/>
                    <a:pt x="13691" y="87"/>
                    <a:pt x="13722" y="87"/>
                  </a:cubicBezTo>
                  <a:close/>
                  <a:moveTo>
                    <a:pt x="13946" y="83"/>
                  </a:moveTo>
                  <a:lnTo>
                    <a:pt x="13946" y="83"/>
                  </a:lnTo>
                  <a:cubicBezTo>
                    <a:pt x="13977" y="82"/>
                    <a:pt x="14002" y="106"/>
                    <a:pt x="14003" y="137"/>
                  </a:cubicBezTo>
                  <a:cubicBezTo>
                    <a:pt x="14004" y="168"/>
                    <a:pt x="13979" y="194"/>
                    <a:pt x="13948" y="195"/>
                  </a:cubicBezTo>
                  <a:lnTo>
                    <a:pt x="13948" y="195"/>
                  </a:lnTo>
                  <a:cubicBezTo>
                    <a:pt x="13917" y="195"/>
                    <a:pt x="13892" y="171"/>
                    <a:pt x="13891" y="140"/>
                  </a:cubicBezTo>
                  <a:cubicBezTo>
                    <a:pt x="13890" y="109"/>
                    <a:pt x="13915" y="83"/>
                    <a:pt x="13946" y="83"/>
                  </a:cubicBezTo>
                  <a:close/>
                  <a:moveTo>
                    <a:pt x="14170" y="79"/>
                  </a:moveTo>
                  <a:lnTo>
                    <a:pt x="14170" y="79"/>
                  </a:lnTo>
                  <a:cubicBezTo>
                    <a:pt x="14201" y="78"/>
                    <a:pt x="14227" y="102"/>
                    <a:pt x="14227" y="133"/>
                  </a:cubicBezTo>
                  <a:cubicBezTo>
                    <a:pt x="14228" y="164"/>
                    <a:pt x="14203" y="190"/>
                    <a:pt x="14172" y="190"/>
                  </a:cubicBezTo>
                  <a:lnTo>
                    <a:pt x="14172" y="190"/>
                  </a:lnTo>
                  <a:cubicBezTo>
                    <a:pt x="14141" y="191"/>
                    <a:pt x="14116" y="167"/>
                    <a:pt x="14115" y="136"/>
                  </a:cubicBezTo>
                  <a:cubicBezTo>
                    <a:pt x="14114" y="105"/>
                    <a:pt x="14139" y="79"/>
                    <a:pt x="14170" y="79"/>
                  </a:cubicBezTo>
                  <a:close/>
                  <a:moveTo>
                    <a:pt x="14394" y="74"/>
                  </a:moveTo>
                  <a:lnTo>
                    <a:pt x="14394" y="74"/>
                  </a:lnTo>
                  <a:cubicBezTo>
                    <a:pt x="14425" y="74"/>
                    <a:pt x="14451" y="98"/>
                    <a:pt x="14451" y="129"/>
                  </a:cubicBezTo>
                  <a:cubicBezTo>
                    <a:pt x="14452" y="160"/>
                    <a:pt x="14427" y="186"/>
                    <a:pt x="14397" y="186"/>
                  </a:cubicBezTo>
                  <a:lnTo>
                    <a:pt x="14396" y="186"/>
                  </a:lnTo>
                  <a:cubicBezTo>
                    <a:pt x="14366" y="187"/>
                    <a:pt x="14340" y="163"/>
                    <a:pt x="14339" y="132"/>
                  </a:cubicBezTo>
                  <a:cubicBezTo>
                    <a:pt x="14339" y="101"/>
                    <a:pt x="14363" y="75"/>
                    <a:pt x="14394" y="74"/>
                  </a:cubicBezTo>
                  <a:close/>
                  <a:moveTo>
                    <a:pt x="14618" y="70"/>
                  </a:moveTo>
                  <a:lnTo>
                    <a:pt x="14618" y="70"/>
                  </a:lnTo>
                  <a:cubicBezTo>
                    <a:pt x="14649" y="70"/>
                    <a:pt x="14675" y="94"/>
                    <a:pt x="14675" y="125"/>
                  </a:cubicBezTo>
                  <a:cubicBezTo>
                    <a:pt x="14676" y="156"/>
                    <a:pt x="14652" y="182"/>
                    <a:pt x="14621" y="182"/>
                  </a:cubicBezTo>
                  <a:lnTo>
                    <a:pt x="14621" y="182"/>
                  </a:lnTo>
                  <a:cubicBezTo>
                    <a:pt x="14590" y="183"/>
                    <a:pt x="14564" y="158"/>
                    <a:pt x="14563" y="128"/>
                  </a:cubicBezTo>
                  <a:cubicBezTo>
                    <a:pt x="14563" y="97"/>
                    <a:pt x="14587" y="71"/>
                    <a:pt x="14618" y="70"/>
                  </a:cubicBezTo>
                  <a:close/>
                  <a:moveTo>
                    <a:pt x="14842" y="66"/>
                  </a:moveTo>
                  <a:lnTo>
                    <a:pt x="14842" y="66"/>
                  </a:lnTo>
                  <a:cubicBezTo>
                    <a:pt x="14873" y="66"/>
                    <a:pt x="14899" y="90"/>
                    <a:pt x="14899" y="121"/>
                  </a:cubicBezTo>
                  <a:cubicBezTo>
                    <a:pt x="14900" y="152"/>
                    <a:pt x="14876" y="178"/>
                    <a:pt x="14845" y="178"/>
                  </a:cubicBezTo>
                  <a:lnTo>
                    <a:pt x="14845" y="178"/>
                  </a:lnTo>
                  <a:cubicBezTo>
                    <a:pt x="14814" y="179"/>
                    <a:pt x="14788" y="154"/>
                    <a:pt x="14787" y="123"/>
                  </a:cubicBezTo>
                  <a:cubicBezTo>
                    <a:pt x="14787" y="93"/>
                    <a:pt x="14811" y="67"/>
                    <a:pt x="14842" y="66"/>
                  </a:cubicBezTo>
                  <a:close/>
                  <a:moveTo>
                    <a:pt x="15066" y="62"/>
                  </a:moveTo>
                  <a:lnTo>
                    <a:pt x="15066" y="62"/>
                  </a:lnTo>
                  <a:cubicBezTo>
                    <a:pt x="15097" y="61"/>
                    <a:pt x="15123" y="86"/>
                    <a:pt x="15124" y="117"/>
                  </a:cubicBezTo>
                  <a:cubicBezTo>
                    <a:pt x="15124" y="148"/>
                    <a:pt x="15100" y="173"/>
                    <a:pt x="15069" y="174"/>
                  </a:cubicBezTo>
                  <a:lnTo>
                    <a:pt x="15069" y="174"/>
                  </a:lnTo>
                  <a:cubicBezTo>
                    <a:pt x="15038" y="175"/>
                    <a:pt x="15012" y="150"/>
                    <a:pt x="15011" y="119"/>
                  </a:cubicBezTo>
                  <a:cubicBezTo>
                    <a:pt x="15011" y="88"/>
                    <a:pt x="15035" y="63"/>
                    <a:pt x="15066" y="62"/>
                  </a:cubicBezTo>
                  <a:close/>
                  <a:moveTo>
                    <a:pt x="15290" y="58"/>
                  </a:moveTo>
                  <a:lnTo>
                    <a:pt x="15290" y="58"/>
                  </a:lnTo>
                  <a:cubicBezTo>
                    <a:pt x="15321" y="57"/>
                    <a:pt x="15347" y="82"/>
                    <a:pt x="15348" y="113"/>
                  </a:cubicBezTo>
                  <a:cubicBezTo>
                    <a:pt x="15348" y="144"/>
                    <a:pt x="15324" y="169"/>
                    <a:pt x="15293" y="170"/>
                  </a:cubicBezTo>
                  <a:lnTo>
                    <a:pt x="15293" y="170"/>
                  </a:lnTo>
                  <a:cubicBezTo>
                    <a:pt x="15262" y="171"/>
                    <a:pt x="15236" y="146"/>
                    <a:pt x="15236" y="115"/>
                  </a:cubicBezTo>
                  <a:cubicBezTo>
                    <a:pt x="15235" y="84"/>
                    <a:pt x="15259" y="59"/>
                    <a:pt x="15290" y="58"/>
                  </a:cubicBezTo>
                  <a:close/>
                  <a:moveTo>
                    <a:pt x="15514" y="54"/>
                  </a:moveTo>
                  <a:lnTo>
                    <a:pt x="15514" y="54"/>
                  </a:lnTo>
                  <a:cubicBezTo>
                    <a:pt x="15545" y="53"/>
                    <a:pt x="15571" y="78"/>
                    <a:pt x="15572" y="109"/>
                  </a:cubicBezTo>
                  <a:cubicBezTo>
                    <a:pt x="15572" y="140"/>
                    <a:pt x="15548" y="165"/>
                    <a:pt x="15517" y="166"/>
                  </a:cubicBezTo>
                  <a:lnTo>
                    <a:pt x="15517" y="166"/>
                  </a:lnTo>
                  <a:cubicBezTo>
                    <a:pt x="15486" y="167"/>
                    <a:pt x="15460" y="142"/>
                    <a:pt x="15460" y="111"/>
                  </a:cubicBezTo>
                  <a:cubicBezTo>
                    <a:pt x="15459" y="80"/>
                    <a:pt x="15483" y="55"/>
                    <a:pt x="15514" y="54"/>
                  </a:cubicBezTo>
                  <a:close/>
                  <a:moveTo>
                    <a:pt x="15738" y="50"/>
                  </a:moveTo>
                  <a:lnTo>
                    <a:pt x="15739" y="50"/>
                  </a:lnTo>
                  <a:cubicBezTo>
                    <a:pt x="15769" y="49"/>
                    <a:pt x="15795" y="74"/>
                    <a:pt x="15796" y="105"/>
                  </a:cubicBezTo>
                  <a:cubicBezTo>
                    <a:pt x="15796" y="136"/>
                    <a:pt x="15772" y="161"/>
                    <a:pt x="15741" y="162"/>
                  </a:cubicBezTo>
                  <a:lnTo>
                    <a:pt x="15741" y="162"/>
                  </a:lnTo>
                  <a:cubicBezTo>
                    <a:pt x="15710" y="162"/>
                    <a:pt x="15684" y="138"/>
                    <a:pt x="15684" y="107"/>
                  </a:cubicBezTo>
                  <a:cubicBezTo>
                    <a:pt x="15683" y="76"/>
                    <a:pt x="15708" y="51"/>
                    <a:pt x="15738" y="50"/>
                  </a:cubicBezTo>
                  <a:close/>
                  <a:moveTo>
                    <a:pt x="15962" y="46"/>
                  </a:moveTo>
                  <a:lnTo>
                    <a:pt x="15963" y="46"/>
                  </a:lnTo>
                  <a:cubicBezTo>
                    <a:pt x="15994" y="45"/>
                    <a:pt x="16019" y="70"/>
                    <a:pt x="16020" y="100"/>
                  </a:cubicBezTo>
                  <a:cubicBezTo>
                    <a:pt x="16021" y="131"/>
                    <a:pt x="15996" y="157"/>
                    <a:pt x="15965" y="158"/>
                  </a:cubicBezTo>
                  <a:lnTo>
                    <a:pt x="15965" y="158"/>
                  </a:lnTo>
                  <a:cubicBezTo>
                    <a:pt x="15934" y="158"/>
                    <a:pt x="15908" y="134"/>
                    <a:pt x="15908" y="103"/>
                  </a:cubicBezTo>
                  <a:cubicBezTo>
                    <a:pt x="15907" y="72"/>
                    <a:pt x="15932" y="46"/>
                    <a:pt x="15962" y="46"/>
                  </a:cubicBezTo>
                  <a:close/>
                  <a:moveTo>
                    <a:pt x="16187" y="42"/>
                  </a:moveTo>
                  <a:lnTo>
                    <a:pt x="16187" y="42"/>
                  </a:lnTo>
                  <a:cubicBezTo>
                    <a:pt x="16218" y="41"/>
                    <a:pt x="16243" y="65"/>
                    <a:pt x="16244" y="96"/>
                  </a:cubicBezTo>
                  <a:cubicBezTo>
                    <a:pt x="16245" y="127"/>
                    <a:pt x="16220" y="153"/>
                    <a:pt x="16189" y="154"/>
                  </a:cubicBezTo>
                  <a:lnTo>
                    <a:pt x="16189" y="154"/>
                  </a:lnTo>
                  <a:cubicBezTo>
                    <a:pt x="16158" y="154"/>
                    <a:pt x="16132" y="130"/>
                    <a:pt x="16132" y="99"/>
                  </a:cubicBezTo>
                  <a:cubicBezTo>
                    <a:pt x="16131" y="68"/>
                    <a:pt x="16156" y="42"/>
                    <a:pt x="16187" y="42"/>
                  </a:cubicBezTo>
                  <a:close/>
                  <a:moveTo>
                    <a:pt x="16411" y="38"/>
                  </a:moveTo>
                  <a:lnTo>
                    <a:pt x="16411" y="38"/>
                  </a:lnTo>
                  <a:cubicBezTo>
                    <a:pt x="16442" y="37"/>
                    <a:pt x="16467" y="61"/>
                    <a:pt x="16468" y="92"/>
                  </a:cubicBezTo>
                  <a:cubicBezTo>
                    <a:pt x="16469" y="123"/>
                    <a:pt x="16444" y="149"/>
                    <a:pt x="16413" y="150"/>
                  </a:cubicBezTo>
                  <a:lnTo>
                    <a:pt x="16413" y="150"/>
                  </a:lnTo>
                  <a:cubicBezTo>
                    <a:pt x="16382" y="150"/>
                    <a:pt x="16357" y="126"/>
                    <a:pt x="16356" y="95"/>
                  </a:cubicBezTo>
                  <a:cubicBezTo>
                    <a:pt x="16355" y="64"/>
                    <a:pt x="16380" y="38"/>
                    <a:pt x="16411" y="38"/>
                  </a:cubicBezTo>
                  <a:close/>
                  <a:moveTo>
                    <a:pt x="16635" y="33"/>
                  </a:moveTo>
                  <a:lnTo>
                    <a:pt x="16635" y="33"/>
                  </a:lnTo>
                  <a:cubicBezTo>
                    <a:pt x="16666" y="33"/>
                    <a:pt x="16691" y="57"/>
                    <a:pt x="16692" y="88"/>
                  </a:cubicBezTo>
                  <a:cubicBezTo>
                    <a:pt x="16693" y="119"/>
                    <a:pt x="16668" y="145"/>
                    <a:pt x="16637" y="145"/>
                  </a:cubicBezTo>
                  <a:lnTo>
                    <a:pt x="16637" y="145"/>
                  </a:lnTo>
                  <a:cubicBezTo>
                    <a:pt x="16606" y="146"/>
                    <a:pt x="16581" y="122"/>
                    <a:pt x="16580" y="91"/>
                  </a:cubicBezTo>
                  <a:cubicBezTo>
                    <a:pt x="16579" y="60"/>
                    <a:pt x="16604" y="34"/>
                    <a:pt x="16635" y="33"/>
                  </a:cubicBezTo>
                  <a:close/>
                  <a:moveTo>
                    <a:pt x="16859" y="29"/>
                  </a:moveTo>
                  <a:lnTo>
                    <a:pt x="16859" y="29"/>
                  </a:lnTo>
                  <a:cubicBezTo>
                    <a:pt x="16890" y="29"/>
                    <a:pt x="16915" y="53"/>
                    <a:pt x="16916" y="84"/>
                  </a:cubicBezTo>
                  <a:cubicBezTo>
                    <a:pt x="16917" y="115"/>
                    <a:pt x="16892" y="141"/>
                    <a:pt x="16861" y="141"/>
                  </a:cubicBezTo>
                  <a:lnTo>
                    <a:pt x="16861" y="141"/>
                  </a:lnTo>
                  <a:cubicBezTo>
                    <a:pt x="16830" y="142"/>
                    <a:pt x="16805" y="117"/>
                    <a:pt x="16804" y="87"/>
                  </a:cubicBezTo>
                  <a:cubicBezTo>
                    <a:pt x="16803" y="56"/>
                    <a:pt x="16828" y="30"/>
                    <a:pt x="16859" y="29"/>
                  </a:cubicBezTo>
                  <a:close/>
                  <a:moveTo>
                    <a:pt x="17083" y="25"/>
                  </a:moveTo>
                  <a:lnTo>
                    <a:pt x="17083" y="25"/>
                  </a:lnTo>
                  <a:cubicBezTo>
                    <a:pt x="17114" y="25"/>
                    <a:pt x="17140" y="49"/>
                    <a:pt x="17140" y="80"/>
                  </a:cubicBezTo>
                  <a:cubicBezTo>
                    <a:pt x="17141" y="111"/>
                    <a:pt x="17116" y="137"/>
                    <a:pt x="17085" y="137"/>
                  </a:cubicBezTo>
                  <a:lnTo>
                    <a:pt x="17085" y="137"/>
                  </a:lnTo>
                  <a:cubicBezTo>
                    <a:pt x="17054" y="138"/>
                    <a:pt x="17029" y="113"/>
                    <a:pt x="17028" y="82"/>
                  </a:cubicBezTo>
                  <a:cubicBezTo>
                    <a:pt x="17027" y="52"/>
                    <a:pt x="17052" y="26"/>
                    <a:pt x="17083" y="25"/>
                  </a:cubicBezTo>
                  <a:close/>
                  <a:moveTo>
                    <a:pt x="17307" y="21"/>
                  </a:moveTo>
                  <a:lnTo>
                    <a:pt x="17307" y="21"/>
                  </a:lnTo>
                  <a:cubicBezTo>
                    <a:pt x="17338" y="20"/>
                    <a:pt x="17364" y="45"/>
                    <a:pt x="17364" y="76"/>
                  </a:cubicBezTo>
                  <a:cubicBezTo>
                    <a:pt x="17365" y="107"/>
                    <a:pt x="17340" y="132"/>
                    <a:pt x="17310" y="133"/>
                  </a:cubicBezTo>
                  <a:lnTo>
                    <a:pt x="17309" y="133"/>
                  </a:lnTo>
                  <a:cubicBezTo>
                    <a:pt x="17278" y="134"/>
                    <a:pt x="17253" y="109"/>
                    <a:pt x="17252" y="78"/>
                  </a:cubicBezTo>
                  <a:cubicBezTo>
                    <a:pt x="17252" y="47"/>
                    <a:pt x="17276" y="22"/>
                    <a:pt x="17307" y="21"/>
                  </a:cubicBezTo>
                  <a:close/>
                  <a:moveTo>
                    <a:pt x="17531" y="17"/>
                  </a:moveTo>
                  <a:lnTo>
                    <a:pt x="17531" y="17"/>
                  </a:lnTo>
                  <a:cubicBezTo>
                    <a:pt x="17562" y="16"/>
                    <a:pt x="17588" y="41"/>
                    <a:pt x="17588" y="72"/>
                  </a:cubicBezTo>
                  <a:cubicBezTo>
                    <a:pt x="17589" y="103"/>
                    <a:pt x="17565" y="128"/>
                    <a:pt x="17534" y="129"/>
                  </a:cubicBezTo>
                  <a:lnTo>
                    <a:pt x="17533" y="129"/>
                  </a:lnTo>
                  <a:cubicBezTo>
                    <a:pt x="17503" y="130"/>
                    <a:pt x="17477" y="105"/>
                    <a:pt x="17476" y="74"/>
                  </a:cubicBezTo>
                  <a:cubicBezTo>
                    <a:pt x="17476" y="43"/>
                    <a:pt x="17500" y="18"/>
                    <a:pt x="17531" y="17"/>
                  </a:cubicBezTo>
                  <a:close/>
                  <a:moveTo>
                    <a:pt x="17755" y="13"/>
                  </a:moveTo>
                  <a:lnTo>
                    <a:pt x="17755" y="13"/>
                  </a:lnTo>
                  <a:cubicBezTo>
                    <a:pt x="17786" y="12"/>
                    <a:pt x="17812" y="37"/>
                    <a:pt x="17812" y="68"/>
                  </a:cubicBezTo>
                  <a:cubicBezTo>
                    <a:pt x="17813" y="99"/>
                    <a:pt x="17789" y="124"/>
                    <a:pt x="17758" y="125"/>
                  </a:cubicBezTo>
                  <a:lnTo>
                    <a:pt x="17758" y="125"/>
                  </a:lnTo>
                  <a:cubicBezTo>
                    <a:pt x="17727" y="126"/>
                    <a:pt x="17701" y="101"/>
                    <a:pt x="17700" y="70"/>
                  </a:cubicBezTo>
                  <a:cubicBezTo>
                    <a:pt x="17700" y="39"/>
                    <a:pt x="17724" y="14"/>
                    <a:pt x="17755" y="13"/>
                  </a:cubicBezTo>
                  <a:close/>
                  <a:moveTo>
                    <a:pt x="17979" y="9"/>
                  </a:moveTo>
                  <a:lnTo>
                    <a:pt x="17979" y="9"/>
                  </a:lnTo>
                  <a:cubicBezTo>
                    <a:pt x="18010" y="8"/>
                    <a:pt x="18036" y="33"/>
                    <a:pt x="18037" y="64"/>
                  </a:cubicBezTo>
                  <a:cubicBezTo>
                    <a:pt x="18037" y="95"/>
                    <a:pt x="18013" y="120"/>
                    <a:pt x="17982" y="121"/>
                  </a:cubicBezTo>
                  <a:lnTo>
                    <a:pt x="17982" y="121"/>
                  </a:lnTo>
                  <a:cubicBezTo>
                    <a:pt x="17951" y="122"/>
                    <a:pt x="17925" y="97"/>
                    <a:pt x="17924" y="66"/>
                  </a:cubicBezTo>
                  <a:cubicBezTo>
                    <a:pt x="17924" y="35"/>
                    <a:pt x="17948" y="10"/>
                    <a:pt x="17979" y="9"/>
                  </a:cubicBezTo>
                  <a:close/>
                  <a:moveTo>
                    <a:pt x="18203" y="5"/>
                  </a:moveTo>
                  <a:lnTo>
                    <a:pt x="18203" y="5"/>
                  </a:lnTo>
                  <a:cubicBezTo>
                    <a:pt x="18234" y="4"/>
                    <a:pt x="18260" y="29"/>
                    <a:pt x="18261" y="60"/>
                  </a:cubicBezTo>
                  <a:cubicBezTo>
                    <a:pt x="18261" y="90"/>
                    <a:pt x="18237" y="116"/>
                    <a:pt x="18206" y="117"/>
                  </a:cubicBezTo>
                  <a:lnTo>
                    <a:pt x="18206" y="117"/>
                  </a:lnTo>
                  <a:cubicBezTo>
                    <a:pt x="18175" y="117"/>
                    <a:pt x="18149" y="93"/>
                    <a:pt x="18149" y="62"/>
                  </a:cubicBezTo>
                  <a:cubicBezTo>
                    <a:pt x="18148" y="31"/>
                    <a:pt x="18172" y="5"/>
                    <a:pt x="18203" y="5"/>
                  </a:cubicBezTo>
                  <a:close/>
                  <a:moveTo>
                    <a:pt x="18427" y="1"/>
                  </a:moveTo>
                  <a:lnTo>
                    <a:pt x="18427" y="1"/>
                  </a:lnTo>
                  <a:cubicBezTo>
                    <a:pt x="18458" y="0"/>
                    <a:pt x="18484" y="25"/>
                    <a:pt x="18485" y="55"/>
                  </a:cubicBezTo>
                  <a:cubicBezTo>
                    <a:pt x="18485" y="86"/>
                    <a:pt x="18461" y="112"/>
                    <a:pt x="18430" y="113"/>
                  </a:cubicBezTo>
                  <a:lnTo>
                    <a:pt x="18430" y="113"/>
                  </a:lnTo>
                  <a:cubicBezTo>
                    <a:pt x="18399" y="113"/>
                    <a:pt x="18373" y="89"/>
                    <a:pt x="18373" y="58"/>
                  </a:cubicBezTo>
                  <a:cubicBezTo>
                    <a:pt x="18372" y="27"/>
                    <a:pt x="18396" y="1"/>
                    <a:pt x="18427" y="1"/>
                  </a:cubicBezTo>
                  <a:close/>
                </a:path>
              </a:pathLst>
            </a:custGeom>
            <a:solidFill>
              <a:schemeClr val="tx2">
                <a:lumMod val="75000"/>
              </a:schemeClr>
            </a:solidFill>
            <a:ln w="1588"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 name="Freeform 17"/>
            <p:cNvSpPr>
              <a:spLocks/>
            </p:cNvSpPr>
            <p:nvPr/>
          </p:nvSpPr>
          <p:spPr bwMode="auto">
            <a:xfrm>
              <a:off x="969" y="3785"/>
              <a:ext cx="44" cy="44"/>
            </a:xfrm>
            <a:custGeom>
              <a:avLst/>
              <a:gdLst>
                <a:gd name="T0" fmla="*/ 22 w 44"/>
                <a:gd name="T1" fmla="*/ 0 h 44"/>
                <a:gd name="T2" fmla="*/ 44 w 44"/>
                <a:gd name="T3" fmla="*/ 44 h 44"/>
                <a:gd name="T4" fmla="*/ 0 w 44"/>
                <a:gd name="T5" fmla="*/ 44 h 44"/>
                <a:gd name="T6" fmla="*/ 22 w 44"/>
                <a:gd name="T7" fmla="*/ 0 h 44"/>
              </a:gdLst>
              <a:ahLst/>
              <a:cxnLst>
                <a:cxn ang="0">
                  <a:pos x="T0" y="T1"/>
                </a:cxn>
                <a:cxn ang="0">
                  <a:pos x="T2" y="T3"/>
                </a:cxn>
                <a:cxn ang="0">
                  <a:pos x="T4" y="T5"/>
                </a:cxn>
                <a:cxn ang="0">
                  <a:pos x="T6" y="T7"/>
                </a:cxn>
              </a:cxnLst>
              <a:rect l="0" t="0" r="r" b="b"/>
              <a:pathLst>
                <a:path w="44" h="44">
                  <a:moveTo>
                    <a:pt x="22" y="0"/>
                  </a:moveTo>
                  <a:lnTo>
                    <a:pt x="44" y="44"/>
                  </a:lnTo>
                  <a:lnTo>
                    <a:pt x="0" y="44"/>
                  </a:lnTo>
                  <a:lnTo>
                    <a:pt x="22"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19"/>
            <p:cNvSpPr>
              <a:spLocks/>
            </p:cNvSpPr>
            <p:nvPr/>
          </p:nvSpPr>
          <p:spPr bwMode="auto">
            <a:xfrm>
              <a:off x="2969" y="3739"/>
              <a:ext cx="44" cy="44"/>
            </a:xfrm>
            <a:custGeom>
              <a:avLst/>
              <a:gdLst>
                <a:gd name="T0" fmla="*/ 22 w 44"/>
                <a:gd name="T1" fmla="*/ 0 h 44"/>
                <a:gd name="T2" fmla="*/ 44 w 44"/>
                <a:gd name="T3" fmla="*/ 44 h 44"/>
                <a:gd name="T4" fmla="*/ 0 w 44"/>
                <a:gd name="T5" fmla="*/ 44 h 44"/>
                <a:gd name="T6" fmla="*/ 22 w 44"/>
                <a:gd name="T7" fmla="*/ 0 h 44"/>
              </a:gdLst>
              <a:ahLst/>
              <a:cxnLst>
                <a:cxn ang="0">
                  <a:pos x="T0" y="T1"/>
                </a:cxn>
                <a:cxn ang="0">
                  <a:pos x="T2" y="T3"/>
                </a:cxn>
                <a:cxn ang="0">
                  <a:pos x="T4" y="T5"/>
                </a:cxn>
                <a:cxn ang="0">
                  <a:pos x="T6" y="T7"/>
                </a:cxn>
              </a:cxnLst>
              <a:rect l="0" t="0" r="r" b="b"/>
              <a:pathLst>
                <a:path w="44" h="44">
                  <a:moveTo>
                    <a:pt x="22" y="0"/>
                  </a:moveTo>
                  <a:lnTo>
                    <a:pt x="44" y="44"/>
                  </a:lnTo>
                  <a:lnTo>
                    <a:pt x="0" y="44"/>
                  </a:lnTo>
                  <a:lnTo>
                    <a:pt x="22"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20"/>
            <p:cNvSpPr>
              <a:spLocks noEditPoints="1"/>
            </p:cNvSpPr>
            <p:nvPr/>
          </p:nvSpPr>
          <p:spPr bwMode="auto">
            <a:xfrm>
              <a:off x="986" y="3825"/>
              <a:ext cx="2009" cy="54"/>
            </a:xfrm>
            <a:custGeom>
              <a:avLst/>
              <a:gdLst>
                <a:gd name="T0" fmla="*/ 448 w 18477"/>
                <a:gd name="T1" fmla="*/ 431 h 497"/>
                <a:gd name="T2" fmla="*/ 0 w 18477"/>
                <a:gd name="T3" fmla="*/ 442 h 497"/>
                <a:gd name="T4" fmla="*/ 1175 w 18477"/>
                <a:gd name="T5" fmla="*/ 358 h 497"/>
                <a:gd name="T6" fmla="*/ 842 w 18477"/>
                <a:gd name="T7" fmla="*/ 478 h 497"/>
                <a:gd name="T8" fmla="*/ 1623 w 18477"/>
                <a:gd name="T9" fmla="*/ 348 h 497"/>
                <a:gd name="T10" fmla="*/ 1961 w 18477"/>
                <a:gd name="T11" fmla="*/ 452 h 497"/>
                <a:gd name="T12" fmla="*/ 1623 w 18477"/>
                <a:gd name="T13" fmla="*/ 348 h 497"/>
                <a:gd name="T14" fmla="*/ 2800 w 18477"/>
                <a:gd name="T15" fmla="*/ 376 h 497"/>
                <a:gd name="T16" fmla="*/ 2352 w 18477"/>
                <a:gd name="T17" fmla="*/ 387 h 497"/>
                <a:gd name="T18" fmla="*/ 3526 w 18477"/>
                <a:gd name="T19" fmla="*/ 303 h 497"/>
                <a:gd name="T20" fmla="*/ 3193 w 18477"/>
                <a:gd name="T21" fmla="*/ 423 h 497"/>
                <a:gd name="T22" fmla="*/ 3974 w 18477"/>
                <a:gd name="T23" fmla="*/ 292 h 497"/>
                <a:gd name="T24" fmla="*/ 4313 w 18477"/>
                <a:gd name="T25" fmla="*/ 396 h 497"/>
                <a:gd name="T26" fmla="*/ 3974 w 18477"/>
                <a:gd name="T27" fmla="*/ 292 h 497"/>
                <a:gd name="T28" fmla="*/ 5151 w 18477"/>
                <a:gd name="T29" fmla="*/ 321 h 497"/>
                <a:gd name="T30" fmla="*/ 4703 w 18477"/>
                <a:gd name="T31" fmla="*/ 331 h 497"/>
                <a:gd name="T32" fmla="*/ 5878 w 18477"/>
                <a:gd name="T33" fmla="*/ 248 h 497"/>
                <a:gd name="T34" fmla="*/ 5544 w 18477"/>
                <a:gd name="T35" fmla="*/ 368 h 497"/>
                <a:gd name="T36" fmla="*/ 6325 w 18477"/>
                <a:gd name="T37" fmla="*/ 237 h 497"/>
                <a:gd name="T38" fmla="*/ 6664 w 18477"/>
                <a:gd name="T39" fmla="*/ 341 h 497"/>
                <a:gd name="T40" fmla="*/ 6325 w 18477"/>
                <a:gd name="T41" fmla="*/ 237 h 497"/>
                <a:gd name="T42" fmla="*/ 7502 w 18477"/>
                <a:gd name="T43" fmla="*/ 265 h 497"/>
                <a:gd name="T44" fmla="*/ 7055 w 18477"/>
                <a:gd name="T45" fmla="*/ 276 h 497"/>
                <a:gd name="T46" fmla="*/ 8229 w 18477"/>
                <a:gd name="T47" fmla="*/ 192 h 497"/>
                <a:gd name="T48" fmla="*/ 7896 w 18477"/>
                <a:gd name="T49" fmla="*/ 312 h 497"/>
                <a:gd name="T50" fmla="*/ 8677 w 18477"/>
                <a:gd name="T51" fmla="*/ 182 h 497"/>
                <a:gd name="T52" fmla="*/ 9015 w 18477"/>
                <a:gd name="T53" fmla="*/ 286 h 497"/>
                <a:gd name="T54" fmla="*/ 8677 w 18477"/>
                <a:gd name="T55" fmla="*/ 182 h 497"/>
                <a:gd name="T56" fmla="*/ 9854 w 18477"/>
                <a:gd name="T57" fmla="*/ 213 h 497"/>
                <a:gd name="T58" fmla="*/ 9406 w 18477"/>
                <a:gd name="T59" fmla="*/ 222 h 497"/>
                <a:gd name="T60" fmla="*/ 10581 w 18477"/>
                <a:gd name="T61" fmla="*/ 144 h 497"/>
                <a:gd name="T62" fmla="*/ 10247 w 18477"/>
                <a:gd name="T63" fmla="*/ 262 h 497"/>
                <a:gd name="T64" fmla="*/ 11029 w 18477"/>
                <a:gd name="T65" fmla="*/ 136 h 497"/>
                <a:gd name="T66" fmla="*/ 11367 w 18477"/>
                <a:gd name="T67" fmla="*/ 242 h 497"/>
                <a:gd name="T68" fmla="*/ 11029 w 18477"/>
                <a:gd name="T69" fmla="*/ 136 h 497"/>
                <a:gd name="T70" fmla="*/ 12205 w 18477"/>
                <a:gd name="T71" fmla="*/ 170 h 497"/>
                <a:gd name="T72" fmla="*/ 11758 w 18477"/>
                <a:gd name="T73" fmla="*/ 179 h 497"/>
                <a:gd name="T74" fmla="*/ 12932 w 18477"/>
                <a:gd name="T75" fmla="*/ 101 h 497"/>
                <a:gd name="T76" fmla="*/ 12598 w 18477"/>
                <a:gd name="T77" fmla="*/ 219 h 497"/>
                <a:gd name="T78" fmla="*/ 13380 w 18477"/>
                <a:gd name="T79" fmla="*/ 93 h 497"/>
                <a:gd name="T80" fmla="*/ 13718 w 18477"/>
                <a:gd name="T81" fmla="*/ 199 h 497"/>
                <a:gd name="T82" fmla="*/ 13380 w 18477"/>
                <a:gd name="T83" fmla="*/ 93 h 497"/>
                <a:gd name="T84" fmla="*/ 14557 w 18477"/>
                <a:gd name="T85" fmla="*/ 127 h 497"/>
                <a:gd name="T86" fmla="*/ 14109 w 18477"/>
                <a:gd name="T87" fmla="*/ 136 h 497"/>
                <a:gd name="T88" fmla="*/ 15284 w 18477"/>
                <a:gd name="T89" fmla="*/ 58 h 497"/>
                <a:gd name="T90" fmla="*/ 14950 w 18477"/>
                <a:gd name="T91" fmla="*/ 176 h 497"/>
                <a:gd name="T92" fmla="*/ 15732 w 18477"/>
                <a:gd name="T93" fmla="*/ 50 h 497"/>
                <a:gd name="T94" fmla="*/ 16070 w 18477"/>
                <a:gd name="T95" fmla="*/ 156 h 497"/>
                <a:gd name="T96" fmla="*/ 15732 w 18477"/>
                <a:gd name="T97" fmla="*/ 50 h 497"/>
                <a:gd name="T98" fmla="*/ 16909 w 18477"/>
                <a:gd name="T99" fmla="*/ 84 h 497"/>
                <a:gd name="T100" fmla="*/ 16461 w 18477"/>
                <a:gd name="T101" fmla="*/ 93 h 497"/>
                <a:gd name="T102" fmla="*/ 17636 w 18477"/>
                <a:gd name="T103" fmla="*/ 15 h 497"/>
                <a:gd name="T104" fmla="*/ 17302 w 18477"/>
                <a:gd name="T105" fmla="*/ 133 h 497"/>
                <a:gd name="T106" fmla="*/ 18083 w 18477"/>
                <a:gd name="T107" fmla="*/ 7 h 497"/>
                <a:gd name="T108" fmla="*/ 18421 w 18477"/>
                <a:gd name="T109" fmla="*/ 113 h 497"/>
                <a:gd name="T110" fmla="*/ 18083 w 18477"/>
                <a:gd name="T111" fmla="*/ 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477" h="497">
                  <a:moveTo>
                    <a:pt x="55" y="384"/>
                  </a:moveTo>
                  <a:lnTo>
                    <a:pt x="391" y="377"/>
                  </a:lnTo>
                  <a:cubicBezTo>
                    <a:pt x="422" y="376"/>
                    <a:pt x="448" y="400"/>
                    <a:pt x="448" y="431"/>
                  </a:cubicBezTo>
                  <a:cubicBezTo>
                    <a:pt x="449" y="462"/>
                    <a:pt x="425" y="488"/>
                    <a:pt x="394" y="489"/>
                  </a:cubicBezTo>
                  <a:lnTo>
                    <a:pt x="58" y="496"/>
                  </a:lnTo>
                  <a:cubicBezTo>
                    <a:pt x="27" y="497"/>
                    <a:pt x="1" y="473"/>
                    <a:pt x="0" y="442"/>
                  </a:cubicBezTo>
                  <a:cubicBezTo>
                    <a:pt x="0" y="411"/>
                    <a:pt x="24" y="385"/>
                    <a:pt x="55" y="384"/>
                  </a:cubicBezTo>
                  <a:close/>
                  <a:moveTo>
                    <a:pt x="839" y="366"/>
                  </a:moveTo>
                  <a:lnTo>
                    <a:pt x="1175" y="358"/>
                  </a:lnTo>
                  <a:cubicBezTo>
                    <a:pt x="1206" y="357"/>
                    <a:pt x="1231" y="382"/>
                    <a:pt x="1232" y="413"/>
                  </a:cubicBezTo>
                  <a:cubicBezTo>
                    <a:pt x="1233" y="444"/>
                    <a:pt x="1208" y="469"/>
                    <a:pt x="1177" y="470"/>
                  </a:cubicBezTo>
                  <a:lnTo>
                    <a:pt x="842" y="478"/>
                  </a:lnTo>
                  <a:cubicBezTo>
                    <a:pt x="811" y="479"/>
                    <a:pt x="785" y="454"/>
                    <a:pt x="784" y="423"/>
                  </a:cubicBezTo>
                  <a:cubicBezTo>
                    <a:pt x="784" y="392"/>
                    <a:pt x="808" y="367"/>
                    <a:pt x="839" y="366"/>
                  </a:cubicBezTo>
                  <a:close/>
                  <a:moveTo>
                    <a:pt x="1623" y="348"/>
                  </a:moveTo>
                  <a:lnTo>
                    <a:pt x="1959" y="340"/>
                  </a:lnTo>
                  <a:cubicBezTo>
                    <a:pt x="1990" y="339"/>
                    <a:pt x="2015" y="364"/>
                    <a:pt x="2016" y="394"/>
                  </a:cubicBezTo>
                  <a:cubicBezTo>
                    <a:pt x="2017" y="425"/>
                    <a:pt x="1992" y="451"/>
                    <a:pt x="1961" y="452"/>
                  </a:cubicBezTo>
                  <a:lnTo>
                    <a:pt x="1625" y="460"/>
                  </a:lnTo>
                  <a:cubicBezTo>
                    <a:pt x="1594" y="460"/>
                    <a:pt x="1569" y="436"/>
                    <a:pt x="1568" y="405"/>
                  </a:cubicBezTo>
                  <a:cubicBezTo>
                    <a:pt x="1567" y="374"/>
                    <a:pt x="1592" y="348"/>
                    <a:pt x="1623" y="348"/>
                  </a:cubicBezTo>
                  <a:close/>
                  <a:moveTo>
                    <a:pt x="2407" y="329"/>
                  </a:moveTo>
                  <a:lnTo>
                    <a:pt x="2742" y="321"/>
                  </a:lnTo>
                  <a:cubicBezTo>
                    <a:pt x="2773" y="321"/>
                    <a:pt x="2799" y="345"/>
                    <a:pt x="2800" y="376"/>
                  </a:cubicBezTo>
                  <a:cubicBezTo>
                    <a:pt x="2800" y="407"/>
                    <a:pt x="2776" y="433"/>
                    <a:pt x="2745" y="433"/>
                  </a:cubicBezTo>
                  <a:lnTo>
                    <a:pt x="2409" y="441"/>
                  </a:lnTo>
                  <a:cubicBezTo>
                    <a:pt x="2378" y="442"/>
                    <a:pt x="2353" y="417"/>
                    <a:pt x="2352" y="387"/>
                  </a:cubicBezTo>
                  <a:cubicBezTo>
                    <a:pt x="2351" y="356"/>
                    <a:pt x="2376" y="330"/>
                    <a:pt x="2407" y="329"/>
                  </a:cubicBezTo>
                  <a:close/>
                  <a:moveTo>
                    <a:pt x="3190" y="311"/>
                  </a:moveTo>
                  <a:lnTo>
                    <a:pt x="3526" y="303"/>
                  </a:lnTo>
                  <a:cubicBezTo>
                    <a:pt x="3557" y="302"/>
                    <a:pt x="3583" y="327"/>
                    <a:pt x="3583" y="358"/>
                  </a:cubicBezTo>
                  <a:cubicBezTo>
                    <a:pt x="3584" y="389"/>
                    <a:pt x="3560" y="414"/>
                    <a:pt x="3529" y="415"/>
                  </a:cubicBezTo>
                  <a:lnTo>
                    <a:pt x="3193" y="423"/>
                  </a:lnTo>
                  <a:cubicBezTo>
                    <a:pt x="3162" y="424"/>
                    <a:pt x="3136" y="399"/>
                    <a:pt x="3136" y="368"/>
                  </a:cubicBezTo>
                  <a:cubicBezTo>
                    <a:pt x="3135" y="337"/>
                    <a:pt x="3159" y="312"/>
                    <a:pt x="3190" y="311"/>
                  </a:cubicBezTo>
                  <a:close/>
                  <a:moveTo>
                    <a:pt x="3974" y="292"/>
                  </a:moveTo>
                  <a:lnTo>
                    <a:pt x="4310" y="284"/>
                  </a:lnTo>
                  <a:cubicBezTo>
                    <a:pt x="4341" y="284"/>
                    <a:pt x="4367" y="308"/>
                    <a:pt x="4367" y="339"/>
                  </a:cubicBezTo>
                  <a:cubicBezTo>
                    <a:pt x="4368" y="370"/>
                    <a:pt x="4344" y="396"/>
                    <a:pt x="4313" y="396"/>
                  </a:cubicBezTo>
                  <a:lnTo>
                    <a:pt x="3977" y="404"/>
                  </a:lnTo>
                  <a:cubicBezTo>
                    <a:pt x="3946" y="405"/>
                    <a:pt x="3920" y="381"/>
                    <a:pt x="3919" y="350"/>
                  </a:cubicBezTo>
                  <a:cubicBezTo>
                    <a:pt x="3919" y="319"/>
                    <a:pt x="3943" y="293"/>
                    <a:pt x="3974" y="292"/>
                  </a:cubicBezTo>
                  <a:close/>
                  <a:moveTo>
                    <a:pt x="4758" y="274"/>
                  </a:moveTo>
                  <a:lnTo>
                    <a:pt x="5094" y="266"/>
                  </a:lnTo>
                  <a:cubicBezTo>
                    <a:pt x="5125" y="265"/>
                    <a:pt x="5150" y="290"/>
                    <a:pt x="5151" y="321"/>
                  </a:cubicBezTo>
                  <a:cubicBezTo>
                    <a:pt x="5152" y="352"/>
                    <a:pt x="5127" y="377"/>
                    <a:pt x="5096" y="378"/>
                  </a:cubicBezTo>
                  <a:lnTo>
                    <a:pt x="4760" y="386"/>
                  </a:lnTo>
                  <a:cubicBezTo>
                    <a:pt x="4730" y="387"/>
                    <a:pt x="4704" y="362"/>
                    <a:pt x="4703" y="331"/>
                  </a:cubicBezTo>
                  <a:cubicBezTo>
                    <a:pt x="4702" y="300"/>
                    <a:pt x="4727" y="275"/>
                    <a:pt x="4758" y="274"/>
                  </a:cubicBezTo>
                  <a:close/>
                  <a:moveTo>
                    <a:pt x="5542" y="256"/>
                  </a:moveTo>
                  <a:lnTo>
                    <a:pt x="5878" y="248"/>
                  </a:lnTo>
                  <a:cubicBezTo>
                    <a:pt x="5908" y="247"/>
                    <a:pt x="5934" y="271"/>
                    <a:pt x="5935" y="302"/>
                  </a:cubicBezTo>
                  <a:cubicBezTo>
                    <a:pt x="5936" y="333"/>
                    <a:pt x="5911" y="359"/>
                    <a:pt x="5880" y="360"/>
                  </a:cubicBezTo>
                  <a:lnTo>
                    <a:pt x="5544" y="368"/>
                  </a:lnTo>
                  <a:cubicBezTo>
                    <a:pt x="5513" y="368"/>
                    <a:pt x="5488" y="344"/>
                    <a:pt x="5487" y="313"/>
                  </a:cubicBezTo>
                  <a:cubicBezTo>
                    <a:pt x="5486" y="282"/>
                    <a:pt x="5511" y="256"/>
                    <a:pt x="5542" y="256"/>
                  </a:cubicBezTo>
                  <a:close/>
                  <a:moveTo>
                    <a:pt x="6325" y="237"/>
                  </a:moveTo>
                  <a:lnTo>
                    <a:pt x="6661" y="229"/>
                  </a:lnTo>
                  <a:cubicBezTo>
                    <a:pt x="6692" y="229"/>
                    <a:pt x="6718" y="253"/>
                    <a:pt x="6719" y="284"/>
                  </a:cubicBezTo>
                  <a:cubicBezTo>
                    <a:pt x="6719" y="315"/>
                    <a:pt x="6695" y="340"/>
                    <a:pt x="6664" y="341"/>
                  </a:cubicBezTo>
                  <a:lnTo>
                    <a:pt x="6328" y="349"/>
                  </a:lnTo>
                  <a:cubicBezTo>
                    <a:pt x="6297" y="350"/>
                    <a:pt x="6271" y="325"/>
                    <a:pt x="6271" y="294"/>
                  </a:cubicBezTo>
                  <a:cubicBezTo>
                    <a:pt x="6270" y="264"/>
                    <a:pt x="6294" y="238"/>
                    <a:pt x="6325" y="237"/>
                  </a:cubicBezTo>
                  <a:close/>
                  <a:moveTo>
                    <a:pt x="7109" y="219"/>
                  </a:moveTo>
                  <a:lnTo>
                    <a:pt x="7445" y="211"/>
                  </a:lnTo>
                  <a:cubicBezTo>
                    <a:pt x="7476" y="210"/>
                    <a:pt x="7502" y="235"/>
                    <a:pt x="7502" y="265"/>
                  </a:cubicBezTo>
                  <a:cubicBezTo>
                    <a:pt x="7503" y="296"/>
                    <a:pt x="7479" y="322"/>
                    <a:pt x="7448" y="323"/>
                  </a:cubicBezTo>
                  <a:lnTo>
                    <a:pt x="7112" y="331"/>
                  </a:lnTo>
                  <a:cubicBezTo>
                    <a:pt x="7081" y="331"/>
                    <a:pt x="7055" y="307"/>
                    <a:pt x="7055" y="276"/>
                  </a:cubicBezTo>
                  <a:cubicBezTo>
                    <a:pt x="7054" y="245"/>
                    <a:pt x="7078" y="219"/>
                    <a:pt x="7109" y="219"/>
                  </a:cubicBezTo>
                  <a:close/>
                  <a:moveTo>
                    <a:pt x="7893" y="200"/>
                  </a:moveTo>
                  <a:lnTo>
                    <a:pt x="8229" y="192"/>
                  </a:lnTo>
                  <a:cubicBezTo>
                    <a:pt x="8260" y="192"/>
                    <a:pt x="8285" y="216"/>
                    <a:pt x="8286" y="247"/>
                  </a:cubicBezTo>
                  <a:cubicBezTo>
                    <a:pt x="8287" y="278"/>
                    <a:pt x="8262" y="304"/>
                    <a:pt x="8232" y="304"/>
                  </a:cubicBezTo>
                  <a:lnTo>
                    <a:pt x="7896" y="312"/>
                  </a:lnTo>
                  <a:cubicBezTo>
                    <a:pt x="7865" y="313"/>
                    <a:pt x="7839" y="289"/>
                    <a:pt x="7838" y="258"/>
                  </a:cubicBezTo>
                  <a:cubicBezTo>
                    <a:pt x="7838" y="227"/>
                    <a:pt x="7862" y="201"/>
                    <a:pt x="7893" y="200"/>
                  </a:cubicBezTo>
                  <a:close/>
                  <a:moveTo>
                    <a:pt x="8677" y="182"/>
                  </a:moveTo>
                  <a:lnTo>
                    <a:pt x="9013" y="174"/>
                  </a:lnTo>
                  <a:cubicBezTo>
                    <a:pt x="9044" y="173"/>
                    <a:pt x="9069" y="198"/>
                    <a:pt x="9070" y="229"/>
                  </a:cubicBezTo>
                  <a:cubicBezTo>
                    <a:pt x="9071" y="260"/>
                    <a:pt x="9046" y="285"/>
                    <a:pt x="9015" y="286"/>
                  </a:cubicBezTo>
                  <a:lnTo>
                    <a:pt x="8679" y="294"/>
                  </a:lnTo>
                  <a:cubicBezTo>
                    <a:pt x="8648" y="295"/>
                    <a:pt x="8623" y="270"/>
                    <a:pt x="8622" y="239"/>
                  </a:cubicBezTo>
                  <a:cubicBezTo>
                    <a:pt x="8621" y="208"/>
                    <a:pt x="8646" y="183"/>
                    <a:pt x="8677" y="182"/>
                  </a:cubicBezTo>
                  <a:close/>
                  <a:moveTo>
                    <a:pt x="9461" y="165"/>
                  </a:moveTo>
                  <a:lnTo>
                    <a:pt x="9797" y="158"/>
                  </a:lnTo>
                  <a:cubicBezTo>
                    <a:pt x="9828" y="158"/>
                    <a:pt x="9853" y="182"/>
                    <a:pt x="9854" y="213"/>
                  </a:cubicBezTo>
                  <a:cubicBezTo>
                    <a:pt x="9854" y="244"/>
                    <a:pt x="9830" y="270"/>
                    <a:pt x="9799" y="270"/>
                  </a:cubicBezTo>
                  <a:lnTo>
                    <a:pt x="9463" y="277"/>
                  </a:lnTo>
                  <a:cubicBezTo>
                    <a:pt x="9432" y="277"/>
                    <a:pt x="9406" y="253"/>
                    <a:pt x="9406" y="222"/>
                  </a:cubicBezTo>
                  <a:cubicBezTo>
                    <a:pt x="9405" y="191"/>
                    <a:pt x="9430" y="165"/>
                    <a:pt x="9461" y="165"/>
                  </a:cubicBezTo>
                  <a:close/>
                  <a:moveTo>
                    <a:pt x="10245" y="150"/>
                  </a:moveTo>
                  <a:lnTo>
                    <a:pt x="10581" y="144"/>
                  </a:lnTo>
                  <a:cubicBezTo>
                    <a:pt x="10612" y="144"/>
                    <a:pt x="10637" y="168"/>
                    <a:pt x="10638" y="199"/>
                  </a:cubicBezTo>
                  <a:cubicBezTo>
                    <a:pt x="10638" y="230"/>
                    <a:pt x="10614" y="256"/>
                    <a:pt x="10583" y="256"/>
                  </a:cubicBezTo>
                  <a:lnTo>
                    <a:pt x="10247" y="262"/>
                  </a:lnTo>
                  <a:cubicBezTo>
                    <a:pt x="10216" y="263"/>
                    <a:pt x="10190" y="238"/>
                    <a:pt x="10190" y="207"/>
                  </a:cubicBezTo>
                  <a:cubicBezTo>
                    <a:pt x="10189" y="176"/>
                    <a:pt x="10214" y="151"/>
                    <a:pt x="10245" y="150"/>
                  </a:cubicBezTo>
                  <a:close/>
                  <a:moveTo>
                    <a:pt x="11029" y="136"/>
                  </a:moveTo>
                  <a:lnTo>
                    <a:pt x="11365" y="130"/>
                  </a:lnTo>
                  <a:cubicBezTo>
                    <a:pt x="11395" y="129"/>
                    <a:pt x="11421" y="154"/>
                    <a:pt x="11422" y="185"/>
                  </a:cubicBezTo>
                  <a:cubicBezTo>
                    <a:pt x="11422" y="216"/>
                    <a:pt x="11398" y="241"/>
                    <a:pt x="11367" y="242"/>
                  </a:cubicBezTo>
                  <a:lnTo>
                    <a:pt x="11031" y="248"/>
                  </a:lnTo>
                  <a:cubicBezTo>
                    <a:pt x="11000" y="248"/>
                    <a:pt x="10974" y="224"/>
                    <a:pt x="10974" y="193"/>
                  </a:cubicBezTo>
                  <a:cubicBezTo>
                    <a:pt x="10973" y="162"/>
                    <a:pt x="10998" y="136"/>
                    <a:pt x="11029" y="136"/>
                  </a:cubicBezTo>
                  <a:close/>
                  <a:moveTo>
                    <a:pt x="11812" y="122"/>
                  </a:moveTo>
                  <a:lnTo>
                    <a:pt x="12148" y="115"/>
                  </a:lnTo>
                  <a:cubicBezTo>
                    <a:pt x="12179" y="115"/>
                    <a:pt x="12205" y="140"/>
                    <a:pt x="12205" y="170"/>
                  </a:cubicBezTo>
                  <a:cubicBezTo>
                    <a:pt x="12206" y="201"/>
                    <a:pt x="12181" y="227"/>
                    <a:pt x="12150" y="227"/>
                  </a:cubicBezTo>
                  <a:lnTo>
                    <a:pt x="11815" y="234"/>
                  </a:lnTo>
                  <a:cubicBezTo>
                    <a:pt x="11784" y="234"/>
                    <a:pt x="11758" y="210"/>
                    <a:pt x="11758" y="179"/>
                  </a:cubicBezTo>
                  <a:cubicBezTo>
                    <a:pt x="11757" y="148"/>
                    <a:pt x="11782" y="122"/>
                    <a:pt x="11812" y="122"/>
                  </a:cubicBezTo>
                  <a:close/>
                  <a:moveTo>
                    <a:pt x="12596" y="107"/>
                  </a:moveTo>
                  <a:lnTo>
                    <a:pt x="12932" y="101"/>
                  </a:lnTo>
                  <a:cubicBezTo>
                    <a:pt x="12963" y="101"/>
                    <a:pt x="12989" y="125"/>
                    <a:pt x="12989" y="156"/>
                  </a:cubicBezTo>
                  <a:cubicBezTo>
                    <a:pt x="12990" y="187"/>
                    <a:pt x="12965" y="213"/>
                    <a:pt x="12934" y="213"/>
                  </a:cubicBezTo>
                  <a:lnTo>
                    <a:pt x="12598" y="219"/>
                  </a:lnTo>
                  <a:cubicBezTo>
                    <a:pt x="12567" y="220"/>
                    <a:pt x="12542" y="195"/>
                    <a:pt x="12541" y="164"/>
                  </a:cubicBezTo>
                  <a:cubicBezTo>
                    <a:pt x="12541" y="133"/>
                    <a:pt x="12565" y="108"/>
                    <a:pt x="12596" y="107"/>
                  </a:cubicBezTo>
                  <a:close/>
                  <a:moveTo>
                    <a:pt x="13380" y="93"/>
                  </a:moveTo>
                  <a:lnTo>
                    <a:pt x="13716" y="87"/>
                  </a:lnTo>
                  <a:cubicBezTo>
                    <a:pt x="13747" y="86"/>
                    <a:pt x="13773" y="111"/>
                    <a:pt x="13773" y="142"/>
                  </a:cubicBezTo>
                  <a:cubicBezTo>
                    <a:pt x="13774" y="173"/>
                    <a:pt x="13749" y="198"/>
                    <a:pt x="13718" y="199"/>
                  </a:cubicBezTo>
                  <a:lnTo>
                    <a:pt x="13382" y="205"/>
                  </a:lnTo>
                  <a:cubicBezTo>
                    <a:pt x="13351" y="205"/>
                    <a:pt x="13326" y="181"/>
                    <a:pt x="13325" y="150"/>
                  </a:cubicBezTo>
                  <a:cubicBezTo>
                    <a:pt x="13325" y="119"/>
                    <a:pt x="13349" y="94"/>
                    <a:pt x="13380" y="93"/>
                  </a:cubicBezTo>
                  <a:close/>
                  <a:moveTo>
                    <a:pt x="14164" y="79"/>
                  </a:moveTo>
                  <a:lnTo>
                    <a:pt x="14500" y="72"/>
                  </a:lnTo>
                  <a:cubicBezTo>
                    <a:pt x="14531" y="72"/>
                    <a:pt x="14556" y="97"/>
                    <a:pt x="14557" y="127"/>
                  </a:cubicBezTo>
                  <a:cubicBezTo>
                    <a:pt x="14558" y="158"/>
                    <a:pt x="14533" y="184"/>
                    <a:pt x="14502" y="184"/>
                  </a:cubicBezTo>
                  <a:lnTo>
                    <a:pt x="14166" y="191"/>
                  </a:lnTo>
                  <a:cubicBezTo>
                    <a:pt x="14135" y="191"/>
                    <a:pt x="14110" y="167"/>
                    <a:pt x="14109" y="136"/>
                  </a:cubicBezTo>
                  <a:cubicBezTo>
                    <a:pt x="14109" y="105"/>
                    <a:pt x="14133" y="79"/>
                    <a:pt x="14164" y="79"/>
                  </a:cubicBezTo>
                  <a:close/>
                  <a:moveTo>
                    <a:pt x="14948" y="64"/>
                  </a:moveTo>
                  <a:lnTo>
                    <a:pt x="15284" y="58"/>
                  </a:lnTo>
                  <a:cubicBezTo>
                    <a:pt x="15315" y="58"/>
                    <a:pt x="15340" y="82"/>
                    <a:pt x="15341" y="113"/>
                  </a:cubicBezTo>
                  <a:cubicBezTo>
                    <a:pt x="15341" y="144"/>
                    <a:pt x="15317" y="170"/>
                    <a:pt x="15286" y="170"/>
                  </a:cubicBezTo>
                  <a:lnTo>
                    <a:pt x="14950" y="176"/>
                  </a:lnTo>
                  <a:cubicBezTo>
                    <a:pt x="14919" y="177"/>
                    <a:pt x="14894" y="152"/>
                    <a:pt x="14893" y="121"/>
                  </a:cubicBezTo>
                  <a:cubicBezTo>
                    <a:pt x="14892" y="90"/>
                    <a:pt x="14917" y="65"/>
                    <a:pt x="14948" y="64"/>
                  </a:cubicBezTo>
                  <a:close/>
                  <a:moveTo>
                    <a:pt x="15732" y="50"/>
                  </a:moveTo>
                  <a:lnTo>
                    <a:pt x="16068" y="44"/>
                  </a:lnTo>
                  <a:cubicBezTo>
                    <a:pt x="16099" y="43"/>
                    <a:pt x="16124" y="68"/>
                    <a:pt x="16125" y="99"/>
                  </a:cubicBezTo>
                  <a:cubicBezTo>
                    <a:pt x="16125" y="130"/>
                    <a:pt x="16101" y="155"/>
                    <a:pt x="16070" y="156"/>
                  </a:cubicBezTo>
                  <a:lnTo>
                    <a:pt x="15734" y="162"/>
                  </a:lnTo>
                  <a:cubicBezTo>
                    <a:pt x="15703" y="163"/>
                    <a:pt x="15677" y="138"/>
                    <a:pt x="15677" y="107"/>
                  </a:cubicBezTo>
                  <a:cubicBezTo>
                    <a:pt x="15676" y="76"/>
                    <a:pt x="15701" y="51"/>
                    <a:pt x="15732" y="50"/>
                  </a:cubicBezTo>
                  <a:close/>
                  <a:moveTo>
                    <a:pt x="16516" y="36"/>
                  </a:moveTo>
                  <a:lnTo>
                    <a:pt x="16852" y="29"/>
                  </a:lnTo>
                  <a:cubicBezTo>
                    <a:pt x="16883" y="29"/>
                    <a:pt x="16908" y="54"/>
                    <a:pt x="16909" y="84"/>
                  </a:cubicBezTo>
                  <a:cubicBezTo>
                    <a:pt x="16909" y="115"/>
                    <a:pt x="16885" y="141"/>
                    <a:pt x="16854" y="141"/>
                  </a:cubicBezTo>
                  <a:lnTo>
                    <a:pt x="16518" y="148"/>
                  </a:lnTo>
                  <a:cubicBezTo>
                    <a:pt x="16487" y="148"/>
                    <a:pt x="16461" y="124"/>
                    <a:pt x="16461" y="93"/>
                  </a:cubicBezTo>
                  <a:cubicBezTo>
                    <a:pt x="16460" y="62"/>
                    <a:pt x="16485" y="36"/>
                    <a:pt x="16516" y="36"/>
                  </a:cubicBezTo>
                  <a:close/>
                  <a:moveTo>
                    <a:pt x="17300" y="21"/>
                  </a:moveTo>
                  <a:lnTo>
                    <a:pt x="17636" y="15"/>
                  </a:lnTo>
                  <a:cubicBezTo>
                    <a:pt x="17666" y="15"/>
                    <a:pt x="17692" y="39"/>
                    <a:pt x="17693" y="70"/>
                  </a:cubicBezTo>
                  <a:cubicBezTo>
                    <a:pt x="17693" y="101"/>
                    <a:pt x="17668" y="127"/>
                    <a:pt x="17638" y="127"/>
                  </a:cubicBezTo>
                  <a:lnTo>
                    <a:pt x="17302" y="133"/>
                  </a:lnTo>
                  <a:cubicBezTo>
                    <a:pt x="17271" y="134"/>
                    <a:pt x="17245" y="109"/>
                    <a:pt x="17245" y="78"/>
                  </a:cubicBezTo>
                  <a:cubicBezTo>
                    <a:pt x="17244" y="47"/>
                    <a:pt x="17269" y="22"/>
                    <a:pt x="17300" y="21"/>
                  </a:cubicBezTo>
                  <a:close/>
                  <a:moveTo>
                    <a:pt x="18083" y="7"/>
                  </a:moveTo>
                  <a:lnTo>
                    <a:pt x="18419" y="1"/>
                  </a:lnTo>
                  <a:cubicBezTo>
                    <a:pt x="18450" y="0"/>
                    <a:pt x="18476" y="25"/>
                    <a:pt x="18476" y="56"/>
                  </a:cubicBezTo>
                  <a:cubicBezTo>
                    <a:pt x="18477" y="87"/>
                    <a:pt x="18452" y="112"/>
                    <a:pt x="18421" y="113"/>
                  </a:cubicBezTo>
                  <a:lnTo>
                    <a:pt x="18085" y="119"/>
                  </a:lnTo>
                  <a:cubicBezTo>
                    <a:pt x="18055" y="120"/>
                    <a:pt x="18029" y="95"/>
                    <a:pt x="18028" y="64"/>
                  </a:cubicBezTo>
                  <a:cubicBezTo>
                    <a:pt x="18028" y="33"/>
                    <a:pt x="18053" y="8"/>
                    <a:pt x="18083" y="7"/>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8" name="Oval 21"/>
            <p:cNvSpPr>
              <a:spLocks noChangeArrowheads="1"/>
            </p:cNvSpPr>
            <p:nvPr/>
          </p:nvSpPr>
          <p:spPr bwMode="auto">
            <a:xfrm>
              <a:off x="969" y="3850"/>
              <a:ext cx="44" cy="43"/>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9" name="Oval 22"/>
            <p:cNvSpPr>
              <a:spLocks noChangeArrowheads="1"/>
            </p:cNvSpPr>
            <p:nvPr/>
          </p:nvSpPr>
          <p:spPr bwMode="auto">
            <a:xfrm>
              <a:off x="1969" y="3827"/>
              <a:ext cx="43" cy="44"/>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0" name="Oval 23"/>
            <p:cNvSpPr>
              <a:spLocks noChangeArrowheads="1"/>
            </p:cNvSpPr>
            <p:nvPr/>
          </p:nvSpPr>
          <p:spPr bwMode="auto">
            <a:xfrm>
              <a:off x="2969" y="3809"/>
              <a:ext cx="44" cy="44"/>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 name="Freeform 24"/>
            <p:cNvSpPr>
              <a:spLocks/>
            </p:cNvSpPr>
            <p:nvPr/>
          </p:nvSpPr>
          <p:spPr bwMode="auto">
            <a:xfrm>
              <a:off x="986" y="3746"/>
              <a:ext cx="2011" cy="68"/>
            </a:xfrm>
            <a:custGeom>
              <a:avLst/>
              <a:gdLst>
                <a:gd name="T0" fmla="*/ 55 w 18497"/>
                <a:gd name="T1" fmla="*/ 512 h 625"/>
                <a:gd name="T2" fmla="*/ 9247 w 18497"/>
                <a:gd name="T3" fmla="*/ 216 h 625"/>
                <a:gd name="T4" fmla="*/ 18439 w 18497"/>
                <a:gd name="T5" fmla="*/ 0 h 625"/>
                <a:gd name="T6" fmla="*/ 18496 w 18497"/>
                <a:gd name="T7" fmla="*/ 55 h 625"/>
                <a:gd name="T8" fmla="*/ 18442 w 18497"/>
                <a:gd name="T9" fmla="*/ 112 h 625"/>
                <a:gd name="T10" fmla="*/ 9250 w 18497"/>
                <a:gd name="T11" fmla="*/ 328 h 625"/>
                <a:gd name="T12" fmla="*/ 58 w 18497"/>
                <a:gd name="T13" fmla="*/ 624 h 625"/>
                <a:gd name="T14" fmla="*/ 0 w 18497"/>
                <a:gd name="T15" fmla="*/ 570 h 625"/>
                <a:gd name="T16" fmla="*/ 55 w 18497"/>
                <a:gd name="T17" fmla="*/ 512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97" h="625">
                  <a:moveTo>
                    <a:pt x="55" y="512"/>
                  </a:moveTo>
                  <a:lnTo>
                    <a:pt x="9247" y="216"/>
                  </a:lnTo>
                  <a:lnTo>
                    <a:pt x="18439" y="0"/>
                  </a:lnTo>
                  <a:cubicBezTo>
                    <a:pt x="18470" y="0"/>
                    <a:pt x="18496" y="24"/>
                    <a:pt x="18496" y="55"/>
                  </a:cubicBezTo>
                  <a:cubicBezTo>
                    <a:pt x="18497" y="86"/>
                    <a:pt x="18473" y="112"/>
                    <a:pt x="18442" y="112"/>
                  </a:cubicBezTo>
                  <a:lnTo>
                    <a:pt x="9250" y="328"/>
                  </a:lnTo>
                  <a:lnTo>
                    <a:pt x="58" y="624"/>
                  </a:lnTo>
                  <a:cubicBezTo>
                    <a:pt x="27" y="625"/>
                    <a:pt x="1" y="601"/>
                    <a:pt x="0" y="570"/>
                  </a:cubicBezTo>
                  <a:cubicBezTo>
                    <a:pt x="0" y="539"/>
                    <a:pt x="24" y="513"/>
                    <a:pt x="55" y="512"/>
                  </a:cubicBezTo>
                  <a:close/>
                </a:path>
              </a:pathLst>
            </a:custGeom>
            <a:solidFill>
              <a:srgbClr val="CC99FF"/>
            </a:solidFill>
            <a:ln w="1588" cap="flat">
              <a:solidFill>
                <a:srgbClr val="CC99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2" name="Rectangle 25"/>
            <p:cNvSpPr>
              <a:spLocks noChangeArrowheads="1"/>
            </p:cNvSpPr>
            <p:nvPr/>
          </p:nvSpPr>
          <p:spPr bwMode="auto">
            <a:xfrm>
              <a:off x="969" y="3785"/>
              <a:ext cx="44" cy="44"/>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Rectangle 26"/>
            <p:cNvSpPr>
              <a:spLocks noChangeArrowheads="1"/>
            </p:cNvSpPr>
            <p:nvPr/>
          </p:nvSpPr>
          <p:spPr bwMode="auto">
            <a:xfrm>
              <a:off x="1969" y="3753"/>
              <a:ext cx="43" cy="44"/>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Rectangle 27"/>
            <p:cNvSpPr>
              <a:spLocks noChangeArrowheads="1"/>
            </p:cNvSpPr>
            <p:nvPr/>
          </p:nvSpPr>
          <p:spPr bwMode="auto">
            <a:xfrm>
              <a:off x="2969" y="3731"/>
              <a:ext cx="44" cy="43"/>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Rectangle 28"/>
            <p:cNvSpPr>
              <a:spLocks noChangeArrowheads="1"/>
            </p:cNvSpPr>
            <p:nvPr/>
          </p:nvSpPr>
          <p:spPr bwMode="auto">
            <a:xfrm>
              <a:off x="285" y="4691"/>
              <a:ext cx="10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16" name="Rectangle 29"/>
            <p:cNvSpPr>
              <a:spLocks noChangeArrowheads="1"/>
            </p:cNvSpPr>
            <p:nvPr/>
          </p:nvSpPr>
          <p:spPr bwMode="auto">
            <a:xfrm>
              <a:off x="285" y="4460"/>
              <a:ext cx="10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17" name="Rectangle 30"/>
            <p:cNvSpPr>
              <a:spLocks noChangeArrowheads="1"/>
            </p:cNvSpPr>
            <p:nvPr/>
          </p:nvSpPr>
          <p:spPr bwMode="auto">
            <a:xfrm>
              <a:off x="246" y="4230"/>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18" name="Rectangle 31"/>
            <p:cNvSpPr>
              <a:spLocks noChangeArrowheads="1"/>
            </p:cNvSpPr>
            <p:nvPr/>
          </p:nvSpPr>
          <p:spPr bwMode="auto">
            <a:xfrm>
              <a:off x="246" y="3999"/>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19" name="Rectangle 32"/>
            <p:cNvSpPr>
              <a:spLocks noChangeArrowheads="1"/>
            </p:cNvSpPr>
            <p:nvPr/>
          </p:nvSpPr>
          <p:spPr bwMode="auto">
            <a:xfrm>
              <a:off x="246" y="3769"/>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0" name="Rectangle 33"/>
            <p:cNvSpPr>
              <a:spLocks noChangeArrowheads="1"/>
            </p:cNvSpPr>
            <p:nvPr/>
          </p:nvSpPr>
          <p:spPr bwMode="auto">
            <a:xfrm>
              <a:off x="246" y="3538"/>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1" name="Rectangle 34"/>
            <p:cNvSpPr>
              <a:spLocks noChangeArrowheads="1"/>
            </p:cNvSpPr>
            <p:nvPr/>
          </p:nvSpPr>
          <p:spPr bwMode="auto">
            <a:xfrm>
              <a:off x="791" y="4788"/>
              <a:ext cx="11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22" name="Rectangle 35"/>
            <p:cNvSpPr>
              <a:spLocks noChangeArrowheads="1"/>
            </p:cNvSpPr>
            <p:nvPr/>
          </p:nvSpPr>
          <p:spPr bwMode="auto">
            <a:xfrm>
              <a:off x="951" y="4788"/>
              <a:ext cx="11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23" name="Rectangle 36"/>
            <p:cNvSpPr>
              <a:spLocks noChangeArrowheads="1"/>
            </p:cNvSpPr>
            <p:nvPr/>
          </p:nvSpPr>
          <p:spPr bwMode="auto">
            <a:xfrm>
              <a:off x="1032" y="4788"/>
              <a:ext cx="11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24" name="Rectangle 37"/>
            <p:cNvSpPr>
              <a:spLocks noChangeArrowheads="1"/>
            </p:cNvSpPr>
            <p:nvPr/>
          </p:nvSpPr>
          <p:spPr bwMode="auto">
            <a:xfrm>
              <a:off x="1791" y="4788"/>
              <a:ext cx="11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25" name="Rectangle 38"/>
            <p:cNvSpPr>
              <a:spLocks noChangeArrowheads="1"/>
            </p:cNvSpPr>
            <p:nvPr/>
          </p:nvSpPr>
          <p:spPr bwMode="auto">
            <a:xfrm>
              <a:off x="1951" y="4788"/>
              <a:ext cx="11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26" name="Rectangle 39"/>
            <p:cNvSpPr>
              <a:spLocks noChangeArrowheads="1"/>
            </p:cNvSpPr>
            <p:nvPr/>
          </p:nvSpPr>
          <p:spPr bwMode="auto">
            <a:xfrm>
              <a:off x="2032" y="4788"/>
              <a:ext cx="11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27" name="Rectangle 40"/>
            <p:cNvSpPr>
              <a:spLocks noChangeArrowheads="1"/>
            </p:cNvSpPr>
            <p:nvPr/>
          </p:nvSpPr>
          <p:spPr bwMode="auto">
            <a:xfrm>
              <a:off x="2791" y="4788"/>
              <a:ext cx="11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28" name="Rectangle 41"/>
            <p:cNvSpPr>
              <a:spLocks noChangeArrowheads="1"/>
            </p:cNvSpPr>
            <p:nvPr/>
          </p:nvSpPr>
          <p:spPr bwMode="auto">
            <a:xfrm>
              <a:off x="2951" y="4788"/>
              <a:ext cx="11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29" name="Rectangle 42"/>
            <p:cNvSpPr>
              <a:spLocks noChangeArrowheads="1"/>
            </p:cNvSpPr>
            <p:nvPr/>
          </p:nvSpPr>
          <p:spPr bwMode="auto">
            <a:xfrm>
              <a:off x="3032" y="4788"/>
              <a:ext cx="11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30" name="Freeform 43"/>
            <p:cNvSpPr>
              <a:spLocks/>
            </p:cNvSpPr>
            <p:nvPr/>
          </p:nvSpPr>
          <p:spPr bwMode="auto">
            <a:xfrm>
              <a:off x="804" y="3426"/>
              <a:ext cx="195" cy="12"/>
            </a:xfrm>
            <a:custGeom>
              <a:avLst/>
              <a:gdLst>
                <a:gd name="T0" fmla="*/ 112 w 3584"/>
                <a:gd name="T1" fmla="*/ 0 h 224"/>
                <a:gd name="T2" fmla="*/ 3472 w 3584"/>
                <a:gd name="T3" fmla="*/ 0 h 224"/>
                <a:gd name="T4" fmla="*/ 3584 w 3584"/>
                <a:gd name="T5" fmla="*/ 112 h 224"/>
                <a:gd name="T6" fmla="*/ 3472 w 3584"/>
                <a:gd name="T7" fmla="*/ 224 h 224"/>
                <a:gd name="T8" fmla="*/ 112 w 3584"/>
                <a:gd name="T9" fmla="*/ 224 h 224"/>
                <a:gd name="T10" fmla="*/ 0 w 3584"/>
                <a:gd name="T11" fmla="*/ 112 h 224"/>
                <a:gd name="T12" fmla="*/ 112 w 3584"/>
                <a:gd name="T13" fmla="*/ 0 h 224"/>
              </a:gdLst>
              <a:ahLst/>
              <a:cxnLst>
                <a:cxn ang="0">
                  <a:pos x="T0" y="T1"/>
                </a:cxn>
                <a:cxn ang="0">
                  <a:pos x="T2" y="T3"/>
                </a:cxn>
                <a:cxn ang="0">
                  <a:pos x="T4" y="T5"/>
                </a:cxn>
                <a:cxn ang="0">
                  <a:pos x="T6" y="T7"/>
                </a:cxn>
                <a:cxn ang="0">
                  <a:pos x="T8" y="T9"/>
                </a:cxn>
                <a:cxn ang="0">
                  <a:pos x="T10" y="T11"/>
                </a:cxn>
                <a:cxn ang="0">
                  <a:pos x="T12" y="T13"/>
                </a:cxn>
              </a:cxnLst>
              <a:rect l="0" t="0" r="r" b="b"/>
              <a:pathLst>
                <a:path w="3584" h="224">
                  <a:moveTo>
                    <a:pt x="112" y="0"/>
                  </a:moveTo>
                  <a:lnTo>
                    <a:pt x="3472" y="0"/>
                  </a:lnTo>
                  <a:cubicBezTo>
                    <a:pt x="3534" y="0"/>
                    <a:pt x="3584" y="51"/>
                    <a:pt x="3584" y="112"/>
                  </a:cubicBezTo>
                  <a:cubicBezTo>
                    <a:pt x="3584" y="174"/>
                    <a:pt x="3534" y="224"/>
                    <a:pt x="3472" y="224"/>
                  </a:cubicBezTo>
                  <a:lnTo>
                    <a:pt x="112" y="224"/>
                  </a:lnTo>
                  <a:cubicBezTo>
                    <a:pt x="51" y="224"/>
                    <a:pt x="0" y="174"/>
                    <a:pt x="0" y="112"/>
                  </a:cubicBezTo>
                  <a:cubicBezTo>
                    <a:pt x="0" y="51"/>
                    <a:pt x="51" y="0"/>
                    <a:pt x="112" y="0"/>
                  </a:cubicBezTo>
                  <a:close/>
                </a:path>
              </a:pathLst>
            </a:custGeom>
            <a:solidFill>
              <a:srgbClr val="CC0000"/>
            </a:solidFill>
            <a:ln w="1588"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1" name="Freeform 44"/>
            <p:cNvSpPr>
              <a:spLocks/>
            </p:cNvSpPr>
            <p:nvPr/>
          </p:nvSpPr>
          <p:spPr bwMode="auto">
            <a:xfrm>
              <a:off x="880" y="3410"/>
              <a:ext cx="44" cy="44"/>
            </a:xfrm>
            <a:custGeom>
              <a:avLst/>
              <a:gdLst>
                <a:gd name="T0" fmla="*/ 22 w 44"/>
                <a:gd name="T1" fmla="*/ 0 h 44"/>
                <a:gd name="T2" fmla="*/ 44 w 44"/>
                <a:gd name="T3" fmla="*/ 22 h 44"/>
                <a:gd name="T4" fmla="*/ 22 w 44"/>
                <a:gd name="T5" fmla="*/ 44 h 44"/>
                <a:gd name="T6" fmla="*/ 0 w 44"/>
                <a:gd name="T7" fmla="*/ 22 h 44"/>
                <a:gd name="T8" fmla="*/ 22 w 44"/>
                <a:gd name="T9" fmla="*/ 0 h 44"/>
              </a:gdLst>
              <a:ahLst/>
              <a:cxnLst>
                <a:cxn ang="0">
                  <a:pos x="T0" y="T1"/>
                </a:cxn>
                <a:cxn ang="0">
                  <a:pos x="T2" y="T3"/>
                </a:cxn>
                <a:cxn ang="0">
                  <a:pos x="T4" y="T5"/>
                </a:cxn>
                <a:cxn ang="0">
                  <a:pos x="T6" y="T7"/>
                </a:cxn>
                <a:cxn ang="0">
                  <a:pos x="T8" y="T9"/>
                </a:cxn>
              </a:cxnLst>
              <a:rect l="0" t="0" r="r" b="b"/>
              <a:pathLst>
                <a:path w="44" h="44">
                  <a:moveTo>
                    <a:pt x="22" y="0"/>
                  </a:moveTo>
                  <a:lnTo>
                    <a:pt x="44" y="22"/>
                  </a:lnTo>
                  <a:lnTo>
                    <a:pt x="22" y="44"/>
                  </a:lnTo>
                  <a:lnTo>
                    <a:pt x="0" y="22"/>
                  </a:lnTo>
                  <a:lnTo>
                    <a:pt x="22"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Rectangle 45"/>
            <p:cNvSpPr>
              <a:spLocks noChangeArrowheads="1"/>
            </p:cNvSpPr>
            <p:nvPr/>
          </p:nvSpPr>
          <p:spPr bwMode="auto">
            <a:xfrm>
              <a:off x="1014" y="3394"/>
              <a:ext cx="193"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33" name="Freeform 46"/>
            <p:cNvSpPr>
              <a:spLocks noEditPoints="1"/>
            </p:cNvSpPr>
            <p:nvPr/>
          </p:nvSpPr>
          <p:spPr bwMode="auto">
            <a:xfrm>
              <a:off x="1507" y="3426"/>
              <a:ext cx="183" cy="12"/>
            </a:xfrm>
            <a:custGeom>
              <a:avLst/>
              <a:gdLst>
                <a:gd name="T0" fmla="*/ 112 w 3362"/>
                <a:gd name="T1" fmla="*/ 0 h 224"/>
                <a:gd name="T2" fmla="*/ 113 w 3362"/>
                <a:gd name="T3" fmla="*/ 0 h 224"/>
                <a:gd name="T4" fmla="*/ 225 w 3362"/>
                <a:gd name="T5" fmla="*/ 112 h 224"/>
                <a:gd name="T6" fmla="*/ 113 w 3362"/>
                <a:gd name="T7" fmla="*/ 224 h 224"/>
                <a:gd name="T8" fmla="*/ 112 w 3362"/>
                <a:gd name="T9" fmla="*/ 224 h 224"/>
                <a:gd name="T10" fmla="*/ 0 w 3362"/>
                <a:gd name="T11" fmla="*/ 112 h 224"/>
                <a:gd name="T12" fmla="*/ 112 w 3362"/>
                <a:gd name="T13" fmla="*/ 0 h 224"/>
                <a:gd name="T14" fmla="*/ 561 w 3362"/>
                <a:gd name="T15" fmla="*/ 0 h 224"/>
                <a:gd name="T16" fmla="*/ 561 w 3362"/>
                <a:gd name="T17" fmla="*/ 0 h 224"/>
                <a:gd name="T18" fmla="*/ 673 w 3362"/>
                <a:gd name="T19" fmla="*/ 112 h 224"/>
                <a:gd name="T20" fmla="*/ 561 w 3362"/>
                <a:gd name="T21" fmla="*/ 224 h 224"/>
                <a:gd name="T22" fmla="*/ 561 w 3362"/>
                <a:gd name="T23" fmla="*/ 224 h 224"/>
                <a:gd name="T24" fmla="*/ 449 w 3362"/>
                <a:gd name="T25" fmla="*/ 112 h 224"/>
                <a:gd name="T26" fmla="*/ 561 w 3362"/>
                <a:gd name="T27" fmla="*/ 0 h 224"/>
                <a:gd name="T28" fmla="*/ 1009 w 3362"/>
                <a:gd name="T29" fmla="*/ 0 h 224"/>
                <a:gd name="T30" fmla="*/ 1009 w 3362"/>
                <a:gd name="T31" fmla="*/ 0 h 224"/>
                <a:gd name="T32" fmla="*/ 1121 w 3362"/>
                <a:gd name="T33" fmla="*/ 112 h 224"/>
                <a:gd name="T34" fmla="*/ 1009 w 3362"/>
                <a:gd name="T35" fmla="*/ 224 h 224"/>
                <a:gd name="T36" fmla="*/ 1009 w 3362"/>
                <a:gd name="T37" fmla="*/ 224 h 224"/>
                <a:gd name="T38" fmla="*/ 897 w 3362"/>
                <a:gd name="T39" fmla="*/ 112 h 224"/>
                <a:gd name="T40" fmla="*/ 1009 w 3362"/>
                <a:gd name="T41" fmla="*/ 0 h 224"/>
                <a:gd name="T42" fmla="*/ 1457 w 3362"/>
                <a:gd name="T43" fmla="*/ 0 h 224"/>
                <a:gd name="T44" fmla="*/ 1457 w 3362"/>
                <a:gd name="T45" fmla="*/ 0 h 224"/>
                <a:gd name="T46" fmla="*/ 1569 w 3362"/>
                <a:gd name="T47" fmla="*/ 112 h 224"/>
                <a:gd name="T48" fmla="*/ 1457 w 3362"/>
                <a:gd name="T49" fmla="*/ 224 h 224"/>
                <a:gd name="T50" fmla="*/ 1457 w 3362"/>
                <a:gd name="T51" fmla="*/ 224 h 224"/>
                <a:gd name="T52" fmla="*/ 1345 w 3362"/>
                <a:gd name="T53" fmla="*/ 112 h 224"/>
                <a:gd name="T54" fmla="*/ 1457 w 3362"/>
                <a:gd name="T55" fmla="*/ 0 h 224"/>
                <a:gd name="T56" fmla="*/ 1905 w 3362"/>
                <a:gd name="T57" fmla="*/ 0 h 224"/>
                <a:gd name="T58" fmla="*/ 1906 w 3362"/>
                <a:gd name="T59" fmla="*/ 0 h 224"/>
                <a:gd name="T60" fmla="*/ 2018 w 3362"/>
                <a:gd name="T61" fmla="*/ 112 h 224"/>
                <a:gd name="T62" fmla="*/ 1906 w 3362"/>
                <a:gd name="T63" fmla="*/ 224 h 224"/>
                <a:gd name="T64" fmla="*/ 1905 w 3362"/>
                <a:gd name="T65" fmla="*/ 224 h 224"/>
                <a:gd name="T66" fmla="*/ 1793 w 3362"/>
                <a:gd name="T67" fmla="*/ 112 h 224"/>
                <a:gd name="T68" fmla="*/ 1905 w 3362"/>
                <a:gd name="T69" fmla="*/ 0 h 224"/>
                <a:gd name="T70" fmla="*/ 2354 w 3362"/>
                <a:gd name="T71" fmla="*/ 0 h 224"/>
                <a:gd name="T72" fmla="*/ 2354 w 3362"/>
                <a:gd name="T73" fmla="*/ 0 h 224"/>
                <a:gd name="T74" fmla="*/ 2466 w 3362"/>
                <a:gd name="T75" fmla="*/ 112 h 224"/>
                <a:gd name="T76" fmla="*/ 2354 w 3362"/>
                <a:gd name="T77" fmla="*/ 224 h 224"/>
                <a:gd name="T78" fmla="*/ 2354 w 3362"/>
                <a:gd name="T79" fmla="*/ 224 h 224"/>
                <a:gd name="T80" fmla="*/ 2242 w 3362"/>
                <a:gd name="T81" fmla="*/ 112 h 224"/>
                <a:gd name="T82" fmla="*/ 2354 w 3362"/>
                <a:gd name="T83" fmla="*/ 0 h 224"/>
                <a:gd name="T84" fmla="*/ 2802 w 3362"/>
                <a:gd name="T85" fmla="*/ 0 h 224"/>
                <a:gd name="T86" fmla="*/ 2802 w 3362"/>
                <a:gd name="T87" fmla="*/ 0 h 224"/>
                <a:gd name="T88" fmla="*/ 2914 w 3362"/>
                <a:gd name="T89" fmla="*/ 112 h 224"/>
                <a:gd name="T90" fmla="*/ 2802 w 3362"/>
                <a:gd name="T91" fmla="*/ 224 h 224"/>
                <a:gd name="T92" fmla="*/ 2802 w 3362"/>
                <a:gd name="T93" fmla="*/ 224 h 224"/>
                <a:gd name="T94" fmla="*/ 2690 w 3362"/>
                <a:gd name="T95" fmla="*/ 112 h 224"/>
                <a:gd name="T96" fmla="*/ 2802 w 3362"/>
                <a:gd name="T97" fmla="*/ 0 h 224"/>
                <a:gd name="T98" fmla="*/ 3250 w 3362"/>
                <a:gd name="T99" fmla="*/ 0 h 224"/>
                <a:gd name="T100" fmla="*/ 3250 w 3362"/>
                <a:gd name="T101" fmla="*/ 0 h 224"/>
                <a:gd name="T102" fmla="*/ 3362 w 3362"/>
                <a:gd name="T103" fmla="*/ 112 h 224"/>
                <a:gd name="T104" fmla="*/ 3250 w 3362"/>
                <a:gd name="T105" fmla="*/ 224 h 224"/>
                <a:gd name="T106" fmla="*/ 3250 w 3362"/>
                <a:gd name="T107" fmla="*/ 224 h 224"/>
                <a:gd name="T108" fmla="*/ 3138 w 3362"/>
                <a:gd name="T109" fmla="*/ 112 h 224"/>
                <a:gd name="T110" fmla="*/ 3250 w 3362"/>
                <a:gd name="T11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62" h="224">
                  <a:moveTo>
                    <a:pt x="112" y="0"/>
                  </a:moveTo>
                  <a:lnTo>
                    <a:pt x="113" y="0"/>
                  </a:lnTo>
                  <a:cubicBezTo>
                    <a:pt x="175" y="0"/>
                    <a:pt x="225" y="51"/>
                    <a:pt x="225" y="112"/>
                  </a:cubicBezTo>
                  <a:cubicBezTo>
                    <a:pt x="225" y="174"/>
                    <a:pt x="175" y="224"/>
                    <a:pt x="113" y="224"/>
                  </a:cubicBezTo>
                  <a:lnTo>
                    <a:pt x="112" y="224"/>
                  </a:lnTo>
                  <a:cubicBezTo>
                    <a:pt x="51" y="224"/>
                    <a:pt x="0" y="174"/>
                    <a:pt x="0" y="112"/>
                  </a:cubicBezTo>
                  <a:cubicBezTo>
                    <a:pt x="0" y="51"/>
                    <a:pt x="51" y="0"/>
                    <a:pt x="112" y="0"/>
                  </a:cubicBezTo>
                  <a:close/>
                  <a:moveTo>
                    <a:pt x="561" y="0"/>
                  </a:moveTo>
                  <a:lnTo>
                    <a:pt x="561" y="0"/>
                  </a:lnTo>
                  <a:cubicBezTo>
                    <a:pt x="623" y="0"/>
                    <a:pt x="673" y="51"/>
                    <a:pt x="673" y="112"/>
                  </a:cubicBezTo>
                  <a:cubicBezTo>
                    <a:pt x="673" y="174"/>
                    <a:pt x="623" y="224"/>
                    <a:pt x="561" y="224"/>
                  </a:cubicBezTo>
                  <a:lnTo>
                    <a:pt x="561" y="224"/>
                  </a:lnTo>
                  <a:cubicBezTo>
                    <a:pt x="499" y="224"/>
                    <a:pt x="449" y="174"/>
                    <a:pt x="449" y="112"/>
                  </a:cubicBezTo>
                  <a:cubicBezTo>
                    <a:pt x="449" y="51"/>
                    <a:pt x="499" y="0"/>
                    <a:pt x="561" y="0"/>
                  </a:cubicBezTo>
                  <a:close/>
                  <a:moveTo>
                    <a:pt x="1009" y="0"/>
                  </a:moveTo>
                  <a:lnTo>
                    <a:pt x="1009" y="0"/>
                  </a:lnTo>
                  <a:cubicBezTo>
                    <a:pt x="1071" y="0"/>
                    <a:pt x="1121" y="51"/>
                    <a:pt x="1121" y="112"/>
                  </a:cubicBezTo>
                  <a:cubicBezTo>
                    <a:pt x="1121" y="174"/>
                    <a:pt x="1071" y="224"/>
                    <a:pt x="1009" y="224"/>
                  </a:cubicBezTo>
                  <a:lnTo>
                    <a:pt x="1009" y="224"/>
                  </a:lnTo>
                  <a:cubicBezTo>
                    <a:pt x="947" y="224"/>
                    <a:pt x="897" y="174"/>
                    <a:pt x="897" y="112"/>
                  </a:cubicBezTo>
                  <a:cubicBezTo>
                    <a:pt x="897" y="51"/>
                    <a:pt x="947" y="0"/>
                    <a:pt x="1009" y="0"/>
                  </a:cubicBezTo>
                  <a:close/>
                  <a:moveTo>
                    <a:pt x="1457" y="0"/>
                  </a:moveTo>
                  <a:lnTo>
                    <a:pt x="1457" y="0"/>
                  </a:lnTo>
                  <a:cubicBezTo>
                    <a:pt x="1519" y="0"/>
                    <a:pt x="1569" y="51"/>
                    <a:pt x="1569" y="112"/>
                  </a:cubicBezTo>
                  <a:cubicBezTo>
                    <a:pt x="1569" y="174"/>
                    <a:pt x="1519" y="224"/>
                    <a:pt x="1457" y="224"/>
                  </a:cubicBezTo>
                  <a:lnTo>
                    <a:pt x="1457" y="224"/>
                  </a:lnTo>
                  <a:cubicBezTo>
                    <a:pt x="1395" y="224"/>
                    <a:pt x="1345" y="174"/>
                    <a:pt x="1345" y="112"/>
                  </a:cubicBezTo>
                  <a:cubicBezTo>
                    <a:pt x="1345" y="51"/>
                    <a:pt x="1395" y="0"/>
                    <a:pt x="1457" y="0"/>
                  </a:cubicBezTo>
                  <a:close/>
                  <a:moveTo>
                    <a:pt x="1905" y="0"/>
                  </a:moveTo>
                  <a:lnTo>
                    <a:pt x="1906" y="0"/>
                  </a:lnTo>
                  <a:cubicBezTo>
                    <a:pt x="1967" y="0"/>
                    <a:pt x="2018" y="51"/>
                    <a:pt x="2018" y="112"/>
                  </a:cubicBezTo>
                  <a:cubicBezTo>
                    <a:pt x="2018" y="174"/>
                    <a:pt x="1967" y="224"/>
                    <a:pt x="1906" y="224"/>
                  </a:cubicBezTo>
                  <a:lnTo>
                    <a:pt x="1905" y="224"/>
                  </a:lnTo>
                  <a:cubicBezTo>
                    <a:pt x="1844" y="224"/>
                    <a:pt x="1793" y="174"/>
                    <a:pt x="1793" y="112"/>
                  </a:cubicBezTo>
                  <a:cubicBezTo>
                    <a:pt x="1793" y="51"/>
                    <a:pt x="1844" y="0"/>
                    <a:pt x="1905" y="0"/>
                  </a:cubicBezTo>
                  <a:close/>
                  <a:moveTo>
                    <a:pt x="2354" y="0"/>
                  </a:moveTo>
                  <a:lnTo>
                    <a:pt x="2354" y="0"/>
                  </a:lnTo>
                  <a:cubicBezTo>
                    <a:pt x="2416" y="0"/>
                    <a:pt x="2466" y="51"/>
                    <a:pt x="2466" y="112"/>
                  </a:cubicBezTo>
                  <a:cubicBezTo>
                    <a:pt x="2466" y="174"/>
                    <a:pt x="2416" y="224"/>
                    <a:pt x="2354" y="224"/>
                  </a:cubicBezTo>
                  <a:lnTo>
                    <a:pt x="2354" y="224"/>
                  </a:lnTo>
                  <a:cubicBezTo>
                    <a:pt x="2292" y="224"/>
                    <a:pt x="2242" y="174"/>
                    <a:pt x="2242" y="112"/>
                  </a:cubicBezTo>
                  <a:cubicBezTo>
                    <a:pt x="2242" y="51"/>
                    <a:pt x="2292" y="0"/>
                    <a:pt x="2354" y="0"/>
                  </a:cubicBezTo>
                  <a:close/>
                  <a:moveTo>
                    <a:pt x="2802" y="0"/>
                  </a:moveTo>
                  <a:lnTo>
                    <a:pt x="2802" y="0"/>
                  </a:lnTo>
                  <a:cubicBezTo>
                    <a:pt x="2864" y="0"/>
                    <a:pt x="2914" y="51"/>
                    <a:pt x="2914" y="112"/>
                  </a:cubicBezTo>
                  <a:cubicBezTo>
                    <a:pt x="2914" y="174"/>
                    <a:pt x="2864" y="224"/>
                    <a:pt x="2802" y="224"/>
                  </a:cubicBezTo>
                  <a:lnTo>
                    <a:pt x="2802" y="224"/>
                  </a:lnTo>
                  <a:cubicBezTo>
                    <a:pt x="2740" y="224"/>
                    <a:pt x="2690" y="174"/>
                    <a:pt x="2690" y="112"/>
                  </a:cubicBezTo>
                  <a:cubicBezTo>
                    <a:pt x="2690" y="51"/>
                    <a:pt x="2740" y="0"/>
                    <a:pt x="2802" y="0"/>
                  </a:cubicBezTo>
                  <a:close/>
                  <a:moveTo>
                    <a:pt x="3250" y="0"/>
                  </a:moveTo>
                  <a:lnTo>
                    <a:pt x="3250" y="0"/>
                  </a:lnTo>
                  <a:cubicBezTo>
                    <a:pt x="3312" y="0"/>
                    <a:pt x="3362" y="51"/>
                    <a:pt x="3362" y="112"/>
                  </a:cubicBezTo>
                  <a:cubicBezTo>
                    <a:pt x="3362" y="174"/>
                    <a:pt x="3312" y="224"/>
                    <a:pt x="3250" y="224"/>
                  </a:cubicBezTo>
                  <a:lnTo>
                    <a:pt x="3250" y="224"/>
                  </a:lnTo>
                  <a:cubicBezTo>
                    <a:pt x="3188" y="224"/>
                    <a:pt x="3138" y="174"/>
                    <a:pt x="3138" y="112"/>
                  </a:cubicBezTo>
                  <a:cubicBezTo>
                    <a:pt x="3138" y="51"/>
                    <a:pt x="3188" y="0"/>
                    <a:pt x="3250" y="0"/>
                  </a:cubicBezTo>
                  <a:close/>
                </a:path>
              </a:pathLst>
            </a:custGeom>
            <a:solidFill>
              <a:schemeClr val="tx2">
                <a:lumMod val="75000"/>
              </a:schemeClr>
            </a:solidFill>
            <a:ln w="1588"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4" name="Freeform 47"/>
            <p:cNvSpPr>
              <a:spLocks/>
            </p:cNvSpPr>
            <p:nvPr/>
          </p:nvSpPr>
          <p:spPr bwMode="auto">
            <a:xfrm>
              <a:off x="1582" y="3410"/>
              <a:ext cx="44" cy="44"/>
            </a:xfrm>
            <a:custGeom>
              <a:avLst/>
              <a:gdLst>
                <a:gd name="T0" fmla="*/ 22 w 44"/>
                <a:gd name="T1" fmla="*/ 0 h 44"/>
                <a:gd name="T2" fmla="*/ 44 w 44"/>
                <a:gd name="T3" fmla="*/ 44 h 44"/>
                <a:gd name="T4" fmla="*/ 0 w 44"/>
                <a:gd name="T5" fmla="*/ 44 h 44"/>
                <a:gd name="T6" fmla="*/ 22 w 44"/>
                <a:gd name="T7" fmla="*/ 0 h 44"/>
              </a:gdLst>
              <a:ahLst/>
              <a:cxnLst>
                <a:cxn ang="0">
                  <a:pos x="T0" y="T1"/>
                </a:cxn>
                <a:cxn ang="0">
                  <a:pos x="T2" y="T3"/>
                </a:cxn>
                <a:cxn ang="0">
                  <a:pos x="T4" y="T5"/>
                </a:cxn>
                <a:cxn ang="0">
                  <a:pos x="T6" y="T7"/>
                </a:cxn>
              </a:cxnLst>
              <a:rect l="0" t="0" r="r" b="b"/>
              <a:pathLst>
                <a:path w="44" h="44">
                  <a:moveTo>
                    <a:pt x="22" y="0"/>
                  </a:moveTo>
                  <a:lnTo>
                    <a:pt x="44" y="44"/>
                  </a:lnTo>
                  <a:lnTo>
                    <a:pt x="0" y="44"/>
                  </a:lnTo>
                  <a:lnTo>
                    <a:pt x="22"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Rectangle 48"/>
            <p:cNvSpPr>
              <a:spLocks noChangeArrowheads="1"/>
            </p:cNvSpPr>
            <p:nvPr/>
          </p:nvSpPr>
          <p:spPr bwMode="auto">
            <a:xfrm>
              <a:off x="1716" y="3394"/>
              <a:ext cx="73"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36" name="Freeform 49"/>
            <p:cNvSpPr>
              <a:spLocks noEditPoints="1"/>
            </p:cNvSpPr>
            <p:nvPr/>
          </p:nvSpPr>
          <p:spPr bwMode="auto">
            <a:xfrm>
              <a:off x="1970" y="3426"/>
              <a:ext cx="195" cy="12"/>
            </a:xfrm>
            <a:custGeom>
              <a:avLst/>
              <a:gdLst>
                <a:gd name="T0" fmla="*/ 56 w 1792"/>
                <a:gd name="T1" fmla="*/ 0 h 112"/>
                <a:gd name="T2" fmla="*/ 392 w 1792"/>
                <a:gd name="T3" fmla="*/ 0 h 112"/>
                <a:gd name="T4" fmla="*/ 448 w 1792"/>
                <a:gd name="T5" fmla="*/ 56 h 112"/>
                <a:gd name="T6" fmla="*/ 392 w 1792"/>
                <a:gd name="T7" fmla="*/ 112 h 112"/>
                <a:gd name="T8" fmla="*/ 56 w 1792"/>
                <a:gd name="T9" fmla="*/ 112 h 112"/>
                <a:gd name="T10" fmla="*/ 0 w 1792"/>
                <a:gd name="T11" fmla="*/ 56 h 112"/>
                <a:gd name="T12" fmla="*/ 56 w 1792"/>
                <a:gd name="T13" fmla="*/ 0 h 112"/>
                <a:gd name="T14" fmla="*/ 840 w 1792"/>
                <a:gd name="T15" fmla="*/ 0 h 112"/>
                <a:gd name="T16" fmla="*/ 1176 w 1792"/>
                <a:gd name="T17" fmla="*/ 0 h 112"/>
                <a:gd name="T18" fmla="*/ 1232 w 1792"/>
                <a:gd name="T19" fmla="*/ 56 h 112"/>
                <a:gd name="T20" fmla="*/ 1176 w 1792"/>
                <a:gd name="T21" fmla="*/ 112 h 112"/>
                <a:gd name="T22" fmla="*/ 840 w 1792"/>
                <a:gd name="T23" fmla="*/ 112 h 112"/>
                <a:gd name="T24" fmla="*/ 784 w 1792"/>
                <a:gd name="T25" fmla="*/ 56 h 112"/>
                <a:gd name="T26" fmla="*/ 840 w 1792"/>
                <a:gd name="T27" fmla="*/ 0 h 112"/>
                <a:gd name="T28" fmla="*/ 1624 w 1792"/>
                <a:gd name="T29" fmla="*/ 0 h 112"/>
                <a:gd name="T30" fmla="*/ 1736 w 1792"/>
                <a:gd name="T31" fmla="*/ 0 h 112"/>
                <a:gd name="T32" fmla="*/ 1792 w 1792"/>
                <a:gd name="T33" fmla="*/ 56 h 112"/>
                <a:gd name="T34" fmla="*/ 1736 w 1792"/>
                <a:gd name="T35" fmla="*/ 112 h 112"/>
                <a:gd name="T36" fmla="*/ 1624 w 1792"/>
                <a:gd name="T37" fmla="*/ 112 h 112"/>
                <a:gd name="T38" fmla="*/ 1568 w 1792"/>
                <a:gd name="T39" fmla="*/ 56 h 112"/>
                <a:gd name="T40" fmla="*/ 1624 w 1792"/>
                <a:gd name="T4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92" h="112">
                  <a:moveTo>
                    <a:pt x="56" y="0"/>
                  </a:moveTo>
                  <a:lnTo>
                    <a:pt x="392" y="0"/>
                  </a:lnTo>
                  <a:cubicBezTo>
                    <a:pt x="423" y="0"/>
                    <a:pt x="448" y="26"/>
                    <a:pt x="448" y="56"/>
                  </a:cubicBezTo>
                  <a:cubicBezTo>
                    <a:pt x="448" y="87"/>
                    <a:pt x="423" y="112"/>
                    <a:pt x="392" y="112"/>
                  </a:cubicBezTo>
                  <a:lnTo>
                    <a:pt x="56" y="112"/>
                  </a:lnTo>
                  <a:cubicBezTo>
                    <a:pt x="26" y="112"/>
                    <a:pt x="0" y="87"/>
                    <a:pt x="0" y="56"/>
                  </a:cubicBezTo>
                  <a:cubicBezTo>
                    <a:pt x="0" y="26"/>
                    <a:pt x="26" y="0"/>
                    <a:pt x="56" y="0"/>
                  </a:cubicBezTo>
                  <a:close/>
                  <a:moveTo>
                    <a:pt x="840" y="0"/>
                  </a:moveTo>
                  <a:lnTo>
                    <a:pt x="1176" y="0"/>
                  </a:lnTo>
                  <a:cubicBezTo>
                    <a:pt x="1207" y="0"/>
                    <a:pt x="1232" y="26"/>
                    <a:pt x="1232" y="56"/>
                  </a:cubicBezTo>
                  <a:cubicBezTo>
                    <a:pt x="1232" y="87"/>
                    <a:pt x="1207" y="112"/>
                    <a:pt x="1176" y="112"/>
                  </a:cubicBezTo>
                  <a:lnTo>
                    <a:pt x="840" y="112"/>
                  </a:lnTo>
                  <a:cubicBezTo>
                    <a:pt x="810" y="112"/>
                    <a:pt x="784" y="87"/>
                    <a:pt x="784" y="56"/>
                  </a:cubicBezTo>
                  <a:cubicBezTo>
                    <a:pt x="784" y="26"/>
                    <a:pt x="810" y="0"/>
                    <a:pt x="840" y="0"/>
                  </a:cubicBezTo>
                  <a:close/>
                  <a:moveTo>
                    <a:pt x="1624" y="0"/>
                  </a:moveTo>
                  <a:lnTo>
                    <a:pt x="1736" y="0"/>
                  </a:lnTo>
                  <a:cubicBezTo>
                    <a:pt x="1767" y="0"/>
                    <a:pt x="1792" y="26"/>
                    <a:pt x="1792" y="56"/>
                  </a:cubicBezTo>
                  <a:cubicBezTo>
                    <a:pt x="1792" y="87"/>
                    <a:pt x="1767" y="112"/>
                    <a:pt x="1736" y="112"/>
                  </a:cubicBezTo>
                  <a:lnTo>
                    <a:pt x="1624" y="112"/>
                  </a:lnTo>
                  <a:cubicBezTo>
                    <a:pt x="1594" y="112"/>
                    <a:pt x="1568" y="87"/>
                    <a:pt x="1568" y="56"/>
                  </a:cubicBezTo>
                  <a:cubicBezTo>
                    <a:pt x="1568" y="26"/>
                    <a:pt x="1594" y="0"/>
                    <a:pt x="1624" y="0"/>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7" name="Oval 50"/>
            <p:cNvSpPr>
              <a:spLocks noChangeArrowheads="1"/>
            </p:cNvSpPr>
            <p:nvPr/>
          </p:nvSpPr>
          <p:spPr bwMode="auto">
            <a:xfrm>
              <a:off x="2046" y="3410"/>
              <a:ext cx="43" cy="44"/>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 name="Rectangle 51"/>
            <p:cNvSpPr>
              <a:spLocks noChangeArrowheads="1"/>
            </p:cNvSpPr>
            <p:nvPr/>
          </p:nvSpPr>
          <p:spPr bwMode="auto">
            <a:xfrm>
              <a:off x="2179" y="3394"/>
              <a:ext cx="153"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39" name="Freeform 52"/>
            <p:cNvSpPr>
              <a:spLocks/>
            </p:cNvSpPr>
            <p:nvPr/>
          </p:nvSpPr>
          <p:spPr bwMode="auto">
            <a:xfrm>
              <a:off x="2592" y="3426"/>
              <a:ext cx="195" cy="12"/>
            </a:xfrm>
            <a:custGeom>
              <a:avLst/>
              <a:gdLst>
                <a:gd name="T0" fmla="*/ 56 w 1792"/>
                <a:gd name="T1" fmla="*/ 0 h 112"/>
                <a:gd name="T2" fmla="*/ 1736 w 1792"/>
                <a:gd name="T3" fmla="*/ 0 h 112"/>
                <a:gd name="T4" fmla="*/ 1792 w 1792"/>
                <a:gd name="T5" fmla="*/ 56 h 112"/>
                <a:gd name="T6" fmla="*/ 1736 w 1792"/>
                <a:gd name="T7" fmla="*/ 112 h 112"/>
                <a:gd name="T8" fmla="*/ 56 w 1792"/>
                <a:gd name="T9" fmla="*/ 112 h 112"/>
                <a:gd name="T10" fmla="*/ 0 w 1792"/>
                <a:gd name="T11" fmla="*/ 56 h 112"/>
                <a:gd name="T12" fmla="*/ 56 w 1792"/>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1792" h="112">
                  <a:moveTo>
                    <a:pt x="56" y="0"/>
                  </a:moveTo>
                  <a:lnTo>
                    <a:pt x="1736" y="0"/>
                  </a:lnTo>
                  <a:cubicBezTo>
                    <a:pt x="1767" y="0"/>
                    <a:pt x="1792" y="26"/>
                    <a:pt x="1792" y="56"/>
                  </a:cubicBezTo>
                  <a:cubicBezTo>
                    <a:pt x="1792" y="87"/>
                    <a:pt x="1767" y="112"/>
                    <a:pt x="1736" y="112"/>
                  </a:cubicBezTo>
                  <a:lnTo>
                    <a:pt x="56" y="112"/>
                  </a:lnTo>
                  <a:cubicBezTo>
                    <a:pt x="26" y="112"/>
                    <a:pt x="0" y="87"/>
                    <a:pt x="0" y="56"/>
                  </a:cubicBezTo>
                  <a:cubicBezTo>
                    <a:pt x="0" y="26"/>
                    <a:pt x="26" y="0"/>
                    <a:pt x="56" y="0"/>
                  </a:cubicBezTo>
                  <a:close/>
                </a:path>
              </a:pathLst>
            </a:custGeom>
            <a:solidFill>
              <a:srgbClr val="CC99FF"/>
            </a:solidFill>
            <a:ln w="1588" cap="flat">
              <a:solidFill>
                <a:srgbClr val="CC99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0" name="Rectangle 53"/>
            <p:cNvSpPr>
              <a:spLocks noChangeArrowheads="1"/>
            </p:cNvSpPr>
            <p:nvPr/>
          </p:nvSpPr>
          <p:spPr bwMode="auto">
            <a:xfrm>
              <a:off x="2668" y="3410"/>
              <a:ext cx="43" cy="44"/>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Rectangle 54"/>
            <p:cNvSpPr>
              <a:spLocks noChangeArrowheads="1"/>
            </p:cNvSpPr>
            <p:nvPr/>
          </p:nvSpPr>
          <p:spPr bwMode="auto">
            <a:xfrm>
              <a:off x="2802" y="3394"/>
              <a:ext cx="73"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42" name="Freeform 55"/>
            <p:cNvSpPr>
              <a:spLocks noEditPoints="1"/>
            </p:cNvSpPr>
            <p:nvPr/>
          </p:nvSpPr>
          <p:spPr bwMode="auto">
            <a:xfrm>
              <a:off x="232" y="3266"/>
              <a:ext cx="3360" cy="1680"/>
            </a:xfrm>
            <a:custGeom>
              <a:avLst/>
              <a:gdLst>
                <a:gd name="T0" fmla="*/ 0 w 30904"/>
                <a:gd name="T1" fmla="*/ 24 h 15440"/>
                <a:gd name="T2" fmla="*/ 24 w 30904"/>
                <a:gd name="T3" fmla="*/ 0 h 15440"/>
                <a:gd name="T4" fmla="*/ 30880 w 30904"/>
                <a:gd name="T5" fmla="*/ 0 h 15440"/>
                <a:gd name="T6" fmla="*/ 30904 w 30904"/>
                <a:gd name="T7" fmla="*/ 24 h 15440"/>
                <a:gd name="T8" fmla="*/ 30904 w 30904"/>
                <a:gd name="T9" fmla="*/ 15416 h 15440"/>
                <a:gd name="T10" fmla="*/ 30880 w 30904"/>
                <a:gd name="T11" fmla="*/ 15440 h 15440"/>
                <a:gd name="T12" fmla="*/ 24 w 30904"/>
                <a:gd name="T13" fmla="*/ 15440 h 15440"/>
                <a:gd name="T14" fmla="*/ 0 w 30904"/>
                <a:gd name="T15" fmla="*/ 15416 h 15440"/>
                <a:gd name="T16" fmla="*/ 0 w 30904"/>
                <a:gd name="T17" fmla="*/ 24 h 15440"/>
                <a:gd name="T18" fmla="*/ 48 w 30904"/>
                <a:gd name="T19" fmla="*/ 15416 h 15440"/>
                <a:gd name="T20" fmla="*/ 24 w 30904"/>
                <a:gd name="T21" fmla="*/ 15392 h 15440"/>
                <a:gd name="T22" fmla="*/ 30880 w 30904"/>
                <a:gd name="T23" fmla="*/ 15392 h 15440"/>
                <a:gd name="T24" fmla="*/ 30856 w 30904"/>
                <a:gd name="T25" fmla="*/ 15416 h 15440"/>
                <a:gd name="T26" fmla="*/ 30856 w 30904"/>
                <a:gd name="T27" fmla="*/ 24 h 15440"/>
                <a:gd name="T28" fmla="*/ 30880 w 30904"/>
                <a:gd name="T29" fmla="*/ 48 h 15440"/>
                <a:gd name="T30" fmla="*/ 24 w 30904"/>
                <a:gd name="T31" fmla="*/ 48 h 15440"/>
                <a:gd name="T32" fmla="*/ 48 w 30904"/>
                <a:gd name="T33" fmla="*/ 24 h 15440"/>
                <a:gd name="T34" fmla="*/ 48 w 30904"/>
                <a:gd name="T35" fmla="*/ 15416 h 15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04" h="15440">
                  <a:moveTo>
                    <a:pt x="0" y="24"/>
                  </a:moveTo>
                  <a:cubicBezTo>
                    <a:pt x="0" y="11"/>
                    <a:pt x="11" y="0"/>
                    <a:pt x="24" y="0"/>
                  </a:cubicBezTo>
                  <a:lnTo>
                    <a:pt x="30880" y="0"/>
                  </a:lnTo>
                  <a:cubicBezTo>
                    <a:pt x="30894" y="0"/>
                    <a:pt x="30904" y="11"/>
                    <a:pt x="30904" y="24"/>
                  </a:cubicBezTo>
                  <a:lnTo>
                    <a:pt x="30904" y="15416"/>
                  </a:lnTo>
                  <a:cubicBezTo>
                    <a:pt x="30904" y="15430"/>
                    <a:pt x="30894" y="15440"/>
                    <a:pt x="30880" y="15440"/>
                  </a:cubicBezTo>
                  <a:lnTo>
                    <a:pt x="24" y="15440"/>
                  </a:lnTo>
                  <a:cubicBezTo>
                    <a:pt x="11" y="15440"/>
                    <a:pt x="0" y="15430"/>
                    <a:pt x="0" y="15416"/>
                  </a:cubicBezTo>
                  <a:lnTo>
                    <a:pt x="0" y="24"/>
                  </a:lnTo>
                  <a:close/>
                  <a:moveTo>
                    <a:pt x="48" y="15416"/>
                  </a:moveTo>
                  <a:lnTo>
                    <a:pt x="24" y="15392"/>
                  </a:lnTo>
                  <a:lnTo>
                    <a:pt x="30880" y="15392"/>
                  </a:lnTo>
                  <a:lnTo>
                    <a:pt x="30856" y="15416"/>
                  </a:lnTo>
                  <a:lnTo>
                    <a:pt x="30856" y="24"/>
                  </a:lnTo>
                  <a:lnTo>
                    <a:pt x="30880" y="48"/>
                  </a:lnTo>
                  <a:lnTo>
                    <a:pt x="24" y="48"/>
                  </a:lnTo>
                  <a:lnTo>
                    <a:pt x="48" y="24"/>
                  </a:lnTo>
                  <a:lnTo>
                    <a:pt x="48" y="15416"/>
                  </a:lnTo>
                  <a:close/>
                </a:path>
              </a:pathLst>
            </a:custGeom>
            <a:solidFill>
              <a:srgbClr val="868686"/>
            </a:solidFill>
            <a:ln w="0" cap="flat">
              <a:solidFill>
                <a:srgbClr val="86868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3" name="Rectangle 56"/>
            <p:cNvSpPr>
              <a:spLocks noChangeArrowheads="1"/>
            </p:cNvSpPr>
            <p:nvPr/>
          </p:nvSpPr>
          <p:spPr bwMode="auto">
            <a:xfrm>
              <a:off x="255" y="3365"/>
              <a:ext cx="138"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認定率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44" name="Rectangle 57"/>
            <p:cNvSpPr>
              <a:spLocks noChangeArrowheads="1"/>
            </p:cNvSpPr>
            <p:nvPr/>
          </p:nvSpPr>
          <p:spPr bwMode="auto">
            <a:xfrm>
              <a:off x="451" y="3365"/>
              <a:ext cx="110"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44152059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10</a:t>
            </a:fld>
            <a:endParaRPr kumimoji="1" lang="ja-JP" altLang="en-US" dirty="0">
              <a:latin typeface="ＭＳ 明朝"/>
              <a:ea typeface="ＭＳ 明朝"/>
            </a:endParaRPr>
          </a:p>
        </p:txBody>
      </p:sp>
      <p:sp>
        <p:nvSpPr>
          <p:cNvPr id="10" name="テキスト ボックス 9"/>
          <p:cNvSpPr txBox="1">
            <a:spLocks noChangeAspect="1"/>
          </p:cNvSpPr>
          <p:nvPr/>
        </p:nvSpPr>
        <p:spPr>
          <a:xfrm>
            <a:off x="368660" y="190501"/>
            <a:ext cx="6120680" cy="565075"/>
          </a:xfrm>
          <a:prstGeom prst="rect">
            <a:avLst/>
          </a:prstGeom>
          <a:noFill/>
          <a:ln>
            <a:noFill/>
          </a:ln>
        </p:spPr>
        <p:txBody>
          <a:bodyPr wrap="square" lIns="0" rIns="0" rtlCol="0">
            <a:noAutofit/>
          </a:bodyPr>
          <a:lstStyle/>
          <a:p>
            <a:pPr lvl="0" fontAlgn="base">
              <a:lnSpc>
                <a:spcPct val="125000"/>
              </a:lnSpc>
              <a:spcBef>
                <a:spcPct val="0"/>
              </a:spcBef>
              <a:spcAft>
                <a:spcPct val="0"/>
              </a:spcAft>
            </a:pPr>
            <a:r>
              <a:rPr lang="ja-JP" altLang="en-US" sz="1200" dirty="0">
                <a:latin typeface="ＭＳ 明朝"/>
                <a:ea typeface="ＭＳ 明朝"/>
                <a:cs typeface="Times New Roman" pitchFamily="18" charset="0"/>
              </a:rPr>
              <a:t>　本町の平成</a:t>
            </a:r>
            <a:r>
              <a:rPr lang="en-US" altLang="ja-JP" sz="1200" dirty="0">
                <a:latin typeface="ＭＳ 明朝"/>
                <a:ea typeface="ＭＳ 明朝"/>
                <a:cs typeface="Times New Roman" pitchFamily="18" charset="0"/>
              </a:rPr>
              <a:t>28</a:t>
            </a:r>
            <a:r>
              <a:rPr lang="ja-JP" altLang="en-US" sz="1200" dirty="0">
                <a:latin typeface="ＭＳ 明朝"/>
                <a:ea typeface="ＭＳ 明朝"/>
                <a:cs typeface="Times New Roman" pitchFamily="18" charset="0"/>
              </a:rPr>
              <a:t>年度における、認定者の疾病別有病率を以下に示します。</a:t>
            </a:r>
            <a:r>
              <a:rPr lang="ja-JP" altLang="en-US" sz="1200" dirty="0">
                <a:latin typeface="ＭＳ 明朝"/>
                <a:ea typeface="ＭＳ 明朝"/>
                <a:cs typeface="ＭＳ Ｐゴシック" pitchFamily="50" charset="-128"/>
              </a:rPr>
              <a:t>疾病別の有病者数を合計する</a:t>
            </a:r>
            <a:r>
              <a:rPr lang="ja-JP" altLang="en-US" sz="1200" dirty="0" smtClean="0">
                <a:latin typeface="ＭＳ 明朝"/>
                <a:ea typeface="ＭＳ 明朝"/>
                <a:cs typeface="ＭＳ Ｐゴシック" pitchFamily="50" charset="-128"/>
              </a:rPr>
              <a:t>とのべ</a:t>
            </a:r>
            <a:r>
              <a:rPr lang="en-US" altLang="zh-TW" sz="1200" dirty="0" smtClean="0">
                <a:latin typeface="ＭＳ 明朝"/>
                <a:ea typeface="ＭＳ 明朝"/>
              </a:rPr>
              <a:t>1,798</a:t>
            </a:r>
            <a:r>
              <a:rPr lang="ja-JP" altLang="en-US" sz="1200" dirty="0">
                <a:latin typeface="ＭＳ 明朝"/>
                <a:ea typeface="ＭＳ 明朝"/>
              </a:rPr>
              <a:t>人となり、認定者は平均</a:t>
            </a:r>
            <a:r>
              <a:rPr lang="en-US" altLang="zh-TW" sz="1200" dirty="0">
                <a:latin typeface="ＭＳ 明朝"/>
                <a:ea typeface="ＭＳ 明朝"/>
              </a:rPr>
              <a:t>2.6</a:t>
            </a:r>
            <a:r>
              <a:rPr lang="ja-JP" altLang="en-US" sz="1200" dirty="0">
                <a:latin typeface="ＭＳ 明朝"/>
                <a:ea typeface="ＭＳ 明朝"/>
              </a:rPr>
              <a:t>疾病を有していることがわかります。</a:t>
            </a:r>
            <a:endParaRPr lang="ja-JP" altLang="en-US" sz="1200" dirty="0">
              <a:latin typeface="ＭＳ 明朝"/>
              <a:ea typeface="ＭＳ 明朝"/>
              <a:cs typeface="ＭＳ Ｐゴシック" pitchFamily="50" charset="-128"/>
            </a:endParaRPr>
          </a:p>
        </p:txBody>
      </p:sp>
      <p:sp>
        <p:nvSpPr>
          <p:cNvPr id="13" name="Rectangle 5"/>
          <p:cNvSpPr>
            <a:spLocks noChangeAspect="1" noChangeArrowheads="1"/>
          </p:cNvSpPr>
          <p:nvPr/>
        </p:nvSpPr>
        <p:spPr bwMode="auto">
          <a:xfrm>
            <a:off x="381000" y="875842"/>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認定者の疾病別有病状況</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6" name="テキスト ボックス 2"/>
          <p:cNvSpPr txBox="1">
            <a:spLocks noChangeAspect="1"/>
          </p:cNvSpPr>
          <p:nvPr/>
        </p:nvSpPr>
        <p:spPr>
          <a:xfrm>
            <a:off x="3645024" y="863967"/>
            <a:ext cx="2736304" cy="365872"/>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lIns="0" r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l"/>
            <a:r>
              <a:rPr kumimoji="1" lang="en-US" altLang="ja-JP" sz="800" dirty="0">
                <a:latin typeface="ＭＳ 明朝"/>
                <a:ea typeface="ＭＳ 明朝"/>
              </a:rPr>
              <a:t>※</a:t>
            </a:r>
            <a:r>
              <a:rPr kumimoji="1" lang="ja-JP" altLang="en-US" sz="800" dirty="0">
                <a:latin typeface="ＭＳ 明朝"/>
                <a:ea typeface="ＭＳ 明朝"/>
              </a:rPr>
              <a:t>各項目毎に上位</a:t>
            </a:r>
            <a:r>
              <a:rPr kumimoji="1" lang="en-US" altLang="ja-JP" sz="800" dirty="0">
                <a:latin typeface="ＭＳ 明朝"/>
                <a:ea typeface="ＭＳ 明朝"/>
              </a:rPr>
              <a:t>5</a:t>
            </a:r>
            <a:r>
              <a:rPr kumimoji="1" lang="ja-JP" altLang="en-US" sz="800" dirty="0">
                <a:latin typeface="ＭＳ 明朝"/>
                <a:ea typeface="ＭＳ 明朝"/>
              </a:rPr>
              <a:t>疾病を　　　　　　表示する。</a:t>
            </a:r>
          </a:p>
        </p:txBody>
      </p:sp>
      <p:sp>
        <p:nvSpPr>
          <p:cNvPr id="17" name="テキスト ボックス 16"/>
          <p:cNvSpPr txBox="1"/>
          <p:nvPr/>
        </p:nvSpPr>
        <p:spPr>
          <a:xfrm>
            <a:off x="4870191" y="935975"/>
            <a:ext cx="468000" cy="192360"/>
          </a:xfrm>
          <a:prstGeom prst="rect">
            <a:avLst/>
          </a:prstGeom>
          <a:solidFill>
            <a:srgbClr val="FFE07D"/>
          </a:solidFill>
          <a:ln>
            <a:solidFill>
              <a:schemeClr val="bg1">
                <a:lumMod val="75000"/>
              </a:schemeClr>
            </a:solidFill>
          </a:ln>
        </p:spPr>
        <p:txBody>
          <a:bodyPr wrap="square" rtlCol="0">
            <a:spAutoFit/>
          </a:bodyPr>
          <a:lstStyle/>
          <a:p>
            <a:pPr algn="ctr"/>
            <a:r>
              <a:rPr kumimoji="1" lang="ja-JP" altLang="en-US" sz="650" dirty="0">
                <a:latin typeface="ＭＳ 明朝"/>
                <a:ea typeface="ＭＳ 明朝"/>
              </a:rPr>
              <a:t>網掛け</a:t>
            </a:r>
          </a:p>
        </p:txBody>
      </p:sp>
      <p:sp>
        <p:nvSpPr>
          <p:cNvPr id="19" name="注釈文章 9"/>
          <p:cNvSpPr txBox="1">
            <a:spLocks noChangeAspect="1"/>
          </p:cNvSpPr>
          <p:nvPr/>
        </p:nvSpPr>
        <p:spPr>
          <a:xfrm>
            <a:off x="387772" y="4637065"/>
            <a:ext cx="6120000" cy="215444"/>
          </a:xfrm>
          <a:prstGeom prst="rect">
            <a:avLst/>
          </a:prstGeom>
          <a:noFill/>
        </p:spPr>
        <p:txBody>
          <a:bodyPr wrap="square" lIns="0" rIns="0" rtlCol="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地域の全体像の把握</a:t>
            </a:r>
            <a:r>
              <a:rPr lang="en-US" altLang="ja-JP" sz="800" dirty="0">
                <a:latin typeface="ＭＳ 明朝"/>
                <a:ea typeface="ＭＳ 明朝"/>
              </a:rPr>
              <a:t>｣</a:t>
            </a:r>
            <a:endParaRPr kumimoji="1" lang="ja-JP" altLang="en-US" sz="800" dirty="0">
              <a:latin typeface="ＭＳ 明朝"/>
              <a:ea typeface="ＭＳ 明朝"/>
            </a:endParaRPr>
          </a:p>
        </p:txBody>
      </p:sp>
      <p:sp>
        <p:nvSpPr>
          <p:cNvPr id="20" name="Rectangle 5"/>
          <p:cNvSpPr>
            <a:spLocks noChangeAspect="1" noChangeArrowheads="1"/>
          </p:cNvSpPr>
          <p:nvPr/>
        </p:nvSpPr>
        <p:spPr bwMode="auto">
          <a:xfrm>
            <a:off x="381000" y="5013304"/>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認定者の疾病別有病率</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22" name="注釈文章 9"/>
          <p:cNvSpPr txBox="1">
            <a:spLocks noChangeAspect="1"/>
          </p:cNvSpPr>
          <p:nvPr/>
        </p:nvSpPr>
        <p:spPr>
          <a:xfrm>
            <a:off x="381000" y="8869310"/>
            <a:ext cx="6120000" cy="215444"/>
          </a:xfrm>
          <a:prstGeom prst="rect">
            <a:avLst/>
          </a:prstGeom>
          <a:noFill/>
        </p:spPr>
        <p:txBody>
          <a:bodyPr wrap="square" lIns="0" rIns="0" rtlCol="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地域の全体像の把握</a:t>
            </a:r>
            <a:r>
              <a:rPr lang="en-US" altLang="ja-JP" sz="800" dirty="0">
                <a:latin typeface="ＭＳ 明朝"/>
                <a:ea typeface="ＭＳ 明朝"/>
              </a:rPr>
              <a:t>｣</a:t>
            </a:r>
            <a:endParaRPr kumimoji="1" lang="ja-JP" altLang="en-US" sz="800" dirty="0">
              <a:latin typeface="ＭＳ 明朝"/>
              <a:ea typeface="ＭＳ 明朝"/>
            </a:endParaRPr>
          </a:p>
        </p:txBody>
      </p:sp>
      <p:grpSp>
        <p:nvGrpSpPr>
          <p:cNvPr id="2" name="Group 4"/>
          <p:cNvGrpSpPr>
            <a:grpSpLocks noChangeAspect="1"/>
          </p:cNvGrpSpPr>
          <p:nvPr/>
        </p:nvGrpSpPr>
        <p:grpSpPr bwMode="auto">
          <a:xfrm>
            <a:off x="350042" y="1202216"/>
            <a:ext cx="5635241" cy="3463926"/>
            <a:chOff x="240" y="736"/>
            <a:chExt cx="3484" cy="2182"/>
          </a:xfrm>
        </p:grpSpPr>
        <p:sp>
          <p:nvSpPr>
            <p:cNvPr id="3" name="AutoShape 3"/>
            <p:cNvSpPr>
              <a:spLocks noChangeAspect="1" noChangeArrowheads="1" noTextEdit="1"/>
            </p:cNvSpPr>
            <p:nvPr/>
          </p:nvSpPr>
          <p:spPr bwMode="auto">
            <a:xfrm>
              <a:off x="240" y="736"/>
              <a:ext cx="3480" cy="2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4" name="Group 205"/>
            <p:cNvGrpSpPr>
              <a:grpSpLocks/>
            </p:cNvGrpSpPr>
            <p:nvPr/>
          </p:nvGrpSpPr>
          <p:grpSpPr bwMode="auto">
            <a:xfrm>
              <a:off x="253" y="736"/>
              <a:ext cx="3471" cy="2182"/>
              <a:chOff x="253" y="736"/>
              <a:chExt cx="3471" cy="2182"/>
            </a:xfrm>
          </p:grpSpPr>
          <p:sp>
            <p:nvSpPr>
              <p:cNvPr id="330" name="Rectangle 5"/>
              <p:cNvSpPr>
                <a:spLocks noChangeArrowheads="1"/>
              </p:cNvSpPr>
              <p:nvPr/>
            </p:nvSpPr>
            <p:spPr bwMode="auto">
              <a:xfrm>
                <a:off x="1114" y="1019"/>
                <a:ext cx="655" cy="241"/>
              </a:xfrm>
              <a:prstGeom prst="rect">
                <a:avLst/>
              </a:prstGeom>
              <a:solidFill>
                <a:srgbClr val="FFF6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 name="Rectangle 6"/>
              <p:cNvSpPr>
                <a:spLocks noChangeArrowheads="1"/>
              </p:cNvSpPr>
              <p:nvPr/>
            </p:nvSpPr>
            <p:spPr bwMode="auto">
              <a:xfrm>
                <a:off x="1114" y="1232"/>
                <a:ext cx="2606" cy="264"/>
              </a:xfrm>
              <a:prstGeom prst="rect">
                <a:avLst/>
              </a:prstGeom>
              <a:solidFill>
                <a:srgbClr val="FFCD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332" name="Rectangle 7"/>
              <p:cNvSpPr>
                <a:spLocks noChangeArrowheads="1"/>
              </p:cNvSpPr>
              <p:nvPr/>
            </p:nvSpPr>
            <p:spPr bwMode="auto">
              <a:xfrm>
                <a:off x="1765" y="1492"/>
                <a:ext cx="1955" cy="241"/>
              </a:xfrm>
              <a:prstGeom prst="rect">
                <a:avLst/>
              </a:prstGeom>
              <a:solidFill>
                <a:srgbClr val="FFF6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4" name="Rectangle 9"/>
              <p:cNvSpPr>
                <a:spLocks noChangeArrowheads="1"/>
              </p:cNvSpPr>
              <p:nvPr/>
            </p:nvSpPr>
            <p:spPr bwMode="auto">
              <a:xfrm>
                <a:off x="1114" y="2438"/>
                <a:ext cx="2606" cy="241"/>
              </a:xfrm>
              <a:prstGeom prst="rect">
                <a:avLst/>
              </a:prstGeom>
              <a:solidFill>
                <a:srgbClr val="FFE0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335" name="Rectangle 10"/>
              <p:cNvSpPr>
                <a:spLocks noChangeArrowheads="1"/>
              </p:cNvSpPr>
              <p:nvPr/>
            </p:nvSpPr>
            <p:spPr bwMode="auto">
              <a:xfrm>
                <a:off x="1114" y="2674"/>
                <a:ext cx="2606" cy="241"/>
              </a:xfrm>
              <a:prstGeom prst="rect">
                <a:avLst/>
              </a:prstGeom>
              <a:solidFill>
                <a:srgbClr val="FFE7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6" name="Rectangle 11"/>
              <p:cNvSpPr>
                <a:spLocks noChangeArrowheads="1"/>
              </p:cNvSpPr>
              <p:nvPr/>
            </p:nvSpPr>
            <p:spPr bwMode="auto">
              <a:xfrm>
                <a:off x="1249" y="795"/>
                <a:ext cx="29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900" b="0" i="0" u="none" strike="noStrike" cap="none" normalizeH="0" baseline="0" dirty="0" smtClean="0">
                  <a:ln>
                    <a:noFill/>
                  </a:ln>
                  <a:solidFill>
                    <a:schemeClr val="tx1"/>
                  </a:solidFill>
                  <a:effectLst/>
                </a:endParaRPr>
              </a:p>
            </p:txBody>
          </p:sp>
          <p:sp>
            <p:nvSpPr>
              <p:cNvPr id="337" name="Rectangle 12"/>
              <p:cNvSpPr>
                <a:spLocks noChangeArrowheads="1"/>
              </p:cNvSpPr>
              <p:nvPr/>
            </p:nvSpPr>
            <p:spPr bwMode="auto">
              <a:xfrm>
                <a:off x="1615" y="795"/>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900" b="0" i="0" u="none" strike="noStrike" cap="none" normalizeH="0" baseline="0" dirty="0" smtClean="0">
                  <a:ln>
                    <a:noFill/>
                  </a:ln>
                  <a:solidFill>
                    <a:schemeClr val="tx1"/>
                  </a:solidFill>
                  <a:effectLst/>
                </a:endParaRPr>
              </a:p>
            </p:txBody>
          </p:sp>
          <p:sp>
            <p:nvSpPr>
              <p:cNvPr id="338" name="Rectangle 13"/>
              <p:cNvSpPr>
                <a:spLocks noChangeArrowheads="1"/>
              </p:cNvSpPr>
              <p:nvPr/>
            </p:nvSpPr>
            <p:spPr bwMode="auto">
              <a:xfrm>
                <a:off x="1993" y="795"/>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900" b="0" i="0" u="none" strike="noStrike" cap="none" normalizeH="0" baseline="0" smtClean="0">
                  <a:ln>
                    <a:noFill/>
                  </a:ln>
                  <a:solidFill>
                    <a:schemeClr val="tx1"/>
                  </a:solidFill>
                  <a:effectLst/>
                </a:endParaRPr>
              </a:p>
            </p:txBody>
          </p:sp>
          <p:sp>
            <p:nvSpPr>
              <p:cNvPr id="339" name="Rectangle 14"/>
              <p:cNvSpPr>
                <a:spLocks noChangeArrowheads="1"/>
              </p:cNvSpPr>
              <p:nvPr/>
            </p:nvSpPr>
            <p:spPr bwMode="auto">
              <a:xfrm>
                <a:off x="2268" y="795"/>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900" b="0" i="0" u="none" strike="noStrike" cap="none" normalizeH="0" baseline="0" dirty="0" smtClean="0">
                  <a:ln>
                    <a:noFill/>
                  </a:ln>
                  <a:solidFill>
                    <a:schemeClr val="tx1"/>
                  </a:solidFill>
                  <a:effectLst/>
                </a:endParaRPr>
              </a:p>
            </p:txBody>
          </p:sp>
          <p:sp>
            <p:nvSpPr>
              <p:cNvPr id="340" name="Rectangle 15"/>
              <p:cNvSpPr>
                <a:spLocks noChangeArrowheads="1"/>
              </p:cNvSpPr>
              <p:nvPr/>
            </p:nvSpPr>
            <p:spPr bwMode="auto">
              <a:xfrm>
                <a:off x="2588" y="795"/>
                <a:ext cx="21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900" b="0" i="0" u="none" strike="noStrike" cap="none" normalizeH="0" baseline="0" smtClean="0">
                  <a:ln>
                    <a:noFill/>
                  </a:ln>
                  <a:solidFill>
                    <a:schemeClr val="tx1"/>
                  </a:solidFill>
                  <a:effectLst/>
                </a:endParaRPr>
              </a:p>
            </p:txBody>
          </p:sp>
          <p:sp>
            <p:nvSpPr>
              <p:cNvPr id="341" name="Rectangle 16"/>
              <p:cNvSpPr>
                <a:spLocks noChangeArrowheads="1"/>
              </p:cNvSpPr>
              <p:nvPr/>
            </p:nvSpPr>
            <p:spPr bwMode="auto">
              <a:xfrm>
                <a:off x="2920" y="790"/>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900" b="0" i="0" u="none" strike="noStrike" cap="none" normalizeH="0" baseline="0" dirty="0" smtClean="0">
                  <a:ln>
                    <a:noFill/>
                  </a:ln>
                  <a:solidFill>
                    <a:schemeClr val="tx1"/>
                  </a:solidFill>
                  <a:effectLst/>
                </a:endParaRPr>
              </a:p>
            </p:txBody>
          </p:sp>
          <p:sp>
            <p:nvSpPr>
              <p:cNvPr id="342" name="Rectangle 17"/>
              <p:cNvSpPr>
                <a:spLocks noChangeArrowheads="1"/>
              </p:cNvSpPr>
              <p:nvPr/>
            </p:nvSpPr>
            <p:spPr bwMode="auto">
              <a:xfrm>
                <a:off x="3293" y="795"/>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900" b="0" i="0" u="none" strike="noStrike" cap="none" normalizeH="0" baseline="0" smtClean="0">
                  <a:ln>
                    <a:noFill/>
                  </a:ln>
                  <a:solidFill>
                    <a:schemeClr val="tx1"/>
                  </a:solidFill>
                  <a:effectLst/>
                </a:endParaRPr>
              </a:p>
            </p:txBody>
          </p:sp>
          <p:sp>
            <p:nvSpPr>
              <p:cNvPr id="343" name="Rectangle 18"/>
              <p:cNvSpPr>
                <a:spLocks noChangeArrowheads="1"/>
              </p:cNvSpPr>
              <p:nvPr/>
            </p:nvSpPr>
            <p:spPr bwMode="auto">
              <a:xfrm>
                <a:off x="3579" y="786"/>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900" b="0" i="0" u="none" strike="noStrike" cap="none" normalizeH="0" baseline="0" dirty="0" smtClean="0">
                  <a:ln>
                    <a:noFill/>
                  </a:ln>
                  <a:solidFill>
                    <a:schemeClr val="tx1"/>
                  </a:solidFill>
                  <a:effectLst/>
                </a:endParaRPr>
              </a:p>
            </p:txBody>
          </p:sp>
          <p:sp>
            <p:nvSpPr>
              <p:cNvPr id="344" name="Rectangle 19"/>
              <p:cNvSpPr>
                <a:spLocks noChangeArrowheads="1"/>
              </p:cNvSpPr>
              <p:nvPr/>
            </p:nvSpPr>
            <p:spPr bwMode="auto">
              <a:xfrm>
                <a:off x="253" y="939"/>
                <a:ext cx="4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認定者数（人）</a:t>
                </a:r>
                <a:endParaRPr kumimoji="0" lang="ja-JP" sz="900" b="0" i="0" u="none" strike="noStrike" cap="none" normalizeH="0" baseline="0" dirty="0" smtClean="0">
                  <a:ln>
                    <a:noFill/>
                  </a:ln>
                  <a:solidFill>
                    <a:schemeClr val="tx1"/>
                  </a:solidFill>
                  <a:effectLst/>
                </a:endParaRPr>
              </a:p>
            </p:txBody>
          </p:sp>
          <p:sp>
            <p:nvSpPr>
              <p:cNvPr id="345" name="Rectangle 20"/>
              <p:cNvSpPr>
                <a:spLocks noChangeArrowheads="1"/>
              </p:cNvSpPr>
              <p:nvPr/>
            </p:nvSpPr>
            <p:spPr bwMode="auto">
              <a:xfrm>
                <a:off x="1486" y="939"/>
                <a:ext cx="10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705</a:t>
                </a:r>
                <a:endParaRPr kumimoji="0" lang="ja-JP" altLang="ja-JP" sz="900" b="0" i="0" u="none" strike="noStrike" cap="none" normalizeH="0" baseline="0" dirty="0" smtClean="0">
                  <a:ln>
                    <a:noFill/>
                  </a:ln>
                  <a:solidFill>
                    <a:schemeClr val="tx1"/>
                  </a:solidFill>
                  <a:effectLst/>
                </a:endParaRPr>
              </a:p>
            </p:txBody>
          </p:sp>
          <p:sp>
            <p:nvSpPr>
              <p:cNvPr id="346" name="Rectangle 21"/>
              <p:cNvSpPr>
                <a:spLocks noChangeArrowheads="1"/>
              </p:cNvSpPr>
              <p:nvPr/>
            </p:nvSpPr>
            <p:spPr bwMode="auto">
              <a:xfrm>
                <a:off x="2048" y="939"/>
                <a:ext cx="2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112,291</a:t>
                </a:r>
                <a:endParaRPr kumimoji="0" lang="ja-JP" altLang="ja-JP" sz="900" b="0" i="0" u="none" strike="noStrike" cap="none" normalizeH="0" baseline="0" smtClean="0">
                  <a:ln>
                    <a:noFill/>
                  </a:ln>
                  <a:solidFill>
                    <a:schemeClr val="tx1"/>
                  </a:solidFill>
                  <a:effectLst/>
                </a:endParaRPr>
              </a:p>
            </p:txBody>
          </p:sp>
          <p:sp>
            <p:nvSpPr>
              <p:cNvPr id="347" name="Rectangle 22"/>
              <p:cNvSpPr>
                <a:spLocks noChangeArrowheads="1"/>
              </p:cNvSpPr>
              <p:nvPr/>
            </p:nvSpPr>
            <p:spPr bwMode="auto">
              <a:xfrm>
                <a:off x="2678" y="935"/>
                <a:ext cx="2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219,166</a:t>
                </a:r>
                <a:endParaRPr kumimoji="0" lang="ja-JP" altLang="ja-JP" sz="900" b="0" i="0" u="none" strike="noStrike" cap="none" normalizeH="0" baseline="0" dirty="0" smtClean="0">
                  <a:ln>
                    <a:noFill/>
                  </a:ln>
                  <a:solidFill>
                    <a:schemeClr val="tx1"/>
                  </a:solidFill>
                  <a:effectLst/>
                </a:endParaRPr>
              </a:p>
            </p:txBody>
          </p:sp>
          <p:sp>
            <p:nvSpPr>
              <p:cNvPr id="348" name="Rectangle 23"/>
              <p:cNvSpPr>
                <a:spLocks noChangeArrowheads="1"/>
              </p:cNvSpPr>
              <p:nvPr/>
            </p:nvSpPr>
            <p:spPr bwMode="auto">
              <a:xfrm>
                <a:off x="3264" y="935"/>
                <a:ext cx="2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5,978,439</a:t>
                </a:r>
                <a:endParaRPr kumimoji="0" lang="ja-JP" altLang="ja-JP" sz="900" b="0" i="0" u="none" strike="noStrike" cap="none" normalizeH="0" baseline="0" dirty="0" smtClean="0">
                  <a:ln>
                    <a:noFill/>
                  </a:ln>
                  <a:solidFill>
                    <a:schemeClr val="tx1"/>
                  </a:solidFill>
                  <a:effectLst/>
                </a:endParaRPr>
              </a:p>
            </p:txBody>
          </p:sp>
          <p:sp>
            <p:nvSpPr>
              <p:cNvPr id="349" name="Rectangle 24"/>
              <p:cNvSpPr>
                <a:spLocks noChangeArrowheads="1"/>
              </p:cNvSpPr>
              <p:nvPr/>
            </p:nvSpPr>
            <p:spPr bwMode="auto">
              <a:xfrm>
                <a:off x="253" y="1057"/>
                <a:ext cx="21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糖尿病</a:t>
                </a:r>
                <a:endParaRPr kumimoji="0" lang="ja-JP" sz="900" b="0" i="0" u="none" strike="noStrike" cap="none" normalizeH="0" baseline="0" smtClean="0">
                  <a:ln>
                    <a:noFill/>
                  </a:ln>
                  <a:solidFill>
                    <a:schemeClr val="tx1"/>
                  </a:solidFill>
                  <a:effectLst/>
                </a:endParaRPr>
              </a:p>
            </p:txBody>
          </p:sp>
          <p:sp>
            <p:nvSpPr>
              <p:cNvPr id="350" name="Rectangle 25"/>
              <p:cNvSpPr>
                <a:spLocks noChangeArrowheads="1"/>
              </p:cNvSpPr>
              <p:nvPr/>
            </p:nvSpPr>
            <p:spPr bwMode="auto">
              <a:xfrm>
                <a:off x="692" y="1041"/>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実人数（人）</a:t>
                </a:r>
                <a:endParaRPr kumimoji="0" lang="ja-JP" sz="900" b="0" i="0" u="none" strike="noStrike" cap="none" normalizeH="0" baseline="0" dirty="0" smtClean="0">
                  <a:ln>
                    <a:noFill/>
                  </a:ln>
                  <a:solidFill>
                    <a:schemeClr val="tx1"/>
                  </a:solidFill>
                  <a:effectLst/>
                </a:endParaRPr>
              </a:p>
            </p:txBody>
          </p:sp>
          <p:sp>
            <p:nvSpPr>
              <p:cNvPr id="351" name="Rectangle 26"/>
              <p:cNvSpPr>
                <a:spLocks noChangeArrowheads="1"/>
              </p:cNvSpPr>
              <p:nvPr/>
            </p:nvSpPr>
            <p:spPr bwMode="auto">
              <a:xfrm>
                <a:off x="1486" y="1057"/>
                <a:ext cx="10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184</a:t>
                </a:r>
                <a:endParaRPr kumimoji="0" lang="ja-JP" altLang="ja-JP" sz="900" b="0" i="0" u="none" strike="noStrike" cap="none" normalizeH="0" baseline="0" smtClean="0">
                  <a:ln>
                    <a:noFill/>
                  </a:ln>
                  <a:solidFill>
                    <a:schemeClr val="tx1"/>
                  </a:solidFill>
                  <a:effectLst/>
                </a:endParaRPr>
              </a:p>
            </p:txBody>
          </p:sp>
          <p:sp>
            <p:nvSpPr>
              <p:cNvPr id="352" name="Rectangle 27"/>
              <p:cNvSpPr>
                <a:spLocks noChangeArrowheads="1"/>
              </p:cNvSpPr>
              <p:nvPr/>
            </p:nvSpPr>
            <p:spPr bwMode="auto">
              <a:xfrm>
                <a:off x="2053" y="1051"/>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27,128</a:t>
                </a:r>
                <a:endParaRPr kumimoji="0" lang="ja-JP" altLang="ja-JP" sz="900" b="0" i="0" u="none" strike="noStrike" cap="none" normalizeH="0" baseline="0" dirty="0" smtClean="0">
                  <a:ln>
                    <a:noFill/>
                  </a:ln>
                  <a:solidFill>
                    <a:schemeClr val="tx1"/>
                  </a:solidFill>
                  <a:effectLst/>
                </a:endParaRPr>
              </a:p>
            </p:txBody>
          </p:sp>
          <p:sp>
            <p:nvSpPr>
              <p:cNvPr id="353" name="Rectangle 28"/>
              <p:cNvSpPr>
                <a:spLocks noChangeArrowheads="1"/>
              </p:cNvSpPr>
              <p:nvPr/>
            </p:nvSpPr>
            <p:spPr bwMode="auto">
              <a:xfrm>
                <a:off x="2713" y="1052"/>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48,768</a:t>
                </a:r>
                <a:endParaRPr kumimoji="0" lang="ja-JP" altLang="ja-JP" sz="900" b="0" i="0" u="none" strike="noStrike" cap="none" normalizeH="0" baseline="0" dirty="0" smtClean="0">
                  <a:ln>
                    <a:noFill/>
                  </a:ln>
                  <a:solidFill>
                    <a:schemeClr val="tx1"/>
                  </a:solidFill>
                  <a:effectLst/>
                </a:endParaRPr>
              </a:p>
            </p:txBody>
          </p:sp>
          <p:sp>
            <p:nvSpPr>
              <p:cNvPr id="354" name="Rectangle 29"/>
              <p:cNvSpPr>
                <a:spLocks noChangeArrowheads="1"/>
              </p:cNvSpPr>
              <p:nvPr/>
            </p:nvSpPr>
            <p:spPr bwMode="auto">
              <a:xfrm>
                <a:off x="3264" y="1042"/>
                <a:ext cx="2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1,288,235</a:t>
                </a:r>
                <a:endParaRPr kumimoji="0" lang="ja-JP" altLang="ja-JP" sz="900" b="0" i="0" u="none" strike="noStrike" cap="none" normalizeH="0" baseline="0" dirty="0" smtClean="0">
                  <a:ln>
                    <a:noFill/>
                  </a:ln>
                  <a:solidFill>
                    <a:schemeClr val="tx1"/>
                  </a:solidFill>
                  <a:effectLst/>
                </a:endParaRPr>
              </a:p>
            </p:txBody>
          </p:sp>
          <p:sp>
            <p:nvSpPr>
              <p:cNvPr id="355" name="Rectangle 30"/>
              <p:cNvSpPr>
                <a:spLocks noChangeArrowheads="1"/>
              </p:cNvSpPr>
              <p:nvPr/>
            </p:nvSpPr>
            <p:spPr bwMode="auto">
              <a:xfrm>
                <a:off x="692" y="1146"/>
                <a:ext cx="33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900" b="0" i="0" u="none" strike="noStrike" cap="none" normalizeH="0" baseline="0" dirty="0" smtClean="0">
                  <a:ln>
                    <a:noFill/>
                  </a:ln>
                  <a:solidFill>
                    <a:schemeClr val="tx1"/>
                  </a:solidFill>
                  <a:effectLst/>
                </a:endParaRPr>
              </a:p>
            </p:txBody>
          </p:sp>
          <p:sp>
            <p:nvSpPr>
              <p:cNvPr id="356" name="Rectangle 31"/>
              <p:cNvSpPr>
                <a:spLocks noChangeArrowheads="1"/>
              </p:cNvSpPr>
              <p:nvPr/>
            </p:nvSpPr>
            <p:spPr bwMode="auto">
              <a:xfrm>
                <a:off x="1479" y="1150"/>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26.6</a:t>
                </a:r>
                <a:endParaRPr kumimoji="0" lang="ja-JP" altLang="ja-JP" sz="900" b="0" i="0" u="none" strike="noStrike" cap="none" normalizeH="0" baseline="0" dirty="0" smtClean="0">
                  <a:ln>
                    <a:noFill/>
                  </a:ln>
                  <a:solidFill>
                    <a:schemeClr val="tx1"/>
                  </a:solidFill>
                  <a:effectLst/>
                </a:endParaRPr>
              </a:p>
            </p:txBody>
          </p:sp>
          <p:sp>
            <p:nvSpPr>
              <p:cNvPr id="357" name="Rectangle 32"/>
              <p:cNvSpPr>
                <a:spLocks noChangeArrowheads="1"/>
              </p:cNvSpPr>
              <p:nvPr/>
            </p:nvSpPr>
            <p:spPr bwMode="auto">
              <a:xfrm>
                <a:off x="2123" y="1145"/>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24.6</a:t>
                </a:r>
                <a:endParaRPr kumimoji="0" lang="ja-JP" altLang="ja-JP" sz="900" b="0" i="0" u="none" strike="noStrike" cap="none" normalizeH="0" baseline="0" dirty="0" smtClean="0">
                  <a:ln>
                    <a:noFill/>
                  </a:ln>
                  <a:solidFill>
                    <a:schemeClr val="tx1"/>
                  </a:solidFill>
                  <a:effectLst/>
                </a:endParaRPr>
              </a:p>
            </p:txBody>
          </p:sp>
          <p:sp>
            <p:nvSpPr>
              <p:cNvPr id="358" name="Rectangle 33"/>
              <p:cNvSpPr>
                <a:spLocks noChangeArrowheads="1"/>
              </p:cNvSpPr>
              <p:nvPr/>
            </p:nvSpPr>
            <p:spPr bwMode="auto">
              <a:xfrm>
                <a:off x="2773" y="1145"/>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22.6</a:t>
                </a:r>
                <a:endParaRPr kumimoji="0" lang="ja-JP" altLang="ja-JP" sz="900" b="0" i="0" u="none" strike="noStrike" cap="none" normalizeH="0" baseline="0" dirty="0" smtClean="0">
                  <a:ln>
                    <a:noFill/>
                  </a:ln>
                  <a:solidFill>
                    <a:schemeClr val="tx1"/>
                  </a:solidFill>
                  <a:effectLst/>
                </a:endParaRPr>
              </a:p>
            </p:txBody>
          </p:sp>
          <p:sp>
            <p:nvSpPr>
              <p:cNvPr id="359" name="Rectangle 34"/>
              <p:cNvSpPr>
                <a:spLocks noChangeArrowheads="1"/>
              </p:cNvSpPr>
              <p:nvPr/>
            </p:nvSpPr>
            <p:spPr bwMode="auto">
              <a:xfrm>
                <a:off x="3424" y="1155"/>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21.8</a:t>
                </a:r>
                <a:endParaRPr kumimoji="0" lang="ja-JP" altLang="ja-JP" sz="900" b="0" i="0" u="none" strike="noStrike" cap="none" normalizeH="0" baseline="0" dirty="0" smtClean="0">
                  <a:ln>
                    <a:noFill/>
                  </a:ln>
                  <a:solidFill>
                    <a:schemeClr val="tx1"/>
                  </a:solidFill>
                  <a:effectLst/>
                </a:endParaRPr>
              </a:p>
            </p:txBody>
          </p:sp>
          <p:sp>
            <p:nvSpPr>
              <p:cNvPr id="360" name="Rectangle 35"/>
              <p:cNvSpPr>
                <a:spLocks noChangeArrowheads="1"/>
              </p:cNvSpPr>
              <p:nvPr/>
            </p:nvSpPr>
            <p:spPr bwMode="auto">
              <a:xfrm>
                <a:off x="253" y="1293"/>
                <a:ext cx="29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高血圧症</a:t>
                </a:r>
                <a:endParaRPr kumimoji="0" lang="ja-JP" sz="900" b="0" i="0" u="none" strike="noStrike" cap="none" normalizeH="0" baseline="0" smtClean="0">
                  <a:ln>
                    <a:noFill/>
                  </a:ln>
                  <a:solidFill>
                    <a:schemeClr val="tx1"/>
                  </a:solidFill>
                  <a:effectLst/>
                </a:endParaRPr>
              </a:p>
            </p:txBody>
          </p:sp>
          <p:sp>
            <p:nvSpPr>
              <p:cNvPr id="361" name="Rectangle 36"/>
              <p:cNvSpPr>
                <a:spLocks noChangeArrowheads="1"/>
              </p:cNvSpPr>
              <p:nvPr/>
            </p:nvSpPr>
            <p:spPr bwMode="auto">
              <a:xfrm>
                <a:off x="692" y="1293"/>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実人数（人）</a:t>
                </a:r>
                <a:endParaRPr kumimoji="0" lang="ja-JP" sz="900" b="0" i="0" u="none" strike="noStrike" cap="none" normalizeH="0" baseline="0" smtClean="0">
                  <a:ln>
                    <a:noFill/>
                  </a:ln>
                  <a:solidFill>
                    <a:schemeClr val="tx1"/>
                  </a:solidFill>
                  <a:effectLst/>
                </a:endParaRPr>
              </a:p>
            </p:txBody>
          </p:sp>
          <p:sp>
            <p:nvSpPr>
              <p:cNvPr id="362" name="Rectangle 37"/>
              <p:cNvSpPr>
                <a:spLocks noChangeArrowheads="1"/>
              </p:cNvSpPr>
              <p:nvPr/>
            </p:nvSpPr>
            <p:spPr bwMode="auto">
              <a:xfrm>
                <a:off x="1486" y="1293"/>
                <a:ext cx="10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318</a:t>
                </a:r>
                <a:endParaRPr kumimoji="0" lang="ja-JP" altLang="ja-JP" sz="900" b="0" i="0" u="none" strike="noStrike" cap="none" normalizeH="0" baseline="0" smtClean="0">
                  <a:ln>
                    <a:noFill/>
                  </a:ln>
                  <a:solidFill>
                    <a:schemeClr val="tx1"/>
                  </a:solidFill>
                  <a:effectLst/>
                </a:endParaRPr>
              </a:p>
            </p:txBody>
          </p:sp>
          <p:sp>
            <p:nvSpPr>
              <p:cNvPr id="363" name="Rectangle 38"/>
              <p:cNvSpPr>
                <a:spLocks noChangeArrowheads="1"/>
              </p:cNvSpPr>
              <p:nvPr/>
            </p:nvSpPr>
            <p:spPr bwMode="auto">
              <a:xfrm>
                <a:off x="2062" y="1288"/>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59,227</a:t>
                </a:r>
                <a:endParaRPr kumimoji="0" lang="ja-JP" altLang="ja-JP" sz="900" b="0" i="0" u="none" strike="noStrike" cap="none" normalizeH="0" baseline="0" dirty="0" smtClean="0">
                  <a:ln>
                    <a:noFill/>
                  </a:ln>
                  <a:solidFill>
                    <a:schemeClr val="tx1"/>
                  </a:solidFill>
                  <a:effectLst/>
                </a:endParaRPr>
              </a:p>
            </p:txBody>
          </p:sp>
          <p:sp>
            <p:nvSpPr>
              <p:cNvPr id="364" name="Rectangle 39"/>
              <p:cNvSpPr>
                <a:spLocks noChangeArrowheads="1"/>
              </p:cNvSpPr>
              <p:nvPr/>
            </p:nvSpPr>
            <p:spPr bwMode="auto">
              <a:xfrm>
                <a:off x="2678" y="1288"/>
                <a:ext cx="2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112,738</a:t>
                </a:r>
                <a:endParaRPr kumimoji="0" lang="ja-JP" altLang="ja-JP" sz="900" b="0" i="0" u="none" strike="noStrike" cap="none" normalizeH="0" baseline="0" dirty="0" smtClean="0">
                  <a:ln>
                    <a:noFill/>
                  </a:ln>
                  <a:solidFill>
                    <a:schemeClr val="tx1"/>
                  </a:solidFill>
                  <a:effectLst/>
                </a:endParaRPr>
              </a:p>
            </p:txBody>
          </p:sp>
          <p:sp>
            <p:nvSpPr>
              <p:cNvPr id="365" name="Rectangle 40"/>
              <p:cNvSpPr>
                <a:spLocks noChangeArrowheads="1"/>
              </p:cNvSpPr>
              <p:nvPr/>
            </p:nvSpPr>
            <p:spPr bwMode="auto">
              <a:xfrm>
                <a:off x="3273" y="1283"/>
                <a:ext cx="2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2,972,403</a:t>
                </a:r>
                <a:endParaRPr kumimoji="0" lang="ja-JP" altLang="ja-JP" sz="900" b="0" i="0" u="none" strike="noStrike" cap="none" normalizeH="0" baseline="0" dirty="0" smtClean="0">
                  <a:ln>
                    <a:noFill/>
                  </a:ln>
                  <a:solidFill>
                    <a:schemeClr val="tx1"/>
                  </a:solidFill>
                  <a:effectLst/>
                </a:endParaRPr>
              </a:p>
            </p:txBody>
          </p:sp>
          <p:sp>
            <p:nvSpPr>
              <p:cNvPr id="366" name="Rectangle 41"/>
              <p:cNvSpPr>
                <a:spLocks noChangeArrowheads="1"/>
              </p:cNvSpPr>
              <p:nvPr/>
            </p:nvSpPr>
            <p:spPr bwMode="auto">
              <a:xfrm>
                <a:off x="692" y="1412"/>
                <a:ext cx="33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en-US" altLang="ja-JP" sz="900" dirty="0" smtClean="0">
                    <a:solidFill>
                      <a:srgbClr val="000000"/>
                    </a:solidFill>
                    <a:latin typeface="ＭＳ Ｐ明朝" panose="02020600040205080304" pitchFamily="18" charset="-128"/>
                    <a:ea typeface="ＭＳ Ｐ明朝" panose="02020600040205080304" pitchFamily="18" charset="-128"/>
                  </a:rPr>
                  <a:t>(</a:t>
                </a:r>
                <a:r>
                  <a:rPr kumimoji="0" lang="ja-JP" altLang="en-US" sz="900" dirty="0" smtClean="0">
                    <a:solidFill>
                      <a:srgbClr val="000000"/>
                    </a:solidFill>
                    <a:latin typeface="ＭＳ Ｐ明朝" panose="02020600040205080304" pitchFamily="18" charset="-128"/>
                    <a:ea typeface="ＭＳ Ｐ明朝" panose="02020600040205080304" pitchFamily="18" charset="-128"/>
                  </a:rPr>
                  <a:t>％</a:t>
                </a:r>
                <a:r>
                  <a:rPr kumimoji="0" lang="en-US" altLang="ja-JP" sz="900" dirty="0" smtClean="0">
                    <a:solidFill>
                      <a:srgbClr val="000000"/>
                    </a:solidFill>
                    <a:latin typeface="ＭＳ Ｐ明朝" panose="02020600040205080304" pitchFamily="18" charset="-128"/>
                    <a:ea typeface="ＭＳ Ｐ明朝" panose="02020600040205080304" pitchFamily="18" charset="-128"/>
                  </a:rPr>
                  <a:t>)</a:t>
                </a:r>
                <a:endParaRPr kumimoji="0" lang="ja-JP" sz="900" b="0" i="0" u="none" strike="noStrike" cap="none" normalizeH="0" baseline="0" dirty="0" smtClean="0">
                  <a:ln>
                    <a:noFill/>
                  </a:ln>
                  <a:solidFill>
                    <a:schemeClr val="tx1"/>
                  </a:solidFill>
                  <a:effectLst/>
                </a:endParaRPr>
              </a:p>
            </p:txBody>
          </p:sp>
          <p:sp>
            <p:nvSpPr>
              <p:cNvPr id="367" name="Rectangle 42"/>
              <p:cNvSpPr>
                <a:spLocks noChangeArrowheads="1"/>
              </p:cNvSpPr>
              <p:nvPr/>
            </p:nvSpPr>
            <p:spPr bwMode="auto">
              <a:xfrm>
                <a:off x="1465" y="1402"/>
                <a:ext cx="14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45.8</a:t>
                </a:r>
                <a:endParaRPr kumimoji="0" lang="ja-JP" altLang="ja-JP" sz="900" b="0" i="0" u="none" strike="noStrike" cap="none" normalizeH="0" baseline="0" dirty="0" smtClean="0">
                  <a:ln>
                    <a:noFill/>
                  </a:ln>
                  <a:solidFill>
                    <a:schemeClr val="tx1"/>
                  </a:solidFill>
                  <a:effectLst/>
                </a:endParaRPr>
              </a:p>
            </p:txBody>
          </p:sp>
          <p:sp>
            <p:nvSpPr>
              <p:cNvPr id="368" name="Rectangle 43"/>
              <p:cNvSpPr>
                <a:spLocks noChangeArrowheads="1"/>
              </p:cNvSpPr>
              <p:nvPr/>
            </p:nvSpPr>
            <p:spPr bwMode="auto">
              <a:xfrm>
                <a:off x="2124" y="1412"/>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53.7</a:t>
                </a:r>
                <a:endParaRPr kumimoji="0" lang="ja-JP" altLang="ja-JP" sz="900" b="0" i="0" u="none" strike="noStrike" cap="none" normalizeH="0" baseline="0" dirty="0" smtClean="0">
                  <a:ln>
                    <a:noFill/>
                  </a:ln>
                  <a:solidFill>
                    <a:schemeClr val="tx1"/>
                  </a:solidFill>
                  <a:effectLst/>
                </a:endParaRPr>
              </a:p>
            </p:txBody>
          </p:sp>
          <p:sp>
            <p:nvSpPr>
              <p:cNvPr id="369" name="Rectangle 44"/>
              <p:cNvSpPr>
                <a:spLocks noChangeArrowheads="1"/>
              </p:cNvSpPr>
              <p:nvPr/>
            </p:nvSpPr>
            <p:spPr bwMode="auto">
              <a:xfrm>
                <a:off x="2774" y="1412"/>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52.2</a:t>
                </a:r>
                <a:endParaRPr kumimoji="0" lang="ja-JP" altLang="ja-JP" sz="900" b="0" i="0" u="none" strike="noStrike" cap="none" normalizeH="0" baseline="0" dirty="0" smtClean="0">
                  <a:ln>
                    <a:noFill/>
                  </a:ln>
                  <a:solidFill>
                    <a:schemeClr val="tx1"/>
                  </a:solidFill>
                  <a:effectLst/>
                </a:endParaRPr>
              </a:p>
            </p:txBody>
          </p:sp>
          <p:sp>
            <p:nvSpPr>
              <p:cNvPr id="370" name="Rectangle 45"/>
              <p:cNvSpPr>
                <a:spLocks noChangeArrowheads="1"/>
              </p:cNvSpPr>
              <p:nvPr/>
            </p:nvSpPr>
            <p:spPr bwMode="auto">
              <a:xfrm>
                <a:off x="3424" y="1412"/>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50.4</a:t>
                </a:r>
                <a:endParaRPr kumimoji="0" lang="ja-JP" altLang="ja-JP" sz="900" b="0" i="0" u="none" strike="noStrike" cap="none" normalizeH="0" baseline="0" dirty="0" smtClean="0">
                  <a:ln>
                    <a:noFill/>
                  </a:ln>
                  <a:solidFill>
                    <a:schemeClr val="tx1"/>
                  </a:solidFill>
                  <a:effectLst/>
                </a:endParaRPr>
              </a:p>
            </p:txBody>
          </p:sp>
          <p:sp>
            <p:nvSpPr>
              <p:cNvPr id="371" name="Rectangle 46"/>
              <p:cNvSpPr>
                <a:spLocks noChangeArrowheads="1"/>
              </p:cNvSpPr>
              <p:nvPr/>
            </p:nvSpPr>
            <p:spPr bwMode="auto">
              <a:xfrm>
                <a:off x="253" y="1530"/>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脂質異常症</a:t>
                </a:r>
                <a:endParaRPr kumimoji="0" lang="ja-JP" sz="900" b="0" i="0" u="none" strike="noStrike" cap="none" normalizeH="0" baseline="0" smtClean="0">
                  <a:ln>
                    <a:noFill/>
                  </a:ln>
                  <a:solidFill>
                    <a:schemeClr val="tx1"/>
                  </a:solidFill>
                  <a:effectLst/>
                </a:endParaRPr>
              </a:p>
            </p:txBody>
          </p:sp>
          <p:sp>
            <p:nvSpPr>
              <p:cNvPr id="372" name="Rectangle 47"/>
              <p:cNvSpPr>
                <a:spLocks noChangeArrowheads="1"/>
              </p:cNvSpPr>
              <p:nvPr/>
            </p:nvSpPr>
            <p:spPr bwMode="auto">
              <a:xfrm>
                <a:off x="692" y="1530"/>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実人数（人）</a:t>
                </a:r>
                <a:endParaRPr kumimoji="0" lang="ja-JP" sz="900" b="0" i="0" u="none" strike="noStrike" cap="none" normalizeH="0" baseline="0" smtClean="0">
                  <a:ln>
                    <a:noFill/>
                  </a:ln>
                  <a:solidFill>
                    <a:schemeClr val="tx1"/>
                  </a:solidFill>
                  <a:effectLst/>
                </a:endParaRPr>
              </a:p>
            </p:txBody>
          </p:sp>
          <p:sp>
            <p:nvSpPr>
              <p:cNvPr id="373" name="Rectangle 48"/>
              <p:cNvSpPr>
                <a:spLocks noChangeArrowheads="1"/>
              </p:cNvSpPr>
              <p:nvPr/>
            </p:nvSpPr>
            <p:spPr bwMode="auto">
              <a:xfrm>
                <a:off x="1486" y="1530"/>
                <a:ext cx="10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159</a:t>
                </a:r>
                <a:endParaRPr kumimoji="0" lang="ja-JP" altLang="ja-JP" sz="900" b="0" i="0" u="none" strike="noStrike" cap="none" normalizeH="0" baseline="0" smtClean="0">
                  <a:ln>
                    <a:noFill/>
                  </a:ln>
                  <a:solidFill>
                    <a:schemeClr val="tx1"/>
                  </a:solidFill>
                  <a:effectLst/>
                </a:endParaRPr>
              </a:p>
            </p:txBody>
          </p:sp>
          <p:sp>
            <p:nvSpPr>
              <p:cNvPr id="374" name="Rectangle 49"/>
              <p:cNvSpPr>
                <a:spLocks noChangeArrowheads="1"/>
              </p:cNvSpPr>
              <p:nvPr/>
            </p:nvSpPr>
            <p:spPr bwMode="auto">
              <a:xfrm>
                <a:off x="2062" y="1525"/>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34,740</a:t>
                </a:r>
                <a:endParaRPr kumimoji="0" lang="ja-JP" altLang="ja-JP" sz="900" b="0" i="0" u="none" strike="noStrike" cap="none" normalizeH="0" baseline="0" dirty="0" smtClean="0">
                  <a:ln>
                    <a:noFill/>
                  </a:ln>
                  <a:solidFill>
                    <a:schemeClr val="tx1"/>
                  </a:solidFill>
                  <a:effectLst/>
                </a:endParaRPr>
              </a:p>
            </p:txBody>
          </p:sp>
          <p:sp>
            <p:nvSpPr>
              <p:cNvPr id="375" name="Rectangle 50"/>
              <p:cNvSpPr>
                <a:spLocks noChangeArrowheads="1"/>
              </p:cNvSpPr>
              <p:nvPr/>
            </p:nvSpPr>
            <p:spPr bwMode="auto">
              <a:xfrm>
                <a:off x="2703" y="1525"/>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59,909</a:t>
                </a:r>
                <a:endParaRPr kumimoji="0" lang="ja-JP" altLang="ja-JP" sz="900" b="0" i="0" u="none" strike="noStrike" cap="none" normalizeH="0" baseline="0" dirty="0" smtClean="0">
                  <a:ln>
                    <a:noFill/>
                  </a:ln>
                  <a:solidFill>
                    <a:schemeClr val="tx1"/>
                  </a:solidFill>
                  <a:effectLst/>
                </a:endParaRPr>
              </a:p>
            </p:txBody>
          </p:sp>
          <p:sp>
            <p:nvSpPr>
              <p:cNvPr id="376" name="Rectangle 51"/>
              <p:cNvSpPr>
                <a:spLocks noChangeArrowheads="1"/>
              </p:cNvSpPr>
              <p:nvPr/>
            </p:nvSpPr>
            <p:spPr bwMode="auto">
              <a:xfrm>
                <a:off x="3268" y="1531"/>
                <a:ext cx="2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1,659,865</a:t>
                </a:r>
                <a:endParaRPr kumimoji="0" lang="ja-JP" altLang="ja-JP" sz="900" b="0" i="0" u="none" strike="noStrike" cap="none" normalizeH="0" baseline="0" dirty="0" smtClean="0">
                  <a:ln>
                    <a:noFill/>
                  </a:ln>
                  <a:solidFill>
                    <a:schemeClr val="tx1"/>
                  </a:solidFill>
                  <a:effectLst/>
                </a:endParaRPr>
              </a:p>
            </p:txBody>
          </p:sp>
          <p:sp>
            <p:nvSpPr>
              <p:cNvPr id="377" name="Rectangle 52"/>
              <p:cNvSpPr>
                <a:spLocks noChangeArrowheads="1"/>
              </p:cNvSpPr>
              <p:nvPr/>
            </p:nvSpPr>
            <p:spPr bwMode="auto">
              <a:xfrm>
                <a:off x="692" y="1648"/>
                <a:ext cx="33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900" b="0" i="0" u="none" strike="noStrike" cap="none" normalizeH="0" baseline="0" dirty="0" smtClean="0">
                  <a:ln>
                    <a:noFill/>
                  </a:ln>
                  <a:solidFill>
                    <a:schemeClr val="tx1"/>
                  </a:solidFill>
                  <a:effectLst/>
                </a:endParaRPr>
              </a:p>
            </p:txBody>
          </p:sp>
          <p:sp>
            <p:nvSpPr>
              <p:cNvPr id="378" name="Rectangle 53"/>
              <p:cNvSpPr>
                <a:spLocks noChangeArrowheads="1"/>
              </p:cNvSpPr>
              <p:nvPr/>
            </p:nvSpPr>
            <p:spPr bwMode="auto">
              <a:xfrm>
                <a:off x="1477" y="1643"/>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24.0</a:t>
                </a:r>
                <a:endParaRPr kumimoji="0" lang="ja-JP" altLang="ja-JP" sz="900" b="0" i="0" u="none" strike="noStrike" cap="none" normalizeH="0" baseline="0" dirty="0" smtClean="0">
                  <a:ln>
                    <a:noFill/>
                  </a:ln>
                  <a:solidFill>
                    <a:schemeClr val="tx1"/>
                  </a:solidFill>
                  <a:effectLst/>
                </a:endParaRPr>
              </a:p>
            </p:txBody>
          </p:sp>
          <p:sp>
            <p:nvSpPr>
              <p:cNvPr id="379" name="Rectangle 54"/>
              <p:cNvSpPr>
                <a:spLocks noChangeArrowheads="1"/>
              </p:cNvSpPr>
              <p:nvPr/>
            </p:nvSpPr>
            <p:spPr bwMode="auto">
              <a:xfrm>
                <a:off x="2124" y="1648"/>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31.6</a:t>
                </a:r>
                <a:endParaRPr kumimoji="0" lang="ja-JP" altLang="ja-JP" sz="900" b="0" i="0" u="none" strike="noStrike" cap="none" normalizeH="0" baseline="0" dirty="0" smtClean="0">
                  <a:ln>
                    <a:noFill/>
                  </a:ln>
                  <a:solidFill>
                    <a:schemeClr val="tx1"/>
                  </a:solidFill>
                  <a:effectLst/>
                </a:endParaRPr>
              </a:p>
            </p:txBody>
          </p:sp>
          <p:sp>
            <p:nvSpPr>
              <p:cNvPr id="380" name="Rectangle 55"/>
              <p:cNvSpPr>
                <a:spLocks noChangeArrowheads="1"/>
              </p:cNvSpPr>
              <p:nvPr/>
            </p:nvSpPr>
            <p:spPr bwMode="auto">
              <a:xfrm>
                <a:off x="2774" y="1648"/>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27.8</a:t>
                </a:r>
                <a:endParaRPr kumimoji="0" lang="ja-JP" altLang="ja-JP" sz="900" b="0" i="0" u="none" strike="noStrike" cap="none" normalizeH="0" baseline="0" dirty="0" smtClean="0">
                  <a:ln>
                    <a:noFill/>
                  </a:ln>
                  <a:solidFill>
                    <a:schemeClr val="tx1"/>
                  </a:solidFill>
                  <a:effectLst/>
                </a:endParaRPr>
              </a:p>
            </p:txBody>
          </p:sp>
          <p:sp>
            <p:nvSpPr>
              <p:cNvPr id="381" name="Rectangle 56"/>
              <p:cNvSpPr>
                <a:spLocks noChangeArrowheads="1"/>
              </p:cNvSpPr>
              <p:nvPr/>
            </p:nvSpPr>
            <p:spPr bwMode="auto">
              <a:xfrm>
                <a:off x="3424" y="1648"/>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28.1</a:t>
                </a:r>
                <a:endParaRPr kumimoji="0" lang="ja-JP" altLang="ja-JP" sz="900" b="0" i="0" u="none" strike="noStrike" cap="none" normalizeH="0" baseline="0" dirty="0" smtClean="0">
                  <a:ln>
                    <a:noFill/>
                  </a:ln>
                  <a:solidFill>
                    <a:schemeClr val="tx1"/>
                  </a:solidFill>
                  <a:effectLst/>
                </a:endParaRPr>
              </a:p>
            </p:txBody>
          </p:sp>
          <p:sp>
            <p:nvSpPr>
              <p:cNvPr id="382" name="Rectangle 57"/>
              <p:cNvSpPr>
                <a:spLocks noChangeArrowheads="1"/>
              </p:cNvSpPr>
              <p:nvPr/>
            </p:nvSpPr>
            <p:spPr bwMode="auto">
              <a:xfrm>
                <a:off x="253" y="1766"/>
                <a:ext cx="21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心臓病</a:t>
                </a:r>
                <a:endParaRPr kumimoji="0" lang="ja-JP" sz="900" b="0" i="0" u="none" strike="noStrike" cap="none" normalizeH="0" baseline="0" smtClean="0">
                  <a:ln>
                    <a:noFill/>
                  </a:ln>
                  <a:solidFill>
                    <a:schemeClr val="tx1"/>
                  </a:solidFill>
                  <a:effectLst/>
                </a:endParaRPr>
              </a:p>
            </p:txBody>
          </p:sp>
          <p:sp>
            <p:nvSpPr>
              <p:cNvPr id="383" name="Rectangle 58"/>
              <p:cNvSpPr>
                <a:spLocks noChangeArrowheads="1"/>
              </p:cNvSpPr>
              <p:nvPr/>
            </p:nvSpPr>
            <p:spPr bwMode="auto">
              <a:xfrm>
                <a:off x="692" y="1766"/>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実人数（人）</a:t>
                </a:r>
                <a:endParaRPr kumimoji="0" lang="ja-JP" sz="900" b="0" i="0" u="none" strike="noStrike" cap="none" normalizeH="0" baseline="0" smtClean="0">
                  <a:ln>
                    <a:noFill/>
                  </a:ln>
                  <a:solidFill>
                    <a:schemeClr val="tx1"/>
                  </a:solidFill>
                  <a:effectLst/>
                </a:endParaRPr>
              </a:p>
            </p:txBody>
          </p:sp>
          <p:sp>
            <p:nvSpPr>
              <p:cNvPr id="384" name="Rectangle 59"/>
              <p:cNvSpPr>
                <a:spLocks noChangeArrowheads="1"/>
              </p:cNvSpPr>
              <p:nvPr/>
            </p:nvSpPr>
            <p:spPr bwMode="auto">
              <a:xfrm>
                <a:off x="1486" y="1766"/>
                <a:ext cx="10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362</a:t>
                </a:r>
                <a:endParaRPr kumimoji="0" lang="ja-JP" altLang="ja-JP" sz="900" b="0" i="0" u="none" strike="noStrike" cap="none" normalizeH="0" baseline="0" smtClean="0">
                  <a:ln>
                    <a:noFill/>
                  </a:ln>
                  <a:solidFill>
                    <a:schemeClr val="tx1"/>
                  </a:solidFill>
                  <a:effectLst/>
                </a:endParaRPr>
              </a:p>
            </p:txBody>
          </p:sp>
          <p:sp>
            <p:nvSpPr>
              <p:cNvPr id="385" name="Rectangle 60"/>
              <p:cNvSpPr>
                <a:spLocks noChangeArrowheads="1"/>
              </p:cNvSpPr>
              <p:nvPr/>
            </p:nvSpPr>
            <p:spPr bwMode="auto">
              <a:xfrm>
                <a:off x="2062" y="1761"/>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66,406</a:t>
                </a:r>
                <a:endParaRPr kumimoji="0" lang="ja-JP" altLang="ja-JP" sz="900" b="0" i="0" u="none" strike="noStrike" cap="none" normalizeH="0" baseline="0" dirty="0" smtClean="0">
                  <a:ln>
                    <a:noFill/>
                  </a:ln>
                  <a:solidFill>
                    <a:schemeClr val="tx1"/>
                  </a:solidFill>
                  <a:effectLst/>
                </a:endParaRPr>
              </a:p>
            </p:txBody>
          </p:sp>
          <p:sp>
            <p:nvSpPr>
              <p:cNvPr id="386" name="Rectangle 61"/>
              <p:cNvSpPr>
                <a:spLocks noChangeArrowheads="1"/>
              </p:cNvSpPr>
              <p:nvPr/>
            </p:nvSpPr>
            <p:spPr bwMode="auto">
              <a:xfrm>
                <a:off x="2664" y="1751"/>
                <a:ext cx="2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128,564</a:t>
                </a:r>
                <a:endParaRPr kumimoji="0" lang="ja-JP" altLang="ja-JP" sz="900" b="0" i="0" u="none" strike="noStrike" cap="none" normalizeH="0" baseline="0" dirty="0" smtClean="0">
                  <a:ln>
                    <a:noFill/>
                  </a:ln>
                  <a:solidFill>
                    <a:schemeClr val="tx1"/>
                  </a:solidFill>
                  <a:effectLst/>
                </a:endParaRPr>
              </a:p>
            </p:txBody>
          </p:sp>
          <p:sp>
            <p:nvSpPr>
              <p:cNvPr id="387" name="Rectangle 62"/>
              <p:cNvSpPr>
                <a:spLocks noChangeArrowheads="1"/>
              </p:cNvSpPr>
              <p:nvPr/>
            </p:nvSpPr>
            <p:spPr bwMode="auto">
              <a:xfrm>
                <a:off x="3268" y="1756"/>
                <a:ext cx="2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3,389,693</a:t>
                </a:r>
                <a:endParaRPr kumimoji="0" lang="ja-JP" altLang="ja-JP" sz="900" b="0" i="0" u="none" strike="noStrike" cap="none" normalizeH="0" baseline="0" dirty="0" smtClean="0">
                  <a:ln>
                    <a:noFill/>
                  </a:ln>
                  <a:solidFill>
                    <a:schemeClr val="tx1"/>
                  </a:solidFill>
                  <a:effectLst/>
                </a:endParaRPr>
              </a:p>
            </p:txBody>
          </p:sp>
          <p:sp>
            <p:nvSpPr>
              <p:cNvPr id="388" name="Rectangle 63"/>
              <p:cNvSpPr>
                <a:spLocks noChangeArrowheads="1"/>
              </p:cNvSpPr>
              <p:nvPr/>
            </p:nvSpPr>
            <p:spPr bwMode="auto">
              <a:xfrm>
                <a:off x="692" y="1885"/>
                <a:ext cx="33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900" b="0" i="0" u="none" strike="noStrike" cap="none" normalizeH="0" baseline="0" dirty="0" smtClean="0">
                  <a:ln>
                    <a:noFill/>
                  </a:ln>
                  <a:solidFill>
                    <a:schemeClr val="tx1"/>
                  </a:solidFill>
                  <a:effectLst/>
                </a:endParaRPr>
              </a:p>
            </p:txBody>
          </p:sp>
          <p:sp>
            <p:nvSpPr>
              <p:cNvPr id="389" name="Rectangle 64"/>
              <p:cNvSpPr>
                <a:spLocks noChangeArrowheads="1"/>
              </p:cNvSpPr>
              <p:nvPr/>
            </p:nvSpPr>
            <p:spPr bwMode="auto">
              <a:xfrm>
                <a:off x="1478" y="1875"/>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51.0</a:t>
                </a:r>
                <a:endParaRPr kumimoji="0" lang="ja-JP" altLang="ja-JP" sz="900" b="0" i="0" u="none" strike="noStrike" cap="none" normalizeH="0" baseline="0" dirty="0" smtClean="0">
                  <a:ln>
                    <a:noFill/>
                  </a:ln>
                  <a:solidFill>
                    <a:schemeClr val="tx1"/>
                  </a:solidFill>
                  <a:effectLst/>
                </a:endParaRPr>
              </a:p>
            </p:txBody>
          </p:sp>
          <p:sp>
            <p:nvSpPr>
              <p:cNvPr id="390" name="Rectangle 65"/>
              <p:cNvSpPr>
                <a:spLocks noChangeArrowheads="1"/>
              </p:cNvSpPr>
              <p:nvPr/>
            </p:nvSpPr>
            <p:spPr bwMode="auto">
              <a:xfrm>
                <a:off x="2124" y="1885"/>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60.2</a:t>
                </a:r>
                <a:endParaRPr kumimoji="0" lang="ja-JP" altLang="ja-JP" sz="900" b="0" i="0" u="none" strike="noStrike" cap="none" normalizeH="0" baseline="0" dirty="0" smtClean="0">
                  <a:ln>
                    <a:noFill/>
                  </a:ln>
                  <a:solidFill>
                    <a:schemeClr val="tx1"/>
                  </a:solidFill>
                  <a:effectLst/>
                </a:endParaRPr>
              </a:p>
            </p:txBody>
          </p:sp>
          <p:sp>
            <p:nvSpPr>
              <p:cNvPr id="391" name="Rectangle 66"/>
              <p:cNvSpPr>
                <a:spLocks noChangeArrowheads="1"/>
              </p:cNvSpPr>
              <p:nvPr/>
            </p:nvSpPr>
            <p:spPr bwMode="auto">
              <a:xfrm>
                <a:off x="2774" y="1885"/>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59.6</a:t>
                </a:r>
                <a:endParaRPr kumimoji="0" lang="ja-JP" altLang="ja-JP" sz="900" b="0" i="0" u="none" strike="noStrike" cap="none" normalizeH="0" baseline="0" dirty="0" smtClean="0">
                  <a:ln>
                    <a:noFill/>
                  </a:ln>
                  <a:solidFill>
                    <a:schemeClr val="tx1"/>
                  </a:solidFill>
                  <a:effectLst/>
                </a:endParaRPr>
              </a:p>
            </p:txBody>
          </p:sp>
          <p:sp>
            <p:nvSpPr>
              <p:cNvPr id="392" name="Rectangle 67"/>
              <p:cNvSpPr>
                <a:spLocks noChangeArrowheads="1"/>
              </p:cNvSpPr>
              <p:nvPr/>
            </p:nvSpPr>
            <p:spPr bwMode="auto">
              <a:xfrm>
                <a:off x="3424" y="1885"/>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57.4</a:t>
                </a:r>
                <a:endParaRPr kumimoji="0" lang="ja-JP" altLang="ja-JP" sz="900" b="0" i="0" u="none" strike="noStrike" cap="none" normalizeH="0" baseline="0" dirty="0" smtClean="0">
                  <a:ln>
                    <a:noFill/>
                  </a:ln>
                  <a:solidFill>
                    <a:schemeClr val="tx1"/>
                  </a:solidFill>
                  <a:effectLst/>
                </a:endParaRPr>
              </a:p>
            </p:txBody>
          </p:sp>
          <p:sp>
            <p:nvSpPr>
              <p:cNvPr id="393" name="Rectangle 68"/>
              <p:cNvSpPr>
                <a:spLocks noChangeArrowheads="1"/>
              </p:cNvSpPr>
              <p:nvPr/>
            </p:nvSpPr>
            <p:spPr bwMode="auto">
              <a:xfrm>
                <a:off x="253" y="2003"/>
                <a:ext cx="21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脳疾患</a:t>
                </a:r>
                <a:endParaRPr kumimoji="0" lang="ja-JP" sz="900" b="0" i="0" u="none" strike="noStrike" cap="none" normalizeH="0" baseline="0" smtClean="0">
                  <a:ln>
                    <a:noFill/>
                  </a:ln>
                  <a:solidFill>
                    <a:schemeClr val="tx1"/>
                  </a:solidFill>
                  <a:effectLst/>
                </a:endParaRPr>
              </a:p>
            </p:txBody>
          </p:sp>
          <p:sp>
            <p:nvSpPr>
              <p:cNvPr id="394" name="Rectangle 69"/>
              <p:cNvSpPr>
                <a:spLocks noChangeArrowheads="1"/>
              </p:cNvSpPr>
              <p:nvPr/>
            </p:nvSpPr>
            <p:spPr bwMode="auto">
              <a:xfrm>
                <a:off x="692" y="2003"/>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実人数（人）</a:t>
                </a:r>
                <a:endParaRPr kumimoji="0" lang="ja-JP" sz="900" b="0" i="0" u="none" strike="noStrike" cap="none" normalizeH="0" baseline="0" smtClean="0">
                  <a:ln>
                    <a:noFill/>
                  </a:ln>
                  <a:solidFill>
                    <a:schemeClr val="tx1"/>
                  </a:solidFill>
                  <a:effectLst/>
                </a:endParaRPr>
              </a:p>
            </p:txBody>
          </p:sp>
          <p:sp>
            <p:nvSpPr>
              <p:cNvPr id="395" name="Rectangle 70"/>
              <p:cNvSpPr>
                <a:spLocks noChangeArrowheads="1"/>
              </p:cNvSpPr>
              <p:nvPr/>
            </p:nvSpPr>
            <p:spPr bwMode="auto">
              <a:xfrm>
                <a:off x="1486" y="2003"/>
                <a:ext cx="10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153</a:t>
                </a:r>
                <a:endParaRPr kumimoji="0" lang="ja-JP" altLang="ja-JP" sz="900" b="0" i="0" u="none" strike="noStrike" cap="none" normalizeH="0" baseline="0" smtClean="0">
                  <a:ln>
                    <a:noFill/>
                  </a:ln>
                  <a:solidFill>
                    <a:schemeClr val="tx1"/>
                  </a:solidFill>
                  <a:effectLst/>
                </a:endParaRPr>
              </a:p>
            </p:txBody>
          </p:sp>
          <p:sp>
            <p:nvSpPr>
              <p:cNvPr id="396" name="Rectangle 71"/>
              <p:cNvSpPr>
                <a:spLocks noChangeArrowheads="1"/>
              </p:cNvSpPr>
              <p:nvPr/>
            </p:nvSpPr>
            <p:spPr bwMode="auto">
              <a:xfrm>
                <a:off x="2062" y="1993"/>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27,539</a:t>
                </a:r>
                <a:endParaRPr kumimoji="0" lang="ja-JP" altLang="ja-JP" sz="900" b="0" i="0" u="none" strike="noStrike" cap="none" normalizeH="0" baseline="0" dirty="0" smtClean="0">
                  <a:ln>
                    <a:noFill/>
                  </a:ln>
                  <a:solidFill>
                    <a:schemeClr val="tx1"/>
                  </a:solidFill>
                  <a:effectLst/>
                </a:endParaRPr>
              </a:p>
            </p:txBody>
          </p:sp>
          <p:sp>
            <p:nvSpPr>
              <p:cNvPr id="397" name="Rectangle 72"/>
              <p:cNvSpPr>
                <a:spLocks noChangeArrowheads="1"/>
              </p:cNvSpPr>
              <p:nvPr/>
            </p:nvSpPr>
            <p:spPr bwMode="auto">
              <a:xfrm>
                <a:off x="2704" y="1993"/>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57,344</a:t>
                </a:r>
                <a:endParaRPr kumimoji="0" lang="ja-JP" altLang="ja-JP" sz="900" b="0" i="0" u="none" strike="noStrike" cap="none" normalizeH="0" baseline="0" dirty="0" smtClean="0">
                  <a:ln>
                    <a:noFill/>
                  </a:ln>
                  <a:solidFill>
                    <a:schemeClr val="tx1"/>
                  </a:solidFill>
                  <a:effectLst/>
                </a:endParaRPr>
              </a:p>
            </p:txBody>
          </p:sp>
          <p:sp>
            <p:nvSpPr>
              <p:cNvPr id="398" name="Rectangle 73"/>
              <p:cNvSpPr>
                <a:spLocks noChangeArrowheads="1"/>
              </p:cNvSpPr>
              <p:nvPr/>
            </p:nvSpPr>
            <p:spPr bwMode="auto">
              <a:xfrm>
                <a:off x="3264" y="2002"/>
                <a:ext cx="2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1,473,732</a:t>
                </a:r>
                <a:endParaRPr kumimoji="0" lang="ja-JP" altLang="ja-JP" sz="900" b="0" i="0" u="none" strike="noStrike" cap="none" normalizeH="0" baseline="0" dirty="0" smtClean="0">
                  <a:ln>
                    <a:noFill/>
                  </a:ln>
                  <a:solidFill>
                    <a:schemeClr val="tx1"/>
                  </a:solidFill>
                  <a:effectLst/>
                </a:endParaRPr>
              </a:p>
            </p:txBody>
          </p:sp>
          <p:sp>
            <p:nvSpPr>
              <p:cNvPr id="399" name="Rectangle 74"/>
              <p:cNvSpPr>
                <a:spLocks noChangeArrowheads="1"/>
              </p:cNvSpPr>
              <p:nvPr/>
            </p:nvSpPr>
            <p:spPr bwMode="auto">
              <a:xfrm>
                <a:off x="692" y="2121"/>
                <a:ext cx="33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900" b="0" i="0" u="none" strike="noStrike" cap="none" normalizeH="0" baseline="0" dirty="0" smtClean="0">
                  <a:ln>
                    <a:noFill/>
                  </a:ln>
                  <a:solidFill>
                    <a:schemeClr val="tx1"/>
                  </a:solidFill>
                  <a:effectLst/>
                </a:endParaRPr>
              </a:p>
            </p:txBody>
          </p:sp>
          <p:sp>
            <p:nvSpPr>
              <p:cNvPr id="400" name="Rectangle 75"/>
              <p:cNvSpPr>
                <a:spLocks noChangeArrowheads="1"/>
              </p:cNvSpPr>
              <p:nvPr/>
            </p:nvSpPr>
            <p:spPr bwMode="auto">
              <a:xfrm>
                <a:off x="1469" y="2120"/>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21.6</a:t>
                </a:r>
                <a:endParaRPr kumimoji="0" lang="ja-JP" altLang="ja-JP" sz="900" b="0" i="0" u="none" strike="noStrike" cap="none" normalizeH="0" baseline="0" dirty="0" smtClean="0">
                  <a:ln>
                    <a:noFill/>
                  </a:ln>
                  <a:solidFill>
                    <a:schemeClr val="tx1"/>
                  </a:solidFill>
                  <a:effectLst/>
                </a:endParaRPr>
              </a:p>
            </p:txBody>
          </p:sp>
          <p:sp>
            <p:nvSpPr>
              <p:cNvPr id="401" name="Rectangle 76"/>
              <p:cNvSpPr>
                <a:spLocks noChangeArrowheads="1"/>
              </p:cNvSpPr>
              <p:nvPr/>
            </p:nvSpPr>
            <p:spPr bwMode="auto">
              <a:xfrm>
                <a:off x="2124" y="2121"/>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25.3</a:t>
                </a:r>
                <a:endParaRPr kumimoji="0" lang="ja-JP" altLang="ja-JP" sz="900" b="0" i="0" u="none" strike="noStrike" cap="none" normalizeH="0" baseline="0" dirty="0" smtClean="0">
                  <a:ln>
                    <a:noFill/>
                  </a:ln>
                  <a:solidFill>
                    <a:schemeClr val="tx1"/>
                  </a:solidFill>
                  <a:effectLst/>
                </a:endParaRPr>
              </a:p>
            </p:txBody>
          </p:sp>
          <p:sp>
            <p:nvSpPr>
              <p:cNvPr id="402" name="Rectangle 77"/>
              <p:cNvSpPr>
                <a:spLocks noChangeArrowheads="1"/>
              </p:cNvSpPr>
              <p:nvPr/>
            </p:nvSpPr>
            <p:spPr bwMode="auto">
              <a:xfrm>
                <a:off x="2774" y="2121"/>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26.8</a:t>
                </a:r>
                <a:endParaRPr kumimoji="0" lang="ja-JP" altLang="ja-JP" sz="900" b="0" i="0" u="none" strike="noStrike" cap="none" normalizeH="0" baseline="0" dirty="0" smtClean="0">
                  <a:ln>
                    <a:noFill/>
                  </a:ln>
                  <a:solidFill>
                    <a:schemeClr val="tx1"/>
                  </a:solidFill>
                  <a:effectLst/>
                </a:endParaRPr>
              </a:p>
            </p:txBody>
          </p:sp>
          <p:sp>
            <p:nvSpPr>
              <p:cNvPr id="403" name="Rectangle 78"/>
              <p:cNvSpPr>
                <a:spLocks noChangeArrowheads="1"/>
              </p:cNvSpPr>
              <p:nvPr/>
            </p:nvSpPr>
            <p:spPr bwMode="auto">
              <a:xfrm>
                <a:off x="3424" y="2121"/>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25.3</a:t>
                </a:r>
                <a:endParaRPr kumimoji="0" lang="ja-JP" altLang="ja-JP" sz="900" b="0" i="0" u="none" strike="noStrike" cap="none" normalizeH="0" baseline="0" dirty="0" smtClean="0">
                  <a:ln>
                    <a:noFill/>
                  </a:ln>
                  <a:solidFill>
                    <a:schemeClr val="tx1"/>
                  </a:solidFill>
                  <a:effectLst/>
                </a:endParaRPr>
              </a:p>
            </p:txBody>
          </p:sp>
          <p:sp>
            <p:nvSpPr>
              <p:cNvPr id="404" name="Rectangle 79"/>
              <p:cNvSpPr>
                <a:spLocks noChangeArrowheads="1"/>
              </p:cNvSpPr>
              <p:nvPr/>
            </p:nvSpPr>
            <p:spPr bwMode="auto">
              <a:xfrm>
                <a:off x="253" y="2239"/>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悪性新生物</a:t>
                </a:r>
                <a:endParaRPr kumimoji="0" lang="ja-JP" sz="900" b="0" i="0" u="none" strike="noStrike" cap="none" normalizeH="0" baseline="0" smtClean="0">
                  <a:ln>
                    <a:noFill/>
                  </a:ln>
                  <a:solidFill>
                    <a:schemeClr val="tx1"/>
                  </a:solidFill>
                  <a:effectLst/>
                </a:endParaRPr>
              </a:p>
            </p:txBody>
          </p:sp>
          <p:sp>
            <p:nvSpPr>
              <p:cNvPr id="405" name="Rectangle 80"/>
              <p:cNvSpPr>
                <a:spLocks noChangeArrowheads="1"/>
              </p:cNvSpPr>
              <p:nvPr/>
            </p:nvSpPr>
            <p:spPr bwMode="auto">
              <a:xfrm>
                <a:off x="692" y="2239"/>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実人数（人）</a:t>
                </a:r>
                <a:endParaRPr kumimoji="0" lang="ja-JP" sz="900" b="0" i="0" u="none" strike="noStrike" cap="none" normalizeH="0" baseline="0" smtClean="0">
                  <a:ln>
                    <a:noFill/>
                  </a:ln>
                  <a:solidFill>
                    <a:schemeClr val="tx1"/>
                  </a:solidFill>
                  <a:effectLst/>
                </a:endParaRPr>
              </a:p>
            </p:txBody>
          </p:sp>
          <p:sp>
            <p:nvSpPr>
              <p:cNvPr id="406" name="Rectangle 81"/>
              <p:cNvSpPr>
                <a:spLocks noChangeArrowheads="1"/>
              </p:cNvSpPr>
              <p:nvPr/>
            </p:nvSpPr>
            <p:spPr bwMode="auto">
              <a:xfrm>
                <a:off x="1520" y="2239"/>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77</a:t>
                </a:r>
                <a:endParaRPr kumimoji="0" lang="ja-JP" altLang="ja-JP" sz="900" b="0" i="0" u="none" strike="noStrike" cap="none" normalizeH="0" baseline="0" smtClean="0">
                  <a:ln>
                    <a:noFill/>
                  </a:ln>
                  <a:solidFill>
                    <a:schemeClr val="tx1"/>
                  </a:solidFill>
                  <a:effectLst/>
                </a:endParaRPr>
              </a:p>
            </p:txBody>
          </p:sp>
          <p:sp>
            <p:nvSpPr>
              <p:cNvPr id="407" name="Rectangle 82"/>
              <p:cNvSpPr>
                <a:spLocks noChangeArrowheads="1"/>
              </p:cNvSpPr>
              <p:nvPr/>
            </p:nvSpPr>
            <p:spPr bwMode="auto">
              <a:xfrm>
                <a:off x="2062" y="2240"/>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11,186</a:t>
                </a:r>
                <a:endParaRPr kumimoji="0" lang="ja-JP" altLang="ja-JP" sz="900" b="0" i="0" u="none" strike="noStrike" cap="none" normalizeH="0" baseline="0" dirty="0" smtClean="0">
                  <a:ln>
                    <a:noFill/>
                  </a:ln>
                  <a:solidFill>
                    <a:schemeClr val="tx1"/>
                  </a:solidFill>
                  <a:effectLst/>
                </a:endParaRPr>
              </a:p>
            </p:txBody>
          </p:sp>
          <p:sp>
            <p:nvSpPr>
              <p:cNvPr id="408" name="Rectangle 83"/>
              <p:cNvSpPr>
                <a:spLocks noChangeArrowheads="1"/>
              </p:cNvSpPr>
              <p:nvPr/>
            </p:nvSpPr>
            <p:spPr bwMode="auto">
              <a:xfrm>
                <a:off x="2717" y="2225"/>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21,291</a:t>
                </a:r>
                <a:endParaRPr kumimoji="0" lang="ja-JP" altLang="ja-JP" sz="900" b="0" i="0" u="none" strike="noStrike" cap="none" normalizeH="0" baseline="0" dirty="0" smtClean="0">
                  <a:ln>
                    <a:noFill/>
                  </a:ln>
                  <a:solidFill>
                    <a:schemeClr val="tx1"/>
                  </a:solidFill>
                  <a:effectLst/>
                </a:endParaRPr>
              </a:p>
            </p:txBody>
          </p:sp>
          <p:sp>
            <p:nvSpPr>
              <p:cNvPr id="409" name="Rectangle 84"/>
              <p:cNvSpPr>
                <a:spLocks noChangeArrowheads="1"/>
              </p:cNvSpPr>
              <p:nvPr/>
            </p:nvSpPr>
            <p:spPr bwMode="auto">
              <a:xfrm>
                <a:off x="3323" y="2229"/>
                <a:ext cx="2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595,826</a:t>
                </a:r>
                <a:endParaRPr kumimoji="0" lang="ja-JP" altLang="ja-JP" sz="900" b="0" i="0" u="none" strike="noStrike" cap="none" normalizeH="0" baseline="0" dirty="0" smtClean="0">
                  <a:ln>
                    <a:noFill/>
                  </a:ln>
                  <a:solidFill>
                    <a:schemeClr val="tx1"/>
                  </a:solidFill>
                  <a:effectLst/>
                </a:endParaRPr>
              </a:p>
            </p:txBody>
          </p:sp>
          <p:sp>
            <p:nvSpPr>
              <p:cNvPr id="410" name="Rectangle 85"/>
              <p:cNvSpPr>
                <a:spLocks noChangeArrowheads="1"/>
              </p:cNvSpPr>
              <p:nvPr/>
            </p:nvSpPr>
            <p:spPr bwMode="auto">
              <a:xfrm>
                <a:off x="692" y="2358"/>
                <a:ext cx="33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900" b="0" i="0" u="none" strike="noStrike" cap="none" normalizeH="0" baseline="0" dirty="0" smtClean="0">
                  <a:ln>
                    <a:noFill/>
                  </a:ln>
                  <a:solidFill>
                    <a:schemeClr val="tx1"/>
                  </a:solidFill>
                  <a:effectLst/>
                </a:endParaRPr>
              </a:p>
            </p:txBody>
          </p:sp>
          <p:sp>
            <p:nvSpPr>
              <p:cNvPr id="411" name="Rectangle 86"/>
              <p:cNvSpPr>
                <a:spLocks noChangeArrowheads="1"/>
              </p:cNvSpPr>
              <p:nvPr/>
            </p:nvSpPr>
            <p:spPr bwMode="auto">
              <a:xfrm>
                <a:off x="1511" y="2353"/>
                <a:ext cx="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9.6</a:t>
                </a:r>
                <a:endParaRPr kumimoji="0" lang="ja-JP" altLang="ja-JP" sz="900" b="0" i="0" u="none" strike="noStrike" cap="none" normalizeH="0" baseline="0" dirty="0" smtClean="0">
                  <a:ln>
                    <a:noFill/>
                  </a:ln>
                  <a:solidFill>
                    <a:schemeClr val="tx1"/>
                  </a:solidFill>
                  <a:effectLst/>
                </a:endParaRPr>
              </a:p>
            </p:txBody>
          </p:sp>
          <p:sp>
            <p:nvSpPr>
              <p:cNvPr id="412" name="Rectangle 87"/>
              <p:cNvSpPr>
                <a:spLocks noChangeArrowheads="1"/>
              </p:cNvSpPr>
              <p:nvPr/>
            </p:nvSpPr>
            <p:spPr bwMode="auto">
              <a:xfrm>
                <a:off x="2124" y="2358"/>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10.2</a:t>
                </a:r>
                <a:endParaRPr kumimoji="0" lang="ja-JP" altLang="ja-JP" sz="900" b="0" i="0" u="none" strike="noStrike" cap="none" normalizeH="0" baseline="0" dirty="0" smtClean="0">
                  <a:ln>
                    <a:noFill/>
                  </a:ln>
                  <a:solidFill>
                    <a:schemeClr val="tx1"/>
                  </a:solidFill>
                  <a:effectLst/>
                </a:endParaRPr>
              </a:p>
            </p:txBody>
          </p:sp>
          <p:sp>
            <p:nvSpPr>
              <p:cNvPr id="413" name="Rectangle 88"/>
              <p:cNvSpPr>
                <a:spLocks noChangeArrowheads="1"/>
              </p:cNvSpPr>
              <p:nvPr/>
            </p:nvSpPr>
            <p:spPr bwMode="auto">
              <a:xfrm>
                <a:off x="2804" y="2358"/>
                <a:ext cx="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9.8</a:t>
                </a:r>
                <a:endParaRPr kumimoji="0" lang="ja-JP" altLang="ja-JP" sz="900" b="0" i="0" u="none" strike="noStrike" cap="none" normalizeH="0" baseline="0" dirty="0" smtClean="0">
                  <a:ln>
                    <a:noFill/>
                  </a:ln>
                  <a:solidFill>
                    <a:schemeClr val="tx1"/>
                  </a:solidFill>
                  <a:effectLst/>
                </a:endParaRPr>
              </a:p>
            </p:txBody>
          </p:sp>
          <p:sp>
            <p:nvSpPr>
              <p:cNvPr id="414" name="Rectangle 89"/>
              <p:cNvSpPr>
                <a:spLocks noChangeArrowheads="1"/>
              </p:cNvSpPr>
              <p:nvPr/>
            </p:nvSpPr>
            <p:spPr bwMode="auto">
              <a:xfrm>
                <a:off x="3424" y="2358"/>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10.1</a:t>
                </a:r>
                <a:endParaRPr kumimoji="0" lang="ja-JP" altLang="ja-JP" sz="900" b="0" i="0" u="none" strike="noStrike" cap="none" normalizeH="0" baseline="0" dirty="0" smtClean="0">
                  <a:ln>
                    <a:noFill/>
                  </a:ln>
                  <a:solidFill>
                    <a:schemeClr val="tx1"/>
                  </a:solidFill>
                  <a:effectLst/>
                </a:endParaRPr>
              </a:p>
            </p:txBody>
          </p:sp>
          <p:sp>
            <p:nvSpPr>
              <p:cNvPr id="415" name="Rectangle 90"/>
              <p:cNvSpPr>
                <a:spLocks noChangeArrowheads="1"/>
              </p:cNvSpPr>
              <p:nvPr/>
            </p:nvSpPr>
            <p:spPr bwMode="auto">
              <a:xfrm>
                <a:off x="253" y="2476"/>
                <a:ext cx="25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筋・骨格</a:t>
                </a:r>
                <a:endParaRPr kumimoji="0" lang="ja-JP" sz="900" b="0" i="0" u="none" strike="noStrike" cap="none" normalizeH="0" baseline="0" smtClean="0">
                  <a:ln>
                    <a:noFill/>
                  </a:ln>
                  <a:solidFill>
                    <a:schemeClr val="tx1"/>
                  </a:solidFill>
                  <a:effectLst/>
                </a:endParaRPr>
              </a:p>
            </p:txBody>
          </p:sp>
          <p:sp>
            <p:nvSpPr>
              <p:cNvPr id="416" name="Rectangle 91"/>
              <p:cNvSpPr>
                <a:spLocks noChangeArrowheads="1"/>
              </p:cNvSpPr>
              <p:nvPr/>
            </p:nvSpPr>
            <p:spPr bwMode="auto">
              <a:xfrm>
                <a:off x="692" y="2476"/>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実人数（人）</a:t>
                </a:r>
                <a:endParaRPr kumimoji="0" lang="ja-JP" sz="900" b="0" i="0" u="none" strike="noStrike" cap="none" normalizeH="0" baseline="0" smtClean="0">
                  <a:ln>
                    <a:noFill/>
                  </a:ln>
                  <a:solidFill>
                    <a:schemeClr val="tx1"/>
                  </a:solidFill>
                  <a:effectLst/>
                </a:endParaRPr>
              </a:p>
            </p:txBody>
          </p:sp>
          <p:sp>
            <p:nvSpPr>
              <p:cNvPr id="417" name="Rectangle 92"/>
              <p:cNvSpPr>
                <a:spLocks noChangeArrowheads="1"/>
              </p:cNvSpPr>
              <p:nvPr/>
            </p:nvSpPr>
            <p:spPr bwMode="auto">
              <a:xfrm>
                <a:off x="1486" y="2476"/>
                <a:ext cx="10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285</a:t>
                </a:r>
                <a:endParaRPr kumimoji="0" lang="ja-JP" altLang="ja-JP" sz="900" b="0" i="0" u="none" strike="noStrike" cap="none" normalizeH="0" baseline="0" smtClean="0">
                  <a:ln>
                    <a:noFill/>
                  </a:ln>
                  <a:solidFill>
                    <a:schemeClr val="tx1"/>
                  </a:solidFill>
                  <a:effectLst/>
                </a:endParaRPr>
              </a:p>
            </p:txBody>
          </p:sp>
          <p:sp>
            <p:nvSpPr>
              <p:cNvPr id="418" name="Rectangle 93"/>
              <p:cNvSpPr>
                <a:spLocks noChangeArrowheads="1"/>
              </p:cNvSpPr>
              <p:nvPr/>
            </p:nvSpPr>
            <p:spPr bwMode="auto">
              <a:xfrm>
                <a:off x="2056" y="2471"/>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53,334</a:t>
                </a:r>
                <a:endParaRPr kumimoji="0" lang="ja-JP" altLang="ja-JP" sz="900" b="0" i="0" u="none" strike="noStrike" cap="none" normalizeH="0" baseline="0" dirty="0" smtClean="0">
                  <a:ln>
                    <a:noFill/>
                  </a:ln>
                  <a:solidFill>
                    <a:schemeClr val="tx1"/>
                  </a:solidFill>
                  <a:effectLst/>
                </a:endParaRPr>
              </a:p>
            </p:txBody>
          </p:sp>
          <p:sp>
            <p:nvSpPr>
              <p:cNvPr id="419" name="Rectangle 94"/>
              <p:cNvSpPr>
                <a:spLocks noChangeArrowheads="1"/>
              </p:cNvSpPr>
              <p:nvPr/>
            </p:nvSpPr>
            <p:spPr bwMode="auto">
              <a:xfrm>
                <a:off x="2663" y="2461"/>
                <a:ext cx="2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110,772</a:t>
                </a:r>
                <a:endParaRPr kumimoji="0" lang="ja-JP" altLang="ja-JP" sz="900" b="0" i="0" u="none" strike="noStrike" cap="none" normalizeH="0" baseline="0" dirty="0" smtClean="0">
                  <a:ln>
                    <a:noFill/>
                  </a:ln>
                  <a:solidFill>
                    <a:schemeClr val="tx1"/>
                  </a:solidFill>
                  <a:effectLst/>
                </a:endParaRPr>
              </a:p>
            </p:txBody>
          </p:sp>
          <p:sp>
            <p:nvSpPr>
              <p:cNvPr id="420" name="Rectangle 95"/>
              <p:cNvSpPr>
                <a:spLocks noChangeArrowheads="1"/>
              </p:cNvSpPr>
              <p:nvPr/>
            </p:nvSpPr>
            <p:spPr bwMode="auto">
              <a:xfrm>
                <a:off x="3268" y="2467"/>
                <a:ext cx="2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2,944,705</a:t>
                </a:r>
                <a:endParaRPr kumimoji="0" lang="ja-JP" altLang="ja-JP" sz="900" b="0" i="0" u="none" strike="noStrike" cap="none" normalizeH="0" baseline="0" dirty="0" smtClean="0">
                  <a:ln>
                    <a:noFill/>
                  </a:ln>
                  <a:solidFill>
                    <a:schemeClr val="tx1"/>
                  </a:solidFill>
                  <a:effectLst/>
                </a:endParaRPr>
              </a:p>
            </p:txBody>
          </p:sp>
          <p:sp>
            <p:nvSpPr>
              <p:cNvPr id="421" name="Rectangle 96"/>
              <p:cNvSpPr>
                <a:spLocks noChangeArrowheads="1"/>
              </p:cNvSpPr>
              <p:nvPr/>
            </p:nvSpPr>
            <p:spPr bwMode="auto">
              <a:xfrm>
                <a:off x="692" y="2594"/>
                <a:ext cx="33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900" b="0" i="0" u="none" strike="noStrike" cap="none" normalizeH="0" baseline="0" dirty="0" smtClean="0">
                  <a:ln>
                    <a:noFill/>
                  </a:ln>
                  <a:solidFill>
                    <a:schemeClr val="tx1"/>
                  </a:solidFill>
                  <a:effectLst/>
                </a:endParaRPr>
              </a:p>
            </p:txBody>
          </p:sp>
          <p:sp>
            <p:nvSpPr>
              <p:cNvPr id="422" name="Rectangle 97"/>
              <p:cNvSpPr>
                <a:spLocks noChangeArrowheads="1"/>
              </p:cNvSpPr>
              <p:nvPr/>
            </p:nvSpPr>
            <p:spPr bwMode="auto">
              <a:xfrm>
                <a:off x="1473" y="2593"/>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40.4</a:t>
                </a:r>
                <a:endParaRPr kumimoji="0" lang="ja-JP" altLang="ja-JP" sz="900" b="0" i="0" u="none" strike="noStrike" cap="none" normalizeH="0" baseline="0" dirty="0" smtClean="0">
                  <a:ln>
                    <a:noFill/>
                  </a:ln>
                  <a:solidFill>
                    <a:schemeClr val="tx1"/>
                  </a:solidFill>
                  <a:effectLst/>
                </a:endParaRPr>
              </a:p>
            </p:txBody>
          </p:sp>
          <p:sp>
            <p:nvSpPr>
              <p:cNvPr id="423" name="Rectangle 98"/>
              <p:cNvSpPr>
                <a:spLocks noChangeArrowheads="1"/>
              </p:cNvSpPr>
              <p:nvPr/>
            </p:nvSpPr>
            <p:spPr bwMode="auto">
              <a:xfrm>
                <a:off x="2124" y="2594"/>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48.3</a:t>
                </a:r>
                <a:endParaRPr kumimoji="0" lang="ja-JP" altLang="ja-JP" sz="900" b="0" i="0" u="none" strike="noStrike" cap="none" normalizeH="0" baseline="0" dirty="0" smtClean="0">
                  <a:ln>
                    <a:noFill/>
                  </a:ln>
                  <a:solidFill>
                    <a:schemeClr val="tx1"/>
                  </a:solidFill>
                  <a:effectLst/>
                </a:endParaRPr>
              </a:p>
            </p:txBody>
          </p:sp>
          <p:sp>
            <p:nvSpPr>
              <p:cNvPr id="424" name="Rectangle 99"/>
              <p:cNvSpPr>
                <a:spLocks noChangeArrowheads="1"/>
              </p:cNvSpPr>
              <p:nvPr/>
            </p:nvSpPr>
            <p:spPr bwMode="auto">
              <a:xfrm>
                <a:off x="2774" y="2594"/>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51.3</a:t>
                </a:r>
                <a:endParaRPr kumimoji="0" lang="ja-JP" altLang="ja-JP" sz="900" b="0" i="0" u="none" strike="noStrike" cap="none" normalizeH="0" baseline="0" dirty="0" smtClean="0">
                  <a:ln>
                    <a:noFill/>
                  </a:ln>
                  <a:solidFill>
                    <a:schemeClr val="tx1"/>
                  </a:solidFill>
                  <a:effectLst/>
                </a:endParaRPr>
              </a:p>
            </p:txBody>
          </p:sp>
          <p:sp>
            <p:nvSpPr>
              <p:cNvPr id="425" name="Rectangle 100"/>
              <p:cNvSpPr>
                <a:spLocks noChangeArrowheads="1"/>
              </p:cNvSpPr>
              <p:nvPr/>
            </p:nvSpPr>
            <p:spPr bwMode="auto">
              <a:xfrm>
                <a:off x="3424" y="2594"/>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49.8</a:t>
                </a:r>
                <a:endParaRPr kumimoji="0" lang="ja-JP" altLang="ja-JP" sz="900" b="0" i="0" u="none" strike="noStrike" cap="none" normalizeH="0" baseline="0" dirty="0" smtClean="0">
                  <a:ln>
                    <a:noFill/>
                  </a:ln>
                  <a:solidFill>
                    <a:schemeClr val="tx1"/>
                  </a:solidFill>
                  <a:effectLst/>
                </a:endParaRPr>
              </a:p>
            </p:txBody>
          </p:sp>
          <p:sp>
            <p:nvSpPr>
              <p:cNvPr id="426" name="Rectangle 101"/>
              <p:cNvSpPr>
                <a:spLocks noChangeArrowheads="1"/>
              </p:cNvSpPr>
              <p:nvPr/>
            </p:nvSpPr>
            <p:spPr bwMode="auto">
              <a:xfrm>
                <a:off x="253" y="2712"/>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精神</a:t>
                </a:r>
                <a:endParaRPr kumimoji="0" lang="ja-JP" sz="900" b="0" i="0" u="none" strike="noStrike" cap="none" normalizeH="0" baseline="0" smtClean="0">
                  <a:ln>
                    <a:noFill/>
                  </a:ln>
                  <a:solidFill>
                    <a:schemeClr val="tx1"/>
                  </a:solidFill>
                  <a:effectLst/>
                </a:endParaRPr>
              </a:p>
            </p:txBody>
          </p:sp>
          <p:sp>
            <p:nvSpPr>
              <p:cNvPr id="427" name="Rectangle 102"/>
              <p:cNvSpPr>
                <a:spLocks noChangeArrowheads="1"/>
              </p:cNvSpPr>
              <p:nvPr/>
            </p:nvSpPr>
            <p:spPr bwMode="auto">
              <a:xfrm>
                <a:off x="692" y="2712"/>
                <a:ext cx="3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実人数（人）</a:t>
                </a:r>
                <a:endParaRPr kumimoji="0" lang="ja-JP" sz="900" b="0" i="0" u="none" strike="noStrike" cap="none" normalizeH="0" baseline="0" smtClean="0">
                  <a:ln>
                    <a:noFill/>
                  </a:ln>
                  <a:solidFill>
                    <a:schemeClr val="tx1"/>
                  </a:solidFill>
                  <a:effectLst/>
                </a:endParaRPr>
              </a:p>
            </p:txBody>
          </p:sp>
          <p:sp>
            <p:nvSpPr>
              <p:cNvPr id="428" name="Rectangle 103"/>
              <p:cNvSpPr>
                <a:spLocks noChangeArrowheads="1"/>
              </p:cNvSpPr>
              <p:nvPr/>
            </p:nvSpPr>
            <p:spPr bwMode="auto">
              <a:xfrm>
                <a:off x="1486" y="2712"/>
                <a:ext cx="10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260</a:t>
                </a:r>
                <a:endParaRPr kumimoji="0" lang="ja-JP" altLang="ja-JP" sz="900" b="0" i="0" u="none" strike="noStrike" cap="none" normalizeH="0" baseline="0" smtClean="0">
                  <a:ln>
                    <a:noFill/>
                  </a:ln>
                  <a:solidFill>
                    <a:schemeClr val="tx1"/>
                  </a:solidFill>
                  <a:effectLst/>
                </a:endParaRPr>
              </a:p>
            </p:txBody>
          </p:sp>
          <p:sp>
            <p:nvSpPr>
              <p:cNvPr id="429" name="Rectangle 104"/>
              <p:cNvSpPr>
                <a:spLocks noChangeArrowheads="1"/>
              </p:cNvSpPr>
              <p:nvPr/>
            </p:nvSpPr>
            <p:spPr bwMode="auto">
              <a:xfrm>
                <a:off x="2053" y="2698"/>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39,681</a:t>
                </a:r>
                <a:endParaRPr kumimoji="0" lang="ja-JP" altLang="ja-JP" sz="900" b="0" i="0" u="none" strike="noStrike" cap="none" normalizeH="0" baseline="0" dirty="0" smtClean="0">
                  <a:ln>
                    <a:noFill/>
                  </a:ln>
                  <a:solidFill>
                    <a:schemeClr val="tx1"/>
                  </a:solidFill>
                  <a:effectLst/>
                </a:endParaRPr>
              </a:p>
            </p:txBody>
          </p:sp>
          <p:sp>
            <p:nvSpPr>
              <p:cNvPr id="430" name="Rectangle 105"/>
              <p:cNvSpPr>
                <a:spLocks noChangeArrowheads="1"/>
              </p:cNvSpPr>
              <p:nvPr/>
            </p:nvSpPr>
            <p:spPr bwMode="auto">
              <a:xfrm>
                <a:off x="2703" y="2698"/>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77,612</a:t>
                </a:r>
                <a:endParaRPr kumimoji="0" lang="ja-JP" altLang="ja-JP" sz="900" b="0" i="0" u="none" strike="noStrike" cap="none" normalizeH="0" baseline="0" dirty="0" smtClean="0">
                  <a:ln>
                    <a:noFill/>
                  </a:ln>
                  <a:solidFill>
                    <a:schemeClr val="tx1"/>
                  </a:solidFill>
                  <a:effectLst/>
                </a:endParaRPr>
              </a:p>
            </p:txBody>
          </p:sp>
          <p:sp>
            <p:nvSpPr>
              <p:cNvPr id="431" name="Rectangle 106"/>
              <p:cNvSpPr>
                <a:spLocks noChangeArrowheads="1"/>
              </p:cNvSpPr>
              <p:nvPr/>
            </p:nvSpPr>
            <p:spPr bwMode="auto">
              <a:xfrm>
                <a:off x="3264" y="2697"/>
                <a:ext cx="2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2,069,044</a:t>
                </a:r>
                <a:endParaRPr kumimoji="0" lang="ja-JP" altLang="ja-JP" sz="900" b="0" i="0" u="none" strike="noStrike" cap="none" normalizeH="0" baseline="0" dirty="0" smtClean="0">
                  <a:ln>
                    <a:noFill/>
                  </a:ln>
                  <a:solidFill>
                    <a:schemeClr val="tx1"/>
                  </a:solidFill>
                  <a:effectLst/>
                </a:endParaRPr>
              </a:p>
            </p:txBody>
          </p:sp>
          <p:sp>
            <p:nvSpPr>
              <p:cNvPr id="432" name="Rectangle 107"/>
              <p:cNvSpPr>
                <a:spLocks noChangeArrowheads="1"/>
              </p:cNvSpPr>
              <p:nvPr/>
            </p:nvSpPr>
            <p:spPr bwMode="auto">
              <a:xfrm>
                <a:off x="692" y="2831"/>
                <a:ext cx="33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900" b="0" i="0" u="none" strike="noStrike" cap="none" normalizeH="0" baseline="0" dirty="0" smtClean="0">
                  <a:ln>
                    <a:noFill/>
                  </a:ln>
                  <a:solidFill>
                    <a:schemeClr val="tx1"/>
                  </a:solidFill>
                  <a:effectLst/>
                </a:endParaRPr>
              </a:p>
            </p:txBody>
          </p:sp>
          <p:sp>
            <p:nvSpPr>
              <p:cNvPr id="433" name="Rectangle 108"/>
              <p:cNvSpPr>
                <a:spLocks noChangeArrowheads="1"/>
              </p:cNvSpPr>
              <p:nvPr/>
            </p:nvSpPr>
            <p:spPr bwMode="auto">
              <a:xfrm>
                <a:off x="1466" y="2821"/>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34.4</a:t>
                </a:r>
                <a:endParaRPr kumimoji="0" lang="ja-JP" altLang="ja-JP" sz="900" b="0" i="0" u="none" strike="noStrike" cap="none" normalizeH="0" baseline="0" dirty="0" smtClean="0">
                  <a:ln>
                    <a:noFill/>
                  </a:ln>
                  <a:solidFill>
                    <a:schemeClr val="tx1"/>
                  </a:solidFill>
                  <a:effectLst/>
                </a:endParaRPr>
              </a:p>
            </p:txBody>
          </p:sp>
          <p:sp>
            <p:nvSpPr>
              <p:cNvPr id="434" name="Rectangle 109"/>
              <p:cNvSpPr>
                <a:spLocks noChangeArrowheads="1"/>
              </p:cNvSpPr>
              <p:nvPr/>
            </p:nvSpPr>
            <p:spPr bwMode="auto">
              <a:xfrm>
                <a:off x="2124" y="2831"/>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35.7</a:t>
                </a:r>
                <a:endParaRPr kumimoji="0" lang="ja-JP" altLang="ja-JP" sz="900" b="0" i="0" u="none" strike="noStrike" cap="none" normalizeH="0" baseline="0" dirty="0" smtClean="0">
                  <a:ln>
                    <a:noFill/>
                  </a:ln>
                  <a:solidFill>
                    <a:schemeClr val="tx1"/>
                  </a:solidFill>
                  <a:effectLst/>
                </a:endParaRPr>
              </a:p>
            </p:txBody>
          </p:sp>
          <p:sp>
            <p:nvSpPr>
              <p:cNvPr id="435" name="Rectangle 110"/>
              <p:cNvSpPr>
                <a:spLocks noChangeArrowheads="1"/>
              </p:cNvSpPr>
              <p:nvPr/>
            </p:nvSpPr>
            <p:spPr bwMode="auto">
              <a:xfrm>
                <a:off x="2774" y="2831"/>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35.7</a:t>
                </a:r>
                <a:endParaRPr kumimoji="0" lang="ja-JP" altLang="ja-JP" sz="900" b="0" i="0" u="none" strike="noStrike" cap="none" normalizeH="0" baseline="0" dirty="0" smtClean="0">
                  <a:ln>
                    <a:noFill/>
                  </a:ln>
                  <a:solidFill>
                    <a:schemeClr val="tx1"/>
                  </a:solidFill>
                  <a:effectLst/>
                </a:endParaRPr>
              </a:p>
            </p:txBody>
          </p:sp>
          <p:sp>
            <p:nvSpPr>
              <p:cNvPr id="436" name="Rectangle 111"/>
              <p:cNvSpPr>
                <a:spLocks noChangeArrowheads="1"/>
              </p:cNvSpPr>
              <p:nvPr/>
            </p:nvSpPr>
            <p:spPr bwMode="auto">
              <a:xfrm>
                <a:off x="3424" y="2831"/>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34.8</a:t>
                </a:r>
                <a:endParaRPr kumimoji="0" lang="ja-JP" altLang="ja-JP" sz="900" b="0" i="0" u="none" strike="noStrike" cap="none" normalizeH="0" baseline="0" dirty="0" smtClean="0">
                  <a:ln>
                    <a:noFill/>
                  </a:ln>
                  <a:solidFill>
                    <a:schemeClr val="tx1"/>
                  </a:solidFill>
                  <a:effectLst/>
                </a:endParaRPr>
              </a:p>
            </p:txBody>
          </p:sp>
          <p:sp>
            <p:nvSpPr>
              <p:cNvPr id="437" name="Rectangle 112"/>
              <p:cNvSpPr>
                <a:spLocks noChangeArrowheads="1"/>
              </p:cNvSpPr>
              <p:nvPr/>
            </p:nvSpPr>
            <p:spPr bwMode="auto">
              <a:xfrm>
                <a:off x="1676" y="1348"/>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900" b="0" i="0" u="none" strike="noStrike" cap="none" normalizeH="0" baseline="0" smtClean="0">
                  <a:ln>
                    <a:noFill/>
                  </a:ln>
                  <a:solidFill>
                    <a:schemeClr val="tx1"/>
                  </a:solidFill>
                  <a:effectLst/>
                </a:endParaRPr>
              </a:p>
            </p:txBody>
          </p:sp>
          <p:sp>
            <p:nvSpPr>
              <p:cNvPr id="438" name="Rectangle 113"/>
              <p:cNvSpPr>
                <a:spLocks noChangeArrowheads="1"/>
              </p:cNvSpPr>
              <p:nvPr/>
            </p:nvSpPr>
            <p:spPr bwMode="auto">
              <a:xfrm>
                <a:off x="2331" y="1348"/>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900" b="0" i="0" u="none" strike="noStrike" cap="none" normalizeH="0" baseline="0" smtClean="0">
                  <a:ln>
                    <a:noFill/>
                  </a:ln>
                  <a:solidFill>
                    <a:schemeClr val="tx1"/>
                  </a:solidFill>
                  <a:effectLst/>
                </a:endParaRPr>
              </a:p>
            </p:txBody>
          </p:sp>
          <p:sp>
            <p:nvSpPr>
              <p:cNvPr id="439" name="Rectangle 114"/>
              <p:cNvSpPr>
                <a:spLocks noChangeArrowheads="1"/>
              </p:cNvSpPr>
              <p:nvPr/>
            </p:nvSpPr>
            <p:spPr bwMode="auto">
              <a:xfrm>
                <a:off x="2981" y="1348"/>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900" b="0" i="0" u="none" strike="noStrike" cap="none" normalizeH="0" baseline="0" smtClean="0">
                  <a:ln>
                    <a:noFill/>
                  </a:ln>
                  <a:solidFill>
                    <a:schemeClr val="tx1"/>
                  </a:solidFill>
                  <a:effectLst/>
                </a:endParaRPr>
              </a:p>
            </p:txBody>
          </p:sp>
          <p:sp>
            <p:nvSpPr>
              <p:cNvPr id="440" name="Rectangle 115"/>
              <p:cNvSpPr>
                <a:spLocks noChangeArrowheads="1"/>
              </p:cNvSpPr>
              <p:nvPr/>
            </p:nvSpPr>
            <p:spPr bwMode="auto">
              <a:xfrm>
                <a:off x="3631" y="1348"/>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900" b="0" i="0" u="none" strike="noStrike" cap="none" normalizeH="0" baseline="0" smtClean="0">
                  <a:ln>
                    <a:noFill/>
                  </a:ln>
                  <a:solidFill>
                    <a:schemeClr val="tx1"/>
                  </a:solidFill>
                  <a:effectLst/>
                </a:endParaRPr>
              </a:p>
            </p:txBody>
          </p:sp>
          <p:sp>
            <p:nvSpPr>
              <p:cNvPr id="441" name="Rectangle 116"/>
              <p:cNvSpPr>
                <a:spLocks noChangeArrowheads="1"/>
              </p:cNvSpPr>
              <p:nvPr/>
            </p:nvSpPr>
            <p:spPr bwMode="auto">
              <a:xfrm>
                <a:off x="624" y="795"/>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区分</a:t>
                </a:r>
                <a:endParaRPr kumimoji="0" lang="ja-JP" sz="900" b="0" i="0" u="none" strike="noStrike" cap="none" normalizeH="0" baseline="0" dirty="0" smtClean="0">
                  <a:ln>
                    <a:noFill/>
                  </a:ln>
                  <a:solidFill>
                    <a:schemeClr val="tx1"/>
                  </a:solidFill>
                  <a:effectLst/>
                </a:endParaRPr>
              </a:p>
            </p:txBody>
          </p:sp>
          <p:sp>
            <p:nvSpPr>
              <p:cNvPr id="442" name="Rectangle 117"/>
              <p:cNvSpPr>
                <a:spLocks noChangeArrowheads="1"/>
              </p:cNvSpPr>
              <p:nvPr/>
            </p:nvSpPr>
            <p:spPr bwMode="auto">
              <a:xfrm>
                <a:off x="1676" y="1112"/>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900" b="0" i="0" u="none" strike="noStrike" cap="none" normalizeH="0" baseline="0" smtClean="0">
                  <a:ln>
                    <a:noFill/>
                  </a:ln>
                  <a:solidFill>
                    <a:schemeClr val="tx1"/>
                  </a:solidFill>
                  <a:effectLst/>
                </a:endParaRPr>
              </a:p>
            </p:txBody>
          </p:sp>
          <p:sp>
            <p:nvSpPr>
              <p:cNvPr id="443" name="Rectangle 118"/>
              <p:cNvSpPr>
                <a:spLocks noChangeArrowheads="1"/>
              </p:cNvSpPr>
              <p:nvPr/>
            </p:nvSpPr>
            <p:spPr bwMode="auto">
              <a:xfrm>
                <a:off x="2331" y="1112"/>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900" b="0" i="0" u="none" strike="noStrike" cap="none" normalizeH="0" baseline="0" smtClean="0">
                  <a:ln>
                    <a:noFill/>
                  </a:ln>
                  <a:solidFill>
                    <a:schemeClr val="tx1"/>
                  </a:solidFill>
                  <a:effectLst/>
                </a:endParaRPr>
              </a:p>
            </p:txBody>
          </p:sp>
          <p:sp>
            <p:nvSpPr>
              <p:cNvPr id="444" name="Rectangle 119"/>
              <p:cNvSpPr>
                <a:spLocks noChangeArrowheads="1"/>
              </p:cNvSpPr>
              <p:nvPr/>
            </p:nvSpPr>
            <p:spPr bwMode="auto">
              <a:xfrm>
                <a:off x="2981" y="1112"/>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900" b="0" i="0" u="none" strike="noStrike" cap="none" normalizeH="0" baseline="0" smtClean="0">
                  <a:ln>
                    <a:noFill/>
                  </a:ln>
                  <a:solidFill>
                    <a:schemeClr val="tx1"/>
                  </a:solidFill>
                  <a:effectLst/>
                </a:endParaRPr>
              </a:p>
            </p:txBody>
          </p:sp>
          <p:sp>
            <p:nvSpPr>
              <p:cNvPr id="445" name="Rectangle 120"/>
              <p:cNvSpPr>
                <a:spLocks noChangeArrowheads="1"/>
              </p:cNvSpPr>
              <p:nvPr/>
            </p:nvSpPr>
            <p:spPr bwMode="auto">
              <a:xfrm>
                <a:off x="3631" y="1112"/>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900" b="0" i="0" u="none" strike="noStrike" cap="none" normalizeH="0" baseline="0" smtClean="0">
                  <a:ln>
                    <a:noFill/>
                  </a:ln>
                  <a:solidFill>
                    <a:schemeClr val="tx1"/>
                  </a:solidFill>
                  <a:effectLst/>
                </a:endParaRPr>
              </a:p>
            </p:txBody>
          </p:sp>
          <p:sp>
            <p:nvSpPr>
              <p:cNvPr id="446" name="Rectangle 121"/>
              <p:cNvSpPr>
                <a:spLocks noChangeArrowheads="1"/>
              </p:cNvSpPr>
              <p:nvPr/>
            </p:nvSpPr>
            <p:spPr bwMode="auto">
              <a:xfrm>
                <a:off x="1676" y="1585"/>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900" b="0" i="0" u="none" strike="noStrike" cap="none" normalizeH="0" baseline="0" smtClean="0">
                  <a:ln>
                    <a:noFill/>
                  </a:ln>
                  <a:solidFill>
                    <a:schemeClr val="tx1"/>
                  </a:solidFill>
                  <a:effectLst/>
                </a:endParaRPr>
              </a:p>
            </p:txBody>
          </p:sp>
          <p:sp>
            <p:nvSpPr>
              <p:cNvPr id="447" name="Rectangle 122"/>
              <p:cNvSpPr>
                <a:spLocks noChangeArrowheads="1"/>
              </p:cNvSpPr>
              <p:nvPr/>
            </p:nvSpPr>
            <p:spPr bwMode="auto">
              <a:xfrm>
                <a:off x="2331" y="1585"/>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900" b="0" i="0" u="none" strike="noStrike" cap="none" normalizeH="0" baseline="0" smtClean="0">
                  <a:ln>
                    <a:noFill/>
                  </a:ln>
                  <a:solidFill>
                    <a:schemeClr val="tx1"/>
                  </a:solidFill>
                  <a:effectLst/>
                </a:endParaRPr>
              </a:p>
            </p:txBody>
          </p:sp>
          <p:sp>
            <p:nvSpPr>
              <p:cNvPr id="448" name="Rectangle 123"/>
              <p:cNvSpPr>
                <a:spLocks noChangeArrowheads="1"/>
              </p:cNvSpPr>
              <p:nvPr/>
            </p:nvSpPr>
            <p:spPr bwMode="auto">
              <a:xfrm>
                <a:off x="2981" y="1585"/>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900" b="0" i="0" u="none" strike="noStrike" cap="none" normalizeH="0" baseline="0" smtClean="0">
                  <a:ln>
                    <a:noFill/>
                  </a:ln>
                  <a:solidFill>
                    <a:schemeClr val="tx1"/>
                  </a:solidFill>
                  <a:effectLst/>
                </a:endParaRPr>
              </a:p>
            </p:txBody>
          </p:sp>
          <p:sp>
            <p:nvSpPr>
              <p:cNvPr id="449" name="Rectangle 124"/>
              <p:cNvSpPr>
                <a:spLocks noChangeArrowheads="1"/>
              </p:cNvSpPr>
              <p:nvPr/>
            </p:nvSpPr>
            <p:spPr bwMode="auto">
              <a:xfrm>
                <a:off x="3631" y="1585"/>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900" b="0" i="0" u="none" strike="noStrike" cap="none" normalizeH="0" baseline="0" smtClean="0">
                  <a:ln>
                    <a:noFill/>
                  </a:ln>
                  <a:solidFill>
                    <a:schemeClr val="tx1"/>
                  </a:solidFill>
                  <a:effectLst/>
                </a:endParaRPr>
              </a:p>
            </p:txBody>
          </p:sp>
          <p:sp>
            <p:nvSpPr>
              <p:cNvPr id="450" name="Rectangle 125"/>
              <p:cNvSpPr>
                <a:spLocks noChangeArrowheads="1"/>
              </p:cNvSpPr>
              <p:nvPr/>
            </p:nvSpPr>
            <p:spPr bwMode="auto">
              <a:xfrm>
                <a:off x="1676" y="1821"/>
                <a:ext cx="5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51" name="Rectangle 126"/>
              <p:cNvSpPr>
                <a:spLocks noChangeArrowheads="1"/>
              </p:cNvSpPr>
              <p:nvPr/>
            </p:nvSpPr>
            <p:spPr bwMode="auto">
              <a:xfrm>
                <a:off x="2331" y="1821"/>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900" b="0" i="0" u="none" strike="noStrike" cap="none" normalizeH="0" baseline="0" smtClean="0">
                  <a:ln>
                    <a:noFill/>
                  </a:ln>
                  <a:solidFill>
                    <a:schemeClr val="tx1"/>
                  </a:solidFill>
                  <a:effectLst/>
                </a:endParaRPr>
              </a:p>
            </p:txBody>
          </p:sp>
          <p:sp>
            <p:nvSpPr>
              <p:cNvPr id="452" name="Rectangle 127"/>
              <p:cNvSpPr>
                <a:spLocks noChangeArrowheads="1"/>
              </p:cNvSpPr>
              <p:nvPr/>
            </p:nvSpPr>
            <p:spPr bwMode="auto">
              <a:xfrm>
                <a:off x="2981" y="1821"/>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900" b="0" i="0" u="none" strike="noStrike" cap="none" normalizeH="0" baseline="0" smtClean="0">
                  <a:ln>
                    <a:noFill/>
                  </a:ln>
                  <a:solidFill>
                    <a:schemeClr val="tx1"/>
                  </a:solidFill>
                  <a:effectLst/>
                </a:endParaRPr>
              </a:p>
            </p:txBody>
          </p:sp>
          <p:sp>
            <p:nvSpPr>
              <p:cNvPr id="453" name="Rectangle 128"/>
              <p:cNvSpPr>
                <a:spLocks noChangeArrowheads="1"/>
              </p:cNvSpPr>
              <p:nvPr/>
            </p:nvSpPr>
            <p:spPr bwMode="auto">
              <a:xfrm>
                <a:off x="3631" y="1821"/>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900" b="0" i="0" u="none" strike="noStrike" cap="none" normalizeH="0" baseline="0" smtClean="0">
                  <a:ln>
                    <a:noFill/>
                  </a:ln>
                  <a:solidFill>
                    <a:schemeClr val="tx1"/>
                  </a:solidFill>
                  <a:effectLst/>
                </a:endParaRPr>
              </a:p>
            </p:txBody>
          </p:sp>
          <p:sp>
            <p:nvSpPr>
              <p:cNvPr id="454" name="Rectangle 129"/>
              <p:cNvSpPr>
                <a:spLocks noChangeArrowheads="1"/>
              </p:cNvSpPr>
              <p:nvPr/>
            </p:nvSpPr>
            <p:spPr bwMode="auto">
              <a:xfrm>
                <a:off x="1676" y="2058"/>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900" b="0" i="0" u="none" strike="noStrike" cap="none" normalizeH="0" baseline="0" smtClean="0">
                  <a:ln>
                    <a:noFill/>
                  </a:ln>
                  <a:solidFill>
                    <a:schemeClr val="tx1"/>
                  </a:solidFill>
                  <a:effectLst/>
                </a:endParaRPr>
              </a:p>
            </p:txBody>
          </p:sp>
          <p:sp>
            <p:nvSpPr>
              <p:cNvPr id="455" name="Rectangle 130"/>
              <p:cNvSpPr>
                <a:spLocks noChangeArrowheads="1"/>
              </p:cNvSpPr>
              <p:nvPr/>
            </p:nvSpPr>
            <p:spPr bwMode="auto">
              <a:xfrm>
                <a:off x="2331" y="2058"/>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900" b="0" i="0" u="none" strike="noStrike" cap="none" normalizeH="0" baseline="0" smtClean="0">
                  <a:ln>
                    <a:noFill/>
                  </a:ln>
                  <a:solidFill>
                    <a:schemeClr val="tx1"/>
                  </a:solidFill>
                  <a:effectLst/>
                </a:endParaRPr>
              </a:p>
            </p:txBody>
          </p:sp>
          <p:sp>
            <p:nvSpPr>
              <p:cNvPr id="456" name="Rectangle 131"/>
              <p:cNvSpPr>
                <a:spLocks noChangeArrowheads="1"/>
              </p:cNvSpPr>
              <p:nvPr/>
            </p:nvSpPr>
            <p:spPr bwMode="auto">
              <a:xfrm>
                <a:off x="2981" y="2058"/>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900" b="0" i="0" u="none" strike="noStrike" cap="none" normalizeH="0" baseline="0" smtClean="0">
                  <a:ln>
                    <a:noFill/>
                  </a:ln>
                  <a:solidFill>
                    <a:schemeClr val="tx1"/>
                  </a:solidFill>
                  <a:effectLst/>
                </a:endParaRPr>
              </a:p>
            </p:txBody>
          </p:sp>
          <p:sp>
            <p:nvSpPr>
              <p:cNvPr id="457" name="Rectangle 132"/>
              <p:cNvSpPr>
                <a:spLocks noChangeArrowheads="1"/>
              </p:cNvSpPr>
              <p:nvPr/>
            </p:nvSpPr>
            <p:spPr bwMode="auto">
              <a:xfrm>
                <a:off x="3631" y="2058"/>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900" b="0" i="0" u="none" strike="noStrike" cap="none" normalizeH="0" baseline="0" smtClean="0">
                  <a:ln>
                    <a:noFill/>
                  </a:ln>
                  <a:solidFill>
                    <a:schemeClr val="tx1"/>
                  </a:solidFill>
                  <a:effectLst/>
                </a:endParaRPr>
              </a:p>
            </p:txBody>
          </p:sp>
          <p:sp>
            <p:nvSpPr>
              <p:cNvPr id="458" name="Rectangle 133"/>
              <p:cNvSpPr>
                <a:spLocks noChangeArrowheads="1"/>
              </p:cNvSpPr>
              <p:nvPr/>
            </p:nvSpPr>
            <p:spPr bwMode="auto">
              <a:xfrm>
                <a:off x="1676" y="2294"/>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900" b="0" i="0" u="none" strike="noStrike" cap="none" normalizeH="0" baseline="0" smtClean="0">
                  <a:ln>
                    <a:noFill/>
                  </a:ln>
                  <a:solidFill>
                    <a:schemeClr val="tx1"/>
                  </a:solidFill>
                  <a:effectLst/>
                </a:endParaRPr>
              </a:p>
            </p:txBody>
          </p:sp>
          <p:sp>
            <p:nvSpPr>
              <p:cNvPr id="459" name="Rectangle 134"/>
              <p:cNvSpPr>
                <a:spLocks noChangeArrowheads="1"/>
              </p:cNvSpPr>
              <p:nvPr/>
            </p:nvSpPr>
            <p:spPr bwMode="auto">
              <a:xfrm>
                <a:off x="2331" y="2294"/>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900" b="0" i="0" u="none" strike="noStrike" cap="none" normalizeH="0" baseline="0" smtClean="0">
                  <a:ln>
                    <a:noFill/>
                  </a:ln>
                  <a:solidFill>
                    <a:schemeClr val="tx1"/>
                  </a:solidFill>
                  <a:effectLst/>
                </a:endParaRPr>
              </a:p>
            </p:txBody>
          </p:sp>
          <p:sp>
            <p:nvSpPr>
              <p:cNvPr id="460" name="Rectangle 135"/>
              <p:cNvSpPr>
                <a:spLocks noChangeArrowheads="1"/>
              </p:cNvSpPr>
              <p:nvPr/>
            </p:nvSpPr>
            <p:spPr bwMode="auto">
              <a:xfrm>
                <a:off x="2981" y="2294"/>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900" b="0" i="0" u="none" strike="noStrike" cap="none" normalizeH="0" baseline="0" smtClean="0">
                  <a:ln>
                    <a:noFill/>
                  </a:ln>
                  <a:solidFill>
                    <a:schemeClr val="tx1"/>
                  </a:solidFill>
                  <a:effectLst/>
                </a:endParaRPr>
              </a:p>
            </p:txBody>
          </p:sp>
          <p:sp>
            <p:nvSpPr>
              <p:cNvPr id="461" name="Rectangle 136"/>
              <p:cNvSpPr>
                <a:spLocks noChangeArrowheads="1"/>
              </p:cNvSpPr>
              <p:nvPr/>
            </p:nvSpPr>
            <p:spPr bwMode="auto">
              <a:xfrm>
                <a:off x="3631" y="2294"/>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900" b="0" i="0" u="none" strike="noStrike" cap="none" normalizeH="0" baseline="0" smtClean="0">
                  <a:ln>
                    <a:noFill/>
                  </a:ln>
                  <a:solidFill>
                    <a:schemeClr val="tx1"/>
                  </a:solidFill>
                  <a:effectLst/>
                </a:endParaRPr>
              </a:p>
            </p:txBody>
          </p:sp>
          <p:sp>
            <p:nvSpPr>
              <p:cNvPr id="462" name="Rectangle 137"/>
              <p:cNvSpPr>
                <a:spLocks noChangeArrowheads="1"/>
              </p:cNvSpPr>
              <p:nvPr/>
            </p:nvSpPr>
            <p:spPr bwMode="auto">
              <a:xfrm>
                <a:off x="1676" y="2531"/>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900" b="0" i="0" u="none" strike="noStrike" cap="none" normalizeH="0" baseline="0" smtClean="0">
                  <a:ln>
                    <a:noFill/>
                  </a:ln>
                  <a:solidFill>
                    <a:schemeClr val="tx1"/>
                  </a:solidFill>
                  <a:effectLst/>
                </a:endParaRPr>
              </a:p>
            </p:txBody>
          </p:sp>
          <p:sp>
            <p:nvSpPr>
              <p:cNvPr id="463" name="Rectangle 138"/>
              <p:cNvSpPr>
                <a:spLocks noChangeArrowheads="1"/>
              </p:cNvSpPr>
              <p:nvPr/>
            </p:nvSpPr>
            <p:spPr bwMode="auto">
              <a:xfrm>
                <a:off x="2331" y="2531"/>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900" b="0" i="0" u="none" strike="noStrike" cap="none" normalizeH="0" baseline="0" smtClean="0">
                  <a:ln>
                    <a:noFill/>
                  </a:ln>
                  <a:solidFill>
                    <a:schemeClr val="tx1"/>
                  </a:solidFill>
                  <a:effectLst/>
                </a:endParaRPr>
              </a:p>
            </p:txBody>
          </p:sp>
          <p:sp>
            <p:nvSpPr>
              <p:cNvPr id="464" name="Rectangle 139"/>
              <p:cNvSpPr>
                <a:spLocks noChangeArrowheads="1"/>
              </p:cNvSpPr>
              <p:nvPr/>
            </p:nvSpPr>
            <p:spPr bwMode="auto">
              <a:xfrm>
                <a:off x="2981" y="2531"/>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900" b="0" i="0" u="none" strike="noStrike" cap="none" normalizeH="0" baseline="0" smtClean="0">
                  <a:ln>
                    <a:noFill/>
                  </a:ln>
                  <a:solidFill>
                    <a:schemeClr val="tx1"/>
                  </a:solidFill>
                  <a:effectLst/>
                </a:endParaRPr>
              </a:p>
            </p:txBody>
          </p:sp>
          <p:sp>
            <p:nvSpPr>
              <p:cNvPr id="465" name="Rectangle 140"/>
              <p:cNvSpPr>
                <a:spLocks noChangeArrowheads="1"/>
              </p:cNvSpPr>
              <p:nvPr/>
            </p:nvSpPr>
            <p:spPr bwMode="auto">
              <a:xfrm>
                <a:off x="3631" y="2531"/>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900" b="0" i="0" u="none" strike="noStrike" cap="none" normalizeH="0" baseline="0" smtClean="0">
                  <a:ln>
                    <a:noFill/>
                  </a:ln>
                  <a:solidFill>
                    <a:schemeClr val="tx1"/>
                  </a:solidFill>
                  <a:effectLst/>
                </a:endParaRPr>
              </a:p>
            </p:txBody>
          </p:sp>
          <p:sp>
            <p:nvSpPr>
              <p:cNvPr id="466" name="Rectangle 141"/>
              <p:cNvSpPr>
                <a:spLocks noChangeArrowheads="1"/>
              </p:cNvSpPr>
              <p:nvPr/>
            </p:nvSpPr>
            <p:spPr bwMode="auto">
              <a:xfrm>
                <a:off x="1676" y="2767"/>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900" b="0" i="0" u="none" strike="noStrike" cap="none" normalizeH="0" baseline="0" smtClean="0">
                  <a:ln>
                    <a:noFill/>
                  </a:ln>
                  <a:solidFill>
                    <a:schemeClr val="tx1"/>
                  </a:solidFill>
                  <a:effectLst/>
                </a:endParaRPr>
              </a:p>
            </p:txBody>
          </p:sp>
          <p:sp>
            <p:nvSpPr>
              <p:cNvPr id="467" name="Rectangle 142"/>
              <p:cNvSpPr>
                <a:spLocks noChangeArrowheads="1"/>
              </p:cNvSpPr>
              <p:nvPr/>
            </p:nvSpPr>
            <p:spPr bwMode="auto">
              <a:xfrm>
                <a:off x="2331" y="2767"/>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900" b="0" i="0" u="none" strike="noStrike" cap="none" normalizeH="0" baseline="0" smtClean="0">
                  <a:ln>
                    <a:noFill/>
                  </a:ln>
                  <a:solidFill>
                    <a:schemeClr val="tx1"/>
                  </a:solidFill>
                  <a:effectLst/>
                </a:endParaRPr>
              </a:p>
            </p:txBody>
          </p:sp>
          <p:sp>
            <p:nvSpPr>
              <p:cNvPr id="468" name="Rectangle 143"/>
              <p:cNvSpPr>
                <a:spLocks noChangeArrowheads="1"/>
              </p:cNvSpPr>
              <p:nvPr/>
            </p:nvSpPr>
            <p:spPr bwMode="auto">
              <a:xfrm>
                <a:off x="2981" y="2767"/>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900" b="0" i="0" u="none" strike="noStrike" cap="none" normalizeH="0" baseline="0" smtClean="0">
                  <a:ln>
                    <a:noFill/>
                  </a:ln>
                  <a:solidFill>
                    <a:schemeClr val="tx1"/>
                  </a:solidFill>
                  <a:effectLst/>
                </a:endParaRPr>
              </a:p>
            </p:txBody>
          </p:sp>
          <p:sp>
            <p:nvSpPr>
              <p:cNvPr id="469" name="Rectangle 144"/>
              <p:cNvSpPr>
                <a:spLocks noChangeArrowheads="1"/>
              </p:cNvSpPr>
              <p:nvPr/>
            </p:nvSpPr>
            <p:spPr bwMode="auto">
              <a:xfrm>
                <a:off x="3631" y="2767"/>
                <a:ext cx="3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900" b="0" i="0" u="none" strike="noStrike" cap="none" normalizeH="0" baseline="0" smtClean="0">
                  <a:ln>
                    <a:noFill/>
                  </a:ln>
                  <a:solidFill>
                    <a:schemeClr val="tx1"/>
                  </a:solidFill>
                  <a:effectLst/>
                </a:endParaRPr>
              </a:p>
            </p:txBody>
          </p:sp>
          <p:sp>
            <p:nvSpPr>
              <p:cNvPr id="470" name="Rectangle 145"/>
              <p:cNvSpPr>
                <a:spLocks noChangeArrowheads="1"/>
              </p:cNvSpPr>
              <p:nvPr/>
            </p:nvSpPr>
            <p:spPr bwMode="auto">
              <a:xfrm>
                <a:off x="1617" y="740"/>
                <a:ext cx="4" cy="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 name="Rectangle 146"/>
              <p:cNvSpPr>
                <a:spLocks noChangeArrowheads="1"/>
              </p:cNvSpPr>
              <p:nvPr/>
            </p:nvSpPr>
            <p:spPr bwMode="auto">
              <a:xfrm>
                <a:off x="1617" y="81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2" name="Rectangle 147"/>
              <p:cNvSpPr>
                <a:spLocks noChangeArrowheads="1"/>
              </p:cNvSpPr>
              <p:nvPr/>
            </p:nvSpPr>
            <p:spPr bwMode="auto">
              <a:xfrm>
                <a:off x="1617" y="888"/>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3" name="Rectangle 148"/>
              <p:cNvSpPr>
                <a:spLocks noChangeArrowheads="1"/>
              </p:cNvSpPr>
              <p:nvPr/>
            </p:nvSpPr>
            <p:spPr bwMode="auto">
              <a:xfrm>
                <a:off x="1617" y="78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4" name="Rectangle 149"/>
              <p:cNvSpPr>
                <a:spLocks noChangeArrowheads="1"/>
              </p:cNvSpPr>
              <p:nvPr/>
            </p:nvSpPr>
            <p:spPr bwMode="auto">
              <a:xfrm>
                <a:off x="1617" y="86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5" name="Rectangle 150"/>
              <p:cNvSpPr>
                <a:spLocks noChangeArrowheads="1"/>
              </p:cNvSpPr>
              <p:nvPr/>
            </p:nvSpPr>
            <p:spPr bwMode="auto">
              <a:xfrm>
                <a:off x="2267" y="740"/>
                <a:ext cx="4" cy="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6" name="Rectangle 151"/>
              <p:cNvSpPr>
                <a:spLocks noChangeArrowheads="1"/>
              </p:cNvSpPr>
              <p:nvPr/>
            </p:nvSpPr>
            <p:spPr bwMode="auto">
              <a:xfrm>
                <a:off x="2267" y="81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7" name="Rectangle 152"/>
              <p:cNvSpPr>
                <a:spLocks noChangeArrowheads="1"/>
              </p:cNvSpPr>
              <p:nvPr/>
            </p:nvSpPr>
            <p:spPr bwMode="auto">
              <a:xfrm>
                <a:off x="2267" y="888"/>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8" name="Rectangle 153"/>
              <p:cNvSpPr>
                <a:spLocks noChangeArrowheads="1"/>
              </p:cNvSpPr>
              <p:nvPr/>
            </p:nvSpPr>
            <p:spPr bwMode="auto">
              <a:xfrm>
                <a:off x="2267" y="78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9" name="Rectangle 154"/>
              <p:cNvSpPr>
                <a:spLocks noChangeArrowheads="1"/>
              </p:cNvSpPr>
              <p:nvPr/>
            </p:nvSpPr>
            <p:spPr bwMode="auto">
              <a:xfrm>
                <a:off x="2267" y="86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0" name="Rectangle 155"/>
              <p:cNvSpPr>
                <a:spLocks noChangeArrowheads="1"/>
              </p:cNvSpPr>
              <p:nvPr/>
            </p:nvSpPr>
            <p:spPr bwMode="auto">
              <a:xfrm>
                <a:off x="2918" y="740"/>
                <a:ext cx="4" cy="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1" name="Rectangle 156"/>
              <p:cNvSpPr>
                <a:spLocks noChangeArrowheads="1"/>
              </p:cNvSpPr>
              <p:nvPr/>
            </p:nvSpPr>
            <p:spPr bwMode="auto">
              <a:xfrm>
                <a:off x="2918" y="81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2" name="Rectangle 157"/>
              <p:cNvSpPr>
                <a:spLocks noChangeArrowheads="1"/>
              </p:cNvSpPr>
              <p:nvPr/>
            </p:nvSpPr>
            <p:spPr bwMode="auto">
              <a:xfrm>
                <a:off x="2918" y="888"/>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3" name="Rectangle 158"/>
              <p:cNvSpPr>
                <a:spLocks noChangeArrowheads="1"/>
              </p:cNvSpPr>
              <p:nvPr/>
            </p:nvSpPr>
            <p:spPr bwMode="auto">
              <a:xfrm>
                <a:off x="2918" y="78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4" name="Rectangle 159"/>
              <p:cNvSpPr>
                <a:spLocks noChangeArrowheads="1"/>
              </p:cNvSpPr>
              <p:nvPr/>
            </p:nvSpPr>
            <p:spPr bwMode="auto">
              <a:xfrm>
                <a:off x="2918" y="86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5" name="Rectangle 160"/>
              <p:cNvSpPr>
                <a:spLocks noChangeArrowheads="1"/>
              </p:cNvSpPr>
              <p:nvPr/>
            </p:nvSpPr>
            <p:spPr bwMode="auto">
              <a:xfrm>
                <a:off x="3568" y="740"/>
                <a:ext cx="4" cy="3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6" name="Rectangle 161"/>
              <p:cNvSpPr>
                <a:spLocks noChangeArrowheads="1"/>
              </p:cNvSpPr>
              <p:nvPr/>
            </p:nvSpPr>
            <p:spPr bwMode="auto">
              <a:xfrm>
                <a:off x="3568" y="81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7" name="Rectangle 162"/>
              <p:cNvSpPr>
                <a:spLocks noChangeArrowheads="1"/>
              </p:cNvSpPr>
              <p:nvPr/>
            </p:nvSpPr>
            <p:spPr bwMode="auto">
              <a:xfrm>
                <a:off x="3568" y="888"/>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8" name="Rectangle 163"/>
              <p:cNvSpPr>
                <a:spLocks noChangeArrowheads="1"/>
              </p:cNvSpPr>
              <p:nvPr/>
            </p:nvSpPr>
            <p:spPr bwMode="auto">
              <a:xfrm>
                <a:off x="3568" y="78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9" name="Rectangle 164"/>
              <p:cNvSpPr>
                <a:spLocks noChangeArrowheads="1"/>
              </p:cNvSpPr>
              <p:nvPr/>
            </p:nvSpPr>
            <p:spPr bwMode="auto">
              <a:xfrm>
                <a:off x="3568" y="86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0" name="Line 165"/>
              <p:cNvSpPr>
                <a:spLocks noChangeShapeType="1"/>
              </p:cNvSpPr>
              <p:nvPr/>
            </p:nvSpPr>
            <p:spPr bwMode="auto">
              <a:xfrm>
                <a:off x="683" y="1137"/>
                <a:ext cx="43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1" name="Rectangle 166"/>
              <p:cNvSpPr>
                <a:spLocks noChangeArrowheads="1"/>
              </p:cNvSpPr>
              <p:nvPr/>
            </p:nvSpPr>
            <p:spPr bwMode="auto">
              <a:xfrm>
                <a:off x="683" y="1137"/>
                <a:ext cx="43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2" name="Line 167"/>
              <p:cNvSpPr>
                <a:spLocks noChangeShapeType="1"/>
              </p:cNvSpPr>
              <p:nvPr/>
            </p:nvSpPr>
            <p:spPr bwMode="auto">
              <a:xfrm>
                <a:off x="1114" y="740"/>
                <a:ext cx="0" cy="2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3" name="Rectangle 168"/>
              <p:cNvSpPr>
                <a:spLocks noChangeArrowheads="1"/>
              </p:cNvSpPr>
              <p:nvPr/>
            </p:nvSpPr>
            <p:spPr bwMode="auto">
              <a:xfrm>
                <a:off x="1114" y="740"/>
                <a:ext cx="4" cy="2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4" name="Rectangle 169"/>
              <p:cNvSpPr>
                <a:spLocks noChangeArrowheads="1"/>
              </p:cNvSpPr>
              <p:nvPr/>
            </p:nvSpPr>
            <p:spPr bwMode="auto">
              <a:xfrm>
                <a:off x="1617" y="905"/>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5" name="Rectangle 170"/>
              <p:cNvSpPr>
                <a:spLocks noChangeArrowheads="1"/>
              </p:cNvSpPr>
              <p:nvPr/>
            </p:nvSpPr>
            <p:spPr bwMode="auto">
              <a:xfrm>
                <a:off x="1617" y="96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6" name="Rectangle 171"/>
              <p:cNvSpPr>
                <a:spLocks noChangeArrowheads="1"/>
              </p:cNvSpPr>
              <p:nvPr/>
            </p:nvSpPr>
            <p:spPr bwMode="auto">
              <a:xfrm>
                <a:off x="1617" y="939"/>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7" name="Line 172"/>
              <p:cNvSpPr>
                <a:spLocks noChangeShapeType="1"/>
              </p:cNvSpPr>
              <p:nvPr/>
            </p:nvSpPr>
            <p:spPr bwMode="auto">
              <a:xfrm>
                <a:off x="1118" y="1137"/>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8" name="Rectangle 173"/>
              <p:cNvSpPr>
                <a:spLocks noChangeArrowheads="1"/>
              </p:cNvSpPr>
              <p:nvPr/>
            </p:nvSpPr>
            <p:spPr bwMode="auto">
              <a:xfrm>
                <a:off x="1118" y="1137"/>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9" name="Line 174"/>
              <p:cNvSpPr>
                <a:spLocks noChangeShapeType="1"/>
              </p:cNvSpPr>
              <p:nvPr/>
            </p:nvSpPr>
            <p:spPr bwMode="auto">
              <a:xfrm>
                <a:off x="1769" y="736"/>
                <a:ext cx="0" cy="2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0" name="Rectangle 175"/>
              <p:cNvSpPr>
                <a:spLocks noChangeArrowheads="1"/>
              </p:cNvSpPr>
              <p:nvPr/>
            </p:nvSpPr>
            <p:spPr bwMode="auto">
              <a:xfrm>
                <a:off x="1765" y="740"/>
                <a:ext cx="4" cy="2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 name="Rectangle 176"/>
              <p:cNvSpPr>
                <a:spLocks noChangeArrowheads="1"/>
              </p:cNvSpPr>
              <p:nvPr/>
            </p:nvSpPr>
            <p:spPr bwMode="auto">
              <a:xfrm>
                <a:off x="2267" y="905"/>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 name="Rectangle 177"/>
              <p:cNvSpPr>
                <a:spLocks noChangeArrowheads="1"/>
              </p:cNvSpPr>
              <p:nvPr/>
            </p:nvSpPr>
            <p:spPr bwMode="auto">
              <a:xfrm>
                <a:off x="2267" y="96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 name="Rectangle 178"/>
              <p:cNvSpPr>
                <a:spLocks noChangeArrowheads="1"/>
              </p:cNvSpPr>
              <p:nvPr/>
            </p:nvSpPr>
            <p:spPr bwMode="auto">
              <a:xfrm>
                <a:off x="2267" y="939"/>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 name="Line 179"/>
              <p:cNvSpPr>
                <a:spLocks noChangeShapeType="1"/>
              </p:cNvSpPr>
              <p:nvPr/>
            </p:nvSpPr>
            <p:spPr bwMode="auto">
              <a:xfrm>
                <a:off x="1769" y="1137"/>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5" name="Rectangle 180"/>
              <p:cNvSpPr>
                <a:spLocks noChangeArrowheads="1"/>
              </p:cNvSpPr>
              <p:nvPr/>
            </p:nvSpPr>
            <p:spPr bwMode="auto">
              <a:xfrm>
                <a:off x="1769" y="1137"/>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6" name="Line 181"/>
              <p:cNvSpPr>
                <a:spLocks noChangeShapeType="1"/>
              </p:cNvSpPr>
              <p:nvPr/>
            </p:nvSpPr>
            <p:spPr bwMode="auto">
              <a:xfrm>
                <a:off x="2415" y="740"/>
                <a:ext cx="0" cy="2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7" name="Rectangle 182"/>
              <p:cNvSpPr>
                <a:spLocks noChangeArrowheads="1"/>
              </p:cNvSpPr>
              <p:nvPr/>
            </p:nvSpPr>
            <p:spPr bwMode="auto">
              <a:xfrm>
                <a:off x="2415" y="740"/>
                <a:ext cx="4" cy="2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8" name="Rectangle 183"/>
              <p:cNvSpPr>
                <a:spLocks noChangeArrowheads="1"/>
              </p:cNvSpPr>
              <p:nvPr/>
            </p:nvSpPr>
            <p:spPr bwMode="auto">
              <a:xfrm>
                <a:off x="2918" y="905"/>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9" name="Rectangle 184"/>
              <p:cNvSpPr>
                <a:spLocks noChangeArrowheads="1"/>
              </p:cNvSpPr>
              <p:nvPr/>
            </p:nvSpPr>
            <p:spPr bwMode="auto">
              <a:xfrm>
                <a:off x="2918" y="96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0" name="Rectangle 185"/>
              <p:cNvSpPr>
                <a:spLocks noChangeArrowheads="1"/>
              </p:cNvSpPr>
              <p:nvPr/>
            </p:nvSpPr>
            <p:spPr bwMode="auto">
              <a:xfrm>
                <a:off x="2918" y="939"/>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1" name="Line 186"/>
              <p:cNvSpPr>
                <a:spLocks noChangeShapeType="1"/>
              </p:cNvSpPr>
              <p:nvPr/>
            </p:nvSpPr>
            <p:spPr bwMode="auto">
              <a:xfrm>
                <a:off x="2419" y="1137"/>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2" name="Rectangle 187"/>
              <p:cNvSpPr>
                <a:spLocks noChangeArrowheads="1"/>
              </p:cNvSpPr>
              <p:nvPr/>
            </p:nvSpPr>
            <p:spPr bwMode="auto">
              <a:xfrm>
                <a:off x="2419" y="1137"/>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3" name="Line 188"/>
              <p:cNvSpPr>
                <a:spLocks noChangeShapeType="1"/>
              </p:cNvSpPr>
              <p:nvPr/>
            </p:nvSpPr>
            <p:spPr bwMode="auto">
              <a:xfrm>
                <a:off x="3065" y="740"/>
                <a:ext cx="0" cy="2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514" name="Rectangle 189"/>
              <p:cNvSpPr>
                <a:spLocks noChangeArrowheads="1"/>
              </p:cNvSpPr>
              <p:nvPr/>
            </p:nvSpPr>
            <p:spPr bwMode="auto">
              <a:xfrm>
                <a:off x="3065" y="740"/>
                <a:ext cx="5" cy="2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5" name="Rectangle 190"/>
              <p:cNvSpPr>
                <a:spLocks noChangeArrowheads="1"/>
              </p:cNvSpPr>
              <p:nvPr/>
            </p:nvSpPr>
            <p:spPr bwMode="auto">
              <a:xfrm>
                <a:off x="3568" y="905"/>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6" name="Rectangle 191"/>
              <p:cNvSpPr>
                <a:spLocks noChangeArrowheads="1"/>
              </p:cNvSpPr>
              <p:nvPr/>
            </p:nvSpPr>
            <p:spPr bwMode="auto">
              <a:xfrm>
                <a:off x="3568" y="96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7" name="Rectangle 192"/>
              <p:cNvSpPr>
                <a:spLocks noChangeArrowheads="1"/>
              </p:cNvSpPr>
              <p:nvPr/>
            </p:nvSpPr>
            <p:spPr bwMode="auto">
              <a:xfrm>
                <a:off x="3568" y="939"/>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8" name="Rectangle 193"/>
              <p:cNvSpPr>
                <a:spLocks noChangeArrowheads="1"/>
              </p:cNvSpPr>
              <p:nvPr/>
            </p:nvSpPr>
            <p:spPr bwMode="auto">
              <a:xfrm>
                <a:off x="1617" y="104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9" name="Rectangle 194"/>
              <p:cNvSpPr>
                <a:spLocks noChangeArrowheads="1"/>
              </p:cNvSpPr>
              <p:nvPr/>
            </p:nvSpPr>
            <p:spPr bwMode="auto">
              <a:xfrm>
                <a:off x="1617" y="111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0" name="Rectangle 195"/>
              <p:cNvSpPr>
                <a:spLocks noChangeArrowheads="1"/>
              </p:cNvSpPr>
              <p:nvPr/>
            </p:nvSpPr>
            <p:spPr bwMode="auto">
              <a:xfrm>
                <a:off x="1617" y="119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1" name="Rectangle 196"/>
              <p:cNvSpPr>
                <a:spLocks noChangeArrowheads="1"/>
              </p:cNvSpPr>
              <p:nvPr/>
            </p:nvSpPr>
            <p:spPr bwMode="auto">
              <a:xfrm>
                <a:off x="1617" y="1091"/>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 name="Rectangle 197"/>
              <p:cNvSpPr>
                <a:spLocks noChangeArrowheads="1"/>
              </p:cNvSpPr>
              <p:nvPr/>
            </p:nvSpPr>
            <p:spPr bwMode="auto">
              <a:xfrm>
                <a:off x="1617" y="116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 name="Rectangle 198"/>
              <p:cNvSpPr>
                <a:spLocks noChangeArrowheads="1"/>
              </p:cNvSpPr>
              <p:nvPr/>
            </p:nvSpPr>
            <p:spPr bwMode="auto">
              <a:xfrm>
                <a:off x="1617" y="124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 name="Rectangle 199"/>
              <p:cNvSpPr>
                <a:spLocks noChangeArrowheads="1"/>
              </p:cNvSpPr>
              <p:nvPr/>
            </p:nvSpPr>
            <p:spPr bwMode="auto">
              <a:xfrm>
                <a:off x="2267" y="104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5" name="Rectangle 200"/>
              <p:cNvSpPr>
                <a:spLocks noChangeArrowheads="1"/>
              </p:cNvSpPr>
              <p:nvPr/>
            </p:nvSpPr>
            <p:spPr bwMode="auto">
              <a:xfrm>
                <a:off x="2267" y="111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6" name="Rectangle 201"/>
              <p:cNvSpPr>
                <a:spLocks noChangeArrowheads="1"/>
              </p:cNvSpPr>
              <p:nvPr/>
            </p:nvSpPr>
            <p:spPr bwMode="auto">
              <a:xfrm>
                <a:off x="2267" y="119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7" name="Rectangle 202"/>
              <p:cNvSpPr>
                <a:spLocks noChangeArrowheads="1"/>
              </p:cNvSpPr>
              <p:nvPr/>
            </p:nvSpPr>
            <p:spPr bwMode="auto">
              <a:xfrm>
                <a:off x="2267" y="1091"/>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8" name="Rectangle 203"/>
              <p:cNvSpPr>
                <a:spLocks noChangeArrowheads="1"/>
              </p:cNvSpPr>
              <p:nvPr/>
            </p:nvSpPr>
            <p:spPr bwMode="auto">
              <a:xfrm>
                <a:off x="2267" y="116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9" name="Rectangle 204"/>
              <p:cNvSpPr>
                <a:spLocks noChangeArrowheads="1"/>
              </p:cNvSpPr>
              <p:nvPr/>
            </p:nvSpPr>
            <p:spPr bwMode="auto">
              <a:xfrm>
                <a:off x="2267" y="124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 name="Group 406"/>
            <p:cNvGrpSpPr>
              <a:grpSpLocks/>
            </p:cNvGrpSpPr>
            <p:nvPr/>
          </p:nvGrpSpPr>
          <p:grpSpPr bwMode="auto">
            <a:xfrm>
              <a:off x="683" y="1040"/>
              <a:ext cx="2889" cy="1634"/>
              <a:chOff x="683" y="1040"/>
              <a:chExt cx="2889" cy="1634"/>
            </a:xfrm>
          </p:grpSpPr>
          <p:sp>
            <p:nvSpPr>
              <p:cNvPr id="130" name="Rectangle 206"/>
              <p:cNvSpPr>
                <a:spLocks noChangeArrowheads="1"/>
              </p:cNvSpPr>
              <p:nvPr/>
            </p:nvSpPr>
            <p:spPr bwMode="auto">
              <a:xfrm>
                <a:off x="2918" y="104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Rectangle 207"/>
              <p:cNvSpPr>
                <a:spLocks noChangeArrowheads="1"/>
              </p:cNvSpPr>
              <p:nvPr/>
            </p:nvSpPr>
            <p:spPr bwMode="auto">
              <a:xfrm>
                <a:off x="2918" y="111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Rectangle 208"/>
              <p:cNvSpPr>
                <a:spLocks noChangeArrowheads="1"/>
              </p:cNvSpPr>
              <p:nvPr/>
            </p:nvSpPr>
            <p:spPr bwMode="auto">
              <a:xfrm>
                <a:off x="2918" y="119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Rectangle 209"/>
              <p:cNvSpPr>
                <a:spLocks noChangeArrowheads="1"/>
              </p:cNvSpPr>
              <p:nvPr/>
            </p:nvSpPr>
            <p:spPr bwMode="auto">
              <a:xfrm>
                <a:off x="2918" y="1091"/>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Rectangle 210"/>
              <p:cNvSpPr>
                <a:spLocks noChangeArrowheads="1"/>
              </p:cNvSpPr>
              <p:nvPr/>
            </p:nvSpPr>
            <p:spPr bwMode="auto">
              <a:xfrm>
                <a:off x="2918" y="116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Rectangle 211"/>
              <p:cNvSpPr>
                <a:spLocks noChangeArrowheads="1"/>
              </p:cNvSpPr>
              <p:nvPr/>
            </p:nvSpPr>
            <p:spPr bwMode="auto">
              <a:xfrm>
                <a:off x="2918" y="124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Rectangle 212"/>
              <p:cNvSpPr>
                <a:spLocks noChangeArrowheads="1"/>
              </p:cNvSpPr>
              <p:nvPr/>
            </p:nvSpPr>
            <p:spPr bwMode="auto">
              <a:xfrm>
                <a:off x="3568" y="104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Rectangle 213"/>
              <p:cNvSpPr>
                <a:spLocks noChangeArrowheads="1"/>
              </p:cNvSpPr>
              <p:nvPr/>
            </p:nvSpPr>
            <p:spPr bwMode="auto">
              <a:xfrm>
                <a:off x="3568" y="111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Rectangle 214"/>
              <p:cNvSpPr>
                <a:spLocks noChangeArrowheads="1"/>
              </p:cNvSpPr>
              <p:nvPr/>
            </p:nvSpPr>
            <p:spPr bwMode="auto">
              <a:xfrm>
                <a:off x="3568" y="119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Rectangle 215"/>
              <p:cNvSpPr>
                <a:spLocks noChangeArrowheads="1"/>
              </p:cNvSpPr>
              <p:nvPr/>
            </p:nvSpPr>
            <p:spPr bwMode="auto">
              <a:xfrm>
                <a:off x="3568" y="1091"/>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Rectangle 216"/>
              <p:cNvSpPr>
                <a:spLocks noChangeArrowheads="1"/>
              </p:cNvSpPr>
              <p:nvPr/>
            </p:nvSpPr>
            <p:spPr bwMode="auto">
              <a:xfrm>
                <a:off x="3568" y="116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Rectangle 217"/>
              <p:cNvSpPr>
                <a:spLocks noChangeArrowheads="1"/>
              </p:cNvSpPr>
              <p:nvPr/>
            </p:nvSpPr>
            <p:spPr bwMode="auto">
              <a:xfrm>
                <a:off x="3568" y="124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Line 218"/>
              <p:cNvSpPr>
                <a:spLocks noChangeShapeType="1"/>
              </p:cNvSpPr>
              <p:nvPr/>
            </p:nvSpPr>
            <p:spPr bwMode="auto">
              <a:xfrm>
                <a:off x="683" y="1374"/>
                <a:ext cx="43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Rectangle 219"/>
              <p:cNvSpPr>
                <a:spLocks noChangeArrowheads="1"/>
              </p:cNvSpPr>
              <p:nvPr/>
            </p:nvSpPr>
            <p:spPr bwMode="auto">
              <a:xfrm>
                <a:off x="683" y="1374"/>
                <a:ext cx="43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Line 220"/>
              <p:cNvSpPr>
                <a:spLocks noChangeShapeType="1"/>
              </p:cNvSpPr>
              <p:nvPr/>
            </p:nvSpPr>
            <p:spPr bwMode="auto">
              <a:xfrm>
                <a:off x="1118" y="1374"/>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Rectangle 221"/>
              <p:cNvSpPr>
                <a:spLocks noChangeArrowheads="1"/>
              </p:cNvSpPr>
              <p:nvPr/>
            </p:nvSpPr>
            <p:spPr bwMode="auto">
              <a:xfrm>
                <a:off x="1118" y="1374"/>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Line 222"/>
              <p:cNvSpPr>
                <a:spLocks noChangeShapeType="1"/>
              </p:cNvSpPr>
              <p:nvPr/>
            </p:nvSpPr>
            <p:spPr bwMode="auto">
              <a:xfrm>
                <a:off x="1769" y="1374"/>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Rectangle 223"/>
              <p:cNvSpPr>
                <a:spLocks noChangeArrowheads="1"/>
              </p:cNvSpPr>
              <p:nvPr/>
            </p:nvSpPr>
            <p:spPr bwMode="auto">
              <a:xfrm>
                <a:off x="1769" y="1374"/>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Line 224"/>
              <p:cNvSpPr>
                <a:spLocks noChangeShapeType="1"/>
              </p:cNvSpPr>
              <p:nvPr/>
            </p:nvSpPr>
            <p:spPr bwMode="auto">
              <a:xfrm>
                <a:off x="2419" y="1374"/>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Rectangle 225"/>
              <p:cNvSpPr>
                <a:spLocks noChangeArrowheads="1"/>
              </p:cNvSpPr>
              <p:nvPr/>
            </p:nvSpPr>
            <p:spPr bwMode="auto">
              <a:xfrm>
                <a:off x="2419" y="1374"/>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Rectangle 226"/>
              <p:cNvSpPr>
                <a:spLocks noChangeArrowheads="1"/>
              </p:cNvSpPr>
              <p:nvPr/>
            </p:nvSpPr>
            <p:spPr bwMode="auto">
              <a:xfrm>
                <a:off x="1617" y="126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Rectangle 227"/>
              <p:cNvSpPr>
                <a:spLocks noChangeArrowheads="1"/>
              </p:cNvSpPr>
              <p:nvPr/>
            </p:nvSpPr>
            <p:spPr bwMode="auto">
              <a:xfrm>
                <a:off x="1617" y="134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Rectangle 228"/>
              <p:cNvSpPr>
                <a:spLocks noChangeArrowheads="1"/>
              </p:cNvSpPr>
              <p:nvPr/>
            </p:nvSpPr>
            <p:spPr bwMode="auto">
              <a:xfrm>
                <a:off x="1617" y="142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Rectangle 229"/>
              <p:cNvSpPr>
                <a:spLocks noChangeArrowheads="1"/>
              </p:cNvSpPr>
              <p:nvPr/>
            </p:nvSpPr>
            <p:spPr bwMode="auto">
              <a:xfrm>
                <a:off x="1617" y="1319"/>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Rectangle 230"/>
              <p:cNvSpPr>
                <a:spLocks noChangeArrowheads="1"/>
              </p:cNvSpPr>
              <p:nvPr/>
            </p:nvSpPr>
            <p:spPr bwMode="auto">
              <a:xfrm>
                <a:off x="1617" y="1395"/>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Rectangle 231"/>
              <p:cNvSpPr>
                <a:spLocks noChangeArrowheads="1"/>
              </p:cNvSpPr>
              <p:nvPr/>
            </p:nvSpPr>
            <p:spPr bwMode="auto">
              <a:xfrm>
                <a:off x="1617" y="1471"/>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Rectangle 232"/>
              <p:cNvSpPr>
                <a:spLocks noChangeArrowheads="1"/>
              </p:cNvSpPr>
              <p:nvPr/>
            </p:nvSpPr>
            <p:spPr bwMode="auto">
              <a:xfrm>
                <a:off x="2267" y="126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Rectangle 233"/>
              <p:cNvSpPr>
                <a:spLocks noChangeArrowheads="1"/>
              </p:cNvSpPr>
              <p:nvPr/>
            </p:nvSpPr>
            <p:spPr bwMode="auto">
              <a:xfrm>
                <a:off x="2267" y="134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Rectangle 234"/>
              <p:cNvSpPr>
                <a:spLocks noChangeArrowheads="1"/>
              </p:cNvSpPr>
              <p:nvPr/>
            </p:nvSpPr>
            <p:spPr bwMode="auto">
              <a:xfrm>
                <a:off x="2267" y="142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Rectangle 235"/>
              <p:cNvSpPr>
                <a:spLocks noChangeArrowheads="1"/>
              </p:cNvSpPr>
              <p:nvPr/>
            </p:nvSpPr>
            <p:spPr bwMode="auto">
              <a:xfrm>
                <a:off x="2267" y="1319"/>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Rectangle 236"/>
              <p:cNvSpPr>
                <a:spLocks noChangeArrowheads="1"/>
              </p:cNvSpPr>
              <p:nvPr/>
            </p:nvSpPr>
            <p:spPr bwMode="auto">
              <a:xfrm>
                <a:off x="2267" y="1395"/>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Rectangle 237"/>
              <p:cNvSpPr>
                <a:spLocks noChangeArrowheads="1"/>
              </p:cNvSpPr>
              <p:nvPr/>
            </p:nvSpPr>
            <p:spPr bwMode="auto">
              <a:xfrm>
                <a:off x="2267" y="1471"/>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Rectangle 238"/>
              <p:cNvSpPr>
                <a:spLocks noChangeArrowheads="1"/>
              </p:cNvSpPr>
              <p:nvPr/>
            </p:nvSpPr>
            <p:spPr bwMode="auto">
              <a:xfrm>
                <a:off x="2918" y="126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Rectangle 239"/>
              <p:cNvSpPr>
                <a:spLocks noChangeArrowheads="1"/>
              </p:cNvSpPr>
              <p:nvPr/>
            </p:nvSpPr>
            <p:spPr bwMode="auto">
              <a:xfrm>
                <a:off x="2918" y="134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Rectangle 240"/>
              <p:cNvSpPr>
                <a:spLocks noChangeArrowheads="1"/>
              </p:cNvSpPr>
              <p:nvPr/>
            </p:nvSpPr>
            <p:spPr bwMode="auto">
              <a:xfrm>
                <a:off x="2918" y="142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Rectangle 241"/>
              <p:cNvSpPr>
                <a:spLocks noChangeArrowheads="1"/>
              </p:cNvSpPr>
              <p:nvPr/>
            </p:nvSpPr>
            <p:spPr bwMode="auto">
              <a:xfrm>
                <a:off x="2918" y="1319"/>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Rectangle 242"/>
              <p:cNvSpPr>
                <a:spLocks noChangeArrowheads="1"/>
              </p:cNvSpPr>
              <p:nvPr/>
            </p:nvSpPr>
            <p:spPr bwMode="auto">
              <a:xfrm>
                <a:off x="2918" y="1395"/>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Rectangle 243"/>
              <p:cNvSpPr>
                <a:spLocks noChangeArrowheads="1"/>
              </p:cNvSpPr>
              <p:nvPr/>
            </p:nvSpPr>
            <p:spPr bwMode="auto">
              <a:xfrm>
                <a:off x="2918" y="1471"/>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Rectangle 244"/>
              <p:cNvSpPr>
                <a:spLocks noChangeArrowheads="1"/>
              </p:cNvSpPr>
              <p:nvPr/>
            </p:nvSpPr>
            <p:spPr bwMode="auto">
              <a:xfrm>
                <a:off x="3568" y="126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Rectangle 245"/>
              <p:cNvSpPr>
                <a:spLocks noChangeArrowheads="1"/>
              </p:cNvSpPr>
              <p:nvPr/>
            </p:nvSpPr>
            <p:spPr bwMode="auto">
              <a:xfrm>
                <a:off x="3568" y="134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Rectangle 246"/>
              <p:cNvSpPr>
                <a:spLocks noChangeArrowheads="1"/>
              </p:cNvSpPr>
              <p:nvPr/>
            </p:nvSpPr>
            <p:spPr bwMode="auto">
              <a:xfrm>
                <a:off x="3568" y="142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Rectangle 247"/>
              <p:cNvSpPr>
                <a:spLocks noChangeArrowheads="1"/>
              </p:cNvSpPr>
              <p:nvPr/>
            </p:nvSpPr>
            <p:spPr bwMode="auto">
              <a:xfrm>
                <a:off x="3568" y="1319"/>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Rectangle 248"/>
              <p:cNvSpPr>
                <a:spLocks noChangeArrowheads="1"/>
              </p:cNvSpPr>
              <p:nvPr/>
            </p:nvSpPr>
            <p:spPr bwMode="auto">
              <a:xfrm>
                <a:off x="3568" y="1395"/>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Rectangle 249"/>
              <p:cNvSpPr>
                <a:spLocks noChangeArrowheads="1"/>
              </p:cNvSpPr>
              <p:nvPr/>
            </p:nvSpPr>
            <p:spPr bwMode="auto">
              <a:xfrm>
                <a:off x="3568" y="1471"/>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Line 250"/>
              <p:cNvSpPr>
                <a:spLocks noChangeShapeType="1"/>
              </p:cNvSpPr>
              <p:nvPr/>
            </p:nvSpPr>
            <p:spPr bwMode="auto">
              <a:xfrm>
                <a:off x="683" y="1610"/>
                <a:ext cx="43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175" name="Rectangle 251"/>
              <p:cNvSpPr>
                <a:spLocks noChangeArrowheads="1"/>
              </p:cNvSpPr>
              <p:nvPr/>
            </p:nvSpPr>
            <p:spPr bwMode="auto">
              <a:xfrm>
                <a:off x="683" y="1610"/>
                <a:ext cx="43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Line 252"/>
              <p:cNvSpPr>
                <a:spLocks noChangeShapeType="1"/>
              </p:cNvSpPr>
              <p:nvPr/>
            </p:nvSpPr>
            <p:spPr bwMode="auto">
              <a:xfrm>
                <a:off x="1118" y="1610"/>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Rectangle 253"/>
              <p:cNvSpPr>
                <a:spLocks noChangeArrowheads="1"/>
              </p:cNvSpPr>
              <p:nvPr/>
            </p:nvSpPr>
            <p:spPr bwMode="auto">
              <a:xfrm>
                <a:off x="1118" y="1610"/>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Line 254"/>
              <p:cNvSpPr>
                <a:spLocks noChangeShapeType="1"/>
              </p:cNvSpPr>
              <p:nvPr/>
            </p:nvSpPr>
            <p:spPr bwMode="auto">
              <a:xfrm>
                <a:off x="1769" y="1610"/>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Rectangle 255"/>
              <p:cNvSpPr>
                <a:spLocks noChangeArrowheads="1"/>
              </p:cNvSpPr>
              <p:nvPr/>
            </p:nvSpPr>
            <p:spPr bwMode="auto">
              <a:xfrm>
                <a:off x="1769" y="1610"/>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Line 256"/>
              <p:cNvSpPr>
                <a:spLocks noChangeShapeType="1"/>
              </p:cNvSpPr>
              <p:nvPr/>
            </p:nvSpPr>
            <p:spPr bwMode="auto">
              <a:xfrm>
                <a:off x="2419" y="1610"/>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Rectangle 257"/>
              <p:cNvSpPr>
                <a:spLocks noChangeArrowheads="1"/>
              </p:cNvSpPr>
              <p:nvPr/>
            </p:nvSpPr>
            <p:spPr bwMode="auto">
              <a:xfrm>
                <a:off x="2419" y="1610"/>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Rectangle 258"/>
              <p:cNvSpPr>
                <a:spLocks noChangeArrowheads="1"/>
              </p:cNvSpPr>
              <p:nvPr/>
            </p:nvSpPr>
            <p:spPr bwMode="auto">
              <a:xfrm>
                <a:off x="1617" y="149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Rectangle 259"/>
              <p:cNvSpPr>
                <a:spLocks noChangeArrowheads="1"/>
              </p:cNvSpPr>
              <p:nvPr/>
            </p:nvSpPr>
            <p:spPr bwMode="auto">
              <a:xfrm>
                <a:off x="1617" y="157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Rectangle 260"/>
              <p:cNvSpPr>
                <a:spLocks noChangeArrowheads="1"/>
              </p:cNvSpPr>
              <p:nvPr/>
            </p:nvSpPr>
            <p:spPr bwMode="auto">
              <a:xfrm>
                <a:off x="1617" y="164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Rectangle 261"/>
              <p:cNvSpPr>
                <a:spLocks noChangeArrowheads="1"/>
              </p:cNvSpPr>
              <p:nvPr/>
            </p:nvSpPr>
            <p:spPr bwMode="auto">
              <a:xfrm>
                <a:off x="1617" y="1724"/>
                <a:ext cx="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Rectangle 262"/>
              <p:cNvSpPr>
                <a:spLocks noChangeArrowheads="1"/>
              </p:cNvSpPr>
              <p:nvPr/>
            </p:nvSpPr>
            <p:spPr bwMode="auto">
              <a:xfrm>
                <a:off x="1617" y="154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Rectangle 263"/>
              <p:cNvSpPr>
                <a:spLocks noChangeArrowheads="1"/>
              </p:cNvSpPr>
              <p:nvPr/>
            </p:nvSpPr>
            <p:spPr bwMode="auto">
              <a:xfrm>
                <a:off x="1617" y="162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Rectangle 264"/>
              <p:cNvSpPr>
                <a:spLocks noChangeArrowheads="1"/>
              </p:cNvSpPr>
              <p:nvPr/>
            </p:nvSpPr>
            <p:spPr bwMode="auto">
              <a:xfrm>
                <a:off x="1617" y="169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Rectangle 265"/>
              <p:cNvSpPr>
                <a:spLocks noChangeArrowheads="1"/>
              </p:cNvSpPr>
              <p:nvPr/>
            </p:nvSpPr>
            <p:spPr bwMode="auto">
              <a:xfrm>
                <a:off x="2267" y="149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Rectangle 266"/>
              <p:cNvSpPr>
                <a:spLocks noChangeArrowheads="1"/>
              </p:cNvSpPr>
              <p:nvPr/>
            </p:nvSpPr>
            <p:spPr bwMode="auto">
              <a:xfrm>
                <a:off x="2267" y="157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Rectangle 267"/>
              <p:cNvSpPr>
                <a:spLocks noChangeArrowheads="1"/>
              </p:cNvSpPr>
              <p:nvPr/>
            </p:nvSpPr>
            <p:spPr bwMode="auto">
              <a:xfrm>
                <a:off x="2267" y="164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Rectangle 268"/>
              <p:cNvSpPr>
                <a:spLocks noChangeArrowheads="1"/>
              </p:cNvSpPr>
              <p:nvPr/>
            </p:nvSpPr>
            <p:spPr bwMode="auto">
              <a:xfrm>
                <a:off x="2267" y="1724"/>
                <a:ext cx="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Rectangle 269"/>
              <p:cNvSpPr>
                <a:spLocks noChangeArrowheads="1"/>
              </p:cNvSpPr>
              <p:nvPr/>
            </p:nvSpPr>
            <p:spPr bwMode="auto">
              <a:xfrm>
                <a:off x="2267" y="154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Rectangle 270"/>
              <p:cNvSpPr>
                <a:spLocks noChangeArrowheads="1"/>
              </p:cNvSpPr>
              <p:nvPr/>
            </p:nvSpPr>
            <p:spPr bwMode="auto">
              <a:xfrm>
                <a:off x="2267" y="162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Rectangle 271"/>
              <p:cNvSpPr>
                <a:spLocks noChangeArrowheads="1"/>
              </p:cNvSpPr>
              <p:nvPr/>
            </p:nvSpPr>
            <p:spPr bwMode="auto">
              <a:xfrm>
                <a:off x="2267" y="169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Rectangle 272"/>
              <p:cNvSpPr>
                <a:spLocks noChangeArrowheads="1"/>
              </p:cNvSpPr>
              <p:nvPr/>
            </p:nvSpPr>
            <p:spPr bwMode="auto">
              <a:xfrm>
                <a:off x="2918" y="149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Rectangle 273"/>
              <p:cNvSpPr>
                <a:spLocks noChangeArrowheads="1"/>
              </p:cNvSpPr>
              <p:nvPr/>
            </p:nvSpPr>
            <p:spPr bwMode="auto">
              <a:xfrm>
                <a:off x="2918" y="157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Rectangle 274"/>
              <p:cNvSpPr>
                <a:spLocks noChangeArrowheads="1"/>
              </p:cNvSpPr>
              <p:nvPr/>
            </p:nvSpPr>
            <p:spPr bwMode="auto">
              <a:xfrm>
                <a:off x="2918" y="164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Rectangle 275"/>
              <p:cNvSpPr>
                <a:spLocks noChangeArrowheads="1"/>
              </p:cNvSpPr>
              <p:nvPr/>
            </p:nvSpPr>
            <p:spPr bwMode="auto">
              <a:xfrm>
                <a:off x="2918" y="1724"/>
                <a:ext cx="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Rectangle 276"/>
              <p:cNvSpPr>
                <a:spLocks noChangeArrowheads="1"/>
              </p:cNvSpPr>
              <p:nvPr/>
            </p:nvSpPr>
            <p:spPr bwMode="auto">
              <a:xfrm>
                <a:off x="2918" y="154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Rectangle 277"/>
              <p:cNvSpPr>
                <a:spLocks noChangeArrowheads="1"/>
              </p:cNvSpPr>
              <p:nvPr/>
            </p:nvSpPr>
            <p:spPr bwMode="auto">
              <a:xfrm>
                <a:off x="2918" y="162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Rectangle 278"/>
              <p:cNvSpPr>
                <a:spLocks noChangeArrowheads="1"/>
              </p:cNvSpPr>
              <p:nvPr/>
            </p:nvSpPr>
            <p:spPr bwMode="auto">
              <a:xfrm>
                <a:off x="2918" y="169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Rectangle 279"/>
              <p:cNvSpPr>
                <a:spLocks noChangeArrowheads="1"/>
              </p:cNvSpPr>
              <p:nvPr/>
            </p:nvSpPr>
            <p:spPr bwMode="auto">
              <a:xfrm>
                <a:off x="3568" y="149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Rectangle 280"/>
              <p:cNvSpPr>
                <a:spLocks noChangeArrowheads="1"/>
              </p:cNvSpPr>
              <p:nvPr/>
            </p:nvSpPr>
            <p:spPr bwMode="auto">
              <a:xfrm>
                <a:off x="3568" y="157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Rectangle 281"/>
              <p:cNvSpPr>
                <a:spLocks noChangeArrowheads="1"/>
              </p:cNvSpPr>
              <p:nvPr/>
            </p:nvSpPr>
            <p:spPr bwMode="auto">
              <a:xfrm>
                <a:off x="3568" y="164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Rectangle 282"/>
              <p:cNvSpPr>
                <a:spLocks noChangeArrowheads="1"/>
              </p:cNvSpPr>
              <p:nvPr/>
            </p:nvSpPr>
            <p:spPr bwMode="auto">
              <a:xfrm>
                <a:off x="3568" y="1724"/>
                <a:ext cx="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Rectangle 283"/>
              <p:cNvSpPr>
                <a:spLocks noChangeArrowheads="1"/>
              </p:cNvSpPr>
              <p:nvPr/>
            </p:nvSpPr>
            <p:spPr bwMode="auto">
              <a:xfrm>
                <a:off x="3568" y="1547"/>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Rectangle 284"/>
              <p:cNvSpPr>
                <a:spLocks noChangeArrowheads="1"/>
              </p:cNvSpPr>
              <p:nvPr/>
            </p:nvSpPr>
            <p:spPr bwMode="auto">
              <a:xfrm>
                <a:off x="3568" y="1623"/>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Rectangle 285"/>
              <p:cNvSpPr>
                <a:spLocks noChangeArrowheads="1"/>
              </p:cNvSpPr>
              <p:nvPr/>
            </p:nvSpPr>
            <p:spPr bwMode="auto">
              <a:xfrm>
                <a:off x="3568" y="169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Rectangle 287"/>
              <p:cNvSpPr>
                <a:spLocks noChangeArrowheads="1"/>
              </p:cNvSpPr>
              <p:nvPr/>
            </p:nvSpPr>
            <p:spPr bwMode="auto">
              <a:xfrm>
                <a:off x="683" y="1847"/>
                <a:ext cx="43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Rectangle 289"/>
              <p:cNvSpPr>
                <a:spLocks noChangeArrowheads="1"/>
              </p:cNvSpPr>
              <p:nvPr/>
            </p:nvSpPr>
            <p:spPr bwMode="auto">
              <a:xfrm>
                <a:off x="1118" y="1847"/>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Line 290"/>
              <p:cNvSpPr>
                <a:spLocks noChangeShapeType="1"/>
              </p:cNvSpPr>
              <p:nvPr/>
            </p:nvSpPr>
            <p:spPr bwMode="auto">
              <a:xfrm>
                <a:off x="1769" y="1847"/>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Rectangle 291"/>
              <p:cNvSpPr>
                <a:spLocks noChangeArrowheads="1"/>
              </p:cNvSpPr>
              <p:nvPr/>
            </p:nvSpPr>
            <p:spPr bwMode="auto">
              <a:xfrm>
                <a:off x="1769" y="1847"/>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Line 292"/>
              <p:cNvSpPr>
                <a:spLocks noChangeShapeType="1"/>
              </p:cNvSpPr>
              <p:nvPr/>
            </p:nvSpPr>
            <p:spPr bwMode="auto">
              <a:xfrm>
                <a:off x="2419" y="1847"/>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Rectangle 293"/>
              <p:cNvSpPr>
                <a:spLocks noChangeArrowheads="1"/>
              </p:cNvSpPr>
              <p:nvPr/>
            </p:nvSpPr>
            <p:spPr bwMode="auto">
              <a:xfrm>
                <a:off x="2419" y="1847"/>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Rectangle 294"/>
              <p:cNvSpPr>
                <a:spLocks noChangeArrowheads="1"/>
              </p:cNvSpPr>
              <p:nvPr/>
            </p:nvSpPr>
            <p:spPr bwMode="auto">
              <a:xfrm>
                <a:off x="1617" y="1733"/>
                <a:ext cx="4" cy="2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Rectangle 295"/>
              <p:cNvSpPr>
                <a:spLocks noChangeArrowheads="1"/>
              </p:cNvSpPr>
              <p:nvPr/>
            </p:nvSpPr>
            <p:spPr bwMode="auto">
              <a:xfrm>
                <a:off x="1617" y="180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Rectangle 296"/>
              <p:cNvSpPr>
                <a:spLocks noChangeArrowheads="1"/>
              </p:cNvSpPr>
              <p:nvPr/>
            </p:nvSpPr>
            <p:spPr bwMode="auto">
              <a:xfrm>
                <a:off x="1617" y="187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Rectangle 297"/>
              <p:cNvSpPr>
                <a:spLocks noChangeArrowheads="1"/>
              </p:cNvSpPr>
              <p:nvPr/>
            </p:nvSpPr>
            <p:spPr bwMode="auto">
              <a:xfrm>
                <a:off x="1617" y="1952"/>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Rectangle 298"/>
              <p:cNvSpPr>
                <a:spLocks noChangeArrowheads="1"/>
              </p:cNvSpPr>
              <p:nvPr/>
            </p:nvSpPr>
            <p:spPr bwMode="auto">
              <a:xfrm>
                <a:off x="1617" y="177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Rectangle 299"/>
              <p:cNvSpPr>
                <a:spLocks noChangeArrowheads="1"/>
              </p:cNvSpPr>
              <p:nvPr/>
            </p:nvSpPr>
            <p:spPr bwMode="auto">
              <a:xfrm>
                <a:off x="1617" y="185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Rectangle 300"/>
              <p:cNvSpPr>
                <a:spLocks noChangeArrowheads="1"/>
              </p:cNvSpPr>
              <p:nvPr/>
            </p:nvSpPr>
            <p:spPr bwMode="auto">
              <a:xfrm>
                <a:off x="1617" y="192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Rectangle 301"/>
              <p:cNvSpPr>
                <a:spLocks noChangeArrowheads="1"/>
              </p:cNvSpPr>
              <p:nvPr/>
            </p:nvSpPr>
            <p:spPr bwMode="auto">
              <a:xfrm>
                <a:off x="2267" y="1733"/>
                <a:ext cx="4" cy="2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Rectangle 302"/>
              <p:cNvSpPr>
                <a:spLocks noChangeArrowheads="1"/>
              </p:cNvSpPr>
              <p:nvPr/>
            </p:nvSpPr>
            <p:spPr bwMode="auto">
              <a:xfrm>
                <a:off x="2267" y="180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Rectangle 303"/>
              <p:cNvSpPr>
                <a:spLocks noChangeArrowheads="1"/>
              </p:cNvSpPr>
              <p:nvPr/>
            </p:nvSpPr>
            <p:spPr bwMode="auto">
              <a:xfrm>
                <a:off x="2267" y="187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Rectangle 304"/>
              <p:cNvSpPr>
                <a:spLocks noChangeArrowheads="1"/>
              </p:cNvSpPr>
              <p:nvPr/>
            </p:nvSpPr>
            <p:spPr bwMode="auto">
              <a:xfrm>
                <a:off x="2267" y="1952"/>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Rectangle 305"/>
              <p:cNvSpPr>
                <a:spLocks noChangeArrowheads="1"/>
              </p:cNvSpPr>
              <p:nvPr/>
            </p:nvSpPr>
            <p:spPr bwMode="auto">
              <a:xfrm>
                <a:off x="2267" y="177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Rectangle 306"/>
              <p:cNvSpPr>
                <a:spLocks noChangeArrowheads="1"/>
              </p:cNvSpPr>
              <p:nvPr/>
            </p:nvSpPr>
            <p:spPr bwMode="auto">
              <a:xfrm>
                <a:off x="2267" y="185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Rectangle 307"/>
              <p:cNvSpPr>
                <a:spLocks noChangeArrowheads="1"/>
              </p:cNvSpPr>
              <p:nvPr/>
            </p:nvSpPr>
            <p:spPr bwMode="auto">
              <a:xfrm>
                <a:off x="2267" y="192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Rectangle 308"/>
              <p:cNvSpPr>
                <a:spLocks noChangeArrowheads="1"/>
              </p:cNvSpPr>
              <p:nvPr/>
            </p:nvSpPr>
            <p:spPr bwMode="auto">
              <a:xfrm>
                <a:off x="2918" y="1733"/>
                <a:ext cx="4" cy="2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Rectangle 309"/>
              <p:cNvSpPr>
                <a:spLocks noChangeArrowheads="1"/>
              </p:cNvSpPr>
              <p:nvPr/>
            </p:nvSpPr>
            <p:spPr bwMode="auto">
              <a:xfrm>
                <a:off x="2918" y="180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Rectangle 310"/>
              <p:cNvSpPr>
                <a:spLocks noChangeArrowheads="1"/>
              </p:cNvSpPr>
              <p:nvPr/>
            </p:nvSpPr>
            <p:spPr bwMode="auto">
              <a:xfrm>
                <a:off x="2918" y="187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Rectangle 311"/>
              <p:cNvSpPr>
                <a:spLocks noChangeArrowheads="1"/>
              </p:cNvSpPr>
              <p:nvPr/>
            </p:nvSpPr>
            <p:spPr bwMode="auto">
              <a:xfrm>
                <a:off x="2918" y="1952"/>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Rectangle 312"/>
              <p:cNvSpPr>
                <a:spLocks noChangeArrowheads="1"/>
              </p:cNvSpPr>
              <p:nvPr/>
            </p:nvSpPr>
            <p:spPr bwMode="auto">
              <a:xfrm>
                <a:off x="2918" y="177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Rectangle 313"/>
              <p:cNvSpPr>
                <a:spLocks noChangeArrowheads="1"/>
              </p:cNvSpPr>
              <p:nvPr/>
            </p:nvSpPr>
            <p:spPr bwMode="auto">
              <a:xfrm>
                <a:off x="2918" y="185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Rectangle 314"/>
              <p:cNvSpPr>
                <a:spLocks noChangeArrowheads="1"/>
              </p:cNvSpPr>
              <p:nvPr/>
            </p:nvSpPr>
            <p:spPr bwMode="auto">
              <a:xfrm>
                <a:off x="2918" y="192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Rectangle 315"/>
              <p:cNvSpPr>
                <a:spLocks noChangeArrowheads="1"/>
              </p:cNvSpPr>
              <p:nvPr/>
            </p:nvSpPr>
            <p:spPr bwMode="auto">
              <a:xfrm>
                <a:off x="3568" y="1733"/>
                <a:ext cx="4" cy="2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Rectangle 316"/>
              <p:cNvSpPr>
                <a:spLocks noChangeArrowheads="1"/>
              </p:cNvSpPr>
              <p:nvPr/>
            </p:nvSpPr>
            <p:spPr bwMode="auto">
              <a:xfrm>
                <a:off x="3568" y="180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Rectangle 317"/>
              <p:cNvSpPr>
                <a:spLocks noChangeArrowheads="1"/>
              </p:cNvSpPr>
              <p:nvPr/>
            </p:nvSpPr>
            <p:spPr bwMode="auto">
              <a:xfrm>
                <a:off x="3568" y="187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Rectangle 318"/>
              <p:cNvSpPr>
                <a:spLocks noChangeArrowheads="1"/>
              </p:cNvSpPr>
              <p:nvPr/>
            </p:nvSpPr>
            <p:spPr bwMode="auto">
              <a:xfrm>
                <a:off x="3568" y="1952"/>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Rectangle 319"/>
              <p:cNvSpPr>
                <a:spLocks noChangeArrowheads="1"/>
              </p:cNvSpPr>
              <p:nvPr/>
            </p:nvSpPr>
            <p:spPr bwMode="auto">
              <a:xfrm>
                <a:off x="3568" y="177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Rectangle 320"/>
              <p:cNvSpPr>
                <a:spLocks noChangeArrowheads="1"/>
              </p:cNvSpPr>
              <p:nvPr/>
            </p:nvSpPr>
            <p:spPr bwMode="auto">
              <a:xfrm>
                <a:off x="3568" y="185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Rectangle 321"/>
              <p:cNvSpPr>
                <a:spLocks noChangeArrowheads="1"/>
              </p:cNvSpPr>
              <p:nvPr/>
            </p:nvSpPr>
            <p:spPr bwMode="auto">
              <a:xfrm>
                <a:off x="3568" y="192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Line 322"/>
              <p:cNvSpPr>
                <a:spLocks noChangeShapeType="1"/>
              </p:cNvSpPr>
              <p:nvPr/>
            </p:nvSpPr>
            <p:spPr bwMode="auto">
              <a:xfrm>
                <a:off x="683" y="2083"/>
                <a:ext cx="43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Rectangle 323"/>
              <p:cNvSpPr>
                <a:spLocks noChangeArrowheads="1"/>
              </p:cNvSpPr>
              <p:nvPr/>
            </p:nvSpPr>
            <p:spPr bwMode="auto">
              <a:xfrm>
                <a:off x="683" y="2083"/>
                <a:ext cx="43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Line 324"/>
              <p:cNvSpPr>
                <a:spLocks noChangeShapeType="1"/>
              </p:cNvSpPr>
              <p:nvPr/>
            </p:nvSpPr>
            <p:spPr bwMode="auto">
              <a:xfrm>
                <a:off x="1118" y="2083"/>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49" name="Rectangle 325"/>
              <p:cNvSpPr>
                <a:spLocks noChangeArrowheads="1"/>
              </p:cNvSpPr>
              <p:nvPr/>
            </p:nvSpPr>
            <p:spPr bwMode="auto">
              <a:xfrm>
                <a:off x="1118" y="2083"/>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Line 326"/>
              <p:cNvSpPr>
                <a:spLocks noChangeShapeType="1"/>
              </p:cNvSpPr>
              <p:nvPr/>
            </p:nvSpPr>
            <p:spPr bwMode="auto">
              <a:xfrm>
                <a:off x="1769" y="2083"/>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52" name="Line 328"/>
              <p:cNvSpPr>
                <a:spLocks noChangeShapeType="1"/>
              </p:cNvSpPr>
              <p:nvPr/>
            </p:nvSpPr>
            <p:spPr bwMode="auto">
              <a:xfrm>
                <a:off x="2419" y="2083"/>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54" name="Rectangle 330"/>
              <p:cNvSpPr>
                <a:spLocks noChangeArrowheads="1"/>
              </p:cNvSpPr>
              <p:nvPr/>
            </p:nvSpPr>
            <p:spPr bwMode="auto">
              <a:xfrm>
                <a:off x="1617" y="1969"/>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Rectangle 331"/>
              <p:cNvSpPr>
                <a:spLocks noChangeArrowheads="1"/>
              </p:cNvSpPr>
              <p:nvPr/>
            </p:nvSpPr>
            <p:spPr bwMode="auto">
              <a:xfrm>
                <a:off x="1617" y="202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Rectangle 332"/>
              <p:cNvSpPr>
                <a:spLocks noChangeArrowheads="1"/>
              </p:cNvSpPr>
              <p:nvPr/>
            </p:nvSpPr>
            <p:spPr bwMode="auto">
              <a:xfrm>
                <a:off x="1617" y="210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Rectangle 333"/>
              <p:cNvSpPr>
                <a:spLocks noChangeArrowheads="1"/>
              </p:cNvSpPr>
              <p:nvPr/>
            </p:nvSpPr>
            <p:spPr bwMode="auto">
              <a:xfrm>
                <a:off x="1617" y="2180"/>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Rectangle 334"/>
              <p:cNvSpPr>
                <a:spLocks noChangeArrowheads="1"/>
              </p:cNvSpPr>
              <p:nvPr/>
            </p:nvSpPr>
            <p:spPr bwMode="auto">
              <a:xfrm>
                <a:off x="1617" y="200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Rectangle 335"/>
              <p:cNvSpPr>
                <a:spLocks noChangeArrowheads="1"/>
              </p:cNvSpPr>
              <p:nvPr/>
            </p:nvSpPr>
            <p:spPr bwMode="auto">
              <a:xfrm>
                <a:off x="1617" y="207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Rectangle 336"/>
              <p:cNvSpPr>
                <a:spLocks noChangeArrowheads="1"/>
              </p:cNvSpPr>
              <p:nvPr/>
            </p:nvSpPr>
            <p:spPr bwMode="auto">
              <a:xfrm>
                <a:off x="1617" y="215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Rectangle 337"/>
              <p:cNvSpPr>
                <a:spLocks noChangeArrowheads="1"/>
              </p:cNvSpPr>
              <p:nvPr/>
            </p:nvSpPr>
            <p:spPr bwMode="auto">
              <a:xfrm>
                <a:off x="2267" y="1969"/>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Rectangle 338"/>
              <p:cNvSpPr>
                <a:spLocks noChangeArrowheads="1"/>
              </p:cNvSpPr>
              <p:nvPr/>
            </p:nvSpPr>
            <p:spPr bwMode="auto">
              <a:xfrm>
                <a:off x="2267" y="202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Rectangle 339"/>
              <p:cNvSpPr>
                <a:spLocks noChangeArrowheads="1"/>
              </p:cNvSpPr>
              <p:nvPr/>
            </p:nvSpPr>
            <p:spPr bwMode="auto">
              <a:xfrm>
                <a:off x="2267" y="210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Rectangle 340"/>
              <p:cNvSpPr>
                <a:spLocks noChangeArrowheads="1"/>
              </p:cNvSpPr>
              <p:nvPr/>
            </p:nvSpPr>
            <p:spPr bwMode="auto">
              <a:xfrm>
                <a:off x="2267" y="2180"/>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Rectangle 341"/>
              <p:cNvSpPr>
                <a:spLocks noChangeArrowheads="1"/>
              </p:cNvSpPr>
              <p:nvPr/>
            </p:nvSpPr>
            <p:spPr bwMode="auto">
              <a:xfrm>
                <a:off x="2267" y="200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Rectangle 342"/>
              <p:cNvSpPr>
                <a:spLocks noChangeArrowheads="1"/>
              </p:cNvSpPr>
              <p:nvPr/>
            </p:nvSpPr>
            <p:spPr bwMode="auto">
              <a:xfrm>
                <a:off x="2267" y="207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Rectangle 343"/>
              <p:cNvSpPr>
                <a:spLocks noChangeArrowheads="1"/>
              </p:cNvSpPr>
              <p:nvPr/>
            </p:nvSpPr>
            <p:spPr bwMode="auto">
              <a:xfrm>
                <a:off x="2267" y="215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Rectangle 344"/>
              <p:cNvSpPr>
                <a:spLocks noChangeArrowheads="1"/>
              </p:cNvSpPr>
              <p:nvPr/>
            </p:nvSpPr>
            <p:spPr bwMode="auto">
              <a:xfrm>
                <a:off x="2918" y="1969"/>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Rectangle 345"/>
              <p:cNvSpPr>
                <a:spLocks noChangeArrowheads="1"/>
              </p:cNvSpPr>
              <p:nvPr/>
            </p:nvSpPr>
            <p:spPr bwMode="auto">
              <a:xfrm>
                <a:off x="2918" y="202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Rectangle 346"/>
              <p:cNvSpPr>
                <a:spLocks noChangeArrowheads="1"/>
              </p:cNvSpPr>
              <p:nvPr/>
            </p:nvSpPr>
            <p:spPr bwMode="auto">
              <a:xfrm>
                <a:off x="2918" y="210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Rectangle 347"/>
              <p:cNvSpPr>
                <a:spLocks noChangeArrowheads="1"/>
              </p:cNvSpPr>
              <p:nvPr/>
            </p:nvSpPr>
            <p:spPr bwMode="auto">
              <a:xfrm>
                <a:off x="2918" y="2180"/>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Rectangle 348"/>
              <p:cNvSpPr>
                <a:spLocks noChangeArrowheads="1"/>
              </p:cNvSpPr>
              <p:nvPr/>
            </p:nvSpPr>
            <p:spPr bwMode="auto">
              <a:xfrm>
                <a:off x="2918" y="200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Rectangle 349"/>
              <p:cNvSpPr>
                <a:spLocks noChangeArrowheads="1"/>
              </p:cNvSpPr>
              <p:nvPr/>
            </p:nvSpPr>
            <p:spPr bwMode="auto">
              <a:xfrm>
                <a:off x="2918" y="207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4" name="Rectangle 350"/>
              <p:cNvSpPr>
                <a:spLocks noChangeArrowheads="1"/>
              </p:cNvSpPr>
              <p:nvPr/>
            </p:nvSpPr>
            <p:spPr bwMode="auto">
              <a:xfrm>
                <a:off x="2918" y="215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Rectangle 351"/>
              <p:cNvSpPr>
                <a:spLocks noChangeArrowheads="1"/>
              </p:cNvSpPr>
              <p:nvPr/>
            </p:nvSpPr>
            <p:spPr bwMode="auto">
              <a:xfrm>
                <a:off x="3568" y="1969"/>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6" name="Rectangle 352"/>
              <p:cNvSpPr>
                <a:spLocks noChangeArrowheads="1"/>
              </p:cNvSpPr>
              <p:nvPr/>
            </p:nvSpPr>
            <p:spPr bwMode="auto">
              <a:xfrm>
                <a:off x="3568" y="202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Rectangle 353"/>
              <p:cNvSpPr>
                <a:spLocks noChangeArrowheads="1"/>
              </p:cNvSpPr>
              <p:nvPr/>
            </p:nvSpPr>
            <p:spPr bwMode="auto">
              <a:xfrm>
                <a:off x="3568" y="210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Rectangle 354"/>
              <p:cNvSpPr>
                <a:spLocks noChangeArrowheads="1"/>
              </p:cNvSpPr>
              <p:nvPr/>
            </p:nvSpPr>
            <p:spPr bwMode="auto">
              <a:xfrm>
                <a:off x="3568" y="2180"/>
                <a:ext cx="4"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Rectangle 355"/>
              <p:cNvSpPr>
                <a:spLocks noChangeArrowheads="1"/>
              </p:cNvSpPr>
              <p:nvPr/>
            </p:nvSpPr>
            <p:spPr bwMode="auto">
              <a:xfrm>
                <a:off x="3568" y="200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Rectangle 356"/>
              <p:cNvSpPr>
                <a:spLocks noChangeArrowheads="1"/>
              </p:cNvSpPr>
              <p:nvPr/>
            </p:nvSpPr>
            <p:spPr bwMode="auto">
              <a:xfrm>
                <a:off x="3568" y="207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Rectangle 357"/>
              <p:cNvSpPr>
                <a:spLocks noChangeArrowheads="1"/>
              </p:cNvSpPr>
              <p:nvPr/>
            </p:nvSpPr>
            <p:spPr bwMode="auto">
              <a:xfrm>
                <a:off x="3568" y="215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Line 358"/>
              <p:cNvSpPr>
                <a:spLocks noChangeShapeType="1"/>
              </p:cNvSpPr>
              <p:nvPr/>
            </p:nvSpPr>
            <p:spPr bwMode="auto">
              <a:xfrm>
                <a:off x="683" y="2320"/>
                <a:ext cx="43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Rectangle 359"/>
              <p:cNvSpPr>
                <a:spLocks noChangeArrowheads="1"/>
              </p:cNvSpPr>
              <p:nvPr/>
            </p:nvSpPr>
            <p:spPr bwMode="auto">
              <a:xfrm>
                <a:off x="683" y="2320"/>
                <a:ext cx="43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Line 360"/>
              <p:cNvSpPr>
                <a:spLocks noChangeShapeType="1"/>
              </p:cNvSpPr>
              <p:nvPr/>
            </p:nvSpPr>
            <p:spPr bwMode="auto">
              <a:xfrm>
                <a:off x="1114" y="2326"/>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86" name="Line 362"/>
              <p:cNvSpPr>
                <a:spLocks noChangeShapeType="1"/>
              </p:cNvSpPr>
              <p:nvPr/>
            </p:nvSpPr>
            <p:spPr bwMode="auto">
              <a:xfrm>
                <a:off x="1769" y="2320"/>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 name="Rectangle 363"/>
              <p:cNvSpPr>
                <a:spLocks noChangeArrowheads="1"/>
              </p:cNvSpPr>
              <p:nvPr/>
            </p:nvSpPr>
            <p:spPr bwMode="auto">
              <a:xfrm>
                <a:off x="1769" y="2320"/>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Line 364"/>
              <p:cNvSpPr>
                <a:spLocks noChangeShapeType="1"/>
              </p:cNvSpPr>
              <p:nvPr/>
            </p:nvSpPr>
            <p:spPr bwMode="auto">
              <a:xfrm>
                <a:off x="2419" y="2320"/>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89" name="Rectangle 365"/>
              <p:cNvSpPr>
                <a:spLocks noChangeArrowheads="1"/>
              </p:cNvSpPr>
              <p:nvPr/>
            </p:nvSpPr>
            <p:spPr bwMode="auto">
              <a:xfrm>
                <a:off x="2419" y="2320"/>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Rectangle 366"/>
              <p:cNvSpPr>
                <a:spLocks noChangeArrowheads="1"/>
              </p:cNvSpPr>
              <p:nvPr/>
            </p:nvSpPr>
            <p:spPr bwMode="auto">
              <a:xfrm>
                <a:off x="1617" y="2206"/>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Rectangle 367"/>
              <p:cNvSpPr>
                <a:spLocks noChangeArrowheads="1"/>
              </p:cNvSpPr>
              <p:nvPr/>
            </p:nvSpPr>
            <p:spPr bwMode="auto">
              <a:xfrm>
                <a:off x="1617" y="225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2" name="Rectangle 368"/>
              <p:cNvSpPr>
                <a:spLocks noChangeArrowheads="1"/>
              </p:cNvSpPr>
              <p:nvPr/>
            </p:nvSpPr>
            <p:spPr bwMode="auto">
              <a:xfrm>
                <a:off x="1617" y="233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Rectangle 369"/>
              <p:cNvSpPr>
                <a:spLocks noChangeArrowheads="1"/>
              </p:cNvSpPr>
              <p:nvPr/>
            </p:nvSpPr>
            <p:spPr bwMode="auto">
              <a:xfrm>
                <a:off x="1617" y="2408"/>
                <a:ext cx="4"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Rectangle 370"/>
              <p:cNvSpPr>
                <a:spLocks noChangeArrowheads="1"/>
              </p:cNvSpPr>
              <p:nvPr/>
            </p:nvSpPr>
            <p:spPr bwMode="auto">
              <a:xfrm>
                <a:off x="1617" y="223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Rectangle 371"/>
              <p:cNvSpPr>
                <a:spLocks noChangeArrowheads="1"/>
              </p:cNvSpPr>
              <p:nvPr/>
            </p:nvSpPr>
            <p:spPr bwMode="auto">
              <a:xfrm>
                <a:off x="1617" y="230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Rectangle 372"/>
              <p:cNvSpPr>
                <a:spLocks noChangeArrowheads="1"/>
              </p:cNvSpPr>
              <p:nvPr/>
            </p:nvSpPr>
            <p:spPr bwMode="auto">
              <a:xfrm>
                <a:off x="1617" y="238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Rectangle 373"/>
              <p:cNvSpPr>
                <a:spLocks noChangeArrowheads="1"/>
              </p:cNvSpPr>
              <p:nvPr/>
            </p:nvSpPr>
            <p:spPr bwMode="auto">
              <a:xfrm>
                <a:off x="2267" y="2206"/>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Rectangle 374"/>
              <p:cNvSpPr>
                <a:spLocks noChangeArrowheads="1"/>
              </p:cNvSpPr>
              <p:nvPr/>
            </p:nvSpPr>
            <p:spPr bwMode="auto">
              <a:xfrm>
                <a:off x="2267" y="225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Rectangle 375"/>
              <p:cNvSpPr>
                <a:spLocks noChangeArrowheads="1"/>
              </p:cNvSpPr>
              <p:nvPr/>
            </p:nvSpPr>
            <p:spPr bwMode="auto">
              <a:xfrm>
                <a:off x="2267" y="233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Rectangle 376"/>
              <p:cNvSpPr>
                <a:spLocks noChangeArrowheads="1"/>
              </p:cNvSpPr>
              <p:nvPr/>
            </p:nvSpPr>
            <p:spPr bwMode="auto">
              <a:xfrm>
                <a:off x="2267" y="2408"/>
                <a:ext cx="4"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Rectangle 377"/>
              <p:cNvSpPr>
                <a:spLocks noChangeArrowheads="1"/>
              </p:cNvSpPr>
              <p:nvPr/>
            </p:nvSpPr>
            <p:spPr bwMode="auto">
              <a:xfrm>
                <a:off x="2267" y="223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Rectangle 378"/>
              <p:cNvSpPr>
                <a:spLocks noChangeArrowheads="1"/>
              </p:cNvSpPr>
              <p:nvPr/>
            </p:nvSpPr>
            <p:spPr bwMode="auto">
              <a:xfrm>
                <a:off x="2267" y="230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Rectangle 379"/>
              <p:cNvSpPr>
                <a:spLocks noChangeArrowheads="1"/>
              </p:cNvSpPr>
              <p:nvPr/>
            </p:nvSpPr>
            <p:spPr bwMode="auto">
              <a:xfrm>
                <a:off x="2267" y="238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Rectangle 380"/>
              <p:cNvSpPr>
                <a:spLocks noChangeArrowheads="1"/>
              </p:cNvSpPr>
              <p:nvPr/>
            </p:nvSpPr>
            <p:spPr bwMode="auto">
              <a:xfrm>
                <a:off x="2918" y="2206"/>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Rectangle 381"/>
              <p:cNvSpPr>
                <a:spLocks noChangeArrowheads="1"/>
              </p:cNvSpPr>
              <p:nvPr/>
            </p:nvSpPr>
            <p:spPr bwMode="auto">
              <a:xfrm>
                <a:off x="2918" y="225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Rectangle 382"/>
              <p:cNvSpPr>
                <a:spLocks noChangeArrowheads="1"/>
              </p:cNvSpPr>
              <p:nvPr/>
            </p:nvSpPr>
            <p:spPr bwMode="auto">
              <a:xfrm>
                <a:off x="2918" y="233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Rectangle 383"/>
              <p:cNvSpPr>
                <a:spLocks noChangeArrowheads="1"/>
              </p:cNvSpPr>
              <p:nvPr/>
            </p:nvSpPr>
            <p:spPr bwMode="auto">
              <a:xfrm>
                <a:off x="2918" y="2408"/>
                <a:ext cx="4"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Rectangle 384"/>
              <p:cNvSpPr>
                <a:spLocks noChangeArrowheads="1"/>
              </p:cNvSpPr>
              <p:nvPr/>
            </p:nvSpPr>
            <p:spPr bwMode="auto">
              <a:xfrm>
                <a:off x="2918" y="223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Rectangle 385"/>
              <p:cNvSpPr>
                <a:spLocks noChangeArrowheads="1"/>
              </p:cNvSpPr>
              <p:nvPr/>
            </p:nvSpPr>
            <p:spPr bwMode="auto">
              <a:xfrm>
                <a:off x="2918" y="230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Rectangle 386"/>
              <p:cNvSpPr>
                <a:spLocks noChangeArrowheads="1"/>
              </p:cNvSpPr>
              <p:nvPr/>
            </p:nvSpPr>
            <p:spPr bwMode="auto">
              <a:xfrm>
                <a:off x="2918" y="238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Rectangle 387"/>
              <p:cNvSpPr>
                <a:spLocks noChangeArrowheads="1"/>
              </p:cNvSpPr>
              <p:nvPr/>
            </p:nvSpPr>
            <p:spPr bwMode="auto">
              <a:xfrm>
                <a:off x="3568" y="2206"/>
                <a:ext cx="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2" name="Rectangle 388"/>
              <p:cNvSpPr>
                <a:spLocks noChangeArrowheads="1"/>
              </p:cNvSpPr>
              <p:nvPr/>
            </p:nvSpPr>
            <p:spPr bwMode="auto">
              <a:xfrm>
                <a:off x="3568" y="225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Rectangle 389"/>
              <p:cNvSpPr>
                <a:spLocks noChangeArrowheads="1"/>
              </p:cNvSpPr>
              <p:nvPr/>
            </p:nvSpPr>
            <p:spPr bwMode="auto">
              <a:xfrm>
                <a:off x="3568" y="233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4" name="Rectangle 390"/>
              <p:cNvSpPr>
                <a:spLocks noChangeArrowheads="1"/>
              </p:cNvSpPr>
              <p:nvPr/>
            </p:nvSpPr>
            <p:spPr bwMode="auto">
              <a:xfrm>
                <a:off x="3568" y="2408"/>
                <a:ext cx="4"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5" name="Rectangle 391"/>
              <p:cNvSpPr>
                <a:spLocks noChangeArrowheads="1"/>
              </p:cNvSpPr>
              <p:nvPr/>
            </p:nvSpPr>
            <p:spPr bwMode="auto">
              <a:xfrm>
                <a:off x="3568" y="223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Rectangle 392"/>
              <p:cNvSpPr>
                <a:spLocks noChangeArrowheads="1"/>
              </p:cNvSpPr>
              <p:nvPr/>
            </p:nvSpPr>
            <p:spPr bwMode="auto">
              <a:xfrm>
                <a:off x="3568" y="230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Rectangle 393"/>
              <p:cNvSpPr>
                <a:spLocks noChangeArrowheads="1"/>
              </p:cNvSpPr>
              <p:nvPr/>
            </p:nvSpPr>
            <p:spPr bwMode="auto">
              <a:xfrm>
                <a:off x="3568" y="238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Line 394"/>
              <p:cNvSpPr>
                <a:spLocks noChangeShapeType="1"/>
              </p:cNvSpPr>
              <p:nvPr/>
            </p:nvSpPr>
            <p:spPr bwMode="auto">
              <a:xfrm>
                <a:off x="683" y="2556"/>
                <a:ext cx="43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Rectangle 395"/>
              <p:cNvSpPr>
                <a:spLocks noChangeArrowheads="1"/>
              </p:cNvSpPr>
              <p:nvPr/>
            </p:nvSpPr>
            <p:spPr bwMode="auto">
              <a:xfrm>
                <a:off x="683" y="2556"/>
                <a:ext cx="43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Line 396"/>
              <p:cNvSpPr>
                <a:spLocks noChangeShapeType="1"/>
              </p:cNvSpPr>
              <p:nvPr/>
            </p:nvSpPr>
            <p:spPr bwMode="auto">
              <a:xfrm>
                <a:off x="1118" y="2556"/>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Line 398"/>
              <p:cNvSpPr>
                <a:spLocks noChangeShapeType="1"/>
              </p:cNvSpPr>
              <p:nvPr/>
            </p:nvSpPr>
            <p:spPr bwMode="auto">
              <a:xfrm>
                <a:off x="1769" y="2556"/>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Rectangle 399"/>
              <p:cNvSpPr>
                <a:spLocks noChangeArrowheads="1"/>
              </p:cNvSpPr>
              <p:nvPr/>
            </p:nvSpPr>
            <p:spPr bwMode="auto">
              <a:xfrm>
                <a:off x="1769" y="2556"/>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Line 400"/>
              <p:cNvSpPr>
                <a:spLocks noChangeShapeType="1"/>
              </p:cNvSpPr>
              <p:nvPr/>
            </p:nvSpPr>
            <p:spPr bwMode="auto">
              <a:xfrm>
                <a:off x="2419" y="2556"/>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Rectangle 401"/>
              <p:cNvSpPr>
                <a:spLocks noChangeArrowheads="1"/>
              </p:cNvSpPr>
              <p:nvPr/>
            </p:nvSpPr>
            <p:spPr bwMode="auto">
              <a:xfrm>
                <a:off x="2419" y="2556"/>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Rectangle 402"/>
              <p:cNvSpPr>
                <a:spLocks noChangeArrowheads="1"/>
              </p:cNvSpPr>
              <p:nvPr/>
            </p:nvSpPr>
            <p:spPr bwMode="auto">
              <a:xfrm>
                <a:off x="1617" y="2442"/>
                <a:ext cx="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7" name="Rectangle 403"/>
              <p:cNvSpPr>
                <a:spLocks noChangeArrowheads="1"/>
              </p:cNvSpPr>
              <p:nvPr/>
            </p:nvSpPr>
            <p:spPr bwMode="auto">
              <a:xfrm>
                <a:off x="1617" y="248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8" name="Rectangle 404"/>
              <p:cNvSpPr>
                <a:spLocks noChangeArrowheads="1"/>
              </p:cNvSpPr>
              <p:nvPr/>
            </p:nvSpPr>
            <p:spPr bwMode="auto">
              <a:xfrm>
                <a:off x="1617" y="256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9" name="Rectangle 405"/>
              <p:cNvSpPr>
                <a:spLocks noChangeArrowheads="1"/>
              </p:cNvSpPr>
              <p:nvPr/>
            </p:nvSpPr>
            <p:spPr bwMode="auto">
              <a:xfrm>
                <a:off x="1617" y="263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 name="Rectangle 407"/>
            <p:cNvSpPr>
              <a:spLocks noChangeArrowheads="1"/>
            </p:cNvSpPr>
            <p:nvPr/>
          </p:nvSpPr>
          <p:spPr bwMode="auto">
            <a:xfrm>
              <a:off x="1617" y="245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 name="Rectangle 408"/>
            <p:cNvSpPr>
              <a:spLocks noChangeArrowheads="1"/>
            </p:cNvSpPr>
            <p:nvPr/>
          </p:nvSpPr>
          <p:spPr bwMode="auto">
            <a:xfrm>
              <a:off x="1617" y="253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Rectangle 409"/>
            <p:cNvSpPr>
              <a:spLocks noChangeArrowheads="1"/>
            </p:cNvSpPr>
            <p:nvPr/>
          </p:nvSpPr>
          <p:spPr bwMode="auto">
            <a:xfrm>
              <a:off x="1617" y="261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Rectangle 410"/>
            <p:cNvSpPr>
              <a:spLocks noChangeArrowheads="1"/>
            </p:cNvSpPr>
            <p:nvPr/>
          </p:nvSpPr>
          <p:spPr bwMode="auto">
            <a:xfrm>
              <a:off x="2267" y="2442"/>
              <a:ext cx="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Rectangle 411"/>
            <p:cNvSpPr>
              <a:spLocks noChangeArrowheads="1"/>
            </p:cNvSpPr>
            <p:nvPr/>
          </p:nvSpPr>
          <p:spPr bwMode="auto">
            <a:xfrm>
              <a:off x="2267" y="248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Rectangle 412"/>
            <p:cNvSpPr>
              <a:spLocks noChangeArrowheads="1"/>
            </p:cNvSpPr>
            <p:nvPr/>
          </p:nvSpPr>
          <p:spPr bwMode="auto">
            <a:xfrm>
              <a:off x="2267" y="256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Rectangle 413"/>
            <p:cNvSpPr>
              <a:spLocks noChangeArrowheads="1"/>
            </p:cNvSpPr>
            <p:nvPr/>
          </p:nvSpPr>
          <p:spPr bwMode="auto">
            <a:xfrm>
              <a:off x="2267" y="263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Rectangle 414"/>
            <p:cNvSpPr>
              <a:spLocks noChangeArrowheads="1"/>
            </p:cNvSpPr>
            <p:nvPr/>
          </p:nvSpPr>
          <p:spPr bwMode="auto">
            <a:xfrm>
              <a:off x="2267" y="245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Rectangle 415"/>
            <p:cNvSpPr>
              <a:spLocks noChangeArrowheads="1"/>
            </p:cNvSpPr>
            <p:nvPr/>
          </p:nvSpPr>
          <p:spPr bwMode="auto">
            <a:xfrm>
              <a:off x="2267" y="253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416"/>
            <p:cNvSpPr>
              <a:spLocks noChangeArrowheads="1"/>
            </p:cNvSpPr>
            <p:nvPr/>
          </p:nvSpPr>
          <p:spPr bwMode="auto">
            <a:xfrm>
              <a:off x="2267" y="261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Rectangle 417"/>
            <p:cNvSpPr>
              <a:spLocks noChangeArrowheads="1"/>
            </p:cNvSpPr>
            <p:nvPr/>
          </p:nvSpPr>
          <p:spPr bwMode="auto">
            <a:xfrm>
              <a:off x="2918" y="2442"/>
              <a:ext cx="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Rectangle 418"/>
            <p:cNvSpPr>
              <a:spLocks noChangeArrowheads="1"/>
            </p:cNvSpPr>
            <p:nvPr/>
          </p:nvSpPr>
          <p:spPr bwMode="auto">
            <a:xfrm>
              <a:off x="2918" y="248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Rectangle 419"/>
            <p:cNvSpPr>
              <a:spLocks noChangeArrowheads="1"/>
            </p:cNvSpPr>
            <p:nvPr/>
          </p:nvSpPr>
          <p:spPr bwMode="auto">
            <a:xfrm>
              <a:off x="2918" y="256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420"/>
            <p:cNvSpPr>
              <a:spLocks noChangeArrowheads="1"/>
            </p:cNvSpPr>
            <p:nvPr/>
          </p:nvSpPr>
          <p:spPr bwMode="auto">
            <a:xfrm>
              <a:off x="2918" y="263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Rectangle 421"/>
            <p:cNvSpPr>
              <a:spLocks noChangeArrowheads="1"/>
            </p:cNvSpPr>
            <p:nvPr/>
          </p:nvSpPr>
          <p:spPr bwMode="auto">
            <a:xfrm>
              <a:off x="2918" y="245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422"/>
            <p:cNvSpPr>
              <a:spLocks noChangeArrowheads="1"/>
            </p:cNvSpPr>
            <p:nvPr/>
          </p:nvSpPr>
          <p:spPr bwMode="auto">
            <a:xfrm>
              <a:off x="2918" y="253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Rectangle 423"/>
            <p:cNvSpPr>
              <a:spLocks noChangeArrowheads="1"/>
            </p:cNvSpPr>
            <p:nvPr/>
          </p:nvSpPr>
          <p:spPr bwMode="auto">
            <a:xfrm>
              <a:off x="2918" y="261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Rectangle 424"/>
            <p:cNvSpPr>
              <a:spLocks noChangeArrowheads="1"/>
            </p:cNvSpPr>
            <p:nvPr/>
          </p:nvSpPr>
          <p:spPr bwMode="auto">
            <a:xfrm>
              <a:off x="3568" y="2442"/>
              <a:ext cx="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Rectangle 425"/>
            <p:cNvSpPr>
              <a:spLocks noChangeArrowheads="1"/>
            </p:cNvSpPr>
            <p:nvPr/>
          </p:nvSpPr>
          <p:spPr bwMode="auto">
            <a:xfrm>
              <a:off x="3568" y="248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Rectangle 426"/>
            <p:cNvSpPr>
              <a:spLocks noChangeArrowheads="1"/>
            </p:cNvSpPr>
            <p:nvPr/>
          </p:nvSpPr>
          <p:spPr bwMode="auto">
            <a:xfrm>
              <a:off x="3568" y="2560"/>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Rectangle 427"/>
            <p:cNvSpPr>
              <a:spLocks noChangeArrowheads="1"/>
            </p:cNvSpPr>
            <p:nvPr/>
          </p:nvSpPr>
          <p:spPr bwMode="auto">
            <a:xfrm>
              <a:off x="3568" y="2636"/>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Rectangle 428"/>
            <p:cNvSpPr>
              <a:spLocks noChangeArrowheads="1"/>
            </p:cNvSpPr>
            <p:nvPr/>
          </p:nvSpPr>
          <p:spPr bwMode="auto">
            <a:xfrm>
              <a:off x="3568" y="245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Rectangle 429"/>
            <p:cNvSpPr>
              <a:spLocks noChangeArrowheads="1"/>
            </p:cNvSpPr>
            <p:nvPr/>
          </p:nvSpPr>
          <p:spPr bwMode="auto">
            <a:xfrm>
              <a:off x="3568" y="2535"/>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Rectangle 430"/>
            <p:cNvSpPr>
              <a:spLocks noChangeArrowheads="1"/>
            </p:cNvSpPr>
            <p:nvPr/>
          </p:nvSpPr>
          <p:spPr bwMode="auto">
            <a:xfrm>
              <a:off x="3568" y="2611"/>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Line 431"/>
            <p:cNvSpPr>
              <a:spLocks noChangeShapeType="1"/>
            </p:cNvSpPr>
            <p:nvPr/>
          </p:nvSpPr>
          <p:spPr bwMode="auto">
            <a:xfrm>
              <a:off x="683" y="2793"/>
              <a:ext cx="43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Rectangle 432"/>
            <p:cNvSpPr>
              <a:spLocks noChangeArrowheads="1"/>
            </p:cNvSpPr>
            <p:nvPr/>
          </p:nvSpPr>
          <p:spPr bwMode="auto">
            <a:xfrm>
              <a:off x="683" y="2793"/>
              <a:ext cx="43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Line 433"/>
            <p:cNvSpPr>
              <a:spLocks noChangeShapeType="1"/>
            </p:cNvSpPr>
            <p:nvPr/>
          </p:nvSpPr>
          <p:spPr bwMode="auto">
            <a:xfrm>
              <a:off x="1118" y="2793"/>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Rectangle 434"/>
            <p:cNvSpPr>
              <a:spLocks noChangeArrowheads="1"/>
            </p:cNvSpPr>
            <p:nvPr/>
          </p:nvSpPr>
          <p:spPr bwMode="auto">
            <a:xfrm>
              <a:off x="1118" y="2793"/>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Line 435"/>
            <p:cNvSpPr>
              <a:spLocks noChangeShapeType="1"/>
            </p:cNvSpPr>
            <p:nvPr/>
          </p:nvSpPr>
          <p:spPr bwMode="auto">
            <a:xfrm>
              <a:off x="1769" y="2793"/>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45" name="Rectangle 436"/>
            <p:cNvSpPr>
              <a:spLocks noChangeArrowheads="1"/>
            </p:cNvSpPr>
            <p:nvPr/>
          </p:nvSpPr>
          <p:spPr bwMode="auto">
            <a:xfrm>
              <a:off x="1769" y="2793"/>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Line 437"/>
            <p:cNvSpPr>
              <a:spLocks noChangeShapeType="1"/>
            </p:cNvSpPr>
            <p:nvPr/>
          </p:nvSpPr>
          <p:spPr bwMode="auto">
            <a:xfrm>
              <a:off x="2419" y="2793"/>
              <a:ext cx="49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47" name="Rectangle 438"/>
            <p:cNvSpPr>
              <a:spLocks noChangeArrowheads="1"/>
            </p:cNvSpPr>
            <p:nvPr/>
          </p:nvSpPr>
          <p:spPr bwMode="auto">
            <a:xfrm>
              <a:off x="2419" y="2793"/>
              <a:ext cx="49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Line 439"/>
            <p:cNvSpPr>
              <a:spLocks noChangeShapeType="1"/>
            </p:cNvSpPr>
            <p:nvPr/>
          </p:nvSpPr>
          <p:spPr bwMode="auto">
            <a:xfrm>
              <a:off x="240" y="736"/>
              <a:ext cx="0" cy="217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Rectangle 440"/>
            <p:cNvSpPr>
              <a:spLocks noChangeArrowheads="1"/>
            </p:cNvSpPr>
            <p:nvPr/>
          </p:nvSpPr>
          <p:spPr bwMode="auto">
            <a:xfrm>
              <a:off x="240" y="736"/>
              <a:ext cx="4" cy="217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Line 441"/>
            <p:cNvSpPr>
              <a:spLocks noChangeShapeType="1"/>
            </p:cNvSpPr>
            <p:nvPr/>
          </p:nvSpPr>
          <p:spPr bwMode="auto">
            <a:xfrm>
              <a:off x="1114" y="1027"/>
              <a:ext cx="0" cy="18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Rectangle 442"/>
            <p:cNvSpPr>
              <a:spLocks noChangeArrowheads="1"/>
            </p:cNvSpPr>
            <p:nvPr/>
          </p:nvSpPr>
          <p:spPr bwMode="auto">
            <a:xfrm>
              <a:off x="1114" y="1027"/>
              <a:ext cx="4" cy="18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Rectangle 443"/>
            <p:cNvSpPr>
              <a:spLocks noChangeArrowheads="1"/>
            </p:cNvSpPr>
            <p:nvPr/>
          </p:nvSpPr>
          <p:spPr bwMode="auto">
            <a:xfrm>
              <a:off x="1617" y="271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Rectangle 444"/>
            <p:cNvSpPr>
              <a:spLocks noChangeArrowheads="1"/>
            </p:cNvSpPr>
            <p:nvPr/>
          </p:nvSpPr>
          <p:spPr bwMode="auto">
            <a:xfrm>
              <a:off x="1617" y="278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Rectangle 445"/>
            <p:cNvSpPr>
              <a:spLocks noChangeArrowheads="1"/>
            </p:cNvSpPr>
            <p:nvPr/>
          </p:nvSpPr>
          <p:spPr bwMode="auto">
            <a:xfrm>
              <a:off x="1617" y="286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Rectangle 446"/>
            <p:cNvSpPr>
              <a:spLocks noChangeArrowheads="1"/>
            </p:cNvSpPr>
            <p:nvPr/>
          </p:nvSpPr>
          <p:spPr bwMode="auto">
            <a:xfrm>
              <a:off x="1617" y="268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Rectangle 447"/>
            <p:cNvSpPr>
              <a:spLocks noChangeArrowheads="1"/>
            </p:cNvSpPr>
            <p:nvPr/>
          </p:nvSpPr>
          <p:spPr bwMode="auto">
            <a:xfrm>
              <a:off x="1617" y="276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Rectangle 448"/>
            <p:cNvSpPr>
              <a:spLocks noChangeArrowheads="1"/>
            </p:cNvSpPr>
            <p:nvPr/>
          </p:nvSpPr>
          <p:spPr bwMode="auto">
            <a:xfrm>
              <a:off x="1617" y="283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Line 449"/>
            <p:cNvSpPr>
              <a:spLocks noChangeShapeType="1"/>
            </p:cNvSpPr>
            <p:nvPr/>
          </p:nvSpPr>
          <p:spPr bwMode="auto">
            <a:xfrm>
              <a:off x="1765" y="1027"/>
              <a:ext cx="0" cy="18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Rectangle 450"/>
            <p:cNvSpPr>
              <a:spLocks noChangeArrowheads="1"/>
            </p:cNvSpPr>
            <p:nvPr/>
          </p:nvSpPr>
          <p:spPr bwMode="auto">
            <a:xfrm>
              <a:off x="1765" y="1027"/>
              <a:ext cx="4" cy="18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Rectangle 451"/>
            <p:cNvSpPr>
              <a:spLocks noChangeArrowheads="1"/>
            </p:cNvSpPr>
            <p:nvPr/>
          </p:nvSpPr>
          <p:spPr bwMode="auto">
            <a:xfrm>
              <a:off x="2267" y="271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Rectangle 452"/>
            <p:cNvSpPr>
              <a:spLocks noChangeArrowheads="1"/>
            </p:cNvSpPr>
            <p:nvPr/>
          </p:nvSpPr>
          <p:spPr bwMode="auto">
            <a:xfrm>
              <a:off x="2267" y="278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Rectangle 453"/>
            <p:cNvSpPr>
              <a:spLocks noChangeArrowheads="1"/>
            </p:cNvSpPr>
            <p:nvPr/>
          </p:nvSpPr>
          <p:spPr bwMode="auto">
            <a:xfrm>
              <a:off x="2267" y="286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Rectangle 454"/>
            <p:cNvSpPr>
              <a:spLocks noChangeArrowheads="1"/>
            </p:cNvSpPr>
            <p:nvPr/>
          </p:nvSpPr>
          <p:spPr bwMode="auto">
            <a:xfrm>
              <a:off x="2267" y="268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Rectangle 455"/>
            <p:cNvSpPr>
              <a:spLocks noChangeArrowheads="1"/>
            </p:cNvSpPr>
            <p:nvPr/>
          </p:nvSpPr>
          <p:spPr bwMode="auto">
            <a:xfrm>
              <a:off x="2267" y="276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Rectangle 456"/>
            <p:cNvSpPr>
              <a:spLocks noChangeArrowheads="1"/>
            </p:cNvSpPr>
            <p:nvPr/>
          </p:nvSpPr>
          <p:spPr bwMode="auto">
            <a:xfrm>
              <a:off x="2267" y="283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Line 457"/>
            <p:cNvSpPr>
              <a:spLocks noChangeShapeType="1"/>
            </p:cNvSpPr>
            <p:nvPr/>
          </p:nvSpPr>
          <p:spPr bwMode="auto">
            <a:xfrm>
              <a:off x="2415" y="1027"/>
              <a:ext cx="0" cy="18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67" name="Rectangle 458"/>
            <p:cNvSpPr>
              <a:spLocks noChangeArrowheads="1"/>
            </p:cNvSpPr>
            <p:nvPr/>
          </p:nvSpPr>
          <p:spPr bwMode="auto">
            <a:xfrm>
              <a:off x="2415" y="1027"/>
              <a:ext cx="4" cy="18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Rectangle 459"/>
            <p:cNvSpPr>
              <a:spLocks noChangeArrowheads="1"/>
            </p:cNvSpPr>
            <p:nvPr/>
          </p:nvSpPr>
          <p:spPr bwMode="auto">
            <a:xfrm>
              <a:off x="2918" y="271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Rectangle 460"/>
            <p:cNvSpPr>
              <a:spLocks noChangeArrowheads="1"/>
            </p:cNvSpPr>
            <p:nvPr/>
          </p:nvSpPr>
          <p:spPr bwMode="auto">
            <a:xfrm>
              <a:off x="2918" y="278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Rectangle 461"/>
            <p:cNvSpPr>
              <a:spLocks noChangeArrowheads="1"/>
            </p:cNvSpPr>
            <p:nvPr/>
          </p:nvSpPr>
          <p:spPr bwMode="auto">
            <a:xfrm>
              <a:off x="2918" y="286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Rectangle 462"/>
            <p:cNvSpPr>
              <a:spLocks noChangeArrowheads="1"/>
            </p:cNvSpPr>
            <p:nvPr/>
          </p:nvSpPr>
          <p:spPr bwMode="auto">
            <a:xfrm>
              <a:off x="2918" y="268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Rectangle 463"/>
            <p:cNvSpPr>
              <a:spLocks noChangeArrowheads="1"/>
            </p:cNvSpPr>
            <p:nvPr/>
          </p:nvSpPr>
          <p:spPr bwMode="auto">
            <a:xfrm>
              <a:off x="2918" y="276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Rectangle 464"/>
            <p:cNvSpPr>
              <a:spLocks noChangeArrowheads="1"/>
            </p:cNvSpPr>
            <p:nvPr/>
          </p:nvSpPr>
          <p:spPr bwMode="auto">
            <a:xfrm>
              <a:off x="2918" y="283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Line 465"/>
            <p:cNvSpPr>
              <a:spLocks noChangeShapeType="1"/>
            </p:cNvSpPr>
            <p:nvPr/>
          </p:nvSpPr>
          <p:spPr bwMode="auto">
            <a:xfrm>
              <a:off x="3065" y="1027"/>
              <a:ext cx="0" cy="18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Rectangle 466"/>
            <p:cNvSpPr>
              <a:spLocks noChangeArrowheads="1"/>
            </p:cNvSpPr>
            <p:nvPr/>
          </p:nvSpPr>
          <p:spPr bwMode="auto">
            <a:xfrm>
              <a:off x="3065" y="1027"/>
              <a:ext cx="5" cy="18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Rectangle 467"/>
            <p:cNvSpPr>
              <a:spLocks noChangeArrowheads="1"/>
            </p:cNvSpPr>
            <p:nvPr/>
          </p:nvSpPr>
          <p:spPr bwMode="auto">
            <a:xfrm>
              <a:off x="3568" y="2712"/>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Rectangle 468"/>
            <p:cNvSpPr>
              <a:spLocks noChangeArrowheads="1"/>
            </p:cNvSpPr>
            <p:nvPr/>
          </p:nvSpPr>
          <p:spPr bwMode="auto">
            <a:xfrm>
              <a:off x="3568" y="2788"/>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Rectangle 469"/>
            <p:cNvSpPr>
              <a:spLocks noChangeArrowheads="1"/>
            </p:cNvSpPr>
            <p:nvPr/>
          </p:nvSpPr>
          <p:spPr bwMode="auto">
            <a:xfrm>
              <a:off x="3568" y="2864"/>
              <a:ext cx="4"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Rectangle 470"/>
            <p:cNvSpPr>
              <a:spLocks noChangeArrowheads="1"/>
            </p:cNvSpPr>
            <p:nvPr/>
          </p:nvSpPr>
          <p:spPr bwMode="auto">
            <a:xfrm>
              <a:off x="3568" y="2687"/>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Rectangle 471"/>
            <p:cNvSpPr>
              <a:spLocks noChangeArrowheads="1"/>
            </p:cNvSpPr>
            <p:nvPr/>
          </p:nvSpPr>
          <p:spPr bwMode="auto">
            <a:xfrm>
              <a:off x="3568" y="2763"/>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Rectangle 472"/>
            <p:cNvSpPr>
              <a:spLocks noChangeArrowheads="1"/>
            </p:cNvSpPr>
            <p:nvPr/>
          </p:nvSpPr>
          <p:spPr bwMode="auto">
            <a:xfrm>
              <a:off x="3568" y="2839"/>
              <a:ext cx="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Line 473"/>
            <p:cNvSpPr>
              <a:spLocks noChangeShapeType="1"/>
            </p:cNvSpPr>
            <p:nvPr/>
          </p:nvSpPr>
          <p:spPr bwMode="auto">
            <a:xfrm>
              <a:off x="3716" y="736"/>
              <a:ext cx="0" cy="21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83" name="Rectangle 474"/>
            <p:cNvSpPr>
              <a:spLocks noChangeArrowheads="1"/>
            </p:cNvSpPr>
            <p:nvPr/>
          </p:nvSpPr>
          <p:spPr bwMode="auto">
            <a:xfrm>
              <a:off x="3716" y="740"/>
              <a:ext cx="4" cy="2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Line 475"/>
            <p:cNvSpPr>
              <a:spLocks noChangeShapeType="1"/>
            </p:cNvSpPr>
            <p:nvPr/>
          </p:nvSpPr>
          <p:spPr bwMode="auto">
            <a:xfrm>
              <a:off x="679" y="1027"/>
              <a:ext cx="0" cy="18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Rectangle 476"/>
            <p:cNvSpPr>
              <a:spLocks noChangeArrowheads="1"/>
            </p:cNvSpPr>
            <p:nvPr/>
          </p:nvSpPr>
          <p:spPr bwMode="auto">
            <a:xfrm>
              <a:off x="679" y="1027"/>
              <a:ext cx="4" cy="18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Line 477"/>
            <p:cNvSpPr>
              <a:spLocks noChangeShapeType="1"/>
            </p:cNvSpPr>
            <p:nvPr/>
          </p:nvSpPr>
          <p:spPr bwMode="auto">
            <a:xfrm>
              <a:off x="244" y="736"/>
              <a:ext cx="34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Rectangle 478"/>
            <p:cNvSpPr>
              <a:spLocks noChangeArrowheads="1"/>
            </p:cNvSpPr>
            <p:nvPr/>
          </p:nvSpPr>
          <p:spPr bwMode="auto">
            <a:xfrm>
              <a:off x="244" y="736"/>
              <a:ext cx="34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Line 479"/>
            <p:cNvSpPr>
              <a:spLocks noChangeShapeType="1"/>
            </p:cNvSpPr>
            <p:nvPr/>
          </p:nvSpPr>
          <p:spPr bwMode="auto">
            <a:xfrm>
              <a:off x="244" y="901"/>
              <a:ext cx="34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89" name="Rectangle 480"/>
            <p:cNvSpPr>
              <a:spLocks noChangeArrowheads="1"/>
            </p:cNvSpPr>
            <p:nvPr/>
          </p:nvSpPr>
          <p:spPr bwMode="auto">
            <a:xfrm>
              <a:off x="244" y="901"/>
              <a:ext cx="34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Line 481"/>
            <p:cNvSpPr>
              <a:spLocks noChangeShapeType="1"/>
            </p:cNvSpPr>
            <p:nvPr/>
          </p:nvSpPr>
          <p:spPr bwMode="auto">
            <a:xfrm>
              <a:off x="244" y="1015"/>
              <a:ext cx="34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91" name="Rectangle 482"/>
            <p:cNvSpPr>
              <a:spLocks noChangeArrowheads="1"/>
            </p:cNvSpPr>
            <p:nvPr/>
          </p:nvSpPr>
          <p:spPr bwMode="auto">
            <a:xfrm>
              <a:off x="244" y="1015"/>
              <a:ext cx="3472"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Line 483"/>
            <p:cNvSpPr>
              <a:spLocks noChangeShapeType="1"/>
            </p:cNvSpPr>
            <p:nvPr/>
          </p:nvSpPr>
          <p:spPr bwMode="auto">
            <a:xfrm>
              <a:off x="244" y="1023"/>
              <a:ext cx="34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93" name="Rectangle 484"/>
            <p:cNvSpPr>
              <a:spLocks noChangeArrowheads="1"/>
            </p:cNvSpPr>
            <p:nvPr/>
          </p:nvSpPr>
          <p:spPr bwMode="auto">
            <a:xfrm>
              <a:off x="244" y="1023"/>
              <a:ext cx="3472"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Line 485"/>
            <p:cNvSpPr>
              <a:spLocks noChangeShapeType="1"/>
            </p:cNvSpPr>
            <p:nvPr/>
          </p:nvSpPr>
          <p:spPr bwMode="auto">
            <a:xfrm>
              <a:off x="3070" y="1137"/>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Rectangle 486"/>
            <p:cNvSpPr>
              <a:spLocks noChangeArrowheads="1"/>
            </p:cNvSpPr>
            <p:nvPr/>
          </p:nvSpPr>
          <p:spPr bwMode="auto">
            <a:xfrm>
              <a:off x="3070" y="1137"/>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Line 487"/>
            <p:cNvSpPr>
              <a:spLocks noChangeShapeType="1"/>
            </p:cNvSpPr>
            <p:nvPr/>
          </p:nvSpPr>
          <p:spPr bwMode="auto">
            <a:xfrm>
              <a:off x="247" y="1230"/>
              <a:ext cx="34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Line 489"/>
            <p:cNvSpPr>
              <a:spLocks noChangeShapeType="1"/>
            </p:cNvSpPr>
            <p:nvPr/>
          </p:nvSpPr>
          <p:spPr bwMode="auto">
            <a:xfrm>
              <a:off x="3070" y="1374"/>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Rectangle 490"/>
            <p:cNvSpPr>
              <a:spLocks noChangeArrowheads="1"/>
            </p:cNvSpPr>
            <p:nvPr/>
          </p:nvSpPr>
          <p:spPr bwMode="auto">
            <a:xfrm>
              <a:off x="3070" y="1374"/>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Line 491"/>
            <p:cNvSpPr>
              <a:spLocks noChangeShapeType="1"/>
            </p:cNvSpPr>
            <p:nvPr/>
          </p:nvSpPr>
          <p:spPr bwMode="auto">
            <a:xfrm>
              <a:off x="244" y="1492"/>
              <a:ext cx="34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101" name="Rectangle 492"/>
            <p:cNvSpPr>
              <a:spLocks noChangeArrowheads="1"/>
            </p:cNvSpPr>
            <p:nvPr/>
          </p:nvSpPr>
          <p:spPr bwMode="auto">
            <a:xfrm>
              <a:off x="244" y="1492"/>
              <a:ext cx="34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Line 493"/>
            <p:cNvSpPr>
              <a:spLocks noChangeShapeType="1"/>
            </p:cNvSpPr>
            <p:nvPr/>
          </p:nvSpPr>
          <p:spPr bwMode="auto">
            <a:xfrm>
              <a:off x="3070" y="1610"/>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Rectangle 494"/>
            <p:cNvSpPr>
              <a:spLocks noChangeArrowheads="1"/>
            </p:cNvSpPr>
            <p:nvPr/>
          </p:nvSpPr>
          <p:spPr bwMode="auto">
            <a:xfrm>
              <a:off x="3070" y="1610"/>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Line 495"/>
            <p:cNvSpPr>
              <a:spLocks noChangeShapeType="1"/>
            </p:cNvSpPr>
            <p:nvPr/>
          </p:nvSpPr>
          <p:spPr bwMode="auto">
            <a:xfrm>
              <a:off x="244" y="1728"/>
              <a:ext cx="34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Rectangle 496"/>
            <p:cNvSpPr>
              <a:spLocks noChangeArrowheads="1"/>
            </p:cNvSpPr>
            <p:nvPr/>
          </p:nvSpPr>
          <p:spPr bwMode="auto">
            <a:xfrm>
              <a:off x="244" y="1728"/>
              <a:ext cx="347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Line 497"/>
            <p:cNvSpPr>
              <a:spLocks noChangeShapeType="1"/>
            </p:cNvSpPr>
            <p:nvPr/>
          </p:nvSpPr>
          <p:spPr bwMode="auto">
            <a:xfrm>
              <a:off x="3065" y="1851"/>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Rectangle 500"/>
            <p:cNvSpPr>
              <a:spLocks noChangeArrowheads="1"/>
            </p:cNvSpPr>
            <p:nvPr/>
          </p:nvSpPr>
          <p:spPr bwMode="auto">
            <a:xfrm>
              <a:off x="244" y="1965"/>
              <a:ext cx="34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Line 501"/>
            <p:cNvSpPr>
              <a:spLocks noChangeShapeType="1"/>
            </p:cNvSpPr>
            <p:nvPr/>
          </p:nvSpPr>
          <p:spPr bwMode="auto">
            <a:xfrm>
              <a:off x="3074" y="2087"/>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Line 503"/>
            <p:cNvSpPr>
              <a:spLocks noChangeShapeType="1"/>
            </p:cNvSpPr>
            <p:nvPr/>
          </p:nvSpPr>
          <p:spPr bwMode="auto">
            <a:xfrm>
              <a:off x="244" y="2207"/>
              <a:ext cx="34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114" name="Line 505"/>
            <p:cNvSpPr>
              <a:spLocks noChangeShapeType="1"/>
            </p:cNvSpPr>
            <p:nvPr/>
          </p:nvSpPr>
          <p:spPr bwMode="auto">
            <a:xfrm>
              <a:off x="3070" y="2320"/>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Rectangle 506"/>
            <p:cNvSpPr>
              <a:spLocks noChangeArrowheads="1"/>
            </p:cNvSpPr>
            <p:nvPr/>
          </p:nvSpPr>
          <p:spPr bwMode="auto">
            <a:xfrm>
              <a:off x="3070" y="2320"/>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Line 507"/>
            <p:cNvSpPr>
              <a:spLocks noChangeShapeType="1"/>
            </p:cNvSpPr>
            <p:nvPr/>
          </p:nvSpPr>
          <p:spPr bwMode="auto">
            <a:xfrm>
              <a:off x="244" y="2438"/>
              <a:ext cx="34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117" name="Rectangle 508"/>
            <p:cNvSpPr>
              <a:spLocks noChangeArrowheads="1"/>
            </p:cNvSpPr>
            <p:nvPr/>
          </p:nvSpPr>
          <p:spPr bwMode="auto">
            <a:xfrm>
              <a:off x="244" y="2438"/>
              <a:ext cx="34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Line 509"/>
            <p:cNvSpPr>
              <a:spLocks noChangeShapeType="1"/>
            </p:cNvSpPr>
            <p:nvPr/>
          </p:nvSpPr>
          <p:spPr bwMode="auto">
            <a:xfrm>
              <a:off x="3070" y="2556"/>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119" name="Rectangle 510"/>
            <p:cNvSpPr>
              <a:spLocks noChangeArrowheads="1"/>
            </p:cNvSpPr>
            <p:nvPr/>
          </p:nvSpPr>
          <p:spPr bwMode="auto">
            <a:xfrm>
              <a:off x="3070" y="2556"/>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Line 511"/>
            <p:cNvSpPr>
              <a:spLocks noChangeShapeType="1"/>
            </p:cNvSpPr>
            <p:nvPr/>
          </p:nvSpPr>
          <p:spPr bwMode="auto">
            <a:xfrm>
              <a:off x="244" y="2674"/>
              <a:ext cx="34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Rectangle 512"/>
            <p:cNvSpPr>
              <a:spLocks noChangeArrowheads="1"/>
            </p:cNvSpPr>
            <p:nvPr/>
          </p:nvSpPr>
          <p:spPr bwMode="auto">
            <a:xfrm>
              <a:off x="244" y="2674"/>
              <a:ext cx="347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Line 513"/>
            <p:cNvSpPr>
              <a:spLocks noChangeShapeType="1"/>
            </p:cNvSpPr>
            <p:nvPr/>
          </p:nvSpPr>
          <p:spPr bwMode="auto">
            <a:xfrm>
              <a:off x="3070" y="2793"/>
              <a:ext cx="4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Rectangle 514"/>
            <p:cNvSpPr>
              <a:spLocks noChangeArrowheads="1"/>
            </p:cNvSpPr>
            <p:nvPr/>
          </p:nvSpPr>
          <p:spPr bwMode="auto">
            <a:xfrm>
              <a:off x="3070" y="2793"/>
              <a:ext cx="4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Line 515"/>
            <p:cNvSpPr>
              <a:spLocks noChangeShapeType="1"/>
            </p:cNvSpPr>
            <p:nvPr/>
          </p:nvSpPr>
          <p:spPr bwMode="auto">
            <a:xfrm>
              <a:off x="244" y="2911"/>
              <a:ext cx="34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Rectangle 516"/>
            <p:cNvSpPr>
              <a:spLocks noChangeArrowheads="1"/>
            </p:cNvSpPr>
            <p:nvPr/>
          </p:nvSpPr>
          <p:spPr bwMode="auto">
            <a:xfrm>
              <a:off x="244" y="2911"/>
              <a:ext cx="347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Line 517"/>
            <p:cNvSpPr>
              <a:spLocks noChangeShapeType="1"/>
            </p:cNvSpPr>
            <p:nvPr/>
          </p:nvSpPr>
          <p:spPr bwMode="auto">
            <a:xfrm flipH="1">
              <a:off x="1617" y="901"/>
              <a:ext cx="148" cy="1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Line 518"/>
            <p:cNvSpPr>
              <a:spLocks noChangeShapeType="1"/>
            </p:cNvSpPr>
            <p:nvPr/>
          </p:nvSpPr>
          <p:spPr bwMode="auto">
            <a:xfrm flipH="1">
              <a:off x="2267" y="901"/>
              <a:ext cx="148" cy="1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Line 519"/>
            <p:cNvSpPr>
              <a:spLocks noChangeShapeType="1"/>
            </p:cNvSpPr>
            <p:nvPr/>
          </p:nvSpPr>
          <p:spPr bwMode="auto">
            <a:xfrm flipH="1">
              <a:off x="2918" y="901"/>
              <a:ext cx="147" cy="1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Line 520"/>
            <p:cNvSpPr>
              <a:spLocks noChangeShapeType="1"/>
            </p:cNvSpPr>
            <p:nvPr/>
          </p:nvSpPr>
          <p:spPr bwMode="auto">
            <a:xfrm flipH="1">
              <a:off x="3568" y="901"/>
              <a:ext cx="148" cy="1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30" name="Group 523"/>
          <p:cNvGrpSpPr>
            <a:grpSpLocks noChangeAspect="1"/>
          </p:cNvGrpSpPr>
          <p:nvPr/>
        </p:nvGrpSpPr>
        <p:grpSpPr bwMode="auto">
          <a:xfrm>
            <a:off x="380999" y="5283200"/>
            <a:ext cx="5591343" cy="3597275"/>
            <a:chOff x="240" y="3328"/>
            <a:chExt cx="3480" cy="2266"/>
          </a:xfrm>
        </p:grpSpPr>
        <p:sp>
          <p:nvSpPr>
            <p:cNvPr id="531" name="AutoShape 522"/>
            <p:cNvSpPr>
              <a:spLocks noChangeAspect="1" noChangeArrowheads="1" noTextEdit="1"/>
            </p:cNvSpPr>
            <p:nvPr/>
          </p:nvSpPr>
          <p:spPr bwMode="auto">
            <a:xfrm>
              <a:off x="240" y="3328"/>
              <a:ext cx="3480"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 name="Rectangle 524"/>
            <p:cNvSpPr>
              <a:spLocks noChangeArrowheads="1"/>
            </p:cNvSpPr>
            <p:nvPr/>
          </p:nvSpPr>
          <p:spPr bwMode="auto">
            <a:xfrm>
              <a:off x="242" y="3330"/>
              <a:ext cx="3476" cy="22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Rectangle 525"/>
            <p:cNvSpPr>
              <a:spLocks noChangeArrowheads="1"/>
            </p:cNvSpPr>
            <p:nvPr/>
          </p:nvSpPr>
          <p:spPr bwMode="auto">
            <a:xfrm>
              <a:off x="602" y="3517"/>
              <a:ext cx="2850" cy="19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 name="Freeform 526"/>
            <p:cNvSpPr>
              <a:spLocks noEditPoints="1"/>
            </p:cNvSpPr>
            <p:nvPr/>
          </p:nvSpPr>
          <p:spPr bwMode="auto">
            <a:xfrm>
              <a:off x="602" y="3515"/>
              <a:ext cx="2850" cy="1659"/>
            </a:xfrm>
            <a:custGeom>
              <a:avLst/>
              <a:gdLst>
                <a:gd name="T0" fmla="*/ 0 w 2850"/>
                <a:gd name="T1" fmla="*/ 1655 h 1659"/>
                <a:gd name="T2" fmla="*/ 2850 w 2850"/>
                <a:gd name="T3" fmla="*/ 1655 h 1659"/>
                <a:gd name="T4" fmla="*/ 2850 w 2850"/>
                <a:gd name="T5" fmla="*/ 1659 h 1659"/>
                <a:gd name="T6" fmla="*/ 0 w 2850"/>
                <a:gd name="T7" fmla="*/ 1659 h 1659"/>
                <a:gd name="T8" fmla="*/ 0 w 2850"/>
                <a:gd name="T9" fmla="*/ 1655 h 1659"/>
                <a:gd name="T10" fmla="*/ 0 w 2850"/>
                <a:gd name="T11" fmla="*/ 1380 h 1659"/>
                <a:gd name="T12" fmla="*/ 2850 w 2850"/>
                <a:gd name="T13" fmla="*/ 1380 h 1659"/>
                <a:gd name="T14" fmla="*/ 2850 w 2850"/>
                <a:gd name="T15" fmla="*/ 1384 h 1659"/>
                <a:gd name="T16" fmla="*/ 0 w 2850"/>
                <a:gd name="T17" fmla="*/ 1384 h 1659"/>
                <a:gd name="T18" fmla="*/ 0 w 2850"/>
                <a:gd name="T19" fmla="*/ 1380 h 1659"/>
                <a:gd name="T20" fmla="*/ 0 w 2850"/>
                <a:gd name="T21" fmla="*/ 1104 h 1659"/>
                <a:gd name="T22" fmla="*/ 2850 w 2850"/>
                <a:gd name="T23" fmla="*/ 1104 h 1659"/>
                <a:gd name="T24" fmla="*/ 2850 w 2850"/>
                <a:gd name="T25" fmla="*/ 1108 h 1659"/>
                <a:gd name="T26" fmla="*/ 0 w 2850"/>
                <a:gd name="T27" fmla="*/ 1108 h 1659"/>
                <a:gd name="T28" fmla="*/ 0 w 2850"/>
                <a:gd name="T29" fmla="*/ 1104 h 1659"/>
                <a:gd name="T30" fmla="*/ 0 w 2850"/>
                <a:gd name="T31" fmla="*/ 828 h 1659"/>
                <a:gd name="T32" fmla="*/ 2850 w 2850"/>
                <a:gd name="T33" fmla="*/ 828 h 1659"/>
                <a:gd name="T34" fmla="*/ 2850 w 2850"/>
                <a:gd name="T35" fmla="*/ 832 h 1659"/>
                <a:gd name="T36" fmla="*/ 0 w 2850"/>
                <a:gd name="T37" fmla="*/ 832 h 1659"/>
                <a:gd name="T38" fmla="*/ 0 w 2850"/>
                <a:gd name="T39" fmla="*/ 828 h 1659"/>
                <a:gd name="T40" fmla="*/ 0 w 2850"/>
                <a:gd name="T41" fmla="*/ 552 h 1659"/>
                <a:gd name="T42" fmla="*/ 2850 w 2850"/>
                <a:gd name="T43" fmla="*/ 552 h 1659"/>
                <a:gd name="T44" fmla="*/ 2850 w 2850"/>
                <a:gd name="T45" fmla="*/ 556 h 1659"/>
                <a:gd name="T46" fmla="*/ 0 w 2850"/>
                <a:gd name="T47" fmla="*/ 556 h 1659"/>
                <a:gd name="T48" fmla="*/ 0 w 2850"/>
                <a:gd name="T49" fmla="*/ 552 h 1659"/>
                <a:gd name="T50" fmla="*/ 0 w 2850"/>
                <a:gd name="T51" fmla="*/ 277 h 1659"/>
                <a:gd name="T52" fmla="*/ 2850 w 2850"/>
                <a:gd name="T53" fmla="*/ 277 h 1659"/>
                <a:gd name="T54" fmla="*/ 2850 w 2850"/>
                <a:gd name="T55" fmla="*/ 281 h 1659"/>
                <a:gd name="T56" fmla="*/ 0 w 2850"/>
                <a:gd name="T57" fmla="*/ 281 h 1659"/>
                <a:gd name="T58" fmla="*/ 0 w 2850"/>
                <a:gd name="T59" fmla="*/ 277 h 1659"/>
                <a:gd name="T60" fmla="*/ 0 w 2850"/>
                <a:gd name="T61" fmla="*/ 0 h 1659"/>
                <a:gd name="T62" fmla="*/ 2850 w 2850"/>
                <a:gd name="T63" fmla="*/ 0 h 1659"/>
                <a:gd name="T64" fmla="*/ 2850 w 2850"/>
                <a:gd name="T65" fmla="*/ 5 h 1659"/>
                <a:gd name="T66" fmla="*/ 0 w 2850"/>
                <a:gd name="T67" fmla="*/ 5 h 1659"/>
                <a:gd name="T68" fmla="*/ 0 w 2850"/>
                <a:gd name="T69" fmla="*/ 0 h 1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0" h="1659">
                  <a:moveTo>
                    <a:pt x="0" y="1655"/>
                  </a:moveTo>
                  <a:lnTo>
                    <a:pt x="2850" y="1655"/>
                  </a:lnTo>
                  <a:lnTo>
                    <a:pt x="2850" y="1659"/>
                  </a:lnTo>
                  <a:lnTo>
                    <a:pt x="0" y="1659"/>
                  </a:lnTo>
                  <a:lnTo>
                    <a:pt x="0" y="1655"/>
                  </a:lnTo>
                  <a:close/>
                  <a:moveTo>
                    <a:pt x="0" y="1380"/>
                  </a:moveTo>
                  <a:lnTo>
                    <a:pt x="2850" y="1380"/>
                  </a:lnTo>
                  <a:lnTo>
                    <a:pt x="2850" y="1384"/>
                  </a:lnTo>
                  <a:lnTo>
                    <a:pt x="0" y="1384"/>
                  </a:lnTo>
                  <a:lnTo>
                    <a:pt x="0" y="1380"/>
                  </a:lnTo>
                  <a:close/>
                  <a:moveTo>
                    <a:pt x="0" y="1104"/>
                  </a:moveTo>
                  <a:lnTo>
                    <a:pt x="2850" y="1104"/>
                  </a:lnTo>
                  <a:lnTo>
                    <a:pt x="2850" y="1108"/>
                  </a:lnTo>
                  <a:lnTo>
                    <a:pt x="0" y="1108"/>
                  </a:lnTo>
                  <a:lnTo>
                    <a:pt x="0" y="1104"/>
                  </a:lnTo>
                  <a:close/>
                  <a:moveTo>
                    <a:pt x="0" y="828"/>
                  </a:moveTo>
                  <a:lnTo>
                    <a:pt x="2850" y="828"/>
                  </a:lnTo>
                  <a:lnTo>
                    <a:pt x="2850" y="832"/>
                  </a:lnTo>
                  <a:lnTo>
                    <a:pt x="0" y="832"/>
                  </a:lnTo>
                  <a:lnTo>
                    <a:pt x="0" y="828"/>
                  </a:lnTo>
                  <a:close/>
                  <a:moveTo>
                    <a:pt x="0" y="552"/>
                  </a:moveTo>
                  <a:lnTo>
                    <a:pt x="2850" y="552"/>
                  </a:lnTo>
                  <a:lnTo>
                    <a:pt x="2850" y="556"/>
                  </a:lnTo>
                  <a:lnTo>
                    <a:pt x="0" y="556"/>
                  </a:lnTo>
                  <a:lnTo>
                    <a:pt x="0" y="552"/>
                  </a:lnTo>
                  <a:close/>
                  <a:moveTo>
                    <a:pt x="0" y="277"/>
                  </a:moveTo>
                  <a:lnTo>
                    <a:pt x="2850" y="277"/>
                  </a:lnTo>
                  <a:lnTo>
                    <a:pt x="2850" y="281"/>
                  </a:lnTo>
                  <a:lnTo>
                    <a:pt x="0" y="281"/>
                  </a:lnTo>
                  <a:lnTo>
                    <a:pt x="0" y="277"/>
                  </a:lnTo>
                  <a:close/>
                  <a:moveTo>
                    <a:pt x="0" y="0"/>
                  </a:moveTo>
                  <a:lnTo>
                    <a:pt x="2850" y="0"/>
                  </a:lnTo>
                  <a:lnTo>
                    <a:pt x="2850"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 name="Freeform 527"/>
            <p:cNvSpPr>
              <a:spLocks noEditPoints="1"/>
            </p:cNvSpPr>
            <p:nvPr/>
          </p:nvSpPr>
          <p:spPr bwMode="auto">
            <a:xfrm>
              <a:off x="651" y="4042"/>
              <a:ext cx="2558" cy="1406"/>
            </a:xfrm>
            <a:custGeom>
              <a:avLst/>
              <a:gdLst>
                <a:gd name="T0" fmla="*/ 0 w 2558"/>
                <a:gd name="T1" fmla="*/ 673 h 1406"/>
                <a:gd name="T2" fmla="*/ 64 w 2558"/>
                <a:gd name="T3" fmla="*/ 673 h 1406"/>
                <a:gd name="T4" fmla="*/ 64 w 2558"/>
                <a:gd name="T5" fmla="*/ 1406 h 1406"/>
                <a:gd name="T6" fmla="*/ 0 w 2558"/>
                <a:gd name="T7" fmla="*/ 1406 h 1406"/>
                <a:gd name="T8" fmla="*/ 0 w 2558"/>
                <a:gd name="T9" fmla="*/ 673 h 1406"/>
                <a:gd name="T10" fmla="*/ 356 w 2558"/>
                <a:gd name="T11" fmla="*/ 143 h 1406"/>
                <a:gd name="T12" fmla="*/ 420 w 2558"/>
                <a:gd name="T13" fmla="*/ 143 h 1406"/>
                <a:gd name="T14" fmla="*/ 420 w 2558"/>
                <a:gd name="T15" fmla="*/ 1406 h 1406"/>
                <a:gd name="T16" fmla="*/ 356 w 2558"/>
                <a:gd name="T17" fmla="*/ 1406 h 1406"/>
                <a:gd name="T18" fmla="*/ 356 w 2558"/>
                <a:gd name="T19" fmla="*/ 143 h 1406"/>
                <a:gd name="T20" fmla="*/ 712 w 2558"/>
                <a:gd name="T21" fmla="*/ 744 h 1406"/>
                <a:gd name="T22" fmla="*/ 777 w 2558"/>
                <a:gd name="T23" fmla="*/ 744 h 1406"/>
                <a:gd name="T24" fmla="*/ 777 w 2558"/>
                <a:gd name="T25" fmla="*/ 1406 h 1406"/>
                <a:gd name="T26" fmla="*/ 712 w 2558"/>
                <a:gd name="T27" fmla="*/ 1406 h 1406"/>
                <a:gd name="T28" fmla="*/ 712 w 2558"/>
                <a:gd name="T29" fmla="*/ 744 h 1406"/>
                <a:gd name="T30" fmla="*/ 1068 w 2558"/>
                <a:gd name="T31" fmla="*/ 0 h 1406"/>
                <a:gd name="T32" fmla="*/ 1133 w 2558"/>
                <a:gd name="T33" fmla="*/ 0 h 1406"/>
                <a:gd name="T34" fmla="*/ 1133 w 2558"/>
                <a:gd name="T35" fmla="*/ 1406 h 1406"/>
                <a:gd name="T36" fmla="*/ 1068 w 2558"/>
                <a:gd name="T37" fmla="*/ 1406 h 1406"/>
                <a:gd name="T38" fmla="*/ 1068 w 2558"/>
                <a:gd name="T39" fmla="*/ 0 h 1406"/>
                <a:gd name="T40" fmla="*/ 1425 w 2558"/>
                <a:gd name="T41" fmla="*/ 810 h 1406"/>
                <a:gd name="T42" fmla="*/ 1490 w 2558"/>
                <a:gd name="T43" fmla="*/ 810 h 1406"/>
                <a:gd name="T44" fmla="*/ 1490 w 2558"/>
                <a:gd name="T45" fmla="*/ 1406 h 1406"/>
                <a:gd name="T46" fmla="*/ 1425 w 2558"/>
                <a:gd name="T47" fmla="*/ 1406 h 1406"/>
                <a:gd name="T48" fmla="*/ 1425 w 2558"/>
                <a:gd name="T49" fmla="*/ 810 h 1406"/>
                <a:gd name="T50" fmla="*/ 1781 w 2558"/>
                <a:gd name="T51" fmla="*/ 1142 h 1406"/>
                <a:gd name="T52" fmla="*/ 1846 w 2558"/>
                <a:gd name="T53" fmla="*/ 1142 h 1406"/>
                <a:gd name="T54" fmla="*/ 1846 w 2558"/>
                <a:gd name="T55" fmla="*/ 1406 h 1406"/>
                <a:gd name="T56" fmla="*/ 1781 w 2558"/>
                <a:gd name="T57" fmla="*/ 1406 h 1406"/>
                <a:gd name="T58" fmla="*/ 1781 w 2558"/>
                <a:gd name="T59" fmla="*/ 1142 h 1406"/>
                <a:gd name="T60" fmla="*/ 2137 w 2558"/>
                <a:gd name="T61" fmla="*/ 292 h 1406"/>
                <a:gd name="T62" fmla="*/ 2202 w 2558"/>
                <a:gd name="T63" fmla="*/ 292 h 1406"/>
                <a:gd name="T64" fmla="*/ 2202 w 2558"/>
                <a:gd name="T65" fmla="*/ 1406 h 1406"/>
                <a:gd name="T66" fmla="*/ 2137 w 2558"/>
                <a:gd name="T67" fmla="*/ 1406 h 1406"/>
                <a:gd name="T68" fmla="*/ 2137 w 2558"/>
                <a:gd name="T69" fmla="*/ 292 h 1406"/>
                <a:gd name="T70" fmla="*/ 2493 w 2558"/>
                <a:gd name="T71" fmla="*/ 457 h 1406"/>
                <a:gd name="T72" fmla="*/ 2558 w 2558"/>
                <a:gd name="T73" fmla="*/ 457 h 1406"/>
                <a:gd name="T74" fmla="*/ 2558 w 2558"/>
                <a:gd name="T75" fmla="*/ 1406 h 1406"/>
                <a:gd name="T76" fmla="*/ 2493 w 2558"/>
                <a:gd name="T77" fmla="*/ 1406 h 1406"/>
                <a:gd name="T78" fmla="*/ 2493 w 2558"/>
                <a:gd name="T79" fmla="*/ 457 h 1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8" h="1406">
                  <a:moveTo>
                    <a:pt x="0" y="673"/>
                  </a:moveTo>
                  <a:lnTo>
                    <a:pt x="64" y="673"/>
                  </a:lnTo>
                  <a:lnTo>
                    <a:pt x="64" y="1406"/>
                  </a:lnTo>
                  <a:lnTo>
                    <a:pt x="0" y="1406"/>
                  </a:lnTo>
                  <a:lnTo>
                    <a:pt x="0" y="673"/>
                  </a:lnTo>
                  <a:close/>
                  <a:moveTo>
                    <a:pt x="356" y="143"/>
                  </a:moveTo>
                  <a:lnTo>
                    <a:pt x="420" y="143"/>
                  </a:lnTo>
                  <a:lnTo>
                    <a:pt x="420" y="1406"/>
                  </a:lnTo>
                  <a:lnTo>
                    <a:pt x="356" y="1406"/>
                  </a:lnTo>
                  <a:lnTo>
                    <a:pt x="356" y="143"/>
                  </a:lnTo>
                  <a:close/>
                  <a:moveTo>
                    <a:pt x="712" y="744"/>
                  </a:moveTo>
                  <a:lnTo>
                    <a:pt x="777" y="744"/>
                  </a:lnTo>
                  <a:lnTo>
                    <a:pt x="777" y="1406"/>
                  </a:lnTo>
                  <a:lnTo>
                    <a:pt x="712" y="1406"/>
                  </a:lnTo>
                  <a:lnTo>
                    <a:pt x="712" y="744"/>
                  </a:lnTo>
                  <a:close/>
                  <a:moveTo>
                    <a:pt x="1068" y="0"/>
                  </a:moveTo>
                  <a:lnTo>
                    <a:pt x="1133" y="0"/>
                  </a:lnTo>
                  <a:lnTo>
                    <a:pt x="1133" y="1406"/>
                  </a:lnTo>
                  <a:lnTo>
                    <a:pt x="1068" y="1406"/>
                  </a:lnTo>
                  <a:lnTo>
                    <a:pt x="1068" y="0"/>
                  </a:lnTo>
                  <a:close/>
                  <a:moveTo>
                    <a:pt x="1425" y="810"/>
                  </a:moveTo>
                  <a:lnTo>
                    <a:pt x="1490" y="810"/>
                  </a:lnTo>
                  <a:lnTo>
                    <a:pt x="1490" y="1406"/>
                  </a:lnTo>
                  <a:lnTo>
                    <a:pt x="1425" y="1406"/>
                  </a:lnTo>
                  <a:lnTo>
                    <a:pt x="1425" y="810"/>
                  </a:lnTo>
                  <a:close/>
                  <a:moveTo>
                    <a:pt x="1781" y="1142"/>
                  </a:moveTo>
                  <a:lnTo>
                    <a:pt x="1846" y="1142"/>
                  </a:lnTo>
                  <a:lnTo>
                    <a:pt x="1846" y="1406"/>
                  </a:lnTo>
                  <a:lnTo>
                    <a:pt x="1781" y="1406"/>
                  </a:lnTo>
                  <a:lnTo>
                    <a:pt x="1781" y="1142"/>
                  </a:lnTo>
                  <a:close/>
                  <a:moveTo>
                    <a:pt x="2137" y="292"/>
                  </a:moveTo>
                  <a:lnTo>
                    <a:pt x="2202" y="292"/>
                  </a:lnTo>
                  <a:lnTo>
                    <a:pt x="2202" y="1406"/>
                  </a:lnTo>
                  <a:lnTo>
                    <a:pt x="2137" y="1406"/>
                  </a:lnTo>
                  <a:lnTo>
                    <a:pt x="2137" y="292"/>
                  </a:lnTo>
                  <a:close/>
                  <a:moveTo>
                    <a:pt x="2493" y="457"/>
                  </a:moveTo>
                  <a:lnTo>
                    <a:pt x="2558" y="457"/>
                  </a:lnTo>
                  <a:lnTo>
                    <a:pt x="2558" y="1406"/>
                  </a:lnTo>
                  <a:lnTo>
                    <a:pt x="2493" y="1406"/>
                  </a:lnTo>
                  <a:lnTo>
                    <a:pt x="2493" y="457"/>
                  </a:lnTo>
                  <a:close/>
                </a:path>
              </a:pathLst>
            </a:custGeom>
            <a:solidFill>
              <a:srgbClr val="CC0000"/>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6" name="Freeform 528"/>
            <p:cNvSpPr>
              <a:spLocks noEditPoints="1"/>
            </p:cNvSpPr>
            <p:nvPr/>
          </p:nvSpPr>
          <p:spPr bwMode="auto">
            <a:xfrm>
              <a:off x="715" y="3788"/>
              <a:ext cx="2559" cy="1660"/>
            </a:xfrm>
            <a:custGeom>
              <a:avLst/>
              <a:gdLst>
                <a:gd name="T0" fmla="*/ 0 w 2559"/>
                <a:gd name="T1" fmla="*/ 982 h 1660"/>
                <a:gd name="T2" fmla="*/ 65 w 2559"/>
                <a:gd name="T3" fmla="*/ 982 h 1660"/>
                <a:gd name="T4" fmla="*/ 65 w 2559"/>
                <a:gd name="T5" fmla="*/ 1660 h 1660"/>
                <a:gd name="T6" fmla="*/ 0 w 2559"/>
                <a:gd name="T7" fmla="*/ 1660 h 1660"/>
                <a:gd name="T8" fmla="*/ 0 w 2559"/>
                <a:gd name="T9" fmla="*/ 982 h 1660"/>
                <a:gd name="T10" fmla="*/ 356 w 2559"/>
                <a:gd name="T11" fmla="*/ 179 h 1660"/>
                <a:gd name="T12" fmla="*/ 421 w 2559"/>
                <a:gd name="T13" fmla="*/ 179 h 1660"/>
                <a:gd name="T14" fmla="*/ 421 w 2559"/>
                <a:gd name="T15" fmla="*/ 1660 h 1660"/>
                <a:gd name="T16" fmla="*/ 356 w 2559"/>
                <a:gd name="T17" fmla="*/ 1660 h 1660"/>
                <a:gd name="T18" fmla="*/ 356 w 2559"/>
                <a:gd name="T19" fmla="*/ 179 h 1660"/>
                <a:gd name="T20" fmla="*/ 713 w 2559"/>
                <a:gd name="T21" fmla="*/ 789 h 1660"/>
                <a:gd name="T22" fmla="*/ 778 w 2559"/>
                <a:gd name="T23" fmla="*/ 789 h 1660"/>
                <a:gd name="T24" fmla="*/ 778 w 2559"/>
                <a:gd name="T25" fmla="*/ 1660 h 1660"/>
                <a:gd name="T26" fmla="*/ 713 w 2559"/>
                <a:gd name="T27" fmla="*/ 1660 h 1660"/>
                <a:gd name="T28" fmla="*/ 713 w 2559"/>
                <a:gd name="T29" fmla="*/ 789 h 1660"/>
                <a:gd name="T30" fmla="*/ 1069 w 2559"/>
                <a:gd name="T31" fmla="*/ 0 h 1660"/>
                <a:gd name="T32" fmla="*/ 1134 w 2559"/>
                <a:gd name="T33" fmla="*/ 0 h 1660"/>
                <a:gd name="T34" fmla="*/ 1134 w 2559"/>
                <a:gd name="T35" fmla="*/ 1660 h 1660"/>
                <a:gd name="T36" fmla="*/ 1069 w 2559"/>
                <a:gd name="T37" fmla="*/ 1660 h 1660"/>
                <a:gd name="T38" fmla="*/ 1069 w 2559"/>
                <a:gd name="T39" fmla="*/ 0 h 1660"/>
                <a:gd name="T40" fmla="*/ 1426 w 2559"/>
                <a:gd name="T41" fmla="*/ 963 h 1660"/>
                <a:gd name="T42" fmla="*/ 1490 w 2559"/>
                <a:gd name="T43" fmla="*/ 963 h 1660"/>
                <a:gd name="T44" fmla="*/ 1490 w 2559"/>
                <a:gd name="T45" fmla="*/ 1660 h 1660"/>
                <a:gd name="T46" fmla="*/ 1426 w 2559"/>
                <a:gd name="T47" fmla="*/ 1660 h 1660"/>
                <a:gd name="T48" fmla="*/ 1426 w 2559"/>
                <a:gd name="T49" fmla="*/ 963 h 1660"/>
                <a:gd name="T50" fmla="*/ 1782 w 2559"/>
                <a:gd name="T51" fmla="*/ 1379 h 1660"/>
                <a:gd name="T52" fmla="*/ 1846 w 2559"/>
                <a:gd name="T53" fmla="*/ 1379 h 1660"/>
                <a:gd name="T54" fmla="*/ 1846 w 2559"/>
                <a:gd name="T55" fmla="*/ 1660 h 1660"/>
                <a:gd name="T56" fmla="*/ 1782 w 2559"/>
                <a:gd name="T57" fmla="*/ 1660 h 1660"/>
                <a:gd name="T58" fmla="*/ 1782 w 2559"/>
                <a:gd name="T59" fmla="*/ 1379 h 1660"/>
                <a:gd name="T60" fmla="*/ 2138 w 2559"/>
                <a:gd name="T61" fmla="*/ 328 h 1660"/>
                <a:gd name="T62" fmla="*/ 2202 w 2559"/>
                <a:gd name="T63" fmla="*/ 328 h 1660"/>
                <a:gd name="T64" fmla="*/ 2202 w 2559"/>
                <a:gd name="T65" fmla="*/ 1660 h 1660"/>
                <a:gd name="T66" fmla="*/ 2138 w 2559"/>
                <a:gd name="T67" fmla="*/ 1660 h 1660"/>
                <a:gd name="T68" fmla="*/ 2138 w 2559"/>
                <a:gd name="T69" fmla="*/ 328 h 1660"/>
                <a:gd name="T70" fmla="*/ 2494 w 2559"/>
                <a:gd name="T71" fmla="*/ 676 h 1660"/>
                <a:gd name="T72" fmla="*/ 2559 w 2559"/>
                <a:gd name="T73" fmla="*/ 676 h 1660"/>
                <a:gd name="T74" fmla="*/ 2559 w 2559"/>
                <a:gd name="T75" fmla="*/ 1660 h 1660"/>
                <a:gd name="T76" fmla="*/ 2494 w 2559"/>
                <a:gd name="T77" fmla="*/ 1660 h 1660"/>
                <a:gd name="T78" fmla="*/ 2494 w 2559"/>
                <a:gd name="T79" fmla="*/ 676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9" h="1660">
                  <a:moveTo>
                    <a:pt x="0" y="982"/>
                  </a:moveTo>
                  <a:lnTo>
                    <a:pt x="65" y="982"/>
                  </a:lnTo>
                  <a:lnTo>
                    <a:pt x="65" y="1660"/>
                  </a:lnTo>
                  <a:lnTo>
                    <a:pt x="0" y="1660"/>
                  </a:lnTo>
                  <a:lnTo>
                    <a:pt x="0" y="982"/>
                  </a:lnTo>
                  <a:close/>
                  <a:moveTo>
                    <a:pt x="356" y="179"/>
                  </a:moveTo>
                  <a:lnTo>
                    <a:pt x="421" y="179"/>
                  </a:lnTo>
                  <a:lnTo>
                    <a:pt x="421" y="1660"/>
                  </a:lnTo>
                  <a:lnTo>
                    <a:pt x="356" y="1660"/>
                  </a:lnTo>
                  <a:lnTo>
                    <a:pt x="356" y="179"/>
                  </a:lnTo>
                  <a:close/>
                  <a:moveTo>
                    <a:pt x="713" y="789"/>
                  </a:moveTo>
                  <a:lnTo>
                    <a:pt x="778" y="789"/>
                  </a:lnTo>
                  <a:lnTo>
                    <a:pt x="778" y="1660"/>
                  </a:lnTo>
                  <a:lnTo>
                    <a:pt x="713" y="1660"/>
                  </a:lnTo>
                  <a:lnTo>
                    <a:pt x="713" y="789"/>
                  </a:lnTo>
                  <a:close/>
                  <a:moveTo>
                    <a:pt x="1069" y="0"/>
                  </a:moveTo>
                  <a:lnTo>
                    <a:pt x="1134" y="0"/>
                  </a:lnTo>
                  <a:lnTo>
                    <a:pt x="1134" y="1660"/>
                  </a:lnTo>
                  <a:lnTo>
                    <a:pt x="1069" y="1660"/>
                  </a:lnTo>
                  <a:lnTo>
                    <a:pt x="1069" y="0"/>
                  </a:lnTo>
                  <a:close/>
                  <a:moveTo>
                    <a:pt x="1426" y="963"/>
                  </a:moveTo>
                  <a:lnTo>
                    <a:pt x="1490" y="963"/>
                  </a:lnTo>
                  <a:lnTo>
                    <a:pt x="1490" y="1660"/>
                  </a:lnTo>
                  <a:lnTo>
                    <a:pt x="1426" y="1660"/>
                  </a:lnTo>
                  <a:lnTo>
                    <a:pt x="1426" y="963"/>
                  </a:lnTo>
                  <a:close/>
                  <a:moveTo>
                    <a:pt x="1782" y="1379"/>
                  </a:moveTo>
                  <a:lnTo>
                    <a:pt x="1846" y="1379"/>
                  </a:lnTo>
                  <a:lnTo>
                    <a:pt x="1846" y="1660"/>
                  </a:lnTo>
                  <a:lnTo>
                    <a:pt x="1782" y="1660"/>
                  </a:lnTo>
                  <a:lnTo>
                    <a:pt x="1782" y="1379"/>
                  </a:lnTo>
                  <a:close/>
                  <a:moveTo>
                    <a:pt x="2138" y="328"/>
                  </a:moveTo>
                  <a:lnTo>
                    <a:pt x="2202" y="328"/>
                  </a:lnTo>
                  <a:lnTo>
                    <a:pt x="2202" y="1660"/>
                  </a:lnTo>
                  <a:lnTo>
                    <a:pt x="2138" y="1660"/>
                  </a:lnTo>
                  <a:lnTo>
                    <a:pt x="2138" y="328"/>
                  </a:lnTo>
                  <a:close/>
                  <a:moveTo>
                    <a:pt x="2494" y="676"/>
                  </a:moveTo>
                  <a:lnTo>
                    <a:pt x="2559" y="676"/>
                  </a:lnTo>
                  <a:lnTo>
                    <a:pt x="2559" y="1660"/>
                  </a:lnTo>
                  <a:lnTo>
                    <a:pt x="2494" y="1660"/>
                  </a:lnTo>
                  <a:lnTo>
                    <a:pt x="2494" y="676"/>
                  </a:lnTo>
                  <a:close/>
                </a:path>
              </a:pathLst>
            </a:custGeom>
            <a:solidFill>
              <a:srgbClr val="66FFC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7" name="Freeform 529"/>
            <p:cNvSpPr>
              <a:spLocks noEditPoints="1"/>
            </p:cNvSpPr>
            <p:nvPr/>
          </p:nvSpPr>
          <p:spPr bwMode="auto">
            <a:xfrm>
              <a:off x="780" y="3805"/>
              <a:ext cx="2559" cy="1643"/>
            </a:xfrm>
            <a:custGeom>
              <a:avLst/>
              <a:gdLst>
                <a:gd name="T0" fmla="*/ 0 w 2559"/>
                <a:gd name="T1" fmla="*/ 1020 h 1643"/>
                <a:gd name="T2" fmla="*/ 65 w 2559"/>
                <a:gd name="T3" fmla="*/ 1020 h 1643"/>
                <a:gd name="T4" fmla="*/ 65 w 2559"/>
                <a:gd name="T5" fmla="*/ 1643 h 1643"/>
                <a:gd name="T6" fmla="*/ 0 w 2559"/>
                <a:gd name="T7" fmla="*/ 1643 h 1643"/>
                <a:gd name="T8" fmla="*/ 0 w 2559"/>
                <a:gd name="T9" fmla="*/ 1020 h 1643"/>
                <a:gd name="T10" fmla="*/ 356 w 2559"/>
                <a:gd name="T11" fmla="*/ 204 h 1643"/>
                <a:gd name="T12" fmla="*/ 421 w 2559"/>
                <a:gd name="T13" fmla="*/ 204 h 1643"/>
                <a:gd name="T14" fmla="*/ 421 w 2559"/>
                <a:gd name="T15" fmla="*/ 1643 h 1643"/>
                <a:gd name="T16" fmla="*/ 356 w 2559"/>
                <a:gd name="T17" fmla="*/ 1643 h 1643"/>
                <a:gd name="T18" fmla="*/ 356 w 2559"/>
                <a:gd name="T19" fmla="*/ 204 h 1643"/>
                <a:gd name="T20" fmla="*/ 713 w 2559"/>
                <a:gd name="T21" fmla="*/ 877 h 1643"/>
                <a:gd name="T22" fmla="*/ 778 w 2559"/>
                <a:gd name="T23" fmla="*/ 877 h 1643"/>
                <a:gd name="T24" fmla="*/ 778 w 2559"/>
                <a:gd name="T25" fmla="*/ 1643 h 1643"/>
                <a:gd name="T26" fmla="*/ 713 w 2559"/>
                <a:gd name="T27" fmla="*/ 1643 h 1643"/>
                <a:gd name="T28" fmla="*/ 713 w 2559"/>
                <a:gd name="T29" fmla="*/ 877 h 1643"/>
                <a:gd name="T30" fmla="*/ 1069 w 2559"/>
                <a:gd name="T31" fmla="*/ 0 h 1643"/>
                <a:gd name="T32" fmla="*/ 1134 w 2559"/>
                <a:gd name="T33" fmla="*/ 0 h 1643"/>
                <a:gd name="T34" fmla="*/ 1134 w 2559"/>
                <a:gd name="T35" fmla="*/ 1643 h 1643"/>
                <a:gd name="T36" fmla="*/ 1069 w 2559"/>
                <a:gd name="T37" fmla="*/ 1643 h 1643"/>
                <a:gd name="T38" fmla="*/ 1069 w 2559"/>
                <a:gd name="T39" fmla="*/ 0 h 1643"/>
                <a:gd name="T40" fmla="*/ 1425 w 2559"/>
                <a:gd name="T41" fmla="*/ 904 h 1643"/>
                <a:gd name="T42" fmla="*/ 1490 w 2559"/>
                <a:gd name="T43" fmla="*/ 904 h 1643"/>
                <a:gd name="T44" fmla="*/ 1490 w 2559"/>
                <a:gd name="T45" fmla="*/ 1643 h 1643"/>
                <a:gd name="T46" fmla="*/ 1425 w 2559"/>
                <a:gd name="T47" fmla="*/ 1643 h 1643"/>
                <a:gd name="T48" fmla="*/ 1425 w 2559"/>
                <a:gd name="T49" fmla="*/ 904 h 1643"/>
                <a:gd name="T50" fmla="*/ 1781 w 2559"/>
                <a:gd name="T51" fmla="*/ 1373 h 1643"/>
                <a:gd name="T52" fmla="*/ 1846 w 2559"/>
                <a:gd name="T53" fmla="*/ 1373 h 1643"/>
                <a:gd name="T54" fmla="*/ 1846 w 2559"/>
                <a:gd name="T55" fmla="*/ 1643 h 1643"/>
                <a:gd name="T56" fmla="*/ 1781 w 2559"/>
                <a:gd name="T57" fmla="*/ 1643 h 1643"/>
                <a:gd name="T58" fmla="*/ 1781 w 2559"/>
                <a:gd name="T59" fmla="*/ 1373 h 1643"/>
                <a:gd name="T60" fmla="*/ 2137 w 2559"/>
                <a:gd name="T61" fmla="*/ 228 h 1643"/>
                <a:gd name="T62" fmla="*/ 2203 w 2559"/>
                <a:gd name="T63" fmla="*/ 228 h 1643"/>
                <a:gd name="T64" fmla="*/ 2203 w 2559"/>
                <a:gd name="T65" fmla="*/ 1643 h 1643"/>
                <a:gd name="T66" fmla="*/ 2137 w 2559"/>
                <a:gd name="T67" fmla="*/ 1643 h 1643"/>
                <a:gd name="T68" fmla="*/ 2137 w 2559"/>
                <a:gd name="T69" fmla="*/ 228 h 1643"/>
                <a:gd name="T70" fmla="*/ 2494 w 2559"/>
                <a:gd name="T71" fmla="*/ 659 h 1643"/>
                <a:gd name="T72" fmla="*/ 2559 w 2559"/>
                <a:gd name="T73" fmla="*/ 659 h 1643"/>
                <a:gd name="T74" fmla="*/ 2559 w 2559"/>
                <a:gd name="T75" fmla="*/ 1643 h 1643"/>
                <a:gd name="T76" fmla="*/ 2494 w 2559"/>
                <a:gd name="T77" fmla="*/ 1643 h 1643"/>
                <a:gd name="T78" fmla="*/ 2494 w 2559"/>
                <a:gd name="T79" fmla="*/ 659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9" h="1643">
                  <a:moveTo>
                    <a:pt x="0" y="1020"/>
                  </a:moveTo>
                  <a:lnTo>
                    <a:pt x="65" y="1020"/>
                  </a:lnTo>
                  <a:lnTo>
                    <a:pt x="65" y="1643"/>
                  </a:lnTo>
                  <a:lnTo>
                    <a:pt x="0" y="1643"/>
                  </a:lnTo>
                  <a:lnTo>
                    <a:pt x="0" y="1020"/>
                  </a:lnTo>
                  <a:close/>
                  <a:moveTo>
                    <a:pt x="356" y="204"/>
                  </a:moveTo>
                  <a:lnTo>
                    <a:pt x="421" y="204"/>
                  </a:lnTo>
                  <a:lnTo>
                    <a:pt x="421" y="1643"/>
                  </a:lnTo>
                  <a:lnTo>
                    <a:pt x="356" y="1643"/>
                  </a:lnTo>
                  <a:lnTo>
                    <a:pt x="356" y="204"/>
                  </a:lnTo>
                  <a:close/>
                  <a:moveTo>
                    <a:pt x="713" y="877"/>
                  </a:moveTo>
                  <a:lnTo>
                    <a:pt x="778" y="877"/>
                  </a:lnTo>
                  <a:lnTo>
                    <a:pt x="778" y="1643"/>
                  </a:lnTo>
                  <a:lnTo>
                    <a:pt x="713" y="1643"/>
                  </a:lnTo>
                  <a:lnTo>
                    <a:pt x="713" y="877"/>
                  </a:lnTo>
                  <a:close/>
                  <a:moveTo>
                    <a:pt x="1069" y="0"/>
                  </a:moveTo>
                  <a:lnTo>
                    <a:pt x="1134" y="0"/>
                  </a:lnTo>
                  <a:lnTo>
                    <a:pt x="1134" y="1643"/>
                  </a:lnTo>
                  <a:lnTo>
                    <a:pt x="1069" y="1643"/>
                  </a:lnTo>
                  <a:lnTo>
                    <a:pt x="1069" y="0"/>
                  </a:lnTo>
                  <a:close/>
                  <a:moveTo>
                    <a:pt x="1425" y="904"/>
                  </a:moveTo>
                  <a:lnTo>
                    <a:pt x="1490" y="904"/>
                  </a:lnTo>
                  <a:lnTo>
                    <a:pt x="1490" y="1643"/>
                  </a:lnTo>
                  <a:lnTo>
                    <a:pt x="1425" y="1643"/>
                  </a:lnTo>
                  <a:lnTo>
                    <a:pt x="1425" y="904"/>
                  </a:lnTo>
                  <a:close/>
                  <a:moveTo>
                    <a:pt x="1781" y="1373"/>
                  </a:moveTo>
                  <a:lnTo>
                    <a:pt x="1846" y="1373"/>
                  </a:lnTo>
                  <a:lnTo>
                    <a:pt x="1846" y="1643"/>
                  </a:lnTo>
                  <a:lnTo>
                    <a:pt x="1781" y="1643"/>
                  </a:lnTo>
                  <a:lnTo>
                    <a:pt x="1781" y="1373"/>
                  </a:lnTo>
                  <a:close/>
                  <a:moveTo>
                    <a:pt x="2137" y="228"/>
                  </a:moveTo>
                  <a:lnTo>
                    <a:pt x="2203" y="228"/>
                  </a:lnTo>
                  <a:lnTo>
                    <a:pt x="2203" y="1643"/>
                  </a:lnTo>
                  <a:lnTo>
                    <a:pt x="2137" y="1643"/>
                  </a:lnTo>
                  <a:lnTo>
                    <a:pt x="2137" y="228"/>
                  </a:lnTo>
                  <a:close/>
                  <a:moveTo>
                    <a:pt x="2494" y="659"/>
                  </a:moveTo>
                  <a:lnTo>
                    <a:pt x="2559" y="659"/>
                  </a:lnTo>
                  <a:lnTo>
                    <a:pt x="2559" y="1643"/>
                  </a:lnTo>
                  <a:lnTo>
                    <a:pt x="2494" y="1643"/>
                  </a:lnTo>
                  <a:lnTo>
                    <a:pt x="2494" y="659"/>
                  </a:lnTo>
                  <a:close/>
                </a:path>
              </a:pathLst>
            </a:custGeom>
            <a:solidFill>
              <a:srgbClr val="99CC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ja-JP" altLang="en-US" b="1">
                <a:ln w="22225">
                  <a:solidFill>
                    <a:schemeClr val="accent2"/>
                  </a:solidFill>
                  <a:prstDash val="solid"/>
                </a:ln>
                <a:solidFill>
                  <a:schemeClr val="accent2">
                    <a:lumMod val="40000"/>
                    <a:lumOff val="60000"/>
                  </a:schemeClr>
                </a:solidFill>
              </a:endParaRPr>
            </a:p>
          </p:txBody>
        </p:sp>
        <p:sp>
          <p:nvSpPr>
            <p:cNvPr id="538" name="Freeform 530"/>
            <p:cNvSpPr>
              <a:spLocks noEditPoints="1"/>
            </p:cNvSpPr>
            <p:nvPr/>
          </p:nvSpPr>
          <p:spPr bwMode="auto">
            <a:xfrm>
              <a:off x="845" y="3865"/>
              <a:ext cx="2559" cy="1583"/>
            </a:xfrm>
            <a:custGeom>
              <a:avLst/>
              <a:gdLst>
                <a:gd name="T0" fmla="*/ 0 w 2559"/>
                <a:gd name="T1" fmla="*/ 982 h 1583"/>
                <a:gd name="T2" fmla="*/ 65 w 2559"/>
                <a:gd name="T3" fmla="*/ 982 h 1583"/>
                <a:gd name="T4" fmla="*/ 65 w 2559"/>
                <a:gd name="T5" fmla="*/ 1583 h 1583"/>
                <a:gd name="T6" fmla="*/ 0 w 2559"/>
                <a:gd name="T7" fmla="*/ 1583 h 1583"/>
                <a:gd name="T8" fmla="*/ 0 w 2559"/>
                <a:gd name="T9" fmla="*/ 982 h 1583"/>
                <a:gd name="T10" fmla="*/ 356 w 2559"/>
                <a:gd name="T11" fmla="*/ 193 h 1583"/>
                <a:gd name="T12" fmla="*/ 421 w 2559"/>
                <a:gd name="T13" fmla="*/ 193 h 1583"/>
                <a:gd name="T14" fmla="*/ 421 w 2559"/>
                <a:gd name="T15" fmla="*/ 1583 h 1583"/>
                <a:gd name="T16" fmla="*/ 356 w 2559"/>
                <a:gd name="T17" fmla="*/ 1583 h 1583"/>
                <a:gd name="T18" fmla="*/ 356 w 2559"/>
                <a:gd name="T19" fmla="*/ 193 h 1583"/>
                <a:gd name="T20" fmla="*/ 713 w 2559"/>
                <a:gd name="T21" fmla="*/ 808 h 1583"/>
                <a:gd name="T22" fmla="*/ 777 w 2559"/>
                <a:gd name="T23" fmla="*/ 808 h 1583"/>
                <a:gd name="T24" fmla="*/ 777 w 2559"/>
                <a:gd name="T25" fmla="*/ 1583 h 1583"/>
                <a:gd name="T26" fmla="*/ 713 w 2559"/>
                <a:gd name="T27" fmla="*/ 1583 h 1583"/>
                <a:gd name="T28" fmla="*/ 713 w 2559"/>
                <a:gd name="T29" fmla="*/ 808 h 1583"/>
                <a:gd name="T30" fmla="*/ 1069 w 2559"/>
                <a:gd name="T31" fmla="*/ 0 h 1583"/>
                <a:gd name="T32" fmla="*/ 1133 w 2559"/>
                <a:gd name="T33" fmla="*/ 0 h 1583"/>
                <a:gd name="T34" fmla="*/ 1133 w 2559"/>
                <a:gd name="T35" fmla="*/ 1583 h 1583"/>
                <a:gd name="T36" fmla="*/ 1069 w 2559"/>
                <a:gd name="T37" fmla="*/ 1583 h 1583"/>
                <a:gd name="T38" fmla="*/ 1069 w 2559"/>
                <a:gd name="T39" fmla="*/ 0 h 1583"/>
                <a:gd name="T40" fmla="*/ 1425 w 2559"/>
                <a:gd name="T41" fmla="*/ 886 h 1583"/>
                <a:gd name="T42" fmla="*/ 1489 w 2559"/>
                <a:gd name="T43" fmla="*/ 886 h 1583"/>
                <a:gd name="T44" fmla="*/ 1489 w 2559"/>
                <a:gd name="T45" fmla="*/ 1583 h 1583"/>
                <a:gd name="T46" fmla="*/ 1425 w 2559"/>
                <a:gd name="T47" fmla="*/ 1583 h 1583"/>
                <a:gd name="T48" fmla="*/ 1425 w 2559"/>
                <a:gd name="T49" fmla="*/ 886 h 1583"/>
                <a:gd name="T50" fmla="*/ 1781 w 2559"/>
                <a:gd name="T51" fmla="*/ 1305 h 1583"/>
                <a:gd name="T52" fmla="*/ 1846 w 2559"/>
                <a:gd name="T53" fmla="*/ 1305 h 1583"/>
                <a:gd name="T54" fmla="*/ 1846 w 2559"/>
                <a:gd name="T55" fmla="*/ 1583 h 1583"/>
                <a:gd name="T56" fmla="*/ 1781 w 2559"/>
                <a:gd name="T57" fmla="*/ 1583 h 1583"/>
                <a:gd name="T58" fmla="*/ 1781 w 2559"/>
                <a:gd name="T59" fmla="*/ 1305 h 1583"/>
                <a:gd name="T60" fmla="*/ 2138 w 2559"/>
                <a:gd name="T61" fmla="*/ 210 h 1583"/>
                <a:gd name="T62" fmla="*/ 2203 w 2559"/>
                <a:gd name="T63" fmla="*/ 210 h 1583"/>
                <a:gd name="T64" fmla="*/ 2203 w 2559"/>
                <a:gd name="T65" fmla="*/ 1583 h 1583"/>
                <a:gd name="T66" fmla="*/ 2138 w 2559"/>
                <a:gd name="T67" fmla="*/ 1583 h 1583"/>
                <a:gd name="T68" fmla="*/ 2138 w 2559"/>
                <a:gd name="T69" fmla="*/ 210 h 1583"/>
                <a:gd name="T70" fmla="*/ 2494 w 2559"/>
                <a:gd name="T71" fmla="*/ 623 h 1583"/>
                <a:gd name="T72" fmla="*/ 2559 w 2559"/>
                <a:gd name="T73" fmla="*/ 623 h 1583"/>
                <a:gd name="T74" fmla="*/ 2559 w 2559"/>
                <a:gd name="T75" fmla="*/ 1583 h 1583"/>
                <a:gd name="T76" fmla="*/ 2494 w 2559"/>
                <a:gd name="T77" fmla="*/ 1583 h 1583"/>
                <a:gd name="T78" fmla="*/ 2494 w 2559"/>
                <a:gd name="T79" fmla="*/ 62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9" h="1583">
                  <a:moveTo>
                    <a:pt x="0" y="982"/>
                  </a:moveTo>
                  <a:lnTo>
                    <a:pt x="65" y="982"/>
                  </a:lnTo>
                  <a:lnTo>
                    <a:pt x="65" y="1583"/>
                  </a:lnTo>
                  <a:lnTo>
                    <a:pt x="0" y="1583"/>
                  </a:lnTo>
                  <a:lnTo>
                    <a:pt x="0" y="982"/>
                  </a:lnTo>
                  <a:close/>
                  <a:moveTo>
                    <a:pt x="356" y="193"/>
                  </a:moveTo>
                  <a:lnTo>
                    <a:pt x="421" y="193"/>
                  </a:lnTo>
                  <a:lnTo>
                    <a:pt x="421" y="1583"/>
                  </a:lnTo>
                  <a:lnTo>
                    <a:pt x="356" y="1583"/>
                  </a:lnTo>
                  <a:lnTo>
                    <a:pt x="356" y="193"/>
                  </a:lnTo>
                  <a:close/>
                  <a:moveTo>
                    <a:pt x="713" y="808"/>
                  </a:moveTo>
                  <a:lnTo>
                    <a:pt x="777" y="808"/>
                  </a:lnTo>
                  <a:lnTo>
                    <a:pt x="777" y="1583"/>
                  </a:lnTo>
                  <a:lnTo>
                    <a:pt x="713" y="1583"/>
                  </a:lnTo>
                  <a:lnTo>
                    <a:pt x="713" y="808"/>
                  </a:lnTo>
                  <a:close/>
                  <a:moveTo>
                    <a:pt x="1069" y="0"/>
                  </a:moveTo>
                  <a:lnTo>
                    <a:pt x="1133" y="0"/>
                  </a:lnTo>
                  <a:lnTo>
                    <a:pt x="1133" y="1583"/>
                  </a:lnTo>
                  <a:lnTo>
                    <a:pt x="1069" y="1583"/>
                  </a:lnTo>
                  <a:lnTo>
                    <a:pt x="1069" y="0"/>
                  </a:lnTo>
                  <a:close/>
                  <a:moveTo>
                    <a:pt x="1425" y="886"/>
                  </a:moveTo>
                  <a:lnTo>
                    <a:pt x="1489" y="886"/>
                  </a:lnTo>
                  <a:lnTo>
                    <a:pt x="1489" y="1583"/>
                  </a:lnTo>
                  <a:lnTo>
                    <a:pt x="1425" y="1583"/>
                  </a:lnTo>
                  <a:lnTo>
                    <a:pt x="1425" y="886"/>
                  </a:lnTo>
                  <a:close/>
                  <a:moveTo>
                    <a:pt x="1781" y="1305"/>
                  </a:moveTo>
                  <a:lnTo>
                    <a:pt x="1846" y="1305"/>
                  </a:lnTo>
                  <a:lnTo>
                    <a:pt x="1846" y="1583"/>
                  </a:lnTo>
                  <a:lnTo>
                    <a:pt x="1781" y="1583"/>
                  </a:lnTo>
                  <a:lnTo>
                    <a:pt x="1781" y="1305"/>
                  </a:lnTo>
                  <a:close/>
                  <a:moveTo>
                    <a:pt x="2138" y="210"/>
                  </a:moveTo>
                  <a:lnTo>
                    <a:pt x="2203" y="210"/>
                  </a:lnTo>
                  <a:lnTo>
                    <a:pt x="2203" y="1583"/>
                  </a:lnTo>
                  <a:lnTo>
                    <a:pt x="2138" y="1583"/>
                  </a:lnTo>
                  <a:lnTo>
                    <a:pt x="2138" y="210"/>
                  </a:lnTo>
                  <a:close/>
                  <a:moveTo>
                    <a:pt x="2494" y="623"/>
                  </a:moveTo>
                  <a:lnTo>
                    <a:pt x="2559" y="623"/>
                  </a:lnTo>
                  <a:lnTo>
                    <a:pt x="2559" y="1583"/>
                  </a:lnTo>
                  <a:lnTo>
                    <a:pt x="2494" y="1583"/>
                  </a:lnTo>
                  <a:lnTo>
                    <a:pt x="2494" y="623"/>
                  </a:lnTo>
                  <a:close/>
                </a:path>
              </a:pathLst>
            </a:custGeom>
            <a:solidFill>
              <a:srgbClr val="CC99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9" name="Rectangle 531"/>
            <p:cNvSpPr>
              <a:spLocks noChangeArrowheads="1"/>
            </p:cNvSpPr>
            <p:nvPr/>
          </p:nvSpPr>
          <p:spPr bwMode="auto">
            <a:xfrm>
              <a:off x="600" y="3517"/>
              <a:ext cx="4" cy="1931"/>
            </a:xfrm>
            <a:prstGeom prst="rect">
              <a:avLst/>
            </a:pr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0" name="Freeform 532"/>
            <p:cNvSpPr>
              <a:spLocks noEditPoints="1"/>
            </p:cNvSpPr>
            <p:nvPr/>
          </p:nvSpPr>
          <p:spPr bwMode="auto">
            <a:xfrm>
              <a:off x="586" y="3515"/>
              <a:ext cx="16" cy="1935"/>
            </a:xfrm>
            <a:custGeom>
              <a:avLst/>
              <a:gdLst>
                <a:gd name="T0" fmla="*/ 0 w 16"/>
                <a:gd name="T1" fmla="*/ 1931 h 1935"/>
                <a:gd name="T2" fmla="*/ 16 w 16"/>
                <a:gd name="T3" fmla="*/ 1931 h 1935"/>
                <a:gd name="T4" fmla="*/ 16 w 16"/>
                <a:gd name="T5" fmla="*/ 1935 h 1935"/>
                <a:gd name="T6" fmla="*/ 0 w 16"/>
                <a:gd name="T7" fmla="*/ 1935 h 1935"/>
                <a:gd name="T8" fmla="*/ 0 w 16"/>
                <a:gd name="T9" fmla="*/ 1931 h 1935"/>
                <a:gd name="T10" fmla="*/ 0 w 16"/>
                <a:gd name="T11" fmla="*/ 1655 h 1935"/>
                <a:gd name="T12" fmla="*/ 16 w 16"/>
                <a:gd name="T13" fmla="*/ 1655 h 1935"/>
                <a:gd name="T14" fmla="*/ 16 w 16"/>
                <a:gd name="T15" fmla="*/ 1659 h 1935"/>
                <a:gd name="T16" fmla="*/ 0 w 16"/>
                <a:gd name="T17" fmla="*/ 1659 h 1935"/>
                <a:gd name="T18" fmla="*/ 0 w 16"/>
                <a:gd name="T19" fmla="*/ 1655 h 1935"/>
                <a:gd name="T20" fmla="*/ 0 w 16"/>
                <a:gd name="T21" fmla="*/ 1380 h 1935"/>
                <a:gd name="T22" fmla="*/ 16 w 16"/>
                <a:gd name="T23" fmla="*/ 1380 h 1935"/>
                <a:gd name="T24" fmla="*/ 16 w 16"/>
                <a:gd name="T25" fmla="*/ 1384 h 1935"/>
                <a:gd name="T26" fmla="*/ 0 w 16"/>
                <a:gd name="T27" fmla="*/ 1384 h 1935"/>
                <a:gd name="T28" fmla="*/ 0 w 16"/>
                <a:gd name="T29" fmla="*/ 1380 h 1935"/>
                <a:gd name="T30" fmla="*/ 0 w 16"/>
                <a:gd name="T31" fmla="*/ 1104 h 1935"/>
                <a:gd name="T32" fmla="*/ 16 w 16"/>
                <a:gd name="T33" fmla="*/ 1104 h 1935"/>
                <a:gd name="T34" fmla="*/ 16 w 16"/>
                <a:gd name="T35" fmla="*/ 1108 h 1935"/>
                <a:gd name="T36" fmla="*/ 0 w 16"/>
                <a:gd name="T37" fmla="*/ 1108 h 1935"/>
                <a:gd name="T38" fmla="*/ 0 w 16"/>
                <a:gd name="T39" fmla="*/ 1104 h 1935"/>
                <a:gd name="T40" fmla="*/ 0 w 16"/>
                <a:gd name="T41" fmla="*/ 828 h 1935"/>
                <a:gd name="T42" fmla="*/ 16 w 16"/>
                <a:gd name="T43" fmla="*/ 828 h 1935"/>
                <a:gd name="T44" fmla="*/ 16 w 16"/>
                <a:gd name="T45" fmla="*/ 832 h 1935"/>
                <a:gd name="T46" fmla="*/ 0 w 16"/>
                <a:gd name="T47" fmla="*/ 832 h 1935"/>
                <a:gd name="T48" fmla="*/ 0 w 16"/>
                <a:gd name="T49" fmla="*/ 828 h 1935"/>
                <a:gd name="T50" fmla="*/ 0 w 16"/>
                <a:gd name="T51" fmla="*/ 552 h 1935"/>
                <a:gd name="T52" fmla="*/ 16 w 16"/>
                <a:gd name="T53" fmla="*/ 552 h 1935"/>
                <a:gd name="T54" fmla="*/ 16 w 16"/>
                <a:gd name="T55" fmla="*/ 556 h 1935"/>
                <a:gd name="T56" fmla="*/ 0 w 16"/>
                <a:gd name="T57" fmla="*/ 556 h 1935"/>
                <a:gd name="T58" fmla="*/ 0 w 16"/>
                <a:gd name="T59" fmla="*/ 552 h 1935"/>
                <a:gd name="T60" fmla="*/ 0 w 16"/>
                <a:gd name="T61" fmla="*/ 277 h 1935"/>
                <a:gd name="T62" fmla="*/ 16 w 16"/>
                <a:gd name="T63" fmla="*/ 277 h 1935"/>
                <a:gd name="T64" fmla="*/ 16 w 16"/>
                <a:gd name="T65" fmla="*/ 281 h 1935"/>
                <a:gd name="T66" fmla="*/ 0 w 16"/>
                <a:gd name="T67" fmla="*/ 281 h 1935"/>
                <a:gd name="T68" fmla="*/ 0 w 16"/>
                <a:gd name="T69" fmla="*/ 277 h 1935"/>
                <a:gd name="T70" fmla="*/ 0 w 16"/>
                <a:gd name="T71" fmla="*/ 0 h 1935"/>
                <a:gd name="T72" fmla="*/ 16 w 16"/>
                <a:gd name="T73" fmla="*/ 0 h 1935"/>
                <a:gd name="T74" fmla="*/ 16 w 16"/>
                <a:gd name="T75" fmla="*/ 5 h 1935"/>
                <a:gd name="T76" fmla="*/ 0 w 16"/>
                <a:gd name="T77" fmla="*/ 5 h 1935"/>
                <a:gd name="T78" fmla="*/ 0 w 16"/>
                <a:gd name="T79" fmla="*/ 0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935">
                  <a:moveTo>
                    <a:pt x="0" y="1931"/>
                  </a:moveTo>
                  <a:lnTo>
                    <a:pt x="16" y="1931"/>
                  </a:lnTo>
                  <a:lnTo>
                    <a:pt x="16" y="1935"/>
                  </a:lnTo>
                  <a:lnTo>
                    <a:pt x="0" y="1935"/>
                  </a:lnTo>
                  <a:lnTo>
                    <a:pt x="0" y="1931"/>
                  </a:lnTo>
                  <a:close/>
                  <a:moveTo>
                    <a:pt x="0" y="1655"/>
                  </a:moveTo>
                  <a:lnTo>
                    <a:pt x="16" y="1655"/>
                  </a:lnTo>
                  <a:lnTo>
                    <a:pt x="16" y="1659"/>
                  </a:lnTo>
                  <a:lnTo>
                    <a:pt x="0" y="1659"/>
                  </a:lnTo>
                  <a:lnTo>
                    <a:pt x="0" y="1655"/>
                  </a:lnTo>
                  <a:close/>
                  <a:moveTo>
                    <a:pt x="0" y="1380"/>
                  </a:moveTo>
                  <a:lnTo>
                    <a:pt x="16" y="1380"/>
                  </a:lnTo>
                  <a:lnTo>
                    <a:pt x="16" y="1384"/>
                  </a:lnTo>
                  <a:lnTo>
                    <a:pt x="0" y="1384"/>
                  </a:lnTo>
                  <a:lnTo>
                    <a:pt x="0" y="1380"/>
                  </a:lnTo>
                  <a:close/>
                  <a:moveTo>
                    <a:pt x="0" y="1104"/>
                  </a:moveTo>
                  <a:lnTo>
                    <a:pt x="16" y="1104"/>
                  </a:lnTo>
                  <a:lnTo>
                    <a:pt x="16" y="1108"/>
                  </a:lnTo>
                  <a:lnTo>
                    <a:pt x="0" y="1108"/>
                  </a:lnTo>
                  <a:lnTo>
                    <a:pt x="0" y="1104"/>
                  </a:lnTo>
                  <a:close/>
                  <a:moveTo>
                    <a:pt x="0" y="828"/>
                  </a:moveTo>
                  <a:lnTo>
                    <a:pt x="16" y="828"/>
                  </a:lnTo>
                  <a:lnTo>
                    <a:pt x="16" y="832"/>
                  </a:lnTo>
                  <a:lnTo>
                    <a:pt x="0" y="832"/>
                  </a:lnTo>
                  <a:lnTo>
                    <a:pt x="0" y="828"/>
                  </a:lnTo>
                  <a:close/>
                  <a:moveTo>
                    <a:pt x="0" y="552"/>
                  </a:moveTo>
                  <a:lnTo>
                    <a:pt x="16" y="552"/>
                  </a:lnTo>
                  <a:lnTo>
                    <a:pt x="16" y="556"/>
                  </a:lnTo>
                  <a:lnTo>
                    <a:pt x="0" y="556"/>
                  </a:lnTo>
                  <a:lnTo>
                    <a:pt x="0" y="552"/>
                  </a:lnTo>
                  <a:close/>
                  <a:moveTo>
                    <a:pt x="0" y="277"/>
                  </a:moveTo>
                  <a:lnTo>
                    <a:pt x="16" y="277"/>
                  </a:lnTo>
                  <a:lnTo>
                    <a:pt x="16" y="281"/>
                  </a:lnTo>
                  <a:lnTo>
                    <a:pt x="0" y="281"/>
                  </a:lnTo>
                  <a:lnTo>
                    <a:pt x="0" y="277"/>
                  </a:lnTo>
                  <a:close/>
                  <a:moveTo>
                    <a:pt x="0" y="0"/>
                  </a:moveTo>
                  <a:lnTo>
                    <a:pt x="16" y="0"/>
                  </a:lnTo>
                  <a:lnTo>
                    <a:pt x="16" y="5"/>
                  </a:lnTo>
                  <a:lnTo>
                    <a:pt x="0" y="5"/>
                  </a:lnTo>
                  <a:lnTo>
                    <a:pt x="0" y="0"/>
                  </a:lnTo>
                  <a:close/>
                </a:path>
              </a:pathLst>
            </a:cu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1" name="Rectangle 533"/>
            <p:cNvSpPr>
              <a:spLocks noChangeArrowheads="1"/>
            </p:cNvSpPr>
            <p:nvPr/>
          </p:nvSpPr>
          <p:spPr bwMode="auto">
            <a:xfrm>
              <a:off x="602" y="5446"/>
              <a:ext cx="2850" cy="4"/>
            </a:xfrm>
            <a:prstGeom prst="rect">
              <a:avLst/>
            </a:pr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2" name="Freeform 534"/>
            <p:cNvSpPr>
              <a:spLocks noEditPoints="1"/>
            </p:cNvSpPr>
            <p:nvPr/>
          </p:nvSpPr>
          <p:spPr bwMode="auto">
            <a:xfrm>
              <a:off x="600" y="5448"/>
              <a:ext cx="2855" cy="17"/>
            </a:xfrm>
            <a:custGeom>
              <a:avLst/>
              <a:gdLst>
                <a:gd name="T0" fmla="*/ 4 w 2855"/>
                <a:gd name="T1" fmla="*/ 0 h 17"/>
                <a:gd name="T2" fmla="*/ 4 w 2855"/>
                <a:gd name="T3" fmla="*/ 17 h 17"/>
                <a:gd name="T4" fmla="*/ 0 w 2855"/>
                <a:gd name="T5" fmla="*/ 17 h 17"/>
                <a:gd name="T6" fmla="*/ 0 w 2855"/>
                <a:gd name="T7" fmla="*/ 0 h 17"/>
                <a:gd name="T8" fmla="*/ 4 w 2855"/>
                <a:gd name="T9" fmla="*/ 0 h 17"/>
                <a:gd name="T10" fmla="*/ 360 w 2855"/>
                <a:gd name="T11" fmla="*/ 0 h 17"/>
                <a:gd name="T12" fmla="*/ 360 w 2855"/>
                <a:gd name="T13" fmla="*/ 17 h 17"/>
                <a:gd name="T14" fmla="*/ 356 w 2855"/>
                <a:gd name="T15" fmla="*/ 17 h 17"/>
                <a:gd name="T16" fmla="*/ 356 w 2855"/>
                <a:gd name="T17" fmla="*/ 0 h 17"/>
                <a:gd name="T18" fmla="*/ 360 w 2855"/>
                <a:gd name="T19" fmla="*/ 0 h 17"/>
                <a:gd name="T20" fmla="*/ 717 w 2855"/>
                <a:gd name="T21" fmla="*/ 0 h 17"/>
                <a:gd name="T22" fmla="*/ 717 w 2855"/>
                <a:gd name="T23" fmla="*/ 17 h 17"/>
                <a:gd name="T24" fmla="*/ 712 w 2855"/>
                <a:gd name="T25" fmla="*/ 17 h 17"/>
                <a:gd name="T26" fmla="*/ 712 w 2855"/>
                <a:gd name="T27" fmla="*/ 0 h 17"/>
                <a:gd name="T28" fmla="*/ 717 w 2855"/>
                <a:gd name="T29" fmla="*/ 0 h 17"/>
                <a:gd name="T30" fmla="*/ 1073 w 2855"/>
                <a:gd name="T31" fmla="*/ 0 h 17"/>
                <a:gd name="T32" fmla="*/ 1073 w 2855"/>
                <a:gd name="T33" fmla="*/ 17 h 17"/>
                <a:gd name="T34" fmla="*/ 1069 w 2855"/>
                <a:gd name="T35" fmla="*/ 17 h 17"/>
                <a:gd name="T36" fmla="*/ 1069 w 2855"/>
                <a:gd name="T37" fmla="*/ 0 h 17"/>
                <a:gd name="T38" fmla="*/ 1073 w 2855"/>
                <a:gd name="T39" fmla="*/ 0 h 17"/>
                <a:gd name="T40" fmla="*/ 1429 w 2855"/>
                <a:gd name="T41" fmla="*/ 0 h 17"/>
                <a:gd name="T42" fmla="*/ 1429 w 2855"/>
                <a:gd name="T43" fmla="*/ 17 h 17"/>
                <a:gd name="T44" fmla="*/ 1425 w 2855"/>
                <a:gd name="T45" fmla="*/ 17 h 17"/>
                <a:gd name="T46" fmla="*/ 1425 w 2855"/>
                <a:gd name="T47" fmla="*/ 0 h 17"/>
                <a:gd name="T48" fmla="*/ 1429 w 2855"/>
                <a:gd name="T49" fmla="*/ 0 h 17"/>
                <a:gd name="T50" fmla="*/ 1785 w 2855"/>
                <a:gd name="T51" fmla="*/ 0 h 17"/>
                <a:gd name="T52" fmla="*/ 1785 w 2855"/>
                <a:gd name="T53" fmla="*/ 17 h 17"/>
                <a:gd name="T54" fmla="*/ 1781 w 2855"/>
                <a:gd name="T55" fmla="*/ 17 h 17"/>
                <a:gd name="T56" fmla="*/ 1781 w 2855"/>
                <a:gd name="T57" fmla="*/ 0 h 17"/>
                <a:gd name="T58" fmla="*/ 1785 w 2855"/>
                <a:gd name="T59" fmla="*/ 0 h 17"/>
                <a:gd name="T60" fmla="*/ 2141 w 2855"/>
                <a:gd name="T61" fmla="*/ 0 h 17"/>
                <a:gd name="T62" fmla="*/ 2141 w 2855"/>
                <a:gd name="T63" fmla="*/ 17 h 17"/>
                <a:gd name="T64" fmla="*/ 2137 w 2855"/>
                <a:gd name="T65" fmla="*/ 17 h 17"/>
                <a:gd name="T66" fmla="*/ 2137 w 2855"/>
                <a:gd name="T67" fmla="*/ 0 h 17"/>
                <a:gd name="T68" fmla="*/ 2141 w 2855"/>
                <a:gd name="T69" fmla="*/ 0 h 17"/>
                <a:gd name="T70" fmla="*/ 2498 w 2855"/>
                <a:gd name="T71" fmla="*/ 0 h 17"/>
                <a:gd name="T72" fmla="*/ 2498 w 2855"/>
                <a:gd name="T73" fmla="*/ 17 h 17"/>
                <a:gd name="T74" fmla="*/ 2494 w 2855"/>
                <a:gd name="T75" fmla="*/ 17 h 17"/>
                <a:gd name="T76" fmla="*/ 2494 w 2855"/>
                <a:gd name="T77" fmla="*/ 0 h 17"/>
                <a:gd name="T78" fmla="*/ 2498 w 2855"/>
                <a:gd name="T79" fmla="*/ 0 h 17"/>
                <a:gd name="T80" fmla="*/ 2855 w 2855"/>
                <a:gd name="T81" fmla="*/ 0 h 17"/>
                <a:gd name="T82" fmla="*/ 2855 w 2855"/>
                <a:gd name="T83" fmla="*/ 17 h 17"/>
                <a:gd name="T84" fmla="*/ 2850 w 2855"/>
                <a:gd name="T85" fmla="*/ 17 h 17"/>
                <a:gd name="T86" fmla="*/ 2850 w 2855"/>
                <a:gd name="T87" fmla="*/ 0 h 17"/>
                <a:gd name="T88" fmla="*/ 2855 w 2855"/>
                <a:gd name="T8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5" h="17">
                  <a:moveTo>
                    <a:pt x="4" y="0"/>
                  </a:moveTo>
                  <a:lnTo>
                    <a:pt x="4" y="17"/>
                  </a:lnTo>
                  <a:lnTo>
                    <a:pt x="0" y="17"/>
                  </a:lnTo>
                  <a:lnTo>
                    <a:pt x="0" y="0"/>
                  </a:lnTo>
                  <a:lnTo>
                    <a:pt x="4" y="0"/>
                  </a:lnTo>
                  <a:close/>
                  <a:moveTo>
                    <a:pt x="360" y="0"/>
                  </a:moveTo>
                  <a:lnTo>
                    <a:pt x="360" y="17"/>
                  </a:lnTo>
                  <a:lnTo>
                    <a:pt x="356" y="17"/>
                  </a:lnTo>
                  <a:lnTo>
                    <a:pt x="356" y="0"/>
                  </a:lnTo>
                  <a:lnTo>
                    <a:pt x="360" y="0"/>
                  </a:lnTo>
                  <a:close/>
                  <a:moveTo>
                    <a:pt x="717" y="0"/>
                  </a:moveTo>
                  <a:lnTo>
                    <a:pt x="717" y="17"/>
                  </a:lnTo>
                  <a:lnTo>
                    <a:pt x="712" y="17"/>
                  </a:lnTo>
                  <a:lnTo>
                    <a:pt x="712" y="0"/>
                  </a:lnTo>
                  <a:lnTo>
                    <a:pt x="717" y="0"/>
                  </a:lnTo>
                  <a:close/>
                  <a:moveTo>
                    <a:pt x="1073" y="0"/>
                  </a:moveTo>
                  <a:lnTo>
                    <a:pt x="1073" y="17"/>
                  </a:lnTo>
                  <a:lnTo>
                    <a:pt x="1069" y="17"/>
                  </a:lnTo>
                  <a:lnTo>
                    <a:pt x="1069" y="0"/>
                  </a:lnTo>
                  <a:lnTo>
                    <a:pt x="1073" y="0"/>
                  </a:lnTo>
                  <a:close/>
                  <a:moveTo>
                    <a:pt x="1429" y="0"/>
                  </a:moveTo>
                  <a:lnTo>
                    <a:pt x="1429" y="17"/>
                  </a:lnTo>
                  <a:lnTo>
                    <a:pt x="1425" y="17"/>
                  </a:lnTo>
                  <a:lnTo>
                    <a:pt x="1425" y="0"/>
                  </a:lnTo>
                  <a:lnTo>
                    <a:pt x="1429" y="0"/>
                  </a:lnTo>
                  <a:close/>
                  <a:moveTo>
                    <a:pt x="1785" y="0"/>
                  </a:moveTo>
                  <a:lnTo>
                    <a:pt x="1785" y="17"/>
                  </a:lnTo>
                  <a:lnTo>
                    <a:pt x="1781" y="17"/>
                  </a:lnTo>
                  <a:lnTo>
                    <a:pt x="1781" y="0"/>
                  </a:lnTo>
                  <a:lnTo>
                    <a:pt x="1785" y="0"/>
                  </a:lnTo>
                  <a:close/>
                  <a:moveTo>
                    <a:pt x="2141" y="0"/>
                  </a:moveTo>
                  <a:lnTo>
                    <a:pt x="2141" y="17"/>
                  </a:lnTo>
                  <a:lnTo>
                    <a:pt x="2137" y="17"/>
                  </a:lnTo>
                  <a:lnTo>
                    <a:pt x="2137" y="0"/>
                  </a:lnTo>
                  <a:lnTo>
                    <a:pt x="2141" y="0"/>
                  </a:lnTo>
                  <a:close/>
                  <a:moveTo>
                    <a:pt x="2498" y="0"/>
                  </a:moveTo>
                  <a:lnTo>
                    <a:pt x="2498" y="17"/>
                  </a:lnTo>
                  <a:lnTo>
                    <a:pt x="2494" y="17"/>
                  </a:lnTo>
                  <a:lnTo>
                    <a:pt x="2494" y="0"/>
                  </a:lnTo>
                  <a:lnTo>
                    <a:pt x="2498" y="0"/>
                  </a:lnTo>
                  <a:close/>
                  <a:moveTo>
                    <a:pt x="2855" y="0"/>
                  </a:moveTo>
                  <a:lnTo>
                    <a:pt x="2855" y="17"/>
                  </a:lnTo>
                  <a:lnTo>
                    <a:pt x="2850" y="17"/>
                  </a:lnTo>
                  <a:lnTo>
                    <a:pt x="2850" y="0"/>
                  </a:lnTo>
                  <a:lnTo>
                    <a:pt x="2855" y="0"/>
                  </a:lnTo>
                  <a:close/>
                </a:path>
              </a:pathLst>
            </a:cu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 name="Rectangle 535"/>
            <p:cNvSpPr>
              <a:spLocks noChangeArrowheads="1"/>
            </p:cNvSpPr>
            <p:nvPr/>
          </p:nvSpPr>
          <p:spPr bwMode="auto">
            <a:xfrm>
              <a:off x="617" y="462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4" name="Rectangle 536"/>
            <p:cNvSpPr>
              <a:spLocks noChangeArrowheads="1"/>
            </p:cNvSpPr>
            <p:nvPr/>
          </p:nvSpPr>
          <p:spPr bwMode="auto">
            <a:xfrm>
              <a:off x="946" y="410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5" name="Rectangle 537"/>
            <p:cNvSpPr>
              <a:spLocks noChangeArrowheads="1"/>
            </p:cNvSpPr>
            <p:nvPr/>
          </p:nvSpPr>
          <p:spPr bwMode="auto">
            <a:xfrm>
              <a:off x="1316" y="470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6" name="Rectangle 538"/>
            <p:cNvSpPr>
              <a:spLocks noChangeArrowheads="1"/>
            </p:cNvSpPr>
            <p:nvPr/>
          </p:nvSpPr>
          <p:spPr bwMode="auto">
            <a:xfrm>
              <a:off x="1666" y="395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7" name="Rectangle 539"/>
            <p:cNvSpPr>
              <a:spLocks noChangeArrowheads="1"/>
            </p:cNvSpPr>
            <p:nvPr/>
          </p:nvSpPr>
          <p:spPr bwMode="auto">
            <a:xfrm>
              <a:off x="2029" y="4762"/>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8" name="Rectangle 540"/>
            <p:cNvSpPr>
              <a:spLocks noChangeArrowheads="1"/>
            </p:cNvSpPr>
            <p:nvPr/>
          </p:nvSpPr>
          <p:spPr bwMode="auto">
            <a:xfrm>
              <a:off x="2413" y="5093"/>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9" name="Rectangle 541"/>
            <p:cNvSpPr>
              <a:spLocks noChangeArrowheads="1"/>
            </p:cNvSpPr>
            <p:nvPr/>
          </p:nvSpPr>
          <p:spPr bwMode="auto">
            <a:xfrm>
              <a:off x="2746" y="4251"/>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0" name="Rectangle 542"/>
            <p:cNvSpPr>
              <a:spLocks noChangeArrowheads="1"/>
            </p:cNvSpPr>
            <p:nvPr/>
          </p:nvSpPr>
          <p:spPr bwMode="auto">
            <a:xfrm>
              <a:off x="3111" y="440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1" name="Rectangle 543"/>
            <p:cNvSpPr>
              <a:spLocks noChangeArrowheads="1"/>
            </p:cNvSpPr>
            <p:nvPr/>
          </p:nvSpPr>
          <p:spPr bwMode="auto">
            <a:xfrm>
              <a:off x="454" y="5420"/>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2" name="Rectangle 544"/>
            <p:cNvSpPr>
              <a:spLocks noChangeArrowheads="1"/>
            </p:cNvSpPr>
            <p:nvPr/>
          </p:nvSpPr>
          <p:spPr bwMode="auto">
            <a:xfrm>
              <a:off x="426" y="514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3" name="Rectangle 545"/>
            <p:cNvSpPr>
              <a:spLocks noChangeArrowheads="1"/>
            </p:cNvSpPr>
            <p:nvPr/>
          </p:nvSpPr>
          <p:spPr bwMode="auto">
            <a:xfrm>
              <a:off x="426" y="4869"/>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4" name="Rectangle 546"/>
            <p:cNvSpPr>
              <a:spLocks noChangeArrowheads="1"/>
            </p:cNvSpPr>
            <p:nvPr/>
          </p:nvSpPr>
          <p:spPr bwMode="auto">
            <a:xfrm>
              <a:off x="426" y="4593"/>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5" name="Rectangle 547"/>
            <p:cNvSpPr>
              <a:spLocks noChangeArrowheads="1"/>
            </p:cNvSpPr>
            <p:nvPr/>
          </p:nvSpPr>
          <p:spPr bwMode="auto">
            <a:xfrm>
              <a:off x="426" y="431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6" name="Rectangle 548"/>
            <p:cNvSpPr>
              <a:spLocks noChangeArrowheads="1"/>
            </p:cNvSpPr>
            <p:nvPr/>
          </p:nvSpPr>
          <p:spPr bwMode="auto">
            <a:xfrm>
              <a:off x="426" y="4041"/>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7" name="Rectangle 549"/>
            <p:cNvSpPr>
              <a:spLocks noChangeArrowheads="1"/>
            </p:cNvSpPr>
            <p:nvPr/>
          </p:nvSpPr>
          <p:spPr bwMode="auto">
            <a:xfrm>
              <a:off x="426" y="376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8" name="Rectangle 550"/>
            <p:cNvSpPr>
              <a:spLocks noChangeArrowheads="1"/>
            </p:cNvSpPr>
            <p:nvPr/>
          </p:nvSpPr>
          <p:spPr bwMode="auto">
            <a:xfrm>
              <a:off x="426" y="3489"/>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9" name="Rectangle 551"/>
            <p:cNvSpPr>
              <a:spLocks noChangeArrowheads="1"/>
            </p:cNvSpPr>
            <p:nvPr/>
          </p:nvSpPr>
          <p:spPr bwMode="auto">
            <a:xfrm>
              <a:off x="695" y="5489"/>
              <a:ext cx="122"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糖尿病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60" name="Rectangle 552"/>
            <p:cNvSpPr>
              <a:spLocks noChangeArrowheads="1"/>
            </p:cNvSpPr>
            <p:nvPr/>
          </p:nvSpPr>
          <p:spPr bwMode="auto">
            <a:xfrm>
              <a:off x="1023" y="5489"/>
              <a:ext cx="153"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高血圧症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61" name="Rectangle 553"/>
            <p:cNvSpPr>
              <a:spLocks noChangeArrowheads="1"/>
            </p:cNvSpPr>
            <p:nvPr/>
          </p:nvSpPr>
          <p:spPr bwMode="auto">
            <a:xfrm>
              <a:off x="1350" y="5489"/>
              <a:ext cx="185"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脂質異常症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62" name="Rectangle 554"/>
            <p:cNvSpPr>
              <a:spLocks noChangeArrowheads="1"/>
            </p:cNvSpPr>
            <p:nvPr/>
          </p:nvSpPr>
          <p:spPr bwMode="auto">
            <a:xfrm>
              <a:off x="1764" y="5489"/>
              <a:ext cx="122"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心臓病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63" name="Rectangle 555"/>
            <p:cNvSpPr>
              <a:spLocks noChangeArrowheads="1"/>
            </p:cNvSpPr>
            <p:nvPr/>
          </p:nvSpPr>
          <p:spPr bwMode="auto">
            <a:xfrm>
              <a:off x="2120" y="5489"/>
              <a:ext cx="122"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脳疾患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64" name="Rectangle 556"/>
            <p:cNvSpPr>
              <a:spLocks noChangeArrowheads="1"/>
            </p:cNvSpPr>
            <p:nvPr/>
          </p:nvSpPr>
          <p:spPr bwMode="auto">
            <a:xfrm>
              <a:off x="2419" y="5489"/>
              <a:ext cx="185"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悪性新生物</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65" name="Rectangle 557"/>
            <p:cNvSpPr>
              <a:spLocks noChangeArrowheads="1"/>
            </p:cNvSpPr>
            <p:nvPr/>
          </p:nvSpPr>
          <p:spPr bwMode="auto">
            <a:xfrm>
              <a:off x="2818" y="5489"/>
              <a:ext cx="122"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筋・骨格</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66" name="Rectangle 558"/>
            <p:cNvSpPr>
              <a:spLocks noChangeArrowheads="1"/>
            </p:cNvSpPr>
            <p:nvPr/>
          </p:nvSpPr>
          <p:spPr bwMode="auto">
            <a:xfrm>
              <a:off x="3218" y="5489"/>
              <a:ext cx="9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精神</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67" name="Rectangle 559"/>
            <p:cNvSpPr>
              <a:spLocks noChangeArrowheads="1"/>
            </p:cNvSpPr>
            <p:nvPr/>
          </p:nvSpPr>
          <p:spPr bwMode="auto">
            <a:xfrm>
              <a:off x="348" y="3401"/>
              <a:ext cx="122"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有病率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68" name="Rectangle 560"/>
            <p:cNvSpPr>
              <a:spLocks noChangeArrowheads="1"/>
            </p:cNvSpPr>
            <p:nvPr/>
          </p:nvSpPr>
          <p:spPr bwMode="auto">
            <a:xfrm>
              <a:off x="519" y="3401"/>
              <a:ext cx="45"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9" name="Rectangle 561"/>
            <p:cNvSpPr>
              <a:spLocks noChangeArrowheads="1"/>
            </p:cNvSpPr>
            <p:nvPr/>
          </p:nvSpPr>
          <p:spPr bwMode="auto">
            <a:xfrm>
              <a:off x="536" y="3401"/>
              <a:ext cx="58"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70" name="Rectangle 562"/>
            <p:cNvSpPr>
              <a:spLocks noChangeArrowheads="1"/>
            </p:cNvSpPr>
            <p:nvPr/>
          </p:nvSpPr>
          <p:spPr bwMode="auto">
            <a:xfrm>
              <a:off x="593" y="3401"/>
              <a:ext cx="45"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71" name="Rectangle 563"/>
            <p:cNvSpPr>
              <a:spLocks noChangeArrowheads="1"/>
            </p:cNvSpPr>
            <p:nvPr/>
          </p:nvSpPr>
          <p:spPr bwMode="auto">
            <a:xfrm>
              <a:off x="1508" y="3400"/>
              <a:ext cx="29" cy="29"/>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2" name="Rectangle 564"/>
            <p:cNvSpPr>
              <a:spLocks noChangeArrowheads="1"/>
            </p:cNvSpPr>
            <p:nvPr/>
          </p:nvSpPr>
          <p:spPr bwMode="auto">
            <a:xfrm>
              <a:off x="1538" y="3377"/>
              <a:ext cx="29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900" b="0" i="0" u="none" strike="noStrike" cap="none" normalizeH="0" baseline="0" dirty="0" smtClean="0">
                <a:ln>
                  <a:noFill/>
                </a:ln>
                <a:solidFill>
                  <a:schemeClr val="tx1"/>
                </a:solidFill>
                <a:effectLst/>
              </a:endParaRPr>
            </a:p>
          </p:txBody>
        </p:sp>
        <p:sp>
          <p:nvSpPr>
            <p:cNvPr id="573" name="Rectangle 565"/>
            <p:cNvSpPr>
              <a:spLocks noChangeArrowheads="1"/>
            </p:cNvSpPr>
            <p:nvPr/>
          </p:nvSpPr>
          <p:spPr bwMode="auto">
            <a:xfrm>
              <a:off x="1903" y="3397"/>
              <a:ext cx="25" cy="25"/>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4" name="Rectangle 566"/>
            <p:cNvSpPr>
              <a:spLocks noChangeArrowheads="1"/>
            </p:cNvSpPr>
            <p:nvPr/>
          </p:nvSpPr>
          <p:spPr bwMode="auto">
            <a:xfrm>
              <a:off x="1941" y="3378"/>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900" b="0" i="0" u="none" strike="noStrike" cap="none" normalizeH="0" baseline="0" dirty="0" smtClean="0">
                <a:ln>
                  <a:noFill/>
                </a:ln>
                <a:solidFill>
                  <a:schemeClr val="tx1"/>
                </a:solidFill>
                <a:effectLst/>
              </a:endParaRPr>
            </a:p>
          </p:txBody>
        </p:sp>
        <p:sp>
          <p:nvSpPr>
            <p:cNvPr id="575" name="Rectangle 567"/>
            <p:cNvSpPr>
              <a:spLocks noChangeArrowheads="1"/>
            </p:cNvSpPr>
            <p:nvPr/>
          </p:nvSpPr>
          <p:spPr bwMode="auto">
            <a:xfrm>
              <a:off x="2127" y="3399"/>
              <a:ext cx="26" cy="25"/>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6" name="Rectangle 568"/>
            <p:cNvSpPr>
              <a:spLocks noChangeArrowheads="1"/>
            </p:cNvSpPr>
            <p:nvPr/>
          </p:nvSpPr>
          <p:spPr bwMode="auto">
            <a:xfrm>
              <a:off x="2163" y="3372"/>
              <a:ext cx="21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900" b="0" i="0" u="none" strike="noStrike" cap="none" normalizeH="0" baseline="0" dirty="0" smtClean="0">
                <a:ln>
                  <a:noFill/>
                </a:ln>
                <a:solidFill>
                  <a:schemeClr val="tx1"/>
                </a:solidFill>
                <a:effectLst/>
              </a:endParaRPr>
            </a:p>
          </p:txBody>
        </p:sp>
        <p:sp>
          <p:nvSpPr>
            <p:cNvPr id="577" name="Rectangle 569"/>
            <p:cNvSpPr>
              <a:spLocks noChangeArrowheads="1"/>
            </p:cNvSpPr>
            <p:nvPr/>
          </p:nvSpPr>
          <p:spPr bwMode="auto">
            <a:xfrm>
              <a:off x="2430" y="3399"/>
              <a:ext cx="26" cy="25"/>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8" name="Rectangle 570"/>
            <p:cNvSpPr>
              <a:spLocks noChangeArrowheads="1"/>
            </p:cNvSpPr>
            <p:nvPr/>
          </p:nvSpPr>
          <p:spPr bwMode="auto">
            <a:xfrm>
              <a:off x="2475" y="3371"/>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900" b="0" i="0" u="none" strike="noStrike" cap="none" normalizeH="0" baseline="0" dirty="0" smtClean="0">
                <a:ln>
                  <a:noFill/>
                </a:ln>
                <a:solidFill>
                  <a:schemeClr val="tx1"/>
                </a:solidFill>
                <a:effectLst/>
              </a:endParaRPr>
            </a:p>
          </p:txBody>
        </p:sp>
        <p:sp>
          <p:nvSpPr>
            <p:cNvPr id="579" name="Freeform 571"/>
            <p:cNvSpPr>
              <a:spLocks noEditPoints="1"/>
            </p:cNvSpPr>
            <p:nvPr/>
          </p:nvSpPr>
          <p:spPr bwMode="auto">
            <a:xfrm>
              <a:off x="240" y="3328"/>
              <a:ext cx="3480" cy="2266"/>
            </a:xfrm>
            <a:custGeom>
              <a:avLst/>
              <a:gdLst>
                <a:gd name="T0" fmla="*/ 0 w 20324"/>
                <a:gd name="T1" fmla="*/ 12 h 13232"/>
                <a:gd name="T2" fmla="*/ 12 w 20324"/>
                <a:gd name="T3" fmla="*/ 0 h 13232"/>
                <a:gd name="T4" fmla="*/ 20312 w 20324"/>
                <a:gd name="T5" fmla="*/ 0 h 13232"/>
                <a:gd name="T6" fmla="*/ 20324 w 20324"/>
                <a:gd name="T7" fmla="*/ 12 h 13232"/>
                <a:gd name="T8" fmla="*/ 20324 w 20324"/>
                <a:gd name="T9" fmla="*/ 13220 h 13232"/>
                <a:gd name="T10" fmla="*/ 20312 w 20324"/>
                <a:gd name="T11" fmla="*/ 13232 h 13232"/>
                <a:gd name="T12" fmla="*/ 12 w 20324"/>
                <a:gd name="T13" fmla="*/ 13232 h 13232"/>
                <a:gd name="T14" fmla="*/ 0 w 20324"/>
                <a:gd name="T15" fmla="*/ 13220 h 13232"/>
                <a:gd name="T16" fmla="*/ 0 w 20324"/>
                <a:gd name="T17" fmla="*/ 12 h 13232"/>
                <a:gd name="T18" fmla="*/ 24 w 20324"/>
                <a:gd name="T19" fmla="*/ 13220 h 13232"/>
                <a:gd name="T20" fmla="*/ 12 w 20324"/>
                <a:gd name="T21" fmla="*/ 13208 h 13232"/>
                <a:gd name="T22" fmla="*/ 20312 w 20324"/>
                <a:gd name="T23" fmla="*/ 13208 h 13232"/>
                <a:gd name="T24" fmla="*/ 20300 w 20324"/>
                <a:gd name="T25" fmla="*/ 13220 h 13232"/>
                <a:gd name="T26" fmla="*/ 20300 w 20324"/>
                <a:gd name="T27" fmla="*/ 12 h 13232"/>
                <a:gd name="T28" fmla="*/ 20312 w 20324"/>
                <a:gd name="T29" fmla="*/ 24 h 13232"/>
                <a:gd name="T30" fmla="*/ 12 w 20324"/>
                <a:gd name="T31" fmla="*/ 24 h 13232"/>
                <a:gd name="T32" fmla="*/ 24 w 20324"/>
                <a:gd name="T33" fmla="*/ 12 h 13232"/>
                <a:gd name="T34" fmla="*/ 24 w 20324"/>
                <a:gd name="T35" fmla="*/ 13220 h 13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24" h="13232">
                  <a:moveTo>
                    <a:pt x="0" y="12"/>
                  </a:moveTo>
                  <a:cubicBezTo>
                    <a:pt x="0" y="6"/>
                    <a:pt x="6" y="0"/>
                    <a:pt x="12" y="0"/>
                  </a:cubicBezTo>
                  <a:lnTo>
                    <a:pt x="20312" y="0"/>
                  </a:lnTo>
                  <a:cubicBezTo>
                    <a:pt x="20319" y="0"/>
                    <a:pt x="20324" y="6"/>
                    <a:pt x="20324" y="12"/>
                  </a:cubicBezTo>
                  <a:lnTo>
                    <a:pt x="20324" y="13220"/>
                  </a:lnTo>
                  <a:cubicBezTo>
                    <a:pt x="20324" y="13227"/>
                    <a:pt x="20319" y="13232"/>
                    <a:pt x="20312" y="13232"/>
                  </a:cubicBezTo>
                  <a:lnTo>
                    <a:pt x="12" y="13232"/>
                  </a:lnTo>
                  <a:cubicBezTo>
                    <a:pt x="6" y="13232"/>
                    <a:pt x="0" y="13227"/>
                    <a:pt x="0" y="13220"/>
                  </a:cubicBezTo>
                  <a:lnTo>
                    <a:pt x="0" y="12"/>
                  </a:lnTo>
                  <a:close/>
                  <a:moveTo>
                    <a:pt x="24" y="13220"/>
                  </a:moveTo>
                  <a:lnTo>
                    <a:pt x="12" y="13208"/>
                  </a:lnTo>
                  <a:lnTo>
                    <a:pt x="20312" y="13208"/>
                  </a:lnTo>
                  <a:lnTo>
                    <a:pt x="20300" y="13220"/>
                  </a:lnTo>
                  <a:lnTo>
                    <a:pt x="20300" y="12"/>
                  </a:lnTo>
                  <a:lnTo>
                    <a:pt x="20312" y="24"/>
                  </a:lnTo>
                  <a:lnTo>
                    <a:pt x="12" y="24"/>
                  </a:lnTo>
                  <a:lnTo>
                    <a:pt x="24" y="12"/>
                  </a:lnTo>
                  <a:lnTo>
                    <a:pt x="24" y="1322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88438747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p:cNvSpPr txBox="1">
            <a:spLocks/>
          </p:cNvSpPr>
          <p:nvPr/>
        </p:nvSpPr>
        <p:spPr>
          <a:xfrm>
            <a:off x="365659" y="631305"/>
            <a:ext cx="6112060" cy="1008112"/>
          </a:xfrm>
          <a:prstGeom prst="rect">
            <a:avLst/>
          </a:prstGeom>
        </p:spPr>
        <p:txBody>
          <a:bodyPr vert="horz" lIns="91440" tIns="45720" rIns="91440" bIns="45720" rtlCol="0" anchor="t">
            <a:noAutofit/>
          </a:bodyPr>
          <a:lstStyle/>
          <a:p>
            <a:pPr marL="90488">
              <a:lnSpc>
                <a:spcPct val="150000"/>
              </a:lnSpc>
              <a:spcBef>
                <a:spcPct val="0"/>
              </a:spcBef>
              <a:defRPr/>
            </a:pPr>
            <a:endParaRPr lang="en-US" altLang="ja-JP" sz="1000" dirty="0">
              <a:solidFill>
                <a:prstClr val="black"/>
              </a:solidFill>
              <a:latin typeface="ＭＳ 明朝"/>
              <a:ea typeface="ＭＳ 明朝"/>
              <a:cs typeface="+mj-cs"/>
            </a:endParaRPr>
          </a:p>
        </p:txBody>
      </p: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11</a:t>
            </a:fld>
            <a:endParaRPr kumimoji="1" lang="ja-JP" altLang="en-US" dirty="0">
              <a:latin typeface="ＭＳ 明朝"/>
              <a:ea typeface="ＭＳ 明朝"/>
            </a:endParaRPr>
          </a:p>
        </p:txBody>
      </p:sp>
      <p:sp>
        <p:nvSpPr>
          <p:cNvPr id="17" name="テキスト ボックス 16"/>
          <p:cNvSpPr txBox="1">
            <a:spLocks noChangeAspect="1"/>
          </p:cNvSpPr>
          <p:nvPr/>
        </p:nvSpPr>
        <p:spPr>
          <a:xfrm>
            <a:off x="368660" y="190500"/>
            <a:ext cx="6120680" cy="972487"/>
          </a:xfrm>
          <a:prstGeom prst="rect">
            <a:avLst/>
          </a:prstGeom>
          <a:noFill/>
          <a:ln>
            <a:noFill/>
          </a:ln>
        </p:spPr>
        <p:txBody>
          <a:bodyPr wrap="square" lIns="0" rIns="0" rtlCol="0">
            <a:noAutofit/>
          </a:bodyPr>
          <a:lstStyle/>
          <a:p>
            <a:pPr lvl="0" fontAlgn="base">
              <a:lnSpc>
                <a:spcPct val="125000"/>
              </a:lnSpc>
              <a:spcBef>
                <a:spcPct val="0"/>
              </a:spcBef>
              <a:spcAft>
                <a:spcPct val="0"/>
              </a:spcAft>
            </a:pPr>
            <a:r>
              <a:rPr lang="ja-JP" altLang="en-US" sz="1200" dirty="0">
                <a:latin typeface="ＭＳ 明朝" panose="02020609040205080304" pitchFamily="17" charset="-128"/>
                <a:ea typeface="ＭＳ 明朝" panose="02020609040205080304" pitchFamily="17" charset="-128"/>
                <a:cs typeface="Times New Roman" pitchFamily="18" charset="0"/>
              </a:rPr>
              <a:t>　本町の平成</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a:latin typeface="ＭＳ 明朝" panose="02020609040205080304" pitchFamily="17" charset="-128"/>
                <a:ea typeface="ＭＳ 明朝" panose="02020609040205080304" pitchFamily="17" charset="-128"/>
                <a:cs typeface="Times New Roman" pitchFamily="18" charset="0"/>
              </a:rPr>
              <a:t>年度から平成</a:t>
            </a:r>
            <a:r>
              <a:rPr lang="en-US" altLang="ja-JP" sz="1200" dirty="0">
                <a:latin typeface="ＭＳ 明朝" panose="02020609040205080304" pitchFamily="17" charset="-128"/>
                <a:ea typeface="ＭＳ 明朝" panose="02020609040205080304" pitchFamily="17" charset="-128"/>
                <a:cs typeface="Times New Roman" pitchFamily="18" charset="0"/>
              </a:rPr>
              <a:t>28</a:t>
            </a:r>
            <a:r>
              <a:rPr lang="ja-JP" altLang="en-US" sz="1200" dirty="0">
                <a:latin typeface="ＭＳ 明朝" panose="02020609040205080304" pitchFamily="17" charset="-128"/>
                <a:ea typeface="ＭＳ 明朝" panose="02020609040205080304" pitchFamily="17" charset="-128"/>
                <a:cs typeface="Times New Roman" pitchFamily="18" charset="0"/>
              </a:rPr>
              <a:t>年度における、認定者の疾病別有病率を年度別に示します。平成</a:t>
            </a:r>
            <a:r>
              <a:rPr lang="en-US" altLang="ja-JP" sz="1200" dirty="0">
                <a:latin typeface="ＭＳ 明朝" panose="02020609040205080304" pitchFamily="17" charset="-128"/>
                <a:ea typeface="ＭＳ 明朝" panose="02020609040205080304" pitchFamily="17" charset="-128"/>
                <a:cs typeface="Times New Roman" pitchFamily="18" charset="0"/>
              </a:rPr>
              <a:t>28</a:t>
            </a:r>
            <a:r>
              <a:rPr lang="ja-JP" altLang="en-US" sz="1200" dirty="0">
                <a:latin typeface="ＭＳ 明朝" panose="02020609040205080304" pitchFamily="17" charset="-128"/>
                <a:ea typeface="ＭＳ 明朝" panose="02020609040205080304" pitchFamily="17" charset="-128"/>
                <a:cs typeface="Times New Roman" pitchFamily="18" charset="0"/>
              </a:rPr>
              <a:t>年度の認定者が有している平均疾病数</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a:latin typeface="ＭＳ 明朝" panose="02020609040205080304" pitchFamily="17" charset="-128"/>
                <a:ea typeface="ＭＳ 明朝" panose="02020609040205080304" pitchFamily="17" charset="-128"/>
                <a:cs typeface="Times New Roman" pitchFamily="18" charset="0"/>
              </a:rPr>
              <a:t>疾病は平成</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a:latin typeface="ＭＳ 明朝" panose="02020609040205080304" pitchFamily="17" charset="-128"/>
                <a:ea typeface="ＭＳ 明朝" panose="02020609040205080304" pitchFamily="17" charset="-128"/>
                <a:cs typeface="Times New Roman" pitchFamily="18" charset="0"/>
              </a:rPr>
              <a:t>年度からほぼ横ばいです。</a:t>
            </a:r>
            <a:endParaRPr lang="ja-JP" altLang="en-US" sz="1200" dirty="0">
              <a:latin typeface="ＭＳ 明朝" panose="02020609040205080304" pitchFamily="17" charset="-128"/>
              <a:ea typeface="ＭＳ 明朝" panose="02020609040205080304" pitchFamily="17" charset="-128"/>
              <a:cs typeface="ＭＳ Ｐゴシック" pitchFamily="50" charset="-128"/>
            </a:endParaRPr>
          </a:p>
        </p:txBody>
      </p:sp>
      <p:sp>
        <p:nvSpPr>
          <p:cNvPr id="21" name="Rectangle 5"/>
          <p:cNvSpPr>
            <a:spLocks noChangeAspect="1" noChangeArrowheads="1"/>
          </p:cNvSpPr>
          <p:nvPr/>
        </p:nvSpPr>
        <p:spPr bwMode="auto">
          <a:xfrm>
            <a:off x="381000" y="972002"/>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panose="02020609040205080304" pitchFamily="17" charset="-128"/>
                <a:ea typeface="ＭＳ 明朝" panose="02020609040205080304" pitchFamily="17" charset="-128"/>
                <a:cs typeface="ＭＳ Ｐゴシック" pitchFamily="50" charset="-128"/>
              </a:rPr>
              <a:t>年度別 認定者の疾病別有病状況</a:t>
            </a:r>
            <a:endParaRPr kumimoji="1" lang="en-US"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ＭＳ Ｐゴシック" pitchFamily="50" charset="-128"/>
            </a:endParaRPr>
          </a:p>
        </p:txBody>
      </p:sp>
      <p:sp>
        <p:nvSpPr>
          <p:cNvPr id="22" name="テキスト ボックス 2"/>
          <p:cNvSpPr txBox="1">
            <a:spLocks noChangeAspect="1"/>
          </p:cNvSpPr>
          <p:nvPr/>
        </p:nvSpPr>
        <p:spPr>
          <a:xfrm>
            <a:off x="4304971" y="935217"/>
            <a:ext cx="2736304" cy="365872"/>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lIns="0" r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l"/>
            <a:r>
              <a:rPr kumimoji="1" lang="en-US" altLang="ja-JP" sz="800" dirty="0">
                <a:latin typeface="ＭＳ 明朝" panose="02020609040205080304" pitchFamily="17" charset="-128"/>
                <a:ea typeface="ＭＳ 明朝" panose="02020609040205080304" pitchFamily="17" charset="-128"/>
              </a:rPr>
              <a:t>※</a:t>
            </a:r>
            <a:r>
              <a:rPr kumimoji="1" lang="ja-JP" altLang="en-US" sz="800" dirty="0">
                <a:latin typeface="ＭＳ 明朝" panose="02020609040205080304" pitchFamily="17" charset="-128"/>
                <a:ea typeface="ＭＳ 明朝" panose="02020609040205080304" pitchFamily="17" charset="-128"/>
              </a:rPr>
              <a:t>各項目毎に上位</a:t>
            </a:r>
            <a:r>
              <a:rPr kumimoji="1" lang="en-US" altLang="ja-JP" sz="800" dirty="0">
                <a:latin typeface="ＭＳ 明朝" panose="02020609040205080304" pitchFamily="17" charset="-128"/>
                <a:ea typeface="ＭＳ 明朝" panose="02020609040205080304" pitchFamily="17" charset="-128"/>
              </a:rPr>
              <a:t>5</a:t>
            </a:r>
            <a:r>
              <a:rPr kumimoji="1" lang="ja-JP" altLang="en-US" sz="800" dirty="0">
                <a:latin typeface="ＭＳ 明朝" panose="02020609040205080304" pitchFamily="17" charset="-128"/>
                <a:ea typeface="ＭＳ 明朝" panose="02020609040205080304" pitchFamily="17" charset="-128"/>
              </a:rPr>
              <a:t>疾病を　　　　　　表示する。</a:t>
            </a:r>
          </a:p>
        </p:txBody>
      </p:sp>
      <p:sp>
        <p:nvSpPr>
          <p:cNvPr id="23" name="テキスト ボックス 22"/>
          <p:cNvSpPr txBox="1">
            <a:spLocks noChangeAspect="1"/>
          </p:cNvSpPr>
          <p:nvPr/>
        </p:nvSpPr>
        <p:spPr>
          <a:xfrm>
            <a:off x="5540655" y="1019858"/>
            <a:ext cx="468000" cy="192360"/>
          </a:xfrm>
          <a:prstGeom prst="rect">
            <a:avLst/>
          </a:prstGeom>
          <a:solidFill>
            <a:srgbClr val="FFE07D"/>
          </a:solidFill>
          <a:ln>
            <a:solidFill>
              <a:schemeClr val="bg1">
                <a:lumMod val="75000"/>
              </a:schemeClr>
            </a:solidFill>
          </a:ln>
        </p:spPr>
        <p:txBody>
          <a:bodyPr wrap="square" rtlCol="0">
            <a:spAutoFit/>
          </a:bodyPr>
          <a:lstStyle/>
          <a:p>
            <a:pPr algn="ctr"/>
            <a:r>
              <a:rPr kumimoji="1" lang="ja-JP" altLang="en-US" sz="650" dirty="0">
                <a:latin typeface="ＭＳ 明朝" panose="02020609040205080304" pitchFamily="17" charset="-128"/>
                <a:ea typeface="ＭＳ 明朝" panose="02020609040205080304" pitchFamily="17" charset="-128"/>
              </a:rPr>
              <a:t>網掛け</a:t>
            </a:r>
          </a:p>
        </p:txBody>
      </p:sp>
      <p:sp>
        <p:nvSpPr>
          <p:cNvPr id="25" name="注釈文章 9"/>
          <p:cNvSpPr txBox="1">
            <a:spLocks noChangeAspect="1"/>
          </p:cNvSpPr>
          <p:nvPr/>
        </p:nvSpPr>
        <p:spPr>
          <a:xfrm>
            <a:off x="329401" y="8727558"/>
            <a:ext cx="6120000" cy="215444"/>
          </a:xfrm>
          <a:prstGeom prst="rect">
            <a:avLst/>
          </a:prstGeom>
          <a:noFill/>
        </p:spPr>
        <p:txBody>
          <a:bodyPr wrap="square" lIns="0" rIns="0" rtlCol="0">
            <a:spAutoFit/>
          </a:bodyPr>
          <a:lstStyle/>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a:latin typeface="ＭＳ 明朝" panose="02020609040205080304" pitchFamily="17" charset="-128"/>
                <a:ea typeface="ＭＳ 明朝" panose="02020609040205080304" pitchFamily="17" charset="-128"/>
              </a:rPr>
              <a:t>｣</a:t>
            </a:r>
            <a:endParaRPr kumimoji="1" lang="ja-JP" altLang="en-US" sz="800" dirty="0">
              <a:latin typeface="ＭＳ 明朝" panose="02020609040205080304" pitchFamily="17" charset="-128"/>
              <a:ea typeface="ＭＳ 明朝" panose="02020609040205080304" pitchFamily="17" charset="-128"/>
            </a:endParaRPr>
          </a:p>
        </p:txBody>
      </p:sp>
      <p:grpSp>
        <p:nvGrpSpPr>
          <p:cNvPr id="2" name="Group 4"/>
          <p:cNvGrpSpPr>
            <a:grpSpLocks noChangeAspect="1"/>
          </p:cNvGrpSpPr>
          <p:nvPr/>
        </p:nvGrpSpPr>
        <p:grpSpPr bwMode="auto">
          <a:xfrm>
            <a:off x="318387" y="1299673"/>
            <a:ext cx="6278965" cy="7421844"/>
            <a:chOff x="240" y="787"/>
            <a:chExt cx="3934" cy="1776"/>
          </a:xfrm>
        </p:grpSpPr>
        <p:sp>
          <p:nvSpPr>
            <p:cNvPr id="3" name="AutoShape 3"/>
            <p:cNvSpPr>
              <a:spLocks noChangeAspect="1" noChangeArrowheads="1" noTextEdit="1"/>
            </p:cNvSpPr>
            <p:nvPr/>
          </p:nvSpPr>
          <p:spPr bwMode="auto">
            <a:xfrm>
              <a:off x="240" y="787"/>
              <a:ext cx="3917" cy="1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4" name="Group 205"/>
            <p:cNvGrpSpPr>
              <a:grpSpLocks/>
            </p:cNvGrpSpPr>
            <p:nvPr/>
          </p:nvGrpSpPr>
          <p:grpSpPr bwMode="auto">
            <a:xfrm>
              <a:off x="252" y="845"/>
              <a:ext cx="3922" cy="1710"/>
              <a:chOff x="252" y="845"/>
              <a:chExt cx="3922" cy="1710"/>
            </a:xfrm>
          </p:grpSpPr>
          <p:sp>
            <p:nvSpPr>
              <p:cNvPr id="459" name="Rectangle 5"/>
              <p:cNvSpPr>
                <a:spLocks noChangeArrowheads="1"/>
              </p:cNvSpPr>
              <p:nvPr/>
            </p:nvSpPr>
            <p:spPr bwMode="auto">
              <a:xfrm>
                <a:off x="1010" y="1226"/>
                <a:ext cx="1172" cy="170"/>
              </a:xfrm>
              <a:prstGeom prst="rect">
                <a:avLst/>
              </a:prstGeom>
              <a:solidFill>
                <a:srgbClr val="FFF6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0" name="Rectangle 6"/>
              <p:cNvSpPr>
                <a:spLocks noChangeArrowheads="1"/>
              </p:cNvSpPr>
              <p:nvPr/>
            </p:nvSpPr>
            <p:spPr bwMode="auto">
              <a:xfrm>
                <a:off x="1010" y="1391"/>
                <a:ext cx="1172" cy="170"/>
              </a:xfrm>
              <a:prstGeom prst="rect">
                <a:avLst/>
              </a:prstGeom>
              <a:solidFill>
                <a:srgbClr val="FFCD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1" name="Rectangle 7"/>
              <p:cNvSpPr>
                <a:spLocks noChangeArrowheads="1"/>
              </p:cNvSpPr>
              <p:nvPr/>
            </p:nvSpPr>
            <p:spPr bwMode="auto">
              <a:xfrm>
                <a:off x="1010" y="1723"/>
                <a:ext cx="1172" cy="169"/>
              </a:xfrm>
              <a:prstGeom prst="rect">
                <a:avLst/>
              </a:prstGeom>
              <a:solidFill>
                <a:srgbClr val="E2A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2" name="Rectangle 8"/>
              <p:cNvSpPr>
                <a:spLocks noChangeArrowheads="1"/>
              </p:cNvSpPr>
              <p:nvPr/>
            </p:nvSpPr>
            <p:spPr bwMode="auto">
              <a:xfrm>
                <a:off x="1010" y="2220"/>
                <a:ext cx="1172" cy="169"/>
              </a:xfrm>
              <a:prstGeom prst="rect">
                <a:avLst/>
              </a:prstGeom>
              <a:solidFill>
                <a:srgbClr val="FFE0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Rectangle 9"/>
              <p:cNvSpPr>
                <a:spLocks noChangeArrowheads="1"/>
              </p:cNvSpPr>
              <p:nvPr/>
            </p:nvSpPr>
            <p:spPr bwMode="auto">
              <a:xfrm>
                <a:off x="1010" y="2385"/>
                <a:ext cx="1172" cy="170"/>
              </a:xfrm>
              <a:prstGeom prst="rect">
                <a:avLst/>
              </a:prstGeom>
              <a:solidFill>
                <a:srgbClr val="FFE7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4" name="Rectangle 10"/>
              <p:cNvSpPr>
                <a:spLocks noChangeArrowheads="1"/>
              </p:cNvSpPr>
              <p:nvPr/>
            </p:nvSpPr>
            <p:spPr bwMode="auto">
              <a:xfrm>
                <a:off x="1461" y="845"/>
                <a:ext cx="14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465" name="Rectangle 11"/>
              <p:cNvSpPr>
                <a:spLocks noChangeArrowheads="1"/>
              </p:cNvSpPr>
              <p:nvPr/>
            </p:nvSpPr>
            <p:spPr bwMode="auto">
              <a:xfrm>
                <a:off x="1031"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800" b="0" i="0" u="none" strike="noStrike" cap="none" normalizeH="0" baseline="0" dirty="0" smtClean="0">
                  <a:ln>
                    <a:noFill/>
                  </a:ln>
                  <a:solidFill>
                    <a:schemeClr val="tx1"/>
                  </a:solidFill>
                  <a:effectLst/>
                </a:endParaRPr>
              </a:p>
            </p:txBody>
          </p:sp>
          <p:sp>
            <p:nvSpPr>
              <p:cNvPr id="466" name="Rectangle 12"/>
              <p:cNvSpPr>
                <a:spLocks noChangeArrowheads="1"/>
              </p:cNvSpPr>
              <p:nvPr/>
            </p:nvSpPr>
            <p:spPr bwMode="auto">
              <a:xfrm>
                <a:off x="1064"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dirty="0" smtClean="0">
                  <a:ln>
                    <a:noFill/>
                  </a:ln>
                  <a:solidFill>
                    <a:schemeClr val="tx1"/>
                  </a:solidFill>
                  <a:effectLst/>
                </a:endParaRPr>
              </a:p>
            </p:txBody>
          </p:sp>
          <p:sp>
            <p:nvSpPr>
              <p:cNvPr id="467" name="Rectangle 13"/>
              <p:cNvSpPr>
                <a:spLocks noChangeArrowheads="1"/>
              </p:cNvSpPr>
              <p:nvPr/>
            </p:nvSpPr>
            <p:spPr bwMode="auto">
              <a:xfrm>
                <a:off x="1250" y="1011"/>
                <a:ext cx="87"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68" name="Rectangle 14"/>
              <p:cNvSpPr>
                <a:spLocks noChangeArrowheads="1"/>
              </p:cNvSpPr>
              <p:nvPr/>
            </p:nvSpPr>
            <p:spPr bwMode="auto">
              <a:xfrm>
                <a:off x="1420"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800" b="0" i="0" u="none" strike="noStrike" cap="none" normalizeH="0" baseline="0" smtClean="0">
                  <a:ln>
                    <a:noFill/>
                  </a:ln>
                  <a:solidFill>
                    <a:schemeClr val="tx1"/>
                  </a:solidFill>
                  <a:effectLst/>
                </a:endParaRPr>
              </a:p>
            </p:txBody>
          </p:sp>
          <p:sp>
            <p:nvSpPr>
              <p:cNvPr id="469" name="Rectangle 15"/>
              <p:cNvSpPr>
                <a:spLocks noChangeArrowheads="1"/>
              </p:cNvSpPr>
              <p:nvPr/>
            </p:nvSpPr>
            <p:spPr bwMode="auto">
              <a:xfrm>
                <a:off x="1453"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70" name="Rectangle 16"/>
              <p:cNvSpPr>
                <a:spLocks noChangeArrowheads="1"/>
              </p:cNvSpPr>
              <p:nvPr/>
            </p:nvSpPr>
            <p:spPr bwMode="auto">
              <a:xfrm>
                <a:off x="1640" y="1011"/>
                <a:ext cx="87"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71" name="Rectangle 17"/>
              <p:cNvSpPr>
                <a:spLocks noChangeArrowheads="1"/>
              </p:cNvSpPr>
              <p:nvPr/>
            </p:nvSpPr>
            <p:spPr bwMode="auto">
              <a:xfrm>
                <a:off x="1809"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800" b="0" i="0" u="none" strike="noStrike" cap="none" normalizeH="0" baseline="0" smtClean="0">
                  <a:ln>
                    <a:noFill/>
                  </a:ln>
                  <a:solidFill>
                    <a:schemeClr val="tx1"/>
                  </a:solidFill>
                  <a:effectLst/>
                </a:endParaRPr>
              </a:p>
            </p:txBody>
          </p:sp>
          <p:sp>
            <p:nvSpPr>
              <p:cNvPr id="472" name="Rectangle 18"/>
              <p:cNvSpPr>
                <a:spLocks noChangeArrowheads="1"/>
              </p:cNvSpPr>
              <p:nvPr/>
            </p:nvSpPr>
            <p:spPr bwMode="auto">
              <a:xfrm>
                <a:off x="1842"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73" name="Rectangle 19"/>
              <p:cNvSpPr>
                <a:spLocks noChangeArrowheads="1"/>
              </p:cNvSpPr>
              <p:nvPr/>
            </p:nvSpPr>
            <p:spPr bwMode="auto">
              <a:xfrm>
                <a:off x="2029" y="1011"/>
                <a:ext cx="87"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74" name="Rectangle 20"/>
              <p:cNvSpPr>
                <a:spLocks noChangeArrowheads="1"/>
              </p:cNvSpPr>
              <p:nvPr/>
            </p:nvSpPr>
            <p:spPr bwMode="auto">
              <a:xfrm>
                <a:off x="2199"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800" b="0" i="0" u="none" strike="noStrike" cap="none" normalizeH="0" baseline="0" dirty="0" smtClean="0">
                  <a:ln>
                    <a:noFill/>
                  </a:ln>
                  <a:solidFill>
                    <a:schemeClr val="tx1"/>
                  </a:solidFill>
                  <a:effectLst/>
                </a:endParaRPr>
              </a:p>
            </p:txBody>
          </p:sp>
          <p:sp>
            <p:nvSpPr>
              <p:cNvPr id="475" name="Rectangle 21"/>
              <p:cNvSpPr>
                <a:spLocks noChangeArrowheads="1"/>
              </p:cNvSpPr>
              <p:nvPr/>
            </p:nvSpPr>
            <p:spPr bwMode="auto">
              <a:xfrm>
                <a:off x="2228"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76" name="Rectangle 22"/>
              <p:cNvSpPr>
                <a:spLocks noChangeArrowheads="1"/>
              </p:cNvSpPr>
              <p:nvPr/>
            </p:nvSpPr>
            <p:spPr bwMode="auto">
              <a:xfrm>
                <a:off x="2418"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800" b="0" i="0" u="none" strike="noStrike" cap="none" normalizeH="0" baseline="0" smtClean="0">
                  <a:ln>
                    <a:noFill/>
                  </a:ln>
                  <a:solidFill>
                    <a:schemeClr val="tx1"/>
                  </a:solidFill>
                  <a:effectLst/>
                </a:endParaRPr>
              </a:p>
            </p:txBody>
          </p:sp>
          <p:sp>
            <p:nvSpPr>
              <p:cNvPr id="477" name="Rectangle 23"/>
              <p:cNvSpPr>
                <a:spLocks noChangeArrowheads="1"/>
              </p:cNvSpPr>
              <p:nvPr/>
            </p:nvSpPr>
            <p:spPr bwMode="auto">
              <a:xfrm>
                <a:off x="2447"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78" name="Rectangle 24"/>
              <p:cNvSpPr>
                <a:spLocks noChangeArrowheads="1"/>
              </p:cNvSpPr>
              <p:nvPr/>
            </p:nvSpPr>
            <p:spPr bwMode="auto">
              <a:xfrm>
                <a:off x="2638"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800" b="0" i="0" u="none" strike="noStrike" cap="none" normalizeH="0" baseline="0" smtClean="0">
                  <a:ln>
                    <a:noFill/>
                  </a:ln>
                  <a:solidFill>
                    <a:schemeClr val="tx1"/>
                  </a:solidFill>
                  <a:effectLst/>
                </a:endParaRPr>
              </a:p>
            </p:txBody>
          </p:sp>
          <p:sp>
            <p:nvSpPr>
              <p:cNvPr id="479" name="Rectangle 25"/>
              <p:cNvSpPr>
                <a:spLocks noChangeArrowheads="1"/>
              </p:cNvSpPr>
              <p:nvPr/>
            </p:nvSpPr>
            <p:spPr bwMode="auto">
              <a:xfrm>
                <a:off x="2667"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80" name="Rectangle 26"/>
              <p:cNvSpPr>
                <a:spLocks noChangeArrowheads="1"/>
              </p:cNvSpPr>
              <p:nvPr/>
            </p:nvSpPr>
            <p:spPr bwMode="auto">
              <a:xfrm>
                <a:off x="2857"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800" b="0" i="0" u="none" strike="noStrike" cap="none" normalizeH="0" baseline="0" smtClean="0">
                  <a:ln>
                    <a:noFill/>
                  </a:ln>
                  <a:solidFill>
                    <a:schemeClr val="tx1"/>
                  </a:solidFill>
                  <a:effectLst/>
                </a:endParaRPr>
              </a:p>
            </p:txBody>
          </p:sp>
          <p:sp>
            <p:nvSpPr>
              <p:cNvPr id="481" name="Rectangle 27"/>
              <p:cNvSpPr>
                <a:spLocks noChangeArrowheads="1"/>
              </p:cNvSpPr>
              <p:nvPr/>
            </p:nvSpPr>
            <p:spPr bwMode="auto">
              <a:xfrm>
                <a:off x="2886"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82" name="Rectangle 28"/>
              <p:cNvSpPr>
                <a:spLocks noChangeArrowheads="1"/>
              </p:cNvSpPr>
              <p:nvPr/>
            </p:nvSpPr>
            <p:spPr bwMode="auto">
              <a:xfrm>
                <a:off x="3077"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800" b="0" i="0" u="none" strike="noStrike" cap="none" normalizeH="0" baseline="0" smtClean="0">
                  <a:ln>
                    <a:noFill/>
                  </a:ln>
                  <a:solidFill>
                    <a:schemeClr val="tx1"/>
                  </a:solidFill>
                  <a:effectLst/>
                </a:endParaRPr>
              </a:p>
            </p:txBody>
          </p:sp>
          <p:sp>
            <p:nvSpPr>
              <p:cNvPr id="483" name="Rectangle 29"/>
              <p:cNvSpPr>
                <a:spLocks noChangeArrowheads="1"/>
              </p:cNvSpPr>
              <p:nvPr/>
            </p:nvSpPr>
            <p:spPr bwMode="auto">
              <a:xfrm>
                <a:off x="3106"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84" name="Rectangle 30"/>
              <p:cNvSpPr>
                <a:spLocks noChangeArrowheads="1"/>
              </p:cNvSpPr>
              <p:nvPr/>
            </p:nvSpPr>
            <p:spPr bwMode="auto">
              <a:xfrm>
                <a:off x="3296"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800" b="0" i="0" u="none" strike="noStrike" cap="none" normalizeH="0" baseline="0" smtClean="0">
                  <a:ln>
                    <a:noFill/>
                  </a:ln>
                  <a:solidFill>
                    <a:schemeClr val="tx1"/>
                  </a:solidFill>
                  <a:effectLst/>
                </a:endParaRPr>
              </a:p>
            </p:txBody>
          </p:sp>
          <p:sp>
            <p:nvSpPr>
              <p:cNvPr id="485" name="Rectangle 31"/>
              <p:cNvSpPr>
                <a:spLocks noChangeArrowheads="1"/>
              </p:cNvSpPr>
              <p:nvPr/>
            </p:nvSpPr>
            <p:spPr bwMode="auto">
              <a:xfrm>
                <a:off x="3325"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86" name="Rectangle 32"/>
              <p:cNvSpPr>
                <a:spLocks noChangeArrowheads="1"/>
              </p:cNvSpPr>
              <p:nvPr/>
            </p:nvSpPr>
            <p:spPr bwMode="auto">
              <a:xfrm>
                <a:off x="3516"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800" b="0" i="0" u="none" strike="noStrike" cap="none" normalizeH="0" baseline="0" smtClean="0">
                  <a:ln>
                    <a:noFill/>
                  </a:ln>
                  <a:solidFill>
                    <a:schemeClr val="tx1"/>
                  </a:solidFill>
                  <a:effectLst/>
                </a:endParaRPr>
              </a:p>
            </p:txBody>
          </p:sp>
          <p:sp>
            <p:nvSpPr>
              <p:cNvPr id="487" name="Rectangle 33"/>
              <p:cNvSpPr>
                <a:spLocks noChangeArrowheads="1"/>
              </p:cNvSpPr>
              <p:nvPr/>
            </p:nvSpPr>
            <p:spPr bwMode="auto">
              <a:xfrm>
                <a:off x="3545"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88" name="Rectangle 34"/>
              <p:cNvSpPr>
                <a:spLocks noChangeArrowheads="1"/>
              </p:cNvSpPr>
              <p:nvPr/>
            </p:nvSpPr>
            <p:spPr bwMode="auto">
              <a:xfrm>
                <a:off x="3735"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800" b="0" i="0" u="none" strike="noStrike" cap="none" normalizeH="0" baseline="0" smtClean="0">
                  <a:ln>
                    <a:noFill/>
                  </a:ln>
                  <a:solidFill>
                    <a:schemeClr val="tx1"/>
                  </a:solidFill>
                  <a:effectLst/>
                </a:endParaRPr>
              </a:p>
            </p:txBody>
          </p:sp>
          <p:sp>
            <p:nvSpPr>
              <p:cNvPr id="489" name="Rectangle 35"/>
              <p:cNvSpPr>
                <a:spLocks noChangeArrowheads="1"/>
              </p:cNvSpPr>
              <p:nvPr/>
            </p:nvSpPr>
            <p:spPr bwMode="auto">
              <a:xfrm>
                <a:off x="3764"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90" name="Rectangle 36"/>
              <p:cNvSpPr>
                <a:spLocks noChangeArrowheads="1"/>
              </p:cNvSpPr>
              <p:nvPr/>
            </p:nvSpPr>
            <p:spPr bwMode="auto">
              <a:xfrm>
                <a:off x="3954" y="982"/>
                <a:ext cx="1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800" b="0" i="0" u="none" strike="noStrike" cap="none" normalizeH="0" baseline="0" smtClean="0">
                  <a:ln>
                    <a:noFill/>
                  </a:ln>
                  <a:solidFill>
                    <a:schemeClr val="tx1"/>
                  </a:solidFill>
                  <a:effectLst/>
                </a:endParaRPr>
              </a:p>
            </p:txBody>
          </p:sp>
          <p:sp>
            <p:nvSpPr>
              <p:cNvPr id="491" name="Rectangle 37"/>
              <p:cNvSpPr>
                <a:spLocks noChangeArrowheads="1"/>
              </p:cNvSpPr>
              <p:nvPr/>
            </p:nvSpPr>
            <p:spPr bwMode="auto">
              <a:xfrm>
                <a:off x="3983" y="1048"/>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smtClean="0">
                  <a:ln>
                    <a:noFill/>
                  </a:ln>
                  <a:solidFill>
                    <a:schemeClr val="tx1"/>
                  </a:solidFill>
                  <a:effectLst/>
                </a:endParaRPr>
              </a:p>
            </p:txBody>
          </p:sp>
          <p:sp>
            <p:nvSpPr>
              <p:cNvPr id="492" name="Rectangle 38"/>
              <p:cNvSpPr>
                <a:spLocks noChangeArrowheads="1"/>
              </p:cNvSpPr>
              <p:nvPr/>
            </p:nvSpPr>
            <p:spPr bwMode="auto">
              <a:xfrm>
                <a:off x="1122" y="1151"/>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769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93" name="Rectangle 39"/>
              <p:cNvSpPr>
                <a:spLocks noChangeArrowheads="1"/>
              </p:cNvSpPr>
              <p:nvPr/>
            </p:nvSpPr>
            <p:spPr bwMode="auto">
              <a:xfrm>
                <a:off x="1511" y="1151"/>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715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94" name="Rectangle 40"/>
              <p:cNvSpPr>
                <a:spLocks noChangeArrowheads="1"/>
              </p:cNvSpPr>
              <p:nvPr/>
            </p:nvSpPr>
            <p:spPr bwMode="auto">
              <a:xfrm>
                <a:off x="1900" y="1151"/>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95" name="Rectangle 41"/>
              <p:cNvSpPr>
                <a:spLocks noChangeArrowheads="1"/>
              </p:cNvSpPr>
              <p:nvPr/>
            </p:nvSpPr>
            <p:spPr bwMode="auto">
              <a:xfrm>
                <a:off x="2199" y="1151"/>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109,111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496" name="Rectangle 42"/>
              <p:cNvSpPr>
                <a:spLocks noChangeArrowheads="1"/>
              </p:cNvSpPr>
              <p:nvPr/>
            </p:nvSpPr>
            <p:spPr bwMode="auto">
              <a:xfrm>
                <a:off x="2418" y="1151"/>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111,244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97" name="Rectangle 43"/>
              <p:cNvSpPr>
                <a:spLocks noChangeArrowheads="1"/>
              </p:cNvSpPr>
              <p:nvPr/>
            </p:nvSpPr>
            <p:spPr bwMode="auto">
              <a:xfrm>
                <a:off x="2637" y="1151"/>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112,291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98" name="Rectangle 44"/>
              <p:cNvSpPr>
                <a:spLocks noChangeArrowheads="1"/>
              </p:cNvSpPr>
              <p:nvPr/>
            </p:nvSpPr>
            <p:spPr bwMode="auto">
              <a:xfrm>
                <a:off x="2857" y="1151"/>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217,861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99" name="Rectangle 45"/>
              <p:cNvSpPr>
                <a:spLocks noChangeArrowheads="1"/>
              </p:cNvSpPr>
              <p:nvPr/>
            </p:nvSpPr>
            <p:spPr bwMode="auto">
              <a:xfrm>
                <a:off x="3081" y="1151"/>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215,880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00" name="Rectangle 46"/>
              <p:cNvSpPr>
                <a:spLocks noChangeArrowheads="1"/>
              </p:cNvSpPr>
              <p:nvPr/>
            </p:nvSpPr>
            <p:spPr bwMode="auto">
              <a:xfrm>
                <a:off x="3296" y="1151"/>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219,166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01" name="Rectangle 47"/>
              <p:cNvSpPr>
                <a:spLocks noChangeArrowheads="1"/>
              </p:cNvSpPr>
              <p:nvPr/>
            </p:nvSpPr>
            <p:spPr bwMode="auto">
              <a:xfrm>
                <a:off x="3507" y="1155"/>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5,324,880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02" name="Rectangle 48"/>
              <p:cNvSpPr>
                <a:spLocks noChangeArrowheads="1"/>
              </p:cNvSpPr>
              <p:nvPr/>
            </p:nvSpPr>
            <p:spPr bwMode="auto">
              <a:xfrm>
                <a:off x="3726" y="1155"/>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5,751,982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03" name="Rectangle 49"/>
              <p:cNvSpPr>
                <a:spLocks noChangeArrowheads="1"/>
              </p:cNvSpPr>
              <p:nvPr/>
            </p:nvSpPr>
            <p:spPr bwMode="auto">
              <a:xfrm>
                <a:off x="3946" y="1155"/>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5,978,439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04" name="Rectangle 50"/>
              <p:cNvSpPr>
                <a:spLocks noChangeArrowheads="1"/>
              </p:cNvSpPr>
              <p:nvPr/>
            </p:nvSpPr>
            <p:spPr bwMode="auto">
              <a:xfrm>
                <a:off x="252" y="1238"/>
                <a:ext cx="193"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糖尿病</a:t>
                </a:r>
                <a:endParaRPr kumimoji="0" lang="ja-JP" sz="800" b="0" i="0" u="none" strike="noStrike" cap="none" normalizeH="0" baseline="0" dirty="0" smtClean="0">
                  <a:ln>
                    <a:noFill/>
                  </a:ln>
                  <a:solidFill>
                    <a:schemeClr val="tx1"/>
                  </a:solidFill>
                  <a:effectLst/>
                </a:endParaRPr>
              </a:p>
            </p:txBody>
          </p:sp>
          <p:sp>
            <p:nvSpPr>
              <p:cNvPr id="505" name="Rectangle 51"/>
              <p:cNvSpPr>
                <a:spLocks noChangeArrowheads="1"/>
              </p:cNvSpPr>
              <p:nvPr/>
            </p:nvSpPr>
            <p:spPr bwMode="auto">
              <a:xfrm>
                <a:off x="671" y="1247"/>
                <a:ext cx="297"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実人数</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506" name="Rectangle 52"/>
              <p:cNvSpPr>
                <a:spLocks noChangeArrowheads="1"/>
              </p:cNvSpPr>
              <p:nvPr/>
            </p:nvSpPr>
            <p:spPr bwMode="auto">
              <a:xfrm>
                <a:off x="1122" y="1247"/>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07" name="Rectangle 53"/>
              <p:cNvSpPr>
                <a:spLocks noChangeArrowheads="1"/>
              </p:cNvSpPr>
              <p:nvPr/>
            </p:nvSpPr>
            <p:spPr bwMode="auto">
              <a:xfrm>
                <a:off x="1511" y="1247"/>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08" name="Rectangle 54"/>
              <p:cNvSpPr>
                <a:spLocks noChangeArrowheads="1"/>
              </p:cNvSpPr>
              <p:nvPr/>
            </p:nvSpPr>
            <p:spPr bwMode="auto">
              <a:xfrm>
                <a:off x="1900" y="1247"/>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09" name="Rectangle 55"/>
              <p:cNvSpPr>
                <a:spLocks noChangeArrowheads="1"/>
              </p:cNvSpPr>
              <p:nvPr/>
            </p:nvSpPr>
            <p:spPr bwMode="auto">
              <a:xfrm>
                <a:off x="2228" y="125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27,123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10" name="Rectangle 56"/>
              <p:cNvSpPr>
                <a:spLocks noChangeArrowheads="1"/>
              </p:cNvSpPr>
              <p:nvPr/>
            </p:nvSpPr>
            <p:spPr bwMode="auto">
              <a:xfrm>
                <a:off x="2447" y="125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27,921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11" name="Rectangle 57"/>
              <p:cNvSpPr>
                <a:spLocks noChangeArrowheads="1"/>
              </p:cNvSpPr>
              <p:nvPr/>
            </p:nvSpPr>
            <p:spPr bwMode="auto">
              <a:xfrm>
                <a:off x="2666" y="125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27,128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12" name="Rectangle 58"/>
              <p:cNvSpPr>
                <a:spLocks noChangeArrowheads="1"/>
              </p:cNvSpPr>
              <p:nvPr/>
            </p:nvSpPr>
            <p:spPr bwMode="auto">
              <a:xfrm>
                <a:off x="2886" y="125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46,691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13" name="Rectangle 59"/>
              <p:cNvSpPr>
                <a:spLocks noChangeArrowheads="1"/>
              </p:cNvSpPr>
              <p:nvPr/>
            </p:nvSpPr>
            <p:spPr bwMode="auto">
              <a:xfrm>
                <a:off x="3105" y="125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48,753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14" name="Rectangle 60"/>
              <p:cNvSpPr>
                <a:spLocks noChangeArrowheads="1"/>
              </p:cNvSpPr>
              <p:nvPr/>
            </p:nvSpPr>
            <p:spPr bwMode="auto">
              <a:xfrm>
                <a:off x="3325" y="125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48,768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15" name="Rectangle 61"/>
              <p:cNvSpPr>
                <a:spLocks noChangeArrowheads="1"/>
              </p:cNvSpPr>
              <p:nvPr/>
            </p:nvSpPr>
            <p:spPr bwMode="auto">
              <a:xfrm>
                <a:off x="3507" y="1251"/>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1,089,285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16" name="Rectangle 62"/>
              <p:cNvSpPr>
                <a:spLocks noChangeArrowheads="1"/>
              </p:cNvSpPr>
              <p:nvPr/>
            </p:nvSpPr>
            <p:spPr bwMode="auto">
              <a:xfrm>
                <a:off x="3726" y="1251"/>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1,241,024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17" name="Rectangle 63"/>
              <p:cNvSpPr>
                <a:spLocks noChangeArrowheads="1"/>
              </p:cNvSpPr>
              <p:nvPr/>
            </p:nvSpPr>
            <p:spPr bwMode="auto">
              <a:xfrm>
                <a:off x="3946" y="1251"/>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1,288,235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18" name="Rectangle 64"/>
              <p:cNvSpPr>
                <a:spLocks noChangeArrowheads="1"/>
              </p:cNvSpPr>
              <p:nvPr/>
            </p:nvSpPr>
            <p:spPr bwMode="auto">
              <a:xfrm>
                <a:off x="671" y="1329"/>
                <a:ext cx="26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519" name="Rectangle 65"/>
              <p:cNvSpPr>
                <a:spLocks noChangeArrowheads="1"/>
              </p:cNvSpPr>
              <p:nvPr/>
            </p:nvSpPr>
            <p:spPr bwMode="auto">
              <a:xfrm>
                <a:off x="1120" y="1331"/>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0" name="Rectangle 66"/>
              <p:cNvSpPr>
                <a:spLocks noChangeArrowheads="1"/>
              </p:cNvSpPr>
              <p:nvPr/>
            </p:nvSpPr>
            <p:spPr bwMode="auto">
              <a:xfrm>
                <a:off x="1497" y="1329"/>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1" name="Rectangle 67"/>
              <p:cNvSpPr>
                <a:spLocks noChangeArrowheads="1"/>
              </p:cNvSpPr>
              <p:nvPr/>
            </p:nvSpPr>
            <p:spPr bwMode="auto">
              <a:xfrm>
                <a:off x="1878" y="132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2" name="Rectangle 68"/>
              <p:cNvSpPr>
                <a:spLocks noChangeArrowheads="1"/>
              </p:cNvSpPr>
              <p:nvPr/>
            </p:nvSpPr>
            <p:spPr bwMode="auto">
              <a:xfrm>
                <a:off x="2256" y="133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3" name="Rectangle 69"/>
              <p:cNvSpPr>
                <a:spLocks noChangeArrowheads="1"/>
              </p:cNvSpPr>
              <p:nvPr/>
            </p:nvSpPr>
            <p:spPr bwMode="auto">
              <a:xfrm>
                <a:off x="2476" y="133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4" name="Rectangle 70"/>
              <p:cNvSpPr>
                <a:spLocks noChangeArrowheads="1"/>
              </p:cNvSpPr>
              <p:nvPr/>
            </p:nvSpPr>
            <p:spPr bwMode="auto">
              <a:xfrm>
                <a:off x="2695" y="133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5" name="Rectangle 71"/>
              <p:cNvSpPr>
                <a:spLocks noChangeArrowheads="1"/>
              </p:cNvSpPr>
              <p:nvPr/>
            </p:nvSpPr>
            <p:spPr bwMode="auto">
              <a:xfrm>
                <a:off x="2915" y="133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6" name="Rectangle 72"/>
              <p:cNvSpPr>
                <a:spLocks noChangeArrowheads="1"/>
              </p:cNvSpPr>
              <p:nvPr/>
            </p:nvSpPr>
            <p:spPr bwMode="auto">
              <a:xfrm>
                <a:off x="3134" y="133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22.3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7" name="Rectangle 73"/>
              <p:cNvSpPr>
                <a:spLocks noChangeArrowheads="1"/>
              </p:cNvSpPr>
              <p:nvPr/>
            </p:nvSpPr>
            <p:spPr bwMode="auto">
              <a:xfrm>
                <a:off x="3354" y="133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22.6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8" name="Rectangle 74"/>
              <p:cNvSpPr>
                <a:spLocks noChangeArrowheads="1"/>
              </p:cNvSpPr>
              <p:nvPr/>
            </p:nvSpPr>
            <p:spPr bwMode="auto">
              <a:xfrm>
                <a:off x="3573" y="133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29" name="Rectangle 75"/>
              <p:cNvSpPr>
                <a:spLocks noChangeArrowheads="1"/>
              </p:cNvSpPr>
              <p:nvPr/>
            </p:nvSpPr>
            <p:spPr bwMode="auto">
              <a:xfrm>
                <a:off x="3793" y="133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0" name="Rectangle 76"/>
              <p:cNvSpPr>
                <a:spLocks noChangeArrowheads="1"/>
              </p:cNvSpPr>
              <p:nvPr/>
            </p:nvSpPr>
            <p:spPr bwMode="auto">
              <a:xfrm>
                <a:off x="4012" y="133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1" name="Rectangle 77"/>
              <p:cNvSpPr>
                <a:spLocks noChangeArrowheads="1"/>
              </p:cNvSpPr>
              <p:nvPr/>
            </p:nvSpPr>
            <p:spPr bwMode="auto">
              <a:xfrm>
                <a:off x="252" y="1404"/>
                <a:ext cx="257"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高血圧症</a:t>
                </a:r>
                <a:endParaRPr kumimoji="0" lang="ja-JP" sz="800" b="0" i="0" u="none" strike="noStrike" cap="none" normalizeH="0" baseline="0" smtClean="0">
                  <a:ln>
                    <a:noFill/>
                  </a:ln>
                  <a:solidFill>
                    <a:schemeClr val="tx1"/>
                  </a:solidFill>
                  <a:effectLst/>
                </a:endParaRPr>
              </a:p>
            </p:txBody>
          </p:sp>
          <p:sp>
            <p:nvSpPr>
              <p:cNvPr id="532" name="Rectangle 78"/>
              <p:cNvSpPr>
                <a:spLocks noChangeArrowheads="1"/>
              </p:cNvSpPr>
              <p:nvPr/>
            </p:nvSpPr>
            <p:spPr bwMode="auto">
              <a:xfrm>
                <a:off x="671" y="1412"/>
                <a:ext cx="297"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533" name="Rectangle 79"/>
              <p:cNvSpPr>
                <a:spLocks noChangeArrowheads="1"/>
              </p:cNvSpPr>
              <p:nvPr/>
            </p:nvSpPr>
            <p:spPr bwMode="auto">
              <a:xfrm>
                <a:off x="1122" y="1412"/>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4" name="Rectangle 80"/>
              <p:cNvSpPr>
                <a:spLocks noChangeArrowheads="1"/>
              </p:cNvSpPr>
              <p:nvPr/>
            </p:nvSpPr>
            <p:spPr bwMode="auto">
              <a:xfrm>
                <a:off x="1511" y="1412"/>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329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5" name="Rectangle 81"/>
              <p:cNvSpPr>
                <a:spLocks noChangeArrowheads="1"/>
              </p:cNvSpPr>
              <p:nvPr/>
            </p:nvSpPr>
            <p:spPr bwMode="auto">
              <a:xfrm>
                <a:off x="1900" y="1412"/>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318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6" name="Rectangle 82"/>
              <p:cNvSpPr>
                <a:spLocks noChangeArrowheads="1"/>
              </p:cNvSpPr>
              <p:nvPr/>
            </p:nvSpPr>
            <p:spPr bwMode="auto">
              <a:xfrm>
                <a:off x="2228" y="1416"/>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58,891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7" name="Rectangle 83"/>
              <p:cNvSpPr>
                <a:spLocks noChangeArrowheads="1"/>
              </p:cNvSpPr>
              <p:nvPr/>
            </p:nvSpPr>
            <p:spPr bwMode="auto">
              <a:xfrm>
                <a:off x="2447" y="1416"/>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60,483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8" name="Rectangle 84"/>
              <p:cNvSpPr>
                <a:spLocks noChangeArrowheads="1"/>
              </p:cNvSpPr>
              <p:nvPr/>
            </p:nvSpPr>
            <p:spPr bwMode="auto">
              <a:xfrm>
                <a:off x="2666" y="1416"/>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59,227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9" name="Rectangle 85"/>
              <p:cNvSpPr>
                <a:spLocks noChangeArrowheads="1"/>
              </p:cNvSpPr>
              <p:nvPr/>
            </p:nvSpPr>
            <p:spPr bwMode="auto">
              <a:xfrm>
                <a:off x="2857" y="1416"/>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108,699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0" name="Rectangle 86"/>
              <p:cNvSpPr>
                <a:spLocks noChangeArrowheads="1"/>
              </p:cNvSpPr>
              <p:nvPr/>
            </p:nvSpPr>
            <p:spPr bwMode="auto">
              <a:xfrm>
                <a:off x="3076" y="1416"/>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113,278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1" name="Rectangle 87"/>
              <p:cNvSpPr>
                <a:spLocks noChangeArrowheads="1"/>
              </p:cNvSpPr>
              <p:nvPr/>
            </p:nvSpPr>
            <p:spPr bwMode="auto">
              <a:xfrm>
                <a:off x="3296" y="1416"/>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112,738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 name="Rectangle 88"/>
              <p:cNvSpPr>
                <a:spLocks noChangeArrowheads="1"/>
              </p:cNvSpPr>
              <p:nvPr/>
            </p:nvSpPr>
            <p:spPr bwMode="auto">
              <a:xfrm>
                <a:off x="3507" y="1416"/>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2,551,660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 name="Rectangle 89"/>
              <p:cNvSpPr>
                <a:spLocks noChangeArrowheads="1"/>
              </p:cNvSpPr>
              <p:nvPr/>
            </p:nvSpPr>
            <p:spPr bwMode="auto">
              <a:xfrm>
                <a:off x="3726" y="1416"/>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2,865,466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4" name="Rectangle 90"/>
              <p:cNvSpPr>
                <a:spLocks noChangeArrowheads="1"/>
              </p:cNvSpPr>
              <p:nvPr/>
            </p:nvSpPr>
            <p:spPr bwMode="auto">
              <a:xfrm>
                <a:off x="3946" y="1416"/>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2,972,403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5" name="Rectangle 91"/>
              <p:cNvSpPr>
                <a:spLocks noChangeArrowheads="1"/>
              </p:cNvSpPr>
              <p:nvPr/>
            </p:nvSpPr>
            <p:spPr bwMode="auto">
              <a:xfrm>
                <a:off x="671" y="1495"/>
                <a:ext cx="26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546" name="Rectangle 92"/>
              <p:cNvSpPr>
                <a:spLocks noChangeArrowheads="1"/>
              </p:cNvSpPr>
              <p:nvPr/>
            </p:nvSpPr>
            <p:spPr bwMode="auto">
              <a:xfrm>
                <a:off x="1110" y="1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7" name="Rectangle 93"/>
              <p:cNvSpPr>
                <a:spLocks noChangeArrowheads="1"/>
              </p:cNvSpPr>
              <p:nvPr/>
            </p:nvSpPr>
            <p:spPr bwMode="auto">
              <a:xfrm>
                <a:off x="1494" y="1493"/>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8" name="Rectangle 94"/>
              <p:cNvSpPr>
                <a:spLocks noChangeArrowheads="1"/>
              </p:cNvSpPr>
              <p:nvPr/>
            </p:nvSpPr>
            <p:spPr bwMode="auto">
              <a:xfrm>
                <a:off x="1885" y="1491"/>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9" name="Rectangle 95"/>
              <p:cNvSpPr>
                <a:spLocks noChangeArrowheads="1"/>
              </p:cNvSpPr>
              <p:nvPr/>
            </p:nvSpPr>
            <p:spPr bwMode="auto">
              <a:xfrm>
                <a:off x="2256" y="150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0" name="Rectangle 96"/>
              <p:cNvSpPr>
                <a:spLocks noChangeArrowheads="1"/>
              </p:cNvSpPr>
              <p:nvPr/>
            </p:nvSpPr>
            <p:spPr bwMode="auto">
              <a:xfrm>
                <a:off x="2476" y="150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1" name="Rectangle 97"/>
              <p:cNvSpPr>
                <a:spLocks noChangeArrowheads="1"/>
              </p:cNvSpPr>
              <p:nvPr/>
            </p:nvSpPr>
            <p:spPr bwMode="auto">
              <a:xfrm>
                <a:off x="2695" y="150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2" name="Rectangle 98"/>
              <p:cNvSpPr>
                <a:spLocks noChangeArrowheads="1"/>
              </p:cNvSpPr>
              <p:nvPr/>
            </p:nvSpPr>
            <p:spPr bwMode="auto">
              <a:xfrm>
                <a:off x="2915" y="150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48.6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3" name="Rectangle 99"/>
              <p:cNvSpPr>
                <a:spLocks noChangeArrowheads="1"/>
              </p:cNvSpPr>
              <p:nvPr/>
            </p:nvSpPr>
            <p:spPr bwMode="auto">
              <a:xfrm>
                <a:off x="3134" y="150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4" name="Rectangle 100"/>
              <p:cNvSpPr>
                <a:spLocks noChangeArrowheads="1"/>
              </p:cNvSpPr>
              <p:nvPr/>
            </p:nvSpPr>
            <p:spPr bwMode="auto">
              <a:xfrm>
                <a:off x="3354" y="150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5" name="Rectangle 101"/>
              <p:cNvSpPr>
                <a:spLocks noChangeArrowheads="1"/>
              </p:cNvSpPr>
              <p:nvPr/>
            </p:nvSpPr>
            <p:spPr bwMode="auto">
              <a:xfrm>
                <a:off x="3573" y="150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47.9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6" name="Rectangle 102"/>
              <p:cNvSpPr>
                <a:spLocks noChangeArrowheads="1"/>
              </p:cNvSpPr>
              <p:nvPr/>
            </p:nvSpPr>
            <p:spPr bwMode="auto">
              <a:xfrm>
                <a:off x="3793" y="150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49.7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7" name="Rectangle 103"/>
              <p:cNvSpPr>
                <a:spLocks noChangeArrowheads="1"/>
              </p:cNvSpPr>
              <p:nvPr/>
            </p:nvSpPr>
            <p:spPr bwMode="auto">
              <a:xfrm>
                <a:off x="4012" y="150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8" name="Rectangle 104"/>
              <p:cNvSpPr>
                <a:spLocks noChangeArrowheads="1"/>
              </p:cNvSpPr>
              <p:nvPr/>
            </p:nvSpPr>
            <p:spPr bwMode="auto">
              <a:xfrm>
                <a:off x="252" y="1570"/>
                <a:ext cx="321"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脂質異常症</a:t>
                </a:r>
                <a:endParaRPr kumimoji="0" lang="ja-JP" sz="800" b="0" i="0" u="none" strike="noStrike" cap="none" normalizeH="0" baseline="0" smtClean="0">
                  <a:ln>
                    <a:noFill/>
                  </a:ln>
                  <a:solidFill>
                    <a:schemeClr val="tx1"/>
                  </a:solidFill>
                  <a:effectLst/>
                </a:endParaRPr>
              </a:p>
            </p:txBody>
          </p:sp>
          <p:sp>
            <p:nvSpPr>
              <p:cNvPr id="559" name="Rectangle 105"/>
              <p:cNvSpPr>
                <a:spLocks noChangeArrowheads="1"/>
              </p:cNvSpPr>
              <p:nvPr/>
            </p:nvSpPr>
            <p:spPr bwMode="auto">
              <a:xfrm>
                <a:off x="671" y="1578"/>
                <a:ext cx="297"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560" name="Rectangle 106"/>
              <p:cNvSpPr>
                <a:spLocks noChangeArrowheads="1"/>
              </p:cNvSpPr>
              <p:nvPr/>
            </p:nvSpPr>
            <p:spPr bwMode="auto">
              <a:xfrm>
                <a:off x="1122" y="1578"/>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1" name="Rectangle 107"/>
              <p:cNvSpPr>
                <a:spLocks noChangeArrowheads="1"/>
              </p:cNvSpPr>
              <p:nvPr/>
            </p:nvSpPr>
            <p:spPr bwMode="auto">
              <a:xfrm>
                <a:off x="1511" y="1578"/>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2" name="Rectangle 108"/>
              <p:cNvSpPr>
                <a:spLocks noChangeArrowheads="1"/>
              </p:cNvSpPr>
              <p:nvPr/>
            </p:nvSpPr>
            <p:spPr bwMode="auto">
              <a:xfrm>
                <a:off x="1900" y="1578"/>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3" name="Rectangle 109"/>
              <p:cNvSpPr>
                <a:spLocks noChangeArrowheads="1"/>
              </p:cNvSpPr>
              <p:nvPr/>
            </p:nvSpPr>
            <p:spPr bwMode="auto">
              <a:xfrm>
                <a:off x="2228" y="1581"/>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33,988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4" name="Rectangle 110"/>
              <p:cNvSpPr>
                <a:spLocks noChangeArrowheads="1"/>
              </p:cNvSpPr>
              <p:nvPr/>
            </p:nvSpPr>
            <p:spPr bwMode="auto">
              <a:xfrm>
                <a:off x="2447" y="1581"/>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35,620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5" name="Rectangle 111"/>
              <p:cNvSpPr>
                <a:spLocks noChangeArrowheads="1"/>
              </p:cNvSpPr>
              <p:nvPr/>
            </p:nvSpPr>
            <p:spPr bwMode="auto">
              <a:xfrm>
                <a:off x="2666" y="1581"/>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34,740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6" name="Rectangle 112"/>
              <p:cNvSpPr>
                <a:spLocks noChangeArrowheads="1"/>
              </p:cNvSpPr>
              <p:nvPr/>
            </p:nvSpPr>
            <p:spPr bwMode="auto">
              <a:xfrm>
                <a:off x="2886" y="1581"/>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56,669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7" name="Rectangle 113"/>
              <p:cNvSpPr>
                <a:spLocks noChangeArrowheads="1"/>
              </p:cNvSpPr>
              <p:nvPr/>
            </p:nvSpPr>
            <p:spPr bwMode="auto">
              <a:xfrm>
                <a:off x="3105" y="1581"/>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59,801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8" name="Rectangle 114"/>
              <p:cNvSpPr>
                <a:spLocks noChangeArrowheads="1"/>
              </p:cNvSpPr>
              <p:nvPr/>
            </p:nvSpPr>
            <p:spPr bwMode="auto">
              <a:xfrm>
                <a:off x="3325" y="1581"/>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59,909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69" name="Rectangle 115"/>
              <p:cNvSpPr>
                <a:spLocks noChangeArrowheads="1"/>
              </p:cNvSpPr>
              <p:nvPr/>
            </p:nvSpPr>
            <p:spPr bwMode="auto">
              <a:xfrm>
                <a:off x="3507" y="1582"/>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1,386,541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70" name="Rectangle 116"/>
              <p:cNvSpPr>
                <a:spLocks noChangeArrowheads="1"/>
              </p:cNvSpPr>
              <p:nvPr/>
            </p:nvSpPr>
            <p:spPr bwMode="auto">
              <a:xfrm>
                <a:off x="3726" y="1582"/>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1,586,963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71" name="Rectangle 117"/>
              <p:cNvSpPr>
                <a:spLocks noChangeArrowheads="1"/>
              </p:cNvSpPr>
              <p:nvPr/>
            </p:nvSpPr>
            <p:spPr bwMode="auto">
              <a:xfrm>
                <a:off x="3946" y="1582"/>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1,659,865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72" name="Rectangle 118"/>
              <p:cNvSpPr>
                <a:spLocks noChangeArrowheads="1"/>
              </p:cNvSpPr>
              <p:nvPr/>
            </p:nvSpPr>
            <p:spPr bwMode="auto">
              <a:xfrm>
                <a:off x="671" y="1661"/>
                <a:ext cx="26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573" name="Rectangle 119"/>
              <p:cNvSpPr>
                <a:spLocks noChangeArrowheads="1"/>
              </p:cNvSpPr>
              <p:nvPr/>
            </p:nvSpPr>
            <p:spPr bwMode="auto">
              <a:xfrm>
                <a:off x="1110" y="1658"/>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74" name="Rectangle 120"/>
              <p:cNvSpPr>
                <a:spLocks noChangeArrowheads="1"/>
              </p:cNvSpPr>
              <p:nvPr/>
            </p:nvSpPr>
            <p:spPr bwMode="auto">
              <a:xfrm>
                <a:off x="1499" y="1659"/>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75" name="Rectangle 121"/>
              <p:cNvSpPr>
                <a:spLocks noChangeArrowheads="1"/>
              </p:cNvSpPr>
              <p:nvPr/>
            </p:nvSpPr>
            <p:spPr bwMode="auto">
              <a:xfrm>
                <a:off x="1880" y="1663"/>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76" name="Rectangle 122"/>
              <p:cNvSpPr>
                <a:spLocks noChangeArrowheads="1"/>
              </p:cNvSpPr>
              <p:nvPr/>
            </p:nvSpPr>
            <p:spPr bwMode="auto">
              <a:xfrm>
                <a:off x="2256" y="166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77" name="Rectangle 123"/>
              <p:cNvSpPr>
                <a:spLocks noChangeArrowheads="1"/>
              </p:cNvSpPr>
              <p:nvPr/>
            </p:nvSpPr>
            <p:spPr bwMode="auto">
              <a:xfrm>
                <a:off x="2476" y="166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78" name="Rectangle 124"/>
              <p:cNvSpPr>
                <a:spLocks noChangeArrowheads="1"/>
              </p:cNvSpPr>
              <p:nvPr/>
            </p:nvSpPr>
            <p:spPr bwMode="auto">
              <a:xfrm>
                <a:off x="2695" y="166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79" name="Rectangle 125"/>
              <p:cNvSpPr>
                <a:spLocks noChangeArrowheads="1"/>
              </p:cNvSpPr>
              <p:nvPr/>
            </p:nvSpPr>
            <p:spPr bwMode="auto">
              <a:xfrm>
                <a:off x="2915" y="166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80" name="Rectangle 126"/>
              <p:cNvSpPr>
                <a:spLocks noChangeArrowheads="1"/>
              </p:cNvSpPr>
              <p:nvPr/>
            </p:nvSpPr>
            <p:spPr bwMode="auto">
              <a:xfrm>
                <a:off x="3134" y="166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81" name="Rectangle 127"/>
              <p:cNvSpPr>
                <a:spLocks noChangeArrowheads="1"/>
              </p:cNvSpPr>
              <p:nvPr/>
            </p:nvSpPr>
            <p:spPr bwMode="auto">
              <a:xfrm>
                <a:off x="3354" y="166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82" name="Rectangle 128"/>
              <p:cNvSpPr>
                <a:spLocks noChangeArrowheads="1"/>
              </p:cNvSpPr>
              <p:nvPr/>
            </p:nvSpPr>
            <p:spPr bwMode="auto">
              <a:xfrm>
                <a:off x="3573" y="166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83" name="Rectangle 129"/>
              <p:cNvSpPr>
                <a:spLocks noChangeArrowheads="1"/>
              </p:cNvSpPr>
              <p:nvPr/>
            </p:nvSpPr>
            <p:spPr bwMode="auto">
              <a:xfrm>
                <a:off x="3793" y="166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84" name="Rectangle 130"/>
              <p:cNvSpPr>
                <a:spLocks noChangeArrowheads="1"/>
              </p:cNvSpPr>
              <p:nvPr/>
            </p:nvSpPr>
            <p:spPr bwMode="auto">
              <a:xfrm>
                <a:off x="4012" y="166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85" name="Rectangle 131"/>
              <p:cNvSpPr>
                <a:spLocks noChangeArrowheads="1"/>
              </p:cNvSpPr>
              <p:nvPr/>
            </p:nvSpPr>
            <p:spPr bwMode="auto">
              <a:xfrm>
                <a:off x="252" y="1735"/>
                <a:ext cx="193"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心臓病</a:t>
                </a:r>
                <a:endParaRPr kumimoji="0" lang="ja-JP" sz="800" b="0" i="0" u="none" strike="noStrike" cap="none" normalizeH="0" baseline="0" smtClean="0">
                  <a:ln>
                    <a:noFill/>
                  </a:ln>
                  <a:solidFill>
                    <a:schemeClr val="tx1"/>
                  </a:solidFill>
                  <a:effectLst/>
                </a:endParaRPr>
              </a:p>
            </p:txBody>
          </p:sp>
          <p:sp>
            <p:nvSpPr>
              <p:cNvPr id="586" name="Rectangle 132"/>
              <p:cNvSpPr>
                <a:spLocks noChangeArrowheads="1"/>
              </p:cNvSpPr>
              <p:nvPr/>
            </p:nvSpPr>
            <p:spPr bwMode="auto">
              <a:xfrm>
                <a:off x="671" y="1743"/>
                <a:ext cx="297"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587" name="Rectangle 133"/>
              <p:cNvSpPr>
                <a:spLocks noChangeArrowheads="1"/>
              </p:cNvSpPr>
              <p:nvPr/>
            </p:nvSpPr>
            <p:spPr bwMode="auto">
              <a:xfrm>
                <a:off x="1122" y="1743"/>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88" name="Rectangle 134"/>
              <p:cNvSpPr>
                <a:spLocks noChangeArrowheads="1"/>
              </p:cNvSpPr>
              <p:nvPr/>
            </p:nvSpPr>
            <p:spPr bwMode="auto">
              <a:xfrm>
                <a:off x="1511" y="1743"/>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372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89" name="Rectangle 135"/>
              <p:cNvSpPr>
                <a:spLocks noChangeArrowheads="1"/>
              </p:cNvSpPr>
              <p:nvPr/>
            </p:nvSpPr>
            <p:spPr bwMode="auto">
              <a:xfrm>
                <a:off x="1900" y="1743"/>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90" name="Rectangle 136"/>
              <p:cNvSpPr>
                <a:spLocks noChangeArrowheads="1"/>
              </p:cNvSpPr>
              <p:nvPr/>
            </p:nvSpPr>
            <p:spPr bwMode="auto">
              <a:xfrm>
                <a:off x="2228" y="1748"/>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66,100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91" name="Rectangle 137"/>
              <p:cNvSpPr>
                <a:spLocks noChangeArrowheads="1"/>
              </p:cNvSpPr>
              <p:nvPr/>
            </p:nvSpPr>
            <p:spPr bwMode="auto">
              <a:xfrm>
                <a:off x="2447" y="1748"/>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67,734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92" name="Rectangle 138"/>
              <p:cNvSpPr>
                <a:spLocks noChangeArrowheads="1"/>
              </p:cNvSpPr>
              <p:nvPr/>
            </p:nvSpPr>
            <p:spPr bwMode="auto">
              <a:xfrm>
                <a:off x="2666" y="1748"/>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66,406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93" name="Rectangle 139"/>
              <p:cNvSpPr>
                <a:spLocks noChangeArrowheads="1"/>
              </p:cNvSpPr>
              <p:nvPr/>
            </p:nvSpPr>
            <p:spPr bwMode="auto">
              <a:xfrm>
                <a:off x="2857" y="1748"/>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124,434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94" name="Rectangle 140"/>
              <p:cNvSpPr>
                <a:spLocks noChangeArrowheads="1"/>
              </p:cNvSpPr>
              <p:nvPr/>
            </p:nvSpPr>
            <p:spPr bwMode="auto">
              <a:xfrm>
                <a:off x="3076" y="1748"/>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129,132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95" name="Rectangle 141"/>
              <p:cNvSpPr>
                <a:spLocks noChangeArrowheads="1"/>
              </p:cNvSpPr>
              <p:nvPr/>
            </p:nvSpPr>
            <p:spPr bwMode="auto">
              <a:xfrm>
                <a:off x="3296" y="1748"/>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128,564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96" name="Rectangle 142"/>
              <p:cNvSpPr>
                <a:spLocks noChangeArrowheads="1"/>
              </p:cNvSpPr>
              <p:nvPr/>
            </p:nvSpPr>
            <p:spPr bwMode="auto">
              <a:xfrm>
                <a:off x="3507" y="1748"/>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2,914,608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97" name="Rectangle 143"/>
              <p:cNvSpPr>
                <a:spLocks noChangeArrowheads="1"/>
              </p:cNvSpPr>
              <p:nvPr/>
            </p:nvSpPr>
            <p:spPr bwMode="auto">
              <a:xfrm>
                <a:off x="3726" y="1748"/>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3,261,576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98" name="Rectangle 144"/>
              <p:cNvSpPr>
                <a:spLocks noChangeArrowheads="1"/>
              </p:cNvSpPr>
              <p:nvPr/>
            </p:nvSpPr>
            <p:spPr bwMode="auto">
              <a:xfrm>
                <a:off x="3946" y="1748"/>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3,389,693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99" name="Rectangle 145"/>
              <p:cNvSpPr>
                <a:spLocks noChangeArrowheads="1"/>
              </p:cNvSpPr>
              <p:nvPr/>
            </p:nvSpPr>
            <p:spPr bwMode="auto">
              <a:xfrm>
                <a:off x="671" y="1826"/>
                <a:ext cx="26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600" name="Rectangle 146"/>
              <p:cNvSpPr>
                <a:spLocks noChangeArrowheads="1"/>
              </p:cNvSpPr>
              <p:nvPr/>
            </p:nvSpPr>
            <p:spPr bwMode="auto">
              <a:xfrm>
                <a:off x="1108" y="1822"/>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01" name="Rectangle 147"/>
              <p:cNvSpPr>
                <a:spLocks noChangeArrowheads="1"/>
              </p:cNvSpPr>
              <p:nvPr/>
            </p:nvSpPr>
            <p:spPr bwMode="auto">
              <a:xfrm>
                <a:off x="1495" y="1819"/>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02" name="Rectangle 148"/>
              <p:cNvSpPr>
                <a:spLocks noChangeArrowheads="1"/>
              </p:cNvSpPr>
              <p:nvPr/>
            </p:nvSpPr>
            <p:spPr bwMode="auto">
              <a:xfrm>
                <a:off x="1881" y="1813"/>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03" name="Rectangle 149"/>
              <p:cNvSpPr>
                <a:spLocks noChangeArrowheads="1"/>
              </p:cNvSpPr>
              <p:nvPr/>
            </p:nvSpPr>
            <p:spPr bwMode="auto">
              <a:xfrm>
                <a:off x="2256" y="183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04" name="Rectangle 150"/>
              <p:cNvSpPr>
                <a:spLocks noChangeArrowheads="1"/>
              </p:cNvSpPr>
              <p:nvPr/>
            </p:nvSpPr>
            <p:spPr bwMode="auto">
              <a:xfrm>
                <a:off x="2476" y="183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05" name="Rectangle 151"/>
              <p:cNvSpPr>
                <a:spLocks noChangeArrowheads="1"/>
              </p:cNvSpPr>
              <p:nvPr/>
            </p:nvSpPr>
            <p:spPr bwMode="auto">
              <a:xfrm>
                <a:off x="2695" y="183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06" name="Rectangle 152"/>
              <p:cNvSpPr>
                <a:spLocks noChangeArrowheads="1"/>
              </p:cNvSpPr>
              <p:nvPr/>
            </p:nvSpPr>
            <p:spPr bwMode="auto">
              <a:xfrm>
                <a:off x="2915" y="183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55.7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07" name="Rectangle 153"/>
              <p:cNvSpPr>
                <a:spLocks noChangeArrowheads="1"/>
              </p:cNvSpPr>
              <p:nvPr/>
            </p:nvSpPr>
            <p:spPr bwMode="auto">
              <a:xfrm>
                <a:off x="3134" y="183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08" name="Rectangle 154"/>
              <p:cNvSpPr>
                <a:spLocks noChangeArrowheads="1"/>
              </p:cNvSpPr>
              <p:nvPr/>
            </p:nvSpPr>
            <p:spPr bwMode="auto">
              <a:xfrm>
                <a:off x="3354" y="183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09" name="Rectangle 155"/>
              <p:cNvSpPr>
                <a:spLocks noChangeArrowheads="1"/>
              </p:cNvSpPr>
              <p:nvPr/>
            </p:nvSpPr>
            <p:spPr bwMode="auto">
              <a:xfrm>
                <a:off x="3573" y="183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54.8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10" name="Rectangle 156"/>
              <p:cNvSpPr>
                <a:spLocks noChangeArrowheads="1"/>
              </p:cNvSpPr>
              <p:nvPr/>
            </p:nvSpPr>
            <p:spPr bwMode="auto">
              <a:xfrm>
                <a:off x="3793" y="183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56.7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11" name="Rectangle 157"/>
              <p:cNvSpPr>
                <a:spLocks noChangeArrowheads="1"/>
              </p:cNvSpPr>
              <p:nvPr/>
            </p:nvSpPr>
            <p:spPr bwMode="auto">
              <a:xfrm>
                <a:off x="4012" y="183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57.4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12" name="Rectangle 158"/>
              <p:cNvSpPr>
                <a:spLocks noChangeArrowheads="1"/>
              </p:cNvSpPr>
              <p:nvPr/>
            </p:nvSpPr>
            <p:spPr bwMode="auto">
              <a:xfrm>
                <a:off x="252" y="1901"/>
                <a:ext cx="193"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脳疾患</a:t>
                </a:r>
                <a:endParaRPr kumimoji="0" lang="ja-JP" sz="800" b="0" i="0" u="none" strike="noStrike" cap="none" normalizeH="0" baseline="0" smtClean="0">
                  <a:ln>
                    <a:noFill/>
                  </a:ln>
                  <a:solidFill>
                    <a:schemeClr val="tx1"/>
                  </a:solidFill>
                  <a:effectLst/>
                </a:endParaRPr>
              </a:p>
            </p:txBody>
          </p:sp>
          <p:sp>
            <p:nvSpPr>
              <p:cNvPr id="613" name="Rectangle 159"/>
              <p:cNvSpPr>
                <a:spLocks noChangeArrowheads="1"/>
              </p:cNvSpPr>
              <p:nvPr/>
            </p:nvSpPr>
            <p:spPr bwMode="auto">
              <a:xfrm>
                <a:off x="671" y="1909"/>
                <a:ext cx="297"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614" name="Rectangle 160"/>
              <p:cNvSpPr>
                <a:spLocks noChangeArrowheads="1"/>
              </p:cNvSpPr>
              <p:nvPr/>
            </p:nvSpPr>
            <p:spPr bwMode="auto">
              <a:xfrm>
                <a:off x="1122" y="1909"/>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174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15" name="Rectangle 161"/>
              <p:cNvSpPr>
                <a:spLocks noChangeArrowheads="1"/>
              </p:cNvSpPr>
              <p:nvPr/>
            </p:nvSpPr>
            <p:spPr bwMode="auto">
              <a:xfrm>
                <a:off x="1511" y="1909"/>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166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16" name="Rectangle 162"/>
              <p:cNvSpPr>
                <a:spLocks noChangeArrowheads="1"/>
              </p:cNvSpPr>
              <p:nvPr/>
            </p:nvSpPr>
            <p:spPr bwMode="auto">
              <a:xfrm>
                <a:off x="1900" y="1909"/>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17" name="Rectangle 163"/>
              <p:cNvSpPr>
                <a:spLocks noChangeArrowheads="1"/>
              </p:cNvSpPr>
              <p:nvPr/>
            </p:nvSpPr>
            <p:spPr bwMode="auto">
              <a:xfrm>
                <a:off x="2229" y="191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28,824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18" name="Rectangle 164"/>
              <p:cNvSpPr>
                <a:spLocks noChangeArrowheads="1"/>
              </p:cNvSpPr>
              <p:nvPr/>
            </p:nvSpPr>
            <p:spPr bwMode="auto">
              <a:xfrm>
                <a:off x="2448" y="191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29,007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19" name="Rectangle 165"/>
              <p:cNvSpPr>
                <a:spLocks noChangeArrowheads="1"/>
              </p:cNvSpPr>
              <p:nvPr/>
            </p:nvSpPr>
            <p:spPr bwMode="auto">
              <a:xfrm>
                <a:off x="2667" y="191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27,539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20" name="Rectangle 166"/>
              <p:cNvSpPr>
                <a:spLocks noChangeArrowheads="1"/>
              </p:cNvSpPr>
              <p:nvPr/>
            </p:nvSpPr>
            <p:spPr bwMode="auto">
              <a:xfrm>
                <a:off x="2887" y="191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57,749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21" name="Rectangle 167"/>
              <p:cNvSpPr>
                <a:spLocks noChangeArrowheads="1"/>
              </p:cNvSpPr>
              <p:nvPr/>
            </p:nvSpPr>
            <p:spPr bwMode="auto">
              <a:xfrm>
                <a:off x="3106" y="191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58,564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22" name="Rectangle 168"/>
              <p:cNvSpPr>
                <a:spLocks noChangeArrowheads="1"/>
              </p:cNvSpPr>
              <p:nvPr/>
            </p:nvSpPr>
            <p:spPr bwMode="auto">
              <a:xfrm>
                <a:off x="3326" y="1912"/>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57,344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23" name="Rectangle 169"/>
              <p:cNvSpPr>
                <a:spLocks noChangeArrowheads="1"/>
              </p:cNvSpPr>
              <p:nvPr/>
            </p:nvSpPr>
            <p:spPr bwMode="auto">
              <a:xfrm>
                <a:off x="3507" y="1913"/>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1,324,669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24" name="Rectangle 170"/>
              <p:cNvSpPr>
                <a:spLocks noChangeArrowheads="1"/>
              </p:cNvSpPr>
              <p:nvPr/>
            </p:nvSpPr>
            <p:spPr bwMode="auto">
              <a:xfrm>
                <a:off x="3726" y="1913"/>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1,455,985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25" name="Rectangle 171"/>
              <p:cNvSpPr>
                <a:spLocks noChangeArrowheads="1"/>
              </p:cNvSpPr>
              <p:nvPr/>
            </p:nvSpPr>
            <p:spPr bwMode="auto">
              <a:xfrm>
                <a:off x="3946" y="1913"/>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1,473,732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26" name="Rectangle 172"/>
              <p:cNvSpPr>
                <a:spLocks noChangeArrowheads="1"/>
              </p:cNvSpPr>
              <p:nvPr/>
            </p:nvSpPr>
            <p:spPr bwMode="auto">
              <a:xfrm>
                <a:off x="671" y="1992"/>
                <a:ext cx="26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627" name="Rectangle 173"/>
              <p:cNvSpPr>
                <a:spLocks noChangeArrowheads="1"/>
              </p:cNvSpPr>
              <p:nvPr/>
            </p:nvSpPr>
            <p:spPr bwMode="auto">
              <a:xfrm>
                <a:off x="1114" y="198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28" name="Rectangle 174"/>
              <p:cNvSpPr>
                <a:spLocks noChangeArrowheads="1"/>
              </p:cNvSpPr>
              <p:nvPr/>
            </p:nvSpPr>
            <p:spPr bwMode="auto">
              <a:xfrm>
                <a:off x="1503" y="199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22.1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29" name="Rectangle 175"/>
              <p:cNvSpPr>
                <a:spLocks noChangeArrowheads="1"/>
              </p:cNvSpPr>
              <p:nvPr/>
            </p:nvSpPr>
            <p:spPr bwMode="auto">
              <a:xfrm>
                <a:off x="1885" y="199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0" name="Rectangle 176"/>
              <p:cNvSpPr>
                <a:spLocks noChangeArrowheads="1"/>
              </p:cNvSpPr>
              <p:nvPr/>
            </p:nvSpPr>
            <p:spPr bwMode="auto">
              <a:xfrm>
                <a:off x="2259" y="199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1" name="Rectangle 177"/>
              <p:cNvSpPr>
                <a:spLocks noChangeArrowheads="1"/>
              </p:cNvSpPr>
              <p:nvPr/>
            </p:nvSpPr>
            <p:spPr bwMode="auto">
              <a:xfrm>
                <a:off x="2479" y="199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2" name="Rectangle 178"/>
              <p:cNvSpPr>
                <a:spLocks noChangeArrowheads="1"/>
              </p:cNvSpPr>
              <p:nvPr/>
            </p:nvSpPr>
            <p:spPr bwMode="auto">
              <a:xfrm>
                <a:off x="2698" y="199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3" name="Rectangle 179"/>
              <p:cNvSpPr>
                <a:spLocks noChangeArrowheads="1"/>
              </p:cNvSpPr>
              <p:nvPr/>
            </p:nvSpPr>
            <p:spPr bwMode="auto">
              <a:xfrm>
                <a:off x="2918" y="199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4" name="Rectangle 180"/>
              <p:cNvSpPr>
                <a:spLocks noChangeArrowheads="1"/>
              </p:cNvSpPr>
              <p:nvPr/>
            </p:nvSpPr>
            <p:spPr bwMode="auto">
              <a:xfrm>
                <a:off x="3137" y="199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5" name="Rectangle 181"/>
              <p:cNvSpPr>
                <a:spLocks noChangeArrowheads="1"/>
              </p:cNvSpPr>
              <p:nvPr/>
            </p:nvSpPr>
            <p:spPr bwMode="auto">
              <a:xfrm>
                <a:off x="3357" y="199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6" name="Rectangle 182"/>
              <p:cNvSpPr>
                <a:spLocks noChangeArrowheads="1"/>
              </p:cNvSpPr>
              <p:nvPr/>
            </p:nvSpPr>
            <p:spPr bwMode="auto">
              <a:xfrm>
                <a:off x="3576" y="199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7" name="Rectangle 183"/>
              <p:cNvSpPr>
                <a:spLocks noChangeArrowheads="1"/>
              </p:cNvSpPr>
              <p:nvPr/>
            </p:nvSpPr>
            <p:spPr bwMode="auto">
              <a:xfrm>
                <a:off x="3796" y="199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8" name="Rectangle 184"/>
              <p:cNvSpPr>
                <a:spLocks noChangeArrowheads="1"/>
              </p:cNvSpPr>
              <p:nvPr/>
            </p:nvSpPr>
            <p:spPr bwMode="auto">
              <a:xfrm>
                <a:off x="4015" y="199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39" name="Rectangle 185"/>
              <p:cNvSpPr>
                <a:spLocks noChangeArrowheads="1"/>
              </p:cNvSpPr>
              <p:nvPr/>
            </p:nvSpPr>
            <p:spPr bwMode="auto">
              <a:xfrm>
                <a:off x="252" y="2066"/>
                <a:ext cx="321"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悪性新生物</a:t>
                </a:r>
                <a:endParaRPr kumimoji="0" lang="ja-JP" sz="800" b="0" i="0" u="none" strike="noStrike" cap="none" normalizeH="0" baseline="0" smtClean="0">
                  <a:ln>
                    <a:noFill/>
                  </a:ln>
                  <a:solidFill>
                    <a:schemeClr val="tx1"/>
                  </a:solidFill>
                  <a:effectLst/>
                </a:endParaRPr>
              </a:p>
            </p:txBody>
          </p:sp>
          <p:sp>
            <p:nvSpPr>
              <p:cNvPr id="640" name="Rectangle 186"/>
              <p:cNvSpPr>
                <a:spLocks noChangeArrowheads="1"/>
              </p:cNvSpPr>
              <p:nvPr/>
            </p:nvSpPr>
            <p:spPr bwMode="auto">
              <a:xfrm>
                <a:off x="671" y="2075"/>
                <a:ext cx="297"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641" name="Rectangle 187"/>
              <p:cNvSpPr>
                <a:spLocks noChangeArrowheads="1"/>
              </p:cNvSpPr>
              <p:nvPr/>
            </p:nvSpPr>
            <p:spPr bwMode="auto">
              <a:xfrm>
                <a:off x="1155" y="2075"/>
                <a:ext cx="83"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42" name="Rectangle 188"/>
              <p:cNvSpPr>
                <a:spLocks noChangeArrowheads="1"/>
              </p:cNvSpPr>
              <p:nvPr/>
            </p:nvSpPr>
            <p:spPr bwMode="auto">
              <a:xfrm>
                <a:off x="1544" y="2075"/>
                <a:ext cx="83"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43" name="Rectangle 189"/>
              <p:cNvSpPr>
                <a:spLocks noChangeArrowheads="1"/>
              </p:cNvSpPr>
              <p:nvPr/>
            </p:nvSpPr>
            <p:spPr bwMode="auto">
              <a:xfrm>
                <a:off x="1934" y="2075"/>
                <a:ext cx="83"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44" name="Rectangle 190"/>
              <p:cNvSpPr>
                <a:spLocks noChangeArrowheads="1"/>
              </p:cNvSpPr>
              <p:nvPr/>
            </p:nvSpPr>
            <p:spPr bwMode="auto">
              <a:xfrm>
                <a:off x="2232" y="2084"/>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11,139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45" name="Rectangle 191"/>
              <p:cNvSpPr>
                <a:spLocks noChangeArrowheads="1"/>
              </p:cNvSpPr>
              <p:nvPr/>
            </p:nvSpPr>
            <p:spPr bwMode="auto">
              <a:xfrm>
                <a:off x="2451" y="2084"/>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11,585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46" name="Rectangle 192"/>
              <p:cNvSpPr>
                <a:spLocks noChangeArrowheads="1"/>
              </p:cNvSpPr>
              <p:nvPr/>
            </p:nvSpPr>
            <p:spPr bwMode="auto">
              <a:xfrm>
                <a:off x="2670" y="2084"/>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11,186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47" name="Rectangle 193"/>
              <p:cNvSpPr>
                <a:spLocks noChangeArrowheads="1"/>
              </p:cNvSpPr>
              <p:nvPr/>
            </p:nvSpPr>
            <p:spPr bwMode="auto">
              <a:xfrm>
                <a:off x="2890" y="2084"/>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20,426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48" name="Rectangle 194"/>
              <p:cNvSpPr>
                <a:spLocks noChangeArrowheads="1"/>
              </p:cNvSpPr>
              <p:nvPr/>
            </p:nvSpPr>
            <p:spPr bwMode="auto">
              <a:xfrm>
                <a:off x="3109" y="2084"/>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21,325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49" name="Rectangle 195"/>
              <p:cNvSpPr>
                <a:spLocks noChangeArrowheads="1"/>
              </p:cNvSpPr>
              <p:nvPr/>
            </p:nvSpPr>
            <p:spPr bwMode="auto">
              <a:xfrm>
                <a:off x="3329" y="2084"/>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21,291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50" name="Rectangle 196"/>
              <p:cNvSpPr>
                <a:spLocks noChangeArrowheads="1"/>
              </p:cNvSpPr>
              <p:nvPr/>
            </p:nvSpPr>
            <p:spPr bwMode="auto">
              <a:xfrm>
                <a:off x="3519" y="2084"/>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493,808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51" name="Rectangle 197"/>
              <p:cNvSpPr>
                <a:spLocks noChangeArrowheads="1"/>
              </p:cNvSpPr>
              <p:nvPr/>
            </p:nvSpPr>
            <p:spPr bwMode="auto">
              <a:xfrm>
                <a:off x="3739" y="2084"/>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569,967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52" name="Rectangle 198"/>
              <p:cNvSpPr>
                <a:spLocks noChangeArrowheads="1"/>
              </p:cNvSpPr>
              <p:nvPr/>
            </p:nvSpPr>
            <p:spPr bwMode="auto">
              <a:xfrm>
                <a:off x="3958" y="2084"/>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595,826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653" name="Rectangle 199"/>
              <p:cNvSpPr>
                <a:spLocks noChangeArrowheads="1"/>
              </p:cNvSpPr>
              <p:nvPr/>
            </p:nvSpPr>
            <p:spPr bwMode="auto">
              <a:xfrm>
                <a:off x="671" y="2157"/>
                <a:ext cx="26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654" name="Rectangle 200"/>
              <p:cNvSpPr>
                <a:spLocks noChangeArrowheads="1"/>
              </p:cNvSpPr>
              <p:nvPr/>
            </p:nvSpPr>
            <p:spPr bwMode="auto">
              <a:xfrm>
                <a:off x="1139" y="2157"/>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55" name="Rectangle 201"/>
              <p:cNvSpPr>
                <a:spLocks noChangeArrowheads="1"/>
              </p:cNvSpPr>
              <p:nvPr/>
            </p:nvSpPr>
            <p:spPr bwMode="auto">
              <a:xfrm>
                <a:off x="1524" y="2149"/>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56" name="Rectangle 202"/>
              <p:cNvSpPr>
                <a:spLocks noChangeArrowheads="1"/>
              </p:cNvSpPr>
              <p:nvPr/>
            </p:nvSpPr>
            <p:spPr bwMode="auto">
              <a:xfrm>
                <a:off x="1913" y="2149"/>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57" name="Rectangle 203"/>
              <p:cNvSpPr>
                <a:spLocks noChangeArrowheads="1"/>
              </p:cNvSpPr>
              <p:nvPr/>
            </p:nvSpPr>
            <p:spPr bwMode="auto">
              <a:xfrm>
                <a:off x="2296" y="2164"/>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58" name="Rectangle 204"/>
              <p:cNvSpPr>
                <a:spLocks noChangeArrowheads="1"/>
              </p:cNvSpPr>
              <p:nvPr/>
            </p:nvSpPr>
            <p:spPr bwMode="auto">
              <a:xfrm>
                <a:off x="2487" y="216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grpSp>
        <p:grpSp>
          <p:nvGrpSpPr>
            <p:cNvPr id="5" name="Group 406"/>
            <p:cNvGrpSpPr>
              <a:grpSpLocks/>
            </p:cNvGrpSpPr>
            <p:nvPr/>
          </p:nvGrpSpPr>
          <p:grpSpPr bwMode="auto">
            <a:xfrm>
              <a:off x="252" y="791"/>
              <a:ext cx="3922" cy="1772"/>
              <a:chOff x="252" y="791"/>
              <a:chExt cx="3922" cy="1772"/>
            </a:xfrm>
          </p:grpSpPr>
          <p:sp>
            <p:nvSpPr>
              <p:cNvPr id="259" name="Rectangle 206"/>
              <p:cNvSpPr>
                <a:spLocks noChangeArrowheads="1"/>
              </p:cNvSpPr>
              <p:nvPr/>
            </p:nvSpPr>
            <p:spPr bwMode="auto">
              <a:xfrm>
                <a:off x="2706" y="216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0" name="Rectangle 207"/>
              <p:cNvSpPr>
                <a:spLocks noChangeArrowheads="1"/>
              </p:cNvSpPr>
              <p:nvPr/>
            </p:nvSpPr>
            <p:spPr bwMode="auto">
              <a:xfrm>
                <a:off x="2955" y="2164"/>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1" name="Rectangle 208"/>
              <p:cNvSpPr>
                <a:spLocks noChangeArrowheads="1"/>
              </p:cNvSpPr>
              <p:nvPr/>
            </p:nvSpPr>
            <p:spPr bwMode="auto">
              <a:xfrm>
                <a:off x="3174" y="2164"/>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2" name="Rectangle 209"/>
              <p:cNvSpPr>
                <a:spLocks noChangeArrowheads="1"/>
              </p:cNvSpPr>
              <p:nvPr/>
            </p:nvSpPr>
            <p:spPr bwMode="auto">
              <a:xfrm>
                <a:off x="3393" y="2164"/>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3" name="Rectangle 210"/>
              <p:cNvSpPr>
                <a:spLocks noChangeArrowheads="1"/>
              </p:cNvSpPr>
              <p:nvPr/>
            </p:nvSpPr>
            <p:spPr bwMode="auto">
              <a:xfrm>
                <a:off x="3612" y="2164"/>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4" name="Rectangle 211"/>
              <p:cNvSpPr>
                <a:spLocks noChangeArrowheads="1"/>
              </p:cNvSpPr>
              <p:nvPr/>
            </p:nvSpPr>
            <p:spPr bwMode="auto">
              <a:xfrm>
                <a:off x="3833" y="2164"/>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5" name="Rectangle 212"/>
              <p:cNvSpPr>
                <a:spLocks noChangeArrowheads="1"/>
              </p:cNvSpPr>
              <p:nvPr/>
            </p:nvSpPr>
            <p:spPr bwMode="auto">
              <a:xfrm>
                <a:off x="4023" y="216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6" name="Rectangle 213"/>
              <p:cNvSpPr>
                <a:spLocks noChangeArrowheads="1"/>
              </p:cNvSpPr>
              <p:nvPr/>
            </p:nvSpPr>
            <p:spPr bwMode="auto">
              <a:xfrm>
                <a:off x="252" y="2232"/>
                <a:ext cx="2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筋・骨格</a:t>
                </a:r>
                <a:endParaRPr kumimoji="0" lang="ja-JP" sz="800" b="0" i="0" u="none" strike="noStrike" cap="none" normalizeH="0" baseline="0" dirty="0" smtClean="0">
                  <a:ln>
                    <a:noFill/>
                  </a:ln>
                  <a:solidFill>
                    <a:schemeClr val="tx1"/>
                  </a:solidFill>
                  <a:effectLst/>
                </a:endParaRPr>
              </a:p>
            </p:txBody>
          </p:sp>
          <p:sp>
            <p:nvSpPr>
              <p:cNvPr id="267" name="Rectangle 214"/>
              <p:cNvSpPr>
                <a:spLocks noChangeArrowheads="1"/>
              </p:cNvSpPr>
              <p:nvPr/>
            </p:nvSpPr>
            <p:spPr bwMode="auto">
              <a:xfrm>
                <a:off x="671" y="2240"/>
                <a:ext cx="297"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実人数</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268" name="Rectangle 215"/>
              <p:cNvSpPr>
                <a:spLocks noChangeArrowheads="1"/>
              </p:cNvSpPr>
              <p:nvPr/>
            </p:nvSpPr>
            <p:spPr bwMode="auto">
              <a:xfrm>
                <a:off x="1122" y="2240"/>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318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9" name="Rectangle 216"/>
              <p:cNvSpPr>
                <a:spLocks noChangeArrowheads="1"/>
              </p:cNvSpPr>
              <p:nvPr/>
            </p:nvSpPr>
            <p:spPr bwMode="auto">
              <a:xfrm>
                <a:off x="1511" y="2240"/>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293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0" name="Rectangle 217"/>
              <p:cNvSpPr>
                <a:spLocks noChangeArrowheads="1"/>
              </p:cNvSpPr>
              <p:nvPr/>
            </p:nvSpPr>
            <p:spPr bwMode="auto">
              <a:xfrm>
                <a:off x="1900" y="2240"/>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1" name="Rectangle 218"/>
              <p:cNvSpPr>
                <a:spLocks noChangeArrowheads="1"/>
              </p:cNvSpPr>
              <p:nvPr/>
            </p:nvSpPr>
            <p:spPr bwMode="auto">
              <a:xfrm>
                <a:off x="2233" y="2245"/>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52,625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72" name="Rectangle 219"/>
              <p:cNvSpPr>
                <a:spLocks noChangeArrowheads="1"/>
              </p:cNvSpPr>
              <p:nvPr/>
            </p:nvSpPr>
            <p:spPr bwMode="auto">
              <a:xfrm>
                <a:off x="2452" y="2245"/>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54,298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3" name="Rectangle 220"/>
              <p:cNvSpPr>
                <a:spLocks noChangeArrowheads="1"/>
              </p:cNvSpPr>
              <p:nvPr/>
            </p:nvSpPr>
            <p:spPr bwMode="auto">
              <a:xfrm>
                <a:off x="2671" y="2245"/>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53,334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4" name="Rectangle 221"/>
              <p:cNvSpPr>
                <a:spLocks noChangeArrowheads="1"/>
              </p:cNvSpPr>
              <p:nvPr/>
            </p:nvSpPr>
            <p:spPr bwMode="auto">
              <a:xfrm>
                <a:off x="2862" y="2245"/>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105,856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5" name="Rectangle 222"/>
              <p:cNvSpPr>
                <a:spLocks noChangeArrowheads="1"/>
              </p:cNvSpPr>
              <p:nvPr/>
            </p:nvSpPr>
            <p:spPr bwMode="auto">
              <a:xfrm>
                <a:off x="3081" y="2245"/>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110,477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6" name="Rectangle 223"/>
              <p:cNvSpPr>
                <a:spLocks noChangeArrowheads="1"/>
              </p:cNvSpPr>
              <p:nvPr/>
            </p:nvSpPr>
            <p:spPr bwMode="auto">
              <a:xfrm>
                <a:off x="3301" y="2245"/>
                <a:ext cx="21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110,772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7" name="Rectangle 224"/>
              <p:cNvSpPr>
                <a:spLocks noChangeArrowheads="1"/>
              </p:cNvSpPr>
              <p:nvPr/>
            </p:nvSpPr>
            <p:spPr bwMode="auto">
              <a:xfrm>
                <a:off x="3507" y="2244"/>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2,505,146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8" name="Rectangle 225"/>
              <p:cNvSpPr>
                <a:spLocks noChangeArrowheads="1"/>
              </p:cNvSpPr>
              <p:nvPr/>
            </p:nvSpPr>
            <p:spPr bwMode="auto">
              <a:xfrm>
                <a:off x="3726" y="2244"/>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2,813,795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9" name="Rectangle 226"/>
              <p:cNvSpPr>
                <a:spLocks noChangeArrowheads="1"/>
              </p:cNvSpPr>
              <p:nvPr/>
            </p:nvSpPr>
            <p:spPr bwMode="auto">
              <a:xfrm>
                <a:off x="3946" y="2244"/>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2,944,705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80" name="Rectangle 227"/>
              <p:cNvSpPr>
                <a:spLocks noChangeArrowheads="1"/>
              </p:cNvSpPr>
              <p:nvPr/>
            </p:nvSpPr>
            <p:spPr bwMode="auto">
              <a:xfrm>
                <a:off x="671" y="2323"/>
                <a:ext cx="26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281" name="Rectangle 228"/>
              <p:cNvSpPr>
                <a:spLocks noChangeArrowheads="1"/>
              </p:cNvSpPr>
              <p:nvPr/>
            </p:nvSpPr>
            <p:spPr bwMode="auto">
              <a:xfrm>
                <a:off x="1114" y="2319"/>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42.4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2" name="Rectangle 229"/>
              <p:cNvSpPr>
                <a:spLocks noChangeArrowheads="1"/>
              </p:cNvSpPr>
              <p:nvPr/>
            </p:nvSpPr>
            <p:spPr bwMode="auto">
              <a:xfrm>
                <a:off x="1492" y="2321"/>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42.0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3" name="Rectangle 230"/>
              <p:cNvSpPr>
                <a:spLocks noChangeArrowheads="1"/>
              </p:cNvSpPr>
              <p:nvPr/>
            </p:nvSpPr>
            <p:spPr bwMode="auto">
              <a:xfrm>
                <a:off x="1890" y="231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4" name="Rectangle 231"/>
              <p:cNvSpPr>
                <a:spLocks noChangeArrowheads="1"/>
              </p:cNvSpPr>
              <p:nvPr/>
            </p:nvSpPr>
            <p:spPr bwMode="auto">
              <a:xfrm>
                <a:off x="2281" y="233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47.5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5" name="Rectangle 232"/>
              <p:cNvSpPr>
                <a:spLocks noChangeArrowheads="1"/>
              </p:cNvSpPr>
              <p:nvPr/>
            </p:nvSpPr>
            <p:spPr bwMode="auto">
              <a:xfrm>
                <a:off x="2501" y="233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48.2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6" name="Rectangle 233"/>
              <p:cNvSpPr>
                <a:spLocks noChangeArrowheads="1"/>
              </p:cNvSpPr>
              <p:nvPr/>
            </p:nvSpPr>
            <p:spPr bwMode="auto">
              <a:xfrm>
                <a:off x="2720" y="233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48.3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7" name="Rectangle 234"/>
              <p:cNvSpPr>
                <a:spLocks noChangeArrowheads="1"/>
              </p:cNvSpPr>
              <p:nvPr/>
            </p:nvSpPr>
            <p:spPr bwMode="auto">
              <a:xfrm>
                <a:off x="2940" y="233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47.4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8" name="Rectangle 235"/>
              <p:cNvSpPr>
                <a:spLocks noChangeArrowheads="1"/>
              </p:cNvSpPr>
              <p:nvPr/>
            </p:nvSpPr>
            <p:spPr bwMode="auto">
              <a:xfrm>
                <a:off x="3159" y="233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9" name="Rectangle 236"/>
              <p:cNvSpPr>
                <a:spLocks noChangeArrowheads="1"/>
              </p:cNvSpPr>
              <p:nvPr/>
            </p:nvSpPr>
            <p:spPr bwMode="auto">
              <a:xfrm>
                <a:off x="3379" y="233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90" name="Rectangle 237"/>
              <p:cNvSpPr>
                <a:spLocks noChangeArrowheads="1"/>
              </p:cNvSpPr>
              <p:nvPr/>
            </p:nvSpPr>
            <p:spPr bwMode="auto">
              <a:xfrm>
                <a:off x="3598" y="233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47.1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91" name="Rectangle 238"/>
              <p:cNvSpPr>
                <a:spLocks noChangeArrowheads="1"/>
              </p:cNvSpPr>
              <p:nvPr/>
            </p:nvSpPr>
            <p:spPr bwMode="auto">
              <a:xfrm>
                <a:off x="3818" y="233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48.9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92" name="Rectangle 239"/>
              <p:cNvSpPr>
                <a:spLocks noChangeArrowheads="1"/>
              </p:cNvSpPr>
              <p:nvPr/>
            </p:nvSpPr>
            <p:spPr bwMode="auto">
              <a:xfrm>
                <a:off x="4037" y="233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49.8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93" name="Rectangle 240"/>
              <p:cNvSpPr>
                <a:spLocks noChangeArrowheads="1"/>
              </p:cNvSpPr>
              <p:nvPr/>
            </p:nvSpPr>
            <p:spPr bwMode="auto">
              <a:xfrm>
                <a:off x="252" y="2398"/>
                <a:ext cx="83"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精神</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94" name="Rectangle 241"/>
              <p:cNvSpPr>
                <a:spLocks noChangeArrowheads="1"/>
              </p:cNvSpPr>
              <p:nvPr/>
            </p:nvSpPr>
            <p:spPr bwMode="auto">
              <a:xfrm>
                <a:off x="671" y="2406"/>
                <a:ext cx="199"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実人数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95" name="Rectangle 242"/>
              <p:cNvSpPr>
                <a:spLocks noChangeArrowheads="1"/>
              </p:cNvSpPr>
              <p:nvPr/>
            </p:nvSpPr>
            <p:spPr bwMode="auto">
              <a:xfrm>
                <a:off x="1122" y="2406"/>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254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96" name="Rectangle 243"/>
              <p:cNvSpPr>
                <a:spLocks noChangeArrowheads="1"/>
              </p:cNvSpPr>
              <p:nvPr/>
            </p:nvSpPr>
            <p:spPr bwMode="auto">
              <a:xfrm>
                <a:off x="1511" y="2406"/>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254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97" name="Rectangle 244"/>
              <p:cNvSpPr>
                <a:spLocks noChangeArrowheads="1"/>
              </p:cNvSpPr>
              <p:nvPr/>
            </p:nvSpPr>
            <p:spPr bwMode="auto">
              <a:xfrm>
                <a:off x="1900" y="2406"/>
                <a:ext cx="11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98" name="Rectangle 245"/>
              <p:cNvSpPr>
                <a:spLocks noChangeArrowheads="1"/>
              </p:cNvSpPr>
              <p:nvPr/>
            </p:nvSpPr>
            <p:spPr bwMode="auto">
              <a:xfrm>
                <a:off x="2232" y="2409"/>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38,810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99" name="Rectangle 246"/>
              <p:cNvSpPr>
                <a:spLocks noChangeArrowheads="1"/>
              </p:cNvSpPr>
              <p:nvPr/>
            </p:nvSpPr>
            <p:spPr bwMode="auto">
              <a:xfrm>
                <a:off x="2451" y="2409"/>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40,183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0" name="Rectangle 247"/>
              <p:cNvSpPr>
                <a:spLocks noChangeArrowheads="1"/>
              </p:cNvSpPr>
              <p:nvPr/>
            </p:nvSpPr>
            <p:spPr bwMode="auto">
              <a:xfrm>
                <a:off x="2670" y="2409"/>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39,681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1" name="Rectangle 248"/>
              <p:cNvSpPr>
                <a:spLocks noChangeArrowheads="1"/>
              </p:cNvSpPr>
              <p:nvPr/>
            </p:nvSpPr>
            <p:spPr bwMode="auto">
              <a:xfrm>
                <a:off x="2890" y="2409"/>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73,791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2" name="Rectangle 249"/>
              <p:cNvSpPr>
                <a:spLocks noChangeArrowheads="1"/>
              </p:cNvSpPr>
              <p:nvPr/>
            </p:nvSpPr>
            <p:spPr bwMode="auto">
              <a:xfrm>
                <a:off x="3109" y="2409"/>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76,887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3" name="Rectangle 250"/>
              <p:cNvSpPr>
                <a:spLocks noChangeArrowheads="1"/>
              </p:cNvSpPr>
              <p:nvPr/>
            </p:nvSpPr>
            <p:spPr bwMode="auto">
              <a:xfrm>
                <a:off x="3329" y="2409"/>
                <a:ext cx="18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77,612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4" name="Rectangle 251"/>
              <p:cNvSpPr>
                <a:spLocks noChangeArrowheads="1"/>
              </p:cNvSpPr>
              <p:nvPr/>
            </p:nvSpPr>
            <p:spPr bwMode="auto">
              <a:xfrm>
                <a:off x="3507" y="2410"/>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1,720,172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5" name="Rectangle 252"/>
              <p:cNvSpPr>
                <a:spLocks noChangeArrowheads="1"/>
              </p:cNvSpPr>
              <p:nvPr/>
            </p:nvSpPr>
            <p:spPr bwMode="auto">
              <a:xfrm>
                <a:off x="3726" y="2410"/>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1,963,213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6" name="Rectangle 253"/>
              <p:cNvSpPr>
                <a:spLocks noChangeArrowheads="1"/>
              </p:cNvSpPr>
              <p:nvPr/>
            </p:nvSpPr>
            <p:spPr bwMode="auto">
              <a:xfrm>
                <a:off x="3946" y="2410"/>
                <a:ext cx="22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2,069,044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7" name="Rectangle 254"/>
              <p:cNvSpPr>
                <a:spLocks noChangeArrowheads="1"/>
              </p:cNvSpPr>
              <p:nvPr/>
            </p:nvSpPr>
            <p:spPr bwMode="auto">
              <a:xfrm>
                <a:off x="671" y="2489"/>
                <a:ext cx="199"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8" name="Rectangle 255"/>
              <p:cNvSpPr>
                <a:spLocks noChangeArrowheads="1"/>
              </p:cNvSpPr>
              <p:nvPr/>
            </p:nvSpPr>
            <p:spPr bwMode="auto">
              <a:xfrm>
                <a:off x="1114" y="249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09" name="Rectangle 256"/>
              <p:cNvSpPr>
                <a:spLocks noChangeArrowheads="1"/>
              </p:cNvSpPr>
              <p:nvPr/>
            </p:nvSpPr>
            <p:spPr bwMode="auto">
              <a:xfrm>
                <a:off x="1497" y="247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0" name="Rectangle 257"/>
              <p:cNvSpPr>
                <a:spLocks noChangeArrowheads="1"/>
              </p:cNvSpPr>
              <p:nvPr/>
            </p:nvSpPr>
            <p:spPr bwMode="auto">
              <a:xfrm>
                <a:off x="1890" y="248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1" name="Rectangle 258"/>
              <p:cNvSpPr>
                <a:spLocks noChangeArrowheads="1"/>
              </p:cNvSpPr>
              <p:nvPr/>
            </p:nvSpPr>
            <p:spPr bwMode="auto">
              <a:xfrm>
                <a:off x="2275" y="2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2" name="Rectangle 259"/>
              <p:cNvSpPr>
                <a:spLocks noChangeArrowheads="1"/>
              </p:cNvSpPr>
              <p:nvPr/>
            </p:nvSpPr>
            <p:spPr bwMode="auto">
              <a:xfrm>
                <a:off x="2495" y="2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3" name="Rectangle 260"/>
              <p:cNvSpPr>
                <a:spLocks noChangeArrowheads="1"/>
              </p:cNvSpPr>
              <p:nvPr/>
            </p:nvSpPr>
            <p:spPr bwMode="auto">
              <a:xfrm>
                <a:off x="2714" y="2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4" name="Rectangle 261"/>
              <p:cNvSpPr>
                <a:spLocks noChangeArrowheads="1"/>
              </p:cNvSpPr>
              <p:nvPr/>
            </p:nvSpPr>
            <p:spPr bwMode="auto">
              <a:xfrm>
                <a:off x="2934" y="2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5" name="Rectangle 262"/>
              <p:cNvSpPr>
                <a:spLocks noChangeArrowheads="1"/>
              </p:cNvSpPr>
              <p:nvPr/>
            </p:nvSpPr>
            <p:spPr bwMode="auto">
              <a:xfrm>
                <a:off x="3153" y="2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6" name="Rectangle 263"/>
              <p:cNvSpPr>
                <a:spLocks noChangeArrowheads="1"/>
              </p:cNvSpPr>
              <p:nvPr/>
            </p:nvSpPr>
            <p:spPr bwMode="auto">
              <a:xfrm>
                <a:off x="3373" y="2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7" name="Rectangle 264"/>
              <p:cNvSpPr>
                <a:spLocks noChangeArrowheads="1"/>
              </p:cNvSpPr>
              <p:nvPr/>
            </p:nvSpPr>
            <p:spPr bwMode="auto">
              <a:xfrm>
                <a:off x="3592" y="2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8" name="Rectangle 265"/>
              <p:cNvSpPr>
                <a:spLocks noChangeArrowheads="1"/>
              </p:cNvSpPr>
              <p:nvPr/>
            </p:nvSpPr>
            <p:spPr bwMode="auto">
              <a:xfrm>
                <a:off x="3812" y="2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9" name="Rectangle 266"/>
              <p:cNvSpPr>
                <a:spLocks noChangeArrowheads="1"/>
              </p:cNvSpPr>
              <p:nvPr/>
            </p:nvSpPr>
            <p:spPr bwMode="auto">
              <a:xfrm>
                <a:off x="4031" y="249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20" name="Rectangle 267"/>
              <p:cNvSpPr>
                <a:spLocks noChangeArrowheads="1"/>
              </p:cNvSpPr>
              <p:nvPr/>
            </p:nvSpPr>
            <p:spPr bwMode="auto">
              <a:xfrm>
                <a:off x="3076" y="841"/>
                <a:ext cx="116"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21" name="Rectangle 268"/>
              <p:cNvSpPr>
                <a:spLocks noChangeArrowheads="1"/>
              </p:cNvSpPr>
              <p:nvPr/>
            </p:nvSpPr>
            <p:spPr bwMode="auto">
              <a:xfrm>
                <a:off x="3797" y="841"/>
                <a:ext cx="5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22" name="Rectangle 269"/>
              <p:cNvSpPr>
                <a:spLocks noChangeArrowheads="1"/>
              </p:cNvSpPr>
              <p:nvPr/>
            </p:nvSpPr>
            <p:spPr bwMode="auto">
              <a:xfrm>
                <a:off x="451" y="1143"/>
                <a:ext cx="240"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認定者数</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23" name="Rectangle 270"/>
              <p:cNvSpPr>
                <a:spLocks noChangeArrowheads="1"/>
              </p:cNvSpPr>
              <p:nvPr/>
            </p:nvSpPr>
            <p:spPr bwMode="auto">
              <a:xfrm>
                <a:off x="1300" y="1445"/>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24" name="Rectangle 271"/>
              <p:cNvSpPr>
                <a:spLocks noChangeArrowheads="1"/>
              </p:cNvSpPr>
              <p:nvPr/>
            </p:nvSpPr>
            <p:spPr bwMode="auto">
              <a:xfrm>
                <a:off x="1689" y="1445"/>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25" name="Rectangle 272"/>
              <p:cNvSpPr>
                <a:spLocks noChangeArrowheads="1"/>
              </p:cNvSpPr>
              <p:nvPr/>
            </p:nvSpPr>
            <p:spPr bwMode="auto">
              <a:xfrm>
                <a:off x="2078" y="1445"/>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26" name="Rectangle 273"/>
              <p:cNvSpPr>
                <a:spLocks noChangeArrowheads="1"/>
              </p:cNvSpPr>
              <p:nvPr/>
            </p:nvSpPr>
            <p:spPr bwMode="auto">
              <a:xfrm>
                <a:off x="1300" y="1280"/>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27" name="Rectangle 274"/>
              <p:cNvSpPr>
                <a:spLocks noChangeArrowheads="1"/>
              </p:cNvSpPr>
              <p:nvPr/>
            </p:nvSpPr>
            <p:spPr bwMode="auto">
              <a:xfrm>
                <a:off x="1689" y="1280"/>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28" name="Rectangle 275"/>
              <p:cNvSpPr>
                <a:spLocks noChangeArrowheads="1"/>
              </p:cNvSpPr>
              <p:nvPr/>
            </p:nvSpPr>
            <p:spPr bwMode="auto">
              <a:xfrm>
                <a:off x="2078" y="1280"/>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29" name="Rectangle 276"/>
              <p:cNvSpPr>
                <a:spLocks noChangeArrowheads="1"/>
              </p:cNvSpPr>
              <p:nvPr/>
            </p:nvSpPr>
            <p:spPr bwMode="auto">
              <a:xfrm>
                <a:off x="567" y="924"/>
                <a:ext cx="87"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区分</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30" name="Rectangle 277"/>
              <p:cNvSpPr>
                <a:spLocks noChangeArrowheads="1"/>
              </p:cNvSpPr>
              <p:nvPr/>
            </p:nvSpPr>
            <p:spPr bwMode="auto">
              <a:xfrm>
                <a:off x="2480" y="841"/>
                <a:ext cx="5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31" name="Rectangle 278"/>
              <p:cNvSpPr>
                <a:spLocks noChangeArrowheads="1"/>
              </p:cNvSpPr>
              <p:nvPr/>
            </p:nvSpPr>
            <p:spPr bwMode="auto">
              <a:xfrm>
                <a:off x="1300" y="1611"/>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32" name="Rectangle 279"/>
              <p:cNvSpPr>
                <a:spLocks noChangeArrowheads="1"/>
              </p:cNvSpPr>
              <p:nvPr/>
            </p:nvSpPr>
            <p:spPr bwMode="auto">
              <a:xfrm>
                <a:off x="1689" y="1611"/>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33" name="Rectangle 280"/>
              <p:cNvSpPr>
                <a:spLocks noChangeArrowheads="1"/>
              </p:cNvSpPr>
              <p:nvPr/>
            </p:nvSpPr>
            <p:spPr bwMode="auto">
              <a:xfrm>
                <a:off x="2078" y="1611"/>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34" name="Rectangle 281"/>
              <p:cNvSpPr>
                <a:spLocks noChangeArrowheads="1"/>
              </p:cNvSpPr>
              <p:nvPr/>
            </p:nvSpPr>
            <p:spPr bwMode="auto">
              <a:xfrm>
                <a:off x="1300" y="1777"/>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35" name="Rectangle 282"/>
              <p:cNvSpPr>
                <a:spLocks noChangeArrowheads="1"/>
              </p:cNvSpPr>
              <p:nvPr/>
            </p:nvSpPr>
            <p:spPr bwMode="auto">
              <a:xfrm>
                <a:off x="1689" y="1777"/>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36" name="Rectangle 283"/>
              <p:cNvSpPr>
                <a:spLocks noChangeArrowheads="1"/>
              </p:cNvSpPr>
              <p:nvPr/>
            </p:nvSpPr>
            <p:spPr bwMode="auto">
              <a:xfrm>
                <a:off x="2078" y="1777"/>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37" name="Rectangle 284"/>
              <p:cNvSpPr>
                <a:spLocks noChangeArrowheads="1"/>
              </p:cNvSpPr>
              <p:nvPr/>
            </p:nvSpPr>
            <p:spPr bwMode="auto">
              <a:xfrm>
                <a:off x="1300" y="1942"/>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38" name="Rectangle 285"/>
              <p:cNvSpPr>
                <a:spLocks noChangeArrowheads="1"/>
              </p:cNvSpPr>
              <p:nvPr/>
            </p:nvSpPr>
            <p:spPr bwMode="auto">
              <a:xfrm>
                <a:off x="1689" y="1942"/>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39" name="Rectangle 286"/>
              <p:cNvSpPr>
                <a:spLocks noChangeArrowheads="1"/>
              </p:cNvSpPr>
              <p:nvPr/>
            </p:nvSpPr>
            <p:spPr bwMode="auto">
              <a:xfrm>
                <a:off x="2078" y="1942"/>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40" name="Rectangle 287"/>
              <p:cNvSpPr>
                <a:spLocks noChangeArrowheads="1"/>
              </p:cNvSpPr>
              <p:nvPr/>
            </p:nvSpPr>
            <p:spPr bwMode="auto">
              <a:xfrm>
                <a:off x="1300" y="2439"/>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41" name="Rectangle 288"/>
              <p:cNvSpPr>
                <a:spLocks noChangeArrowheads="1"/>
              </p:cNvSpPr>
              <p:nvPr/>
            </p:nvSpPr>
            <p:spPr bwMode="auto">
              <a:xfrm>
                <a:off x="1689" y="2439"/>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42" name="Rectangle 289"/>
              <p:cNvSpPr>
                <a:spLocks noChangeArrowheads="1"/>
              </p:cNvSpPr>
              <p:nvPr/>
            </p:nvSpPr>
            <p:spPr bwMode="auto">
              <a:xfrm>
                <a:off x="2078" y="2439"/>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43" name="Rectangle 290"/>
              <p:cNvSpPr>
                <a:spLocks noChangeArrowheads="1"/>
              </p:cNvSpPr>
              <p:nvPr/>
            </p:nvSpPr>
            <p:spPr bwMode="auto">
              <a:xfrm>
                <a:off x="1300" y="2108"/>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44" name="Rectangle 291"/>
              <p:cNvSpPr>
                <a:spLocks noChangeArrowheads="1"/>
              </p:cNvSpPr>
              <p:nvPr/>
            </p:nvSpPr>
            <p:spPr bwMode="auto">
              <a:xfrm>
                <a:off x="1689" y="2108"/>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45" name="Rectangle 292"/>
              <p:cNvSpPr>
                <a:spLocks noChangeArrowheads="1"/>
              </p:cNvSpPr>
              <p:nvPr/>
            </p:nvSpPr>
            <p:spPr bwMode="auto">
              <a:xfrm>
                <a:off x="2078" y="2108"/>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46" name="Rectangle 293"/>
              <p:cNvSpPr>
                <a:spLocks noChangeArrowheads="1"/>
              </p:cNvSpPr>
              <p:nvPr/>
            </p:nvSpPr>
            <p:spPr bwMode="auto">
              <a:xfrm>
                <a:off x="1300" y="2273"/>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47" name="Rectangle 294"/>
              <p:cNvSpPr>
                <a:spLocks noChangeArrowheads="1"/>
              </p:cNvSpPr>
              <p:nvPr/>
            </p:nvSpPr>
            <p:spPr bwMode="auto">
              <a:xfrm>
                <a:off x="1689" y="2273"/>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48" name="Rectangle 295"/>
              <p:cNvSpPr>
                <a:spLocks noChangeArrowheads="1"/>
              </p:cNvSpPr>
              <p:nvPr/>
            </p:nvSpPr>
            <p:spPr bwMode="auto">
              <a:xfrm>
                <a:off x="2078" y="2273"/>
                <a:ext cx="58"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49" name="Line 296"/>
              <p:cNvSpPr>
                <a:spLocks noChangeShapeType="1"/>
              </p:cNvSpPr>
              <p:nvPr/>
            </p:nvSpPr>
            <p:spPr bwMode="auto">
              <a:xfrm>
                <a:off x="1230" y="95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 name="Rectangle 297"/>
              <p:cNvSpPr>
                <a:spLocks noChangeArrowheads="1"/>
              </p:cNvSpPr>
              <p:nvPr/>
            </p:nvSpPr>
            <p:spPr bwMode="auto">
              <a:xfrm>
                <a:off x="1230" y="95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1" name="Line 298"/>
              <p:cNvSpPr>
                <a:spLocks noChangeShapeType="1"/>
              </p:cNvSpPr>
              <p:nvPr/>
            </p:nvSpPr>
            <p:spPr bwMode="auto">
              <a:xfrm>
                <a:off x="1619" y="95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 name="Rectangle 299"/>
              <p:cNvSpPr>
                <a:spLocks noChangeArrowheads="1"/>
              </p:cNvSpPr>
              <p:nvPr/>
            </p:nvSpPr>
            <p:spPr bwMode="auto">
              <a:xfrm>
                <a:off x="1619" y="95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3" name="Line 300"/>
              <p:cNvSpPr>
                <a:spLocks noChangeShapeType="1"/>
              </p:cNvSpPr>
              <p:nvPr/>
            </p:nvSpPr>
            <p:spPr bwMode="auto">
              <a:xfrm>
                <a:off x="2008" y="95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 name="Rectangle 301"/>
              <p:cNvSpPr>
                <a:spLocks noChangeArrowheads="1"/>
              </p:cNvSpPr>
              <p:nvPr/>
            </p:nvSpPr>
            <p:spPr bwMode="auto">
              <a:xfrm>
                <a:off x="2008" y="95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5" name="Line 302"/>
              <p:cNvSpPr>
                <a:spLocks noChangeShapeType="1"/>
              </p:cNvSpPr>
              <p:nvPr/>
            </p:nvSpPr>
            <p:spPr bwMode="auto">
              <a:xfrm>
                <a:off x="2397" y="95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 name="Rectangle 303"/>
              <p:cNvSpPr>
                <a:spLocks noChangeArrowheads="1"/>
              </p:cNvSpPr>
              <p:nvPr/>
            </p:nvSpPr>
            <p:spPr bwMode="auto">
              <a:xfrm>
                <a:off x="2397" y="95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7" name="Line 304"/>
              <p:cNvSpPr>
                <a:spLocks noChangeShapeType="1"/>
              </p:cNvSpPr>
              <p:nvPr/>
            </p:nvSpPr>
            <p:spPr bwMode="auto">
              <a:xfrm>
                <a:off x="2617" y="95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 name="Rectangle 305"/>
              <p:cNvSpPr>
                <a:spLocks noChangeArrowheads="1"/>
              </p:cNvSpPr>
              <p:nvPr/>
            </p:nvSpPr>
            <p:spPr bwMode="auto">
              <a:xfrm>
                <a:off x="2617" y="95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Line 306"/>
              <p:cNvSpPr>
                <a:spLocks noChangeShapeType="1"/>
              </p:cNvSpPr>
              <p:nvPr/>
            </p:nvSpPr>
            <p:spPr bwMode="auto">
              <a:xfrm>
                <a:off x="3056" y="95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 name="Rectangle 307"/>
              <p:cNvSpPr>
                <a:spLocks noChangeArrowheads="1"/>
              </p:cNvSpPr>
              <p:nvPr/>
            </p:nvSpPr>
            <p:spPr bwMode="auto">
              <a:xfrm>
                <a:off x="3056" y="95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 name="Line 308"/>
              <p:cNvSpPr>
                <a:spLocks noChangeShapeType="1"/>
              </p:cNvSpPr>
              <p:nvPr/>
            </p:nvSpPr>
            <p:spPr bwMode="auto">
              <a:xfrm>
                <a:off x="3275" y="95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 name="Rectangle 309"/>
              <p:cNvSpPr>
                <a:spLocks noChangeArrowheads="1"/>
              </p:cNvSpPr>
              <p:nvPr/>
            </p:nvSpPr>
            <p:spPr bwMode="auto">
              <a:xfrm>
                <a:off x="3275" y="95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 name="Line 310"/>
              <p:cNvSpPr>
                <a:spLocks noChangeShapeType="1"/>
              </p:cNvSpPr>
              <p:nvPr/>
            </p:nvSpPr>
            <p:spPr bwMode="auto">
              <a:xfrm>
                <a:off x="3714" y="95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 name="Rectangle 311"/>
              <p:cNvSpPr>
                <a:spLocks noChangeArrowheads="1"/>
              </p:cNvSpPr>
              <p:nvPr/>
            </p:nvSpPr>
            <p:spPr bwMode="auto">
              <a:xfrm>
                <a:off x="3714" y="95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 name="Line 312"/>
              <p:cNvSpPr>
                <a:spLocks noChangeShapeType="1"/>
              </p:cNvSpPr>
              <p:nvPr/>
            </p:nvSpPr>
            <p:spPr bwMode="auto">
              <a:xfrm>
                <a:off x="3933" y="95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 name="Rectangle 313"/>
              <p:cNvSpPr>
                <a:spLocks noChangeArrowheads="1"/>
              </p:cNvSpPr>
              <p:nvPr/>
            </p:nvSpPr>
            <p:spPr bwMode="auto">
              <a:xfrm>
                <a:off x="3933" y="957"/>
                <a:ext cx="5"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Line 314"/>
              <p:cNvSpPr>
                <a:spLocks noChangeShapeType="1"/>
              </p:cNvSpPr>
              <p:nvPr/>
            </p:nvSpPr>
            <p:spPr bwMode="auto">
              <a:xfrm>
                <a:off x="662" y="1309"/>
                <a:ext cx="3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 name="Rectangle 315"/>
              <p:cNvSpPr>
                <a:spLocks noChangeArrowheads="1"/>
              </p:cNvSpPr>
              <p:nvPr/>
            </p:nvSpPr>
            <p:spPr bwMode="auto">
              <a:xfrm>
                <a:off x="662" y="1309"/>
                <a:ext cx="3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Line 316"/>
              <p:cNvSpPr>
                <a:spLocks noChangeShapeType="1"/>
              </p:cNvSpPr>
              <p:nvPr/>
            </p:nvSpPr>
            <p:spPr bwMode="auto">
              <a:xfrm>
                <a:off x="1010" y="791"/>
                <a:ext cx="0" cy="4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 name="Rectangle 317"/>
              <p:cNvSpPr>
                <a:spLocks noChangeArrowheads="1"/>
              </p:cNvSpPr>
              <p:nvPr/>
            </p:nvSpPr>
            <p:spPr bwMode="auto">
              <a:xfrm>
                <a:off x="1010" y="791"/>
                <a:ext cx="4" cy="4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1" name="Line 318"/>
              <p:cNvSpPr>
                <a:spLocks noChangeShapeType="1"/>
              </p:cNvSpPr>
              <p:nvPr/>
            </p:nvSpPr>
            <p:spPr bwMode="auto">
              <a:xfrm>
                <a:off x="1230" y="1122"/>
                <a:ext cx="0"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 name="Rectangle 319"/>
              <p:cNvSpPr>
                <a:spLocks noChangeArrowheads="1"/>
              </p:cNvSpPr>
              <p:nvPr/>
            </p:nvSpPr>
            <p:spPr bwMode="auto">
              <a:xfrm>
                <a:off x="1230" y="1122"/>
                <a:ext cx="4" cy="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4" name="Rectangle 321"/>
              <p:cNvSpPr>
                <a:spLocks noChangeArrowheads="1"/>
              </p:cNvSpPr>
              <p:nvPr/>
            </p:nvSpPr>
            <p:spPr bwMode="auto">
              <a:xfrm>
                <a:off x="1014" y="1309"/>
                <a:ext cx="220"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Line 322"/>
              <p:cNvSpPr>
                <a:spLocks noChangeShapeType="1"/>
              </p:cNvSpPr>
              <p:nvPr/>
            </p:nvSpPr>
            <p:spPr bwMode="auto">
              <a:xfrm>
                <a:off x="1399" y="957"/>
                <a:ext cx="0" cy="2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 name="Rectangle 323"/>
              <p:cNvSpPr>
                <a:spLocks noChangeArrowheads="1"/>
              </p:cNvSpPr>
              <p:nvPr/>
            </p:nvSpPr>
            <p:spPr bwMode="auto">
              <a:xfrm>
                <a:off x="1399" y="957"/>
                <a:ext cx="5" cy="26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Line 324"/>
              <p:cNvSpPr>
                <a:spLocks noChangeShapeType="1"/>
              </p:cNvSpPr>
              <p:nvPr/>
            </p:nvSpPr>
            <p:spPr bwMode="auto">
              <a:xfrm>
                <a:off x="1619" y="1122"/>
                <a:ext cx="0"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 name="Rectangle 325"/>
              <p:cNvSpPr>
                <a:spLocks noChangeArrowheads="1"/>
              </p:cNvSpPr>
              <p:nvPr/>
            </p:nvSpPr>
            <p:spPr bwMode="auto">
              <a:xfrm>
                <a:off x="1619" y="1122"/>
                <a:ext cx="4" cy="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Line 326"/>
              <p:cNvSpPr>
                <a:spLocks noChangeShapeType="1"/>
              </p:cNvSpPr>
              <p:nvPr/>
            </p:nvSpPr>
            <p:spPr bwMode="auto">
              <a:xfrm>
                <a:off x="1404" y="1309"/>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 name="Rectangle 327"/>
              <p:cNvSpPr>
                <a:spLocks noChangeArrowheads="1"/>
              </p:cNvSpPr>
              <p:nvPr/>
            </p:nvSpPr>
            <p:spPr bwMode="auto">
              <a:xfrm>
                <a:off x="1404" y="1309"/>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1" name="Line 328"/>
              <p:cNvSpPr>
                <a:spLocks noChangeShapeType="1"/>
              </p:cNvSpPr>
              <p:nvPr/>
            </p:nvSpPr>
            <p:spPr bwMode="auto">
              <a:xfrm>
                <a:off x="1789" y="957"/>
                <a:ext cx="0" cy="2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 name="Rectangle 329"/>
              <p:cNvSpPr>
                <a:spLocks noChangeArrowheads="1"/>
              </p:cNvSpPr>
              <p:nvPr/>
            </p:nvSpPr>
            <p:spPr bwMode="auto">
              <a:xfrm>
                <a:off x="1789" y="957"/>
                <a:ext cx="4" cy="26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3" name="Line 330"/>
              <p:cNvSpPr>
                <a:spLocks noChangeShapeType="1"/>
              </p:cNvSpPr>
              <p:nvPr/>
            </p:nvSpPr>
            <p:spPr bwMode="auto">
              <a:xfrm>
                <a:off x="2008" y="1122"/>
                <a:ext cx="0"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 name="Rectangle 331"/>
              <p:cNvSpPr>
                <a:spLocks noChangeArrowheads="1"/>
              </p:cNvSpPr>
              <p:nvPr/>
            </p:nvSpPr>
            <p:spPr bwMode="auto">
              <a:xfrm>
                <a:off x="2008" y="1122"/>
                <a:ext cx="4" cy="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Line 332"/>
              <p:cNvSpPr>
                <a:spLocks noChangeShapeType="1"/>
              </p:cNvSpPr>
              <p:nvPr/>
            </p:nvSpPr>
            <p:spPr bwMode="auto">
              <a:xfrm>
                <a:off x="1793" y="1309"/>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 name="Rectangle 333"/>
              <p:cNvSpPr>
                <a:spLocks noChangeArrowheads="1"/>
              </p:cNvSpPr>
              <p:nvPr/>
            </p:nvSpPr>
            <p:spPr bwMode="auto">
              <a:xfrm>
                <a:off x="1793" y="1309"/>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7" name="Line 334"/>
              <p:cNvSpPr>
                <a:spLocks noChangeShapeType="1"/>
              </p:cNvSpPr>
              <p:nvPr/>
            </p:nvSpPr>
            <p:spPr bwMode="auto">
              <a:xfrm>
                <a:off x="2178" y="791"/>
                <a:ext cx="0" cy="4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 name="Rectangle 335"/>
              <p:cNvSpPr>
                <a:spLocks noChangeArrowheads="1"/>
              </p:cNvSpPr>
              <p:nvPr/>
            </p:nvSpPr>
            <p:spPr bwMode="auto">
              <a:xfrm>
                <a:off x="2178" y="791"/>
                <a:ext cx="4" cy="4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9" name="Line 336"/>
              <p:cNvSpPr>
                <a:spLocks noChangeShapeType="1"/>
              </p:cNvSpPr>
              <p:nvPr/>
            </p:nvSpPr>
            <p:spPr bwMode="auto">
              <a:xfrm>
                <a:off x="2397" y="1122"/>
                <a:ext cx="0"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 name="Rectangle 337"/>
              <p:cNvSpPr>
                <a:spLocks noChangeArrowheads="1"/>
              </p:cNvSpPr>
              <p:nvPr/>
            </p:nvSpPr>
            <p:spPr bwMode="auto">
              <a:xfrm>
                <a:off x="2397" y="1122"/>
                <a:ext cx="4" cy="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1" name="Line 338"/>
              <p:cNvSpPr>
                <a:spLocks noChangeShapeType="1"/>
              </p:cNvSpPr>
              <p:nvPr/>
            </p:nvSpPr>
            <p:spPr bwMode="auto">
              <a:xfrm>
                <a:off x="2617" y="1122"/>
                <a:ext cx="0"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 name="Rectangle 339"/>
              <p:cNvSpPr>
                <a:spLocks noChangeArrowheads="1"/>
              </p:cNvSpPr>
              <p:nvPr/>
            </p:nvSpPr>
            <p:spPr bwMode="auto">
              <a:xfrm>
                <a:off x="2617" y="1122"/>
                <a:ext cx="4" cy="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3" name="Line 340"/>
              <p:cNvSpPr>
                <a:spLocks noChangeShapeType="1"/>
              </p:cNvSpPr>
              <p:nvPr/>
            </p:nvSpPr>
            <p:spPr bwMode="auto">
              <a:xfrm>
                <a:off x="2182" y="1309"/>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 name="Rectangle 341"/>
              <p:cNvSpPr>
                <a:spLocks noChangeArrowheads="1"/>
              </p:cNvSpPr>
              <p:nvPr/>
            </p:nvSpPr>
            <p:spPr bwMode="auto">
              <a:xfrm>
                <a:off x="2182" y="1309"/>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5" name="Line 342"/>
              <p:cNvSpPr>
                <a:spLocks noChangeShapeType="1"/>
              </p:cNvSpPr>
              <p:nvPr/>
            </p:nvSpPr>
            <p:spPr bwMode="auto">
              <a:xfrm>
                <a:off x="2836" y="791"/>
                <a:ext cx="0" cy="4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 name="Rectangle 343"/>
              <p:cNvSpPr>
                <a:spLocks noChangeArrowheads="1"/>
              </p:cNvSpPr>
              <p:nvPr/>
            </p:nvSpPr>
            <p:spPr bwMode="auto">
              <a:xfrm>
                <a:off x="2836" y="791"/>
                <a:ext cx="4" cy="4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7" name="Line 344"/>
              <p:cNvSpPr>
                <a:spLocks noChangeShapeType="1"/>
              </p:cNvSpPr>
              <p:nvPr/>
            </p:nvSpPr>
            <p:spPr bwMode="auto">
              <a:xfrm>
                <a:off x="3056" y="1122"/>
                <a:ext cx="0"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 name="Rectangle 345"/>
              <p:cNvSpPr>
                <a:spLocks noChangeArrowheads="1"/>
              </p:cNvSpPr>
              <p:nvPr/>
            </p:nvSpPr>
            <p:spPr bwMode="auto">
              <a:xfrm>
                <a:off x="3056" y="1122"/>
                <a:ext cx="4" cy="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 name="Line 346"/>
              <p:cNvSpPr>
                <a:spLocks noChangeShapeType="1"/>
              </p:cNvSpPr>
              <p:nvPr/>
            </p:nvSpPr>
            <p:spPr bwMode="auto">
              <a:xfrm>
                <a:off x="3275" y="1122"/>
                <a:ext cx="0"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 name="Rectangle 347"/>
              <p:cNvSpPr>
                <a:spLocks noChangeArrowheads="1"/>
              </p:cNvSpPr>
              <p:nvPr/>
            </p:nvSpPr>
            <p:spPr bwMode="auto">
              <a:xfrm>
                <a:off x="3275" y="1122"/>
                <a:ext cx="4" cy="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 name="Rectangle 349"/>
              <p:cNvSpPr>
                <a:spLocks noChangeArrowheads="1"/>
              </p:cNvSpPr>
              <p:nvPr/>
            </p:nvSpPr>
            <p:spPr bwMode="auto">
              <a:xfrm>
                <a:off x="2840" y="1309"/>
                <a:ext cx="6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4" name="Rectangle 351"/>
              <p:cNvSpPr>
                <a:spLocks noChangeArrowheads="1"/>
              </p:cNvSpPr>
              <p:nvPr/>
            </p:nvSpPr>
            <p:spPr bwMode="auto">
              <a:xfrm>
                <a:off x="3495" y="791"/>
                <a:ext cx="4" cy="4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5" name="Line 352"/>
              <p:cNvSpPr>
                <a:spLocks noChangeShapeType="1"/>
              </p:cNvSpPr>
              <p:nvPr/>
            </p:nvSpPr>
            <p:spPr bwMode="auto">
              <a:xfrm>
                <a:off x="3714" y="1122"/>
                <a:ext cx="0"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 name="Rectangle 353"/>
              <p:cNvSpPr>
                <a:spLocks noChangeArrowheads="1"/>
              </p:cNvSpPr>
              <p:nvPr/>
            </p:nvSpPr>
            <p:spPr bwMode="auto">
              <a:xfrm>
                <a:off x="3714" y="1122"/>
                <a:ext cx="4" cy="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7" name="Line 354"/>
              <p:cNvSpPr>
                <a:spLocks noChangeShapeType="1"/>
              </p:cNvSpPr>
              <p:nvPr/>
            </p:nvSpPr>
            <p:spPr bwMode="auto">
              <a:xfrm>
                <a:off x="3933" y="1122"/>
                <a:ext cx="0"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 name="Rectangle 355"/>
              <p:cNvSpPr>
                <a:spLocks noChangeArrowheads="1"/>
              </p:cNvSpPr>
              <p:nvPr/>
            </p:nvSpPr>
            <p:spPr bwMode="auto">
              <a:xfrm>
                <a:off x="3933" y="1122"/>
                <a:ext cx="5" cy="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9" name="Line 356"/>
              <p:cNvSpPr>
                <a:spLocks noChangeShapeType="1"/>
              </p:cNvSpPr>
              <p:nvPr/>
            </p:nvSpPr>
            <p:spPr bwMode="auto">
              <a:xfrm>
                <a:off x="1230" y="1234"/>
                <a:ext cx="0"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 name="Rectangle 357"/>
              <p:cNvSpPr>
                <a:spLocks noChangeArrowheads="1"/>
              </p:cNvSpPr>
              <p:nvPr/>
            </p:nvSpPr>
            <p:spPr bwMode="auto">
              <a:xfrm>
                <a:off x="1230" y="1234"/>
                <a:ext cx="4" cy="1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 name="Line 358"/>
              <p:cNvSpPr>
                <a:spLocks noChangeShapeType="1"/>
              </p:cNvSpPr>
              <p:nvPr/>
            </p:nvSpPr>
            <p:spPr bwMode="auto">
              <a:xfrm>
                <a:off x="1619" y="1234"/>
                <a:ext cx="0"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 name="Rectangle 359"/>
              <p:cNvSpPr>
                <a:spLocks noChangeArrowheads="1"/>
              </p:cNvSpPr>
              <p:nvPr/>
            </p:nvSpPr>
            <p:spPr bwMode="auto">
              <a:xfrm>
                <a:off x="1619" y="1234"/>
                <a:ext cx="4" cy="1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3" name="Line 360"/>
              <p:cNvSpPr>
                <a:spLocks noChangeShapeType="1"/>
              </p:cNvSpPr>
              <p:nvPr/>
            </p:nvSpPr>
            <p:spPr bwMode="auto">
              <a:xfrm>
                <a:off x="2008" y="1234"/>
                <a:ext cx="0"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 name="Rectangle 361"/>
              <p:cNvSpPr>
                <a:spLocks noChangeArrowheads="1"/>
              </p:cNvSpPr>
              <p:nvPr/>
            </p:nvSpPr>
            <p:spPr bwMode="auto">
              <a:xfrm>
                <a:off x="2008" y="1234"/>
                <a:ext cx="4" cy="1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5" name="Line 362"/>
              <p:cNvSpPr>
                <a:spLocks noChangeShapeType="1"/>
              </p:cNvSpPr>
              <p:nvPr/>
            </p:nvSpPr>
            <p:spPr bwMode="auto">
              <a:xfrm>
                <a:off x="2397" y="1234"/>
                <a:ext cx="0"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 name="Rectangle 363"/>
              <p:cNvSpPr>
                <a:spLocks noChangeArrowheads="1"/>
              </p:cNvSpPr>
              <p:nvPr/>
            </p:nvSpPr>
            <p:spPr bwMode="auto">
              <a:xfrm>
                <a:off x="2397" y="1234"/>
                <a:ext cx="4" cy="1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7" name="Line 364"/>
              <p:cNvSpPr>
                <a:spLocks noChangeShapeType="1"/>
              </p:cNvSpPr>
              <p:nvPr/>
            </p:nvSpPr>
            <p:spPr bwMode="auto">
              <a:xfrm>
                <a:off x="2617" y="1234"/>
                <a:ext cx="0"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 name="Rectangle 365"/>
              <p:cNvSpPr>
                <a:spLocks noChangeArrowheads="1"/>
              </p:cNvSpPr>
              <p:nvPr/>
            </p:nvSpPr>
            <p:spPr bwMode="auto">
              <a:xfrm>
                <a:off x="2617" y="1234"/>
                <a:ext cx="4" cy="1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9" name="Line 366"/>
              <p:cNvSpPr>
                <a:spLocks noChangeShapeType="1"/>
              </p:cNvSpPr>
              <p:nvPr/>
            </p:nvSpPr>
            <p:spPr bwMode="auto">
              <a:xfrm>
                <a:off x="3056" y="1234"/>
                <a:ext cx="0"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 name="Rectangle 367"/>
              <p:cNvSpPr>
                <a:spLocks noChangeArrowheads="1"/>
              </p:cNvSpPr>
              <p:nvPr/>
            </p:nvSpPr>
            <p:spPr bwMode="auto">
              <a:xfrm>
                <a:off x="3056" y="1234"/>
                <a:ext cx="4" cy="1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Line 368"/>
              <p:cNvSpPr>
                <a:spLocks noChangeShapeType="1"/>
              </p:cNvSpPr>
              <p:nvPr/>
            </p:nvSpPr>
            <p:spPr bwMode="auto">
              <a:xfrm>
                <a:off x="3275" y="1234"/>
                <a:ext cx="0"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 name="Rectangle 369"/>
              <p:cNvSpPr>
                <a:spLocks noChangeArrowheads="1"/>
              </p:cNvSpPr>
              <p:nvPr/>
            </p:nvSpPr>
            <p:spPr bwMode="auto">
              <a:xfrm>
                <a:off x="3275" y="1234"/>
                <a:ext cx="4" cy="1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3" name="Line 370"/>
              <p:cNvSpPr>
                <a:spLocks noChangeShapeType="1"/>
              </p:cNvSpPr>
              <p:nvPr/>
            </p:nvSpPr>
            <p:spPr bwMode="auto">
              <a:xfrm>
                <a:off x="3714" y="1234"/>
                <a:ext cx="0"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 name="Rectangle 371"/>
              <p:cNvSpPr>
                <a:spLocks noChangeArrowheads="1"/>
              </p:cNvSpPr>
              <p:nvPr/>
            </p:nvSpPr>
            <p:spPr bwMode="auto">
              <a:xfrm>
                <a:off x="3714" y="1234"/>
                <a:ext cx="4" cy="1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5" name="Line 372"/>
              <p:cNvSpPr>
                <a:spLocks noChangeShapeType="1"/>
              </p:cNvSpPr>
              <p:nvPr/>
            </p:nvSpPr>
            <p:spPr bwMode="auto">
              <a:xfrm>
                <a:off x="3933" y="1234"/>
                <a:ext cx="0"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 name="Rectangle 373"/>
              <p:cNvSpPr>
                <a:spLocks noChangeArrowheads="1"/>
              </p:cNvSpPr>
              <p:nvPr/>
            </p:nvSpPr>
            <p:spPr bwMode="auto">
              <a:xfrm>
                <a:off x="3933" y="1234"/>
                <a:ext cx="5" cy="1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7" name="Line 374"/>
              <p:cNvSpPr>
                <a:spLocks noChangeShapeType="1"/>
              </p:cNvSpPr>
              <p:nvPr/>
            </p:nvSpPr>
            <p:spPr bwMode="auto">
              <a:xfrm>
                <a:off x="662" y="1474"/>
                <a:ext cx="3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 name="Rectangle 375"/>
              <p:cNvSpPr>
                <a:spLocks noChangeArrowheads="1"/>
              </p:cNvSpPr>
              <p:nvPr/>
            </p:nvSpPr>
            <p:spPr bwMode="auto">
              <a:xfrm>
                <a:off x="662" y="1474"/>
                <a:ext cx="3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9" name="Line 376"/>
              <p:cNvSpPr>
                <a:spLocks noChangeShapeType="1"/>
              </p:cNvSpPr>
              <p:nvPr/>
            </p:nvSpPr>
            <p:spPr bwMode="auto">
              <a:xfrm>
                <a:off x="1014" y="1474"/>
                <a:ext cx="2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 name="Rectangle 377"/>
              <p:cNvSpPr>
                <a:spLocks noChangeArrowheads="1"/>
              </p:cNvSpPr>
              <p:nvPr/>
            </p:nvSpPr>
            <p:spPr bwMode="auto">
              <a:xfrm>
                <a:off x="1014" y="1474"/>
                <a:ext cx="220"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Line 378"/>
              <p:cNvSpPr>
                <a:spLocks noChangeShapeType="1"/>
              </p:cNvSpPr>
              <p:nvPr/>
            </p:nvSpPr>
            <p:spPr bwMode="auto">
              <a:xfrm>
                <a:off x="1404" y="1474"/>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 name="Rectangle 379"/>
              <p:cNvSpPr>
                <a:spLocks noChangeArrowheads="1"/>
              </p:cNvSpPr>
              <p:nvPr/>
            </p:nvSpPr>
            <p:spPr bwMode="auto">
              <a:xfrm>
                <a:off x="1404" y="1474"/>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3" name="Line 380"/>
              <p:cNvSpPr>
                <a:spLocks noChangeShapeType="1"/>
              </p:cNvSpPr>
              <p:nvPr/>
            </p:nvSpPr>
            <p:spPr bwMode="auto">
              <a:xfrm>
                <a:off x="1793" y="1474"/>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 name="Rectangle 381"/>
              <p:cNvSpPr>
                <a:spLocks noChangeArrowheads="1"/>
              </p:cNvSpPr>
              <p:nvPr/>
            </p:nvSpPr>
            <p:spPr bwMode="auto">
              <a:xfrm>
                <a:off x="1793" y="1474"/>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5" name="Line 382"/>
              <p:cNvSpPr>
                <a:spLocks noChangeShapeType="1"/>
              </p:cNvSpPr>
              <p:nvPr/>
            </p:nvSpPr>
            <p:spPr bwMode="auto">
              <a:xfrm>
                <a:off x="2182" y="1474"/>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6" name="Rectangle 383"/>
              <p:cNvSpPr>
                <a:spLocks noChangeArrowheads="1"/>
              </p:cNvSpPr>
              <p:nvPr/>
            </p:nvSpPr>
            <p:spPr bwMode="auto">
              <a:xfrm>
                <a:off x="2182" y="1474"/>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7" name="Line 384"/>
              <p:cNvSpPr>
                <a:spLocks noChangeShapeType="1"/>
              </p:cNvSpPr>
              <p:nvPr/>
            </p:nvSpPr>
            <p:spPr bwMode="auto">
              <a:xfrm>
                <a:off x="2840" y="1474"/>
                <a:ext cx="6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8" name="Rectangle 385"/>
              <p:cNvSpPr>
                <a:spLocks noChangeArrowheads="1"/>
              </p:cNvSpPr>
              <p:nvPr/>
            </p:nvSpPr>
            <p:spPr bwMode="auto">
              <a:xfrm>
                <a:off x="2840" y="1474"/>
                <a:ext cx="6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Line 386"/>
              <p:cNvSpPr>
                <a:spLocks noChangeShapeType="1"/>
              </p:cNvSpPr>
              <p:nvPr/>
            </p:nvSpPr>
            <p:spPr bwMode="auto">
              <a:xfrm>
                <a:off x="1230" y="1396"/>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0" name="Rectangle 387"/>
              <p:cNvSpPr>
                <a:spLocks noChangeArrowheads="1"/>
              </p:cNvSpPr>
              <p:nvPr/>
            </p:nvSpPr>
            <p:spPr bwMode="auto">
              <a:xfrm>
                <a:off x="1230" y="1396"/>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Line 388"/>
              <p:cNvSpPr>
                <a:spLocks noChangeShapeType="1"/>
              </p:cNvSpPr>
              <p:nvPr/>
            </p:nvSpPr>
            <p:spPr bwMode="auto">
              <a:xfrm>
                <a:off x="1619" y="1396"/>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 name="Rectangle 389"/>
              <p:cNvSpPr>
                <a:spLocks noChangeArrowheads="1"/>
              </p:cNvSpPr>
              <p:nvPr/>
            </p:nvSpPr>
            <p:spPr bwMode="auto">
              <a:xfrm>
                <a:off x="1619" y="1396"/>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3" name="Line 390"/>
              <p:cNvSpPr>
                <a:spLocks noChangeShapeType="1"/>
              </p:cNvSpPr>
              <p:nvPr/>
            </p:nvSpPr>
            <p:spPr bwMode="auto">
              <a:xfrm>
                <a:off x="2008" y="1396"/>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 name="Rectangle 391"/>
              <p:cNvSpPr>
                <a:spLocks noChangeArrowheads="1"/>
              </p:cNvSpPr>
              <p:nvPr/>
            </p:nvSpPr>
            <p:spPr bwMode="auto">
              <a:xfrm>
                <a:off x="2008" y="1396"/>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5" name="Line 392"/>
              <p:cNvSpPr>
                <a:spLocks noChangeShapeType="1"/>
              </p:cNvSpPr>
              <p:nvPr/>
            </p:nvSpPr>
            <p:spPr bwMode="auto">
              <a:xfrm>
                <a:off x="2397" y="1396"/>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6" name="Rectangle 393"/>
              <p:cNvSpPr>
                <a:spLocks noChangeArrowheads="1"/>
              </p:cNvSpPr>
              <p:nvPr/>
            </p:nvSpPr>
            <p:spPr bwMode="auto">
              <a:xfrm>
                <a:off x="2397" y="1396"/>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7" name="Line 394"/>
              <p:cNvSpPr>
                <a:spLocks noChangeShapeType="1"/>
              </p:cNvSpPr>
              <p:nvPr/>
            </p:nvSpPr>
            <p:spPr bwMode="auto">
              <a:xfrm>
                <a:off x="2617" y="1396"/>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8" name="Rectangle 395"/>
              <p:cNvSpPr>
                <a:spLocks noChangeArrowheads="1"/>
              </p:cNvSpPr>
              <p:nvPr/>
            </p:nvSpPr>
            <p:spPr bwMode="auto">
              <a:xfrm>
                <a:off x="2617" y="1396"/>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 name="Line 396"/>
              <p:cNvSpPr>
                <a:spLocks noChangeShapeType="1"/>
              </p:cNvSpPr>
              <p:nvPr/>
            </p:nvSpPr>
            <p:spPr bwMode="auto">
              <a:xfrm>
                <a:off x="3056" y="1396"/>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0" name="Rectangle 397"/>
              <p:cNvSpPr>
                <a:spLocks noChangeArrowheads="1"/>
              </p:cNvSpPr>
              <p:nvPr/>
            </p:nvSpPr>
            <p:spPr bwMode="auto">
              <a:xfrm>
                <a:off x="3056" y="1396"/>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1" name="Line 398"/>
              <p:cNvSpPr>
                <a:spLocks noChangeShapeType="1"/>
              </p:cNvSpPr>
              <p:nvPr/>
            </p:nvSpPr>
            <p:spPr bwMode="auto">
              <a:xfrm>
                <a:off x="3275" y="1396"/>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2" name="Rectangle 399"/>
              <p:cNvSpPr>
                <a:spLocks noChangeArrowheads="1"/>
              </p:cNvSpPr>
              <p:nvPr/>
            </p:nvSpPr>
            <p:spPr bwMode="auto">
              <a:xfrm>
                <a:off x="3275" y="1396"/>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 name="Line 400"/>
              <p:cNvSpPr>
                <a:spLocks noChangeShapeType="1"/>
              </p:cNvSpPr>
              <p:nvPr/>
            </p:nvSpPr>
            <p:spPr bwMode="auto">
              <a:xfrm>
                <a:off x="3714" y="1396"/>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4" name="Rectangle 401"/>
              <p:cNvSpPr>
                <a:spLocks noChangeArrowheads="1"/>
              </p:cNvSpPr>
              <p:nvPr/>
            </p:nvSpPr>
            <p:spPr bwMode="auto">
              <a:xfrm>
                <a:off x="3714" y="1396"/>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Line 402"/>
              <p:cNvSpPr>
                <a:spLocks noChangeShapeType="1"/>
              </p:cNvSpPr>
              <p:nvPr/>
            </p:nvSpPr>
            <p:spPr bwMode="auto">
              <a:xfrm>
                <a:off x="3933" y="1396"/>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6" name="Rectangle 403"/>
              <p:cNvSpPr>
                <a:spLocks noChangeArrowheads="1"/>
              </p:cNvSpPr>
              <p:nvPr/>
            </p:nvSpPr>
            <p:spPr bwMode="auto">
              <a:xfrm>
                <a:off x="3933" y="1396"/>
                <a:ext cx="5"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Line 404"/>
              <p:cNvSpPr>
                <a:spLocks noChangeShapeType="1"/>
              </p:cNvSpPr>
              <p:nvPr/>
            </p:nvSpPr>
            <p:spPr bwMode="auto">
              <a:xfrm>
                <a:off x="662" y="1640"/>
                <a:ext cx="3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8" name="Rectangle 405"/>
              <p:cNvSpPr>
                <a:spLocks noChangeArrowheads="1"/>
              </p:cNvSpPr>
              <p:nvPr/>
            </p:nvSpPr>
            <p:spPr bwMode="auto">
              <a:xfrm>
                <a:off x="662" y="1640"/>
                <a:ext cx="3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6" name="Group 607"/>
            <p:cNvGrpSpPr>
              <a:grpSpLocks/>
            </p:cNvGrpSpPr>
            <p:nvPr/>
          </p:nvGrpSpPr>
          <p:grpSpPr bwMode="auto">
            <a:xfrm>
              <a:off x="240" y="787"/>
              <a:ext cx="3917" cy="1768"/>
              <a:chOff x="240" y="787"/>
              <a:chExt cx="3917" cy="1768"/>
            </a:xfrm>
          </p:grpSpPr>
          <p:sp>
            <p:nvSpPr>
              <p:cNvPr id="59" name="Line 407"/>
              <p:cNvSpPr>
                <a:spLocks noChangeShapeType="1"/>
              </p:cNvSpPr>
              <p:nvPr/>
            </p:nvSpPr>
            <p:spPr bwMode="auto">
              <a:xfrm>
                <a:off x="1014" y="1640"/>
                <a:ext cx="2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Rectangle 408"/>
              <p:cNvSpPr>
                <a:spLocks noChangeArrowheads="1"/>
              </p:cNvSpPr>
              <p:nvPr/>
            </p:nvSpPr>
            <p:spPr bwMode="auto">
              <a:xfrm>
                <a:off x="1014" y="1640"/>
                <a:ext cx="220"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Line 409"/>
              <p:cNvSpPr>
                <a:spLocks noChangeShapeType="1"/>
              </p:cNvSpPr>
              <p:nvPr/>
            </p:nvSpPr>
            <p:spPr bwMode="auto">
              <a:xfrm>
                <a:off x="1404" y="1640"/>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Rectangle 410"/>
              <p:cNvSpPr>
                <a:spLocks noChangeArrowheads="1"/>
              </p:cNvSpPr>
              <p:nvPr/>
            </p:nvSpPr>
            <p:spPr bwMode="auto">
              <a:xfrm>
                <a:off x="1404" y="1640"/>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Line 411"/>
              <p:cNvSpPr>
                <a:spLocks noChangeShapeType="1"/>
              </p:cNvSpPr>
              <p:nvPr/>
            </p:nvSpPr>
            <p:spPr bwMode="auto">
              <a:xfrm>
                <a:off x="1793" y="1640"/>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Rectangle 412"/>
              <p:cNvSpPr>
                <a:spLocks noChangeArrowheads="1"/>
              </p:cNvSpPr>
              <p:nvPr/>
            </p:nvSpPr>
            <p:spPr bwMode="auto">
              <a:xfrm>
                <a:off x="1793" y="1640"/>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Line 413"/>
              <p:cNvSpPr>
                <a:spLocks noChangeShapeType="1"/>
              </p:cNvSpPr>
              <p:nvPr/>
            </p:nvSpPr>
            <p:spPr bwMode="auto">
              <a:xfrm>
                <a:off x="2182" y="1640"/>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Rectangle 414"/>
              <p:cNvSpPr>
                <a:spLocks noChangeArrowheads="1"/>
              </p:cNvSpPr>
              <p:nvPr/>
            </p:nvSpPr>
            <p:spPr bwMode="auto">
              <a:xfrm>
                <a:off x="2182" y="1640"/>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Line 415"/>
              <p:cNvSpPr>
                <a:spLocks noChangeShapeType="1"/>
              </p:cNvSpPr>
              <p:nvPr/>
            </p:nvSpPr>
            <p:spPr bwMode="auto">
              <a:xfrm>
                <a:off x="2840" y="1640"/>
                <a:ext cx="6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Rectangle 416"/>
              <p:cNvSpPr>
                <a:spLocks noChangeArrowheads="1"/>
              </p:cNvSpPr>
              <p:nvPr/>
            </p:nvSpPr>
            <p:spPr bwMode="auto">
              <a:xfrm>
                <a:off x="2840" y="1640"/>
                <a:ext cx="6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Line 417"/>
              <p:cNvSpPr>
                <a:spLocks noChangeShapeType="1"/>
              </p:cNvSpPr>
              <p:nvPr/>
            </p:nvSpPr>
            <p:spPr bwMode="auto">
              <a:xfrm>
                <a:off x="1230" y="1561"/>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Rectangle 418"/>
              <p:cNvSpPr>
                <a:spLocks noChangeArrowheads="1"/>
              </p:cNvSpPr>
              <p:nvPr/>
            </p:nvSpPr>
            <p:spPr bwMode="auto">
              <a:xfrm>
                <a:off x="1230" y="1561"/>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Line 419"/>
              <p:cNvSpPr>
                <a:spLocks noChangeShapeType="1"/>
              </p:cNvSpPr>
              <p:nvPr/>
            </p:nvSpPr>
            <p:spPr bwMode="auto">
              <a:xfrm>
                <a:off x="1619" y="1561"/>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Rectangle 420"/>
              <p:cNvSpPr>
                <a:spLocks noChangeArrowheads="1"/>
              </p:cNvSpPr>
              <p:nvPr/>
            </p:nvSpPr>
            <p:spPr bwMode="auto">
              <a:xfrm>
                <a:off x="1619" y="1561"/>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Line 421"/>
              <p:cNvSpPr>
                <a:spLocks noChangeShapeType="1"/>
              </p:cNvSpPr>
              <p:nvPr/>
            </p:nvSpPr>
            <p:spPr bwMode="auto">
              <a:xfrm>
                <a:off x="2008" y="1561"/>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Rectangle 422"/>
              <p:cNvSpPr>
                <a:spLocks noChangeArrowheads="1"/>
              </p:cNvSpPr>
              <p:nvPr/>
            </p:nvSpPr>
            <p:spPr bwMode="auto">
              <a:xfrm>
                <a:off x="2008" y="1561"/>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Line 423"/>
              <p:cNvSpPr>
                <a:spLocks noChangeShapeType="1"/>
              </p:cNvSpPr>
              <p:nvPr/>
            </p:nvSpPr>
            <p:spPr bwMode="auto">
              <a:xfrm>
                <a:off x="2397" y="1561"/>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Rectangle 424"/>
              <p:cNvSpPr>
                <a:spLocks noChangeArrowheads="1"/>
              </p:cNvSpPr>
              <p:nvPr/>
            </p:nvSpPr>
            <p:spPr bwMode="auto">
              <a:xfrm>
                <a:off x="2397" y="1561"/>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Line 425"/>
              <p:cNvSpPr>
                <a:spLocks noChangeShapeType="1"/>
              </p:cNvSpPr>
              <p:nvPr/>
            </p:nvSpPr>
            <p:spPr bwMode="auto">
              <a:xfrm>
                <a:off x="2617" y="1561"/>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Rectangle 426"/>
              <p:cNvSpPr>
                <a:spLocks noChangeArrowheads="1"/>
              </p:cNvSpPr>
              <p:nvPr/>
            </p:nvSpPr>
            <p:spPr bwMode="auto">
              <a:xfrm>
                <a:off x="2617" y="1561"/>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Line 427"/>
              <p:cNvSpPr>
                <a:spLocks noChangeShapeType="1"/>
              </p:cNvSpPr>
              <p:nvPr/>
            </p:nvSpPr>
            <p:spPr bwMode="auto">
              <a:xfrm>
                <a:off x="3056" y="1561"/>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Rectangle 428"/>
              <p:cNvSpPr>
                <a:spLocks noChangeArrowheads="1"/>
              </p:cNvSpPr>
              <p:nvPr/>
            </p:nvSpPr>
            <p:spPr bwMode="auto">
              <a:xfrm>
                <a:off x="3056" y="1561"/>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Line 429"/>
              <p:cNvSpPr>
                <a:spLocks noChangeShapeType="1"/>
              </p:cNvSpPr>
              <p:nvPr/>
            </p:nvSpPr>
            <p:spPr bwMode="auto">
              <a:xfrm>
                <a:off x="3275" y="1561"/>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Rectangle 430"/>
              <p:cNvSpPr>
                <a:spLocks noChangeArrowheads="1"/>
              </p:cNvSpPr>
              <p:nvPr/>
            </p:nvSpPr>
            <p:spPr bwMode="auto">
              <a:xfrm>
                <a:off x="3275" y="1561"/>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Line 431"/>
              <p:cNvSpPr>
                <a:spLocks noChangeShapeType="1"/>
              </p:cNvSpPr>
              <p:nvPr/>
            </p:nvSpPr>
            <p:spPr bwMode="auto">
              <a:xfrm>
                <a:off x="3714" y="1561"/>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Rectangle 432"/>
              <p:cNvSpPr>
                <a:spLocks noChangeArrowheads="1"/>
              </p:cNvSpPr>
              <p:nvPr/>
            </p:nvSpPr>
            <p:spPr bwMode="auto">
              <a:xfrm>
                <a:off x="3714" y="1561"/>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Line 433"/>
              <p:cNvSpPr>
                <a:spLocks noChangeShapeType="1"/>
              </p:cNvSpPr>
              <p:nvPr/>
            </p:nvSpPr>
            <p:spPr bwMode="auto">
              <a:xfrm>
                <a:off x="3933" y="1561"/>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Rectangle 434"/>
              <p:cNvSpPr>
                <a:spLocks noChangeArrowheads="1"/>
              </p:cNvSpPr>
              <p:nvPr/>
            </p:nvSpPr>
            <p:spPr bwMode="auto">
              <a:xfrm>
                <a:off x="3933" y="1561"/>
                <a:ext cx="5"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Line 435"/>
              <p:cNvSpPr>
                <a:spLocks noChangeShapeType="1"/>
              </p:cNvSpPr>
              <p:nvPr/>
            </p:nvSpPr>
            <p:spPr bwMode="auto">
              <a:xfrm>
                <a:off x="662" y="1806"/>
                <a:ext cx="3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Rectangle 436"/>
              <p:cNvSpPr>
                <a:spLocks noChangeArrowheads="1"/>
              </p:cNvSpPr>
              <p:nvPr/>
            </p:nvSpPr>
            <p:spPr bwMode="auto">
              <a:xfrm>
                <a:off x="662" y="1806"/>
                <a:ext cx="3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Line 437"/>
              <p:cNvSpPr>
                <a:spLocks noChangeShapeType="1"/>
              </p:cNvSpPr>
              <p:nvPr/>
            </p:nvSpPr>
            <p:spPr bwMode="auto">
              <a:xfrm>
                <a:off x="1014" y="1806"/>
                <a:ext cx="2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Rectangle 438"/>
              <p:cNvSpPr>
                <a:spLocks noChangeArrowheads="1"/>
              </p:cNvSpPr>
              <p:nvPr/>
            </p:nvSpPr>
            <p:spPr bwMode="auto">
              <a:xfrm>
                <a:off x="1014" y="1806"/>
                <a:ext cx="220"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Line 439"/>
              <p:cNvSpPr>
                <a:spLocks noChangeShapeType="1"/>
              </p:cNvSpPr>
              <p:nvPr/>
            </p:nvSpPr>
            <p:spPr bwMode="auto">
              <a:xfrm>
                <a:off x="1404" y="1806"/>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Rectangle 440"/>
              <p:cNvSpPr>
                <a:spLocks noChangeArrowheads="1"/>
              </p:cNvSpPr>
              <p:nvPr/>
            </p:nvSpPr>
            <p:spPr bwMode="auto">
              <a:xfrm>
                <a:off x="1404" y="1806"/>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Line 441"/>
              <p:cNvSpPr>
                <a:spLocks noChangeShapeType="1"/>
              </p:cNvSpPr>
              <p:nvPr/>
            </p:nvSpPr>
            <p:spPr bwMode="auto">
              <a:xfrm>
                <a:off x="1793" y="1806"/>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Rectangle 442"/>
              <p:cNvSpPr>
                <a:spLocks noChangeArrowheads="1"/>
              </p:cNvSpPr>
              <p:nvPr/>
            </p:nvSpPr>
            <p:spPr bwMode="auto">
              <a:xfrm>
                <a:off x="1793" y="1806"/>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Line 443"/>
              <p:cNvSpPr>
                <a:spLocks noChangeShapeType="1"/>
              </p:cNvSpPr>
              <p:nvPr/>
            </p:nvSpPr>
            <p:spPr bwMode="auto">
              <a:xfrm>
                <a:off x="2182" y="1806"/>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Rectangle 444"/>
              <p:cNvSpPr>
                <a:spLocks noChangeArrowheads="1"/>
              </p:cNvSpPr>
              <p:nvPr/>
            </p:nvSpPr>
            <p:spPr bwMode="auto">
              <a:xfrm>
                <a:off x="2182" y="1806"/>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Line 445"/>
              <p:cNvSpPr>
                <a:spLocks noChangeShapeType="1"/>
              </p:cNvSpPr>
              <p:nvPr/>
            </p:nvSpPr>
            <p:spPr bwMode="auto">
              <a:xfrm>
                <a:off x="2840" y="1806"/>
                <a:ext cx="6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Rectangle 446"/>
              <p:cNvSpPr>
                <a:spLocks noChangeArrowheads="1"/>
              </p:cNvSpPr>
              <p:nvPr/>
            </p:nvSpPr>
            <p:spPr bwMode="auto">
              <a:xfrm>
                <a:off x="2840" y="1806"/>
                <a:ext cx="6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Line 447"/>
              <p:cNvSpPr>
                <a:spLocks noChangeShapeType="1"/>
              </p:cNvSpPr>
              <p:nvPr/>
            </p:nvSpPr>
            <p:spPr bwMode="auto">
              <a:xfrm>
                <a:off x="1230" y="172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Rectangle 448"/>
              <p:cNvSpPr>
                <a:spLocks noChangeArrowheads="1"/>
              </p:cNvSpPr>
              <p:nvPr/>
            </p:nvSpPr>
            <p:spPr bwMode="auto">
              <a:xfrm>
                <a:off x="1230" y="172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Line 449"/>
              <p:cNvSpPr>
                <a:spLocks noChangeShapeType="1"/>
              </p:cNvSpPr>
              <p:nvPr/>
            </p:nvSpPr>
            <p:spPr bwMode="auto">
              <a:xfrm>
                <a:off x="1619" y="172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Rectangle 450"/>
              <p:cNvSpPr>
                <a:spLocks noChangeArrowheads="1"/>
              </p:cNvSpPr>
              <p:nvPr/>
            </p:nvSpPr>
            <p:spPr bwMode="auto">
              <a:xfrm>
                <a:off x="1619" y="172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Line 451"/>
              <p:cNvSpPr>
                <a:spLocks noChangeShapeType="1"/>
              </p:cNvSpPr>
              <p:nvPr/>
            </p:nvSpPr>
            <p:spPr bwMode="auto">
              <a:xfrm>
                <a:off x="2008" y="172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Rectangle 452"/>
              <p:cNvSpPr>
                <a:spLocks noChangeArrowheads="1"/>
              </p:cNvSpPr>
              <p:nvPr/>
            </p:nvSpPr>
            <p:spPr bwMode="auto">
              <a:xfrm>
                <a:off x="2008" y="172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Line 453"/>
              <p:cNvSpPr>
                <a:spLocks noChangeShapeType="1"/>
              </p:cNvSpPr>
              <p:nvPr/>
            </p:nvSpPr>
            <p:spPr bwMode="auto">
              <a:xfrm>
                <a:off x="2397" y="172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Rectangle 454"/>
              <p:cNvSpPr>
                <a:spLocks noChangeArrowheads="1"/>
              </p:cNvSpPr>
              <p:nvPr/>
            </p:nvSpPr>
            <p:spPr bwMode="auto">
              <a:xfrm>
                <a:off x="2397" y="172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Line 455"/>
              <p:cNvSpPr>
                <a:spLocks noChangeShapeType="1"/>
              </p:cNvSpPr>
              <p:nvPr/>
            </p:nvSpPr>
            <p:spPr bwMode="auto">
              <a:xfrm>
                <a:off x="2617" y="172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Rectangle 456"/>
              <p:cNvSpPr>
                <a:spLocks noChangeArrowheads="1"/>
              </p:cNvSpPr>
              <p:nvPr/>
            </p:nvSpPr>
            <p:spPr bwMode="auto">
              <a:xfrm>
                <a:off x="2617" y="172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Line 457"/>
              <p:cNvSpPr>
                <a:spLocks noChangeShapeType="1"/>
              </p:cNvSpPr>
              <p:nvPr/>
            </p:nvSpPr>
            <p:spPr bwMode="auto">
              <a:xfrm>
                <a:off x="3056" y="172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Rectangle 458"/>
              <p:cNvSpPr>
                <a:spLocks noChangeArrowheads="1"/>
              </p:cNvSpPr>
              <p:nvPr/>
            </p:nvSpPr>
            <p:spPr bwMode="auto">
              <a:xfrm>
                <a:off x="3056" y="172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Line 459"/>
              <p:cNvSpPr>
                <a:spLocks noChangeShapeType="1"/>
              </p:cNvSpPr>
              <p:nvPr/>
            </p:nvSpPr>
            <p:spPr bwMode="auto">
              <a:xfrm>
                <a:off x="3275" y="172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Rectangle 460"/>
              <p:cNvSpPr>
                <a:spLocks noChangeArrowheads="1"/>
              </p:cNvSpPr>
              <p:nvPr/>
            </p:nvSpPr>
            <p:spPr bwMode="auto">
              <a:xfrm>
                <a:off x="3275" y="172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Line 461"/>
              <p:cNvSpPr>
                <a:spLocks noChangeShapeType="1"/>
              </p:cNvSpPr>
              <p:nvPr/>
            </p:nvSpPr>
            <p:spPr bwMode="auto">
              <a:xfrm>
                <a:off x="3714" y="172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Rectangle 462"/>
              <p:cNvSpPr>
                <a:spLocks noChangeArrowheads="1"/>
              </p:cNvSpPr>
              <p:nvPr/>
            </p:nvSpPr>
            <p:spPr bwMode="auto">
              <a:xfrm>
                <a:off x="3714" y="1727"/>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Line 463"/>
              <p:cNvSpPr>
                <a:spLocks noChangeShapeType="1"/>
              </p:cNvSpPr>
              <p:nvPr/>
            </p:nvSpPr>
            <p:spPr bwMode="auto">
              <a:xfrm>
                <a:off x="3933" y="1727"/>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Rectangle 464"/>
              <p:cNvSpPr>
                <a:spLocks noChangeArrowheads="1"/>
              </p:cNvSpPr>
              <p:nvPr/>
            </p:nvSpPr>
            <p:spPr bwMode="auto">
              <a:xfrm>
                <a:off x="3933" y="1727"/>
                <a:ext cx="5"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Line 465"/>
              <p:cNvSpPr>
                <a:spLocks noChangeShapeType="1"/>
              </p:cNvSpPr>
              <p:nvPr/>
            </p:nvSpPr>
            <p:spPr bwMode="auto">
              <a:xfrm>
                <a:off x="662" y="1971"/>
                <a:ext cx="3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Rectangle 466"/>
              <p:cNvSpPr>
                <a:spLocks noChangeArrowheads="1"/>
              </p:cNvSpPr>
              <p:nvPr/>
            </p:nvSpPr>
            <p:spPr bwMode="auto">
              <a:xfrm>
                <a:off x="662" y="1971"/>
                <a:ext cx="3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Line 467"/>
              <p:cNvSpPr>
                <a:spLocks noChangeShapeType="1"/>
              </p:cNvSpPr>
              <p:nvPr/>
            </p:nvSpPr>
            <p:spPr bwMode="auto">
              <a:xfrm>
                <a:off x="1014" y="1971"/>
                <a:ext cx="2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Rectangle 468"/>
              <p:cNvSpPr>
                <a:spLocks noChangeArrowheads="1"/>
              </p:cNvSpPr>
              <p:nvPr/>
            </p:nvSpPr>
            <p:spPr bwMode="auto">
              <a:xfrm>
                <a:off x="1014" y="1971"/>
                <a:ext cx="220"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Line 469"/>
              <p:cNvSpPr>
                <a:spLocks noChangeShapeType="1"/>
              </p:cNvSpPr>
              <p:nvPr/>
            </p:nvSpPr>
            <p:spPr bwMode="auto">
              <a:xfrm>
                <a:off x="1404" y="1971"/>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Rectangle 470"/>
              <p:cNvSpPr>
                <a:spLocks noChangeArrowheads="1"/>
              </p:cNvSpPr>
              <p:nvPr/>
            </p:nvSpPr>
            <p:spPr bwMode="auto">
              <a:xfrm>
                <a:off x="1404" y="1971"/>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Line 471"/>
              <p:cNvSpPr>
                <a:spLocks noChangeShapeType="1"/>
              </p:cNvSpPr>
              <p:nvPr/>
            </p:nvSpPr>
            <p:spPr bwMode="auto">
              <a:xfrm>
                <a:off x="1793" y="1971"/>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Rectangle 472"/>
              <p:cNvSpPr>
                <a:spLocks noChangeArrowheads="1"/>
              </p:cNvSpPr>
              <p:nvPr/>
            </p:nvSpPr>
            <p:spPr bwMode="auto">
              <a:xfrm>
                <a:off x="1793" y="1971"/>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Line 473"/>
              <p:cNvSpPr>
                <a:spLocks noChangeShapeType="1"/>
              </p:cNvSpPr>
              <p:nvPr/>
            </p:nvSpPr>
            <p:spPr bwMode="auto">
              <a:xfrm>
                <a:off x="2182" y="1971"/>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Rectangle 474"/>
              <p:cNvSpPr>
                <a:spLocks noChangeArrowheads="1"/>
              </p:cNvSpPr>
              <p:nvPr/>
            </p:nvSpPr>
            <p:spPr bwMode="auto">
              <a:xfrm>
                <a:off x="2182" y="1971"/>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Line 475"/>
              <p:cNvSpPr>
                <a:spLocks noChangeShapeType="1"/>
              </p:cNvSpPr>
              <p:nvPr/>
            </p:nvSpPr>
            <p:spPr bwMode="auto">
              <a:xfrm>
                <a:off x="2840" y="1971"/>
                <a:ext cx="6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Rectangle 476"/>
              <p:cNvSpPr>
                <a:spLocks noChangeArrowheads="1"/>
              </p:cNvSpPr>
              <p:nvPr/>
            </p:nvSpPr>
            <p:spPr bwMode="auto">
              <a:xfrm>
                <a:off x="2840" y="1971"/>
                <a:ext cx="6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Line 477"/>
              <p:cNvSpPr>
                <a:spLocks noChangeShapeType="1"/>
              </p:cNvSpPr>
              <p:nvPr/>
            </p:nvSpPr>
            <p:spPr bwMode="auto">
              <a:xfrm>
                <a:off x="1230" y="1892"/>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Rectangle 478"/>
              <p:cNvSpPr>
                <a:spLocks noChangeArrowheads="1"/>
              </p:cNvSpPr>
              <p:nvPr/>
            </p:nvSpPr>
            <p:spPr bwMode="auto">
              <a:xfrm>
                <a:off x="1230" y="1892"/>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Line 479"/>
              <p:cNvSpPr>
                <a:spLocks noChangeShapeType="1"/>
              </p:cNvSpPr>
              <p:nvPr/>
            </p:nvSpPr>
            <p:spPr bwMode="auto">
              <a:xfrm>
                <a:off x="1619" y="1892"/>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Rectangle 480"/>
              <p:cNvSpPr>
                <a:spLocks noChangeArrowheads="1"/>
              </p:cNvSpPr>
              <p:nvPr/>
            </p:nvSpPr>
            <p:spPr bwMode="auto">
              <a:xfrm>
                <a:off x="1619" y="1892"/>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Line 481"/>
              <p:cNvSpPr>
                <a:spLocks noChangeShapeType="1"/>
              </p:cNvSpPr>
              <p:nvPr/>
            </p:nvSpPr>
            <p:spPr bwMode="auto">
              <a:xfrm>
                <a:off x="2008" y="1892"/>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Rectangle 482"/>
              <p:cNvSpPr>
                <a:spLocks noChangeArrowheads="1"/>
              </p:cNvSpPr>
              <p:nvPr/>
            </p:nvSpPr>
            <p:spPr bwMode="auto">
              <a:xfrm>
                <a:off x="2008" y="1892"/>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Line 483"/>
              <p:cNvSpPr>
                <a:spLocks noChangeShapeType="1"/>
              </p:cNvSpPr>
              <p:nvPr/>
            </p:nvSpPr>
            <p:spPr bwMode="auto">
              <a:xfrm>
                <a:off x="2397" y="1892"/>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Rectangle 484"/>
              <p:cNvSpPr>
                <a:spLocks noChangeArrowheads="1"/>
              </p:cNvSpPr>
              <p:nvPr/>
            </p:nvSpPr>
            <p:spPr bwMode="auto">
              <a:xfrm>
                <a:off x="2397" y="1892"/>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Line 485"/>
              <p:cNvSpPr>
                <a:spLocks noChangeShapeType="1"/>
              </p:cNvSpPr>
              <p:nvPr/>
            </p:nvSpPr>
            <p:spPr bwMode="auto">
              <a:xfrm>
                <a:off x="2617" y="1892"/>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Rectangle 486"/>
              <p:cNvSpPr>
                <a:spLocks noChangeArrowheads="1"/>
              </p:cNvSpPr>
              <p:nvPr/>
            </p:nvSpPr>
            <p:spPr bwMode="auto">
              <a:xfrm>
                <a:off x="2617" y="1892"/>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Line 487"/>
              <p:cNvSpPr>
                <a:spLocks noChangeShapeType="1"/>
              </p:cNvSpPr>
              <p:nvPr/>
            </p:nvSpPr>
            <p:spPr bwMode="auto">
              <a:xfrm>
                <a:off x="3056" y="1892"/>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Rectangle 488"/>
              <p:cNvSpPr>
                <a:spLocks noChangeArrowheads="1"/>
              </p:cNvSpPr>
              <p:nvPr/>
            </p:nvSpPr>
            <p:spPr bwMode="auto">
              <a:xfrm>
                <a:off x="3056" y="1892"/>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Line 489"/>
              <p:cNvSpPr>
                <a:spLocks noChangeShapeType="1"/>
              </p:cNvSpPr>
              <p:nvPr/>
            </p:nvSpPr>
            <p:spPr bwMode="auto">
              <a:xfrm>
                <a:off x="3275" y="1892"/>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Rectangle 490"/>
              <p:cNvSpPr>
                <a:spLocks noChangeArrowheads="1"/>
              </p:cNvSpPr>
              <p:nvPr/>
            </p:nvSpPr>
            <p:spPr bwMode="auto">
              <a:xfrm>
                <a:off x="3275" y="1892"/>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Line 491"/>
              <p:cNvSpPr>
                <a:spLocks noChangeShapeType="1"/>
              </p:cNvSpPr>
              <p:nvPr/>
            </p:nvSpPr>
            <p:spPr bwMode="auto">
              <a:xfrm>
                <a:off x="3714" y="1892"/>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Rectangle 492"/>
              <p:cNvSpPr>
                <a:spLocks noChangeArrowheads="1"/>
              </p:cNvSpPr>
              <p:nvPr/>
            </p:nvSpPr>
            <p:spPr bwMode="auto">
              <a:xfrm>
                <a:off x="3714" y="1892"/>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Line 493"/>
              <p:cNvSpPr>
                <a:spLocks noChangeShapeType="1"/>
              </p:cNvSpPr>
              <p:nvPr/>
            </p:nvSpPr>
            <p:spPr bwMode="auto">
              <a:xfrm>
                <a:off x="3933" y="1892"/>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Rectangle 494"/>
              <p:cNvSpPr>
                <a:spLocks noChangeArrowheads="1"/>
              </p:cNvSpPr>
              <p:nvPr/>
            </p:nvSpPr>
            <p:spPr bwMode="auto">
              <a:xfrm>
                <a:off x="3933" y="1892"/>
                <a:ext cx="5"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Line 495"/>
              <p:cNvSpPr>
                <a:spLocks noChangeShapeType="1"/>
              </p:cNvSpPr>
              <p:nvPr/>
            </p:nvSpPr>
            <p:spPr bwMode="auto">
              <a:xfrm>
                <a:off x="662" y="2137"/>
                <a:ext cx="3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Rectangle 496"/>
              <p:cNvSpPr>
                <a:spLocks noChangeArrowheads="1"/>
              </p:cNvSpPr>
              <p:nvPr/>
            </p:nvSpPr>
            <p:spPr bwMode="auto">
              <a:xfrm>
                <a:off x="662" y="2137"/>
                <a:ext cx="3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Line 497"/>
              <p:cNvSpPr>
                <a:spLocks noChangeShapeType="1"/>
              </p:cNvSpPr>
              <p:nvPr/>
            </p:nvSpPr>
            <p:spPr bwMode="auto">
              <a:xfrm>
                <a:off x="1014" y="2137"/>
                <a:ext cx="2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Rectangle 498"/>
              <p:cNvSpPr>
                <a:spLocks noChangeArrowheads="1"/>
              </p:cNvSpPr>
              <p:nvPr/>
            </p:nvSpPr>
            <p:spPr bwMode="auto">
              <a:xfrm>
                <a:off x="1014" y="2137"/>
                <a:ext cx="220"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Line 499"/>
              <p:cNvSpPr>
                <a:spLocks noChangeShapeType="1"/>
              </p:cNvSpPr>
              <p:nvPr/>
            </p:nvSpPr>
            <p:spPr bwMode="auto">
              <a:xfrm>
                <a:off x="1404" y="2137"/>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Rectangle 500"/>
              <p:cNvSpPr>
                <a:spLocks noChangeArrowheads="1"/>
              </p:cNvSpPr>
              <p:nvPr/>
            </p:nvSpPr>
            <p:spPr bwMode="auto">
              <a:xfrm>
                <a:off x="1404" y="2137"/>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Line 501"/>
              <p:cNvSpPr>
                <a:spLocks noChangeShapeType="1"/>
              </p:cNvSpPr>
              <p:nvPr/>
            </p:nvSpPr>
            <p:spPr bwMode="auto">
              <a:xfrm>
                <a:off x="1793" y="2137"/>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Rectangle 502"/>
              <p:cNvSpPr>
                <a:spLocks noChangeArrowheads="1"/>
              </p:cNvSpPr>
              <p:nvPr/>
            </p:nvSpPr>
            <p:spPr bwMode="auto">
              <a:xfrm>
                <a:off x="1793" y="2137"/>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Line 503"/>
              <p:cNvSpPr>
                <a:spLocks noChangeShapeType="1"/>
              </p:cNvSpPr>
              <p:nvPr/>
            </p:nvSpPr>
            <p:spPr bwMode="auto">
              <a:xfrm>
                <a:off x="2182" y="2137"/>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Rectangle 504"/>
              <p:cNvSpPr>
                <a:spLocks noChangeArrowheads="1"/>
              </p:cNvSpPr>
              <p:nvPr/>
            </p:nvSpPr>
            <p:spPr bwMode="auto">
              <a:xfrm>
                <a:off x="2182" y="2137"/>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Line 505"/>
              <p:cNvSpPr>
                <a:spLocks noChangeShapeType="1"/>
              </p:cNvSpPr>
              <p:nvPr/>
            </p:nvSpPr>
            <p:spPr bwMode="auto">
              <a:xfrm>
                <a:off x="2840" y="2137"/>
                <a:ext cx="6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Rectangle 506"/>
              <p:cNvSpPr>
                <a:spLocks noChangeArrowheads="1"/>
              </p:cNvSpPr>
              <p:nvPr/>
            </p:nvSpPr>
            <p:spPr bwMode="auto">
              <a:xfrm>
                <a:off x="2840" y="2137"/>
                <a:ext cx="6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Line 507"/>
              <p:cNvSpPr>
                <a:spLocks noChangeShapeType="1"/>
              </p:cNvSpPr>
              <p:nvPr/>
            </p:nvSpPr>
            <p:spPr bwMode="auto">
              <a:xfrm>
                <a:off x="1230" y="2058"/>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Rectangle 508"/>
              <p:cNvSpPr>
                <a:spLocks noChangeArrowheads="1"/>
              </p:cNvSpPr>
              <p:nvPr/>
            </p:nvSpPr>
            <p:spPr bwMode="auto">
              <a:xfrm>
                <a:off x="1230" y="2058"/>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Line 509"/>
              <p:cNvSpPr>
                <a:spLocks noChangeShapeType="1"/>
              </p:cNvSpPr>
              <p:nvPr/>
            </p:nvSpPr>
            <p:spPr bwMode="auto">
              <a:xfrm>
                <a:off x="1619" y="2058"/>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Rectangle 510"/>
              <p:cNvSpPr>
                <a:spLocks noChangeArrowheads="1"/>
              </p:cNvSpPr>
              <p:nvPr/>
            </p:nvSpPr>
            <p:spPr bwMode="auto">
              <a:xfrm>
                <a:off x="1619" y="2058"/>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Line 511"/>
              <p:cNvSpPr>
                <a:spLocks noChangeShapeType="1"/>
              </p:cNvSpPr>
              <p:nvPr/>
            </p:nvSpPr>
            <p:spPr bwMode="auto">
              <a:xfrm>
                <a:off x="2008" y="2058"/>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Rectangle 512"/>
              <p:cNvSpPr>
                <a:spLocks noChangeArrowheads="1"/>
              </p:cNvSpPr>
              <p:nvPr/>
            </p:nvSpPr>
            <p:spPr bwMode="auto">
              <a:xfrm>
                <a:off x="2008" y="2058"/>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Line 513"/>
              <p:cNvSpPr>
                <a:spLocks noChangeShapeType="1"/>
              </p:cNvSpPr>
              <p:nvPr/>
            </p:nvSpPr>
            <p:spPr bwMode="auto">
              <a:xfrm>
                <a:off x="2397" y="2058"/>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Rectangle 514"/>
              <p:cNvSpPr>
                <a:spLocks noChangeArrowheads="1"/>
              </p:cNvSpPr>
              <p:nvPr/>
            </p:nvSpPr>
            <p:spPr bwMode="auto">
              <a:xfrm>
                <a:off x="2397" y="2058"/>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Line 515"/>
              <p:cNvSpPr>
                <a:spLocks noChangeShapeType="1"/>
              </p:cNvSpPr>
              <p:nvPr/>
            </p:nvSpPr>
            <p:spPr bwMode="auto">
              <a:xfrm>
                <a:off x="2617" y="2058"/>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Rectangle 516"/>
              <p:cNvSpPr>
                <a:spLocks noChangeArrowheads="1"/>
              </p:cNvSpPr>
              <p:nvPr/>
            </p:nvSpPr>
            <p:spPr bwMode="auto">
              <a:xfrm>
                <a:off x="2617" y="2058"/>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Line 517"/>
              <p:cNvSpPr>
                <a:spLocks noChangeShapeType="1"/>
              </p:cNvSpPr>
              <p:nvPr/>
            </p:nvSpPr>
            <p:spPr bwMode="auto">
              <a:xfrm>
                <a:off x="3056" y="2058"/>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Rectangle 518"/>
              <p:cNvSpPr>
                <a:spLocks noChangeArrowheads="1"/>
              </p:cNvSpPr>
              <p:nvPr/>
            </p:nvSpPr>
            <p:spPr bwMode="auto">
              <a:xfrm>
                <a:off x="3056" y="2058"/>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Line 519"/>
              <p:cNvSpPr>
                <a:spLocks noChangeShapeType="1"/>
              </p:cNvSpPr>
              <p:nvPr/>
            </p:nvSpPr>
            <p:spPr bwMode="auto">
              <a:xfrm>
                <a:off x="3275" y="2058"/>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Rectangle 520"/>
              <p:cNvSpPr>
                <a:spLocks noChangeArrowheads="1"/>
              </p:cNvSpPr>
              <p:nvPr/>
            </p:nvSpPr>
            <p:spPr bwMode="auto">
              <a:xfrm>
                <a:off x="3275" y="2058"/>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Line 521"/>
              <p:cNvSpPr>
                <a:spLocks noChangeShapeType="1"/>
              </p:cNvSpPr>
              <p:nvPr/>
            </p:nvSpPr>
            <p:spPr bwMode="auto">
              <a:xfrm>
                <a:off x="3714" y="2058"/>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Rectangle 522"/>
              <p:cNvSpPr>
                <a:spLocks noChangeArrowheads="1"/>
              </p:cNvSpPr>
              <p:nvPr/>
            </p:nvSpPr>
            <p:spPr bwMode="auto">
              <a:xfrm>
                <a:off x="3714" y="2058"/>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Line 523"/>
              <p:cNvSpPr>
                <a:spLocks noChangeShapeType="1"/>
              </p:cNvSpPr>
              <p:nvPr/>
            </p:nvSpPr>
            <p:spPr bwMode="auto">
              <a:xfrm>
                <a:off x="3933" y="2058"/>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Rectangle 524"/>
              <p:cNvSpPr>
                <a:spLocks noChangeArrowheads="1"/>
              </p:cNvSpPr>
              <p:nvPr/>
            </p:nvSpPr>
            <p:spPr bwMode="auto">
              <a:xfrm>
                <a:off x="3933" y="2058"/>
                <a:ext cx="5"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Line 525"/>
              <p:cNvSpPr>
                <a:spLocks noChangeShapeType="1"/>
              </p:cNvSpPr>
              <p:nvPr/>
            </p:nvSpPr>
            <p:spPr bwMode="auto">
              <a:xfrm>
                <a:off x="662" y="2302"/>
                <a:ext cx="3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Rectangle 526"/>
              <p:cNvSpPr>
                <a:spLocks noChangeArrowheads="1"/>
              </p:cNvSpPr>
              <p:nvPr/>
            </p:nvSpPr>
            <p:spPr bwMode="auto">
              <a:xfrm>
                <a:off x="662" y="2302"/>
                <a:ext cx="3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Line 527"/>
              <p:cNvSpPr>
                <a:spLocks noChangeShapeType="1"/>
              </p:cNvSpPr>
              <p:nvPr/>
            </p:nvSpPr>
            <p:spPr bwMode="auto">
              <a:xfrm>
                <a:off x="1014" y="2302"/>
                <a:ext cx="2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Rectangle 528"/>
              <p:cNvSpPr>
                <a:spLocks noChangeArrowheads="1"/>
              </p:cNvSpPr>
              <p:nvPr/>
            </p:nvSpPr>
            <p:spPr bwMode="auto">
              <a:xfrm>
                <a:off x="1014" y="2302"/>
                <a:ext cx="220"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Line 529"/>
              <p:cNvSpPr>
                <a:spLocks noChangeShapeType="1"/>
              </p:cNvSpPr>
              <p:nvPr/>
            </p:nvSpPr>
            <p:spPr bwMode="auto">
              <a:xfrm>
                <a:off x="1404" y="2302"/>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Rectangle 530"/>
              <p:cNvSpPr>
                <a:spLocks noChangeArrowheads="1"/>
              </p:cNvSpPr>
              <p:nvPr/>
            </p:nvSpPr>
            <p:spPr bwMode="auto">
              <a:xfrm>
                <a:off x="1404" y="2302"/>
                <a:ext cx="2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Line 531"/>
              <p:cNvSpPr>
                <a:spLocks noChangeShapeType="1"/>
              </p:cNvSpPr>
              <p:nvPr/>
            </p:nvSpPr>
            <p:spPr bwMode="auto">
              <a:xfrm>
                <a:off x="1793" y="2302"/>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Rectangle 532"/>
              <p:cNvSpPr>
                <a:spLocks noChangeArrowheads="1"/>
              </p:cNvSpPr>
              <p:nvPr/>
            </p:nvSpPr>
            <p:spPr bwMode="auto">
              <a:xfrm>
                <a:off x="1793" y="2302"/>
                <a:ext cx="2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Line 535"/>
              <p:cNvSpPr>
                <a:spLocks noChangeShapeType="1"/>
              </p:cNvSpPr>
              <p:nvPr/>
            </p:nvSpPr>
            <p:spPr bwMode="auto">
              <a:xfrm>
                <a:off x="2840" y="2302"/>
                <a:ext cx="6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Rectangle 536"/>
              <p:cNvSpPr>
                <a:spLocks noChangeArrowheads="1"/>
              </p:cNvSpPr>
              <p:nvPr/>
            </p:nvSpPr>
            <p:spPr bwMode="auto">
              <a:xfrm>
                <a:off x="2840" y="2302"/>
                <a:ext cx="6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Line 537"/>
              <p:cNvSpPr>
                <a:spLocks noChangeShapeType="1"/>
              </p:cNvSpPr>
              <p:nvPr/>
            </p:nvSpPr>
            <p:spPr bwMode="auto">
              <a:xfrm>
                <a:off x="1230" y="2224"/>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Rectangle 538"/>
              <p:cNvSpPr>
                <a:spLocks noChangeArrowheads="1"/>
              </p:cNvSpPr>
              <p:nvPr/>
            </p:nvSpPr>
            <p:spPr bwMode="auto">
              <a:xfrm>
                <a:off x="1230" y="2224"/>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Line 539"/>
              <p:cNvSpPr>
                <a:spLocks noChangeShapeType="1"/>
              </p:cNvSpPr>
              <p:nvPr/>
            </p:nvSpPr>
            <p:spPr bwMode="auto">
              <a:xfrm>
                <a:off x="1619" y="2224"/>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Rectangle 540"/>
              <p:cNvSpPr>
                <a:spLocks noChangeArrowheads="1"/>
              </p:cNvSpPr>
              <p:nvPr/>
            </p:nvSpPr>
            <p:spPr bwMode="auto">
              <a:xfrm>
                <a:off x="1619" y="2224"/>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Line 541"/>
              <p:cNvSpPr>
                <a:spLocks noChangeShapeType="1"/>
              </p:cNvSpPr>
              <p:nvPr/>
            </p:nvSpPr>
            <p:spPr bwMode="auto">
              <a:xfrm>
                <a:off x="2008" y="2224"/>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Rectangle 542"/>
              <p:cNvSpPr>
                <a:spLocks noChangeArrowheads="1"/>
              </p:cNvSpPr>
              <p:nvPr/>
            </p:nvSpPr>
            <p:spPr bwMode="auto">
              <a:xfrm>
                <a:off x="2008" y="2224"/>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Line 543"/>
              <p:cNvSpPr>
                <a:spLocks noChangeShapeType="1"/>
              </p:cNvSpPr>
              <p:nvPr/>
            </p:nvSpPr>
            <p:spPr bwMode="auto">
              <a:xfrm>
                <a:off x="2397" y="2224"/>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Rectangle 544"/>
              <p:cNvSpPr>
                <a:spLocks noChangeArrowheads="1"/>
              </p:cNvSpPr>
              <p:nvPr/>
            </p:nvSpPr>
            <p:spPr bwMode="auto">
              <a:xfrm>
                <a:off x="2397" y="2224"/>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Line 545"/>
              <p:cNvSpPr>
                <a:spLocks noChangeShapeType="1"/>
              </p:cNvSpPr>
              <p:nvPr/>
            </p:nvSpPr>
            <p:spPr bwMode="auto">
              <a:xfrm>
                <a:off x="2617" y="2224"/>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Rectangle 546"/>
              <p:cNvSpPr>
                <a:spLocks noChangeArrowheads="1"/>
              </p:cNvSpPr>
              <p:nvPr/>
            </p:nvSpPr>
            <p:spPr bwMode="auto">
              <a:xfrm>
                <a:off x="2617" y="2224"/>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Line 547"/>
              <p:cNvSpPr>
                <a:spLocks noChangeShapeType="1"/>
              </p:cNvSpPr>
              <p:nvPr/>
            </p:nvSpPr>
            <p:spPr bwMode="auto">
              <a:xfrm>
                <a:off x="3056" y="2224"/>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Rectangle 548"/>
              <p:cNvSpPr>
                <a:spLocks noChangeArrowheads="1"/>
              </p:cNvSpPr>
              <p:nvPr/>
            </p:nvSpPr>
            <p:spPr bwMode="auto">
              <a:xfrm>
                <a:off x="3056" y="2224"/>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Line 549"/>
              <p:cNvSpPr>
                <a:spLocks noChangeShapeType="1"/>
              </p:cNvSpPr>
              <p:nvPr/>
            </p:nvSpPr>
            <p:spPr bwMode="auto">
              <a:xfrm>
                <a:off x="3275" y="2224"/>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Rectangle 550"/>
              <p:cNvSpPr>
                <a:spLocks noChangeArrowheads="1"/>
              </p:cNvSpPr>
              <p:nvPr/>
            </p:nvSpPr>
            <p:spPr bwMode="auto">
              <a:xfrm>
                <a:off x="3275" y="2224"/>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Line 551"/>
              <p:cNvSpPr>
                <a:spLocks noChangeShapeType="1"/>
              </p:cNvSpPr>
              <p:nvPr/>
            </p:nvSpPr>
            <p:spPr bwMode="auto">
              <a:xfrm>
                <a:off x="3714" y="2224"/>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Rectangle 552"/>
              <p:cNvSpPr>
                <a:spLocks noChangeArrowheads="1"/>
              </p:cNvSpPr>
              <p:nvPr/>
            </p:nvSpPr>
            <p:spPr bwMode="auto">
              <a:xfrm>
                <a:off x="3714" y="2224"/>
                <a:ext cx="4"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Line 553"/>
              <p:cNvSpPr>
                <a:spLocks noChangeShapeType="1"/>
              </p:cNvSpPr>
              <p:nvPr/>
            </p:nvSpPr>
            <p:spPr bwMode="auto">
              <a:xfrm>
                <a:off x="3933" y="2224"/>
                <a:ext cx="0"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Rectangle 554"/>
              <p:cNvSpPr>
                <a:spLocks noChangeArrowheads="1"/>
              </p:cNvSpPr>
              <p:nvPr/>
            </p:nvSpPr>
            <p:spPr bwMode="auto">
              <a:xfrm>
                <a:off x="3933" y="2224"/>
                <a:ext cx="5" cy="16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Line 555"/>
              <p:cNvSpPr>
                <a:spLocks noChangeShapeType="1"/>
              </p:cNvSpPr>
              <p:nvPr/>
            </p:nvSpPr>
            <p:spPr bwMode="auto">
              <a:xfrm>
                <a:off x="662" y="2468"/>
                <a:ext cx="3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Rectangle 556"/>
              <p:cNvSpPr>
                <a:spLocks noChangeArrowheads="1"/>
              </p:cNvSpPr>
              <p:nvPr/>
            </p:nvSpPr>
            <p:spPr bwMode="auto">
              <a:xfrm>
                <a:off x="662" y="2468"/>
                <a:ext cx="3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Line 557"/>
              <p:cNvSpPr>
                <a:spLocks noChangeShapeType="1"/>
              </p:cNvSpPr>
              <p:nvPr/>
            </p:nvSpPr>
            <p:spPr bwMode="auto">
              <a:xfrm>
                <a:off x="1014" y="2468"/>
                <a:ext cx="2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Rectangle 558"/>
              <p:cNvSpPr>
                <a:spLocks noChangeArrowheads="1"/>
              </p:cNvSpPr>
              <p:nvPr/>
            </p:nvSpPr>
            <p:spPr bwMode="auto">
              <a:xfrm>
                <a:off x="1014" y="2468"/>
                <a:ext cx="220"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Line 559"/>
              <p:cNvSpPr>
                <a:spLocks noChangeShapeType="1"/>
              </p:cNvSpPr>
              <p:nvPr/>
            </p:nvSpPr>
            <p:spPr bwMode="auto">
              <a:xfrm>
                <a:off x="1404" y="2468"/>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Rectangle 560"/>
              <p:cNvSpPr>
                <a:spLocks noChangeArrowheads="1"/>
              </p:cNvSpPr>
              <p:nvPr/>
            </p:nvSpPr>
            <p:spPr bwMode="auto">
              <a:xfrm>
                <a:off x="1404" y="2468"/>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Line 561"/>
              <p:cNvSpPr>
                <a:spLocks noChangeShapeType="1"/>
              </p:cNvSpPr>
              <p:nvPr/>
            </p:nvSpPr>
            <p:spPr bwMode="auto">
              <a:xfrm>
                <a:off x="1793" y="2468"/>
                <a:ext cx="2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Rectangle 562"/>
              <p:cNvSpPr>
                <a:spLocks noChangeArrowheads="1"/>
              </p:cNvSpPr>
              <p:nvPr/>
            </p:nvSpPr>
            <p:spPr bwMode="auto">
              <a:xfrm>
                <a:off x="1793" y="2468"/>
                <a:ext cx="21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Line 563"/>
              <p:cNvSpPr>
                <a:spLocks noChangeShapeType="1"/>
              </p:cNvSpPr>
              <p:nvPr/>
            </p:nvSpPr>
            <p:spPr bwMode="auto">
              <a:xfrm>
                <a:off x="2182" y="2468"/>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Rectangle 564"/>
              <p:cNvSpPr>
                <a:spLocks noChangeArrowheads="1"/>
              </p:cNvSpPr>
              <p:nvPr/>
            </p:nvSpPr>
            <p:spPr bwMode="auto">
              <a:xfrm>
                <a:off x="2182" y="2468"/>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Line 565"/>
              <p:cNvSpPr>
                <a:spLocks noChangeShapeType="1"/>
              </p:cNvSpPr>
              <p:nvPr/>
            </p:nvSpPr>
            <p:spPr bwMode="auto">
              <a:xfrm>
                <a:off x="2840" y="2468"/>
                <a:ext cx="6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Rectangle 566"/>
              <p:cNvSpPr>
                <a:spLocks noChangeArrowheads="1"/>
              </p:cNvSpPr>
              <p:nvPr/>
            </p:nvSpPr>
            <p:spPr bwMode="auto">
              <a:xfrm>
                <a:off x="2840" y="2468"/>
                <a:ext cx="6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Line 567"/>
              <p:cNvSpPr>
                <a:spLocks noChangeShapeType="1"/>
              </p:cNvSpPr>
              <p:nvPr/>
            </p:nvSpPr>
            <p:spPr bwMode="auto">
              <a:xfrm>
                <a:off x="240" y="787"/>
                <a:ext cx="0" cy="17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Rectangle 568"/>
              <p:cNvSpPr>
                <a:spLocks noChangeArrowheads="1"/>
              </p:cNvSpPr>
              <p:nvPr/>
            </p:nvSpPr>
            <p:spPr bwMode="auto">
              <a:xfrm>
                <a:off x="240" y="787"/>
                <a:ext cx="4" cy="176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Line 569"/>
              <p:cNvSpPr>
                <a:spLocks noChangeShapeType="1"/>
              </p:cNvSpPr>
              <p:nvPr/>
            </p:nvSpPr>
            <p:spPr bwMode="auto">
              <a:xfrm>
                <a:off x="1010" y="1234"/>
                <a:ext cx="0" cy="13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Rectangle 570"/>
              <p:cNvSpPr>
                <a:spLocks noChangeArrowheads="1"/>
              </p:cNvSpPr>
              <p:nvPr/>
            </p:nvSpPr>
            <p:spPr bwMode="auto">
              <a:xfrm>
                <a:off x="1010" y="1234"/>
                <a:ext cx="4" cy="13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Line 571"/>
              <p:cNvSpPr>
                <a:spLocks noChangeShapeType="1"/>
              </p:cNvSpPr>
              <p:nvPr/>
            </p:nvSpPr>
            <p:spPr bwMode="auto">
              <a:xfrm>
                <a:off x="2178" y="1234"/>
                <a:ext cx="0" cy="13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Rectangle 572"/>
              <p:cNvSpPr>
                <a:spLocks noChangeArrowheads="1"/>
              </p:cNvSpPr>
              <p:nvPr/>
            </p:nvSpPr>
            <p:spPr bwMode="auto">
              <a:xfrm>
                <a:off x="2178" y="1234"/>
                <a:ext cx="4" cy="13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Line 573"/>
              <p:cNvSpPr>
                <a:spLocks noChangeShapeType="1"/>
              </p:cNvSpPr>
              <p:nvPr/>
            </p:nvSpPr>
            <p:spPr bwMode="auto">
              <a:xfrm>
                <a:off x="2836" y="1234"/>
                <a:ext cx="0" cy="13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Rectangle 574"/>
              <p:cNvSpPr>
                <a:spLocks noChangeArrowheads="1"/>
              </p:cNvSpPr>
              <p:nvPr/>
            </p:nvSpPr>
            <p:spPr bwMode="auto">
              <a:xfrm>
                <a:off x="2836" y="1234"/>
                <a:ext cx="4" cy="13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Rectangle 576"/>
              <p:cNvSpPr>
                <a:spLocks noChangeArrowheads="1"/>
              </p:cNvSpPr>
              <p:nvPr/>
            </p:nvSpPr>
            <p:spPr bwMode="auto">
              <a:xfrm>
                <a:off x="3493" y="1231"/>
                <a:ext cx="4" cy="13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Line 577"/>
              <p:cNvSpPr>
                <a:spLocks noChangeShapeType="1"/>
              </p:cNvSpPr>
              <p:nvPr/>
            </p:nvSpPr>
            <p:spPr bwMode="auto">
              <a:xfrm>
                <a:off x="4153" y="791"/>
                <a:ext cx="0" cy="17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Rectangle 578"/>
              <p:cNvSpPr>
                <a:spLocks noChangeArrowheads="1"/>
              </p:cNvSpPr>
              <p:nvPr/>
            </p:nvSpPr>
            <p:spPr bwMode="auto">
              <a:xfrm>
                <a:off x="4153" y="791"/>
                <a:ext cx="4" cy="17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Line 579"/>
              <p:cNvSpPr>
                <a:spLocks noChangeShapeType="1"/>
              </p:cNvSpPr>
              <p:nvPr/>
            </p:nvSpPr>
            <p:spPr bwMode="auto">
              <a:xfrm>
                <a:off x="1230" y="2389"/>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Rectangle 580"/>
              <p:cNvSpPr>
                <a:spLocks noChangeArrowheads="1"/>
              </p:cNvSpPr>
              <p:nvPr/>
            </p:nvSpPr>
            <p:spPr bwMode="auto">
              <a:xfrm>
                <a:off x="1230" y="2389"/>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Line 581"/>
              <p:cNvSpPr>
                <a:spLocks noChangeShapeType="1"/>
              </p:cNvSpPr>
              <p:nvPr/>
            </p:nvSpPr>
            <p:spPr bwMode="auto">
              <a:xfrm>
                <a:off x="1399" y="1234"/>
                <a:ext cx="0" cy="13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Rectangle 582"/>
              <p:cNvSpPr>
                <a:spLocks noChangeArrowheads="1"/>
              </p:cNvSpPr>
              <p:nvPr/>
            </p:nvSpPr>
            <p:spPr bwMode="auto">
              <a:xfrm>
                <a:off x="1399" y="1234"/>
                <a:ext cx="5" cy="13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Line 583"/>
              <p:cNvSpPr>
                <a:spLocks noChangeShapeType="1"/>
              </p:cNvSpPr>
              <p:nvPr/>
            </p:nvSpPr>
            <p:spPr bwMode="auto">
              <a:xfrm>
                <a:off x="1619" y="2389"/>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Rectangle 584"/>
              <p:cNvSpPr>
                <a:spLocks noChangeArrowheads="1"/>
              </p:cNvSpPr>
              <p:nvPr/>
            </p:nvSpPr>
            <p:spPr bwMode="auto">
              <a:xfrm>
                <a:off x="1619" y="2389"/>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Line 585"/>
              <p:cNvSpPr>
                <a:spLocks noChangeShapeType="1"/>
              </p:cNvSpPr>
              <p:nvPr/>
            </p:nvSpPr>
            <p:spPr bwMode="auto">
              <a:xfrm>
                <a:off x="1789" y="1234"/>
                <a:ext cx="0" cy="13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Rectangle 586"/>
              <p:cNvSpPr>
                <a:spLocks noChangeArrowheads="1"/>
              </p:cNvSpPr>
              <p:nvPr/>
            </p:nvSpPr>
            <p:spPr bwMode="auto">
              <a:xfrm>
                <a:off x="1789" y="1234"/>
                <a:ext cx="4" cy="13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Line 587"/>
              <p:cNvSpPr>
                <a:spLocks noChangeShapeType="1"/>
              </p:cNvSpPr>
              <p:nvPr/>
            </p:nvSpPr>
            <p:spPr bwMode="auto">
              <a:xfrm>
                <a:off x="2008" y="2389"/>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Rectangle 588"/>
              <p:cNvSpPr>
                <a:spLocks noChangeArrowheads="1"/>
              </p:cNvSpPr>
              <p:nvPr/>
            </p:nvSpPr>
            <p:spPr bwMode="auto">
              <a:xfrm>
                <a:off x="2008" y="2389"/>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Line 589"/>
              <p:cNvSpPr>
                <a:spLocks noChangeShapeType="1"/>
              </p:cNvSpPr>
              <p:nvPr/>
            </p:nvSpPr>
            <p:spPr bwMode="auto">
              <a:xfrm>
                <a:off x="2397" y="2389"/>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Rectangle 590"/>
              <p:cNvSpPr>
                <a:spLocks noChangeArrowheads="1"/>
              </p:cNvSpPr>
              <p:nvPr/>
            </p:nvSpPr>
            <p:spPr bwMode="auto">
              <a:xfrm>
                <a:off x="2397" y="2389"/>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Line 591"/>
              <p:cNvSpPr>
                <a:spLocks noChangeShapeType="1"/>
              </p:cNvSpPr>
              <p:nvPr/>
            </p:nvSpPr>
            <p:spPr bwMode="auto">
              <a:xfrm>
                <a:off x="2617" y="2389"/>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Rectangle 592"/>
              <p:cNvSpPr>
                <a:spLocks noChangeArrowheads="1"/>
              </p:cNvSpPr>
              <p:nvPr/>
            </p:nvSpPr>
            <p:spPr bwMode="auto">
              <a:xfrm>
                <a:off x="2617" y="2389"/>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Line 593"/>
              <p:cNvSpPr>
                <a:spLocks noChangeShapeType="1"/>
              </p:cNvSpPr>
              <p:nvPr/>
            </p:nvSpPr>
            <p:spPr bwMode="auto">
              <a:xfrm>
                <a:off x="3056" y="2389"/>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Rectangle 594"/>
              <p:cNvSpPr>
                <a:spLocks noChangeArrowheads="1"/>
              </p:cNvSpPr>
              <p:nvPr/>
            </p:nvSpPr>
            <p:spPr bwMode="auto">
              <a:xfrm>
                <a:off x="3056" y="2389"/>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Line 595"/>
              <p:cNvSpPr>
                <a:spLocks noChangeShapeType="1"/>
              </p:cNvSpPr>
              <p:nvPr/>
            </p:nvSpPr>
            <p:spPr bwMode="auto">
              <a:xfrm>
                <a:off x="3275" y="2389"/>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Rectangle 596"/>
              <p:cNvSpPr>
                <a:spLocks noChangeArrowheads="1"/>
              </p:cNvSpPr>
              <p:nvPr/>
            </p:nvSpPr>
            <p:spPr bwMode="auto">
              <a:xfrm>
                <a:off x="3275" y="2389"/>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Line 597"/>
              <p:cNvSpPr>
                <a:spLocks noChangeShapeType="1"/>
              </p:cNvSpPr>
              <p:nvPr/>
            </p:nvSpPr>
            <p:spPr bwMode="auto">
              <a:xfrm>
                <a:off x="3714" y="2389"/>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Rectangle 598"/>
              <p:cNvSpPr>
                <a:spLocks noChangeArrowheads="1"/>
              </p:cNvSpPr>
              <p:nvPr/>
            </p:nvSpPr>
            <p:spPr bwMode="auto">
              <a:xfrm>
                <a:off x="3714" y="2389"/>
                <a:ext cx="4"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Line 599"/>
              <p:cNvSpPr>
                <a:spLocks noChangeShapeType="1"/>
              </p:cNvSpPr>
              <p:nvPr/>
            </p:nvSpPr>
            <p:spPr bwMode="auto">
              <a:xfrm>
                <a:off x="3933" y="2389"/>
                <a:ext cx="0" cy="16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Rectangle 600"/>
              <p:cNvSpPr>
                <a:spLocks noChangeArrowheads="1"/>
              </p:cNvSpPr>
              <p:nvPr/>
            </p:nvSpPr>
            <p:spPr bwMode="auto">
              <a:xfrm>
                <a:off x="3933" y="2389"/>
                <a:ext cx="5" cy="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Line 601"/>
              <p:cNvSpPr>
                <a:spLocks noChangeShapeType="1"/>
              </p:cNvSpPr>
              <p:nvPr/>
            </p:nvSpPr>
            <p:spPr bwMode="auto">
              <a:xfrm>
                <a:off x="658" y="1234"/>
                <a:ext cx="0" cy="13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Rectangle 602"/>
              <p:cNvSpPr>
                <a:spLocks noChangeArrowheads="1"/>
              </p:cNvSpPr>
              <p:nvPr/>
            </p:nvSpPr>
            <p:spPr bwMode="auto">
              <a:xfrm>
                <a:off x="658" y="1234"/>
                <a:ext cx="4" cy="13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Line 603"/>
              <p:cNvSpPr>
                <a:spLocks noChangeShapeType="1"/>
              </p:cNvSpPr>
              <p:nvPr/>
            </p:nvSpPr>
            <p:spPr bwMode="auto">
              <a:xfrm>
                <a:off x="244" y="787"/>
                <a:ext cx="39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Rectangle 604"/>
              <p:cNvSpPr>
                <a:spLocks noChangeArrowheads="1"/>
              </p:cNvSpPr>
              <p:nvPr/>
            </p:nvSpPr>
            <p:spPr bwMode="auto">
              <a:xfrm>
                <a:off x="244" y="787"/>
                <a:ext cx="39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Line 605"/>
              <p:cNvSpPr>
                <a:spLocks noChangeShapeType="1"/>
              </p:cNvSpPr>
              <p:nvPr/>
            </p:nvSpPr>
            <p:spPr bwMode="auto">
              <a:xfrm>
                <a:off x="1014" y="953"/>
                <a:ext cx="31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Rectangle 606"/>
              <p:cNvSpPr>
                <a:spLocks noChangeArrowheads="1"/>
              </p:cNvSpPr>
              <p:nvPr/>
            </p:nvSpPr>
            <p:spPr bwMode="auto">
              <a:xfrm>
                <a:off x="1014" y="953"/>
                <a:ext cx="31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7" name="Line 608"/>
            <p:cNvSpPr>
              <a:spLocks noChangeShapeType="1"/>
            </p:cNvSpPr>
            <p:nvPr/>
          </p:nvSpPr>
          <p:spPr bwMode="auto">
            <a:xfrm>
              <a:off x="244" y="1118"/>
              <a:ext cx="39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 name="Rectangle 609"/>
            <p:cNvSpPr>
              <a:spLocks noChangeArrowheads="1"/>
            </p:cNvSpPr>
            <p:nvPr/>
          </p:nvSpPr>
          <p:spPr bwMode="auto">
            <a:xfrm>
              <a:off x="244" y="1118"/>
              <a:ext cx="39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 name="Line 610"/>
            <p:cNvSpPr>
              <a:spLocks noChangeShapeType="1"/>
            </p:cNvSpPr>
            <p:nvPr/>
          </p:nvSpPr>
          <p:spPr bwMode="auto">
            <a:xfrm>
              <a:off x="244" y="1222"/>
              <a:ext cx="390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Rectangle 611"/>
            <p:cNvSpPr>
              <a:spLocks noChangeArrowheads="1"/>
            </p:cNvSpPr>
            <p:nvPr/>
          </p:nvSpPr>
          <p:spPr bwMode="auto">
            <a:xfrm>
              <a:off x="244" y="1222"/>
              <a:ext cx="390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Rectangle 613"/>
            <p:cNvSpPr>
              <a:spLocks noChangeArrowheads="1"/>
            </p:cNvSpPr>
            <p:nvPr/>
          </p:nvSpPr>
          <p:spPr bwMode="auto">
            <a:xfrm>
              <a:off x="244" y="1230"/>
              <a:ext cx="390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Line 614"/>
            <p:cNvSpPr>
              <a:spLocks noChangeShapeType="1"/>
            </p:cNvSpPr>
            <p:nvPr/>
          </p:nvSpPr>
          <p:spPr bwMode="auto">
            <a:xfrm>
              <a:off x="3499" y="1309"/>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Rectangle 615"/>
            <p:cNvSpPr>
              <a:spLocks noChangeArrowheads="1"/>
            </p:cNvSpPr>
            <p:nvPr/>
          </p:nvSpPr>
          <p:spPr bwMode="auto">
            <a:xfrm>
              <a:off x="3499" y="1309"/>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Rectangle 617"/>
            <p:cNvSpPr>
              <a:spLocks noChangeArrowheads="1"/>
            </p:cNvSpPr>
            <p:nvPr/>
          </p:nvSpPr>
          <p:spPr bwMode="auto">
            <a:xfrm>
              <a:off x="244" y="1391"/>
              <a:ext cx="391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Line 618"/>
            <p:cNvSpPr>
              <a:spLocks noChangeShapeType="1"/>
            </p:cNvSpPr>
            <p:nvPr/>
          </p:nvSpPr>
          <p:spPr bwMode="auto">
            <a:xfrm>
              <a:off x="3499" y="1474"/>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619"/>
            <p:cNvSpPr>
              <a:spLocks noChangeArrowheads="1"/>
            </p:cNvSpPr>
            <p:nvPr/>
          </p:nvSpPr>
          <p:spPr bwMode="auto">
            <a:xfrm>
              <a:off x="3499" y="1474"/>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Line 620"/>
            <p:cNvSpPr>
              <a:spLocks noChangeShapeType="1"/>
            </p:cNvSpPr>
            <p:nvPr/>
          </p:nvSpPr>
          <p:spPr bwMode="auto">
            <a:xfrm>
              <a:off x="244" y="1557"/>
              <a:ext cx="39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621"/>
            <p:cNvSpPr>
              <a:spLocks noChangeArrowheads="1"/>
            </p:cNvSpPr>
            <p:nvPr/>
          </p:nvSpPr>
          <p:spPr bwMode="auto">
            <a:xfrm>
              <a:off x="244" y="1557"/>
              <a:ext cx="39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Line 622"/>
            <p:cNvSpPr>
              <a:spLocks noChangeShapeType="1"/>
            </p:cNvSpPr>
            <p:nvPr/>
          </p:nvSpPr>
          <p:spPr bwMode="auto">
            <a:xfrm>
              <a:off x="3499" y="1640"/>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Rectangle 623"/>
            <p:cNvSpPr>
              <a:spLocks noChangeArrowheads="1"/>
            </p:cNvSpPr>
            <p:nvPr/>
          </p:nvSpPr>
          <p:spPr bwMode="auto">
            <a:xfrm>
              <a:off x="3499" y="1640"/>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Rectangle 625"/>
            <p:cNvSpPr>
              <a:spLocks noChangeArrowheads="1"/>
            </p:cNvSpPr>
            <p:nvPr/>
          </p:nvSpPr>
          <p:spPr bwMode="auto">
            <a:xfrm>
              <a:off x="244" y="1723"/>
              <a:ext cx="39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Line 626"/>
            <p:cNvSpPr>
              <a:spLocks noChangeShapeType="1"/>
            </p:cNvSpPr>
            <p:nvPr/>
          </p:nvSpPr>
          <p:spPr bwMode="auto">
            <a:xfrm>
              <a:off x="3499" y="1806"/>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Rectangle 627"/>
            <p:cNvSpPr>
              <a:spLocks noChangeArrowheads="1"/>
            </p:cNvSpPr>
            <p:nvPr/>
          </p:nvSpPr>
          <p:spPr bwMode="auto">
            <a:xfrm>
              <a:off x="3499" y="1806"/>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Line 628"/>
            <p:cNvSpPr>
              <a:spLocks noChangeShapeType="1"/>
            </p:cNvSpPr>
            <p:nvPr/>
          </p:nvSpPr>
          <p:spPr bwMode="auto">
            <a:xfrm>
              <a:off x="244" y="1888"/>
              <a:ext cx="39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Rectangle 629"/>
            <p:cNvSpPr>
              <a:spLocks noChangeArrowheads="1"/>
            </p:cNvSpPr>
            <p:nvPr/>
          </p:nvSpPr>
          <p:spPr bwMode="auto">
            <a:xfrm>
              <a:off x="244" y="1888"/>
              <a:ext cx="39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Line 630"/>
            <p:cNvSpPr>
              <a:spLocks noChangeShapeType="1"/>
            </p:cNvSpPr>
            <p:nvPr/>
          </p:nvSpPr>
          <p:spPr bwMode="auto">
            <a:xfrm>
              <a:off x="3499" y="1971"/>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Rectangle 631"/>
            <p:cNvSpPr>
              <a:spLocks noChangeArrowheads="1"/>
            </p:cNvSpPr>
            <p:nvPr/>
          </p:nvSpPr>
          <p:spPr bwMode="auto">
            <a:xfrm>
              <a:off x="3499" y="1971"/>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Line 632"/>
            <p:cNvSpPr>
              <a:spLocks noChangeShapeType="1"/>
            </p:cNvSpPr>
            <p:nvPr/>
          </p:nvSpPr>
          <p:spPr bwMode="auto">
            <a:xfrm>
              <a:off x="244" y="2054"/>
              <a:ext cx="39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Rectangle 633"/>
            <p:cNvSpPr>
              <a:spLocks noChangeArrowheads="1"/>
            </p:cNvSpPr>
            <p:nvPr/>
          </p:nvSpPr>
          <p:spPr bwMode="auto">
            <a:xfrm>
              <a:off x="244" y="2054"/>
              <a:ext cx="39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Line 634"/>
            <p:cNvSpPr>
              <a:spLocks noChangeShapeType="1"/>
            </p:cNvSpPr>
            <p:nvPr/>
          </p:nvSpPr>
          <p:spPr bwMode="auto">
            <a:xfrm>
              <a:off x="3499" y="2137"/>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Rectangle 635"/>
            <p:cNvSpPr>
              <a:spLocks noChangeArrowheads="1"/>
            </p:cNvSpPr>
            <p:nvPr/>
          </p:nvSpPr>
          <p:spPr bwMode="auto">
            <a:xfrm>
              <a:off x="3499" y="2137"/>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Rectangle 637"/>
            <p:cNvSpPr>
              <a:spLocks noChangeArrowheads="1"/>
            </p:cNvSpPr>
            <p:nvPr/>
          </p:nvSpPr>
          <p:spPr bwMode="auto">
            <a:xfrm>
              <a:off x="244" y="2220"/>
              <a:ext cx="39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Rectangle 639"/>
            <p:cNvSpPr>
              <a:spLocks noChangeArrowheads="1"/>
            </p:cNvSpPr>
            <p:nvPr/>
          </p:nvSpPr>
          <p:spPr bwMode="auto">
            <a:xfrm>
              <a:off x="3499" y="2302"/>
              <a:ext cx="65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Line 640"/>
            <p:cNvSpPr>
              <a:spLocks noChangeShapeType="1"/>
            </p:cNvSpPr>
            <p:nvPr/>
          </p:nvSpPr>
          <p:spPr bwMode="auto">
            <a:xfrm>
              <a:off x="244" y="2385"/>
              <a:ext cx="39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Rectangle 641"/>
            <p:cNvSpPr>
              <a:spLocks noChangeArrowheads="1"/>
            </p:cNvSpPr>
            <p:nvPr/>
          </p:nvSpPr>
          <p:spPr bwMode="auto">
            <a:xfrm>
              <a:off x="244" y="2385"/>
              <a:ext cx="39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Line 642"/>
            <p:cNvSpPr>
              <a:spLocks noChangeShapeType="1"/>
            </p:cNvSpPr>
            <p:nvPr/>
          </p:nvSpPr>
          <p:spPr bwMode="auto">
            <a:xfrm>
              <a:off x="3499" y="2468"/>
              <a:ext cx="65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Rectangle 643"/>
            <p:cNvSpPr>
              <a:spLocks noChangeArrowheads="1"/>
            </p:cNvSpPr>
            <p:nvPr/>
          </p:nvSpPr>
          <p:spPr bwMode="auto">
            <a:xfrm>
              <a:off x="3499" y="2468"/>
              <a:ext cx="65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Rectangle 645"/>
            <p:cNvSpPr>
              <a:spLocks noChangeArrowheads="1"/>
            </p:cNvSpPr>
            <p:nvPr/>
          </p:nvSpPr>
          <p:spPr bwMode="auto">
            <a:xfrm>
              <a:off x="244" y="2551"/>
              <a:ext cx="391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Line 646"/>
            <p:cNvSpPr>
              <a:spLocks noChangeShapeType="1"/>
            </p:cNvSpPr>
            <p:nvPr/>
          </p:nvSpPr>
          <p:spPr bwMode="auto">
            <a:xfrm flipH="1">
              <a:off x="1230" y="1118"/>
              <a:ext cx="169" cy="10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Line 647"/>
            <p:cNvSpPr>
              <a:spLocks noChangeShapeType="1"/>
            </p:cNvSpPr>
            <p:nvPr/>
          </p:nvSpPr>
          <p:spPr bwMode="auto">
            <a:xfrm flipH="1">
              <a:off x="1619" y="1118"/>
              <a:ext cx="170" cy="10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Line 648"/>
            <p:cNvSpPr>
              <a:spLocks noChangeShapeType="1"/>
            </p:cNvSpPr>
            <p:nvPr/>
          </p:nvSpPr>
          <p:spPr bwMode="auto">
            <a:xfrm flipH="1">
              <a:off x="2008" y="1118"/>
              <a:ext cx="170" cy="10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60" name="Rectangle 444"/>
          <p:cNvSpPr>
            <a:spLocks noChangeArrowheads="1"/>
          </p:cNvSpPr>
          <p:nvPr/>
        </p:nvSpPr>
        <p:spPr bwMode="auto">
          <a:xfrm>
            <a:off x="3417967" y="7637427"/>
            <a:ext cx="1043834" cy="160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77827336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12</a:t>
            </a:fld>
            <a:endParaRPr kumimoji="1" lang="ja-JP" altLang="en-US" dirty="0">
              <a:latin typeface="ＭＳ 明朝"/>
              <a:ea typeface="ＭＳ 明朝"/>
            </a:endParaRPr>
          </a:p>
        </p:txBody>
      </p:sp>
      <p:sp>
        <p:nvSpPr>
          <p:cNvPr id="26" name="Rectangle 5"/>
          <p:cNvSpPr>
            <a:spLocks noChangeAspect="1" noChangeArrowheads="1"/>
          </p:cNvSpPr>
          <p:nvPr/>
        </p:nvSpPr>
        <p:spPr bwMode="auto">
          <a:xfrm>
            <a:off x="296652" y="395536"/>
            <a:ext cx="6120679" cy="276999"/>
          </a:xfrm>
          <a:prstGeom prst="rect">
            <a:avLst/>
          </a:prstGeom>
          <a:noFill/>
          <a:ln w="9525">
            <a:noFill/>
            <a:miter lim="800000"/>
            <a:headEnd/>
            <a:tailEnd/>
          </a:ln>
          <a:effectLst/>
        </p:spPr>
        <p:txBody>
          <a:bodyPr vert="horz" wrap="square" lIns="0" tIns="45720" rIns="288000" bIns="45720" numCol="1" anchor="ctr" anchorCtr="0" compatLnSpc="1">
            <a:prstTxWarp prst="textNoShape">
              <a:avLst/>
            </a:prstTxWarp>
            <a:spAutoFit/>
          </a:bodyPr>
          <a:lstStyle/>
          <a:p>
            <a:pPr fontAlgn="base">
              <a:spcBef>
                <a:spcPct val="0"/>
              </a:spcBef>
              <a:spcAft>
                <a:spcPct val="0"/>
              </a:spcAft>
            </a:pPr>
            <a:r>
              <a:rPr lang="ja-JP" altLang="en-US" sz="1200" dirty="0">
                <a:latin typeface="ＭＳ 明朝" panose="02020609040205080304" pitchFamily="17" charset="-128"/>
                <a:ea typeface="ＭＳ 明朝" panose="02020609040205080304" pitchFamily="17" charset="-128"/>
                <a:cs typeface="ＭＳ Ｐゴシック" pitchFamily="50" charset="-128"/>
              </a:rPr>
              <a:t>年度別 認定者の疾病別有病率</a:t>
            </a:r>
            <a:endParaRPr lang="en-US" altLang="ja-JP" sz="1200" dirty="0">
              <a:latin typeface="ＭＳ 明朝" panose="02020609040205080304" pitchFamily="17" charset="-128"/>
              <a:ea typeface="ＭＳ 明朝" panose="02020609040205080304" pitchFamily="17" charset="-128"/>
            </a:endParaRPr>
          </a:p>
        </p:txBody>
      </p:sp>
      <p:sp>
        <p:nvSpPr>
          <p:cNvPr id="28" name="注釈文章 9"/>
          <p:cNvSpPr txBox="1">
            <a:spLocks noChangeAspect="1"/>
          </p:cNvSpPr>
          <p:nvPr/>
        </p:nvSpPr>
        <p:spPr>
          <a:xfrm>
            <a:off x="368660" y="3959932"/>
            <a:ext cx="5245536" cy="215444"/>
          </a:xfrm>
          <a:prstGeom prst="rect">
            <a:avLst/>
          </a:prstGeom>
          <a:noFill/>
        </p:spPr>
        <p:txBody>
          <a:bodyPr wrap="square" lIns="0" rIns="0" rtlCol="0">
            <a:spAutoFit/>
          </a:bodyPr>
          <a:lstStyle/>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a:latin typeface="ＭＳ 明朝" panose="02020609040205080304" pitchFamily="17" charset="-128"/>
                <a:ea typeface="ＭＳ 明朝" panose="02020609040205080304" pitchFamily="17" charset="-128"/>
              </a:rPr>
              <a:t>｣</a:t>
            </a:r>
            <a:endParaRPr kumimoji="1" lang="ja-JP" altLang="en-US" sz="800" dirty="0">
              <a:latin typeface="ＭＳ 明朝" panose="02020609040205080304" pitchFamily="17" charset="-128"/>
              <a:ea typeface="ＭＳ 明朝" panose="02020609040205080304" pitchFamily="17" charset="-128"/>
            </a:endParaRPr>
          </a:p>
        </p:txBody>
      </p:sp>
      <p:graphicFrame>
        <p:nvGraphicFramePr>
          <p:cNvPr id="13" name="グラフ 12">
            <a:extLst>
              <a:ext uri="{FF2B5EF4-FFF2-40B4-BE49-F238E27FC236}">
                <a16:creationId xmlns:xdr="http://schemas.openxmlformats.org/drawingml/2006/spreadsheetDrawing" xmlns="" xmlns:a16="http://schemas.microsoft.com/office/drawing/2014/main" xmlns:lc="http://schemas.openxmlformats.org/drawingml/2006/lockedCanvas" id="{00000000-0008-0000-0800-000003000000}"/>
              </a:ext>
            </a:extLst>
          </p:cNvPr>
          <p:cNvGraphicFramePr>
            <a:graphicFrameLocks/>
          </p:cNvGraphicFramePr>
          <p:nvPr>
            <p:extLst>
              <p:ext uri="{D42A27DB-BD31-4B8C-83A1-F6EECF244321}">
                <p14:modId xmlns:p14="http://schemas.microsoft.com/office/powerpoint/2010/main" val="932907284"/>
              </p:ext>
            </p:extLst>
          </p:nvPr>
        </p:nvGraphicFramePr>
        <p:xfrm>
          <a:off x="371752" y="827584"/>
          <a:ext cx="6218122" cy="3024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74148860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13</a:t>
            </a:fld>
            <a:endParaRPr kumimoji="1" lang="ja-JP" altLang="en-US" dirty="0">
              <a:latin typeface="ＭＳ 明朝"/>
              <a:ea typeface="ＭＳ 明朝"/>
            </a:endParaRPr>
          </a:p>
        </p:txBody>
      </p:sp>
      <p:sp>
        <p:nvSpPr>
          <p:cNvPr id="14" name="タイトル 1"/>
          <p:cNvSpPr txBox="1">
            <a:spLocks noChangeAspect="1"/>
          </p:cNvSpPr>
          <p:nvPr/>
        </p:nvSpPr>
        <p:spPr>
          <a:xfrm>
            <a:off x="368660" y="127000"/>
            <a:ext cx="6120680" cy="735367"/>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(5)</a:t>
            </a:r>
            <a:r>
              <a:rPr lang="ja-JP" altLang="en-US" sz="1400" dirty="0">
                <a:latin typeface="ＭＳ 明朝"/>
                <a:ea typeface="ＭＳ 明朝"/>
                <a:cs typeface="Times New Roman" pitchFamily="18" charset="0"/>
              </a:rPr>
              <a:t>主たる死因の状況</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本町の平成</a:t>
            </a:r>
            <a:r>
              <a:rPr lang="en-US" altLang="ja-JP" sz="1200" dirty="0">
                <a:latin typeface="ＭＳ 明朝"/>
                <a:ea typeface="ＭＳ 明朝"/>
                <a:cs typeface="Times New Roman" pitchFamily="18" charset="0"/>
              </a:rPr>
              <a:t>28</a:t>
            </a:r>
            <a:r>
              <a:rPr lang="ja-JP" altLang="en-US" sz="1200" dirty="0">
                <a:latin typeface="ＭＳ 明朝"/>
                <a:ea typeface="ＭＳ 明朝"/>
                <a:cs typeface="Times New Roman" pitchFamily="18" charset="0"/>
              </a:rPr>
              <a:t>年度における、主たる死因の状況を以下のとおりです。</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graphicFrame>
        <p:nvGraphicFramePr>
          <p:cNvPr id="2" name="表 1"/>
          <p:cNvGraphicFramePr>
            <a:graphicFrameLocks noGrp="1"/>
          </p:cNvGraphicFramePr>
          <p:nvPr>
            <p:extLst>
              <p:ext uri="{D42A27DB-BD31-4B8C-83A1-F6EECF244321}">
                <p14:modId xmlns:p14="http://schemas.microsoft.com/office/powerpoint/2010/main" val="2119691836"/>
              </p:ext>
            </p:extLst>
          </p:nvPr>
        </p:nvGraphicFramePr>
        <p:xfrm>
          <a:off x="368660" y="1008428"/>
          <a:ext cx="5504905" cy="2162634"/>
        </p:xfrm>
        <a:graphic>
          <a:graphicData uri="http://schemas.openxmlformats.org/drawingml/2006/table">
            <a:tbl>
              <a:tblPr>
                <a:tableStyleId>{5C22544A-7EE6-4342-B048-85BDC9FD1C3A}</a:tableStyleId>
              </a:tblPr>
              <a:tblGrid>
                <a:gridCol w="1100981">
                  <a:extLst>
                    <a:ext uri="{9D8B030D-6E8A-4147-A177-3AD203B41FA5}">
                      <a16:colId xmlns="" xmlns:a16="http://schemas.microsoft.com/office/drawing/2014/main" val="20000"/>
                    </a:ext>
                  </a:extLst>
                </a:gridCol>
                <a:gridCol w="1100981">
                  <a:extLst>
                    <a:ext uri="{9D8B030D-6E8A-4147-A177-3AD203B41FA5}">
                      <a16:colId xmlns="" xmlns:a16="http://schemas.microsoft.com/office/drawing/2014/main" val="20001"/>
                    </a:ext>
                  </a:extLst>
                </a:gridCol>
                <a:gridCol w="1100981">
                  <a:extLst>
                    <a:ext uri="{9D8B030D-6E8A-4147-A177-3AD203B41FA5}">
                      <a16:colId xmlns="" xmlns:a16="http://schemas.microsoft.com/office/drawing/2014/main" val="20002"/>
                    </a:ext>
                  </a:extLst>
                </a:gridCol>
                <a:gridCol w="1100981">
                  <a:extLst>
                    <a:ext uri="{9D8B030D-6E8A-4147-A177-3AD203B41FA5}">
                      <a16:colId xmlns="" xmlns:a16="http://schemas.microsoft.com/office/drawing/2014/main" val="20003"/>
                    </a:ext>
                  </a:extLst>
                </a:gridCol>
                <a:gridCol w="1100981">
                  <a:extLst>
                    <a:ext uri="{9D8B030D-6E8A-4147-A177-3AD203B41FA5}">
                      <a16:colId xmlns="" xmlns:a16="http://schemas.microsoft.com/office/drawing/2014/main" val="20004"/>
                    </a:ext>
                  </a:extLst>
                </a:gridCol>
              </a:tblGrid>
              <a:tr h="266400">
                <a:tc rowSpan="2">
                  <a:txBody>
                    <a:bodyPr/>
                    <a:lstStyle/>
                    <a:p>
                      <a:pPr algn="ctr" fontAlgn="ctr"/>
                      <a:r>
                        <a:rPr lang="ja-JP" altLang="en-US" sz="1100" u="none" strike="noStrike" dirty="0">
                          <a:effectLst/>
                          <a:latin typeface="+mj-lt"/>
                        </a:rPr>
                        <a:t>疾病項目</a:t>
                      </a:r>
                      <a:endParaRPr lang="ja-JP" altLang="en-US" sz="1100" b="0" i="0" u="none" strike="noStrike" dirty="0">
                        <a:solidFill>
                          <a:srgbClr val="000000"/>
                        </a:solidFill>
                        <a:effectLst/>
                        <a:latin typeface="+mj-lt"/>
                        <a:ea typeface="ＭＳ Ｐ明朝" panose="02020600040205080304" pitchFamily="18" charset="-128"/>
                      </a:endParaRPr>
                    </a:p>
                  </a:txBody>
                  <a:tcPr marL="9525"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100" b="1" u="none" strike="noStrike" dirty="0">
                          <a:effectLst/>
                          <a:latin typeface="+mj-lt"/>
                        </a:rPr>
                        <a:t>大河原町</a:t>
                      </a:r>
                      <a:endParaRPr lang="ja-JP" altLang="en-US" sz="1100" b="1" i="0" u="none" strike="noStrike" dirty="0">
                        <a:solidFill>
                          <a:srgbClr val="000000"/>
                        </a:solidFill>
                        <a:effectLst/>
                        <a:latin typeface="+mj-lt"/>
                        <a:ea typeface="ＭＳ Ｐ明朝" panose="02020600040205080304" pitchFamily="18" charset="-128"/>
                      </a:endParaRPr>
                    </a:p>
                  </a:txBody>
                  <a:tcPr marL="9525"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a:txBody>
                    <a:bodyPr/>
                    <a:lstStyle/>
                    <a:p>
                      <a:pPr algn="ctr" fontAlgn="ctr"/>
                      <a:r>
                        <a:rPr lang="ja-JP" altLang="en-US" sz="1100" u="none" strike="noStrike" dirty="0">
                          <a:effectLst/>
                          <a:latin typeface="+mj-lt"/>
                        </a:rPr>
                        <a:t>県</a:t>
                      </a:r>
                      <a:endParaRPr lang="ja-JP" altLang="en-US" sz="1100" b="0" i="0" u="none" strike="noStrike" dirty="0">
                        <a:solidFill>
                          <a:srgbClr val="000000"/>
                        </a:solidFill>
                        <a:effectLst/>
                        <a:latin typeface="+mj-lt"/>
                        <a:ea typeface="ＭＳ Ｐ明朝" panose="02020600040205080304" pitchFamily="18" charset="-128"/>
                      </a:endParaRPr>
                    </a:p>
                  </a:txBody>
                  <a:tcPr marL="9525"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a:txBody>
                    <a:bodyPr/>
                    <a:lstStyle/>
                    <a:p>
                      <a:pPr algn="ctr" fontAlgn="ctr"/>
                      <a:r>
                        <a:rPr lang="ja-JP" altLang="en-US" sz="1100" u="none" strike="noStrike">
                          <a:effectLst/>
                          <a:latin typeface="+mj-lt"/>
                        </a:rPr>
                        <a:t>同規模</a:t>
                      </a:r>
                      <a:endParaRPr lang="ja-JP" altLang="en-US" sz="1100" b="0" i="0" u="none" strike="noStrike">
                        <a:solidFill>
                          <a:srgbClr val="000000"/>
                        </a:solidFill>
                        <a:effectLst/>
                        <a:latin typeface="+mj-lt"/>
                        <a:ea typeface="ＭＳ Ｐ明朝" panose="02020600040205080304" pitchFamily="18" charset="-128"/>
                      </a:endParaRPr>
                    </a:p>
                  </a:txBody>
                  <a:tcPr marL="9525"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a:txBody>
                    <a:bodyPr/>
                    <a:lstStyle/>
                    <a:p>
                      <a:pPr algn="ctr" fontAlgn="ctr"/>
                      <a:r>
                        <a:rPr lang="ja-JP" altLang="en-US" sz="1100" u="none" strike="noStrike">
                          <a:effectLst/>
                          <a:latin typeface="+mj-lt"/>
                        </a:rPr>
                        <a:t>国</a:t>
                      </a:r>
                      <a:endParaRPr lang="ja-JP" altLang="en-US" sz="1100" b="0" i="0" u="none" strike="noStrike">
                        <a:solidFill>
                          <a:srgbClr val="000000"/>
                        </a:solidFill>
                        <a:effectLst/>
                        <a:latin typeface="+mj-lt"/>
                        <a:ea typeface="ＭＳ Ｐ明朝" panose="02020600040205080304" pitchFamily="18" charset="-128"/>
                      </a:endParaRPr>
                    </a:p>
                  </a:txBody>
                  <a:tcPr marL="9525"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266400">
                <a:tc vMerge="1">
                  <a:txBody>
                    <a:bodyPr/>
                    <a:lstStyle/>
                    <a:p>
                      <a:endParaRPr kumimoji="1" lang="ja-JP" altLang="en-US"/>
                    </a:p>
                  </a:txBody>
                  <a:tcPr/>
                </a:tc>
                <a:tc>
                  <a:txBody>
                    <a:bodyPr/>
                    <a:lstStyle/>
                    <a:p>
                      <a:pPr algn="ctr" fontAlgn="ctr"/>
                      <a:r>
                        <a:rPr lang="ja-JP" altLang="en-US" sz="1100" b="1" u="none" strike="noStrike" dirty="0">
                          <a:effectLst/>
                          <a:latin typeface="+mj-lt"/>
                        </a:rPr>
                        <a:t>割合（</a:t>
                      </a:r>
                      <a:r>
                        <a:rPr lang="en-US" altLang="ja-JP" sz="1100" b="1" u="none" strike="noStrike" dirty="0">
                          <a:effectLst/>
                          <a:latin typeface="+mj-lt"/>
                        </a:rPr>
                        <a:t>%</a:t>
                      </a:r>
                      <a:r>
                        <a:rPr lang="ja-JP" altLang="en-US" sz="1100" b="1" u="none" strike="noStrike" dirty="0">
                          <a:effectLst/>
                          <a:latin typeface="+mj-lt"/>
                        </a:rPr>
                        <a:t>）</a:t>
                      </a:r>
                      <a:endParaRPr lang="ja-JP" altLang="en-US" sz="1100" b="1" i="0" u="none" strike="noStrike" dirty="0">
                        <a:solidFill>
                          <a:srgbClr val="000000"/>
                        </a:solidFill>
                        <a:effectLst/>
                        <a:latin typeface="+mj-lt"/>
                        <a:ea typeface="ＭＳ Ｐ明朝" panose="02020600040205080304" pitchFamily="18" charset="-128"/>
                      </a:endParaRPr>
                    </a:p>
                  </a:txBody>
                  <a:tcPr marL="9525"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 xmlns:a16="http://schemas.microsoft.com/office/drawing/2014/main" val="10001"/>
                  </a:ext>
                </a:extLst>
              </a:tr>
              <a:tr h="265102">
                <a:tc>
                  <a:txBody>
                    <a:bodyPr/>
                    <a:lstStyle/>
                    <a:p>
                      <a:pPr algn="l" fontAlgn="ctr"/>
                      <a:r>
                        <a:rPr lang="ja-JP" altLang="en-US" sz="1100" u="none" strike="noStrike" dirty="0">
                          <a:effectLst/>
                          <a:latin typeface="+mj-lt"/>
                        </a:rPr>
                        <a:t>悪性新生物</a:t>
                      </a:r>
                      <a:endParaRPr lang="ja-JP" altLang="en-US" sz="1100" b="0" i="0" u="none" strike="noStrike" dirty="0">
                        <a:solidFill>
                          <a:srgbClr val="000000"/>
                        </a:solidFill>
                        <a:effectLst/>
                        <a:latin typeface="+mj-lt"/>
                        <a:ea typeface="ＭＳ Ｐ明朝" panose="02020600040205080304" pitchFamily="18" charset="-128"/>
                      </a:endParaRPr>
                    </a:p>
                  </a:txBody>
                  <a:tcPr marL="36000"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b="1" u="none" strike="noStrike" dirty="0" smtClean="0">
                          <a:effectLst/>
                          <a:latin typeface="+mj-lt"/>
                        </a:rPr>
                        <a:t>44.0</a:t>
                      </a:r>
                      <a:endParaRPr lang="en-US" altLang="ja-JP" sz="1100" b="1"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48.2</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49.0</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49.6</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265102">
                <a:tc>
                  <a:txBody>
                    <a:bodyPr/>
                    <a:lstStyle/>
                    <a:p>
                      <a:pPr algn="l" fontAlgn="ctr"/>
                      <a:r>
                        <a:rPr lang="ja-JP" altLang="en-US" sz="1100" u="none" strike="noStrike" dirty="0">
                          <a:effectLst/>
                          <a:latin typeface="+mj-lt"/>
                        </a:rPr>
                        <a:t>心臓病</a:t>
                      </a:r>
                      <a:endParaRPr lang="ja-JP" altLang="en-US" sz="1100" b="0" i="0" u="none" strike="noStrike" dirty="0">
                        <a:solidFill>
                          <a:srgbClr val="000000"/>
                        </a:solidFill>
                        <a:effectLst/>
                        <a:latin typeface="+mj-lt"/>
                        <a:ea typeface="ＭＳ Ｐ明朝" panose="02020600040205080304" pitchFamily="18" charset="-128"/>
                      </a:endParaRPr>
                    </a:p>
                  </a:txBody>
                  <a:tcPr marL="36000"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b="1" u="none" strike="noStrike" dirty="0" smtClean="0">
                          <a:effectLst/>
                          <a:latin typeface="+mj-lt"/>
                        </a:rPr>
                        <a:t>27.5</a:t>
                      </a:r>
                      <a:endParaRPr lang="en-US" altLang="ja-JP" sz="1100" b="1"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26.0</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26.6</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26.5</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r h="304324">
                <a:tc>
                  <a:txBody>
                    <a:bodyPr/>
                    <a:lstStyle/>
                    <a:p>
                      <a:pPr algn="l" fontAlgn="ctr"/>
                      <a:r>
                        <a:rPr lang="ja-JP" altLang="en-US" sz="1100" u="none" strike="noStrike" dirty="0">
                          <a:effectLst/>
                          <a:latin typeface="+mj-lt"/>
                        </a:rPr>
                        <a:t>脳疾患</a:t>
                      </a:r>
                      <a:endParaRPr lang="ja-JP" altLang="en-US" sz="1100" b="0" i="0" u="none" strike="noStrike" dirty="0">
                        <a:solidFill>
                          <a:srgbClr val="000000"/>
                        </a:solidFill>
                        <a:effectLst/>
                        <a:latin typeface="+mj-lt"/>
                        <a:ea typeface="ＭＳ Ｐ明朝" panose="02020600040205080304" pitchFamily="18" charset="-128"/>
                      </a:endParaRPr>
                    </a:p>
                  </a:txBody>
                  <a:tcPr marL="36000"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b="1" u="none" strike="noStrike" dirty="0" smtClean="0">
                          <a:effectLst/>
                          <a:latin typeface="+mj-lt"/>
                        </a:rPr>
                        <a:t>19.3</a:t>
                      </a:r>
                      <a:endParaRPr lang="en-US" altLang="ja-JP" sz="1100" b="1"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17.6</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15.9</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15.4</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4"/>
                  </a:ext>
                </a:extLst>
              </a:tr>
              <a:tr h="265102">
                <a:tc>
                  <a:txBody>
                    <a:bodyPr/>
                    <a:lstStyle/>
                    <a:p>
                      <a:pPr algn="l" fontAlgn="ctr"/>
                      <a:r>
                        <a:rPr lang="ja-JP" altLang="en-US" sz="1100" u="none" strike="noStrike" dirty="0">
                          <a:effectLst/>
                          <a:latin typeface="+mj-lt"/>
                        </a:rPr>
                        <a:t>自殺</a:t>
                      </a:r>
                      <a:endParaRPr lang="ja-JP" altLang="en-US" sz="1100" b="0" i="0" u="none" strike="noStrike" dirty="0">
                        <a:solidFill>
                          <a:srgbClr val="000000"/>
                        </a:solidFill>
                        <a:effectLst/>
                        <a:latin typeface="+mj-lt"/>
                        <a:ea typeface="ＭＳ Ｐ明朝" panose="02020600040205080304" pitchFamily="18" charset="-128"/>
                      </a:endParaRPr>
                    </a:p>
                  </a:txBody>
                  <a:tcPr marL="36000"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b="1" u="none" strike="noStrike" dirty="0" smtClean="0">
                          <a:effectLst/>
                          <a:latin typeface="+mj-lt"/>
                        </a:rPr>
                        <a:t>5.5</a:t>
                      </a:r>
                      <a:endParaRPr lang="en-US" altLang="ja-JP" sz="1100" b="1"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3.4</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3.3</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3.3</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5"/>
                  </a:ext>
                </a:extLst>
              </a:tr>
              <a:tr h="265102">
                <a:tc>
                  <a:txBody>
                    <a:bodyPr/>
                    <a:lstStyle/>
                    <a:p>
                      <a:pPr algn="l" fontAlgn="ctr"/>
                      <a:r>
                        <a:rPr lang="ja-JP" altLang="en-US" sz="1100" u="none" strike="noStrike" dirty="0">
                          <a:effectLst/>
                          <a:latin typeface="+mj-lt"/>
                        </a:rPr>
                        <a:t>腎不全</a:t>
                      </a:r>
                      <a:endParaRPr lang="ja-JP" altLang="en-US" sz="1100" b="0" i="0" u="none" strike="noStrike" dirty="0">
                        <a:solidFill>
                          <a:srgbClr val="000000"/>
                        </a:solidFill>
                        <a:effectLst/>
                        <a:latin typeface="+mj-lt"/>
                        <a:ea typeface="ＭＳ Ｐ明朝" panose="02020600040205080304" pitchFamily="18" charset="-128"/>
                      </a:endParaRPr>
                    </a:p>
                  </a:txBody>
                  <a:tcPr marL="36000"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b="1" u="none" strike="noStrike" dirty="0" smtClean="0">
                          <a:effectLst/>
                          <a:latin typeface="+mj-lt"/>
                        </a:rPr>
                        <a:t>2.8</a:t>
                      </a:r>
                      <a:endParaRPr lang="en-US" altLang="ja-JP" sz="1100" b="1"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3.0</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3.3</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3.3</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6"/>
                  </a:ext>
                </a:extLst>
              </a:tr>
              <a:tr h="265102">
                <a:tc>
                  <a:txBody>
                    <a:bodyPr/>
                    <a:lstStyle/>
                    <a:p>
                      <a:pPr algn="l" fontAlgn="ctr"/>
                      <a:r>
                        <a:rPr lang="ja-JP" altLang="en-US" sz="1100" u="none" strike="noStrike" dirty="0">
                          <a:effectLst/>
                          <a:latin typeface="+mj-lt"/>
                        </a:rPr>
                        <a:t>糖尿病</a:t>
                      </a:r>
                      <a:endParaRPr lang="ja-JP" altLang="en-US" sz="1100" b="0" i="0" u="none" strike="noStrike" dirty="0">
                        <a:solidFill>
                          <a:srgbClr val="000000"/>
                        </a:solidFill>
                        <a:effectLst/>
                        <a:latin typeface="+mj-lt"/>
                        <a:ea typeface="ＭＳ Ｐ明朝" panose="02020600040205080304" pitchFamily="18" charset="-128"/>
                      </a:endParaRPr>
                    </a:p>
                  </a:txBody>
                  <a:tcPr marL="36000" marR="9525"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b="1" u="none" strike="noStrike" dirty="0" smtClean="0">
                          <a:effectLst/>
                          <a:latin typeface="+mj-lt"/>
                        </a:rPr>
                        <a:t>0.9</a:t>
                      </a:r>
                      <a:endParaRPr lang="en-US" altLang="ja-JP" sz="1100" b="1"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1.8</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1.9</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latin typeface="+mj-lt"/>
                        </a:rPr>
                        <a:t>1.8</a:t>
                      </a:r>
                      <a:endParaRPr lang="en-US" altLang="ja-JP" sz="1100" b="0" i="0" u="none" strike="noStrike" dirty="0">
                        <a:solidFill>
                          <a:srgbClr val="000000"/>
                        </a:solidFill>
                        <a:effectLst/>
                        <a:latin typeface="+mj-lt"/>
                        <a:ea typeface="ＭＳ Ｐ明朝" panose="02020600040205080304" pitchFamily="18" charset="-128"/>
                      </a:endParaRPr>
                    </a:p>
                  </a:txBody>
                  <a:tcPr marL="9525" marR="36000" marT="9525"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7"/>
                  </a:ext>
                </a:extLst>
              </a:tr>
            </a:tbl>
          </a:graphicData>
        </a:graphic>
      </p:graphicFrame>
      <p:sp>
        <p:nvSpPr>
          <p:cNvPr id="15" name="Rectangle 5"/>
          <p:cNvSpPr>
            <a:spLocks noChangeAspect="1" noChangeArrowheads="1"/>
          </p:cNvSpPr>
          <p:nvPr/>
        </p:nvSpPr>
        <p:spPr bwMode="auto">
          <a:xfrm>
            <a:off x="380321" y="723867"/>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主たる死因の状況</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6" name="注釈文章 9"/>
          <p:cNvSpPr txBox="1">
            <a:spLocks noChangeAspect="1"/>
          </p:cNvSpPr>
          <p:nvPr/>
        </p:nvSpPr>
        <p:spPr>
          <a:xfrm>
            <a:off x="380321" y="3167117"/>
            <a:ext cx="6120000" cy="215444"/>
          </a:xfrm>
          <a:prstGeom prst="rect">
            <a:avLst/>
          </a:prstGeom>
          <a:noFill/>
        </p:spPr>
        <p:txBody>
          <a:bodyPr wrap="square" lIns="0" rIns="0" rtlCol="0" anchor="t" anchorCtr="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地域の全体像の把握</a:t>
            </a:r>
            <a:r>
              <a:rPr lang="en-US" altLang="ja-JP" sz="800" dirty="0">
                <a:latin typeface="ＭＳ 明朝"/>
                <a:ea typeface="ＭＳ 明朝"/>
              </a:rPr>
              <a:t>｣</a:t>
            </a:r>
            <a:endParaRPr kumimoji="1" lang="ja-JP" altLang="en-US" sz="800" dirty="0">
              <a:latin typeface="ＭＳ 明朝"/>
              <a:ea typeface="ＭＳ 明朝"/>
            </a:endParaRPr>
          </a:p>
        </p:txBody>
      </p:sp>
      <p:sp>
        <p:nvSpPr>
          <p:cNvPr id="19" name="Rectangle 5"/>
          <p:cNvSpPr>
            <a:spLocks noChangeAspect="1" noChangeArrowheads="1"/>
          </p:cNvSpPr>
          <p:nvPr/>
        </p:nvSpPr>
        <p:spPr bwMode="auto">
          <a:xfrm>
            <a:off x="380321" y="3569900"/>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主たる死因の割合</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25" name="注釈文章 9"/>
          <p:cNvSpPr txBox="1">
            <a:spLocks noChangeAspect="1"/>
          </p:cNvSpPr>
          <p:nvPr/>
        </p:nvSpPr>
        <p:spPr>
          <a:xfrm>
            <a:off x="381000" y="7673719"/>
            <a:ext cx="6120000" cy="215444"/>
          </a:xfrm>
          <a:prstGeom prst="rect">
            <a:avLst/>
          </a:prstGeom>
          <a:noFill/>
        </p:spPr>
        <p:txBody>
          <a:bodyPr wrap="square" lIns="0" rIns="0" rtlCol="0" anchor="t" anchorCtr="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地域の全体像の把握</a:t>
            </a:r>
            <a:r>
              <a:rPr lang="en-US" altLang="ja-JP" sz="800" dirty="0">
                <a:latin typeface="ＭＳ 明朝"/>
                <a:ea typeface="ＭＳ 明朝"/>
              </a:rPr>
              <a:t>｣</a:t>
            </a:r>
            <a:endParaRPr kumimoji="1" lang="ja-JP" altLang="en-US" sz="800" dirty="0">
              <a:latin typeface="ＭＳ 明朝"/>
              <a:ea typeface="ＭＳ 明朝"/>
            </a:endParaRPr>
          </a:p>
        </p:txBody>
      </p:sp>
      <p:grpSp>
        <p:nvGrpSpPr>
          <p:cNvPr id="3" name="Group 4"/>
          <p:cNvGrpSpPr>
            <a:grpSpLocks noChangeAspect="1"/>
          </p:cNvGrpSpPr>
          <p:nvPr/>
        </p:nvGrpSpPr>
        <p:grpSpPr bwMode="auto">
          <a:xfrm>
            <a:off x="381000" y="3851275"/>
            <a:ext cx="5842000" cy="3822700"/>
            <a:chOff x="240" y="2426"/>
            <a:chExt cx="3680" cy="2408"/>
          </a:xfrm>
        </p:grpSpPr>
        <p:sp>
          <p:nvSpPr>
            <p:cNvPr id="4" name="AutoShape 3"/>
            <p:cNvSpPr>
              <a:spLocks noChangeAspect="1" noChangeArrowheads="1" noTextEdit="1"/>
            </p:cNvSpPr>
            <p:nvPr/>
          </p:nvSpPr>
          <p:spPr bwMode="auto">
            <a:xfrm>
              <a:off x="240" y="2426"/>
              <a:ext cx="3680" cy="2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 name="Rectangle 5"/>
            <p:cNvSpPr>
              <a:spLocks noChangeArrowheads="1"/>
            </p:cNvSpPr>
            <p:nvPr/>
          </p:nvSpPr>
          <p:spPr bwMode="auto">
            <a:xfrm>
              <a:off x="242" y="2428"/>
              <a:ext cx="3676" cy="240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 name="Rectangle 6"/>
            <p:cNvSpPr>
              <a:spLocks noChangeArrowheads="1"/>
            </p:cNvSpPr>
            <p:nvPr/>
          </p:nvSpPr>
          <p:spPr bwMode="auto">
            <a:xfrm>
              <a:off x="702" y="2697"/>
              <a:ext cx="2956" cy="19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 name="Freeform 7"/>
            <p:cNvSpPr>
              <a:spLocks noEditPoints="1"/>
            </p:cNvSpPr>
            <p:nvPr/>
          </p:nvSpPr>
          <p:spPr bwMode="auto">
            <a:xfrm>
              <a:off x="702" y="2695"/>
              <a:ext cx="2956" cy="1612"/>
            </a:xfrm>
            <a:custGeom>
              <a:avLst/>
              <a:gdLst>
                <a:gd name="T0" fmla="*/ 0 w 2956"/>
                <a:gd name="T1" fmla="*/ 1606 h 1612"/>
                <a:gd name="T2" fmla="*/ 2956 w 2956"/>
                <a:gd name="T3" fmla="*/ 1606 h 1612"/>
                <a:gd name="T4" fmla="*/ 2956 w 2956"/>
                <a:gd name="T5" fmla="*/ 1612 h 1612"/>
                <a:gd name="T6" fmla="*/ 0 w 2956"/>
                <a:gd name="T7" fmla="*/ 1612 h 1612"/>
                <a:gd name="T8" fmla="*/ 0 w 2956"/>
                <a:gd name="T9" fmla="*/ 1606 h 1612"/>
                <a:gd name="T10" fmla="*/ 0 w 2956"/>
                <a:gd name="T11" fmla="*/ 1284 h 1612"/>
                <a:gd name="T12" fmla="*/ 2956 w 2956"/>
                <a:gd name="T13" fmla="*/ 1284 h 1612"/>
                <a:gd name="T14" fmla="*/ 2956 w 2956"/>
                <a:gd name="T15" fmla="*/ 1290 h 1612"/>
                <a:gd name="T16" fmla="*/ 0 w 2956"/>
                <a:gd name="T17" fmla="*/ 1290 h 1612"/>
                <a:gd name="T18" fmla="*/ 0 w 2956"/>
                <a:gd name="T19" fmla="*/ 1284 h 1612"/>
                <a:gd name="T20" fmla="*/ 0 w 2956"/>
                <a:gd name="T21" fmla="*/ 963 h 1612"/>
                <a:gd name="T22" fmla="*/ 2956 w 2956"/>
                <a:gd name="T23" fmla="*/ 963 h 1612"/>
                <a:gd name="T24" fmla="*/ 2956 w 2956"/>
                <a:gd name="T25" fmla="*/ 969 h 1612"/>
                <a:gd name="T26" fmla="*/ 0 w 2956"/>
                <a:gd name="T27" fmla="*/ 969 h 1612"/>
                <a:gd name="T28" fmla="*/ 0 w 2956"/>
                <a:gd name="T29" fmla="*/ 963 h 1612"/>
                <a:gd name="T30" fmla="*/ 0 w 2956"/>
                <a:gd name="T31" fmla="*/ 642 h 1612"/>
                <a:gd name="T32" fmla="*/ 2956 w 2956"/>
                <a:gd name="T33" fmla="*/ 642 h 1612"/>
                <a:gd name="T34" fmla="*/ 2956 w 2956"/>
                <a:gd name="T35" fmla="*/ 648 h 1612"/>
                <a:gd name="T36" fmla="*/ 0 w 2956"/>
                <a:gd name="T37" fmla="*/ 648 h 1612"/>
                <a:gd name="T38" fmla="*/ 0 w 2956"/>
                <a:gd name="T39" fmla="*/ 642 h 1612"/>
                <a:gd name="T40" fmla="*/ 0 w 2956"/>
                <a:gd name="T41" fmla="*/ 321 h 1612"/>
                <a:gd name="T42" fmla="*/ 2956 w 2956"/>
                <a:gd name="T43" fmla="*/ 321 h 1612"/>
                <a:gd name="T44" fmla="*/ 2956 w 2956"/>
                <a:gd name="T45" fmla="*/ 327 h 1612"/>
                <a:gd name="T46" fmla="*/ 0 w 2956"/>
                <a:gd name="T47" fmla="*/ 327 h 1612"/>
                <a:gd name="T48" fmla="*/ 0 w 2956"/>
                <a:gd name="T49" fmla="*/ 321 h 1612"/>
                <a:gd name="T50" fmla="*/ 0 w 2956"/>
                <a:gd name="T51" fmla="*/ 0 h 1612"/>
                <a:gd name="T52" fmla="*/ 2956 w 2956"/>
                <a:gd name="T53" fmla="*/ 0 h 1612"/>
                <a:gd name="T54" fmla="*/ 2956 w 2956"/>
                <a:gd name="T55" fmla="*/ 5 h 1612"/>
                <a:gd name="T56" fmla="*/ 0 w 2956"/>
                <a:gd name="T57" fmla="*/ 5 h 1612"/>
                <a:gd name="T58" fmla="*/ 0 w 2956"/>
                <a:gd name="T59" fmla="*/ 0 h 1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6" h="1612">
                  <a:moveTo>
                    <a:pt x="0" y="1606"/>
                  </a:moveTo>
                  <a:lnTo>
                    <a:pt x="2956" y="1606"/>
                  </a:lnTo>
                  <a:lnTo>
                    <a:pt x="2956" y="1612"/>
                  </a:lnTo>
                  <a:lnTo>
                    <a:pt x="0" y="1612"/>
                  </a:lnTo>
                  <a:lnTo>
                    <a:pt x="0" y="1606"/>
                  </a:lnTo>
                  <a:close/>
                  <a:moveTo>
                    <a:pt x="0" y="1284"/>
                  </a:moveTo>
                  <a:lnTo>
                    <a:pt x="2956" y="1284"/>
                  </a:lnTo>
                  <a:lnTo>
                    <a:pt x="2956" y="1290"/>
                  </a:lnTo>
                  <a:lnTo>
                    <a:pt x="0" y="1290"/>
                  </a:lnTo>
                  <a:lnTo>
                    <a:pt x="0" y="1284"/>
                  </a:lnTo>
                  <a:close/>
                  <a:moveTo>
                    <a:pt x="0" y="963"/>
                  </a:moveTo>
                  <a:lnTo>
                    <a:pt x="2956" y="963"/>
                  </a:lnTo>
                  <a:lnTo>
                    <a:pt x="2956" y="969"/>
                  </a:lnTo>
                  <a:lnTo>
                    <a:pt x="0" y="969"/>
                  </a:lnTo>
                  <a:lnTo>
                    <a:pt x="0" y="963"/>
                  </a:lnTo>
                  <a:close/>
                  <a:moveTo>
                    <a:pt x="0" y="642"/>
                  </a:moveTo>
                  <a:lnTo>
                    <a:pt x="2956" y="642"/>
                  </a:lnTo>
                  <a:lnTo>
                    <a:pt x="2956" y="648"/>
                  </a:lnTo>
                  <a:lnTo>
                    <a:pt x="0" y="648"/>
                  </a:lnTo>
                  <a:lnTo>
                    <a:pt x="0" y="642"/>
                  </a:lnTo>
                  <a:close/>
                  <a:moveTo>
                    <a:pt x="0" y="321"/>
                  </a:moveTo>
                  <a:lnTo>
                    <a:pt x="2956" y="321"/>
                  </a:lnTo>
                  <a:lnTo>
                    <a:pt x="2956" y="327"/>
                  </a:lnTo>
                  <a:lnTo>
                    <a:pt x="0" y="327"/>
                  </a:lnTo>
                  <a:lnTo>
                    <a:pt x="0" y="321"/>
                  </a:lnTo>
                  <a:close/>
                  <a:moveTo>
                    <a:pt x="0" y="0"/>
                  </a:moveTo>
                  <a:lnTo>
                    <a:pt x="2956" y="0"/>
                  </a:lnTo>
                  <a:lnTo>
                    <a:pt x="2956"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 name="Freeform 8"/>
            <p:cNvSpPr>
              <a:spLocks noEditPoints="1"/>
            </p:cNvSpPr>
            <p:nvPr/>
          </p:nvSpPr>
          <p:spPr bwMode="auto">
            <a:xfrm>
              <a:off x="769" y="3212"/>
              <a:ext cx="2553" cy="1413"/>
            </a:xfrm>
            <a:custGeom>
              <a:avLst/>
              <a:gdLst>
                <a:gd name="T0" fmla="*/ 0 w 2553"/>
                <a:gd name="T1" fmla="*/ 0 h 1413"/>
                <a:gd name="T2" fmla="*/ 90 w 2553"/>
                <a:gd name="T3" fmla="*/ 0 h 1413"/>
                <a:gd name="T4" fmla="*/ 90 w 2553"/>
                <a:gd name="T5" fmla="*/ 1413 h 1413"/>
                <a:gd name="T6" fmla="*/ 0 w 2553"/>
                <a:gd name="T7" fmla="*/ 1413 h 1413"/>
                <a:gd name="T8" fmla="*/ 0 w 2553"/>
                <a:gd name="T9" fmla="*/ 0 h 1413"/>
                <a:gd name="T10" fmla="*/ 493 w 2553"/>
                <a:gd name="T11" fmla="*/ 529 h 1413"/>
                <a:gd name="T12" fmla="*/ 582 w 2553"/>
                <a:gd name="T13" fmla="*/ 529 h 1413"/>
                <a:gd name="T14" fmla="*/ 582 w 2553"/>
                <a:gd name="T15" fmla="*/ 1413 h 1413"/>
                <a:gd name="T16" fmla="*/ 493 w 2553"/>
                <a:gd name="T17" fmla="*/ 1413 h 1413"/>
                <a:gd name="T18" fmla="*/ 493 w 2553"/>
                <a:gd name="T19" fmla="*/ 529 h 1413"/>
                <a:gd name="T20" fmla="*/ 985 w 2553"/>
                <a:gd name="T21" fmla="*/ 793 h 1413"/>
                <a:gd name="T22" fmla="*/ 1075 w 2553"/>
                <a:gd name="T23" fmla="*/ 793 h 1413"/>
                <a:gd name="T24" fmla="*/ 1075 w 2553"/>
                <a:gd name="T25" fmla="*/ 1413 h 1413"/>
                <a:gd name="T26" fmla="*/ 985 w 2553"/>
                <a:gd name="T27" fmla="*/ 1413 h 1413"/>
                <a:gd name="T28" fmla="*/ 985 w 2553"/>
                <a:gd name="T29" fmla="*/ 793 h 1413"/>
                <a:gd name="T30" fmla="*/ 1478 w 2553"/>
                <a:gd name="T31" fmla="*/ 1236 h 1413"/>
                <a:gd name="T32" fmla="*/ 1568 w 2553"/>
                <a:gd name="T33" fmla="*/ 1236 h 1413"/>
                <a:gd name="T34" fmla="*/ 1568 w 2553"/>
                <a:gd name="T35" fmla="*/ 1413 h 1413"/>
                <a:gd name="T36" fmla="*/ 1478 w 2553"/>
                <a:gd name="T37" fmla="*/ 1413 h 1413"/>
                <a:gd name="T38" fmla="*/ 1478 w 2553"/>
                <a:gd name="T39" fmla="*/ 1236 h 1413"/>
                <a:gd name="T40" fmla="*/ 1971 w 2553"/>
                <a:gd name="T41" fmla="*/ 1323 h 1413"/>
                <a:gd name="T42" fmla="*/ 2060 w 2553"/>
                <a:gd name="T43" fmla="*/ 1323 h 1413"/>
                <a:gd name="T44" fmla="*/ 2060 w 2553"/>
                <a:gd name="T45" fmla="*/ 1413 h 1413"/>
                <a:gd name="T46" fmla="*/ 1971 w 2553"/>
                <a:gd name="T47" fmla="*/ 1413 h 1413"/>
                <a:gd name="T48" fmla="*/ 1971 w 2553"/>
                <a:gd name="T49" fmla="*/ 1323 h 1413"/>
                <a:gd name="T50" fmla="*/ 2463 w 2553"/>
                <a:gd name="T51" fmla="*/ 1384 h 1413"/>
                <a:gd name="T52" fmla="*/ 2553 w 2553"/>
                <a:gd name="T53" fmla="*/ 1384 h 1413"/>
                <a:gd name="T54" fmla="*/ 2553 w 2553"/>
                <a:gd name="T55" fmla="*/ 1413 h 1413"/>
                <a:gd name="T56" fmla="*/ 2463 w 2553"/>
                <a:gd name="T57" fmla="*/ 1413 h 1413"/>
                <a:gd name="T58" fmla="*/ 2463 w 2553"/>
                <a:gd name="T59" fmla="*/ 1384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53" h="1413">
                  <a:moveTo>
                    <a:pt x="0" y="0"/>
                  </a:moveTo>
                  <a:lnTo>
                    <a:pt x="90" y="0"/>
                  </a:lnTo>
                  <a:lnTo>
                    <a:pt x="90" y="1413"/>
                  </a:lnTo>
                  <a:lnTo>
                    <a:pt x="0" y="1413"/>
                  </a:lnTo>
                  <a:lnTo>
                    <a:pt x="0" y="0"/>
                  </a:lnTo>
                  <a:close/>
                  <a:moveTo>
                    <a:pt x="493" y="529"/>
                  </a:moveTo>
                  <a:lnTo>
                    <a:pt x="582" y="529"/>
                  </a:lnTo>
                  <a:lnTo>
                    <a:pt x="582" y="1413"/>
                  </a:lnTo>
                  <a:lnTo>
                    <a:pt x="493" y="1413"/>
                  </a:lnTo>
                  <a:lnTo>
                    <a:pt x="493" y="529"/>
                  </a:lnTo>
                  <a:close/>
                  <a:moveTo>
                    <a:pt x="985" y="793"/>
                  </a:moveTo>
                  <a:lnTo>
                    <a:pt x="1075" y="793"/>
                  </a:lnTo>
                  <a:lnTo>
                    <a:pt x="1075" y="1413"/>
                  </a:lnTo>
                  <a:lnTo>
                    <a:pt x="985" y="1413"/>
                  </a:lnTo>
                  <a:lnTo>
                    <a:pt x="985" y="793"/>
                  </a:lnTo>
                  <a:close/>
                  <a:moveTo>
                    <a:pt x="1478" y="1236"/>
                  </a:moveTo>
                  <a:lnTo>
                    <a:pt x="1568" y="1236"/>
                  </a:lnTo>
                  <a:lnTo>
                    <a:pt x="1568" y="1413"/>
                  </a:lnTo>
                  <a:lnTo>
                    <a:pt x="1478" y="1413"/>
                  </a:lnTo>
                  <a:lnTo>
                    <a:pt x="1478" y="1236"/>
                  </a:lnTo>
                  <a:close/>
                  <a:moveTo>
                    <a:pt x="1971" y="1323"/>
                  </a:moveTo>
                  <a:lnTo>
                    <a:pt x="2060" y="1323"/>
                  </a:lnTo>
                  <a:lnTo>
                    <a:pt x="2060" y="1413"/>
                  </a:lnTo>
                  <a:lnTo>
                    <a:pt x="1971" y="1413"/>
                  </a:lnTo>
                  <a:lnTo>
                    <a:pt x="1971" y="1323"/>
                  </a:lnTo>
                  <a:close/>
                  <a:moveTo>
                    <a:pt x="2463" y="1384"/>
                  </a:moveTo>
                  <a:lnTo>
                    <a:pt x="2553" y="1384"/>
                  </a:lnTo>
                  <a:lnTo>
                    <a:pt x="2553" y="1413"/>
                  </a:lnTo>
                  <a:lnTo>
                    <a:pt x="2463" y="1413"/>
                  </a:lnTo>
                  <a:lnTo>
                    <a:pt x="2463" y="1384"/>
                  </a:lnTo>
                  <a:close/>
                </a:path>
              </a:pathLst>
            </a:custGeom>
            <a:solidFill>
              <a:srgbClr val="CC0000"/>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 name="Freeform 9"/>
            <p:cNvSpPr>
              <a:spLocks noEditPoints="1"/>
            </p:cNvSpPr>
            <p:nvPr/>
          </p:nvSpPr>
          <p:spPr bwMode="auto">
            <a:xfrm>
              <a:off x="859" y="3077"/>
              <a:ext cx="2553" cy="1548"/>
            </a:xfrm>
            <a:custGeom>
              <a:avLst/>
              <a:gdLst>
                <a:gd name="T0" fmla="*/ 0 w 2553"/>
                <a:gd name="T1" fmla="*/ 0 h 1548"/>
                <a:gd name="T2" fmla="*/ 89 w 2553"/>
                <a:gd name="T3" fmla="*/ 0 h 1548"/>
                <a:gd name="T4" fmla="*/ 89 w 2553"/>
                <a:gd name="T5" fmla="*/ 1548 h 1548"/>
                <a:gd name="T6" fmla="*/ 0 w 2553"/>
                <a:gd name="T7" fmla="*/ 1548 h 1548"/>
                <a:gd name="T8" fmla="*/ 0 w 2553"/>
                <a:gd name="T9" fmla="*/ 0 h 1548"/>
                <a:gd name="T10" fmla="*/ 492 w 2553"/>
                <a:gd name="T11" fmla="*/ 713 h 1548"/>
                <a:gd name="T12" fmla="*/ 582 w 2553"/>
                <a:gd name="T13" fmla="*/ 713 h 1548"/>
                <a:gd name="T14" fmla="*/ 582 w 2553"/>
                <a:gd name="T15" fmla="*/ 1548 h 1548"/>
                <a:gd name="T16" fmla="*/ 492 w 2553"/>
                <a:gd name="T17" fmla="*/ 1548 h 1548"/>
                <a:gd name="T18" fmla="*/ 492 w 2553"/>
                <a:gd name="T19" fmla="*/ 713 h 1548"/>
                <a:gd name="T20" fmla="*/ 985 w 2553"/>
                <a:gd name="T21" fmla="*/ 982 h 1548"/>
                <a:gd name="T22" fmla="*/ 1075 w 2553"/>
                <a:gd name="T23" fmla="*/ 982 h 1548"/>
                <a:gd name="T24" fmla="*/ 1075 w 2553"/>
                <a:gd name="T25" fmla="*/ 1548 h 1548"/>
                <a:gd name="T26" fmla="*/ 985 w 2553"/>
                <a:gd name="T27" fmla="*/ 1548 h 1548"/>
                <a:gd name="T28" fmla="*/ 985 w 2553"/>
                <a:gd name="T29" fmla="*/ 982 h 1548"/>
                <a:gd name="T30" fmla="*/ 1478 w 2553"/>
                <a:gd name="T31" fmla="*/ 1438 h 1548"/>
                <a:gd name="T32" fmla="*/ 1567 w 2553"/>
                <a:gd name="T33" fmla="*/ 1438 h 1548"/>
                <a:gd name="T34" fmla="*/ 1567 w 2553"/>
                <a:gd name="T35" fmla="*/ 1548 h 1548"/>
                <a:gd name="T36" fmla="*/ 1478 w 2553"/>
                <a:gd name="T37" fmla="*/ 1548 h 1548"/>
                <a:gd name="T38" fmla="*/ 1478 w 2553"/>
                <a:gd name="T39" fmla="*/ 1438 h 1548"/>
                <a:gd name="T40" fmla="*/ 1970 w 2553"/>
                <a:gd name="T41" fmla="*/ 1452 h 1548"/>
                <a:gd name="T42" fmla="*/ 2060 w 2553"/>
                <a:gd name="T43" fmla="*/ 1452 h 1548"/>
                <a:gd name="T44" fmla="*/ 2060 w 2553"/>
                <a:gd name="T45" fmla="*/ 1548 h 1548"/>
                <a:gd name="T46" fmla="*/ 1970 w 2553"/>
                <a:gd name="T47" fmla="*/ 1548 h 1548"/>
                <a:gd name="T48" fmla="*/ 1970 w 2553"/>
                <a:gd name="T49" fmla="*/ 1452 h 1548"/>
                <a:gd name="T50" fmla="*/ 2463 w 2553"/>
                <a:gd name="T51" fmla="*/ 1490 h 1548"/>
                <a:gd name="T52" fmla="*/ 2553 w 2553"/>
                <a:gd name="T53" fmla="*/ 1490 h 1548"/>
                <a:gd name="T54" fmla="*/ 2553 w 2553"/>
                <a:gd name="T55" fmla="*/ 1548 h 1548"/>
                <a:gd name="T56" fmla="*/ 2463 w 2553"/>
                <a:gd name="T57" fmla="*/ 1548 h 1548"/>
                <a:gd name="T58" fmla="*/ 2463 w 2553"/>
                <a:gd name="T59" fmla="*/ 1490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53" h="1548">
                  <a:moveTo>
                    <a:pt x="0" y="0"/>
                  </a:moveTo>
                  <a:lnTo>
                    <a:pt x="89" y="0"/>
                  </a:lnTo>
                  <a:lnTo>
                    <a:pt x="89" y="1548"/>
                  </a:lnTo>
                  <a:lnTo>
                    <a:pt x="0" y="1548"/>
                  </a:lnTo>
                  <a:lnTo>
                    <a:pt x="0" y="0"/>
                  </a:lnTo>
                  <a:close/>
                  <a:moveTo>
                    <a:pt x="492" y="713"/>
                  </a:moveTo>
                  <a:lnTo>
                    <a:pt x="582" y="713"/>
                  </a:lnTo>
                  <a:lnTo>
                    <a:pt x="582" y="1548"/>
                  </a:lnTo>
                  <a:lnTo>
                    <a:pt x="492" y="1548"/>
                  </a:lnTo>
                  <a:lnTo>
                    <a:pt x="492" y="713"/>
                  </a:lnTo>
                  <a:close/>
                  <a:moveTo>
                    <a:pt x="985" y="982"/>
                  </a:moveTo>
                  <a:lnTo>
                    <a:pt x="1075" y="982"/>
                  </a:lnTo>
                  <a:lnTo>
                    <a:pt x="1075" y="1548"/>
                  </a:lnTo>
                  <a:lnTo>
                    <a:pt x="985" y="1548"/>
                  </a:lnTo>
                  <a:lnTo>
                    <a:pt x="985" y="982"/>
                  </a:lnTo>
                  <a:close/>
                  <a:moveTo>
                    <a:pt x="1478" y="1438"/>
                  </a:moveTo>
                  <a:lnTo>
                    <a:pt x="1567" y="1438"/>
                  </a:lnTo>
                  <a:lnTo>
                    <a:pt x="1567" y="1548"/>
                  </a:lnTo>
                  <a:lnTo>
                    <a:pt x="1478" y="1548"/>
                  </a:lnTo>
                  <a:lnTo>
                    <a:pt x="1478" y="1438"/>
                  </a:lnTo>
                  <a:close/>
                  <a:moveTo>
                    <a:pt x="1970" y="1452"/>
                  </a:moveTo>
                  <a:lnTo>
                    <a:pt x="2060" y="1452"/>
                  </a:lnTo>
                  <a:lnTo>
                    <a:pt x="2060" y="1548"/>
                  </a:lnTo>
                  <a:lnTo>
                    <a:pt x="1970" y="1548"/>
                  </a:lnTo>
                  <a:lnTo>
                    <a:pt x="1970" y="1452"/>
                  </a:lnTo>
                  <a:close/>
                  <a:moveTo>
                    <a:pt x="2463" y="1490"/>
                  </a:moveTo>
                  <a:lnTo>
                    <a:pt x="2553" y="1490"/>
                  </a:lnTo>
                  <a:lnTo>
                    <a:pt x="2553" y="1548"/>
                  </a:lnTo>
                  <a:lnTo>
                    <a:pt x="2463" y="1548"/>
                  </a:lnTo>
                  <a:lnTo>
                    <a:pt x="2463" y="1490"/>
                  </a:lnTo>
                  <a:close/>
                </a:path>
              </a:pathLst>
            </a:custGeom>
            <a:solidFill>
              <a:srgbClr val="66FFCC"/>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 name="Freeform 10"/>
            <p:cNvSpPr>
              <a:spLocks noEditPoints="1"/>
            </p:cNvSpPr>
            <p:nvPr/>
          </p:nvSpPr>
          <p:spPr bwMode="auto">
            <a:xfrm>
              <a:off x="948" y="3051"/>
              <a:ext cx="2553" cy="1574"/>
            </a:xfrm>
            <a:custGeom>
              <a:avLst/>
              <a:gdLst>
                <a:gd name="T0" fmla="*/ 0 w 2553"/>
                <a:gd name="T1" fmla="*/ 0 h 1574"/>
                <a:gd name="T2" fmla="*/ 90 w 2553"/>
                <a:gd name="T3" fmla="*/ 0 h 1574"/>
                <a:gd name="T4" fmla="*/ 90 w 2553"/>
                <a:gd name="T5" fmla="*/ 1574 h 1574"/>
                <a:gd name="T6" fmla="*/ 0 w 2553"/>
                <a:gd name="T7" fmla="*/ 1574 h 1574"/>
                <a:gd name="T8" fmla="*/ 0 w 2553"/>
                <a:gd name="T9" fmla="*/ 0 h 1574"/>
                <a:gd name="T10" fmla="*/ 493 w 2553"/>
                <a:gd name="T11" fmla="*/ 720 h 1574"/>
                <a:gd name="T12" fmla="*/ 583 w 2553"/>
                <a:gd name="T13" fmla="*/ 720 h 1574"/>
                <a:gd name="T14" fmla="*/ 583 w 2553"/>
                <a:gd name="T15" fmla="*/ 1574 h 1574"/>
                <a:gd name="T16" fmla="*/ 493 w 2553"/>
                <a:gd name="T17" fmla="*/ 1574 h 1574"/>
                <a:gd name="T18" fmla="*/ 493 w 2553"/>
                <a:gd name="T19" fmla="*/ 720 h 1574"/>
                <a:gd name="T20" fmla="*/ 986 w 2553"/>
                <a:gd name="T21" fmla="*/ 1063 h 1574"/>
                <a:gd name="T22" fmla="*/ 1075 w 2553"/>
                <a:gd name="T23" fmla="*/ 1063 h 1574"/>
                <a:gd name="T24" fmla="*/ 1075 w 2553"/>
                <a:gd name="T25" fmla="*/ 1574 h 1574"/>
                <a:gd name="T26" fmla="*/ 986 w 2553"/>
                <a:gd name="T27" fmla="*/ 1574 h 1574"/>
                <a:gd name="T28" fmla="*/ 986 w 2553"/>
                <a:gd name="T29" fmla="*/ 1063 h 1574"/>
                <a:gd name="T30" fmla="*/ 1478 w 2553"/>
                <a:gd name="T31" fmla="*/ 1468 h 1574"/>
                <a:gd name="T32" fmla="*/ 1568 w 2553"/>
                <a:gd name="T33" fmla="*/ 1468 h 1574"/>
                <a:gd name="T34" fmla="*/ 1568 w 2553"/>
                <a:gd name="T35" fmla="*/ 1574 h 1574"/>
                <a:gd name="T36" fmla="*/ 1478 w 2553"/>
                <a:gd name="T37" fmla="*/ 1574 h 1574"/>
                <a:gd name="T38" fmla="*/ 1478 w 2553"/>
                <a:gd name="T39" fmla="*/ 1468 h 1574"/>
                <a:gd name="T40" fmla="*/ 1971 w 2553"/>
                <a:gd name="T41" fmla="*/ 1468 h 1574"/>
                <a:gd name="T42" fmla="*/ 2061 w 2553"/>
                <a:gd name="T43" fmla="*/ 1468 h 1574"/>
                <a:gd name="T44" fmla="*/ 2061 w 2553"/>
                <a:gd name="T45" fmla="*/ 1574 h 1574"/>
                <a:gd name="T46" fmla="*/ 1971 w 2553"/>
                <a:gd name="T47" fmla="*/ 1574 h 1574"/>
                <a:gd name="T48" fmla="*/ 1971 w 2553"/>
                <a:gd name="T49" fmla="*/ 1468 h 1574"/>
                <a:gd name="T50" fmla="*/ 2464 w 2553"/>
                <a:gd name="T51" fmla="*/ 1513 h 1574"/>
                <a:gd name="T52" fmla="*/ 2553 w 2553"/>
                <a:gd name="T53" fmla="*/ 1513 h 1574"/>
                <a:gd name="T54" fmla="*/ 2553 w 2553"/>
                <a:gd name="T55" fmla="*/ 1574 h 1574"/>
                <a:gd name="T56" fmla="*/ 2464 w 2553"/>
                <a:gd name="T57" fmla="*/ 1574 h 1574"/>
                <a:gd name="T58" fmla="*/ 2464 w 2553"/>
                <a:gd name="T59" fmla="*/ 1513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53" h="1574">
                  <a:moveTo>
                    <a:pt x="0" y="0"/>
                  </a:moveTo>
                  <a:lnTo>
                    <a:pt x="90" y="0"/>
                  </a:lnTo>
                  <a:lnTo>
                    <a:pt x="90" y="1574"/>
                  </a:lnTo>
                  <a:lnTo>
                    <a:pt x="0" y="1574"/>
                  </a:lnTo>
                  <a:lnTo>
                    <a:pt x="0" y="0"/>
                  </a:lnTo>
                  <a:close/>
                  <a:moveTo>
                    <a:pt x="493" y="720"/>
                  </a:moveTo>
                  <a:lnTo>
                    <a:pt x="583" y="720"/>
                  </a:lnTo>
                  <a:lnTo>
                    <a:pt x="583" y="1574"/>
                  </a:lnTo>
                  <a:lnTo>
                    <a:pt x="493" y="1574"/>
                  </a:lnTo>
                  <a:lnTo>
                    <a:pt x="493" y="720"/>
                  </a:lnTo>
                  <a:close/>
                  <a:moveTo>
                    <a:pt x="986" y="1063"/>
                  </a:moveTo>
                  <a:lnTo>
                    <a:pt x="1075" y="1063"/>
                  </a:lnTo>
                  <a:lnTo>
                    <a:pt x="1075" y="1574"/>
                  </a:lnTo>
                  <a:lnTo>
                    <a:pt x="986" y="1574"/>
                  </a:lnTo>
                  <a:lnTo>
                    <a:pt x="986" y="1063"/>
                  </a:lnTo>
                  <a:close/>
                  <a:moveTo>
                    <a:pt x="1478" y="1468"/>
                  </a:moveTo>
                  <a:lnTo>
                    <a:pt x="1568" y="1468"/>
                  </a:lnTo>
                  <a:lnTo>
                    <a:pt x="1568" y="1574"/>
                  </a:lnTo>
                  <a:lnTo>
                    <a:pt x="1478" y="1574"/>
                  </a:lnTo>
                  <a:lnTo>
                    <a:pt x="1478" y="1468"/>
                  </a:lnTo>
                  <a:close/>
                  <a:moveTo>
                    <a:pt x="1971" y="1468"/>
                  </a:moveTo>
                  <a:lnTo>
                    <a:pt x="2061" y="1468"/>
                  </a:lnTo>
                  <a:lnTo>
                    <a:pt x="2061" y="1574"/>
                  </a:lnTo>
                  <a:lnTo>
                    <a:pt x="1971" y="1574"/>
                  </a:lnTo>
                  <a:lnTo>
                    <a:pt x="1971" y="1468"/>
                  </a:lnTo>
                  <a:close/>
                  <a:moveTo>
                    <a:pt x="2464" y="1513"/>
                  </a:moveTo>
                  <a:lnTo>
                    <a:pt x="2553" y="1513"/>
                  </a:lnTo>
                  <a:lnTo>
                    <a:pt x="2553" y="1574"/>
                  </a:lnTo>
                  <a:lnTo>
                    <a:pt x="2464" y="1574"/>
                  </a:lnTo>
                  <a:lnTo>
                    <a:pt x="2464" y="1513"/>
                  </a:lnTo>
                  <a:close/>
                </a:path>
              </a:pathLst>
            </a:custGeom>
            <a:solidFill>
              <a:srgbClr val="99CC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 name="Freeform 11"/>
            <p:cNvSpPr>
              <a:spLocks noEditPoints="1"/>
            </p:cNvSpPr>
            <p:nvPr/>
          </p:nvSpPr>
          <p:spPr bwMode="auto">
            <a:xfrm>
              <a:off x="1038" y="3032"/>
              <a:ext cx="2553" cy="1593"/>
            </a:xfrm>
            <a:custGeom>
              <a:avLst/>
              <a:gdLst>
                <a:gd name="T0" fmla="*/ 0 w 2553"/>
                <a:gd name="T1" fmla="*/ 0 h 1593"/>
                <a:gd name="T2" fmla="*/ 90 w 2553"/>
                <a:gd name="T3" fmla="*/ 0 h 1593"/>
                <a:gd name="T4" fmla="*/ 90 w 2553"/>
                <a:gd name="T5" fmla="*/ 1593 h 1593"/>
                <a:gd name="T6" fmla="*/ 0 w 2553"/>
                <a:gd name="T7" fmla="*/ 1593 h 1593"/>
                <a:gd name="T8" fmla="*/ 0 w 2553"/>
                <a:gd name="T9" fmla="*/ 0 h 1593"/>
                <a:gd name="T10" fmla="*/ 493 w 2553"/>
                <a:gd name="T11" fmla="*/ 741 h 1593"/>
                <a:gd name="T12" fmla="*/ 582 w 2553"/>
                <a:gd name="T13" fmla="*/ 741 h 1593"/>
                <a:gd name="T14" fmla="*/ 582 w 2553"/>
                <a:gd name="T15" fmla="*/ 1593 h 1593"/>
                <a:gd name="T16" fmla="*/ 493 w 2553"/>
                <a:gd name="T17" fmla="*/ 1593 h 1593"/>
                <a:gd name="T18" fmla="*/ 493 w 2553"/>
                <a:gd name="T19" fmla="*/ 741 h 1593"/>
                <a:gd name="T20" fmla="*/ 985 w 2553"/>
                <a:gd name="T21" fmla="*/ 1098 h 1593"/>
                <a:gd name="T22" fmla="*/ 1075 w 2553"/>
                <a:gd name="T23" fmla="*/ 1098 h 1593"/>
                <a:gd name="T24" fmla="*/ 1075 w 2553"/>
                <a:gd name="T25" fmla="*/ 1593 h 1593"/>
                <a:gd name="T26" fmla="*/ 985 w 2553"/>
                <a:gd name="T27" fmla="*/ 1593 h 1593"/>
                <a:gd name="T28" fmla="*/ 985 w 2553"/>
                <a:gd name="T29" fmla="*/ 1098 h 1593"/>
                <a:gd name="T30" fmla="*/ 1478 w 2553"/>
                <a:gd name="T31" fmla="*/ 1487 h 1593"/>
                <a:gd name="T32" fmla="*/ 1568 w 2553"/>
                <a:gd name="T33" fmla="*/ 1487 h 1593"/>
                <a:gd name="T34" fmla="*/ 1568 w 2553"/>
                <a:gd name="T35" fmla="*/ 1593 h 1593"/>
                <a:gd name="T36" fmla="*/ 1478 w 2553"/>
                <a:gd name="T37" fmla="*/ 1593 h 1593"/>
                <a:gd name="T38" fmla="*/ 1478 w 2553"/>
                <a:gd name="T39" fmla="*/ 1487 h 1593"/>
                <a:gd name="T40" fmla="*/ 1971 w 2553"/>
                <a:gd name="T41" fmla="*/ 1487 h 1593"/>
                <a:gd name="T42" fmla="*/ 2060 w 2553"/>
                <a:gd name="T43" fmla="*/ 1487 h 1593"/>
                <a:gd name="T44" fmla="*/ 2060 w 2553"/>
                <a:gd name="T45" fmla="*/ 1593 h 1593"/>
                <a:gd name="T46" fmla="*/ 1971 w 2553"/>
                <a:gd name="T47" fmla="*/ 1593 h 1593"/>
                <a:gd name="T48" fmla="*/ 1971 w 2553"/>
                <a:gd name="T49" fmla="*/ 1487 h 1593"/>
                <a:gd name="T50" fmla="*/ 2463 w 2553"/>
                <a:gd name="T51" fmla="*/ 1535 h 1593"/>
                <a:gd name="T52" fmla="*/ 2553 w 2553"/>
                <a:gd name="T53" fmla="*/ 1535 h 1593"/>
                <a:gd name="T54" fmla="*/ 2553 w 2553"/>
                <a:gd name="T55" fmla="*/ 1593 h 1593"/>
                <a:gd name="T56" fmla="*/ 2463 w 2553"/>
                <a:gd name="T57" fmla="*/ 1593 h 1593"/>
                <a:gd name="T58" fmla="*/ 2463 w 2553"/>
                <a:gd name="T59" fmla="*/ 1535 h 1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53" h="1593">
                  <a:moveTo>
                    <a:pt x="0" y="0"/>
                  </a:moveTo>
                  <a:lnTo>
                    <a:pt x="90" y="0"/>
                  </a:lnTo>
                  <a:lnTo>
                    <a:pt x="90" y="1593"/>
                  </a:lnTo>
                  <a:lnTo>
                    <a:pt x="0" y="1593"/>
                  </a:lnTo>
                  <a:lnTo>
                    <a:pt x="0" y="0"/>
                  </a:lnTo>
                  <a:close/>
                  <a:moveTo>
                    <a:pt x="493" y="741"/>
                  </a:moveTo>
                  <a:lnTo>
                    <a:pt x="582" y="741"/>
                  </a:lnTo>
                  <a:lnTo>
                    <a:pt x="582" y="1593"/>
                  </a:lnTo>
                  <a:lnTo>
                    <a:pt x="493" y="1593"/>
                  </a:lnTo>
                  <a:lnTo>
                    <a:pt x="493" y="741"/>
                  </a:lnTo>
                  <a:close/>
                  <a:moveTo>
                    <a:pt x="985" y="1098"/>
                  </a:moveTo>
                  <a:lnTo>
                    <a:pt x="1075" y="1098"/>
                  </a:lnTo>
                  <a:lnTo>
                    <a:pt x="1075" y="1593"/>
                  </a:lnTo>
                  <a:lnTo>
                    <a:pt x="985" y="1593"/>
                  </a:lnTo>
                  <a:lnTo>
                    <a:pt x="985" y="1098"/>
                  </a:lnTo>
                  <a:close/>
                  <a:moveTo>
                    <a:pt x="1478" y="1487"/>
                  </a:moveTo>
                  <a:lnTo>
                    <a:pt x="1568" y="1487"/>
                  </a:lnTo>
                  <a:lnTo>
                    <a:pt x="1568" y="1593"/>
                  </a:lnTo>
                  <a:lnTo>
                    <a:pt x="1478" y="1593"/>
                  </a:lnTo>
                  <a:lnTo>
                    <a:pt x="1478" y="1487"/>
                  </a:lnTo>
                  <a:close/>
                  <a:moveTo>
                    <a:pt x="1971" y="1487"/>
                  </a:moveTo>
                  <a:lnTo>
                    <a:pt x="2060" y="1487"/>
                  </a:lnTo>
                  <a:lnTo>
                    <a:pt x="2060" y="1593"/>
                  </a:lnTo>
                  <a:lnTo>
                    <a:pt x="1971" y="1593"/>
                  </a:lnTo>
                  <a:lnTo>
                    <a:pt x="1971" y="1487"/>
                  </a:lnTo>
                  <a:close/>
                  <a:moveTo>
                    <a:pt x="2463" y="1535"/>
                  </a:moveTo>
                  <a:lnTo>
                    <a:pt x="2553" y="1535"/>
                  </a:lnTo>
                  <a:lnTo>
                    <a:pt x="2553" y="1593"/>
                  </a:lnTo>
                  <a:lnTo>
                    <a:pt x="2463" y="1593"/>
                  </a:lnTo>
                  <a:lnTo>
                    <a:pt x="2463" y="1535"/>
                  </a:lnTo>
                  <a:close/>
                </a:path>
              </a:pathLst>
            </a:custGeom>
            <a:solidFill>
              <a:srgbClr val="CC99FF"/>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 name="Rectangle 12"/>
            <p:cNvSpPr>
              <a:spLocks noChangeArrowheads="1"/>
            </p:cNvSpPr>
            <p:nvPr/>
          </p:nvSpPr>
          <p:spPr bwMode="auto">
            <a:xfrm>
              <a:off x="699" y="2697"/>
              <a:ext cx="6" cy="1928"/>
            </a:xfrm>
            <a:prstGeom prst="rect">
              <a:avLst/>
            </a:pr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 name="Freeform 13"/>
            <p:cNvSpPr>
              <a:spLocks noEditPoints="1"/>
            </p:cNvSpPr>
            <p:nvPr/>
          </p:nvSpPr>
          <p:spPr bwMode="auto">
            <a:xfrm>
              <a:off x="679" y="2695"/>
              <a:ext cx="23" cy="1933"/>
            </a:xfrm>
            <a:custGeom>
              <a:avLst/>
              <a:gdLst>
                <a:gd name="T0" fmla="*/ 0 w 23"/>
                <a:gd name="T1" fmla="*/ 1927 h 1933"/>
                <a:gd name="T2" fmla="*/ 23 w 23"/>
                <a:gd name="T3" fmla="*/ 1927 h 1933"/>
                <a:gd name="T4" fmla="*/ 23 w 23"/>
                <a:gd name="T5" fmla="*/ 1933 h 1933"/>
                <a:gd name="T6" fmla="*/ 0 w 23"/>
                <a:gd name="T7" fmla="*/ 1933 h 1933"/>
                <a:gd name="T8" fmla="*/ 0 w 23"/>
                <a:gd name="T9" fmla="*/ 1927 h 1933"/>
                <a:gd name="T10" fmla="*/ 0 w 23"/>
                <a:gd name="T11" fmla="*/ 1606 h 1933"/>
                <a:gd name="T12" fmla="*/ 23 w 23"/>
                <a:gd name="T13" fmla="*/ 1606 h 1933"/>
                <a:gd name="T14" fmla="*/ 23 w 23"/>
                <a:gd name="T15" fmla="*/ 1612 h 1933"/>
                <a:gd name="T16" fmla="*/ 0 w 23"/>
                <a:gd name="T17" fmla="*/ 1612 h 1933"/>
                <a:gd name="T18" fmla="*/ 0 w 23"/>
                <a:gd name="T19" fmla="*/ 1606 h 1933"/>
                <a:gd name="T20" fmla="*/ 0 w 23"/>
                <a:gd name="T21" fmla="*/ 1284 h 1933"/>
                <a:gd name="T22" fmla="*/ 23 w 23"/>
                <a:gd name="T23" fmla="*/ 1284 h 1933"/>
                <a:gd name="T24" fmla="*/ 23 w 23"/>
                <a:gd name="T25" fmla="*/ 1290 h 1933"/>
                <a:gd name="T26" fmla="*/ 0 w 23"/>
                <a:gd name="T27" fmla="*/ 1290 h 1933"/>
                <a:gd name="T28" fmla="*/ 0 w 23"/>
                <a:gd name="T29" fmla="*/ 1284 h 1933"/>
                <a:gd name="T30" fmla="*/ 0 w 23"/>
                <a:gd name="T31" fmla="*/ 963 h 1933"/>
                <a:gd name="T32" fmla="*/ 23 w 23"/>
                <a:gd name="T33" fmla="*/ 963 h 1933"/>
                <a:gd name="T34" fmla="*/ 23 w 23"/>
                <a:gd name="T35" fmla="*/ 969 h 1933"/>
                <a:gd name="T36" fmla="*/ 0 w 23"/>
                <a:gd name="T37" fmla="*/ 969 h 1933"/>
                <a:gd name="T38" fmla="*/ 0 w 23"/>
                <a:gd name="T39" fmla="*/ 963 h 1933"/>
                <a:gd name="T40" fmla="*/ 0 w 23"/>
                <a:gd name="T41" fmla="*/ 642 h 1933"/>
                <a:gd name="T42" fmla="*/ 23 w 23"/>
                <a:gd name="T43" fmla="*/ 642 h 1933"/>
                <a:gd name="T44" fmla="*/ 23 w 23"/>
                <a:gd name="T45" fmla="*/ 648 h 1933"/>
                <a:gd name="T46" fmla="*/ 0 w 23"/>
                <a:gd name="T47" fmla="*/ 648 h 1933"/>
                <a:gd name="T48" fmla="*/ 0 w 23"/>
                <a:gd name="T49" fmla="*/ 642 h 1933"/>
                <a:gd name="T50" fmla="*/ 0 w 23"/>
                <a:gd name="T51" fmla="*/ 321 h 1933"/>
                <a:gd name="T52" fmla="*/ 23 w 23"/>
                <a:gd name="T53" fmla="*/ 321 h 1933"/>
                <a:gd name="T54" fmla="*/ 23 w 23"/>
                <a:gd name="T55" fmla="*/ 327 h 1933"/>
                <a:gd name="T56" fmla="*/ 0 w 23"/>
                <a:gd name="T57" fmla="*/ 327 h 1933"/>
                <a:gd name="T58" fmla="*/ 0 w 23"/>
                <a:gd name="T59" fmla="*/ 321 h 1933"/>
                <a:gd name="T60" fmla="*/ 0 w 23"/>
                <a:gd name="T61" fmla="*/ 0 h 1933"/>
                <a:gd name="T62" fmla="*/ 23 w 23"/>
                <a:gd name="T63" fmla="*/ 0 h 1933"/>
                <a:gd name="T64" fmla="*/ 23 w 23"/>
                <a:gd name="T65" fmla="*/ 5 h 1933"/>
                <a:gd name="T66" fmla="*/ 0 w 23"/>
                <a:gd name="T67" fmla="*/ 5 h 1933"/>
                <a:gd name="T68" fmla="*/ 0 w 23"/>
                <a:gd name="T69" fmla="*/ 0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933">
                  <a:moveTo>
                    <a:pt x="0" y="1927"/>
                  </a:moveTo>
                  <a:lnTo>
                    <a:pt x="23" y="1927"/>
                  </a:lnTo>
                  <a:lnTo>
                    <a:pt x="23" y="1933"/>
                  </a:lnTo>
                  <a:lnTo>
                    <a:pt x="0" y="1933"/>
                  </a:lnTo>
                  <a:lnTo>
                    <a:pt x="0" y="1927"/>
                  </a:lnTo>
                  <a:close/>
                  <a:moveTo>
                    <a:pt x="0" y="1606"/>
                  </a:moveTo>
                  <a:lnTo>
                    <a:pt x="23" y="1606"/>
                  </a:lnTo>
                  <a:lnTo>
                    <a:pt x="23" y="1612"/>
                  </a:lnTo>
                  <a:lnTo>
                    <a:pt x="0" y="1612"/>
                  </a:lnTo>
                  <a:lnTo>
                    <a:pt x="0" y="1606"/>
                  </a:lnTo>
                  <a:close/>
                  <a:moveTo>
                    <a:pt x="0" y="1284"/>
                  </a:moveTo>
                  <a:lnTo>
                    <a:pt x="23" y="1284"/>
                  </a:lnTo>
                  <a:lnTo>
                    <a:pt x="23" y="1290"/>
                  </a:lnTo>
                  <a:lnTo>
                    <a:pt x="0" y="1290"/>
                  </a:lnTo>
                  <a:lnTo>
                    <a:pt x="0" y="1284"/>
                  </a:lnTo>
                  <a:close/>
                  <a:moveTo>
                    <a:pt x="0" y="963"/>
                  </a:moveTo>
                  <a:lnTo>
                    <a:pt x="23" y="963"/>
                  </a:lnTo>
                  <a:lnTo>
                    <a:pt x="23" y="969"/>
                  </a:lnTo>
                  <a:lnTo>
                    <a:pt x="0" y="969"/>
                  </a:lnTo>
                  <a:lnTo>
                    <a:pt x="0" y="963"/>
                  </a:lnTo>
                  <a:close/>
                  <a:moveTo>
                    <a:pt x="0" y="642"/>
                  </a:moveTo>
                  <a:lnTo>
                    <a:pt x="23" y="642"/>
                  </a:lnTo>
                  <a:lnTo>
                    <a:pt x="23" y="648"/>
                  </a:lnTo>
                  <a:lnTo>
                    <a:pt x="0" y="648"/>
                  </a:lnTo>
                  <a:lnTo>
                    <a:pt x="0" y="642"/>
                  </a:lnTo>
                  <a:close/>
                  <a:moveTo>
                    <a:pt x="0" y="321"/>
                  </a:moveTo>
                  <a:lnTo>
                    <a:pt x="23" y="321"/>
                  </a:lnTo>
                  <a:lnTo>
                    <a:pt x="23" y="327"/>
                  </a:lnTo>
                  <a:lnTo>
                    <a:pt x="0" y="327"/>
                  </a:lnTo>
                  <a:lnTo>
                    <a:pt x="0" y="321"/>
                  </a:lnTo>
                  <a:close/>
                  <a:moveTo>
                    <a:pt x="0" y="0"/>
                  </a:moveTo>
                  <a:lnTo>
                    <a:pt x="23" y="0"/>
                  </a:lnTo>
                  <a:lnTo>
                    <a:pt x="23" y="5"/>
                  </a:lnTo>
                  <a:lnTo>
                    <a:pt x="0" y="5"/>
                  </a:lnTo>
                  <a:lnTo>
                    <a:pt x="0" y="0"/>
                  </a:lnTo>
                  <a:close/>
                </a:path>
              </a:pathLst>
            </a:cu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 name="Rectangle 14"/>
            <p:cNvSpPr>
              <a:spLocks noChangeArrowheads="1"/>
            </p:cNvSpPr>
            <p:nvPr/>
          </p:nvSpPr>
          <p:spPr bwMode="auto">
            <a:xfrm>
              <a:off x="702" y="4622"/>
              <a:ext cx="2956" cy="6"/>
            </a:xfrm>
            <a:prstGeom prst="rect">
              <a:avLst/>
            </a:pr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 name="Freeform 15"/>
            <p:cNvSpPr>
              <a:spLocks noEditPoints="1"/>
            </p:cNvSpPr>
            <p:nvPr/>
          </p:nvSpPr>
          <p:spPr bwMode="auto">
            <a:xfrm>
              <a:off x="699" y="4625"/>
              <a:ext cx="2962" cy="23"/>
            </a:xfrm>
            <a:custGeom>
              <a:avLst/>
              <a:gdLst>
                <a:gd name="T0" fmla="*/ 6 w 2962"/>
                <a:gd name="T1" fmla="*/ 0 h 23"/>
                <a:gd name="T2" fmla="*/ 6 w 2962"/>
                <a:gd name="T3" fmla="*/ 23 h 23"/>
                <a:gd name="T4" fmla="*/ 0 w 2962"/>
                <a:gd name="T5" fmla="*/ 23 h 23"/>
                <a:gd name="T6" fmla="*/ 0 w 2962"/>
                <a:gd name="T7" fmla="*/ 0 h 23"/>
                <a:gd name="T8" fmla="*/ 6 w 2962"/>
                <a:gd name="T9" fmla="*/ 0 h 23"/>
                <a:gd name="T10" fmla="*/ 498 w 2962"/>
                <a:gd name="T11" fmla="*/ 0 h 23"/>
                <a:gd name="T12" fmla="*/ 498 w 2962"/>
                <a:gd name="T13" fmla="*/ 23 h 23"/>
                <a:gd name="T14" fmla="*/ 493 w 2962"/>
                <a:gd name="T15" fmla="*/ 23 h 23"/>
                <a:gd name="T16" fmla="*/ 493 w 2962"/>
                <a:gd name="T17" fmla="*/ 0 h 23"/>
                <a:gd name="T18" fmla="*/ 498 w 2962"/>
                <a:gd name="T19" fmla="*/ 0 h 23"/>
                <a:gd name="T20" fmla="*/ 991 w 2962"/>
                <a:gd name="T21" fmla="*/ 0 h 23"/>
                <a:gd name="T22" fmla="*/ 991 w 2962"/>
                <a:gd name="T23" fmla="*/ 23 h 23"/>
                <a:gd name="T24" fmla="*/ 985 w 2962"/>
                <a:gd name="T25" fmla="*/ 23 h 23"/>
                <a:gd name="T26" fmla="*/ 985 w 2962"/>
                <a:gd name="T27" fmla="*/ 0 h 23"/>
                <a:gd name="T28" fmla="*/ 991 w 2962"/>
                <a:gd name="T29" fmla="*/ 0 h 23"/>
                <a:gd name="T30" fmla="*/ 1484 w 2962"/>
                <a:gd name="T31" fmla="*/ 0 h 23"/>
                <a:gd name="T32" fmla="*/ 1484 w 2962"/>
                <a:gd name="T33" fmla="*/ 23 h 23"/>
                <a:gd name="T34" fmla="*/ 1478 w 2962"/>
                <a:gd name="T35" fmla="*/ 23 h 23"/>
                <a:gd name="T36" fmla="*/ 1478 w 2962"/>
                <a:gd name="T37" fmla="*/ 0 h 23"/>
                <a:gd name="T38" fmla="*/ 1484 w 2962"/>
                <a:gd name="T39" fmla="*/ 0 h 23"/>
                <a:gd name="T40" fmla="*/ 1976 w 2962"/>
                <a:gd name="T41" fmla="*/ 0 h 23"/>
                <a:gd name="T42" fmla="*/ 1976 w 2962"/>
                <a:gd name="T43" fmla="*/ 23 h 23"/>
                <a:gd name="T44" fmla="*/ 1971 w 2962"/>
                <a:gd name="T45" fmla="*/ 23 h 23"/>
                <a:gd name="T46" fmla="*/ 1971 w 2962"/>
                <a:gd name="T47" fmla="*/ 0 h 23"/>
                <a:gd name="T48" fmla="*/ 1976 w 2962"/>
                <a:gd name="T49" fmla="*/ 0 h 23"/>
                <a:gd name="T50" fmla="*/ 2469 w 2962"/>
                <a:gd name="T51" fmla="*/ 0 h 23"/>
                <a:gd name="T52" fmla="*/ 2469 w 2962"/>
                <a:gd name="T53" fmla="*/ 23 h 23"/>
                <a:gd name="T54" fmla="*/ 2463 w 2962"/>
                <a:gd name="T55" fmla="*/ 23 h 23"/>
                <a:gd name="T56" fmla="*/ 2463 w 2962"/>
                <a:gd name="T57" fmla="*/ 0 h 23"/>
                <a:gd name="T58" fmla="*/ 2469 w 2962"/>
                <a:gd name="T59" fmla="*/ 0 h 23"/>
                <a:gd name="T60" fmla="*/ 2962 w 2962"/>
                <a:gd name="T61" fmla="*/ 0 h 23"/>
                <a:gd name="T62" fmla="*/ 2962 w 2962"/>
                <a:gd name="T63" fmla="*/ 23 h 23"/>
                <a:gd name="T64" fmla="*/ 2956 w 2962"/>
                <a:gd name="T65" fmla="*/ 23 h 23"/>
                <a:gd name="T66" fmla="*/ 2956 w 2962"/>
                <a:gd name="T67" fmla="*/ 0 h 23"/>
                <a:gd name="T68" fmla="*/ 2962 w 2962"/>
                <a:gd name="T6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62" h="23">
                  <a:moveTo>
                    <a:pt x="6" y="0"/>
                  </a:moveTo>
                  <a:lnTo>
                    <a:pt x="6" y="23"/>
                  </a:lnTo>
                  <a:lnTo>
                    <a:pt x="0" y="23"/>
                  </a:lnTo>
                  <a:lnTo>
                    <a:pt x="0" y="0"/>
                  </a:lnTo>
                  <a:lnTo>
                    <a:pt x="6" y="0"/>
                  </a:lnTo>
                  <a:close/>
                  <a:moveTo>
                    <a:pt x="498" y="0"/>
                  </a:moveTo>
                  <a:lnTo>
                    <a:pt x="498" y="23"/>
                  </a:lnTo>
                  <a:lnTo>
                    <a:pt x="493" y="23"/>
                  </a:lnTo>
                  <a:lnTo>
                    <a:pt x="493" y="0"/>
                  </a:lnTo>
                  <a:lnTo>
                    <a:pt x="498" y="0"/>
                  </a:lnTo>
                  <a:close/>
                  <a:moveTo>
                    <a:pt x="991" y="0"/>
                  </a:moveTo>
                  <a:lnTo>
                    <a:pt x="991" y="23"/>
                  </a:lnTo>
                  <a:lnTo>
                    <a:pt x="985" y="23"/>
                  </a:lnTo>
                  <a:lnTo>
                    <a:pt x="985" y="0"/>
                  </a:lnTo>
                  <a:lnTo>
                    <a:pt x="991" y="0"/>
                  </a:lnTo>
                  <a:close/>
                  <a:moveTo>
                    <a:pt x="1484" y="0"/>
                  </a:moveTo>
                  <a:lnTo>
                    <a:pt x="1484" y="23"/>
                  </a:lnTo>
                  <a:lnTo>
                    <a:pt x="1478" y="23"/>
                  </a:lnTo>
                  <a:lnTo>
                    <a:pt x="1478" y="0"/>
                  </a:lnTo>
                  <a:lnTo>
                    <a:pt x="1484" y="0"/>
                  </a:lnTo>
                  <a:close/>
                  <a:moveTo>
                    <a:pt x="1976" y="0"/>
                  </a:moveTo>
                  <a:lnTo>
                    <a:pt x="1976" y="23"/>
                  </a:lnTo>
                  <a:lnTo>
                    <a:pt x="1971" y="23"/>
                  </a:lnTo>
                  <a:lnTo>
                    <a:pt x="1971" y="0"/>
                  </a:lnTo>
                  <a:lnTo>
                    <a:pt x="1976" y="0"/>
                  </a:lnTo>
                  <a:close/>
                  <a:moveTo>
                    <a:pt x="2469" y="0"/>
                  </a:moveTo>
                  <a:lnTo>
                    <a:pt x="2469" y="23"/>
                  </a:lnTo>
                  <a:lnTo>
                    <a:pt x="2463" y="23"/>
                  </a:lnTo>
                  <a:lnTo>
                    <a:pt x="2463" y="0"/>
                  </a:lnTo>
                  <a:lnTo>
                    <a:pt x="2469" y="0"/>
                  </a:lnTo>
                  <a:close/>
                  <a:moveTo>
                    <a:pt x="2962" y="0"/>
                  </a:moveTo>
                  <a:lnTo>
                    <a:pt x="2962" y="23"/>
                  </a:lnTo>
                  <a:lnTo>
                    <a:pt x="2956" y="23"/>
                  </a:lnTo>
                  <a:lnTo>
                    <a:pt x="2956" y="0"/>
                  </a:lnTo>
                  <a:lnTo>
                    <a:pt x="2962" y="0"/>
                  </a:lnTo>
                  <a:close/>
                </a:path>
              </a:pathLst>
            </a:cu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 name="Rectangle 16"/>
            <p:cNvSpPr>
              <a:spLocks noChangeArrowheads="1"/>
            </p:cNvSpPr>
            <p:nvPr/>
          </p:nvSpPr>
          <p:spPr bwMode="auto">
            <a:xfrm>
              <a:off x="709" y="3088"/>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44.0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 name="Rectangle 17"/>
            <p:cNvSpPr>
              <a:spLocks noChangeArrowheads="1"/>
            </p:cNvSpPr>
            <p:nvPr/>
          </p:nvSpPr>
          <p:spPr bwMode="auto">
            <a:xfrm>
              <a:off x="1216" y="3617"/>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3" name="Rectangle 18"/>
            <p:cNvSpPr>
              <a:spLocks noChangeArrowheads="1"/>
            </p:cNvSpPr>
            <p:nvPr/>
          </p:nvSpPr>
          <p:spPr bwMode="auto">
            <a:xfrm>
              <a:off x="1709" y="3880"/>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19.3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 name="Rectangle 19"/>
            <p:cNvSpPr>
              <a:spLocks noChangeArrowheads="1"/>
            </p:cNvSpPr>
            <p:nvPr/>
          </p:nvSpPr>
          <p:spPr bwMode="auto">
            <a:xfrm>
              <a:off x="2221" y="4323"/>
              <a:ext cx="10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7" name="Rectangle 20"/>
            <p:cNvSpPr>
              <a:spLocks noChangeArrowheads="1"/>
            </p:cNvSpPr>
            <p:nvPr/>
          </p:nvSpPr>
          <p:spPr bwMode="auto">
            <a:xfrm>
              <a:off x="2714" y="4410"/>
              <a:ext cx="10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 name="Rectangle 21"/>
            <p:cNvSpPr>
              <a:spLocks noChangeArrowheads="1"/>
            </p:cNvSpPr>
            <p:nvPr/>
          </p:nvSpPr>
          <p:spPr bwMode="auto">
            <a:xfrm>
              <a:off x="3207" y="4471"/>
              <a:ext cx="10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9" name="Rectangle 22"/>
            <p:cNvSpPr>
              <a:spLocks noChangeArrowheads="1"/>
            </p:cNvSpPr>
            <p:nvPr/>
          </p:nvSpPr>
          <p:spPr bwMode="auto">
            <a:xfrm>
              <a:off x="498" y="4587"/>
              <a:ext cx="10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0" name="Rectangle 23"/>
            <p:cNvSpPr>
              <a:spLocks noChangeArrowheads="1"/>
            </p:cNvSpPr>
            <p:nvPr/>
          </p:nvSpPr>
          <p:spPr bwMode="auto">
            <a:xfrm>
              <a:off x="459" y="4266"/>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 name="Rectangle 24"/>
            <p:cNvSpPr>
              <a:spLocks noChangeArrowheads="1"/>
            </p:cNvSpPr>
            <p:nvPr/>
          </p:nvSpPr>
          <p:spPr bwMode="auto">
            <a:xfrm>
              <a:off x="459" y="3945"/>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2" name="Rectangle 25"/>
            <p:cNvSpPr>
              <a:spLocks noChangeArrowheads="1"/>
            </p:cNvSpPr>
            <p:nvPr/>
          </p:nvSpPr>
          <p:spPr bwMode="auto">
            <a:xfrm>
              <a:off x="459" y="3624"/>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3" name="Rectangle 26"/>
            <p:cNvSpPr>
              <a:spLocks noChangeArrowheads="1"/>
            </p:cNvSpPr>
            <p:nvPr/>
          </p:nvSpPr>
          <p:spPr bwMode="auto">
            <a:xfrm>
              <a:off x="459" y="3302"/>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4" name="Rectangle 27"/>
            <p:cNvSpPr>
              <a:spLocks noChangeArrowheads="1"/>
            </p:cNvSpPr>
            <p:nvPr/>
          </p:nvSpPr>
          <p:spPr bwMode="auto">
            <a:xfrm>
              <a:off x="459" y="2981"/>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5" name="Rectangle 28"/>
            <p:cNvSpPr>
              <a:spLocks noChangeArrowheads="1"/>
            </p:cNvSpPr>
            <p:nvPr/>
          </p:nvSpPr>
          <p:spPr bwMode="auto">
            <a:xfrm>
              <a:off x="459" y="2660"/>
              <a:ext cx="14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6" name="Rectangle 29"/>
            <p:cNvSpPr>
              <a:spLocks noChangeArrowheads="1"/>
            </p:cNvSpPr>
            <p:nvPr/>
          </p:nvSpPr>
          <p:spPr bwMode="auto">
            <a:xfrm>
              <a:off x="752" y="4683"/>
              <a:ext cx="23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悪性新生物</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7" name="Rectangle 30"/>
            <p:cNvSpPr>
              <a:spLocks noChangeArrowheads="1"/>
            </p:cNvSpPr>
            <p:nvPr/>
          </p:nvSpPr>
          <p:spPr bwMode="auto">
            <a:xfrm>
              <a:off x="1323" y="4683"/>
              <a:ext cx="15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心臓病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 name="Rectangle 31"/>
            <p:cNvSpPr>
              <a:spLocks noChangeArrowheads="1"/>
            </p:cNvSpPr>
            <p:nvPr/>
          </p:nvSpPr>
          <p:spPr bwMode="auto">
            <a:xfrm>
              <a:off x="1816" y="4683"/>
              <a:ext cx="15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脳疾患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9" name="Rectangle 32"/>
            <p:cNvSpPr>
              <a:spLocks noChangeArrowheads="1"/>
            </p:cNvSpPr>
            <p:nvPr/>
          </p:nvSpPr>
          <p:spPr bwMode="auto">
            <a:xfrm>
              <a:off x="2348" y="4683"/>
              <a:ext cx="114"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自殺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 name="Rectangle 33"/>
            <p:cNvSpPr>
              <a:spLocks noChangeArrowheads="1"/>
            </p:cNvSpPr>
            <p:nvPr/>
          </p:nvSpPr>
          <p:spPr bwMode="auto">
            <a:xfrm>
              <a:off x="2802" y="4683"/>
              <a:ext cx="15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腎不全</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1" name="Rectangle 34"/>
            <p:cNvSpPr>
              <a:spLocks noChangeArrowheads="1"/>
            </p:cNvSpPr>
            <p:nvPr/>
          </p:nvSpPr>
          <p:spPr bwMode="auto">
            <a:xfrm>
              <a:off x="3294" y="4683"/>
              <a:ext cx="153"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糖尿病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2" name="Rectangle 35"/>
            <p:cNvSpPr>
              <a:spLocks noChangeArrowheads="1"/>
            </p:cNvSpPr>
            <p:nvPr/>
          </p:nvSpPr>
          <p:spPr bwMode="auto">
            <a:xfrm>
              <a:off x="370" y="2540"/>
              <a:ext cx="194"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死因割合</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3" name="Rectangle 36"/>
            <p:cNvSpPr>
              <a:spLocks noChangeArrowheads="1"/>
            </p:cNvSpPr>
            <p:nvPr/>
          </p:nvSpPr>
          <p:spPr bwMode="auto">
            <a:xfrm>
              <a:off x="683" y="2540"/>
              <a:ext cx="121"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4" name="Rectangle 37"/>
            <p:cNvSpPr>
              <a:spLocks noChangeArrowheads="1"/>
            </p:cNvSpPr>
            <p:nvPr/>
          </p:nvSpPr>
          <p:spPr bwMode="auto">
            <a:xfrm>
              <a:off x="1360" y="2563"/>
              <a:ext cx="36" cy="35"/>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Rectangle 38"/>
            <p:cNvSpPr>
              <a:spLocks noChangeArrowheads="1"/>
            </p:cNvSpPr>
            <p:nvPr/>
          </p:nvSpPr>
          <p:spPr bwMode="auto">
            <a:xfrm>
              <a:off x="1411" y="2543"/>
              <a:ext cx="193"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6" name="Rectangle 39"/>
            <p:cNvSpPr>
              <a:spLocks noChangeArrowheads="1"/>
            </p:cNvSpPr>
            <p:nvPr/>
          </p:nvSpPr>
          <p:spPr bwMode="auto">
            <a:xfrm>
              <a:off x="1959" y="2563"/>
              <a:ext cx="35" cy="35"/>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Rectangle 40"/>
            <p:cNvSpPr>
              <a:spLocks noChangeArrowheads="1"/>
            </p:cNvSpPr>
            <p:nvPr/>
          </p:nvSpPr>
          <p:spPr bwMode="auto">
            <a:xfrm>
              <a:off x="2010" y="2543"/>
              <a:ext cx="72"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8" name="Rectangle 41"/>
            <p:cNvSpPr>
              <a:spLocks noChangeArrowheads="1"/>
            </p:cNvSpPr>
            <p:nvPr/>
          </p:nvSpPr>
          <p:spPr bwMode="auto">
            <a:xfrm>
              <a:off x="2323" y="2563"/>
              <a:ext cx="34" cy="35"/>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Rectangle 42"/>
            <p:cNvSpPr>
              <a:spLocks noChangeArrowheads="1"/>
            </p:cNvSpPr>
            <p:nvPr/>
          </p:nvSpPr>
          <p:spPr bwMode="auto">
            <a:xfrm>
              <a:off x="2373" y="2543"/>
              <a:ext cx="153"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0" name="Rectangle 43"/>
            <p:cNvSpPr>
              <a:spLocks noChangeArrowheads="1"/>
            </p:cNvSpPr>
            <p:nvPr/>
          </p:nvSpPr>
          <p:spPr bwMode="auto">
            <a:xfrm>
              <a:off x="2843" y="2563"/>
              <a:ext cx="35" cy="35"/>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Rectangle 44"/>
            <p:cNvSpPr>
              <a:spLocks noChangeArrowheads="1"/>
            </p:cNvSpPr>
            <p:nvPr/>
          </p:nvSpPr>
          <p:spPr bwMode="auto">
            <a:xfrm>
              <a:off x="2893" y="2543"/>
              <a:ext cx="73"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2" name="Freeform 45"/>
            <p:cNvSpPr>
              <a:spLocks noEditPoints="1"/>
            </p:cNvSpPr>
            <p:nvPr/>
          </p:nvSpPr>
          <p:spPr bwMode="auto">
            <a:xfrm>
              <a:off x="240" y="2426"/>
              <a:ext cx="3680" cy="2408"/>
            </a:xfrm>
            <a:custGeom>
              <a:avLst/>
              <a:gdLst>
                <a:gd name="T0" fmla="*/ 0 w 31200"/>
                <a:gd name="T1" fmla="*/ 24 h 20416"/>
                <a:gd name="T2" fmla="*/ 24 w 31200"/>
                <a:gd name="T3" fmla="*/ 0 h 20416"/>
                <a:gd name="T4" fmla="*/ 31176 w 31200"/>
                <a:gd name="T5" fmla="*/ 0 h 20416"/>
                <a:gd name="T6" fmla="*/ 31200 w 31200"/>
                <a:gd name="T7" fmla="*/ 24 h 20416"/>
                <a:gd name="T8" fmla="*/ 31200 w 31200"/>
                <a:gd name="T9" fmla="*/ 20392 h 20416"/>
                <a:gd name="T10" fmla="*/ 31176 w 31200"/>
                <a:gd name="T11" fmla="*/ 20416 h 20416"/>
                <a:gd name="T12" fmla="*/ 24 w 31200"/>
                <a:gd name="T13" fmla="*/ 20416 h 20416"/>
                <a:gd name="T14" fmla="*/ 0 w 31200"/>
                <a:gd name="T15" fmla="*/ 20392 h 20416"/>
                <a:gd name="T16" fmla="*/ 0 w 31200"/>
                <a:gd name="T17" fmla="*/ 24 h 20416"/>
                <a:gd name="T18" fmla="*/ 48 w 31200"/>
                <a:gd name="T19" fmla="*/ 20392 h 20416"/>
                <a:gd name="T20" fmla="*/ 24 w 31200"/>
                <a:gd name="T21" fmla="*/ 20368 h 20416"/>
                <a:gd name="T22" fmla="*/ 31176 w 31200"/>
                <a:gd name="T23" fmla="*/ 20368 h 20416"/>
                <a:gd name="T24" fmla="*/ 31152 w 31200"/>
                <a:gd name="T25" fmla="*/ 20392 h 20416"/>
                <a:gd name="T26" fmla="*/ 31152 w 31200"/>
                <a:gd name="T27" fmla="*/ 24 h 20416"/>
                <a:gd name="T28" fmla="*/ 31176 w 31200"/>
                <a:gd name="T29" fmla="*/ 48 h 20416"/>
                <a:gd name="T30" fmla="*/ 24 w 31200"/>
                <a:gd name="T31" fmla="*/ 48 h 20416"/>
                <a:gd name="T32" fmla="*/ 48 w 31200"/>
                <a:gd name="T33" fmla="*/ 24 h 20416"/>
                <a:gd name="T34" fmla="*/ 48 w 31200"/>
                <a:gd name="T35" fmla="*/ 20392 h 20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00" h="20416">
                  <a:moveTo>
                    <a:pt x="0" y="24"/>
                  </a:moveTo>
                  <a:cubicBezTo>
                    <a:pt x="0" y="11"/>
                    <a:pt x="11" y="0"/>
                    <a:pt x="24" y="0"/>
                  </a:cubicBezTo>
                  <a:lnTo>
                    <a:pt x="31176" y="0"/>
                  </a:lnTo>
                  <a:cubicBezTo>
                    <a:pt x="31190" y="0"/>
                    <a:pt x="31200" y="11"/>
                    <a:pt x="31200" y="24"/>
                  </a:cubicBezTo>
                  <a:lnTo>
                    <a:pt x="31200" y="20392"/>
                  </a:lnTo>
                  <a:cubicBezTo>
                    <a:pt x="31200" y="20406"/>
                    <a:pt x="31190" y="20416"/>
                    <a:pt x="31176" y="20416"/>
                  </a:cubicBezTo>
                  <a:lnTo>
                    <a:pt x="24" y="20416"/>
                  </a:lnTo>
                  <a:cubicBezTo>
                    <a:pt x="11" y="20416"/>
                    <a:pt x="0" y="20406"/>
                    <a:pt x="0" y="20392"/>
                  </a:cubicBezTo>
                  <a:lnTo>
                    <a:pt x="0" y="24"/>
                  </a:lnTo>
                  <a:close/>
                  <a:moveTo>
                    <a:pt x="48" y="20392"/>
                  </a:moveTo>
                  <a:lnTo>
                    <a:pt x="24" y="20368"/>
                  </a:lnTo>
                  <a:lnTo>
                    <a:pt x="31176" y="20368"/>
                  </a:lnTo>
                  <a:lnTo>
                    <a:pt x="31152" y="20392"/>
                  </a:lnTo>
                  <a:lnTo>
                    <a:pt x="31152" y="24"/>
                  </a:lnTo>
                  <a:lnTo>
                    <a:pt x="31176" y="48"/>
                  </a:lnTo>
                  <a:lnTo>
                    <a:pt x="24" y="48"/>
                  </a:lnTo>
                  <a:lnTo>
                    <a:pt x="48" y="24"/>
                  </a:lnTo>
                  <a:lnTo>
                    <a:pt x="48" y="20392"/>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15922535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14</a:t>
            </a:fld>
            <a:endParaRPr kumimoji="1" lang="ja-JP" altLang="en-US" dirty="0">
              <a:latin typeface="ＭＳ 明朝"/>
              <a:ea typeface="ＭＳ 明朝"/>
            </a:endParaRPr>
          </a:p>
        </p:txBody>
      </p:sp>
      <p:sp>
        <p:nvSpPr>
          <p:cNvPr id="100" name="テキスト ボックス 99"/>
          <p:cNvSpPr txBox="1">
            <a:spLocks noChangeAspect="1"/>
          </p:cNvSpPr>
          <p:nvPr/>
        </p:nvSpPr>
        <p:spPr>
          <a:xfrm>
            <a:off x="368660" y="190502"/>
            <a:ext cx="6120680" cy="997122"/>
          </a:xfrm>
          <a:prstGeom prst="rect">
            <a:avLst/>
          </a:prstGeom>
          <a:noFill/>
          <a:ln>
            <a:noFill/>
          </a:ln>
        </p:spPr>
        <p:txBody>
          <a:bodyPr wrap="square" lIns="0" rIns="0" rtlCol="0">
            <a:noAutofit/>
          </a:bodyPr>
          <a:lstStyle/>
          <a:p>
            <a:pPr lvl="0" fontAlgn="base">
              <a:lnSpc>
                <a:spcPct val="125000"/>
              </a:lnSpc>
              <a:spcBef>
                <a:spcPct val="0"/>
              </a:spcBef>
              <a:spcAft>
                <a:spcPct val="0"/>
              </a:spcAft>
            </a:pPr>
            <a:r>
              <a:rPr lang="ja-JP" altLang="en-US" sz="1200" dirty="0">
                <a:latin typeface="ＭＳ 明朝" panose="02020609040205080304" pitchFamily="17" charset="-128"/>
                <a:ea typeface="ＭＳ 明朝" panose="02020609040205080304" pitchFamily="17" charset="-128"/>
                <a:cs typeface="Times New Roman" pitchFamily="18" charset="0"/>
              </a:rPr>
              <a:t>　本町の平成</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a:latin typeface="ＭＳ 明朝" panose="02020609040205080304" pitchFamily="17" charset="-128"/>
                <a:ea typeface="ＭＳ 明朝" panose="02020609040205080304" pitchFamily="17" charset="-128"/>
                <a:cs typeface="Times New Roman" pitchFamily="18" charset="0"/>
              </a:rPr>
              <a:t>年度から平成</a:t>
            </a:r>
            <a:r>
              <a:rPr lang="en-US" altLang="ja-JP" sz="1200" dirty="0">
                <a:latin typeface="ＭＳ 明朝" panose="02020609040205080304" pitchFamily="17" charset="-128"/>
                <a:ea typeface="ＭＳ 明朝" panose="02020609040205080304" pitchFamily="17" charset="-128"/>
                <a:cs typeface="Times New Roman" pitchFamily="18" charset="0"/>
              </a:rPr>
              <a:t>28</a:t>
            </a:r>
            <a:r>
              <a:rPr lang="ja-JP" altLang="en-US" sz="1200" dirty="0">
                <a:latin typeface="ＭＳ 明朝" panose="02020609040205080304" pitchFamily="17" charset="-128"/>
                <a:ea typeface="ＭＳ 明朝" panose="02020609040205080304" pitchFamily="17" charset="-128"/>
                <a:cs typeface="Times New Roman" pitchFamily="18" charset="0"/>
              </a:rPr>
              <a:t>年度における、主たる死因の状況を年度別に示します。平成</a:t>
            </a:r>
            <a:r>
              <a:rPr lang="en-US" altLang="ja-JP" sz="1200" dirty="0">
                <a:latin typeface="ＭＳ 明朝" panose="02020609040205080304" pitchFamily="17" charset="-128"/>
                <a:ea typeface="ＭＳ 明朝" panose="02020609040205080304" pitchFamily="17" charset="-128"/>
                <a:cs typeface="Times New Roman" pitchFamily="18" charset="0"/>
              </a:rPr>
              <a:t>28</a:t>
            </a:r>
            <a:r>
              <a:rPr lang="ja-JP" altLang="en-US" sz="1200" dirty="0">
                <a:latin typeface="ＭＳ 明朝" panose="02020609040205080304" pitchFamily="17" charset="-128"/>
                <a:ea typeface="ＭＳ 明朝" panose="02020609040205080304" pitchFamily="17" charset="-128"/>
                <a:cs typeface="Times New Roman" pitchFamily="18" charset="0"/>
              </a:rPr>
              <a:t>年度を平成</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a:latin typeface="ＭＳ 明朝" panose="02020609040205080304" pitchFamily="17" charset="-128"/>
                <a:ea typeface="ＭＳ 明朝" panose="02020609040205080304" pitchFamily="17" charset="-128"/>
                <a:cs typeface="Times New Roman" pitchFamily="18" charset="0"/>
              </a:rPr>
              <a:t>年度と比較すると、悪性新生物を死因と</a:t>
            </a:r>
            <a:r>
              <a:rPr lang="ja-JP" altLang="en-US" sz="1200" dirty="0" smtClean="0">
                <a:latin typeface="ＭＳ 明朝" panose="02020609040205080304" pitchFamily="17" charset="-128"/>
                <a:ea typeface="ＭＳ 明朝" panose="02020609040205080304" pitchFamily="17" charset="-128"/>
                <a:cs typeface="Times New Roman" pitchFamily="18" charset="0"/>
              </a:rPr>
              <a:t>する割合</a:t>
            </a:r>
            <a:r>
              <a:rPr lang="ja-JP" altLang="en-US" sz="1200" dirty="0">
                <a:latin typeface="ＭＳ 明朝" panose="02020609040205080304" pitchFamily="17" charset="-128"/>
                <a:ea typeface="ＭＳ 明朝" panose="02020609040205080304" pitchFamily="17" charset="-128"/>
                <a:cs typeface="Times New Roman" pitchFamily="18" charset="0"/>
              </a:rPr>
              <a:t>は</a:t>
            </a:r>
            <a:r>
              <a:rPr lang="ja-JP" altLang="en-US" sz="1200" dirty="0" smtClean="0">
                <a:latin typeface="ＭＳ 明朝" panose="02020609040205080304" pitchFamily="17" charset="-128"/>
                <a:ea typeface="ＭＳ 明朝" panose="02020609040205080304" pitchFamily="17" charset="-128"/>
                <a:cs typeface="Times New Roman" pitchFamily="18" charset="0"/>
              </a:rPr>
              <a:t>平成</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smtClean="0">
                <a:latin typeface="ＭＳ 明朝" panose="02020609040205080304" pitchFamily="17" charset="-128"/>
                <a:ea typeface="ＭＳ 明朝" panose="02020609040205080304" pitchFamily="17" charset="-128"/>
                <a:cs typeface="Times New Roman" pitchFamily="18" charset="0"/>
              </a:rPr>
              <a:t>年度</a:t>
            </a:r>
            <a:r>
              <a:rPr lang="en-US" altLang="ja-JP" sz="1200" dirty="0" smtClean="0">
                <a:latin typeface="ＭＳ 明朝" panose="02020609040205080304" pitchFamily="17" charset="-128"/>
                <a:ea typeface="ＭＳ 明朝" panose="02020609040205080304" pitchFamily="17" charset="-128"/>
                <a:cs typeface="Times New Roman" pitchFamily="18" charset="0"/>
              </a:rPr>
              <a:t>54.1%</a:t>
            </a:r>
            <a:r>
              <a:rPr lang="ja-JP" altLang="en-US" sz="1200" dirty="0" smtClean="0">
                <a:latin typeface="ＭＳ 明朝" panose="02020609040205080304" pitchFamily="17" charset="-128"/>
                <a:ea typeface="ＭＳ 明朝" panose="02020609040205080304" pitchFamily="17" charset="-128"/>
                <a:cs typeface="Times New Roman" pitchFamily="18" charset="0"/>
              </a:rPr>
              <a:t>より</a:t>
            </a:r>
            <a:r>
              <a:rPr lang="en-US" altLang="ja-JP" sz="1200" dirty="0" smtClean="0">
                <a:latin typeface="ＭＳ 明朝" panose="02020609040205080304" pitchFamily="17" charset="-128"/>
                <a:ea typeface="ＭＳ 明朝" panose="02020609040205080304" pitchFamily="17" charset="-128"/>
                <a:cs typeface="Times New Roman" pitchFamily="18" charset="0"/>
              </a:rPr>
              <a:t>10.1</a:t>
            </a:r>
            <a:r>
              <a:rPr lang="ja-JP" altLang="en-US" sz="1200" dirty="0" smtClean="0">
                <a:latin typeface="ＭＳ 明朝" panose="02020609040205080304" pitchFamily="17" charset="-128"/>
                <a:ea typeface="ＭＳ 明朝" panose="02020609040205080304" pitchFamily="17" charset="-128"/>
                <a:cs typeface="Times New Roman" pitchFamily="18" charset="0"/>
              </a:rPr>
              <a:t>ポイント減少</a:t>
            </a:r>
            <a:r>
              <a:rPr lang="ja-JP" altLang="en-US" sz="1200" dirty="0">
                <a:latin typeface="ＭＳ 明朝" panose="02020609040205080304" pitchFamily="17" charset="-128"/>
                <a:ea typeface="ＭＳ 明朝" panose="02020609040205080304" pitchFamily="17" charset="-128"/>
                <a:cs typeface="Times New Roman" pitchFamily="18" charset="0"/>
              </a:rPr>
              <a:t>しており、心臓病を死因と</a:t>
            </a:r>
            <a:r>
              <a:rPr lang="ja-JP" altLang="en-US" sz="1200" dirty="0" smtClean="0">
                <a:latin typeface="ＭＳ 明朝" panose="02020609040205080304" pitchFamily="17" charset="-128"/>
                <a:ea typeface="ＭＳ 明朝" panose="02020609040205080304" pitchFamily="17" charset="-128"/>
                <a:cs typeface="Times New Roman" pitchFamily="18" charset="0"/>
              </a:rPr>
              <a:t>する割合は</a:t>
            </a:r>
            <a:r>
              <a:rPr lang="ja-JP" altLang="en-US" sz="1200" dirty="0">
                <a:latin typeface="ＭＳ 明朝" panose="02020609040205080304" pitchFamily="17" charset="-128"/>
                <a:ea typeface="ＭＳ 明朝" panose="02020609040205080304" pitchFamily="17" charset="-128"/>
                <a:cs typeface="Times New Roman" pitchFamily="18" charset="0"/>
              </a:rPr>
              <a:t>平成</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smtClean="0">
                <a:latin typeface="ＭＳ 明朝" panose="02020609040205080304" pitchFamily="17" charset="-128"/>
                <a:ea typeface="ＭＳ 明朝" panose="02020609040205080304" pitchFamily="17" charset="-128"/>
                <a:cs typeface="Times New Roman" pitchFamily="18" charset="0"/>
              </a:rPr>
              <a:t>年度</a:t>
            </a:r>
            <a:r>
              <a:rPr lang="en-US" altLang="ja-JP" sz="1200" dirty="0" smtClean="0">
                <a:latin typeface="ＭＳ 明朝" panose="02020609040205080304" pitchFamily="17" charset="-128"/>
                <a:ea typeface="ＭＳ 明朝" panose="02020609040205080304" pitchFamily="17" charset="-128"/>
                <a:cs typeface="Times New Roman" pitchFamily="18" charset="0"/>
              </a:rPr>
              <a:t>19.5%</a:t>
            </a:r>
            <a:r>
              <a:rPr lang="ja-JP" altLang="en-US" sz="1200" dirty="0" smtClean="0">
                <a:latin typeface="ＭＳ 明朝" panose="02020609040205080304" pitchFamily="17" charset="-128"/>
                <a:ea typeface="ＭＳ 明朝" panose="02020609040205080304" pitchFamily="17" charset="-128"/>
                <a:cs typeface="Times New Roman" pitchFamily="18" charset="0"/>
              </a:rPr>
              <a:t>より</a:t>
            </a:r>
            <a:r>
              <a:rPr lang="en-US" altLang="ja-JP" sz="1200" dirty="0" smtClean="0">
                <a:latin typeface="ＭＳ 明朝" panose="02020609040205080304" pitchFamily="17" charset="-128"/>
                <a:ea typeface="ＭＳ 明朝" panose="02020609040205080304" pitchFamily="17" charset="-128"/>
                <a:cs typeface="Times New Roman" pitchFamily="18" charset="0"/>
              </a:rPr>
              <a:t>8</a:t>
            </a:r>
            <a:r>
              <a:rPr lang="ja-JP" altLang="en-US" sz="1200" dirty="0" smtClean="0">
                <a:latin typeface="ＭＳ 明朝" panose="02020609040205080304" pitchFamily="17" charset="-128"/>
                <a:ea typeface="ＭＳ 明朝" panose="02020609040205080304" pitchFamily="17" charset="-128"/>
                <a:cs typeface="Times New Roman" pitchFamily="18" charset="0"/>
              </a:rPr>
              <a:t>ポイント増加して</a:t>
            </a:r>
            <a:r>
              <a:rPr lang="ja-JP" altLang="en-US" sz="1200" dirty="0">
                <a:latin typeface="ＭＳ 明朝" panose="02020609040205080304" pitchFamily="17" charset="-128"/>
                <a:ea typeface="ＭＳ 明朝" panose="02020609040205080304" pitchFamily="17" charset="-128"/>
                <a:cs typeface="Times New Roman" pitchFamily="18" charset="0"/>
              </a:rPr>
              <a:t>います。また、脳疾患を死因と</a:t>
            </a:r>
            <a:r>
              <a:rPr lang="ja-JP" altLang="en-US" sz="1200" dirty="0" smtClean="0">
                <a:latin typeface="ＭＳ 明朝" panose="02020609040205080304" pitchFamily="17" charset="-128"/>
                <a:ea typeface="ＭＳ 明朝" panose="02020609040205080304" pitchFamily="17" charset="-128"/>
                <a:cs typeface="Times New Roman" pitchFamily="18" charset="0"/>
              </a:rPr>
              <a:t>する</a:t>
            </a:r>
            <a:r>
              <a:rPr lang="ja-JP" altLang="en-US" sz="1200" dirty="0">
                <a:latin typeface="ＭＳ 明朝" panose="02020609040205080304" pitchFamily="17" charset="-128"/>
                <a:ea typeface="ＭＳ 明朝" panose="02020609040205080304" pitchFamily="17" charset="-128"/>
                <a:cs typeface="Times New Roman" pitchFamily="18" charset="0"/>
              </a:rPr>
              <a:t>割合</a:t>
            </a:r>
            <a:r>
              <a:rPr lang="ja-JP" altLang="en-US" sz="1200" dirty="0" smtClean="0">
                <a:latin typeface="ＭＳ 明朝" panose="02020609040205080304" pitchFamily="17" charset="-128"/>
                <a:ea typeface="ＭＳ 明朝" panose="02020609040205080304" pitchFamily="17" charset="-128"/>
                <a:cs typeface="Times New Roman" pitchFamily="18" charset="0"/>
              </a:rPr>
              <a:t>は</a:t>
            </a:r>
            <a:r>
              <a:rPr lang="ja-JP" altLang="en-US" sz="1200" dirty="0">
                <a:latin typeface="ＭＳ 明朝" panose="02020609040205080304" pitchFamily="17" charset="-128"/>
                <a:ea typeface="ＭＳ 明朝" panose="02020609040205080304" pitchFamily="17" charset="-128"/>
                <a:cs typeface="Times New Roman" pitchFamily="18" charset="0"/>
              </a:rPr>
              <a:t>平成</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smtClean="0">
                <a:latin typeface="ＭＳ 明朝" panose="02020609040205080304" pitchFamily="17" charset="-128"/>
                <a:ea typeface="ＭＳ 明朝" panose="02020609040205080304" pitchFamily="17" charset="-128"/>
                <a:cs typeface="Times New Roman" pitchFamily="18" charset="0"/>
              </a:rPr>
              <a:t>年度</a:t>
            </a:r>
            <a:r>
              <a:rPr lang="en-US" altLang="ja-JP" sz="1200" dirty="0" smtClean="0">
                <a:latin typeface="ＭＳ 明朝" panose="02020609040205080304" pitchFamily="17" charset="-128"/>
                <a:ea typeface="ＭＳ 明朝" panose="02020609040205080304" pitchFamily="17" charset="-128"/>
                <a:cs typeface="Times New Roman" pitchFamily="18" charset="0"/>
              </a:rPr>
              <a:t>21.4</a:t>
            </a:r>
            <a:r>
              <a:rPr lang="en-US" altLang="ja-JP" sz="1200" dirty="0">
                <a:latin typeface="ＭＳ 明朝" panose="02020609040205080304" pitchFamily="17" charset="-128"/>
                <a:ea typeface="ＭＳ 明朝" panose="02020609040205080304" pitchFamily="17" charset="-128"/>
                <a:cs typeface="Times New Roman" pitchFamily="18" charset="0"/>
              </a:rPr>
              <a:t>%</a:t>
            </a:r>
            <a:r>
              <a:rPr lang="ja-JP" altLang="en-US" sz="1200" dirty="0" smtClean="0">
                <a:latin typeface="ＭＳ 明朝" panose="02020609040205080304" pitchFamily="17" charset="-128"/>
                <a:ea typeface="ＭＳ 明朝" panose="02020609040205080304" pitchFamily="17" charset="-128"/>
                <a:cs typeface="Times New Roman" pitchFamily="18" charset="0"/>
              </a:rPr>
              <a:t>より</a:t>
            </a:r>
            <a:r>
              <a:rPr lang="en-US" altLang="ja-JP" sz="1200" dirty="0" smtClean="0">
                <a:latin typeface="ＭＳ 明朝" panose="02020609040205080304" pitchFamily="17" charset="-128"/>
                <a:ea typeface="ＭＳ 明朝" panose="02020609040205080304" pitchFamily="17" charset="-128"/>
                <a:cs typeface="Times New Roman" pitchFamily="18" charset="0"/>
              </a:rPr>
              <a:t>2.1</a:t>
            </a:r>
            <a:r>
              <a:rPr lang="ja-JP" altLang="en-US" sz="1200" dirty="0" smtClean="0">
                <a:latin typeface="ＭＳ 明朝" panose="02020609040205080304" pitchFamily="17" charset="-128"/>
                <a:ea typeface="ＭＳ 明朝" panose="02020609040205080304" pitchFamily="17" charset="-128"/>
                <a:cs typeface="Times New Roman" pitchFamily="18" charset="0"/>
              </a:rPr>
              <a:t>ポイント減少してい</a:t>
            </a:r>
            <a:r>
              <a:rPr lang="ja-JP" altLang="en-US" sz="1200" dirty="0">
                <a:latin typeface="ＭＳ 明朝" panose="02020609040205080304" pitchFamily="17" charset="-128"/>
                <a:ea typeface="ＭＳ 明朝" panose="02020609040205080304" pitchFamily="17" charset="-128"/>
                <a:cs typeface="Times New Roman" pitchFamily="18" charset="0"/>
              </a:rPr>
              <a:t>ます。</a:t>
            </a:r>
            <a:endParaRPr lang="ja-JP" altLang="en-US" sz="1200" dirty="0">
              <a:latin typeface="ＭＳ 明朝" panose="02020609040205080304" pitchFamily="17" charset="-128"/>
              <a:ea typeface="ＭＳ 明朝" panose="02020609040205080304" pitchFamily="17" charset="-128"/>
              <a:cs typeface="ＭＳ Ｐゴシック" pitchFamily="50" charset="-128"/>
            </a:endParaRPr>
          </a:p>
        </p:txBody>
      </p:sp>
      <p:sp>
        <p:nvSpPr>
          <p:cNvPr id="101" name="Rectangle 5"/>
          <p:cNvSpPr>
            <a:spLocks noChangeAspect="1" noChangeArrowheads="1"/>
          </p:cNvSpPr>
          <p:nvPr/>
        </p:nvSpPr>
        <p:spPr bwMode="auto">
          <a:xfrm>
            <a:off x="381000" y="1343515"/>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panose="02020609040205080304" pitchFamily="17" charset="-128"/>
                <a:ea typeface="ＭＳ 明朝" panose="02020609040205080304" pitchFamily="17" charset="-128"/>
                <a:cs typeface="ＭＳ Ｐゴシック" pitchFamily="50" charset="-128"/>
              </a:rPr>
              <a:t>年度別 主たる死因の状況</a:t>
            </a:r>
            <a:endParaRPr kumimoji="1" lang="en-US"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ＭＳ Ｐゴシック" pitchFamily="50" charset="-128"/>
            </a:endParaRPr>
          </a:p>
        </p:txBody>
      </p:sp>
      <p:graphicFrame>
        <p:nvGraphicFramePr>
          <p:cNvPr id="4" name="表 3"/>
          <p:cNvGraphicFramePr>
            <a:graphicFrameLocks noGrp="1"/>
          </p:cNvGraphicFramePr>
          <p:nvPr>
            <p:extLst>
              <p:ext uri="{D42A27DB-BD31-4B8C-83A1-F6EECF244321}">
                <p14:modId xmlns:p14="http://schemas.microsoft.com/office/powerpoint/2010/main" val="225864195"/>
              </p:ext>
            </p:extLst>
          </p:nvPr>
        </p:nvGraphicFramePr>
        <p:xfrm>
          <a:off x="381000" y="1600346"/>
          <a:ext cx="6172201" cy="2212460"/>
        </p:xfrm>
        <a:graphic>
          <a:graphicData uri="http://schemas.openxmlformats.org/drawingml/2006/table">
            <a:tbl>
              <a:tblPr>
                <a:tableStyleId>{5C22544A-7EE6-4342-B048-85BDC9FD1C3A}</a:tableStyleId>
              </a:tblPr>
              <a:tblGrid>
                <a:gridCol w="726475">
                  <a:extLst>
                    <a:ext uri="{9D8B030D-6E8A-4147-A177-3AD203B41FA5}">
                      <a16:colId xmlns="" xmlns:a16="http://schemas.microsoft.com/office/drawing/2014/main" val="20000"/>
                    </a:ext>
                  </a:extLst>
                </a:gridCol>
                <a:gridCol w="454047">
                  <a:extLst>
                    <a:ext uri="{9D8B030D-6E8A-4147-A177-3AD203B41FA5}">
                      <a16:colId xmlns="" xmlns:a16="http://schemas.microsoft.com/office/drawing/2014/main" val="20001"/>
                    </a:ext>
                  </a:extLst>
                </a:gridCol>
                <a:gridCol w="454047">
                  <a:extLst>
                    <a:ext uri="{9D8B030D-6E8A-4147-A177-3AD203B41FA5}">
                      <a16:colId xmlns="" xmlns:a16="http://schemas.microsoft.com/office/drawing/2014/main" val="20002"/>
                    </a:ext>
                  </a:extLst>
                </a:gridCol>
                <a:gridCol w="454047">
                  <a:extLst>
                    <a:ext uri="{9D8B030D-6E8A-4147-A177-3AD203B41FA5}">
                      <a16:colId xmlns="" xmlns:a16="http://schemas.microsoft.com/office/drawing/2014/main" val="20003"/>
                    </a:ext>
                  </a:extLst>
                </a:gridCol>
                <a:gridCol w="454047">
                  <a:extLst>
                    <a:ext uri="{9D8B030D-6E8A-4147-A177-3AD203B41FA5}">
                      <a16:colId xmlns="" xmlns:a16="http://schemas.microsoft.com/office/drawing/2014/main" val="20004"/>
                    </a:ext>
                  </a:extLst>
                </a:gridCol>
                <a:gridCol w="454047">
                  <a:extLst>
                    <a:ext uri="{9D8B030D-6E8A-4147-A177-3AD203B41FA5}">
                      <a16:colId xmlns="" xmlns:a16="http://schemas.microsoft.com/office/drawing/2014/main" val="20005"/>
                    </a:ext>
                  </a:extLst>
                </a:gridCol>
                <a:gridCol w="454047">
                  <a:extLst>
                    <a:ext uri="{9D8B030D-6E8A-4147-A177-3AD203B41FA5}">
                      <a16:colId xmlns="" xmlns:a16="http://schemas.microsoft.com/office/drawing/2014/main" val="20006"/>
                    </a:ext>
                  </a:extLst>
                </a:gridCol>
                <a:gridCol w="454047">
                  <a:extLst>
                    <a:ext uri="{9D8B030D-6E8A-4147-A177-3AD203B41FA5}">
                      <a16:colId xmlns="" xmlns:a16="http://schemas.microsoft.com/office/drawing/2014/main" val="20007"/>
                    </a:ext>
                  </a:extLst>
                </a:gridCol>
                <a:gridCol w="454047">
                  <a:extLst>
                    <a:ext uri="{9D8B030D-6E8A-4147-A177-3AD203B41FA5}">
                      <a16:colId xmlns="" xmlns:a16="http://schemas.microsoft.com/office/drawing/2014/main" val="20008"/>
                    </a:ext>
                  </a:extLst>
                </a:gridCol>
                <a:gridCol w="454047">
                  <a:extLst>
                    <a:ext uri="{9D8B030D-6E8A-4147-A177-3AD203B41FA5}">
                      <a16:colId xmlns="" xmlns:a16="http://schemas.microsoft.com/office/drawing/2014/main" val="20009"/>
                    </a:ext>
                  </a:extLst>
                </a:gridCol>
                <a:gridCol w="454047">
                  <a:extLst>
                    <a:ext uri="{9D8B030D-6E8A-4147-A177-3AD203B41FA5}">
                      <a16:colId xmlns="" xmlns:a16="http://schemas.microsoft.com/office/drawing/2014/main" val="20010"/>
                    </a:ext>
                  </a:extLst>
                </a:gridCol>
                <a:gridCol w="454047">
                  <a:extLst>
                    <a:ext uri="{9D8B030D-6E8A-4147-A177-3AD203B41FA5}">
                      <a16:colId xmlns="" xmlns:a16="http://schemas.microsoft.com/office/drawing/2014/main" val="20011"/>
                    </a:ext>
                  </a:extLst>
                </a:gridCol>
                <a:gridCol w="451209">
                  <a:extLst>
                    <a:ext uri="{9D8B030D-6E8A-4147-A177-3AD203B41FA5}">
                      <a16:colId xmlns="" xmlns:a16="http://schemas.microsoft.com/office/drawing/2014/main" val="20012"/>
                    </a:ext>
                  </a:extLst>
                </a:gridCol>
              </a:tblGrid>
              <a:tr h="170189">
                <a:tc rowSpan="3">
                  <a:txBody>
                    <a:bodyPr/>
                    <a:lstStyle/>
                    <a:p>
                      <a:pPr algn="ctr" fontAlgn="ctr"/>
                      <a:r>
                        <a:rPr lang="ja-JP" altLang="en-US" sz="1000" u="none" strike="noStrike" dirty="0">
                          <a:effectLst/>
                        </a:rPr>
                        <a:t>疾病項目</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gridSpan="3">
                  <a:txBody>
                    <a:bodyPr/>
                    <a:lstStyle/>
                    <a:p>
                      <a:pPr algn="ctr" fontAlgn="ctr"/>
                      <a:r>
                        <a:rPr lang="ja-JP" altLang="en-US" sz="1000" b="1" u="none" strike="noStrike" dirty="0">
                          <a:effectLst/>
                        </a:rPr>
                        <a:t>大河原町</a:t>
                      </a:r>
                      <a:endParaRPr lang="ja-JP" altLang="en-US"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rowSpan="2" gridSpan="3">
                  <a:txBody>
                    <a:bodyPr/>
                    <a:lstStyle/>
                    <a:p>
                      <a:pPr algn="ctr" fontAlgn="ctr"/>
                      <a:r>
                        <a:rPr lang="ja-JP" altLang="en-US" sz="1000" u="none" strike="noStrike" dirty="0">
                          <a:effectLst/>
                        </a:rPr>
                        <a:t>県</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hMerge="1">
                  <a:txBody>
                    <a:bodyPr/>
                    <a:lstStyle/>
                    <a:p>
                      <a:endParaRPr kumimoji="1" lang="ja-JP" altLang="en-US"/>
                    </a:p>
                  </a:txBody>
                  <a:tcPr/>
                </a:tc>
                <a:tc rowSpan="2" hMerge="1">
                  <a:txBody>
                    <a:bodyPr/>
                    <a:lstStyle/>
                    <a:p>
                      <a:endParaRPr kumimoji="1" lang="ja-JP" altLang="en-US"/>
                    </a:p>
                  </a:txBody>
                  <a:tcPr/>
                </a:tc>
                <a:tc rowSpan="2" gridSpan="3">
                  <a:txBody>
                    <a:bodyPr/>
                    <a:lstStyle/>
                    <a:p>
                      <a:pPr algn="ctr" fontAlgn="ctr"/>
                      <a:r>
                        <a:rPr lang="ja-JP" altLang="en-US" sz="1000" u="none" strike="noStrike">
                          <a:effectLst/>
                        </a:rPr>
                        <a:t>同規模</a:t>
                      </a:r>
                      <a:endParaRPr lang="ja-JP" altLang="en-US" sz="10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hMerge="1">
                  <a:txBody>
                    <a:bodyPr/>
                    <a:lstStyle/>
                    <a:p>
                      <a:endParaRPr kumimoji="1" lang="ja-JP" altLang="en-US"/>
                    </a:p>
                  </a:txBody>
                  <a:tcPr/>
                </a:tc>
                <a:tc rowSpan="2" hMerge="1">
                  <a:txBody>
                    <a:bodyPr/>
                    <a:lstStyle/>
                    <a:p>
                      <a:endParaRPr kumimoji="1" lang="ja-JP" altLang="en-US"/>
                    </a:p>
                  </a:txBody>
                  <a:tcPr/>
                </a:tc>
                <a:tc rowSpan="2" gridSpan="3">
                  <a:txBody>
                    <a:bodyPr/>
                    <a:lstStyle/>
                    <a:p>
                      <a:pPr algn="ctr" fontAlgn="ctr"/>
                      <a:r>
                        <a:rPr lang="ja-JP" altLang="en-US" sz="1000" u="none" strike="noStrike">
                          <a:effectLst/>
                        </a:rPr>
                        <a:t>国</a:t>
                      </a:r>
                      <a:endParaRPr lang="ja-JP" altLang="en-US" sz="10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rowSpan="2" hMerge="1">
                  <a:txBody>
                    <a:bodyPr/>
                    <a:lstStyle/>
                    <a:p>
                      <a:endParaRPr kumimoji="1" lang="ja-JP" altLang="en-US"/>
                    </a:p>
                  </a:txBody>
                  <a:tcPr/>
                </a:tc>
                <a:tc rowSpan="2" hMerge="1">
                  <a:txBody>
                    <a:bodyPr/>
                    <a:lstStyle/>
                    <a:p>
                      <a:endParaRPr kumimoji="1" lang="ja-JP" altLang="en-US"/>
                    </a:p>
                  </a:txBody>
                  <a:tcPr/>
                </a:tc>
                <a:extLst>
                  <a:ext uri="{0D108BD9-81ED-4DB2-BD59-A6C34878D82A}">
                    <a16:rowId xmlns="" xmlns:a16="http://schemas.microsoft.com/office/drawing/2014/main" val="10000"/>
                  </a:ext>
                </a:extLst>
              </a:tr>
              <a:tr h="170189">
                <a:tc vMerge="1">
                  <a:txBody>
                    <a:bodyPr/>
                    <a:lstStyle/>
                    <a:p>
                      <a:endParaRPr kumimoji="1" lang="ja-JP" altLang="en-US"/>
                    </a:p>
                  </a:txBody>
                  <a:tcPr/>
                </a:tc>
                <a:tc gridSpan="3">
                  <a:txBody>
                    <a:bodyPr/>
                    <a:lstStyle/>
                    <a:p>
                      <a:pPr algn="ctr" fontAlgn="ctr"/>
                      <a:r>
                        <a:rPr lang="ja-JP" altLang="en-US" sz="1000" b="1" u="none" strike="noStrike" dirty="0">
                          <a:effectLst/>
                        </a:rPr>
                        <a:t>割合</a:t>
                      </a:r>
                      <a:r>
                        <a:rPr lang="en-US" altLang="ja-JP" sz="1000" b="1" u="none" strike="noStrike" dirty="0">
                          <a:effectLst/>
                        </a:rPr>
                        <a:t>(%)</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 xmlns:a16="http://schemas.microsoft.com/office/drawing/2014/main" val="10001"/>
                  </a:ext>
                </a:extLst>
              </a:tr>
              <a:tr h="340378">
                <a:tc vMerge="1">
                  <a:txBody>
                    <a:bodyPr/>
                    <a:lstStyle/>
                    <a:p>
                      <a:endParaRPr kumimoji="1" lang="ja-JP" altLang="en-US"/>
                    </a:p>
                  </a:txBody>
                  <a:tcPr/>
                </a:tc>
                <a:tc>
                  <a:txBody>
                    <a:bodyPr/>
                    <a:lstStyle/>
                    <a:p>
                      <a:pPr algn="ctr" fontAlgn="ctr"/>
                      <a:r>
                        <a:rPr lang="ja-JP" altLang="en-US" sz="1000" b="1" u="none" strike="noStrike" dirty="0">
                          <a:effectLst/>
                        </a:rPr>
                        <a:t>平成</a:t>
                      </a:r>
                      <a:r>
                        <a:rPr lang="en-US" altLang="ja-JP" sz="1000" b="1" u="none" strike="noStrike" dirty="0">
                          <a:effectLst/>
                        </a:rPr>
                        <a:t>26</a:t>
                      </a:r>
                      <a:r>
                        <a:rPr lang="ja-JP" altLang="en-US" sz="1000" b="1" u="none" strike="noStrike" dirty="0">
                          <a:effectLst/>
                        </a:rPr>
                        <a:t>年度</a:t>
                      </a:r>
                      <a:endParaRPr lang="ja-JP" altLang="en-US"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b="1" u="none" strike="noStrike" dirty="0">
                          <a:effectLst/>
                        </a:rPr>
                        <a:t>平成</a:t>
                      </a:r>
                      <a:r>
                        <a:rPr lang="en-US" altLang="ja-JP" sz="1000" b="1" u="none" strike="noStrike" dirty="0">
                          <a:effectLst/>
                        </a:rPr>
                        <a:t>27</a:t>
                      </a:r>
                      <a:r>
                        <a:rPr lang="ja-JP" altLang="en-US" sz="1000" b="1" u="none" strike="noStrike" dirty="0">
                          <a:effectLst/>
                        </a:rPr>
                        <a:t>年度</a:t>
                      </a:r>
                      <a:endParaRPr lang="ja-JP" altLang="en-US"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b="1" u="none" strike="noStrike" dirty="0">
                          <a:effectLst/>
                        </a:rPr>
                        <a:t>平成</a:t>
                      </a:r>
                      <a:r>
                        <a:rPr lang="en-US" altLang="ja-JP" sz="1000" b="1" u="none" strike="noStrike" dirty="0">
                          <a:effectLst/>
                        </a:rPr>
                        <a:t>28</a:t>
                      </a:r>
                      <a:r>
                        <a:rPr lang="ja-JP" altLang="en-US" sz="1000" b="1" u="none" strike="noStrike" dirty="0">
                          <a:effectLst/>
                        </a:rPr>
                        <a:t>年度</a:t>
                      </a:r>
                      <a:endParaRPr lang="ja-JP" altLang="en-US"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dirty="0">
                          <a:effectLst/>
                        </a:rPr>
                        <a:t>平成</a:t>
                      </a:r>
                      <a:r>
                        <a:rPr lang="en-US" altLang="ja-JP" sz="1000" u="none" strike="noStrike" dirty="0">
                          <a:effectLst/>
                        </a:rPr>
                        <a:t>26</a:t>
                      </a:r>
                      <a:r>
                        <a:rPr lang="ja-JP" altLang="en-US" sz="1000" u="none" strike="noStrike" dirty="0">
                          <a:effectLst/>
                        </a:rPr>
                        <a:t>年度</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dirty="0">
                          <a:effectLst/>
                        </a:rPr>
                        <a:t>平成</a:t>
                      </a:r>
                      <a:r>
                        <a:rPr lang="en-US" altLang="ja-JP" sz="1000" u="none" strike="noStrike" dirty="0">
                          <a:effectLst/>
                        </a:rPr>
                        <a:t>27</a:t>
                      </a:r>
                      <a:r>
                        <a:rPr lang="ja-JP" altLang="en-US" sz="1000" u="none" strike="noStrike" dirty="0">
                          <a:effectLst/>
                        </a:rPr>
                        <a:t>年度</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dirty="0">
                          <a:effectLst/>
                        </a:rPr>
                        <a:t>平成</a:t>
                      </a:r>
                      <a:r>
                        <a:rPr lang="en-US" altLang="ja-JP" sz="1000" u="none" strike="noStrike" dirty="0">
                          <a:effectLst/>
                        </a:rPr>
                        <a:t>28</a:t>
                      </a:r>
                      <a:r>
                        <a:rPr lang="ja-JP" altLang="en-US" sz="1000" u="none" strike="noStrike" dirty="0">
                          <a:effectLst/>
                        </a:rPr>
                        <a:t>年度</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rPr>
                        <a:t>平成</a:t>
                      </a:r>
                      <a:r>
                        <a:rPr lang="en-US" altLang="ja-JP" sz="1000" u="none" strike="noStrike">
                          <a:effectLst/>
                        </a:rPr>
                        <a:t>26</a:t>
                      </a:r>
                      <a:r>
                        <a:rPr lang="ja-JP" altLang="en-US" sz="1000" u="none" strike="noStrike">
                          <a:effectLst/>
                        </a:rPr>
                        <a:t>年度</a:t>
                      </a:r>
                      <a:endParaRPr lang="ja-JP" altLang="en-US" sz="10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rPr>
                        <a:t>平成</a:t>
                      </a:r>
                      <a:r>
                        <a:rPr lang="en-US" altLang="ja-JP" sz="1000" u="none" strike="noStrike">
                          <a:effectLst/>
                        </a:rPr>
                        <a:t>27</a:t>
                      </a:r>
                      <a:r>
                        <a:rPr lang="ja-JP" altLang="en-US" sz="1000" u="none" strike="noStrike">
                          <a:effectLst/>
                        </a:rPr>
                        <a:t>年度</a:t>
                      </a:r>
                      <a:endParaRPr lang="ja-JP" altLang="en-US" sz="10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rPr>
                        <a:t>平成</a:t>
                      </a:r>
                      <a:r>
                        <a:rPr lang="en-US" altLang="ja-JP" sz="1000" u="none" strike="noStrike">
                          <a:effectLst/>
                        </a:rPr>
                        <a:t>28</a:t>
                      </a:r>
                      <a:r>
                        <a:rPr lang="ja-JP" altLang="en-US" sz="1000" u="none" strike="noStrike">
                          <a:effectLst/>
                        </a:rPr>
                        <a:t>年度</a:t>
                      </a:r>
                      <a:endParaRPr lang="ja-JP" altLang="en-US" sz="10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rPr>
                        <a:t>平成</a:t>
                      </a:r>
                      <a:r>
                        <a:rPr lang="en-US" altLang="ja-JP" sz="1000" u="none" strike="noStrike">
                          <a:effectLst/>
                        </a:rPr>
                        <a:t>26</a:t>
                      </a:r>
                      <a:r>
                        <a:rPr lang="ja-JP" altLang="en-US" sz="1000" u="none" strike="noStrike">
                          <a:effectLst/>
                        </a:rPr>
                        <a:t>年度</a:t>
                      </a:r>
                      <a:endParaRPr lang="ja-JP" altLang="en-US" sz="10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rPr>
                        <a:t>平成</a:t>
                      </a:r>
                      <a:r>
                        <a:rPr lang="en-US" altLang="ja-JP" sz="1000" u="none" strike="noStrike">
                          <a:effectLst/>
                        </a:rPr>
                        <a:t>27</a:t>
                      </a:r>
                      <a:r>
                        <a:rPr lang="ja-JP" altLang="en-US" sz="1000" u="none" strike="noStrike">
                          <a:effectLst/>
                        </a:rPr>
                        <a:t>年度</a:t>
                      </a:r>
                      <a:endParaRPr lang="ja-JP" altLang="en-US" sz="10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rPr>
                        <a:t>平成</a:t>
                      </a:r>
                      <a:r>
                        <a:rPr lang="en-US" altLang="ja-JP" sz="1000" u="none" strike="noStrike">
                          <a:effectLst/>
                        </a:rPr>
                        <a:t>28</a:t>
                      </a:r>
                      <a:r>
                        <a:rPr lang="ja-JP" altLang="en-US" sz="1000" u="none" strike="noStrike">
                          <a:effectLst/>
                        </a:rPr>
                        <a:t>年度</a:t>
                      </a:r>
                      <a:endParaRPr lang="ja-JP" altLang="en-US" sz="10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8509"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255284">
                <a:tc>
                  <a:txBody>
                    <a:bodyPr/>
                    <a:lstStyle/>
                    <a:p>
                      <a:pPr algn="l" fontAlgn="ctr"/>
                      <a:r>
                        <a:rPr lang="ja-JP" altLang="en-US" sz="1000" u="none" strike="noStrike" dirty="0">
                          <a:effectLst/>
                        </a:rPr>
                        <a:t>悪性新生物</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36000"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54.1</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48.2</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44.0</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48.0</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48.4</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48.2</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47.3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48.7</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49.0</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48.3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49.0</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49.6</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r h="255284">
                <a:tc>
                  <a:txBody>
                    <a:bodyPr/>
                    <a:lstStyle/>
                    <a:p>
                      <a:pPr algn="l" fontAlgn="ctr"/>
                      <a:r>
                        <a:rPr lang="ja-JP" altLang="en-US" sz="1000" u="none" strike="noStrike" dirty="0">
                          <a:effectLst/>
                        </a:rPr>
                        <a:t>心臓病</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36000"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19.5</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21.1</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27.5</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24.8</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24.8</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26.0</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27.2</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26.3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26.6</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26.6</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26.4</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26.5</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4"/>
                  </a:ext>
                </a:extLst>
              </a:tr>
              <a:tr h="255284">
                <a:tc>
                  <a:txBody>
                    <a:bodyPr/>
                    <a:lstStyle/>
                    <a:p>
                      <a:pPr algn="l" fontAlgn="ctr"/>
                      <a:r>
                        <a:rPr lang="ja-JP" altLang="en-US" sz="1000" u="none" strike="noStrike" dirty="0">
                          <a:effectLst/>
                        </a:rPr>
                        <a:t>脳疾患</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36000"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21.4</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23.7</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19.3</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19.0</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18.4</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17.6</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16.7</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16.3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15.9</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16.3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15.9</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15.4</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5"/>
                  </a:ext>
                </a:extLst>
              </a:tr>
              <a:tr h="255284">
                <a:tc>
                  <a:txBody>
                    <a:bodyPr/>
                    <a:lstStyle/>
                    <a:p>
                      <a:pPr algn="l" fontAlgn="ctr"/>
                      <a:r>
                        <a:rPr lang="ja-JP" altLang="en-US" sz="1000" u="none" strike="noStrike" dirty="0">
                          <a:effectLst/>
                        </a:rPr>
                        <a:t>自殺</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36000"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3.8</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4.4</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5.5</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3.2</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3.4</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3.4</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3.5</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3.5</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3.5</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3.5</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6"/>
                  </a:ext>
                </a:extLst>
              </a:tr>
              <a:tr h="255284">
                <a:tc>
                  <a:txBody>
                    <a:bodyPr/>
                    <a:lstStyle/>
                    <a:p>
                      <a:pPr algn="l" fontAlgn="ctr"/>
                      <a:r>
                        <a:rPr lang="ja-JP" altLang="en-US" sz="1000" u="none" strike="noStrike" dirty="0">
                          <a:effectLst/>
                        </a:rPr>
                        <a:t>腎不全</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36000"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0.6</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1.8</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2.8</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3.1</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3.0</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3.5</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3.4</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3.4</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3.3</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7"/>
                  </a:ext>
                </a:extLst>
              </a:tr>
              <a:tr h="255284">
                <a:tc>
                  <a:txBody>
                    <a:bodyPr/>
                    <a:lstStyle/>
                    <a:p>
                      <a:pPr algn="l" fontAlgn="ctr"/>
                      <a:r>
                        <a:rPr lang="ja-JP" altLang="en-US" sz="1000" u="none" strike="noStrike" dirty="0">
                          <a:effectLst/>
                        </a:rPr>
                        <a:t>糖尿病</a:t>
                      </a:r>
                      <a:endParaRPr lang="ja-JP" altLang="en-US"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36000" marR="8509"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0.6</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0.9</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rPr>
                        <a:t>0.9</a:t>
                      </a:r>
                      <a:endParaRPr lang="en-US" altLang="ja-JP" sz="10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1.9</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1.8</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1.8</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2.0</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1.8</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1.9</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1.9</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1.9</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rPr>
                        <a:t>1.8</a:t>
                      </a:r>
                      <a:endParaRPr lang="en-US" altLang="ja-JP" sz="10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8509" marR="36000" marT="8509"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8"/>
                  </a:ext>
                </a:extLst>
              </a:tr>
            </a:tbl>
          </a:graphicData>
        </a:graphic>
      </p:graphicFrame>
      <p:sp>
        <p:nvSpPr>
          <p:cNvPr id="103" name="注釈文章 9"/>
          <p:cNvSpPr txBox="1">
            <a:spLocks noChangeAspect="1"/>
          </p:cNvSpPr>
          <p:nvPr/>
        </p:nvSpPr>
        <p:spPr>
          <a:xfrm>
            <a:off x="390244" y="3789117"/>
            <a:ext cx="6120000" cy="215444"/>
          </a:xfrm>
          <a:prstGeom prst="rect">
            <a:avLst/>
          </a:prstGeom>
          <a:noFill/>
        </p:spPr>
        <p:txBody>
          <a:bodyPr wrap="square" lIns="0" rIns="0" rtlCol="0" anchor="t" anchorCtr="0">
            <a:spAutoFit/>
          </a:bodyPr>
          <a:lstStyle/>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a:latin typeface="ＭＳ 明朝" panose="02020609040205080304" pitchFamily="17" charset="-128"/>
                <a:ea typeface="ＭＳ 明朝" panose="02020609040205080304" pitchFamily="17" charset="-128"/>
              </a:rPr>
              <a:t>｣</a:t>
            </a:r>
            <a:endParaRPr kumimoji="1" lang="ja-JP" altLang="en-US" sz="800" dirty="0">
              <a:latin typeface="ＭＳ 明朝" panose="02020609040205080304" pitchFamily="17" charset="-128"/>
              <a:ea typeface="ＭＳ 明朝" panose="02020609040205080304" pitchFamily="17" charset="-128"/>
            </a:endParaRPr>
          </a:p>
        </p:txBody>
      </p:sp>
      <p:sp>
        <p:nvSpPr>
          <p:cNvPr id="104" name="Rectangle 5"/>
          <p:cNvSpPr>
            <a:spLocks noChangeAspect="1" noChangeArrowheads="1"/>
          </p:cNvSpPr>
          <p:nvPr/>
        </p:nvSpPr>
        <p:spPr bwMode="auto">
          <a:xfrm>
            <a:off x="381000" y="4222993"/>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a:spcBef>
                <a:spcPct val="0"/>
              </a:spcBef>
              <a:defRPr/>
            </a:pPr>
            <a:r>
              <a:rPr lang="ja-JP" altLang="en-US" sz="1200" dirty="0">
                <a:latin typeface="ＭＳ 明朝" panose="02020609040205080304" pitchFamily="17" charset="-128"/>
                <a:ea typeface="ＭＳ 明朝" panose="02020609040205080304" pitchFamily="17" charset="-128"/>
                <a:cs typeface="ＭＳ Ｐゴシック" pitchFamily="50" charset="-128"/>
              </a:rPr>
              <a:t>年度別 主たる死因の割合</a:t>
            </a:r>
            <a:endParaRPr lang="en-US" altLang="ja-JP" sz="1200" dirty="0">
              <a:latin typeface="ＭＳ 明朝" panose="02020609040205080304" pitchFamily="17" charset="-128"/>
              <a:ea typeface="ＭＳ 明朝" panose="02020609040205080304" pitchFamily="17" charset="-128"/>
            </a:endParaRPr>
          </a:p>
        </p:txBody>
      </p:sp>
      <p:sp>
        <p:nvSpPr>
          <p:cNvPr id="106" name="注釈文章 9"/>
          <p:cNvSpPr txBox="1">
            <a:spLocks noChangeAspect="1"/>
          </p:cNvSpPr>
          <p:nvPr/>
        </p:nvSpPr>
        <p:spPr>
          <a:xfrm>
            <a:off x="381000" y="7596916"/>
            <a:ext cx="6120000" cy="215444"/>
          </a:xfrm>
          <a:prstGeom prst="rect">
            <a:avLst/>
          </a:prstGeom>
          <a:noFill/>
        </p:spPr>
        <p:txBody>
          <a:bodyPr wrap="square" lIns="0" rIns="0" rtlCol="0" anchor="t" anchorCtr="0">
            <a:spAutoFit/>
          </a:bodyPr>
          <a:lstStyle/>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a:latin typeface="ＭＳ 明朝" panose="02020609040205080304" pitchFamily="17" charset="-128"/>
                <a:ea typeface="ＭＳ 明朝" panose="02020609040205080304" pitchFamily="17" charset="-128"/>
              </a:rPr>
              <a:t>｣</a:t>
            </a:r>
            <a:endParaRPr kumimoji="1" lang="ja-JP" altLang="en-US" sz="800" dirty="0">
              <a:latin typeface="ＭＳ 明朝" panose="02020609040205080304" pitchFamily="17" charset="-128"/>
              <a:ea typeface="ＭＳ 明朝" panose="02020609040205080304" pitchFamily="17" charset="-128"/>
            </a:endParaRPr>
          </a:p>
        </p:txBody>
      </p:sp>
      <p:graphicFrame>
        <p:nvGraphicFramePr>
          <p:cNvPr id="13" name="グラフ 12">
            <a:extLst>
              <a:ext uri="{FF2B5EF4-FFF2-40B4-BE49-F238E27FC236}">
                <a16:creationId xmlns:lc="http://schemas.openxmlformats.org/drawingml/2006/lockedCanvas" xmlns="" xmlns:a16="http://schemas.microsoft.com/office/drawing/2014/main" xmlns:xdr="http://schemas.openxmlformats.org/drawingml/2006/spreadsheetDrawing" id="{00000000-0008-0000-0A00-000002000000}"/>
              </a:ext>
            </a:extLst>
          </p:cNvPr>
          <p:cNvGraphicFramePr>
            <a:graphicFrameLocks/>
          </p:cNvGraphicFramePr>
          <p:nvPr>
            <p:extLst>
              <p:ext uri="{D42A27DB-BD31-4B8C-83A1-F6EECF244321}">
                <p14:modId xmlns:p14="http://schemas.microsoft.com/office/powerpoint/2010/main" val="1503241293"/>
              </p:ext>
            </p:extLst>
          </p:nvPr>
        </p:nvGraphicFramePr>
        <p:xfrm>
          <a:off x="390244" y="4514779"/>
          <a:ext cx="5904000" cy="3024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49309548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a:spLocks noChangeAspect="1"/>
          </p:cNvSpPr>
          <p:nvPr/>
        </p:nvSpPr>
        <p:spPr>
          <a:xfrm>
            <a:off x="254000" y="386944"/>
            <a:ext cx="6120000" cy="338554"/>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1.</a:t>
            </a:r>
            <a:r>
              <a:rPr lang="ja-JP" altLang="ja-JP" sz="1600" b="1" dirty="0">
                <a:latin typeface="ＭＳ 明朝"/>
                <a:ea typeface="ＭＳ 明朝"/>
              </a:rPr>
              <a:t>背景</a:t>
            </a:r>
            <a:endParaRPr lang="ja-JP" altLang="ja-JP" sz="1600" dirty="0">
              <a:latin typeface="ＭＳ 明朝"/>
              <a:ea typeface="ＭＳ 明朝"/>
            </a:endParaRPr>
          </a:p>
        </p:txBody>
      </p:sp>
      <p:cxnSp>
        <p:nvCxnSpPr>
          <p:cNvPr id="4" name="直線コネクタ 3"/>
          <p:cNvCxnSpPr/>
          <p:nvPr/>
        </p:nvCxnSpPr>
        <p:spPr>
          <a:xfrm>
            <a:off x="368660" y="179512"/>
            <a:ext cx="1476164" cy="0"/>
          </a:xfrm>
          <a:prstGeom prst="line">
            <a:avLst/>
          </a:prstGeom>
          <a:ln>
            <a:solidFill>
              <a:srgbClr val="F7E5E5"/>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369000" y="711106"/>
            <a:ext cx="6120000" cy="3716878"/>
          </a:xfrm>
          <a:prstGeom prst="rect">
            <a:avLst/>
          </a:prstGeom>
          <a:noFill/>
          <a:ln>
            <a:noFill/>
          </a:ln>
        </p:spPr>
        <p:txBody>
          <a:bodyPr wrap="square" lIns="0" rIns="0" rtlCol="0">
            <a:noAutofit/>
          </a:bodyPr>
          <a:lstStyle/>
          <a:p>
            <a:pPr>
              <a:lnSpc>
                <a:spcPct val="125000"/>
              </a:lnSpc>
              <a:spcBef>
                <a:spcPct val="0"/>
              </a:spcBef>
              <a:defRPr/>
            </a:pPr>
            <a:r>
              <a:rPr kumimoji="0" lang="ja-JP" altLang="en-US" sz="1200" kern="0" dirty="0">
                <a:latin typeface="ＭＳ 明朝" panose="02020609040205080304" pitchFamily="17" charset="-128"/>
                <a:ea typeface="ＭＳ 明朝" panose="02020609040205080304" pitchFamily="17" charset="-128"/>
              </a:rPr>
              <a:t>　</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日本再興戦略</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平成</a:t>
            </a:r>
            <a:r>
              <a:rPr kumimoji="0" lang="en-US" altLang="ja-JP" sz="1200" kern="0" dirty="0">
                <a:latin typeface="ＭＳ 明朝" panose="02020609040205080304" pitchFamily="17" charset="-128"/>
                <a:ea typeface="ＭＳ 明朝" panose="02020609040205080304" pitchFamily="17" charset="-128"/>
              </a:rPr>
              <a:t>25</a:t>
            </a:r>
            <a:r>
              <a:rPr kumimoji="0" lang="ja-JP" altLang="en-US" sz="1200" kern="0" dirty="0">
                <a:latin typeface="ＭＳ 明朝" panose="02020609040205080304" pitchFamily="17" charset="-128"/>
                <a:ea typeface="ＭＳ 明朝" panose="02020609040205080304" pitchFamily="17" charset="-128"/>
              </a:rPr>
              <a:t>年</a:t>
            </a:r>
            <a:r>
              <a:rPr kumimoji="0" lang="en-US" altLang="ja-JP" sz="1200" kern="0" dirty="0">
                <a:latin typeface="ＭＳ 明朝" panose="02020609040205080304" pitchFamily="17" charset="-128"/>
                <a:ea typeface="ＭＳ 明朝" panose="02020609040205080304" pitchFamily="17" charset="-128"/>
              </a:rPr>
              <a:t>6</a:t>
            </a:r>
            <a:r>
              <a:rPr kumimoji="0" lang="ja-JP" altLang="en-US" sz="1200" kern="0" dirty="0">
                <a:latin typeface="ＭＳ 明朝" panose="02020609040205080304" pitchFamily="17" charset="-128"/>
                <a:ea typeface="ＭＳ 明朝" panose="02020609040205080304" pitchFamily="17" charset="-128"/>
              </a:rPr>
              <a:t>月</a:t>
            </a:r>
            <a:r>
              <a:rPr kumimoji="0" lang="en-US" altLang="ja-JP" sz="1200" kern="0" dirty="0">
                <a:latin typeface="ＭＳ 明朝" panose="02020609040205080304" pitchFamily="17" charset="-128"/>
                <a:ea typeface="ＭＳ 明朝" panose="02020609040205080304" pitchFamily="17" charset="-128"/>
              </a:rPr>
              <a:t>14</a:t>
            </a:r>
            <a:r>
              <a:rPr kumimoji="0" lang="ja-JP" altLang="en-US" sz="1200" kern="0" dirty="0">
                <a:latin typeface="ＭＳ 明朝" panose="02020609040205080304" pitchFamily="17" charset="-128"/>
                <a:ea typeface="ＭＳ 明朝" panose="02020609040205080304" pitchFamily="17" charset="-128"/>
              </a:rPr>
              <a:t>日閣議決定</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においては、</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全ての健康保険組合に対し、レセプト等のデータ分析、それに基づく加入者の健康保持増進のための事業計画として</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データヘルス計画</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の作成･公表、事業実施、評価等の取組を求めるとともに、市区町村国保が同様の取組を行うことを推進する。</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としています。データヘルス計画には健康･医療情報</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健康診査の結果やレセプト等から得られる情報</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を活用し、健康状態や健康課題を客観的な指標を用いて示すこととしています。また、これら分析結果を踏まえ、直ちに取り組むべき健康課題、中長期的に取り組むべき健康課題を明確にし、目標値の設定を含めた事業内容の企画を行うこととしています。実施計画に基づく事業の実施に当たっては、費用対効果を考慮することや、レセプトを活用し、生活習慣の改善により予防効果が大きく期待できる者を明確にし、優先順位をつけて行うこととあります。</a:t>
            </a:r>
            <a:endParaRPr kumimoji="0" lang="en-US" altLang="ja-JP" sz="1200" kern="0" dirty="0">
              <a:latin typeface="ＭＳ 明朝" panose="02020609040205080304" pitchFamily="17" charset="-128"/>
              <a:ea typeface="ＭＳ 明朝" panose="02020609040205080304" pitchFamily="17" charset="-128"/>
            </a:endParaRPr>
          </a:p>
          <a:p>
            <a:pPr>
              <a:lnSpc>
                <a:spcPct val="125000"/>
              </a:lnSpc>
              <a:spcBef>
                <a:spcPct val="0"/>
              </a:spcBef>
              <a:defRPr/>
            </a:pPr>
            <a:r>
              <a:rPr kumimoji="0" lang="ja-JP" altLang="en-US" sz="1200" kern="0" dirty="0">
                <a:latin typeface="ＭＳ 明朝" panose="02020609040205080304" pitchFamily="17" charset="-128"/>
                <a:ea typeface="ＭＳ 明朝" panose="02020609040205080304" pitchFamily="17" charset="-128"/>
              </a:rPr>
              <a:t>　また、</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日本再興戦略</a:t>
            </a:r>
            <a:r>
              <a:rPr kumimoji="0" lang="en-US" altLang="ja-JP" sz="1200" kern="0" dirty="0">
                <a:latin typeface="ＭＳ 明朝" panose="02020609040205080304" pitchFamily="17" charset="-128"/>
                <a:ea typeface="ＭＳ 明朝" panose="02020609040205080304" pitchFamily="17" charset="-128"/>
              </a:rPr>
              <a:t>2016｣(</a:t>
            </a:r>
            <a:r>
              <a:rPr kumimoji="0" lang="ja-JP" altLang="en-US" sz="1200" kern="0" dirty="0">
                <a:latin typeface="ＭＳ 明朝" panose="02020609040205080304" pitchFamily="17" charset="-128"/>
                <a:ea typeface="ＭＳ 明朝" panose="02020609040205080304" pitchFamily="17" charset="-128"/>
              </a:rPr>
              <a:t>平成</a:t>
            </a:r>
            <a:r>
              <a:rPr kumimoji="0" lang="en-US" altLang="ja-JP" sz="1200" kern="0" dirty="0">
                <a:latin typeface="ＭＳ 明朝" panose="02020609040205080304" pitchFamily="17" charset="-128"/>
                <a:ea typeface="ＭＳ 明朝" panose="02020609040205080304" pitchFamily="17" charset="-128"/>
              </a:rPr>
              <a:t>28</a:t>
            </a:r>
            <a:r>
              <a:rPr kumimoji="0" lang="ja-JP" altLang="en-US" sz="1200" kern="0" dirty="0">
                <a:latin typeface="ＭＳ 明朝" panose="02020609040205080304" pitchFamily="17" charset="-128"/>
                <a:ea typeface="ＭＳ 明朝" panose="02020609040205080304" pitchFamily="17" charset="-128"/>
              </a:rPr>
              <a:t>年</a:t>
            </a:r>
            <a:r>
              <a:rPr kumimoji="0" lang="en-US" altLang="ja-JP" sz="1200" kern="0" dirty="0">
                <a:latin typeface="ＭＳ 明朝" panose="02020609040205080304" pitchFamily="17" charset="-128"/>
                <a:ea typeface="ＭＳ 明朝" panose="02020609040205080304" pitchFamily="17" charset="-128"/>
              </a:rPr>
              <a:t>6</a:t>
            </a:r>
            <a:r>
              <a:rPr kumimoji="0" lang="ja-JP" altLang="en-US" sz="1200" kern="0" dirty="0">
                <a:latin typeface="ＭＳ 明朝" panose="02020609040205080304" pitchFamily="17" charset="-128"/>
                <a:ea typeface="ＭＳ 明朝" panose="02020609040205080304" pitchFamily="17" charset="-128"/>
              </a:rPr>
              <a:t>月</a:t>
            </a:r>
            <a:r>
              <a:rPr kumimoji="0" lang="en-US" altLang="ja-JP" sz="1200" kern="0" dirty="0">
                <a:latin typeface="ＭＳ 明朝" panose="02020609040205080304" pitchFamily="17" charset="-128"/>
                <a:ea typeface="ＭＳ 明朝" panose="02020609040205080304" pitchFamily="17" charset="-128"/>
              </a:rPr>
              <a:t>4</a:t>
            </a:r>
            <a:r>
              <a:rPr kumimoji="0" lang="ja-JP" altLang="en-US" sz="1200" kern="0" dirty="0">
                <a:latin typeface="ＭＳ 明朝" panose="02020609040205080304" pitchFamily="17" charset="-128"/>
                <a:ea typeface="ＭＳ 明朝" panose="02020609040205080304" pitchFamily="17" charset="-128"/>
              </a:rPr>
              <a:t>日閣議決定</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においては、</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データヘルス計画を通じた企業や保険者等による健康･予防に向けた取組を強化する。</a:t>
            </a: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としています。こうした背景を踏まえて策定した第</a:t>
            </a:r>
            <a:r>
              <a:rPr kumimoji="0" lang="en-US" altLang="ja-JP" sz="1200" kern="0" dirty="0">
                <a:latin typeface="ＭＳ 明朝" panose="02020609040205080304" pitchFamily="17" charset="-128"/>
                <a:ea typeface="ＭＳ 明朝" panose="02020609040205080304" pitchFamily="17" charset="-128"/>
              </a:rPr>
              <a:t>1</a:t>
            </a:r>
            <a:r>
              <a:rPr kumimoji="0" lang="ja-JP" altLang="en-US" sz="1200" kern="0" dirty="0">
                <a:latin typeface="ＭＳ 明朝" panose="02020609040205080304" pitchFamily="17" charset="-128"/>
                <a:ea typeface="ＭＳ 明朝" panose="02020609040205080304" pitchFamily="17" charset="-128"/>
              </a:rPr>
              <a:t>期データヘルス計画を見直すとともに、第</a:t>
            </a:r>
            <a:r>
              <a:rPr kumimoji="0" lang="en-US" altLang="ja-JP" sz="1200" kern="0" dirty="0">
                <a:latin typeface="ＭＳ 明朝" panose="02020609040205080304" pitchFamily="17" charset="-128"/>
                <a:ea typeface="ＭＳ 明朝" panose="02020609040205080304" pitchFamily="17" charset="-128"/>
              </a:rPr>
              <a:t>2</a:t>
            </a:r>
            <a:r>
              <a:rPr kumimoji="0" lang="ja-JP" altLang="en-US" sz="1200" kern="0" dirty="0">
                <a:latin typeface="ＭＳ 明朝" panose="02020609040205080304" pitchFamily="17" charset="-128"/>
                <a:ea typeface="ＭＳ 明朝" panose="02020609040205080304" pitchFamily="17" charset="-128"/>
              </a:rPr>
              <a:t>期データヘルス計画を策定して、被保険者の健康維持増進を図ります。</a:t>
            </a:r>
          </a:p>
          <a:p>
            <a:pPr>
              <a:lnSpc>
                <a:spcPct val="125000"/>
              </a:lnSpc>
              <a:spcBef>
                <a:spcPct val="0"/>
              </a:spcBef>
              <a:defRPr/>
            </a:pPr>
            <a:r>
              <a:rPr kumimoji="0" lang="ja-JP" altLang="en-US" sz="1200" kern="0" dirty="0">
                <a:latin typeface="ＭＳ 明朝" panose="02020609040205080304" pitchFamily="17" charset="-128"/>
                <a:ea typeface="ＭＳ 明朝" panose="02020609040205080304" pitchFamily="17" charset="-128"/>
              </a:rPr>
              <a:t>　レセプトを用いた現状分析は、株式会社データホライゾンの医療費分解技術、傷病管理システム、レセプト分析システムおよび分析方法を用いて行うものとします。</a:t>
            </a:r>
            <a:endParaRPr lang="en-US" altLang="ja-JP" sz="1200" dirty="0">
              <a:latin typeface="ＭＳ 明朝"/>
              <a:ea typeface="ＭＳ 明朝"/>
            </a:endParaRPr>
          </a:p>
        </p:txBody>
      </p:sp>
      <p:sp>
        <p:nvSpPr>
          <p:cNvPr id="11" name="タイトル_大_3"/>
          <p:cNvSpPr txBox="1">
            <a:spLocks noChangeAspect="1"/>
          </p:cNvSpPr>
          <p:nvPr/>
        </p:nvSpPr>
        <p:spPr>
          <a:xfrm>
            <a:off x="190500" y="-4836"/>
            <a:ext cx="6362000" cy="389392"/>
          </a:xfrm>
          <a:prstGeom prst="rect">
            <a:avLst/>
          </a:prstGeom>
          <a:solidFill>
            <a:srgbClr val="D9D9D9"/>
          </a:solidFill>
          <a:ln w="9525" cap="flat" cmpd="sng" algn="ctr">
            <a:noFill/>
            <a:prstDash val="solid"/>
          </a:ln>
        </p:spPr>
        <p:style>
          <a:lnRef idx="1">
            <a:schemeClr val="dk1"/>
          </a:lnRef>
          <a:fillRef idx="2">
            <a:schemeClr val="dk1"/>
          </a:fillRef>
          <a:effectRef idx="1">
            <a:schemeClr val="dk1"/>
          </a:effectRef>
          <a:fontRef idx="minor">
            <a:schemeClr val="dk1"/>
          </a:fontRef>
        </p:style>
        <p:txBody>
          <a:bodyPr vert="horz" lIns="91440" tIns="45720" rIns="91440" bIns="45720" rtlCol="0" anchor="ctr">
            <a:normAutofit/>
          </a:bodyPr>
          <a:lstStyle/>
          <a:p>
            <a:pPr>
              <a:spcBef>
                <a:spcPct val="0"/>
              </a:spcBef>
              <a:defRPr/>
            </a:pPr>
            <a:r>
              <a:rPr kumimoji="0" lang="ja-JP" altLang="en-US" b="1" kern="0" dirty="0">
                <a:solidFill>
                  <a:schemeClr val="tx1"/>
                </a:solidFill>
                <a:latin typeface="ＭＳ 明朝" panose="02020609040205080304" pitchFamily="17" charset="-128"/>
                <a:ea typeface="ＭＳ 明朝" panose="02020609040205080304" pitchFamily="17" charset="-128"/>
              </a:rPr>
              <a:t>第</a:t>
            </a:r>
            <a:r>
              <a:rPr kumimoji="0" lang="en-US" altLang="ja-JP" b="1" kern="0" dirty="0">
                <a:solidFill>
                  <a:schemeClr val="tx1"/>
                </a:solidFill>
                <a:latin typeface="ＭＳ 明朝" panose="02020609040205080304" pitchFamily="17" charset="-128"/>
                <a:ea typeface="ＭＳ 明朝" panose="02020609040205080304" pitchFamily="17" charset="-128"/>
              </a:rPr>
              <a:t>2</a:t>
            </a:r>
            <a:r>
              <a:rPr kumimoji="0" lang="ja-JP" altLang="en-US" b="1" kern="0" dirty="0">
                <a:solidFill>
                  <a:schemeClr val="tx1"/>
                </a:solidFill>
                <a:latin typeface="ＭＳ 明朝" panose="02020609040205080304" pitchFamily="17" charset="-128"/>
                <a:ea typeface="ＭＳ 明朝" panose="02020609040205080304" pitchFamily="17" charset="-128"/>
              </a:rPr>
              <a:t>章　第</a:t>
            </a:r>
            <a:r>
              <a:rPr kumimoji="0" lang="en-US" altLang="ja-JP" b="1" kern="0" dirty="0">
                <a:solidFill>
                  <a:schemeClr val="tx1"/>
                </a:solidFill>
                <a:latin typeface="ＭＳ 明朝" panose="02020609040205080304" pitchFamily="17" charset="-128"/>
                <a:ea typeface="ＭＳ 明朝" panose="02020609040205080304" pitchFamily="17" charset="-128"/>
              </a:rPr>
              <a:t>2</a:t>
            </a:r>
            <a:r>
              <a:rPr kumimoji="0" lang="ja-JP" altLang="en-US" b="1" kern="0" dirty="0">
                <a:solidFill>
                  <a:schemeClr val="tx1"/>
                </a:solidFill>
                <a:latin typeface="ＭＳ 明朝" panose="02020609040205080304" pitchFamily="17" charset="-128"/>
                <a:ea typeface="ＭＳ 明朝" panose="02020609040205080304" pitchFamily="17" charset="-128"/>
              </a:rPr>
              <a:t>期データヘルス計画</a:t>
            </a:r>
          </a:p>
        </p:txBody>
      </p:sp>
      <p:cxnSp>
        <p:nvCxnSpPr>
          <p:cNvPr id="16" name="直線コネクタ 15"/>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15</a:t>
            </a:fld>
            <a:endParaRPr kumimoji="1" lang="ja-JP" altLang="en-US" dirty="0">
              <a:latin typeface="ＭＳ 明朝"/>
              <a:ea typeface="ＭＳ 明朝"/>
            </a:endParaRPr>
          </a:p>
        </p:txBody>
      </p:sp>
      <p:sp>
        <p:nvSpPr>
          <p:cNvPr id="10" name="テキスト ボックス 9"/>
          <p:cNvSpPr txBox="1"/>
          <p:nvPr/>
        </p:nvSpPr>
        <p:spPr>
          <a:xfrm>
            <a:off x="261750" y="4598993"/>
            <a:ext cx="2018313" cy="830997"/>
          </a:xfrm>
          <a:prstGeom prst="rect">
            <a:avLst/>
          </a:prstGeom>
          <a:noFill/>
        </p:spPr>
        <p:txBody>
          <a:bodyPr wrap="square" rtlCol="0">
            <a:spAutoFit/>
          </a:bodyPr>
          <a:lstStyle/>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医療費分解技術</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特許第</a:t>
            </a:r>
            <a:r>
              <a:rPr lang="en-US" altLang="ja-JP" sz="800" dirty="0">
                <a:latin typeface="ＭＳ 明朝" panose="02020609040205080304" pitchFamily="17" charset="-128"/>
                <a:ea typeface="ＭＳ 明朝" panose="02020609040205080304" pitchFamily="17" charset="-128"/>
              </a:rPr>
              <a:t>4312757</a:t>
            </a:r>
            <a:r>
              <a:rPr lang="ja-JP" altLang="en-US" sz="800" dirty="0">
                <a:latin typeface="ＭＳ 明朝" panose="02020609040205080304" pitchFamily="17" charset="-128"/>
                <a:ea typeface="ＭＳ 明朝" panose="02020609040205080304" pitchFamily="17" charset="-128"/>
              </a:rPr>
              <a:t>号</a:t>
            </a:r>
            <a:r>
              <a:rPr lang="en-US" altLang="ja-JP" sz="800" dirty="0">
                <a:latin typeface="ＭＳ 明朝" panose="02020609040205080304" pitchFamily="17" charset="-128"/>
                <a:ea typeface="ＭＳ 明朝" panose="02020609040205080304" pitchFamily="17" charset="-128"/>
              </a:rPr>
              <a:t>)</a:t>
            </a:r>
          </a:p>
          <a:p>
            <a:endParaRPr kumimoji="1" lang="en-US" altLang="ja-JP" sz="800" dirty="0">
              <a:latin typeface="ＭＳ 明朝" panose="02020609040205080304" pitchFamily="17" charset="-128"/>
              <a:ea typeface="ＭＳ 明朝" panose="02020609040205080304" pitchFamily="17" charset="-128"/>
            </a:endParaRPr>
          </a:p>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傷病管理システム</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特許第</a:t>
            </a:r>
            <a:r>
              <a:rPr lang="en-US" altLang="ja-JP" sz="800" dirty="0">
                <a:latin typeface="ＭＳ 明朝" panose="02020609040205080304" pitchFamily="17" charset="-128"/>
                <a:ea typeface="ＭＳ 明朝" panose="02020609040205080304" pitchFamily="17" charset="-128"/>
              </a:rPr>
              <a:t>5203481</a:t>
            </a:r>
            <a:r>
              <a:rPr lang="ja-JP" altLang="en-US" sz="800" dirty="0">
                <a:latin typeface="ＭＳ 明朝" panose="02020609040205080304" pitchFamily="17" charset="-128"/>
                <a:ea typeface="ＭＳ 明朝" panose="02020609040205080304" pitchFamily="17" charset="-128"/>
              </a:rPr>
              <a:t>号</a:t>
            </a:r>
            <a:r>
              <a:rPr lang="en-US" altLang="ja-JP" sz="800" dirty="0">
                <a:latin typeface="ＭＳ 明朝" panose="02020609040205080304" pitchFamily="17" charset="-128"/>
                <a:ea typeface="ＭＳ 明朝" panose="02020609040205080304" pitchFamily="17" charset="-128"/>
              </a:rPr>
              <a:t>)</a:t>
            </a:r>
          </a:p>
          <a:p>
            <a:endParaRPr kumimoji="1" lang="en-US" altLang="ja-JP" sz="800" dirty="0">
              <a:latin typeface="ＭＳ 明朝" panose="02020609040205080304" pitchFamily="17" charset="-128"/>
              <a:ea typeface="ＭＳ 明朝" panose="02020609040205080304" pitchFamily="17" charset="-128"/>
            </a:endParaRPr>
          </a:p>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レセプト分析システムおよび分析方法</a:t>
            </a:r>
            <a:endParaRPr lang="en-US" altLang="ja-JP" sz="800" dirty="0">
              <a:latin typeface="ＭＳ 明朝" panose="02020609040205080304" pitchFamily="17" charset="-128"/>
              <a:ea typeface="ＭＳ 明朝" panose="02020609040205080304" pitchFamily="17" charset="-128"/>
            </a:endParaRPr>
          </a:p>
          <a:p>
            <a:r>
              <a:rPr lang="en-US" altLang="ja-JP" sz="800" dirty="0">
                <a:latin typeface="ＭＳ 明朝" panose="02020609040205080304" pitchFamily="17" charset="-128"/>
                <a:ea typeface="ＭＳ 明朝" panose="02020609040205080304" pitchFamily="17" charset="-128"/>
              </a:rPr>
              <a:t>	</a:t>
            </a:r>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特許第</a:t>
            </a:r>
            <a:r>
              <a:rPr lang="en-US" altLang="ja-JP" sz="800" dirty="0">
                <a:latin typeface="ＭＳ 明朝" panose="02020609040205080304" pitchFamily="17" charset="-128"/>
                <a:ea typeface="ＭＳ 明朝" panose="02020609040205080304" pitchFamily="17" charset="-128"/>
              </a:rPr>
              <a:t>5992234</a:t>
            </a:r>
            <a:r>
              <a:rPr lang="ja-JP" altLang="en-US" sz="800" dirty="0">
                <a:latin typeface="ＭＳ 明朝" panose="02020609040205080304" pitchFamily="17" charset="-128"/>
                <a:ea typeface="ＭＳ 明朝" panose="02020609040205080304" pitchFamily="17" charset="-128"/>
              </a:rPr>
              <a:t>号</a:t>
            </a:r>
            <a:r>
              <a:rPr lang="en-US" altLang="ja-JP" sz="800" dirty="0">
                <a:latin typeface="ＭＳ 明朝" panose="02020609040205080304" pitchFamily="17" charset="-128"/>
                <a:ea typeface="ＭＳ 明朝" panose="02020609040205080304" pitchFamily="17" charset="-128"/>
              </a:rPr>
              <a:t>)</a:t>
            </a:r>
            <a:endParaRPr kumimoji="1" lang="ja-JP" altLang="en-US" sz="800" dirty="0"/>
          </a:p>
        </p:txBody>
      </p:sp>
      <p:sp>
        <p:nvSpPr>
          <p:cNvPr id="12" name="テキスト ボックス 11"/>
          <p:cNvSpPr txBox="1"/>
          <p:nvPr/>
        </p:nvSpPr>
        <p:spPr>
          <a:xfrm>
            <a:off x="2264239" y="4595750"/>
            <a:ext cx="4284136" cy="830997"/>
          </a:xfrm>
          <a:prstGeom prst="rect">
            <a:avLst/>
          </a:prstGeom>
          <a:noFill/>
        </p:spPr>
        <p:txBody>
          <a:bodyPr wrap="square" rtlCol="0">
            <a:spAutoFit/>
          </a:bodyPr>
          <a:lstStyle/>
          <a:p>
            <a:r>
              <a:rPr lang="ja-JP" altLang="en-US" sz="800" dirty="0">
                <a:latin typeface="ＭＳ 明朝" panose="02020609040205080304" pitchFamily="17" charset="-128"/>
                <a:ea typeface="ＭＳ 明朝" panose="02020609040205080304" pitchFamily="17" charset="-128"/>
              </a:rPr>
              <a:t>レセプトに記載されたすべての傷病名と診断行為</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医薬品、検査、手術、処置、指導料等</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を正しく結び付け、傷病名毎の医療費を算出する。</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レセプトに記載されている傷病識別情報、医薬品識別情報及び診療行為識別情報に基づき、傷病の重症度を判定する。</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中長期にわたるレセプトから特定の患者についてアクティブな傷病名とノンアクティブな傷病名を識別する。</a:t>
            </a:r>
            <a:endParaRPr lang="en-US" altLang="ja-JP" sz="800" dirty="0">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33349670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グループ化 18"/>
          <p:cNvGrpSpPr>
            <a:grpSpLocks noChangeAspect="1"/>
          </p:cNvGrpSpPr>
          <p:nvPr/>
        </p:nvGrpSpPr>
        <p:grpSpPr>
          <a:xfrm>
            <a:off x="381000" y="4860032"/>
            <a:ext cx="5852138" cy="4013234"/>
            <a:chOff x="757238" y="2123728"/>
            <a:chExt cx="5221260" cy="5057805"/>
          </a:xfrm>
        </p:grpSpPr>
        <p:sp>
          <p:nvSpPr>
            <p:cNvPr id="20" name="Rectangle 7"/>
            <p:cNvSpPr>
              <a:spLocks noChangeArrowheads="1"/>
            </p:cNvSpPr>
            <p:nvPr/>
          </p:nvSpPr>
          <p:spPr bwMode="auto">
            <a:xfrm>
              <a:off x="5532438" y="6981478"/>
              <a:ext cx="33342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1" lang="ja-JP" altLang="ja-JP" sz="1300" b="0" i="0" u="none" strike="noStrike" kern="0" cap="none" spc="0" normalizeH="0" baseline="0" noProof="0" dirty="0">
                  <a:ln>
                    <a:noFill/>
                  </a:ln>
                  <a:solidFill>
                    <a:srgbClr val="000000"/>
                  </a:solidFill>
                  <a:effectLst/>
                  <a:uLnTx/>
                  <a:uFillTx/>
                  <a:latin typeface="ＭＳ 明朝" panose="02020609040205080304" pitchFamily="17" charset="-128"/>
                  <a:ea typeface="ＭＳ 明朝" panose="02020609040205080304" pitchFamily="17" charset="-128"/>
                </a:rPr>
                <a:t>時間</a:t>
              </a:r>
              <a:endParaRPr kumimoji="1" lang="ja-JP" altLang="ja-JP" sz="18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endParaRPr>
            </a:p>
          </p:txBody>
        </p:sp>
        <p:sp>
          <p:nvSpPr>
            <p:cNvPr id="21" name="Rectangle 8"/>
            <p:cNvSpPr>
              <a:spLocks noChangeArrowheads="1"/>
            </p:cNvSpPr>
            <p:nvPr/>
          </p:nvSpPr>
          <p:spPr bwMode="auto">
            <a:xfrm>
              <a:off x="757238" y="2333278"/>
              <a:ext cx="333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1" lang="ja-JP" altLang="ja-JP" sz="1300" b="0" i="0" u="none" strike="noStrike" kern="0" cap="none" spc="0" normalizeH="0" baseline="0" noProof="0" dirty="0">
                  <a:ln>
                    <a:noFill/>
                  </a:ln>
                  <a:solidFill>
                    <a:srgbClr val="000000"/>
                  </a:solidFill>
                  <a:effectLst/>
                  <a:uLnTx/>
                  <a:uFillTx/>
                  <a:latin typeface="ＭＳ 明朝" panose="02020609040205080304" pitchFamily="17" charset="-128"/>
                  <a:ea typeface="ＭＳ 明朝" panose="02020609040205080304" pitchFamily="17" charset="-128"/>
                </a:rPr>
                <a:t>効果</a:t>
              </a:r>
              <a:endParaRPr kumimoji="1" lang="ja-JP" altLang="ja-JP" sz="18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endParaRPr>
            </a:p>
          </p:txBody>
        </p:sp>
        <p:sp>
          <p:nvSpPr>
            <p:cNvPr id="22" name="Freeform 9"/>
            <p:cNvSpPr>
              <a:spLocks/>
            </p:cNvSpPr>
            <p:nvPr/>
          </p:nvSpPr>
          <p:spPr bwMode="auto">
            <a:xfrm>
              <a:off x="1268760" y="5375456"/>
              <a:ext cx="4263678" cy="1428790"/>
            </a:xfrm>
            <a:custGeom>
              <a:avLst/>
              <a:gdLst>
                <a:gd name="T0" fmla="*/ 40 w 2700"/>
                <a:gd name="T1" fmla="*/ 896 h 1077"/>
                <a:gd name="T2" fmla="*/ 94 w 2700"/>
                <a:gd name="T3" fmla="*/ 725 h 1077"/>
                <a:gd name="T4" fmla="*/ 153 w 2700"/>
                <a:gd name="T5" fmla="*/ 605 h 1077"/>
                <a:gd name="T6" fmla="*/ 233 w 2700"/>
                <a:gd name="T7" fmla="*/ 495 h 1077"/>
                <a:gd name="T8" fmla="*/ 342 w 2700"/>
                <a:gd name="T9" fmla="*/ 401 h 1077"/>
                <a:gd name="T10" fmla="*/ 473 w 2700"/>
                <a:gd name="T11" fmla="*/ 319 h 1077"/>
                <a:gd name="T12" fmla="*/ 626 w 2700"/>
                <a:gd name="T13" fmla="*/ 249 h 1077"/>
                <a:gd name="T14" fmla="*/ 799 w 2700"/>
                <a:gd name="T15" fmla="*/ 189 h 1077"/>
                <a:gd name="T16" fmla="*/ 993 w 2700"/>
                <a:gd name="T17" fmla="*/ 137 h 1077"/>
                <a:gd name="T18" fmla="*/ 1208 w 2700"/>
                <a:gd name="T19" fmla="*/ 94 h 1077"/>
                <a:gd name="T20" fmla="*/ 1447 w 2700"/>
                <a:gd name="T21" fmla="*/ 59 h 1077"/>
                <a:gd name="T22" fmla="*/ 1712 w 2700"/>
                <a:gd name="T23" fmla="*/ 36 h 1077"/>
                <a:gd name="T24" fmla="*/ 1995 w 2700"/>
                <a:gd name="T25" fmla="*/ 20 h 1077"/>
                <a:gd name="T26" fmla="*/ 2495 w 2700"/>
                <a:gd name="T27" fmla="*/ 4 h 1077"/>
                <a:gd name="T28" fmla="*/ 2496 w 2700"/>
                <a:gd name="T29" fmla="*/ 22 h 1077"/>
                <a:gd name="T30" fmla="*/ 2293 w 2700"/>
                <a:gd name="T31" fmla="*/ 27 h 1077"/>
                <a:gd name="T32" fmla="*/ 1996 w 2700"/>
                <a:gd name="T33" fmla="*/ 37 h 1077"/>
                <a:gd name="T34" fmla="*/ 1900 w 2700"/>
                <a:gd name="T35" fmla="*/ 42 h 1077"/>
                <a:gd name="T36" fmla="*/ 1713 w 2700"/>
                <a:gd name="T37" fmla="*/ 53 h 1077"/>
                <a:gd name="T38" fmla="*/ 1623 w 2700"/>
                <a:gd name="T39" fmla="*/ 60 h 1077"/>
                <a:gd name="T40" fmla="*/ 1449 w 2700"/>
                <a:gd name="T41" fmla="*/ 77 h 1077"/>
                <a:gd name="T42" fmla="*/ 1367 w 2700"/>
                <a:gd name="T43" fmla="*/ 87 h 1077"/>
                <a:gd name="T44" fmla="*/ 1211 w 2700"/>
                <a:gd name="T45" fmla="*/ 111 h 1077"/>
                <a:gd name="T46" fmla="*/ 1138 w 2700"/>
                <a:gd name="T47" fmla="*/ 125 h 1077"/>
                <a:gd name="T48" fmla="*/ 997 w 2700"/>
                <a:gd name="T49" fmla="*/ 155 h 1077"/>
                <a:gd name="T50" fmla="*/ 931 w 2700"/>
                <a:gd name="T51" fmla="*/ 171 h 1077"/>
                <a:gd name="T52" fmla="*/ 804 w 2700"/>
                <a:gd name="T53" fmla="*/ 206 h 1077"/>
                <a:gd name="T54" fmla="*/ 745 w 2700"/>
                <a:gd name="T55" fmla="*/ 225 h 1077"/>
                <a:gd name="T56" fmla="*/ 632 w 2700"/>
                <a:gd name="T57" fmla="*/ 265 h 1077"/>
                <a:gd name="T58" fmla="*/ 580 w 2700"/>
                <a:gd name="T59" fmla="*/ 287 h 1077"/>
                <a:gd name="T60" fmla="*/ 481 w 2700"/>
                <a:gd name="T61" fmla="*/ 334 h 1077"/>
                <a:gd name="T62" fmla="*/ 436 w 2700"/>
                <a:gd name="T63" fmla="*/ 360 h 1077"/>
                <a:gd name="T64" fmla="*/ 352 w 2700"/>
                <a:gd name="T65" fmla="*/ 415 h 1077"/>
                <a:gd name="T66" fmla="*/ 314 w 2700"/>
                <a:gd name="T67" fmla="*/ 444 h 1077"/>
                <a:gd name="T68" fmla="*/ 246 w 2700"/>
                <a:gd name="T69" fmla="*/ 508 h 1077"/>
                <a:gd name="T70" fmla="*/ 218 w 2700"/>
                <a:gd name="T71" fmla="*/ 541 h 1077"/>
                <a:gd name="T72" fmla="*/ 168 w 2700"/>
                <a:gd name="T73" fmla="*/ 614 h 1077"/>
                <a:gd name="T74" fmla="*/ 147 w 2700"/>
                <a:gd name="T75" fmla="*/ 652 h 1077"/>
                <a:gd name="T76" fmla="*/ 110 w 2700"/>
                <a:gd name="T77" fmla="*/ 731 h 1077"/>
                <a:gd name="T78" fmla="*/ 95 w 2700"/>
                <a:gd name="T79" fmla="*/ 772 h 1077"/>
                <a:gd name="T80" fmla="*/ 57 w 2700"/>
                <a:gd name="T81" fmla="*/ 900 h 1077"/>
                <a:gd name="T82" fmla="*/ 37 w 2700"/>
                <a:gd name="T83" fmla="*/ 98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00" h="1077">
                  <a:moveTo>
                    <a:pt x="0" y="1074"/>
                  </a:moveTo>
                  <a:lnTo>
                    <a:pt x="19" y="984"/>
                  </a:lnTo>
                  <a:lnTo>
                    <a:pt x="40" y="896"/>
                  </a:lnTo>
                  <a:lnTo>
                    <a:pt x="64" y="809"/>
                  </a:lnTo>
                  <a:lnTo>
                    <a:pt x="78" y="766"/>
                  </a:lnTo>
                  <a:lnTo>
                    <a:pt x="94" y="725"/>
                  </a:lnTo>
                  <a:lnTo>
                    <a:pt x="111" y="684"/>
                  </a:lnTo>
                  <a:lnTo>
                    <a:pt x="131" y="644"/>
                  </a:lnTo>
                  <a:lnTo>
                    <a:pt x="153" y="605"/>
                  </a:lnTo>
                  <a:lnTo>
                    <a:pt x="177" y="567"/>
                  </a:lnTo>
                  <a:lnTo>
                    <a:pt x="203" y="531"/>
                  </a:lnTo>
                  <a:lnTo>
                    <a:pt x="233" y="495"/>
                  </a:lnTo>
                  <a:lnTo>
                    <a:pt x="266" y="462"/>
                  </a:lnTo>
                  <a:lnTo>
                    <a:pt x="302" y="430"/>
                  </a:lnTo>
                  <a:lnTo>
                    <a:pt x="342" y="401"/>
                  </a:lnTo>
                  <a:lnTo>
                    <a:pt x="383" y="372"/>
                  </a:lnTo>
                  <a:lnTo>
                    <a:pt x="427" y="344"/>
                  </a:lnTo>
                  <a:lnTo>
                    <a:pt x="473" y="319"/>
                  </a:lnTo>
                  <a:lnTo>
                    <a:pt x="522" y="294"/>
                  </a:lnTo>
                  <a:lnTo>
                    <a:pt x="573" y="271"/>
                  </a:lnTo>
                  <a:lnTo>
                    <a:pt x="626" y="249"/>
                  </a:lnTo>
                  <a:lnTo>
                    <a:pt x="681" y="227"/>
                  </a:lnTo>
                  <a:lnTo>
                    <a:pt x="739" y="208"/>
                  </a:lnTo>
                  <a:lnTo>
                    <a:pt x="799" y="189"/>
                  </a:lnTo>
                  <a:lnTo>
                    <a:pt x="862" y="171"/>
                  </a:lnTo>
                  <a:lnTo>
                    <a:pt x="927" y="153"/>
                  </a:lnTo>
                  <a:lnTo>
                    <a:pt x="993" y="137"/>
                  </a:lnTo>
                  <a:lnTo>
                    <a:pt x="1063" y="122"/>
                  </a:lnTo>
                  <a:lnTo>
                    <a:pt x="1134" y="107"/>
                  </a:lnTo>
                  <a:lnTo>
                    <a:pt x="1208" y="94"/>
                  </a:lnTo>
                  <a:lnTo>
                    <a:pt x="1285" y="81"/>
                  </a:lnTo>
                  <a:lnTo>
                    <a:pt x="1364" y="70"/>
                  </a:lnTo>
                  <a:lnTo>
                    <a:pt x="1447" y="59"/>
                  </a:lnTo>
                  <a:lnTo>
                    <a:pt x="1533" y="51"/>
                  </a:lnTo>
                  <a:lnTo>
                    <a:pt x="1621" y="43"/>
                  </a:lnTo>
                  <a:lnTo>
                    <a:pt x="1712" y="36"/>
                  </a:lnTo>
                  <a:lnTo>
                    <a:pt x="1804" y="30"/>
                  </a:lnTo>
                  <a:lnTo>
                    <a:pt x="1899" y="24"/>
                  </a:lnTo>
                  <a:lnTo>
                    <a:pt x="1995" y="20"/>
                  </a:lnTo>
                  <a:lnTo>
                    <a:pt x="2093" y="15"/>
                  </a:lnTo>
                  <a:lnTo>
                    <a:pt x="2292" y="9"/>
                  </a:lnTo>
                  <a:lnTo>
                    <a:pt x="2495" y="4"/>
                  </a:lnTo>
                  <a:lnTo>
                    <a:pt x="2700" y="0"/>
                  </a:lnTo>
                  <a:lnTo>
                    <a:pt x="2700" y="18"/>
                  </a:lnTo>
                  <a:lnTo>
                    <a:pt x="2496" y="22"/>
                  </a:lnTo>
                  <a:lnTo>
                    <a:pt x="2496" y="22"/>
                  </a:lnTo>
                  <a:lnTo>
                    <a:pt x="2293" y="27"/>
                  </a:lnTo>
                  <a:lnTo>
                    <a:pt x="2293" y="27"/>
                  </a:lnTo>
                  <a:lnTo>
                    <a:pt x="2094" y="33"/>
                  </a:lnTo>
                  <a:lnTo>
                    <a:pt x="2094" y="33"/>
                  </a:lnTo>
                  <a:lnTo>
                    <a:pt x="1996" y="37"/>
                  </a:lnTo>
                  <a:lnTo>
                    <a:pt x="1996" y="37"/>
                  </a:lnTo>
                  <a:lnTo>
                    <a:pt x="1900" y="42"/>
                  </a:lnTo>
                  <a:lnTo>
                    <a:pt x="1900" y="42"/>
                  </a:lnTo>
                  <a:lnTo>
                    <a:pt x="1805" y="47"/>
                  </a:lnTo>
                  <a:lnTo>
                    <a:pt x="1806" y="47"/>
                  </a:lnTo>
                  <a:lnTo>
                    <a:pt x="1713" y="53"/>
                  </a:lnTo>
                  <a:lnTo>
                    <a:pt x="1713" y="53"/>
                  </a:lnTo>
                  <a:lnTo>
                    <a:pt x="1623" y="60"/>
                  </a:lnTo>
                  <a:lnTo>
                    <a:pt x="1623" y="60"/>
                  </a:lnTo>
                  <a:lnTo>
                    <a:pt x="1534" y="68"/>
                  </a:lnTo>
                  <a:lnTo>
                    <a:pt x="1535" y="68"/>
                  </a:lnTo>
                  <a:lnTo>
                    <a:pt x="1449" y="77"/>
                  </a:lnTo>
                  <a:lnTo>
                    <a:pt x="1449" y="77"/>
                  </a:lnTo>
                  <a:lnTo>
                    <a:pt x="1367" y="87"/>
                  </a:lnTo>
                  <a:lnTo>
                    <a:pt x="1367" y="87"/>
                  </a:lnTo>
                  <a:lnTo>
                    <a:pt x="1287" y="98"/>
                  </a:lnTo>
                  <a:lnTo>
                    <a:pt x="1287" y="98"/>
                  </a:lnTo>
                  <a:lnTo>
                    <a:pt x="1211" y="111"/>
                  </a:lnTo>
                  <a:lnTo>
                    <a:pt x="1211" y="111"/>
                  </a:lnTo>
                  <a:lnTo>
                    <a:pt x="1137" y="125"/>
                  </a:lnTo>
                  <a:lnTo>
                    <a:pt x="1138" y="125"/>
                  </a:lnTo>
                  <a:lnTo>
                    <a:pt x="1066" y="139"/>
                  </a:lnTo>
                  <a:lnTo>
                    <a:pt x="1066" y="139"/>
                  </a:lnTo>
                  <a:lnTo>
                    <a:pt x="997" y="155"/>
                  </a:lnTo>
                  <a:lnTo>
                    <a:pt x="998" y="155"/>
                  </a:lnTo>
                  <a:lnTo>
                    <a:pt x="931" y="171"/>
                  </a:lnTo>
                  <a:lnTo>
                    <a:pt x="931" y="171"/>
                  </a:lnTo>
                  <a:lnTo>
                    <a:pt x="867" y="188"/>
                  </a:lnTo>
                  <a:lnTo>
                    <a:pt x="867" y="188"/>
                  </a:lnTo>
                  <a:lnTo>
                    <a:pt x="804" y="206"/>
                  </a:lnTo>
                  <a:lnTo>
                    <a:pt x="805" y="206"/>
                  </a:lnTo>
                  <a:lnTo>
                    <a:pt x="745" y="225"/>
                  </a:lnTo>
                  <a:lnTo>
                    <a:pt x="745" y="225"/>
                  </a:lnTo>
                  <a:lnTo>
                    <a:pt x="687" y="244"/>
                  </a:lnTo>
                  <a:lnTo>
                    <a:pt x="688" y="244"/>
                  </a:lnTo>
                  <a:lnTo>
                    <a:pt x="632" y="265"/>
                  </a:lnTo>
                  <a:lnTo>
                    <a:pt x="633" y="265"/>
                  </a:lnTo>
                  <a:lnTo>
                    <a:pt x="580" y="287"/>
                  </a:lnTo>
                  <a:lnTo>
                    <a:pt x="580" y="287"/>
                  </a:lnTo>
                  <a:lnTo>
                    <a:pt x="529" y="310"/>
                  </a:lnTo>
                  <a:lnTo>
                    <a:pt x="530" y="310"/>
                  </a:lnTo>
                  <a:lnTo>
                    <a:pt x="481" y="334"/>
                  </a:lnTo>
                  <a:lnTo>
                    <a:pt x="482" y="334"/>
                  </a:lnTo>
                  <a:lnTo>
                    <a:pt x="436" y="360"/>
                  </a:lnTo>
                  <a:lnTo>
                    <a:pt x="436" y="360"/>
                  </a:lnTo>
                  <a:lnTo>
                    <a:pt x="392" y="387"/>
                  </a:lnTo>
                  <a:lnTo>
                    <a:pt x="393" y="387"/>
                  </a:lnTo>
                  <a:lnTo>
                    <a:pt x="352" y="415"/>
                  </a:lnTo>
                  <a:lnTo>
                    <a:pt x="352" y="415"/>
                  </a:lnTo>
                  <a:lnTo>
                    <a:pt x="314" y="444"/>
                  </a:lnTo>
                  <a:lnTo>
                    <a:pt x="314" y="444"/>
                  </a:lnTo>
                  <a:lnTo>
                    <a:pt x="278" y="475"/>
                  </a:lnTo>
                  <a:lnTo>
                    <a:pt x="279" y="475"/>
                  </a:lnTo>
                  <a:lnTo>
                    <a:pt x="246" y="508"/>
                  </a:lnTo>
                  <a:lnTo>
                    <a:pt x="247" y="507"/>
                  </a:lnTo>
                  <a:lnTo>
                    <a:pt x="217" y="542"/>
                  </a:lnTo>
                  <a:lnTo>
                    <a:pt x="218" y="541"/>
                  </a:lnTo>
                  <a:lnTo>
                    <a:pt x="191" y="577"/>
                  </a:lnTo>
                  <a:lnTo>
                    <a:pt x="191" y="577"/>
                  </a:lnTo>
                  <a:lnTo>
                    <a:pt x="168" y="614"/>
                  </a:lnTo>
                  <a:lnTo>
                    <a:pt x="168" y="614"/>
                  </a:lnTo>
                  <a:lnTo>
                    <a:pt x="146" y="652"/>
                  </a:lnTo>
                  <a:lnTo>
                    <a:pt x="147" y="652"/>
                  </a:lnTo>
                  <a:lnTo>
                    <a:pt x="128" y="691"/>
                  </a:lnTo>
                  <a:lnTo>
                    <a:pt x="128" y="691"/>
                  </a:lnTo>
                  <a:lnTo>
                    <a:pt x="110" y="731"/>
                  </a:lnTo>
                  <a:lnTo>
                    <a:pt x="110" y="731"/>
                  </a:lnTo>
                  <a:lnTo>
                    <a:pt x="95" y="773"/>
                  </a:lnTo>
                  <a:lnTo>
                    <a:pt x="95" y="772"/>
                  </a:lnTo>
                  <a:lnTo>
                    <a:pt x="81" y="814"/>
                  </a:lnTo>
                  <a:lnTo>
                    <a:pt x="81" y="814"/>
                  </a:lnTo>
                  <a:lnTo>
                    <a:pt x="57" y="900"/>
                  </a:lnTo>
                  <a:lnTo>
                    <a:pt x="58" y="900"/>
                  </a:lnTo>
                  <a:lnTo>
                    <a:pt x="37" y="988"/>
                  </a:lnTo>
                  <a:lnTo>
                    <a:pt x="37" y="988"/>
                  </a:lnTo>
                  <a:lnTo>
                    <a:pt x="18" y="1077"/>
                  </a:lnTo>
                  <a:lnTo>
                    <a:pt x="0" y="1074"/>
                  </a:lnTo>
                  <a:close/>
                </a:path>
              </a:pathLst>
            </a:custGeom>
            <a:solidFill>
              <a:srgbClr val="1F4E79"/>
            </a:solidFill>
            <a:ln w="0" cap="flat">
              <a:solidFill>
                <a:srgbClr val="1F4E79"/>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明朝" panose="02020609040205080304" pitchFamily="17" charset="-128"/>
                <a:ea typeface="ＭＳ 明朝" panose="02020609040205080304" pitchFamily="17" charset="-128"/>
              </a:endParaRPr>
            </a:p>
          </p:txBody>
        </p:sp>
        <p:sp>
          <p:nvSpPr>
            <p:cNvPr id="23" name="Rectangle 10"/>
            <p:cNvSpPr>
              <a:spLocks noChangeArrowheads="1"/>
            </p:cNvSpPr>
            <p:nvPr/>
          </p:nvSpPr>
          <p:spPr bwMode="auto">
            <a:xfrm>
              <a:off x="3724275" y="5678960"/>
              <a:ext cx="2139571" cy="853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1" lang="ja-JP" altLang="en-US" sz="1100" b="0" i="0" u="none" strike="noStrike" kern="0" cap="none" spc="0" normalizeH="0" baseline="0" noProof="0" dirty="0">
                  <a:ln>
                    <a:noFill/>
                  </a:ln>
                  <a:solidFill>
                    <a:srgbClr val="1F4E79"/>
                  </a:solidFill>
                  <a:effectLst/>
                  <a:uLnTx/>
                  <a:uFillTx/>
                  <a:latin typeface="ＭＳ 明朝" panose="02020609040205080304" pitchFamily="17" charset="-128"/>
                  <a:ea typeface="ＭＳ 明朝" panose="02020609040205080304" pitchFamily="17" charset="-128"/>
                </a:rPr>
                <a:t>■　</a:t>
              </a:r>
              <a:r>
                <a:rPr kumimoji="1" lang="ja-JP" altLang="en-US" sz="1100" b="1"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rPr>
                <a:t>短期的事業</a:t>
              </a:r>
              <a:endParaRPr kumimoji="1" lang="en-US" altLang="ja-JP" sz="1100" b="1"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endParaRPr>
            </a:p>
            <a:p>
              <a:pPr marL="0" marR="0" lvl="0" indent="0" defTabSz="914400" eaLnBrk="1" fontAlgn="base" latinLnBrk="0" hangingPunct="1">
                <a:lnSpc>
                  <a:spcPct val="100000"/>
                </a:lnSpc>
                <a:spcBef>
                  <a:spcPct val="0"/>
                </a:spcBef>
                <a:spcAft>
                  <a:spcPct val="0"/>
                </a:spcAft>
                <a:buClrTx/>
                <a:buSzTx/>
                <a:buFontTx/>
                <a:buNone/>
                <a:tabLst/>
                <a:defRPr/>
              </a:pPr>
              <a:r>
                <a:rPr kumimoji="1" lang="ja-JP" altLang="en-US" sz="11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rPr>
                <a:t>　　　・ジェネリック医薬品差額通知</a:t>
              </a:r>
              <a:endParaRPr kumimoji="1" lang="en-US" altLang="ja-JP" sz="11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endParaRPr>
            </a:p>
            <a:p>
              <a:pPr marL="0" marR="0" lvl="0" indent="0" defTabSz="914400" eaLnBrk="1" fontAlgn="base" latinLnBrk="0" hangingPunct="1">
                <a:lnSpc>
                  <a:spcPct val="100000"/>
                </a:lnSpc>
                <a:spcBef>
                  <a:spcPct val="0"/>
                </a:spcBef>
                <a:spcAft>
                  <a:spcPct val="0"/>
                </a:spcAft>
                <a:buClrTx/>
                <a:buSzTx/>
                <a:buFontTx/>
                <a:buNone/>
                <a:tabLst/>
                <a:defRPr/>
              </a:pPr>
              <a:r>
                <a:rPr kumimoji="1" lang="ja-JP" altLang="en-US" sz="11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rPr>
                <a:t>　　　</a:t>
              </a:r>
              <a:r>
                <a:rPr kumimoji="1" lang="ja-JP" altLang="en-US" sz="1100" b="0" i="0" u="none" strike="noStrike" kern="0" cap="none" spc="0" normalizeH="0" baseline="0" noProof="0" dirty="0">
                  <a:ln>
                    <a:noFill/>
                  </a:ln>
                  <a:effectLst/>
                  <a:uLnTx/>
                  <a:uFillTx/>
                  <a:latin typeface="ＭＳ 明朝" panose="02020609040205080304" pitchFamily="17" charset="-128"/>
                  <a:ea typeface="ＭＳ 明朝" panose="02020609040205080304" pitchFamily="17" charset="-128"/>
                </a:rPr>
                <a:t>・受診行動適正化指導</a:t>
              </a:r>
              <a:endParaRPr lang="en-US" altLang="ja-JP" sz="4000" kern="0" dirty="0">
                <a:latin typeface="ＭＳ 明朝" panose="02020609040205080304" pitchFamily="17" charset="-128"/>
                <a:ea typeface="ＭＳ 明朝" panose="02020609040205080304" pitchFamily="17" charset="-128"/>
              </a:endParaRPr>
            </a:p>
            <a:p>
              <a:pPr lvl="0">
                <a:defRPr/>
              </a:pPr>
              <a:r>
                <a:rPr lang="ja-JP" altLang="en-US" sz="1100" kern="0" dirty="0">
                  <a:solidFill>
                    <a:prstClr val="black"/>
                  </a:solidFill>
                  <a:latin typeface="ＭＳ 明朝" panose="02020609040205080304" pitchFamily="17" charset="-128"/>
                  <a:ea typeface="ＭＳ 明朝" panose="02020609040205080304" pitchFamily="17" charset="-128"/>
                </a:rPr>
                <a:t>　　　</a:t>
              </a:r>
              <a:endParaRPr kumimoji="1" lang="en-US" altLang="ja-JP" sz="1100" b="0" i="0" u="none" strike="noStrike" kern="0" cap="none" spc="0" normalizeH="0" baseline="0" noProof="0" dirty="0">
                <a:ln>
                  <a:noFill/>
                </a:ln>
                <a:solidFill>
                  <a:srgbClr val="FF0000"/>
                </a:solidFill>
                <a:effectLst/>
                <a:uLnTx/>
                <a:uFillTx/>
                <a:latin typeface="ＭＳ 明朝" panose="02020609040205080304" pitchFamily="17" charset="-128"/>
                <a:ea typeface="ＭＳ 明朝" panose="02020609040205080304" pitchFamily="17" charset="-128"/>
              </a:endParaRPr>
            </a:p>
          </p:txBody>
        </p:sp>
        <p:sp>
          <p:nvSpPr>
            <p:cNvPr id="24" name="Freeform 14"/>
            <p:cNvSpPr>
              <a:spLocks/>
            </p:cNvSpPr>
            <p:nvPr/>
          </p:nvSpPr>
          <p:spPr bwMode="auto">
            <a:xfrm>
              <a:off x="1912938" y="3617090"/>
              <a:ext cx="3622675" cy="2217738"/>
            </a:xfrm>
            <a:custGeom>
              <a:avLst/>
              <a:gdLst>
                <a:gd name="T0" fmla="*/ 19 w 2282"/>
                <a:gd name="T1" fmla="*/ 1242 h 1397"/>
                <a:gd name="T2" fmla="*/ 40 w 2282"/>
                <a:gd name="T3" fmla="*/ 1092 h 1397"/>
                <a:gd name="T4" fmla="*/ 70 w 2282"/>
                <a:gd name="T5" fmla="*/ 946 h 1397"/>
                <a:gd name="T6" fmla="*/ 116 w 2282"/>
                <a:gd name="T7" fmla="*/ 809 h 1397"/>
                <a:gd name="T8" fmla="*/ 142 w 2282"/>
                <a:gd name="T9" fmla="*/ 747 h 1397"/>
                <a:gd name="T10" fmla="*/ 167 w 2282"/>
                <a:gd name="T11" fmla="*/ 691 h 1397"/>
                <a:gd name="T12" fmla="*/ 195 w 2282"/>
                <a:gd name="T13" fmla="*/ 641 h 1397"/>
                <a:gd name="T14" fmla="*/ 232 w 2282"/>
                <a:gd name="T15" fmla="*/ 593 h 1397"/>
                <a:gd name="T16" fmla="*/ 283 w 2282"/>
                <a:gd name="T17" fmla="*/ 549 h 1397"/>
                <a:gd name="T18" fmla="*/ 352 w 2282"/>
                <a:gd name="T19" fmla="*/ 505 h 1397"/>
                <a:gd name="T20" fmla="*/ 418 w 2282"/>
                <a:gd name="T21" fmla="*/ 471 h 1397"/>
                <a:gd name="T22" fmla="*/ 471 w 2282"/>
                <a:gd name="T23" fmla="*/ 448 h 1397"/>
                <a:gd name="T24" fmla="*/ 530 w 2282"/>
                <a:gd name="T25" fmla="*/ 423 h 1397"/>
                <a:gd name="T26" fmla="*/ 598 w 2282"/>
                <a:gd name="T27" fmla="*/ 398 h 1397"/>
                <a:gd name="T28" fmla="*/ 673 w 2282"/>
                <a:gd name="T29" fmla="*/ 373 h 1397"/>
                <a:gd name="T30" fmla="*/ 797 w 2282"/>
                <a:gd name="T31" fmla="*/ 335 h 1397"/>
                <a:gd name="T32" fmla="*/ 984 w 2282"/>
                <a:gd name="T33" fmla="*/ 284 h 1397"/>
                <a:gd name="T34" fmla="*/ 1191 w 2282"/>
                <a:gd name="T35" fmla="*/ 232 h 1397"/>
                <a:gd name="T36" fmla="*/ 1415 w 2282"/>
                <a:gd name="T37" fmla="*/ 181 h 1397"/>
                <a:gd name="T38" fmla="*/ 1652 w 2282"/>
                <a:gd name="T39" fmla="*/ 129 h 1397"/>
                <a:gd name="T40" fmla="*/ 1898 w 2282"/>
                <a:gd name="T41" fmla="*/ 77 h 1397"/>
                <a:gd name="T42" fmla="*/ 2278 w 2282"/>
                <a:gd name="T43" fmla="*/ 0 h 1397"/>
                <a:gd name="T44" fmla="*/ 2028 w 2282"/>
                <a:gd name="T45" fmla="*/ 69 h 1397"/>
                <a:gd name="T46" fmla="*/ 1778 w 2282"/>
                <a:gd name="T47" fmla="*/ 121 h 1397"/>
                <a:gd name="T48" fmla="*/ 1536 w 2282"/>
                <a:gd name="T49" fmla="*/ 173 h 1397"/>
                <a:gd name="T50" fmla="*/ 1418 w 2282"/>
                <a:gd name="T51" fmla="*/ 199 h 1397"/>
                <a:gd name="T52" fmla="*/ 1305 w 2282"/>
                <a:gd name="T53" fmla="*/ 224 h 1397"/>
                <a:gd name="T54" fmla="*/ 1195 w 2282"/>
                <a:gd name="T55" fmla="*/ 250 h 1397"/>
                <a:gd name="T56" fmla="*/ 1089 w 2282"/>
                <a:gd name="T57" fmla="*/ 276 h 1397"/>
                <a:gd name="T58" fmla="*/ 988 w 2282"/>
                <a:gd name="T59" fmla="*/ 301 h 1397"/>
                <a:gd name="T60" fmla="*/ 892 w 2282"/>
                <a:gd name="T61" fmla="*/ 327 h 1397"/>
                <a:gd name="T62" fmla="*/ 802 w 2282"/>
                <a:gd name="T63" fmla="*/ 352 h 1397"/>
                <a:gd name="T64" fmla="*/ 718 w 2282"/>
                <a:gd name="T65" fmla="*/ 377 h 1397"/>
                <a:gd name="T66" fmla="*/ 678 w 2282"/>
                <a:gd name="T67" fmla="*/ 390 h 1397"/>
                <a:gd name="T68" fmla="*/ 640 w 2282"/>
                <a:gd name="T69" fmla="*/ 403 h 1397"/>
                <a:gd name="T70" fmla="*/ 604 w 2282"/>
                <a:gd name="T71" fmla="*/ 415 h 1397"/>
                <a:gd name="T72" fmla="*/ 569 w 2282"/>
                <a:gd name="T73" fmla="*/ 428 h 1397"/>
                <a:gd name="T74" fmla="*/ 537 w 2282"/>
                <a:gd name="T75" fmla="*/ 440 h 1397"/>
                <a:gd name="T76" fmla="*/ 506 w 2282"/>
                <a:gd name="T77" fmla="*/ 452 h 1397"/>
                <a:gd name="T78" fmla="*/ 478 w 2282"/>
                <a:gd name="T79" fmla="*/ 464 h 1397"/>
                <a:gd name="T80" fmla="*/ 451 w 2282"/>
                <a:gd name="T81" fmla="*/ 475 h 1397"/>
                <a:gd name="T82" fmla="*/ 426 w 2282"/>
                <a:gd name="T83" fmla="*/ 487 h 1397"/>
                <a:gd name="T84" fmla="*/ 402 w 2282"/>
                <a:gd name="T85" fmla="*/ 498 h 1397"/>
                <a:gd name="T86" fmla="*/ 360 w 2282"/>
                <a:gd name="T87" fmla="*/ 520 h 1397"/>
                <a:gd name="T88" fmla="*/ 324 w 2282"/>
                <a:gd name="T89" fmla="*/ 542 h 1397"/>
                <a:gd name="T90" fmla="*/ 294 w 2282"/>
                <a:gd name="T91" fmla="*/ 563 h 1397"/>
                <a:gd name="T92" fmla="*/ 268 w 2282"/>
                <a:gd name="T93" fmla="*/ 585 h 1397"/>
                <a:gd name="T94" fmla="*/ 245 w 2282"/>
                <a:gd name="T95" fmla="*/ 606 h 1397"/>
                <a:gd name="T96" fmla="*/ 226 w 2282"/>
                <a:gd name="T97" fmla="*/ 628 h 1397"/>
                <a:gd name="T98" fmla="*/ 210 w 2282"/>
                <a:gd name="T99" fmla="*/ 651 h 1397"/>
                <a:gd name="T100" fmla="*/ 196 w 2282"/>
                <a:gd name="T101" fmla="*/ 674 h 1397"/>
                <a:gd name="T102" fmla="*/ 183 w 2282"/>
                <a:gd name="T103" fmla="*/ 699 h 1397"/>
                <a:gd name="T104" fmla="*/ 171 w 2282"/>
                <a:gd name="T105" fmla="*/ 726 h 1397"/>
                <a:gd name="T106" fmla="*/ 159 w 2282"/>
                <a:gd name="T107" fmla="*/ 754 h 1397"/>
                <a:gd name="T108" fmla="*/ 146 w 2282"/>
                <a:gd name="T109" fmla="*/ 783 h 1397"/>
                <a:gd name="T110" fmla="*/ 133 w 2282"/>
                <a:gd name="T111" fmla="*/ 815 h 1397"/>
                <a:gd name="T112" fmla="*/ 108 w 2282"/>
                <a:gd name="T113" fmla="*/ 882 h 1397"/>
                <a:gd name="T114" fmla="*/ 87 w 2282"/>
                <a:gd name="T115" fmla="*/ 951 h 1397"/>
                <a:gd name="T116" fmla="*/ 71 w 2282"/>
                <a:gd name="T117" fmla="*/ 1022 h 1397"/>
                <a:gd name="T118" fmla="*/ 58 w 2282"/>
                <a:gd name="T119" fmla="*/ 1094 h 1397"/>
                <a:gd name="T120" fmla="*/ 46 w 2282"/>
                <a:gd name="T121" fmla="*/ 1169 h 1397"/>
                <a:gd name="T122" fmla="*/ 37 w 2282"/>
                <a:gd name="T123" fmla="*/ 1244 h 1397"/>
                <a:gd name="T124" fmla="*/ 0 w 2282"/>
                <a:gd name="T125" fmla="*/ 139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2" h="1397">
                  <a:moveTo>
                    <a:pt x="0" y="1395"/>
                  </a:moveTo>
                  <a:lnTo>
                    <a:pt x="19" y="1242"/>
                  </a:lnTo>
                  <a:lnTo>
                    <a:pt x="29" y="1166"/>
                  </a:lnTo>
                  <a:lnTo>
                    <a:pt x="40" y="1092"/>
                  </a:lnTo>
                  <a:lnTo>
                    <a:pt x="53" y="1018"/>
                  </a:lnTo>
                  <a:lnTo>
                    <a:pt x="70" y="946"/>
                  </a:lnTo>
                  <a:lnTo>
                    <a:pt x="91" y="876"/>
                  </a:lnTo>
                  <a:lnTo>
                    <a:pt x="116" y="809"/>
                  </a:lnTo>
                  <a:lnTo>
                    <a:pt x="130" y="776"/>
                  </a:lnTo>
                  <a:lnTo>
                    <a:pt x="142" y="747"/>
                  </a:lnTo>
                  <a:lnTo>
                    <a:pt x="154" y="718"/>
                  </a:lnTo>
                  <a:lnTo>
                    <a:pt x="167" y="691"/>
                  </a:lnTo>
                  <a:lnTo>
                    <a:pt x="180" y="665"/>
                  </a:lnTo>
                  <a:lnTo>
                    <a:pt x="195" y="641"/>
                  </a:lnTo>
                  <a:lnTo>
                    <a:pt x="212" y="617"/>
                  </a:lnTo>
                  <a:lnTo>
                    <a:pt x="232" y="593"/>
                  </a:lnTo>
                  <a:lnTo>
                    <a:pt x="256" y="571"/>
                  </a:lnTo>
                  <a:lnTo>
                    <a:pt x="283" y="549"/>
                  </a:lnTo>
                  <a:lnTo>
                    <a:pt x="315" y="527"/>
                  </a:lnTo>
                  <a:lnTo>
                    <a:pt x="352" y="505"/>
                  </a:lnTo>
                  <a:lnTo>
                    <a:pt x="395" y="482"/>
                  </a:lnTo>
                  <a:lnTo>
                    <a:pt x="418" y="471"/>
                  </a:lnTo>
                  <a:lnTo>
                    <a:pt x="443" y="459"/>
                  </a:lnTo>
                  <a:lnTo>
                    <a:pt x="471" y="448"/>
                  </a:lnTo>
                  <a:lnTo>
                    <a:pt x="500" y="436"/>
                  </a:lnTo>
                  <a:lnTo>
                    <a:pt x="530" y="423"/>
                  </a:lnTo>
                  <a:lnTo>
                    <a:pt x="563" y="411"/>
                  </a:lnTo>
                  <a:lnTo>
                    <a:pt x="598" y="398"/>
                  </a:lnTo>
                  <a:lnTo>
                    <a:pt x="634" y="386"/>
                  </a:lnTo>
                  <a:lnTo>
                    <a:pt x="673" y="373"/>
                  </a:lnTo>
                  <a:lnTo>
                    <a:pt x="713" y="360"/>
                  </a:lnTo>
                  <a:lnTo>
                    <a:pt x="797" y="335"/>
                  </a:lnTo>
                  <a:lnTo>
                    <a:pt x="888" y="310"/>
                  </a:lnTo>
                  <a:lnTo>
                    <a:pt x="984" y="284"/>
                  </a:lnTo>
                  <a:lnTo>
                    <a:pt x="1085" y="258"/>
                  </a:lnTo>
                  <a:lnTo>
                    <a:pt x="1191" y="232"/>
                  </a:lnTo>
                  <a:lnTo>
                    <a:pt x="1301" y="207"/>
                  </a:lnTo>
                  <a:lnTo>
                    <a:pt x="1415" y="181"/>
                  </a:lnTo>
                  <a:lnTo>
                    <a:pt x="1532" y="155"/>
                  </a:lnTo>
                  <a:lnTo>
                    <a:pt x="1652" y="129"/>
                  </a:lnTo>
                  <a:lnTo>
                    <a:pt x="1774" y="103"/>
                  </a:lnTo>
                  <a:lnTo>
                    <a:pt x="1898" y="77"/>
                  </a:lnTo>
                  <a:lnTo>
                    <a:pt x="2024" y="52"/>
                  </a:lnTo>
                  <a:lnTo>
                    <a:pt x="2278" y="0"/>
                  </a:lnTo>
                  <a:lnTo>
                    <a:pt x="2282" y="18"/>
                  </a:lnTo>
                  <a:lnTo>
                    <a:pt x="2028" y="69"/>
                  </a:lnTo>
                  <a:lnTo>
                    <a:pt x="1902" y="95"/>
                  </a:lnTo>
                  <a:lnTo>
                    <a:pt x="1778" y="121"/>
                  </a:lnTo>
                  <a:lnTo>
                    <a:pt x="1655" y="147"/>
                  </a:lnTo>
                  <a:lnTo>
                    <a:pt x="1536" y="173"/>
                  </a:lnTo>
                  <a:lnTo>
                    <a:pt x="1536" y="173"/>
                  </a:lnTo>
                  <a:lnTo>
                    <a:pt x="1418" y="199"/>
                  </a:lnTo>
                  <a:lnTo>
                    <a:pt x="1419" y="199"/>
                  </a:lnTo>
                  <a:lnTo>
                    <a:pt x="1305" y="224"/>
                  </a:lnTo>
                  <a:lnTo>
                    <a:pt x="1305" y="224"/>
                  </a:lnTo>
                  <a:lnTo>
                    <a:pt x="1195" y="250"/>
                  </a:lnTo>
                  <a:lnTo>
                    <a:pt x="1195" y="250"/>
                  </a:lnTo>
                  <a:lnTo>
                    <a:pt x="1089" y="276"/>
                  </a:lnTo>
                  <a:lnTo>
                    <a:pt x="1089" y="276"/>
                  </a:lnTo>
                  <a:lnTo>
                    <a:pt x="988" y="301"/>
                  </a:lnTo>
                  <a:lnTo>
                    <a:pt x="988" y="301"/>
                  </a:lnTo>
                  <a:lnTo>
                    <a:pt x="892" y="327"/>
                  </a:lnTo>
                  <a:lnTo>
                    <a:pt x="892" y="327"/>
                  </a:lnTo>
                  <a:lnTo>
                    <a:pt x="802" y="352"/>
                  </a:lnTo>
                  <a:lnTo>
                    <a:pt x="802" y="352"/>
                  </a:lnTo>
                  <a:lnTo>
                    <a:pt x="718" y="377"/>
                  </a:lnTo>
                  <a:lnTo>
                    <a:pt x="718" y="377"/>
                  </a:lnTo>
                  <a:lnTo>
                    <a:pt x="678" y="390"/>
                  </a:lnTo>
                  <a:lnTo>
                    <a:pt x="678" y="390"/>
                  </a:lnTo>
                  <a:lnTo>
                    <a:pt x="640" y="403"/>
                  </a:lnTo>
                  <a:lnTo>
                    <a:pt x="640" y="403"/>
                  </a:lnTo>
                  <a:lnTo>
                    <a:pt x="604" y="415"/>
                  </a:lnTo>
                  <a:lnTo>
                    <a:pt x="604" y="415"/>
                  </a:lnTo>
                  <a:lnTo>
                    <a:pt x="569" y="428"/>
                  </a:lnTo>
                  <a:lnTo>
                    <a:pt x="570" y="427"/>
                  </a:lnTo>
                  <a:lnTo>
                    <a:pt x="537" y="440"/>
                  </a:lnTo>
                  <a:lnTo>
                    <a:pt x="537" y="440"/>
                  </a:lnTo>
                  <a:lnTo>
                    <a:pt x="506" y="452"/>
                  </a:lnTo>
                  <a:lnTo>
                    <a:pt x="507" y="452"/>
                  </a:lnTo>
                  <a:lnTo>
                    <a:pt x="478" y="464"/>
                  </a:lnTo>
                  <a:lnTo>
                    <a:pt x="478" y="464"/>
                  </a:lnTo>
                  <a:lnTo>
                    <a:pt x="451" y="475"/>
                  </a:lnTo>
                  <a:lnTo>
                    <a:pt x="451" y="475"/>
                  </a:lnTo>
                  <a:lnTo>
                    <a:pt x="426" y="487"/>
                  </a:lnTo>
                  <a:lnTo>
                    <a:pt x="426" y="487"/>
                  </a:lnTo>
                  <a:lnTo>
                    <a:pt x="402" y="498"/>
                  </a:lnTo>
                  <a:lnTo>
                    <a:pt x="403" y="498"/>
                  </a:lnTo>
                  <a:lnTo>
                    <a:pt x="360" y="520"/>
                  </a:lnTo>
                  <a:lnTo>
                    <a:pt x="361" y="520"/>
                  </a:lnTo>
                  <a:lnTo>
                    <a:pt x="324" y="542"/>
                  </a:lnTo>
                  <a:lnTo>
                    <a:pt x="325" y="542"/>
                  </a:lnTo>
                  <a:lnTo>
                    <a:pt x="294" y="563"/>
                  </a:lnTo>
                  <a:lnTo>
                    <a:pt x="294" y="563"/>
                  </a:lnTo>
                  <a:lnTo>
                    <a:pt x="268" y="585"/>
                  </a:lnTo>
                  <a:lnTo>
                    <a:pt x="268" y="584"/>
                  </a:lnTo>
                  <a:lnTo>
                    <a:pt x="245" y="606"/>
                  </a:lnTo>
                  <a:lnTo>
                    <a:pt x="246" y="605"/>
                  </a:lnTo>
                  <a:lnTo>
                    <a:pt x="226" y="628"/>
                  </a:lnTo>
                  <a:lnTo>
                    <a:pt x="227" y="627"/>
                  </a:lnTo>
                  <a:lnTo>
                    <a:pt x="210" y="651"/>
                  </a:lnTo>
                  <a:lnTo>
                    <a:pt x="210" y="650"/>
                  </a:lnTo>
                  <a:lnTo>
                    <a:pt x="196" y="674"/>
                  </a:lnTo>
                  <a:lnTo>
                    <a:pt x="196" y="674"/>
                  </a:lnTo>
                  <a:lnTo>
                    <a:pt x="183" y="699"/>
                  </a:lnTo>
                  <a:lnTo>
                    <a:pt x="183" y="699"/>
                  </a:lnTo>
                  <a:lnTo>
                    <a:pt x="171" y="726"/>
                  </a:lnTo>
                  <a:lnTo>
                    <a:pt x="171" y="725"/>
                  </a:lnTo>
                  <a:lnTo>
                    <a:pt x="159" y="754"/>
                  </a:lnTo>
                  <a:lnTo>
                    <a:pt x="159" y="754"/>
                  </a:lnTo>
                  <a:lnTo>
                    <a:pt x="146" y="783"/>
                  </a:lnTo>
                  <a:lnTo>
                    <a:pt x="133" y="815"/>
                  </a:lnTo>
                  <a:lnTo>
                    <a:pt x="133" y="815"/>
                  </a:lnTo>
                  <a:lnTo>
                    <a:pt x="107" y="882"/>
                  </a:lnTo>
                  <a:lnTo>
                    <a:pt x="108" y="882"/>
                  </a:lnTo>
                  <a:lnTo>
                    <a:pt x="87" y="951"/>
                  </a:lnTo>
                  <a:lnTo>
                    <a:pt x="87" y="951"/>
                  </a:lnTo>
                  <a:lnTo>
                    <a:pt x="71" y="1022"/>
                  </a:lnTo>
                  <a:lnTo>
                    <a:pt x="71" y="1022"/>
                  </a:lnTo>
                  <a:lnTo>
                    <a:pt x="58" y="1095"/>
                  </a:lnTo>
                  <a:lnTo>
                    <a:pt x="58" y="1094"/>
                  </a:lnTo>
                  <a:lnTo>
                    <a:pt x="46" y="1169"/>
                  </a:lnTo>
                  <a:lnTo>
                    <a:pt x="46" y="1169"/>
                  </a:lnTo>
                  <a:lnTo>
                    <a:pt x="37" y="1244"/>
                  </a:lnTo>
                  <a:lnTo>
                    <a:pt x="37" y="1244"/>
                  </a:lnTo>
                  <a:lnTo>
                    <a:pt x="17" y="1397"/>
                  </a:lnTo>
                  <a:lnTo>
                    <a:pt x="0" y="1395"/>
                  </a:lnTo>
                  <a:close/>
                </a:path>
              </a:pathLst>
            </a:custGeom>
            <a:solidFill>
              <a:srgbClr val="BF9000"/>
            </a:solidFill>
            <a:ln w="0" cap="flat">
              <a:solidFill>
                <a:srgbClr val="BF9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明朝" panose="02020609040205080304" pitchFamily="17" charset="-128"/>
                <a:ea typeface="ＭＳ 明朝" panose="02020609040205080304" pitchFamily="17" charset="-128"/>
              </a:endParaRPr>
            </a:p>
          </p:txBody>
        </p:sp>
        <p:sp>
          <p:nvSpPr>
            <p:cNvPr id="26" name="Freeform 15"/>
            <p:cNvSpPr>
              <a:spLocks/>
            </p:cNvSpPr>
            <p:nvPr/>
          </p:nvSpPr>
          <p:spPr bwMode="auto">
            <a:xfrm>
              <a:off x="2933043" y="2123728"/>
              <a:ext cx="2602568" cy="2101906"/>
            </a:xfrm>
            <a:custGeom>
              <a:avLst/>
              <a:gdLst>
                <a:gd name="T0" fmla="*/ 37 w 1572"/>
                <a:gd name="T1" fmla="*/ 927 h 1158"/>
                <a:gd name="T2" fmla="*/ 89 w 1572"/>
                <a:gd name="T3" fmla="*/ 717 h 1158"/>
                <a:gd name="T4" fmla="*/ 152 w 1572"/>
                <a:gd name="T5" fmla="*/ 572 h 1158"/>
                <a:gd name="T6" fmla="*/ 213 w 1572"/>
                <a:gd name="T7" fmla="*/ 464 h 1158"/>
                <a:gd name="T8" fmla="*/ 259 w 1572"/>
                <a:gd name="T9" fmla="*/ 411 h 1158"/>
                <a:gd name="T10" fmla="*/ 325 w 1572"/>
                <a:gd name="T11" fmla="*/ 360 h 1158"/>
                <a:gd name="T12" fmla="*/ 423 w 1572"/>
                <a:gd name="T13" fmla="*/ 309 h 1158"/>
                <a:gd name="T14" fmla="*/ 516 w 1572"/>
                <a:gd name="T15" fmla="*/ 271 h 1158"/>
                <a:gd name="T16" fmla="*/ 615 w 1572"/>
                <a:gd name="T17" fmla="*/ 239 h 1158"/>
                <a:gd name="T18" fmla="*/ 735 w 1572"/>
                <a:gd name="T19" fmla="*/ 204 h 1158"/>
                <a:gd name="T20" fmla="*/ 1006 w 1572"/>
                <a:gd name="T21" fmla="*/ 132 h 1158"/>
                <a:gd name="T22" fmla="*/ 1231 w 1572"/>
                <a:gd name="T23" fmla="*/ 77 h 1158"/>
                <a:gd name="T24" fmla="*/ 1312 w 1572"/>
                <a:gd name="T25" fmla="*/ 58 h 1158"/>
                <a:gd name="T26" fmla="*/ 1385 w 1572"/>
                <a:gd name="T27" fmla="*/ 41 h 1158"/>
                <a:gd name="T28" fmla="*/ 1474 w 1572"/>
                <a:gd name="T29" fmla="*/ 20 h 1158"/>
                <a:gd name="T30" fmla="*/ 1518 w 1572"/>
                <a:gd name="T31" fmla="*/ 10 h 1158"/>
                <a:gd name="T32" fmla="*/ 1545 w 1572"/>
                <a:gd name="T33" fmla="*/ 4 h 1158"/>
                <a:gd name="T34" fmla="*/ 1572 w 1572"/>
                <a:gd name="T35" fmla="*/ 13 h 1158"/>
                <a:gd name="T36" fmla="*/ 1559 w 1572"/>
                <a:gd name="T37" fmla="*/ 19 h 1158"/>
                <a:gd name="T38" fmla="*/ 1549 w 1572"/>
                <a:gd name="T39" fmla="*/ 21 h 1158"/>
                <a:gd name="T40" fmla="*/ 1522 w 1572"/>
                <a:gd name="T41" fmla="*/ 27 h 1158"/>
                <a:gd name="T42" fmla="*/ 1452 w 1572"/>
                <a:gd name="T43" fmla="*/ 43 h 1158"/>
                <a:gd name="T44" fmla="*/ 1389 w 1572"/>
                <a:gd name="T45" fmla="*/ 58 h 1158"/>
                <a:gd name="T46" fmla="*/ 1316 w 1572"/>
                <a:gd name="T47" fmla="*/ 75 h 1158"/>
                <a:gd name="T48" fmla="*/ 1235 w 1572"/>
                <a:gd name="T49" fmla="*/ 94 h 1158"/>
                <a:gd name="T50" fmla="*/ 1103 w 1572"/>
                <a:gd name="T51" fmla="*/ 127 h 1158"/>
                <a:gd name="T52" fmla="*/ 918 w 1572"/>
                <a:gd name="T53" fmla="*/ 173 h 1158"/>
                <a:gd name="T54" fmla="*/ 827 w 1572"/>
                <a:gd name="T55" fmla="*/ 197 h 1158"/>
                <a:gd name="T56" fmla="*/ 698 w 1572"/>
                <a:gd name="T57" fmla="*/ 233 h 1158"/>
                <a:gd name="T58" fmla="*/ 658 w 1572"/>
                <a:gd name="T59" fmla="*/ 245 h 1158"/>
                <a:gd name="T60" fmla="*/ 585 w 1572"/>
                <a:gd name="T61" fmla="*/ 267 h 1158"/>
                <a:gd name="T62" fmla="*/ 552 w 1572"/>
                <a:gd name="T63" fmla="*/ 278 h 1158"/>
                <a:gd name="T64" fmla="*/ 495 w 1572"/>
                <a:gd name="T65" fmla="*/ 299 h 1158"/>
                <a:gd name="T66" fmla="*/ 472 w 1572"/>
                <a:gd name="T67" fmla="*/ 308 h 1158"/>
                <a:gd name="T68" fmla="*/ 394 w 1572"/>
                <a:gd name="T69" fmla="*/ 343 h 1158"/>
                <a:gd name="T70" fmla="*/ 362 w 1572"/>
                <a:gd name="T71" fmla="*/ 359 h 1158"/>
                <a:gd name="T72" fmla="*/ 310 w 1572"/>
                <a:gd name="T73" fmla="*/ 392 h 1158"/>
                <a:gd name="T74" fmla="*/ 289 w 1572"/>
                <a:gd name="T75" fmla="*/ 407 h 1158"/>
                <a:gd name="T76" fmla="*/ 254 w 1572"/>
                <a:gd name="T77" fmla="*/ 440 h 1158"/>
                <a:gd name="T78" fmla="*/ 241 w 1572"/>
                <a:gd name="T79" fmla="*/ 456 h 1158"/>
                <a:gd name="T80" fmla="*/ 204 w 1572"/>
                <a:gd name="T81" fmla="*/ 513 h 1158"/>
                <a:gd name="T82" fmla="*/ 181 w 1572"/>
                <a:gd name="T83" fmla="*/ 556 h 1158"/>
                <a:gd name="T84" fmla="*/ 155 w 1572"/>
                <a:gd name="T85" fmla="*/ 606 h 1158"/>
                <a:gd name="T86" fmla="*/ 106 w 1572"/>
                <a:gd name="T87" fmla="*/ 723 h 1158"/>
                <a:gd name="T88" fmla="*/ 86 w 1572"/>
                <a:gd name="T89" fmla="*/ 788 h 1158"/>
                <a:gd name="T90" fmla="*/ 54 w 1572"/>
                <a:gd name="T91" fmla="*/ 931 h 1158"/>
                <a:gd name="T92" fmla="*/ 41 w 1572"/>
                <a:gd name="T93" fmla="*/ 1005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2" h="1158">
                  <a:moveTo>
                    <a:pt x="0" y="1156"/>
                  </a:moveTo>
                  <a:lnTo>
                    <a:pt x="24" y="1002"/>
                  </a:lnTo>
                  <a:lnTo>
                    <a:pt x="37" y="927"/>
                  </a:lnTo>
                  <a:lnTo>
                    <a:pt x="52" y="854"/>
                  </a:lnTo>
                  <a:lnTo>
                    <a:pt x="69" y="784"/>
                  </a:lnTo>
                  <a:lnTo>
                    <a:pt x="89" y="717"/>
                  </a:lnTo>
                  <a:lnTo>
                    <a:pt x="112" y="655"/>
                  </a:lnTo>
                  <a:lnTo>
                    <a:pt x="139" y="598"/>
                  </a:lnTo>
                  <a:lnTo>
                    <a:pt x="152" y="572"/>
                  </a:lnTo>
                  <a:lnTo>
                    <a:pt x="165" y="548"/>
                  </a:lnTo>
                  <a:lnTo>
                    <a:pt x="189" y="504"/>
                  </a:lnTo>
                  <a:lnTo>
                    <a:pt x="213" y="464"/>
                  </a:lnTo>
                  <a:lnTo>
                    <a:pt x="226" y="446"/>
                  </a:lnTo>
                  <a:lnTo>
                    <a:pt x="241" y="428"/>
                  </a:lnTo>
                  <a:lnTo>
                    <a:pt x="259" y="411"/>
                  </a:lnTo>
                  <a:lnTo>
                    <a:pt x="278" y="394"/>
                  </a:lnTo>
                  <a:lnTo>
                    <a:pt x="300" y="377"/>
                  </a:lnTo>
                  <a:lnTo>
                    <a:pt x="325" y="360"/>
                  </a:lnTo>
                  <a:lnTo>
                    <a:pt x="354" y="344"/>
                  </a:lnTo>
                  <a:lnTo>
                    <a:pt x="386" y="327"/>
                  </a:lnTo>
                  <a:lnTo>
                    <a:pt x="423" y="309"/>
                  </a:lnTo>
                  <a:lnTo>
                    <a:pt x="465" y="291"/>
                  </a:lnTo>
                  <a:lnTo>
                    <a:pt x="489" y="282"/>
                  </a:lnTo>
                  <a:lnTo>
                    <a:pt x="516" y="271"/>
                  </a:lnTo>
                  <a:lnTo>
                    <a:pt x="546" y="261"/>
                  </a:lnTo>
                  <a:lnTo>
                    <a:pt x="580" y="250"/>
                  </a:lnTo>
                  <a:lnTo>
                    <a:pt x="615" y="239"/>
                  </a:lnTo>
                  <a:lnTo>
                    <a:pt x="653" y="228"/>
                  </a:lnTo>
                  <a:lnTo>
                    <a:pt x="693" y="216"/>
                  </a:lnTo>
                  <a:lnTo>
                    <a:pt x="735" y="204"/>
                  </a:lnTo>
                  <a:lnTo>
                    <a:pt x="822" y="180"/>
                  </a:lnTo>
                  <a:lnTo>
                    <a:pt x="914" y="156"/>
                  </a:lnTo>
                  <a:lnTo>
                    <a:pt x="1006" y="132"/>
                  </a:lnTo>
                  <a:lnTo>
                    <a:pt x="1098" y="109"/>
                  </a:lnTo>
                  <a:lnTo>
                    <a:pt x="1188" y="87"/>
                  </a:lnTo>
                  <a:lnTo>
                    <a:pt x="1231" y="77"/>
                  </a:lnTo>
                  <a:lnTo>
                    <a:pt x="1272" y="67"/>
                  </a:lnTo>
                  <a:lnTo>
                    <a:pt x="1272" y="67"/>
                  </a:lnTo>
                  <a:lnTo>
                    <a:pt x="1312" y="58"/>
                  </a:lnTo>
                  <a:lnTo>
                    <a:pt x="1349" y="49"/>
                  </a:lnTo>
                  <a:lnTo>
                    <a:pt x="1385" y="41"/>
                  </a:lnTo>
                  <a:lnTo>
                    <a:pt x="1385" y="41"/>
                  </a:lnTo>
                  <a:lnTo>
                    <a:pt x="1417" y="33"/>
                  </a:lnTo>
                  <a:lnTo>
                    <a:pt x="1448" y="26"/>
                  </a:lnTo>
                  <a:lnTo>
                    <a:pt x="1474" y="20"/>
                  </a:lnTo>
                  <a:lnTo>
                    <a:pt x="1498" y="14"/>
                  </a:lnTo>
                  <a:lnTo>
                    <a:pt x="1518" y="10"/>
                  </a:lnTo>
                  <a:lnTo>
                    <a:pt x="1518" y="10"/>
                  </a:lnTo>
                  <a:lnTo>
                    <a:pt x="1533" y="6"/>
                  </a:lnTo>
                  <a:lnTo>
                    <a:pt x="1545" y="4"/>
                  </a:lnTo>
                  <a:lnTo>
                    <a:pt x="1545" y="4"/>
                  </a:lnTo>
                  <a:lnTo>
                    <a:pt x="1552" y="2"/>
                  </a:lnTo>
                  <a:lnTo>
                    <a:pt x="1560" y="0"/>
                  </a:lnTo>
                  <a:lnTo>
                    <a:pt x="1572" y="13"/>
                  </a:lnTo>
                  <a:lnTo>
                    <a:pt x="1559" y="26"/>
                  </a:lnTo>
                  <a:lnTo>
                    <a:pt x="1550" y="17"/>
                  </a:lnTo>
                  <a:lnTo>
                    <a:pt x="1559" y="19"/>
                  </a:lnTo>
                  <a:lnTo>
                    <a:pt x="1556" y="20"/>
                  </a:lnTo>
                  <a:lnTo>
                    <a:pt x="1556" y="20"/>
                  </a:lnTo>
                  <a:lnTo>
                    <a:pt x="1549" y="21"/>
                  </a:lnTo>
                  <a:lnTo>
                    <a:pt x="1537" y="24"/>
                  </a:lnTo>
                  <a:lnTo>
                    <a:pt x="1537" y="24"/>
                  </a:lnTo>
                  <a:lnTo>
                    <a:pt x="1522" y="27"/>
                  </a:lnTo>
                  <a:lnTo>
                    <a:pt x="1502" y="32"/>
                  </a:lnTo>
                  <a:lnTo>
                    <a:pt x="1479" y="37"/>
                  </a:lnTo>
                  <a:lnTo>
                    <a:pt x="1452" y="43"/>
                  </a:lnTo>
                  <a:lnTo>
                    <a:pt x="1422" y="50"/>
                  </a:lnTo>
                  <a:lnTo>
                    <a:pt x="1422" y="50"/>
                  </a:lnTo>
                  <a:lnTo>
                    <a:pt x="1389" y="58"/>
                  </a:lnTo>
                  <a:lnTo>
                    <a:pt x="1354" y="66"/>
                  </a:lnTo>
                  <a:lnTo>
                    <a:pt x="1354" y="66"/>
                  </a:lnTo>
                  <a:lnTo>
                    <a:pt x="1316" y="75"/>
                  </a:lnTo>
                  <a:lnTo>
                    <a:pt x="1276" y="85"/>
                  </a:lnTo>
                  <a:lnTo>
                    <a:pt x="1235" y="94"/>
                  </a:lnTo>
                  <a:lnTo>
                    <a:pt x="1235" y="94"/>
                  </a:lnTo>
                  <a:lnTo>
                    <a:pt x="1192" y="105"/>
                  </a:lnTo>
                  <a:lnTo>
                    <a:pt x="1192" y="105"/>
                  </a:lnTo>
                  <a:lnTo>
                    <a:pt x="1103" y="127"/>
                  </a:lnTo>
                  <a:lnTo>
                    <a:pt x="1011" y="150"/>
                  </a:lnTo>
                  <a:lnTo>
                    <a:pt x="1011" y="149"/>
                  </a:lnTo>
                  <a:lnTo>
                    <a:pt x="918" y="173"/>
                  </a:lnTo>
                  <a:lnTo>
                    <a:pt x="918" y="173"/>
                  </a:lnTo>
                  <a:lnTo>
                    <a:pt x="827" y="197"/>
                  </a:lnTo>
                  <a:lnTo>
                    <a:pt x="827" y="197"/>
                  </a:lnTo>
                  <a:lnTo>
                    <a:pt x="740" y="221"/>
                  </a:lnTo>
                  <a:lnTo>
                    <a:pt x="740" y="221"/>
                  </a:lnTo>
                  <a:lnTo>
                    <a:pt x="698" y="233"/>
                  </a:lnTo>
                  <a:lnTo>
                    <a:pt x="698" y="233"/>
                  </a:lnTo>
                  <a:lnTo>
                    <a:pt x="658" y="245"/>
                  </a:lnTo>
                  <a:lnTo>
                    <a:pt x="658" y="245"/>
                  </a:lnTo>
                  <a:lnTo>
                    <a:pt x="620" y="256"/>
                  </a:lnTo>
                  <a:lnTo>
                    <a:pt x="620" y="256"/>
                  </a:lnTo>
                  <a:lnTo>
                    <a:pt x="585" y="267"/>
                  </a:lnTo>
                  <a:lnTo>
                    <a:pt x="585" y="267"/>
                  </a:lnTo>
                  <a:lnTo>
                    <a:pt x="552" y="278"/>
                  </a:lnTo>
                  <a:lnTo>
                    <a:pt x="552" y="278"/>
                  </a:lnTo>
                  <a:lnTo>
                    <a:pt x="522" y="288"/>
                  </a:lnTo>
                  <a:lnTo>
                    <a:pt x="522" y="288"/>
                  </a:lnTo>
                  <a:lnTo>
                    <a:pt x="495" y="299"/>
                  </a:lnTo>
                  <a:lnTo>
                    <a:pt x="495" y="298"/>
                  </a:lnTo>
                  <a:lnTo>
                    <a:pt x="471" y="308"/>
                  </a:lnTo>
                  <a:lnTo>
                    <a:pt x="472" y="308"/>
                  </a:lnTo>
                  <a:lnTo>
                    <a:pt x="430" y="326"/>
                  </a:lnTo>
                  <a:lnTo>
                    <a:pt x="430" y="326"/>
                  </a:lnTo>
                  <a:lnTo>
                    <a:pt x="394" y="343"/>
                  </a:lnTo>
                  <a:lnTo>
                    <a:pt x="394" y="343"/>
                  </a:lnTo>
                  <a:lnTo>
                    <a:pt x="362" y="360"/>
                  </a:lnTo>
                  <a:lnTo>
                    <a:pt x="362" y="359"/>
                  </a:lnTo>
                  <a:lnTo>
                    <a:pt x="334" y="376"/>
                  </a:lnTo>
                  <a:lnTo>
                    <a:pt x="334" y="376"/>
                  </a:lnTo>
                  <a:lnTo>
                    <a:pt x="310" y="392"/>
                  </a:lnTo>
                  <a:lnTo>
                    <a:pt x="310" y="392"/>
                  </a:lnTo>
                  <a:lnTo>
                    <a:pt x="289" y="408"/>
                  </a:lnTo>
                  <a:lnTo>
                    <a:pt x="289" y="407"/>
                  </a:lnTo>
                  <a:lnTo>
                    <a:pt x="271" y="424"/>
                  </a:lnTo>
                  <a:lnTo>
                    <a:pt x="271" y="423"/>
                  </a:lnTo>
                  <a:lnTo>
                    <a:pt x="254" y="440"/>
                  </a:lnTo>
                  <a:lnTo>
                    <a:pt x="255" y="440"/>
                  </a:lnTo>
                  <a:lnTo>
                    <a:pt x="240" y="457"/>
                  </a:lnTo>
                  <a:lnTo>
                    <a:pt x="241" y="456"/>
                  </a:lnTo>
                  <a:lnTo>
                    <a:pt x="227" y="475"/>
                  </a:lnTo>
                  <a:lnTo>
                    <a:pt x="228" y="474"/>
                  </a:lnTo>
                  <a:lnTo>
                    <a:pt x="204" y="513"/>
                  </a:lnTo>
                  <a:lnTo>
                    <a:pt x="204" y="512"/>
                  </a:lnTo>
                  <a:lnTo>
                    <a:pt x="181" y="556"/>
                  </a:lnTo>
                  <a:lnTo>
                    <a:pt x="181" y="556"/>
                  </a:lnTo>
                  <a:lnTo>
                    <a:pt x="168" y="580"/>
                  </a:lnTo>
                  <a:lnTo>
                    <a:pt x="155" y="606"/>
                  </a:lnTo>
                  <a:lnTo>
                    <a:pt x="155" y="606"/>
                  </a:lnTo>
                  <a:lnTo>
                    <a:pt x="128" y="662"/>
                  </a:lnTo>
                  <a:lnTo>
                    <a:pt x="128" y="662"/>
                  </a:lnTo>
                  <a:lnTo>
                    <a:pt x="106" y="723"/>
                  </a:lnTo>
                  <a:lnTo>
                    <a:pt x="106" y="723"/>
                  </a:lnTo>
                  <a:lnTo>
                    <a:pt x="86" y="789"/>
                  </a:lnTo>
                  <a:lnTo>
                    <a:pt x="86" y="788"/>
                  </a:lnTo>
                  <a:lnTo>
                    <a:pt x="69" y="858"/>
                  </a:lnTo>
                  <a:lnTo>
                    <a:pt x="69" y="858"/>
                  </a:lnTo>
                  <a:lnTo>
                    <a:pt x="54" y="931"/>
                  </a:lnTo>
                  <a:lnTo>
                    <a:pt x="54" y="930"/>
                  </a:lnTo>
                  <a:lnTo>
                    <a:pt x="41" y="1005"/>
                  </a:lnTo>
                  <a:lnTo>
                    <a:pt x="41" y="1005"/>
                  </a:lnTo>
                  <a:lnTo>
                    <a:pt x="17" y="1158"/>
                  </a:lnTo>
                  <a:lnTo>
                    <a:pt x="0" y="1156"/>
                  </a:lnTo>
                  <a:close/>
                </a:path>
              </a:pathLst>
            </a:custGeom>
            <a:solidFill>
              <a:srgbClr val="385723"/>
            </a:solidFill>
            <a:ln w="0" cap="flat">
              <a:solidFill>
                <a:srgbClr val="38572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明朝" panose="02020609040205080304" pitchFamily="17" charset="-128"/>
                <a:ea typeface="ＭＳ 明朝" panose="02020609040205080304" pitchFamily="17" charset="-128"/>
              </a:endParaRPr>
            </a:p>
          </p:txBody>
        </p:sp>
        <p:sp>
          <p:nvSpPr>
            <p:cNvPr id="27" name="Rectangle 16"/>
            <p:cNvSpPr>
              <a:spLocks noChangeArrowheads="1"/>
            </p:cNvSpPr>
            <p:nvPr/>
          </p:nvSpPr>
          <p:spPr bwMode="auto">
            <a:xfrm>
              <a:off x="3724275" y="4363182"/>
              <a:ext cx="1887857" cy="640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1" lang="ja-JP" altLang="en-US" sz="1100" b="0" i="0" u="none" strike="noStrike" kern="0" cap="none" spc="0" normalizeH="0" baseline="0" noProof="0" dirty="0">
                  <a:ln>
                    <a:noFill/>
                  </a:ln>
                  <a:solidFill>
                    <a:srgbClr val="BF9000"/>
                  </a:solidFill>
                  <a:effectLst/>
                  <a:uLnTx/>
                  <a:uFillTx/>
                  <a:latin typeface="ＭＳ 明朝" panose="02020609040205080304" pitchFamily="17" charset="-128"/>
                  <a:ea typeface="ＭＳ 明朝" panose="02020609040205080304" pitchFamily="17" charset="-128"/>
                </a:rPr>
                <a:t>■　</a:t>
              </a:r>
              <a:r>
                <a:rPr kumimoji="1" lang="ja-JP" altLang="en-US" sz="1100" b="1"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rPr>
                <a:t>中期的事業</a:t>
              </a:r>
              <a:endParaRPr kumimoji="1" lang="en-US" altLang="ja-JP" sz="1100" b="1"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endParaRPr>
            </a:p>
            <a:p>
              <a:pPr marL="0" marR="0" lvl="0" indent="0" defTabSz="914400" eaLnBrk="1" fontAlgn="base" latinLnBrk="0" hangingPunct="1">
                <a:lnSpc>
                  <a:spcPct val="100000"/>
                </a:lnSpc>
                <a:spcBef>
                  <a:spcPct val="0"/>
                </a:spcBef>
                <a:spcAft>
                  <a:spcPct val="0"/>
                </a:spcAft>
                <a:buClrTx/>
                <a:buSzTx/>
                <a:buFontTx/>
                <a:buNone/>
                <a:tabLst/>
                <a:defRPr/>
              </a:pPr>
              <a:r>
                <a:rPr kumimoji="1" lang="ja-JP" altLang="en-US" sz="11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rPr>
                <a:t>　　　・糖尿病性腎症重症化予防</a:t>
              </a:r>
              <a:endParaRPr kumimoji="1" lang="en-US" altLang="ja-JP" sz="11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endParaRPr>
            </a:p>
            <a:p>
              <a:pPr marL="0" marR="0" lvl="0" indent="0" defTabSz="914400" eaLnBrk="1" fontAlgn="base" latinLnBrk="0" hangingPunct="1">
                <a:lnSpc>
                  <a:spcPct val="100000"/>
                </a:lnSpc>
                <a:spcBef>
                  <a:spcPct val="0"/>
                </a:spcBef>
                <a:spcAft>
                  <a:spcPct val="0"/>
                </a:spcAft>
                <a:buClrTx/>
                <a:buSzTx/>
                <a:buFontTx/>
                <a:buNone/>
                <a:tabLst/>
                <a:defRPr/>
              </a:pPr>
              <a:r>
                <a:rPr kumimoji="1" lang="ja-JP" altLang="en-US" sz="11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rPr>
                <a:t>　　　</a:t>
              </a:r>
              <a:endParaRPr kumimoji="1" lang="ja-JP" altLang="ja-JP" sz="11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endParaRPr>
            </a:p>
          </p:txBody>
        </p:sp>
        <p:sp>
          <p:nvSpPr>
            <p:cNvPr id="28" name="Rectangle 21"/>
            <p:cNvSpPr>
              <a:spLocks noChangeArrowheads="1"/>
            </p:cNvSpPr>
            <p:nvPr/>
          </p:nvSpPr>
          <p:spPr bwMode="auto">
            <a:xfrm>
              <a:off x="3724275" y="2723805"/>
              <a:ext cx="2254223" cy="853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1" lang="ja-JP" altLang="en-US" sz="1100" b="0" i="0" u="none" strike="noStrike" kern="0" cap="none" spc="0" normalizeH="0" baseline="0" noProof="0" dirty="0">
                  <a:ln>
                    <a:noFill/>
                  </a:ln>
                  <a:solidFill>
                    <a:srgbClr val="385723"/>
                  </a:solidFill>
                  <a:effectLst/>
                  <a:uLnTx/>
                  <a:uFillTx/>
                  <a:latin typeface="ＭＳ 明朝" panose="02020609040205080304" pitchFamily="17" charset="-128"/>
                  <a:ea typeface="ＭＳ 明朝" panose="02020609040205080304" pitchFamily="17" charset="-128"/>
                </a:rPr>
                <a:t>■　</a:t>
              </a:r>
              <a:r>
                <a:rPr kumimoji="1" lang="ja-JP" altLang="ja-JP" sz="1100" b="1" i="0" u="none" strike="noStrike" kern="0" cap="none" spc="0" normalizeH="0" baseline="0" noProof="0" dirty="0">
                  <a:ln>
                    <a:noFill/>
                  </a:ln>
                  <a:solidFill>
                    <a:srgbClr val="000000"/>
                  </a:solidFill>
                  <a:effectLst/>
                  <a:uLnTx/>
                  <a:uFillTx/>
                  <a:latin typeface="ＭＳ 明朝" panose="02020609040205080304" pitchFamily="17" charset="-128"/>
                  <a:ea typeface="ＭＳ 明朝" panose="02020609040205080304" pitchFamily="17" charset="-128"/>
                </a:rPr>
                <a:t>長期的事業</a:t>
              </a:r>
              <a:endParaRPr kumimoji="1" lang="en-US" altLang="ja-JP" sz="1100" b="1" i="0" u="none" strike="noStrike" kern="0" cap="none" spc="0" normalizeH="0" baseline="0" noProof="0" dirty="0">
                <a:ln>
                  <a:noFill/>
                </a:ln>
                <a:solidFill>
                  <a:srgbClr val="000000"/>
                </a:solidFill>
                <a:effectLst/>
                <a:uLnTx/>
                <a:uFillTx/>
                <a:latin typeface="ＭＳ 明朝" panose="02020609040205080304" pitchFamily="17" charset="-128"/>
                <a:ea typeface="ＭＳ 明朝" panose="02020609040205080304" pitchFamily="17" charset="-128"/>
              </a:endParaRPr>
            </a:p>
            <a:p>
              <a:pPr lvl="0">
                <a:defRPr/>
              </a:pPr>
              <a:r>
                <a:rPr lang="ja-JP" altLang="en-US" sz="1100" b="1" kern="0" dirty="0">
                  <a:solidFill>
                    <a:srgbClr val="000000"/>
                  </a:solidFill>
                  <a:latin typeface="ＭＳ 明朝" panose="02020609040205080304" pitchFamily="17" charset="-128"/>
                  <a:ea typeface="ＭＳ 明朝" panose="02020609040205080304" pitchFamily="17" charset="-128"/>
                </a:rPr>
                <a:t>　　　</a:t>
              </a:r>
              <a:r>
                <a:rPr lang="ja-JP" altLang="en-US" sz="1100" kern="0" dirty="0">
                  <a:solidFill>
                    <a:srgbClr val="000000"/>
                  </a:solidFill>
                  <a:latin typeface="ＭＳ 明朝" panose="02020609040205080304" pitchFamily="17" charset="-128"/>
                  <a:ea typeface="ＭＳ 明朝" panose="02020609040205080304" pitchFamily="17" charset="-128"/>
                </a:rPr>
                <a:t>・特定健康診査受診勧奨</a:t>
              </a:r>
              <a:endParaRPr kumimoji="1" lang="en-US" altLang="ja-JP" sz="1100" b="1" i="0" u="none" strike="noStrike" kern="0" cap="none" spc="0" normalizeH="0" baseline="0" noProof="0" dirty="0">
                <a:ln>
                  <a:noFill/>
                </a:ln>
                <a:solidFill>
                  <a:srgbClr val="000000"/>
                </a:solidFill>
                <a:effectLst/>
                <a:uLnTx/>
                <a:uFillTx/>
                <a:latin typeface="ＭＳ 明朝" panose="02020609040205080304" pitchFamily="17" charset="-128"/>
                <a:ea typeface="ＭＳ 明朝" panose="02020609040205080304" pitchFamily="17" charset="-128"/>
              </a:endParaRPr>
            </a:p>
            <a:p>
              <a:pPr marL="0" marR="0" lvl="0" indent="0" defTabSz="914400" eaLnBrk="1" fontAlgn="base" latinLnBrk="0" hangingPunct="1">
                <a:lnSpc>
                  <a:spcPct val="100000"/>
                </a:lnSpc>
                <a:spcBef>
                  <a:spcPct val="0"/>
                </a:spcBef>
                <a:spcAft>
                  <a:spcPct val="0"/>
                </a:spcAft>
                <a:buClrTx/>
                <a:buSzTx/>
                <a:buFontTx/>
                <a:buNone/>
                <a:tabLst/>
                <a:defRPr/>
              </a:pPr>
              <a:r>
                <a:rPr kumimoji="1" lang="ja-JP" altLang="en-US" sz="1100" b="0" i="0" u="none" strike="noStrike" kern="0" cap="none" spc="0" normalizeH="0" baseline="0" noProof="0" dirty="0">
                  <a:ln>
                    <a:noFill/>
                  </a:ln>
                  <a:solidFill>
                    <a:srgbClr val="000000"/>
                  </a:solidFill>
                  <a:effectLst/>
                  <a:uLnTx/>
                  <a:uFillTx/>
                  <a:latin typeface="ＭＳ 明朝" panose="02020609040205080304" pitchFamily="17" charset="-128"/>
                  <a:ea typeface="ＭＳ 明朝" panose="02020609040205080304" pitchFamily="17" charset="-128"/>
                </a:rPr>
                <a:t>　　　・特定保健指導</a:t>
              </a:r>
              <a:endParaRPr kumimoji="1" lang="en-US" altLang="ja-JP" sz="1100" b="0" i="0" u="none" strike="noStrike" kern="0" cap="none" spc="0" normalizeH="0" baseline="0" noProof="0" dirty="0">
                <a:ln>
                  <a:noFill/>
                </a:ln>
                <a:solidFill>
                  <a:srgbClr val="000000"/>
                </a:solidFill>
                <a:effectLst/>
                <a:uLnTx/>
                <a:uFillTx/>
                <a:latin typeface="ＭＳ 明朝" panose="02020609040205080304" pitchFamily="17" charset="-128"/>
                <a:ea typeface="ＭＳ 明朝" panose="02020609040205080304" pitchFamily="17" charset="-128"/>
              </a:endParaRPr>
            </a:p>
            <a:p>
              <a:pPr marL="0" marR="0" lvl="0" indent="0" defTabSz="914400" eaLnBrk="1" fontAlgn="base" latinLnBrk="0" hangingPunct="1">
                <a:lnSpc>
                  <a:spcPct val="100000"/>
                </a:lnSpc>
                <a:spcBef>
                  <a:spcPct val="0"/>
                </a:spcBef>
                <a:spcAft>
                  <a:spcPct val="0"/>
                </a:spcAft>
                <a:buClrTx/>
                <a:buSzTx/>
                <a:buFontTx/>
                <a:buNone/>
                <a:tabLst/>
                <a:defRPr/>
              </a:pPr>
              <a:r>
                <a:rPr kumimoji="1" lang="ja-JP" altLang="en-US" sz="1100" b="0" i="0" u="none" strike="noStrike" kern="0" cap="none" spc="0" normalizeH="0" baseline="0" noProof="0" dirty="0">
                  <a:ln>
                    <a:noFill/>
                  </a:ln>
                  <a:solidFill>
                    <a:srgbClr val="000000"/>
                  </a:solidFill>
                  <a:effectLst/>
                  <a:uLnTx/>
                  <a:uFillTx/>
                  <a:latin typeface="ＭＳ 明朝" panose="02020609040205080304" pitchFamily="17" charset="-128"/>
                  <a:ea typeface="ＭＳ 明朝" panose="02020609040205080304" pitchFamily="17" charset="-128"/>
                </a:rPr>
                <a:t>　　　・健診異常値放置者受診勧奨</a:t>
              </a:r>
              <a:endParaRPr kumimoji="1" lang="ja-JP" altLang="ja-JP" sz="1100" b="0" i="0" u="none" strike="noStrike" kern="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endParaRPr>
            </a:p>
          </p:txBody>
        </p:sp>
        <p:cxnSp>
          <p:nvCxnSpPr>
            <p:cNvPr id="29" name="直線矢印コネクタ 28"/>
            <p:cNvCxnSpPr/>
            <p:nvPr/>
          </p:nvCxnSpPr>
          <p:spPr>
            <a:xfrm>
              <a:off x="1268760" y="6804248"/>
              <a:ext cx="4680520" cy="0"/>
            </a:xfrm>
            <a:prstGeom prst="straightConnector1">
              <a:avLst/>
            </a:prstGeom>
            <a:noFill/>
            <a:ln w="38100" cap="flat" cmpd="sng" algn="ctr">
              <a:solidFill>
                <a:sysClr val="windowText" lastClr="000000"/>
              </a:solidFill>
              <a:prstDash val="solid"/>
              <a:miter lim="800000"/>
              <a:headEnd type="none"/>
              <a:tailEnd type="stealth" w="lg" len="lg"/>
            </a:ln>
            <a:effectLst/>
          </p:spPr>
        </p:cxnSp>
        <p:cxnSp>
          <p:nvCxnSpPr>
            <p:cNvPr id="30" name="直線矢印コネクタ 29"/>
            <p:cNvCxnSpPr/>
            <p:nvPr/>
          </p:nvCxnSpPr>
          <p:spPr>
            <a:xfrm flipV="1">
              <a:off x="1268760" y="2123728"/>
              <a:ext cx="0" cy="4693792"/>
            </a:xfrm>
            <a:prstGeom prst="straightConnector1">
              <a:avLst/>
            </a:prstGeom>
            <a:noFill/>
            <a:ln w="38100" cap="flat" cmpd="sng" algn="ctr">
              <a:solidFill>
                <a:sysClr val="windowText" lastClr="000000"/>
              </a:solidFill>
              <a:prstDash val="solid"/>
              <a:miter lim="800000"/>
              <a:headEnd type="none"/>
              <a:tailEnd type="stealth" w="lg" len="lg"/>
            </a:ln>
            <a:effectLst/>
          </p:spPr>
        </p:cxnSp>
      </p:grpSp>
      <p:cxnSp>
        <p:nvCxnSpPr>
          <p:cNvPr id="16" name="直線コネクタ 15"/>
          <p:cNvCxnSpPr>
            <a:cxnSpLocks noChangeAspect="1"/>
          </p:cNvCxnSpPr>
          <p:nvPr/>
        </p:nvCxnSpPr>
        <p:spPr>
          <a:xfrm>
            <a:off x="190500" y="297820"/>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17" name="テキスト ボックス 16"/>
          <p:cNvSpPr txBox="1">
            <a:spLocks noChangeAspect="1"/>
          </p:cNvSpPr>
          <p:nvPr/>
        </p:nvSpPr>
        <p:spPr>
          <a:xfrm>
            <a:off x="254000" y="10"/>
            <a:ext cx="6120000" cy="338554"/>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2.</a:t>
            </a:r>
            <a:r>
              <a:rPr lang="ja-JP" altLang="en-US" sz="1600" b="1" dirty="0">
                <a:latin typeface="ＭＳ 明朝"/>
                <a:ea typeface="ＭＳ 明朝"/>
              </a:rPr>
              <a:t>基本方針</a:t>
            </a:r>
            <a:endParaRPr lang="ja-JP" altLang="ja-JP" sz="1600" dirty="0">
              <a:latin typeface="ＭＳ 明朝"/>
              <a:ea typeface="ＭＳ 明朝"/>
            </a:endParaRPr>
          </a:p>
        </p:txBody>
      </p:sp>
      <p:sp>
        <p:nvSpPr>
          <p:cNvPr id="18"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16</a:t>
            </a:fld>
            <a:endParaRPr kumimoji="1" lang="ja-JP" altLang="en-US" dirty="0">
              <a:latin typeface="ＭＳ 明朝"/>
              <a:ea typeface="ＭＳ 明朝"/>
            </a:endParaRPr>
          </a:p>
        </p:txBody>
      </p:sp>
      <p:sp>
        <p:nvSpPr>
          <p:cNvPr id="25" name="テキスト ボックス 24"/>
          <p:cNvSpPr txBox="1"/>
          <p:nvPr/>
        </p:nvSpPr>
        <p:spPr>
          <a:xfrm>
            <a:off x="369000" y="311653"/>
            <a:ext cx="6120000" cy="4423577"/>
          </a:xfrm>
          <a:prstGeom prst="rect">
            <a:avLst/>
          </a:prstGeom>
          <a:noFill/>
          <a:ln>
            <a:noFill/>
          </a:ln>
        </p:spPr>
        <p:txBody>
          <a:bodyPr wrap="square" lIns="0" rIns="0" rtlCol="0">
            <a:noAutofit/>
          </a:bodyPr>
          <a:lstStyle/>
          <a:p>
            <a:pPr>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データヘルス計画では、短期的に取り組むべき対策と、中長期的に取り組むべき対策について、それぞれの段階にあった事業を行うことを計画します。</a:t>
            </a:r>
          </a:p>
          <a:p>
            <a:pPr>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目標とする成果を達成するために、以下の基本方針でデータヘルス計画を策定します。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marL="228600" indent="-228600">
              <a:lnSpc>
                <a:spcPct val="125000"/>
              </a:lnSpc>
              <a:buFont typeface="+mj-lt"/>
              <a:buAutoNum type="arabicPeriod"/>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marL="228600" indent="-228600">
              <a:lnSpc>
                <a:spcPct val="125000"/>
              </a:lnSpc>
              <a:buFont typeface="+mj-lt"/>
              <a:buAutoNum type="arabicPeriod"/>
              <a:defRPr/>
            </a:pPr>
            <a:r>
              <a:rPr kumimoji="0" lang="ja-JP" altLang="en-US" sz="1200" kern="0" dirty="0">
                <a:solidFill>
                  <a:prstClr val="black"/>
                </a:solidFill>
                <a:latin typeface="ＭＳ 明朝" panose="02020609040205080304" pitchFamily="17" charset="-128"/>
                <a:ea typeface="ＭＳ 明朝" panose="02020609040205080304" pitchFamily="17" charset="-128"/>
              </a:rPr>
              <a:t>潜在する課題を確認するため、疾病ごとの医療費比較、高額レセプトの発生状況や発生元となる疾病の把握を行い課題を明確にします。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marL="228600" indent="-228600">
              <a:lnSpc>
                <a:spcPct val="125000"/>
              </a:lnSpc>
              <a:buFont typeface="+mj-lt"/>
              <a:buAutoNum type="arabicPeriod"/>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marL="228600" lvl="0" indent="-228600">
              <a:lnSpc>
                <a:spcPct val="125000"/>
              </a:lnSpc>
              <a:buFont typeface="+mj-lt"/>
              <a:buAutoNum type="arabicPeriod"/>
              <a:defRPr/>
            </a:pPr>
            <a:r>
              <a:rPr kumimoji="0" lang="ja-JP" altLang="en-US" sz="1200" kern="0" dirty="0">
                <a:solidFill>
                  <a:prstClr val="black"/>
                </a:solidFill>
                <a:latin typeface="ＭＳ 明朝" panose="02020609040205080304" pitchFamily="17" charset="-128"/>
                <a:ea typeface="ＭＳ 明朝" panose="02020609040205080304" pitchFamily="17" charset="-128"/>
              </a:rPr>
              <a:t>明確となった課題より、</a:t>
            </a: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短期的な対策</a:t>
            </a: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a:t>
            </a: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中長期的な対策</a:t>
            </a: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を選択します。費用対効果の見込める集団を特定し、</a:t>
            </a:r>
            <a:r>
              <a:rPr kumimoji="0" lang="en-US" altLang="ja-JP" sz="1200" kern="0" dirty="0">
                <a:solidFill>
                  <a:prstClr val="black"/>
                </a:solidFill>
                <a:latin typeface="ＭＳ 明朝" panose="02020609040205080304" pitchFamily="17" charset="-128"/>
                <a:ea typeface="ＭＳ 明朝" panose="02020609040205080304" pitchFamily="17" charset="-128"/>
              </a:rPr>
              <a:t>PDCA</a:t>
            </a:r>
            <a:r>
              <a:rPr kumimoji="0" lang="ja-JP" altLang="en-US" sz="1200" kern="0" dirty="0">
                <a:solidFill>
                  <a:prstClr val="black"/>
                </a:solidFill>
                <a:latin typeface="ＭＳ 明朝" panose="02020609040205080304" pitchFamily="17" charset="-128"/>
                <a:ea typeface="ＭＳ 明朝" panose="02020609040205080304" pitchFamily="17" charset="-128"/>
              </a:rPr>
              <a:t>サイクルを意識した継続的な事業を実施します。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marL="228600" lvl="0" indent="-228600">
              <a:lnSpc>
                <a:spcPct val="125000"/>
              </a:lnSpc>
              <a:buFont typeface="+mj-lt"/>
              <a:buAutoNum type="arabicPeriod"/>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marL="228600" lvl="0" indent="-228600">
              <a:lnSpc>
                <a:spcPct val="125000"/>
              </a:lnSpc>
              <a:buFont typeface="+mj-lt"/>
              <a:buAutoNum type="arabicPeriod"/>
              <a:defRPr/>
            </a:pPr>
            <a:r>
              <a:rPr kumimoji="0" lang="ja-JP" altLang="en-US" sz="1200" kern="0" dirty="0">
                <a:solidFill>
                  <a:prstClr val="black"/>
                </a:solidFill>
                <a:latin typeface="ＭＳ 明朝" panose="02020609040205080304" pitchFamily="17" charset="-128"/>
                <a:ea typeface="ＭＳ 明朝" panose="02020609040205080304" pitchFamily="17" charset="-128"/>
              </a:rPr>
              <a:t>データヘルス計画には、実施事業に対する明確な目標を設定し、記載します。またこの目標を達成することのできる効果的な実施方法を検討し、明示します。</a:t>
            </a:r>
            <a:r>
              <a:rPr kumimoji="0" lang="ja-JP" altLang="en-US" sz="1200" kern="0" dirty="0">
                <a:solidFill>
                  <a:srgbClr val="FF0000"/>
                </a:solidFill>
                <a:latin typeface="ＭＳ 明朝" panose="02020609040205080304" pitchFamily="17" charset="-128"/>
                <a:ea typeface="ＭＳ 明朝" panose="02020609040205080304" pitchFamily="17" charset="-128"/>
              </a:rPr>
              <a:t>目標に対する客観的な効果測定が必要であることから、事業実施後の効果測定方法についても記載すること</a:t>
            </a:r>
            <a:r>
              <a:rPr kumimoji="0" lang="ja-JP" altLang="en-US" sz="1200" kern="0" dirty="0" smtClean="0">
                <a:solidFill>
                  <a:srgbClr val="FF0000"/>
                </a:solidFill>
                <a:latin typeface="ＭＳ 明朝" panose="02020609040205080304" pitchFamily="17" charset="-128"/>
                <a:ea typeface="ＭＳ 明朝" panose="02020609040205080304" pitchFamily="17" charset="-128"/>
              </a:rPr>
              <a:t>としま</a:t>
            </a:r>
            <a:r>
              <a:rPr kumimoji="0" lang="ja-JP" altLang="en-US" sz="1200" kern="0" dirty="0">
                <a:solidFill>
                  <a:srgbClr val="FF0000"/>
                </a:solidFill>
                <a:latin typeface="ＭＳ 明朝" panose="02020609040205080304" pitchFamily="17" charset="-128"/>
                <a:ea typeface="ＭＳ 明朝" panose="02020609040205080304" pitchFamily="17" charset="-128"/>
              </a:rPr>
              <a:t>す</a:t>
            </a:r>
            <a:r>
              <a:rPr kumimoji="0" lang="ja-JP" altLang="en-US" sz="1200" kern="0" dirty="0" smtClean="0">
                <a:solidFill>
                  <a:srgbClr val="FF0000"/>
                </a:solidFill>
                <a:latin typeface="ＭＳ 明朝" panose="02020609040205080304" pitchFamily="17" charset="-128"/>
                <a:ea typeface="ＭＳ 明朝" panose="02020609040205080304" pitchFamily="17" charset="-128"/>
              </a:rPr>
              <a:t>。</a:t>
            </a:r>
            <a:endParaRPr kumimoji="0" lang="en-US" altLang="ja-JP" sz="1200" kern="0" dirty="0">
              <a:solidFill>
                <a:srgbClr val="FF0000"/>
              </a:solidFill>
              <a:latin typeface="ＭＳ 明朝" panose="02020609040205080304" pitchFamily="17" charset="-128"/>
              <a:ea typeface="ＭＳ 明朝" panose="02020609040205080304" pitchFamily="17" charset="-128"/>
            </a:endParaRPr>
          </a:p>
          <a:p>
            <a:pPr lvl="0">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事業には、即効性があるが効果額が小さい短期的事業と、即効性はないが将来の大きな医療費削減につながる</a:t>
            </a:r>
            <a:r>
              <a:rPr kumimoji="0" lang="ja-JP" altLang="en-US" sz="1200" kern="0" dirty="0" smtClean="0">
                <a:solidFill>
                  <a:prstClr val="black"/>
                </a:solidFill>
                <a:latin typeface="ＭＳ 明朝" panose="02020609040205080304" pitchFamily="17" charset="-128"/>
                <a:ea typeface="ＭＳ 明朝" panose="02020609040205080304" pitchFamily="17" charset="-128"/>
              </a:rPr>
              <a:t>中長期的</a:t>
            </a:r>
            <a:r>
              <a:rPr kumimoji="0" lang="ja-JP" altLang="en-US" sz="1200" kern="0" dirty="0">
                <a:solidFill>
                  <a:prstClr val="black"/>
                </a:solidFill>
                <a:latin typeface="ＭＳ 明朝" panose="02020609040205080304" pitchFamily="17" charset="-128"/>
                <a:ea typeface="ＭＳ 明朝" panose="02020609040205080304" pitchFamily="17" charset="-128"/>
              </a:rPr>
              <a:t>な事業があります。</a:t>
            </a:r>
          </a:p>
          <a:p>
            <a:pPr>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下図は代表的な保健事業の組み合わせです。これら事業を</a:t>
            </a:r>
            <a:r>
              <a:rPr kumimoji="0" lang="zh-CN" altLang="en-US" sz="1200" kern="0" dirty="0">
                <a:solidFill>
                  <a:prstClr val="black"/>
                </a:solidFill>
                <a:latin typeface="ＭＳ 明朝" panose="02020609040205080304" pitchFamily="17" charset="-128"/>
                <a:ea typeface="ＭＳ 明朝" panose="02020609040205080304" pitchFamily="17" charset="-128"/>
              </a:rPr>
              <a:t>大河原町国民健康保険</a:t>
            </a:r>
            <a:r>
              <a:rPr kumimoji="0" lang="ja-JP" altLang="en-US" sz="1200" kern="0" dirty="0">
                <a:solidFill>
                  <a:prstClr val="black"/>
                </a:solidFill>
                <a:latin typeface="ＭＳ 明朝" panose="02020609040205080304" pitchFamily="17" charset="-128"/>
                <a:ea typeface="ＭＳ 明朝" panose="02020609040205080304" pitchFamily="17" charset="-128"/>
              </a:rPr>
              <a:t>の実情に合わせて、効率良く実施します。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399717329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5"/>
          <p:cNvSpPr>
            <a:spLocks noChangeAspect="1" noChangeArrowheads="1"/>
          </p:cNvSpPr>
          <p:nvPr/>
        </p:nvSpPr>
        <p:spPr bwMode="auto">
          <a:xfrm>
            <a:off x="368661" y="2638143"/>
            <a:ext cx="6120679" cy="307777"/>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kumimoji="1" lang="ja-JP" altLang="en-US" sz="1400" b="0" i="0" u="none" strike="noStrike" cap="none" normalizeH="0" baseline="0" dirty="0">
                <a:ln>
                  <a:noFill/>
                </a:ln>
                <a:solidFill>
                  <a:schemeClr val="tx1"/>
                </a:solidFill>
                <a:effectLst/>
                <a:latin typeface="ＭＳ 明朝"/>
                <a:ea typeface="ＭＳ 明朝"/>
                <a:cs typeface="ＭＳ Ｐゴシック" pitchFamily="50" charset="-128"/>
              </a:rPr>
              <a:t>■計画期間</a:t>
            </a:r>
            <a:endParaRPr kumimoji="1" lang="en-US" altLang="ja-JP" sz="14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27" name="テキスト ボックス 26"/>
          <p:cNvSpPr txBox="1">
            <a:spLocks noChangeAspect="1"/>
          </p:cNvSpPr>
          <p:nvPr/>
        </p:nvSpPr>
        <p:spPr>
          <a:xfrm>
            <a:off x="254000" y="1194058"/>
            <a:ext cx="6120000" cy="338554"/>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4.</a:t>
            </a:r>
            <a:r>
              <a:rPr lang="ja-JP" altLang="en-US" sz="1600" b="1" dirty="0">
                <a:latin typeface="ＭＳ 明朝"/>
                <a:ea typeface="ＭＳ 明朝"/>
              </a:rPr>
              <a:t>計画期間</a:t>
            </a:r>
            <a:endParaRPr lang="ja-JP" altLang="ja-JP" sz="1600" dirty="0">
              <a:latin typeface="ＭＳ 明朝"/>
              <a:ea typeface="ＭＳ 明朝"/>
            </a:endParaRPr>
          </a:p>
        </p:txBody>
      </p:sp>
      <p:sp>
        <p:nvSpPr>
          <p:cNvPr id="28" name="テキスト ボックス 27"/>
          <p:cNvSpPr txBox="1"/>
          <p:nvPr/>
        </p:nvSpPr>
        <p:spPr>
          <a:xfrm>
            <a:off x="369000" y="1523913"/>
            <a:ext cx="6120000" cy="1066243"/>
          </a:xfrm>
          <a:prstGeom prst="rect">
            <a:avLst/>
          </a:prstGeom>
          <a:noFill/>
          <a:ln>
            <a:noFill/>
          </a:ln>
        </p:spPr>
        <p:txBody>
          <a:bodyPr wrap="square" lIns="0" rIns="0" rtlCol="0">
            <a:noAutofit/>
          </a:bodyPr>
          <a:lstStyle/>
          <a:p>
            <a:pPr>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本</a:t>
            </a:r>
            <a:r>
              <a:rPr kumimoji="0" lang="ja-JP" altLang="en-US" sz="1200" kern="0" dirty="0">
                <a:solidFill>
                  <a:sysClr val="windowText" lastClr="000000"/>
                </a:solidFill>
                <a:latin typeface="ＭＳ 明朝" panose="02020609040205080304" pitchFamily="17" charset="-128"/>
                <a:ea typeface="ＭＳ 明朝" panose="02020609040205080304" pitchFamily="17" charset="-128"/>
              </a:rPr>
              <a:t>データヘルス計画</a:t>
            </a:r>
            <a:r>
              <a:rPr kumimoji="0" lang="ja-JP" altLang="en-US" sz="1200" kern="0" dirty="0">
                <a:solidFill>
                  <a:prstClr val="black"/>
                </a:solidFill>
                <a:latin typeface="ＭＳ 明朝" panose="02020609040205080304" pitchFamily="17" charset="-128"/>
                <a:ea typeface="ＭＳ 明朝" panose="02020609040205080304" pitchFamily="17" charset="-128"/>
              </a:rPr>
              <a:t>の計画期間は、</a:t>
            </a: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国民健康保険法に基づく保健事業の実施等に関する指針</a:t>
            </a: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第</a:t>
            </a:r>
            <a:r>
              <a:rPr kumimoji="0" lang="en-US" altLang="ja-JP" sz="1200" kern="0" dirty="0">
                <a:solidFill>
                  <a:prstClr val="black"/>
                </a:solidFill>
                <a:latin typeface="ＭＳ 明朝" panose="02020609040205080304" pitchFamily="17" charset="-128"/>
                <a:ea typeface="ＭＳ 明朝" panose="02020609040205080304" pitchFamily="17" charset="-128"/>
              </a:rPr>
              <a:t>4</a:t>
            </a:r>
            <a:r>
              <a:rPr kumimoji="0" lang="ja-JP" altLang="en-US" sz="1200" kern="0" dirty="0">
                <a:solidFill>
                  <a:prstClr val="black"/>
                </a:solidFill>
                <a:latin typeface="ＭＳ 明朝" panose="02020609040205080304" pitchFamily="17" charset="-128"/>
                <a:ea typeface="ＭＳ 明朝" panose="02020609040205080304" pitchFamily="17" charset="-128"/>
              </a:rPr>
              <a:t>の</a:t>
            </a:r>
            <a:r>
              <a:rPr kumimoji="0" lang="en-US" altLang="ja-JP" sz="1200" kern="0" dirty="0">
                <a:solidFill>
                  <a:prstClr val="black"/>
                </a:solidFill>
                <a:latin typeface="ＭＳ 明朝" panose="02020609040205080304" pitchFamily="17" charset="-128"/>
                <a:ea typeface="ＭＳ 明朝" panose="02020609040205080304" pitchFamily="17" charset="-128"/>
              </a:rPr>
              <a:t>5</a:t>
            </a:r>
            <a:r>
              <a:rPr kumimoji="0" lang="ja-JP" altLang="en-US" sz="1200" kern="0" dirty="0">
                <a:solidFill>
                  <a:prstClr val="black"/>
                </a:solidFill>
                <a:latin typeface="ＭＳ 明朝" panose="02020609040205080304" pitchFamily="17" charset="-128"/>
                <a:ea typeface="ＭＳ 明朝" panose="02020609040205080304" pitchFamily="17" charset="-128"/>
              </a:rPr>
              <a:t>において、</a:t>
            </a: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特定健康診査等実施計画及び健康増進計画との整合性を踏まえ、複数年とすること</a:t>
            </a: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とされていることから、第</a:t>
            </a:r>
            <a:r>
              <a:rPr kumimoji="0" lang="en-US" altLang="ja-JP" sz="1200" kern="0" dirty="0">
                <a:solidFill>
                  <a:prstClr val="black"/>
                </a:solidFill>
                <a:latin typeface="ＭＳ 明朝" panose="02020609040205080304" pitchFamily="17" charset="-128"/>
                <a:ea typeface="ＭＳ 明朝" panose="02020609040205080304" pitchFamily="17" charset="-128"/>
              </a:rPr>
              <a:t>3</a:t>
            </a:r>
            <a:r>
              <a:rPr kumimoji="0" lang="ja-JP" altLang="en-US" sz="1200" kern="0" dirty="0">
                <a:solidFill>
                  <a:prstClr val="black"/>
                </a:solidFill>
                <a:latin typeface="ＭＳ 明朝" panose="02020609040205080304" pitchFamily="17" charset="-128"/>
                <a:ea typeface="ＭＳ 明朝" panose="02020609040205080304" pitchFamily="17" charset="-128"/>
              </a:rPr>
              <a:t>期特定健康診査等実施計画期間である、平成</a:t>
            </a:r>
            <a:r>
              <a:rPr kumimoji="0" lang="en-US" altLang="ja-JP" sz="1200" kern="0" dirty="0">
                <a:solidFill>
                  <a:prstClr val="black"/>
                </a:solidFill>
                <a:latin typeface="ＭＳ 明朝" panose="02020609040205080304" pitchFamily="17" charset="-128"/>
                <a:ea typeface="ＭＳ 明朝" panose="02020609040205080304" pitchFamily="17" charset="-128"/>
              </a:rPr>
              <a:t>30</a:t>
            </a:r>
            <a:r>
              <a:rPr kumimoji="0" lang="ja-JP" altLang="en-US" sz="1200" kern="0" dirty="0">
                <a:solidFill>
                  <a:prstClr val="black"/>
                </a:solidFill>
                <a:latin typeface="ＭＳ 明朝" panose="02020609040205080304" pitchFamily="17" charset="-128"/>
                <a:ea typeface="ＭＳ 明朝" panose="02020609040205080304" pitchFamily="17" charset="-128"/>
              </a:rPr>
              <a:t>年度から平成</a:t>
            </a:r>
            <a:r>
              <a:rPr kumimoji="0" lang="en-US" altLang="ja-JP" sz="1200" kern="0" dirty="0">
                <a:solidFill>
                  <a:prstClr val="black"/>
                </a:solidFill>
                <a:latin typeface="ＭＳ 明朝" panose="02020609040205080304" pitchFamily="17" charset="-128"/>
                <a:ea typeface="ＭＳ 明朝" panose="02020609040205080304" pitchFamily="17" charset="-128"/>
              </a:rPr>
              <a:t>35</a:t>
            </a:r>
            <a:r>
              <a:rPr kumimoji="0" lang="ja-JP" altLang="en-US" sz="1200" kern="0" dirty="0">
                <a:solidFill>
                  <a:prstClr val="black"/>
                </a:solidFill>
                <a:latin typeface="ＭＳ 明朝" panose="02020609040205080304" pitchFamily="17" charset="-128"/>
                <a:ea typeface="ＭＳ 明朝" panose="02020609040205080304" pitchFamily="17" charset="-128"/>
              </a:rPr>
              <a:t>年度までの</a:t>
            </a:r>
            <a:r>
              <a:rPr kumimoji="0" lang="en-US" altLang="ja-JP" sz="1200" kern="0" dirty="0">
                <a:solidFill>
                  <a:prstClr val="black"/>
                </a:solidFill>
                <a:latin typeface="ＭＳ 明朝" panose="02020609040205080304" pitchFamily="17" charset="-128"/>
                <a:ea typeface="ＭＳ 明朝" panose="02020609040205080304" pitchFamily="17" charset="-128"/>
              </a:rPr>
              <a:t>6</a:t>
            </a:r>
            <a:r>
              <a:rPr kumimoji="0" lang="ja-JP" altLang="en-US" sz="1200" kern="0" dirty="0">
                <a:solidFill>
                  <a:prstClr val="black"/>
                </a:solidFill>
                <a:latin typeface="ＭＳ 明朝" panose="02020609040205080304" pitchFamily="17" charset="-128"/>
                <a:ea typeface="ＭＳ 明朝" panose="02020609040205080304" pitchFamily="17" charset="-128"/>
              </a:rPr>
              <a:t>年間とします。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cxnSp>
        <p:nvCxnSpPr>
          <p:cNvPr id="36" name="直線コネクタ 35"/>
          <p:cNvCxnSpPr>
            <a:cxnSpLocks noChangeAspect="1"/>
          </p:cNvCxnSpPr>
          <p:nvPr/>
        </p:nvCxnSpPr>
        <p:spPr>
          <a:xfrm>
            <a:off x="190500" y="1510081"/>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25"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17</a:t>
            </a:fld>
            <a:endParaRPr kumimoji="1" lang="ja-JP" altLang="en-US" dirty="0">
              <a:latin typeface="ＭＳ 明朝"/>
              <a:ea typeface="ＭＳ 明朝"/>
            </a:endParaRPr>
          </a:p>
        </p:txBody>
      </p:sp>
      <p:sp>
        <p:nvSpPr>
          <p:cNvPr id="39" name="タイトル 1"/>
          <p:cNvSpPr txBox="1">
            <a:spLocks noChangeAspect="1"/>
          </p:cNvSpPr>
          <p:nvPr/>
        </p:nvSpPr>
        <p:spPr>
          <a:xfrm>
            <a:off x="368660" y="3732348"/>
            <a:ext cx="6120680" cy="523214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400" dirty="0">
                <a:latin typeface="ＭＳ 明朝"/>
                <a:ea typeface="ＭＳ 明朝"/>
                <a:cs typeface="ＭＳ Ｐゴシック" pitchFamily="50" charset="-128"/>
              </a:rPr>
              <a:t>■データ分析期間</a:t>
            </a:r>
            <a:endParaRPr lang="en-US" altLang="ja-JP" sz="1400" dirty="0">
              <a:latin typeface="ＭＳ 明朝"/>
              <a:ea typeface="ＭＳ 明朝"/>
              <a:cs typeface="ＭＳ Ｐゴシック" pitchFamily="50" charset="-128"/>
            </a:endParaRPr>
          </a:p>
          <a:p>
            <a:pPr lvl="0" fontAlgn="base">
              <a:lnSpc>
                <a:spcPct val="125000"/>
              </a:lnSpc>
              <a:spcBef>
                <a:spcPct val="0"/>
              </a:spcBef>
              <a:spcAft>
                <a:spcPct val="0"/>
              </a:spcAft>
            </a:pPr>
            <a:r>
              <a:rPr lang="ja-JP" altLang="en-US" sz="1400" dirty="0">
                <a:latin typeface="ＭＳ 明朝"/>
                <a:ea typeface="ＭＳ 明朝"/>
                <a:cs typeface="ＭＳ Ｐゴシック" pitchFamily="50" charset="-128"/>
              </a:rPr>
              <a:t>　</a:t>
            </a:r>
            <a:r>
              <a:rPr lang="ja-JP" altLang="en-US" sz="1200" dirty="0">
                <a:latin typeface="ＭＳ 明朝"/>
                <a:ea typeface="ＭＳ 明朝"/>
                <a:cs typeface="ＭＳ Ｐゴシック" pitchFamily="50" charset="-128"/>
              </a:rPr>
              <a:t>・国保データベース</a:t>
            </a:r>
            <a:r>
              <a:rPr lang="en-US" altLang="ja-JP" sz="1200" dirty="0">
                <a:latin typeface="ＭＳ 明朝"/>
                <a:ea typeface="ＭＳ 明朝"/>
                <a:cs typeface="ＭＳ Ｐゴシック" pitchFamily="50" charset="-128"/>
              </a:rPr>
              <a:t>(KDB)</a:t>
            </a:r>
            <a:r>
              <a:rPr lang="ja-JP" altLang="en-US" sz="1200" dirty="0">
                <a:latin typeface="ＭＳ 明朝"/>
                <a:ea typeface="ＭＳ 明朝"/>
                <a:cs typeface="ＭＳ Ｐゴシック" pitchFamily="50" charset="-128"/>
              </a:rPr>
              <a:t>システムデータ</a:t>
            </a:r>
            <a:endParaRPr lang="en-US" altLang="ja-JP" sz="1200" dirty="0">
              <a:latin typeface="ＭＳ 明朝"/>
              <a:ea typeface="ＭＳ 明朝"/>
              <a:cs typeface="ＭＳ Ｐゴシック" pitchFamily="50" charset="-128"/>
            </a:endParaRPr>
          </a:p>
          <a:p>
            <a:pPr lvl="0" indent="534988" fontAlgn="base">
              <a:lnSpc>
                <a:spcPct val="125000"/>
              </a:lnSpc>
              <a:spcBef>
                <a:spcPct val="0"/>
              </a:spcBef>
              <a:spcAft>
                <a:spcPct val="0"/>
              </a:spcAft>
            </a:pP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26</a:t>
            </a:r>
            <a:r>
              <a:rPr lang="ja-JP" altLang="en-US" sz="1200" dirty="0">
                <a:latin typeface="ＭＳ 明朝"/>
                <a:ea typeface="ＭＳ 明朝"/>
                <a:cs typeface="ＭＳ Ｐゴシック" pitchFamily="50" charset="-128"/>
              </a:rPr>
              <a:t>年度～平成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(3</a:t>
            </a:r>
            <a:r>
              <a:rPr lang="ja-JP" altLang="en-US" sz="1200" dirty="0">
                <a:latin typeface="ＭＳ 明朝"/>
                <a:ea typeface="ＭＳ 明朝"/>
                <a:cs typeface="ＭＳ Ｐゴシック" pitchFamily="50" charset="-128"/>
              </a:rPr>
              <a:t>年分</a:t>
            </a:r>
            <a:r>
              <a:rPr lang="en-US" altLang="ja-JP" sz="1200" dirty="0">
                <a:latin typeface="ＭＳ 明朝"/>
                <a:ea typeface="ＭＳ 明朝"/>
                <a:cs typeface="ＭＳ Ｐゴシック" pitchFamily="50" charset="-128"/>
              </a:rPr>
              <a:t>)</a:t>
            </a:r>
          </a:p>
          <a:p>
            <a:pPr lvl="0" fontAlgn="base">
              <a:lnSpc>
                <a:spcPct val="125000"/>
              </a:lnSpc>
              <a:spcBef>
                <a:spcPct val="0"/>
              </a:spcBef>
              <a:spcAft>
                <a:spcPct val="0"/>
              </a:spcAft>
            </a:pPr>
            <a:endParaRPr lang="en-US" altLang="ja-JP" sz="1200" dirty="0">
              <a:latin typeface="ＭＳ 明朝"/>
              <a:ea typeface="ＭＳ 明朝"/>
              <a:cs typeface="ＭＳ Ｐゴシック" pitchFamily="50" charset="-128"/>
            </a:endParaRPr>
          </a:p>
          <a:p>
            <a:pPr lvl="0" fontAlgn="base">
              <a:lnSpc>
                <a:spcPct val="125000"/>
              </a:lnSpc>
              <a:spcBef>
                <a:spcPct val="0"/>
              </a:spcBef>
              <a:spcAft>
                <a:spcPct val="0"/>
              </a:spcAft>
            </a:pPr>
            <a:r>
              <a:rPr lang="ja-JP" altLang="en-US" sz="1200" dirty="0">
                <a:latin typeface="ＭＳ 明朝"/>
                <a:ea typeface="ＭＳ 明朝"/>
                <a:cs typeface="ＭＳ Ｐゴシック" pitchFamily="50" charset="-128"/>
              </a:rPr>
              <a:t>　・入院</a:t>
            </a:r>
            <a:r>
              <a:rPr lang="en-US" altLang="ja-JP" sz="1200" dirty="0">
                <a:latin typeface="ＭＳ 明朝"/>
                <a:ea typeface="ＭＳ 明朝"/>
                <a:cs typeface="ＭＳ Ｐゴシック" pitchFamily="50" charset="-128"/>
              </a:rPr>
              <a:t>(DPC</a:t>
            </a:r>
            <a:r>
              <a:rPr lang="ja-JP" altLang="en-US" sz="1200" dirty="0">
                <a:latin typeface="ＭＳ 明朝"/>
                <a:ea typeface="ＭＳ 明朝"/>
                <a:cs typeface="ＭＳ Ｐゴシック" pitchFamily="50" charset="-128"/>
              </a:rPr>
              <a:t>を含む</a:t>
            </a:r>
            <a:r>
              <a:rPr lang="en-US" altLang="ja-JP" sz="1200" dirty="0">
                <a:latin typeface="ＭＳ 明朝"/>
                <a:ea typeface="ＭＳ 明朝"/>
                <a:cs typeface="ＭＳ Ｐゴシック" pitchFamily="50" charset="-128"/>
              </a:rPr>
              <a:t>)</a:t>
            </a:r>
            <a:r>
              <a:rPr lang="ja-JP" altLang="en-US" sz="1200" dirty="0" err="1">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入院外、調剤の電子レセプト</a:t>
            </a:r>
            <a:endParaRPr lang="en-US" altLang="ja-JP" sz="1200" dirty="0">
              <a:latin typeface="ＭＳ 明朝"/>
              <a:ea typeface="ＭＳ 明朝"/>
            </a:endParaRPr>
          </a:p>
          <a:p>
            <a:pPr lvl="0" indent="355600" fontAlgn="base">
              <a:lnSpc>
                <a:spcPct val="125000"/>
              </a:lnSpc>
              <a:spcBef>
                <a:spcPct val="0"/>
              </a:spcBef>
              <a:spcAft>
                <a:spcPct val="0"/>
              </a:spcAft>
            </a:pPr>
            <a:r>
              <a:rPr lang="ja-JP" altLang="en-US" sz="1200" dirty="0">
                <a:latin typeface="ＭＳ 明朝"/>
                <a:ea typeface="ＭＳ 明朝"/>
                <a:cs typeface="ＭＳ Ｐゴシック" pitchFamily="50" charset="-128"/>
              </a:rPr>
              <a:t>単年分析</a:t>
            </a:r>
            <a:endParaRPr lang="en-US" altLang="ja-JP" sz="1200" dirty="0">
              <a:latin typeface="ＭＳ 明朝"/>
              <a:ea typeface="ＭＳ 明朝"/>
              <a:cs typeface="ＭＳ Ｐゴシック" pitchFamily="50" charset="-128"/>
            </a:endParaRPr>
          </a:p>
          <a:p>
            <a:pPr lvl="0" indent="534988" fontAlgn="base">
              <a:lnSpc>
                <a:spcPct val="125000"/>
              </a:lnSpc>
              <a:spcBef>
                <a:spcPct val="0"/>
              </a:spcBef>
              <a:spcAft>
                <a:spcPct val="0"/>
              </a:spcAft>
            </a:pP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4</a:t>
            </a:r>
            <a:r>
              <a:rPr lang="ja-JP" altLang="en-US" sz="1200" dirty="0">
                <a:latin typeface="ＭＳ 明朝"/>
                <a:ea typeface="ＭＳ 明朝"/>
                <a:cs typeface="ＭＳ Ｐゴシック" pitchFamily="50" charset="-128"/>
              </a:rPr>
              <a:t>月～平成</a:t>
            </a:r>
            <a:r>
              <a:rPr lang="en-US" altLang="ja-JP" sz="1200" dirty="0">
                <a:latin typeface="ＭＳ 明朝"/>
                <a:ea typeface="ＭＳ 明朝"/>
                <a:cs typeface="ＭＳ Ｐゴシック" pitchFamily="50" charset="-128"/>
              </a:rPr>
              <a:t>29</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3</a:t>
            </a:r>
            <a:r>
              <a:rPr lang="ja-JP" altLang="en-US" sz="1200" dirty="0">
                <a:latin typeface="ＭＳ 明朝"/>
                <a:ea typeface="ＭＳ 明朝"/>
                <a:cs typeface="ＭＳ Ｐゴシック" pitchFamily="50" charset="-128"/>
              </a:rPr>
              <a:t>月診療分</a:t>
            </a:r>
            <a:r>
              <a:rPr lang="en-US" altLang="ja-JP" sz="1200" dirty="0">
                <a:latin typeface="ＭＳ 明朝"/>
                <a:ea typeface="ＭＳ 明朝"/>
                <a:cs typeface="ＭＳ Ｐゴシック" pitchFamily="50" charset="-128"/>
              </a:rPr>
              <a:t>(12</a:t>
            </a:r>
            <a:r>
              <a:rPr lang="ja-JP" altLang="en-US" sz="1200" dirty="0">
                <a:latin typeface="ＭＳ 明朝"/>
                <a:ea typeface="ＭＳ 明朝"/>
                <a:cs typeface="ＭＳ Ｐゴシック" pitchFamily="50" charset="-128"/>
              </a:rPr>
              <a:t>カ月分</a:t>
            </a:r>
            <a:r>
              <a:rPr lang="en-US" altLang="ja-JP" sz="1200" dirty="0">
                <a:latin typeface="ＭＳ 明朝"/>
                <a:ea typeface="ＭＳ 明朝"/>
                <a:cs typeface="ＭＳ Ｐゴシック" pitchFamily="50" charset="-128"/>
              </a:rPr>
              <a:t>)</a:t>
            </a:r>
          </a:p>
          <a:p>
            <a:pPr lvl="0" indent="355600" fontAlgn="base">
              <a:lnSpc>
                <a:spcPct val="125000"/>
              </a:lnSpc>
              <a:spcBef>
                <a:spcPct val="0"/>
              </a:spcBef>
              <a:spcAft>
                <a:spcPct val="0"/>
              </a:spcAft>
            </a:pPr>
            <a:r>
              <a:rPr lang="ja-JP" altLang="en-US" sz="1200" dirty="0">
                <a:latin typeface="ＭＳ 明朝"/>
                <a:ea typeface="ＭＳ 明朝"/>
                <a:cs typeface="ＭＳ Ｐゴシック" pitchFamily="50" charset="-128"/>
              </a:rPr>
              <a:t>年度分析</a:t>
            </a:r>
            <a:endParaRPr lang="en-US" altLang="ja-JP" sz="1200" dirty="0">
              <a:latin typeface="ＭＳ 明朝"/>
              <a:ea typeface="ＭＳ 明朝"/>
              <a:cs typeface="ＭＳ Ｐゴシック" pitchFamily="50" charset="-128"/>
            </a:endParaRPr>
          </a:p>
          <a:p>
            <a:pPr lvl="0" indent="534988" fontAlgn="base">
              <a:lnSpc>
                <a:spcPct val="125000"/>
              </a:lnSpc>
              <a:spcBef>
                <a:spcPct val="0"/>
              </a:spcBef>
              <a:spcAft>
                <a:spcPct val="0"/>
              </a:spcAft>
            </a:pP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26</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26</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4</a:t>
            </a:r>
            <a:r>
              <a:rPr lang="ja-JP" altLang="en-US" sz="1200" dirty="0">
                <a:latin typeface="ＭＳ 明朝"/>
                <a:ea typeface="ＭＳ 明朝"/>
                <a:cs typeface="ＭＳ Ｐゴシック" pitchFamily="50" charset="-128"/>
              </a:rPr>
              <a:t>月～平成</a:t>
            </a:r>
            <a:r>
              <a:rPr lang="en-US" altLang="ja-JP" sz="1200" dirty="0">
                <a:latin typeface="ＭＳ 明朝"/>
                <a:ea typeface="ＭＳ 明朝"/>
                <a:cs typeface="ＭＳ Ｐゴシック" pitchFamily="50" charset="-128"/>
              </a:rPr>
              <a:t>27</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3</a:t>
            </a:r>
            <a:r>
              <a:rPr lang="ja-JP" altLang="en-US" sz="1200" dirty="0">
                <a:latin typeface="ＭＳ 明朝"/>
                <a:ea typeface="ＭＳ 明朝"/>
                <a:cs typeface="ＭＳ Ｐゴシック" pitchFamily="50" charset="-128"/>
              </a:rPr>
              <a:t>月診療分</a:t>
            </a:r>
            <a:r>
              <a:rPr lang="en-US" altLang="ja-JP" sz="1200" dirty="0">
                <a:latin typeface="ＭＳ 明朝"/>
                <a:ea typeface="ＭＳ 明朝"/>
                <a:cs typeface="ＭＳ Ｐゴシック" pitchFamily="50" charset="-128"/>
              </a:rPr>
              <a:t>(12</a:t>
            </a:r>
            <a:r>
              <a:rPr lang="ja-JP" altLang="en-US" sz="1200" dirty="0">
                <a:latin typeface="ＭＳ 明朝"/>
                <a:ea typeface="ＭＳ 明朝"/>
                <a:cs typeface="ＭＳ Ｐゴシック" pitchFamily="50" charset="-128"/>
              </a:rPr>
              <a:t>カ月分</a:t>
            </a:r>
            <a:r>
              <a:rPr lang="en-US" altLang="ja-JP" sz="1200" dirty="0">
                <a:latin typeface="ＭＳ 明朝"/>
                <a:ea typeface="ＭＳ 明朝"/>
                <a:cs typeface="ＭＳ Ｐゴシック" pitchFamily="50" charset="-128"/>
              </a:rPr>
              <a:t>)</a:t>
            </a:r>
          </a:p>
          <a:p>
            <a:pPr indent="534988" fontAlgn="base">
              <a:lnSpc>
                <a:spcPct val="125000"/>
              </a:lnSpc>
              <a:spcBef>
                <a:spcPct val="0"/>
              </a:spcBef>
              <a:spcAft>
                <a:spcPct val="0"/>
              </a:spcAft>
            </a:pP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27</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27</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4</a:t>
            </a:r>
            <a:r>
              <a:rPr lang="ja-JP" altLang="en-US" sz="1200" dirty="0">
                <a:latin typeface="ＭＳ 明朝"/>
                <a:ea typeface="ＭＳ 明朝"/>
                <a:cs typeface="ＭＳ Ｐゴシック" pitchFamily="50" charset="-128"/>
              </a:rPr>
              <a:t>月～平成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3</a:t>
            </a:r>
            <a:r>
              <a:rPr lang="ja-JP" altLang="en-US" sz="1200" dirty="0">
                <a:latin typeface="ＭＳ 明朝"/>
                <a:ea typeface="ＭＳ 明朝"/>
                <a:cs typeface="ＭＳ Ｐゴシック" pitchFamily="50" charset="-128"/>
              </a:rPr>
              <a:t>月診療分</a:t>
            </a:r>
            <a:r>
              <a:rPr lang="en-US" altLang="ja-JP" sz="1200" dirty="0">
                <a:latin typeface="ＭＳ 明朝"/>
                <a:ea typeface="ＭＳ 明朝"/>
                <a:cs typeface="ＭＳ Ｐゴシック" pitchFamily="50" charset="-128"/>
              </a:rPr>
              <a:t>(12</a:t>
            </a:r>
            <a:r>
              <a:rPr lang="ja-JP" altLang="en-US" sz="1200" dirty="0">
                <a:latin typeface="ＭＳ 明朝"/>
                <a:ea typeface="ＭＳ 明朝"/>
                <a:cs typeface="ＭＳ Ｐゴシック" pitchFamily="50" charset="-128"/>
              </a:rPr>
              <a:t>カ月分</a:t>
            </a:r>
            <a:r>
              <a:rPr lang="en-US" altLang="ja-JP" sz="1200" dirty="0">
                <a:latin typeface="ＭＳ 明朝"/>
                <a:ea typeface="ＭＳ 明朝"/>
                <a:cs typeface="ＭＳ Ｐゴシック" pitchFamily="50" charset="-128"/>
              </a:rPr>
              <a:t>)</a:t>
            </a:r>
          </a:p>
          <a:p>
            <a:pPr indent="534988" fontAlgn="base">
              <a:lnSpc>
                <a:spcPct val="125000"/>
              </a:lnSpc>
              <a:spcBef>
                <a:spcPct val="0"/>
              </a:spcBef>
              <a:spcAft>
                <a:spcPct val="0"/>
              </a:spcAft>
            </a:pP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4</a:t>
            </a:r>
            <a:r>
              <a:rPr lang="ja-JP" altLang="en-US" sz="1200" dirty="0">
                <a:latin typeface="ＭＳ 明朝"/>
                <a:ea typeface="ＭＳ 明朝"/>
                <a:cs typeface="ＭＳ Ｐゴシック" pitchFamily="50" charset="-128"/>
              </a:rPr>
              <a:t>月～平成</a:t>
            </a:r>
            <a:r>
              <a:rPr lang="en-US" altLang="ja-JP" sz="1200" dirty="0">
                <a:latin typeface="ＭＳ 明朝"/>
                <a:ea typeface="ＭＳ 明朝"/>
                <a:cs typeface="ＭＳ Ｐゴシック" pitchFamily="50" charset="-128"/>
              </a:rPr>
              <a:t>29</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3</a:t>
            </a:r>
            <a:r>
              <a:rPr lang="ja-JP" altLang="en-US" sz="1200" dirty="0">
                <a:latin typeface="ＭＳ 明朝"/>
                <a:ea typeface="ＭＳ 明朝"/>
                <a:cs typeface="ＭＳ Ｐゴシック" pitchFamily="50" charset="-128"/>
              </a:rPr>
              <a:t>月診療分</a:t>
            </a:r>
            <a:r>
              <a:rPr lang="en-US" altLang="ja-JP" sz="1200" dirty="0">
                <a:latin typeface="ＭＳ 明朝"/>
                <a:ea typeface="ＭＳ 明朝"/>
                <a:cs typeface="ＭＳ Ｐゴシック" pitchFamily="50" charset="-128"/>
              </a:rPr>
              <a:t>(12</a:t>
            </a:r>
            <a:r>
              <a:rPr lang="ja-JP" altLang="en-US" sz="1200" dirty="0">
                <a:latin typeface="ＭＳ 明朝"/>
                <a:ea typeface="ＭＳ 明朝"/>
                <a:cs typeface="ＭＳ Ｐゴシック" pitchFamily="50" charset="-128"/>
              </a:rPr>
              <a:t>カ月分</a:t>
            </a:r>
            <a:r>
              <a:rPr lang="en-US" altLang="ja-JP" sz="1200" dirty="0">
                <a:latin typeface="ＭＳ 明朝"/>
                <a:ea typeface="ＭＳ 明朝"/>
                <a:cs typeface="ＭＳ Ｐゴシック" pitchFamily="50" charset="-128"/>
              </a:rPr>
              <a:t>)</a:t>
            </a:r>
          </a:p>
          <a:p>
            <a:pPr lvl="0" fontAlgn="base">
              <a:lnSpc>
                <a:spcPct val="125000"/>
              </a:lnSpc>
              <a:spcBef>
                <a:spcPct val="0"/>
              </a:spcBef>
              <a:spcAft>
                <a:spcPct val="0"/>
              </a:spcAft>
            </a:pPr>
            <a:endParaRPr lang="en-US" altLang="ja-JP" sz="1200" dirty="0">
              <a:latin typeface="ＭＳ 明朝"/>
              <a:ea typeface="ＭＳ 明朝"/>
              <a:cs typeface="ＭＳ Ｐゴシック" pitchFamily="50" charset="-128"/>
            </a:endParaRPr>
          </a:p>
          <a:p>
            <a:pPr lvl="0" fontAlgn="base">
              <a:lnSpc>
                <a:spcPct val="125000"/>
              </a:lnSpc>
              <a:spcBef>
                <a:spcPct val="0"/>
              </a:spcBef>
              <a:spcAft>
                <a:spcPct val="0"/>
              </a:spcAft>
            </a:pPr>
            <a:r>
              <a:rPr lang="ja-JP" altLang="en-US" sz="1200" dirty="0">
                <a:latin typeface="ＭＳ 明朝"/>
                <a:ea typeface="ＭＳ 明朝"/>
                <a:cs typeface="ＭＳ Ｐゴシック" pitchFamily="50" charset="-128"/>
              </a:rPr>
              <a:t>　・健康診査データ</a:t>
            </a:r>
            <a:endParaRPr lang="en-US" altLang="ja-JP" sz="1200" dirty="0">
              <a:latin typeface="ＭＳ 明朝"/>
              <a:ea typeface="ＭＳ 明朝"/>
              <a:cs typeface="ＭＳ Ｐゴシック" pitchFamily="50" charset="-128"/>
            </a:endParaRPr>
          </a:p>
          <a:p>
            <a:pPr lvl="0" indent="355600" fontAlgn="base">
              <a:lnSpc>
                <a:spcPct val="125000"/>
              </a:lnSpc>
              <a:spcBef>
                <a:spcPct val="0"/>
              </a:spcBef>
              <a:spcAft>
                <a:spcPct val="0"/>
              </a:spcAft>
            </a:pPr>
            <a:r>
              <a:rPr lang="ja-JP" altLang="en-US" sz="1200" dirty="0">
                <a:latin typeface="ＭＳ 明朝"/>
                <a:ea typeface="ＭＳ 明朝"/>
                <a:cs typeface="ＭＳ Ｐゴシック" pitchFamily="50" charset="-128"/>
              </a:rPr>
              <a:t>単年分析</a:t>
            </a:r>
            <a:endParaRPr lang="en-US" altLang="ja-JP" sz="1200" dirty="0">
              <a:latin typeface="ＭＳ 明朝"/>
              <a:ea typeface="ＭＳ 明朝"/>
              <a:cs typeface="ＭＳ Ｐゴシック" pitchFamily="50" charset="-128"/>
            </a:endParaRPr>
          </a:p>
          <a:p>
            <a:pPr lvl="0" indent="534988" fontAlgn="base">
              <a:lnSpc>
                <a:spcPct val="125000"/>
              </a:lnSpc>
              <a:spcBef>
                <a:spcPct val="0"/>
              </a:spcBef>
              <a:spcAft>
                <a:spcPct val="0"/>
              </a:spcAft>
            </a:pPr>
            <a:r>
              <a:rPr lang="ja-JP" altLang="en-US" sz="1200" dirty="0">
                <a:latin typeface="ＭＳ 明朝"/>
                <a:ea typeface="ＭＳ 明朝"/>
              </a:rPr>
              <a:t>平成</a:t>
            </a:r>
            <a:r>
              <a:rPr lang="en-US" altLang="ja-JP" sz="1200" dirty="0">
                <a:latin typeface="ＭＳ 明朝"/>
                <a:ea typeface="ＭＳ 明朝"/>
              </a:rPr>
              <a:t>28</a:t>
            </a:r>
            <a:r>
              <a:rPr lang="ja-JP" altLang="en-US" sz="1200" dirty="0">
                <a:latin typeface="ＭＳ 明朝"/>
                <a:ea typeface="ＭＳ 明朝"/>
              </a:rPr>
              <a:t>年</a:t>
            </a:r>
            <a:r>
              <a:rPr lang="en-US" altLang="ja-JP" sz="1200" dirty="0">
                <a:latin typeface="ＭＳ 明朝"/>
                <a:ea typeface="ＭＳ 明朝"/>
              </a:rPr>
              <a:t>4</a:t>
            </a:r>
            <a:r>
              <a:rPr lang="ja-JP" altLang="en-US" sz="1200" dirty="0">
                <a:latin typeface="ＭＳ 明朝"/>
                <a:ea typeface="ＭＳ 明朝"/>
              </a:rPr>
              <a:t>月～平成</a:t>
            </a:r>
            <a:r>
              <a:rPr lang="en-US" altLang="ja-JP" sz="1200" dirty="0">
                <a:latin typeface="ＭＳ 明朝"/>
                <a:ea typeface="ＭＳ 明朝"/>
              </a:rPr>
              <a:t>29</a:t>
            </a:r>
            <a:r>
              <a:rPr lang="ja-JP" altLang="en-US" sz="1200" dirty="0">
                <a:latin typeface="ＭＳ 明朝"/>
                <a:ea typeface="ＭＳ 明朝"/>
              </a:rPr>
              <a:t>年</a:t>
            </a:r>
            <a:r>
              <a:rPr lang="en-US" altLang="ja-JP" sz="1200" dirty="0">
                <a:latin typeface="ＭＳ 明朝"/>
                <a:ea typeface="ＭＳ 明朝"/>
              </a:rPr>
              <a:t>3</a:t>
            </a:r>
            <a:r>
              <a:rPr lang="ja-JP" altLang="en-US" sz="1200" dirty="0">
                <a:latin typeface="ＭＳ 明朝"/>
                <a:ea typeface="ＭＳ 明朝"/>
              </a:rPr>
              <a:t>月健診分</a:t>
            </a:r>
            <a:r>
              <a:rPr lang="en-US" altLang="ja-JP" sz="1200" dirty="0">
                <a:latin typeface="ＭＳ 明朝"/>
                <a:ea typeface="ＭＳ 明朝"/>
              </a:rPr>
              <a:t>(12</a:t>
            </a:r>
            <a:r>
              <a:rPr lang="ja-JP" altLang="en-US" sz="1200" dirty="0">
                <a:latin typeface="ＭＳ 明朝"/>
                <a:ea typeface="ＭＳ 明朝"/>
              </a:rPr>
              <a:t>カ月分</a:t>
            </a:r>
            <a:r>
              <a:rPr lang="en-US" altLang="ja-JP" sz="1200" dirty="0">
                <a:latin typeface="ＭＳ 明朝"/>
                <a:ea typeface="ＭＳ 明朝"/>
              </a:rPr>
              <a:t>)</a:t>
            </a:r>
          </a:p>
          <a:p>
            <a:pPr lvl="0" indent="355600" fontAlgn="base">
              <a:lnSpc>
                <a:spcPct val="125000"/>
              </a:lnSpc>
              <a:spcBef>
                <a:spcPct val="0"/>
              </a:spcBef>
              <a:spcAft>
                <a:spcPct val="0"/>
              </a:spcAft>
            </a:pPr>
            <a:r>
              <a:rPr lang="ja-JP" altLang="en-US" sz="1200" dirty="0">
                <a:latin typeface="ＭＳ 明朝"/>
                <a:ea typeface="ＭＳ 明朝"/>
              </a:rPr>
              <a:t>年度分析</a:t>
            </a:r>
            <a:endParaRPr lang="en-US" altLang="ja-JP" sz="1200" dirty="0">
              <a:latin typeface="ＭＳ 明朝"/>
              <a:ea typeface="ＭＳ 明朝"/>
            </a:endParaRPr>
          </a:p>
          <a:p>
            <a:pPr lvl="0" indent="534988" fontAlgn="base">
              <a:lnSpc>
                <a:spcPct val="125000"/>
              </a:lnSpc>
              <a:spcBef>
                <a:spcPct val="0"/>
              </a:spcBef>
              <a:spcAft>
                <a:spcPct val="0"/>
              </a:spcAft>
            </a:pP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26</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26</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4</a:t>
            </a:r>
            <a:r>
              <a:rPr lang="ja-JP" altLang="en-US" sz="1200" dirty="0">
                <a:latin typeface="ＭＳ 明朝"/>
                <a:ea typeface="ＭＳ 明朝"/>
                <a:cs typeface="ＭＳ Ｐゴシック" pitchFamily="50" charset="-128"/>
              </a:rPr>
              <a:t>月～平成</a:t>
            </a:r>
            <a:r>
              <a:rPr lang="en-US" altLang="ja-JP" sz="1200" dirty="0">
                <a:latin typeface="ＭＳ 明朝"/>
                <a:ea typeface="ＭＳ 明朝"/>
                <a:cs typeface="ＭＳ Ｐゴシック" pitchFamily="50" charset="-128"/>
              </a:rPr>
              <a:t>27</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3</a:t>
            </a:r>
            <a:r>
              <a:rPr lang="ja-JP" altLang="en-US" sz="1200" dirty="0">
                <a:latin typeface="ＭＳ 明朝"/>
                <a:ea typeface="ＭＳ 明朝"/>
                <a:cs typeface="ＭＳ Ｐゴシック" pitchFamily="50" charset="-128"/>
              </a:rPr>
              <a:t>月健診分</a:t>
            </a:r>
            <a:r>
              <a:rPr lang="en-US" altLang="ja-JP" sz="1200" dirty="0">
                <a:latin typeface="ＭＳ 明朝"/>
                <a:ea typeface="ＭＳ 明朝"/>
                <a:cs typeface="ＭＳ Ｐゴシック" pitchFamily="50" charset="-128"/>
              </a:rPr>
              <a:t>(12</a:t>
            </a:r>
            <a:r>
              <a:rPr lang="ja-JP" altLang="en-US" sz="1200" dirty="0">
                <a:latin typeface="ＭＳ 明朝"/>
                <a:ea typeface="ＭＳ 明朝"/>
                <a:cs typeface="ＭＳ Ｐゴシック" pitchFamily="50" charset="-128"/>
              </a:rPr>
              <a:t>カ月分</a:t>
            </a:r>
            <a:r>
              <a:rPr lang="en-US" altLang="ja-JP" sz="1200" dirty="0">
                <a:latin typeface="ＭＳ 明朝"/>
                <a:ea typeface="ＭＳ 明朝"/>
                <a:cs typeface="ＭＳ Ｐゴシック" pitchFamily="50" charset="-128"/>
              </a:rPr>
              <a:t>)</a:t>
            </a:r>
          </a:p>
          <a:p>
            <a:pPr indent="534988" fontAlgn="base">
              <a:lnSpc>
                <a:spcPct val="125000"/>
              </a:lnSpc>
              <a:spcBef>
                <a:spcPct val="0"/>
              </a:spcBef>
              <a:spcAft>
                <a:spcPct val="0"/>
              </a:spcAft>
            </a:pP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27</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27</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4</a:t>
            </a:r>
            <a:r>
              <a:rPr lang="ja-JP" altLang="en-US" sz="1200" dirty="0">
                <a:latin typeface="ＭＳ 明朝"/>
                <a:ea typeface="ＭＳ 明朝"/>
                <a:cs typeface="ＭＳ Ｐゴシック" pitchFamily="50" charset="-128"/>
              </a:rPr>
              <a:t>月～平成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3</a:t>
            </a:r>
            <a:r>
              <a:rPr lang="ja-JP" altLang="en-US" sz="1200" dirty="0">
                <a:latin typeface="ＭＳ 明朝"/>
                <a:ea typeface="ＭＳ 明朝"/>
                <a:cs typeface="ＭＳ Ｐゴシック" pitchFamily="50" charset="-128"/>
              </a:rPr>
              <a:t>月健診分</a:t>
            </a:r>
            <a:r>
              <a:rPr lang="en-US" altLang="ja-JP" sz="1200" dirty="0">
                <a:latin typeface="ＭＳ 明朝"/>
                <a:ea typeface="ＭＳ 明朝"/>
                <a:cs typeface="ＭＳ Ｐゴシック" pitchFamily="50" charset="-128"/>
              </a:rPr>
              <a:t>(12</a:t>
            </a:r>
            <a:r>
              <a:rPr lang="ja-JP" altLang="en-US" sz="1200" dirty="0">
                <a:latin typeface="ＭＳ 明朝"/>
                <a:ea typeface="ＭＳ 明朝"/>
                <a:cs typeface="ＭＳ Ｐゴシック" pitchFamily="50" charset="-128"/>
              </a:rPr>
              <a:t>カ月分</a:t>
            </a:r>
            <a:r>
              <a:rPr lang="en-US" altLang="ja-JP" sz="1200" dirty="0">
                <a:latin typeface="ＭＳ 明朝"/>
                <a:ea typeface="ＭＳ 明朝"/>
                <a:cs typeface="ＭＳ Ｐゴシック" pitchFamily="50" charset="-128"/>
              </a:rPr>
              <a:t>)</a:t>
            </a:r>
          </a:p>
          <a:p>
            <a:pPr indent="534988" fontAlgn="base">
              <a:lnSpc>
                <a:spcPct val="125000"/>
              </a:lnSpc>
              <a:spcBef>
                <a:spcPct val="0"/>
              </a:spcBef>
              <a:spcAft>
                <a:spcPct val="0"/>
              </a:spcAft>
            </a:pP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4</a:t>
            </a:r>
            <a:r>
              <a:rPr lang="ja-JP" altLang="en-US" sz="1200" dirty="0">
                <a:latin typeface="ＭＳ 明朝"/>
                <a:ea typeface="ＭＳ 明朝"/>
                <a:cs typeface="ＭＳ Ｐゴシック" pitchFamily="50" charset="-128"/>
              </a:rPr>
              <a:t>月～平成</a:t>
            </a:r>
            <a:r>
              <a:rPr lang="en-US" altLang="ja-JP" sz="1200" dirty="0">
                <a:latin typeface="ＭＳ 明朝"/>
                <a:ea typeface="ＭＳ 明朝"/>
                <a:cs typeface="ＭＳ Ｐゴシック" pitchFamily="50" charset="-128"/>
              </a:rPr>
              <a:t>29</a:t>
            </a:r>
            <a:r>
              <a:rPr lang="ja-JP" altLang="en-US" sz="1200" dirty="0">
                <a:latin typeface="ＭＳ 明朝"/>
                <a:ea typeface="ＭＳ 明朝"/>
                <a:cs typeface="ＭＳ Ｐゴシック" pitchFamily="50" charset="-128"/>
              </a:rPr>
              <a:t>年</a:t>
            </a:r>
            <a:r>
              <a:rPr lang="en-US" altLang="ja-JP" sz="1200" dirty="0">
                <a:latin typeface="ＭＳ 明朝"/>
                <a:ea typeface="ＭＳ 明朝"/>
                <a:cs typeface="ＭＳ Ｐゴシック" pitchFamily="50" charset="-128"/>
              </a:rPr>
              <a:t>3</a:t>
            </a:r>
            <a:r>
              <a:rPr lang="ja-JP" altLang="en-US" sz="1200" dirty="0">
                <a:latin typeface="ＭＳ 明朝"/>
                <a:ea typeface="ＭＳ 明朝"/>
                <a:cs typeface="ＭＳ Ｐゴシック" pitchFamily="50" charset="-128"/>
              </a:rPr>
              <a:t>月健診分</a:t>
            </a:r>
            <a:r>
              <a:rPr lang="en-US" altLang="ja-JP" sz="1200" dirty="0">
                <a:latin typeface="ＭＳ 明朝"/>
                <a:ea typeface="ＭＳ 明朝"/>
                <a:cs typeface="ＭＳ Ｐゴシック" pitchFamily="50" charset="-128"/>
              </a:rPr>
              <a:t>(12</a:t>
            </a:r>
            <a:r>
              <a:rPr lang="ja-JP" altLang="en-US" sz="1200" dirty="0">
                <a:latin typeface="ＭＳ 明朝"/>
                <a:ea typeface="ＭＳ 明朝"/>
                <a:cs typeface="ＭＳ Ｐゴシック" pitchFamily="50" charset="-128"/>
              </a:rPr>
              <a:t>カ月分</a:t>
            </a:r>
            <a:r>
              <a:rPr lang="en-US" altLang="ja-JP" sz="1200" dirty="0">
                <a:latin typeface="ＭＳ 明朝"/>
                <a:ea typeface="ＭＳ 明朝"/>
                <a:cs typeface="ＭＳ Ｐゴシック" pitchFamily="50" charset="-128"/>
              </a:rPr>
              <a:t>)</a:t>
            </a:r>
          </a:p>
        </p:txBody>
      </p:sp>
      <p:sp>
        <p:nvSpPr>
          <p:cNvPr id="16" name="テキスト ボックス 15"/>
          <p:cNvSpPr txBox="1"/>
          <p:nvPr/>
        </p:nvSpPr>
        <p:spPr>
          <a:xfrm>
            <a:off x="368660" y="307169"/>
            <a:ext cx="6120680" cy="736440"/>
          </a:xfrm>
          <a:prstGeom prst="rect">
            <a:avLst/>
          </a:prstGeom>
          <a:noFill/>
          <a:ln>
            <a:noFill/>
          </a:ln>
        </p:spPr>
        <p:txBody>
          <a:bodyPr wrap="square" lIns="0" rIns="0" rtlCol="0">
            <a:noAutofit/>
          </a:bodyPr>
          <a:lstStyle/>
          <a:p>
            <a:pPr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｢21</a:t>
            </a:r>
            <a:r>
              <a:rPr lang="ja-JP" altLang="en-US" sz="1200" dirty="0">
                <a:latin typeface="ＭＳ 明朝"/>
                <a:ea typeface="ＭＳ 明朝"/>
                <a:cs typeface="Times New Roman" pitchFamily="18" charset="0"/>
              </a:rPr>
              <a:t>世紀における国民健康づくり運動</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健康日本</a:t>
            </a:r>
            <a:r>
              <a:rPr lang="en-US" altLang="ja-JP" sz="1200" dirty="0">
                <a:latin typeface="ＭＳ 明朝"/>
                <a:ea typeface="ＭＳ 明朝"/>
                <a:cs typeface="Times New Roman" pitchFamily="18" charset="0"/>
              </a:rPr>
              <a:t>21(</a:t>
            </a:r>
            <a:r>
              <a:rPr lang="ja-JP" altLang="en-US" sz="1200" dirty="0">
                <a:latin typeface="ＭＳ 明朝"/>
                <a:ea typeface="ＭＳ 明朝"/>
                <a:cs typeface="Times New Roman" pitchFamily="18" charset="0"/>
              </a:rPr>
              <a:t>第</a:t>
            </a:r>
            <a:r>
              <a:rPr lang="en-US" altLang="ja-JP" sz="1200" dirty="0">
                <a:latin typeface="ＭＳ 明朝"/>
                <a:ea typeface="ＭＳ 明朝"/>
                <a:cs typeface="Times New Roman" pitchFamily="18" charset="0"/>
              </a:rPr>
              <a:t>2</a:t>
            </a:r>
            <a:r>
              <a:rPr lang="ja-JP" altLang="en-US" sz="1200" dirty="0">
                <a:latin typeface="ＭＳ 明朝"/>
                <a:ea typeface="ＭＳ 明朝"/>
                <a:cs typeface="Times New Roman" pitchFamily="18" charset="0"/>
              </a:rPr>
              <a:t>次</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に示された基本方針を踏まえるとともに、</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都道府県健康増進計画</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及び</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市町村健康増進計画</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で用いた評価指標を用いる等、それぞれの計画と整合性を図る必要があります。</a:t>
            </a:r>
            <a:endParaRPr lang="en-US" altLang="ja-JP" sz="1200" dirty="0">
              <a:latin typeface="ＭＳ 明朝"/>
              <a:ea typeface="ＭＳ 明朝"/>
              <a:cs typeface="Times New Roman" pitchFamily="18" charset="0"/>
            </a:endParaRPr>
          </a:p>
        </p:txBody>
      </p:sp>
      <p:sp>
        <p:nvSpPr>
          <p:cNvPr id="17" name="テキスト ボックス 16"/>
          <p:cNvSpPr txBox="1">
            <a:spLocks noChangeAspect="1"/>
          </p:cNvSpPr>
          <p:nvPr/>
        </p:nvSpPr>
        <p:spPr>
          <a:xfrm>
            <a:off x="254000" y="11"/>
            <a:ext cx="6120000" cy="338554"/>
          </a:xfrm>
          <a:prstGeom prst="rect">
            <a:avLst/>
          </a:prstGeom>
          <a:noFill/>
          <a:ln>
            <a:noFill/>
          </a:ln>
        </p:spPr>
        <p:txBody>
          <a:bodyPr wrap="square" lIns="0" rIns="0" rtlCol="0" anchor="ctr" anchorCtr="0">
            <a:spAutoFit/>
          </a:bodyPr>
          <a:lstStyle/>
          <a:p>
            <a:pPr lvl="0" fontAlgn="base">
              <a:spcBef>
                <a:spcPct val="0"/>
              </a:spcBef>
              <a:spcAft>
                <a:spcPct val="0"/>
              </a:spcAft>
            </a:pPr>
            <a:r>
              <a:rPr lang="en-US" altLang="ja-JP" sz="1600" b="1" dirty="0">
                <a:latin typeface="ＭＳ 明朝"/>
                <a:ea typeface="ＭＳ 明朝"/>
              </a:rPr>
              <a:t>3</a:t>
            </a:r>
            <a:r>
              <a:rPr lang="en-US" altLang="ja-JP" sz="1600" b="1" dirty="0">
                <a:latin typeface="ＭＳ 明朝"/>
                <a:ea typeface="ＭＳ 明朝"/>
                <a:cs typeface="Times New Roman" pitchFamily="18" charset="0"/>
              </a:rPr>
              <a:t>.</a:t>
            </a:r>
            <a:r>
              <a:rPr lang="ja-JP" altLang="en-US" sz="1600" b="1" dirty="0">
                <a:latin typeface="ＭＳ 明朝"/>
                <a:ea typeface="ＭＳ 明朝"/>
                <a:cs typeface="Times New Roman" pitchFamily="18" charset="0"/>
              </a:rPr>
              <a:t>データヘルス計画の位置づけ</a:t>
            </a:r>
            <a:endParaRPr lang="en-US" altLang="ja-JP" sz="1600" b="1" dirty="0">
              <a:latin typeface="ＭＳ 明朝"/>
              <a:ea typeface="ＭＳ 明朝"/>
              <a:cs typeface="Times New Roman" pitchFamily="18" charset="0"/>
            </a:endParaRPr>
          </a:p>
        </p:txBody>
      </p:sp>
      <p:cxnSp>
        <p:nvCxnSpPr>
          <p:cNvPr id="18" name="直線コネクタ 17"/>
          <p:cNvCxnSpPr>
            <a:cxnSpLocks noChangeAspect="1"/>
          </p:cNvCxnSpPr>
          <p:nvPr/>
        </p:nvCxnSpPr>
        <p:spPr>
          <a:xfrm>
            <a:off x="190500" y="335171"/>
            <a:ext cx="6298500" cy="0"/>
          </a:xfrm>
          <a:prstGeom prst="line">
            <a:avLst/>
          </a:prstGeom>
          <a:effectLst/>
        </p:spPr>
        <p:style>
          <a:lnRef idx="1">
            <a:schemeClr val="dk1"/>
          </a:lnRef>
          <a:fillRef idx="0">
            <a:schemeClr val="dk1"/>
          </a:fillRef>
          <a:effectRef idx="0">
            <a:schemeClr val="dk1"/>
          </a:effectRef>
          <a:fontRef idx="minor">
            <a:schemeClr val="tx1"/>
          </a:fontRef>
        </p:style>
      </p:cxnSp>
      <p:graphicFrame>
        <p:nvGraphicFramePr>
          <p:cNvPr id="14" name="表 13"/>
          <p:cNvGraphicFramePr>
            <a:graphicFrameLocks noGrp="1"/>
          </p:cNvGraphicFramePr>
          <p:nvPr>
            <p:extLst>
              <p:ext uri="{D42A27DB-BD31-4B8C-83A1-F6EECF244321}">
                <p14:modId xmlns:p14="http://schemas.microsoft.com/office/powerpoint/2010/main" val="733488977"/>
              </p:ext>
            </p:extLst>
          </p:nvPr>
        </p:nvGraphicFramePr>
        <p:xfrm>
          <a:off x="572430" y="2975949"/>
          <a:ext cx="4524276" cy="522000"/>
        </p:xfrm>
        <a:graphic>
          <a:graphicData uri="http://schemas.openxmlformats.org/drawingml/2006/table">
            <a:tbl>
              <a:tblPr/>
              <a:tblGrid>
                <a:gridCol w="754046">
                  <a:extLst>
                    <a:ext uri="{9D8B030D-6E8A-4147-A177-3AD203B41FA5}">
                      <a16:colId xmlns="" xmlns:a16="http://schemas.microsoft.com/office/drawing/2014/main" val="104639418"/>
                    </a:ext>
                  </a:extLst>
                </a:gridCol>
                <a:gridCol w="754046">
                  <a:extLst>
                    <a:ext uri="{9D8B030D-6E8A-4147-A177-3AD203B41FA5}">
                      <a16:colId xmlns="" xmlns:a16="http://schemas.microsoft.com/office/drawing/2014/main" val="20001"/>
                    </a:ext>
                  </a:extLst>
                </a:gridCol>
                <a:gridCol w="754046">
                  <a:extLst>
                    <a:ext uri="{9D8B030D-6E8A-4147-A177-3AD203B41FA5}">
                      <a16:colId xmlns="" xmlns:a16="http://schemas.microsoft.com/office/drawing/2014/main" val="20002"/>
                    </a:ext>
                  </a:extLst>
                </a:gridCol>
                <a:gridCol w="754046">
                  <a:extLst>
                    <a:ext uri="{9D8B030D-6E8A-4147-A177-3AD203B41FA5}">
                      <a16:colId xmlns="" xmlns:a16="http://schemas.microsoft.com/office/drawing/2014/main" val="521509418"/>
                    </a:ext>
                  </a:extLst>
                </a:gridCol>
                <a:gridCol w="754046">
                  <a:extLst>
                    <a:ext uri="{9D8B030D-6E8A-4147-A177-3AD203B41FA5}">
                      <a16:colId xmlns="" xmlns:a16="http://schemas.microsoft.com/office/drawing/2014/main" val="2253825858"/>
                    </a:ext>
                  </a:extLst>
                </a:gridCol>
                <a:gridCol w="754046">
                  <a:extLst>
                    <a:ext uri="{9D8B030D-6E8A-4147-A177-3AD203B41FA5}">
                      <a16:colId xmlns="" xmlns:a16="http://schemas.microsoft.com/office/drawing/2014/main" val="4276313537"/>
                    </a:ext>
                  </a:extLst>
                </a:gridCol>
              </a:tblGrid>
              <a:tr h="216000">
                <a:tc>
                  <a:txBody>
                    <a:bodyPr/>
                    <a:lstStyle/>
                    <a:p>
                      <a:pPr algn="ctr"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900" b="0" i="0" u="none" strike="noStrike" dirty="0">
                          <a:solidFill>
                            <a:srgbClr val="000000"/>
                          </a:solidFill>
                          <a:effectLst/>
                          <a:latin typeface="ＭＳ 明朝" panose="02020609040205080304" pitchFamily="17" charset="-128"/>
                          <a:ea typeface="ＭＳ 明朝" panose="02020609040205080304" pitchFamily="17" charset="-128"/>
                        </a:rPr>
                        <a:t>30</a:t>
                      </a: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900" b="0" i="0" u="none" strike="noStrike" dirty="0">
                          <a:solidFill>
                            <a:srgbClr val="000000"/>
                          </a:solidFill>
                          <a:effectLst/>
                          <a:latin typeface="ＭＳ 明朝" panose="02020609040205080304" pitchFamily="17" charset="-128"/>
                          <a:ea typeface="ＭＳ 明朝" panose="02020609040205080304" pitchFamily="17" charset="-128"/>
                        </a:rPr>
                        <a:t>31</a:t>
                      </a: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900" b="0" i="0" u="none" strike="noStrike" dirty="0">
                          <a:solidFill>
                            <a:srgbClr val="000000"/>
                          </a:solidFill>
                          <a:effectLst/>
                          <a:latin typeface="ＭＳ 明朝" panose="02020609040205080304" pitchFamily="17" charset="-128"/>
                          <a:ea typeface="ＭＳ 明朝" panose="02020609040205080304" pitchFamily="17" charset="-128"/>
                        </a:rPr>
                        <a:t>32</a:t>
                      </a: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900" b="0" i="0" u="none" strike="noStrike" dirty="0">
                          <a:solidFill>
                            <a:srgbClr val="000000"/>
                          </a:solidFill>
                          <a:effectLst/>
                          <a:latin typeface="ＭＳ 明朝" panose="02020609040205080304" pitchFamily="17" charset="-128"/>
                          <a:ea typeface="ＭＳ 明朝" panose="02020609040205080304" pitchFamily="17" charset="-128"/>
                        </a:rPr>
                        <a:t>33</a:t>
                      </a: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900" b="0" i="0" u="none" strike="noStrike" dirty="0">
                          <a:solidFill>
                            <a:srgbClr val="000000"/>
                          </a:solidFill>
                          <a:effectLst/>
                          <a:latin typeface="ＭＳ 明朝" panose="02020609040205080304" pitchFamily="17" charset="-128"/>
                          <a:ea typeface="ＭＳ 明朝" panose="02020609040205080304" pitchFamily="17" charset="-128"/>
                        </a:rPr>
                        <a:t>34</a:t>
                      </a: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900" b="0" i="0" u="none" strike="noStrike" dirty="0">
                          <a:solidFill>
                            <a:srgbClr val="000000"/>
                          </a:solidFill>
                          <a:effectLst/>
                          <a:latin typeface="ＭＳ 明朝" panose="02020609040205080304" pitchFamily="17" charset="-128"/>
                          <a:ea typeface="ＭＳ 明朝" panose="02020609040205080304" pitchFamily="17" charset="-128"/>
                        </a:rPr>
                        <a:t>35</a:t>
                      </a: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extLst>
                  <a:ext uri="{0D108BD9-81ED-4DB2-BD59-A6C34878D82A}">
                    <a16:rowId xmlns="" xmlns:a16="http://schemas.microsoft.com/office/drawing/2014/main" val="2503955478"/>
                  </a:ext>
                </a:extLst>
              </a:tr>
              <a:tr h="306000">
                <a:tc>
                  <a:txBody>
                    <a:bodyPr/>
                    <a:lstStyle/>
                    <a:p>
                      <a:pPr algn="ctr" fontAlgn="ctr"/>
                      <a:endParaRPr lang="en-US" altLang="ja-JP"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en-US" altLang="ja-JP"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en-US" altLang="ja-JP"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ja-JP" altLang="en-US"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ja-JP" altLang="en-US"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ja-JP" altLang="en-US"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886700949"/>
                  </a:ext>
                </a:extLst>
              </a:tr>
            </a:tbl>
          </a:graphicData>
        </a:graphic>
      </p:graphicFrame>
      <p:sp>
        <p:nvSpPr>
          <p:cNvPr id="19" name="右矢印 18"/>
          <p:cNvSpPr/>
          <p:nvPr/>
        </p:nvSpPr>
        <p:spPr>
          <a:xfrm>
            <a:off x="577229" y="3198342"/>
            <a:ext cx="4507955" cy="296776"/>
          </a:xfrm>
          <a:prstGeom prst="rightArrow">
            <a:avLst/>
          </a:prstGeom>
          <a:solidFill>
            <a:srgbClr val="FFCC99"/>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20338847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18</a:t>
            </a:fld>
            <a:endParaRPr kumimoji="1" lang="ja-JP" altLang="en-US" dirty="0">
              <a:latin typeface="ＭＳ 明朝"/>
              <a:ea typeface="ＭＳ 明朝"/>
            </a:endParaRPr>
          </a:p>
        </p:txBody>
      </p:sp>
      <p:sp>
        <p:nvSpPr>
          <p:cNvPr id="10" name="テキスト ボックス 9"/>
          <p:cNvSpPr txBox="1">
            <a:spLocks noChangeAspect="1"/>
          </p:cNvSpPr>
          <p:nvPr/>
        </p:nvSpPr>
        <p:spPr>
          <a:xfrm>
            <a:off x="188640" y="-15026"/>
            <a:ext cx="6120000" cy="338554"/>
          </a:xfrm>
          <a:prstGeom prst="rect">
            <a:avLst/>
          </a:prstGeom>
          <a:noFill/>
          <a:ln>
            <a:noFill/>
          </a:ln>
        </p:spPr>
        <p:txBody>
          <a:bodyPr wrap="square" lIns="0" rIns="0" rtlCol="0" anchor="ctr" anchorCtr="0">
            <a:spAutoFit/>
          </a:bodyPr>
          <a:lstStyle/>
          <a:p>
            <a:pPr lvl="0" fontAlgn="base">
              <a:spcBef>
                <a:spcPct val="0"/>
              </a:spcBef>
              <a:spcAft>
                <a:spcPct val="0"/>
              </a:spcAft>
            </a:pPr>
            <a:r>
              <a:rPr lang="en-US" altLang="ja-JP" sz="1600" b="1" dirty="0">
                <a:latin typeface="ＭＳ 明朝"/>
                <a:ea typeface="ＭＳ 明朝"/>
                <a:cs typeface="Times New Roman" pitchFamily="18" charset="0"/>
              </a:rPr>
              <a:t>5.</a:t>
            </a:r>
            <a:r>
              <a:rPr lang="ja-JP" altLang="en-US" sz="1600" b="1" dirty="0">
                <a:latin typeface="ＭＳ 明朝"/>
                <a:ea typeface="ＭＳ 明朝"/>
                <a:cs typeface="Times New Roman" pitchFamily="18" charset="0"/>
              </a:rPr>
              <a:t>過去の取り組みの考察</a:t>
            </a:r>
            <a:r>
              <a:rPr lang="en-US" altLang="ja-JP" sz="1600" b="1" dirty="0">
                <a:latin typeface="ＭＳ 明朝"/>
                <a:ea typeface="ＭＳ 明朝"/>
                <a:cs typeface="Times New Roman" pitchFamily="18" charset="0"/>
              </a:rPr>
              <a:t>(</a:t>
            </a:r>
            <a:r>
              <a:rPr lang="ja-JP" altLang="en-US" sz="1600" b="1" dirty="0">
                <a:latin typeface="ＭＳ 明朝"/>
                <a:ea typeface="ＭＳ 明朝"/>
                <a:cs typeface="Times New Roman" pitchFamily="18" charset="0"/>
              </a:rPr>
              <a:t>第</a:t>
            </a:r>
            <a:r>
              <a:rPr lang="en-US" altLang="ja-JP" sz="1600" b="1" dirty="0">
                <a:latin typeface="ＭＳ 明朝"/>
                <a:ea typeface="ＭＳ 明朝"/>
                <a:cs typeface="Times New Roman" pitchFamily="18" charset="0"/>
              </a:rPr>
              <a:t>1</a:t>
            </a:r>
            <a:r>
              <a:rPr lang="ja-JP" altLang="en-US" sz="1600" b="1" dirty="0">
                <a:latin typeface="ＭＳ 明朝"/>
                <a:ea typeface="ＭＳ 明朝"/>
                <a:cs typeface="Times New Roman" pitchFamily="18" charset="0"/>
              </a:rPr>
              <a:t>期データヘルス計画の振り返り</a:t>
            </a:r>
            <a:r>
              <a:rPr lang="en-US" altLang="ja-JP" sz="1600" b="1" dirty="0">
                <a:latin typeface="ＭＳ 明朝"/>
                <a:ea typeface="ＭＳ 明朝"/>
                <a:cs typeface="Times New Roman" pitchFamily="18" charset="0"/>
              </a:rPr>
              <a:t>)</a:t>
            </a:r>
          </a:p>
        </p:txBody>
      </p:sp>
      <p:cxnSp>
        <p:nvCxnSpPr>
          <p:cNvPr id="11" name="直線コネクタ 10"/>
          <p:cNvCxnSpPr>
            <a:cxnSpLocks noChangeAspect="1"/>
          </p:cNvCxnSpPr>
          <p:nvPr/>
        </p:nvCxnSpPr>
        <p:spPr>
          <a:xfrm>
            <a:off x="188913" y="320596"/>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15" name="タイトル 1"/>
          <p:cNvSpPr txBox="1">
            <a:spLocks noChangeAspect="1"/>
          </p:cNvSpPr>
          <p:nvPr/>
        </p:nvSpPr>
        <p:spPr>
          <a:xfrm>
            <a:off x="368660" y="285103"/>
            <a:ext cx="6120680" cy="1055612"/>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第</a:t>
            </a: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期データヘルス計画の各事業達成状況</a:t>
            </a:r>
            <a:endParaRPr lang="en-US" altLang="ja-JP" sz="1400" dirty="0">
              <a:latin typeface="ＭＳ 明朝"/>
              <a:ea typeface="ＭＳ 明朝"/>
              <a:cs typeface="Times New Roman" pitchFamily="18" charset="0"/>
            </a:endParaRPr>
          </a:p>
          <a:p>
            <a:pPr>
              <a:lnSpc>
                <a:spcPct val="125000"/>
              </a:lnSpc>
              <a:spcBef>
                <a:spcPct val="0"/>
              </a:spcBef>
              <a:defRPr/>
            </a:pPr>
            <a:r>
              <a:rPr lang="ja-JP" altLang="en-US" sz="1200" dirty="0">
                <a:latin typeface="ＭＳ 明朝"/>
                <a:ea typeface="ＭＳ 明朝"/>
                <a:cs typeface="Times New Roman" pitchFamily="18" charset="0"/>
              </a:rPr>
              <a:t>　第</a:t>
            </a:r>
            <a:r>
              <a:rPr lang="en-US" altLang="ja-JP" sz="1200" dirty="0">
                <a:latin typeface="ＭＳ 明朝"/>
                <a:ea typeface="ＭＳ 明朝"/>
                <a:cs typeface="Times New Roman" pitchFamily="18" charset="0"/>
              </a:rPr>
              <a:t>1</a:t>
            </a:r>
            <a:r>
              <a:rPr lang="ja-JP" altLang="en-US" sz="1200" dirty="0">
                <a:latin typeface="ＭＳ 明朝"/>
                <a:ea typeface="ＭＳ 明朝"/>
                <a:cs typeface="Times New Roman" pitchFamily="18" charset="0"/>
              </a:rPr>
              <a:t>期データヘルス計画</a:t>
            </a:r>
            <a:r>
              <a:rPr kumimoji="0" lang="ja-JP" altLang="en-US" sz="1200" kern="0" dirty="0">
                <a:latin typeface="ＭＳ 明朝" panose="02020609040205080304" pitchFamily="17" charset="-128"/>
                <a:ea typeface="ＭＳ 明朝" panose="02020609040205080304" pitchFamily="17" charset="-128"/>
              </a:rPr>
              <a:t>に基づき実施した各事業についての達成状況を以下に示します。</a:t>
            </a:r>
            <a:endParaRPr kumimoji="0" lang="en-US" altLang="ja-JP" sz="1200" kern="0" dirty="0">
              <a:latin typeface="ＭＳ 明朝" panose="02020609040205080304" pitchFamily="17" charset="-128"/>
              <a:ea typeface="ＭＳ 明朝" panose="02020609040205080304" pitchFamily="17" charset="-128"/>
            </a:endParaRPr>
          </a:p>
          <a:p>
            <a:pPr>
              <a:lnSpc>
                <a:spcPct val="125000"/>
              </a:lnSpc>
              <a:spcBef>
                <a:spcPct val="0"/>
              </a:spcBef>
              <a:defRPr/>
            </a:pPr>
            <a:r>
              <a:rPr kumimoji="0" lang="ja-JP" altLang="en-US" sz="1200" kern="0" dirty="0">
                <a:latin typeface="ＭＳ 明朝" panose="02020609040205080304" pitchFamily="17" charset="-128"/>
                <a:ea typeface="ＭＳ 明朝" panose="02020609040205080304" pitchFamily="17" charset="-128"/>
              </a:rPr>
              <a:t>　なお、評価は、</a:t>
            </a:r>
            <a:r>
              <a:rPr kumimoji="0" lang="en-US" altLang="ja-JP" sz="1200" kern="0" dirty="0">
                <a:latin typeface="ＭＳ 明朝" panose="02020609040205080304" pitchFamily="17" charset="-128"/>
                <a:ea typeface="ＭＳ 明朝" panose="02020609040205080304" pitchFamily="17" charset="-128"/>
              </a:rPr>
              <a:t>5:</a:t>
            </a:r>
            <a:r>
              <a:rPr kumimoji="0" lang="ja-JP" altLang="en-US" sz="1200" kern="0" dirty="0">
                <a:latin typeface="ＭＳ 明朝" panose="02020609040205080304" pitchFamily="17" charset="-128"/>
                <a:ea typeface="ＭＳ 明朝" panose="02020609040205080304" pitchFamily="17" charset="-128"/>
              </a:rPr>
              <a:t>目標達成、</a:t>
            </a:r>
            <a:r>
              <a:rPr kumimoji="0" lang="en-US" altLang="ja-JP" sz="1200" kern="0" dirty="0">
                <a:latin typeface="ＭＳ 明朝" panose="02020609040205080304" pitchFamily="17" charset="-128"/>
                <a:ea typeface="ＭＳ 明朝" panose="02020609040205080304" pitchFamily="17" charset="-128"/>
              </a:rPr>
              <a:t>4:</a:t>
            </a:r>
            <a:r>
              <a:rPr kumimoji="0" lang="ja-JP" altLang="en-US" sz="1200" kern="0" dirty="0">
                <a:latin typeface="ＭＳ 明朝" panose="02020609040205080304" pitchFamily="17" charset="-128"/>
                <a:ea typeface="ＭＳ 明朝" panose="02020609040205080304" pitchFamily="17" charset="-128"/>
              </a:rPr>
              <a:t>改善している、</a:t>
            </a:r>
            <a:r>
              <a:rPr kumimoji="0" lang="en-US" altLang="ja-JP" sz="1200" kern="0" dirty="0">
                <a:latin typeface="ＭＳ 明朝" panose="02020609040205080304" pitchFamily="17" charset="-128"/>
                <a:ea typeface="ＭＳ 明朝" panose="02020609040205080304" pitchFamily="17" charset="-128"/>
              </a:rPr>
              <a:t>3:</a:t>
            </a:r>
            <a:r>
              <a:rPr kumimoji="0" lang="ja-JP" altLang="en-US" sz="1200" kern="0" dirty="0">
                <a:latin typeface="ＭＳ 明朝" panose="02020609040205080304" pitchFamily="17" charset="-128"/>
                <a:ea typeface="ＭＳ 明朝" panose="02020609040205080304" pitchFamily="17" charset="-128"/>
              </a:rPr>
              <a:t>横ばい、</a:t>
            </a:r>
            <a:r>
              <a:rPr kumimoji="0" lang="en-US" altLang="ja-JP" sz="1200" kern="0" dirty="0">
                <a:latin typeface="ＭＳ 明朝" panose="02020609040205080304" pitchFamily="17" charset="-128"/>
                <a:ea typeface="ＭＳ 明朝" panose="02020609040205080304" pitchFamily="17" charset="-128"/>
              </a:rPr>
              <a:t>2:</a:t>
            </a:r>
            <a:r>
              <a:rPr kumimoji="0" lang="ja-JP" altLang="en-US" sz="1200" kern="0" dirty="0">
                <a:latin typeface="ＭＳ 明朝" panose="02020609040205080304" pitchFamily="17" charset="-128"/>
                <a:ea typeface="ＭＳ 明朝" panose="02020609040205080304" pitchFamily="17" charset="-128"/>
              </a:rPr>
              <a:t>悪化している、</a:t>
            </a:r>
            <a:r>
              <a:rPr kumimoji="0" lang="en-US" altLang="ja-JP" sz="1200" kern="0" dirty="0">
                <a:latin typeface="ＭＳ 明朝" panose="02020609040205080304" pitchFamily="17" charset="-128"/>
                <a:ea typeface="ＭＳ 明朝" panose="02020609040205080304" pitchFamily="17" charset="-128"/>
              </a:rPr>
              <a:t>1:</a:t>
            </a:r>
            <a:r>
              <a:rPr kumimoji="0" lang="ja-JP" altLang="en-US" sz="1200" kern="0" dirty="0">
                <a:latin typeface="ＭＳ 明朝" panose="02020609040205080304" pitchFamily="17" charset="-128"/>
                <a:ea typeface="ＭＳ 明朝" panose="02020609040205080304" pitchFamily="17" charset="-128"/>
              </a:rPr>
              <a:t>評価できない、の</a:t>
            </a:r>
            <a:r>
              <a:rPr kumimoji="0" lang="en-US" altLang="ja-JP" sz="1200" kern="0" dirty="0">
                <a:latin typeface="ＭＳ 明朝" panose="02020609040205080304" pitchFamily="17" charset="-128"/>
                <a:ea typeface="ＭＳ 明朝" panose="02020609040205080304" pitchFamily="17" charset="-128"/>
              </a:rPr>
              <a:t>5</a:t>
            </a:r>
            <a:r>
              <a:rPr kumimoji="0" lang="ja-JP" altLang="en-US" sz="1200" kern="0" dirty="0">
                <a:latin typeface="ＭＳ 明朝" panose="02020609040205080304" pitchFamily="17" charset="-128"/>
                <a:ea typeface="ＭＳ 明朝" panose="02020609040205080304" pitchFamily="17" charset="-128"/>
              </a:rPr>
              <a:t>段階で評価します。</a:t>
            </a:r>
          </a:p>
        </p:txBody>
      </p:sp>
      <p:graphicFrame>
        <p:nvGraphicFramePr>
          <p:cNvPr id="16" name="表 15"/>
          <p:cNvGraphicFramePr>
            <a:graphicFrameLocks noGrp="1" noChangeAspect="1"/>
          </p:cNvGraphicFramePr>
          <p:nvPr>
            <p:extLst>
              <p:ext uri="{D42A27DB-BD31-4B8C-83A1-F6EECF244321}">
                <p14:modId xmlns:p14="http://schemas.microsoft.com/office/powerpoint/2010/main" val="2755762619"/>
              </p:ext>
            </p:extLst>
          </p:nvPr>
        </p:nvGraphicFramePr>
        <p:xfrm>
          <a:off x="368660" y="1475656"/>
          <a:ext cx="6096000" cy="4541088"/>
        </p:xfrm>
        <a:graphic>
          <a:graphicData uri="http://schemas.openxmlformats.org/drawingml/2006/table">
            <a:tbl>
              <a:tblPr/>
              <a:tblGrid>
                <a:gridCol w="547411">
                  <a:extLst>
                    <a:ext uri="{9D8B030D-6E8A-4147-A177-3AD203B41FA5}">
                      <a16:colId xmlns="" xmlns:a16="http://schemas.microsoft.com/office/drawing/2014/main" val="20001"/>
                    </a:ext>
                  </a:extLst>
                </a:gridCol>
                <a:gridCol w="1708501">
                  <a:extLst>
                    <a:ext uri="{9D8B030D-6E8A-4147-A177-3AD203B41FA5}">
                      <a16:colId xmlns="" xmlns:a16="http://schemas.microsoft.com/office/drawing/2014/main" val="20000"/>
                    </a:ext>
                  </a:extLst>
                </a:gridCol>
                <a:gridCol w="1196130">
                  <a:extLst>
                    <a:ext uri="{9D8B030D-6E8A-4147-A177-3AD203B41FA5}">
                      <a16:colId xmlns="" xmlns:a16="http://schemas.microsoft.com/office/drawing/2014/main" val="20002"/>
                    </a:ext>
                  </a:extLst>
                </a:gridCol>
                <a:gridCol w="2643958">
                  <a:extLst>
                    <a:ext uri="{9D8B030D-6E8A-4147-A177-3AD203B41FA5}">
                      <a16:colId xmlns="" xmlns:a16="http://schemas.microsoft.com/office/drawing/2014/main" val="20003"/>
                    </a:ext>
                  </a:extLst>
                </a:gridCol>
              </a:tblGrid>
              <a:tr h="360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実施年度</a:t>
                      </a:r>
                      <a:endParaRPr lang="en-US" altLang="ja-JP"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0" marR="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事業名</a:t>
                      </a:r>
                    </a:p>
                  </a:txBody>
                  <a:tcPr marL="0" marR="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事業目的</a:t>
                      </a: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事業概要</a:t>
                      </a: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82800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27</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から</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29</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特定健康診査事業</a:t>
                      </a: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メタボリックシンドロームの早期発見による生活習慣病予防</a:t>
                      </a: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tabLst>
                          <a:tab pos="0" algn="l"/>
                        </a:tabLst>
                      </a:pP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40</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歳から</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74</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歳の人を対象とし特定健康診査を実施します。</a:t>
                      </a: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82800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27</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から</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29</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特定保健指導事業</a:t>
                      </a:r>
                      <a:endParaRPr lang="zh-TW"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生活習慣病該当者及び予備群の減少</a:t>
                      </a: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zh-TW" altLang="en-US" sz="1000" dirty="0">
                          <a:solidFill>
                            <a:prstClr val="black"/>
                          </a:solidFill>
                          <a:latin typeface="ＭＳ 明朝" panose="02020609040205080304" pitchFamily="17" charset="-128"/>
                          <a:ea typeface="ＭＳ 明朝" panose="02020609040205080304" pitchFamily="17" charset="-128"/>
                        </a:rPr>
                        <a:t>特定健康診査</a:t>
                      </a:r>
                      <a:r>
                        <a:rPr lang="ja-JP" altLang="en-US" sz="1000" dirty="0">
                          <a:solidFill>
                            <a:prstClr val="black"/>
                          </a:solidFill>
                          <a:latin typeface="ＭＳ 明朝" panose="02020609040205080304" pitchFamily="17" charset="-128"/>
                          <a:ea typeface="ＭＳ 明朝" panose="02020609040205080304" pitchFamily="17" charset="-128"/>
                        </a:rPr>
                        <a:t>の結果から</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特定保健指導対象者を特定し、生活習慣や検査値が改善されるように、専門職による支援を面接や電話等で行います。</a:t>
                      </a: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82800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rPr>
                        <a:t>27</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から</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29</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若年層の生活</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習慣病　　　予防</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事業</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若年層の生活習慣病予防</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rPr>
                        <a:t>20</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歳から</a:t>
                      </a:r>
                      <a:r>
                        <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rPr>
                        <a:t>39</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歳の人を対象とし青年期健康診査を継続して実施します。受診勧奨判定値以上のかたに対し、特定健診と同じ受診勧奨、保健指導に取り組みます。</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869088">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27</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から</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29</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健診異常値者</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受診勧奨事業</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健診異常値対象者の医療機関受診</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zh-TW" altLang="en-US" sz="1000" dirty="0">
                          <a:solidFill>
                            <a:prstClr val="black"/>
                          </a:solidFill>
                          <a:latin typeface="ＭＳ 明朝" panose="02020609040205080304" pitchFamily="17" charset="-128"/>
                          <a:ea typeface="ＭＳ 明朝" panose="02020609040205080304" pitchFamily="17" charset="-128"/>
                        </a:rPr>
                        <a:t>特定健康診査</a:t>
                      </a:r>
                      <a:r>
                        <a:rPr lang="ja-JP" altLang="en-US" sz="1000" dirty="0" err="1">
                          <a:solidFill>
                            <a:prstClr val="black"/>
                          </a:solidFill>
                          <a:latin typeface="ＭＳ 明朝" panose="02020609040205080304" pitchFamily="17" charset="-128"/>
                          <a:ea typeface="ＭＳ 明朝" panose="02020609040205080304" pitchFamily="17" charset="-128"/>
                        </a:rPr>
                        <a:t>の</a:t>
                      </a:r>
                      <a:r>
                        <a:rPr lang="ja-JP" altLang="en-US" sz="1000" b="0" i="0" u="none" strike="noStrike" dirty="0" err="1">
                          <a:solidFill>
                            <a:srgbClr val="000000"/>
                          </a:solidFill>
                          <a:effectLst/>
                          <a:latin typeface="ＭＳ 明朝" panose="02020609040205080304" pitchFamily="17" charset="-128"/>
                          <a:ea typeface="ＭＳ 明朝" panose="02020609040205080304" pitchFamily="17" charset="-128"/>
                        </a:rPr>
                        <a:t>受</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診後、その結果に異常値があるにも関わらず医療機関受診が確認できない対象者を特定し、通知書を送付することで受診勧奨を行います。</a:t>
                      </a:r>
                      <a:endParaRPr lang="en-US" altLang="ja-JP" sz="1000" b="0" i="0" u="none" strike="noStrike" baseline="0"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5"/>
                  </a:ext>
                </a:extLst>
              </a:tr>
              <a:tr h="82800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27</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から</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29</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ジェネリック</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医薬品差額通知事業</a:t>
                      </a:r>
                    </a:p>
                  </a:txBody>
                  <a:tcPr marL="36000" marR="36000" marT="4316" marB="36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ジェネリック医薬品の利用率の普及</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ジェネリック医薬品への切</a:t>
                      </a:r>
                      <a:r>
                        <a:rPr lang="ja-JP" altLang="en-US" sz="1000" b="0" i="0" u="none" strike="noStrike" baseline="0" dirty="0">
                          <a:solidFill>
                            <a:srgbClr val="000000"/>
                          </a:solidFill>
                          <a:effectLst/>
                          <a:latin typeface="ＭＳ 明朝" panose="02020609040205080304" pitchFamily="17" charset="-128"/>
                          <a:ea typeface="ＭＳ 明朝" panose="02020609040205080304" pitchFamily="17" charset="-128"/>
                        </a:rPr>
                        <a:t>り替えによる薬剤費軽減額が一定以上の対象者へ通知書を対象者に送付することで、ジェネリック医薬品への切り替えを促します。</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7"/>
                  </a:ext>
                </a:extLst>
              </a:tr>
            </a:tbl>
          </a:graphicData>
        </a:graphic>
      </p:graphicFrame>
    </p:spTree>
    <p:extLst>
      <p:ext uri="{BB962C8B-B14F-4D97-AF65-F5344CB8AC3E}">
        <p14:creationId xmlns:p14="http://schemas.microsoft.com/office/powerpoint/2010/main" val="17377813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noChangeAspect="1"/>
          </p:cNvGraphicFramePr>
          <p:nvPr>
            <p:extLst>
              <p:ext uri="{D42A27DB-BD31-4B8C-83A1-F6EECF244321}">
                <p14:modId xmlns:p14="http://schemas.microsoft.com/office/powerpoint/2010/main" val="132137803"/>
              </p:ext>
            </p:extLst>
          </p:nvPr>
        </p:nvGraphicFramePr>
        <p:xfrm>
          <a:off x="381000" y="284904"/>
          <a:ext cx="6096000" cy="8823600"/>
        </p:xfrm>
        <a:graphic>
          <a:graphicData uri="http://schemas.openxmlformats.org/drawingml/2006/table">
            <a:tbl>
              <a:tblPr/>
              <a:tblGrid>
                <a:gridCol w="621102">
                  <a:extLst>
                    <a:ext uri="{9D8B030D-6E8A-4147-A177-3AD203B41FA5}">
                      <a16:colId xmlns="" xmlns:a16="http://schemas.microsoft.com/office/drawing/2014/main" val="20000"/>
                    </a:ext>
                  </a:extLst>
                </a:gridCol>
                <a:gridCol w="4853796">
                  <a:extLst>
                    <a:ext uri="{9D8B030D-6E8A-4147-A177-3AD203B41FA5}">
                      <a16:colId xmlns="" xmlns:a16="http://schemas.microsoft.com/office/drawing/2014/main" val="20001"/>
                    </a:ext>
                  </a:extLst>
                </a:gridCol>
                <a:gridCol w="621102">
                  <a:extLst>
                    <a:ext uri="{9D8B030D-6E8A-4147-A177-3AD203B41FA5}">
                      <a16:colId xmlns="" xmlns:a16="http://schemas.microsoft.com/office/drawing/2014/main" val="20002"/>
                    </a:ext>
                  </a:extLst>
                </a:gridCol>
              </a:tblGrid>
              <a:tr h="205200">
                <a:tc gridSpan="2">
                  <a:txBody>
                    <a:bodyPr/>
                    <a:lstStyle/>
                    <a:p>
                      <a:pPr algn="l" rtl="0" fontAlgn="ctr"/>
                      <a:r>
                        <a:rPr lang="ja-JP" altLang="en-US" sz="1100" b="1" i="0" u="none" strike="noStrike" dirty="0">
                          <a:solidFill>
                            <a:schemeClr val="tx1"/>
                          </a:solidFill>
                          <a:latin typeface="ＭＳ 明朝"/>
                          <a:ea typeface="ＭＳ 明朝"/>
                        </a:rPr>
                        <a:t> 第</a:t>
                      </a:r>
                      <a:r>
                        <a:rPr lang="en-US" altLang="ja-JP" sz="1100" b="1" i="0" u="none" strike="noStrike" dirty="0">
                          <a:solidFill>
                            <a:schemeClr val="tx1"/>
                          </a:solidFill>
                          <a:latin typeface="ＭＳ 明朝"/>
                          <a:ea typeface="ＭＳ 明朝"/>
                        </a:rPr>
                        <a:t>1</a:t>
                      </a:r>
                      <a:r>
                        <a:rPr lang="ja-JP" altLang="en-US" sz="1100" b="1" i="0" u="none" strike="noStrike" dirty="0">
                          <a:solidFill>
                            <a:schemeClr val="tx1"/>
                          </a:solidFill>
                          <a:latin typeface="ＭＳ 明朝"/>
                          <a:ea typeface="ＭＳ 明朝"/>
                        </a:rPr>
                        <a:t>章　現状と課題把握</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85000"/>
                      </a:schemeClr>
                    </a:solidFill>
                  </a:tcPr>
                </a:tc>
                <a:tc hMerge="1">
                  <a:txBody>
                    <a:bodyPr/>
                    <a:lstStyle/>
                    <a:p>
                      <a:endParaRPr kumimoji="1" lang="ja-JP" altLang="en-US"/>
                    </a:p>
                  </a:txBody>
                  <a:tcP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ja-JP" altLang="en-US" sz="1100" b="1"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85000"/>
                      </a:schemeClr>
                    </a:solidFill>
                  </a:tcPr>
                </a:tc>
                <a:extLst>
                  <a:ext uri="{0D108BD9-81ED-4DB2-BD59-A6C34878D82A}">
                    <a16:rowId xmlns="" xmlns:a16="http://schemas.microsoft.com/office/drawing/2014/main" val="10000"/>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保険者の特性把握</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a:rPr>
                        <a:t>3</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01"/>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en-US" altLang="zh-TW" sz="1100" b="0" i="0" u="none" strike="noStrike" dirty="0">
                          <a:solidFill>
                            <a:srgbClr val="000000"/>
                          </a:solidFill>
                          <a:effectLst/>
                          <a:latin typeface="ＭＳ 明朝"/>
                          <a:ea typeface="ＭＳ 明朝"/>
                        </a:rPr>
                        <a:t>(</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基本情報</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a:rPr>
                        <a:t>3</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793234580"/>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医療費等の状況</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a:rPr>
                        <a:t>5</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938707539"/>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(3)</a:t>
                      </a:r>
                      <a:r>
                        <a:rPr lang="ja-JP" altLang="en-US" sz="1100" b="0" i="0" u="none" strike="noStrike" dirty="0">
                          <a:solidFill>
                            <a:srgbClr val="000000"/>
                          </a:solidFill>
                          <a:effectLst/>
                          <a:latin typeface="ＭＳ 明朝"/>
                          <a:ea typeface="ＭＳ 明朝"/>
                        </a:rPr>
                        <a:t>特定健康診査受診状況及び特定保健指導実施状況</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a:rPr>
                        <a:t>6</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21823490"/>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ja-JP" altLang="en-US" sz="1100" b="0" i="0" u="none" strike="noStrike" dirty="0">
                          <a:solidFill>
                            <a:srgbClr val="000000"/>
                          </a:solidFill>
                          <a:effectLst/>
                          <a:latin typeface="ＭＳ 明朝"/>
                          <a:ea typeface="ＭＳ 明朝"/>
                        </a:rPr>
                        <a:t>　</a:t>
                      </a:r>
                      <a:r>
                        <a:rPr lang="ja-JP" altLang="en-US" sz="1100" b="0" i="0" u="none" strike="noStrike" baseline="0" dirty="0">
                          <a:solidFill>
                            <a:srgbClr val="000000"/>
                          </a:solidFill>
                          <a:effectLst/>
                          <a:latin typeface="ＭＳ 明朝"/>
                          <a:ea typeface="ＭＳ 明朝"/>
                        </a:rPr>
                        <a:t> ①</a:t>
                      </a:r>
                      <a:r>
                        <a:rPr lang="ja-JP" altLang="en-US" sz="1100" b="0" i="0" u="none" strike="noStrike" baseline="0" dirty="0" smtClean="0">
                          <a:solidFill>
                            <a:srgbClr val="000000"/>
                          </a:solidFill>
                          <a:effectLst/>
                          <a:latin typeface="ＭＳ 明朝"/>
                          <a:ea typeface="ＭＳ 明朝"/>
                        </a:rPr>
                        <a:t>特定健康診査　</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a:rPr>
                        <a:t>6</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97193678"/>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smtClean="0">
                          <a:solidFill>
                            <a:srgbClr val="000000"/>
                          </a:solidFill>
                          <a:effectLst/>
                          <a:latin typeface="ＭＳ 明朝"/>
                          <a:ea typeface="ＭＳ 明朝"/>
                        </a:rPr>
                        <a:t>　　　②特定保健指導</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(4)</a:t>
                      </a:r>
                      <a:r>
                        <a:rPr lang="ja-JP" altLang="en-US" sz="1100" b="0" i="0" u="none" strike="noStrike" dirty="0">
                          <a:solidFill>
                            <a:srgbClr val="000000"/>
                          </a:solidFill>
                          <a:effectLst/>
                          <a:latin typeface="ＭＳ 明朝"/>
                          <a:ea typeface="ＭＳ 明朝"/>
                        </a:rPr>
                        <a:t>介護保険の状況</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a:rPr>
                        <a:t>8</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03"/>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en-US" altLang="zh-TW" sz="1100" b="0" i="0" u="none" strike="noStrike" dirty="0">
                          <a:solidFill>
                            <a:srgbClr val="000000"/>
                          </a:solidFill>
                          <a:effectLst/>
                          <a:latin typeface="ＭＳ 明朝"/>
                          <a:ea typeface="ＭＳ 明朝"/>
                        </a:rPr>
                        <a:t>(</a:t>
                      </a:r>
                      <a:r>
                        <a:rPr lang="en-US" altLang="ja-JP" sz="1100" b="0" i="0" u="none" strike="noStrike" dirty="0">
                          <a:solidFill>
                            <a:srgbClr val="000000"/>
                          </a:solidFill>
                          <a:effectLst/>
                          <a:latin typeface="ＭＳ 明朝"/>
                          <a:ea typeface="ＭＳ 明朝"/>
                        </a:rPr>
                        <a:t>5</a:t>
                      </a:r>
                      <a:r>
                        <a:rPr lang="en-US" altLang="zh-TW" sz="1100" b="0" i="0" u="none" strike="noStrike" dirty="0">
                          <a:solidFill>
                            <a:srgbClr val="000000"/>
                          </a:solidFill>
                          <a:effectLst/>
                          <a:latin typeface="ＭＳ 明朝"/>
                          <a:ea typeface="ＭＳ 明朝"/>
                        </a:rPr>
                        <a:t>)</a:t>
                      </a:r>
                      <a:r>
                        <a:rPr lang="ja-JP" altLang="en-US" sz="1100" b="0" i="0" u="none" strike="noStrike" dirty="0">
                          <a:solidFill>
                            <a:srgbClr val="000000"/>
                          </a:solidFill>
                          <a:effectLst/>
                          <a:latin typeface="ＭＳ 明朝"/>
                          <a:ea typeface="ＭＳ 明朝"/>
                        </a:rPr>
                        <a:t>主たる死因の状況</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13</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04"/>
                  </a:ext>
                </a:extLst>
              </a:tr>
              <a:tr h="205200">
                <a:tc gridSpan="2">
                  <a:txBody>
                    <a:bodyPr/>
                    <a:lstStyle/>
                    <a:p>
                      <a:pPr algn="l" rtl="0" fontAlgn="ctr"/>
                      <a:r>
                        <a:rPr lang="ja-JP" altLang="en-US" sz="1100" b="1" i="0" u="none" strike="noStrike" dirty="0">
                          <a:solidFill>
                            <a:schemeClr val="tx1"/>
                          </a:solidFill>
                          <a:latin typeface="ＭＳ 明朝"/>
                          <a:ea typeface="ＭＳ 明朝"/>
                        </a:rPr>
                        <a:t> 第</a:t>
                      </a:r>
                      <a:r>
                        <a:rPr lang="en-US" altLang="ja-JP" sz="1100" b="1" i="0" u="none" strike="noStrike" dirty="0">
                          <a:solidFill>
                            <a:schemeClr val="tx1"/>
                          </a:solidFill>
                          <a:latin typeface="ＭＳ 明朝"/>
                          <a:ea typeface="ＭＳ 明朝"/>
                        </a:rPr>
                        <a:t>2</a:t>
                      </a:r>
                      <a:r>
                        <a:rPr lang="ja-JP" altLang="en-US" sz="1100" b="1" i="0" u="none" strike="noStrike" dirty="0">
                          <a:solidFill>
                            <a:schemeClr val="tx1"/>
                          </a:solidFill>
                          <a:latin typeface="ＭＳ 明朝"/>
                          <a:ea typeface="ＭＳ 明朝"/>
                        </a:rPr>
                        <a:t>章　第</a:t>
                      </a:r>
                      <a:r>
                        <a:rPr lang="en-US" altLang="ja-JP" sz="1100" b="1" i="0" u="none" strike="noStrike" dirty="0">
                          <a:solidFill>
                            <a:schemeClr val="tx1"/>
                          </a:solidFill>
                          <a:latin typeface="ＭＳ 明朝"/>
                          <a:ea typeface="ＭＳ 明朝"/>
                        </a:rPr>
                        <a:t>2</a:t>
                      </a:r>
                      <a:r>
                        <a:rPr lang="ja-JP" altLang="en-US" sz="1100" b="1" i="0" u="none" strike="noStrike" dirty="0">
                          <a:solidFill>
                            <a:schemeClr val="tx1"/>
                          </a:solidFill>
                          <a:latin typeface="ＭＳ 明朝"/>
                          <a:ea typeface="ＭＳ 明朝"/>
                        </a:rPr>
                        <a:t>期データヘルス計画</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85000"/>
                      </a:schemeClr>
                    </a:solidFill>
                  </a:tcPr>
                </a:tc>
                <a:tc hMerge="1">
                  <a:txBody>
                    <a:bodyPr/>
                    <a:lstStyle/>
                    <a:p>
                      <a:endParaRPr kumimoji="1" lang="ja-JP" altLang="en-US"/>
                    </a:p>
                  </a:txBody>
                  <a:tcP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100" b="0" i="0" u="none" strike="noStrike" dirty="0">
                          <a:solidFill>
                            <a:srgbClr val="FFFFFF"/>
                          </a:solidFill>
                          <a:effectLst/>
                          <a:latin typeface="ＭＳ 明朝"/>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85000"/>
                      </a:schemeClr>
                    </a:solidFill>
                  </a:tcPr>
                </a:tc>
                <a:extLst>
                  <a:ext uri="{0D108BD9-81ED-4DB2-BD59-A6C34878D82A}">
                    <a16:rowId xmlns="" xmlns:a16="http://schemas.microsoft.com/office/drawing/2014/main" val="10005"/>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背景</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15</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06"/>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srgbClr val="000000"/>
                          </a:solidFill>
                          <a:effectLst/>
                          <a:uLnTx/>
                          <a:uFillTx/>
                          <a:latin typeface="ＭＳ 明朝"/>
                          <a:ea typeface="ＭＳ 明朝"/>
                          <a:cs typeface="+mn-cs"/>
                        </a:rPr>
                        <a:t> </a:t>
                      </a:r>
                      <a:r>
                        <a:rPr kumimoji="1" lang="en-US" altLang="ja-JP" sz="1100" b="0" i="0" u="none" strike="noStrike" kern="1200" cap="none" spc="0" normalizeH="0" baseline="0" noProof="0" dirty="0">
                          <a:ln>
                            <a:noFill/>
                          </a:ln>
                          <a:solidFill>
                            <a:srgbClr val="000000"/>
                          </a:solidFill>
                          <a:effectLst/>
                          <a:uLnTx/>
                          <a:uFillTx/>
                          <a:latin typeface="ＭＳ 明朝"/>
                          <a:ea typeface="ＭＳ 明朝"/>
                          <a:cs typeface="+mn-cs"/>
                        </a:rPr>
                        <a:t>2.</a:t>
                      </a:r>
                      <a:r>
                        <a:rPr kumimoji="1" lang="ja-JP" altLang="en-US" sz="1100" b="0" i="0" u="none" strike="noStrike" kern="1200" cap="none" spc="0" normalizeH="0" baseline="0" noProof="0" dirty="0">
                          <a:ln>
                            <a:noFill/>
                          </a:ln>
                          <a:solidFill>
                            <a:srgbClr val="000000"/>
                          </a:solidFill>
                          <a:effectLst/>
                          <a:uLnTx/>
                          <a:uFillTx/>
                          <a:latin typeface="ＭＳ 明朝"/>
                          <a:ea typeface="ＭＳ 明朝"/>
                          <a:cs typeface="+mn-cs"/>
                        </a:rPr>
                        <a:t>基本方針</a:t>
                      </a:r>
                      <a:endParaRPr kumimoji="1" lang="zh-TW" altLang="en-US" sz="1100" b="0" i="0" u="none" strike="noStrike" kern="1200" cap="none" spc="0" normalizeH="0" baseline="0" noProof="0" dirty="0">
                        <a:ln>
                          <a:noFill/>
                        </a:ln>
                        <a:solidFill>
                          <a:srgbClr val="000000"/>
                        </a:solidFill>
                        <a:effectLst/>
                        <a:uLnTx/>
                        <a:uFillTx/>
                        <a:latin typeface="ＭＳ 明朝"/>
                        <a:ea typeface="ＭＳ 明朝"/>
                        <a:cs typeface="+mn-cs"/>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16</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07"/>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srgbClr val="000000"/>
                          </a:solidFill>
                          <a:effectLst/>
                          <a:uLnTx/>
                          <a:uFillTx/>
                          <a:latin typeface="ＭＳ 明朝"/>
                          <a:ea typeface="ＭＳ 明朝"/>
                          <a:cs typeface="+mn-cs"/>
                        </a:rPr>
                        <a:t> </a:t>
                      </a:r>
                      <a:r>
                        <a:rPr kumimoji="1" lang="en-US" altLang="ja-JP" sz="1100" b="0" i="0" u="none" strike="noStrike" kern="1200" cap="none" spc="0" normalizeH="0" baseline="0" noProof="0" dirty="0">
                          <a:ln>
                            <a:noFill/>
                          </a:ln>
                          <a:solidFill>
                            <a:srgbClr val="000000"/>
                          </a:solidFill>
                          <a:effectLst/>
                          <a:uLnTx/>
                          <a:uFillTx/>
                          <a:latin typeface="ＭＳ 明朝"/>
                          <a:ea typeface="ＭＳ 明朝"/>
                          <a:cs typeface="+mn-cs"/>
                        </a:rPr>
                        <a:t>3.</a:t>
                      </a:r>
                      <a:r>
                        <a:rPr kumimoji="1" lang="ja-JP" altLang="en-US" sz="1100" b="0" i="0" u="none" strike="noStrike" kern="1200" cap="none" spc="0" normalizeH="0" baseline="0" noProof="0" dirty="0">
                          <a:ln>
                            <a:noFill/>
                          </a:ln>
                          <a:solidFill>
                            <a:srgbClr val="000000"/>
                          </a:solidFill>
                          <a:effectLst/>
                          <a:uLnTx/>
                          <a:uFillTx/>
                          <a:latin typeface="ＭＳ 明朝"/>
                          <a:ea typeface="ＭＳ 明朝"/>
                          <a:cs typeface="+mn-cs"/>
                        </a:rPr>
                        <a:t>データヘルス計画の位置づけ</a:t>
                      </a:r>
                      <a:endParaRPr kumimoji="1" lang="zh-TW" altLang="en-US" sz="1100" b="0" i="0" u="none" strike="noStrike" kern="1200" cap="none" spc="0" normalizeH="0" baseline="0" noProof="0" dirty="0">
                        <a:ln>
                          <a:noFill/>
                        </a:ln>
                        <a:solidFill>
                          <a:srgbClr val="000000"/>
                        </a:solidFill>
                        <a:effectLst/>
                        <a:uLnTx/>
                        <a:uFillTx/>
                        <a:latin typeface="ＭＳ 明朝"/>
                        <a:ea typeface="ＭＳ 明朝"/>
                        <a:cs typeface="+mn-cs"/>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17</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08"/>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srgbClr val="000000"/>
                          </a:solidFill>
                          <a:effectLst/>
                          <a:uLnTx/>
                          <a:uFillTx/>
                          <a:latin typeface="ＭＳ 明朝"/>
                          <a:ea typeface="ＭＳ 明朝"/>
                          <a:cs typeface="+mn-cs"/>
                        </a:rPr>
                        <a:t> </a:t>
                      </a:r>
                      <a:r>
                        <a:rPr kumimoji="1" lang="en-US" altLang="ja-JP" sz="1100" b="0" i="0" u="none" strike="noStrike" kern="1200" cap="none" spc="0" normalizeH="0" baseline="0" noProof="0" dirty="0">
                          <a:ln>
                            <a:noFill/>
                          </a:ln>
                          <a:solidFill>
                            <a:srgbClr val="000000"/>
                          </a:solidFill>
                          <a:effectLst/>
                          <a:uLnTx/>
                          <a:uFillTx/>
                          <a:latin typeface="ＭＳ 明朝"/>
                          <a:ea typeface="ＭＳ 明朝"/>
                          <a:cs typeface="+mn-cs"/>
                        </a:rPr>
                        <a:t>4.</a:t>
                      </a:r>
                      <a:r>
                        <a:rPr kumimoji="1" lang="ja-JP" altLang="en-US" sz="1100" b="0" i="0" u="none" strike="noStrike" kern="1200" cap="none" spc="0" normalizeH="0" baseline="0" noProof="0" dirty="0">
                          <a:ln>
                            <a:noFill/>
                          </a:ln>
                          <a:solidFill>
                            <a:srgbClr val="000000"/>
                          </a:solidFill>
                          <a:effectLst/>
                          <a:uLnTx/>
                          <a:uFillTx/>
                          <a:latin typeface="ＭＳ 明朝"/>
                          <a:ea typeface="ＭＳ 明朝"/>
                          <a:cs typeface="+mn-cs"/>
                        </a:rPr>
                        <a:t>計画期間</a:t>
                      </a:r>
                      <a:endParaRPr kumimoji="1" lang="zh-TW" altLang="en-US" sz="1100" b="0" i="0" u="none" strike="noStrike" kern="1200" cap="none" spc="0" normalizeH="0" baseline="0" noProof="0" dirty="0">
                        <a:ln>
                          <a:noFill/>
                        </a:ln>
                        <a:solidFill>
                          <a:srgbClr val="000000"/>
                        </a:solidFill>
                        <a:effectLst/>
                        <a:uLnTx/>
                        <a:uFillTx/>
                        <a:latin typeface="ＭＳ 明朝"/>
                        <a:ea typeface="ＭＳ 明朝"/>
                        <a:cs typeface="+mn-cs"/>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17</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09"/>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 5.</a:t>
                      </a:r>
                      <a:r>
                        <a:rPr lang="ja-JP" altLang="en-US" sz="1100" b="0" i="0" u="none" strike="noStrike" dirty="0">
                          <a:solidFill>
                            <a:srgbClr val="000000"/>
                          </a:solidFill>
                          <a:effectLst/>
                          <a:latin typeface="ＭＳ 明朝"/>
                          <a:ea typeface="ＭＳ 明朝"/>
                        </a:rPr>
                        <a:t>過去の取り組みの考察</a:t>
                      </a:r>
                      <a:r>
                        <a:rPr lang="en-US" altLang="ja-JP" sz="1100" b="0" i="0" u="none" strike="noStrike" dirty="0">
                          <a:solidFill>
                            <a:srgbClr val="000000"/>
                          </a:solidFill>
                          <a:effectLst/>
                          <a:latin typeface="ＭＳ 明朝"/>
                          <a:ea typeface="ＭＳ 明朝"/>
                        </a:rPr>
                        <a:t>(</a:t>
                      </a:r>
                      <a:r>
                        <a:rPr lang="ja-JP" altLang="en-US" sz="1100" b="0" i="0" u="none" strike="noStrike" dirty="0">
                          <a:solidFill>
                            <a:srgbClr val="000000"/>
                          </a:solidFill>
                          <a:effectLst/>
                          <a:latin typeface="ＭＳ 明朝"/>
                          <a:ea typeface="ＭＳ 明朝"/>
                        </a:rPr>
                        <a:t>第</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期データヘルス計画の振り返り</a:t>
                      </a:r>
                      <a:r>
                        <a:rPr lang="en-US" altLang="ja-JP" sz="1100" b="0" i="0" u="none" strike="noStrike" dirty="0">
                          <a:solidFill>
                            <a:srgbClr val="000000"/>
                          </a:solidFill>
                          <a:effectLst/>
                          <a:latin typeface="ＭＳ 明朝"/>
                          <a:ea typeface="ＭＳ 明朝"/>
                        </a:rPr>
                        <a:t>)</a:t>
                      </a:r>
                      <a:endParaRPr lang="ja-JP"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18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14"/>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en-US" altLang="zh-TW" sz="1100" b="0" i="0" u="none" strike="noStrike" dirty="0">
                          <a:solidFill>
                            <a:srgbClr val="000000"/>
                          </a:solidFill>
                          <a:effectLst/>
                          <a:latin typeface="ＭＳ 明朝"/>
                          <a:ea typeface="ＭＳ 明朝"/>
                        </a:rPr>
                        <a:t>(</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第</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期データヘルス計画の各事業達成状況</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18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15"/>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noFill/>
                  </a:tcPr>
                </a:tc>
                <a:tc>
                  <a:txBody>
                    <a:bodyPr/>
                    <a:lstStyle/>
                    <a:p>
                      <a:pPr algn="l" rtl="0" fontAlgn="ctr"/>
                      <a:r>
                        <a:rPr lang="zh-TW" altLang="en-US" sz="1100" b="0" i="0" u="none" strike="noStrike" dirty="0">
                          <a:solidFill>
                            <a:srgbClr val="000000"/>
                          </a:solidFill>
                          <a:effectLst/>
                          <a:latin typeface="ＭＳ 明朝"/>
                          <a:ea typeface="ＭＳ 明朝"/>
                        </a:rPr>
                        <a:t> 　</a:t>
                      </a:r>
                      <a:r>
                        <a:rPr lang="en-US" altLang="zh-TW" sz="1100" b="0" i="0" u="none" strike="noStrike" dirty="0">
                          <a:solidFill>
                            <a:srgbClr val="000000"/>
                          </a:solidFill>
                          <a:effectLst/>
                          <a:latin typeface="ＭＳ 明朝"/>
                          <a:ea typeface="ＭＳ 明朝"/>
                        </a:rPr>
                        <a:t>(</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第</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期データヘルス計画の各事業実施内容</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20</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noFill/>
                  </a:tcPr>
                </a:tc>
                <a:extLst>
                  <a:ext uri="{0D108BD9-81ED-4DB2-BD59-A6C34878D82A}">
                    <a16:rowId xmlns="" xmlns:a16="http://schemas.microsoft.com/office/drawing/2014/main" val="10016"/>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ja-JP" altLang="en-US" sz="1100" b="0" i="0" u="none" strike="noStrike" dirty="0">
                          <a:solidFill>
                            <a:srgbClr val="000000"/>
                          </a:solidFill>
                          <a:effectLst/>
                          <a:latin typeface="ＭＳ 明朝"/>
                          <a:ea typeface="ＭＳ 明朝"/>
                        </a:rPr>
                        <a:t>　</a:t>
                      </a:r>
                      <a:r>
                        <a:rPr lang="ja-JP" altLang="en-US" sz="1100" b="0" i="0" u="none" strike="noStrike" baseline="0" dirty="0">
                          <a:solidFill>
                            <a:srgbClr val="000000"/>
                          </a:solidFill>
                          <a:effectLst/>
                          <a:latin typeface="ＭＳ 明朝"/>
                          <a:ea typeface="ＭＳ 明朝"/>
                        </a:rPr>
                        <a:t> ①特定健康診査事業</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20</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17"/>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ja-JP" altLang="en-US" sz="1100" b="0" i="0" u="none" strike="noStrike" dirty="0">
                          <a:solidFill>
                            <a:srgbClr val="000000"/>
                          </a:solidFill>
                          <a:effectLst/>
                          <a:latin typeface="ＭＳ 明朝"/>
                          <a:ea typeface="ＭＳ 明朝"/>
                        </a:rPr>
                        <a:t>　</a:t>
                      </a:r>
                      <a:r>
                        <a:rPr lang="ja-JP" altLang="en-US" sz="1100" b="0" i="0" u="none" strike="noStrike" baseline="0" dirty="0">
                          <a:solidFill>
                            <a:srgbClr val="000000"/>
                          </a:solidFill>
                          <a:effectLst/>
                          <a:latin typeface="ＭＳ 明朝"/>
                          <a:ea typeface="ＭＳ 明朝"/>
                        </a:rPr>
                        <a:t> ②特定保健指導事業</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21</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18"/>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ja-JP" altLang="en-US" sz="1100" b="0" i="0" u="none" strike="noStrike" dirty="0">
                          <a:solidFill>
                            <a:srgbClr val="000000"/>
                          </a:solidFill>
                          <a:effectLst/>
                          <a:latin typeface="ＭＳ 明朝"/>
                          <a:ea typeface="ＭＳ 明朝"/>
                        </a:rPr>
                        <a:t>　</a:t>
                      </a:r>
                      <a:r>
                        <a:rPr lang="ja-JP" altLang="en-US" sz="1100" b="0" i="0" u="none" strike="noStrike" baseline="0" dirty="0">
                          <a:solidFill>
                            <a:srgbClr val="000000"/>
                          </a:solidFill>
                          <a:effectLst/>
                          <a:latin typeface="ＭＳ 明朝"/>
                          <a:ea typeface="ＭＳ 明朝"/>
                        </a:rPr>
                        <a:t> ③若年層の生活習慣病予防事業</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22</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19"/>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ja-JP" altLang="en-US" sz="1100" b="0" i="0" u="none" strike="noStrike" dirty="0">
                          <a:solidFill>
                            <a:srgbClr val="000000"/>
                          </a:solidFill>
                          <a:effectLst/>
                          <a:latin typeface="ＭＳ 明朝"/>
                          <a:ea typeface="ＭＳ 明朝"/>
                        </a:rPr>
                        <a:t>　</a:t>
                      </a:r>
                      <a:r>
                        <a:rPr lang="ja-JP" altLang="en-US" sz="1100" b="0" i="0" u="none" strike="noStrike" baseline="0" dirty="0">
                          <a:solidFill>
                            <a:srgbClr val="000000"/>
                          </a:solidFill>
                          <a:effectLst/>
                          <a:latin typeface="ＭＳ 明朝"/>
                          <a:ea typeface="ＭＳ 明朝"/>
                        </a:rPr>
                        <a:t> ④</a:t>
                      </a:r>
                      <a:r>
                        <a:rPr lang="zh-TW" altLang="en-US" sz="1100" b="0" i="0" u="none" strike="noStrike" baseline="0" dirty="0">
                          <a:solidFill>
                            <a:srgbClr val="000000"/>
                          </a:solidFill>
                          <a:effectLst/>
                          <a:latin typeface="ＭＳ 明朝"/>
                          <a:ea typeface="ＭＳ 明朝"/>
                        </a:rPr>
                        <a:t>健康増進事業</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23</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0"/>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ja-JP" altLang="en-US" sz="1100" b="0" i="0" u="none" strike="noStrike" dirty="0">
                          <a:solidFill>
                            <a:srgbClr val="000000"/>
                          </a:solidFill>
                          <a:effectLst/>
                          <a:latin typeface="ＭＳ 明朝"/>
                          <a:ea typeface="ＭＳ 明朝"/>
                        </a:rPr>
                        <a:t>　</a:t>
                      </a:r>
                      <a:r>
                        <a:rPr lang="ja-JP" altLang="en-US" sz="1100" b="0" i="0" u="none" strike="noStrike" baseline="0" dirty="0">
                          <a:solidFill>
                            <a:srgbClr val="000000"/>
                          </a:solidFill>
                          <a:effectLst/>
                          <a:latin typeface="ＭＳ 明朝"/>
                          <a:ea typeface="ＭＳ 明朝"/>
                        </a:rPr>
                        <a:t> ⑤ジェネリック医薬品差額通知事業</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24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1"/>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zh-TW"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6.</a:t>
                      </a:r>
                      <a:r>
                        <a:rPr lang="ja-JP" altLang="en-US" sz="1100" b="0" i="0" u="none" strike="noStrike" dirty="0">
                          <a:solidFill>
                            <a:srgbClr val="000000"/>
                          </a:solidFill>
                          <a:effectLst/>
                          <a:latin typeface="ＭＳ 明朝"/>
                          <a:ea typeface="ＭＳ 明朝"/>
                        </a:rPr>
                        <a:t>医療情報分析結果</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25</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5"/>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基礎統計</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25</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6"/>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en-US" altLang="ja-JP" sz="1100" b="0" i="0" u="none" strike="noStrike" dirty="0" smtClean="0">
                          <a:solidFill>
                            <a:srgbClr val="000000"/>
                          </a:solidFill>
                          <a:effectLst/>
                          <a:latin typeface="ＭＳ 明朝"/>
                          <a:ea typeface="ＭＳ 明朝"/>
                        </a:rPr>
                        <a:t>)</a:t>
                      </a:r>
                      <a:r>
                        <a:rPr lang="ja-JP" altLang="en-US" sz="1100" b="0" i="0" u="none" strike="noStrike" dirty="0" smtClean="0">
                          <a:solidFill>
                            <a:srgbClr val="000000"/>
                          </a:solidFill>
                          <a:effectLst/>
                          <a:latin typeface="ＭＳ 明朝"/>
                          <a:ea typeface="ＭＳ 明朝"/>
                        </a:rPr>
                        <a:t>①高額</a:t>
                      </a:r>
                      <a:r>
                        <a:rPr lang="ja-JP" altLang="en-US" sz="1100" b="0" i="0" u="none" strike="noStrike" dirty="0">
                          <a:solidFill>
                            <a:srgbClr val="000000"/>
                          </a:solidFill>
                          <a:effectLst/>
                          <a:latin typeface="ＭＳ 明朝"/>
                          <a:ea typeface="ＭＳ 明朝"/>
                        </a:rPr>
                        <a:t>レセプトの件数及び医療費</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28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7"/>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zh-TW" altLang="en-US" sz="1100" b="0" i="0" u="none" strike="noStrike" dirty="0">
                          <a:solidFill>
                            <a:srgbClr val="000000"/>
                          </a:solidFill>
                          <a:effectLst/>
                          <a:latin typeface="ＭＳ 明朝"/>
                          <a:ea typeface="ＭＳ 明朝"/>
                        </a:rPr>
                        <a:t> 　</a:t>
                      </a:r>
                      <a:r>
                        <a:rPr lang="ja-JP" altLang="en-US" sz="1100" b="0" i="0" u="none" strike="noStrike" dirty="0">
                          <a:solidFill>
                            <a:srgbClr val="000000"/>
                          </a:solidFill>
                          <a:effectLst/>
                          <a:latin typeface="ＭＳ 明朝"/>
                          <a:ea typeface="ＭＳ 明朝"/>
                        </a:rPr>
                        <a:t>　</a:t>
                      </a:r>
                      <a:r>
                        <a:rPr lang="ja-JP" altLang="en-US" sz="1100" b="0" i="0" u="none" strike="noStrike" baseline="0" dirty="0">
                          <a:solidFill>
                            <a:srgbClr val="000000"/>
                          </a:solidFill>
                          <a:effectLst/>
                          <a:latin typeface="ＭＳ 明朝"/>
                          <a:ea typeface="ＭＳ 明朝"/>
                        </a:rPr>
                        <a:t> ②高額レセプト発生患者の疾病</a:t>
                      </a:r>
                      <a:r>
                        <a:rPr lang="ja-JP" altLang="en-US" sz="1100" b="0" i="0" u="none" strike="noStrike" baseline="0" dirty="0" smtClean="0">
                          <a:solidFill>
                            <a:srgbClr val="000000"/>
                          </a:solidFill>
                          <a:effectLst/>
                          <a:latin typeface="ＭＳ 明朝"/>
                          <a:ea typeface="ＭＳ 明朝"/>
                        </a:rPr>
                        <a:t>傾向　</a:t>
                      </a:r>
                      <a:endParaRPr lang="en-US" altLang="ja-JP" sz="1100" b="0" i="0" u="none" strike="noStrike" baseline="0" dirty="0" smtClean="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30</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9"/>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明朝"/>
                          <a:ea typeface="ＭＳ 明朝"/>
                        </a:rPr>
                        <a:t> </a:t>
                      </a:r>
                      <a:r>
                        <a:rPr lang="ja-JP" altLang="en-US" sz="1100" b="0" i="0" u="none" strike="noStrike" dirty="0" smtClean="0">
                          <a:solidFill>
                            <a:srgbClr val="000000"/>
                          </a:solidFill>
                          <a:effectLst/>
                          <a:latin typeface="ＭＳ 明朝"/>
                          <a:ea typeface="ＭＳ 明朝"/>
                        </a:rPr>
                        <a:t>　</a:t>
                      </a:r>
                      <a:r>
                        <a:rPr lang="en-US" altLang="ja-JP" sz="1100" b="0" i="0" u="none" strike="noStrike" dirty="0" smtClean="0">
                          <a:solidFill>
                            <a:srgbClr val="000000"/>
                          </a:solidFill>
                          <a:effectLst/>
                          <a:latin typeface="ＭＳ 明朝"/>
                          <a:ea typeface="ＭＳ 明朝"/>
                        </a:rPr>
                        <a:t>(3)</a:t>
                      </a:r>
                      <a:r>
                        <a:rPr kumimoji="1" lang="ja-JP" altLang="en-US" sz="1100" kern="1200" dirty="0" smtClean="0">
                          <a:solidFill>
                            <a:schemeClr val="tx1"/>
                          </a:solidFill>
                          <a:latin typeface="ＭＳ 明朝"/>
                          <a:ea typeface="ＭＳ 明朝"/>
                          <a:cs typeface="+mn-cs"/>
                        </a:rPr>
                        <a:t>中分類による疾病別医療費統計</a:t>
                      </a:r>
                      <a:endParaRPr kumimoji="1" lang="en-US" altLang="ja-JP" sz="1100" kern="1200" dirty="0" smtClean="0">
                        <a:solidFill>
                          <a:schemeClr val="tx1"/>
                        </a:solidFill>
                        <a:latin typeface="ＭＳ 明朝"/>
                        <a:ea typeface="ＭＳ 明朝"/>
                        <a:cs typeface="+mn-cs"/>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31</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33"/>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7.</a:t>
                      </a:r>
                      <a:r>
                        <a:rPr lang="ja-JP" altLang="en-US" sz="1100" b="0" i="0" u="none" strike="noStrike" dirty="0">
                          <a:solidFill>
                            <a:srgbClr val="000000"/>
                          </a:solidFill>
                          <a:effectLst/>
                          <a:latin typeface="ＭＳ 明朝"/>
                          <a:ea typeface="ＭＳ 明朝"/>
                        </a:rPr>
                        <a:t>保健事業実施に係る分析結果</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32</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特定健康診査及びレセプトデータによる指導対象者群分析</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32</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34"/>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特定健康診査に係る分析</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33</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35"/>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(3)</a:t>
                      </a:r>
                      <a:r>
                        <a:rPr lang="ja-JP" altLang="en-US" sz="1100" b="0" i="0" u="none" strike="noStrike" dirty="0">
                          <a:solidFill>
                            <a:srgbClr val="000000"/>
                          </a:solidFill>
                          <a:effectLst/>
                          <a:latin typeface="ＭＳ 明朝"/>
                          <a:ea typeface="ＭＳ 明朝"/>
                        </a:rPr>
                        <a:t>特定保健指導に係る分析</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35</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36"/>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(4)</a:t>
                      </a:r>
                      <a:r>
                        <a:rPr lang="ja-JP" altLang="en-US" sz="1100" b="0" i="0" u="none" strike="noStrike" dirty="0">
                          <a:solidFill>
                            <a:srgbClr val="000000"/>
                          </a:solidFill>
                          <a:effectLst/>
                          <a:latin typeface="ＭＳ 明朝"/>
                          <a:ea typeface="ＭＳ 明朝"/>
                        </a:rPr>
                        <a:t>健診異常値放置者に係る分析</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36</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37"/>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(5)</a:t>
                      </a:r>
                      <a:r>
                        <a:rPr lang="ja-JP" altLang="en-US" sz="1100" b="0" i="0" u="none" strike="noStrike" dirty="0">
                          <a:solidFill>
                            <a:srgbClr val="000000"/>
                          </a:solidFill>
                          <a:effectLst/>
                          <a:latin typeface="ＭＳ 明朝"/>
                          <a:ea typeface="ＭＳ 明朝"/>
                        </a:rPr>
                        <a:t>糖尿病性腎症重症化予防に係る分析</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38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133978638"/>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(6)</a:t>
                      </a:r>
                      <a:r>
                        <a:rPr lang="ja-JP" altLang="en-US" sz="1100" b="0" i="0" u="none" strike="noStrike" dirty="0">
                          <a:solidFill>
                            <a:srgbClr val="000000"/>
                          </a:solidFill>
                          <a:effectLst/>
                          <a:latin typeface="ＭＳ 明朝"/>
                          <a:ea typeface="ＭＳ 明朝"/>
                        </a:rPr>
                        <a:t>受診行動適正化に係る分析</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42</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594794163"/>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(7)</a:t>
                      </a:r>
                      <a:r>
                        <a:rPr lang="ja-JP" altLang="en-US" sz="1100" b="0" i="0" u="none" strike="noStrike" dirty="0">
                          <a:solidFill>
                            <a:srgbClr val="000000"/>
                          </a:solidFill>
                          <a:effectLst/>
                          <a:latin typeface="ＭＳ 明朝"/>
                          <a:ea typeface="ＭＳ 明朝"/>
                        </a:rPr>
                        <a:t>ジェネリック医薬品普及率に係る分析</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45</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3020910726"/>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 8.</a:t>
                      </a:r>
                      <a:r>
                        <a:rPr lang="ja-JP" altLang="en-US" sz="1100" b="0" i="0" u="none" strike="noStrike" dirty="0">
                          <a:solidFill>
                            <a:srgbClr val="000000"/>
                          </a:solidFill>
                          <a:effectLst/>
                          <a:latin typeface="ＭＳ 明朝"/>
                          <a:ea typeface="ＭＳ 明朝"/>
                        </a:rPr>
                        <a:t>分析結果に基づく健康課題の把握</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48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4105219661"/>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分析結果</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48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392137949"/>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分析結果に基づく課題とその対策</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50</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461461283"/>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 9.</a:t>
                      </a:r>
                      <a:r>
                        <a:rPr lang="ja-JP" altLang="en-US" sz="1100" b="0" i="0" u="none" strike="noStrike" dirty="0">
                          <a:solidFill>
                            <a:srgbClr val="000000"/>
                          </a:solidFill>
                          <a:effectLst/>
                          <a:latin typeface="ＭＳ 明朝"/>
                          <a:ea typeface="ＭＳ 明朝"/>
                        </a:rPr>
                        <a:t>各事業の目的と概要一覧</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51</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297284167"/>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10.</a:t>
                      </a:r>
                      <a:r>
                        <a:rPr lang="ja-JP" altLang="en-US" sz="1100" b="0" i="0" u="none" strike="noStrike" dirty="0">
                          <a:solidFill>
                            <a:srgbClr val="000000"/>
                          </a:solidFill>
                          <a:effectLst/>
                          <a:latin typeface="ＭＳ 明朝"/>
                          <a:ea typeface="ＭＳ 明朝"/>
                        </a:rPr>
                        <a:t>全体スケジュール</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53</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812985368"/>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11.</a:t>
                      </a:r>
                      <a:r>
                        <a:rPr lang="ja-JP" altLang="en-US" sz="1100" b="0" i="0" u="none" strike="noStrike" dirty="0">
                          <a:solidFill>
                            <a:srgbClr val="000000"/>
                          </a:solidFill>
                          <a:effectLst/>
                          <a:latin typeface="ＭＳ 明朝"/>
                          <a:ea typeface="ＭＳ 明朝"/>
                        </a:rPr>
                        <a:t>各事業の実施内容と評価方法</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54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893023363"/>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特定健康診査受診勧奨事業</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54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58557946"/>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特定保健指導事業</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56</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3837146404"/>
                  </a:ext>
                </a:extLst>
              </a:tr>
            </a:tbl>
          </a:graphicData>
        </a:graphic>
      </p:graphicFrame>
      <p:sp>
        <p:nvSpPr>
          <p:cNvPr id="6" name="Rectangle 4"/>
          <p:cNvSpPr>
            <a:spLocks noChangeArrowheads="1"/>
          </p:cNvSpPr>
          <p:nvPr/>
        </p:nvSpPr>
        <p:spPr bwMode="auto">
          <a:xfrm>
            <a:off x="3105834" y="-36512"/>
            <a:ext cx="646331" cy="276999"/>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ctr" defTabSz="914400" rtl="0"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rgbClr val="000000"/>
                </a:solidFill>
                <a:effectLst/>
                <a:latin typeface="ＭＳ 明朝"/>
                <a:ea typeface="ＭＳ 明朝"/>
                <a:cs typeface="ＭＳ Ｐゴシック" pitchFamily="50" charset="-128"/>
              </a:rPr>
              <a:t>-</a:t>
            </a:r>
            <a:r>
              <a:rPr kumimoji="1" lang="ja-JP" altLang="en-US" sz="1200" b="0" i="0" u="none" strike="noStrike" cap="none" normalizeH="0" baseline="0" dirty="0">
                <a:ln>
                  <a:noFill/>
                </a:ln>
                <a:solidFill>
                  <a:srgbClr val="000000"/>
                </a:solidFill>
                <a:effectLst/>
                <a:latin typeface="ＭＳ 明朝"/>
                <a:ea typeface="ＭＳ 明朝"/>
                <a:cs typeface="ＭＳ Ｐゴシック" pitchFamily="50" charset="-128"/>
              </a:rPr>
              <a:t>目次</a:t>
            </a:r>
            <a:r>
              <a:rPr kumimoji="1" lang="en-US" altLang="ja-JP" sz="1200" b="0" i="0" u="none" strike="noStrike" cap="none" normalizeH="0" baseline="0" dirty="0">
                <a:ln>
                  <a:noFill/>
                </a:ln>
                <a:solidFill>
                  <a:srgbClr val="000000"/>
                </a:solidFill>
                <a:effectLst/>
                <a:latin typeface="ＭＳ 明朝"/>
                <a:ea typeface="ＭＳ 明朝"/>
                <a:cs typeface="ＭＳ Ｐゴシック" pitchFamily="50" charset="-128"/>
              </a:rPr>
              <a:t>-</a:t>
            </a:r>
            <a:endParaRPr kumimoji="1" lang="en-US" altLang="ja-JP" sz="1800" b="0" i="0" u="none" strike="noStrike" cap="none" normalizeH="0" baseline="0" dirty="0">
              <a:ln>
                <a:noFill/>
              </a:ln>
              <a:solidFill>
                <a:schemeClr val="tx1"/>
              </a:solidFill>
              <a:effectLst/>
              <a:latin typeface="ＭＳ 明朝"/>
              <a:ea typeface="ＭＳ 明朝"/>
              <a:cs typeface="ＭＳ Ｐゴシック" pitchFamily="50" charset="-128"/>
            </a:endParaRPr>
          </a:p>
        </p:txBody>
      </p:sp>
    </p:spTree>
    <p:extLst>
      <p:ext uri="{BB962C8B-B14F-4D97-AF65-F5344CB8AC3E}">
        <p14:creationId xmlns:p14="http://schemas.microsoft.com/office/powerpoint/2010/main" val="19957759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19</a:t>
            </a:fld>
            <a:endParaRPr kumimoji="1" lang="ja-JP" altLang="en-US" dirty="0">
              <a:latin typeface="ＭＳ 明朝"/>
              <a:ea typeface="ＭＳ 明朝"/>
            </a:endParaRPr>
          </a:p>
        </p:txBody>
      </p:sp>
      <p:sp>
        <p:nvSpPr>
          <p:cNvPr id="11" name="正方形/長方形 10"/>
          <p:cNvSpPr/>
          <p:nvPr/>
        </p:nvSpPr>
        <p:spPr>
          <a:xfrm>
            <a:off x="5157192" y="287524"/>
            <a:ext cx="1332148" cy="938719"/>
          </a:xfrm>
          <a:prstGeom prst="rect">
            <a:avLst/>
          </a:prstGeom>
          <a:ln>
            <a:solidFill>
              <a:schemeClr val="tx1"/>
            </a:solidFill>
          </a:ln>
        </p:spPr>
        <p:txBody>
          <a:bodyPr wrap="square">
            <a:spAutoFit/>
          </a:bodyPr>
          <a:lstStyle/>
          <a:p>
            <a:r>
              <a:rPr kumimoji="0" lang="en-US" altLang="ja-JP" sz="1100" kern="0" dirty="0">
                <a:latin typeface="ＭＳ 明朝" panose="02020609040205080304" pitchFamily="17" charset="-128"/>
                <a:ea typeface="ＭＳ 明朝" panose="02020609040205080304" pitchFamily="17" charset="-128"/>
              </a:rPr>
              <a:t>5:</a:t>
            </a:r>
            <a:r>
              <a:rPr kumimoji="0" lang="ja-JP" altLang="en-US" sz="1100" kern="0" dirty="0">
                <a:latin typeface="ＭＳ 明朝" panose="02020609040205080304" pitchFamily="17" charset="-128"/>
                <a:ea typeface="ＭＳ 明朝" panose="02020609040205080304" pitchFamily="17" charset="-128"/>
              </a:rPr>
              <a:t>目標達成</a:t>
            </a:r>
            <a:endParaRPr kumimoji="0" lang="en-US" altLang="ja-JP" sz="1100" kern="0" dirty="0">
              <a:latin typeface="ＭＳ 明朝" panose="02020609040205080304" pitchFamily="17" charset="-128"/>
              <a:ea typeface="ＭＳ 明朝" panose="02020609040205080304" pitchFamily="17" charset="-128"/>
            </a:endParaRPr>
          </a:p>
          <a:p>
            <a:r>
              <a:rPr kumimoji="0" lang="en-US" altLang="ja-JP" sz="1100" kern="0" dirty="0">
                <a:latin typeface="ＭＳ 明朝" panose="02020609040205080304" pitchFamily="17" charset="-128"/>
                <a:ea typeface="ＭＳ 明朝" panose="02020609040205080304" pitchFamily="17" charset="-128"/>
              </a:rPr>
              <a:t>4:</a:t>
            </a:r>
            <a:r>
              <a:rPr kumimoji="0" lang="ja-JP" altLang="en-US" sz="1100" kern="0" dirty="0">
                <a:latin typeface="ＭＳ 明朝" panose="02020609040205080304" pitchFamily="17" charset="-128"/>
                <a:ea typeface="ＭＳ 明朝" panose="02020609040205080304" pitchFamily="17" charset="-128"/>
              </a:rPr>
              <a:t>改善している</a:t>
            </a:r>
            <a:endParaRPr kumimoji="0" lang="en-US" altLang="ja-JP" sz="1100" kern="0" dirty="0">
              <a:latin typeface="ＭＳ 明朝" panose="02020609040205080304" pitchFamily="17" charset="-128"/>
              <a:ea typeface="ＭＳ 明朝" panose="02020609040205080304" pitchFamily="17" charset="-128"/>
            </a:endParaRPr>
          </a:p>
          <a:p>
            <a:r>
              <a:rPr kumimoji="0" lang="en-US" altLang="ja-JP" sz="1100" kern="0" dirty="0">
                <a:latin typeface="ＭＳ 明朝" panose="02020609040205080304" pitchFamily="17" charset="-128"/>
                <a:ea typeface="ＭＳ 明朝" panose="02020609040205080304" pitchFamily="17" charset="-128"/>
              </a:rPr>
              <a:t>3:</a:t>
            </a:r>
            <a:r>
              <a:rPr kumimoji="0" lang="ja-JP" altLang="en-US" sz="1100" kern="0" dirty="0">
                <a:latin typeface="ＭＳ 明朝" panose="02020609040205080304" pitchFamily="17" charset="-128"/>
                <a:ea typeface="ＭＳ 明朝" panose="02020609040205080304" pitchFamily="17" charset="-128"/>
              </a:rPr>
              <a:t>横ばい</a:t>
            </a:r>
            <a:endParaRPr kumimoji="0" lang="en-US" altLang="ja-JP" sz="1100" kern="0" dirty="0">
              <a:latin typeface="ＭＳ 明朝" panose="02020609040205080304" pitchFamily="17" charset="-128"/>
              <a:ea typeface="ＭＳ 明朝" panose="02020609040205080304" pitchFamily="17" charset="-128"/>
            </a:endParaRPr>
          </a:p>
          <a:p>
            <a:r>
              <a:rPr kumimoji="0" lang="en-US" altLang="ja-JP" sz="1100" kern="0" dirty="0">
                <a:latin typeface="ＭＳ 明朝" panose="02020609040205080304" pitchFamily="17" charset="-128"/>
                <a:ea typeface="ＭＳ 明朝" panose="02020609040205080304" pitchFamily="17" charset="-128"/>
              </a:rPr>
              <a:t>2:</a:t>
            </a:r>
            <a:r>
              <a:rPr kumimoji="0" lang="ja-JP" altLang="en-US" sz="1100" kern="0" dirty="0">
                <a:latin typeface="ＭＳ 明朝" panose="02020609040205080304" pitchFamily="17" charset="-128"/>
                <a:ea typeface="ＭＳ 明朝" panose="02020609040205080304" pitchFamily="17" charset="-128"/>
              </a:rPr>
              <a:t>悪化している</a:t>
            </a:r>
            <a:endParaRPr kumimoji="0" lang="en-US" altLang="ja-JP" sz="1100" kern="0" dirty="0">
              <a:latin typeface="ＭＳ 明朝" panose="02020609040205080304" pitchFamily="17" charset="-128"/>
              <a:ea typeface="ＭＳ 明朝" panose="02020609040205080304" pitchFamily="17" charset="-128"/>
            </a:endParaRPr>
          </a:p>
          <a:p>
            <a:r>
              <a:rPr kumimoji="0" lang="en-US" altLang="ja-JP" sz="1100" kern="0" dirty="0">
                <a:latin typeface="ＭＳ 明朝" panose="02020609040205080304" pitchFamily="17" charset="-128"/>
                <a:ea typeface="ＭＳ 明朝" panose="02020609040205080304" pitchFamily="17" charset="-128"/>
              </a:rPr>
              <a:t>1:</a:t>
            </a:r>
            <a:r>
              <a:rPr kumimoji="0" lang="ja-JP" altLang="en-US" sz="1100" kern="0" dirty="0">
                <a:latin typeface="ＭＳ 明朝" panose="02020609040205080304" pitchFamily="17" charset="-128"/>
                <a:ea typeface="ＭＳ 明朝" panose="02020609040205080304" pitchFamily="17" charset="-128"/>
              </a:rPr>
              <a:t>評価できない</a:t>
            </a:r>
            <a:endParaRPr lang="ja-JP" altLang="en-US" sz="1100" dirty="0"/>
          </a:p>
        </p:txBody>
      </p:sp>
      <p:graphicFrame>
        <p:nvGraphicFramePr>
          <p:cNvPr id="14" name="表 13"/>
          <p:cNvGraphicFramePr>
            <a:graphicFrameLocks noGrp="1" noChangeAspect="1"/>
          </p:cNvGraphicFramePr>
          <p:nvPr>
            <p:extLst>
              <p:ext uri="{D42A27DB-BD31-4B8C-83A1-F6EECF244321}">
                <p14:modId xmlns:p14="http://schemas.microsoft.com/office/powerpoint/2010/main" val="1922866862"/>
              </p:ext>
            </p:extLst>
          </p:nvPr>
        </p:nvGraphicFramePr>
        <p:xfrm>
          <a:off x="381000" y="1475656"/>
          <a:ext cx="6096000" cy="4728720"/>
        </p:xfrm>
        <a:graphic>
          <a:graphicData uri="http://schemas.openxmlformats.org/drawingml/2006/table">
            <a:tbl>
              <a:tblPr/>
              <a:tblGrid>
                <a:gridCol w="2543944">
                  <a:extLst>
                    <a:ext uri="{9D8B030D-6E8A-4147-A177-3AD203B41FA5}">
                      <a16:colId xmlns="" xmlns:a16="http://schemas.microsoft.com/office/drawing/2014/main" val="20000"/>
                    </a:ext>
                  </a:extLst>
                </a:gridCol>
                <a:gridCol w="1440160">
                  <a:extLst>
                    <a:ext uri="{9D8B030D-6E8A-4147-A177-3AD203B41FA5}">
                      <a16:colId xmlns="" xmlns:a16="http://schemas.microsoft.com/office/drawing/2014/main" val="20001"/>
                    </a:ext>
                  </a:extLst>
                </a:gridCol>
                <a:gridCol w="1554335">
                  <a:extLst>
                    <a:ext uri="{9D8B030D-6E8A-4147-A177-3AD203B41FA5}">
                      <a16:colId xmlns="" xmlns:a16="http://schemas.microsoft.com/office/drawing/2014/main" val="20002"/>
                    </a:ext>
                  </a:extLst>
                </a:gridCol>
                <a:gridCol w="557561">
                  <a:extLst>
                    <a:ext uri="{9D8B030D-6E8A-4147-A177-3AD203B41FA5}">
                      <a16:colId xmlns="" xmlns:a16="http://schemas.microsoft.com/office/drawing/2014/main" val="20003"/>
                    </a:ext>
                  </a:extLst>
                </a:gridCol>
              </a:tblGrid>
              <a:tr h="360000">
                <a:tc>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実施内容</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目標値</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29</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年度末）</a:t>
                      </a:r>
                      <a:endParaRPr kumimoji="1" lang="ja-JP" altLang="en-US" sz="1000" dirty="0">
                        <a:latin typeface="ＭＳ 明朝" panose="02020609040205080304" pitchFamily="17" charset="-128"/>
                        <a:ea typeface="ＭＳ 明朝" panose="02020609040205080304" pitchFamily="17" charset="-128"/>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達成</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状況　　　　　　　</a:t>
                      </a:r>
                      <a:r>
                        <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rPr>
                        <a:t>(</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28</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年度時点</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評価</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0"/>
                  </a:ext>
                </a:extLst>
              </a:tr>
              <a:tr h="828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対象者を特定し、受診券を発送しました。</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土・日・夜間の健診を行い受診しやすい環境づくりを行いました。</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その後、対象者が特定健康診査を受診したかどうかを確認しました。</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50000"/>
                        </a:lnSpc>
                      </a:pPr>
                      <a:r>
                        <a:rPr lang="ja-JP" altLang="en-US" sz="1000" dirty="0">
                          <a:solidFill>
                            <a:prstClr val="black"/>
                          </a:solidFill>
                          <a:latin typeface="ＭＳ 明朝" panose="02020609040205080304" pitchFamily="17" charset="-128"/>
                          <a:ea typeface="ＭＳ 明朝" panose="02020609040205080304" pitchFamily="17" charset="-128"/>
                        </a:rPr>
                        <a:t>特定健診受診率　</a:t>
                      </a:r>
                      <a:r>
                        <a:rPr lang="en-US" altLang="ja-JP" sz="1000" dirty="0">
                          <a:solidFill>
                            <a:prstClr val="black"/>
                          </a:solidFill>
                          <a:latin typeface="ＭＳ 明朝" panose="02020609040205080304" pitchFamily="17" charset="-128"/>
                          <a:ea typeface="ＭＳ 明朝" panose="02020609040205080304" pitchFamily="17" charset="-128"/>
                        </a:rPr>
                        <a:t>60</a:t>
                      </a:r>
                      <a:r>
                        <a:rPr lang="ja-JP" altLang="en-US" sz="1000" dirty="0" smtClean="0">
                          <a:solidFill>
                            <a:prstClr val="black"/>
                          </a:solidFill>
                          <a:latin typeface="ＭＳ 明朝" panose="02020609040205080304" pitchFamily="17" charset="-128"/>
                          <a:ea typeface="ＭＳ 明朝" panose="02020609040205080304" pitchFamily="17" charset="-128"/>
                        </a:rPr>
                        <a:t>％</a:t>
                      </a:r>
                      <a:endParaRPr lang="en-US" altLang="ja-JP" sz="1000" dirty="0" smtClean="0">
                        <a:solidFill>
                          <a:prstClr val="black"/>
                        </a:solidFill>
                        <a:latin typeface="ＭＳ 明朝" panose="02020609040205080304" pitchFamily="17" charset="-128"/>
                        <a:ea typeface="ＭＳ 明朝" panose="02020609040205080304" pitchFamily="17" charset="-128"/>
                      </a:endParaRPr>
                    </a:p>
                    <a:p>
                      <a:pPr indent="-904875">
                        <a:lnSpc>
                          <a:spcPct val="150000"/>
                        </a:lnSpc>
                      </a:pPr>
                      <a:r>
                        <a:rPr lang="en-US" altLang="ja-JP" sz="1000" dirty="0" smtClean="0">
                          <a:solidFill>
                            <a:prstClr val="black"/>
                          </a:solidFill>
                          <a:latin typeface="ＭＳ 明朝" panose="02020609040205080304" pitchFamily="17" charset="-128"/>
                          <a:ea typeface="ＭＳ 明朝" panose="02020609040205080304" pitchFamily="17" charset="-128"/>
                        </a:rPr>
                        <a:t>(</a:t>
                      </a:r>
                      <a:r>
                        <a:rPr lang="ja-JP" altLang="en-US" sz="1000" dirty="0" smtClean="0">
                          <a:solidFill>
                            <a:prstClr val="black"/>
                          </a:solidFill>
                          <a:latin typeface="ＭＳ 明朝" panose="02020609040205080304" pitchFamily="17" charset="-128"/>
                          <a:ea typeface="ＭＳ 明朝" panose="02020609040205080304" pitchFamily="17" charset="-128"/>
                        </a:rPr>
                        <a:t>平成</a:t>
                      </a:r>
                      <a:r>
                        <a:rPr lang="en-US" altLang="ja-JP" sz="1000" dirty="0" smtClean="0">
                          <a:solidFill>
                            <a:prstClr val="black"/>
                          </a:solidFill>
                          <a:latin typeface="ＭＳ 明朝" panose="02020609040205080304" pitchFamily="17" charset="-128"/>
                          <a:ea typeface="ＭＳ 明朝" panose="02020609040205080304" pitchFamily="17" charset="-128"/>
                        </a:rPr>
                        <a:t>27</a:t>
                      </a:r>
                      <a:r>
                        <a:rPr lang="ja-JP" altLang="en-US" sz="1000" dirty="0" smtClean="0">
                          <a:solidFill>
                            <a:prstClr val="black"/>
                          </a:solidFill>
                          <a:latin typeface="ＭＳ 明朝" panose="02020609040205080304" pitchFamily="17" charset="-128"/>
                          <a:ea typeface="ＭＳ 明朝" panose="02020609040205080304" pitchFamily="17" charset="-128"/>
                        </a:rPr>
                        <a:t>年度受診率</a:t>
                      </a:r>
                      <a:r>
                        <a:rPr lang="en-US" altLang="ja-JP" sz="1000" dirty="0" smtClean="0">
                          <a:solidFill>
                            <a:prstClr val="black"/>
                          </a:solidFill>
                          <a:latin typeface="ＭＳ 明朝" panose="02020609040205080304" pitchFamily="17" charset="-128"/>
                          <a:ea typeface="ＭＳ 明朝" panose="02020609040205080304" pitchFamily="17" charset="-128"/>
                        </a:rPr>
                        <a:t>47.9%)</a:t>
                      </a:r>
                      <a:endParaRPr lang="en-US" altLang="ja-JP" sz="1000" dirty="0">
                        <a:solidFill>
                          <a:prstClr val="black"/>
                        </a:solidFill>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50000"/>
                        </a:lnSpc>
                      </a:pPr>
                      <a:r>
                        <a:rPr lang="ja-JP" altLang="en-US" sz="1000" dirty="0">
                          <a:solidFill>
                            <a:prstClr val="black"/>
                          </a:solidFill>
                          <a:latin typeface="ＭＳ 明朝" panose="02020609040205080304" pitchFamily="17" charset="-128"/>
                          <a:ea typeface="ＭＳ 明朝" panose="02020609040205080304" pitchFamily="17" charset="-128"/>
                        </a:rPr>
                        <a:t>受診率</a:t>
                      </a:r>
                      <a:r>
                        <a:rPr lang="en-US" altLang="ja-JP" sz="1000" dirty="0">
                          <a:solidFill>
                            <a:prstClr val="black"/>
                          </a:solidFill>
                          <a:latin typeface="ＭＳ 明朝" panose="02020609040205080304" pitchFamily="17" charset="-128"/>
                          <a:ea typeface="ＭＳ 明朝" panose="02020609040205080304" pitchFamily="17" charset="-128"/>
                        </a:rPr>
                        <a:t>50.4</a:t>
                      </a:r>
                      <a:r>
                        <a:rPr lang="ja-JP" altLang="en-US" sz="1000" dirty="0">
                          <a:solidFill>
                            <a:prstClr val="black"/>
                          </a:solidFill>
                          <a:latin typeface="ＭＳ 明朝" panose="02020609040205080304" pitchFamily="17" charset="-128"/>
                          <a:ea typeface="ＭＳ 明朝" panose="02020609040205080304" pitchFamily="17" charset="-128"/>
                        </a:rPr>
                        <a:t>％</a:t>
                      </a:r>
                      <a:endParaRPr lang="en-US" altLang="ja-JP" sz="1000" dirty="0">
                        <a:solidFill>
                          <a:prstClr val="black"/>
                        </a:solidFill>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gn="ctr">
                        <a:lnSpc>
                          <a:spcPct val="150000"/>
                        </a:lnSpc>
                      </a:pPr>
                      <a:r>
                        <a:rPr lang="en-US" altLang="ja-JP" sz="1000" dirty="0" smtClean="0">
                          <a:solidFill>
                            <a:prstClr val="black"/>
                          </a:solidFill>
                          <a:latin typeface="ＭＳ 明朝" panose="02020609040205080304" pitchFamily="17" charset="-128"/>
                          <a:ea typeface="ＭＳ 明朝" panose="02020609040205080304" pitchFamily="17" charset="-128"/>
                        </a:rPr>
                        <a:t>3</a:t>
                      </a:r>
                      <a:endParaRPr lang="en-US" altLang="ja-JP" sz="1000" dirty="0">
                        <a:solidFill>
                          <a:prstClr val="black"/>
                        </a:solidFill>
                        <a:latin typeface="ＭＳ 明朝" panose="02020609040205080304" pitchFamily="17" charset="-128"/>
                        <a:ea typeface="ＭＳ 明朝" panose="02020609040205080304" pitchFamily="17" charset="-128"/>
                      </a:endParaRPr>
                    </a:p>
                  </a:txBody>
                  <a:tcPr marL="36000" marR="36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2"/>
                  </a:ext>
                </a:extLst>
              </a:tr>
              <a:tr h="65894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指導対象者に対して適切な保健指導を行いました。</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健康診査データより検査値の推移を確認しました。</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特定保健指導実施率を前年度より</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向上</a:t>
                      </a:r>
                      <a:endPar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endParaRPr>
                    </a:p>
                    <a:p>
                      <a:pPr algn="l" rtl="0" fontAlgn="ctr"/>
                      <a:r>
                        <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rPr>
                        <a:t>(</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27</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実施率</a:t>
                      </a:r>
                      <a:r>
                        <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rPr>
                        <a:t>4.7</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実施率</a:t>
                      </a:r>
                      <a:r>
                        <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rPr>
                        <a:t>11.9</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rPr>
                        <a:t>4</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3"/>
                  </a:ext>
                </a:extLst>
              </a:tr>
              <a:tr h="83160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対象者に、申込用紙の発送をし、受診勧奨をしました。土・日・夜間の健診を行い受診しやすい環境づくりを行いました</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。既存の糖尿病教室等を若年層まで対象者を拡大しました。</a:t>
                      </a:r>
                      <a:endPar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indent="0" algn="l" fontAlgn="ctr"/>
                      <a:endParaRPr lang="en-US" altLang="ja-JP" sz="1000" b="0" i="0" u="none" strike="noStrike" dirty="0">
                        <a:solidFill>
                          <a:schemeClr val="tx1"/>
                        </a:solidFill>
                        <a:effectLst/>
                        <a:latin typeface="ＭＳ 明朝"/>
                        <a:ea typeface="ＭＳ 明朝"/>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00000"/>
                        </a:lnSpc>
                      </a:pPr>
                      <a:r>
                        <a:rPr lang="ja-JP" altLang="en-US" sz="1000" dirty="0">
                          <a:solidFill>
                            <a:prstClr val="black"/>
                          </a:solidFill>
                          <a:latin typeface="ＭＳ 明朝" panose="02020609040205080304" pitchFamily="17" charset="-128"/>
                          <a:ea typeface="ＭＳ 明朝" panose="02020609040205080304" pitchFamily="17" charset="-128"/>
                        </a:rPr>
                        <a:t>青年期健診受診率を前年度より</a:t>
                      </a:r>
                      <a:r>
                        <a:rPr lang="ja-JP" altLang="en-US" sz="1000" dirty="0" smtClean="0">
                          <a:solidFill>
                            <a:prstClr val="black"/>
                          </a:solidFill>
                          <a:latin typeface="ＭＳ 明朝" panose="02020609040205080304" pitchFamily="17" charset="-128"/>
                          <a:ea typeface="ＭＳ 明朝" panose="02020609040205080304" pitchFamily="17" charset="-128"/>
                        </a:rPr>
                        <a:t>向上</a:t>
                      </a:r>
                      <a:endParaRPr lang="en-US" altLang="ja-JP" sz="1000" dirty="0" smtClean="0">
                        <a:solidFill>
                          <a:prstClr val="black"/>
                        </a:solidFill>
                        <a:latin typeface="ＭＳ 明朝" panose="02020609040205080304" pitchFamily="17" charset="-128"/>
                        <a:ea typeface="ＭＳ 明朝" panose="02020609040205080304" pitchFamily="17" charset="-128"/>
                      </a:endParaRPr>
                    </a:p>
                    <a:p>
                      <a:pPr indent="-904875">
                        <a:lnSpc>
                          <a:spcPct val="100000"/>
                        </a:lnSpc>
                      </a:pPr>
                      <a:r>
                        <a:rPr lang="en-US" altLang="ja-JP" sz="1000" dirty="0" smtClean="0">
                          <a:solidFill>
                            <a:prstClr val="black"/>
                          </a:solidFill>
                          <a:latin typeface="ＭＳ 明朝" panose="02020609040205080304" pitchFamily="17" charset="-128"/>
                          <a:ea typeface="ＭＳ 明朝" panose="02020609040205080304" pitchFamily="17" charset="-128"/>
                        </a:rPr>
                        <a:t>(</a:t>
                      </a:r>
                      <a:r>
                        <a:rPr lang="ja-JP" altLang="en-US" sz="1000" dirty="0">
                          <a:solidFill>
                            <a:prstClr val="black"/>
                          </a:solidFill>
                          <a:latin typeface="ＭＳ 明朝" panose="02020609040205080304" pitchFamily="17" charset="-128"/>
                          <a:ea typeface="ＭＳ 明朝" panose="02020609040205080304" pitchFamily="17" charset="-128"/>
                        </a:rPr>
                        <a:t>平成</a:t>
                      </a:r>
                      <a:r>
                        <a:rPr lang="en-US" altLang="ja-JP" sz="1000" dirty="0">
                          <a:solidFill>
                            <a:prstClr val="black"/>
                          </a:solidFill>
                          <a:latin typeface="ＭＳ 明朝" panose="02020609040205080304" pitchFamily="17" charset="-128"/>
                          <a:ea typeface="ＭＳ 明朝" panose="02020609040205080304" pitchFamily="17" charset="-128"/>
                        </a:rPr>
                        <a:t>27</a:t>
                      </a:r>
                      <a:r>
                        <a:rPr lang="ja-JP" altLang="en-US" sz="1000" dirty="0" smtClean="0">
                          <a:solidFill>
                            <a:prstClr val="black"/>
                          </a:solidFill>
                          <a:latin typeface="ＭＳ 明朝" panose="02020609040205080304" pitchFamily="17" charset="-128"/>
                          <a:ea typeface="ＭＳ 明朝" panose="02020609040205080304" pitchFamily="17" charset="-128"/>
                        </a:rPr>
                        <a:t>年度実施率</a:t>
                      </a:r>
                      <a:r>
                        <a:rPr lang="en-US" altLang="ja-JP" sz="1000" dirty="0">
                          <a:solidFill>
                            <a:prstClr val="black"/>
                          </a:solidFill>
                          <a:latin typeface="ＭＳ 明朝" panose="02020609040205080304" pitchFamily="17" charset="-128"/>
                          <a:ea typeface="ＭＳ 明朝" panose="02020609040205080304" pitchFamily="17" charset="-128"/>
                        </a:rPr>
                        <a:t>9.5</a:t>
                      </a:r>
                      <a:r>
                        <a:rPr lang="ja-JP" altLang="en-US" sz="1000" dirty="0">
                          <a:solidFill>
                            <a:prstClr val="black"/>
                          </a:solidFill>
                          <a:latin typeface="ＭＳ 明朝" panose="02020609040205080304" pitchFamily="17" charset="-128"/>
                          <a:ea typeface="ＭＳ 明朝" panose="02020609040205080304" pitchFamily="17" charset="-128"/>
                        </a:rPr>
                        <a:t>％</a:t>
                      </a:r>
                      <a:r>
                        <a:rPr lang="en-US" altLang="ja-JP" sz="1000" dirty="0">
                          <a:solidFill>
                            <a:prstClr val="black"/>
                          </a:solidFill>
                          <a:latin typeface="ＭＳ 明朝" panose="02020609040205080304" pitchFamily="17" charset="-128"/>
                          <a:ea typeface="ＭＳ 明朝" panose="02020609040205080304" pitchFamily="17" charset="-128"/>
                        </a:rPr>
                        <a:t>)</a:t>
                      </a: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00000"/>
                        </a:lnSpc>
                      </a:pPr>
                      <a:r>
                        <a:rPr lang="ja-JP" altLang="en-US" sz="1000" dirty="0">
                          <a:solidFill>
                            <a:prstClr val="black"/>
                          </a:solidFill>
                          <a:latin typeface="ＭＳ 明朝" panose="02020609040205080304" pitchFamily="17" charset="-128"/>
                          <a:ea typeface="ＭＳ 明朝" panose="02020609040205080304" pitchFamily="17" charset="-128"/>
                        </a:rPr>
                        <a:t>受診率</a:t>
                      </a:r>
                      <a:r>
                        <a:rPr lang="en-US" altLang="ja-JP" sz="1000" dirty="0">
                          <a:solidFill>
                            <a:prstClr val="black"/>
                          </a:solidFill>
                          <a:latin typeface="ＭＳ 明朝" panose="02020609040205080304" pitchFamily="17" charset="-128"/>
                          <a:ea typeface="ＭＳ 明朝" panose="02020609040205080304" pitchFamily="17" charset="-128"/>
                        </a:rPr>
                        <a:t>10.1</a:t>
                      </a:r>
                      <a:r>
                        <a:rPr lang="ja-JP" altLang="en-US" sz="1000" dirty="0">
                          <a:solidFill>
                            <a:prstClr val="black"/>
                          </a:solidFill>
                          <a:latin typeface="ＭＳ 明朝" panose="02020609040205080304" pitchFamily="17" charset="-128"/>
                          <a:ea typeface="ＭＳ 明朝" panose="02020609040205080304" pitchFamily="17" charset="-128"/>
                        </a:rPr>
                        <a:t>％</a:t>
                      </a:r>
                      <a:endParaRPr lang="en-US" altLang="ja-JP" sz="1000" dirty="0">
                        <a:solidFill>
                          <a:prstClr val="black"/>
                        </a:solidFill>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gn="ctr">
                        <a:lnSpc>
                          <a:spcPct val="100000"/>
                        </a:lnSpc>
                      </a:pPr>
                      <a:r>
                        <a:rPr lang="en-US" altLang="ja-JP" sz="1000" b="0" i="0" u="none" strike="noStrike" dirty="0" smtClean="0">
                          <a:solidFill>
                            <a:schemeClr val="tx1"/>
                          </a:solidFill>
                          <a:effectLst/>
                          <a:latin typeface="ＭＳ 明朝"/>
                          <a:ea typeface="ＭＳ 明朝"/>
                        </a:rPr>
                        <a:t>3</a:t>
                      </a:r>
                      <a:endParaRPr lang="en-US" altLang="ja-JP" sz="1000" b="0" i="0" u="none" strike="noStrike" dirty="0">
                        <a:solidFill>
                          <a:schemeClr val="tx1"/>
                        </a:solidFill>
                        <a:effectLst/>
                        <a:latin typeface="ＭＳ 明朝"/>
                        <a:ea typeface="ＭＳ 明朝"/>
                      </a:endParaRPr>
                    </a:p>
                  </a:txBody>
                  <a:tcPr marL="36000" marR="36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4"/>
                  </a:ext>
                </a:extLst>
              </a:tr>
              <a:tr h="828000">
                <a:tc>
                  <a:txBody>
                    <a:bodyPr/>
                    <a:lstStyle/>
                    <a:p>
                      <a:pPr marL="0" indent="0" algn="l" fontAlgn="ctr"/>
                      <a:r>
                        <a:rPr lang="ja-JP" altLang="en-US" sz="1000" b="0" i="0" u="none" strike="noStrike" dirty="0">
                          <a:solidFill>
                            <a:schemeClr val="tx1"/>
                          </a:solidFill>
                          <a:effectLst/>
                          <a:latin typeface="ＭＳ 明朝"/>
                          <a:ea typeface="ＭＳ 明朝"/>
                        </a:rPr>
                        <a:t>健診異常値者に医療機関受診勧奨通知を作成し、郵送しました。通知後に医療機関受診があるかレセプトにて確認し、受診がない対象者には再勧奨を行いました。</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00000"/>
                        </a:lnSpc>
                      </a:pPr>
                      <a:r>
                        <a:rPr lang="ja-JP" altLang="en-US" sz="1000" dirty="0">
                          <a:solidFill>
                            <a:prstClr val="black"/>
                          </a:solidFill>
                          <a:latin typeface="ＭＳ 明朝" panose="02020609040205080304" pitchFamily="17" charset="-128"/>
                          <a:ea typeface="ＭＳ 明朝" panose="02020609040205080304" pitchFamily="17" charset="-128"/>
                        </a:rPr>
                        <a:t>医療機関受診率の割合を前年度より増やす</a:t>
                      </a:r>
                      <a:endParaRPr lang="en-US" altLang="ja-JP" sz="1000" dirty="0">
                        <a:solidFill>
                          <a:prstClr val="black"/>
                        </a:solidFill>
                        <a:latin typeface="ＭＳ 明朝" panose="02020609040205080304" pitchFamily="17" charset="-128"/>
                        <a:ea typeface="ＭＳ 明朝" panose="02020609040205080304" pitchFamily="17" charset="-128"/>
                      </a:endParaRPr>
                    </a:p>
                    <a:p>
                      <a:pPr indent="-904875">
                        <a:lnSpc>
                          <a:spcPct val="100000"/>
                        </a:lnSpc>
                      </a:pPr>
                      <a:r>
                        <a:rPr lang="en-US" altLang="ja-JP" sz="1000" dirty="0">
                          <a:solidFill>
                            <a:prstClr val="black"/>
                          </a:solidFill>
                          <a:latin typeface="ＭＳ 明朝" panose="02020609040205080304" pitchFamily="17" charset="-128"/>
                          <a:ea typeface="ＭＳ 明朝" panose="02020609040205080304" pitchFamily="17" charset="-128"/>
                        </a:rPr>
                        <a:t>(</a:t>
                      </a:r>
                      <a:r>
                        <a:rPr lang="ja-JP" altLang="en-US" sz="1000" dirty="0">
                          <a:solidFill>
                            <a:prstClr val="black"/>
                          </a:solidFill>
                          <a:latin typeface="ＭＳ 明朝" panose="02020609040205080304" pitchFamily="17" charset="-128"/>
                          <a:ea typeface="ＭＳ 明朝" panose="02020609040205080304" pitchFamily="17" charset="-128"/>
                        </a:rPr>
                        <a:t>平成</a:t>
                      </a:r>
                      <a:r>
                        <a:rPr lang="en-US" altLang="ja-JP" sz="1000" dirty="0">
                          <a:solidFill>
                            <a:prstClr val="black"/>
                          </a:solidFill>
                          <a:latin typeface="ＭＳ 明朝" panose="02020609040205080304" pitchFamily="17" charset="-128"/>
                          <a:ea typeface="ＭＳ 明朝" panose="02020609040205080304" pitchFamily="17" charset="-128"/>
                        </a:rPr>
                        <a:t>27</a:t>
                      </a:r>
                      <a:r>
                        <a:rPr lang="ja-JP" altLang="en-US" sz="1000" dirty="0">
                          <a:solidFill>
                            <a:prstClr val="black"/>
                          </a:solidFill>
                          <a:latin typeface="ＭＳ 明朝" panose="02020609040205080304" pitchFamily="17" charset="-128"/>
                          <a:ea typeface="ＭＳ 明朝" panose="02020609040205080304" pitchFamily="17" charset="-128"/>
                        </a:rPr>
                        <a:t>年度医療機関受診率</a:t>
                      </a:r>
                      <a:r>
                        <a:rPr lang="en-US" altLang="ja-JP" sz="1000" dirty="0">
                          <a:solidFill>
                            <a:prstClr val="black"/>
                          </a:solidFill>
                          <a:latin typeface="ＭＳ 明朝" panose="02020609040205080304" pitchFamily="17" charset="-128"/>
                          <a:ea typeface="ＭＳ 明朝" panose="02020609040205080304" pitchFamily="17" charset="-128"/>
                        </a:rPr>
                        <a:t>93.6%)</a:t>
                      </a: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00000"/>
                        </a:lnSpc>
                      </a:pPr>
                      <a:r>
                        <a:rPr lang="ja-JP" altLang="en-US" sz="1000" dirty="0">
                          <a:solidFill>
                            <a:prstClr val="black"/>
                          </a:solidFill>
                          <a:latin typeface="ＭＳ 明朝" panose="02020609040205080304" pitchFamily="17" charset="-128"/>
                          <a:ea typeface="ＭＳ 明朝" panose="02020609040205080304" pitchFamily="17" charset="-128"/>
                        </a:rPr>
                        <a:t>医療機関受診率</a:t>
                      </a:r>
                      <a:r>
                        <a:rPr lang="en-US" altLang="ja-JP" sz="1000" dirty="0">
                          <a:solidFill>
                            <a:prstClr val="black"/>
                          </a:solidFill>
                          <a:latin typeface="ＭＳ 明朝" panose="02020609040205080304" pitchFamily="17" charset="-128"/>
                          <a:ea typeface="ＭＳ 明朝" panose="02020609040205080304" pitchFamily="17" charset="-128"/>
                        </a:rPr>
                        <a:t>94.1</a:t>
                      </a:r>
                      <a:r>
                        <a:rPr lang="ja-JP" altLang="en-US" sz="1000" dirty="0">
                          <a:solidFill>
                            <a:prstClr val="black"/>
                          </a:solidFill>
                          <a:latin typeface="ＭＳ 明朝" panose="02020609040205080304" pitchFamily="17" charset="-128"/>
                          <a:ea typeface="ＭＳ 明朝" panose="02020609040205080304" pitchFamily="17" charset="-128"/>
                        </a:rPr>
                        <a:t>％</a:t>
                      </a:r>
                      <a:endParaRPr lang="en-US" altLang="ja-JP" sz="1000" dirty="0">
                        <a:solidFill>
                          <a:prstClr val="black"/>
                        </a:solidFill>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gn="ctr">
                        <a:lnSpc>
                          <a:spcPct val="100000"/>
                        </a:lnSpc>
                      </a:pPr>
                      <a:r>
                        <a:rPr lang="en-US" altLang="ja-JP" sz="1000" b="0" i="0" u="none" strike="noStrike" dirty="0">
                          <a:solidFill>
                            <a:schemeClr val="tx1"/>
                          </a:solidFill>
                          <a:effectLst/>
                          <a:latin typeface="ＭＳ 明朝"/>
                          <a:ea typeface="ＭＳ 明朝"/>
                        </a:rPr>
                        <a:t>3</a:t>
                      </a:r>
                    </a:p>
                  </a:txBody>
                  <a:tcPr marL="36000" marR="36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6"/>
                  </a:ext>
                </a:extLst>
              </a:tr>
              <a:tr h="828000">
                <a:tc>
                  <a:txBody>
                    <a:bodyPr/>
                    <a:lstStyle/>
                    <a:p>
                      <a:pPr marL="0" indent="0" algn="l" fontAlgn="ctr"/>
                      <a:r>
                        <a:rPr lang="ja-JP" altLang="en-US" sz="1000" b="0" i="0" u="none" strike="noStrike" dirty="0">
                          <a:solidFill>
                            <a:schemeClr val="tx1"/>
                          </a:solidFill>
                          <a:effectLst/>
                          <a:latin typeface="ＭＳ 明朝"/>
                          <a:ea typeface="ＭＳ 明朝"/>
                        </a:rPr>
                        <a:t>年３回、合計３００通郵送しました。</a:t>
                      </a:r>
                      <a:endParaRPr lang="en-US" altLang="ja-JP" sz="1000" b="0" i="0" u="none" strike="noStrike" dirty="0">
                        <a:solidFill>
                          <a:schemeClr val="tx1"/>
                        </a:solidFill>
                        <a:effectLst/>
                        <a:latin typeface="ＭＳ 明朝"/>
                        <a:ea typeface="ＭＳ 明朝"/>
                      </a:endParaRPr>
                    </a:p>
                    <a:p>
                      <a:pPr marL="0" indent="0" algn="l" fontAlgn="ctr"/>
                      <a:r>
                        <a:rPr lang="ja-JP" altLang="en-US" sz="1000" b="0" i="0" u="none" strike="noStrike" dirty="0">
                          <a:solidFill>
                            <a:schemeClr val="tx1"/>
                          </a:solidFill>
                          <a:effectLst/>
                          <a:latin typeface="ＭＳ 明朝"/>
                          <a:ea typeface="ＭＳ 明朝"/>
                        </a:rPr>
                        <a:t>ジェネリック医薬品希望シール・カードを保険証更新時・新規国保加入者へ配布しました。</a:t>
                      </a: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indent="-904875">
                        <a:lnSpc>
                          <a:spcPct val="100000"/>
                        </a:lnSpc>
                      </a:pPr>
                      <a:r>
                        <a:rPr lang="ja-JP" altLang="en-US" sz="1000" dirty="0">
                          <a:solidFill>
                            <a:prstClr val="black"/>
                          </a:solidFill>
                          <a:latin typeface="ＭＳ 明朝" panose="02020609040205080304" pitchFamily="17" charset="-128"/>
                          <a:ea typeface="ＭＳ 明朝" panose="02020609040205080304" pitchFamily="17" charset="-128"/>
                        </a:rPr>
                        <a:t>ジェネリック医薬品</a:t>
                      </a:r>
                      <a:endParaRPr lang="en-US" altLang="ja-JP" sz="1000" dirty="0">
                        <a:solidFill>
                          <a:prstClr val="black"/>
                        </a:solidFill>
                        <a:latin typeface="ＭＳ 明朝" panose="02020609040205080304" pitchFamily="17" charset="-128"/>
                        <a:ea typeface="ＭＳ 明朝" panose="02020609040205080304" pitchFamily="17" charset="-128"/>
                      </a:endParaRPr>
                    </a:p>
                    <a:p>
                      <a:pPr indent="-904875">
                        <a:lnSpc>
                          <a:spcPct val="100000"/>
                        </a:lnSpc>
                      </a:pPr>
                      <a:r>
                        <a:rPr lang="ja-JP" altLang="en-US" sz="1000" dirty="0">
                          <a:solidFill>
                            <a:prstClr val="black"/>
                          </a:solidFill>
                          <a:latin typeface="ＭＳ 明朝" panose="02020609040205080304" pitchFamily="17" charset="-128"/>
                          <a:ea typeface="ＭＳ 明朝" panose="02020609040205080304" pitchFamily="17" charset="-128"/>
                        </a:rPr>
                        <a:t>利用の</a:t>
                      </a:r>
                      <a:r>
                        <a:rPr lang="ja-JP" altLang="en-US" sz="1000" dirty="0" smtClean="0">
                          <a:solidFill>
                            <a:prstClr val="black"/>
                          </a:solidFill>
                          <a:latin typeface="ＭＳ 明朝" panose="02020609040205080304" pitchFamily="17" charset="-128"/>
                          <a:ea typeface="ＭＳ 明朝" panose="02020609040205080304" pitchFamily="17" charset="-128"/>
                        </a:rPr>
                        <a:t>促進</a:t>
                      </a:r>
                      <a:endParaRPr lang="en-US" altLang="ja-JP" sz="1000" dirty="0" smtClean="0">
                        <a:solidFill>
                          <a:prstClr val="black"/>
                        </a:solidFill>
                        <a:latin typeface="ＭＳ 明朝" panose="02020609040205080304" pitchFamily="17" charset="-128"/>
                        <a:ea typeface="ＭＳ 明朝" panose="02020609040205080304" pitchFamily="17" charset="-128"/>
                      </a:endParaRPr>
                    </a:p>
                    <a:p>
                      <a:pPr indent="-904875">
                        <a:lnSpc>
                          <a:spcPct val="100000"/>
                        </a:lnSpc>
                      </a:pPr>
                      <a:r>
                        <a:rPr lang="en-US" altLang="ja-JP" sz="1000" dirty="0" smtClean="0">
                          <a:solidFill>
                            <a:prstClr val="black"/>
                          </a:solidFill>
                          <a:latin typeface="ＭＳ 明朝" panose="02020609040205080304" pitchFamily="17" charset="-128"/>
                          <a:ea typeface="ＭＳ 明朝" panose="02020609040205080304" pitchFamily="17" charset="-128"/>
                        </a:rPr>
                        <a:t>(</a:t>
                      </a:r>
                      <a:r>
                        <a:rPr lang="ja-JP" altLang="en-US" sz="1000" dirty="0" smtClean="0">
                          <a:solidFill>
                            <a:prstClr val="black"/>
                          </a:solidFill>
                          <a:latin typeface="ＭＳ 明朝" panose="02020609040205080304" pitchFamily="17" charset="-128"/>
                          <a:ea typeface="ＭＳ 明朝" panose="02020609040205080304" pitchFamily="17" charset="-128"/>
                        </a:rPr>
                        <a:t>平成</a:t>
                      </a:r>
                      <a:r>
                        <a:rPr lang="en-US" altLang="ja-JP" sz="1000" dirty="0" smtClean="0">
                          <a:solidFill>
                            <a:prstClr val="black"/>
                          </a:solidFill>
                          <a:latin typeface="ＭＳ 明朝" panose="02020609040205080304" pitchFamily="17" charset="-128"/>
                          <a:ea typeface="ＭＳ 明朝" panose="02020609040205080304" pitchFamily="17" charset="-128"/>
                        </a:rPr>
                        <a:t>27</a:t>
                      </a:r>
                      <a:r>
                        <a:rPr lang="ja-JP" altLang="en-US" sz="1000" dirty="0" smtClean="0">
                          <a:solidFill>
                            <a:prstClr val="black"/>
                          </a:solidFill>
                          <a:latin typeface="ＭＳ 明朝" panose="02020609040205080304" pitchFamily="17" charset="-128"/>
                          <a:ea typeface="ＭＳ 明朝" panose="02020609040205080304" pitchFamily="17" charset="-128"/>
                        </a:rPr>
                        <a:t>年度普及率</a:t>
                      </a:r>
                      <a:r>
                        <a:rPr lang="en-US" altLang="ja-JP" sz="1000" dirty="0" smtClean="0">
                          <a:solidFill>
                            <a:prstClr val="black"/>
                          </a:solidFill>
                          <a:latin typeface="ＭＳ 明朝" panose="02020609040205080304" pitchFamily="17" charset="-128"/>
                          <a:ea typeface="ＭＳ 明朝" panose="02020609040205080304" pitchFamily="17" charset="-128"/>
                        </a:rPr>
                        <a:t>(</a:t>
                      </a:r>
                      <a:r>
                        <a:rPr lang="ja-JP" altLang="en-US" sz="1000" dirty="0" smtClean="0">
                          <a:solidFill>
                            <a:prstClr val="black"/>
                          </a:solidFill>
                          <a:latin typeface="ＭＳ 明朝" panose="02020609040205080304" pitchFamily="17" charset="-128"/>
                          <a:ea typeface="ＭＳ 明朝" panose="02020609040205080304" pitchFamily="17" charset="-128"/>
                        </a:rPr>
                        <a:t>数量ベース</a:t>
                      </a:r>
                      <a:r>
                        <a:rPr lang="en-US" altLang="ja-JP" sz="1000" dirty="0" smtClean="0">
                          <a:solidFill>
                            <a:prstClr val="black"/>
                          </a:solidFill>
                          <a:latin typeface="ＭＳ 明朝" panose="02020609040205080304" pitchFamily="17" charset="-128"/>
                          <a:ea typeface="ＭＳ 明朝" panose="02020609040205080304" pitchFamily="17" charset="-128"/>
                        </a:rPr>
                        <a:t>)60.4%)</a:t>
                      </a:r>
                      <a:endParaRPr lang="en-US" altLang="ja-JP" sz="1000" dirty="0">
                        <a:solidFill>
                          <a:prstClr val="black"/>
                        </a:solidFill>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indent="-904875">
                        <a:lnSpc>
                          <a:spcPct val="100000"/>
                        </a:lnSpc>
                      </a:pPr>
                      <a:r>
                        <a:rPr lang="ja-JP" altLang="en-US" sz="1000" dirty="0">
                          <a:solidFill>
                            <a:prstClr val="black"/>
                          </a:solidFill>
                          <a:latin typeface="ＭＳ 明朝" panose="02020609040205080304" pitchFamily="17" charset="-128"/>
                          <a:ea typeface="ＭＳ 明朝" panose="02020609040205080304" pitchFamily="17" charset="-128"/>
                        </a:rPr>
                        <a:t>普及率</a:t>
                      </a:r>
                      <a:r>
                        <a:rPr lang="en-US" altLang="ja-JP" sz="1000" dirty="0">
                          <a:solidFill>
                            <a:prstClr val="black"/>
                          </a:solidFill>
                          <a:latin typeface="ＭＳ 明朝" panose="02020609040205080304" pitchFamily="17" charset="-128"/>
                          <a:ea typeface="ＭＳ 明朝" panose="02020609040205080304" pitchFamily="17" charset="-128"/>
                        </a:rPr>
                        <a:t>(</a:t>
                      </a:r>
                      <a:r>
                        <a:rPr lang="ja-JP" altLang="en-US" sz="1000" dirty="0">
                          <a:solidFill>
                            <a:prstClr val="black"/>
                          </a:solidFill>
                          <a:latin typeface="ＭＳ 明朝" panose="02020609040205080304" pitchFamily="17" charset="-128"/>
                          <a:ea typeface="ＭＳ 明朝" panose="02020609040205080304" pitchFamily="17" charset="-128"/>
                        </a:rPr>
                        <a:t>数量</a:t>
                      </a:r>
                      <a:r>
                        <a:rPr lang="ja-JP" altLang="en-US" sz="1000" dirty="0" smtClean="0">
                          <a:solidFill>
                            <a:prstClr val="black"/>
                          </a:solidFill>
                          <a:latin typeface="ＭＳ 明朝" panose="02020609040205080304" pitchFamily="17" charset="-128"/>
                          <a:ea typeface="ＭＳ 明朝" panose="02020609040205080304" pitchFamily="17" charset="-128"/>
                        </a:rPr>
                        <a:t>ベース</a:t>
                      </a:r>
                      <a:r>
                        <a:rPr lang="en-US" altLang="ja-JP" sz="1000" dirty="0">
                          <a:solidFill>
                            <a:prstClr val="black"/>
                          </a:solidFill>
                          <a:latin typeface="ＭＳ 明朝" panose="02020609040205080304" pitchFamily="17" charset="-128"/>
                          <a:ea typeface="ＭＳ 明朝" panose="02020609040205080304" pitchFamily="17" charset="-128"/>
                        </a:rPr>
                        <a:t>)67.5</a:t>
                      </a:r>
                      <a:r>
                        <a:rPr lang="ja-JP" altLang="en-US" sz="1000" dirty="0">
                          <a:solidFill>
                            <a:prstClr val="black"/>
                          </a:solidFill>
                          <a:latin typeface="ＭＳ 明朝" panose="02020609040205080304" pitchFamily="17" charset="-128"/>
                          <a:ea typeface="ＭＳ 明朝" panose="02020609040205080304" pitchFamily="17" charset="-128"/>
                        </a:rPr>
                        <a:t>％</a:t>
                      </a:r>
                      <a:endParaRPr lang="en-US" altLang="ja-JP" sz="1000" dirty="0">
                        <a:solidFill>
                          <a:prstClr val="black"/>
                        </a:solidFill>
                        <a:latin typeface="ＭＳ 明朝" panose="02020609040205080304" pitchFamily="17" charset="-128"/>
                        <a:ea typeface="ＭＳ 明朝" panose="02020609040205080304" pitchFamily="17" charset="-128"/>
                      </a:endParaRPr>
                    </a:p>
                  </a:txBody>
                  <a:tcPr marL="36000" marR="360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indent="-904875" algn="ctr">
                        <a:lnSpc>
                          <a:spcPct val="100000"/>
                        </a:lnSpc>
                      </a:pPr>
                      <a:r>
                        <a:rPr lang="en-US" altLang="ja-JP" sz="1000" b="0" i="0" u="none" strike="noStrike" dirty="0" smtClean="0">
                          <a:solidFill>
                            <a:schemeClr val="tx1"/>
                          </a:solidFill>
                          <a:effectLst/>
                          <a:latin typeface="ＭＳ 明朝"/>
                          <a:ea typeface="ＭＳ 明朝"/>
                        </a:rPr>
                        <a:t>4</a:t>
                      </a:r>
                      <a:endParaRPr lang="en-US" altLang="ja-JP" sz="1000" b="0" i="0" u="none" strike="noStrike" dirty="0">
                        <a:solidFill>
                          <a:schemeClr val="tx1"/>
                        </a:solidFill>
                        <a:effectLst/>
                        <a:latin typeface="ＭＳ 明朝"/>
                        <a:ea typeface="ＭＳ 明朝"/>
                      </a:endParaRPr>
                    </a:p>
                  </a:txBody>
                  <a:tcPr marL="36000" marR="36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8"/>
                  </a:ext>
                </a:extLst>
              </a:tr>
            </a:tbl>
          </a:graphicData>
        </a:graphic>
      </p:graphicFrame>
    </p:spTree>
    <p:extLst>
      <p:ext uri="{BB962C8B-B14F-4D97-AF65-F5344CB8AC3E}">
        <p14:creationId xmlns:p14="http://schemas.microsoft.com/office/powerpoint/2010/main" val="341756067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20</a:t>
            </a:fld>
            <a:endParaRPr kumimoji="1" lang="ja-JP" altLang="en-US" dirty="0">
              <a:latin typeface="ＭＳ 明朝"/>
              <a:ea typeface="ＭＳ 明朝"/>
            </a:endParaRPr>
          </a:p>
        </p:txBody>
      </p:sp>
      <p:sp>
        <p:nvSpPr>
          <p:cNvPr id="8" name="タイトル 1"/>
          <p:cNvSpPr txBox="1">
            <a:spLocks noChangeAspect="1"/>
          </p:cNvSpPr>
          <p:nvPr/>
        </p:nvSpPr>
        <p:spPr>
          <a:xfrm>
            <a:off x="368660" y="127000"/>
            <a:ext cx="6120680" cy="660247"/>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(2)</a:t>
            </a:r>
            <a:r>
              <a:rPr lang="ja-JP" altLang="en-US" sz="1400" dirty="0">
                <a:latin typeface="ＭＳ 明朝"/>
                <a:ea typeface="ＭＳ 明朝"/>
                <a:cs typeface="Times New Roman" pitchFamily="18" charset="0"/>
              </a:rPr>
              <a:t>第</a:t>
            </a: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期データヘルス計画の各事業実施内容</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第</a:t>
            </a:r>
            <a:r>
              <a:rPr lang="en-US" altLang="ja-JP" sz="1200" dirty="0">
                <a:latin typeface="ＭＳ 明朝"/>
                <a:ea typeface="ＭＳ 明朝"/>
                <a:cs typeface="Times New Roman" pitchFamily="18" charset="0"/>
              </a:rPr>
              <a:t>1</a:t>
            </a:r>
            <a:r>
              <a:rPr lang="ja-JP" altLang="en-US" sz="1200" dirty="0">
                <a:latin typeface="ＭＳ 明朝"/>
                <a:ea typeface="ＭＳ 明朝"/>
                <a:cs typeface="Times New Roman" pitchFamily="18" charset="0"/>
              </a:rPr>
              <a:t>期データヘルス計画に基づき実施した事業の詳細は以下</a:t>
            </a:r>
            <a:r>
              <a:rPr lang="ja-JP" altLang="en-US" sz="1200" dirty="0" smtClean="0">
                <a:latin typeface="ＭＳ 明朝"/>
                <a:ea typeface="ＭＳ 明朝"/>
                <a:cs typeface="Times New Roman" pitchFamily="18" charset="0"/>
              </a:rPr>
              <a:t>のとお</a:t>
            </a:r>
            <a:r>
              <a:rPr lang="ja-JP" altLang="en-US" sz="1200" dirty="0">
                <a:latin typeface="ＭＳ 明朝"/>
                <a:ea typeface="ＭＳ 明朝"/>
                <a:cs typeface="Times New Roman" pitchFamily="18" charset="0"/>
              </a:rPr>
              <a:t>り</a:t>
            </a:r>
            <a:r>
              <a:rPr lang="ja-JP" altLang="en-US" sz="1200" dirty="0" smtClean="0">
                <a:latin typeface="ＭＳ 明朝"/>
                <a:ea typeface="ＭＳ 明朝"/>
                <a:cs typeface="Times New Roman" pitchFamily="18" charset="0"/>
              </a:rPr>
              <a:t>です</a:t>
            </a:r>
            <a:r>
              <a:rPr lang="ja-JP" altLang="en-US" sz="1200" dirty="0">
                <a:latin typeface="ＭＳ 明朝"/>
                <a:ea typeface="ＭＳ 明朝"/>
                <a:cs typeface="Times New Roman" pitchFamily="18" charset="0"/>
              </a:rPr>
              <a:t>。</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
        <p:nvSpPr>
          <p:cNvPr id="11" name="タイトル 1"/>
          <p:cNvSpPr txBox="1">
            <a:spLocks noChangeAspect="1"/>
          </p:cNvSpPr>
          <p:nvPr/>
        </p:nvSpPr>
        <p:spPr>
          <a:xfrm>
            <a:off x="367381" y="828800"/>
            <a:ext cx="6120680" cy="1512468"/>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kumimoji="1" lang="ja-JP" altLang="en-US" sz="1300" b="0" i="0" u="none" strike="noStrike" kern="1200" cap="none" spc="0" normalizeH="0" baseline="0" noProof="0" dirty="0">
                <a:ln>
                  <a:noFill/>
                </a:ln>
                <a:effectLst/>
                <a:uLnTx/>
                <a:uFillTx/>
                <a:latin typeface="ＭＳ 明朝"/>
                <a:ea typeface="ＭＳ 明朝"/>
                <a:cs typeface="+mj-cs"/>
              </a:rPr>
              <a:t>①特定健康診査事業</a:t>
            </a:r>
            <a:endParaRPr kumimoji="1" lang="en-US" altLang="ja-JP" sz="1300" b="0" i="0" u="none" strike="noStrike" kern="1200" cap="none" spc="0" normalizeH="0" baseline="0" noProof="0" dirty="0">
              <a:ln>
                <a:noFill/>
              </a:ln>
              <a:effectLst/>
              <a:uLnTx/>
              <a:uFillTx/>
              <a:latin typeface="ＭＳ 明朝"/>
              <a:ea typeface="ＭＳ 明朝"/>
              <a:cs typeface="+mj-cs"/>
            </a:endParaRPr>
          </a:p>
          <a:p>
            <a:pPr lvl="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実施年度</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平成</a:t>
            </a:r>
            <a:r>
              <a:rPr kumimoji="1" lang="en-US" altLang="ja-JP" sz="1200" b="0" i="0" u="none" strike="noStrike" kern="1200" cap="none" spc="0" normalizeH="0" baseline="0" noProof="0" dirty="0">
                <a:ln>
                  <a:noFill/>
                </a:ln>
                <a:effectLst/>
                <a:uLnTx/>
                <a:uFillTx/>
                <a:latin typeface="ＭＳ 明朝"/>
                <a:ea typeface="ＭＳ 明朝"/>
                <a:cs typeface="+mj-cs"/>
              </a:rPr>
              <a:t>27</a:t>
            </a:r>
            <a:r>
              <a:rPr kumimoji="1" lang="ja-JP" altLang="en-US" sz="1200" b="0" i="0" u="none" strike="noStrike" kern="1200" cap="none" spc="0" normalizeH="0" baseline="0" noProof="0" dirty="0">
                <a:ln>
                  <a:noFill/>
                </a:ln>
                <a:effectLst/>
                <a:uLnTx/>
                <a:uFillTx/>
                <a:latin typeface="ＭＳ 明朝"/>
                <a:ea typeface="ＭＳ 明朝"/>
                <a:cs typeface="+mj-cs"/>
              </a:rPr>
              <a:t>年度から平成</a:t>
            </a:r>
            <a:r>
              <a:rPr kumimoji="1" lang="en-US" altLang="ja-JP" sz="1200" b="0" i="0" u="none" strike="noStrike" kern="1200" cap="none" spc="0" normalizeH="0" baseline="0" noProof="0" dirty="0">
                <a:ln>
                  <a:noFill/>
                </a:ln>
                <a:effectLst/>
                <a:uLnTx/>
                <a:uFillTx/>
                <a:latin typeface="ＭＳ 明朝"/>
                <a:ea typeface="ＭＳ 明朝"/>
                <a:cs typeface="+mj-cs"/>
              </a:rPr>
              <a:t>29</a:t>
            </a:r>
            <a:r>
              <a:rPr kumimoji="1" lang="ja-JP" altLang="en-US" sz="1200" b="0" i="0" u="none" strike="noStrike" kern="1200" cap="none" spc="0" normalizeH="0" baseline="0" noProof="0" dirty="0">
                <a:ln>
                  <a:noFill/>
                </a:ln>
                <a:effectLst/>
                <a:uLnTx/>
                <a:uFillTx/>
                <a:latin typeface="ＭＳ 明朝"/>
                <a:ea typeface="ＭＳ 明朝"/>
                <a:cs typeface="+mj-cs"/>
              </a:rPr>
              <a:t>年度</a:t>
            </a:r>
            <a:endParaRPr kumimoji="1" lang="en-US" altLang="ja-JP" sz="1200" b="0" i="0" u="none" strike="noStrike" kern="1200" cap="none" spc="0" normalizeH="0" baseline="0" noProof="0" dirty="0">
              <a:ln>
                <a:noFill/>
              </a:ln>
              <a:effectLst/>
              <a:uLnTx/>
              <a:uFillTx/>
              <a:latin typeface="ＭＳ 明朝"/>
              <a:ea typeface="ＭＳ 明朝"/>
              <a:cs typeface="+mj-cs"/>
            </a:endParaRPr>
          </a:p>
          <a:p>
            <a:pPr lvl="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事業目的</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メタボリックシンドロームの早期発見による生活習慣病予防</a:t>
            </a:r>
            <a:endParaRPr kumimoji="1" lang="en-US" altLang="ja-JP" sz="1200" b="0" i="0" u="none" strike="noStrike" kern="1200" cap="none" spc="0" normalizeH="0" baseline="0" noProof="0" dirty="0">
              <a:ln>
                <a:noFill/>
              </a:ln>
              <a:effectLst/>
              <a:uLnTx/>
              <a:uFillTx/>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a:t>
            </a:r>
            <a:r>
              <a:rPr lang="ja-JP" altLang="en-US" sz="1200" dirty="0">
                <a:latin typeface="ＭＳ 明朝"/>
                <a:ea typeface="ＭＳ 明朝"/>
                <a:cs typeface="+mj-cs"/>
              </a:rPr>
              <a:t>事業概要</a:t>
            </a:r>
            <a:r>
              <a:rPr lang="en-US" altLang="ja-JP" sz="1200" dirty="0">
                <a:latin typeface="ＭＳ 明朝"/>
                <a:ea typeface="ＭＳ 明朝"/>
                <a:cs typeface="+mj-cs"/>
              </a:rPr>
              <a:t>】40</a:t>
            </a:r>
            <a:r>
              <a:rPr lang="ja-JP" altLang="en-US" sz="1200" dirty="0">
                <a:latin typeface="ＭＳ 明朝"/>
                <a:ea typeface="ＭＳ 明朝"/>
                <a:cs typeface="+mj-cs"/>
              </a:rPr>
              <a:t>歳から</a:t>
            </a:r>
            <a:r>
              <a:rPr lang="en-US" altLang="ja-JP" sz="1200" dirty="0">
                <a:latin typeface="ＭＳ 明朝"/>
                <a:ea typeface="ＭＳ 明朝"/>
                <a:cs typeface="+mj-cs"/>
              </a:rPr>
              <a:t>74</a:t>
            </a:r>
            <a:r>
              <a:rPr lang="ja-JP" altLang="en-US" sz="1200" dirty="0">
                <a:latin typeface="ＭＳ 明朝"/>
                <a:ea typeface="ＭＳ 明朝"/>
                <a:cs typeface="+mj-cs"/>
              </a:rPr>
              <a:t>歳の人を対象とし特定健康診査を実施します。</a:t>
            </a:r>
            <a:endParaRPr lang="en-US" altLang="ja-JP" sz="1200" dirty="0">
              <a:latin typeface="ＭＳ 明朝"/>
              <a:ea typeface="ＭＳ 明朝"/>
              <a:cs typeface="+mj-cs"/>
            </a:endParaRPr>
          </a:p>
          <a:p>
            <a:pPr marL="903288" lvl="0" indent="-903288"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実施内容</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対象者を特定し、受診券を発送しました。その後、対象者が特定健康診査を受診したかどうかを確認しました。</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
        <p:nvSpPr>
          <p:cNvPr id="12" name="Rectangle 5"/>
          <p:cNvSpPr>
            <a:spLocks noChangeAspect="1" noChangeArrowheads="1"/>
          </p:cNvSpPr>
          <p:nvPr/>
        </p:nvSpPr>
        <p:spPr bwMode="auto">
          <a:xfrm>
            <a:off x="381000" y="2448817"/>
            <a:ext cx="6120679"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目標値</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graphicFrame>
        <p:nvGraphicFramePr>
          <p:cNvPr id="13" name="表 12"/>
          <p:cNvGraphicFramePr>
            <a:graphicFrameLocks noGrp="1" noChangeAspect="1"/>
          </p:cNvGraphicFramePr>
          <p:nvPr>
            <p:extLst>
              <p:ext uri="{D42A27DB-BD31-4B8C-83A1-F6EECF244321}">
                <p14:modId xmlns:p14="http://schemas.microsoft.com/office/powerpoint/2010/main" val="1273609773"/>
              </p:ext>
            </p:extLst>
          </p:nvPr>
        </p:nvGraphicFramePr>
        <p:xfrm>
          <a:off x="380999" y="2736175"/>
          <a:ext cx="6095999" cy="684000"/>
        </p:xfrm>
        <a:graphic>
          <a:graphicData uri="http://schemas.openxmlformats.org/drawingml/2006/table">
            <a:tbl>
              <a:tblPr/>
              <a:tblGrid>
                <a:gridCol w="1542509">
                  <a:extLst>
                    <a:ext uri="{9D8B030D-6E8A-4147-A177-3AD203B41FA5}">
                      <a16:colId xmlns="" xmlns:a16="http://schemas.microsoft.com/office/drawing/2014/main" val="20000"/>
                    </a:ext>
                  </a:extLst>
                </a:gridCol>
                <a:gridCol w="1517830">
                  <a:extLst>
                    <a:ext uri="{9D8B030D-6E8A-4147-A177-3AD203B41FA5}">
                      <a16:colId xmlns="" xmlns:a16="http://schemas.microsoft.com/office/drawing/2014/main" val="20001"/>
                    </a:ext>
                  </a:extLst>
                </a:gridCol>
                <a:gridCol w="1517830">
                  <a:extLst>
                    <a:ext uri="{9D8B030D-6E8A-4147-A177-3AD203B41FA5}">
                      <a16:colId xmlns="" xmlns:a16="http://schemas.microsoft.com/office/drawing/2014/main" val="20002"/>
                    </a:ext>
                  </a:extLst>
                </a:gridCol>
                <a:gridCol w="1517830">
                  <a:extLst>
                    <a:ext uri="{9D8B030D-6E8A-4147-A177-3AD203B41FA5}">
                      <a16:colId xmlns="" xmlns:a16="http://schemas.microsoft.com/office/drawing/2014/main" val="20003"/>
                    </a:ext>
                  </a:extLst>
                </a:gridCol>
              </a:tblGrid>
              <a:tr h="342000">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27</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28</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29</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0"/>
                  </a:ext>
                </a:extLst>
              </a:tr>
              <a:tr h="342000">
                <a:tc>
                  <a:txBody>
                    <a:bodyPr/>
                    <a:lstStyle/>
                    <a:p>
                      <a:pPr algn="ctr" rtl="0"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特定健診受診率</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 </a:t>
                      </a: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a:t>
                      </a:r>
                      <a:r>
                        <a:rPr lang="ja-JP" altLang="en-US" sz="1100" b="0" i="0" u="none" strike="noStrike" dirty="0" smtClean="0">
                          <a:solidFill>
                            <a:srgbClr val="000000"/>
                          </a:solidFill>
                          <a:effectLst/>
                          <a:latin typeface="ＭＳ 明朝" panose="02020609040205080304" pitchFamily="17" charset="-128"/>
                          <a:ea typeface="ＭＳ 明朝" panose="02020609040205080304" pitchFamily="17" charset="-128"/>
                        </a:rPr>
                        <a:t>％</a:t>
                      </a: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54</a:t>
                      </a:r>
                      <a:r>
                        <a:rPr lang="ja-JP" altLang="en-US" sz="1100" b="0" i="0" u="none" strike="noStrike" dirty="0" smtClean="0">
                          <a:solidFill>
                            <a:srgbClr val="000000"/>
                          </a:solidFill>
                          <a:effectLst/>
                          <a:latin typeface="ＭＳ 明朝" panose="02020609040205080304" pitchFamily="17" charset="-128"/>
                          <a:ea typeface="ＭＳ 明朝" panose="02020609040205080304" pitchFamily="17" charset="-128"/>
                        </a:rPr>
                        <a:t>以上</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57</a:t>
                      </a:r>
                      <a:r>
                        <a:rPr lang="ja-JP" altLang="en-US" sz="1100" b="0" i="0" u="none" strike="noStrike" dirty="0" smtClean="0">
                          <a:solidFill>
                            <a:srgbClr val="000000"/>
                          </a:solidFill>
                          <a:effectLst/>
                          <a:latin typeface="ＭＳ 明朝" panose="02020609040205080304" pitchFamily="17" charset="-128"/>
                          <a:ea typeface="ＭＳ 明朝" panose="02020609040205080304" pitchFamily="17" charset="-128"/>
                        </a:rPr>
                        <a:t>以上</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60</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bl>
          </a:graphicData>
        </a:graphic>
      </p:graphicFrame>
      <p:sp>
        <p:nvSpPr>
          <p:cNvPr id="14" name="Rectangle 5"/>
          <p:cNvSpPr>
            <a:spLocks noChangeAspect="1" noChangeArrowheads="1"/>
          </p:cNvSpPr>
          <p:nvPr/>
        </p:nvSpPr>
        <p:spPr bwMode="auto">
          <a:xfrm>
            <a:off x="381000" y="3647771"/>
            <a:ext cx="6120679"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達成状況</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graphicFrame>
        <p:nvGraphicFramePr>
          <p:cNvPr id="15" name="表 14"/>
          <p:cNvGraphicFramePr>
            <a:graphicFrameLocks noGrp="1" noChangeAspect="1"/>
          </p:cNvGraphicFramePr>
          <p:nvPr>
            <p:extLst>
              <p:ext uri="{D42A27DB-BD31-4B8C-83A1-F6EECF244321}">
                <p14:modId xmlns:p14="http://schemas.microsoft.com/office/powerpoint/2010/main" val="1923620510"/>
              </p:ext>
            </p:extLst>
          </p:nvPr>
        </p:nvGraphicFramePr>
        <p:xfrm>
          <a:off x="380999" y="3923928"/>
          <a:ext cx="6095999" cy="684000"/>
        </p:xfrm>
        <a:graphic>
          <a:graphicData uri="http://schemas.openxmlformats.org/drawingml/2006/table">
            <a:tbl>
              <a:tblPr/>
              <a:tblGrid>
                <a:gridCol w="1542509">
                  <a:extLst>
                    <a:ext uri="{9D8B030D-6E8A-4147-A177-3AD203B41FA5}">
                      <a16:colId xmlns="" xmlns:a16="http://schemas.microsoft.com/office/drawing/2014/main" val="20000"/>
                    </a:ext>
                  </a:extLst>
                </a:gridCol>
                <a:gridCol w="1517830">
                  <a:extLst>
                    <a:ext uri="{9D8B030D-6E8A-4147-A177-3AD203B41FA5}">
                      <a16:colId xmlns="" xmlns:a16="http://schemas.microsoft.com/office/drawing/2014/main" val="20001"/>
                    </a:ext>
                  </a:extLst>
                </a:gridCol>
                <a:gridCol w="1517830">
                  <a:extLst>
                    <a:ext uri="{9D8B030D-6E8A-4147-A177-3AD203B41FA5}">
                      <a16:colId xmlns="" xmlns:a16="http://schemas.microsoft.com/office/drawing/2014/main" val="20002"/>
                    </a:ext>
                  </a:extLst>
                </a:gridCol>
                <a:gridCol w="1517830">
                  <a:extLst>
                    <a:ext uri="{9D8B030D-6E8A-4147-A177-3AD203B41FA5}">
                      <a16:colId xmlns="" xmlns:a16="http://schemas.microsoft.com/office/drawing/2014/main" val="20003"/>
                    </a:ext>
                  </a:extLst>
                </a:gridCol>
              </a:tblGrid>
              <a:tr h="342000">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27</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28</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29</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0"/>
                  </a:ext>
                </a:extLst>
              </a:tr>
              <a:tr h="342000">
                <a:tc>
                  <a:txBody>
                    <a:bodyPr/>
                    <a:lstStyle/>
                    <a:p>
                      <a:pPr algn="ctr" rtl="0"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特定健診受診率</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 </a:t>
                      </a: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a:t>
                      </a:r>
                      <a:r>
                        <a:rPr lang="ja-JP" altLang="en-US" sz="1100" b="0" i="0" u="none" strike="noStrike" dirty="0" smtClean="0">
                          <a:solidFill>
                            <a:srgbClr val="000000"/>
                          </a:solidFill>
                          <a:effectLst/>
                          <a:latin typeface="ＭＳ 明朝" panose="02020609040205080304" pitchFamily="17" charset="-128"/>
                          <a:ea typeface="ＭＳ 明朝" panose="02020609040205080304" pitchFamily="17" charset="-128"/>
                        </a:rPr>
                        <a:t>％</a:t>
                      </a: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47.9</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50.4</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bl>
          </a:graphicData>
        </a:graphic>
      </p:graphicFrame>
      <p:sp>
        <p:nvSpPr>
          <p:cNvPr id="16" name="タイトル 1"/>
          <p:cNvSpPr txBox="1">
            <a:spLocks noChangeAspect="1"/>
          </p:cNvSpPr>
          <p:nvPr/>
        </p:nvSpPr>
        <p:spPr>
          <a:xfrm>
            <a:off x="369939" y="4824407"/>
            <a:ext cx="6120680" cy="755706"/>
          </a:xfrm>
          <a:prstGeom prst="rect">
            <a:avLst/>
          </a:prstGeom>
          <a:ln>
            <a:noFill/>
          </a:ln>
        </p:spPr>
        <p:txBody>
          <a:bodyPr vert="horz" lIns="0" tIns="45720" rIns="0" bIns="45720" rtlCol="0" anchor="t">
            <a:noAutofit/>
          </a:bodyPr>
          <a:lstStyle/>
          <a:p>
            <a:pPr marL="628650" lvl="0" indent="-62865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考察</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平成</a:t>
            </a:r>
            <a:r>
              <a:rPr lang="en-US" altLang="ja-JP" sz="1200" dirty="0">
                <a:latin typeface="ＭＳ 明朝"/>
                <a:ea typeface="ＭＳ 明朝"/>
                <a:cs typeface="+mj-cs"/>
              </a:rPr>
              <a:t>28</a:t>
            </a:r>
            <a:r>
              <a:rPr lang="ja-JP" altLang="en-US" sz="1200" dirty="0">
                <a:latin typeface="ＭＳ 明朝"/>
                <a:ea typeface="ＭＳ 明朝"/>
                <a:cs typeface="+mj-cs"/>
              </a:rPr>
              <a:t>年度の特定健診受診</a:t>
            </a:r>
            <a:r>
              <a:rPr kumimoji="1" lang="ja-JP" altLang="en-US" sz="1200" b="0" i="0" u="none" strike="noStrike" kern="1200" cap="none" spc="0" normalizeH="0" baseline="0" noProof="0" dirty="0">
                <a:ln>
                  <a:noFill/>
                </a:ln>
                <a:effectLst/>
                <a:uLnTx/>
                <a:uFillTx/>
                <a:latin typeface="ＭＳ 明朝"/>
                <a:ea typeface="ＭＳ 明朝"/>
                <a:cs typeface="+mj-cs"/>
              </a:rPr>
              <a:t>率は</a:t>
            </a:r>
            <a:r>
              <a:rPr lang="en-US" altLang="ja-JP" sz="1200" dirty="0">
                <a:latin typeface="ＭＳ 明朝"/>
                <a:ea typeface="ＭＳ 明朝"/>
                <a:cs typeface="+mj-cs"/>
              </a:rPr>
              <a:t>50.4</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であり、</a:t>
            </a:r>
            <a:r>
              <a:rPr lang="ja-JP" altLang="en-US" sz="1200" dirty="0">
                <a:latin typeface="ＭＳ 明朝"/>
                <a:ea typeface="ＭＳ 明朝"/>
                <a:cs typeface="+mj-cs"/>
              </a:rPr>
              <a:t>平成</a:t>
            </a:r>
            <a:r>
              <a:rPr lang="en-US" altLang="ja-JP" sz="1200" dirty="0">
                <a:latin typeface="ＭＳ 明朝"/>
                <a:ea typeface="ＭＳ 明朝"/>
                <a:cs typeface="+mj-cs"/>
              </a:rPr>
              <a:t>27</a:t>
            </a:r>
            <a:r>
              <a:rPr kumimoji="1" lang="ja-JP" altLang="en-US" sz="1200" b="0" i="0" u="none" strike="noStrike" kern="1200" cap="none" spc="0" normalizeH="0" baseline="0" noProof="0" dirty="0">
                <a:ln>
                  <a:noFill/>
                </a:ln>
                <a:effectLst/>
                <a:uLnTx/>
                <a:uFillTx/>
                <a:latin typeface="ＭＳ 明朝"/>
                <a:ea typeface="ＭＳ 明朝"/>
                <a:cs typeface="+mj-cs"/>
              </a:rPr>
              <a:t>年度の</a:t>
            </a:r>
            <a:r>
              <a:rPr lang="en-US" altLang="ja-JP" sz="1200" dirty="0">
                <a:latin typeface="ＭＳ 明朝"/>
                <a:ea typeface="ＭＳ 明朝"/>
                <a:cs typeface="+mj-cs"/>
              </a:rPr>
              <a:t>47.9</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から</a:t>
            </a:r>
            <a:r>
              <a:rPr lang="en-US" altLang="ja-JP" sz="1200" noProof="0" dirty="0">
                <a:latin typeface="ＭＳ 明朝"/>
                <a:ea typeface="ＭＳ 明朝"/>
                <a:cs typeface="+mj-cs"/>
              </a:rPr>
              <a:t>2.5</a:t>
            </a:r>
            <a:r>
              <a:rPr lang="ja-JP" altLang="en-US" sz="1200" dirty="0">
                <a:latin typeface="ＭＳ 明朝"/>
                <a:ea typeface="ＭＳ 明朝"/>
                <a:cs typeface="+mj-cs"/>
              </a:rPr>
              <a:t>ポイント上昇</a:t>
            </a:r>
            <a:r>
              <a:rPr kumimoji="1" lang="ja-JP" altLang="en-US" sz="1200" b="0" i="0" u="none" strike="noStrike" kern="1200" cap="none" spc="0" normalizeH="0" baseline="0" noProof="0" dirty="0">
                <a:ln>
                  <a:noFill/>
                </a:ln>
                <a:effectLst/>
                <a:uLnTx/>
                <a:uFillTx/>
                <a:latin typeface="ＭＳ 明朝"/>
                <a:ea typeface="ＭＳ 明朝"/>
                <a:cs typeface="+mj-cs"/>
              </a:rPr>
              <a:t>して</a:t>
            </a:r>
            <a:r>
              <a:rPr kumimoji="1" lang="ja-JP" altLang="en-US" sz="1200" b="0" i="0" u="none" strike="noStrike" kern="1200" cap="none" spc="0" normalizeH="0" baseline="0" noProof="0" dirty="0" smtClean="0">
                <a:ln>
                  <a:noFill/>
                </a:ln>
                <a:effectLst/>
                <a:uLnTx/>
                <a:uFillTx/>
                <a:latin typeface="ＭＳ 明朝"/>
                <a:ea typeface="ＭＳ 明朝"/>
                <a:cs typeface="+mj-cs"/>
              </a:rPr>
              <a:t>います。</a:t>
            </a:r>
            <a:r>
              <a:rPr kumimoji="1" lang="ja-JP" altLang="en-US" sz="1200" b="0" i="0" u="none" strike="noStrike" kern="1200" cap="none" spc="0" normalizeH="0" baseline="0" noProof="0" dirty="0">
                <a:ln>
                  <a:noFill/>
                </a:ln>
                <a:effectLst/>
                <a:uLnTx/>
                <a:uFillTx/>
                <a:latin typeface="ＭＳ 明朝"/>
                <a:ea typeface="ＭＳ 明朝"/>
                <a:cs typeface="+mj-cs"/>
              </a:rPr>
              <a:t>結果に基づき目標値等の見直しを行い、更なる取り組みを検討</a:t>
            </a:r>
            <a:r>
              <a:rPr lang="ja-JP" altLang="en-US" sz="1200" dirty="0">
                <a:latin typeface="ＭＳ 明朝"/>
                <a:ea typeface="ＭＳ 明朝"/>
                <a:cs typeface="+mj-cs"/>
              </a:rPr>
              <a:t>します</a:t>
            </a:r>
            <a:r>
              <a:rPr kumimoji="1" lang="ja-JP" altLang="en-US" sz="1200" b="0" i="0" u="none" strike="noStrike" kern="1200" cap="none" spc="0" normalizeH="0" baseline="0" noProof="0" dirty="0" err="1">
                <a:ln>
                  <a:noFill/>
                </a:ln>
                <a:effectLst/>
                <a:uLnTx/>
                <a:uFillTx/>
                <a:latin typeface="ＭＳ 明朝"/>
                <a:ea typeface="ＭＳ 明朝"/>
                <a:cs typeface="+mj-cs"/>
              </a:rPr>
              <a:t>。</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Tree>
    <p:extLst>
      <p:ext uri="{BB962C8B-B14F-4D97-AF65-F5344CB8AC3E}">
        <p14:creationId xmlns:p14="http://schemas.microsoft.com/office/powerpoint/2010/main" val="3161922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表 14"/>
          <p:cNvGraphicFramePr>
            <a:graphicFrameLocks noGrp="1" noChangeAspect="1"/>
          </p:cNvGraphicFramePr>
          <p:nvPr>
            <p:extLst>
              <p:ext uri="{D42A27DB-BD31-4B8C-83A1-F6EECF244321}">
                <p14:modId xmlns:p14="http://schemas.microsoft.com/office/powerpoint/2010/main" val="187714214"/>
              </p:ext>
            </p:extLst>
          </p:nvPr>
        </p:nvGraphicFramePr>
        <p:xfrm>
          <a:off x="381000" y="3780754"/>
          <a:ext cx="6107063" cy="684000"/>
        </p:xfrm>
        <a:graphic>
          <a:graphicData uri="http://schemas.openxmlformats.org/drawingml/2006/table">
            <a:tbl>
              <a:tblPr/>
              <a:tblGrid>
                <a:gridCol w="1545308">
                  <a:extLst>
                    <a:ext uri="{9D8B030D-6E8A-4147-A177-3AD203B41FA5}">
                      <a16:colId xmlns="" xmlns:a16="http://schemas.microsoft.com/office/drawing/2014/main" val="20000"/>
                    </a:ext>
                  </a:extLst>
                </a:gridCol>
                <a:gridCol w="1520585">
                  <a:extLst>
                    <a:ext uri="{9D8B030D-6E8A-4147-A177-3AD203B41FA5}">
                      <a16:colId xmlns="" xmlns:a16="http://schemas.microsoft.com/office/drawing/2014/main" val="20001"/>
                    </a:ext>
                  </a:extLst>
                </a:gridCol>
                <a:gridCol w="1520585">
                  <a:extLst>
                    <a:ext uri="{9D8B030D-6E8A-4147-A177-3AD203B41FA5}">
                      <a16:colId xmlns="" xmlns:a16="http://schemas.microsoft.com/office/drawing/2014/main" val="20002"/>
                    </a:ext>
                  </a:extLst>
                </a:gridCol>
                <a:gridCol w="1520585">
                  <a:extLst>
                    <a:ext uri="{9D8B030D-6E8A-4147-A177-3AD203B41FA5}">
                      <a16:colId xmlns="" xmlns:a16="http://schemas.microsoft.com/office/drawing/2014/main" val="20003"/>
                    </a:ext>
                  </a:extLst>
                </a:gridCol>
              </a:tblGrid>
              <a:tr h="342000">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27</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28</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29</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0"/>
                  </a:ext>
                </a:extLst>
              </a:tr>
              <a:tr h="342000">
                <a:tc>
                  <a:txBody>
                    <a:bodyPr/>
                    <a:lstStyle/>
                    <a:p>
                      <a:pPr algn="ctr" rtl="0"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特定保健指導実施率</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smtClean="0">
                          <a:solidFill>
                            <a:schemeClr val="tx1"/>
                          </a:solidFill>
                          <a:effectLst/>
                          <a:latin typeface="ＭＳ 明朝" panose="02020609040205080304" pitchFamily="17" charset="-128"/>
                          <a:ea typeface="ＭＳ 明朝" panose="02020609040205080304" pitchFamily="17" charset="-128"/>
                        </a:rPr>
                        <a:t>4.7</a:t>
                      </a:r>
                      <a:endParaRPr lang="en-US" altLang="ja-JP" sz="1100" b="0" i="0" u="none" strike="noStrike" dirty="0">
                        <a:solidFill>
                          <a:schemeClr val="tx1"/>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smtClean="0">
                          <a:solidFill>
                            <a:schemeClr val="tx1"/>
                          </a:solidFill>
                          <a:effectLst/>
                          <a:latin typeface="ＭＳ 明朝" panose="02020609040205080304" pitchFamily="17" charset="-128"/>
                          <a:ea typeface="ＭＳ 明朝" panose="02020609040205080304" pitchFamily="17" charset="-128"/>
                        </a:rPr>
                        <a:t>11.9</a:t>
                      </a:r>
                      <a:endParaRPr lang="en-US" altLang="ja-JP" sz="1100" b="0" i="0" u="none" strike="noStrike" dirty="0">
                        <a:solidFill>
                          <a:schemeClr val="tx1"/>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945128870"/>
                  </a:ext>
                </a:extLst>
              </a:tr>
            </a:tbl>
          </a:graphicData>
        </a:graphic>
      </p:graphicFrame>
      <p:sp>
        <p:nvSpPr>
          <p:cNvPr id="6" name="タイトル 1"/>
          <p:cNvSpPr txBox="1">
            <a:spLocks noChangeAspect="1"/>
          </p:cNvSpPr>
          <p:nvPr/>
        </p:nvSpPr>
        <p:spPr>
          <a:xfrm>
            <a:off x="368660" y="124891"/>
            <a:ext cx="6120680" cy="1788625"/>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300" dirty="0">
                <a:latin typeface="ＭＳ 明朝"/>
                <a:ea typeface="ＭＳ 明朝"/>
                <a:cs typeface="+mj-cs"/>
              </a:rPr>
              <a:t>②</a:t>
            </a:r>
            <a:r>
              <a:rPr kumimoji="1" lang="ja-JP" altLang="en-US" sz="1300" b="0" i="0" u="none" strike="noStrike" kern="1200" cap="none" spc="0" normalizeH="0" baseline="0" noProof="0" dirty="0">
                <a:ln>
                  <a:noFill/>
                </a:ln>
                <a:effectLst/>
                <a:uLnTx/>
                <a:uFillTx/>
                <a:latin typeface="ＭＳ 明朝"/>
                <a:ea typeface="ＭＳ 明朝"/>
                <a:cs typeface="+mj-cs"/>
              </a:rPr>
              <a:t>特定保健指導事業</a:t>
            </a:r>
            <a:endParaRPr kumimoji="1" lang="en-US" altLang="ja-JP" sz="1300" b="0" i="0" u="none" strike="noStrike" kern="1200" cap="none" spc="0" normalizeH="0" baseline="0" noProof="0" dirty="0">
              <a:ln>
                <a:noFill/>
              </a:ln>
              <a:effectLst/>
              <a:uLnTx/>
              <a:uFillTx/>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rPr>
              <a:t>【</a:t>
            </a:r>
            <a:r>
              <a:rPr lang="ja-JP" altLang="en-US" sz="1200" dirty="0">
                <a:latin typeface="ＭＳ 明朝"/>
                <a:ea typeface="ＭＳ 明朝"/>
              </a:rPr>
              <a:t>実施年度</a:t>
            </a:r>
            <a:r>
              <a:rPr lang="en-US" altLang="ja-JP" sz="1200" dirty="0">
                <a:latin typeface="ＭＳ 明朝"/>
                <a:ea typeface="ＭＳ 明朝"/>
              </a:rPr>
              <a:t>】</a:t>
            </a:r>
            <a:r>
              <a:rPr lang="ja-JP" altLang="en-US" sz="1200" dirty="0">
                <a:latin typeface="ＭＳ 明朝"/>
                <a:ea typeface="ＭＳ 明朝"/>
              </a:rPr>
              <a:t>平成</a:t>
            </a:r>
            <a:r>
              <a:rPr lang="en-US" altLang="ja-JP" sz="1200" dirty="0">
                <a:latin typeface="ＭＳ 明朝"/>
                <a:ea typeface="ＭＳ 明朝"/>
              </a:rPr>
              <a:t>27</a:t>
            </a:r>
            <a:r>
              <a:rPr lang="ja-JP" altLang="en-US" sz="1200" dirty="0">
                <a:latin typeface="ＭＳ 明朝"/>
                <a:ea typeface="ＭＳ 明朝"/>
              </a:rPr>
              <a:t>年度から平成</a:t>
            </a:r>
            <a:r>
              <a:rPr lang="en-US" altLang="ja-JP" sz="1200" dirty="0">
                <a:latin typeface="ＭＳ 明朝"/>
                <a:ea typeface="ＭＳ 明朝"/>
              </a:rPr>
              <a:t>29</a:t>
            </a:r>
            <a:r>
              <a:rPr lang="ja-JP" altLang="en-US" sz="1200" dirty="0">
                <a:latin typeface="ＭＳ 明朝"/>
                <a:ea typeface="ＭＳ 明朝"/>
              </a:rPr>
              <a:t>年度</a:t>
            </a:r>
            <a:endParaRPr lang="en-US" altLang="ja-JP" sz="1200" dirty="0">
              <a:latin typeface="ＭＳ 明朝"/>
              <a:ea typeface="ＭＳ 明朝"/>
            </a:endParaRPr>
          </a:p>
          <a:p>
            <a:pPr lvl="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事業目的</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生活習慣病該当者及び予備群の減少</a:t>
            </a:r>
            <a:endParaRPr kumimoji="1" lang="en-US" altLang="ja-JP" sz="1200" b="0" i="0" u="none" strike="noStrike" kern="1200" cap="none" spc="0" normalizeH="0" baseline="0" noProof="0" dirty="0">
              <a:ln>
                <a:noFill/>
              </a:ln>
              <a:effectLst/>
              <a:uLnTx/>
              <a:uFillTx/>
              <a:latin typeface="ＭＳ 明朝"/>
              <a:ea typeface="ＭＳ 明朝"/>
              <a:cs typeface="+mj-cs"/>
            </a:endParaRPr>
          </a:p>
          <a:p>
            <a:pPr marL="903288" lvl="0" indent="-903288" fontAlgn="base">
              <a:lnSpc>
                <a:spcPct val="125000"/>
              </a:lnSpc>
              <a:spcBef>
                <a:spcPct val="0"/>
              </a:spcBef>
              <a:spcAft>
                <a:spcPct val="0"/>
              </a:spcAft>
            </a:pPr>
            <a:r>
              <a:rPr lang="en-US" altLang="ja-JP" sz="1200" dirty="0">
                <a:latin typeface="ＭＳ 明朝"/>
                <a:ea typeface="ＭＳ 明朝"/>
                <a:cs typeface="+mj-cs"/>
              </a:rPr>
              <a:t>【</a:t>
            </a:r>
            <a:r>
              <a:rPr lang="ja-JP" altLang="en-US" sz="1200" dirty="0">
                <a:latin typeface="ＭＳ 明朝"/>
                <a:ea typeface="ＭＳ 明朝"/>
                <a:cs typeface="+mj-cs"/>
              </a:rPr>
              <a:t>事業概要</a:t>
            </a:r>
            <a:r>
              <a:rPr lang="en-US" altLang="ja-JP" sz="1200" dirty="0">
                <a:latin typeface="ＭＳ 明朝"/>
                <a:ea typeface="ＭＳ 明朝"/>
                <a:cs typeface="+mj-cs"/>
              </a:rPr>
              <a:t>】</a:t>
            </a:r>
            <a:r>
              <a:rPr lang="ja-JP" altLang="en-US" sz="1200" dirty="0">
                <a:latin typeface="ＭＳ 明朝"/>
                <a:ea typeface="ＭＳ 明朝"/>
                <a:cs typeface="+mj-cs"/>
              </a:rPr>
              <a:t>特定健康診査の結果から特定保健指導対象者を特定し、生活習慣や検査値が改善されるように、専門職による支援を面談や電話等で行います。</a:t>
            </a:r>
            <a:endParaRPr lang="en-US" altLang="ja-JP" sz="1200" dirty="0">
              <a:latin typeface="ＭＳ 明朝"/>
              <a:ea typeface="ＭＳ 明朝"/>
              <a:cs typeface="+mj-cs"/>
            </a:endParaRPr>
          </a:p>
          <a:p>
            <a:pPr marL="903288" lvl="0" indent="-903288"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実施内容</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指導対象者に対して適切な保健指導を</a:t>
            </a:r>
            <a:r>
              <a:rPr lang="ja-JP" altLang="en-US" sz="1200" dirty="0">
                <a:latin typeface="ＭＳ 明朝"/>
                <a:ea typeface="ＭＳ 明朝"/>
                <a:cs typeface="+mj-cs"/>
              </a:rPr>
              <a:t>行いました。健康診査</a:t>
            </a:r>
            <a:r>
              <a:rPr kumimoji="1" lang="ja-JP" altLang="en-US" sz="1200" b="0" i="0" u="none" strike="noStrike" kern="1200" cap="none" spc="0" normalizeH="0" baseline="0" noProof="0" dirty="0">
                <a:ln>
                  <a:noFill/>
                </a:ln>
                <a:effectLst/>
                <a:uLnTx/>
                <a:uFillTx/>
                <a:latin typeface="ＭＳ 明朝"/>
                <a:ea typeface="ＭＳ 明朝"/>
                <a:cs typeface="+mj-cs"/>
              </a:rPr>
              <a:t>データより検査値の推移を確認しました。</a:t>
            </a:r>
            <a:endParaRPr kumimoji="1" lang="en-US" altLang="ja-JP" sz="1200" b="0" i="0" u="none" strike="noStrike" kern="1200" cap="none" spc="0" normalizeH="0" baseline="0" noProof="0" dirty="0">
              <a:ln>
                <a:noFill/>
              </a:ln>
              <a:effectLst/>
              <a:uLnTx/>
              <a:uFillTx/>
              <a:latin typeface="ＭＳ 明朝"/>
              <a:ea typeface="ＭＳ 明朝"/>
              <a:cs typeface="+mj-cs"/>
            </a:endParaRPr>
          </a:p>
        </p:txBody>
      </p:sp>
      <p:sp>
        <p:nvSpPr>
          <p:cNvPr id="7" name="Rectangle 5"/>
          <p:cNvSpPr>
            <a:spLocks noChangeAspect="1" noChangeArrowheads="1"/>
          </p:cNvSpPr>
          <p:nvPr/>
        </p:nvSpPr>
        <p:spPr bwMode="auto">
          <a:xfrm>
            <a:off x="381000" y="1911407"/>
            <a:ext cx="6120679"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目標値</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0" name="タイトル 1"/>
          <p:cNvSpPr txBox="1">
            <a:spLocks noChangeAspect="1"/>
          </p:cNvSpPr>
          <p:nvPr/>
        </p:nvSpPr>
        <p:spPr>
          <a:xfrm>
            <a:off x="369939" y="5016680"/>
            <a:ext cx="6120680" cy="779455"/>
          </a:xfrm>
          <a:prstGeom prst="rect">
            <a:avLst/>
          </a:prstGeom>
          <a:ln>
            <a:noFill/>
          </a:ln>
        </p:spPr>
        <p:txBody>
          <a:bodyPr vert="horz" lIns="0" tIns="45720" rIns="0" bIns="45720" rtlCol="0" anchor="t">
            <a:noAutofit/>
          </a:bodyPr>
          <a:lstStyle/>
          <a:p>
            <a:pPr marL="628650" lvl="0" indent="-62865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考察</a:t>
            </a:r>
            <a:r>
              <a:rPr kumimoji="1" lang="en-US" altLang="ja-JP" sz="1200" b="0" i="0" u="none" strike="noStrike" kern="1200" cap="none" spc="0" normalizeH="0" baseline="0" noProof="0" dirty="0">
                <a:ln>
                  <a:noFill/>
                </a:ln>
                <a:effectLst/>
                <a:uLnTx/>
                <a:uFillTx/>
                <a:latin typeface="ＭＳ 明朝"/>
                <a:ea typeface="ＭＳ 明朝"/>
                <a:cs typeface="+mj-cs"/>
              </a:rPr>
              <a:t>】</a:t>
            </a:r>
            <a:r>
              <a:rPr lang="ja-JP" altLang="en-US" sz="1200" dirty="0">
                <a:latin typeface="ＭＳ 明朝"/>
                <a:ea typeface="ＭＳ 明朝"/>
              </a:rPr>
              <a:t>平成</a:t>
            </a:r>
            <a:r>
              <a:rPr lang="en-US" altLang="ja-JP" sz="1200" dirty="0">
                <a:latin typeface="ＭＳ 明朝"/>
                <a:ea typeface="ＭＳ 明朝"/>
              </a:rPr>
              <a:t>28</a:t>
            </a:r>
            <a:r>
              <a:rPr lang="ja-JP" altLang="en-US" sz="1200" dirty="0">
                <a:latin typeface="ＭＳ 明朝"/>
                <a:ea typeface="ＭＳ 明朝"/>
              </a:rPr>
              <a:t>年度の特定保健指導実施率</a:t>
            </a:r>
            <a:r>
              <a:rPr lang="ja-JP" altLang="en-US" sz="1200" dirty="0" smtClean="0">
                <a:latin typeface="ＭＳ 明朝"/>
                <a:ea typeface="ＭＳ 明朝"/>
              </a:rPr>
              <a:t>は</a:t>
            </a:r>
            <a:r>
              <a:rPr lang="en-US" altLang="ja-JP" sz="1200" dirty="0" smtClean="0">
                <a:latin typeface="ＭＳ 明朝"/>
                <a:ea typeface="ＭＳ 明朝"/>
              </a:rPr>
              <a:t>11.</a:t>
            </a:r>
            <a:r>
              <a:rPr lang="en-US" altLang="ja-JP" sz="1200" dirty="0">
                <a:latin typeface="ＭＳ 明朝"/>
                <a:ea typeface="ＭＳ 明朝"/>
              </a:rPr>
              <a:t>9</a:t>
            </a:r>
            <a:r>
              <a:rPr lang="en-US" altLang="ja-JP" sz="1200" dirty="0" smtClean="0">
                <a:latin typeface="ＭＳ 明朝"/>
                <a:ea typeface="ＭＳ 明朝"/>
              </a:rPr>
              <a:t>%</a:t>
            </a:r>
            <a:r>
              <a:rPr lang="ja-JP" altLang="en-US" sz="1200" dirty="0">
                <a:latin typeface="ＭＳ 明朝"/>
                <a:ea typeface="ＭＳ 明朝"/>
              </a:rPr>
              <a:t>であり、平成</a:t>
            </a:r>
            <a:r>
              <a:rPr lang="en-US" altLang="ja-JP" sz="1200" dirty="0">
                <a:latin typeface="ＭＳ 明朝"/>
                <a:ea typeface="ＭＳ 明朝"/>
              </a:rPr>
              <a:t>27</a:t>
            </a:r>
            <a:r>
              <a:rPr lang="ja-JP" altLang="en-US" sz="1200" dirty="0">
                <a:latin typeface="ＭＳ 明朝"/>
                <a:ea typeface="ＭＳ 明朝"/>
              </a:rPr>
              <a:t>年度</a:t>
            </a:r>
            <a:r>
              <a:rPr lang="ja-JP" altLang="en-US" sz="1200" dirty="0" smtClean="0">
                <a:latin typeface="ＭＳ 明朝"/>
                <a:ea typeface="ＭＳ 明朝"/>
              </a:rPr>
              <a:t>の</a:t>
            </a:r>
            <a:r>
              <a:rPr lang="en-US" altLang="ja-JP" sz="1200" dirty="0" smtClean="0">
                <a:latin typeface="ＭＳ 明朝"/>
                <a:ea typeface="ＭＳ 明朝"/>
              </a:rPr>
              <a:t>4.</a:t>
            </a:r>
            <a:r>
              <a:rPr lang="en-US" altLang="ja-JP" sz="1200" dirty="0">
                <a:latin typeface="ＭＳ 明朝"/>
                <a:ea typeface="ＭＳ 明朝"/>
              </a:rPr>
              <a:t>7</a:t>
            </a:r>
            <a:r>
              <a:rPr lang="en-US" altLang="ja-JP" sz="1200" dirty="0" smtClean="0">
                <a:latin typeface="ＭＳ 明朝"/>
                <a:ea typeface="ＭＳ 明朝"/>
              </a:rPr>
              <a:t>%</a:t>
            </a:r>
            <a:r>
              <a:rPr lang="ja-JP" altLang="en-US" sz="1200" dirty="0" smtClean="0">
                <a:latin typeface="ＭＳ 明朝"/>
                <a:ea typeface="ＭＳ 明朝"/>
              </a:rPr>
              <a:t>から</a:t>
            </a:r>
            <a:r>
              <a:rPr lang="en-US" altLang="ja-JP" sz="1200" dirty="0" smtClean="0">
                <a:latin typeface="ＭＳ 明朝"/>
                <a:ea typeface="ＭＳ 明朝"/>
              </a:rPr>
              <a:t>7.</a:t>
            </a:r>
            <a:r>
              <a:rPr lang="en-US" altLang="ja-JP" sz="1200" dirty="0">
                <a:latin typeface="ＭＳ 明朝"/>
                <a:ea typeface="ＭＳ 明朝"/>
              </a:rPr>
              <a:t>2</a:t>
            </a:r>
            <a:r>
              <a:rPr lang="ja-JP" altLang="en-US" sz="1200" dirty="0" smtClean="0">
                <a:latin typeface="ＭＳ 明朝"/>
                <a:ea typeface="ＭＳ 明朝"/>
              </a:rPr>
              <a:t>ポイント</a:t>
            </a:r>
            <a:r>
              <a:rPr lang="ja-JP" altLang="en-US" sz="1200" dirty="0">
                <a:latin typeface="ＭＳ 明朝"/>
                <a:ea typeface="ＭＳ 明朝"/>
              </a:rPr>
              <a:t>上昇しています。結果に基づき目標値等の見直しを行い、更なる取り組みを検討します。</a:t>
            </a:r>
            <a:endParaRPr lang="ja-JP" altLang="ja-JP" sz="1200" dirty="0">
              <a:latin typeface="ＭＳ 明朝"/>
              <a:ea typeface="ＭＳ 明朝"/>
            </a:endParaRPr>
          </a:p>
        </p:txBody>
      </p:sp>
      <p:sp>
        <p:nvSpPr>
          <p:cNvPr id="13" name="Rectangle 5"/>
          <p:cNvSpPr>
            <a:spLocks noChangeAspect="1" noChangeArrowheads="1"/>
          </p:cNvSpPr>
          <p:nvPr/>
        </p:nvSpPr>
        <p:spPr bwMode="auto">
          <a:xfrm>
            <a:off x="381000" y="3503755"/>
            <a:ext cx="6120679"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達成状況</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21</a:t>
            </a:fld>
            <a:endParaRPr kumimoji="1" lang="ja-JP" altLang="en-US" dirty="0">
              <a:latin typeface="ＭＳ 明朝"/>
              <a:ea typeface="ＭＳ 明朝"/>
            </a:endParaRPr>
          </a:p>
        </p:txBody>
      </p:sp>
      <p:sp>
        <p:nvSpPr>
          <p:cNvPr id="9" name="タイトル 1"/>
          <p:cNvSpPr txBox="1">
            <a:spLocks noChangeAspect="1"/>
          </p:cNvSpPr>
          <p:nvPr/>
        </p:nvSpPr>
        <p:spPr>
          <a:xfrm>
            <a:off x="1124744" y="1882225"/>
            <a:ext cx="6107061" cy="414787"/>
          </a:xfrm>
          <a:prstGeom prst="rect">
            <a:avLst/>
          </a:prstGeom>
          <a:ln>
            <a:noFill/>
          </a:ln>
        </p:spPr>
        <p:txBody>
          <a:bodyPr vert="horz" lIns="0" tIns="45720" rIns="0" bIns="45720" rtlCol="0" anchor="t">
            <a:noAutofit/>
          </a:bodyPr>
          <a:lstStyle/>
          <a:p>
            <a:pPr marL="628650" lvl="0" indent="-628650" fontAlgn="base">
              <a:lnSpc>
                <a:spcPct val="125000"/>
              </a:lnSpc>
              <a:spcBef>
                <a:spcPct val="0"/>
              </a:spcBef>
              <a:spcAft>
                <a:spcPct val="0"/>
              </a:spcAft>
            </a:pPr>
            <a:r>
              <a:rPr lang="ja-JP" altLang="en-US" sz="1200" dirty="0">
                <a:solidFill>
                  <a:srgbClr val="FF0000"/>
                </a:solidFill>
                <a:latin typeface="ＭＳ 明朝"/>
                <a:ea typeface="ＭＳ 明朝"/>
              </a:rPr>
              <a:t>　</a:t>
            </a:r>
            <a:r>
              <a:rPr lang="ja-JP" altLang="en-US" sz="1200" dirty="0">
                <a:latin typeface="ＭＳ 明朝"/>
                <a:ea typeface="ＭＳ 明朝"/>
              </a:rPr>
              <a:t>特定保健指導実施率を前年度より向上させる。</a:t>
            </a:r>
            <a:endParaRPr lang="ja-JP" altLang="ja-JP" sz="1200" dirty="0">
              <a:solidFill>
                <a:srgbClr val="FF0000"/>
              </a:solidFill>
              <a:latin typeface="ＭＳ 明朝"/>
              <a:ea typeface="ＭＳ 明朝"/>
            </a:endParaRPr>
          </a:p>
        </p:txBody>
      </p:sp>
    </p:spTree>
    <p:extLst>
      <p:ext uri="{BB962C8B-B14F-4D97-AF65-F5344CB8AC3E}">
        <p14:creationId xmlns:p14="http://schemas.microsoft.com/office/powerpoint/2010/main" val="27578195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noChangeAspect="1"/>
          </p:cNvSpPr>
          <p:nvPr/>
        </p:nvSpPr>
        <p:spPr>
          <a:xfrm>
            <a:off x="367381" y="127000"/>
            <a:ext cx="6120680" cy="2214254"/>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300" dirty="0">
                <a:latin typeface="ＭＳ 明朝"/>
                <a:ea typeface="ＭＳ 明朝"/>
                <a:cs typeface="+mj-cs"/>
              </a:rPr>
              <a:t>③若年層の生活習慣病予防事業</a:t>
            </a:r>
            <a:endParaRPr lang="en-US" altLang="ja-JP" sz="1300" dirty="0">
              <a:latin typeface="ＭＳ 明朝"/>
              <a:ea typeface="ＭＳ 明朝"/>
              <a:cs typeface="+mj-cs"/>
            </a:endParaRPr>
          </a:p>
          <a:p>
            <a:pPr fontAlgn="base">
              <a:lnSpc>
                <a:spcPct val="125000"/>
              </a:lnSpc>
              <a:spcBef>
                <a:spcPct val="0"/>
              </a:spcBef>
              <a:spcAft>
                <a:spcPct val="0"/>
              </a:spcAft>
            </a:pPr>
            <a:r>
              <a:rPr lang="en-US" altLang="ja-JP" sz="1200" dirty="0">
                <a:latin typeface="ＭＳ 明朝"/>
                <a:ea typeface="ＭＳ 明朝"/>
              </a:rPr>
              <a:t>【</a:t>
            </a:r>
            <a:r>
              <a:rPr lang="ja-JP" altLang="en-US" sz="1200" dirty="0">
                <a:latin typeface="ＭＳ 明朝"/>
                <a:ea typeface="ＭＳ 明朝"/>
              </a:rPr>
              <a:t>実施年度</a:t>
            </a:r>
            <a:r>
              <a:rPr lang="en-US" altLang="ja-JP" sz="1200" dirty="0">
                <a:latin typeface="ＭＳ 明朝"/>
                <a:ea typeface="ＭＳ 明朝"/>
              </a:rPr>
              <a:t>】</a:t>
            </a:r>
            <a:r>
              <a:rPr lang="ja-JP" altLang="en-US" sz="1200" dirty="0">
                <a:latin typeface="ＭＳ 明朝"/>
                <a:ea typeface="ＭＳ 明朝"/>
              </a:rPr>
              <a:t>平成</a:t>
            </a:r>
            <a:r>
              <a:rPr lang="en-US" altLang="ja-JP" sz="1200" dirty="0" smtClean="0">
                <a:latin typeface="ＭＳ 明朝"/>
                <a:ea typeface="ＭＳ 明朝"/>
              </a:rPr>
              <a:t>27</a:t>
            </a:r>
            <a:r>
              <a:rPr lang="ja-JP" altLang="en-US" sz="1200" dirty="0" smtClean="0">
                <a:latin typeface="ＭＳ 明朝"/>
                <a:ea typeface="ＭＳ 明朝"/>
              </a:rPr>
              <a:t>年度</a:t>
            </a:r>
            <a:r>
              <a:rPr lang="ja-JP" altLang="en-US" sz="1200" dirty="0">
                <a:latin typeface="ＭＳ 明朝"/>
                <a:ea typeface="ＭＳ 明朝"/>
              </a:rPr>
              <a:t>から平成</a:t>
            </a:r>
            <a:r>
              <a:rPr lang="en-US" altLang="ja-JP" sz="1200" dirty="0">
                <a:latin typeface="ＭＳ 明朝"/>
                <a:ea typeface="ＭＳ 明朝"/>
              </a:rPr>
              <a:t>29</a:t>
            </a:r>
            <a:r>
              <a:rPr lang="ja-JP" altLang="en-US" sz="1200" dirty="0">
                <a:latin typeface="ＭＳ 明朝"/>
                <a:ea typeface="ＭＳ 明朝"/>
              </a:rPr>
              <a:t>年度</a:t>
            </a:r>
            <a:endParaRPr lang="en-US" altLang="ja-JP" sz="1200" dirty="0">
              <a:latin typeface="ＭＳ 明朝"/>
              <a:ea typeface="ＭＳ 明朝"/>
            </a:endParaRPr>
          </a:p>
          <a:p>
            <a:pPr lvl="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事業目的</a:t>
            </a:r>
            <a:r>
              <a:rPr kumimoji="1" lang="en-US" altLang="ja-JP" sz="1200" b="0" i="0" u="none" strike="noStrike" kern="1200" cap="none" spc="0" normalizeH="0" baseline="0" noProof="0" dirty="0">
                <a:ln>
                  <a:noFill/>
                </a:ln>
                <a:effectLst/>
                <a:uLnTx/>
                <a:uFillTx/>
                <a:latin typeface="ＭＳ 明朝"/>
                <a:ea typeface="ＭＳ 明朝"/>
                <a:cs typeface="+mj-cs"/>
              </a:rPr>
              <a:t>】</a:t>
            </a:r>
            <a:r>
              <a:rPr lang="ja-JP" altLang="en-US" sz="1200" dirty="0">
                <a:latin typeface="ＭＳ 明朝"/>
                <a:ea typeface="ＭＳ 明朝"/>
                <a:cs typeface="+mj-cs"/>
              </a:rPr>
              <a:t>若年層の生活習慣病予防</a:t>
            </a:r>
            <a:endParaRPr kumimoji="1" lang="en-US" altLang="ja-JP" sz="1200" b="0" i="0" u="none" strike="noStrike" kern="1200" cap="none" spc="0" normalizeH="0" baseline="0" noProof="0" dirty="0">
              <a:ln>
                <a:noFill/>
              </a:ln>
              <a:effectLst/>
              <a:uLnTx/>
              <a:uFillTx/>
              <a:latin typeface="ＭＳ 明朝"/>
              <a:ea typeface="ＭＳ 明朝"/>
              <a:cs typeface="+mj-cs"/>
            </a:endParaRPr>
          </a:p>
          <a:p>
            <a:pPr marL="903288" lvl="0" indent="-903288" fontAlgn="base">
              <a:lnSpc>
                <a:spcPct val="125000"/>
              </a:lnSpc>
              <a:spcBef>
                <a:spcPct val="0"/>
              </a:spcBef>
              <a:spcAft>
                <a:spcPct val="0"/>
              </a:spcAft>
            </a:pPr>
            <a:r>
              <a:rPr lang="en-US" altLang="ja-JP" sz="1200" dirty="0">
                <a:latin typeface="ＭＳ 明朝"/>
                <a:ea typeface="ＭＳ 明朝"/>
                <a:cs typeface="+mj-cs"/>
              </a:rPr>
              <a:t>【</a:t>
            </a:r>
            <a:r>
              <a:rPr lang="ja-JP" altLang="en-US" sz="1200" dirty="0">
                <a:latin typeface="ＭＳ 明朝"/>
                <a:ea typeface="ＭＳ 明朝"/>
                <a:cs typeface="+mj-cs"/>
              </a:rPr>
              <a:t>事業概要</a:t>
            </a:r>
            <a:r>
              <a:rPr lang="en-US" altLang="ja-JP" sz="1200" dirty="0" smtClean="0">
                <a:latin typeface="ＭＳ 明朝"/>
                <a:ea typeface="ＭＳ 明朝"/>
                <a:cs typeface="+mj-cs"/>
              </a:rPr>
              <a:t>】2</a:t>
            </a:r>
            <a:r>
              <a:rPr lang="en-US" altLang="ja-JP" sz="1200" dirty="0">
                <a:latin typeface="ＭＳ 明朝"/>
                <a:ea typeface="ＭＳ 明朝"/>
                <a:cs typeface="+mj-cs"/>
              </a:rPr>
              <a:t>0</a:t>
            </a:r>
            <a:r>
              <a:rPr lang="ja-JP" altLang="en-US" sz="1200" dirty="0" smtClean="0">
                <a:latin typeface="ＭＳ 明朝"/>
                <a:ea typeface="ＭＳ 明朝"/>
                <a:cs typeface="+mj-cs"/>
              </a:rPr>
              <a:t>歳から</a:t>
            </a:r>
            <a:r>
              <a:rPr lang="en-US" altLang="ja-JP" sz="1200" dirty="0" smtClean="0">
                <a:latin typeface="ＭＳ 明朝"/>
                <a:ea typeface="ＭＳ 明朝"/>
                <a:cs typeface="+mj-cs"/>
              </a:rPr>
              <a:t>39</a:t>
            </a:r>
            <a:r>
              <a:rPr lang="ja-JP" altLang="en-US" sz="1200" dirty="0" smtClean="0">
                <a:latin typeface="ＭＳ 明朝"/>
                <a:ea typeface="ＭＳ 明朝"/>
                <a:cs typeface="+mj-cs"/>
              </a:rPr>
              <a:t>歳の人を対象とし、青年期健康診査を継続して実施します。</a:t>
            </a:r>
            <a:r>
              <a:rPr lang="ja-JP" altLang="en-US" sz="1200" dirty="0" smtClean="0">
                <a:latin typeface="ＭＳ 明朝"/>
                <a:ea typeface="ＭＳ 明朝"/>
              </a:rPr>
              <a:t>受診</a:t>
            </a:r>
            <a:r>
              <a:rPr lang="ja-JP" altLang="en-US" sz="1200" dirty="0">
                <a:latin typeface="ＭＳ 明朝"/>
                <a:ea typeface="ＭＳ 明朝"/>
              </a:rPr>
              <a:t>勧奨判定値以上のかたに対し、特定健診と同じ受診勧奨、保健指導に</a:t>
            </a:r>
            <a:r>
              <a:rPr lang="ja-JP" altLang="en-US" sz="1200" dirty="0" smtClean="0">
                <a:latin typeface="ＭＳ 明朝"/>
                <a:ea typeface="ＭＳ 明朝"/>
              </a:rPr>
              <a:t>取り組みました。</a:t>
            </a:r>
            <a:endParaRPr lang="en-US" altLang="ja-JP" sz="1200" dirty="0">
              <a:latin typeface="ＭＳ 明朝"/>
              <a:ea typeface="ＭＳ 明朝"/>
            </a:endParaRPr>
          </a:p>
          <a:p>
            <a:pPr marL="903288" indent="-903288"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実施内容</a:t>
            </a:r>
            <a:r>
              <a:rPr kumimoji="1" lang="en-US" altLang="ja-JP" sz="1200" b="0" i="0" u="none" strike="noStrike" kern="1200" cap="none" spc="0" normalizeH="0" baseline="0" noProof="0" dirty="0">
                <a:ln>
                  <a:noFill/>
                </a:ln>
                <a:effectLst/>
                <a:uLnTx/>
                <a:uFillTx/>
                <a:latin typeface="ＭＳ 明朝"/>
                <a:ea typeface="ＭＳ 明朝"/>
                <a:cs typeface="+mj-cs"/>
              </a:rPr>
              <a:t>】</a:t>
            </a:r>
            <a:r>
              <a:rPr lang="ja-JP" altLang="en-US" sz="1200" dirty="0">
                <a:latin typeface="ＭＳ 明朝"/>
                <a:ea typeface="ＭＳ 明朝"/>
                <a:cs typeface="+mj-cs"/>
              </a:rPr>
              <a:t>対象者に、申込用紙の発送をし、受診勧奨をしました。土・日・夜間の健診を行い受診しやすい環境づくりを行いました</a:t>
            </a:r>
            <a:r>
              <a:rPr lang="ja-JP" altLang="en-US" sz="1200" dirty="0" smtClean="0">
                <a:latin typeface="ＭＳ 明朝"/>
                <a:ea typeface="ＭＳ 明朝"/>
                <a:cs typeface="+mj-cs"/>
              </a:rPr>
              <a:t>。</a:t>
            </a:r>
            <a:r>
              <a:rPr lang="ja-JP" altLang="en-US" sz="1200" dirty="0">
                <a:latin typeface="ＭＳ 明朝"/>
                <a:ea typeface="ＭＳ 明朝"/>
              </a:rPr>
              <a:t>既存の糖尿病教室</a:t>
            </a:r>
            <a:r>
              <a:rPr lang="ja-JP" altLang="en-US" sz="1200" dirty="0" smtClean="0">
                <a:latin typeface="ＭＳ 明朝"/>
                <a:ea typeface="ＭＳ 明朝"/>
              </a:rPr>
              <a:t>等を若年層まで拡大しました。</a:t>
            </a:r>
            <a:endParaRPr lang="en-US" altLang="ja-JP" sz="1200" dirty="0">
              <a:latin typeface="ＭＳ 明朝"/>
              <a:ea typeface="ＭＳ 明朝"/>
            </a:endParaRPr>
          </a:p>
          <a:p>
            <a:pPr marL="903288" lvl="0" indent="-903288" fontAlgn="base">
              <a:lnSpc>
                <a:spcPct val="125000"/>
              </a:lnSpc>
              <a:spcBef>
                <a:spcPct val="0"/>
              </a:spcBef>
              <a:spcAft>
                <a:spcPct val="0"/>
              </a:spcAft>
            </a:pP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
        <p:nvSpPr>
          <p:cNvPr id="10" name="タイトル 1"/>
          <p:cNvSpPr txBox="1">
            <a:spLocks noChangeAspect="1"/>
          </p:cNvSpPr>
          <p:nvPr/>
        </p:nvSpPr>
        <p:spPr>
          <a:xfrm>
            <a:off x="369939" y="5039673"/>
            <a:ext cx="6120680" cy="756464"/>
          </a:xfrm>
          <a:prstGeom prst="rect">
            <a:avLst/>
          </a:prstGeom>
          <a:ln>
            <a:noFill/>
          </a:ln>
        </p:spPr>
        <p:txBody>
          <a:bodyPr vert="horz" lIns="0" tIns="45720" rIns="0" bIns="45720" rtlCol="0" anchor="t">
            <a:noAutofit/>
          </a:bodyPr>
          <a:lstStyle/>
          <a:p>
            <a:pPr marL="628650" lvl="0" indent="-62865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考察</a:t>
            </a:r>
            <a:r>
              <a:rPr kumimoji="1" lang="en-US" altLang="ja-JP" sz="1200" b="0" i="0" u="none" strike="noStrike" kern="1200" cap="none" spc="0" normalizeH="0" baseline="0" noProof="0" dirty="0">
                <a:ln>
                  <a:noFill/>
                </a:ln>
                <a:effectLst/>
                <a:uLnTx/>
                <a:uFillTx/>
                <a:latin typeface="ＭＳ 明朝"/>
                <a:ea typeface="ＭＳ 明朝"/>
                <a:cs typeface="+mj-cs"/>
              </a:rPr>
              <a:t>】</a:t>
            </a:r>
            <a:r>
              <a:rPr lang="ja-JP" altLang="en-US" sz="1200" dirty="0">
                <a:latin typeface="ＭＳ 明朝"/>
                <a:ea typeface="ＭＳ 明朝"/>
              </a:rPr>
              <a:t>平成</a:t>
            </a:r>
            <a:r>
              <a:rPr lang="en-US" altLang="ja-JP" sz="1200" dirty="0">
                <a:latin typeface="ＭＳ 明朝"/>
                <a:ea typeface="ＭＳ 明朝"/>
              </a:rPr>
              <a:t>28</a:t>
            </a:r>
            <a:r>
              <a:rPr lang="ja-JP" altLang="en-US" sz="1200" dirty="0">
                <a:latin typeface="ＭＳ 明朝"/>
                <a:ea typeface="ＭＳ 明朝"/>
              </a:rPr>
              <a:t>年度の青年期受診率は</a:t>
            </a:r>
            <a:r>
              <a:rPr lang="en-US" altLang="ja-JP" sz="1200" dirty="0">
                <a:latin typeface="ＭＳ 明朝"/>
                <a:ea typeface="ＭＳ 明朝"/>
              </a:rPr>
              <a:t>10.1%</a:t>
            </a:r>
            <a:r>
              <a:rPr lang="ja-JP" altLang="en-US" sz="1200" dirty="0">
                <a:latin typeface="ＭＳ 明朝"/>
                <a:ea typeface="ＭＳ 明朝"/>
              </a:rPr>
              <a:t>であり、平成</a:t>
            </a:r>
            <a:r>
              <a:rPr lang="en-US" altLang="ja-JP" sz="1200" dirty="0">
                <a:latin typeface="ＭＳ 明朝"/>
                <a:ea typeface="ＭＳ 明朝"/>
              </a:rPr>
              <a:t>27</a:t>
            </a:r>
            <a:r>
              <a:rPr lang="ja-JP" altLang="en-US" sz="1200" dirty="0">
                <a:latin typeface="ＭＳ 明朝"/>
                <a:ea typeface="ＭＳ 明朝"/>
              </a:rPr>
              <a:t>年度の</a:t>
            </a:r>
            <a:r>
              <a:rPr lang="en-US" altLang="ja-JP" sz="1200" dirty="0">
                <a:latin typeface="ＭＳ 明朝"/>
                <a:ea typeface="ＭＳ 明朝"/>
              </a:rPr>
              <a:t>9.5%</a:t>
            </a:r>
            <a:r>
              <a:rPr lang="ja-JP" altLang="en-US" sz="1200" dirty="0">
                <a:latin typeface="ＭＳ 明朝"/>
                <a:ea typeface="ＭＳ 明朝"/>
              </a:rPr>
              <a:t>から</a:t>
            </a:r>
            <a:r>
              <a:rPr lang="en-US" altLang="ja-JP" sz="1200" dirty="0">
                <a:latin typeface="ＭＳ 明朝"/>
                <a:ea typeface="ＭＳ 明朝"/>
              </a:rPr>
              <a:t>0.6</a:t>
            </a:r>
            <a:r>
              <a:rPr lang="ja-JP" altLang="en-US" sz="1200" dirty="0">
                <a:latin typeface="ＭＳ 明朝"/>
                <a:ea typeface="ＭＳ 明朝"/>
              </a:rPr>
              <a:t>ポイント上昇しています。結果に基づき目標値等の見直しを行い、更なる取り組みを検討します。</a:t>
            </a:r>
            <a:endParaRPr lang="ja-JP" altLang="ja-JP" sz="1200" dirty="0">
              <a:latin typeface="ＭＳ 明朝"/>
              <a:ea typeface="ＭＳ 明朝"/>
            </a:endParaRPr>
          </a:p>
        </p:txBody>
      </p:sp>
      <p:sp>
        <p:nvSpPr>
          <p:cNvPr id="8" name="Rectangle 5"/>
          <p:cNvSpPr>
            <a:spLocks noChangeAspect="1" noChangeArrowheads="1"/>
          </p:cNvSpPr>
          <p:nvPr/>
        </p:nvSpPr>
        <p:spPr bwMode="auto">
          <a:xfrm>
            <a:off x="381000" y="2398242"/>
            <a:ext cx="6120679"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目標値</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2" name="Rectangle 5"/>
          <p:cNvSpPr>
            <a:spLocks noChangeAspect="1" noChangeArrowheads="1"/>
          </p:cNvSpPr>
          <p:nvPr/>
        </p:nvSpPr>
        <p:spPr bwMode="auto">
          <a:xfrm>
            <a:off x="355894" y="3443535"/>
            <a:ext cx="6120679"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達成状況</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graphicFrame>
        <p:nvGraphicFramePr>
          <p:cNvPr id="13" name="表 12"/>
          <p:cNvGraphicFramePr>
            <a:graphicFrameLocks noGrp="1" noChangeAspect="1"/>
          </p:cNvGraphicFramePr>
          <p:nvPr>
            <p:extLst>
              <p:ext uri="{D42A27DB-BD31-4B8C-83A1-F6EECF244321}">
                <p14:modId xmlns:p14="http://schemas.microsoft.com/office/powerpoint/2010/main" val="2619770571"/>
              </p:ext>
            </p:extLst>
          </p:nvPr>
        </p:nvGraphicFramePr>
        <p:xfrm>
          <a:off x="380999" y="3798407"/>
          <a:ext cx="6120679" cy="684000"/>
        </p:xfrm>
        <a:graphic>
          <a:graphicData uri="http://schemas.openxmlformats.org/drawingml/2006/table">
            <a:tbl>
              <a:tblPr/>
              <a:tblGrid>
                <a:gridCol w="1548754">
                  <a:extLst>
                    <a:ext uri="{9D8B030D-6E8A-4147-A177-3AD203B41FA5}">
                      <a16:colId xmlns="" xmlns:a16="http://schemas.microsoft.com/office/drawing/2014/main" val="20000"/>
                    </a:ext>
                  </a:extLst>
                </a:gridCol>
                <a:gridCol w="1523975">
                  <a:extLst>
                    <a:ext uri="{9D8B030D-6E8A-4147-A177-3AD203B41FA5}">
                      <a16:colId xmlns="" xmlns:a16="http://schemas.microsoft.com/office/drawing/2014/main" val="20001"/>
                    </a:ext>
                  </a:extLst>
                </a:gridCol>
                <a:gridCol w="1523975">
                  <a:extLst>
                    <a:ext uri="{9D8B030D-6E8A-4147-A177-3AD203B41FA5}">
                      <a16:colId xmlns="" xmlns:a16="http://schemas.microsoft.com/office/drawing/2014/main" val="20002"/>
                    </a:ext>
                  </a:extLst>
                </a:gridCol>
                <a:gridCol w="1523975">
                  <a:extLst>
                    <a:ext uri="{9D8B030D-6E8A-4147-A177-3AD203B41FA5}">
                      <a16:colId xmlns="" xmlns:a16="http://schemas.microsoft.com/office/drawing/2014/main" val="20003"/>
                    </a:ext>
                  </a:extLst>
                </a:gridCol>
              </a:tblGrid>
              <a:tr h="342000">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27</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28</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29</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0"/>
                  </a:ext>
                </a:extLst>
              </a:tr>
              <a:tr h="342000">
                <a:tc>
                  <a:txBody>
                    <a:bodyPr/>
                    <a:lstStyle/>
                    <a:p>
                      <a:pPr algn="ctr" rtl="0"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青年期健診受診率</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9.5</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10.1</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945128870"/>
                  </a:ext>
                </a:extLst>
              </a:tr>
            </a:tbl>
          </a:graphicData>
        </a:graphic>
      </p:graphicFrame>
      <p:sp>
        <p:nvSpPr>
          <p:cNvPr id="14"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22</a:t>
            </a:fld>
            <a:endParaRPr kumimoji="1" lang="ja-JP" altLang="en-US" dirty="0">
              <a:latin typeface="ＭＳ 明朝"/>
              <a:ea typeface="ＭＳ 明朝"/>
            </a:endParaRPr>
          </a:p>
        </p:txBody>
      </p:sp>
      <p:sp>
        <p:nvSpPr>
          <p:cNvPr id="16" name="タイトル 1"/>
          <p:cNvSpPr txBox="1">
            <a:spLocks noChangeAspect="1"/>
          </p:cNvSpPr>
          <p:nvPr/>
        </p:nvSpPr>
        <p:spPr>
          <a:xfrm>
            <a:off x="476672" y="2378499"/>
            <a:ext cx="5509190" cy="680889"/>
          </a:xfrm>
          <a:prstGeom prst="rect">
            <a:avLst/>
          </a:prstGeom>
          <a:ln>
            <a:noFill/>
          </a:ln>
        </p:spPr>
        <p:txBody>
          <a:bodyPr vert="horz" lIns="0" tIns="45720" rIns="0" bIns="45720" rtlCol="0" anchor="t">
            <a:noAutofit/>
          </a:bodyPr>
          <a:lstStyle/>
          <a:p>
            <a:pPr marL="628650" indent="-628650" fontAlgn="base">
              <a:lnSpc>
                <a:spcPct val="125000"/>
              </a:lnSpc>
              <a:spcBef>
                <a:spcPct val="0"/>
              </a:spcBef>
              <a:spcAft>
                <a:spcPct val="0"/>
              </a:spcAft>
            </a:pPr>
            <a:r>
              <a:rPr lang="ja-JP" altLang="en-US" sz="1200" dirty="0">
                <a:latin typeface="ＭＳ 明朝"/>
                <a:ea typeface="ＭＳ 明朝"/>
                <a:cs typeface="+mj-cs"/>
              </a:rPr>
              <a:t>　</a:t>
            </a:r>
            <a:r>
              <a:rPr lang="ja-JP" altLang="en-US" sz="1200" dirty="0" smtClean="0">
                <a:latin typeface="ＭＳ 明朝"/>
                <a:ea typeface="ＭＳ 明朝"/>
                <a:cs typeface="+mj-cs"/>
              </a:rPr>
              <a:t>　　　　青</a:t>
            </a:r>
            <a:r>
              <a:rPr lang="ja-JP" altLang="en-US" sz="1200" dirty="0">
                <a:latin typeface="ＭＳ 明朝"/>
                <a:ea typeface="ＭＳ 明朝"/>
                <a:cs typeface="+mj-cs"/>
              </a:rPr>
              <a:t>年期健診受診率を前年度より向上</a:t>
            </a:r>
            <a:r>
              <a:rPr lang="ja-JP" altLang="en-US" sz="1200" dirty="0" smtClean="0">
                <a:latin typeface="ＭＳ 明朝"/>
                <a:ea typeface="ＭＳ 明朝"/>
                <a:cs typeface="+mj-cs"/>
              </a:rPr>
              <a:t>させる。</a:t>
            </a:r>
            <a:endParaRPr lang="en-US" altLang="ja-JP" sz="1200" dirty="0">
              <a:latin typeface="ＭＳ 明朝"/>
              <a:ea typeface="ＭＳ 明朝"/>
            </a:endParaRPr>
          </a:p>
          <a:p>
            <a:pPr marL="628650" lvl="0" indent="-628650" fontAlgn="base">
              <a:lnSpc>
                <a:spcPct val="125000"/>
              </a:lnSpc>
              <a:spcBef>
                <a:spcPct val="0"/>
              </a:spcBef>
              <a:spcAft>
                <a:spcPct val="0"/>
              </a:spcAft>
            </a:pPr>
            <a:endParaRPr lang="ja-JP" altLang="ja-JP" sz="1200" dirty="0">
              <a:latin typeface="ＭＳ 明朝"/>
              <a:ea typeface="ＭＳ 明朝"/>
            </a:endParaRPr>
          </a:p>
        </p:txBody>
      </p:sp>
    </p:spTree>
    <p:extLst>
      <p:ext uri="{BB962C8B-B14F-4D97-AF65-F5344CB8AC3E}">
        <p14:creationId xmlns:p14="http://schemas.microsoft.com/office/powerpoint/2010/main" val="23280724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noChangeAspect="1"/>
          </p:cNvSpPr>
          <p:nvPr/>
        </p:nvSpPr>
        <p:spPr>
          <a:xfrm>
            <a:off x="363491" y="137711"/>
            <a:ext cx="6120680" cy="2065082"/>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300" dirty="0">
                <a:latin typeface="ＭＳ 明朝"/>
                <a:ea typeface="ＭＳ 明朝"/>
                <a:cs typeface="+mj-cs"/>
              </a:rPr>
              <a:t>④健康増進</a:t>
            </a:r>
            <a:r>
              <a:rPr kumimoji="1" lang="ja-JP" altLang="en-US" sz="1300" b="0" i="0" u="none" strike="noStrike" kern="1200" cap="none" spc="0" normalizeH="0" baseline="0" noProof="0" dirty="0">
                <a:ln>
                  <a:noFill/>
                </a:ln>
                <a:effectLst/>
                <a:uLnTx/>
                <a:uFillTx/>
                <a:latin typeface="ＭＳ 明朝"/>
                <a:ea typeface="ＭＳ 明朝"/>
                <a:cs typeface="+mj-cs"/>
              </a:rPr>
              <a:t>事業</a:t>
            </a:r>
            <a:endParaRPr kumimoji="1" lang="en-US" altLang="ja-JP" sz="1300" b="0" i="0" u="none" strike="noStrike" kern="1200" cap="none" spc="0" normalizeH="0" baseline="0" noProof="0" dirty="0">
              <a:ln>
                <a:noFill/>
              </a:ln>
              <a:effectLst/>
              <a:uLnTx/>
              <a:uFillTx/>
              <a:latin typeface="ＭＳ 明朝"/>
              <a:ea typeface="ＭＳ 明朝"/>
              <a:cs typeface="+mj-cs"/>
            </a:endParaRPr>
          </a:p>
          <a:p>
            <a:pPr fontAlgn="base">
              <a:lnSpc>
                <a:spcPct val="125000"/>
              </a:lnSpc>
              <a:spcBef>
                <a:spcPct val="0"/>
              </a:spcBef>
              <a:spcAft>
                <a:spcPct val="0"/>
              </a:spcAft>
            </a:pPr>
            <a:r>
              <a:rPr lang="en-US" altLang="ja-JP" sz="1200" dirty="0">
                <a:latin typeface="ＭＳ 明朝"/>
                <a:ea typeface="ＭＳ 明朝"/>
              </a:rPr>
              <a:t>【</a:t>
            </a:r>
            <a:r>
              <a:rPr lang="ja-JP" altLang="en-US" sz="1200" dirty="0">
                <a:latin typeface="ＭＳ 明朝"/>
                <a:ea typeface="ＭＳ 明朝"/>
              </a:rPr>
              <a:t>実施年度</a:t>
            </a:r>
            <a:r>
              <a:rPr lang="en-US" altLang="ja-JP" sz="1200" dirty="0">
                <a:latin typeface="ＭＳ 明朝"/>
                <a:ea typeface="ＭＳ 明朝"/>
              </a:rPr>
              <a:t>】</a:t>
            </a:r>
            <a:r>
              <a:rPr lang="ja-JP" altLang="en-US" sz="1200" dirty="0">
                <a:latin typeface="ＭＳ 明朝"/>
                <a:ea typeface="ＭＳ 明朝"/>
              </a:rPr>
              <a:t>平成</a:t>
            </a:r>
            <a:r>
              <a:rPr lang="en-US" altLang="ja-JP" sz="1200" dirty="0">
                <a:latin typeface="ＭＳ 明朝"/>
                <a:ea typeface="ＭＳ 明朝"/>
              </a:rPr>
              <a:t>27</a:t>
            </a:r>
            <a:r>
              <a:rPr lang="ja-JP" altLang="en-US" sz="1200" dirty="0">
                <a:latin typeface="ＭＳ 明朝"/>
                <a:ea typeface="ＭＳ 明朝"/>
              </a:rPr>
              <a:t>年度から平成</a:t>
            </a:r>
            <a:r>
              <a:rPr lang="en-US" altLang="ja-JP" sz="1200" dirty="0">
                <a:latin typeface="ＭＳ 明朝"/>
                <a:ea typeface="ＭＳ 明朝"/>
              </a:rPr>
              <a:t>29</a:t>
            </a:r>
            <a:r>
              <a:rPr lang="ja-JP" altLang="en-US" sz="1200" dirty="0">
                <a:latin typeface="ＭＳ 明朝"/>
                <a:ea typeface="ＭＳ 明朝"/>
              </a:rPr>
              <a:t>年度</a:t>
            </a:r>
            <a:endParaRPr lang="en-US" altLang="ja-JP" sz="1200" dirty="0">
              <a:latin typeface="ＭＳ 明朝"/>
              <a:ea typeface="ＭＳ 明朝"/>
            </a:endParaRPr>
          </a:p>
          <a:p>
            <a:pPr marL="1081088" lvl="0" indent="-1081088"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事業目的</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0" lang="ja-JP" altLang="en-US" sz="1200" kern="0" dirty="0">
                <a:solidFill>
                  <a:prstClr val="black"/>
                </a:solidFill>
                <a:latin typeface="ＭＳ 明朝"/>
                <a:ea typeface="ＭＳ 明朝"/>
              </a:rPr>
              <a:t>健診異常値対象者への医療機関受診</a:t>
            </a:r>
            <a:endParaRPr kumimoji="1" lang="en-US" altLang="ja-JP" sz="1200" b="0" i="0" u="none" strike="noStrike" kern="1200" cap="none" spc="0" normalizeH="0" baseline="0" noProof="0" dirty="0">
              <a:ln>
                <a:noFill/>
              </a:ln>
              <a:effectLst/>
              <a:uLnTx/>
              <a:uFillTx/>
              <a:latin typeface="ＭＳ 明朝"/>
              <a:ea typeface="ＭＳ 明朝"/>
              <a:cs typeface="+mj-cs"/>
            </a:endParaRPr>
          </a:p>
          <a:p>
            <a:pPr marL="903288" lvl="0" indent="-903288" fontAlgn="base">
              <a:lnSpc>
                <a:spcPct val="125000"/>
              </a:lnSpc>
              <a:spcBef>
                <a:spcPct val="0"/>
              </a:spcBef>
              <a:spcAft>
                <a:spcPct val="0"/>
              </a:spcAft>
            </a:pPr>
            <a:r>
              <a:rPr lang="en-US" altLang="ja-JP" sz="1200" dirty="0">
                <a:latin typeface="ＭＳ 明朝"/>
                <a:ea typeface="ＭＳ 明朝"/>
                <a:cs typeface="+mj-cs"/>
              </a:rPr>
              <a:t>【</a:t>
            </a:r>
            <a:r>
              <a:rPr lang="ja-JP" altLang="en-US" sz="1200" dirty="0">
                <a:latin typeface="ＭＳ 明朝"/>
                <a:ea typeface="ＭＳ 明朝"/>
                <a:cs typeface="+mj-cs"/>
              </a:rPr>
              <a:t>事業概要</a:t>
            </a:r>
            <a:r>
              <a:rPr lang="en-US" altLang="ja-JP" sz="1200" dirty="0">
                <a:latin typeface="ＭＳ 明朝"/>
                <a:ea typeface="ＭＳ 明朝"/>
                <a:cs typeface="+mj-cs"/>
              </a:rPr>
              <a:t>】</a:t>
            </a:r>
            <a:r>
              <a:rPr lang="ja-JP" altLang="en-US" sz="1200" dirty="0">
                <a:latin typeface="ＭＳ 明朝"/>
                <a:ea typeface="ＭＳ 明朝"/>
                <a:cs typeface="+mj-cs"/>
              </a:rPr>
              <a:t>特定健康診査</a:t>
            </a:r>
            <a:r>
              <a:rPr lang="ja-JP" altLang="en-US" sz="1200" dirty="0" smtClean="0">
                <a:latin typeface="ＭＳ 明朝"/>
                <a:ea typeface="ＭＳ 明朝"/>
                <a:cs typeface="+mj-cs"/>
              </a:rPr>
              <a:t>の受診</a:t>
            </a:r>
            <a:r>
              <a:rPr lang="ja-JP" altLang="en-US" sz="1200" dirty="0">
                <a:latin typeface="ＭＳ 明朝"/>
                <a:ea typeface="ＭＳ 明朝"/>
                <a:cs typeface="+mj-cs"/>
              </a:rPr>
              <a:t>後</a:t>
            </a:r>
            <a:r>
              <a:rPr lang="ja-JP" altLang="en-US" sz="1200" dirty="0" smtClean="0">
                <a:latin typeface="ＭＳ 明朝"/>
                <a:ea typeface="ＭＳ 明朝"/>
                <a:cs typeface="+mj-cs"/>
              </a:rPr>
              <a:t>、</a:t>
            </a:r>
            <a:r>
              <a:rPr lang="ja-JP" altLang="en-US" sz="1200" dirty="0">
                <a:latin typeface="ＭＳ 明朝"/>
                <a:ea typeface="ＭＳ 明朝"/>
                <a:cs typeface="+mj-cs"/>
              </a:rPr>
              <a:t>その結果に異常値があるにも関わらず医療機関受診が確認できない対象者を特定し、通知書を送付することで受診勧奨を行います。</a:t>
            </a:r>
            <a:endParaRPr lang="en-US" altLang="ja-JP" sz="1200" dirty="0">
              <a:latin typeface="ＭＳ 明朝"/>
              <a:ea typeface="ＭＳ 明朝"/>
              <a:cs typeface="+mj-cs"/>
            </a:endParaRPr>
          </a:p>
          <a:p>
            <a:pPr marL="903288" lvl="0" indent="-903288"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実施内容</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健診異常値放置者に医療機関受診勧奨通知を作成し、郵送</a:t>
            </a:r>
            <a:r>
              <a:rPr kumimoji="1" lang="ja-JP" altLang="en-US" sz="1200" b="0" i="0" u="none" strike="noStrike" kern="1200" cap="none" spc="0" normalizeH="0" baseline="0" noProof="0" dirty="0" smtClean="0">
                <a:ln>
                  <a:noFill/>
                </a:ln>
                <a:effectLst/>
                <a:uLnTx/>
                <a:uFillTx/>
                <a:latin typeface="ＭＳ 明朝"/>
                <a:ea typeface="ＭＳ 明朝"/>
                <a:cs typeface="+mj-cs"/>
              </a:rPr>
              <a:t>しました。</a:t>
            </a:r>
            <a:r>
              <a:rPr kumimoji="1" lang="ja-JP" altLang="en-US" sz="1200" b="0" i="0" u="none" strike="noStrike" kern="1200" cap="none" spc="0" normalizeH="0" baseline="0" noProof="0" dirty="0">
                <a:ln>
                  <a:noFill/>
                </a:ln>
                <a:effectLst/>
                <a:uLnTx/>
                <a:uFillTx/>
                <a:latin typeface="ＭＳ 明朝"/>
                <a:ea typeface="ＭＳ 明朝"/>
                <a:cs typeface="+mj-cs"/>
              </a:rPr>
              <a:t>通知後に医療機関受診があるか確認し、受診がない対象者にはフォローを行</a:t>
            </a:r>
            <a:r>
              <a:rPr lang="ja-JP" altLang="en-US" sz="1200" dirty="0">
                <a:latin typeface="ＭＳ 明朝"/>
                <a:ea typeface="ＭＳ 明朝"/>
                <a:cs typeface="+mj-cs"/>
              </a:rPr>
              <a:t>いました</a:t>
            </a:r>
            <a:r>
              <a:rPr kumimoji="1" lang="ja-JP" altLang="en-US" sz="1200" b="0" i="0" u="none" strike="noStrike" kern="1200" cap="none" spc="0" normalizeH="0" baseline="0" noProof="0" dirty="0" err="1">
                <a:ln>
                  <a:noFill/>
                </a:ln>
                <a:effectLst/>
                <a:uLnTx/>
                <a:uFillTx/>
                <a:latin typeface="ＭＳ 明朝"/>
                <a:ea typeface="ＭＳ 明朝"/>
                <a:cs typeface="+mj-cs"/>
              </a:rPr>
              <a:t>。</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
        <p:nvSpPr>
          <p:cNvPr id="11" name="Rectangle 5"/>
          <p:cNvSpPr>
            <a:spLocks noChangeAspect="1" noChangeArrowheads="1"/>
          </p:cNvSpPr>
          <p:nvPr/>
        </p:nvSpPr>
        <p:spPr bwMode="auto">
          <a:xfrm>
            <a:off x="369021" y="2376321"/>
            <a:ext cx="6120679"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目標値</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5"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23</a:t>
            </a:fld>
            <a:endParaRPr kumimoji="1" lang="ja-JP" altLang="en-US" dirty="0">
              <a:latin typeface="ＭＳ 明朝"/>
              <a:ea typeface="ＭＳ 明朝"/>
            </a:endParaRPr>
          </a:p>
        </p:txBody>
      </p:sp>
      <p:sp>
        <p:nvSpPr>
          <p:cNvPr id="17" name="タイトル 1"/>
          <p:cNvSpPr txBox="1">
            <a:spLocks noChangeAspect="1"/>
          </p:cNvSpPr>
          <p:nvPr/>
        </p:nvSpPr>
        <p:spPr>
          <a:xfrm>
            <a:off x="369020" y="4226455"/>
            <a:ext cx="6120680" cy="756464"/>
          </a:xfrm>
          <a:prstGeom prst="rect">
            <a:avLst/>
          </a:prstGeom>
          <a:ln>
            <a:noFill/>
          </a:ln>
        </p:spPr>
        <p:txBody>
          <a:bodyPr vert="horz" lIns="0" tIns="45720" rIns="0" bIns="45720" rtlCol="0" anchor="t">
            <a:noAutofit/>
          </a:bodyPr>
          <a:lstStyle/>
          <a:p>
            <a:pPr marL="628650" lvl="0" indent="-62865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考察</a:t>
            </a:r>
            <a:r>
              <a:rPr kumimoji="1" lang="en-US" altLang="ja-JP" sz="1200" b="0" i="0" u="none" strike="noStrike" kern="1200" cap="none" spc="0" normalizeH="0" baseline="0" noProof="0" dirty="0">
                <a:ln>
                  <a:noFill/>
                </a:ln>
                <a:effectLst/>
                <a:uLnTx/>
                <a:uFillTx/>
                <a:latin typeface="ＭＳ 明朝"/>
                <a:ea typeface="ＭＳ 明朝"/>
                <a:cs typeface="+mj-cs"/>
              </a:rPr>
              <a:t>】</a:t>
            </a:r>
            <a:r>
              <a:rPr lang="ja-JP" altLang="en-US" sz="1200" dirty="0">
                <a:latin typeface="ＭＳ 明朝"/>
                <a:ea typeface="ＭＳ 明朝"/>
              </a:rPr>
              <a:t>平成</a:t>
            </a:r>
            <a:r>
              <a:rPr lang="en-US" altLang="ja-JP" sz="1200" dirty="0">
                <a:latin typeface="ＭＳ 明朝"/>
                <a:ea typeface="ＭＳ 明朝"/>
              </a:rPr>
              <a:t>28</a:t>
            </a:r>
            <a:r>
              <a:rPr lang="ja-JP" altLang="en-US" sz="1200" dirty="0">
                <a:latin typeface="ＭＳ 明朝"/>
                <a:ea typeface="ＭＳ 明朝"/>
              </a:rPr>
              <a:t>年度の医療機関受診率は</a:t>
            </a:r>
            <a:r>
              <a:rPr lang="en-US" altLang="ja-JP" sz="1200" dirty="0">
                <a:latin typeface="ＭＳ 明朝"/>
                <a:ea typeface="ＭＳ 明朝"/>
              </a:rPr>
              <a:t>94.1%</a:t>
            </a:r>
            <a:r>
              <a:rPr lang="ja-JP" altLang="en-US" sz="1200" dirty="0">
                <a:latin typeface="ＭＳ 明朝"/>
                <a:ea typeface="ＭＳ 明朝"/>
              </a:rPr>
              <a:t>であり、平成</a:t>
            </a:r>
            <a:r>
              <a:rPr lang="en-US" altLang="ja-JP" sz="1200" dirty="0">
                <a:latin typeface="ＭＳ 明朝"/>
                <a:ea typeface="ＭＳ 明朝"/>
              </a:rPr>
              <a:t>27</a:t>
            </a:r>
            <a:r>
              <a:rPr lang="ja-JP" altLang="en-US" sz="1200" dirty="0">
                <a:latin typeface="ＭＳ 明朝"/>
                <a:ea typeface="ＭＳ 明朝"/>
              </a:rPr>
              <a:t>年度の</a:t>
            </a:r>
            <a:r>
              <a:rPr lang="en-US" altLang="ja-JP" sz="1200" dirty="0">
                <a:latin typeface="ＭＳ 明朝"/>
                <a:ea typeface="ＭＳ 明朝"/>
              </a:rPr>
              <a:t>93.6%</a:t>
            </a:r>
            <a:r>
              <a:rPr lang="ja-JP" altLang="en-US" sz="1200" dirty="0">
                <a:latin typeface="ＭＳ 明朝"/>
                <a:ea typeface="ＭＳ 明朝"/>
              </a:rPr>
              <a:t>から</a:t>
            </a:r>
            <a:r>
              <a:rPr lang="en-US" altLang="ja-JP" sz="1200" dirty="0">
                <a:latin typeface="ＭＳ 明朝"/>
                <a:ea typeface="ＭＳ 明朝"/>
              </a:rPr>
              <a:t>0.5</a:t>
            </a:r>
            <a:r>
              <a:rPr lang="ja-JP" altLang="en-US" sz="1200" dirty="0">
                <a:latin typeface="ＭＳ 明朝"/>
                <a:ea typeface="ＭＳ 明朝"/>
              </a:rPr>
              <a:t>ポイント上昇しています。結果に基づき目標値等の見直しを行い、更なる取り組みを検討します。</a:t>
            </a:r>
            <a:endParaRPr lang="ja-JP" altLang="ja-JP" sz="1200" dirty="0">
              <a:latin typeface="ＭＳ 明朝"/>
              <a:ea typeface="ＭＳ 明朝"/>
            </a:endParaRPr>
          </a:p>
        </p:txBody>
      </p:sp>
      <p:sp>
        <p:nvSpPr>
          <p:cNvPr id="18" name="Rectangle 5"/>
          <p:cNvSpPr>
            <a:spLocks noChangeAspect="1" noChangeArrowheads="1"/>
          </p:cNvSpPr>
          <p:nvPr/>
        </p:nvSpPr>
        <p:spPr bwMode="auto">
          <a:xfrm>
            <a:off x="369021" y="2911176"/>
            <a:ext cx="6120679"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達成状況</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graphicFrame>
        <p:nvGraphicFramePr>
          <p:cNvPr id="19" name="表 18"/>
          <p:cNvGraphicFramePr>
            <a:graphicFrameLocks noGrp="1" noChangeAspect="1"/>
          </p:cNvGraphicFramePr>
          <p:nvPr>
            <p:extLst>
              <p:ext uri="{D42A27DB-BD31-4B8C-83A1-F6EECF244321}">
                <p14:modId xmlns:p14="http://schemas.microsoft.com/office/powerpoint/2010/main" val="3294489376"/>
              </p:ext>
            </p:extLst>
          </p:nvPr>
        </p:nvGraphicFramePr>
        <p:xfrm>
          <a:off x="368659" y="3311860"/>
          <a:ext cx="6115510" cy="684000"/>
        </p:xfrm>
        <a:graphic>
          <a:graphicData uri="http://schemas.openxmlformats.org/drawingml/2006/table">
            <a:tbl>
              <a:tblPr/>
              <a:tblGrid>
                <a:gridCol w="1547446">
                  <a:extLst>
                    <a:ext uri="{9D8B030D-6E8A-4147-A177-3AD203B41FA5}">
                      <a16:colId xmlns="" xmlns:a16="http://schemas.microsoft.com/office/drawing/2014/main" val="20000"/>
                    </a:ext>
                  </a:extLst>
                </a:gridCol>
                <a:gridCol w="1522688">
                  <a:extLst>
                    <a:ext uri="{9D8B030D-6E8A-4147-A177-3AD203B41FA5}">
                      <a16:colId xmlns="" xmlns:a16="http://schemas.microsoft.com/office/drawing/2014/main" val="20001"/>
                    </a:ext>
                  </a:extLst>
                </a:gridCol>
                <a:gridCol w="1522688">
                  <a:extLst>
                    <a:ext uri="{9D8B030D-6E8A-4147-A177-3AD203B41FA5}">
                      <a16:colId xmlns="" xmlns:a16="http://schemas.microsoft.com/office/drawing/2014/main" val="20002"/>
                    </a:ext>
                  </a:extLst>
                </a:gridCol>
                <a:gridCol w="1522688">
                  <a:extLst>
                    <a:ext uri="{9D8B030D-6E8A-4147-A177-3AD203B41FA5}">
                      <a16:colId xmlns="" xmlns:a16="http://schemas.microsoft.com/office/drawing/2014/main" val="20003"/>
                    </a:ext>
                  </a:extLst>
                </a:gridCol>
              </a:tblGrid>
              <a:tr h="342000">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27</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28</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29</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0"/>
                  </a:ext>
                </a:extLst>
              </a:tr>
              <a:tr h="342000">
                <a:tc>
                  <a:txBody>
                    <a:bodyPr/>
                    <a:lstStyle/>
                    <a:p>
                      <a:pPr algn="ctr" rtl="0"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医療機関受診率</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93.6</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94.1</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945128870"/>
                  </a:ext>
                </a:extLst>
              </a:tr>
            </a:tbl>
          </a:graphicData>
        </a:graphic>
      </p:graphicFrame>
      <p:sp>
        <p:nvSpPr>
          <p:cNvPr id="10" name="タイトル 1"/>
          <p:cNvSpPr txBox="1">
            <a:spLocks noChangeAspect="1"/>
          </p:cNvSpPr>
          <p:nvPr/>
        </p:nvSpPr>
        <p:spPr>
          <a:xfrm>
            <a:off x="1232756" y="2360998"/>
            <a:ext cx="6120680" cy="584644"/>
          </a:xfrm>
          <a:prstGeom prst="rect">
            <a:avLst/>
          </a:prstGeom>
          <a:ln>
            <a:noFill/>
          </a:ln>
        </p:spPr>
        <p:txBody>
          <a:bodyPr vert="horz" lIns="0" tIns="45720" rIns="0" bIns="45720" rtlCol="0" anchor="t">
            <a:noAutofit/>
          </a:bodyPr>
          <a:lstStyle/>
          <a:p>
            <a:pPr marL="628650" lvl="0" indent="-628650" fontAlgn="base">
              <a:lnSpc>
                <a:spcPct val="125000"/>
              </a:lnSpc>
              <a:spcBef>
                <a:spcPct val="0"/>
              </a:spcBef>
              <a:spcAft>
                <a:spcPct val="0"/>
              </a:spcAft>
            </a:pPr>
            <a:r>
              <a:rPr lang="ja-JP" altLang="en-US" sz="1200" dirty="0">
                <a:latin typeface="ＭＳ 明朝"/>
                <a:ea typeface="ＭＳ 明朝"/>
                <a:cs typeface="+mj-cs"/>
              </a:rPr>
              <a:t>医療機関受診率の割合を前年度より向上させる</a:t>
            </a:r>
            <a:r>
              <a:rPr lang="ja-JP" altLang="en-US" sz="1200" dirty="0" smtClean="0">
                <a:latin typeface="ＭＳ 明朝"/>
                <a:ea typeface="ＭＳ 明朝"/>
                <a:cs typeface="+mj-cs"/>
              </a:rPr>
              <a:t>。</a:t>
            </a:r>
            <a:endParaRPr lang="ja-JP" altLang="ja-JP" sz="1200" dirty="0">
              <a:latin typeface="ＭＳ 明朝"/>
              <a:ea typeface="ＭＳ 明朝"/>
            </a:endParaRPr>
          </a:p>
        </p:txBody>
      </p:sp>
    </p:spTree>
    <p:extLst>
      <p:ext uri="{BB962C8B-B14F-4D97-AF65-F5344CB8AC3E}">
        <p14:creationId xmlns:p14="http://schemas.microsoft.com/office/powerpoint/2010/main" val="282130442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noChangeAspect="1"/>
          </p:cNvSpPr>
          <p:nvPr/>
        </p:nvSpPr>
        <p:spPr>
          <a:xfrm>
            <a:off x="367381" y="127000"/>
            <a:ext cx="6120680" cy="2212752"/>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300" dirty="0">
                <a:latin typeface="ＭＳ 明朝"/>
                <a:ea typeface="ＭＳ 明朝"/>
                <a:cs typeface="+mj-cs"/>
              </a:rPr>
              <a:t>⑤ジェネリック医薬品差額通知事業</a:t>
            </a:r>
            <a:endParaRPr lang="en-US" altLang="ja-JP" sz="1300" dirty="0">
              <a:latin typeface="ＭＳ 明朝"/>
              <a:ea typeface="ＭＳ 明朝"/>
              <a:cs typeface="+mj-cs"/>
            </a:endParaRPr>
          </a:p>
          <a:p>
            <a:pPr fontAlgn="base">
              <a:lnSpc>
                <a:spcPct val="125000"/>
              </a:lnSpc>
              <a:spcBef>
                <a:spcPct val="0"/>
              </a:spcBef>
              <a:spcAft>
                <a:spcPct val="0"/>
              </a:spcAft>
            </a:pPr>
            <a:r>
              <a:rPr lang="en-US" altLang="ja-JP" sz="1200" dirty="0">
                <a:latin typeface="ＭＳ 明朝"/>
                <a:ea typeface="ＭＳ 明朝"/>
              </a:rPr>
              <a:t>【</a:t>
            </a:r>
            <a:r>
              <a:rPr lang="ja-JP" altLang="en-US" sz="1200" dirty="0">
                <a:latin typeface="ＭＳ 明朝"/>
                <a:ea typeface="ＭＳ 明朝"/>
              </a:rPr>
              <a:t>実施年度</a:t>
            </a:r>
            <a:r>
              <a:rPr lang="en-US" altLang="ja-JP" sz="1200" dirty="0">
                <a:latin typeface="ＭＳ 明朝"/>
                <a:ea typeface="ＭＳ 明朝"/>
              </a:rPr>
              <a:t>】</a:t>
            </a:r>
            <a:r>
              <a:rPr lang="ja-JP" altLang="en-US" sz="1200" dirty="0">
                <a:latin typeface="ＭＳ 明朝"/>
                <a:ea typeface="ＭＳ 明朝"/>
              </a:rPr>
              <a:t>平成</a:t>
            </a:r>
            <a:r>
              <a:rPr lang="en-US" altLang="ja-JP" sz="1200" dirty="0">
                <a:latin typeface="ＭＳ 明朝"/>
                <a:ea typeface="ＭＳ 明朝"/>
              </a:rPr>
              <a:t>27</a:t>
            </a:r>
            <a:r>
              <a:rPr lang="ja-JP" altLang="en-US" sz="1200" dirty="0">
                <a:latin typeface="ＭＳ 明朝"/>
                <a:ea typeface="ＭＳ 明朝"/>
              </a:rPr>
              <a:t>年度から平成</a:t>
            </a:r>
            <a:r>
              <a:rPr lang="en-US" altLang="ja-JP" sz="1200" dirty="0">
                <a:latin typeface="ＭＳ 明朝"/>
                <a:ea typeface="ＭＳ 明朝"/>
              </a:rPr>
              <a:t>29</a:t>
            </a:r>
            <a:r>
              <a:rPr lang="ja-JP" altLang="en-US" sz="1200" dirty="0">
                <a:latin typeface="ＭＳ 明朝"/>
                <a:ea typeface="ＭＳ 明朝"/>
              </a:rPr>
              <a:t>年度</a:t>
            </a:r>
            <a:endParaRPr lang="en-US" altLang="ja-JP" sz="1200" dirty="0">
              <a:latin typeface="ＭＳ 明朝"/>
              <a:ea typeface="ＭＳ 明朝"/>
            </a:endParaRPr>
          </a:p>
          <a:p>
            <a:pPr lvl="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事業目的</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ジェネリック医薬品の普及率向上</a:t>
            </a:r>
            <a:endParaRPr kumimoji="1" lang="en-US" altLang="ja-JP" sz="1200" b="0" i="0" u="none" strike="noStrike" kern="1200" cap="none" spc="0" normalizeH="0" baseline="0" noProof="0" dirty="0">
              <a:ln>
                <a:noFill/>
              </a:ln>
              <a:effectLst/>
              <a:uLnTx/>
              <a:uFillTx/>
              <a:latin typeface="ＭＳ 明朝"/>
              <a:ea typeface="ＭＳ 明朝"/>
              <a:cs typeface="+mj-cs"/>
            </a:endParaRPr>
          </a:p>
          <a:p>
            <a:pPr marL="903288" lvl="0" indent="-903288" fontAlgn="base">
              <a:lnSpc>
                <a:spcPct val="125000"/>
              </a:lnSpc>
              <a:spcBef>
                <a:spcPct val="0"/>
              </a:spcBef>
              <a:spcAft>
                <a:spcPct val="0"/>
              </a:spcAft>
            </a:pPr>
            <a:r>
              <a:rPr lang="en-US" altLang="ja-JP" sz="1200" dirty="0">
                <a:latin typeface="ＭＳ 明朝"/>
                <a:ea typeface="ＭＳ 明朝"/>
                <a:cs typeface="+mj-cs"/>
              </a:rPr>
              <a:t>【</a:t>
            </a:r>
            <a:r>
              <a:rPr lang="ja-JP" altLang="en-US" sz="1200" dirty="0">
                <a:latin typeface="ＭＳ 明朝"/>
                <a:ea typeface="ＭＳ 明朝"/>
                <a:cs typeface="+mj-cs"/>
              </a:rPr>
              <a:t>事業概要</a:t>
            </a:r>
            <a:r>
              <a:rPr lang="en-US" altLang="ja-JP" sz="1200" dirty="0">
                <a:latin typeface="ＭＳ 明朝"/>
                <a:ea typeface="ＭＳ 明朝"/>
                <a:cs typeface="+mj-cs"/>
              </a:rPr>
              <a:t>】</a:t>
            </a:r>
            <a:r>
              <a:rPr lang="ja-JP" altLang="en-US" sz="1200" dirty="0">
                <a:latin typeface="ＭＳ 明朝"/>
                <a:ea typeface="ＭＳ 明朝"/>
                <a:cs typeface="+mj-cs"/>
              </a:rPr>
              <a:t>レセプトデータから、ジェネリック医薬品の使用率が低く、ジェネリック医薬品への切り替えによる薬剤費軽減額が一定以上の対象者を特定します。通知書を対象者に送付することで、ジェネリック医薬品への切り替えを促します。</a:t>
            </a:r>
            <a:endParaRPr lang="en-US" altLang="ja-JP" sz="1200" dirty="0">
              <a:latin typeface="ＭＳ 明朝"/>
              <a:ea typeface="ＭＳ 明朝"/>
              <a:cs typeface="+mj-cs"/>
            </a:endParaRPr>
          </a:p>
          <a:p>
            <a:pPr marL="903288" lvl="0" indent="-903288"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実施内容</a:t>
            </a: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年</a:t>
            </a:r>
            <a:r>
              <a:rPr lang="ja-JP" altLang="en-US" sz="1200" noProof="0" dirty="0">
                <a:latin typeface="ＭＳ 明朝"/>
                <a:ea typeface="ＭＳ 明朝"/>
                <a:cs typeface="+mj-cs"/>
              </a:rPr>
              <a:t>３</a:t>
            </a:r>
            <a:r>
              <a:rPr kumimoji="1" lang="ja-JP" altLang="en-US" sz="1200" b="0" i="0" u="none" strike="noStrike" kern="1200" cap="none" spc="0" normalizeH="0" baseline="0" noProof="0" dirty="0">
                <a:ln>
                  <a:noFill/>
                </a:ln>
                <a:effectLst/>
                <a:uLnTx/>
                <a:uFillTx/>
                <a:latin typeface="ＭＳ 明朝"/>
                <a:ea typeface="ＭＳ 明朝"/>
                <a:cs typeface="+mj-cs"/>
              </a:rPr>
              <a:t>回通知を発送しました。対象者特定方法や効果検証方法、実施後の効果を考慮し、継続を検討</a:t>
            </a:r>
            <a:r>
              <a:rPr lang="ja-JP" altLang="en-US" sz="1200" noProof="0" dirty="0">
                <a:latin typeface="ＭＳ 明朝"/>
                <a:ea typeface="ＭＳ 明朝"/>
                <a:cs typeface="+mj-cs"/>
              </a:rPr>
              <a:t>しました</a:t>
            </a:r>
            <a:r>
              <a:rPr kumimoji="1" lang="ja-JP" altLang="en-US" sz="1200" b="0" i="0" u="none" strike="noStrike" kern="1200" cap="none" spc="0" normalizeH="0" baseline="0" noProof="0" dirty="0">
                <a:ln>
                  <a:noFill/>
                </a:ln>
                <a:effectLst/>
                <a:uLnTx/>
                <a:uFillTx/>
                <a:latin typeface="ＭＳ 明朝"/>
                <a:ea typeface="ＭＳ 明朝"/>
                <a:cs typeface="+mj-cs"/>
              </a:rPr>
              <a:t>。</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
        <p:nvSpPr>
          <p:cNvPr id="10" name="タイトル 1"/>
          <p:cNvSpPr txBox="1">
            <a:spLocks noChangeAspect="1"/>
          </p:cNvSpPr>
          <p:nvPr/>
        </p:nvSpPr>
        <p:spPr>
          <a:xfrm>
            <a:off x="375950" y="4499992"/>
            <a:ext cx="6120680" cy="815838"/>
          </a:xfrm>
          <a:prstGeom prst="rect">
            <a:avLst/>
          </a:prstGeom>
          <a:ln>
            <a:noFill/>
          </a:ln>
        </p:spPr>
        <p:txBody>
          <a:bodyPr vert="horz" lIns="0" tIns="45720" rIns="0" bIns="45720" rtlCol="0" anchor="t">
            <a:noAutofit/>
          </a:bodyPr>
          <a:lstStyle/>
          <a:p>
            <a:pPr marL="628650" lvl="0" indent="-628650" fontAlgn="base">
              <a:lnSpc>
                <a:spcPct val="125000"/>
              </a:lnSpc>
              <a:spcBef>
                <a:spcPct val="0"/>
              </a:spcBef>
              <a:spcAft>
                <a:spcPct val="0"/>
              </a:spcAft>
            </a:pPr>
            <a:r>
              <a:rPr kumimoji="1" lang="en-US" altLang="ja-JP" sz="1200" b="0" i="0" u="none" strike="noStrike" kern="1200" cap="none" spc="0" normalizeH="0" baseline="0" noProof="0" dirty="0">
                <a:ln>
                  <a:noFill/>
                </a:ln>
                <a:effectLst/>
                <a:uLnTx/>
                <a:uFillTx/>
                <a:latin typeface="ＭＳ 明朝"/>
                <a:ea typeface="ＭＳ 明朝"/>
                <a:cs typeface="+mj-cs"/>
              </a:rPr>
              <a:t>【</a:t>
            </a:r>
            <a:r>
              <a:rPr kumimoji="1" lang="ja-JP" altLang="en-US" sz="1200" b="0" i="0" u="none" strike="noStrike" kern="1200" cap="none" spc="0" normalizeH="0" baseline="0" noProof="0" dirty="0">
                <a:ln>
                  <a:noFill/>
                </a:ln>
                <a:effectLst/>
                <a:uLnTx/>
                <a:uFillTx/>
                <a:latin typeface="ＭＳ 明朝"/>
                <a:ea typeface="ＭＳ 明朝"/>
                <a:cs typeface="+mj-cs"/>
              </a:rPr>
              <a:t>考察</a:t>
            </a:r>
            <a:r>
              <a:rPr kumimoji="1" lang="en-US" altLang="ja-JP" sz="1200" b="0" i="0" u="none" strike="noStrike" kern="1200" cap="none" spc="0" normalizeH="0" baseline="0" noProof="0" dirty="0">
                <a:ln>
                  <a:noFill/>
                </a:ln>
                <a:effectLst/>
                <a:uLnTx/>
                <a:uFillTx/>
                <a:latin typeface="ＭＳ 明朝"/>
                <a:ea typeface="ＭＳ 明朝"/>
                <a:cs typeface="+mj-cs"/>
              </a:rPr>
              <a:t>】</a:t>
            </a:r>
            <a:r>
              <a:rPr lang="ja-JP" altLang="en-US" sz="1200" dirty="0">
                <a:latin typeface="ＭＳ 明朝"/>
                <a:ea typeface="ＭＳ 明朝"/>
              </a:rPr>
              <a:t>平成</a:t>
            </a:r>
            <a:r>
              <a:rPr lang="en-US" altLang="ja-JP" sz="1200" dirty="0">
                <a:latin typeface="ＭＳ 明朝"/>
                <a:ea typeface="ＭＳ 明朝"/>
              </a:rPr>
              <a:t>28</a:t>
            </a:r>
            <a:r>
              <a:rPr lang="ja-JP" altLang="en-US" sz="1200" dirty="0">
                <a:latin typeface="ＭＳ 明朝"/>
                <a:ea typeface="ＭＳ 明朝"/>
              </a:rPr>
              <a:t>年度の普及率は</a:t>
            </a:r>
            <a:r>
              <a:rPr lang="en-US" altLang="ja-JP" sz="1200" dirty="0">
                <a:latin typeface="ＭＳ 明朝"/>
                <a:ea typeface="ＭＳ 明朝"/>
              </a:rPr>
              <a:t>67.5%</a:t>
            </a:r>
            <a:r>
              <a:rPr lang="ja-JP" altLang="en-US" sz="1200" dirty="0">
                <a:latin typeface="ＭＳ 明朝"/>
                <a:ea typeface="ＭＳ 明朝"/>
              </a:rPr>
              <a:t>であり、平成</a:t>
            </a:r>
            <a:r>
              <a:rPr lang="en-US" altLang="ja-JP" sz="1200" dirty="0">
                <a:latin typeface="ＭＳ 明朝"/>
                <a:ea typeface="ＭＳ 明朝"/>
              </a:rPr>
              <a:t>27</a:t>
            </a:r>
            <a:r>
              <a:rPr lang="ja-JP" altLang="en-US" sz="1200" dirty="0">
                <a:latin typeface="ＭＳ 明朝"/>
                <a:ea typeface="ＭＳ 明朝"/>
              </a:rPr>
              <a:t>年度の</a:t>
            </a:r>
            <a:r>
              <a:rPr lang="en-US" altLang="ja-JP" sz="1200" dirty="0">
                <a:latin typeface="ＭＳ 明朝"/>
                <a:ea typeface="ＭＳ 明朝"/>
              </a:rPr>
              <a:t>60.4%</a:t>
            </a:r>
            <a:r>
              <a:rPr lang="ja-JP" altLang="en-US" sz="1200" dirty="0">
                <a:latin typeface="ＭＳ 明朝"/>
                <a:ea typeface="ＭＳ 明朝"/>
              </a:rPr>
              <a:t>から</a:t>
            </a:r>
            <a:r>
              <a:rPr lang="en-US" altLang="ja-JP" sz="1200" dirty="0">
                <a:latin typeface="ＭＳ 明朝"/>
                <a:ea typeface="ＭＳ 明朝"/>
              </a:rPr>
              <a:t>7.1</a:t>
            </a:r>
            <a:r>
              <a:rPr lang="ja-JP" altLang="en-US" sz="1200" dirty="0">
                <a:latin typeface="ＭＳ 明朝"/>
                <a:ea typeface="ＭＳ 明朝"/>
              </a:rPr>
              <a:t>ポイント上昇しています。結果に基づき目標値等の見直しを行い、更なる取り組みを検討します。</a:t>
            </a:r>
            <a:endParaRPr lang="ja-JP" altLang="ja-JP" sz="1200" dirty="0">
              <a:latin typeface="ＭＳ 明朝"/>
              <a:ea typeface="ＭＳ 明朝"/>
            </a:endParaRPr>
          </a:p>
        </p:txBody>
      </p:sp>
      <p:sp>
        <p:nvSpPr>
          <p:cNvPr id="13" name="Rectangle 5"/>
          <p:cNvSpPr>
            <a:spLocks noChangeAspect="1" noChangeArrowheads="1"/>
          </p:cNvSpPr>
          <p:nvPr/>
        </p:nvSpPr>
        <p:spPr bwMode="auto">
          <a:xfrm>
            <a:off x="367382" y="2497479"/>
            <a:ext cx="6120679"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目標値</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4" name="Rectangle 5"/>
          <p:cNvSpPr>
            <a:spLocks noChangeAspect="1" noChangeArrowheads="1"/>
          </p:cNvSpPr>
          <p:nvPr/>
        </p:nvSpPr>
        <p:spPr bwMode="auto">
          <a:xfrm>
            <a:off x="367381" y="3034861"/>
            <a:ext cx="6923817" cy="276999"/>
          </a:xfrm>
          <a:prstGeom prst="rect">
            <a:avLst/>
          </a:prstGeom>
          <a:noFill/>
          <a:ln w="9525">
            <a:noFill/>
            <a:miter lim="800000"/>
            <a:headEnd/>
            <a:tailEnd/>
          </a:ln>
          <a:effectLst/>
        </p:spPr>
        <p:txBody>
          <a:bodyPr vert="horz" wrap="square" lIns="0" tIns="45720" rIns="9144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達成状況</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graphicFrame>
        <p:nvGraphicFramePr>
          <p:cNvPr id="17" name="表 16"/>
          <p:cNvGraphicFramePr>
            <a:graphicFrameLocks noGrp="1" noChangeAspect="1"/>
          </p:cNvGraphicFramePr>
          <p:nvPr>
            <p:extLst>
              <p:ext uri="{D42A27DB-BD31-4B8C-83A1-F6EECF244321}">
                <p14:modId xmlns:p14="http://schemas.microsoft.com/office/powerpoint/2010/main" val="1213782502"/>
              </p:ext>
            </p:extLst>
          </p:nvPr>
        </p:nvGraphicFramePr>
        <p:xfrm>
          <a:off x="368660" y="3295693"/>
          <a:ext cx="6119402" cy="1026000"/>
        </p:xfrm>
        <a:graphic>
          <a:graphicData uri="http://schemas.openxmlformats.org/drawingml/2006/table">
            <a:tbl>
              <a:tblPr/>
              <a:tblGrid>
                <a:gridCol w="1548431">
                  <a:extLst>
                    <a:ext uri="{9D8B030D-6E8A-4147-A177-3AD203B41FA5}">
                      <a16:colId xmlns="" xmlns:a16="http://schemas.microsoft.com/office/drawing/2014/main" val="20000"/>
                    </a:ext>
                  </a:extLst>
                </a:gridCol>
                <a:gridCol w="1523657">
                  <a:extLst>
                    <a:ext uri="{9D8B030D-6E8A-4147-A177-3AD203B41FA5}">
                      <a16:colId xmlns="" xmlns:a16="http://schemas.microsoft.com/office/drawing/2014/main" val="20001"/>
                    </a:ext>
                  </a:extLst>
                </a:gridCol>
                <a:gridCol w="1523657">
                  <a:extLst>
                    <a:ext uri="{9D8B030D-6E8A-4147-A177-3AD203B41FA5}">
                      <a16:colId xmlns="" xmlns:a16="http://schemas.microsoft.com/office/drawing/2014/main" val="20002"/>
                    </a:ext>
                  </a:extLst>
                </a:gridCol>
                <a:gridCol w="1523657">
                  <a:extLst>
                    <a:ext uri="{9D8B030D-6E8A-4147-A177-3AD203B41FA5}">
                      <a16:colId xmlns="" xmlns:a16="http://schemas.microsoft.com/office/drawing/2014/main" val="20003"/>
                    </a:ext>
                  </a:extLst>
                </a:gridCol>
              </a:tblGrid>
              <a:tr h="342000">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27</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28</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29</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0"/>
                  </a:ext>
                </a:extLst>
              </a:tr>
              <a:tr h="342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通知数</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通</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endParaRPr lang="ja-JP" altLang="en-US"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425</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300</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r h="342000">
                <a:tc>
                  <a:txBody>
                    <a:bodyPr/>
                    <a:lstStyle/>
                    <a:p>
                      <a:pPr algn="ctr" rtl="0" fontAlgn="ct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普及率</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r>
                        <a:rPr lang="ja-JP" altLang="en-US" sz="1100" b="0" i="0" u="none" strike="noStrike" dirty="0">
                          <a:solidFill>
                            <a:srgbClr val="000000"/>
                          </a:solidFill>
                          <a:effectLst/>
                          <a:latin typeface="ＭＳ 明朝" panose="02020609040205080304" pitchFamily="17" charset="-128"/>
                          <a:ea typeface="ＭＳ 明朝" panose="02020609040205080304" pitchFamily="17" charset="-128"/>
                        </a:rPr>
                        <a:t>数量ベース</a:t>
                      </a: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9525" marB="1080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60.4</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smtClean="0">
                          <a:solidFill>
                            <a:srgbClr val="000000"/>
                          </a:solidFill>
                          <a:effectLst/>
                          <a:latin typeface="ＭＳ 明朝" panose="02020609040205080304" pitchFamily="17" charset="-128"/>
                          <a:ea typeface="ＭＳ 明朝" panose="02020609040205080304" pitchFamily="17" charset="-128"/>
                        </a:rPr>
                        <a:t>67.5</a:t>
                      </a:r>
                      <a:endParaRPr lang="en-US" altLang="ja-JP" sz="11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9525" marB="10800" anchor="ctr">
                    <a:lnL w="6350" cap="flat" cmpd="sng" algn="ctr">
                      <a:solidFill>
                        <a:srgbClr val="000000"/>
                      </a:solidFill>
                      <a:prstDash val="dot"/>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945128870"/>
                  </a:ext>
                </a:extLst>
              </a:tr>
            </a:tbl>
          </a:graphicData>
        </a:graphic>
      </p:graphicFrame>
      <p:sp>
        <p:nvSpPr>
          <p:cNvPr id="1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24</a:t>
            </a:fld>
            <a:endParaRPr kumimoji="1" lang="ja-JP" altLang="en-US" dirty="0">
              <a:latin typeface="ＭＳ 明朝"/>
              <a:ea typeface="ＭＳ 明朝"/>
            </a:endParaRPr>
          </a:p>
        </p:txBody>
      </p:sp>
      <p:sp>
        <p:nvSpPr>
          <p:cNvPr id="12" name="タイトル 1"/>
          <p:cNvSpPr txBox="1">
            <a:spLocks noChangeAspect="1"/>
          </p:cNvSpPr>
          <p:nvPr/>
        </p:nvSpPr>
        <p:spPr>
          <a:xfrm>
            <a:off x="1052736" y="2479855"/>
            <a:ext cx="6120680" cy="815838"/>
          </a:xfrm>
          <a:prstGeom prst="rect">
            <a:avLst/>
          </a:prstGeom>
          <a:ln>
            <a:noFill/>
          </a:ln>
        </p:spPr>
        <p:txBody>
          <a:bodyPr vert="horz" lIns="0" tIns="45720" rIns="0" bIns="45720" rtlCol="0" anchor="t">
            <a:noAutofit/>
          </a:bodyPr>
          <a:lstStyle/>
          <a:p>
            <a:pPr marL="628650" lvl="0" indent="-628650" fontAlgn="base">
              <a:lnSpc>
                <a:spcPct val="125000"/>
              </a:lnSpc>
              <a:spcBef>
                <a:spcPct val="0"/>
              </a:spcBef>
              <a:spcAft>
                <a:spcPct val="0"/>
              </a:spcAft>
            </a:pPr>
            <a:r>
              <a:rPr lang="ja-JP" altLang="en-US" sz="1200" dirty="0">
                <a:latin typeface="ＭＳ 明朝"/>
                <a:ea typeface="ＭＳ 明朝"/>
                <a:cs typeface="+mj-cs"/>
              </a:rPr>
              <a:t>　ジェネリック医薬品普及の促進</a:t>
            </a:r>
            <a:endParaRPr lang="ja-JP" altLang="ja-JP" sz="1200" dirty="0">
              <a:latin typeface="ＭＳ 明朝"/>
              <a:ea typeface="ＭＳ 明朝"/>
            </a:endParaRPr>
          </a:p>
        </p:txBody>
      </p:sp>
    </p:spTree>
    <p:extLst>
      <p:ext uri="{BB962C8B-B14F-4D97-AF65-F5344CB8AC3E}">
        <p14:creationId xmlns:p14="http://schemas.microsoft.com/office/powerpoint/2010/main" val="409912378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テキスト ボックス 14"/>
          <p:cNvSpPr txBox="1">
            <a:spLocks noChangeAspect="1"/>
          </p:cNvSpPr>
          <p:nvPr/>
        </p:nvSpPr>
        <p:spPr>
          <a:xfrm>
            <a:off x="254000" y="11"/>
            <a:ext cx="6120000" cy="338554"/>
          </a:xfrm>
          <a:prstGeom prst="rect">
            <a:avLst/>
          </a:prstGeom>
          <a:noFill/>
          <a:ln>
            <a:noFill/>
          </a:ln>
        </p:spPr>
        <p:txBody>
          <a:bodyPr wrap="square" lIns="0" rIns="0" rtlCol="0" anchor="ctr" anchorCtr="0">
            <a:spAutoFit/>
          </a:bodyPr>
          <a:lstStyle/>
          <a:p>
            <a:pPr lvl="0" fontAlgn="base">
              <a:spcBef>
                <a:spcPct val="0"/>
              </a:spcBef>
              <a:spcAft>
                <a:spcPct val="0"/>
              </a:spcAft>
            </a:pPr>
            <a:r>
              <a:rPr lang="en-US" altLang="ja-JP" sz="1600" b="1" dirty="0">
                <a:latin typeface="ＭＳ 明朝"/>
                <a:ea typeface="ＭＳ 明朝"/>
                <a:cs typeface="Times New Roman" pitchFamily="18" charset="0"/>
              </a:rPr>
              <a:t>6.</a:t>
            </a:r>
            <a:r>
              <a:rPr lang="ja-JP" altLang="en-US" sz="1600" b="1" dirty="0">
                <a:latin typeface="ＭＳ 明朝"/>
                <a:ea typeface="ＭＳ 明朝"/>
                <a:cs typeface="Times New Roman" pitchFamily="18" charset="0"/>
              </a:rPr>
              <a:t>医療情報分析結果</a:t>
            </a:r>
            <a:endParaRPr lang="en-US" altLang="ja-JP" sz="1600" b="1" dirty="0">
              <a:latin typeface="ＭＳ 明朝"/>
              <a:ea typeface="ＭＳ 明朝"/>
              <a:cs typeface="Times New Roman" pitchFamily="18" charset="0"/>
            </a:endParaRPr>
          </a:p>
        </p:txBody>
      </p:sp>
      <p:sp>
        <p:nvSpPr>
          <p:cNvPr id="18" name="テキスト ボックス 17"/>
          <p:cNvSpPr txBox="1">
            <a:spLocks noChangeAspect="1"/>
          </p:cNvSpPr>
          <p:nvPr/>
        </p:nvSpPr>
        <p:spPr>
          <a:xfrm>
            <a:off x="385274" y="1858277"/>
            <a:ext cx="6120000" cy="276999"/>
          </a:xfrm>
          <a:prstGeom prst="rect">
            <a:avLst/>
          </a:prstGeom>
          <a:noFill/>
          <a:ln>
            <a:noFill/>
          </a:ln>
        </p:spPr>
        <p:txBody>
          <a:bodyPr wrap="square" lIns="0" rIns="0" rtlCol="0" anchor="ctr" anchorCtr="0">
            <a:spAutoFit/>
          </a:bodyPr>
          <a:lstStyle/>
          <a:p>
            <a:r>
              <a:rPr lang="ja-JP" altLang="en-US" sz="1200" dirty="0">
                <a:solidFill>
                  <a:prstClr val="black"/>
                </a:solidFill>
                <a:latin typeface="ＭＳ 明朝"/>
                <a:ea typeface="ＭＳ 明朝"/>
              </a:rPr>
              <a:t>基礎統計</a:t>
            </a:r>
          </a:p>
        </p:txBody>
      </p:sp>
      <p:sp>
        <p:nvSpPr>
          <p:cNvPr id="17" name="Rectangle 1"/>
          <p:cNvSpPr>
            <a:spLocks noChangeArrowheads="1"/>
          </p:cNvSpPr>
          <p:nvPr/>
        </p:nvSpPr>
        <p:spPr bwMode="auto">
          <a:xfrm>
            <a:off x="368660" y="270938"/>
            <a:ext cx="6120680" cy="150787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noAutofit/>
          </a:bodyPr>
          <a:lstStyle/>
          <a:p>
            <a:pPr fontAlgn="base">
              <a:lnSpc>
                <a:spcPct val="125000"/>
              </a:lnSpc>
              <a:spcBef>
                <a:spcPct val="0"/>
              </a:spcBef>
              <a:spcAft>
                <a:spcPct val="0"/>
              </a:spcAft>
            </a:pP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基礎統計</a:t>
            </a:r>
            <a:endParaRPr lang="en-US" altLang="ja-JP" sz="1400" dirty="0">
              <a:latin typeface="ＭＳ 明朝"/>
              <a:ea typeface="ＭＳ 明朝"/>
              <a:cs typeface="Times New Roman" pitchFamily="18" charset="0"/>
            </a:endParaRPr>
          </a:p>
          <a:p>
            <a:pPr fontAlgn="base">
              <a:lnSpc>
                <a:spcPct val="125000"/>
              </a:lnSpc>
              <a:spcBef>
                <a:spcPct val="0"/>
              </a:spcBef>
              <a:spcAft>
                <a:spcPct val="0"/>
              </a:spcAft>
            </a:pPr>
            <a:r>
              <a:rPr lang="ja-JP" altLang="en-US" sz="1200" dirty="0">
                <a:solidFill>
                  <a:prstClr val="black"/>
                </a:solidFill>
                <a:latin typeface="ＭＳ 明朝"/>
                <a:ea typeface="ＭＳ 明朝"/>
              </a:rPr>
              <a:t>　当医療費統計は、</a:t>
            </a:r>
            <a:r>
              <a:rPr lang="zh-CN" altLang="en-US" sz="1200" dirty="0">
                <a:solidFill>
                  <a:prstClr val="black"/>
                </a:solidFill>
                <a:latin typeface="ＭＳ 明朝"/>
                <a:ea typeface="ＭＳ 明朝"/>
              </a:rPr>
              <a:t>大河原町国民健康保険</a:t>
            </a:r>
            <a:r>
              <a:rPr lang="ja-JP" altLang="en-US" sz="1200" dirty="0">
                <a:solidFill>
                  <a:prstClr val="black"/>
                </a:solidFill>
                <a:latin typeface="ＭＳ 明朝"/>
                <a:ea typeface="ＭＳ 明朝"/>
              </a:rPr>
              <a:t>における、</a:t>
            </a:r>
            <a:r>
              <a:rPr lang="ja-JP" altLang="en-US" sz="1200" dirty="0">
                <a:latin typeface="ＭＳ 明朝"/>
                <a:ea typeface="ＭＳ 明朝"/>
              </a:rPr>
              <a:t>平成</a:t>
            </a:r>
            <a:r>
              <a:rPr lang="en-US" altLang="ja-JP" sz="1200" dirty="0">
                <a:latin typeface="ＭＳ 明朝"/>
                <a:ea typeface="ＭＳ 明朝"/>
              </a:rPr>
              <a:t>28</a:t>
            </a:r>
            <a:r>
              <a:rPr lang="ja-JP" altLang="en-US" sz="1200" dirty="0">
                <a:latin typeface="ＭＳ 明朝"/>
                <a:ea typeface="ＭＳ 明朝"/>
              </a:rPr>
              <a:t>年</a:t>
            </a:r>
            <a:r>
              <a:rPr lang="en-US" altLang="ja-JP" sz="1200" dirty="0">
                <a:latin typeface="ＭＳ 明朝"/>
                <a:ea typeface="ＭＳ 明朝"/>
              </a:rPr>
              <a:t>4</a:t>
            </a:r>
            <a:r>
              <a:rPr lang="ja-JP" altLang="en-US" sz="1200" dirty="0">
                <a:latin typeface="ＭＳ 明朝"/>
                <a:ea typeface="ＭＳ 明朝"/>
              </a:rPr>
              <a:t>月～平成</a:t>
            </a:r>
            <a:r>
              <a:rPr lang="en-US" altLang="ja-JP" sz="1200" dirty="0">
                <a:latin typeface="ＭＳ 明朝"/>
                <a:ea typeface="ＭＳ 明朝"/>
              </a:rPr>
              <a:t>29</a:t>
            </a:r>
            <a:r>
              <a:rPr lang="ja-JP" altLang="en-US" sz="1200" dirty="0">
                <a:latin typeface="ＭＳ 明朝"/>
                <a:ea typeface="ＭＳ 明朝"/>
              </a:rPr>
              <a:t>年</a:t>
            </a:r>
            <a:r>
              <a:rPr lang="en-US" altLang="ja-JP" sz="1200" dirty="0">
                <a:latin typeface="ＭＳ 明朝"/>
                <a:ea typeface="ＭＳ 明朝"/>
              </a:rPr>
              <a:t>3</a:t>
            </a:r>
            <a:r>
              <a:rPr lang="ja-JP" altLang="en-US" sz="1200" dirty="0">
                <a:latin typeface="ＭＳ 明朝"/>
                <a:ea typeface="ＭＳ 明朝"/>
              </a:rPr>
              <a:t>月診療分</a:t>
            </a:r>
            <a:r>
              <a:rPr lang="en-US" altLang="ja-JP" sz="1200" dirty="0">
                <a:latin typeface="ＭＳ 明朝"/>
                <a:ea typeface="ＭＳ 明朝"/>
              </a:rPr>
              <a:t>(12</a:t>
            </a:r>
            <a:r>
              <a:rPr lang="ja-JP" altLang="en-US" sz="1200" dirty="0">
                <a:latin typeface="ＭＳ 明朝"/>
                <a:ea typeface="ＭＳ 明朝"/>
              </a:rPr>
              <a:t>カ月分</a:t>
            </a:r>
            <a:r>
              <a:rPr lang="en-US" altLang="ja-JP" sz="1200" dirty="0">
                <a:latin typeface="ＭＳ 明朝"/>
                <a:ea typeface="ＭＳ 明朝"/>
              </a:rPr>
              <a:t>)</a:t>
            </a:r>
            <a:r>
              <a:rPr lang="ja-JP" altLang="en-US" sz="1200" dirty="0">
                <a:latin typeface="ＭＳ 明朝"/>
                <a:ea typeface="ＭＳ 明朝"/>
              </a:rPr>
              <a:t>の入院</a:t>
            </a:r>
            <a:r>
              <a:rPr lang="en-US" altLang="ja-JP" sz="1200" dirty="0">
                <a:latin typeface="ＭＳ 明朝"/>
                <a:ea typeface="ＭＳ 明朝"/>
              </a:rPr>
              <a:t>(DPC</a:t>
            </a:r>
            <a:r>
              <a:rPr lang="ja-JP" altLang="en-US" sz="1200" dirty="0">
                <a:latin typeface="ＭＳ 明朝"/>
                <a:ea typeface="ＭＳ 明朝"/>
              </a:rPr>
              <a:t>を含む</a:t>
            </a:r>
            <a:r>
              <a:rPr lang="en-US" altLang="ja-JP" sz="1200" dirty="0">
                <a:latin typeface="ＭＳ 明朝"/>
                <a:ea typeface="ＭＳ 明朝"/>
              </a:rPr>
              <a:t>)</a:t>
            </a:r>
            <a:r>
              <a:rPr lang="ja-JP" altLang="en-US" sz="1200" dirty="0" err="1">
                <a:latin typeface="ＭＳ 明朝"/>
                <a:ea typeface="ＭＳ 明朝"/>
              </a:rPr>
              <a:t>、</a:t>
            </a:r>
            <a:r>
              <a:rPr lang="ja-JP" altLang="en-US" sz="1200" dirty="0">
                <a:latin typeface="ＭＳ 明朝"/>
                <a:ea typeface="ＭＳ 明朝"/>
              </a:rPr>
              <a:t>入院外、調剤の電子レセプトを対象とし分析しました。被保険者数、レセプト件数、医療費、患者数等は以下</a:t>
            </a:r>
            <a:r>
              <a:rPr lang="ja-JP" altLang="en-US" sz="1200" dirty="0" smtClean="0">
                <a:latin typeface="ＭＳ 明朝"/>
                <a:ea typeface="ＭＳ 明朝"/>
              </a:rPr>
              <a:t>のとお</a:t>
            </a:r>
            <a:r>
              <a:rPr lang="ja-JP" altLang="en-US" sz="1200" dirty="0">
                <a:latin typeface="ＭＳ 明朝"/>
                <a:ea typeface="ＭＳ 明朝"/>
              </a:rPr>
              <a:t>り</a:t>
            </a:r>
            <a:r>
              <a:rPr lang="ja-JP" altLang="en-US" sz="1200" dirty="0" smtClean="0">
                <a:latin typeface="ＭＳ 明朝"/>
                <a:ea typeface="ＭＳ 明朝"/>
              </a:rPr>
              <a:t>です</a:t>
            </a:r>
            <a:r>
              <a:rPr lang="ja-JP" altLang="en-US" sz="1200" dirty="0">
                <a:latin typeface="ＭＳ 明朝"/>
                <a:ea typeface="ＭＳ 明朝"/>
              </a:rPr>
              <a:t>。被保険者数は平均</a:t>
            </a:r>
            <a:r>
              <a:rPr lang="en-US" altLang="ja-JP" sz="1200" dirty="0">
                <a:latin typeface="ＭＳ 明朝"/>
                <a:ea typeface="ＭＳ 明朝"/>
              </a:rPr>
              <a:t>5,183</a:t>
            </a:r>
            <a:r>
              <a:rPr lang="ja-JP" altLang="en-US" sz="1200" dirty="0">
                <a:latin typeface="ＭＳ 明朝"/>
                <a:ea typeface="ＭＳ 明朝"/>
              </a:rPr>
              <a:t>人、レセプト件数は平均</a:t>
            </a:r>
            <a:r>
              <a:rPr lang="en-US" altLang="ja-JP" sz="1200" dirty="0">
                <a:latin typeface="ＭＳ 明朝"/>
                <a:ea typeface="ＭＳ 明朝"/>
              </a:rPr>
              <a:t>6,929</a:t>
            </a:r>
            <a:r>
              <a:rPr lang="ja-JP" altLang="en-US" sz="1200" dirty="0">
                <a:latin typeface="ＭＳ 明朝"/>
                <a:ea typeface="ＭＳ 明朝"/>
              </a:rPr>
              <a:t>件、患者数は平均</a:t>
            </a:r>
            <a:r>
              <a:rPr lang="en-US" altLang="ja-JP" sz="1200" dirty="0">
                <a:latin typeface="ＭＳ 明朝"/>
                <a:ea typeface="ＭＳ 明朝"/>
              </a:rPr>
              <a:t>2,688</a:t>
            </a:r>
            <a:r>
              <a:rPr lang="ja-JP" altLang="en-US" sz="1200" dirty="0">
                <a:latin typeface="ＭＳ 明朝"/>
                <a:ea typeface="ＭＳ 明朝"/>
              </a:rPr>
              <a:t>人となりました。また、患者一人当たりの医療費は平均</a:t>
            </a:r>
            <a:r>
              <a:rPr lang="en-US" altLang="ja-JP" sz="1200" dirty="0">
                <a:latin typeface="ＭＳ 明朝"/>
                <a:ea typeface="ＭＳ 明朝"/>
              </a:rPr>
              <a:t>47,065</a:t>
            </a:r>
            <a:r>
              <a:rPr lang="ja-JP" altLang="en-US" sz="1200" dirty="0">
                <a:latin typeface="ＭＳ 明朝"/>
                <a:ea typeface="ＭＳ 明朝"/>
              </a:rPr>
              <a:t>円となりました。</a:t>
            </a:r>
            <a:endParaRPr lang="en-US" altLang="ja-JP" sz="1200" dirty="0">
              <a:latin typeface="ＭＳ 明朝"/>
              <a:ea typeface="ＭＳ 明朝"/>
            </a:endParaRPr>
          </a:p>
        </p:txBody>
      </p:sp>
      <p:cxnSp>
        <p:nvCxnSpPr>
          <p:cNvPr id="12" name="直線コネクタ 11"/>
          <p:cNvCxnSpPr>
            <a:cxnSpLocks noChangeAspect="1"/>
          </p:cNvCxnSpPr>
          <p:nvPr/>
        </p:nvCxnSpPr>
        <p:spPr>
          <a:xfrm>
            <a:off x="190500" y="299778"/>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8"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25</a:t>
            </a:fld>
            <a:endParaRPr kumimoji="1" lang="ja-JP" altLang="en-US" dirty="0">
              <a:latin typeface="ＭＳ 明朝"/>
              <a:ea typeface="ＭＳ 明朝"/>
            </a:endParaRPr>
          </a:p>
        </p:txBody>
      </p:sp>
      <p:grpSp>
        <p:nvGrpSpPr>
          <p:cNvPr id="2" name="Group 4"/>
          <p:cNvGrpSpPr>
            <a:grpSpLocks noChangeAspect="1"/>
          </p:cNvGrpSpPr>
          <p:nvPr/>
        </p:nvGrpSpPr>
        <p:grpSpPr bwMode="auto">
          <a:xfrm>
            <a:off x="381000" y="2184400"/>
            <a:ext cx="6129339" cy="5653085"/>
            <a:chOff x="240" y="1376"/>
            <a:chExt cx="3861" cy="1575"/>
          </a:xfrm>
        </p:grpSpPr>
        <p:sp>
          <p:nvSpPr>
            <p:cNvPr id="3" name="AutoShape 3"/>
            <p:cNvSpPr>
              <a:spLocks noChangeAspect="1" noChangeArrowheads="1" noTextEdit="1"/>
            </p:cNvSpPr>
            <p:nvPr/>
          </p:nvSpPr>
          <p:spPr bwMode="auto">
            <a:xfrm>
              <a:off x="240" y="1376"/>
              <a:ext cx="3855" cy="1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4" name="Group 205"/>
            <p:cNvGrpSpPr>
              <a:grpSpLocks/>
            </p:cNvGrpSpPr>
            <p:nvPr/>
          </p:nvGrpSpPr>
          <p:grpSpPr bwMode="auto">
            <a:xfrm>
              <a:off x="240" y="1376"/>
              <a:ext cx="3861" cy="1575"/>
              <a:chOff x="240" y="1376"/>
              <a:chExt cx="3861" cy="1575"/>
            </a:xfrm>
          </p:grpSpPr>
          <p:sp>
            <p:nvSpPr>
              <p:cNvPr id="5" name="Rectangle 5"/>
              <p:cNvSpPr>
                <a:spLocks noChangeArrowheads="1"/>
              </p:cNvSpPr>
              <p:nvPr/>
            </p:nvSpPr>
            <p:spPr bwMode="auto">
              <a:xfrm>
                <a:off x="1183" y="1401"/>
                <a:ext cx="40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dirty="0" smtClean="0">
                  <a:ln>
                    <a:noFill/>
                  </a:ln>
                  <a:solidFill>
                    <a:schemeClr val="tx1"/>
                  </a:solidFill>
                  <a:effectLst/>
                </a:endParaRPr>
              </a:p>
            </p:txBody>
          </p:sp>
          <p:sp>
            <p:nvSpPr>
              <p:cNvPr id="6" name="Rectangle 6"/>
              <p:cNvSpPr>
                <a:spLocks noChangeArrowheads="1"/>
              </p:cNvSpPr>
              <p:nvPr/>
            </p:nvSpPr>
            <p:spPr bwMode="auto">
              <a:xfrm>
                <a:off x="1599" y="1401"/>
                <a:ext cx="40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dirty="0" smtClean="0">
                  <a:ln>
                    <a:noFill/>
                  </a:ln>
                  <a:solidFill>
                    <a:schemeClr val="tx1"/>
                  </a:solidFill>
                  <a:effectLst/>
                </a:endParaRPr>
              </a:p>
            </p:txBody>
          </p:sp>
          <p:sp>
            <p:nvSpPr>
              <p:cNvPr id="7" name="Rectangle 7"/>
              <p:cNvSpPr>
                <a:spLocks noChangeArrowheads="1"/>
              </p:cNvSpPr>
              <p:nvPr/>
            </p:nvSpPr>
            <p:spPr bwMode="auto">
              <a:xfrm>
                <a:off x="2015" y="1401"/>
                <a:ext cx="40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smtClean="0">
                  <a:ln>
                    <a:noFill/>
                  </a:ln>
                  <a:solidFill>
                    <a:schemeClr val="tx1"/>
                  </a:solidFill>
                  <a:effectLst/>
                </a:endParaRPr>
              </a:p>
            </p:txBody>
          </p:sp>
          <p:sp>
            <p:nvSpPr>
              <p:cNvPr id="10" name="Rectangle 8"/>
              <p:cNvSpPr>
                <a:spLocks noChangeArrowheads="1"/>
              </p:cNvSpPr>
              <p:nvPr/>
            </p:nvSpPr>
            <p:spPr bwMode="auto">
              <a:xfrm>
                <a:off x="2432" y="1401"/>
                <a:ext cx="40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smtClean="0">
                  <a:ln>
                    <a:noFill/>
                  </a:ln>
                  <a:solidFill>
                    <a:schemeClr val="tx1"/>
                  </a:solidFill>
                  <a:effectLst/>
                </a:endParaRPr>
              </a:p>
            </p:txBody>
          </p:sp>
          <p:sp>
            <p:nvSpPr>
              <p:cNvPr id="11" name="Rectangle 9"/>
              <p:cNvSpPr>
                <a:spLocks noChangeArrowheads="1"/>
              </p:cNvSpPr>
              <p:nvPr/>
            </p:nvSpPr>
            <p:spPr bwMode="auto">
              <a:xfrm>
                <a:off x="2848" y="1401"/>
                <a:ext cx="40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smtClean="0">
                  <a:ln>
                    <a:noFill/>
                  </a:ln>
                  <a:solidFill>
                    <a:schemeClr val="tx1"/>
                  </a:solidFill>
                  <a:effectLst/>
                </a:endParaRPr>
              </a:p>
            </p:txBody>
          </p:sp>
          <p:sp>
            <p:nvSpPr>
              <p:cNvPr id="13" name="Rectangle 10"/>
              <p:cNvSpPr>
                <a:spLocks noChangeArrowheads="1"/>
              </p:cNvSpPr>
              <p:nvPr/>
            </p:nvSpPr>
            <p:spPr bwMode="auto">
              <a:xfrm>
                <a:off x="3264" y="1401"/>
                <a:ext cx="40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smtClean="0">
                  <a:ln>
                    <a:noFill/>
                  </a:ln>
                  <a:solidFill>
                    <a:schemeClr val="tx1"/>
                  </a:solidFill>
                  <a:effectLst/>
                </a:endParaRPr>
              </a:p>
            </p:txBody>
          </p:sp>
          <p:sp>
            <p:nvSpPr>
              <p:cNvPr id="14" name="Rectangle 11"/>
              <p:cNvSpPr>
                <a:spLocks noChangeArrowheads="1"/>
              </p:cNvSpPr>
              <p:nvPr/>
            </p:nvSpPr>
            <p:spPr bwMode="auto">
              <a:xfrm>
                <a:off x="3665" y="1401"/>
                <a:ext cx="436"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smtClean="0">
                  <a:ln>
                    <a:noFill/>
                  </a:ln>
                  <a:solidFill>
                    <a:schemeClr val="tx1"/>
                  </a:solidFill>
                  <a:effectLst/>
                </a:endParaRPr>
              </a:p>
            </p:txBody>
          </p:sp>
          <p:sp>
            <p:nvSpPr>
              <p:cNvPr id="16" name="Rectangle 12"/>
              <p:cNvSpPr>
                <a:spLocks noChangeArrowheads="1"/>
              </p:cNvSpPr>
              <p:nvPr/>
            </p:nvSpPr>
            <p:spPr bwMode="auto">
              <a:xfrm>
                <a:off x="334" y="1496"/>
                <a:ext cx="4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a:t>
                </a:r>
                <a:endParaRPr kumimoji="0" lang="ja-JP" altLang="ja-JP" sz="900" b="0" i="0" u="none" strike="noStrike" cap="none" normalizeH="0" baseline="0" smtClean="0">
                  <a:ln>
                    <a:noFill/>
                  </a:ln>
                  <a:solidFill>
                    <a:schemeClr val="tx1"/>
                  </a:solidFill>
                  <a:effectLst/>
                </a:endParaRPr>
              </a:p>
            </p:txBody>
          </p:sp>
          <p:sp>
            <p:nvSpPr>
              <p:cNvPr id="19" name="Rectangle 13"/>
              <p:cNvSpPr>
                <a:spLocks noChangeArrowheads="1"/>
              </p:cNvSpPr>
              <p:nvPr/>
            </p:nvSpPr>
            <p:spPr bwMode="auto">
              <a:xfrm>
                <a:off x="1414" y="1502"/>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333</a:t>
                </a:r>
                <a:endParaRPr kumimoji="0" lang="ja-JP" altLang="ja-JP" sz="900" b="0" i="0" u="none" strike="noStrike" cap="none" normalizeH="0" baseline="0" dirty="0" smtClean="0">
                  <a:ln>
                    <a:noFill/>
                  </a:ln>
                  <a:solidFill>
                    <a:schemeClr val="tx1"/>
                  </a:solidFill>
                  <a:effectLst/>
                </a:endParaRPr>
              </a:p>
            </p:txBody>
          </p:sp>
          <p:sp>
            <p:nvSpPr>
              <p:cNvPr id="20" name="Rectangle 14"/>
              <p:cNvSpPr>
                <a:spLocks noChangeArrowheads="1"/>
              </p:cNvSpPr>
              <p:nvPr/>
            </p:nvSpPr>
            <p:spPr bwMode="auto">
              <a:xfrm>
                <a:off x="1830" y="1502"/>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5,254</a:t>
                </a:r>
                <a:endParaRPr kumimoji="0" lang="ja-JP" altLang="ja-JP" sz="900" b="0" i="0" u="none" strike="noStrike" cap="none" normalizeH="0" baseline="0" smtClean="0">
                  <a:ln>
                    <a:noFill/>
                  </a:ln>
                  <a:solidFill>
                    <a:schemeClr val="tx1"/>
                  </a:solidFill>
                  <a:effectLst/>
                </a:endParaRPr>
              </a:p>
            </p:txBody>
          </p:sp>
          <p:sp>
            <p:nvSpPr>
              <p:cNvPr id="21" name="Rectangle 15"/>
              <p:cNvSpPr>
                <a:spLocks noChangeArrowheads="1"/>
              </p:cNvSpPr>
              <p:nvPr/>
            </p:nvSpPr>
            <p:spPr bwMode="auto">
              <a:xfrm>
                <a:off x="2247" y="1502"/>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5,239</a:t>
                </a:r>
                <a:endParaRPr kumimoji="0" lang="ja-JP" altLang="ja-JP" sz="900" b="0" i="0" u="none" strike="noStrike" cap="none" normalizeH="0" baseline="0" smtClean="0">
                  <a:ln>
                    <a:noFill/>
                  </a:ln>
                  <a:solidFill>
                    <a:schemeClr val="tx1"/>
                  </a:solidFill>
                  <a:effectLst/>
                </a:endParaRPr>
              </a:p>
            </p:txBody>
          </p:sp>
          <p:sp>
            <p:nvSpPr>
              <p:cNvPr id="22" name="Rectangle 16"/>
              <p:cNvSpPr>
                <a:spLocks noChangeArrowheads="1"/>
              </p:cNvSpPr>
              <p:nvPr/>
            </p:nvSpPr>
            <p:spPr bwMode="auto">
              <a:xfrm>
                <a:off x="2663" y="1502"/>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5,235</a:t>
                </a:r>
                <a:endParaRPr kumimoji="0" lang="ja-JP" altLang="ja-JP" sz="900" b="0" i="0" u="none" strike="noStrike" cap="none" normalizeH="0" baseline="0" smtClean="0">
                  <a:ln>
                    <a:noFill/>
                  </a:ln>
                  <a:solidFill>
                    <a:schemeClr val="tx1"/>
                  </a:solidFill>
                  <a:effectLst/>
                </a:endParaRPr>
              </a:p>
            </p:txBody>
          </p:sp>
          <p:sp>
            <p:nvSpPr>
              <p:cNvPr id="23" name="Rectangle 17"/>
              <p:cNvSpPr>
                <a:spLocks noChangeArrowheads="1"/>
              </p:cNvSpPr>
              <p:nvPr/>
            </p:nvSpPr>
            <p:spPr bwMode="auto">
              <a:xfrm>
                <a:off x="3079" y="1502"/>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5,215</a:t>
                </a:r>
                <a:endParaRPr kumimoji="0" lang="ja-JP" altLang="ja-JP" sz="900" b="0" i="0" u="none" strike="noStrike" cap="none" normalizeH="0" baseline="0" smtClean="0">
                  <a:ln>
                    <a:noFill/>
                  </a:ln>
                  <a:solidFill>
                    <a:schemeClr val="tx1"/>
                  </a:solidFill>
                  <a:effectLst/>
                </a:endParaRPr>
              </a:p>
            </p:txBody>
          </p:sp>
          <p:sp>
            <p:nvSpPr>
              <p:cNvPr id="24" name="Rectangle 18"/>
              <p:cNvSpPr>
                <a:spLocks noChangeArrowheads="1"/>
              </p:cNvSpPr>
              <p:nvPr/>
            </p:nvSpPr>
            <p:spPr bwMode="auto">
              <a:xfrm>
                <a:off x="3495" y="1502"/>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5,208</a:t>
                </a:r>
                <a:endParaRPr kumimoji="0" lang="ja-JP" altLang="ja-JP" sz="900" b="0" i="0" u="none" strike="noStrike" cap="none" normalizeH="0" baseline="0" smtClean="0">
                  <a:ln>
                    <a:noFill/>
                  </a:ln>
                  <a:solidFill>
                    <a:schemeClr val="tx1"/>
                  </a:solidFill>
                  <a:effectLst/>
                </a:endParaRPr>
              </a:p>
            </p:txBody>
          </p:sp>
          <p:sp>
            <p:nvSpPr>
              <p:cNvPr id="25" name="Rectangle 19"/>
              <p:cNvSpPr>
                <a:spLocks noChangeArrowheads="1"/>
              </p:cNvSpPr>
              <p:nvPr/>
            </p:nvSpPr>
            <p:spPr bwMode="auto">
              <a:xfrm>
                <a:off x="3912" y="1502"/>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5,180</a:t>
                </a:r>
                <a:endParaRPr kumimoji="0" lang="ja-JP" altLang="ja-JP" sz="900" b="0" i="0" u="none" strike="noStrike" cap="none" normalizeH="0" baseline="0" dirty="0" smtClean="0">
                  <a:ln>
                    <a:noFill/>
                  </a:ln>
                  <a:solidFill>
                    <a:schemeClr val="tx1"/>
                  </a:solidFill>
                  <a:effectLst/>
                </a:endParaRPr>
              </a:p>
            </p:txBody>
          </p:sp>
          <p:sp>
            <p:nvSpPr>
              <p:cNvPr id="26" name="Rectangle 20"/>
              <p:cNvSpPr>
                <a:spLocks noChangeArrowheads="1"/>
              </p:cNvSpPr>
              <p:nvPr/>
            </p:nvSpPr>
            <p:spPr bwMode="auto">
              <a:xfrm>
                <a:off x="928" y="1587"/>
                <a:ext cx="21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入院外</a:t>
                </a:r>
                <a:endParaRPr kumimoji="0" lang="ja-JP" sz="900" b="0" i="0" u="none" strike="noStrike" cap="none" normalizeH="0" baseline="0" dirty="0" smtClean="0">
                  <a:ln>
                    <a:noFill/>
                  </a:ln>
                  <a:solidFill>
                    <a:schemeClr val="tx1"/>
                  </a:solidFill>
                  <a:effectLst/>
                </a:endParaRPr>
              </a:p>
            </p:txBody>
          </p:sp>
          <p:sp>
            <p:nvSpPr>
              <p:cNvPr id="27" name="Rectangle 21"/>
              <p:cNvSpPr>
                <a:spLocks noChangeArrowheads="1"/>
              </p:cNvSpPr>
              <p:nvPr/>
            </p:nvSpPr>
            <p:spPr bwMode="auto">
              <a:xfrm>
                <a:off x="1412" y="160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3,770</a:t>
                </a:r>
                <a:endParaRPr kumimoji="0" lang="ja-JP" altLang="ja-JP" sz="900" b="0" i="0" u="none" strike="noStrike" cap="none" normalizeH="0" baseline="0" dirty="0" smtClean="0">
                  <a:ln>
                    <a:noFill/>
                  </a:ln>
                  <a:solidFill>
                    <a:schemeClr val="tx1"/>
                  </a:solidFill>
                  <a:effectLst/>
                </a:endParaRPr>
              </a:p>
            </p:txBody>
          </p:sp>
          <p:sp>
            <p:nvSpPr>
              <p:cNvPr id="28" name="Rectangle 22"/>
              <p:cNvSpPr>
                <a:spLocks noChangeArrowheads="1"/>
              </p:cNvSpPr>
              <p:nvPr/>
            </p:nvSpPr>
            <p:spPr bwMode="auto">
              <a:xfrm>
                <a:off x="1828" y="160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3,563</a:t>
                </a:r>
                <a:endParaRPr kumimoji="0" lang="ja-JP" altLang="ja-JP" sz="900" b="0" i="0" u="none" strike="noStrike" cap="none" normalizeH="0" baseline="0" smtClean="0">
                  <a:ln>
                    <a:noFill/>
                  </a:ln>
                  <a:solidFill>
                    <a:schemeClr val="tx1"/>
                  </a:solidFill>
                  <a:effectLst/>
                </a:endParaRPr>
              </a:p>
            </p:txBody>
          </p:sp>
          <p:sp>
            <p:nvSpPr>
              <p:cNvPr id="29" name="Rectangle 23"/>
              <p:cNvSpPr>
                <a:spLocks noChangeArrowheads="1"/>
              </p:cNvSpPr>
              <p:nvPr/>
            </p:nvSpPr>
            <p:spPr bwMode="auto">
              <a:xfrm>
                <a:off x="2245" y="160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3,761</a:t>
                </a:r>
                <a:endParaRPr kumimoji="0" lang="ja-JP" altLang="ja-JP" sz="900" b="0" i="0" u="none" strike="noStrike" cap="none" normalizeH="0" baseline="0" smtClean="0">
                  <a:ln>
                    <a:noFill/>
                  </a:ln>
                  <a:solidFill>
                    <a:schemeClr val="tx1"/>
                  </a:solidFill>
                  <a:effectLst/>
                </a:endParaRPr>
              </a:p>
            </p:txBody>
          </p:sp>
          <p:sp>
            <p:nvSpPr>
              <p:cNvPr id="30" name="Rectangle 24"/>
              <p:cNvSpPr>
                <a:spLocks noChangeArrowheads="1"/>
              </p:cNvSpPr>
              <p:nvPr/>
            </p:nvSpPr>
            <p:spPr bwMode="auto">
              <a:xfrm>
                <a:off x="2661" y="160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3,730</a:t>
                </a:r>
                <a:endParaRPr kumimoji="0" lang="ja-JP" altLang="ja-JP" sz="900" b="0" i="0" u="none" strike="noStrike" cap="none" normalizeH="0" baseline="0" dirty="0" smtClean="0">
                  <a:ln>
                    <a:noFill/>
                  </a:ln>
                  <a:solidFill>
                    <a:schemeClr val="tx1"/>
                  </a:solidFill>
                  <a:effectLst/>
                </a:endParaRPr>
              </a:p>
            </p:txBody>
          </p:sp>
          <p:sp>
            <p:nvSpPr>
              <p:cNvPr id="31" name="Rectangle 25"/>
              <p:cNvSpPr>
                <a:spLocks noChangeArrowheads="1"/>
              </p:cNvSpPr>
              <p:nvPr/>
            </p:nvSpPr>
            <p:spPr bwMode="auto">
              <a:xfrm>
                <a:off x="3077" y="160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3,553</a:t>
                </a:r>
                <a:endParaRPr kumimoji="0" lang="ja-JP" altLang="ja-JP" sz="900" b="0" i="0" u="none" strike="noStrike" cap="none" normalizeH="0" baseline="0" smtClean="0">
                  <a:ln>
                    <a:noFill/>
                  </a:ln>
                  <a:solidFill>
                    <a:schemeClr val="tx1"/>
                  </a:solidFill>
                  <a:effectLst/>
                </a:endParaRPr>
              </a:p>
            </p:txBody>
          </p:sp>
          <p:sp>
            <p:nvSpPr>
              <p:cNvPr id="14336" name="Rectangle 26"/>
              <p:cNvSpPr>
                <a:spLocks noChangeArrowheads="1"/>
              </p:cNvSpPr>
              <p:nvPr/>
            </p:nvSpPr>
            <p:spPr bwMode="auto">
              <a:xfrm>
                <a:off x="3493" y="160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3,693</a:t>
                </a:r>
                <a:endParaRPr kumimoji="0" lang="ja-JP" altLang="ja-JP" sz="900" b="0" i="0" u="none" strike="noStrike" cap="none" normalizeH="0" baseline="0" smtClean="0">
                  <a:ln>
                    <a:noFill/>
                  </a:ln>
                  <a:solidFill>
                    <a:schemeClr val="tx1"/>
                  </a:solidFill>
                  <a:effectLst/>
                </a:endParaRPr>
              </a:p>
            </p:txBody>
          </p:sp>
          <p:sp>
            <p:nvSpPr>
              <p:cNvPr id="14337" name="Rectangle 27"/>
              <p:cNvSpPr>
                <a:spLocks noChangeArrowheads="1"/>
              </p:cNvSpPr>
              <p:nvPr/>
            </p:nvSpPr>
            <p:spPr bwMode="auto">
              <a:xfrm>
                <a:off x="3910" y="160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3,829</a:t>
                </a:r>
                <a:endParaRPr kumimoji="0" lang="ja-JP" altLang="ja-JP" sz="900" b="0" i="0" u="none" strike="noStrike" cap="none" normalizeH="0" baseline="0" smtClean="0">
                  <a:ln>
                    <a:noFill/>
                  </a:ln>
                  <a:solidFill>
                    <a:schemeClr val="tx1"/>
                  </a:solidFill>
                  <a:effectLst/>
                </a:endParaRPr>
              </a:p>
            </p:txBody>
          </p:sp>
          <p:sp>
            <p:nvSpPr>
              <p:cNvPr id="14341" name="Rectangle 28"/>
              <p:cNvSpPr>
                <a:spLocks noChangeArrowheads="1"/>
              </p:cNvSpPr>
              <p:nvPr/>
            </p:nvSpPr>
            <p:spPr bwMode="auto">
              <a:xfrm>
                <a:off x="960" y="1681"/>
                <a:ext cx="14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入院</a:t>
                </a:r>
                <a:endParaRPr kumimoji="0" lang="ja-JP" sz="900" b="0" i="0" u="none" strike="noStrike" cap="none" normalizeH="0" baseline="0" dirty="0" smtClean="0">
                  <a:ln>
                    <a:noFill/>
                  </a:ln>
                  <a:solidFill>
                    <a:schemeClr val="tx1"/>
                  </a:solidFill>
                  <a:effectLst/>
                </a:endParaRPr>
              </a:p>
            </p:txBody>
          </p:sp>
          <p:sp>
            <p:nvSpPr>
              <p:cNvPr id="14342" name="Rectangle 29"/>
              <p:cNvSpPr>
                <a:spLocks noChangeArrowheads="1"/>
              </p:cNvSpPr>
              <p:nvPr/>
            </p:nvSpPr>
            <p:spPr bwMode="auto">
              <a:xfrm>
                <a:off x="1509" y="1693"/>
                <a:ext cx="73"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86</a:t>
                </a:r>
                <a:endParaRPr kumimoji="0" lang="ja-JP" altLang="ja-JP" sz="900" b="0" i="0" u="none" strike="noStrike" cap="none" normalizeH="0" baseline="0" dirty="0" smtClean="0">
                  <a:ln>
                    <a:noFill/>
                  </a:ln>
                  <a:solidFill>
                    <a:schemeClr val="tx1"/>
                  </a:solidFill>
                  <a:effectLst/>
                </a:endParaRPr>
              </a:p>
            </p:txBody>
          </p:sp>
          <p:sp>
            <p:nvSpPr>
              <p:cNvPr id="14343" name="Rectangle 30"/>
              <p:cNvSpPr>
                <a:spLocks noChangeArrowheads="1"/>
              </p:cNvSpPr>
              <p:nvPr/>
            </p:nvSpPr>
            <p:spPr bwMode="auto">
              <a:xfrm>
                <a:off x="1925" y="1693"/>
                <a:ext cx="73"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79</a:t>
                </a:r>
                <a:endParaRPr kumimoji="0" lang="ja-JP" altLang="ja-JP" sz="900" b="0" i="0" u="none" strike="noStrike" cap="none" normalizeH="0" baseline="0" smtClean="0">
                  <a:ln>
                    <a:noFill/>
                  </a:ln>
                  <a:solidFill>
                    <a:schemeClr val="tx1"/>
                  </a:solidFill>
                  <a:effectLst/>
                </a:endParaRPr>
              </a:p>
            </p:txBody>
          </p:sp>
          <p:sp>
            <p:nvSpPr>
              <p:cNvPr id="14344" name="Rectangle 31"/>
              <p:cNvSpPr>
                <a:spLocks noChangeArrowheads="1"/>
              </p:cNvSpPr>
              <p:nvPr/>
            </p:nvSpPr>
            <p:spPr bwMode="auto">
              <a:xfrm>
                <a:off x="2341" y="1693"/>
                <a:ext cx="73"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84</a:t>
                </a:r>
                <a:endParaRPr kumimoji="0" lang="ja-JP" altLang="ja-JP" sz="900" b="0" i="0" u="none" strike="noStrike" cap="none" normalizeH="0" baseline="0" smtClean="0">
                  <a:ln>
                    <a:noFill/>
                  </a:ln>
                  <a:solidFill>
                    <a:schemeClr val="tx1"/>
                  </a:solidFill>
                  <a:effectLst/>
                </a:endParaRPr>
              </a:p>
            </p:txBody>
          </p:sp>
          <p:sp>
            <p:nvSpPr>
              <p:cNvPr id="14345" name="Rectangle 32"/>
              <p:cNvSpPr>
                <a:spLocks noChangeArrowheads="1"/>
              </p:cNvSpPr>
              <p:nvPr/>
            </p:nvSpPr>
            <p:spPr bwMode="auto">
              <a:xfrm>
                <a:off x="2757" y="1693"/>
                <a:ext cx="73"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94</a:t>
                </a:r>
                <a:endParaRPr kumimoji="0" lang="ja-JP" altLang="ja-JP" sz="900" b="0" i="0" u="none" strike="noStrike" cap="none" normalizeH="0" baseline="0" smtClean="0">
                  <a:ln>
                    <a:noFill/>
                  </a:ln>
                  <a:solidFill>
                    <a:schemeClr val="tx1"/>
                  </a:solidFill>
                  <a:effectLst/>
                </a:endParaRPr>
              </a:p>
            </p:txBody>
          </p:sp>
          <p:sp>
            <p:nvSpPr>
              <p:cNvPr id="14346" name="Rectangle 33"/>
              <p:cNvSpPr>
                <a:spLocks noChangeArrowheads="1"/>
              </p:cNvSpPr>
              <p:nvPr/>
            </p:nvSpPr>
            <p:spPr bwMode="auto">
              <a:xfrm>
                <a:off x="3144" y="1693"/>
                <a:ext cx="109"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104</a:t>
                </a:r>
                <a:endParaRPr kumimoji="0" lang="ja-JP" altLang="ja-JP" sz="900" b="0" i="0" u="none" strike="noStrike" cap="none" normalizeH="0" baseline="0" smtClean="0">
                  <a:ln>
                    <a:noFill/>
                  </a:ln>
                  <a:solidFill>
                    <a:schemeClr val="tx1"/>
                  </a:solidFill>
                  <a:effectLst/>
                </a:endParaRPr>
              </a:p>
            </p:txBody>
          </p:sp>
          <p:sp>
            <p:nvSpPr>
              <p:cNvPr id="14347" name="Rectangle 34"/>
              <p:cNvSpPr>
                <a:spLocks noChangeArrowheads="1"/>
              </p:cNvSpPr>
              <p:nvPr/>
            </p:nvSpPr>
            <p:spPr bwMode="auto">
              <a:xfrm>
                <a:off x="3560" y="1693"/>
                <a:ext cx="109"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104</a:t>
                </a:r>
                <a:endParaRPr kumimoji="0" lang="ja-JP" altLang="ja-JP" sz="900" b="0" i="0" u="none" strike="noStrike" cap="none" normalizeH="0" baseline="0" smtClean="0">
                  <a:ln>
                    <a:noFill/>
                  </a:ln>
                  <a:solidFill>
                    <a:schemeClr val="tx1"/>
                  </a:solidFill>
                  <a:effectLst/>
                </a:endParaRPr>
              </a:p>
            </p:txBody>
          </p:sp>
          <p:sp>
            <p:nvSpPr>
              <p:cNvPr id="14348" name="Rectangle 35"/>
              <p:cNvSpPr>
                <a:spLocks noChangeArrowheads="1"/>
              </p:cNvSpPr>
              <p:nvPr/>
            </p:nvSpPr>
            <p:spPr bwMode="auto">
              <a:xfrm>
                <a:off x="4006" y="1693"/>
                <a:ext cx="73"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97</a:t>
                </a:r>
                <a:endParaRPr kumimoji="0" lang="ja-JP" altLang="ja-JP" sz="900" b="0" i="0" u="none" strike="noStrike" cap="none" normalizeH="0" baseline="0" smtClean="0">
                  <a:ln>
                    <a:noFill/>
                  </a:ln>
                  <a:solidFill>
                    <a:schemeClr val="tx1"/>
                  </a:solidFill>
                  <a:effectLst/>
                </a:endParaRPr>
              </a:p>
            </p:txBody>
          </p:sp>
          <p:sp>
            <p:nvSpPr>
              <p:cNvPr id="14349" name="Rectangle 36"/>
              <p:cNvSpPr>
                <a:spLocks noChangeArrowheads="1"/>
              </p:cNvSpPr>
              <p:nvPr/>
            </p:nvSpPr>
            <p:spPr bwMode="auto">
              <a:xfrm>
                <a:off x="968" y="1767"/>
                <a:ext cx="14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調剤</a:t>
                </a:r>
                <a:endParaRPr kumimoji="0" lang="ja-JP" sz="900" b="0" i="0" u="none" strike="noStrike" cap="none" normalizeH="0" baseline="0" smtClean="0">
                  <a:ln>
                    <a:noFill/>
                  </a:ln>
                  <a:solidFill>
                    <a:schemeClr val="tx1"/>
                  </a:solidFill>
                  <a:effectLst/>
                </a:endParaRPr>
              </a:p>
            </p:txBody>
          </p:sp>
          <p:sp>
            <p:nvSpPr>
              <p:cNvPr id="14350" name="Rectangle 37"/>
              <p:cNvSpPr>
                <a:spLocks noChangeArrowheads="1"/>
              </p:cNvSpPr>
              <p:nvPr/>
            </p:nvSpPr>
            <p:spPr bwMode="auto">
              <a:xfrm>
                <a:off x="1425" y="1787"/>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3,256</a:t>
                </a:r>
                <a:endParaRPr kumimoji="0" lang="ja-JP" altLang="ja-JP" sz="900" b="0" i="0" u="none" strike="noStrike" cap="none" normalizeH="0" baseline="0" dirty="0" smtClean="0">
                  <a:ln>
                    <a:noFill/>
                  </a:ln>
                  <a:solidFill>
                    <a:schemeClr val="tx1"/>
                  </a:solidFill>
                  <a:effectLst/>
                </a:endParaRPr>
              </a:p>
            </p:txBody>
          </p:sp>
          <p:sp>
            <p:nvSpPr>
              <p:cNvPr id="14351" name="Rectangle 38"/>
              <p:cNvSpPr>
                <a:spLocks noChangeArrowheads="1"/>
              </p:cNvSpPr>
              <p:nvPr/>
            </p:nvSpPr>
            <p:spPr bwMode="auto">
              <a:xfrm>
                <a:off x="1841" y="1787"/>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3,109</a:t>
                </a:r>
                <a:endParaRPr kumimoji="0" lang="ja-JP" altLang="ja-JP" sz="900" b="0" i="0" u="none" strike="noStrike" cap="none" normalizeH="0" baseline="0" smtClean="0">
                  <a:ln>
                    <a:noFill/>
                  </a:ln>
                  <a:solidFill>
                    <a:schemeClr val="tx1"/>
                  </a:solidFill>
                  <a:effectLst/>
                </a:endParaRPr>
              </a:p>
            </p:txBody>
          </p:sp>
          <p:sp>
            <p:nvSpPr>
              <p:cNvPr id="14352" name="Rectangle 39"/>
              <p:cNvSpPr>
                <a:spLocks noChangeArrowheads="1"/>
              </p:cNvSpPr>
              <p:nvPr/>
            </p:nvSpPr>
            <p:spPr bwMode="auto">
              <a:xfrm>
                <a:off x="2258" y="1787"/>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3,219</a:t>
                </a:r>
                <a:endParaRPr kumimoji="0" lang="ja-JP" altLang="ja-JP" sz="900" b="0" i="0" u="none" strike="noStrike" cap="none" normalizeH="0" baseline="0" smtClean="0">
                  <a:ln>
                    <a:noFill/>
                  </a:ln>
                  <a:solidFill>
                    <a:schemeClr val="tx1"/>
                  </a:solidFill>
                  <a:effectLst/>
                </a:endParaRPr>
              </a:p>
            </p:txBody>
          </p:sp>
          <p:sp>
            <p:nvSpPr>
              <p:cNvPr id="14353" name="Rectangle 40"/>
              <p:cNvSpPr>
                <a:spLocks noChangeArrowheads="1"/>
              </p:cNvSpPr>
              <p:nvPr/>
            </p:nvSpPr>
            <p:spPr bwMode="auto">
              <a:xfrm>
                <a:off x="2674" y="1787"/>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3,198</a:t>
                </a:r>
                <a:endParaRPr kumimoji="0" lang="ja-JP" altLang="ja-JP" sz="900" b="0" i="0" u="none" strike="noStrike" cap="none" normalizeH="0" baseline="0" smtClean="0">
                  <a:ln>
                    <a:noFill/>
                  </a:ln>
                  <a:solidFill>
                    <a:schemeClr val="tx1"/>
                  </a:solidFill>
                  <a:effectLst/>
                </a:endParaRPr>
              </a:p>
            </p:txBody>
          </p:sp>
          <p:sp>
            <p:nvSpPr>
              <p:cNvPr id="14354" name="Rectangle 41"/>
              <p:cNvSpPr>
                <a:spLocks noChangeArrowheads="1"/>
              </p:cNvSpPr>
              <p:nvPr/>
            </p:nvSpPr>
            <p:spPr bwMode="auto">
              <a:xfrm>
                <a:off x="3090" y="1787"/>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3,066</a:t>
                </a:r>
                <a:endParaRPr kumimoji="0" lang="ja-JP" altLang="ja-JP" sz="900" b="0" i="0" u="none" strike="noStrike" cap="none" normalizeH="0" baseline="0" smtClean="0">
                  <a:ln>
                    <a:noFill/>
                  </a:ln>
                  <a:solidFill>
                    <a:schemeClr val="tx1"/>
                  </a:solidFill>
                  <a:effectLst/>
                </a:endParaRPr>
              </a:p>
            </p:txBody>
          </p:sp>
          <p:sp>
            <p:nvSpPr>
              <p:cNvPr id="14355" name="Rectangle 42"/>
              <p:cNvSpPr>
                <a:spLocks noChangeArrowheads="1"/>
              </p:cNvSpPr>
              <p:nvPr/>
            </p:nvSpPr>
            <p:spPr bwMode="auto">
              <a:xfrm>
                <a:off x="3506" y="1787"/>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3,156</a:t>
                </a:r>
                <a:endParaRPr kumimoji="0" lang="ja-JP" altLang="ja-JP" sz="900" b="0" i="0" u="none" strike="noStrike" cap="none" normalizeH="0" baseline="0" smtClean="0">
                  <a:ln>
                    <a:noFill/>
                  </a:ln>
                  <a:solidFill>
                    <a:schemeClr val="tx1"/>
                  </a:solidFill>
                  <a:effectLst/>
                </a:endParaRPr>
              </a:p>
            </p:txBody>
          </p:sp>
          <p:sp>
            <p:nvSpPr>
              <p:cNvPr id="14356" name="Rectangle 43"/>
              <p:cNvSpPr>
                <a:spLocks noChangeArrowheads="1"/>
              </p:cNvSpPr>
              <p:nvPr/>
            </p:nvSpPr>
            <p:spPr bwMode="auto">
              <a:xfrm>
                <a:off x="3923" y="1787"/>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3,218</a:t>
                </a:r>
                <a:endParaRPr kumimoji="0" lang="ja-JP" altLang="ja-JP" sz="900" b="0" i="0" u="none" strike="noStrike" cap="none" normalizeH="0" baseline="0" smtClean="0">
                  <a:ln>
                    <a:noFill/>
                  </a:ln>
                  <a:solidFill>
                    <a:schemeClr val="tx1"/>
                  </a:solidFill>
                  <a:effectLst/>
                </a:endParaRPr>
              </a:p>
            </p:txBody>
          </p:sp>
          <p:sp>
            <p:nvSpPr>
              <p:cNvPr id="14357" name="Rectangle 44"/>
              <p:cNvSpPr>
                <a:spLocks noChangeArrowheads="1"/>
              </p:cNvSpPr>
              <p:nvPr/>
            </p:nvSpPr>
            <p:spPr bwMode="auto">
              <a:xfrm>
                <a:off x="968" y="1859"/>
                <a:ext cx="14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合計</a:t>
                </a:r>
                <a:endParaRPr kumimoji="0" lang="ja-JP" sz="900" b="0" i="0" u="none" strike="noStrike" cap="none" normalizeH="0" baseline="0" smtClean="0">
                  <a:ln>
                    <a:noFill/>
                  </a:ln>
                  <a:solidFill>
                    <a:schemeClr val="tx1"/>
                  </a:solidFill>
                  <a:effectLst/>
                </a:endParaRPr>
              </a:p>
            </p:txBody>
          </p:sp>
          <p:sp>
            <p:nvSpPr>
              <p:cNvPr id="14358" name="Rectangle 45"/>
              <p:cNvSpPr>
                <a:spLocks noChangeArrowheads="1"/>
              </p:cNvSpPr>
              <p:nvPr/>
            </p:nvSpPr>
            <p:spPr bwMode="auto">
              <a:xfrm>
                <a:off x="1424" y="1879"/>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7,112</a:t>
                </a:r>
                <a:endParaRPr kumimoji="0" lang="ja-JP" altLang="ja-JP" sz="900" b="0" i="0" u="none" strike="noStrike" cap="none" normalizeH="0" baseline="0" dirty="0" smtClean="0">
                  <a:ln>
                    <a:noFill/>
                  </a:ln>
                  <a:solidFill>
                    <a:schemeClr val="tx1"/>
                  </a:solidFill>
                  <a:effectLst/>
                </a:endParaRPr>
              </a:p>
            </p:txBody>
          </p:sp>
          <p:sp>
            <p:nvSpPr>
              <p:cNvPr id="14359" name="Rectangle 46"/>
              <p:cNvSpPr>
                <a:spLocks noChangeArrowheads="1"/>
              </p:cNvSpPr>
              <p:nvPr/>
            </p:nvSpPr>
            <p:spPr bwMode="auto">
              <a:xfrm>
                <a:off x="1840" y="1879"/>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6,751</a:t>
                </a:r>
                <a:endParaRPr kumimoji="0" lang="ja-JP" altLang="ja-JP" sz="900" b="0" i="0" u="none" strike="noStrike" cap="none" normalizeH="0" baseline="0" smtClean="0">
                  <a:ln>
                    <a:noFill/>
                  </a:ln>
                  <a:solidFill>
                    <a:schemeClr val="tx1"/>
                  </a:solidFill>
                  <a:effectLst/>
                </a:endParaRPr>
              </a:p>
            </p:txBody>
          </p:sp>
          <p:sp>
            <p:nvSpPr>
              <p:cNvPr id="14360" name="Rectangle 47"/>
              <p:cNvSpPr>
                <a:spLocks noChangeArrowheads="1"/>
              </p:cNvSpPr>
              <p:nvPr/>
            </p:nvSpPr>
            <p:spPr bwMode="auto">
              <a:xfrm>
                <a:off x="2257" y="1879"/>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7,064</a:t>
                </a:r>
                <a:endParaRPr kumimoji="0" lang="ja-JP" altLang="ja-JP" sz="900" b="0" i="0" u="none" strike="noStrike" cap="none" normalizeH="0" baseline="0" smtClean="0">
                  <a:ln>
                    <a:noFill/>
                  </a:ln>
                  <a:solidFill>
                    <a:schemeClr val="tx1"/>
                  </a:solidFill>
                  <a:effectLst/>
                </a:endParaRPr>
              </a:p>
            </p:txBody>
          </p:sp>
          <p:sp>
            <p:nvSpPr>
              <p:cNvPr id="14361" name="Rectangle 48"/>
              <p:cNvSpPr>
                <a:spLocks noChangeArrowheads="1"/>
              </p:cNvSpPr>
              <p:nvPr/>
            </p:nvSpPr>
            <p:spPr bwMode="auto">
              <a:xfrm>
                <a:off x="2673" y="1879"/>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7,022</a:t>
                </a:r>
                <a:endParaRPr kumimoji="0" lang="ja-JP" altLang="ja-JP" sz="900" b="0" i="0" u="none" strike="noStrike" cap="none" normalizeH="0" baseline="0" smtClean="0">
                  <a:ln>
                    <a:noFill/>
                  </a:ln>
                  <a:solidFill>
                    <a:schemeClr val="tx1"/>
                  </a:solidFill>
                  <a:effectLst/>
                </a:endParaRPr>
              </a:p>
            </p:txBody>
          </p:sp>
          <p:sp>
            <p:nvSpPr>
              <p:cNvPr id="14362" name="Rectangle 49"/>
              <p:cNvSpPr>
                <a:spLocks noChangeArrowheads="1"/>
              </p:cNvSpPr>
              <p:nvPr/>
            </p:nvSpPr>
            <p:spPr bwMode="auto">
              <a:xfrm>
                <a:off x="3089" y="1879"/>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6,723</a:t>
                </a:r>
                <a:endParaRPr kumimoji="0" lang="ja-JP" altLang="ja-JP" sz="900" b="0" i="0" u="none" strike="noStrike" cap="none" normalizeH="0" baseline="0" smtClean="0">
                  <a:ln>
                    <a:noFill/>
                  </a:ln>
                  <a:solidFill>
                    <a:schemeClr val="tx1"/>
                  </a:solidFill>
                  <a:effectLst/>
                </a:endParaRPr>
              </a:p>
            </p:txBody>
          </p:sp>
          <p:sp>
            <p:nvSpPr>
              <p:cNvPr id="14363" name="Rectangle 50"/>
              <p:cNvSpPr>
                <a:spLocks noChangeArrowheads="1"/>
              </p:cNvSpPr>
              <p:nvPr/>
            </p:nvSpPr>
            <p:spPr bwMode="auto">
              <a:xfrm>
                <a:off x="3505" y="1879"/>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6,953</a:t>
                </a:r>
                <a:endParaRPr kumimoji="0" lang="ja-JP" altLang="ja-JP" sz="900" b="0" i="0" u="none" strike="noStrike" cap="none" normalizeH="0" baseline="0" smtClean="0">
                  <a:ln>
                    <a:noFill/>
                  </a:ln>
                  <a:solidFill>
                    <a:schemeClr val="tx1"/>
                  </a:solidFill>
                  <a:effectLst/>
                </a:endParaRPr>
              </a:p>
            </p:txBody>
          </p:sp>
          <p:sp>
            <p:nvSpPr>
              <p:cNvPr id="14364" name="Rectangle 51"/>
              <p:cNvSpPr>
                <a:spLocks noChangeArrowheads="1"/>
              </p:cNvSpPr>
              <p:nvPr/>
            </p:nvSpPr>
            <p:spPr bwMode="auto">
              <a:xfrm>
                <a:off x="3922" y="1879"/>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7,144</a:t>
                </a:r>
                <a:endParaRPr kumimoji="0" lang="ja-JP" altLang="ja-JP" sz="900" b="0" i="0" u="none" strike="noStrike" cap="none" normalizeH="0" baseline="0" smtClean="0">
                  <a:ln>
                    <a:noFill/>
                  </a:ln>
                  <a:solidFill>
                    <a:schemeClr val="tx1"/>
                  </a:solidFill>
                  <a:effectLst/>
                </a:endParaRPr>
              </a:p>
            </p:txBody>
          </p:sp>
          <p:sp>
            <p:nvSpPr>
              <p:cNvPr id="14365" name="Rectangle 52"/>
              <p:cNvSpPr>
                <a:spLocks noChangeArrowheads="1"/>
              </p:cNvSpPr>
              <p:nvPr/>
            </p:nvSpPr>
            <p:spPr bwMode="auto">
              <a:xfrm>
                <a:off x="314" y="1952"/>
                <a:ext cx="5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C</a:t>
                </a:r>
                <a:endParaRPr kumimoji="0" lang="ja-JP" altLang="ja-JP" sz="900" b="0" i="0" u="none" strike="noStrike" cap="none" normalizeH="0" baseline="0" smtClean="0">
                  <a:ln>
                    <a:noFill/>
                  </a:ln>
                  <a:solidFill>
                    <a:schemeClr val="tx1"/>
                  </a:solidFill>
                  <a:effectLst/>
                </a:endParaRPr>
              </a:p>
            </p:txBody>
          </p:sp>
          <p:sp>
            <p:nvSpPr>
              <p:cNvPr id="14366" name="Rectangle 53"/>
              <p:cNvSpPr>
                <a:spLocks noChangeArrowheads="1"/>
              </p:cNvSpPr>
              <p:nvPr/>
            </p:nvSpPr>
            <p:spPr bwMode="auto">
              <a:xfrm>
                <a:off x="1218" y="1958"/>
                <a:ext cx="372"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124,764,200</a:t>
                </a:r>
                <a:endParaRPr kumimoji="0" lang="ja-JP" altLang="ja-JP" sz="900" b="0" i="0" u="none" strike="noStrike" cap="none" normalizeH="0" baseline="0" dirty="0" smtClean="0">
                  <a:ln>
                    <a:noFill/>
                  </a:ln>
                  <a:solidFill>
                    <a:schemeClr val="tx1"/>
                  </a:solidFill>
                  <a:effectLst/>
                </a:endParaRPr>
              </a:p>
            </p:txBody>
          </p:sp>
          <p:sp>
            <p:nvSpPr>
              <p:cNvPr id="14367" name="Rectangle 54"/>
              <p:cNvSpPr>
                <a:spLocks noChangeArrowheads="1"/>
              </p:cNvSpPr>
              <p:nvPr/>
            </p:nvSpPr>
            <p:spPr bwMode="auto">
              <a:xfrm>
                <a:off x="1624" y="1958"/>
                <a:ext cx="372"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111,341,640</a:t>
                </a:r>
                <a:endParaRPr kumimoji="0" lang="ja-JP" altLang="ja-JP" sz="900" b="0" i="0" u="none" strike="noStrike" cap="none" normalizeH="0" baseline="0" dirty="0" smtClean="0">
                  <a:ln>
                    <a:noFill/>
                  </a:ln>
                  <a:solidFill>
                    <a:schemeClr val="tx1"/>
                  </a:solidFill>
                  <a:effectLst/>
                </a:endParaRPr>
              </a:p>
            </p:txBody>
          </p:sp>
          <p:sp>
            <p:nvSpPr>
              <p:cNvPr id="14368" name="Rectangle 55"/>
              <p:cNvSpPr>
                <a:spLocks noChangeArrowheads="1"/>
              </p:cNvSpPr>
              <p:nvPr/>
            </p:nvSpPr>
            <p:spPr bwMode="auto">
              <a:xfrm>
                <a:off x="2039" y="1957"/>
                <a:ext cx="372"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129,197,250</a:t>
                </a:r>
                <a:endParaRPr kumimoji="0" lang="ja-JP" altLang="ja-JP" sz="900" b="0" i="0" u="none" strike="noStrike" cap="none" normalizeH="0" baseline="0" dirty="0" smtClean="0">
                  <a:ln>
                    <a:noFill/>
                  </a:ln>
                  <a:solidFill>
                    <a:schemeClr val="tx1"/>
                  </a:solidFill>
                  <a:effectLst/>
                </a:endParaRPr>
              </a:p>
            </p:txBody>
          </p:sp>
          <p:sp>
            <p:nvSpPr>
              <p:cNvPr id="14369" name="Rectangle 56"/>
              <p:cNvSpPr>
                <a:spLocks noChangeArrowheads="1"/>
              </p:cNvSpPr>
              <p:nvPr/>
            </p:nvSpPr>
            <p:spPr bwMode="auto">
              <a:xfrm>
                <a:off x="2466" y="1959"/>
                <a:ext cx="372"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123,383,220</a:t>
                </a:r>
                <a:endParaRPr kumimoji="0" lang="ja-JP" altLang="ja-JP" sz="900" b="0" i="0" u="none" strike="noStrike" cap="none" normalizeH="0" baseline="0" smtClean="0">
                  <a:ln>
                    <a:noFill/>
                  </a:ln>
                  <a:solidFill>
                    <a:schemeClr val="tx1"/>
                  </a:solidFill>
                  <a:effectLst/>
                </a:endParaRPr>
              </a:p>
            </p:txBody>
          </p:sp>
          <p:sp>
            <p:nvSpPr>
              <p:cNvPr id="14370" name="Rectangle 57"/>
              <p:cNvSpPr>
                <a:spLocks noChangeArrowheads="1"/>
              </p:cNvSpPr>
              <p:nvPr/>
            </p:nvSpPr>
            <p:spPr bwMode="auto">
              <a:xfrm>
                <a:off x="2883" y="1959"/>
                <a:ext cx="372"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129,940,560</a:t>
                </a:r>
                <a:endParaRPr kumimoji="0" lang="ja-JP" altLang="ja-JP" sz="900" b="0" i="0" u="none" strike="noStrike" cap="none" normalizeH="0" baseline="0" smtClean="0">
                  <a:ln>
                    <a:noFill/>
                  </a:ln>
                  <a:solidFill>
                    <a:schemeClr val="tx1"/>
                  </a:solidFill>
                  <a:effectLst/>
                </a:endParaRPr>
              </a:p>
            </p:txBody>
          </p:sp>
          <p:sp>
            <p:nvSpPr>
              <p:cNvPr id="14371" name="Rectangle 58"/>
              <p:cNvSpPr>
                <a:spLocks noChangeArrowheads="1"/>
              </p:cNvSpPr>
              <p:nvPr/>
            </p:nvSpPr>
            <p:spPr bwMode="auto">
              <a:xfrm>
                <a:off x="3299" y="1959"/>
                <a:ext cx="372"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125,708,910</a:t>
                </a:r>
                <a:endParaRPr kumimoji="0" lang="ja-JP" altLang="ja-JP" sz="900" b="0" i="0" u="none" strike="noStrike" cap="none" normalizeH="0" baseline="0" smtClean="0">
                  <a:ln>
                    <a:noFill/>
                  </a:ln>
                  <a:solidFill>
                    <a:schemeClr val="tx1"/>
                  </a:solidFill>
                  <a:effectLst/>
                </a:endParaRPr>
              </a:p>
            </p:txBody>
          </p:sp>
          <p:sp>
            <p:nvSpPr>
              <p:cNvPr id="14372" name="Rectangle 59"/>
              <p:cNvSpPr>
                <a:spLocks noChangeArrowheads="1"/>
              </p:cNvSpPr>
              <p:nvPr/>
            </p:nvSpPr>
            <p:spPr bwMode="auto">
              <a:xfrm>
                <a:off x="3715" y="1959"/>
                <a:ext cx="372"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136,278,380</a:t>
                </a:r>
                <a:endParaRPr kumimoji="0" lang="ja-JP" altLang="ja-JP" sz="900" b="0" i="0" u="none" strike="noStrike" cap="none" normalizeH="0" baseline="0" smtClean="0">
                  <a:ln>
                    <a:noFill/>
                  </a:ln>
                  <a:solidFill>
                    <a:schemeClr val="tx1"/>
                  </a:solidFill>
                  <a:effectLst/>
                </a:endParaRPr>
              </a:p>
            </p:txBody>
          </p:sp>
          <p:sp>
            <p:nvSpPr>
              <p:cNvPr id="14373" name="Rectangle 60"/>
              <p:cNvSpPr>
                <a:spLocks noChangeArrowheads="1"/>
              </p:cNvSpPr>
              <p:nvPr/>
            </p:nvSpPr>
            <p:spPr bwMode="auto">
              <a:xfrm>
                <a:off x="314" y="2044"/>
                <a:ext cx="5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D</a:t>
                </a:r>
                <a:endParaRPr kumimoji="0" lang="ja-JP" altLang="ja-JP" sz="900" b="0" i="0" u="none" strike="noStrike" cap="none" normalizeH="0" baseline="0" dirty="0" smtClean="0">
                  <a:ln>
                    <a:noFill/>
                  </a:ln>
                  <a:solidFill>
                    <a:schemeClr val="tx1"/>
                  </a:solidFill>
                  <a:effectLst/>
                </a:endParaRPr>
              </a:p>
            </p:txBody>
          </p:sp>
          <p:sp>
            <p:nvSpPr>
              <p:cNvPr id="14374" name="Rectangle 61"/>
              <p:cNvSpPr>
                <a:spLocks noChangeArrowheads="1"/>
              </p:cNvSpPr>
              <p:nvPr/>
            </p:nvSpPr>
            <p:spPr bwMode="auto">
              <a:xfrm>
                <a:off x="1409" y="2052"/>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2,754</a:t>
                </a:r>
                <a:endParaRPr kumimoji="0" lang="ja-JP" altLang="ja-JP" sz="900" b="0" i="0" u="none" strike="noStrike" cap="none" normalizeH="0" baseline="0" dirty="0" smtClean="0">
                  <a:ln>
                    <a:noFill/>
                  </a:ln>
                  <a:solidFill>
                    <a:schemeClr val="tx1"/>
                  </a:solidFill>
                  <a:effectLst/>
                </a:endParaRPr>
              </a:p>
            </p:txBody>
          </p:sp>
          <p:sp>
            <p:nvSpPr>
              <p:cNvPr id="14375" name="Rectangle 62"/>
              <p:cNvSpPr>
                <a:spLocks noChangeArrowheads="1"/>
              </p:cNvSpPr>
              <p:nvPr/>
            </p:nvSpPr>
            <p:spPr bwMode="auto">
              <a:xfrm>
                <a:off x="1830" y="2053"/>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2,650</a:t>
                </a:r>
                <a:endParaRPr kumimoji="0" lang="ja-JP" altLang="ja-JP" sz="900" b="0" i="0" u="none" strike="noStrike" cap="none" normalizeH="0" baseline="0" dirty="0" smtClean="0">
                  <a:ln>
                    <a:noFill/>
                  </a:ln>
                  <a:solidFill>
                    <a:schemeClr val="tx1"/>
                  </a:solidFill>
                  <a:effectLst/>
                </a:endParaRPr>
              </a:p>
            </p:txBody>
          </p:sp>
          <p:sp>
            <p:nvSpPr>
              <p:cNvPr id="14376" name="Rectangle 63"/>
              <p:cNvSpPr>
                <a:spLocks noChangeArrowheads="1"/>
              </p:cNvSpPr>
              <p:nvPr/>
            </p:nvSpPr>
            <p:spPr bwMode="auto">
              <a:xfrm>
                <a:off x="2257" y="205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2,736</a:t>
                </a:r>
                <a:endParaRPr kumimoji="0" lang="ja-JP" altLang="ja-JP" sz="900" b="0" i="0" u="none" strike="noStrike" cap="none" normalizeH="0" baseline="0" smtClean="0">
                  <a:ln>
                    <a:noFill/>
                  </a:ln>
                  <a:solidFill>
                    <a:schemeClr val="tx1"/>
                  </a:solidFill>
                  <a:effectLst/>
                </a:endParaRPr>
              </a:p>
            </p:txBody>
          </p:sp>
          <p:sp>
            <p:nvSpPr>
              <p:cNvPr id="14377" name="Rectangle 64"/>
              <p:cNvSpPr>
                <a:spLocks noChangeArrowheads="1"/>
              </p:cNvSpPr>
              <p:nvPr/>
            </p:nvSpPr>
            <p:spPr bwMode="auto">
              <a:xfrm>
                <a:off x="2673" y="205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2,715</a:t>
                </a:r>
                <a:endParaRPr kumimoji="0" lang="ja-JP" altLang="ja-JP" sz="900" b="0" i="0" u="none" strike="noStrike" cap="none" normalizeH="0" baseline="0" smtClean="0">
                  <a:ln>
                    <a:noFill/>
                  </a:ln>
                  <a:solidFill>
                    <a:schemeClr val="tx1"/>
                  </a:solidFill>
                  <a:effectLst/>
                </a:endParaRPr>
              </a:p>
            </p:txBody>
          </p:sp>
          <p:sp>
            <p:nvSpPr>
              <p:cNvPr id="14378" name="Rectangle 65"/>
              <p:cNvSpPr>
                <a:spLocks noChangeArrowheads="1"/>
              </p:cNvSpPr>
              <p:nvPr/>
            </p:nvSpPr>
            <p:spPr bwMode="auto">
              <a:xfrm>
                <a:off x="3089" y="205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2,657</a:t>
                </a:r>
                <a:endParaRPr kumimoji="0" lang="ja-JP" altLang="ja-JP" sz="900" b="0" i="0" u="none" strike="noStrike" cap="none" normalizeH="0" baseline="0" smtClean="0">
                  <a:ln>
                    <a:noFill/>
                  </a:ln>
                  <a:solidFill>
                    <a:schemeClr val="tx1"/>
                  </a:solidFill>
                  <a:effectLst/>
                </a:endParaRPr>
              </a:p>
            </p:txBody>
          </p:sp>
          <p:sp>
            <p:nvSpPr>
              <p:cNvPr id="14379" name="Rectangle 66"/>
              <p:cNvSpPr>
                <a:spLocks noChangeArrowheads="1"/>
              </p:cNvSpPr>
              <p:nvPr/>
            </p:nvSpPr>
            <p:spPr bwMode="auto">
              <a:xfrm>
                <a:off x="3505" y="205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2,689</a:t>
                </a:r>
                <a:endParaRPr kumimoji="0" lang="ja-JP" altLang="ja-JP" sz="900" b="0" i="0" u="none" strike="noStrike" cap="none" normalizeH="0" baseline="0" smtClean="0">
                  <a:ln>
                    <a:noFill/>
                  </a:ln>
                  <a:solidFill>
                    <a:schemeClr val="tx1"/>
                  </a:solidFill>
                  <a:effectLst/>
                </a:endParaRPr>
              </a:p>
            </p:txBody>
          </p:sp>
          <p:sp>
            <p:nvSpPr>
              <p:cNvPr id="14380" name="Rectangle 67"/>
              <p:cNvSpPr>
                <a:spLocks noChangeArrowheads="1"/>
              </p:cNvSpPr>
              <p:nvPr/>
            </p:nvSpPr>
            <p:spPr bwMode="auto">
              <a:xfrm>
                <a:off x="3922" y="2051"/>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2,780</a:t>
                </a:r>
                <a:endParaRPr kumimoji="0" lang="ja-JP" altLang="ja-JP" sz="900" b="0" i="0" u="none" strike="noStrike" cap="none" normalizeH="0" baseline="0" smtClean="0">
                  <a:ln>
                    <a:noFill/>
                  </a:ln>
                  <a:solidFill>
                    <a:schemeClr val="tx1"/>
                  </a:solidFill>
                  <a:effectLst/>
                </a:endParaRPr>
              </a:p>
            </p:txBody>
          </p:sp>
          <p:sp>
            <p:nvSpPr>
              <p:cNvPr id="14381" name="Rectangle 68"/>
              <p:cNvSpPr>
                <a:spLocks noChangeArrowheads="1"/>
              </p:cNvSpPr>
              <p:nvPr/>
            </p:nvSpPr>
            <p:spPr bwMode="auto">
              <a:xfrm>
                <a:off x="268" y="2173"/>
                <a:ext cx="13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C/A</a:t>
                </a:r>
                <a:endParaRPr kumimoji="0" lang="ja-JP" altLang="ja-JP" sz="900" b="0" i="0" u="none" strike="noStrike" cap="none" normalizeH="0" baseline="0" dirty="0" smtClean="0">
                  <a:ln>
                    <a:noFill/>
                  </a:ln>
                  <a:solidFill>
                    <a:schemeClr val="tx1"/>
                  </a:solidFill>
                  <a:effectLst/>
                </a:endParaRPr>
              </a:p>
            </p:txBody>
          </p:sp>
          <p:sp>
            <p:nvSpPr>
              <p:cNvPr id="14382" name="Rectangle 69"/>
              <p:cNvSpPr>
                <a:spLocks noChangeArrowheads="1"/>
              </p:cNvSpPr>
              <p:nvPr/>
            </p:nvSpPr>
            <p:spPr bwMode="auto">
              <a:xfrm>
                <a:off x="1368" y="2179"/>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23,395</a:t>
                </a:r>
                <a:endParaRPr kumimoji="0" lang="ja-JP" altLang="ja-JP" sz="900" b="0" i="0" u="none" strike="noStrike" cap="none" normalizeH="0" baseline="0" dirty="0" smtClean="0">
                  <a:ln>
                    <a:noFill/>
                  </a:ln>
                  <a:solidFill>
                    <a:schemeClr val="tx1"/>
                  </a:solidFill>
                  <a:effectLst/>
                </a:endParaRPr>
              </a:p>
            </p:txBody>
          </p:sp>
          <p:sp>
            <p:nvSpPr>
              <p:cNvPr id="14383" name="Rectangle 70"/>
              <p:cNvSpPr>
                <a:spLocks noChangeArrowheads="1"/>
              </p:cNvSpPr>
              <p:nvPr/>
            </p:nvSpPr>
            <p:spPr bwMode="auto">
              <a:xfrm>
                <a:off x="1791" y="2178"/>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21,192</a:t>
                </a:r>
                <a:endParaRPr kumimoji="0" lang="ja-JP" altLang="ja-JP" sz="900" b="0" i="0" u="none" strike="noStrike" cap="none" normalizeH="0" baseline="0" dirty="0" smtClean="0">
                  <a:ln>
                    <a:noFill/>
                  </a:ln>
                  <a:solidFill>
                    <a:schemeClr val="tx1"/>
                  </a:solidFill>
                  <a:effectLst/>
                </a:endParaRPr>
              </a:p>
            </p:txBody>
          </p:sp>
          <p:sp>
            <p:nvSpPr>
              <p:cNvPr id="14384" name="Rectangle 71"/>
              <p:cNvSpPr>
                <a:spLocks noChangeArrowheads="1"/>
              </p:cNvSpPr>
              <p:nvPr/>
            </p:nvSpPr>
            <p:spPr bwMode="auto">
              <a:xfrm>
                <a:off x="2207" y="2175"/>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24,661</a:t>
                </a:r>
                <a:endParaRPr kumimoji="0" lang="ja-JP" altLang="ja-JP" sz="900" b="0" i="0" u="none" strike="noStrike" cap="none" normalizeH="0" baseline="0" dirty="0" smtClean="0">
                  <a:ln>
                    <a:noFill/>
                  </a:ln>
                  <a:solidFill>
                    <a:schemeClr val="tx1"/>
                  </a:solidFill>
                  <a:effectLst/>
                </a:endParaRPr>
              </a:p>
            </p:txBody>
          </p:sp>
          <p:sp>
            <p:nvSpPr>
              <p:cNvPr id="14385" name="Rectangle 72"/>
              <p:cNvSpPr>
                <a:spLocks noChangeArrowheads="1"/>
              </p:cNvSpPr>
              <p:nvPr/>
            </p:nvSpPr>
            <p:spPr bwMode="auto">
              <a:xfrm>
                <a:off x="2631" y="2177"/>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23,569</a:t>
                </a:r>
                <a:endParaRPr kumimoji="0" lang="ja-JP" altLang="ja-JP" sz="900" b="0" i="0" u="none" strike="noStrike" cap="none" normalizeH="0" baseline="0" dirty="0" smtClean="0">
                  <a:ln>
                    <a:noFill/>
                  </a:ln>
                  <a:solidFill>
                    <a:schemeClr val="tx1"/>
                  </a:solidFill>
                  <a:effectLst/>
                </a:endParaRPr>
              </a:p>
            </p:txBody>
          </p:sp>
          <p:sp>
            <p:nvSpPr>
              <p:cNvPr id="14386" name="Rectangle 73"/>
              <p:cNvSpPr>
                <a:spLocks noChangeArrowheads="1"/>
              </p:cNvSpPr>
              <p:nvPr/>
            </p:nvSpPr>
            <p:spPr bwMode="auto">
              <a:xfrm>
                <a:off x="3059" y="2179"/>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24,917</a:t>
                </a:r>
                <a:endParaRPr kumimoji="0" lang="ja-JP" altLang="ja-JP" sz="900" b="0" i="0" u="none" strike="noStrike" cap="none" normalizeH="0" baseline="0" dirty="0" smtClean="0">
                  <a:ln>
                    <a:noFill/>
                  </a:ln>
                  <a:solidFill>
                    <a:schemeClr val="tx1"/>
                  </a:solidFill>
                  <a:effectLst/>
                </a:endParaRPr>
              </a:p>
            </p:txBody>
          </p:sp>
          <p:sp>
            <p:nvSpPr>
              <p:cNvPr id="14387" name="Rectangle 74"/>
              <p:cNvSpPr>
                <a:spLocks noChangeArrowheads="1"/>
              </p:cNvSpPr>
              <p:nvPr/>
            </p:nvSpPr>
            <p:spPr bwMode="auto">
              <a:xfrm>
                <a:off x="3464" y="2177"/>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24,138</a:t>
                </a:r>
                <a:endParaRPr kumimoji="0" lang="ja-JP" altLang="ja-JP" sz="900" b="0" i="0" u="none" strike="noStrike" cap="none" normalizeH="0" baseline="0" dirty="0" smtClean="0">
                  <a:ln>
                    <a:noFill/>
                  </a:ln>
                  <a:solidFill>
                    <a:schemeClr val="tx1"/>
                  </a:solidFill>
                  <a:effectLst/>
                </a:endParaRPr>
              </a:p>
            </p:txBody>
          </p:sp>
          <p:sp>
            <p:nvSpPr>
              <p:cNvPr id="14388" name="Rectangle 75"/>
              <p:cNvSpPr>
                <a:spLocks noChangeArrowheads="1"/>
              </p:cNvSpPr>
              <p:nvPr/>
            </p:nvSpPr>
            <p:spPr bwMode="auto">
              <a:xfrm>
                <a:off x="3878" y="2177"/>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26,309</a:t>
                </a:r>
                <a:endParaRPr kumimoji="0" lang="ja-JP" altLang="ja-JP" sz="900" b="0" i="0" u="none" strike="noStrike" cap="none" normalizeH="0" baseline="0" dirty="0" smtClean="0">
                  <a:ln>
                    <a:noFill/>
                  </a:ln>
                  <a:solidFill>
                    <a:schemeClr val="tx1"/>
                  </a:solidFill>
                  <a:effectLst/>
                </a:endParaRPr>
              </a:p>
            </p:txBody>
          </p:sp>
          <p:sp>
            <p:nvSpPr>
              <p:cNvPr id="14389" name="Rectangle 76"/>
              <p:cNvSpPr>
                <a:spLocks noChangeArrowheads="1"/>
              </p:cNvSpPr>
              <p:nvPr/>
            </p:nvSpPr>
            <p:spPr bwMode="auto">
              <a:xfrm>
                <a:off x="272" y="2340"/>
                <a:ext cx="132"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C/B</a:t>
                </a:r>
                <a:endParaRPr kumimoji="0" lang="ja-JP" altLang="ja-JP" sz="900" b="0" i="0" u="none" strike="noStrike" cap="none" normalizeH="0" baseline="0" dirty="0" smtClean="0">
                  <a:ln>
                    <a:noFill/>
                  </a:ln>
                  <a:solidFill>
                    <a:schemeClr val="tx1"/>
                  </a:solidFill>
                  <a:effectLst/>
                </a:endParaRPr>
              </a:p>
            </p:txBody>
          </p:sp>
          <p:sp>
            <p:nvSpPr>
              <p:cNvPr id="14390" name="Rectangle 77"/>
              <p:cNvSpPr>
                <a:spLocks noChangeArrowheads="1"/>
              </p:cNvSpPr>
              <p:nvPr/>
            </p:nvSpPr>
            <p:spPr bwMode="auto">
              <a:xfrm>
                <a:off x="1370" y="2340"/>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17,543</a:t>
                </a:r>
                <a:endParaRPr kumimoji="0" lang="ja-JP" altLang="ja-JP" sz="900" b="0" i="0" u="none" strike="noStrike" cap="none" normalizeH="0" baseline="0" dirty="0" smtClean="0">
                  <a:ln>
                    <a:noFill/>
                  </a:ln>
                  <a:solidFill>
                    <a:schemeClr val="tx1"/>
                  </a:solidFill>
                  <a:effectLst/>
                </a:endParaRPr>
              </a:p>
            </p:txBody>
          </p:sp>
          <p:sp>
            <p:nvSpPr>
              <p:cNvPr id="14391" name="Rectangle 78"/>
              <p:cNvSpPr>
                <a:spLocks noChangeArrowheads="1"/>
              </p:cNvSpPr>
              <p:nvPr/>
            </p:nvSpPr>
            <p:spPr bwMode="auto">
              <a:xfrm>
                <a:off x="1786" y="2340"/>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16,493</a:t>
                </a:r>
                <a:endParaRPr kumimoji="0" lang="ja-JP" altLang="ja-JP" sz="900" b="0" i="0" u="none" strike="noStrike" cap="none" normalizeH="0" baseline="0" smtClean="0">
                  <a:ln>
                    <a:noFill/>
                  </a:ln>
                  <a:solidFill>
                    <a:schemeClr val="tx1"/>
                  </a:solidFill>
                  <a:effectLst/>
                </a:endParaRPr>
              </a:p>
            </p:txBody>
          </p:sp>
          <p:sp>
            <p:nvSpPr>
              <p:cNvPr id="14392" name="Rectangle 79"/>
              <p:cNvSpPr>
                <a:spLocks noChangeArrowheads="1"/>
              </p:cNvSpPr>
              <p:nvPr/>
            </p:nvSpPr>
            <p:spPr bwMode="auto">
              <a:xfrm>
                <a:off x="2202" y="2340"/>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18,290</a:t>
                </a:r>
                <a:endParaRPr kumimoji="0" lang="ja-JP" altLang="ja-JP" sz="900" b="0" i="0" u="none" strike="noStrike" cap="none" normalizeH="0" baseline="0" smtClean="0">
                  <a:ln>
                    <a:noFill/>
                  </a:ln>
                  <a:solidFill>
                    <a:schemeClr val="tx1"/>
                  </a:solidFill>
                  <a:effectLst/>
                </a:endParaRPr>
              </a:p>
            </p:txBody>
          </p:sp>
          <p:sp>
            <p:nvSpPr>
              <p:cNvPr id="14393" name="Rectangle 80"/>
              <p:cNvSpPr>
                <a:spLocks noChangeArrowheads="1"/>
              </p:cNvSpPr>
              <p:nvPr/>
            </p:nvSpPr>
            <p:spPr bwMode="auto">
              <a:xfrm>
                <a:off x="2618" y="2340"/>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17,571</a:t>
                </a:r>
                <a:endParaRPr kumimoji="0" lang="ja-JP" altLang="ja-JP" sz="900" b="0" i="0" u="none" strike="noStrike" cap="none" normalizeH="0" baseline="0" smtClean="0">
                  <a:ln>
                    <a:noFill/>
                  </a:ln>
                  <a:solidFill>
                    <a:schemeClr val="tx1"/>
                  </a:solidFill>
                  <a:effectLst/>
                </a:endParaRPr>
              </a:p>
            </p:txBody>
          </p:sp>
          <p:sp>
            <p:nvSpPr>
              <p:cNvPr id="14394" name="Rectangle 81"/>
              <p:cNvSpPr>
                <a:spLocks noChangeArrowheads="1"/>
              </p:cNvSpPr>
              <p:nvPr/>
            </p:nvSpPr>
            <p:spPr bwMode="auto">
              <a:xfrm>
                <a:off x="3034" y="2340"/>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19,328</a:t>
                </a:r>
                <a:endParaRPr kumimoji="0" lang="ja-JP" altLang="ja-JP" sz="900" b="0" i="0" u="none" strike="noStrike" cap="none" normalizeH="0" baseline="0" smtClean="0">
                  <a:ln>
                    <a:noFill/>
                  </a:ln>
                  <a:solidFill>
                    <a:schemeClr val="tx1"/>
                  </a:solidFill>
                  <a:effectLst/>
                </a:endParaRPr>
              </a:p>
            </p:txBody>
          </p:sp>
          <p:sp>
            <p:nvSpPr>
              <p:cNvPr id="14395" name="Rectangle 82"/>
              <p:cNvSpPr>
                <a:spLocks noChangeArrowheads="1"/>
              </p:cNvSpPr>
              <p:nvPr/>
            </p:nvSpPr>
            <p:spPr bwMode="auto">
              <a:xfrm>
                <a:off x="3451" y="2340"/>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18,080</a:t>
                </a:r>
                <a:endParaRPr kumimoji="0" lang="ja-JP" altLang="ja-JP" sz="900" b="0" i="0" u="none" strike="noStrike" cap="none" normalizeH="0" baseline="0" smtClean="0">
                  <a:ln>
                    <a:noFill/>
                  </a:ln>
                  <a:solidFill>
                    <a:schemeClr val="tx1"/>
                  </a:solidFill>
                  <a:effectLst/>
                </a:endParaRPr>
              </a:p>
            </p:txBody>
          </p:sp>
          <p:sp>
            <p:nvSpPr>
              <p:cNvPr id="14396" name="Rectangle 83"/>
              <p:cNvSpPr>
                <a:spLocks noChangeArrowheads="1"/>
              </p:cNvSpPr>
              <p:nvPr/>
            </p:nvSpPr>
            <p:spPr bwMode="auto">
              <a:xfrm>
                <a:off x="3867" y="2340"/>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19,076</a:t>
                </a:r>
                <a:endParaRPr kumimoji="0" lang="ja-JP" altLang="ja-JP" sz="900" b="0" i="0" u="none" strike="noStrike" cap="none" normalizeH="0" baseline="0" smtClean="0">
                  <a:ln>
                    <a:noFill/>
                  </a:ln>
                  <a:solidFill>
                    <a:schemeClr val="tx1"/>
                  </a:solidFill>
                  <a:effectLst/>
                </a:endParaRPr>
              </a:p>
            </p:txBody>
          </p:sp>
          <p:sp>
            <p:nvSpPr>
              <p:cNvPr id="14397" name="Rectangle 84"/>
              <p:cNvSpPr>
                <a:spLocks noChangeArrowheads="1"/>
              </p:cNvSpPr>
              <p:nvPr/>
            </p:nvSpPr>
            <p:spPr bwMode="auto">
              <a:xfrm>
                <a:off x="261" y="2499"/>
                <a:ext cx="137"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C/D</a:t>
                </a:r>
                <a:endParaRPr kumimoji="0" lang="ja-JP" altLang="ja-JP" sz="900" b="0" i="0" u="none" strike="noStrike" cap="none" normalizeH="0" baseline="0" dirty="0" smtClean="0">
                  <a:ln>
                    <a:noFill/>
                  </a:ln>
                  <a:solidFill>
                    <a:schemeClr val="tx1"/>
                  </a:solidFill>
                  <a:effectLst/>
                </a:endParaRPr>
              </a:p>
            </p:txBody>
          </p:sp>
          <p:sp>
            <p:nvSpPr>
              <p:cNvPr id="14398" name="Rectangle 85"/>
              <p:cNvSpPr>
                <a:spLocks noChangeArrowheads="1"/>
              </p:cNvSpPr>
              <p:nvPr/>
            </p:nvSpPr>
            <p:spPr bwMode="auto">
              <a:xfrm>
                <a:off x="1384" y="2502"/>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45,303</a:t>
                </a:r>
                <a:endParaRPr kumimoji="0" lang="ja-JP" altLang="ja-JP" sz="900" b="0" i="0" u="none" strike="noStrike" cap="none" normalizeH="0" baseline="0" dirty="0" smtClean="0">
                  <a:ln>
                    <a:noFill/>
                  </a:ln>
                  <a:solidFill>
                    <a:schemeClr val="tx1"/>
                  </a:solidFill>
                  <a:effectLst/>
                </a:endParaRPr>
              </a:p>
            </p:txBody>
          </p:sp>
          <p:sp>
            <p:nvSpPr>
              <p:cNvPr id="14399" name="Rectangle 86"/>
              <p:cNvSpPr>
                <a:spLocks noChangeArrowheads="1"/>
              </p:cNvSpPr>
              <p:nvPr/>
            </p:nvSpPr>
            <p:spPr bwMode="auto">
              <a:xfrm>
                <a:off x="1800" y="2502"/>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42,016</a:t>
                </a:r>
                <a:endParaRPr kumimoji="0" lang="ja-JP" altLang="ja-JP" sz="900" b="0" i="0" u="none" strike="noStrike" cap="none" normalizeH="0" baseline="0" smtClean="0">
                  <a:ln>
                    <a:noFill/>
                  </a:ln>
                  <a:solidFill>
                    <a:schemeClr val="tx1"/>
                  </a:solidFill>
                  <a:effectLst/>
                </a:endParaRPr>
              </a:p>
            </p:txBody>
          </p:sp>
          <p:sp>
            <p:nvSpPr>
              <p:cNvPr id="14400" name="Rectangle 87"/>
              <p:cNvSpPr>
                <a:spLocks noChangeArrowheads="1"/>
              </p:cNvSpPr>
              <p:nvPr/>
            </p:nvSpPr>
            <p:spPr bwMode="auto">
              <a:xfrm>
                <a:off x="2216" y="2502"/>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47,221</a:t>
                </a:r>
                <a:endParaRPr kumimoji="0" lang="ja-JP" altLang="ja-JP" sz="900" b="0" i="0" u="none" strike="noStrike" cap="none" normalizeH="0" baseline="0" smtClean="0">
                  <a:ln>
                    <a:noFill/>
                  </a:ln>
                  <a:solidFill>
                    <a:schemeClr val="tx1"/>
                  </a:solidFill>
                  <a:effectLst/>
                </a:endParaRPr>
              </a:p>
            </p:txBody>
          </p:sp>
          <p:sp>
            <p:nvSpPr>
              <p:cNvPr id="14401" name="Rectangle 88"/>
              <p:cNvSpPr>
                <a:spLocks noChangeArrowheads="1"/>
              </p:cNvSpPr>
              <p:nvPr/>
            </p:nvSpPr>
            <p:spPr bwMode="auto">
              <a:xfrm>
                <a:off x="2632" y="2502"/>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45,445</a:t>
                </a:r>
                <a:endParaRPr kumimoji="0" lang="ja-JP" altLang="ja-JP" sz="900" b="0" i="0" u="none" strike="noStrike" cap="none" normalizeH="0" baseline="0" smtClean="0">
                  <a:ln>
                    <a:noFill/>
                  </a:ln>
                  <a:solidFill>
                    <a:schemeClr val="tx1"/>
                  </a:solidFill>
                  <a:effectLst/>
                </a:endParaRPr>
              </a:p>
            </p:txBody>
          </p:sp>
          <p:sp>
            <p:nvSpPr>
              <p:cNvPr id="14402" name="Rectangle 89"/>
              <p:cNvSpPr>
                <a:spLocks noChangeArrowheads="1"/>
              </p:cNvSpPr>
              <p:nvPr/>
            </p:nvSpPr>
            <p:spPr bwMode="auto">
              <a:xfrm>
                <a:off x="3048" y="2502"/>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48,905</a:t>
                </a:r>
                <a:endParaRPr kumimoji="0" lang="ja-JP" altLang="ja-JP" sz="900" b="0" i="0" u="none" strike="noStrike" cap="none" normalizeH="0" baseline="0" smtClean="0">
                  <a:ln>
                    <a:noFill/>
                  </a:ln>
                  <a:solidFill>
                    <a:schemeClr val="tx1"/>
                  </a:solidFill>
                  <a:effectLst/>
                </a:endParaRPr>
              </a:p>
            </p:txBody>
          </p:sp>
          <p:sp>
            <p:nvSpPr>
              <p:cNvPr id="14403" name="Rectangle 90"/>
              <p:cNvSpPr>
                <a:spLocks noChangeArrowheads="1"/>
              </p:cNvSpPr>
              <p:nvPr/>
            </p:nvSpPr>
            <p:spPr bwMode="auto">
              <a:xfrm>
                <a:off x="3465" y="2502"/>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46,749</a:t>
                </a:r>
                <a:endParaRPr kumimoji="0" lang="ja-JP" altLang="ja-JP" sz="900" b="0" i="0" u="none" strike="noStrike" cap="none" normalizeH="0" baseline="0" smtClean="0">
                  <a:ln>
                    <a:noFill/>
                  </a:ln>
                  <a:solidFill>
                    <a:schemeClr val="tx1"/>
                  </a:solidFill>
                  <a:effectLst/>
                </a:endParaRPr>
              </a:p>
            </p:txBody>
          </p:sp>
          <p:sp>
            <p:nvSpPr>
              <p:cNvPr id="14404" name="Rectangle 91"/>
              <p:cNvSpPr>
                <a:spLocks noChangeArrowheads="1"/>
              </p:cNvSpPr>
              <p:nvPr/>
            </p:nvSpPr>
            <p:spPr bwMode="auto">
              <a:xfrm>
                <a:off x="3881" y="2502"/>
                <a:ext cx="20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49,021</a:t>
                </a:r>
                <a:endParaRPr kumimoji="0" lang="ja-JP" altLang="ja-JP" sz="900" b="0" i="0" u="none" strike="noStrike" cap="none" normalizeH="0" baseline="0" smtClean="0">
                  <a:ln>
                    <a:noFill/>
                  </a:ln>
                  <a:solidFill>
                    <a:schemeClr val="tx1"/>
                  </a:solidFill>
                  <a:effectLst/>
                </a:endParaRPr>
              </a:p>
            </p:txBody>
          </p:sp>
          <p:sp>
            <p:nvSpPr>
              <p:cNvPr id="14405" name="Rectangle 92"/>
              <p:cNvSpPr>
                <a:spLocks noChangeArrowheads="1"/>
              </p:cNvSpPr>
              <p:nvPr/>
            </p:nvSpPr>
            <p:spPr bwMode="auto">
              <a:xfrm>
                <a:off x="269" y="2666"/>
                <a:ext cx="13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B/A</a:t>
                </a:r>
                <a:endParaRPr kumimoji="0" lang="ja-JP" altLang="ja-JP" sz="900" b="0" i="0" u="none" strike="noStrike" cap="none" normalizeH="0" baseline="0" dirty="0" smtClean="0">
                  <a:ln>
                    <a:noFill/>
                  </a:ln>
                  <a:solidFill>
                    <a:schemeClr val="tx1"/>
                  </a:solidFill>
                  <a:effectLst/>
                </a:endParaRPr>
              </a:p>
            </p:txBody>
          </p:sp>
          <p:sp>
            <p:nvSpPr>
              <p:cNvPr id="14406" name="Rectangle 93"/>
              <p:cNvSpPr>
                <a:spLocks noChangeArrowheads="1"/>
              </p:cNvSpPr>
              <p:nvPr/>
            </p:nvSpPr>
            <p:spPr bwMode="auto">
              <a:xfrm>
                <a:off x="1403" y="2666"/>
                <a:ext cx="16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133.4</a:t>
                </a:r>
                <a:endPar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900" b="0" i="0" u="none" strike="noStrike" cap="none" normalizeH="0" baseline="0" dirty="0" smtClean="0">
                  <a:ln>
                    <a:noFill/>
                  </a:ln>
                  <a:solidFill>
                    <a:schemeClr val="tx1"/>
                  </a:solidFill>
                  <a:effectLst/>
                </a:endParaRPr>
              </a:p>
            </p:txBody>
          </p:sp>
          <p:sp>
            <p:nvSpPr>
              <p:cNvPr id="14407" name="Rectangle 94"/>
              <p:cNvSpPr>
                <a:spLocks noChangeArrowheads="1"/>
              </p:cNvSpPr>
              <p:nvPr/>
            </p:nvSpPr>
            <p:spPr bwMode="auto">
              <a:xfrm>
                <a:off x="1820" y="2666"/>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128.5</a:t>
                </a:r>
                <a:endParaRPr kumimoji="0" lang="ja-JP" altLang="ja-JP" sz="900" b="0" i="0" u="none" strike="noStrike" cap="none" normalizeH="0" baseline="0" dirty="0" smtClean="0">
                  <a:ln>
                    <a:noFill/>
                  </a:ln>
                  <a:solidFill>
                    <a:schemeClr val="tx1"/>
                  </a:solidFill>
                  <a:effectLst/>
                </a:endParaRPr>
              </a:p>
            </p:txBody>
          </p:sp>
          <p:sp>
            <p:nvSpPr>
              <p:cNvPr id="14408" name="Rectangle 95"/>
              <p:cNvSpPr>
                <a:spLocks noChangeArrowheads="1"/>
              </p:cNvSpPr>
              <p:nvPr/>
            </p:nvSpPr>
            <p:spPr bwMode="auto">
              <a:xfrm>
                <a:off x="2236" y="2666"/>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134.8</a:t>
                </a:r>
                <a:endParaRPr kumimoji="0" lang="ja-JP" altLang="ja-JP" sz="900" b="0" i="0" u="none" strike="noStrike" cap="none" normalizeH="0" baseline="0" dirty="0" smtClean="0">
                  <a:ln>
                    <a:noFill/>
                  </a:ln>
                  <a:solidFill>
                    <a:schemeClr val="tx1"/>
                  </a:solidFill>
                  <a:effectLst/>
                </a:endParaRPr>
              </a:p>
            </p:txBody>
          </p:sp>
          <p:sp>
            <p:nvSpPr>
              <p:cNvPr id="14409" name="Rectangle 96"/>
              <p:cNvSpPr>
                <a:spLocks noChangeArrowheads="1"/>
              </p:cNvSpPr>
              <p:nvPr/>
            </p:nvSpPr>
            <p:spPr bwMode="auto">
              <a:xfrm>
                <a:off x="2652" y="2666"/>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134.1</a:t>
                </a:r>
                <a:endParaRPr kumimoji="0" lang="ja-JP" altLang="ja-JP" sz="900" b="0" i="0" u="none" strike="noStrike" cap="none" normalizeH="0" baseline="0" dirty="0" smtClean="0">
                  <a:ln>
                    <a:noFill/>
                  </a:ln>
                  <a:solidFill>
                    <a:schemeClr val="tx1"/>
                  </a:solidFill>
                  <a:effectLst/>
                </a:endParaRPr>
              </a:p>
            </p:txBody>
          </p:sp>
          <p:sp>
            <p:nvSpPr>
              <p:cNvPr id="14410" name="Rectangle 97"/>
              <p:cNvSpPr>
                <a:spLocks noChangeArrowheads="1"/>
              </p:cNvSpPr>
              <p:nvPr/>
            </p:nvSpPr>
            <p:spPr bwMode="auto">
              <a:xfrm>
                <a:off x="3068" y="2666"/>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128.9</a:t>
                </a:r>
                <a:endParaRPr kumimoji="0" lang="ja-JP" altLang="ja-JP" sz="900" b="0" i="0" u="none" strike="noStrike" cap="none" normalizeH="0" baseline="0" dirty="0" smtClean="0">
                  <a:ln>
                    <a:noFill/>
                  </a:ln>
                  <a:solidFill>
                    <a:schemeClr val="tx1"/>
                  </a:solidFill>
                  <a:effectLst/>
                </a:endParaRPr>
              </a:p>
            </p:txBody>
          </p:sp>
          <p:sp>
            <p:nvSpPr>
              <p:cNvPr id="14411" name="Rectangle 98"/>
              <p:cNvSpPr>
                <a:spLocks noChangeArrowheads="1"/>
              </p:cNvSpPr>
              <p:nvPr/>
            </p:nvSpPr>
            <p:spPr bwMode="auto">
              <a:xfrm>
                <a:off x="3484" y="2666"/>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133.5</a:t>
                </a:r>
                <a:endParaRPr kumimoji="0" lang="ja-JP" altLang="ja-JP" sz="900" b="0" i="0" u="none" strike="noStrike" cap="none" normalizeH="0" baseline="0" dirty="0" smtClean="0">
                  <a:ln>
                    <a:noFill/>
                  </a:ln>
                  <a:solidFill>
                    <a:schemeClr val="tx1"/>
                  </a:solidFill>
                  <a:effectLst/>
                </a:endParaRPr>
              </a:p>
            </p:txBody>
          </p:sp>
          <p:sp>
            <p:nvSpPr>
              <p:cNvPr id="14412" name="Rectangle 99"/>
              <p:cNvSpPr>
                <a:spLocks noChangeArrowheads="1"/>
              </p:cNvSpPr>
              <p:nvPr/>
            </p:nvSpPr>
            <p:spPr bwMode="auto">
              <a:xfrm>
                <a:off x="3901" y="2666"/>
                <a:ext cx="16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137.9</a:t>
                </a:r>
                <a:endParaRPr kumimoji="0" lang="ja-JP" altLang="ja-JP" sz="900" b="0" i="0" u="none" strike="noStrike" cap="none" normalizeH="0" baseline="0" dirty="0" smtClean="0">
                  <a:ln>
                    <a:noFill/>
                  </a:ln>
                  <a:solidFill>
                    <a:schemeClr val="tx1"/>
                  </a:solidFill>
                  <a:effectLst/>
                </a:endParaRPr>
              </a:p>
            </p:txBody>
          </p:sp>
          <p:sp>
            <p:nvSpPr>
              <p:cNvPr id="14413" name="Rectangle 100"/>
              <p:cNvSpPr>
                <a:spLocks noChangeArrowheads="1"/>
              </p:cNvSpPr>
              <p:nvPr/>
            </p:nvSpPr>
            <p:spPr bwMode="auto">
              <a:xfrm>
                <a:off x="269" y="2831"/>
                <a:ext cx="13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D/A</a:t>
                </a:r>
                <a:endParaRPr kumimoji="0" lang="ja-JP" altLang="ja-JP" sz="900" b="0" i="0" u="none" strike="noStrike" cap="none" normalizeH="0" baseline="0" smtClean="0">
                  <a:ln>
                    <a:noFill/>
                  </a:ln>
                  <a:solidFill>
                    <a:schemeClr val="tx1"/>
                  </a:solidFill>
                  <a:effectLst/>
                </a:endParaRPr>
              </a:p>
            </p:txBody>
          </p:sp>
          <p:sp>
            <p:nvSpPr>
              <p:cNvPr id="14414" name="Rectangle 101"/>
              <p:cNvSpPr>
                <a:spLocks noChangeArrowheads="1"/>
              </p:cNvSpPr>
              <p:nvPr/>
            </p:nvSpPr>
            <p:spPr bwMode="auto">
              <a:xfrm>
                <a:off x="1444" y="2831"/>
                <a:ext cx="131"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51.6</a:t>
                </a:r>
                <a:endParaRPr kumimoji="0" lang="ja-JP" altLang="ja-JP" sz="900" b="0" i="0" u="none" strike="noStrike" cap="none" normalizeH="0" baseline="0" dirty="0" smtClean="0">
                  <a:ln>
                    <a:noFill/>
                  </a:ln>
                  <a:solidFill>
                    <a:schemeClr val="tx1"/>
                  </a:solidFill>
                  <a:effectLst/>
                </a:endParaRPr>
              </a:p>
            </p:txBody>
          </p:sp>
          <p:sp>
            <p:nvSpPr>
              <p:cNvPr id="14415" name="Rectangle 102"/>
              <p:cNvSpPr>
                <a:spLocks noChangeArrowheads="1"/>
              </p:cNvSpPr>
              <p:nvPr/>
            </p:nvSpPr>
            <p:spPr bwMode="auto">
              <a:xfrm>
                <a:off x="1860" y="2831"/>
                <a:ext cx="131"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50.4</a:t>
                </a:r>
                <a:endParaRPr kumimoji="0" lang="ja-JP" altLang="ja-JP" sz="900" b="0" i="0" u="none" strike="noStrike" cap="none" normalizeH="0" baseline="0" dirty="0" smtClean="0">
                  <a:ln>
                    <a:noFill/>
                  </a:ln>
                  <a:solidFill>
                    <a:schemeClr val="tx1"/>
                  </a:solidFill>
                  <a:effectLst/>
                </a:endParaRPr>
              </a:p>
            </p:txBody>
          </p:sp>
          <p:sp>
            <p:nvSpPr>
              <p:cNvPr id="14416" name="Rectangle 103"/>
              <p:cNvSpPr>
                <a:spLocks noChangeArrowheads="1"/>
              </p:cNvSpPr>
              <p:nvPr/>
            </p:nvSpPr>
            <p:spPr bwMode="auto">
              <a:xfrm>
                <a:off x="2276" y="2831"/>
                <a:ext cx="131"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52.2</a:t>
                </a:r>
                <a:endParaRPr kumimoji="0" lang="ja-JP" altLang="ja-JP" sz="900" b="0" i="0" u="none" strike="noStrike" cap="none" normalizeH="0" baseline="0" dirty="0" smtClean="0">
                  <a:ln>
                    <a:noFill/>
                  </a:ln>
                  <a:solidFill>
                    <a:schemeClr val="tx1"/>
                  </a:solidFill>
                  <a:effectLst/>
                </a:endParaRPr>
              </a:p>
            </p:txBody>
          </p:sp>
          <p:sp>
            <p:nvSpPr>
              <p:cNvPr id="14417" name="Rectangle 104"/>
              <p:cNvSpPr>
                <a:spLocks noChangeArrowheads="1"/>
              </p:cNvSpPr>
              <p:nvPr/>
            </p:nvSpPr>
            <p:spPr bwMode="auto">
              <a:xfrm>
                <a:off x="2693" y="2831"/>
                <a:ext cx="131"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51.9</a:t>
                </a:r>
                <a:endParaRPr kumimoji="0" lang="ja-JP" altLang="ja-JP" sz="900" b="0" i="0" u="none" strike="noStrike" cap="none" normalizeH="0" baseline="0" dirty="0" smtClean="0">
                  <a:ln>
                    <a:noFill/>
                  </a:ln>
                  <a:solidFill>
                    <a:schemeClr val="tx1"/>
                  </a:solidFill>
                  <a:effectLst/>
                </a:endParaRPr>
              </a:p>
            </p:txBody>
          </p:sp>
          <p:sp>
            <p:nvSpPr>
              <p:cNvPr id="14418" name="Rectangle 105"/>
              <p:cNvSpPr>
                <a:spLocks noChangeArrowheads="1"/>
              </p:cNvSpPr>
              <p:nvPr/>
            </p:nvSpPr>
            <p:spPr bwMode="auto">
              <a:xfrm>
                <a:off x="3109" y="2831"/>
                <a:ext cx="131"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50.9</a:t>
                </a:r>
                <a:endParaRPr kumimoji="0" lang="ja-JP" altLang="ja-JP" sz="900" b="0" i="0" u="none" strike="noStrike" cap="none" normalizeH="0" baseline="0" dirty="0" smtClean="0">
                  <a:ln>
                    <a:noFill/>
                  </a:ln>
                  <a:solidFill>
                    <a:schemeClr val="tx1"/>
                  </a:solidFill>
                  <a:effectLst/>
                </a:endParaRPr>
              </a:p>
            </p:txBody>
          </p:sp>
          <p:sp>
            <p:nvSpPr>
              <p:cNvPr id="14419" name="Rectangle 106"/>
              <p:cNvSpPr>
                <a:spLocks noChangeArrowheads="1"/>
              </p:cNvSpPr>
              <p:nvPr/>
            </p:nvSpPr>
            <p:spPr bwMode="auto">
              <a:xfrm>
                <a:off x="3525" y="2831"/>
                <a:ext cx="131"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51.6</a:t>
                </a:r>
                <a:endParaRPr kumimoji="0" lang="ja-JP" altLang="ja-JP" sz="900" b="0" i="0" u="none" strike="noStrike" cap="none" normalizeH="0" baseline="0" dirty="0" smtClean="0">
                  <a:ln>
                    <a:noFill/>
                  </a:ln>
                  <a:solidFill>
                    <a:schemeClr val="tx1"/>
                  </a:solidFill>
                  <a:effectLst/>
                </a:endParaRPr>
              </a:p>
            </p:txBody>
          </p:sp>
          <p:sp>
            <p:nvSpPr>
              <p:cNvPr id="14420" name="Rectangle 107"/>
              <p:cNvSpPr>
                <a:spLocks noChangeArrowheads="1"/>
              </p:cNvSpPr>
              <p:nvPr/>
            </p:nvSpPr>
            <p:spPr bwMode="auto">
              <a:xfrm>
                <a:off x="3941" y="2831"/>
                <a:ext cx="131"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53.7</a:t>
                </a:r>
                <a:endParaRPr kumimoji="0" lang="ja-JP" altLang="ja-JP" sz="900" b="0" i="0" u="none" strike="noStrike" cap="none" normalizeH="0" baseline="0" dirty="0" smtClean="0">
                  <a:ln>
                    <a:noFill/>
                  </a:ln>
                  <a:solidFill>
                    <a:schemeClr val="tx1"/>
                  </a:solidFill>
                  <a:effectLst/>
                </a:endParaRPr>
              </a:p>
            </p:txBody>
          </p:sp>
          <p:sp>
            <p:nvSpPr>
              <p:cNvPr id="14421" name="Rectangle 108"/>
              <p:cNvSpPr>
                <a:spLocks noChangeArrowheads="1"/>
              </p:cNvSpPr>
              <p:nvPr/>
            </p:nvSpPr>
            <p:spPr bwMode="auto">
              <a:xfrm>
                <a:off x="433" y="2044"/>
                <a:ext cx="456"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患者数</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422" name="Rectangle 109"/>
              <p:cNvSpPr>
                <a:spLocks noChangeArrowheads="1"/>
              </p:cNvSpPr>
              <p:nvPr/>
            </p:nvSpPr>
            <p:spPr bwMode="auto">
              <a:xfrm>
                <a:off x="255" y="1407"/>
                <a:ext cx="25"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4423" name="Rectangle 110"/>
              <p:cNvSpPr>
                <a:spLocks noChangeArrowheads="1"/>
              </p:cNvSpPr>
              <p:nvPr/>
            </p:nvSpPr>
            <p:spPr bwMode="auto">
              <a:xfrm>
                <a:off x="453" y="1496"/>
                <a:ext cx="481"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被保険者数</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424" name="Rectangle 111"/>
              <p:cNvSpPr>
                <a:spLocks noChangeArrowheads="1"/>
              </p:cNvSpPr>
              <p:nvPr/>
            </p:nvSpPr>
            <p:spPr bwMode="auto">
              <a:xfrm>
                <a:off x="314" y="1720"/>
                <a:ext cx="4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B</a:t>
                </a:r>
                <a:endParaRPr kumimoji="0" lang="ja-JP" altLang="ja-JP" sz="900" b="0" i="0" u="none" strike="noStrike" cap="none" normalizeH="0" baseline="0" smtClean="0">
                  <a:ln>
                    <a:noFill/>
                  </a:ln>
                  <a:solidFill>
                    <a:schemeClr val="tx1"/>
                  </a:solidFill>
                  <a:effectLst/>
                </a:endParaRPr>
              </a:p>
            </p:txBody>
          </p:sp>
          <p:sp>
            <p:nvSpPr>
              <p:cNvPr id="14425" name="Rectangle 112"/>
              <p:cNvSpPr>
                <a:spLocks noChangeArrowheads="1"/>
              </p:cNvSpPr>
              <p:nvPr/>
            </p:nvSpPr>
            <p:spPr bwMode="auto">
              <a:xfrm>
                <a:off x="463" y="1713"/>
                <a:ext cx="38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レセプト件数</a:t>
                </a:r>
                <a:endPar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900" dirty="0">
                    <a:solidFill>
                      <a:srgbClr val="000000"/>
                    </a:solidFill>
                    <a:latin typeface="ＭＳ Ｐ明朝" panose="02020600040205080304" pitchFamily="18" charset="-128"/>
                    <a:ea typeface="ＭＳ Ｐ明朝" panose="02020600040205080304" pitchFamily="18" charset="-128"/>
                  </a:rPr>
                  <a:t>　</a:t>
                </a:r>
                <a:r>
                  <a:rPr kumimoji="0" lang="ja-JP" altLang="en-US" sz="900" dirty="0" smtClean="0">
                    <a:solidFill>
                      <a:srgbClr val="000000"/>
                    </a:solidFill>
                    <a:latin typeface="ＭＳ Ｐ明朝" panose="02020600040205080304" pitchFamily="18" charset="-128"/>
                    <a:ea typeface="ＭＳ Ｐ明朝" panose="02020600040205080304" pitchFamily="18" charset="-128"/>
                  </a:rPr>
                  <a:t>　　</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件</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426" name="Rectangle 113"/>
              <p:cNvSpPr>
                <a:spLocks noChangeArrowheads="1"/>
              </p:cNvSpPr>
              <p:nvPr/>
            </p:nvSpPr>
            <p:spPr bwMode="auto">
              <a:xfrm>
                <a:off x="433" y="1952"/>
                <a:ext cx="456"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427" name="Rectangle 114"/>
              <p:cNvSpPr>
                <a:spLocks noChangeArrowheads="1"/>
              </p:cNvSpPr>
              <p:nvPr/>
            </p:nvSpPr>
            <p:spPr bwMode="auto">
              <a:xfrm>
                <a:off x="433" y="2132"/>
                <a:ext cx="690"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被保険者一人当たりの</a:t>
                </a:r>
                <a:endParaRPr kumimoji="0" lang="ja-JP" sz="900" b="0" i="0" u="none" strike="noStrike" cap="none" normalizeH="0" baseline="0" dirty="0" smtClean="0">
                  <a:ln>
                    <a:noFill/>
                  </a:ln>
                  <a:solidFill>
                    <a:schemeClr val="tx1"/>
                  </a:solidFill>
                  <a:effectLst/>
                </a:endParaRPr>
              </a:p>
            </p:txBody>
          </p:sp>
          <p:sp>
            <p:nvSpPr>
              <p:cNvPr id="14428" name="Rectangle 115"/>
              <p:cNvSpPr>
                <a:spLocks noChangeArrowheads="1"/>
              </p:cNvSpPr>
              <p:nvPr/>
            </p:nvSpPr>
            <p:spPr bwMode="auto">
              <a:xfrm>
                <a:off x="433" y="2209"/>
                <a:ext cx="33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429" name="Rectangle 116"/>
              <p:cNvSpPr>
                <a:spLocks noChangeArrowheads="1"/>
              </p:cNvSpPr>
              <p:nvPr/>
            </p:nvSpPr>
            <p:spPr bwMode="auto">
              <a:xfrm>
                <a:off x="433" y="2296"/>
                <a:ext cx="638"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レセプト一件当たりの</a:t>
                </a:r>
                <a:endParaRPr kumimoji="0" lang="ja-JP" sz="900" b="0" i="0" u="none" strike="noStrike" cap="none" normalizeH="0" baseline="0" dirty="0" smtClean="0">
                  <a:ln>
                    <a:noFill/>
                  </a:ln>
                  <a:solidFill>
                    <a:schemeClr val="tx1"/>
                  </a:solidFill>
                  <a:effectLst/>
                </a:endParaRPr>
              </a:p>
            </p:txBody>
          </p:sp>
          <p:sp>
            <p:nvSpPr>
              <p:cNvPr id="14430" name="Rectangle 117"/>
              <p:cNvSpPr>
                <a:spLocks noChangeArrowheads="1"/>
              </p:cNvSpPr>
              <p:nvPr/>
            </p:nvSpPr>
            <p:spPr bwMode="auto">
              <a:xfrm>
                <a:off x="433" y="2373"/>
                <a:ext cx="33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431" name="Rectangle 118"/>
              <p:cNvSpPr>
                <a:spLocks noChangeArrowheads="1"/>
              </p:cNvSpPr>
              <p:nvPr/>
            </p:nvSpPr>
            <p:spPr bwMode="auto">
              <a:xfrm>
                <a:off x="433" y="2461"/>
                <a:ext cx="544"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患者一人当たりの</a:t>
                </a:r>
                <a:endParaRPr kumimoji="0" lang="ja-JP" sz="900" b="0" i="0" u="none" strike="noStrike" cap="none" normalizeH="0" baseline="0" dirty="0" smtClean="0">
                  <a:ln>
                    <a:noFill/>
                  </a:ln>
                  <a:solidFill>
                    <a:schemeClr val="tx1"/>
                  </a:solidFill>
                  <a:effectLst/>
                </a:endParaRPr>
              </a:p>
            </p:txBody>
          </p:sp>
          <p:sp>
            <p:nvSpPr>
              <p:cNvPr id="14432" name="Rectangle 119"/>
              <p:cNvSpPr>
                <a:spLocks noChangeArrowheads="1"/>
              </p:cNvSpPr>
              <p:nvPr/>
            </p:nvSpPr>
            <p:spPr bwMode="auto">
              <a:xfrm>
                <a:off x="433" y="2538"/>
                <a:ext cx="33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433" name="Rectangle 120"/>
              <p:cNvSpPr>
                <a:spLocks noChangeArrowheads="1"/>
              </p:cNvSpPr>
              <p:nvPr/>
            </p:nvSpPr>
            <p:spPr bwMode="auto">
              <a:xfrm>
                <a:off x="433" y="2666"/>
                <a:ext cx="33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受診率</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434" name="Rectangle 121"/>
              <p:cNvSpPr>
                <a:spLocks noChangeArrowheads="1"/>
              </p:cNvSpPr>
              <p:nvPr/>
            </p:nvSpPr>
            <p:spPr bwMode="auto">
              <a:xfrm>
                <a:off x="433" y="2831"/>
                <a:ext cx="33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435" name="Line 122"/>
              <p:cNvSpPr>
                <a:spLocks noChangeShapeType="1"/>
              </p:cNvSpPr>
              <p:nvPr/>
            </p:nvSpPr>
            <p:spPr bwMode="auto">
              <a:xfrm>
                <a:off x="879" y="1654"/>
                <a:ext cx="29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36" name="Rectangle 123"/>
              <p:cNvSpPr>
                <a:spLocks noChangeArrowheads="1"/>
              </p:cNvSpPr>
              <p:nvPr/>
            </p:nvSpPr>
            <p:spPr bwMode="auto">
              <a:xfrm>
                <a:off x="879" y="1654"/>
                <a:ext cx="29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37" name="Line 124"/>
              <p:cNvSpPr>
                <a:spLocks noChangeShapeType="1"/>
              </p:cNvSpPr>
              <p:nvPr/>
            </p:nvSpPr>
            <p:spPr bwMode="auto">
              <a:xfrm>
                <a:off x="1181" y="1654"/>
                <a:ext cx="41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38" name="Rectangle 125"/>
              <p:cNvSpPr>
                <a:spLocks noChangeArrowheads="1"/>
              </p:cNvSpPr>
              <p:nvPr/>
            </p:nvSpPr>
            <p:spPr bwMode="auto">
              <a:xfrm>
                <a:off x="1181" y="1654"/>
                <a:ext cx="41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39" name="Line 126"/>
              <p:cNvSpPr>
                <a:spLocks noChangeShapeType="1"/>
              </p:cNvSpPr>
              <p:nvPr/>
            </p:nvSpPr>
            <p:spPr bwMode="auto">
              <a:xfrm>
                <a:off x="1598" y="1654"/>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40" name="Rectangle 127"/>
              <p:cNvSpPr>
                <a:spLocks noChangeArrowheads="1"/>
              </p:cNvSpPr>
              <p:nvPr/>
            </p:nvSpPr>
            <p:spPr bwMode="auto">
              <a:xfrm>
                <a:off x="1598" y="1654"/>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41" name="Line 128"/>
              <p:cNvSpPr>
                <a:spLocks noChangeShapeType="1"/>
              </p:cNvSpPr>
              <p:nvPr/>
            </p:nvSpPr>
            <p:spPr bwMode="auto">
              <a:xfrm>
                <a:off x="2014" y="1654"/>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42" name="Rectangle 129"/>
              <p:cNvSpPr>
                <a:spLocks noChangeArrowheads="1"/>
              </p:cNvSpPr>
              <p:nvPr/>
            </p:nvSpPr>
            <p:spPr bwMode="auto">
              <a:xfrm>
                <a:off x="2014" y="1654"/>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43" name="Line 130"/>
              <p:cNvSpPr>
                <a:spLocks noChangeShapeType="1"/>
              </p:cNvSpPr>
              <p:nvPr/>
            </p:nvSpPr>
            <p:spPr bwMode="auto">
              <a:xfrm>
                <a:off x="2430" y="1654"/>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44" name="Rectangle 131"/>
              <p:cNvSpPr>
                <a:spLocks noChangeArrowheads="1"/>
              </p:cNvSpPr>
              <p:nvPr/>
            </p:nvSpPr>
            <p:spPr bwMode="auto">
              <a:xfrm>
                <a:off x="2430" y="1654"/>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45" name="Line 132"/>
              <p:cNvSpPr>
                <a:spLocks noChangeShapeType="1"/>
              </p:cNvSpPr>
              <p:nvPr/>
            </p:nvSpPr>
            <p:spPr bwMode="auto">
              <a:xfrm>
                <a:off x="2846" y="1654"/>
                <a:ext cx="41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46" name="Rectangle 133"/>
              <p:cNvSpPr>
                <a:spLocks noChangeArrowheads="1"/>
              </p:cNvSpPr>
              <p:nvPr/>
            </p:nvSpPr>
            <p:spPr bwMode="auto">
              <a:xfrm>
                <a:off x="2846" y="1654"/>
                <a:ext cx="41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47" name="Line 134"/>
              <p:cNvSpPr>
                <a:spLocks noChangeShapeType="1"/>
              </p:cNvSpPr>
              <p:nvPr/>
            </p:nvSpPr>
            <p:spPr bwMode="auto">
              <a:xfrm>
                <a:off x="3263" y="1654"/>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48" name="Rectangle 135"/>
              <p:cNvSpPr>
                <a:spLocks noChangeArrowheads="1"/>
              </p:cNvSpPr>
              <p:nvPr/>
            </p:nvSpPr>
            <p:spPr bwMode="auto">
              <a:xfrm>
                <a:off x="3263" y="1654"/>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49" name="Line 136"/>
              <p:cNvSpPr>
                <a:spLocks noChangeShapeType="1"/>
              </p:cNvSpPr>
              <p:nvPr/>
            </p:nvSpPr>
            <p:spPr bwMode="auto">
              <a:xfrm>
                <a:off x="3679" y="1654"/>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50" name="Rectangle 137"/>
              <p:cNvSpPr>
                <a:spLocks noChangeArrowheads="1"/>
              </p:cNvSpPr>
              <p:nvPr/>
            </p:nvSpPr>
            <p:spPr bwMode="auto">
              <a:xfrm>
                <a:off x="3679" y="1654"/>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51" name="Line 138"/>
              <p:cNvSpPr>
                <a:spLocks noChangeShapeType="1"/>
              </p:cNvSpPr>
              <p:nvPr/>
            </p:nvSpPr>
            <p:spPr bwMode="auto">
              <a:xfrm>
                <a:off x="879" y="1746"/>
                <a:ext cx="29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52" name="Rectangle 139"/>
              <p:cNvSpPr>
                <a:spLocks noChangeArrowheads="1"/>
              </p:cNvSpPr>
              <p:nvPr/>
            </p:nvSpPr>
            <p:spPr bwMode="auto">
              <a:xfrm>
                <a:off x="879" y="1746"/>
                <a:ext cx="29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53" name="Line 140"/>
              <p:cNvSpPr>
                <a:spLocks noChangeShapeType="1"/>
              </p:cNvSpPr>
              <p:nvPr/>
            </p:nvSpPr>
            <p:spPr bwMode="auto">
              <a:xfrm>
                <a:off x="1181" y="1746"/>
                <a:ext cx="41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54" name="Rectangle 141"/>
              <p:cNvSpPr>
                <a:spLocks noChangeArrowheads="1"/>
              </p:cNvSpPr>
              <p:nvPr/>
            </p:nvSpPr>
            <p:spPr bwMode="auto">
              <a:xfrm>
                <a:off x="1181" y="1746"/>
                <a:ext cx="41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55" name="Line 142"/>
              <p:cNvSpPr>
                <a:spLocks noChangeShapeType="1"/>
              </p:cNvSpPr>
              <p:nvPr/>
            </p:nvSpPr>
            <p:spPr bwMode="auto">
              <a:xfrm>
                <a:off x="1598" y="1746"/>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56" name="Rectangle 143"/>
              <p:cNvSpPr>
                <a:spLocks noChangeArrowheads="1"/>
              </p:cNvSpPr>
              <p:nvPr/>
            </p:nvSpPr>
            <p:spPr bwMode="auto">
              <a:xfrm>
                <a:off x="1598" y="1746"/>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57" name="Line 144"/>
              <p:cNvSpPr>
                <a:spLocks noChangeShapeType="1"/>
              </p:cNvSpPr>
              <p:nvPr/>
            </p:nvSpPr>
            <p:spPr bwMode="auto">
              <a:xfrm>
                <a:off x="2014" y="1746"/>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58" name="Rectangle 145"/>
              <p:cNvSpPr>
                <a:spLocks noChangeArrowheads="1"/>
              </p:cNvSpPr>
              <p:nvPr/>
            </p:nvSpPr>
            <p:spPr bwMode="auto">
              <a:xfrm>
                <a:off x="2014" y="1746"/>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59" name="Line 146"/>
              <p:cNvSpPr>
                <a:spLocks noChangeShapeType="1"/>
              </p:cNvSpPr>
              <p:nvPr/>
            </p:nvSpPr>
            <p:spPr bwMode="auto">
              <a:xfrm>
                <a:off x="2430" y="1746"/>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60" name="Rectangle 147"/>
              <p:cNvSpPr>
                <a:spLocks noChangeArrowheads="1"/>
              </p:cNvSpPr>
              <p:nvPr/>
            </p:nvSpPr>
            <p:spPr bwMode="auto">
              <a:xfrm>
                <a:off x="2430" y="1746"/>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61" name="Line 148"/>
              <p:cNvSpPr>
                <a:spLocks noChangeShapeType="1"/>
              </p:cNvSpPr>
              <p:nvPr/>
            </p:nvSpPr>
            <p:spPr bwMode="auto">
              <a:xfrm>
                <a:off x="2846" y="1746"/>
                <a:ext cx="41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62" name="Rectangle 149"/>
              <p:cNvSpPr>
                <a:spLocks noChangeArrowheads="1"/>
              </p:cNvSpPr>
              <p:nvPr/>
            </p:nvSpPr>
            <p:spPr bwMode="auto">
              <a:xfrm>
                <a:off x="2846" y="1746"/>
                <a:ext cx="41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63" name="Line 150"/>
              <p:cNvSpPr>
                <a:spLocks noChangeShapeType="1"/>
              </p:cNvSpPr>
              <p:nvPr/>
            </p:nvSpPr>
            <p:spPr bwMode="auto">
              <a:xfrm>
                <a:off x="3263" y="1746"/>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64" name="Rectangle 151"/>
              <p:cNvSpPr>
                <a:spLocks noChangeArrowheads="1"/>
              </p:cNvSpPr>
              <p:nvPr/>
            </p:nvSpPr>
            <p:spPr bwMode="auto">
              <a:xfrm>
                <a:off x="3263" y="1746"/>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65" name="Line 152"/>
              <p:cNvSpPr>
                <a:spLocks noChangeShapeType="1"/>
              </p:cNvSpPr>
              <p:nvPr/>
            </p:nvSpPr>
            <p:spPr bwMode="auto">
              <a:xfrm>
                <a:off x="3679" y="1746"/>
                <a:ext cx="4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66" name="Rectangle 153"/>
              <p:cNvSpPr>
                <a:spLocks noChangeArrowheads="1"/>
              </p:cNvSpPr>
              <p:nvPr/>
            </p:nvSpPr>
            <p:spPr bwMode="auto">
              <a:xfrm>
                <a:off x="3679" y="1746"/>
                <a:ext cx="4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67" name="Line 154"/>
              <p:cNvSpPr>
                <a:spLocks noChangeShapeType="1"/>
              </p:cNvSpPr>
              <p:nvPr/>
            </p:nvSpPr>
            <p:spPr bwMode="auto">
              <a:xfrm>
                <a:off x="240" y="1376"/>
                <a:ext cx="0" cy="15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68" name="Rectangle 155"/>
              <p:cNvSpPr>
                <a:spLocks noChangeArrowheads="1"/>
              </p:cNvSpPr>
              <p:nvPr/>
            </p:nvSpPr>
            <p:spPr bwMode="auto">
              <a:xfrm>
                <a:off x="240" y="1376"/>
                <a:ext cx="5" cy="156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69" name="Line 156"/>
              <p:cNvSpPr>
                <a:spLocks noChangeShapeType="1"/>
              </p:cNvSpPr>
              <p:nvPr/>
            </p:nvSpPr>
            <p:spPr bwMode="auto">
              <a:xfrm>
                <a:off x="1176" y="1381"/>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70" name="Rectangle 157"/>
              <p:cNvSpPr>
                <a:spLocks noChangeArrowheads="1"/>
              </p:cNvSpPr>
              <p:nvPr/>
            </p:nvSpPr>
            <p:spPr bwMode="auto">
              <a:xfrm>
                <a:off x="1176" y="1381"/>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72" name="Rectangle 159"/>
              <p:cNvSpPr>
                <a:spLocks noChangeArrowheads="1"/>
              </p:cNvSpPr>
              <p:nvPr/>
            </p:nvSpPr>
            <p:spPr bwMode="auto">
              <a:xfrm>
                <a:off x="1593" y="1381"/>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73" name="Line 160"/>
              <p:cNvSpPr>
                <a:spLocks noChangeShapeType="1"/>
              </p:cNvSpPr>
              <p:nvPr/>
            </p:nvSpPr>
            <p:spPr bwMode="auto">
              <a:xfrm>
                <a:off x="2009" y="1381"/>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74" name="Rectangle 161"/>
              <p:cNvSpPr>
                <a:spLocks noChangeArrowheads="1"/>
              </p:cNvSpPr>
              <p:nvPr/>
            </p:nvSpPr>
            <p:spPr bwMode="auto">
              <a:xfrm>
                <a:off x="2009" y="1381"/>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75" name="Line 162"/>
              <p:cNvSpPr>
                <a:spLocks noChangeShapeType="1"/>
              </p:cNvSpPr>
              <p:nvPr/>
            </p:nvSpPr>
            <p:spPr bwMode="auto">
              <a:xfrm>
                <a:off x="2425" y="1388"/>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14476" name="Rectangle 163"/>
              <p:cNvSpPr>
                <a:spLocks noChangeArrowheads="1"/>
              </p:cNvSpPr>
              <p:nvPr/>
            </p:nvSpPr>
            <p:spPr bwMode="auto">
              <a:xfrm>
                <a:off x="2425" y="1381"/>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77" name="Line 164"/>
              <p:cNvSpPr>
                <a:spLocks noChangeShapeType="1"/>
              </p:cNvSpPr>
              <p:nvPr/>
            </p:nvSpPr>
            <p:spPr bwMode="auto">
              <a:xfrm>
                <a:off x="2841" y="1388"/>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14478" name="Rectangle 165"/>
              <p:cNvSpPr>
                <a:spLocks noChangeArrowheads="1"/>
              </p:cNvSpPr>
              <p:nvPr/>
            </p:nvSpPr>
            <p:spPr bwMode="auto">
              <a:xfrm>
                <a:off x="2841" y="1381"/>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79" name="Line 166"/>
              <p:cNvSpPr>
                <a:spLocks noChangeShapeType="1"/>
              </p:cNvSpPr>
              <p:nvPr/>
            </p:nvSpPr>
            <p:spPr bwMode="auto">
              <a:xfrm>
                <a:off x="3258" y="1381"/>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80" name="Rectangle 167"/>
              <p:cNvSpPr>
                <a:spLocks noChangeArrowheads="1"/>
              </p:cNvSpPr>
              <p:nvPr/>
            </p:nvSpPr>
            <p:spPr bwMode="auto">
              <a:xfrm>
                <a:off x="3258" y="1381"/>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82" name="Rectangle 169"/>
              <p:cNvSpPr>
                <a:spLocks noChangeArrowheads="1"/>
              </p:cNvSpPr>
              <p:nvPr/>
            </p:nvSpPr>
            <p:spPr bwMode="auto">
              <a:xfrm>
                <a:off x="3674" y="1381"/>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83" name="Line 170"/>
              <p:cNvSpPr>
                <a:spLocks noChangeShapeType="1"/>
              </p:cNvSpPr>
              <p:nvPr/>
            </p:nvSpPr>
            <p:spPr bwMode="auto">
              <a:xfrm>
                <a:off x="4090" y="1381"/>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84" name="Rectangle 171"/>
              <p:cNvSpPr>
                <a:spLocks noChangeArrowheads="1"/>
              </p:cNvSpPr>
              <p:nvPr/>
            </p:nvSpPr>
            <p:spPr bwMode="auto">
              <a:xfrm>
                <a:off x="4090" y="1381"/>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85" name="Line 172"/>
              <p:cNvSpPr>
                <a:spLocks noChangeShapeType="1"/>
              </p:cNvSpPr>
              <p:nvPr/>
            </p:nvSpPr>
            <p:spPr bwMode="auto">
              <a:xfrm>
                <a:off x="418" y="1474"/>
                <a:ext cx="0" cy="147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86" name="Rectangle 173"/>
              <p:cNvSpPr>
                <a:spLocks noChangeArrowheads="1"/>
              </p:cNvSpPr>
              <p:nvPr/>
            </p:nvSpPr>
            <p:spPr bwMode="auto">
              <a:xfrm>
                <a:off x="418" y="1474"/>
                <a:ext cx="5" cy="14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87" name="Line 174"/>
              <p:cNvSpPr>
                <a:spLocks noChangeShapeType="1"/>
              </p:cNvSpPr>
              <p:nvPr/>
            </p:nvSpPr>
            <p:spPr bwMode="auto">
              <a:xfrm>
                <a:off x="874" y="1566"/>
                <a:ext cx="0" cy="37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88" name="Rectangle 175"/>
              <p:cNvSpPr>
                <a:spLocks noChangeArrowheads="1"/>
              </p:cNvSpPr>
              <p:nvPr/>
            </p:nvSpPr>
            <p:spPr bwMode="auto">
              <a:xfrm>
                <a:off x="874" y="1566"/>
                <a:ext cx="5" cy="3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89" name="Line 176"/>
              <p:cNvSpPr>
                <a:spLocks noChangeShapeType="1"/>
              </p:cNvSpPr>
              <p:nvPr/>
            </p:nvSpPr>
            <p:spPr bwMode="auto">
              <a:xfrm>
                <a:off x="245" y="1376"/>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90" name="Rectangle 177"/>
              <p:cNvSpPr>
                <a:spLocks noChangeArrowheads="1"/>
              </p:cNvSpPr>
              <p:nvPr/>
            </p:nvSpPr>
            <p:spPr bwMode="auto">
              <a:xfrm>
                <a:off x="245" y="1376"/>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91" name="Line 178"/>
              <p:cNvSpPr>
                <a:spLocks noChangeShapeType="1"/>
              </p:cNvSpPr>
              <p:nvPr/>
            </p:nvSpPr>
            <p:spPr bwMode="auto">
              <a:xfrm>
                <a:off x="245" y="1469"/>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92" name="Rectangle 179"/>
              <p:cNvSpPr>
                <a:spLocks noChangeArrowheads="1"/>
              </p:cNvSpPr>
              <p:nvPr/>
            </p:nvSpPr>
            <p:spPr bwMode="auto">
              <a:xfrm>
                <a:off x="245" y="1469"/>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93" name="Line 180"/>
              <p:cNvSpPr>
                <a:spLocks noChangeShapeType="1"/>
              </p:cNvSpPr>
              <p:nvPr/>
            </p:nvSpPr>
            <p:spPr bwMode="auto">
              <a:xfrm>
                <a:off x="245" y="1561"/>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94" name="Rectangle 181"/>
              <p:cNvSpPr>
                <a:spLocks noChangeArrowheads="1"/>
              </p:cNvSpPr>
              <p:nvPr/>
            </p:nvSpPr>
            <p:spPr bwMode="auto">
              <a:xfrm>
                <a:off x="245" y="1561"/>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95" name="Line 182"/>
              <p:cNvSpPr>
                <a:spLocks noChangeShapeType="1"/>
              </p:cNvSpPr>
              <p:nvPr/>
            </p:nvSpPr>
            <p:spPr bwMode="auto">
              <a:xfrm>
                <a:off x="4095" y="165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96" name="Rectangle 183"/>
              <p:cNvSpPr>
                <a:spLocks noChangeArrowheads="1"/>
              </p:cNvSpPr>
              <p:nvPr/>
            </p:nvSpPr>
            <p:spPr bwMode="auto">
              <a:xfrm>
                <a:off x="4095" y="1654"/>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97" name="Line 184"/>
              <p:cNvSpPr>
                <a:spLocks noChangeShapeType="1"/>
              </p:cNvSpPr>
              <p:nvPr/>
            </p:nvSpPr>
            <p:spPr bwMode="auto">
              <a:xfrm>
                <a:off x="4095" y="1746"/>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98" name="Rectangle 185"/>
              <p:cNvSpPr>
                <a:spLocks noChangeArrowheads="1"/>
              </p:cNvSpPr>
              <p:nvPr/>
            </p:nvSpPr>
            <p:spPr bwMode="auto">
              <a:xfrm>
                <a:off x="4095" y="1746"/>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99" name="Line 186"/>
              <p:cNvSpPr>
                <a:spLocks noChangeShapeType="1"/>
              </p:cNvSpPr>
              <p:nvPr/>
            </p:nvSpPr>
            <p:spPr bwMode="auto">
              <a:xfrm>
                <a:off x="879" y="1839"/>
                <a:ext cx="3216"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00" name="Rectangle 187"/>
              <p:cNvSpPr>
                <a:spLocks noChangeArrowheads="1"/>
              </p:cNvSpPr>
              <p:nvPr/>
            </p:nvSpPr>
            <p:spPr bwMode="auto">
              <a:xfrm>
                <a:off x="879" y="1839"/>
                <a:ext cx="322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01" name="Line 188"/>
              <p:cNvSpPr>
                <a:spLocks noChangeShapeType="1"/>
              </p:cNvSpPr>
              <p:nvPr/>
            </p:nvSpPr>
            <p:spPr bwMode="auto">
              <a:xfrm>
                <a:off x="245" y="1931"/>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02" name="Rectangle 189"/>
              <p:cNvSpPr>
                <a:spLocks noChangeArrowheads="1"/>
              </p:cNvSpPr>
              <p:nvPr/>
            </p:nvSpPr>
            <p:spPr bwMode="auto">
              <a:xfrm>
                <a:off x="245" y="1931"/>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03" name="Line 190"/>
              <p:cNvSpPr>
                <a:spLocks noChangeShapeType="1"/>
              </p:cNvSpPr>
              <p:nvPr/>
            </p:nvSpPr>
            <p:spPr bwMode="auto">
              <a:xfrm>
                <a:off x="245" y="2024"/>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04" name="Rectangle 191"/>
              <p:cNvSpPr>
                <a:spLocks noChangeArrowheads="1"/>
              </p:cNvSpPr>
              <p:nvPr/>
            </p:nvSpPr>
            <p:spPr bwMode="auto">
              <a:xfrm>
                <a:off x="245" y="2024"/>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05" name="Line 192"/>
              <p:cNvSpPr>
                <a:spLocks noChangeShapeType="1"/>
              </p:cNvSpPr>
              <p:nvPr/>
            </p:nvSpPr>
            <p:spPr bwMode="auto">
              <a:xfrm>
                <a:off x="245" y="2116"/>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06" name="Rectangle 193"/>
              <p:cNvSpPr>
                <a:spLocks noChangeArrowheads="1"/>
              </p:cNvSpPr>
              <p:nvPr/>
            </p:nvSpPr>
            <p:spPr bwMode="auto">
              <a:xfrm>
                <a:off x="245" y="2116"/>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07" name="Line 194"/>
              <p:cNvSpPr>
                <a:spLocks noChangeShapeType="1"/>
              </p:cNvSpPr>
              <p:nvPr/>
            </p:nvSpPr>
            <p:spPr bwMode="auto">
              <a:xfrm>
                <a:off x="245" y="2281"/>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08" name="Rectangle 195"/>
              <p:cNvSpPr>
                <a:spLocks noChangeArrowheads="1"/>
              </p:cNvSpPr>
              <p:nvPr/>
            </p:nvSpPr>
            <p:spPr bwMode="auto">
              <a:xfrm>
                <a:off x="245" y="2281"/>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09" name="Line 196"/>
              <p:cNvSpPr>
                <a:spLocks noChangeShapeType="1"/>
              </p:cNvSpPr>
              <p:nvPr/>
            </p:nvSpPr>
            <p:spPr bwMode="auto">
              <a:xfrm>
                <a:off x="245" y="2445"/>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10" name="Rectangle 197"/>
              <p:cNvSpPr>
                <a:spLocks noChangeArrowheads="1"/>
              </p:cNvSpPr>
              <p:nvPr/>
            </p:nvSpPr>
            <p:spPr bwMode="auto">
              <a:xfrm>
                <a:off x="245" y="2445"/>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11" name="Line 198"/>
              <p:cNvSpPr>
                <a:spLocks noChangeShapeType="1"/>
              </p:cNvSpPr>
              <p:nvPr/>
            </p:nvSpPr>
            <p:spPr bwMode="auto">
              <a:xfrm>
                <a:off x="245" y="2610"/>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12" name="Rectangle 199"/>
              <p:cNvSpPr>
                <a:spLocks noChangeArrowheads="1"/>
              </p:cNvSpPr>
              <p:nvPr/>
            </p:nvSpPr>
            <p:spPr bwMode="auto">
              <a:xfrm>
                <a:off x="245" y="2610"/>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13" name="Line 200"/>
              <p:cNvSpPr>
                <a:spLocks noChangeShapeType="1"/>
              </p:cNvSpPr>
              <p:nvPr/>
            </p:nvSpPr>
            <p:spPr bwMode="auto">
              <a:xfrm>
                <a:off x="245" y="2774"/>
                <a:ext cx="385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14" name="Rectangle 201"/>
              <p:cNvSpPr>
                <a:spLocks noChangeArrowheads="1"/>
              </p:cNvSpPr>
              <p:nvPr/>
            </p:nvSpPr>
            <p:spPr bwMode="auto">
              <a:xfrm>
                <a:off x="245" y="2774"/>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16" name="Rectangle 203"/>
              <p:cNvSpPr>
                <a:spLocks noChangeArrowheads="1"/>
              </p:cNvSpPr>
              <p:nvPr/>
            </p:nvSpPr>
            <p:spPr bwMode="auto">
              <a:xfrm>
                <a:off x="240" y="2946"/>
                <a:ext cx="38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17" name="Line 204"/>
              <p:cNvSpPr>
                <a:spLocks noChangeShapeType="1"/>
              </p:cNvSpPr>
              <p:nvPr/>
            </p:nvSpPr>
            <p:spPr bwMode="auto">
              <a:xfrm flipH="1">
                <a:off x="245" y="1381"/>
                <a:ext cx="881"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spTree>
    <p:extLst>
      <p:ext uri="{BB962C8B-B14F-4D97-AF65-F5344CB8AC3E}">
        <p14:creationId xmlns:p14="http://schemas.microsoft.com/office/powerpoint/2010/main" val="25589154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テキスト ボックス 17"/>
          <p:cNvSpPr txBox="1">
            <a:spLocks noChangeAspect="1"/>
          </p:cNvSpPr>
          <p:nvPr/>
        </p:nvSpPr>
        <p:spPr>
          <a:xfrm>
            <a:off x="337184" y="360651"/>
            <a:ext cx="6120000" cy="276999"/>
          </a:xfrm>
          <a:prstGeom prst="rect">
            <a:avLst/>
          </a:prstGeom>
          <a:noFill/>
          <a:ln>
            <a:noFill/>
          </a:ln>
        </p:spPr>
        <p:txBody>
          <a:bodyPr wrap="square" lIns="0" rIns="0" rtlCol="0" anchor="ctr" anchorCtr="0">
            <a:spAutoFit/>
          </a:bodyPr>
          <a:lstStyle/>
          <a:p>
            <a:r>
              <a:rPr lang="ja-JP" altLang="en-US" sz="1200" dirty="0">
                <a:solidFill>
                  <a:prstClr val="black"/>
                </a:solidFill>
                <a:latin typeface="ＭＳ 明朝"/>
                <a:ea typeface="ＭＳ 明朝"/>
              </a:rPr>
              <a:t>基礎</a:t>
            </a:r>
            <a:r>
              <a:rPr lang="ja-JP" altLang="en-US" sz="1200" dirty="0" smtClean="0">
                <a:solidFill>
                  <a:prstClr val="black"/>
                </a:solidFill>
                <a:latin typeface="ＭＳ 明朝"/>
                <a:ea typeface="ＭＳ 明朝"/>
              </a:rPr>
              <a:t>統計</a:t>
            </a:r>
            <a:r>
              <a:rPr lang="en-US" altLang="ja-JP" sz="1200" dirty="0" smtClean="0">
                <a:solidFill>
                  <a:prstClr val="black"/>
                </a:solidFill>
                <a:latin typeface="ＭＳ 明朝"/>
                <a:ea typeface="ＭＳ 明朝"/>
              </a:rPr>
              <a:t>(</a:t>
            </a:r>
            <a:r>
              <a:rPr lang="ja-JP" altLang="en-US" sz="1200" dirty="0" smtClean="0">
                <a:solidFill>
                  <a:prstClr val="black"/>
                </a:solidFill>
                <a:latin typeface="ＭＳ 明朝"/>
                <a:ea typeface="ＭＳ 明朝"/>
              </a:rPr>
              <a:t>続き</a:t>
            </a:r>
            <a:r>
              <a:rPr lang="en-US" altLang="ja-JP" sz="1200" dirty="0" smtClean="0">
                <a:solidFill>
                  <a:prstClr val="black"/>
                </a:solidFill>
                <a:latin typeface="ＭＳ 明朝"/>
                <a:ea typeface="ＭＳ 明朝"/>
              </a:rPr>
              <a:t>)</a:t>
            </a:r>
            <a:endParaRPr lang="ja-JP" altLang="en-US" sz="1200" dirty="0">
              <a:solidFill>
                <a:prstClr val="black"/>
              </a:solidFill>
              <a:latin typeface="ＭＳ 明朝"/>
              <a:ea typeface="ＭＳ 明朝"/>
            </a:endParaRPr>
          </a:p>
        </p:txBody>
      </p:sp>
      <p:sp>
        <p:nvSpPr>
          <p:cNvPr id="9" name="テキスト ボックス 8"/>
          <p:cNvSpPr txBox="1">
            <a:spLocks noChangeAspect="1"/>
          </p:cNvSpPr>
          <p:nvPr/>
        </p:nvSpPr>
        <p:spPr>
          <a:xfrm>
            <a:off x="343597" y="6052938"/>
            <a:ext cx="6120000" cy="954107"/>
          </a:xfrm>
          <a:prstGeom prst="rect">
            <a:avLst/>
          </a:prstGeom>
          <a:noFill/>
          <a:ln>
            <a:noFill/>
          </a:ln>
        </p:spPr>
        <p:txBody>
          <a:bodyPr wrap="square" lIns="0" rIns="0" rtlCol="0">
            <a:spAutoFit/>
          </a:body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r>
              <a:rPr lang="ja-JP" altLang="en-US" sz="800" b="1" dirty="0">
                <a:latin typeface="ＭＳ 明朝"/>
                <a:ea typeface="ＭＳ 明朝"/>
              </a:rPr>
              <a:t>　　　　　　　　　　　　対象診療年月は平成</a:t>
            </a:r>
            <a:r>
              <a:rPr lang="en-US" altLang="ja-JP" sz="800" b="1" dirty="0">
                <a:latin typeface="ＭＳ 明朝"/>
                <a:ea typeface="ＭＳ 明朝"/>
              </a:rPr>
              <a:t>28</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(12</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b="1"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医療費</a:t>
            </a:r>
            <a:r>
              <a:rPr lang="en-US" altLang="ja-JP" sz="800" dirty="0">
                <a:latin typeface="ＭＳ 明朝"/>
                <a:ea typeface="ＭＳ 明朝"/>
              </a:rPr>
              <a:t>…</a:t>
            </a:r>
            <a:r>
              <a:rPr lang="ja-JP" altLang="en-US" sz="800" dirty="0">
                <a:latin typeface="ＭＳ 明朝"/>
                <a:ea typeface="ＭＳ 明朝"/>
              </a:rPr>
              <a:t>医療機関もしくは保険薬局に受診されたレセプトに記載されている、保険の請求点数を集計し、金額にするために</a:t>
            </a:r>
            <a:r>
              <a:rPr lang="en-US" altLang="ja-JP" sz="800" dirty="0">
                <a:latin typeface="ＭＳ 明朝"/>
                <a:ea typeface="ＭＳ 明朝"/>
              </a:rPr>
              <a:t>10</a:t>
            </a:r>
            <a:r>
              <a:rPr lang="ja-JP" altLang="en-US" sz="800" dirty="0">
                <a:latin typeface="ＭＳ 明朝"/>
                <a:ea typeface="ＭＳ 明朝"/>
              </a:rPr>
              <a:t>倍にして表示。</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患者数</a:t>
            </a:r>
            <a:r>
              <a:rPr lang="en-US" altLang="ja-JP" sz="800" dirty="0">
                <a:latin typeface="ＭＳ 明朝"/>
                <a:ea typeface="ＭＳ 明朝"/>
              </a:rPr>
              <a:t>…</a:t>
            </a:r>
            <a:r>
              <a:rPr lang="ja-JP" altLang="en-US" sz="800" dirty="0">
                <a:latin typeface="ＭＳ 明朝"/>
                <a:ea typeface="ＭＳ 明朝"/>
              </a:rPr>
              <a:t>医療機関もしくは保険薬局に受診されたレセプトの人数を集計。同診療年月で一人の方に複数のレセプトが発行された場合は、一人として集計。</a:t>
            </a:r>
            <a:endParaRPr kumimoji="1" lang="ja-JP" altLang="en-US" sz="800" dirty="0">
              <a:latin typeface="ＭＳ 明朝"/>
              <a:ea typeface="ＭＳ 明朝"/>
            </a:endParaRPr>
          </a:p>
        </p:txBody>
      </p:sp>
      <p:sp>
        <p:nvSpPr>
          <p:cNvPr id="8"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26</a:t>
            </a:fld>
            <a:endParaRPr kumimoji="1" lang="ja-JP" altLang="en-US" dirty="0">
              <a:latin typeface="ＭＳ 明朝"/>
              <a:ea typeface="ＭＳ 明朝"/>
            </a:endParaRPr>
          </a:p>
        </p:txBody>
      </p:sp>
      <p:grpSp>
        <p:nvGrpSpPr>
          <p:cNvPr id="14518" name="Group 208"/>
          <p:cNvGrpSpPr>
            <a:grpSpLocks noChangeAspect="1"/>
          </p:cNvGrpSpPr>
          <p:nvPr/>
        </p:nvGrpSpPr>
        <p:grpSpPr bwMode="auto">
          <a:xfrm>
            <a:off x="324563" y="797433"/>
            <a:ext cx="1558926" cy="5061184"/>
            <a:chOff x="240" y="3008"/>
            <a:chExt cx="982" cy="1568"/>
          </a:xfrm>
        </p:grpSpPr>
        <p:sp>
          <p:nvSpPr>
            <p:cNvPr id="14519" name="AutoShape 207"/>
            <p:cNvSpPr>
              <a:spLocks noChangeAspect="1" noChangeArrowheads="1" noTextEdit="1"/>
            </p:cNvSpPr>
            <p:nvPr/>
          </p:nvSpPr>
          <p:spPr bwMode="auto">
            <a:xfrm>
              <a:off x="240" y="3008"/>
              <a:ext cx="977" cy="1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20" name="Rectangle 209"/>
            <p:cNvSpPr>
              <a:spLocks noChangeArrowheads="1"/>
            </p:cNvSpPr>
            <p:nvPr/>
          </p:nvSpPr>
          <p:spPr bwMode="auto">
            <a:xfrm>
              <a:off x="317" y="3121"/>
              <a:ext cx="4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a:t>
              </a:r>
              <a:endParaRPr kumimoji="0" lang="ja-JP" altLang="ja-JP" sz="900" b="0" i="0" u="none" strike="noStrike" cap="none" normalizeH="0" baseline="0" smtClean="0">
                <a:ln>
                  <a:noFill/>
                </a:ln>
                <a:solidFill>
                  <a:schemeClr val="tx1"/>
                </a:solidFill>
                <a:effectLst/>
              </a:endParaRPr>
            </a:p>
          </p:txBody>
        </p:sp>
        <p:sp>
          <p:nvSpPr>
            <p:cNvPr id="14521" name="Rectangle 210"/>
            <p:cNvSpPr>
              <a:spLocks noChangeArrowheads="1"/>
            </p:cNvSpPr>
            <p:nvPr/>
          </p:nvSpPr>
          <p:spPr bwMode="auto">
            <a:xfrm>
              <a:off x="965" y="3214"/>
              <a:ext cx="21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入院外</a:t>
              </a:r>
              <a:endParaRPr kumimoji="0" lang="ja-JP" sz="900" b="0" i="0" u="none" strike="noStrike" cap="none" normalizeH="0" baseline="0" smtClean="0">
                <a:ln>
                  <a:noFill/>
                </a:ln>
                <a:solidFill>
                  <a:schemeClr val="tx1"/>
                </a:solidFill>
                <a:effectLst/>
              </a:endParaRPr>
            </a:p>
          </p:txBody>
        </p:sp>
        <p:sp>
          <p:nvSpPr>
            <p:cNvPr id="14522" name="Rectangle 211"/>
            <p:cNvSpPr>
              <a:spLocks noChangeArrowheads="1"/>
            </p:cNvSpPr>
            <p:nvPr/>
          </p:nvSpPr>
          <p:spPr bwMode="auto">
            <a:xfrm>
              <a:off x="996" y="3306"/>
              <a:ext cx="14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入院</a:t>
              </a:r>
              <a:endParaRPr kumimoji="0" lang="ja-JP" sz="900" b="0" i="0" u="none" strike="noStrike" cap="none" normalizeH="0" baseline="0" dirty="0" smtClean="0">
                <a:ln>
                  <a:noFill/>
                </a:ln>
                <a:solidFill>
                  <a:schemeClr val="tx1"/>
                </a:solidFill>
                <a:effectLst/>
              </a:endParaRPr>
            </a:p>
          </p:txBody>
        </p:sp>
        <p:sp>
          <p:nvSpPr>
            <p:cNvPr id="14523" name="Rectangle 212"/>
            <p:cNvSpPr>
              <a:spLocks noChangeArrowheads="1"/>
            </p:cNvSpPr>
            <p:nvPr/>
          </p:nvSpPr>
          <p:spPr bwMode="auto">
            <a:xfrm>
              <a:off x="996" y="3399"/>
              <a:ext cx="14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調剤</a:t>
              </a:r>
              <a:endParaRPr kumimoji="0" lang="ja-JP" sz="900" b="0" i="0" u="none" strike="noStrike" cap="none" normalizeH="0" baseline="0" dirty="0" smtClean="0">
                <a:ln>
                  <a:noFill/>
                </a:ln>
                <a:solidFill>
                  <a:schemeClr val="tx1"/>
                </a:solidFill>
                <a:effectLst/>
              </a:endParaRPr>
            </a:p>
          </p:txBody>
        </p:sp>
        <p:sp>
          <p:nvSpPr>
            <p:cNvPr id="14524" name="Rectangle 213"/>
            <p:cNvSpPr>
              <a:spLocks noChangeArrowheads="1"/>
            </p:cNvSpPr>
            <p:nvPr/>
          </p:nvSpPr>
          <p:spPr bwMode="auto">
            <a:xfrm>
              <a:off x="996" y="3491"/>
              <a:ext cx="14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合計</a:t>
              </a:r>
              <a:endParaRPr kumimoji="0" lang="ja-JP" sz="900" b="0" i="0" u="none" strike="noStrike" cap="none" normalizeH="0" baseline="0" smtClean="0">
                <a:ln>
                  <a:noFill/>
                </a:ln>
                <a:solidFill>
                  <a:schemeClr val="tx1"/>
                </a:solidFill>
                <a:effectLst/>
              </a:endParaRPr>
            </a:p>
          </p:txBody>
        </p:sp>
        <p:sp>
          <p:nvSpPr>
            <p:cNvPr id="14525" name="Rectangle 214"/>
            <p:cNvSpPr>
              <a:spLocks noChangeArrowheads="1"/>
            </p:cNvSpPr>
            <p:nvPr/>
          </p:nvSpPr>
          <p:spPr bwMode="auto">
            <a:xfrm>
              <a:off x="317" y="3584"/>
              <a:ext cx="50"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C</a:t>
              </a:r>
              <a:endParaRPr kumimoji="0" lang="ja-JP" altLang="ja-JP" sz="900" b="0" i="0" u="none" strike="noStrike" cap="none" normalizeH="0" baseline="0" smtClean="0">
                <a:ln>
                  <a:noFill/>
                </a:ln>
                <a:solidFill>
                  <a:schemeClr val="tx1"/>
                </a:solidFill>
                <a:effectLst/>
              </a:endParaRPr>
            </a:p>
          </p:txBody>
        </p:sp>
        <p:sp>
          <p:nvSpPr>
            <p:cNvPr id="14526" name="Rectangle 215"/>
            <p:cNvSpPr>
              <a:spLocks noChangeArrowheads="1"/>
            </p:cNvSpPr>
            <p:nvPr/>
          </p:nvSpPr>
          <p:spPr bwMode="auto">
            <a:xfrm>
              <a:off x="317" y="3676"/>
              <a:ext cx="50"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D</a:t>
              </a:r>
              <a:endParaRPr kumimoji="0" lang="ja-JP" altLang="ja-JP" sz="900" b="0" i="0" u="none" strike="noStrike" cap="none" normalizeH="0" baseline="0" smtClean="0">
                <a:ln>
                  <a:noFill/>
                </a:ln>
                <a:solidFill>
                  <a:schemeClr val="tx1"/>
                </a:solidFill>
                <a:effectLst/>
              </a:endParaRPr>
            </a:p>
          </p:txBody>
        </p:sp>
        <p:sp>
          <p:nvSpPr>
            <p:cNvPr id="14527" name="Rectangle 216"/>
            <p:cNvSpPr>
              <a:spLocks noChangeArrowheads="1"/>
            </p:cNvSpPr>
            <p:nvPr/>
          </p:nvSpPr>
          <p:spPr bwMode="auto">
            <a:xfrm>
              <a:off x="269" y="3816"/>
              <a:ext cx="1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C/A</a:t>
              </a:r>
              <a:endParaRPr kumimoji="0" lang="ja-JP" altLang="ja-JP" sz="900" b="0" i="0" u="none" strike="noStrike" cap="none" normalizeH="0" baseline="0" dirty="0" smtClean="0">
                <a:ln>
                  <a:noFill/>
                </a:ln>
                <a:solidFill>
                  <a:schemeClr val="tx1"/>
                </a:solidFill>
                <a:effectLst/>
              </a:endParaRPr>
            </a:p>
          </p:txBody>
        </p:sp>
        <p:sp>
          <p:nvSpPr>
            <p:cNvPr id="14528" name="Rectangle 217"/>
            <p:cNvSpPr>
              <a:spLocks noChangeArrowheads="1"/>
            </p:cNvSpPr>
            <p:nvPr/>
          </p:nvSpPr>
          <p:spPr bwMode="auto">
            <a:xfrm>
              <a:off x="273" y="3967"/>
              <a:ext cx="132"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C/B</a:t>
              </a:r>
              <a:endParaRPr kumimoji="0" lang="ja-JP" altLang="ja-JP" sz="900" b="0" i="0" u="none" strike="noStrike" cap="none" normalizeH="0" baseline="0" dirty="0" smtClean="0">
                <a:ln>
                  <a:noFill/>
                </a:ln>
                <a:solidFill>
                  <a:schemeClr val="tx1"/>
                </a:solidFill>
                <a:effectLst/>
              </a:endParaRPr>
            </a:p>
          </p:txBody>
        </p:sp>
        <p:sp>
          <p:nvSpPr>
            <p:cNvPr id="14529" name="Rectangle 218"/>
            <p:cNvSpPr>
              <a:spLocks noChangeArrowheads="1"/>
            </p:cNvSpPr>
            <p:nvPr/>
          </p:nvSpPr>
          <p:spPr bwMode="auto">
            <a:xfrm>
              <a:off x="274" y="4134"/>
              <a:ext cx="137"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C/D</a:t>
              </a:r>
              <a:endParaRPr kumimoji="0" lang="ja-JP" altLang="ja-JP" sz="900" b="0" i="0" u="none" strike="noStrike" cap="none" normalizeH="0" baseline="0" dirty="0" smtClean="0">
                <a:ln>
                  <a:noFill/>
                </a:ln>
                <a:solidFill>
                  <a:schemeClr val="tx1"/>
                </a:solidFill>
                <a:effectLst/>
              </a:endParaRPr>
            </a:p>
          </p:txBody>
        </p:sp>
        <p:sp>
          <p:nvSpPr>
            <p:cNvPr id="14530" name="Rectangle 219"/>
            <p:cNvSpPr>
              <a:spLocks noChangeArrowheads="1"/>
            </p:cNvSpPr>
            <p:nvPr/>
          </p:nvSpPr>
          <p:spPr bwMode="auto">
            <a:xfrm>
              <a:off x="278" y="4296"/>
              <a:ext cx="130"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B/A</a:t>
              </a:r>
              <a:endParaRPr kumimoji="0" lang="ja-JP" altLang="ja-JP" sz="900" b="0" i="0" u="none" strike="noStrike" cap="none" normalizeH="0" baseline="0" dirty="0" smtClean="0">
                <a:ln>
                  <a:noFill/>
                </a:ln>
                <a:solidFill>
                  <a:schemeClr val="tx1"/>
                </a:solidFill>
                <a:effectLst/>
              </a:endParaRPr>
            </a:p>
          </p:txBody>
        </p:sp>
        <p:sp>
          <p:nvSpPr>
            <p:cNvPr id="14531" name="Rectangle 220"/>
            <p:cNvSpPr>
              <a:spLocks noChangeArrowheads="1"/>
            </p:cNvSpPr>
            <p:nvPr/>
          </p:nvSpPr>
          <p:spPr bwMode="auto">
            <a:xfrm>
              <a:off x="274" y="4464"/>
              <a:ext cx="1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D/A</a:t>
              </a:r>
              <a:endParaRPr kumimoji="0" lang="ja-JP" altLang="ja-JP" sz="900" b="0" i="0" u="none" strike="noStrike" cap="none" normalizeH="0" baseline="0" dirty="0" smtClean="0">
                <a:ln>
                  <a:noFill/>
                </a:ln>
                <a:solidFill>
                  <a:schemeClr val="tx1"/>
                </a:solidFill>
                <a:effectLst/>
              </a:endParaRPr>
            </a:p>
          </p:txBody>
        </p:sp>
        <p:sp>
          <p:nvSpPr>
            <p:cNvPr id="14532" name="Rectangle 221"/>
            <p:cNvSpPr>
              <a:spLocks noChangeArrowheads="1"/>
            </p:cNvSpPr>
            <p:nvPr/>
          </p:nvSpPr>
          <p:spPr bwMode="auto">
            <a:xfrm>
              <a:off x="441" y="3676"/>
              <a:ext cx="456"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患者数</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smtClean="0">
                <a:ln>
                  <a:noFill/>
                </a:ln>
                <a:solidFill>
                  <a:schemeClr val="tx1"/>
                </a:solidFill>
                <a:effectLst/>
              </a:endParaRPr>
            </a:p>
          </p:txBody>
        </p:sp>
        <p:sp>
          <p:nvSpPr>
            <p:cNvPr id="14533" name="Rectangle 222"/>
            <p:cNvSpPr>
              <a:spLocks noChangeArrowheads="1"/>
            </p:cNvSpPr>
            <p:nvPr/>
          </p:nvSpPr>
          <p:spPr bwMode="auto">
            <a:xfrm>
              <a:off x="255" y="3039"/>
              <a:ext cx="26"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4534" name="Rectangle 223"/>
            <p:cNvSpPr>
              <a:spLocks noChangeArrowheads="1"/>
            </p:cNvSpPr>
            <p:nvPr/>
          </p:nvSpPr>
          <p:spPr bwMode="auto">
            <a:xfrm>
              <a:off x="441" y="3121"/>
              <a:ext cx="481"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被保険者数</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535" name="Rectangle 224"/>
            <p:cNvSpPr>
              <a:spLocks noChangeArrowheads="1"/>
            </p:cNvSpPr>
            <p:nvPr/>
          </p:nvSpPr>
          <p:spPr bwMode="auto">
            <a:xfrm>
              <a:off x="317" y="3352"/>
              <a:ext cx="4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B</a:t>
              </a:r>
              <a:endParaRPr kumimoji="0" lang="ja-JP" altLang="ja-JP" sz="900" b="0" i="0" u="none" strike="noStrike" cap="none" normalizeH="0" baseline="0" smtClean="0">
                <a:ln>
                  <a:noFill/>
                </a:ln>
                <a:solidFill>
                  <a:schemeClr val="tx1"/>
                </a:solidFill>
                <a:effectLst/>
              </a:endParaRPr>
            </a:p>
          </p:txBody>
        </p:sp>
        <p:sp>
          <p:nvSpPr>
            <p:cNvPr id="14536" name="Rectangle 225"/>
            <p:cNvSpPr>
              <a:spLocks noChangeArrowheads="1"/>
            </p:cNvSpPr>
            <p:nvPr/>
          </p:nvSpPr>
          <p:spPr bwMode="auto">
            <a:xfrm>
              <a:off x="441" y="3352"/>
              <a:ext cx="385"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レセプト件数</a:t>
              </a:r>
              <a:endParaRPr kumimoji="0" lang="en-US"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900" dirty="0">
                  <a:solidFill>
                    <a:srgbClr val="000000"/>
                  </a:solidFill>
                  <a:latin typeface="ＭＳ Ｐ明朝" panose="02020600040205080304" pitchFamily="18" charset="-128"/>
                  <a:ea typeface="ＭＳ Ｐ明朝" panose="02020600040205080304" pitchFamily="18" charset="-128"/>
                </a:rPr>
                <a:t>　</a:t>
              </a:r>
              <a:r>
                <a:rPr kumimoji="0" lang="ja-JP" altLang="en-US" sz="900" dirty="0" smtClean="0">
                  <a:solidFill>
                    <a:srgbClr val="000000"/>
                  </a:solidFill>
                  <a:latin typeface="ＭＳ Ｐ明朝" panose="02020600040205080304" pitchFamily="18" charset="-128"/>
                  <a:ea typeface="ＭＳ Ｐ明朝" panose="02020600040205080304" pitchFamily="18" charset="-128"/>
                </a:rPr>
                <a:t>　　</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件</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537" name="Rectangle 226"/>
            <p:cNvSpPr>
              <a:spLocks noChangeArrowheads="1"/>
            </p:cNvSpPr>
            <p:nvPr/>
          </p:nvSpPr>
          <p:spPr bwMode="auto">
            <a:xfrm>
              <a:off x="441" y="3584"/>
              <a:ext cx="456"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smtClean="0">
                <a:ln>
                  <a:noFill/>
                </a:ln>
                <a:solidFill>
                  <a:schemeClr val="tx1"/>
                </a:solidFill>
                <a:effectLst/>
              </a:endParaRPr>
            </a:p>
          </p:txBody>
        </p:sp>
        <p:sp>
          <p:nvSpPr>
            <p:cNvPr id="14538" name="Rectangle 227"/>
            <p:cNvSpPr>
              <a:spLocks noChangeArrowheads="1"/>
            </p:cNvSpPr>
            <p:nvPr/>
          </p:nvSpPr>
          <p:spPr bwMode="auto">
            <a:xfrm>
              <a:off x="441" y="3764"/>
              <a:ext cx="690"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被保険者一人当たりの</a:t>
              </a:r>
              <a:endParaRPr kumimoji="0" lang="ja-JP" sz="900" b="0" i="0" u="none" strike="noStrike" cap="none" normalizeH="0" baseline="0" dirty="0" smtClean="0">
                <a:ln>
                  <a:noFill/>
                </a:ln>
                <a:solidFill>
                  <a:schemeClr val="tx1"/>
                </a:solidFill>
                <a:effectLst/>
              </a:endParaRPr>
            </a:p>
          </p:txBody>
        </p:sp>
        <p:sp>
          <p:nvSpPr>
            <p:cNvPr id="14539" name="Rectangle 228"/>
            <p:cNvSpPr>
              <a:spLocks noChangeArrowheads="1"/>
            </p:cNvSpPr>
            <p:nvPr/>
          </p:nvSpPr>
          <p:spPr bwMode="auto">
            <a:xfrm>
              <a:off x="441" y="3841"/>
              <a:ext cx="3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smtClean="0">
                <a:ln>
                  <a:noFill/>
                </a:ln>
                <a:solidFill>
                  <a:schemeClr val="tx1"/>
                </a:solidFill>
                <a:effectLst/>
              </a:endParaRPr>
            </a:p>
          </p:txBody>
        </p:sp>
        <p:sp>
          <p:nvSpPr>
            <p:cNvPr id="14540" name="Rectangle 229"/>
            <p:cNvSpPr>
              <a:spLocks noChangeArrowheads="1"/>
            </p:cNvSpPr>
            <p:nvPr/>
          </p:nvSpPr>
          <p:spPr bwMode="auto">
            <a:xfrm>
              <a:off x="436" y="3928"/>
              <a:ext cx="63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レセプト一件当たりの</a:t>
              </a:r>
              <a:endParaRPr kumimoji="0" lang="ja-JP" sz="900" b="0" i="0" u="none" strike="noStrike" cap="none" normalizeH="0" baseline="0" dirty="0" smtClean="0">
                <a:ln>
                  <a:noFill/>
                </a:ln>
                <a:solidFill>
                  <a:schemeClr val="tx1"/>
                </a:solidFill>
                <a:effectLst/>
              </a:endParaRPr>
            </a:p>
          </p:txBody>
        </p:sp>
        <p:sp>
          <p:nvSpPr>
            <p:cNvPr id="14541" name="Rectangle 230"/>
            <p:cNvSpPr>
              <a:spLocks noChangeArrowheads="1"/>
            </p:cNvSpPr>
            <p:nvPr/>
          </p:nvSpPr>
          <p:spPr bwMode="auto">
            <a:xfrm>
              <a:off x="436" y="4005"/>
              <a:ext cx="3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542" name="Rectangle 231"/>
            <p:cNvSpPr>
              <a:spLocks noChangeArrowheads="1"/>
            </p:cNvSpPr>
            <p:nvPr/>
          </p:nvSpPr>
          <p:spPr bwMode="auto">
            <a:xfrm>
              <a:off x="441" y="4093"/>
              <a:ext cx="54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患者一人当たりの</a:t>
              </a:r>
              <a:endParaRPr kumimoji="0" lang="ja-JP" sz="900" b="0" i="0" u="none" strike="noStrike" cap="none" normalizeH="0" baseline="0" smtClean="0">
                <a:ln>
                  <a:noFill/>
                </a:ln>
                <a:solidFill>
                  <a:schemeClr val="tx1"/>
                </a:solidFill>
                <a:effectLst/>
              </a:endParaRPr>
            </a:p>
          </p:txBody>
        </p:sp>
        <p:sp>
          <p:nvSpPr>
            <p:cNvPr id="14543" name="Rectangle 232"/>
            <p:cNvSpPr>
              <a:spLocks noChangeArrowheads="1"/>
            </p:cNvSpPr>
            <p:nvPr/>
          </p:nvSpPr>
          <p:spPr bwMode="auto">
            <a:xfrm>
              <a:off x="441" y="4170"/>
              <a:ext cx="3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smtClean="0">
                <a:ln>
                  <a:noFill/>
                </a:ln>
                <a:solidFill>
                  <a:schemeClr val="tx1"/>
                </a:solidFill>
                <a:effectLst/>
              </a:endParaRPr>
            </a:p>
          </p:txBody>
        </p:sp>
        <p:sp>
          <p:nvSpPr>
            <p:cNvPr id="14544" name="Rectangle 233"/>
            <p:cNvSpPr>
              <a:spLocks noChangeArrowheads="1"/>
            </p:cNvSpPr>
            <p:nvPr/>
          </p:nvSpPr>
          <p:spPr bwMode="auto">
            <a:xfrm>
              <a:off x="441" y="4298"/>
              <a:ext cx="3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受診率</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545" name="Rectangle 234"/>
            <p:cNvSpPr>
              <a:spLocks noChangeArrowheads="1"/>
            </p:cNvSpPr>
            <p:nvPr/>
          </p:nvSpPr>
          <p:spPr bwMode="auto">
            <a:xfrm>
              <a:off x="441" y="4463"/>
              <a:ext cx="335"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14546" name="Line 235"/>
            <p:cNvSpPr>
              <a:spLocks noChangeShapeType="1"/>
            </p:cNvSpPr>
            <p:nvPr/>
          </p:nvSpPr>
          <p:spPr bwMode="auto">
            <a:xfrm>
              <a:off x="903" y="3286"/>
              <a:ext cx="30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47" name="Rectangle 236"/>
            <p:cNvSpPr>
              <a:spLocks noChangeArrowheads="1"/>
            </p:cNvSpPr>
            <p:nvPr/>
          </p:nvSpPr>
          <p:spPr bwMode="auto">
            <a:xfrm>
              <a:off x="903" y="3286"/>
              <a:ext cx="30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48" name="Line 237"/>
            <p:cNvSpPr>
              <a:spLocks noChangeShapeType="1"/>
            </p:cNvSpPr>
            <p:nvPr/>
          </p:nvSpPr>
          <p:spPr bwMode="auto">
            <a:xfrm>
              <a:off x="903" y="3378"/>
              <a:ext cx="30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49" name="Rectangle 238"/>
            <p:cNvSpPr>
              <a:spLocks noChangeArrowheads="1"/>
            </p:cNvSpPr>
            <p:nvPr/>
          </p:nvSpPr>
          <p:spPr bwMode="auto">
            <a:xfrm>
              <a:off x="903" y="3378"/>
              <a:ext cx="30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50" name="Line 239"/>
            <p:cNvSpPr>
              <a:spLocks noChangeShapeType="1"/>
            </p:cNvSpPr>
            <p:nvPr/>
          </p:nvSpPr>
          <p:spPr bwMode="auto">
            <a:xfrm>
              <a:off x="240" y="3008"/>
              <a:ext cx="0" cy="15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51" name="Rectangle 240"/>
            <p:cNvSpPr>
              <a:spLocks noChangeArrowheads="1"/>
            </p:cNvSpPr>
            <p:nvPr/>
          </p:nvSpPr>
          <p:spPr bwMode="auto">
            <a:xfrm>
              <a:off x="240" y="3008"/>
              <a:ext cx="5" cy="156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52" name="Line 241"/>
            <p:cNvSpPr>
              <a:spLocks noChangeShapeType="1"/>
            </p:cNvSpPr>
            <p:nvPr/>
          </p:nvSpPr>
          <p:spPr bwMode="auto">
            <a:xfrm>
              <a:off x="1212" y="3013"/>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53" name="Rectangle 242"/>
            <p:cNvSpPr>
              <a:spLocks noChangeArrowheads="1"/>
            </p:cNvSpPr>
            <p:nvPr/>
          </p:nvSpPr>
          <p:spPr bwMode="auto">
            <a:xfrm>
              <a:off x="1212" y="3013"/>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54" name="Line 243"/>
            <p:cNvSpPr>
              <a:spLocks noChangeShapeType="1"/>
            </p:cNvSpPr>
            <p:nvPr/>
          </p:nvSpPr>
          <p:spPr bwMode="auto">
            <a:xfrm>
              <a:off x="425" y="3106"/>
              <a:ext cx="0" cy="147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55" name="Rectangle 244"/>
            <p:cNvSpPr>
              <a:spLocks noChangeArrowheads="1"/>
            </p:cNvSpPr>
            <p:nvPr/>
          </p:nvSpPr>
          <p:spPr bwMode="auto">
            <a:xfrm>
              <a:off x="425" y="3106"/>
              <a:ext cx="5" cy="14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56" name="Line 245"/>
            <p:cNvSpPr>
              <a:spLocks noChangeShapeType="1"/>
            </p:cNvSpPr>
            <p:nvPr/>
          </p:nvSpPr>
          <p:spPr bwMode="auto">
            <a:xfrm>
              <a:off x="898" y="3198"/>
              <a:ext cx="0" cy="37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57" name="Rectangle 246"/>
            <p:cNvSpPr>
              <a:spLocks noChangeArrowheads="1"/>
            </p:cNvSpPr>
            <p:nvPr/>
          </p:nvSpPr>
          <p:spPr bwMode="auto">
            <a:xfrm>
              <a:off x="898" y="3198"/>
              <a:ext cx="5" cy="3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58" name="Line 247"/>
            <p:cNvSpPr>
              <a:spLocks noChangeShapeType="1"/>
            </p:cNvSpPr>
            <p:nvPr/>
          </p:nvSpPr>
          <p:spPr bwMode="auto">
            <a:xfrm>
              <a:off x="245" y="3008"/>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59" name="Rectangle 248"/>
            <p:cNvSpPr>
              <a:spLocks noChangeArrowheads="1"/>
            </p:cNvSpPr>
            <p:nvPr/>
          </p:nvSpPr>
          <p:spPr bwMode="auto">
            <a:xfrm>
              <a:off x="245" y="3008"/>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60" name="Line 249"/>
            <p:cNvSpPr>
              <a:spLocks noChangeShapeType="1"/>
            </p:cNvSpPr>
            <p:nvPr/>
          </p:nvSpPr>
          <p:spPr bwMode="auto">
            <a:xfrm>
              <a:off x="245" y="3101"/>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61" name="Rectangle 250"/>
            <p:cNvSpPr>
              <a:spLocks noChangeArrowheads="1"/>
            </p:cNvSpPr>
            <p:nvPr/>
          </p:nvSpPr>
          <p:spPr bwMode="auto">
            <a:xfrm>
              <a:off x="245" y="3101"/>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62" name="Line 251"/>
            <p:cNvSpPr>
              <a:spLocks noChangeShapeType="1"/>
            </p:cNvSpPr>
            <p:nvPr/>
          </p:nvSpPr>
          <p:spPr bwMode="auto">
            <a:xfrm>
              <a:off x="245" y="3193"/>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63" name="Rectangle 252"/>
            <p:cNvSpPr>
              <a:spLocks noChangeArrowheads="1"/>
            </p:cNvSpPr>
            <p:nvPr/>
          </p:nvSpPr>
          <p:spPr bwMode="auto">
            <a:xfrm>
              <a:off x="245" y="3193"/>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64" name="Line 253"/>
            <p:cNvSpPr>
              <a:spLocks noChangeShapeType="1"/>
            </p:cNvSpPr>
            <p:nvPr/>
          </p:nvSpPr>
          <p:spPr bwMode="auto">
            <a:xfrm>
              <a:off x="1217" y="3286"/>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65" name="Rectangle 254"/>
            <p:cNvSpPr>
              <a:spLocks noChangeArrowheads="1"/>
            </p:cNvSpPr>
            <p:nvPr/>
          </p:nvSpPr>
          <p:spPr bwMode="auto">
            <a:xfrm>
              <a:off x="1217" y="3286"/>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66" name="Line 255"/>
            <p:cNvSpPr>
              <a:spLocks noChangeShapeType="1"/>
            </p:cNvSpPr>
            <p:nvPr/>
          </p:nvSpPr>
          <p:spPr bwMode="auto">
            <a:xfrm>
              <a:off x="1217" y="337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67" name="Rectangle 256"/>
            <p:cNvSpPr>
              <a:spLocks noChangeArrowheads="1"/>
            </p:cNvSpPr>
            <p:nvPr/>
          </p:nvSpPr>
          <p:spPr bwMode="auto">
            <a:xfrm>
              <a:off x="1217" y="3378"/>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68" name="Line 257"/>
            <p:cNvSpPr>
              <a:spLocks noChangeShapeType="1"/>
            </p:cNvSpPr>
            <p:nvPr/>
          </p:nvSpPr>
          <p:spPr bwMode="auto">
            <a:xfrm>
              <a:off x="903" y="3471"/>
              <a:ext cx="31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69" name="Rectangle 258"/>
            <p:cNvSpPr>
              <a:spLocks noChangeArrowheads="1"/>
            </p:cNvSpPr>
            <p:nvPr/>
          </p:nvSpPr>
          <p:spPr bwMode="auto">
            <a:xfrm>
              <a:off x="903" y="3471"/>
              <a:ext cx="3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70" name="Line 259"/>
            <p:cNvSpPr>
              <a:spLocks noChangeShapeType="1"/>
            </p:cNvSpPr>
            <p:nvPr/>
          </p:nvSpPr>
          <p:spPr bwMode="auto">
            <a:xfrm>
              <a:off x="245" y="3563"/>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71" name="Rectangle 260"/>
            <p:cNvSpPr>
              <a:spLocks noChangeArrowheads="1"/>
            </p:cNvSpPr>
            <p:nvPr/>
          </p:nvSpPr>
          <p:spPr bwMode="auto">
            <a:xfrm>
              <a:off x="245" y="3563"/>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72" name="Line 261"/>
            <p:cNvSpPr>
              <a:spLocks noChangeShapeType="1"/>
            </p:cNvSpPr>
            <p:nvPr/>
          </p:nvSpPr>
          <p:spPr bwMode="auto">
            <a:xfrm>
              <a:off x="245" y="3656"/>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73" name="Rectangle 262"/>
            <p:cNvSpPr>
              <a:spLocks noChangeArrowheads="1"/>
            </p:cNvSpPr>
            <p:nvPr/>
          </p:nvSpPr>
          <p:spPr bwMode="auto">
            <a:xfrm>
              <a:off x="245" y="3656"/>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74" name="Line 263"/>
            <p:cNvSpPr>
              <a:spLocks noChangeShapeType="1"/>
            </p:cNvSpPr>
            <p:nvPr/>
          </p:nvSpPr>
          <p:spPr bwMode="auto">
            <a:xfrm>
              <a:off x="245" y="3748"/>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75" name="Rectangle 264"/>
            <p:cNvSpPr>
              <a:spLocks noChangeArrowheads="1"/>
            </p:cNvSpPr>
            <p:nvPr/>
          </p:nvSpPr>
          <p:spPr bwMode="auto">
            <a:xfrm>
              <a:off x="245" y="3748"/>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76" name="Line 265"/>
            <p:cNvSpPr>
              <a:spLocks noChangeShapeType="1"/>
            </p:cNvSpPr>
            <p:nvPr/>
          </p:nvSpPr>
          <p:spPr bwMode="auto">
            <a:xfrm>
              <a:off x="245" y="3913"/>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77" name="Rectangle 266"/>
            <p:cNvSpPr>
              <a:spLocks noChangeArrowheads="1"/>
            </p:cNvSpPr>
            <p:nvPr/>
          </p:nvSpPr>
          <p:spPr bwMode="auto">
            <a:xfrm>
              <a:off x="245" y="3913"/>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78" name="Line 267"/>
            <p:cNvSpPr>
              <a:spLocks noChangeShapeType="1"/>
            </p:cNvSpPr>
            <p:nvPr/>
          </p:nvSpPr>
          <p:spPr bwMode="auto">
            <a:xfrm>
              <a:off x="245" y="4077"/>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79" name="Rectangle 268"/>
            <p:cNvSpPr>
              <a:spLocks noChangeArrowheads="1"/>
            </p:cNvSpPr>
            <p:nvPr/>
          </p:nvSpPr>
          <p:spPr bwMode="auto">
            <a:xfrm>
              <a:off x="245" y="4077"/>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80" name="Line 269"/>
            <p:cNvSpPr>
              <a:spLocks noChangeShapeType="1"/>
            </p:cNvSpPr>
            <p:nvPr/>
          </p:nvSpPr>
          <p:spPr bwMode="auto">
            <a:xfrm>
              <a:off x="245" y="4242"/>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81" name="Rectangle 270"/>
            <p:cNvSpPr>
              <a:spLocks noChangeArrowheads="1"/>
            </p:cNvSpPr>
            <p:nvPr/>
          </p:nvSpPr>
          <p:spPr bwMode="auto">
            <a:xfrm>
              <a:off x="245" y="4242"/>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82" name="Line 271"/>
            <p:cNvSpPr>
              <a:spLocks noChangeShapeType="1"/>
            </p:cNvSpPr>
            <p:nvPr/>
          </p:nvSpPr>
          <p:spPr bwMode="auto">
            <a:xfrm>
              <a:off x="245" y="4406"/>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83" name="Rectangle 272"/>
            <p:cNvSpPr>
              <a:spLocks noChangeArrowheads="1"/>
            </p:cNvSpPr>
            <p:nvPr/>
          </p:nvSpPr>
          <p:spPr bwMode="auto">
            <a:xfrm>
              <a:off x="245" y="4406"/>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84" name="Line 273"/>
            <p:cNvSpPr>
              <a:spLocks noChangeShapeType="1"/>
            </p:cNvSpPr>
            <p:nvPr/>
          </p:nvSpPr>
          <p:spPr bwMode="auto">
            <a:xfrm>
              <a:off x="245" y="4571"/>
              <a:ext cx="9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85" name="Rectangle 274"/>
            <p:cNvSpPr>
              <a:spLocks noChangeArrowheads="1"/>
            </p:cNvSpPr>
            <p:nvPr/>
          </p:nvSpPr>
          <p:spPr bwMode="auto">
            <a:xfrm>
              <a:off x="245" y="4571"/>
              <a:ext cx="97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86" name="Line 275"/>
            <p:cNvSpPr>
              <a:spLocks noChangeShapeType="1"/>
            </p:cNvSpPr>
            <p:nvPr/>
          </p:nvSpPr>
          <p:spPr bwMode="auto">
            <a:xfrm flipH="1">
              <a:off x="245" y="3013"/>
              <a:ext cx="915"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4587" name="Group 278"/>
          <p:cNvGrpSpPr>
            <a:grpSpLocks noChangeAspect="1"/>
          </p:cNvGrpSpPr>
          <p:nvPr/>
        </p:nvGrpSpPr>
        <p:grpSpPr bwMode="auto">
          <a:xfrm>
            <a:off x="1858804" y="781295"/>
            <a:ext cx="4707718" cy="5077322"/>
            <a:chOff x="1213" y="3003"/>
            <a:chExt cx="2886" cy="1573"/>
          </a:xfrm>
        </p:grpSpPr>
        <p:sp>
          <p:nvSpPr>
            <p:cNvPr id="14588" name="AutoShape 277"/>
            <p:cNvSpPr>
              <a:spLocks noChangeAspect="1" noChangeArrowheads="1" noTextEdit="1"/>
            </p:cNvSpPr>
            <p:nvPr/>
          </p:nvSpPr>
          <p:spPr bwMode="auto">
            <a:xfrm>
              <a:off x="1216" y="3008"/>
              <a:ext cx="2879" cy="1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89" name="Rectangle 279"/>
            <p:cNvSpPr>
              <a:spLocks noChangeArrowheads="1"/>
            </p:cNvSpPr>
            <p:nvPr/>
          </p:nvSpPr>
          <p:spPr bwMode="auto">
            <a:xfrm>
              <a:off x="1213" y="3031"/>
              <a:ext cx="436"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dirty="0" smtClean="0">
                <a:ln>
                  <a:noFill/>
                </a:ln>
                <a:solidFill>
                  <a:schemeClr val="tx1"/>
                </a:solidFill>
                <a:effectLst/>
              </a:endParaRPr>
            </a:p>
          </p:txBody>
        </p:sp>
        <p:sp>
          <p:nvSpPr>
            <p:cNvPr id="14590" name="Rectangle 280"/>
            <p:cNvSpPr>
              <a:spLocks noChangeArrowheads="1"/>
            </p:cNvSpPr>
            <p:nvPr/>
          </p:nvSpPr>
          <p:spPr bwMode="auto">
            <a:xfrm>
              <a:off x="1625" y="3033"/>
              <a:ext cx="436"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dirty="0" smtClean="0">
                <a:ln>
                  <a:noFill/>
                </a:ln>
                <a:solidFill>
                  <a:schemeClr val="tx1"/>
                </a:solidFill>
                <a:effectLst/>
              </a:endParaRPr>
            </a:p>
          </p:txBody>
        </p:sp>
        <p:sp>
          <p:nvSpPr>
            <p:cNvPr id="14591" name="Rectangle 281"/>
            <p:cNvSpPr>
              <a:spLocks noChangeArrowheads="1"/>
            </p:cNvSpPr>
            <p:nvPr/>
          </p:nvSpPr>
          <p:spPr bwMode="auto">
            <a:xfrm>
              <a:off x="2049" y="3033"/>
              <a:ext cx="400"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dirty="0" smtClean="0">
                <a:ln>
                  <a:noFill/>
                </a:ln>
                <a:solidFill>
                  <a:schemeClr val="tx1"/>
                </a:solidFill>
                <a:effectLst/>
              </a:endParaRPr>
            </a:p>
          </p:txBody>
        </p:sp>
        <p:sp>
          <p:nvSpPr>
            <p:cNvPr id="14592" name="Rectangle 282"/>
            <p:cNvSpPr>
              <a:spLocks noChangeArrowheads="1"/>
            </p:cNvSpPr>
            <p:nvPr/>
          </p:nvSpPr>
          <p:spPr bwMode="auto">
            <a:xfrm>
              <a:off x="2456" y="3035"/>
              <a:ext cx="400"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dirty="0" smtClean="0">
                <a:ln>
                  <a:noFill/>
                </a:ln>
                <a:solidFill>
                  <a:schemeClr val="tx1"/>
                </a:solidFill>
                <a:effectLst/>
              </a:endParaRPr>
            </a:p>
          </p:txBody>
        </p:sp>
        <p:sp>
          <p:nvSpPr>
            <p:cNvPr id="14593" name="Rectangle 283"/>
            <p:cNvSpPr>
              <a:spLocks noChangeArrowheads="1"/>
            </p:cNvSpPr>
            <p:nvPr/>
          </p:nvSpPr>
          <p:spPr bwMode="auto">
            <a:xfrm>
              <a:off x="2871" y="3037"/>
              <a:ext cx="400"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900" b="0" i="0" u="none" strike="noStrike" cap="none" normalizeH="0" baseline="0" dirty="0" smtClean="0">
                <a:ln>
                  <a:noFill/>
                </a:ln>
                <a:solidFill>
                  <a:schemeClr val="tx1"/>
                </a:solidFill>
                <a:effectLst/>
              </a:endParaRPr>
            </a:p>
          </p:txBody>
        </p:sp>
        <p:sp>
          <p:nvSpPr>
            <p:cNvPr id="14594" name="Rectangle 284"/>
            <p:cNvSpPr>
              <a:spLocks noChangeArrowheads="1"/>
            </p:cNvSpPr>
            <p:nvPr/>
          </p:nvSpPr>
          <p:spPr bwMode="auto">
            <a:xfrm>
              <a:off x="3292" y="3037"/>
              <a:ext cx="35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カ月平均</a:t>
              </a:r>
              <a:endParaRPr kumimoji="0" lang="ja-JP" sz="900" b="0" i="0" u="none" strike="noStrike" cap="none" normalizeH="0" baseline="0" dirty="0" smtClean="0">
                <a:ln>
                  <a:noFill/>
                </a:ln>
                <a:solidFill>
                  <a:schemeClr val="tx1"/>
                </a:solidFill>
                <a:effectLst/>
              </a:endParaRPr>
            </a:p>
          </p:txBody>
        </p:sp>
        <p:sp>
          <p:nvSpPr>
            <p:cNvPr id="14595" name="Rectangle 285"/>
            <p:cNvSpPr>
              <a:spLocks noChangeArrowheads="1"/>
            </p:cNvSpPr>
            <p:nvPr/>
          </p:nvSpPr>
          <p:spPr bwMode="auto">
            <a:xfrm>
              <a:off x="3702" y="3037"/>
              <a:ext cx="35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カ月合計</a:t>
              </a:r>
              <a:endParaRPr kumimoji="0" lang="ja-JP" sz="900" b="0" i="0" u="none" strike="noStrike" cap="none" normalizeH="0" baseline="0" dirty="0" smtClean="0">
                <a:ln>
                  <a:noFill/>
                </a:ln>
                <a:solidFill>
                  <a:schemeClr val="tx1"/>
                </a:solidFill>
                <a:effectLst/>
              </a:endParaRPr>
            </a:p>
          </p:txBody>
        </p:sp>
        <p:sp>
          <p:nvSpPr>
            <p:cNvPr id="14596" name="Rectangle 286"/>
            <p:cNvSpPr>
              <a:spLocks noChangeArrowheads="1"/>
            </p:cNvSpPr>
            <p:nvPr/>
          </p:nvSpPr>
          <p:spPr bwMode="auto">
            <a:xfrm>
              <a:off x="1443" y="312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5,130</a:t>
              </a:r>
              <a:endParaRPr kumimoji="0" lang="ja-JP" altLang="ja-JP" sz="900" b="0" i="0" u="none" strike="noStrike" cap="none" normalizeH="0" baseline="0" dirty="0" smtClean="0">
                <a:ln>
                  <a:noFill/>
                </a:ln>
                <a:solidFill>
                  <a:schemeClr val="tx1"/>
                </a:solidFill>
                <a:effectLst/>
              </a:endParaRPr>
            </a:p>
          </p:txBody>
        </p:sp>
        <p:sp>
          <p:nvSpPr>
            <p:cNvPr id="14597" name="Rectangle 287"/>
            <p:cNvSpPr>
              <a:spLocks noChangeArrowheads="1"/>
            </p:cNvSpPr>
            <p:nvPr/>
          </p:nvSpPr>
          <p:spPr bwMode="auto">
            <a:xfrm>
              <a:off x="1854" y="312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5,105</a:t>
              </a:r>
              <a:endParaRPr kumimoji="0" lang="ja-JP" altLang="ja-JP" sz="900" b="0" i="0" u="none" strike="noStrike" cap="none" normalizeH="0" baseline="0" dirty="0" smtClean="0">
                <a:ln>
                  <a:noFill/>
                </a:ln>
                <a:solidFill>
                  <a:schemeClr val="tx1"/>
                </a:solidFill>
                <a:effectLst/>
              </a:endParaRPr>
            </a:p>
          </p:txBody>
        </p:sp>
        <p:sp>
          <p:nvSpPr>
            <p:cNvPr id="14598" name="Rectangle 288"/>
            <p:cNvSpPr>
              <a:spLocks noChangeArrowheads="1"/>
            </p:cNvSpPr>
            <p:nvPr/>
          </p:nvSpPr>
          <p:spPr bwMode="auto">
            <a:xfrm>
              <a:off x="2265" y="312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5,120</a:t>
              </a:r>
              <a:endParaRPr kumimoji="0" lang="ja-JP" altLang="ja-JP" sz="900" b="0" i="0" u="none" strike="noStrike" cap="none" normalizeH="0" baseline="0" dirty="0" smtClean="0">
                <a:ln>
                  <a:noFill/>
                </a:ln>
                <a:solidFill>
                  <a:schemeClr val="tx1"/>
                </a:solidFill>
                <a:effectLst/>
              </a:endParaRPr>
            </a:p>
          </p:txBody>
        </p:sp>
        <p:sp>
          <p:nvSpPr>
            <p:cNvPr id="14599" name="Rectangle 289"/>
            <p:cNvSpPr>
              <a:spLocks noChangeArrowheads="1"/>
            </p:cNvSpPr>
            <p:nvPr/>
          </p:nvSpPr>
          <p:spPr bwMode="auto">
            <a:xfrm>
              <a:off x="2675" y="312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5,073</a:t>
              </a:r>
              <a:endParaRPr kumimoji="0" lang="ja-JP" altLang="ja-JP" sz="900" b="0" i="0" u="none" strike="noStrike" cap="none" normalizeH="0" baseline="0" dirty="0" smtClean="0">
                <a:ln>
                  <a:noFill/>
                </a:ln>
                <a:solidFill>
                  <a:schemeClr val="tx1"/>
                </a:solidFill>
                <a:effectLst/>
              </a:endParaRPr>
            </a:p>
          </p:txBody>
        </p:sp>
        <p:sp>
          <p:nvSpPr>
            <p:cNvPr id="14600" name="Rectangle 290"/>
            <p:cNvSpPr>
              <a:spLocks noChangeArrowheads="1"/>
            </p:cNvSpPr>
            <p:nvPr/>
          </p:nvSpPr>
          <p:spPr bwMode="auto">
            <a:xfrm>
              <a:off x="3086" y="312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5,099</a:t>
              </a:r>
              <a:endParaRPr kumimoji="0" lang="ja-JP" altLang="ja-JP" sz="900" b="0" i="0" u="none" strike="noStrike" cap="none" normalizeH="0" baseline="0" smtClean="0">
                <a:ln>
                  <a:noFill/>
                </a:ln>
                <a:solidFill>
                  <a:schemeClr val="tx1"/>
                </a:solidFill>
                <a:effectLst/>
              </a:endParaRPr>
            </a:p>
          </p:txBody>
        </p:sp>
        <p:sp>
          <p:nvSpPr>
            <p:cNvPr id="14601" name="Rectangle 291"/>
            <p:cNvSpPr>
              <a:spLocks noChangeArrowheads="1"/>
            </p:cNvSpPr>
            <p:nvPr/>
          </p:nvSpPr>
          <p:spPr bwMode="auto">
            <a:xfrm>
              <a:off x="3496" y="312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5,183</a:t>
              </a:r>
              <a:endParaRPr kumimoji="0" lang="ja-JP" altLang="ja-JP" sz="900" b="0" i="0" u="none" strike="noStrike" cap="none" normalizeH="0" baseline="0" dirty="0" smtClean="0">
                <a:ln>
                  <a:noFill/>
                </a:ln>
                <a:solidFill>
                  <a:schemeClr val="tx1"/>
                </a:solidFill>
                <a:effectLst/>
              </a:endParaRPr>
            </a:p>
          </p:txBody>
        </p:sp>
        <p:sp>
          <p:nvSpPr>
            <p:cNvPr id="14602" name="Rectangle 292"/>
            <p:cNvSpPr>
              <a:spLocks noChangeArrowheads="1"/>
            </p:cNvSpPr>
            <p:nvPr/>
          </p:nvSpPr>
          <p:spPr bwMode="auto">
            <a:xfrm>
              <a:off x="1443" y="3214"/>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3,636</a:t>
              </a:r>
              <a:endParaRPr kumimoji="0" lang="ja-JP" altLang="ja-JP" sz="900" b="0" i="0" u="none" strike="noStrike" cap="none" normalizeH="0" baseline="0" smtClean="0">
                <a:ln>
                  <a:noFill/>
                </a:ln>
                <a:solidFill>
                  <a:schemeClr val="tx1"/>
                </a:solidFill>
                <a:effectLst/>
              </a:endParaRPr>
            </a:p>
          </p:txBody>
        </p:sp>
        <p:sp>
          <p:nvSpPr>
            <p:cNvPr id="14603" name="Rectangle 293"/>
            <p:cNvSpPr>
              <a:spLocks noChangeArrowheads="1"/>
            </p:cNvSpPr>
            <p:nvPr/>
          </p:nvSpPr>
          <p:spPr bwMode="auto">
            <a:xfrm>
              <a:off x="1854" y="3214"/>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3,726</a:t>
              </a:r>
              <a:endParaRPr kumimoji="0" lang="ja-JP" altLang="ja-JP" sz="900" b="0" i="0" u="none" strike="noStrike" cap="none" normalizeH="0" baseline="0" smtClean="0">
                <a:ln>
                  <a:noFill/>
                </a:ln>
                <a:solidFill>
                  <a:schemeClr val="tx1"/>
                </a:solidFill>
                <a:effectLst/>
              </a:endParaRPr>
            </a:p>
          </p:txBody>
        </p:sp>
        <p:sp>
          <p:nvSpPr>
            <p:cNvPr id="14604" name="Rectangle 294"/>
            <p:cNvSpPr>
              <a:spLocks noChangeArrowheads="1"/>
            </p:cNvSpPr>
            <p:nvPr/>
          </p:nvSpPr>
          <p:spPr bwMode="auto">
            <a:xfrm>
              <a:off x="2265" y="3214"/>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3,410</a:t>
              </a:r>
              <a:endParaRPr kumimoji="0" lang="ja-JP" altLang="ja-JP" sz="900" b="0" i="0" u="none" strike="noStrike" cap="none" normalizeH="0" baseline="0" smtClean="0">
                <a:ln>
                  <a:noFill/>
                </a:ln>
                <a:solidFill>
                  <a:schemeClr val="tx1"/>
                </a:solidFill>
                <a:effectLst/>
              </a:endParaRPr>
            </a:p>
          </p:txBody>
        </p:sp>
        <p:sp>
          <p:nvSpPr>
            <p:cNvPr id="14605" name="Rectangle 295"/>
            <p:cNvSpPr>
              <a:spLocks noChangeArrowheads="1"/>
            </p:cNvSpPr>
            <p:nvPr/>
          </p:nvSpPr>
          <p:spPr bwMode="auto">
            <a:xfrm>
              <a:off x="2675" y="3214"/>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3,561</a:t>
              </a:r>
              <a:endParaRPr kumimoji="0" lang="ja-JP" altLang="ja-JP" sz="900" b="0" i="0" u="none" strike="noStrike" cap="none" normalizeH="0" baseline="0" smtClean="0">
                <a:ln>
                  <a:noFill/>
                </a:ln>
                <a:solidFill>
                  <a:schemeClr val="tx1"/>
                </a:solidFill>
                <a:effectLst/>
              </a:endParaRPr>
            </a:p>
          </p:txBody>
        </p:sp>
        <p:sp>
          <p:nvSpPr>
            <p:cNvPr id="14606" name="Rectangle 296"/>
            <p:cNvSpPr>
              <a:spLocks noChangeArrowheads="1"/>
            </p:cNvSpPr>
            <p:nvPr/>
          </p:nvSpPr>
          <p:spPr bwMode="auto">
            <a:xfrm>
              <a:off x="3086" y="3214"/>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3,677</a:t>
              </a:r>
              <a:endParaRPr kumimoji="0" lang="ja-JP" altLang="ja-JP" sz="900" b="0" i="0" u="none" strike="noStrike" cap="none" normalizeH="0" baseline="0" smtClean="0">
                <a:ln>
                  <a:noFill/>
                </a:ln>
                <a:solidFill>
                  <a:schemeClr val="tx1"/>
                </a:solidFill>
                <a:effectLst/>
              </a:endParaRPr>
            </a:p>
          </p:txBody>
        </p:sp>
        <p:sp>
          <p:nvSpPr>
            <p:cNvPr id="14607" name="Rectangle 297"/>
            <p:cNvSpPr>
              <a:spLocks noChangeArrowheads="1"/>
            </p:cNvSpPr>
            <p:nvPr/>
          </p:nvSpPr>
          <p:spPr bwMode="auto">
            <a:xfrm>
              <a:off x="3496" y="3214"/>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3,659</a:t>
              </a:r>
              <a:endParaRPr kumimoji="0" lang="ja-JP" altLang="ja-JP" sz="900" b="0" i="0" u="none" strike="noStrike" cap="none" normalizeH="0" baseline="0" smtClean="0">
                <a:ln>
                  <a:noFill/>
                </a:ln>
                <a:solidFill>
                  <a:schemeClr val="tx1"/>
                </a:solidFill>
                <a:effectLst/>
              </a:endParaRPr>
            </a:p>
          </p:txBody>
        </p:sp>
        <p:sp>
          <p:nvSpPr>
            <p:cNvPr id="14608" name="Rectangle 298"/>
            <p:cNvSpPr>
              <a:spLocks noChangeArrowheads="1"/>
            </p:cNvSpPr>
            <p:nvPr/>
          </p:nvSpPr>
          <p:spPr bwMode="auto">
            <a:xfrm>
              <a:off x="3878" y="3214"/>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43,909</a:t>
              </a:r>
              <a:endParaRPr kumimoji="0" lang="ja-JP" altLang="ja-JP" sz="900" b="0" i="0" u="none" strike="noStrike" cap="none" normalizeH="0" baseline="0" dirty="0" smtClean="0">
                <a:ln>
                  <a:noFill/>
                </a:ln>
                <a:solidFill>
                  <a:schemeClr val="tx1"/>
                </a:solidFill>
                <a:effectLst/>
              </a:endParaRPr>
            </a:p>
          </p:txBody>
        </p:sp>
        <p:sp>
          <p:nvSpPr>
            <p:cNvPr id="14609" name="Rectangle 299"/>
            <p:cNvSpPr>
              <a:spLocks noChangeArrowheads="1"/>
            </p:cNvSpPr>
            <p:nvPr/>
          </p:nvSpPr>
          <p:spPr bwMode="auto">
            <a:xfrm>
              <a:off x="1492" y="3306"/>
              <a:ext cx="10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110</a:t>
              </a:r>
              <a:endParaRPr kumimoji="0" lang="ja-JP" altLang="ja-JP" sz="900" b="0" i="0" u="none" strike="noStrike" cap="none" normalizeH="0" baseline="0" dirty="0" smtClean="0">
                <a:ln>
                  <a:noFill/>
                </a:ln>
                <a:solidFill>
                  <a:schemeClr val="tx1"/>
                </a:solidFill>
                <a:effectLst/>
              </a:endParaRPr>
            </a:p>
          </p:txBody>
        </p:sp>
        <p:sp>
          <p:nvSpPr>
            <p:cNvPr id="14610" name="Rectangle 300"/>
            <p:cNvSpPr>
              <a:spLocks noChangeArrowheads="1"/>
            </p:cNvSpPr>
            <p:nvPr/>
          </p:nvSpPr>
          <p:spPr bwMode="auto">
            <a:xfrm>
              <a:off x="1903" y="3306"/>
              <a:ext cx="10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900" b="0" i="0" u="none" strike="noStrike" cap="none" normalizeH="0" baseline="0" smtClean="0">
                <a:ln>
                  <a:noFill/>
                </a:ln>
                <a:solidFill>
                  <a:schemeClr val="tx1"/>
                </a:solidFill>
                <a:effectLst/>
              </a:endParaRPr>
            </a:p>
          </p:txBody>
        </p:sp>
        <p:sp>
          <p:nvSpPr>
            <p:cNvPr id="14611" name="Rectangle 301"/>
            <p:cNvSpPr>
              <a:spLocks noChangeArrowheads="1"/>
            </p:cNvSpPr>
            <p:nvPr/>
          </p:nvSpPr>
          <p:spPr bwMode="auto">
            <a:xfrm>
              <a:off x="2343" y="3306"/>
              <a:ext cx="7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91</a:t>
              </a:r>
              <a:endParaRPr kumimoji="0" lang="ja-JP" altLang="ja-JP" sz="900" b="0" i="0" u="none" strike="noStrike" cap="none" normalizeH="0" baseline="0" smtClean="0">
                <a:ln>
                  <a:noFill/>
                </a:ln>
                <a:solidFill>
                  <a:schemeClr val="tx1"/>
                </a:solidFill>
                <a:effectLst/>
              </a:endParaRPr>
            </a:p>
          </p:txBody>
        </p:sp>
        <p:sp>
          <p:nvSpPr>
            <p:cNvPr id="14612" name="Rectangle 302"/>
            <p:cNvSpPr>
              <a:spLocks noChangeArrowheads="1"/>
            </p:cNvSpPr>
            <p:nvPr/>
          </p:nvSpPr>
          <p:spPr bwMode="auto">
            <a:xfrm>
              <a:off x="2724" y="3306"/>
              <a:ext cx="10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101</a:t>
              </a:r>
              <a:endParaRPr kumimoji="0" lang="ja-JP" altLang="ja-JP" sz="900" b="0" i="0" u="none" strike="noStrike" cap="none" normalizeH="0" baseline="0" dirty="0" smtClean="0">
                <a:ln>
                  <a:noFill/>
                </a:ln>
                <a:solidFill>
                  <a:schemeClr val="tx1"/>
                </a:solidFill>
                <a:effectLst/>
              </a:endParaRPr>
            </a:p>
          </p:txBody>
        </p:sp>
        <p:sp>
          <p:nvSpPr>
            <p:cNvPr id="14613" name="Rectangle 303"/>
            <p:cNvSpPr>
              <a:spLocks noChangeArrowheads="1"/>
            </p:cNvSpPr>
            <p:nvPr/>
          </p:nvSpPr>
          <p:spPr bwMode="auto">
            <a:xfrm>
              <a:off x="3164" y="3306"/>
              <a:ext cx="7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85</a:t>
              </a:r>
              <a:endParaRPr kumimoji="0" lang="ja-JP" altLang="ja-JP" sz="900" b="0" i="0" u="none" strike="noStrike" cap="none" normalizeH="0" baseline="0" dirty="0" smtClean="0">
                <a:ln>
                  <a:noFill/>
                </a:ln>
                <a:solidFill>
                  <a:schemeClr val="tx1"/>
                </a:solidFill>
                <a:effectLst/>
              </a:endParaRPr>
            </a:p>
          </p:txBody>
        </p:sp>
        <p:sp>
          <p:nvSpPr>
            <p:cNvPr id="14614" name="Rectangle 304"/>
            <p:cNvSpPr>
              <a:spLocks noChangeArrowheads="1"/>
            </p:cNvSpPr>
            <p:nvPr/>
          </p:nvSpPr>
          <p:spPr bwMode="auto">
            <a:xfrm>
              <a:off x="3575" y="3306"/>
              <a:ext cx="7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95</a:t>
              </a:r>
              <a:endParaRPr kumimoji="0" lang="ja-JP" altLang="ja-JP" sz="900" b="0" i="0" u="none" strike="noStrike" cap="none" normalizeH="0" baseline="0" smtClean="0">
                <a:ln>
                  <a:noFill/>
                </a:ln>
                <a:solidFill>
                  <a:schemeClr val="tx1"/>
                </a:solidFill>
                <a:effectLst/>
              </a:endParaRPr>
            </a:p>
          </p:txBody>
        </p:sp>
        <p:sp>
          <p:nvSpPr>
            <p:cNvPr id="14615" name="Rectangle 305"/>
            <p:cNvSpPr>
              <a:spLocks noChangeArrowheads="1"/>
            </p:cNvSpPr>
            <p:nvPr/>
          </p:nvSpPr>
          <p:spPr bwMode="auto">
            <a:xfrm>
              <a:off x="3907" y="3306"/>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1,135</a:t>
              </a:r>
              <a:endParaRPr kumimoji="0" lang="ja-JP" altLang="ja-JP" sz="900" b="0" i="0" u="none" strike="noStrike" cap="none" normalizeH="0" baseline="0" smtClean="0">
                <a:ln>
                  <a:noFill/>
                </a:ln>
                <a:solidFill>
                  <a:schemeClr val="tx1"/>
                </a:solidFill>
                <a:effectLst/>
              </a:endParaRPr>
            </a:p>
          </p:txBody>
        </p:sp>
        <p:sp>
          <p:nvSpPr>
            <p:cNvPr id="14616" name="Rectangle 306"/>
            <p:cNvSpPr>
              <a:spLocks noChangeArrowheads="1"/>
            </p:cNvSpPr>
            <p:nvPr/>
          </p:nvSpPr>
          <p:spPr bwMode="auto">
            <a:xfrm>
              <a:off x="1443" y="3399"/>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3,143</a:t>
              </a:r>
              <a:endParaRPr kumimoji="0" lang="ja-JP" altLang="ja-JP" sz="900" b="0" i="0" u="none" strike="noStrike" cap="none" normalizeH="0" baseline="0" dirty="0" smtClean="0">
                <a:ln>
                  <a:noFill/>
                </a:ln>
                <a:solidFill>
                  <a:schemeClr val="tx1"/>
                </a:solidFill>
                <a:effectLst/>
              </a:endParaRPr>
            </a:p>
          </p:txBody>
        </p:sp>
        <p:sp>
          <p:nvSpPr>
            <p:cNvPr id="14617" name="Rectangle 307"/>
            <p:cNvSpPr>
              <a:spLocks noChangeArrowheads="1"/>
            </p:cNvSpPr>
            <p:nvPr/>
          </p:nvSpPr>
          <p:spPr bwMode="auto">
            <a:xfrm>
              <a:off x="1854" y="3399"/>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3,324</a:t>
              </a:r>
              <a:endParaRPr kumimoji="0" lang="ja-JP" altLang="ja-JP" sz="900" b="0" i="0" u="none" strike="noStrike" cap="none" normalizeH="0" baseline="0" dirty="0" smtClean="0">
                <a:ln>
                  <a:noFill/>
                </a:ln>
                <a:solidFill>
                  <a:schemeClr val="tx1"/>
                </a:solidFill>
                <a:effectLst/>
              </a:endParaRPr>
            </a:p>
          </p:txBody>
        </p:sp>
        <p:sp>
          <p:nvSpPr>
            <p:cNvPr id="14618" name="Rectangle 308"/>
            <p:cNvSpPr>
              <a:spLocks noChangeArrowheads="1"/>
            </p:cNvSpPr>
            <p:nvPr/>
          </p:nvSpPr>
          <p:spPr bwMode="auto">
            <a:xfrm>
              <a:off x="2265" y="3399"/>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3,013</a:t>
              </a:r>
              <a:endParaRPr kumimoji="0" lang="ja-JP" altLang="ja-JP" sz="900" b="0" i="0" u="none" strike="noStrike" cap="none" normalizeH="0" baseline="0" dirty="0" smtClean="0">
                <a:ln>
                  <a:noFill/>
                </a:ln>
                <a:solidFill>
                  <a:schemeClr val="tx1"/>
                </a:solidFill>
                <a:effectLst/>
              </a:endParaRPr>
            </a:p>
          </p:txBody>
        </p:sp>
        <p:sp>
          <p:nvSpPr>
            <p:cNvPr id="14619" name="Rectangle 309"/>
            <p:cNvSpPr>
              <a:spLocks noChangeArrowheads="1"/>
            </p:cNvSpPr>
            <p:nvPr/>
          </p:nvSpPr>
          <p:spPr bwMode="auto">
            <a:xfrm>
              <a:off x="2675" y="3399"/>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3,158</a:t>
              </a:r>
              <a:endParaRPr kumimoji="0" lang="ja-JP" altLang="ja-JP" sz="900" b="0" i="0" u="none" strike="noStrike" cap="none" normalizeH="0" baseline="0" dirty="0" smtClean="0">
                <a:ln>
                  <a:noFill/>
                </a:ln>
                <a:solidFill>
                  <a:schemeClr val="tx1"/>
                </a:solidFill>
                <a:effectLst/>
              </a:endParaRPr>
            </a:p>
          </p:txBody>
        </p:sp>
        <p:sp>
          <p:nvSpPr>
            <p:cNvPr id="14620" name="Rectangle 310"/>
            <p:cNvSpPr>
              <a:spLocks noChangeArrowheads="1"/>
            </p:cNvSpPr>
            <p:nvPr/>
          </p:nvSpPr>
          <p:spPr bwMode="auto">
            <a:xfrm>
              <a:off x="3086" y="3399"/>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3,249</a:t>
              </a:r>
              <a:endParaRPr kumimoji="0" lang="ja-JP" altLang="ja-JP" sz="900" b="0" i="0" u="none" strike="noStrike" cap="none" normalizeH="0" baseline="0" dirty="0" smtClean="0">
                <a:ln>
                  <a:noFill/>
                </a:ln>
                <a:solidFill>
                  <a:schemeClr val="tx1"/>
                </a:solidFill>
                <a:effectLst/>
              </a:endParaRPr>
            </a:p>
          </p:txBody>
        </p:sp>
        <p:sp>
          <p:nvSpPr>
            <p:cNvPr id="14621" name="Rectangle 311"/>
            <p:cNvSpPr>
              <a:spLocks noChangeArrowheads="1"/>
            </p:cNvSpPr>
            <p:nvPr/>
          </p:nvSpPr>
          <p:spPr bwMode="auto">
            <a:xfrm>
              <a:off x="3496" y="3399"/>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3,176</a:t>
              </a:r>
              <a:endParaRPr kumimoji="0" lang="ja-JP" altLang="ja-JP" sz="900" b="0" i="0" u="none" strike="noStrike" cap="none" normalizeH="0" baseline="0" dirty="0" smtClean="0">
                <a:ln>
                  <a:noFill/>
                </a:ln>
                <a:solidFill>
                  <a:schemeClr val="tx1"/>
                </a:solidFill>
                <a:effectLst/>
              </a:endParaRPr>
            </a:p>
          </p:txBody>
        </p:sp>
        <p:sp>
          <p:nvSpPr>
            <p:cNvPr id="14622" name="Rectangle 312"/>
            <p:cNvSpPr>
              <a:spLocks noChangeArrowheads="1"/>
            </p:cNvSpPr>
            <p:nvPr/>
          </p:nvSpPr>
          <p:spPr bwMode="auto">
            <a:xfrm>
              <a:off x="3878" y="3399"/>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38,109</a:t>
              </a:r>
              <a:endParaRPr kumimoji="0" lang="ja-JP" altLang="ja-JP" sz="900" b="0" i="0" u="none" strike="noStrike" cap="none" normalizeH="0" baseline="0" dirty="0" smtClean="0">
                <a:ln>
                  <a:noFill/>
                </a:ln>
                <a:solidFill>
                  <a:schemeClr val="tx1"/>
                </a:solidFill>
                <a:effectLst/>
              </a:endParaRPr>
            </a:p>
          </p:txBody>
        </p:sp>
        <p:sp>
          <p:nvSpPr>
            <p:cNvPr id="14623" name="Rectangle 313"/>
            <p:cNvSpPr>
              <a:spLocks noChangeArrowheads="1"/>
            </p:cNvSpPr>
            <p:nvPr/>
          </p:nvSpPr>
          <p:spPr bwMode="auto">
            <a:xfrm>
              <a:off x="1443" y="349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6,889</a:t>
              </a:r>
              <a:endParaRPr kumimoji="0" lang="ja-JP" altLang="ja-JP" sz="900" b="0" i="0" u="none" strike="noStrike" cap="none" normalizeH="0" baseline="0" dirty="0" smtClean="0">
                <a:ln>
                  <a:noFill/>
                </a:ln>
                <a:solidFill>
                  <a:schemeClr val="tx1"/>
                </a:solidFill>
                <a:effectLst/>
              </a:endParaRPr>
            </a:p>
          </p:txBody>
        </p:sp>
        <p:sp>
          <p:nvSpPr>
            <p:cNvPr id="14624" name="Rectangle 314"/>
            <p:cNvSpPr>
              <a:spLocks noChangeArrowheads="1"/>
            </p:cNvSpPr>
            <p:nvPr/>
          </p:nvSpPr>
          <p:spPr bwMode="auto">
            <a:xfrm>
              <a:off x="1854" y="349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7,150</a:t>
              </a:r>
              <a:endParaRPr kumimoji="0" lang="ja-JP" altLang="ja-JP" sz="900" b="0" i="0" u="none" strike="noStrike" cap="none" normalizeH="0" baseline="0" dirty="0" smtClean="0">
                <a:ln>
                  <a:noFill/>
                </a:ln>
                <a:solidFill>
                  <a:schemeClr val="tx1"/>
                </a:solidFill>
                <a:effectLst/>
              </a:endParaRPr>
            </a:p>
          </p:txBody>
        </p:sp>
        <p:sp>
          <p:nvSpPr>
            <p:cNvPr id="14625" name="Rectangle 315"/>
            <p:cNvSpPr>
              <a:spLocks noChangeArrowheads="1"/>
            </p:cNvSpPr>
            <p:nvPr/>
          </p:nvSpPr>
          <p:spPr bwMode="auto">
            <a:xfrm>
              <a:off x="2265" y="349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6,514</a:t>
              </a:r>
              <a:endParaRPr kumimoji="0" lang="ja-JP" altLang="ja-JP" sz="900" b="0" i="0" u="none" strike="noStrike" cap="none" normalizeH="0" baseline="0" dirty="0" smtClean="0">
                <a:ln>
                  <a:noFill/>
                </a:ln>
                <a:solidFill>
                  <a:schemeClr val="tx1"/>
                </a:solidFill>
                <a:effectLst/>
              </a:endParaRPr>
            </a:p>
          </p:txBody>
        </p:sp>
        <p:sp>
          <p:nvSpPr>
            <p:cNvPr id="14626" name="Rectangle 316"/>
            <p:cNvSpPr>
              <a:spLocks noChangeArrowheads="1"/>
            </p:cNvSpPr>
            <p:nvPr/>
          </p:nvSpPr>
          <p:spPr bwMode="auto">
            <a:xfrm>
              <a:off x="2675" y="349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6,820</a:t>
              </a:r>
              <a:endParaRPr kumimoji="0" lang="ja-JP" altLang="ja-JP" sz="900" b="0" i="0" u="none" strike="noStrike" cap="none" normalizeH="0" baseline="0" dirty="0" smtClean="0">
                <a:ln>
                  <a:noFill/>
                </a:ln>
                <a:solidFill>
                  <a:schemeClr val="tx1"/>
                </a:solidFill>
                <a:effectLst/>
              </a:endParaRPr>
            </a:p>
          </p:txBody>
        </p:sp>
        <p:sp>
          <p:nvSpPr>
            <p:cNvPr id="14627" name="Rectangle 317"/>
            <p:cNvSpPr>
              <a:spLocks noChangeArrowheads="1"/>
            </p:cNvSpPr>
            <p:nvPr/>
          </p:nvSpPr>
          <p:spPr bwMode="auto">
            <a:xfrm>
              <a:off x="3086" y="349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7,011</a:t>
              </a:r>
              <a:endParaRPr kumimoji="0" lang="ja-JP" altLang="ja-JP" sz="900" b="0" i="0" u="none" strike="noStrike" cap="none" normalizeH="0" baseline="0" smtClean="0">
                <a:ln>
                  <a:noFill/>
                </a:ln>
                <a:solidFill>
                  <a:schemeClr val="tx1"/>
                </a:solidFill>
                <a:effectLst/>
              </a:endParaRPr>
            </a:p>
          </p:txBody>
        </p:sp>
        <p:sp>
          <p:nvSpPr>
            <p:cNvPr id="14628" name="Rectangle 318"/>
            <p:cNvSpPr>
              <a:spLocks noChangeArrowheads="1"/>
            </p:cNvSpPr>
            <p:nvPr/>
          </p:nvSpPr>
          <p:spPr bwMode="auto">
            <a:xfrm>
              <a:off x="3496" y="3491"/>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6,929</a:t>
              </a:r>
              <a:endParaRPr kumimoji="0" lang="ja-JP" altLang="ja-JP" sz="900" b="0" i="0" u="none" strike="noStrike" cap="none" normalizeH="0" baseline="0" dirty="0" smtClean="0">
                <a:ln>
                  <a:noFill/>
                </a:ln>
                <a:solidFill>
                  <a:schemeClr val="tx1"/>
                </a:solidFill>
                <a:effectLst/>
              </a:endParaRPr>
            </a:p>
          </p:txBody>
        </p:sp>
        <p:sp>
          <p:nvSpPr>
            <p:cNvPr id="14629" name="Rectangle 319"/>
            <p:cNvSpPr>
              <a:spLocks noChangeArrowheads="1"/>
            </p:cNvSpPr>
            <p:nvPr/>
          </p:nvSpPr>
          <p:spPr bwMode="auto">
            <a:xfrm>
              <a:off x="3878" y="3491"/>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83,153</a:t>
              </a:r>
              <a:endParaRPr kumimoji="0" lang="ja-JP" altLang="ja-JP" sz="900" b="0" i="0" u="none" strike="noStrike" cap="none" normalizeH="0" baseline="0" dirty="0" smtClean="0">
                <a:ln>
                  <a:noFill/>
                </a:ln>
                <a:solidFill>
                  <a:schemeClr val="tx1"/>
                </a:solidFill>
                <a:effectLst/>
              </a:endParaRPr>
            </a:p>
          </p:txBody>
        </p:sp>
        <p:sp>
          <p:nvSpPr>
            <p:cNvPr id="14630" name="Rectangle 320"/>
            <p:cNvSpPr>
              <a:spLocks noChangeArrowheads="1"/>
            </p:cNvSpPr>
            <p:nvPr/>
          </p:nvSpPr>
          <p:spPr bwMode="auto">
            <a:xfrm>
              <a:off x="1258" y="3593"/>
              <a:ext cx="372"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128,656,260</a:t>
              </a:r>
              <a:endParaRPr kumimoji="0" lang="ja-JP" altLang="ja-JP" sz="900" b="0" i="0" u="none" strike="noStrike" cap="none" normalizeH="0" baseline="0" dirty="0" smtClean="0">
                <a:ln>
                  <a:noFill/>
                </a:ln>
                <a:solidFill>
                  <a:schemeClr val="tx1"/>
                </a:solidFill>
                <a:effectLst/>
              </a:endParaRPr>
            </a:p>
          </p:txBody>
        </p:sp>
        <p:sp>
          <p:nvSpPr>
            <p:cNvPr id="14631" name="Rectangle 321"/>
            <p:cNvSpPr>
              <a:spLocks noChangeArrowheads="1"/>
            </p:cNvSpPr>
            <p:nvPr/>
          </p:nvSpPr>
          <p:spPr bwMode="auto">
            <a:xfrm>
              <a:off x="1669" y="3593"/>
              <a:ext cx="372"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131,857,910</a:t>
              </a:r>
              <a:endParaRPr kumimoji="0" lang="ja-JP" altLang="ja-JP" sz="900" b="0" i="0" u="none" strike="noStrike" cap="none" normalizeH="0" baseline="0" dirty="0" smtClean="0">
                <a:ln>
                  <a:noFill/>
                </a:ln>
                <a:solidFill>
                  <a:schemeClr val="tx1"/>
                </a:solidFill>
                <a:effectLst/>
              </a:endParaRPr>
            </a:p>
          </p:txBody>
        </p:sp>
        <p:sp>
          <p:nvSpPr>
            <p:cNvPr id="14632" name="Rectangle 322"/>
            <p:cNvSpPr>
              <a:spLocks noChangeArrowheads="1"/>
            </p:cNvSpPr>
            <p:nvPr/>
          </p:nvSpPr>
          <p:spPr bwMode="auto">
            <a:xfrm>
              <a:off x="2079" y="3593"/>
              <a:ext cx="372"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121,037,360</a:t>
              </a:r>
              <a:endParaRPr kumimoji="0" lang="ja-JP" altLang="ja-JP" sz="900" b="0" i="0" u="none" strike="noStrike" cap="none" normalizeH="0" baseline="0" dirty="0" smtClean="0">
                <a:ln>
                  <a:noFill/>
                </a:ln>
                <a:solidFill>
                  <a:schemeClr val="tx1"/>
                </a:solidFill>
                <a:effectLst/>
              </a:endParaRPr>
            </a:p>
          </p:txBody>
        </p:sp>
        <p:sp>
          <p:nvSpPr>
            <p:cNvPr id="14633" name="Rectangle 323"/>
            <p:cNvSpPr>
              <a:spLocks noChangeArrowheads="1"/>
            </p:cNvSpPr>
            <p:nvPr/>
          </p:nvSpPr>
          <p:spPr bwMode="auto">
            <a:xfrm>
              <a:off x="2490" y="3593"/>
              <a:ext cx="372"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123,838,390</a:t>
              </a:r>
              <a:endParaRPr kumimoji="0" lang="ja-JP" altLang="ja-JP" sz="900" b="0" i="0" u="none" strike="noStrike" cap="none" normalizeH="0" baseline="0" dirty="0" smtClean="0">
                <a:ln>
                  <a:noFill/>
                </a:ln>
                <a:solidFill>
                  <a:schemeClr val="tx1"/>
                </a:solidFill>
                <a:effectLst/>
              </a:endParaRPr>
            </a:p>
          </p:txBody>
        </p:sp>
        <p:sp>
          <p:nvSpPr>
            <p:cNvPr id="14634" name="Rectangle 324"/>
            <p:cNvSpPr>
              <a:spLocks noChangeArrowheads="1"/>
            </p:cNvSpPr>
            <p:nvPr/>
          </p:nvSpPr>
          <p:spPr bwMode="auto">
            <a:xfrm>
              <a:off x="2901" y="3593"/>
              <a:ext cx="372"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131,941,480</a:t>
              </a:r>
              <a:endParaRPr kumimoji="0" lang="ja-JP" altLang="ja-JP" sz="900" b="0" i="0" u="none" strike="noStrike" cap="none" normalizeH="0" baseline="0" dirty="0" smtClean="0">
                <a:ln>
                  <a:noFill/>
                </a:ln>
                <a:solidFill>
                  <a:schemeClr val="tx1"/>
                </a:solidFill>
                <a:effectLst/>
              </a:endParaRPr>
            </a:p>
          </p:txBody>
        </p:sp>
        <p:sp>
          <p:nvSpPr>
            <p:cNvPr id="14635" name="Rectangle 325"/>
            <p:cNvSpPr>
              <a:spLocks noChangeArrowheads="1"/>
            </p:cNvSpPr>
            <p:nvPr/>
          </p:nvSpPr>
          <p:spPr bwMode="auto">
            <a:xfrm>
              <a:off x="3295" y="3593"/>
              <a:ext cx="372"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126,495,463</a:t>
              </a:r>
              <a:endParaRPr kumimoji="0" lang="ja-JP" altLang="ja-JP" sz="900" b="0" i="0" u="none" strike="noStrike" cap="none" normalizeH="0" baseline="0" dirty="0" smtClean="0">
                <a:ln>
                  <a:noFill/>
                </a:ln>
                <a:solidFill>
                  <a:schemeClr val="tx1"/>
                </a:solidFill>
                <a:effectLst/>
              </a:endParaRPr>
            </a:p>
          </p:txBody>
        </p:sp>
        <p:sp>
          <p:nvSpPr>
            <p:cNvPr id="14636" name="Rectangle 326"/>
            <p:cNvSpPr>
              <a:spLocks noChangeArrowheads="1"/>
            </p:cNvSpPr>
            <p:nvPr/>
          </p:nvSpPr>
          <p:spPr bwMode="auto">
            <a:xfrm>
              <a:off x="3669" y="3593"/>
              <a:ext cx="430"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1,517,945,560</a:t>
              </a:r>
              <a:endParaRPr kumimoji="0" lang="ja-JP" altLang="ja-JP" sz="900" b="0" i="0" u="none" strike="noStrike" cap="none" normalizeH="0" baseline="0" dirty="0" smtClean="0">
                <a:ln>
                  <a:noFill/>
                </a:ln>
                <a:solidFill>
                  <a:schemeClr val="tx1"/>
                </a:solidFill>
                <a:effectLst/>
              </a:endParaRPr>
            </a:p>
          </p:txBody>
        </p:sp>
        <p:sp>
          <p:nvSpPr>
            <p:cNvPr id="14637" name="Rectangle 327"/>
            <p:cNvSpPr>
              <a:spLocks noChangeArrowheads="1"/>
            </p:cNvSpPr>
            <p:nvPr/>
          </p:nvSpPr>
          <p:spPr bwMode="auto">
            <a:xfrm>
              <a:off x="1443" y="3676"/>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2,678</a:t>
              </a:r>
              <a:endParaRPr kumimoji="0" lang="ja-JP" altLang="ja-JP" sz="900" b="0" i="0" u="none" strike="noStrike" cap="none" normalizeH="0" baseline="0" dirty="0" smtClean="0">
                <a:ln>
                  <a:noFill/>
                </a:ln>
                <a:solidFill>
                  <a:schemeClr val="tx1"/>
                </a:solidFill>
                <a:effectLst/>
              </a:endParaRPr>
            </a:p>
          </p:txBody>
        </p:sp>
        <p:sp>
          <p:nvSpPr>
            <p:cNvPr id="14638" name="Rectangle 328"/>
            <p:cNvSpPr>
              <a:spLocks noChangeArrowheads="1"/>
            </p:cNvSpPr>
            <p:nvPr/>
          </p:nvSpPr>
          <p:spPr bwMode="auto">
            <a:xfrm>
              <a:off x="1854" y="3676"/>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2,703</a:t>
              </a:r>
              <a:endParaRPr kumimoji="0" lang="ja-JP" altLang="ja-JP" sz="900" b="0" i="0" u="none" strike="noStrike" cap="none" normalizeH="0" baseline="0" dirty="0" smtClean="0">
                <a:ln>
                  <a:noFill/>
                </a:ln>
                <a:solidFill>
                  <a:schemeClr val="tx1"/>
                </a:solidFill>
                <a:effectLst/>
              </a:endParaRPr>
            </a:p>
          </p:txBody>
        </p:sp>
        <p:sp>
          <p:nvSpPr>
            <p:cNvPr id="14639" name="Rectangle 329"/>
            <p:cNvSpPr>
              <a:spLocks noChangeArrowheads="1"/>
            </p:cNvSpPr>
            <p:nvPr/>
          </p:nvSpPr>
          <p:spPr bwMode="auto">
            <a:xfrm>
              <a:off x="2265" y="3676"/>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2,551</a:t>
              </a:r>
              <a:endParaRPr kumimoji="0" lang="ja-JP" altLang="ja-JP" sz="900" b="0" i="0" u="none" strike="noStrike" cap="none" normalizeH="0" baseline="0" dirty="0" smtClean="0">
                <a:ln>
                  <a:noFill/>
                </a:ln>
                <a:solidFill>
                  <a:schemeClr val="tx1"/>
                </a:solidFill>
                <a:effectLst/>
              </a:endParaRPr>
            </a:p>
          </p:txBody>
        </p:sp>
        <p:sp>
          <p:nvSpPr>
            <p:cNvPr id="14640" name="Rectangle 330"/>
            <p:cNvSpPr>
              <a:spLocks noChangeArrowheads="1"/>
            </p:cNvSpPr>
            <p:nvPr/>
          </p:nvSpPr>
          <p:spPr bwMode="auto">
            <a:xfrm>
              <a:off x="2675" y="3676"/>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2,669</a:t>
              </a:r>
              <a:endParaRPr kumimoji="0" lang="ja-JP" altLang="ja-JP" sz="900" b="0" i="0" u="none" strike="noStrike" cap="none" normalizeH="0" baseline="0" dirty="0" smtClean="0">
                <a:ln>
                  <a:noFill/>
                </a:ln>
                <a:solidFill>
                  <a:schemeClr val="tx1"/>
                </a:solidFill>
                <a:effectLst/>
              </a:endParaRPr>
            </a:p>
          </p:txBody>
        </p:sp>
        <p:sp>
          <p:nvSpPr>
            <p:cNvPr id="14641" name="Rectangle 331"/>
            <p:cNvSpPr>
              <a:spLocks noChangeArrowheads="1"/>
            </p:cNvSpPr>
            <p:nvPr/>
          </p:nvSpPr>
          <p:spPr bwMode="auto">
            <a:xfrm>
              <a:off x="3086" y="3676"/>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2,670</a:t>
              </a:r>
              <a:endParaRPr kumimoji="0" lang="ja-JP" altLang="ja-JP" sz="900" b="0" i="0" u="none" strike="noStrike" cap="none" normalizeH="0" baseline="0" dirty="0" smtClean="0">
                <a:ln>
                  <a:noFill/>
                </a:ln>
                <a:solidFill>
                  <a:schemeClr val="tx1"/>
                </a:solidFill>
                <a:effectLst/>
              </a:endParaRPr>
            </a:p>
          </p:txBody>
        </p:sp>
        <p:sp>
          <p:nvSpPr>
            <p:cNvPr id="14642" name="Rectangle 332"/>
            <p:cNvSpPr>
              <a:spLocks noChangeArrowheads="1"/>
            </p:cNvSpPr>
            <p:nvPr/>
          </p:nvSpPr>
          <p:spPr bwMode="auto">
            <a:xfrm>
              <a:off x="3496" y="3676"/>
              <a:ext cx="16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2,688</a:t>
              </a:r>
              <a:endParaRPr kumimoji="0" lang="ja-JP" altLang="ja-JP" sz="900" b="0" i="0" u="none" strike="noStrike" cap="none" normalizeH="0" baseline="0" dirty="0" smtClean="0">
                <a:ln>
                  <a:noFill/>
                </a:ln>
                <a:solidFill>
                  <a:schemeClr val="tx1"/>
                </a:solidFill>
                <a:effectLst/>
              </a:endParaRPr>
            </a:p>
          </p:txBody>
        </p:sp>
        <p:sp>
          <p:nvSpPr>
            <p:cNvPr id="14643" name="Rectangle 333"/>
            <p:cNvSpPr>
              <a:spLocks noChangeArrowheads="1"/>
            </p:cNvSpPr>
            <p:nvPr/>
          </p:nvSpPr>
          <p:spPr bwMode="auto">
            <a:xfrm>
              <a:off x="3878" y="3676"/>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32,252</a:t>
              </a:r>
              <a:endParaRPr kumimoji="0" lang="ja-JP" altLang="ja-JP" sz="900" b="0" i="0" u="none" strike="noStrike" cap="none" normalizeH="0" baseline="0" dirty="0" smtClean="0">
                <a:ln>
                  <a:noFill/>
                </a:ln>
                <a:solidFill>
                  <a:schemeClr val="tx1"/>
                </a:solidFill>
                <a:effectLst/>
              </a:endParaRPr>
            </a:p>
          </p:txBody>
        </p:sp>
        <p:sp>
          <p:nvSpPr>
            <p:cNvPr id="14644" name="Rectangle 334"/>
            <p:cNvSpPr>
              <a:spLocks noChangeArrowheads="1"/>
            </p:cNvSpPr>
            <p:nvPr/>
          </p:nvSpPr>
          <p:spPr bwMode="auto">
            <a:xfrm>
              <a:off x="1431" y="3805"/>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25,079</a:t>
              </a:r>
              <a:endParaRPr kumimoji="0" lang="ja-JP" altLang="ja-JP" sz="900" b="0" i="0" u="none" strike="noStrike" cap="none" normalizeH="0" baseline="0" dirty="0" smtClean="0">
                <a:ln>
                  <a:noFill/>
                </a:ln>
                <a:solidFill>
                  <a:schemeClr val="tx1"/>
                </a:solidFill>
                <a:effectLst/>
              </a:endParaRPr>
            </a:p>
          </p:txBody>
        </p:sp>
        <p:sp>
          <p:nvSpPr>
            <p:cNvPr id="14645" name="Rectangle 335"/>
            <p:cNvSpPr>
              <a:spLocks noChangeArrowheads="1"/>
            </p:cNvSpPr>
            <p:nvPr/>
          </p:nvSpPr>
          <p:spPr bwMode="auto">
            <a:xfrm>
              <a:off x="1825" y="3805"/>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25,829</a:t>
              </a:r>
              <a:endParaRPr kumimoji="0" lang="ja-JP" altLang="ja-JP" sz="900" b="0" i="0" u="none" strike="noStrike" cap="none" normalizeH="0" baseline="0" dirty="0" smtClean="0">
                <a:ln>
                  <a:noFill/>
                </a:ln>
                <a:solidFill>
                  <a:schemeClr val="tx1"/>
                </a:solidFill>
                <a:effectLst/>
              </a:endParaRPr>
            </a:p>
          </p:txBody>
        </p:sp>
        <p:sp>
          <p:nvSpPr>
            <p:cNvPr id="14646" name="Rectangle 336"/>
            <p:cNvSpPr>
              <a:spLocks noChangeArrowheads="1"/>
            </p:cNvSpPr>
            <p:nvPr/>
          </p:nvSpPr>
          <p:spPr bwMode="auto">
            <a:xfrm>
              <a:off x="2235" y="3805"/>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23,640</a:t>
              </a:r>
              <a:endParaRPr kumimoji="0" lang="ja-JP" altLang="ja-JP" sz="900" b="0" i="0" u="none" strike="noStrike" cap="none" normalizeH="0" baseline="0" dirty="0" smtClean="0">
                <a:ln>
                  <a:noFill/>
                </a:ln>
                <a:solidFill>
                  <a:schemeClr val="tx1"/>
                </a:solidFill>
                <a:effectLst/>
              </a:endParaRPr>
            </a:p>
          </p:txBody>
        </p:sp>
        <p:sp>
          <p:nvSpPr>
            <p:cNvPr id="14647" name="Rectangle 337"/>
            <p:cNvSpPr>
              <a:spLocks noChangeArrowheads="1"/>
            </p:cNvSpPr>
            <p:nvPr/>
          </p:nvSpPr>
          <p:spPr bwMode="auto">
            <a:xfrm>
              <a:off x="2646" y="3805"/>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24,411</a:t>
              </a:r>
              <a:endParaRPr kumimoji="0" lang="ja-JP" altLang="ja-JP" sz="900" b="0" i="0" u="none" strike="noStrike" cap="none" normalizeH="0" baseline="0" dirty="0" smtClean="0">
                <a:ln>
                  <a:noFill/>
                </a:ln>
                <a:solidFill>
                  <a:schemeClr val="tx1"/>
                </a:solidFill>
                <a:effectLst/>
              </a:endParaRPr>
            </a:p>
          </p:txBody>
        </p:sp>
        <p:sp>
          <p:nvSpPr>
            <p:cNvPr id="14648" name="Rectangle 338"/>
            <p:cNvSpPr>
              <a:spLocks noChangeArrowheads="1"/>
            </p:cNvSpPr>
            <p:nvPr/>
          </p:nvSpPr>
          <p:spPr bwMode="auto">
            <a:xfrm>
              <a:off x="3056" y="3805"/>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25,876</a:t>
              </a:r>
              <a:endParaRPr kumimoji="0" lang="ja-JP" altLang="ja-JP" sz="900" b="0" i="0" u="none" strike="noStrike" cap="none" normalizeH="0" baseline="0" dirty="0" smtClean="0">
                <a:ln>
                  <a:noFill/>
                </a:ln>
                <a:solidFill>
                  <a:schemeClr val="tx1"/>
                </a:solidFill>
                <a:effectLst/>
              </a:endParaRPr>
            </a:p>
          </p:txBody>
        </p:sp>
        <p:sp>
          <p:nvSpPr>
            <p:cNvPr id="14649" name="Rectangle 339"/>
            <p:cNvSpPr>
              <a:spLocks noChangeArrowheads="1"/>
            </p:cNvSpPr>
            <p:nvPr/>
          </p:nvSpPr>
          <p:spPr bwMode="auto">
            <a:xfrm>
              <a:off x="3458" y="3807"/>
              <a:ext cx="204"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24,408</a:t>
              </a:r>
              <a:endParaRPr kumimoji="0" lang="ja-JP" altLang="ja-JP" sz="900" b="0" i="0" u="none" strike="noStrike" cap="none" normalizeH="0" baseline="0" dirty="0" smtClean="0">
                <a:ln>
                  <a:noFill/>
                </a:ln>
                <a:solidFill>
                  <a:schemeClr val="tx1"/>
                </a:solidFill>
                <a:effectLst/>
              </a:endParaRPr>
            </a:p>
          </p:txBody>
        </p:sp>
        <p:sp>
          <p:nvSpPr>
            <p:cNvPr id="14650" name="Rectangle 340"/>
            <p:cNvSpPr>
              <a:spLocks noChangeArrowheads="1"/>
            </p:cNvSpPr>
            <p:nvPr/>
          </p:nvSpPr>
          <p:spPr bwMode="auto">
            <a:xfrm>
              <a:off x="1413" y="3971"/>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18,676</a:t>
              </a:r>
              <a:endParaRPr kumimoji="0" lang="ja-JP" altLang="ja-JP" sz="900" b="0" i="0" u="none" strike="noStrike" cap="none" normalizeH="0" baseline="0" dirty="0" smtClean="0">
                <a:ln>
                  <a:noFill/>
                </a:ln>
                <a:solidFill>
                  <a:schemeClr val="tx1"/>
                </a:solidFill>
                <a:effectLst/>
              </a:endParaRPr>
            </a:p>
          </p:txBody>
        </p:sp>
        <p:sp>
          <p:nvSpPr>
            <p:cNvPr id="14651" name="Rectangle 341"/>
            <p:cNvSpPr>
              <a:spLocks noChangeArrowheads="1"/>
            </p:cNvSpPr>
            <p:nvPr/>
          </p:nvSpPr>
          <p:spPr bwMode="auto">
            <a:xfrm>
              <a:off x="1824" y="3971"/>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18,442</a:t>
              </a:r>
              <a:endParaRPr kumimoji="0" lang="ja-JP" altLang="ja-JP" sz="900" b="0" i="0" u="none" strike="noStrike" cap="none" normalizeH="0" baseline="0" dirty="0" smtClean="0">
                <a:ln>
                  <a:noFill/>
                </a:ln>
                <a:solidFill>
                  <a:schemeClr val="tx1"/>
                </a:solidFill>
                <a:effectLst/>
              </a:endParaRPr>
            </a:p>
          </p:txBody>
        </p:sp>
        <p:sp>
          <p:nvSpPr>
            <p:cNvPr id="14652" name="Rectangle 342"/>
            <p:cNvSpPr>
              <a:spLocks noChangeArrowheads="1"/>
            </p:cNvSpPr>
            <p:nvPr/>
          </p:nvSpPr>
          <p:spPr bwMode="auto">
            <a:xfrm>
              <a:off x="2234" y="3971"/>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18,581</a:t>
              </a:r>
              <a:endParaRPr kumimoji="0" lang="ja-JP" altLang="ja-JP" sz="900" b="0" i="0" u="none" strike="noStrike" cap="none" normalizeH="0" baseline="0" smtClean="0">
                <a:ln>
                  <a:noFill/>
                </a:ln>
                <a:solidFill>
                  <a:schemeClr val="tx1"/>
                </a:solidFill>
                <a:effectLst/>
              </a:endParaRPr>
            </a:p>
          </p:txBody>
        </p:sp>
        <p:sp>
          <p:nvSpPr>
            <p:cNvPr id="14653" name="Rectangle 343"/>
            <p:cNvSpPr>
              <a:spLocks noChangeArrowheads="1"/>
            </p:cNvSpPr>
            <p:nvPr/>
          </p:nvSpPr>
          <p:spPr bwMode="auto">
            <a:xfrm>
              <a:off x="2645" y="3971"/>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18,158</a:t>
              </a:r>
              <a:endParaRPr kumimoji="0" lang="ja-JP" altLang="ja-JP" sz="900" b="0" i="0" u="none" strike="noStrike" cap="none" normalizeH="0" baseline="0" smtClean="0">
                <a:ln>
                  <a:noFill/>
                </a:ln>
                <a:solidFill>
                  <a:schemeClr val="tx1"/>
                </a:solidFill>
                <a:effectLst/>
              </a:endParaRPr>
            </a:p>
          </p:txBody>
        </p:sp>
        <p:sp>
          <p:nvSpPr>
            <p:cNvPr id="14654" name="Rectangle 344"/>
            <p:cNvSpPr>
              <a:spLocks noChangeArrowheads="1"/>
            </p:cNvSpPr>
            <p:nvPr/>
          </p:nvSpPr>
          <p:spPr bwMode="auto">
            <a:xfrm>
              <a:off x="3055" y="3971"/>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18,819</a:t>
              </a:r>
              <a:endParaRPr kumimoji="0" lang="ja-JP" altLang="ja-JP" sz="900" b="0" i="0" u="none" strike="noStrike" cap="none" normalizeH="0" baseline="0" smtClean="0">
                <a:ln>
                  <a:noFill/>
                </a:ln>
                <a:solidFill>
                  <a:schemeClr val="tx1"/>
                </a:solidFill>
                <a:effectLst/>
              </a:endParaRPr>
            </a:p>
          </p:txBody>
        </p:sp>
        <p:sp>
          <p:nvSpPr>
            <p:cNvPr id="14655" name="Rectangle 345"/>
            <p:cNvSpPr>
              <a:spLocks noChangeArrowheads="1"/>
            </p:cNvSpPr>
            <p:nvPr/>
          </p:nvSpPr>
          <p:spPr bwMode="auto">
            <a:xfrm>
              <a:off x="3455" y="3973"/>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18,255</a:t>
              </a:r>
              <a:endParaRPr kumimoji="0" lang="ja-JP" altLang="ja-JP" sz="900" b="0" i="0" u="none" strike="noStrike" cap="none" normalizeH="0" baseline="0" dirty="0" smtClean="0">
                <a:ln>
                  <a:noFill/>
                </a:ln>
                <a:solidFill>
                  <a:schemeClr val="tx1"/>
                </a:solidFill>
                <a:effectLst/>
              </a:endParaRPr>
            </a:p>
          </p:txBody>
        </p:sp>
        <p:sp>
          <p:nvSpPr>
            <p:cNvPr id="14656" name="Rectangle 346"/>
            <p:cNvSpPr>
              <a:spLocks noChangeArrowheads="1"/>
            </p:cNvSpPr>
            <p:nvPr/>
          </p:nvSpPr>
          <p:spPr bwMode="auto">
            <a:xfrm>
              <a:off x="1413" y="4134"/>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48,042</a:t>
              </a:r>
              <a:endParaRPr kumimoji="0" lang="ja-JP" altLang="ja-JP" sz="900" b="0" i="0" u="none" strike="noStrike" cap="none" normalizeH="0" baseline="0" dirty="0" smtClean="0">
                <a:ln>
                  <a:noFill/>
                </a:ln>
                <a:solidFill>
                  <a:schemeClr val="tx1"/>
                </a:solidFill>
                <a:effectLst/>
              </a:endParaRPr>
            </a:p>
          </p:txBody>
        </p:sp>
        <p:sp>
          <p:nvSpPr>
            <p:cNvPr id="14657" name="Rectangle 347"/>
            <p:cNvSpPr>
              <a:spLocks noChangeArrowheads="1"/>
            </p:cNvSpPr>
            <p:nvPr/>
          </p:nvSpPr>
          <p:spPr bwMode="auto">
            <a:xfrm>
              <a:off x="1824" y="4134"/>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48,782</a:t>
              </a:r>
              <a:endParaRPr kumimoji="0" lang="ja-JP" altLang="ja-JP" sz="900" b="0" i="0" u="none" strike="noStrike" cap="none" normalizeH="0" baseline="0" smtClean="0">
                <a:ln>
                  <a:noFill/>
                </a:ln>
                <a:solidFill>
                  <a:schemeClr val="tx1"/>
                </a:solidFill>
                <a:effectLst/>
              </a:endParaRPr>
            </a:p>
          </p:txBody>
        </p:sp>
        <p:sp>
          <p:nvSpPr>
            <p:cNvPr id="14658" name="Rectangle 348"/>
            <p:cNvSpPr>
              <a:spLocks noChangeArrowheads="1"/>
            </p:cNvSpPr>
            <p:nvPr/>
          </p:nvSpPr>
          <p:spPr bwMode="auto">
            <a:xfrm>
              <a:off x="2234" y="4134"/>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47,447</a:t>
              </a:r>
              <a:endParaRPr kumimoji="0" lang="ja-JP" altLang="ja-JP" sz="900" b="0" i="0" u="none" strike="noStrike" cap="none" normalizeH="0" baseline="0" smtClean="0">
                <a:ln>
                  <a:noFill/>
                </a:ln>
                <a:solidFill>
                  <a:schemeClr val="tx1"/>
                </a:solidFill>
                <a:effectLst/>
              </a:endParaRPr>
            </a:p>
          </p:txBody>
        </p:sp>
        <p:sp>
          <p:nvSpPr>
            <p:cNvPr id="14659" name="Rectangle 349"/>
            <p:cNvSpPr>
              <a:spLocks noChangeArrowheads="1"/>
            </p:cNvSpPr>
            <p:nvPr/>
          </p:nvSpPr>
          <p:spPr bwMode="auto">
            <a:xfrm>
              <a:off x="2645" y="4134"/>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46,399</a:t>
              </a:r>
              <a:endParaRPr kumimoji="0" lang="ja-JP" altLang="ja-JP" sz="900" b="0" i="0" u="none" strike="noStrike" cap="none" normalizeH="0" baseline="0" smtClean="0">
                <a:ln>
                  <a:noFill/>
                </a:ln>
                <a:solidFill>
                  <a:schemeClr val="tx1"/>
                </a:solidFill>
                <a:effectLst/>
              </a:endParaRPr>
            </a:p>
          </p:txBody>
        </p:sp>
        <p:sp>
          <p:nvSpPr>
            <p:cNvPr id="14660" name="Rectangle 350"/>
            <p:cNvSpPr>
              <a:spLocks noChangeArrowheads="1"/>
            </p:cNvSpPr>
            <p:nvPr/>
          </p:nvSpPr>
          <p:spPr bwMode="auto">
            <a:xfrm>
              <a:off x="3055" y="4134"/>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49,416</a:t>
              </a:r>
              <a:endParaRPr kumimoji="0" lang="ja-JP" altLang="ja-JP" sz="900" b="0" i="0" u="none" strike="noStrike" cap="none" normalizeH="0" baseline="0" smtClean="0">
                <a:ln>
                  <a:noFill/>
                </a:ln>
                <a:solidFill>
                  <a:schemeClr val="tx1"/>
                </a:solidFill>
                <a:effectLst/>
              </a:endParaRPr>
            </a:p>
          </p:txBody>
        </p:sp>
        <p:sp>
          <p:nvSpPr>
            <p:cNvPr id="14661" name="Rectangle 351"/>
            <p:cNvSpPr>
              <a:spLocks noChangeArrowheads="1"/>
            </p:cNvSpPr>
            <p:nvPr/>
          </p:nvSpPr>
          <p:spPr bwMode="auto">
            <a:xfrm>
              <a:off x="3456" y="4136"/>
              <a:ext cx="199"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47,065</a:t>
              </a:r>
              <a:endParaRPr kumimoji="0" lang="ja-JP" altLang="ja-JP" sz="900" b="0" i="0" u="none" strike="noStrike" cap="none" normalizeH="0" baseline="0" dirty="0" smtClean="0">
                <a:ln>
                  <a:noFill/>
                </a:ln>
                <a:solidFill>
                  <a:schemeClr val="tx1"/>
                </a:solidFill>
                <a:effectLst/>
              </a:endParaRPr>
            </a:p>
          </p:txBody>
        </p:sp>
        <p:sp>
          <p:nvSpPr>
            <p:cNvPr id="14662" name="Rectangle 352"/>
            <p:cNvSpPr>
              <a:spLocks noChangeArrowheads="1"/>
            </p:cNvSpPr>
            <p:nvPr/>
          </p:nvSpPr>
          <p:spPr bwMode="auto">
            <a:xfrm>
              <a:off x="1451" y="4298"/>
              <a:ext cx="1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134.3</a:t>
              </a:r>
              <a:endParaRPr kumimoji="0" lang="ja-JP" altLang="ja-JP" sz="900" b="0" i="0" u="none" strike="noStrike" cap="none" normalizeH="0" baseline="0" dirty="0" smtClean="0">
                <a:ln>
                  <a:noFill/>
                </a:ln>
                <a:solidFill>
                  <a:schemeClr val="tx1"/>
                </a:solidFill>
                <a:effectLst/>
              </a:endParaRPr>
            </a:p>
          </p:txBody>
        </p:sp>
        <p:sp>
          <p:nvSpPr>
            <p:cNvPr id="14663" name="Rectangle 353"/>
            <p:cNvSpPr>
              <a:spLocks noChangeArrowheads="1"/>
            </p:cNvSpPr>
            <p:nvPr/>
          </p:nvSpPr>
          <p:spPr bwMode="auto">
            <a:xfrm>
              <a:off x="1861" y="4298"/>
              <a:ext cx="1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140.1</a:t>
              </a:r>
              <a:endParaRPr kumimoji="0" lang="ja-JP" altLang="ja-JP" sz="900" b="0" i="0" u="none" strike="noStrike" cap="none" normalizeH="0" baseline="0" dirty="0" smtClean="0">
                <a:ln>
                  <a:noFill/>
                </a:ln>
                <a:solidFill>
                  <a:schemeClr val="tx1"/>
                </a:solidFill>
                <a:effectLst/>
              </a:endParaRPr>
            </a:p>
          </p:txBody>
        </p:sp>
        <p:sp>
          <p:nvSpPr>
            <p:cNvPr id="14664" name="Rectangle 354"/>
            <p:cNvSpPr>
              <a:spLocks noChangeArrowheads="1"/>
            </p:cNvSpPr>
            <p:nvPr/>
          </p:nvSpPr>
          <p:spPr bwMode="auto">
            <a:xfrm>
              <a:off x="2272" y="4298"/>
              <a:ext cx="1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127.2</a:t>
              </a:r>
              <a:endParaRPr kumimoji="0" lang="ja-JP" altLang="ja-JP" sz="900" b="0" i="0" u="none" strike="noStrike" cap="none" normalizeH="0" baseline="0" dirty="0" smtClean="0">
                <a:ln>
                  <a:noFill/>
                </a:ln>
                <a:solidFill>
                  <a:schemeClr val="tx1"/>
                </a:solidFill>
                <a:effectLst/>
              </a:endParaRPr>
            </a:p>
          </p:txBody>
        </p:sp>
        <p:sp>
          <p:nvSpPr>
            <p:cNvPr id="14665" name="Rectangle 355"/>
            <p:cNvSpPr>
              <a:spLocks noChangeArrowheads="1"/>
            </p:cNvSpPr>
            <p:nvPr/>
          </p:nvSpPr>
          <p:spPr bwMode="auto">
            <a:xfrm>
              <a:off x="2682" y="4298"/>
              <a:ext cx="1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134.4</a:t>
              </a:r>
              <a:endParaRPr kumimoji="0" lang="ja-JP" altLang="ja-JP" sz="900" b="0" i="0" u="none" strike="noStrike" cap="none" normalizeH="0" baseline="0" dirty="0" smtClean="0">
                <a:ln>
                  <a:noFill/>
                </a:ln>
                <a:solidFill>
                  <a:schemeClr val="tx1"/>
                </a:solidFill>
                <a:effectLst/>
              </a:endParaRPr>
            </a:p>
          </p:txBody>
        </p:sp>
        <p:sp>
          <p:nvSpPr>
            <p:cNvPr id="14666" name="Rectangle 356"/>
            <p:cNvSpPr>
              <a:spLocks noChangeArrowheads="1"/>
            </p:cNvSpPr>
            <p:nvPr/>
          </p:nvSpPr>
          <p:spPr bwMode="auto">
            <a:xfrm>
              <a:off x="3093" y="4298"/>
              <a:ext cx="1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137.5</a:t>
              </a:r>
              <a:endParaRPr kumimoji="0" lang="ja-JP" altLang="ja-JP" sz="900" b="0" i="0" u="none" strike="noStrike" cap="none" normalizeH="0" baseline="0" dirty="0" smtClean="0">
                <a:ln>
                  <a:noFill/>
                </a:ln>
                <a:solidFill>
                  <a:schemeClr val="tx1"/>
                </a:solidFill>
                <a:effectLst/>
              </a:endParaRPr>
            </a:p>
          </p:txBody>
        </p:sp>
        <p:sp>
          <p:nvSpPr>
            <p:cNvPr id="14667" name="Rectangle 357"/>
            <p:cNvSpPr>
              <a:spLocks noChangeArrowheads="1"/>
            </p:cNvSpPr>
            <p:nvPr/>
          </p:nvSpPr>
          <p:spPr bwMode="auto">
            <a:xfrm>
              <a:off x="3487" y="4300"/>
              <a:ext cx="163"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133.7</a:t>
              </a:r>
              <a:endParaRPr kumimoji="0" lang="ja-JP" altLang="ja-JP" sz="900" b="0" i="0" u="none" strike="noStrike" cap="none" normalizeH="0" baseline="0" dirty="0" smtClean="0">
                <a:ln>
                  <a:noFill/>
                </a:ln>
                <a:solidFill>
                  <a:schemeClr val="tx1"/>
                </a:solidFill>
                <a:effectLst/>
              </a:endParaRPr>
            </a:p>
          </p:txBody>
        </p:sp>
        <p:sp>
          <p:nvSpPr>
            <p:cNvPr id="14668" name="Rectangle 358"/>
            <p:cNvSpPr>
              <a:spLocks noChangeArrowheads="1"/>
            </p:cNvSpPr>
            <p:nvPr/>
          </p:nvSpPr>
          <p:spPr bwMode="auto">
            <a:xfrm>
              <a:off x="1469" y="4463"/>
              <a:ext cx="12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52.2</a:t>
              </a:r>
              <a:endParaRPr kumimoji="0" lang="ja-JP" altLang="ja-JP" sz="900" b="0" i="0" u="none" strike="noStrike" cap="none" normalizeH="0" baseline="0" dirty="0" smtClean="0">
                <a:ln>
                  <a:noFill/>
                </a:ln>
                <a:solidFill>
                  <a:schemeClr val="tx1"/>
                </a:solidFill>
                <a:effectLst/>
              </a:endParaRPr>
            </a:p>
          </p:txBody>
        </p:sp>
        <p:sp>
          <p:nvSpPr>
            <p:cNvPr id="14669" name="Rectangle 359"/>
            <p:cNvSpPr>
              <a:spLocks noChangeArrowheads="1"/>
            </p:cNvSpPr>
            <p:nvPr/>
          </p:nvSpPr>
          <p:spPr bwMode="auto">
            <a:xfrm>
              <a:off x="1880" y="4463"/>
              <a:ext cx="12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52.9</a:t>
              </a:r>
              <a:endParaRPr kumimoji="0" lang="ja-JP" altLang="ja-JP" sz="900" b="0" i="0" u="none" strike="noStrike" cap="none" normalizeH="0" baseline="0" dirty="0" smtClean="0">
                <a:ln>
                  <a:noFill/>
                </a:ln>
                <a:solidFill>
                  <a:schemeClr val="tx1"/>
                </a:solidFill>
                <a:effectLst/>
              </a:endParaRPr>
            </a:p>
          </p:txBody>
        </p:sp>
        <p:sp>
          <p:nvSpPr>
            <p:cNvPr id="14670" name="Rectangle 360"/>
            <p:cNvSpPr>
              <a:spLocks noChangeArrowheads="1"/>
            </p:cNvSpPr>
            <p:nvPr/>
          </p:nvSpPr>
          <p:spPr bwMode="auto">
            <a:xfrm>
              <a:off x="2290" y="4463"/>
              <a:ext cx="12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49.8</a:t>
              </a:r>
              <a:endParaRPr kumimoji="0" lang="ja-JP" altLang="ja-JP" sz="900" b="0" i="0" u="none" strike="noStrike" cap="none" normalizeH="0" baseline="0" dirty="0" smtClean="0">
                <a:ln>
                  <a:noFill/>
                </a:ln>
                <a:solidFill>
                  <a:schemeClr val="tx1"/>
                </a:solidFill>
                <a:effectLst/>
              </a:endParaRPr>
            </a:p>
          </p:txBody>
        </p:sp>
        <p:sp>
          <p:nvSpPr>
            <p:cNvPr id="14671" name="Rectangle 361"/>
            <p:cNvSpPr>
              <a:spLocks noChangeArrowheads="1"/>
            </p:cNvSpPr>
            <p:nvPr/>
          </p:nvSpPr>
          <p:spPr bwMode="auto">
            <a:xfrm>
              <a:off x="2701" y="4463"/>
              <a:ext cx="12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52.6</a:t>
              </a:r>
              <a:endParaRPr kumimoji="0" lang="ja-JP" altLang="ja-JP" sz="900" b="0" i="0" u="none" strike="noStrike" cap="none" normalizeH="0" baseline="0" dirty="0" smtClean="0">
                <a:ln>
                  <a:noFill/>
                </a:ln>
                <a:solidFill>
                  <a:schemeClr val="tx1"/>
                </a:solidFill>
                <a:effectLst/>
              </a:endParaRPr>
            </a:p>
          </p:txBody>
        </p:sp>
        <p:sp>
          <p:nvSpPr>
            <p:cNvPr id="14672" name="Rectangle 362"/>
            <p:cNvSpPr>
              <a:spLocks noChangeArrowheads="1"/>
            </p:cNvSpPr>
            <p:nvPr/>
          </p:nvSpPr>
          <p:spPr bwMode="auto">
            <a:xfrm>
              <a:off x="3111" y="4463"/>
              <a:ext cx="12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52.4</a:t>
              </a:r>
              <a:endParaRPr kumimoji="0" lang="ja-JP" altLang="ja-JP" sz="900" b="0" i="0" u="none" strike="noStrike" cap="none" normalizeH="0" baseline="0" dirty="0" smtClean="0">
                <a:ln>
                  <a:noFill/>
                </a:ln>
                <a:solidFill>
                  <a:schemeClr val="tx1"/>
                </a:solidFill>
                <a:effectLst/>
              </a:endParaRPr>
            </a:p>
          </p:txBody>
        </p:sp>
        <p:sp>
          <p:nvSpPr>
            <p:cNvPr id="14673" name="Rectangle 363"/>
            <p:cNvSpPr>
              <a:spLocks noChangeArrowheads="1"/>
            </p:cNvSpPr>
            <p:nvPr/>
          </p:nvSpPr>
          <p:spPr bwMode="auto">
            <a:xfrm>
              <a:off x="3522" y="4463"/>
              <a:ext cx="128" cy="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51.9</a:t>
              </a:r>
              <a:endParaRPr kumimoji="0" lang="ja-JP" altLang="ja-JP" sz="900" b="0" i="0" u="none" strike="noStrike" cap="none" normalizeH="0" baseline="0" dirty="0" smtClean="0">
                <a:ln>
                  <a:noFill/>
                </a:ln>
                <a:solidFill>
                  <a:schemeClr val="tx1"/>
                </a:solidFill>
                <a:effectLst/>
              </a:endParaRPr>
            </a:p>
          </p:txBody>
        </p:sp>
        <p:sp>
          <p:nvSpPr>
            <p:cNvPr id="14674" name="Line 364"/>
            <p:cNvSpPr>
              <a:spLocks noChangeShapeType="1"/>
            </p:cNvSpPr>
            <p:nvPr/>
          </p:nvSpPr>
          <p:spPr bwMode="auto">
            <a:xfrm>
              <a:off x="1216" y="3008"/>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75" name="Rectangle 365"/>
            <p:cNvSpPr>
              <a:spLocks noChangeArrowheads="1"/>
            </p:cNvSpPr>
            <p:nvPr/>
          </p:nvSpPr>
          <p:spPr bwMode="auto">
            <a:xfrm>
              <a:off x="1216" y="3008"/>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76" name="Line 366"/>
            <p:cNvSpPr>
              <a:spLocks noChangeShapeType="1"/>
            </p:cNvSpPr>
            <p:nvPr/>
          </p:nvSpPr>
          <p:spPr bwMode="auto">
            <a:xfrm>
              <a:off x="1216" y="3101"/>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77" name="Rectangle 367"/>
            <p:cNvSpPr>
              <a:spLocks noChangeArrowheads="1"/>
            </p:cNvSpPr>
            <p:nvPr/>
          </p:nvSpPr>
          <p:spPr bwMode="auto">
            <a:xfrm>
              <a:off x="1216" y="3101"/>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78" name="Line 368"/>
            <p:cNvSpPr>
              <a:spLocks noChangeShapeType="1"/>
            </p:cNvSpPr>
            <p:nvPr/>
          </p:nvSpPr>
          <p:spPr bwMode="auto">
            <a:xfrm>
              <a:off x="1216" y="3193"/>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79" name="Rectangle 369"/>
            <p:cNvSpPr>
              <a:spLocks noChangeArrowheads="1"/>
            </p:cNvSpPr>
            <p:nvPr/>
          </p:nvSpPr>
          <p:spPr bwMode="auto">
            <a:xfrm>
              <a:off x="1216" y="3193"/>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80" name="Line 370"/>
            <p:cNvSpPr>
              <a:spLocks noChangeShapeType="1"/>
            </p:cNvSpPr>
            <p:nvPr/>
          </p:nvSpPr>
          <p:spPr bwMode="auto">
            <a:xfrm>
              <a:off x="1221" y="3286"/>
              <a:ext cx="40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81" name="Rectangle 371"/>
            <p:cNvSpPr>
              <a:spLocks noChangeArrowheads="1"/>
            </p:cNvSpPr>
            <p:nvPr/>
          </p:nvSpPr>
          <p:spPr bwMode="auto">
            <a:xfrm>
              <a:off x="1221" y="3286"/>
              <a:ext cx="40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82" name="Line 372"/>
            <p:cNvSpPr>
              <a:spLocks noChangeShapeType="1"/>
            </p:cNvSpPr>
            <p:nvPr/>
          </p:nvSpPr>
          <p:spPr bwMode="auto">
            <a:xfrm>
              <a:off x="1631" y="3286"/>
              <a:ext cx="40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83" name="Rectangle 373"/>
            <p:cNvSpPr>
              <a:spLocks noChangeArrowheads="1"/>
            </p:cNvSpPr>
            <p:nvPr/>
          </p:nvSpPr>
          <p:spPr bwMode="auto">
            <a:xfrm>
              <a:off x="1631" y="3286"/>
              <a:ext cx="40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84" name="Line 374"/>
            <p:cNvSpPr>
              <a:spLocks noChangeShapeType="1"/>
            </p:cNvSpPr>
            <p:nvPr/>
          </p:nvSpPr>
          <p:spPr bwMode="auto">
            <a:xfrm>
              <a:off x="2042" y="3286"/>
              <a:ext cx="40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85" name="Rectangle 375"/>
            <p:cNvSpPr>
              <a:spLocks noChangeArrowheads="1"/>
            </p:cNvSpPr>
            <p:nvPr/>
          </p:nvSpPr>
          <p:spPr bwMode="auto">
            <a:xfrm>
              <a:off x="2042" y="3286"/>
              <a:ext cx="40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86" name="Line 376"/>
            <p:cNvSpPr>
              <a:spLocks noChangeShapeType="1"/>
            </p:cNvSpPr>
            <p:nvPr/>
          </p:nvSpPr>
          <p:spPr bwMode="auto">
            <a:xfrm>
              <a:off x="2453" y="3286"/>
              <a:ext cx="40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87" name="Rectangle 377"/>
            <p:cNvSpPr>
              <a:spLocks noChangeArrowheads="1"/>
            </p:cNvSpPr>
            <p:nvPr/>
          </p:nvSpPr>
          <p:spPr bwMode="auto">
            <a:xfrm>
              <a:off x="2453" y="3286"/>
              <a:ext cx="40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88" name="Line 378"/>
            <p:cNvSpPr>
              <a:spLocks noChangeShapeType="1"/>
            </p:cNvSpPr>
            <p:nvPr/>
          </p:nvSpPr>
          <p:spPr bwMode="auto">
            <a:xfrm>
              <a:off x="2863" y="3286"/>
              <a:ext cx="40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89" name="Rectangle 379"/>
            <p:cNvSpPr>
              <a:spLocks noChangeArrowheads="1"/>
            </p:cNvSpPr>
            <p:nvPr/>
          </p:nvSpPr>
          <p:spPr bwMode="auto">
            <a:xfrm>
              <a:off x="2863" y="3286"/>
              <a:ext cx="40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90" name="Line 380"/>
            <p:cNvSpPr>
              <a:spLocks noChangeShapeType="1"/>
            </p:cNvSpPr>
            <p:nvPr/>
          </p:nvSpPr>
          <p:spPr bwMode="auto">
            <a:xfrm>
              <a:off x="3274" y="3286"/>
              <a:ext cx="40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91" name="Rectangle 381"/>
            <p:cNvSpPr>
              <a:spLocks noChangeArrowheads="1"/>
            </p:cNvSpPr>
            <p:nvPr/>
          </p:nvSpPr>
          <p:spPr bwMode="auto">
            <a:xfrm>
              <a:off x="3274" y="3286"/>
              <a:ext cx="40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92" name="Line 382"/>
            <p:cNvSpPr>
              <a:spLocks noChangeShapeType="1"/>
            </p:cNvSpPr>
            <p:nvPr/>
          </p:nvSpPr>
          <p:spPr bwMode="auto">
            <a:xfrm>
              <a:off x="1221" y="3378"/>
              <a:ext cx="40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93" name="Rectangle 383"/>
            <p:cNvSpPr>
              <a:spLocks noChangeArrowheads="1"/>
            </p:cNvSpPr>
            <p:nvPr/>
          </p:nvSpPr>
          <p:spPr bwMode="auto">
            <a:xfrm>
              <a:off x="1221" y="3378"/>
              <a:ext cx="40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94" name="Line 384"/>
            <p:cNvSpPr>
              <a:spLocks noChangeShapeType="1"/>
            </p:cNvSpPr>
            <p:nvPr/>
          </p:nvSpPr>
          <p:spPr bwMode="auto">
            <a:xfrm>
              <a:off x="1631" y="3378"/>
              <a:ext cx="40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95" name="Rectangle 385"/>
            <p:cNvSpPr>
              <a:spLocks noChangeArrowheads="1"/>
            </p:cNvSpPr>
            <p:nvPr/>
          </p:nvSpPr>
          <p:spPr bwMode="auto">
            <a:xfrm>
              <a:off x="1631" y="3378"/>
              <a:ext cx="40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96" name="Line 386"/>
            <p:cNvSpPr>
              <a:spLocks noChangeShapeType="1"/>
            </p:cNvSpPr>
            <p:nvPr/>
          </p:nvSpPr>
          <p:spPr bwMode="auto">
            <a:xfrm>
              <a:off x="2042" y="3378"/>
              <a:ext cx="40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97" name="Rectangle 387"/>
            <p:cNvSpPr>
              <a:spLocks noChangeArrowheads="1"/>
            </p:cNvSpPr>
            <p:nvPr/>
          </p:nvSpPr>
          <p:spPr bwMode="auto">
            <a:xfrm>
              <a:off x="2042" y="3378"/>
              <a:ext cx="40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98" name="Line 388"/>
            <p:cNvSpPr>
              <a:spLocks noChangeShapeType="1"/>
            </p:cNvSpPr>
            <p:nvPr/>
          </p:nvSpPr>
          <p:spPr bwMode="auto">
            <a:xfrm>
              <a:off x="2453" y="3378"/>
              <a:ext cx="40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99" name="Rectangle 389"/>
            <p:cNvSpPr>
              <a:spLocks noChangeArrowheads="1"/>
            </p:cNvSpPr>
            <p:nvPr/>
          </p:nvSpPr>
          <p:spPr bwMode="auto">
            <a:xfrm>
              <a:off x="2453" y="3378"/>
              <a:ext cx="40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00" name="Line 390"/>
            <p:cNvSpPr>
              <a:spLocks noChangeShapeType="1"/>
            </p:cNvSpPr>
            <p:nvPr/>
          </p:nvSpPr>
          <p:spPr bwMode="auto">
            <a:xfrm>
              <a:off x="2863" y="3378"/>
              <a:ext cx="40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01" name="Rectangle 391"/>
            <p:cNvSpPr>
              <a:spLocks noChangeArrowheads="1"/>
            </p:cNvSpPr>
            <p:nvPr/>
          </p:nvSpPr>
          <p:spPr bwMode="auto">
            <a:xfrm>
              <a:off x="2863" y="3378"/>
              <a:ext cx="40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02" name="Line 392"/>
            <p:cNvSpPr>
              <a:spLocks noChangeShapeType="1"/>
            </p:cNvSpPr>
            <p:nvPr/>
          </p:nvSpPr>
          <p:spPr bwMode="auto">
            <a:xfrm>
              <a:off x="3274" y="3378"/>
              <a:ext cx="40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03" name="Rectangle 393"/>
            <p:cNvSpPr>
              <a:spLocks noChangeArrowheads="1"/>
            </p:cNvSpPr>
            <p:nvPr/>
          </p:nvSpPr>
          <p:spPr bwMode="auto">
            <a:xfrm>
              <a:off x="3274" y="3378"/>
              <a:ext cx="40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04" name="Line 394"/>
            <p:cNvSpPr>
              <a:spLocks noChangeShapeType="1"/>
            </p:cNvSpPr>
            <p:nvPr/>
          </p:nvSpPr>
          <p:spPr bwMode="auto">
            <a:xfrm>
              <a:off x="1216" y="3471"/>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05" name="Rectangle 395"/>
            <p:cNvSpPr>
              <a:spLocks noChangeArrowheads="1"/>
            </p:cNvSpPr>
            <p:nvPr/>
          </p:nvSpPr>
          <p:spPr bwMode="auto">
            <a:xfrm>
              <a:off x="1216" y="3471"/>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06" name="Line 396"/>
            <p:cNvSpPr>
              <a:spLocks noChangeShapeType="1"/>
            </p:cNvSpPr>
            <p:nvPr/>
          </p:nvSpPr>
          <p:spPr bwMode="auto">
            <a:xfrm>
              <a:off x="1216" y="3563"/>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07" name="Rectangle 397"/>
            <p:cNvSpPr>
              <a:spLocks noChangeArrowheads="1"/>
            </p:cNvSpPr>
            <p:nvPr/>
          </p:nvSpPr>
          <p:spPr bwMode="auto">
            <a:xfrm>
              <a:off x="1216" y="3563"/>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08" name="Line 398"/>
            <p:cNvSpPr>
              <a:spLocks noChangeShapeType="1"/>
            </p:cNvSpPr>
            <p:nvPr/>
          </p:nvSpPr>
          <p:spPr bwMode="auto">
            <a:xfrm>
              <a:off x="1216" y="3656"/>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09" name="Rectangle 399"/>
            <p:cNvSpPr>
              <a:spLocks noChangeArrowheads="1"/>
            </p:cNvSpPr>
            <p:nvPr/>
          </p:nvSpPr>
          <p:spPr bwMode="auto">
            <a:xfrm>
              <a:off x="1216" y="3656"/>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10" name="Line 400"/>
            <p:cNvSpPr>
              <a:spLocks noChangeShapeType="1"/>
            </p:cNvSpPr>
            <p:nvPr/>
          </p:nvSpPr>
          <p:spPr bwMode="auto">
            <a:xfrm>
              <a:off x="1216" y="3748"/>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11" name="Rectangle 401"/>
            <p:cNvSpPr>
              <a:spLocks noChangeArrowheads="1"/>
            </p:cNvSpPr>
            <p:nvPr/>
          </p:nvSpPr>
          <p:spPr bwMode="auto">
            <a:xfrm>
              <a:off x="1216" y="3748"/>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12" name="Line 402"/>
            <p:cNvSpPr>
              <a:spLocks noChangeShapeType="1"/>
            </p:cNvSpPr>
            <p:nvPr/>
          </p:nvSpPr>
          <p:spPr bwMode="auto">
            <a:xfrm>
              <a:off x="1216" y="3913"/>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13" name="Rectangle 403"/>
            <p:cNvSpPr>
              <a:spLocks noChangeArrowheads="1"/>
            </p:cNvSpPr>
            <p:nvPr/>
          </p:nvSpPr>
          <p:spPr bwMode="auto">
            <a:xfrm>
              <a:off x="1216" y="3913"/>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14" name="Line 404"/>
            <p:cNvSpPr>
              <a:spLocks noChangeShapeType="1"/>
            </p:cNvSpPr>
            <p:nvPr/>
          </p:nvSpPr>
          <p:spPr bwMode="auto">
            <a:xfrm>
              <a:off x="1216" y="4077"/>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15" name="Rectangle 405"/>
            <p:cNvSpPr>
              <a:spLocks noChangeArrowheads="1"/>
            </p:cNvSpPr>
            <p:nvPr/>
          </p:nvSpPr>
          <p:spPr bwMode="auto">
            <a:xfrm>
              <a:off x="1216" y="4077"/>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16" name="Line 406"/>
            <p:cNvSpPr>
              <a:spLocks noChangeShapeType="1"/>
            </p:cNvSpPr>
            <p:nvPr/>
          </p:nvSpPr>
          <p:spPr bwMode="auto">
            <a:xfrm>
              <a:off x="1216" y="4242"/>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17" name="Rectangle 407"/>
            <p:cNvSpPr>
              <a:spLocks noChangeArrowheads="1"/>
            </p:cNvSpPr>
            <p:nvPr/>
          </p:nvSpPr>
          <p:spPr bwMode="auto">
            <a:xfrm>
              <a:off x="1216" y="4242"/>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18" name="Line 408"/>
            <p:cNvSpPr>
              <a:spLocks noChangeShapeType="1"/>
            </p:cNvSpPr>
            <p:nvPr/>
          </p:nvSpPr>
          <p:spPr bwMode="auto">
            <a:xfrm>
              <a:off x="1216" y="4406"/>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19" name="Rectangle 409"/>
            <p:cNvSpPr>
              <a:spLocks noChangeArrowheads="1"/>
            </p:cNvSpPr>
            <p:nvPr/>
          </p:nvSpPr>
          <p:spPr bwMode="auto">
            <a:xfrm>
              <a:off x="1216" y="4406"/>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20" name="Line 410"/>
            <p:cNvSpPr>
              <a:spLocks noChangeShapeType="1"/>
            </p:cNvSpPr>
            <p:nvPr/>
          </p:nvSpPr>
          <p:spPr bwMode="auto">
            <a:xfrm>
              <a:off x="1216" y="4571"/>
              <a:ext cx="20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21" name="Rectangle 411"/>
            <p:cNvSpPr>
              <a:spLocks noChangeArrowheads="1"/>
            </p:cNvSpPr>
            <p:nvPr/>
          </p:nvSpPr>
          <p:spPr bwMode="auto">
            <a:xfrm>
              <a:off x="1216" y="4571"/>
              <a:ext cx="20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22" name="Line 412"/>
            <p:cNvSpPr>
              <a:spLocks noChangeShapeType="1"/>
            </p:cNvSpPr>
            <p:nvPr/>
          </p:nvSpPr>
          <p:spPr bwMode="auto">
            <a:xfrm>
              <a:off x="1216" y="3013"/>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23" name="Rectangle 413"/>
            <p:cNvSpPr>
              <a:spLocks noChangeArrowheads="1"/>
            </p:cNvSpPr>
            <p:nvPr/>
          </p:nvSpPr>
          <p:spPr bwMode="auto">
            <a:xfrm>
              <a:off x="1216" y="3013"/>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24" name="Line 414"/>
            <p:cNvSpPr>
              <a:spLocks noChangeShapeType="1"/>
            </p:cNvSpPr>
            <p:nvPr/>
          </p:nvSpPr>
          <p:spPr bwMode="auto">
            <a:xfrm>
              <a:off x="1627" y="3013"/>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25" name="Rectangle 415"/>
            <p:cNvSpPr>
              <a:spLocks noChangeArrowheads="1"/>
            </p:cNvSpPr>
            <p:nvPr/>
          </p:nvSpPr>
          <p:spPr bwMode="auto">
            <a:xfrm>
              <a:off x="1627" y="3013"/>
              <a:ext cx="4"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26" name="Line 416"/>
            <p:cNvSpPr>
              <a:spLocks noChangeShapeType="1"/>
            </p:cNvSpPr>
            <p:nvPr/>
          </p:nvSpPr>
          <p:spPr bwMode="auto">
            <a:xfrm>
              <a:off x="2037" y="3013"/>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27" name="Rectangle 417"/>
            <p:cNvSpPr>
              <a:spLocks noChangeArrowheads="1"/>
            </p:cNvSpPr>
            <p:nvPr/>
          </p:nvSpPr>
          <p:spPr bwMode="auto">
            <a:xfrm>
              <a:off x="2037" y="3013"/>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28" name="Line 418"/>
            <p:cNvSpPr>
              <a:spLocks noChangeShapeType="1"/>
            </p:cNvSpPr>
            <p:nvPr/>
          </p:nvSpPr>
          <p:spPr bwMode="auto">
            <a:xfrm>
              <a:off x="2448" y="3013"/>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29" name="Rectangle 419"/>
            <p:cNvSpPr>
              <a:spLocks noChangeArrowheads="1"/>
            </p:cNvSpPr>
            <p:nvPr/>
          </p:nvSpPr>
          <p:spPr bwMode="auto">
            <a:xfrm>
              <a:off x="2448" y="3013"/>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30" name="Line 420"/>
            <p:cNvSpPr>
              <a:spLocks noChangeShapeType="1"/>
            </p:cNvSpPr>
            <p:nvPr/>
          </p:nvSpPr>
          <p:spPr bwMode="auto">
            <a:xfrm>
              <a:off x="2858" y="3013"/>
              <a:ext cx="0" cy="15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31" name="Rectangle 421"/>
            <p:cNvSpPr>
              <a:spLocks noChangeArrowheads="1"/>
            </p:cNvSpPr>
            <p:nvPr/>
          </p:nvSpPr>
          <p:spPr bwMode="auto">
            <a:xfrm>
              <a:off x="2858" y="3013"/>
              <a:ext cx="5"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32" name="Rectangle 422"/>
            <p:cNvSpPr>
              <a:spLocks noChangeArrowheads="1"/>
            </p:cNvSpPr>
            <p:nvPr/>
          </p:nvSpPr>
          <p:spPr bwMode="auto">
            <a:xfrm>
              <a:off x="3264" y="3003"/>
              <a:ext cx="10" cy="157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34" name="Rectangle 424"/>
            <p:cNvSpPr>
              <a:spLocks noChangeArrowheads="1"/>
            </p:cNvSpPr>
            <p:nvPr/>
          </p:nvSpPr>
          <p:spPr bwMode="auto">
            <a:xfrm>
              <a:off x="3658" y="3013"/>
              <a:ext cx="4" cy="155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35" name="Rectangle 425"/>
            <p:cNvSpPr>
              <a:spLocks noChangeArrowheads="1"/>
            </p:cNvSpPr>
            <p:nvPr/>
          </p:nvSpPr>
          <p:spPr bwMode="auto">
            <a:xfrm>
              <a:off x="4085" y="3013"/>
              <a:ext cx="10" cy="15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36" name="Rectangle 426"/>
            <p:cNvSpPr>
              <a:spLocks noChangeArrowheads="1"/>
            </p:cNvSpPr>
            <p:nvPr/>
          </p:nvSpPr>
          <p:spPr bwMode="auto">
            <a:xfrm>
              <a:off x="3274" y="3003"/>
              <a:ext cx="821"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37" name="Line 427"/>
            <p:cNvSpPr>
              <a:spLocks noChangeShapeType="1"/>
            </p:cNvSpPr>
            <p:nvPr/>
          </p:nvSpPr>
          <p:spPr bwMode="auto">
            <a:xfrm>
              <a:off x="3274" y="3101"/>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38" name="Rectangle 428"/>
            <p:cNvSpPr>
              <a:spLocks noChangeArrowheads="1"/>
            </p:cNvSpPr>
            <p:nvPr/>
          </p:nvSpPr>
          <p:spPr bwMode="auto">
            <a:xfrm>
              <a:off x="3274" y="3101"/>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39" name="Line 429"/>
            <p:cNvSpPr>
              <a:spLocks noChangeShapeType="1"/>
            </p:cNvSpPr>
            <p:nvPr/>
          </p:nvSpPr>
          <p:spPr bwMode="auto">
            <a:xfrm>
              <a:off x="3274" y="3193"/>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40" name="Rectangle 430"/>
            <p:cNvSpPr>
              <a:spLocks noChangeArrowheads="1"/>
            </p:cNvSpPr>
            <p:nvPr/>
          </p:nvSpPr>
          <p:spPr bwMode="auto">
            <a:xfrm>
              <a:off x="3274" y="3193"/>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41" name="Line 431"/>
            <p:cNvSpPr>
              <a:spLocks noChangeShapeType="1"/>
            </p:cNvSpPr>
            <p:nvPr/>
          </p:nvSpPr>
          <p:spPr bwMode="auto">
            <a:xfrm>
              <a:off x="3684" y="3286"/>
              <a:ext cx="40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42" name="Rectangle 432"/>
            <p:cNvSpPr>
              <a:spLocks noChangeArrowheads="1"/>
            </p:cNvSpPr>
            <p:nvPr/>
          </p:nvSpPr>
          <p:spPr bwMode="auto">
            <a:xfrm>
              <a:off x="3684" y="3286"/>
              <a:ext cx="40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43" name="Line 433"/>
            <p:cNvSpPr>
              <a:spLocks noChangeShapeType="1"/>
            </p:cNvSpPr>
            <p:nvPr/>
          </p:nvSpPr>
          <p:spPr bwMode="auto">
            <a:xfrm>
              <a:off x="3684" y="3378"/>
              <a:ext cx="40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44" name="Rectangle 434"/>
            <p:cNvSpPr>
              <a:spLocks noChangeArrowheads="1"/>
            </p:cNvSpPr>
            <p:nvPr/>
          </p:nvSpPr>
          <p:spPr bwMode="auto">
            <a:xfrm>
              <a:off x="3684" y="3378"/>
              <a:ext cx="40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45" name="Line 435"/>
            <p:cNvSpPr>
              <a:spLocks noChangeShapeType="1"/>
            </p:cNvSpPr>
            <p:nvPr/>
          </p:nvSpPr>
          <p:spPr bwMode="auto">
            <a:xfrm>
              <a:off x="3274" y="3471"/>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46" name="Rectangle 436"/>
            <p:cNvSpPr>
              <a:spLocks noChangeArrowheads="1"/>
            </p:cNvSpPr>
            <p:nvPr/>
          </p:nvSpPr>
          <p:spPr bwMode="auto">
            <a:xfrm>
              <a:off x="3274" y="3471"/>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47" name="Line 437"/>
            <p:cNvSpPr>
              <a:spLocks noChangeShapeType="1"/>
            </p:cNvSpPr>
            <p:nvPr/>
          </p:nvSpPr>
          <p:spPr bwMode="auto">
            <a:xfrm>
              <a:off x="3274" y="3563"/>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48" name="Rectangle 438"/>
            <p:cNvSpPr>
              <a:spLocks noChangeArrowheads="1"/>
            </p:cNvSpPr>
            <p:nvPr/>
          </p:nvSpPr>
          <p:spPr bwMode="auto">
            <a:xfrm>
              <a:off x="3274" y="3563"/>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49" name="Line 439"/>
            <p:cNvSpPr>
              <a:spLocks noChangeShapeType="1"/>
            </p:cNvSpPr>
            <p:nvPr/>
          </p:nvSpPr>
          <p:spPr bwMode="auto">
            <a:xfrm>
              <a:off x="3274" y="3656"/>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50" name="Rectangle 440"/>
            <p:cNvSpPr>
              <a:spLocks noChangeArrowheads="1"/>
            </p:cNvSpPr>
            <p:nvPr/>
          </p:nvSpPr>
          <p:spPr bwMode="auto">
            <a:xfrm>
              <a:off x="3274" y="3656"/>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51" name="Line 441"/>
            <p:cNvSpPr>
              <a:spLocks noChangeShapeType="1"/>
            </p:cNvSpPr>
            <p:nvPr/>
          </p:nvSpPr>
          <p:spPr bwMode="auto">
            <a:xfrm>
              <a:off x="3274" y="3748"/>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52" name="Rectangle 442"/>
            <p:cNvSpPr>
              <a:spLocks noChangeArrowheads="1"/>
            </p:cNvSpPr>
            <p:nvPr/>
          </p:nvSpPr>
          <p:spPr bwMode="auto">
            <a:xfrm>
              <a:off x="3274" y="3748"/>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53" name="Line 443"/>
            <p:cNvSpPr>
              <a:spLocks noChangeShapeType="1"/>
            </p:cNvSpPr>
            <p:nvPr/>
          </p:nvSpPr>
          <p:spPr bwMode="auto">
            <a:xfrm>
              <a:off x="3274" y="3913"/>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54" name="Rectangle 444"/>
            <p:cNvSpPr>
              <a:spLocks noChangeArrowheads="1"/>
            </p:cNvSpPr>
            <p:nvPr/>
          </p:nvSpPr>
          <p:spPr bwMode="auto">
            <a:xfrm>
              <a:off x="3274" y="3913"/>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55" name="Line 445"/>
            <p:cNvSpPr>
              <a:spLocks noChangeShapeType="1"/>
            </p:cNvSpPr>
            <p:nvPr/>
          </p:nvSpPr>
          <p:spPr bwMode="auto">
            <a:xfrm>
              <a:off x="3274" y="4077"/>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56" name="Rectangle 446"/>
            <p:cNvSpPr>
              <a:spLocks noChangeArrowheads="1"/>
            </p:cNvSpPr>
            <p:nvPr/>
          </p:nvSpPr>
          <p:spPr bwMode="auto">
            <a:xfrm>
              <a:off x="3274" y="4077"/>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57" name="Line 447"/>
            <p:cNvSpPr>
              <a:spLocks noChangeShapeType="1"/>
            </p:cNvSpPr>
            <p:nvPr/>
          </p:nvSpPr>
          <p:spPr bwMode="auto">
            <a:xfrm>
              <a:off x="3274" y="4242"/>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58" name="Rectangle 448"/>
            <p:cNvSpPr>
              <a:spLocks noChangeArrowheads="1"/>
            </p:cNvSpPr>
            <p:nvPr/>
          </p:nvSpPr>
          <p:spPr bwMode="auto">
            <a:xfrm>
              <a:off x="3274" y="4242"/>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59" name="Line 449"/>
            <p:cNvSpPr>
              <a:spLocks noChangeShapeType="1"/>
            </p:cNvSpPr>
            <p:nvPr/>
          </p:nvSpPr>
          <p:spPr bwMode="auto">
            <a:xfrm>
              <a:off x="3274" y="4406"/>
              <a:ext cx="8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60" name="Rectangle 450"/>
            <p:cNvSpPr>
              <a:spLocks noChangeArrowheads="1"/>
            </p:cNvSpPr>
            <p:nvPr/>
          </p:nvSpPr>
          <p:spPr bwMode="auto">
            <a:xfrm>
              <a:off x="3274" y="4406"/>
              <a:ext cx="81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61" name="Rectangle 451"/>
            <p:cNvSpPr>
              <a:spLocks noChangeArrowheads="1"/>
            </p:cNvSpPr>
            <p:nvPr/>
          </p:nvSpPr>
          <p:spPr bwMode="auto">
            <a:xfrm>
              <a:off x="3274" y="4566"/>
              <a:ext cx="821"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62" name="Line 452"/>
            <p:cNvSpPr>
              <a:spLocks noChangeShapeType="1"/>
            </p:cNvSpPr>
            <p:nvPr/>
          </p:nvSpPr>
          <p:spPr bwMode="auto">
            <a:xfrm flipH="1">
              <a:off x="3680" y="3101"/>
              <a:ext cx="405" cy="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63" name="Line 453"/>
            <p:cNvSpPr>
              <a:spLocks noChangeShapeType="1"/>
            </p:cNvSpPr>
            <p:nvPr/>
          </p:nvSpPr>
          <p:spPr bwMode="auto">
            <a:xfrm flipH="1">
              <a:off x="3680" y="3748"/>
              <a:ext cx="405" cy="1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64" name="Line 454"/>
            <p:cNvSpPr>
              <a:spLocks noChangeShapeType="1"/>
            </p:cNvSpPr>
            <p:nvPr/>
          </p:nvSpPr>
          <p:spPr bwMode="auto">
            <a:xfrm flipH="1">
              <a:off x="3680" y="3913"/>
              <a:ext cx="405" cy="1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65" name="Line 455"/>
            <p:cNvSpPr>
              <a:spLocks noChangeShapeType="1"/>
            </p:cNvSpPr>
            <p:nvPr/>
          </p:nvSpPr>
          <p:spPr bwMode="auto">
            <a:xfrm flipH="1">
              <a:off x="3680" y="4077"/>
              <a:ext cx="405" cy="1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66" name="Line 456"/>
            <p:cNvSpPr>
              <a:spLocks noChangeShapeType="1"/>
            </p:cNvSpPr>
            <p:nvPr/>
          </p:nvSpPr>
          <p:spPr bwMode="auto">
            <a:xfrm flipH="1">
              <a:off x="3680" y="4242"/>
              <a:ext cx="405" cy="1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67" name="Line 457"/>
            <p:cNvSpPr>
              <a:spLocks noChangeShapeType="1"/>
            </p:cNvSpPr>
            <p:nvPr/>
          </p:nvSpPr>
          <p:spPr bwMode="auto">
            <a:xfrm flipH="1">
              <a:off x="3680" y="4406"/>
              <a:ext cx="405" cy="16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47851638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a:spLocks noChangeAspect="1"/>
          </p:cNvSpPr>
          <p:nvPr/>
        </p:nvSpPr>
        <p:spPr>
          <a:xfrm>
            <a:off x="381000" y="5339117"/>
            <a:ext cx="6120000" cy="276999"/>
          </a:xfrm>
          <a:prstGeom prst="rect">
            <a:avLst/>
          </a:prstGeom>
          <a:noFill/>
        </p:spPr>
        <p:txBody>
          <a:bodyPr wrap="square" lIns="0" rIns="0" rtlCol="0" anchor="ctr" anchorCtr="0">
            <a:spAutoFit/>
          </a:bodyPr>
          <a:lstStyle/>
          <a:p>
            <a:r>
              <a:rPr lang="ja-JP" altLang="en-US" sz="1200" dirty="0">
                <a:latin typeface="ＭＳ 明朝"/>
                <a:ea typeface="ＭＳ 明朝"/>
              </a:rPr>
              <a:t>年度別 医療費及び有病率</a:t>
            </a:r>
            <a:endParaRPr kumimoji="1" lang="en-US" altLang="ja-JP" sz="1200" dirty="0">
              <a:latin typeface="ＭＳ 明朝"/>
              <a:ea typeface="ＭＳ 明朝"/>
            </a:endParaRPr>
          </a:p>
        </p:txBody>
      </p:sp>
      <p:sp>
        <p:nvSpPr>
          <p:cNvPr id="7" name="テキスト ボックス 5"/>
          <p:cNvSpPr txBox="1">
            <a:spLocks noChangeAspect="1"/>
          </p:cNvSpPr>
          <p:nvPr/>
        </p:nvSpPr>
        <p:spPr>
          <a:xfrm>
            <a:off x="369000" y="190500"/>
            <a:ext cx="6120000" cy="1246495"/>
          </a:xfrm>
          <a:prstGeom prst="rect">
            <a:avLst/>
          </a:prstGeom>
          <a:noFill/>
        </p:spPr>
        <p:txBody>
          <a:bodyPr wrap="square" lIns="0" rIns="0"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nSpc>
                <a:spcPct val="125000"/>
              </a:lnSpc>
            </a:pPr>
            <a:r>
              <a:rPr kumimoji="1" lang="ja-JP" altLang="en-US" sz="1200" dirty="0">
                <a:latin typeface="ＭＳ 明朝"/>
                <a:ea typeface="ＭＳ 明朝"/>
              </a:rPr>
              <a:t>　平成</a:t>
            </a:r>
            <a:r>
              <a:rPr kumimoji="1" lang="en-US" altLang="ja-JP" sz="1200" dirty="0">
                <a:latin typeface="ＭＳ 明朝"/>
                <a:ea typeface="ＭＳ 明朝"/>
              </a:rPr>
              <a:t>26</a:t>
            </a:r>
            <a:r>
              <a:rPr kumimoji="1" lang="ja-JP" altLang="en-US" sz="1200" dirty="0">
                <a:latin typeface="ＭＳ 明朝"/>
                <a:ea typeface="ＭＳ 明朝"/>
              </a:rPr>
              <a:t>年度</a:t>
            </a:r>
            <a:r>
              <a:rPr lang="ja-JP" altLang="en-US" sz="1200" dirty="0">
                <a:latin typeface="ＭＳ 明朝"/>
                <a:ea typeface="ＭＳ 明朝"/>
              </a:rPr>
              <a:t>から平成</a:t>
            </a:r>
            <a:r>
              <a:rPr lang="en-US" altLang="ja-JP" sz="1200" dirty="0">
                <a:latin typeface="ＭＳ 明朝"/>
                <a:ea typeface="ＭＳ 明朝"/>
              </a:rPr>
              <a:t>28</a:t>
            </a:r>
            <a:r>
              <a:rPr lang="ja-JP" altLang="en-US" sz="1200" dirty="0">
                <a:latin typeface="ＭＳ 明朝"/>
                <a:ea typeface="ＭＳ 明朝"/>
              </a:rPr>
              <a:t>年度における、入院</a:t>
            </a:r>
            <a:r>
              <a:rPr lang="en-US" altLang="ja-JP" sz="1200" dirty="0">
                <a:latin typeface="ＭＳ 明朝"/>
                <a:ea typeface="ＭＳ 明朝"/>
              </a:rPr>
              <a:t>(DPC</a:t>
            </a:r>
            <a:r>
              <a:rPr lang="ja-JP" altLang="en-US" sz="1200" dirty="0">
                <a:latin typeface="ＭＳ 明朝"/>
                <a:ea typeface="ＭＳ 明朝"/>
              </a:rPr>
              <a:t>を含む</a:t>
            </a:r>
            <a:r>
              <a:rPr lang="en-US" altLang="ja-JP" sz="1200" dirty="0">
                <a:latin typeface="ＭＳ 明朝"/>
                <a:ea typeface="ＭＳ 明朝"/>
              </a:rPr>
              <a:t>)</a:t>
            </a:r>
            <a:r>
              <a:rPr lang="ja-JP" altLang="en-US" sz="1200" dirty="0" err="1">
                <a:latin typeface="ＭＳ 明朝"/>
                <a:ea typeface="ＭＳ 明朝"/>
              </a:rPr>
              <a:t>、</a:t>
            </a:r>
            <a:r>
              <a:rPr lang="ja-JP" altLang="en-US" sz="1200" dirty="0">
                <a:latin typeface="ＭＳ 明朝"/>
                <a:ea typeface="ＭＳ 明朝"/>
              </a:rPr>
              <a:t>入院外、調剤の電子レセプトを対象とし年度別に分析しました。平成</a:t>
            </a:r>
            <a:r>
              <a:rPr lang="en-US" altLang="ja-JP" sz="1200" dirty="0">
                <a:latin typeface="ＭＳ 明朝"/>
                <a:ea typeface="ＭＳ 明朝"/>
              </a:rPr>
              <a:t>28</a:t>
            </a:r>
            <a:r>
              <a:rPr lang="ja-JP" altLang="en-US" sz="1200" dirty="0">
                <a:latin typeface="ＭＳ 明朝"/>
                <a:ea typeface="ＭＳ 明朝"/>
              </a:rPr>
              <a:t>年度を平成</a:t>
            </a:r>
            <a:r>
              <a:rPr lang="en-US" altLang="ja-JP" sz="1200" dirty="0">
                <a:latin typeface="ＭＳ 明朝"/>
                <a:ea typeface="ＭＳ 明朝"/>
              </a:rPr>
              <a:t>26</a:t>
            </a:r>
            <a:r>
              <a:rPr lang="ja-JP" altLang="en-US" sz="1200" dirty="0">
                <a:latin typeface="ＭＳ 明朝"/>
                <a:ea typeface="ＭＳ 明朝"/>
              </a:rPr>
              <a:t>年度と比較すると、一カ月平均の被保険者数</a:t>
            </a:r>
            <a:r>
              <a:rPr lang="en-US" altLang="ja-JP" sz="1200" dirty="0">
                <a:latin typeface="ＭＳ 明朝"/>
                <a:ea typeface="ＭＳ 明朝"/>
              </a:rPr>
              <a:t>5,183</a:t>
            </a:r>
            <a:r>
              <a:rPr lang="ja-JP" altLang="en-US" sz="1200" dirty="0">
                <a:latin typeface="ＭＳ 明朝"/>
                <a:ea typeface="ＭＳ 明朝"/>
              </a:rPr>
              <a:t>人は、平成</a:t>
            </a:r>
            <a:r>
              <a:rPr lang="en-US" altLang="ja-JP" sz="1200" dirty="0">
                <a:latin typeface="ＭＳ 明朝"/>
                <a:ea typeface="ＭＳ 明朝"/>
              </a:rPr>
              <a:t>26</a:t>
            </a:r>
            <a:r>
              <a:rPr lang="ja-JP" altLang="en-US" sz="1200" dirty="0">
                <a:latin typeface="ＭＳ 明朝"/>
                <a:ea typeface="ＭＳ 明朝"/>
              </a:rPr>
              <a:t>年度</a:t>
            </a:r>
            <a:r>
              <a:rPr lang="en-US" altLang="ja-JP" sz="1200" dirty="0">
                <a:latin typeface="ＭＳ 明朝"/>
                <a:ea typeface="ＭＳ 明朝"/>
              </a:rPr>
              <a:t>5,466</a:t>
            </a:r>
            <a:r>
              <a:rPr lang="ja-JP" altLang="en-US" sz="1200" dirty="0">
                <a:latin typeface="ＭＳ 明朝"/>
                <a:ea typeface="ＭＳ 明朝"/>
              </a:rPr>
              <a:t>人より</a:t>
            </a:r>
            <a:r>
              <a:rPr lang="en-US" altLang="ja-JP" sz="1200" dirty="0">
                <a:latin typeface="ＭＳ 明朝"/>
                <a:ea typeface="ＭＳ 明朝"/>
              </a:rPr>
              <a:t>283</a:t>
            </a:r>
            <a:r>
              <a:rPr lang="ja-JP" altLang="en-US" sz="1200" dirty="0">
                <a:latin typeface="ＭＳ 明朝"/>
                <a:ea typeface="ＭＳ 明朝"/>
              </a:rPr>
              <a:t>人減少しており、医療費</a:t>
            </a:r>
            <a:r>
              <a:rPr lang="en-US" altLang="ja-JP" sz="1200" dirty="0">
                <a:latin typeface="ＭＳ 明朝"/>
                <a:ea typeface="ＭＳ 明朝"/>
              </a:rPr>
              <a:t>15</a:t>
            </a:r>
            <a:r>
              <a:rPr lang="ja-JP" altLang="en-US" sz="1200" dirty="0">
                <a:latin typeface="ＭＳ 明朝"/>
                <a:ea typeface="ＭＳ 明朝"/>
              </a:rPr>
              <a:t>億</a:t>
            </a:r>
            <a:r>
              <a:rPr lang="en-US" altLang="ja-JP" sz="1200" dirty="0">
                <a:latin typeface="ＭＳ 明朝"/>
                <a:ea typeface="ＭＳ 明朝"/>
              </a:rPr>
              <a:t>1,795</a:t>
            </a:r>
            <a:r>
              <a:rPr lang="ja-JP" altLang="en-US" sz="1200" dirty="0">
                <a:latin typeface="ＭＳ 明朝"/>
                <a:ea typeface="ＭＳ 明朝"/>
              </a:rPr>
              <a:t>万円は平成</a:t>
            </a:r>
            <a:r>
              <a:rPr lang="en-US" altLang="ja-JP" sz="1200" dirty="0">
                <a:latin typeface="ＭＳ 明朝"/>
                <a:ea typeface="ＭＳ 明朝"/>
              </a:rPr>
              <a:t>26</a:t>
            </a:r>
            <a:r>
              <a:rPr lang="ja-JP" altLang="en-US" sz="1200" dirty="0">
                <a:latin typeface="ＭＳ 明朝"/>
                <a:ea typeface="ＭＳ 明朝"/>
              </a:rPr>
              <a:t>年度</a:t>
            </a:r>
            <a:r>
              <a:rPr lang="en-US" altLang="ja-JP" sz="1200" dirty="0">
                <a:latin typeface="ＭＳ 明朝"/>
                <a:ea typeface="ＭＳ 明朝"/>
              </a:rPr>
              <a:t>15</a:t>
            </a:r>
            <a:r>
              <a:rPr lang="ja-JP" altLang="en-US" sz="1200" dirty="0">
                <a:latin typeface="ＭＳ 明朝"/>
                <a:ea typeface="ＭＳ 明朝"/>
              </a:rPr>
              <a:t>億</a:t>
            </a:r>
            <a:r>
              <a:rPr lang="en-US" altLang="ja-JP" sz="1200" dirty="0">
                <a:latin typeface="ＭＳ 明朝"/>
                <a:ea typeface="ＭＳ 明朝"/>
              </a:rPr>
              <a:t>8,868</a:t>
            </a:r>
            <a:r>
              <a:rPr lang="ja-JP" altLang="en-US" sz="1200" dirty="0">
                <a:latin typeface="ＭＳ 明朝"/>
                <a:ea typeface="ＭＳ 明朝"/>
              </a:rPr>
              <a:t>万円より</a:t>
            </a:r>
            <a:r>
              <a:rPr lang="en-US" altLang="ja-JP" sz="1200" dirty="0">
                <a:latin typeface="ＭＳ 明朝"/>
                <a:ea typeface="ＭＳ 明朝"/>
              </a:rPr>
              <a:t>7,073</a:t>
            </a:r>
            <a:r>
              <a:rPr lang="ja-JP" altLang="en-US" sz="1200" dirty="0">
                <a:latin typeface="ＭＳ 明朝"/>
                <a:ea typeface="ＭＳ 明朝"/>
              </a:rPr>
              <a:t>万円減少してします。また、一カ月平均の患者数</a:t>
            </a:r>
            <a:r>
              <a:rPr lang="en-US" altLang="ja-JP" sz="1200" dirty="0">
                <a:latin typeface="ＭＳ 明朝"/>
                <a:ea typeface="ＭＳ 明朝"/>
              </a:rPr>
              <a:t>2,688</a:t>
            </a:r>
            <a:r>
              <a:rPr lang="ja-JP" altLang="en-US" sz="1200" dirty="0">
                <a:latin typeface="ＭＳ 明朝"/>
                <a:ea typeface="ＭＳ 明朝"/>
              </a:rPr>
              <a:t>人は、平成</a:t>
            </a:r>
            <a:r>
              <a:rPr lang="en-US" altLang="ja-JP" sz="1200" dirty="0">
                <a:latin typeface="ＭＳ 明朝"/>
                <a:ea typeface="ＭＳ 明朝"/>
              </a:rPr>
              <a:t>26</a:t>
            </a:r>
            <a:r>
              <a:rPr lang="ja-JP" altLang="en-US" sz="1200" dirty="0">
                <a:latin typeface="ＭＳ 明朝"/>
                <a:ea typeface="ＭＳ 明朝"/>
              </a:rPr>
              <a:t>年度</a:t>
            </a:r>
            <a:r>
              <a:rPr lang="en-US" altLang="ja-JP" sz="1200" dirty="0">
                <a:latin typeface="ＭＳ 明朝"/>
                <a:ea typeface="ＭＳ 明朝"/>
              </a:rPr>
              <a:t>2,844</a:t>
            </a:r>
            <a:r>
              <a:rPr lang="ja-JP" altLang="en-US" sz="1200" dirty="0">
                <a:latin typeface="ＭＳ 明朝"/>
                <a:ea typeface="ＭＳ 明朝"/>
              </a:rPr>
              <a:t>人より</a:t>
            </a:r>
            <a:r>
              <a:rPr lang="en-US" altLang="ja-JP" sz="1200" dirty="0">
                <a:latin typeface="ＭＳ 明朝"/>
                <a:ea typeface="ＭＳ 明朝"/>
              </a:rPr>
              <a:t>156</a:t>
            </a:r>
            <a:r>
              <a:rPr lang="ja-JP" altLang="en-US" sz="1200" dirty="0">
                <a:latin typeface="ＭＳ 明朝"/>
                <a:ea typeface="ＭＳ 明朝"/>
              </a:rPr>
              <a:t>人減少しています。</a:t>
            </a:r>
          </a:p>
        </p:txBody>
      </p:sp>
      <p:sp>
        <p:nvSpPr>
          <p:cNvPr id="8" name="注釈文章 13"/>
          <p:cNvSpPr txBox="1">
            <a:spLocks noChangeAspect="1"/>
          </p:cNvSpPr>
          <p:nvPr/>
        </p:nvSpPr>
        <p:spPr>
          <a:xfrm>
            <a:off x="381000" y="7956376"/>
            <a:ext cx="6120000" cy="707886"/>
          </a:xfrm>
          <a:prstGeom prst="rect">
            <a:avLst/>
          </a:prstGeom>
          <a:noFill/>
        </p:spPr>
        <p:txBody>
          <a:bodyPr wrap="square" lIns="0" rIns="0" rtlCol="0">
            <a:spAutoFit/>
          </a:body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r>
              <a:rPr lang="ja-JP" altLang="en-US" sz="800" b="1" dirty="0">
                <a:latin typeface="ＭＳ 明朝"/>
                <a:ea typeface="ＭＳ 明朝"/>
              </a:rPr>
              <a:t>　　　　　　　　　　　　対象診療年月は平成</a:t>
            </a:r>
            <a:r>
              <a:rPr lang="en-US" altLang="ja-JP" sz="800" b="1" dirty="0">
                <a:latin typeface="ＭＳ 明朝"/>
                <a:ea typeface="ＭＳ 明朝"/>
              </a:rPr>
              <a:t>26</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(36</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b="1"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医療費</a:t>
            </a:r>
            <a:r>
              <a:rPr lang="en-US" altLang="ja-JP" sz="800" dirty="0">
                <a:latin typeface="ＭＳ 明朝"/>
                <a:ea typeface="ＭＳ 明朝"/>
              </a:rPr>
              <a:t>…</a:t>
            </a:r>
            <a:r>
              <a:rPr lang="ja-JP" altLang="en-US" sz="800" dirty="0">
                <a:latin typeface="ＭＳ 明朝"/>
                <a:ea typeface="ＭＳ 明朝"/>
              </a:rPr>
              <a:t>医療機関もしくは保険薬局に受診されたレセプトに記載されている、保険の請求点数を集計し、金額にするために</a:t>
            </a:r>
            <a:r>
              <a:rPr lang="en-US" altLang="ja-JP" sz="800" dirty="0">
                <a:latin typeface="ＭＳ 明朝"/>
                <a:ea typeface="ＭＳ 明朝"/>
              </a:rPr>
              <a:t>10</a:t>
            </a:r>
            <a:r>
              <a:rPr lang="ja-JP" altLang="en-US" sz="800" dirty="0">
                <a:latin typeface="ＭＳ 明朝"/>
                <a:ea typeface="ＭＳ 明朝"/>
              </a:rPr>
              <a:t>倍にして表示。</a:t>
            </a:r>
            <a:endParaRPr lang="en-US" altLang="ja-JP" sz="800" dirty="0">
              <a:latin typeface="ＭＳ 明朝"/>
              <a:ea typeface="ＭＳ 明朝"/>
            </a:endParaRPr>
          </a:p>
        </p:txBody>
      </p:sp>
      <p:sp>
        <p:nvSpPr>
          <p:cNvPr id="9" name="テキスト ボックス 8"/>
          <p:cNvSpPr txBox="1">
            <a:spLocks noChangeAspect="1"/>
          </p:cNvSpPr>
          <p:nvPr/>
        </p:nvSpPr>
        <p:spPr>
          <a:xfrm>
            <a:off x="380906" y="1434333"/>
            <a:ext cx="6120000" cy="276999"/>
          </a:xfrm>
          <a:prstGeom prst="rect">
            <a:avLst/>
          </a:prstGeom>
          <a:noFill/>
        </p:spPr>
        <p:txBody>
          <a:bodyPr wrap="square" lIns="0" rIns="0" rtlCol="0" anchor="ctr" anchorCtr="0">
            <a:spAutoFit/>
          </a:bodyPr>
          <a:lstStyle/>
          <a:p>
            <a:r>
              <a:rPr kumimoji="1" lang="ja-JP" altLang="en-US" sz="1200" dirty="0">
                <a:latin typeface="ＭＳ 明朝"/>
                <a:ea typeface="ＭＳ 明朝"/>
              </a:rPr>
              <a:t>年度別 基礎統計</a:t>
            </a:r>
            <a:endParaRPr kumimoji="1" lang="en-US" altLang="ja-JP" sz="1200" dirty="0">
              <a:latin typeface="ＭＳ 明朝"/>
              <a:ea typeface="ＭＳ 明朝"/>
            </a:endParaRPr>
          </a:p>
        </p:txBody>
      </p:sp>
      <p:sp>
        <p:nvSpPr>
          <p:cNvPr id="10" name="テキスト ボックス 9"/>
          <p:cNvSpPr txBox="1">
            <a:spLocks noChangeAspect="1"/>
          </p:cNvSpPr>
          <p:nvPr/>
        </p:nvSpPr>
        <p:spPr>
          <a:xfrm>
            <a:off x="376240" y="4284775"/>
            <a:ext cx="6120000" cy="954107"/>
          </a:xfrm>
          <a:prstGeom prst="rect">
            <a:avLst/>
          </a:prstGeom>
          <a:noFill/>
          <a:ln>
            <a:noFill/>
          </a:ln>
        </p:spPr>
        <p:txBody>
          <a:bodyPr wrap="square" lIns="0" rIns="0" rtlCol="0">
            <a:spAutoFit/>
          </a:body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r>
              <a:rPr lang="ja-JP" altLang="en-US" sz="800" b="1" dirty="0">
                <a:latin typeface="ＭＳ 明朝"/>
                <a:ea typeface="ＭＳ 明朝"/>
              </a:rPr>
              <a:t>　　　　　　　　　　　　対象診療年月は平成</a:t>
            </a:r>
            <a:r>
              <a:rPr lang="en-US" altLang="ja-JP" sz="800" b="1" dirty="0">
                <a:latin typeface="ＭＳ 明朝"/>
                <a:ea typeface="ＭＳ 明朝"/>
              </a:rPr>
              <a:t>26</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(36</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b="1"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医療費</a:t>
            </a:r>
            <a:r>
              <a:rPr lang="en-US" altLang="ja-JP" sz="800" dirty="0">
                <a:latin typeface="ＭＳ 明朝"/>
                <a:ea typeface="ＭＳ 明朝"/>
              </a:rPr>
              <a:t>…</a:t>
            </a:r>
            <a:r>
              <a:rPr lang="ja-JP" altLang="en-US" sz="800" dirty="0">
                <a:latin typeface="ＭＳ 明朝"/>
                <a:ea typeface="ＭＳ 明朝"/>
              </a:rPr>
              <a:t>医療機関もしくは保険薬局に受診されたレセプトに記載されている、保険の請求点数を集計し、金額にするために</a:t>
            </a:r>
            <a:r>
              <a:rPr lang="en-US" altLang="ja-JP" sz="800" dirty="0">
                <a:latin typeface="ＭＳ 明朝"/>
                <a:ea typeface="ＭＳ 明朝"/>
              </a:rPr>
              <a:t>10</a:t>
            </a:r>
            <a:r>
              <a:rPr lang="ja-JP" altLang="en-US" sz="800" dirty="0">
                <a:latin typeface="ＭＳ 明朝"/>
                <a:ea typeface="ＭＳ 明朝"/>
              </a:rPr>
              <a:t>倍にして表示。</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一カ月平均の患者数</a:t>
            </a:r>
            <a:r>
              <a:rPr lang="en-US" altLang="ja-JP" sz="800" dirty="0">
                <a:latin typeface="ＭＳ 明朝"/>
                <a:ea typeface="ＭＳ 明朝"/>
              </a:rPr>
              <a:t>…</a:t>
            </a:r>
            <a:r>
              <a:rPr lang="ja-JP" altLang="en-US" sz="800" dirty="0">
                <a:latin typeface="ＭＳ 明朝"/>
                <a:ea typeface="ＭＳ 明朝"/>
              </a:rPr>
              <a:t>医療機関もしくは保険薬局に受診されたレセプトの人数を集計。同診療年月で一人の方に複数のレセプトが発行された場合は一人とし、年度毎に集計。そのため他統計とは一致しない。</a:t>
            </a:r>
            <a:endParaRPr kumimoji="1" lang="ja-JP" altLang="en-US" sz="800" dirty="0">
              <a:latin typeface="ＭＳ 明朝"/>
              <a:ea typeface="ＭＳ 明朝"/>
            </a:endParaRPr>
          </a:p>
        </p:txBody>
      </p:sp>
      <p:sp>
        <p:nvSpPr>
          <p:cNvPr id="1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27</a:t>
            </a:fld>
            <a:endParaRPr kumimoji="1" lang="ja-JP" altLang="en-US" dirty="0">
              <a:latin typeface="ＭＳ 明朝"/>
              <a:ea typeface="ＭＳ 明朝"/>
            </a:endParaRPr>
          </a:p>
        </p:txBody>
      </p:sp>
      <p:grpSp>
        <p:nvGrpSpPr>
          <p:cNvPr id="2" name="Group 4"/>
          <p:cNvGrpSpPr>
            <a:grpSpLocks noChangeAspect="1"/>
          </p:cNvGrpSpPr>
          <p:nvPr/>
        </p:nvGrpSpPr>
        <p:grpSpPr bwMode="auto">
          <a:xfrm>
            <a:off x="373061" y="1711246"/>
            <a:ext cx="6139818" cy="2564494"/>
            <a:chOff x="240" y="1146"/>
            <a:chExt cx="2839" cy="1465"/>
          </a:xfrm>
        </p:grpSpPr>
        <p:sp>
          <p:nvSpPr>
            <p:cNvPr id="3" name="AutoShape 3"/>
            <p:cNvSpPr>
              <a:spLocks noChangeAspect="1" noChangeArrowheads="1" noTextEdit="1"/>
            </p:cNvSpPr>
            <p:nvPr/>
          </p:nvSpPr>
          <p:spPr bwMode="auto">
            <a:xfrm>
              <a:off x="240" y="1152"/>
              <a:ext cx="2833" cy="1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1629" y="1160"/>
              <a:ext cx="34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100" b="0" i="0" u="none" strike="noStrike" cap="none" normalizeH="0" baseline="0" dirty="0" smtClean="0">
                <a:ln>
                  <a:noFill/>
                </a:ln>
                <a:solidFill>
                  <a:schemeClr val="tx1"/>
                </a:solidFill>
                <a:effectLst/>
              </a:endParaRPr>
            </a:p>
          </p:txBody>
        </p:sp>
        <p:sp>
          <p:nvSpPr>
            <p:cNvPr id="5" name="Rectangle 6"/>
            <p:cNvSpPr>
              <a:spLocks noChangeArrowheads="1"/>
            </p:cNvSpPr>
            <p:nvPr/>
          </p:nvSpPr>
          <p:spPr bwMode="auto">
            <a:xfrm>
              <a:off x="2137" y="1160"/>
              <a:ext cx="34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100" b="0" i="0" u="none" strike="noStrike" cap="none" normalizeH="0" baseline="0" dirty="0" smtClean="0">
                <a:ln>
                  <a:noFill/>
                </a:ln>
                <a:solidFill>
                  <a:schemeClr val="tx1"/>
                </a:solidFill>
                <a:effectLst/>
              </a:endParaRPr>
            </a:p>
          </p:txBody>
        </p:sp>
        <p:sp>
          <p:nvSpPr>
            <p:cNvPr id="6" name="Rectangle 7"/>
            <p:cNvSpPr>
              <a:spLocks noChangeArrowheads="1"/>
            </p:cNvSpPr>
            <p:nvPr/>
          </p:nvSpPr>
          <p:spPr bwMode="auto">
            <a:xfrm>
              <a:off x="2644" y="1160"/>
              <a:ext cx="34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100" b="0" i="0" u="none" strike="noStrike" cap="none" normalizeH="0" baseline="0" smtClean="0">
                <a:ln>
                  <a:noFill/>
                </a:ln>
                <a:solidFill>
                  <a:schemeClr val="tx1"/>
                </a:solidFill>
                <a:effectLst/>
              </a:endParaRPr>
            </a:p>
          </p:txBody>
        </p:sp>
        <p:sp>
          <p:nvSpPr>
            <p:cNvPr id="12" name="Rectangle 8"/>
            <p:cNvSpPr>
              <a:spLocks noChangeArrowheads="1"/>
            </p:cNvSpPr>
            <p:nvPr/>
          </p:nvSpPr>
          <p:spPr bwMode="auto">
            <a:xfrm>
              <a:off x="331" y="1285"/>
              <a:ext cx="4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a:t>
              </a:r>
              <a:endParaRPr kumimoji="0" lang="ja-JP" altLang="ja-JP" sz="1100" b="0" i="0" u="none" strike="noStrike" cap="none" normalizeH="0" baseline="0" smtClean="0">
                <a:ln>
                  <a:noFill/>
                </a:ln>
                <a:solidFill>
                  <a:schemeClr val="tx1"/>
                </a:solidFill>
                <a:effectLst/>
              </a:endParaRPr>
            </a:p>
          </p:txBody>
        </p:sp>
        <p:sp>
          <p:nvSpPr>
            <p:cNvPr id="14" name="Rectangle 9"/>
            <p:cNvSpPr>
              <a:spLocks noChangeArrowheads="1"/>
            </p:cNvSpPr>
            <p:nvPr/>
          </p:nvSpPr>
          <p:spPr bwMode="auto">
            <a:xfrm>
              <a:off x="1847" y="1285"/>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5,466</a:t>
              </a:r>
              <a:endParaRPr kumimoji="0" lang="ja-JP" altLang="ja-JP" sz="1100" b="0" i="0" u="none" strike="noStrike" cap="none" normalizeH="0" baseline="0" smtClean="0">
                <a:ln>
                  <a:noFill/>
                </a:ln>
                <a:solidFill>
                  <a:schemeClr val="tx1"/>
                </a:solidFill>
                <a:effectLst/>
              </a:endParaRPr>
            </a:p>
          </p:txBody>
        </p:sp>
        <p:sp>
          <p:nvSpPr>
            <p:cNvPr id="15" name="Rectangle 10"/>
            <p:cNvSpPr>
              <a:spLocks noChangeArrowheads="1"/>
            </p:cNvSpPr>
            <p:nvPr/>
          </p:nvSpPr>
          <p:spPr bwMode="auto">
            <a:xfrm>
              <a:off x="2354" y="1285"/>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5,342</a:t>
              </a:r>
              <a:endParaRPr kumimoji="0" lang="ja-JP" altLang="ja-JP" sz="1100" b="0" i="0" u="none" strike="noStrike" cap="none" normalizeH="0" baseline="0" smtClean="0">
                <a:ln>
                  <a:noFill/>
                </a:ln>
                <a:solidFill>
                  <a:schemeClr val="tx1"/>
                </a:solidFill>
                <a:effectLst/>
              </a:endParaRPr>
            </a:p>
          </p:txBody>
        </p:sp>
        <p:sp>
          <p:nvSpPr>
            <p:cNvPr id="16" name="Rectangle 11"/>
            <p:cNvSpPr>
              <a:spLocks noChangeArrowheads="1"/>
            </p:cNvSpPr>
            <p:nvPr/>
          </p:nvSpPr>
          <p:spPr bwMode="auto">
            <a:xfrm>
              <a:off x="2862" y="1285"/>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5,183</a:t>
              </a:r>
              <a:endParaRPr kumimoji="0" lang="ja-JP" altLang="ja-JP" sz="1100" b="0" i="0" u="none" strike="noStrike" cap="none" normalizeH="0" baseline="0" smtClean="0">
                <a:ln>
                  <a:noFill/>
                </a:ln>
                <a:solidFill>
                  <a:schemeClr val="tx1"/>
                </a:solidFill>
                <a:effectLst/>
              </a:endParaRPr>
            </a:p>
          </p:txBody>
        </p:sp>
        <p:sp>
          <p:nvSpPr>
            <p:cNvPr id="17" name="Rectangle 12"/>
            <p:cNvSpPr>
              <a:spLocks noChangeArrowheads="1"/>
            </p:cNvSpPr>
            <p:nvPr/>
          </p:nvSpPr>
          <p:spPr bwMode="auto">
            <a:xfrm>
              <a:off x="1252" y="1381"/>
              <a:ext cx="20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入院外</a:t>
              </a:r>
              <a:endParaRPr kumimoji="0" lang="ja-JP" sz="1100" b="0" i="0" u="none" strike="noStrike" cap="none" normalizeH="0" baseline="0" dirty="0" smtClean="0">
                <a:ln>
                  <a:noFill/>
                </a:ln>
                <a:solidFill>
                  <a:schemeClr val="tx1"/>
                </a:solidFill>
                <a:effectLst/>
              </a:endParaRPr>
            </a:p>
          </p:txBody>
        </p:sp>
        <p:sp>
          <p:nvSpPr>
            <p:cNvPr id="18" name="Rectangle 13"/>
            <p:cNvSpPr>
              <a:spLocks noChangeArrowheads="1"/>
            </p:cNvSpPr>
            <p:nvPr/>
          </p:nvSpPr>
          <p:spPr bwMode="auto">
            <a:xfrm>
              <a:off x="1811" y="1394"/>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45,993</a:t>
              </a:r>
              <a:endParaRPr kumimoji="0" lang="ja-JP" altLang="ja-JP" sz="1100" b="0" i="0" u="none" strike="noStrike" cap="none" normalizeH="0" baseline="0" smtClean="0">
                <a:ln>
                  <a:noFill/>
                </a:ln>
                <a:solidFill>
                  <a:schemeClr val="tx1"/>
                </a:solidFill>
                <a:effectLst/>
              </a:endParaRPr>
            </a:p>
          </p:txBody>
        </p:sp>
        <p:sp>
          <p:nvSpPr>
            <p:cNvPr id="19" name="Rectangle 14"/>
            <p:cNvSpPr>
              <a:spLocks noChangeArrowheads="1"/>
            </p:cNvSpPr>
            <p:nvPr/>
          </p:nvSpPr>
          <p:spPr bwMode="auto">
            <a:xfrm>
              <a:off x="2318" y="1394"/>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46,318</a:t>
              </a:r>
              <a:endParaRPr kumimoji="0" lang="ja-JP" altLang="ja-JP" sz="1100" b="0" i="0" u="none" strike="noStrike" cap="none" normalizeH="0" baseline="0" smtClean="0">
                <a:ln>
                  <a:noFill/>
                </a:ln>
                <a:solidFill>
                  <a:schemeClr val="tx1"/>
                </a:solidFill>
                <a:effectLst/>
              </a:endParaRPr>
            </a:p>
          </p:txBody>
        </p:sp>
        <p:sp>
          <p:nvSpPr>
            <p:cNvPr id="20" name="Rectangle 15"/>
            <p:cNvSpPr>
              <a:spLocks noChangeArrowheads="1"/>
            </p:cNvSpPr>
            <p:nvPr/>
          </p:nvSpPr>
          <p:spPr bwMode="auto">
            <a:xfrm>
              <a:off x="2825" y="1394"/>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43,909</a:t>
              </a:r>
              <a:endParaRPr kumimoji="0" lang="ja-JP" altLang="ja-JP" sz="1100" b="0" i="0" u="none" strike="noStrike" cap="none" normalizeH="0" baseline="0" smtClean="0">
                <a:ln>
                  <a:noFill/>
                </a:ln>
                <a:solidFill>
                  <a:schemeClr val="tx1"/>
                </a:solidFill>
                <a:effectLst/>
              </a:endParaRPr>
            </a:p>
          </p:txBody>
        </p:sp>
        <p:sp>
          <p:nvSpPr>
            <p:cNvPr id="21" name="Rectangle 16"/>
            <p:cNvSpPr>
              <a:spLocks noChangeArrowheads="1"/>
            </p:cNvSpPr>
            <p:nvPr/>
          </p:nvSpPr>
          <p:spPr bwMode="auto">
            <a:xfrm>
              <a:off x="1291" y="1489"/>
              <a:ext cx="13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入院</a:t>
              </a:r>
              <a:endParaRPr kumimoji="0" lang="ja-JP" sz="1100" b="0" i="0" u="none" strike="noStrike" cap="none" normalizeH="0" baseline="0" dirty="0" smtClean="0">
                <a:ln>
                  <a:noFill/>
                </a:ln>
                <a:solidFill>
                  <a:schemeClr val="tx1"/>
                </a:solidFill>
                <a:effectLst/>
              </a:endParaRPr>
            </a:p>
          </p:txBody>
        </p:sp>
        <p:sp>
          <p:nvSpPr>
            <p:cNvPr id="22" name="Rectangle 17"/>
            <p:cNvSpPr>
              <a:spLocks noChangeArrowheads="1"/>
            </p:cNvSpPr>
            <p:nvPr/>
          </p:nvSpPr>
          <p:spPr bwMode="auto">
            <a:xfrm>
              <a:off x="1847" y="1502"/>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1,222</a:t>
              </a:r>
              <a:endParaRPr kumimoji="0" lang="ja-JP" altLang="ja-JP" sz="1100" b="0" i="0" u="none" strike="noStrike" cap="none" normalizeH="0" baseline="0" smtClean="0">
                <a:ln>
                  <a:noFill/>
                </a:ln>
                <a:solidFill>
                  <a:schemeClr val="tx1"/>
                </a:solidFill>
                <a:effectLst/>
              </a:endParaRPr>
            </a:p>
          </p:txBody>
        </p:sp>
        <p:sp>
          <p:nvSpPr>
            <p:cNvPr id="23" name="Rectangle 18"/>
            <p:cNvSpPr>
              <a:spLocks noChangeArrowheads="1"/>
            </p:cNvSpPr>
            <p:nvPr/>
          </p:nvSpPr>
          <p:spPr bwMode="auto">
            <a:xfrm>
              <a:off x="2354" y="1502"/>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1,091</a:t>
              </a:r>
              <a:endParaRPr kumimoji="0" lang="ja-JP" altLang="ja-JP" sz="1100" b="0" i="0" u="none" strike="noStrike" cap="none" normalizeH="0" baseline="0" smtClean="0">
                <a:ln>
                  <a:noFill/>
                </a:ln>
                <a:solidFill>
                  <a:schemeClr val="tx1"/>
                </a:solidFill>
                <a:effectLst/>
              </a:endParaRPr>
            </a:p>
          </p:txBody>
        </p:sp>
        <p:sp>
          <p:nvSpPr>
            <p:cNvPr id="24" name="Rectangle 19"/>
            <p:cNvSpPr>
              <a:spLocks noChangeArrowheads="1"/>
            </p:cNvSpPr>
            <p:nvPr/>
          </p:nvSpPr>
          <p:spPr bwMode="auto">
            <a:xfrm>
              <a:off x="2862" y="1502"/>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1,135</a:t>
              </a:r>
              <a:endParaRPr kumimoji="0" lang="ja-JP" altLang="ja-JP" sz="1100" b="0" i="0" u="none" strike="noStrike" cap="none" normalizeH="0" baseline="0" smtClean="0">
                <a:ln>
                  <a:noFill/>
                </a:ln>
                <a:solidFill>
                  <a:schemeClr val="tx1"/>
                </a:solidFill>
                <a:effectLst/>
              </a:endParaRPr>
            </a:p>
          </p:txBody>
        </p:sp>
        <p:sp>
          <p:nvSpPr>
            <p:cNvPr id="25" name="Rectangle 20"/>
            <p:cNvSpPr>
              <a:spLocks noChangeArrowheads="1"/>
            </p:cNvSpPr>
            <p:nvPr/>
          </p:nvSpPr>
          <p:spPr bwMode="auto">
            <a:xfrm>
              <a:off x="1295" y="1598"/>
              <a:ext cx="13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調剤</a:t>
              </a:r>
              <a:endParaRPr kumimoji="0" lang="ja-JP" sz="1100" b="0" i="0" u="none" strike="noStrike" cap="none" normalizeH="0" baseline="0" dirty="0" smtClean="0">
                <a:ln>
                  <a:noFill/>
                </a:ln>
                <a:solidFill>
                  <a:schemeClr val="tx1"/>
                </a:solidFill>
                <a:effectLst/>
              </a:endParaRPr>
            </a:p>
          </p:txBody>
        </p:sp>
        <p:sp>
          <p:nvSpPr>
            <p:cNvPr id="26" name="Rectangle 21"/>
            <p:cNvSpPr>
              <a:spLocks noChangeArrowheads="1"/>
            </p:cNvSpPr>
            <p:nvPr/>
          </p:nvSpPr>
          <p:spPr bwMode="auto">
            <a:xfrm>
              <a:off x="1811" y="1611"/>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40,444</a:t>
              </a:r>
              <a:endParaRPr kumimoji="0" lang="ja-JP" altLang="ja-JP" sz="1100" b="0" i="0" u="none" strike="noStrike" cap="none" normalizeH="0" baseline="0" smtClean="0">
                <a:ln>
                  <a:noFill/>
                </a:ln>
                <a:solidFill>
                  <a:schemeClr val="tx1"/>
                </a:solidFill>
                <a:effectLst/>
              </a:endParaRPr>
            </a:p>
          </p:txBody>
        </p:sp>
        <p:sp>
          <p:nvSpPr>
            <p:cNvPr id="27" name="Rectangle 22"/>
            <p:cNvSpPr>
              <a:spLocks noChangeArrowheads="1"/>
            </p:cNvSpPr>
            <p:nvPr/>
          </p:nvSpPr>
          <p:spPr bwMode="auto">
            <a:xfrm>
              <a:off x="2318" y="1611"/>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40,229</a:t>
              </a:r>
              <a:endParaRPr kumimoji="0" lang="ja-JP" altLang="ja-JP" sz="1100" b="0" i="0" u="none" strike="noStrike" cap="none" normalizeH="0" baseline="0" smtClean="0">
                <a:ln>
                  <a:noFill/>
                </a:ln>
                <a:solidFill>
                  <a:schemeClr val="tx1"/>
                </a:solidFill>
                <a:effectLst/>
              </a:endParaRPr>
            </a:p>
          </p:txBody>
        </p:sp>
        <p:sp>
          <p:nvSpPr>
            <p:cNvPr id="28" name="Rectangle 23"/>
            <p:cNvSpPr>
              <a:spLocks noChangeArrowheads="1"/>
            </p:cNvSpPr>
            <p:nvPr/>
          </p:nvSpPr>
          <p:spPr bwMode="auto">
            <a:xfrm>
              <a:off x="2825" y="1611"/>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38,109</a:t>
              </a:r>
              <a:endParaRPr kumimoji="0" lang="ja-JP" altLang="ja-JP" sz="1100" b="0" i="0" u="none" strike="noStrike" cap="none" normalizeH="0" baseline="0" smtClean="0">
                <a:ln>
                  <a:noFill/>
                </a:ln>
                <a:solidFill>
                  <a:schemeClr val="tx1"/>
                </a:solidFill>
                <a:effectLst/>
              </a:endParaRPr>
            </a:p>
          </p:txBody>
        </p:sp>
        <p:sp>
          <p:nvSpPr>
            <p:cNvPr id="29" name="Rectangle 24"/>
            <p:cNvSpPr>
              <a:spLocks noChangeArrowheads="1"/>
            </p:cNvSpPr>
            <p:nvPr/>
          </p:nvSpPr>
          <p:spPr bwMode="auto">
            <a:xfrm>
              <a:off x="1291" y="1711"/>
              <a:ext cx="13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合計</a:t>
              </a:r>
              <a:endParaRPr kumimoji="0" lang="ja-JP" sz="1100" b="0" i="0" u="none" strike="noStrike" cap="none" normalizeH="0" baseline="0" dirty="0" smtClean="0">
                <a:ln>
                  <a:noFill/>
                </a:ln>
                <a:solidFill>
                  <a:schemeClr val="tx1"/>
                </a:solidFill>
                <a:effectLst/>
              </a:endParaRPr>
            </a:p>
          </p:txBody>
        </p:sp>
        <p:sp>
          <p:nvSpPr>
            <p:cNvPr id="30" name="Rectangle 25"/>
            <p:cNvSpPr>
              <a:spLocks noChangeArrowheads="1"/>
            </p:cNvSpPr>
            <p:nvPr/>
          </p:nvSpPr>
          <p:spPr bwMode="auto">
            <a:xfrm>
              <a:off x="1811" y="1720"/>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87,659</a:t>
              </a:r>
              <a:endParaRPr kumimoji="0" lang="ja-JP" altLang="ja-JP" sz="1100" b="0" i="0" u="none" strike="noStrike" cap="none" normalizeH="0" baseline="0" smtClean="0">
                <a:ln>
                  <a:noFill/>
                </a:ln>
                <a:solidFill>
                  <a:schemeClr val="tx1"/>
                </a:solidFill>
                <a:effectLst/>
              </a:endParaRPr>
            </a:p>
          </p:txBody>
        </p:sp>
        <p:sp>
          <p:nvSpPr>
            <p:cNvPr id="31" name="Rectangle 26"/>
            <p:cNvSpPr>
              <a:spLocks noChangeArrowheads="1"/>
            </p:cNvSpPr>
            <p:nvPr/>
          </p:nvSpPr>
          <p:spPr bwMode="auto">
            <a:xfrm>
              <a:off x="2318" y="1720"/>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87,638</a:t>
              </a:r>
              <a:endParaRPr kumimoji="0" lang="ja-JP" altLang="ja-JP" sz="1100" b="0" i="0" u="none" strike="noStrike" cap="none" normalizeH="0" baseline="0" smtClean="0">
                <a:ln>
                  <a:noFill/>
                </a:ln>
                <a:solidFill>
                  <a:schemeClr val="tx1"/>
                </a:solidFill>
                <a:effectLst/>
              </a:endParaRPr>
            </a:p>
          </p:txBody>
        </p:sp>
        <p:sp>
          <p:nvSpPr>
            <p:cNvPr id="15360" name="Rectangle 27"/>
            <p:cNvSpPr>
              <a:spLocks noChangeArrowheads="1"/>
            </p:cNvSpPr>
            <p:nvPr/>
          </p:nvSpPr>
          <p:spPr bwMode="auto">
            <a:xfrm>
              <a:off x="2825" y="1720"/>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83,153</a:t>
              </a:r>
              <a:endParaRPr kumimoji="0" lang="ja-JP" altLang="ja-JP" sz="1100" b="0" i="0" u="none" strike="noStrike" cap="none" normalizeH="0" baseline="0" smtClean="0">
                <a:ln>
                  <a:noFill/>
                </a:ln>
                <a:solidFill>
                  <a:schemeClr val="tx1"/>
                </a:solidFill>
                <a:effectLst/>
              </a:endParaRPr>
            </a:p>
          </p:txBody>
        </p:sp>
        <p:sp>
          <p:nvSpPr>
            <p:cNvPr id="15361" name="Rectangle 28"/>
            <p:cNvSpPr>
              <a:spLocks noChangeArrowheads="1"/>
            </p:cNvSpPr>
            <p:nvPr/>
          </p:nvSpPr>
          <p:spPr bwMode="auto">
            <a:xfrm>
              <a:off x="330" y="1822"/>
              <a:ext cx="4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C</a:t>
              </a:r>
              <a:endParaRPr kumimoji="0" lang="ja-JP" altLang="ja-JP" sz="1100" b="0" i="0" u="none" strike="noStrike" cap="none" normalizeH="0" baseline="0" dirty="0" smtClean="0">
                <a:ln>
                  <a:noFill/>
                </a:ln>
                <a:solidFill>
                  <a:schemeClr val="tx1"/>
                </a:solidFill>
                <a:effectLst/>
              </a:endParaRPr>
            </a:p>
          </p:txBody>
        </p:sp>
        <p:sp>
          <p:nvSpPr>
            <p:cNvPr id="15364" name="Rectangle 29"/>
            <p:cNvSpPr>
              <a:spLocks noChangeArrowheads="1"/>
            </p:cNvSpPr>
            <p:nvPr/>
          </p:nvSpPr>
          <p:spPr bwMode="auto">
            <a:xfrm>
              <a:off x="1612" y="1820"/>
              <a:ext cx="40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1,588,679,680</a:t>
              </a:r>
              <a:endParaRPr kumimoji="0" lang="ja-JP" altLang="ja-JP" sz="1100" b="0" i="0" u="none" strike="noStrike" cap="none" normalizeH="0" baseline="0" dirty="0" smtClean="0">
                <a:ln>
                  <a:noFill/>
                </a:ln>
                <a:solidFill>
                  <a:schemeClr val="tx1"/>
                </a:solidFill>
                <a:effectLst/>
              </a:endParaRPr>
            </a:p>
          </p:txBody>
        </p:sp>
        <p:sp>
          <p:nvSpPr>
            <p:cNvPr id="15365" name="Rectangle 30"/>
            <p:cNvSpPr>
              <a:spLocks noChangeArrowheads="1"/>
            </p:cNvSpPr>
            <p:nvPr/>
          </p:nvSpPr>
          <p:spPr bwMode="auto">
            <a:xfrm>
              <a:off x="2119" y="1826"/>
              <a:ext cx="40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1,603,021,640</a:t>
              </a:r>
              <a:endParaRPr kumimoji="0" lang="ja-JP" altLang="ja-JP" sz="1100" b="0" i="0" u="none" strike="noStrike" cap="none" normalizeH="0" baseline="0" dirty="0" smtClean="0">
                <a:ln>
                  <a:noFill/>
                </a:ln>
                <a:solidFill>
                  <a:schemeClr val="tx1"/>
                </a:solidFill>
                <a:effectLst/>
              </a:endParaRPr>
            </a:p>
          </p:txBody>
        </p:sp>
        <p:sp>
          <p:nvSpPr>
            <p:cNvPr id="15366" name="Rectangle 31"/>
            <p:cNvSpPr>
              <a:spLocks noChangeArrowheads="1"/>
            </p:cNvSpPr>
            <p:nvPr/>
          </p:nvSpPr>
          <p:spPr bwMode="auto">
            <a:xfrm>
              <a:off x="2629" y="1829"/>
              <a:ext cx="40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1,517,945,560</a:t>
              </a:r>
              <a:endParaRPr kumimoji="0" lang="ja-JP" altLang="ja-JP" sz="1100" b="0" i="0" u="none" strike="noStrike" cap="none" normalizeH="0" baseline="0" dirty="0" smtClean="0">
                <a:ln>
                  <a:noFill/>
                </a:ln>
                <a:solidFill>
                  <a:schemeClr val="tx1"/>
                </a:solidFill>
                <a:effectLst/>
              </a:endParaRPr>
            </a:p>
          </p:txBody>
        </p:sp>
        <p:sp>
          <p:nvSpPr>
            <p:cNvPr id="15367" name="Rectangle 32"/>
            <p:cNvSpPr>
              <a:spLocks noChangeArrowheads="1"/>
            </p:cNvSpPr>
            <p:nvPr/>
          </p:nvSpPr>
          <p:spPr bwMode="auto">
            <a:xfrm>
              <a:off x="332" y="1961"/>
              <a:ext cx="4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D</a:t>
              </a:r>
              <a:endParaRPr kumimoji="0" lang="ja-JP" altLang="ja-JP" sz="1100" b="0" i="0" u="none" strike="noStrike" cap="none" normalizeH="0" baseline="0" dirty="0" smtClean="0">
                <a:ln>
                  <a:noFill/>
                </a:ln>
                <a:solidFill>
                  <a:schemeClr val="tx1"/>
                </a:solidFill>
                <a:effectLst/>
              </a:endParaRPr>
            </a:p>
          </p:txBody>
        </p:sp>
        <p:sp>
          <p:nvSpPr>
            <p:cNvPr id="15368" name="Rectangle 33"/>
            <p:cNvSpPr>
              <a:spLocks noChangeArrowheads="1"/>
            </p:cNvSpPr>
            <p:nvPr/>
          </p:nvSpPr>
          <p:spPr bwMode="auto">
            <a:xfrm>
              <a:off x="1841" y="1962"/>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2,844</a:t>
              </a:r>
              <a:endParaRPr kumimoji="0" lang="ja-JP" altLang="ja-JP" sz="1100" b="0" i="0" u="none" strike="noStrike" cap="none" normalizeH="0" baseline="0" dirty="0" smtClean="0">
                <a:ln>
                  <a:noFill/>
                </a:ln>
                <a:solidFill>
                  <a:schemeClr val="tx1"/>
                </a:solidFill>
                <a:effectLst/>
              </a:endParaRPr>
            </a:p>
          </p:txBody>
        </p:sp>
        <p:sp>
          <p:nvSpPr>
            <p:cNvPr id="15369" name="Rectangle 34"/>
            <p:cNvSpPr>
              <a:spLocks noChangeArrowheads="1"/>
            </p:cNvSpPr>
            <p:nvPr/>
          </p:nvSpPr>
          <p:spPr bwMode="auto">
            <a:xfrm>
              <a:off x="2349" y="1962"/>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2,805</a:t>
              </a:r>
              <a:endParaRPr kumimoji="0" lang="ja-JP" altLang="ja-JP" sz="1100" b="0" i="0" u="none" strike="noStrike" cap="none" normalizeH="0" baseline="0" dirty="0" smtClean="0">
                <a:ln>
                  <a:noFill/>
                </a:ln>
                <a:solidFill>
                  <a:schemeClr val="tx1"/>
                </a:solidFill>
                <a:effectLst/>
              </a:endParaRPr>
            </a:p>
          </p:txBody>
        </p:sp>
        <p:sp>
          <p:nvSpPr>
            <p:cNvPr id="15370" name="Rectangle 35"/>
            <p:cNvSpPr>
              <a:spLocks noChangeArrowheads="1"/>
            </p:cNvSpPr>
            <p:nvPr/>
          </p:nvSpPr>
          <p:spPr bwMode="auto">
            <a:xfrm>
              <a:off x="2859" y="1968"/>
              <a:ext cx="15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2,688</a:t>
              </a:r>
              <a:endParaRPr kumimoji="0" lang="ja-JP" altLang="ja-JP" sz="1100" b="0" i="0" u="none" strike="noStrike" cap="none" normalizeH="0" baseline="0" dirty="0" smtClean="0">
                <a:ln>
                  <a:noFill/>
                </a:ln>
                <a:solidFill>
                  <a:schemeClr val="tx1"/>
                </a:solidFill>
                <a:effectLst/>
              </a:endParaRPr>
            </a:p>
          </p:txBody>
        </p:sp>
        <p:sp>
          <p:nvSpPr>
            <p:cNvPr id="15371" name="Rectangle 36"/>
            <p:cNvSpPr>
              <a:spLocks noChangeArrowheads="1"/>
            </p:cNvSpPr>
            <p:nvPr/>
          </p:nvSpPr>
          <p:spPr bwMode="auto">
            <a:xfrm>
              <a:off x="286" y="2131"/>
              <a:ext cx="12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C/A</a:t>
              </a:r>
              <a:endParaRPr kumimoji="0" lang="ja-JP" altLang="ja-JP" sz="1100" b="0" i="0" u="none" strike="noStrike" cap="none" normalizeH="0" baseline="0" dirty="0" smtClean="0">
                <a:ln>
                  <a:noFill/>
                </a:ln>
                <a:solidFill>
                  <a:schemeClr val="tx1"/>
                </a:solidFill>
                <a:effectLst/>
              </a:endParaRPr>
            </a:p>
          </p:txBody>
        </p:sp>
        <p:sp>
          <p:nvSpPr>
            <p:cNvPr id="15372" name="Rectangle 37"/>
            <p:cNvSpPr>
              <a:spLocks noChangeArrowheads="1"/>
            </p:cNvSpPr>
            <p:nvPr/>
          </p:nvSpPr>
          <p:spPr bwMode="auto">
            <a:xfrm>
              <a:off x="1777" y="2127"/>
              <a:ext cx="2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290,648</a:t>
              </a:r>
              <a:endParaRPr kumimoji="0" lang="ja-JP" altLang="ja-JP" sz="1100" b="0" i="0" u="none" strike="noStrike" cap="none" normalizeH="0" baseline="0" dirty="0" smtClean="0">
                <a:ln>
                  <a:noFill/>
                </a:ln>
                <a:solidFill>
                  <a:schemeClr val="tx1"/>
                </a:solidFill>
                <a:effectLst/>
              </a:endParaRPr>
            </a:p>
          </p:txBody>
        </p:sp>
        <p:sp>
          <p:nvSpPr>
            <p:cNvPr id="15373" name="Rectangle 38"/>
            <p:cNvSpPr>
              <a:spLocks noChangeArrowheads="1"/>
            </p:cNvSpPr>
            <p:nvPr/>
          </p:nvSpPr>
          <p:spPr bwMode="auto">
            <a:xfrm>
              <a:off x="2283" y="2133"/>
              <a:ext cx="2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300,060</a:t>
              </a:r>
              <a:endParaRPr kumimoji="0" lang="ja-JP" altLang="ja-JP" sz="1100" b="0" i="0" u="none" strike="noStrike" cap="none" normalizeH="0" baseline="0" dirty="0" smtClean="0">
                <a:ln>
                  <a:noFill/>
                </a:ln>
                <a:solidFill>
                  <a:schemeClr val="tx1"/>
                </a:solidFill>
                <a:effectLst/>
              </a:endParaRPr>
            </a:p>
          </p:txBody>
        </p:sp>
        <p:sp>
          <p:nvSpPr>
            <p:cNvPr id="15374" name="Rectangle 39"/>
            <p:cNvSpPr>
              <a:spLocks noChangeArrowheads="1"/>
            </p:cNvSpPr>
            <p:nvPr/>
          </p:nvSpPr>
          <p:spPr bwMode="auto">
            <a:xfrm>
              <a:off x="2790" y="2131"/>
              <a:ext cx="2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292,894</a:t>
              </a:r>
              <a:endParaRPr kumimoji="0" lang="ja-JP" altLang="ja-JP" sz="1100" b="0" i="0" u="none" strike="noStrike" cap="none" normalizeH="0" baseline="0" dirty="0" smtClean="0">
                <a:ln>
                  <a:noFill/>
                </a:ln>
                <a:solidFill>
                  <a:schemeClr val="tx1"/>
                </a:solidFill>
                <a:effectLst/>
              </a:endParaRPr>
            </a:p>
          </p:txBody>
        </p:sp>
        <p:sp>
          <p:nvSpPr>
            <p:cNvPr id="15375" name="Rectangle 40"/>
            <p:cNvSpPr>
              <a:spLocks noChangeArrowheads="1"/>
            </p:cNvSpPr>
            <p:nvPr/>
          </p:nvSpPr>
          <p:spPr bwMode="auto">
            <a:xfrm>
              <a:off x="288" y="2304"/>
              <a:ext cx="12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C/B</a:t>
              </a:r>
              <a:endParaRPr kumimoji="0" lang="ja-JP" altLang="ja-JP" sz="1100" b="0" i="0" u="none" strike="noStrike" cap="none" normalizeH="0" baseline="0" dirty="0" smtClean="0">
                <a:ln>
                  <a:noFill/>
                </a:ln>
                <a:solidFill>
                  <a:schemeClr val="tx1"/>
                </a:solidFill>
                <a:effectLst/>
              </a:endParaRPr>
            </a:p>
          </p:txBody>
        </p:sp>
        <p:sp>
          <p:nvSpPr>
            <p:cNvPr id="15376" name="Rectangle 41"/>
            <p:cNvSpPr>
              <a:spLocks noChangeArrowheads="1"/>
            </p:cNvSpPr>
            <p:nvPr/>
          </p:nvSpPr>
          <p:spPr bwMode="auto">
            <a:xfrm>
              <a:off x="1811" y="2305"/>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18,123</a:t>
              </a:r>
              <a:endParaRPr kumimoji="0" lang="ja-JP" altLang="ja-JP" sz="1100" b="0" i="0" u="none" strike="noStrike" cap="none" normalizeH="0" baseline="0" dirty="0" smtClean="0">
                <a:ln>
                  <a:noFill/>
                </a:ln>
                <a:solidFill>
                  <a:schemeClr val="tx1"/>
                </a:solidFill>
                <a:effectLst/>
              </a:endParaRPr>
            </a:p>
          </p:txBody>
        </p:sp>
        <p:sp>
          <p:nvSpPr>
            <p:cNvPr id="15377" name="Rectangle 42"/>
            <p:cNvSpPr>
              <a:spLocks noChangeArrowheads="1"/>
            </p:cNvSpPr>
            <p:nvPr/>
          </p:nvSpPr>
          <p:spPr bwMode="auto">
            <a:xfrm>
              <a:off x="2318" y="2310"/>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18,291</a:t>
              </a:r>
              <a:endParaRPr kumimoji="0" lang="ja-JP" altLang="ja-JP" sz="1100" b="0" i="0" u="none" strike="noStrike" cap="none" normalizeH="0" baseline="0" dirty="0" smtClean="0">
                <a:ln>
                  <a:noFill/>
                </a:ln>
                <a:solidFill>
                  <a:schemeClr val="tx1"/>
                </a:solidFill>
                <a:effectLst/>
              </a:endParaRPr>
            </a:p>
          </p:txBody>
        </p:sp>
        <p:sp>
          <p:nvSpPr>
            <p:cNvPr id="15378" name="Rectangle 43"/>
            <p:cNvSpPr>
              <a:spLocks noChangeArrowheads="1"/>
            </p:cNvSpPr>
            <p:nvPr/>
          </p:nvSpPr>
          <p:spPr bwMode="auto">
            <a:xfrm>
              <a:off x="2825" y="2309"/>
              <a:ext cx="19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18,255</a:t>
              </a:r>
              <a:endParaRPr kumimoji="0" lang="ja-JP" altLang="ja-JP" sz="1100" b="0" i="0" u="none" strike="noStrike" cap="none" normalizeH="0" baseline="0" dirty="0" smtClean="0">
                <a:ln>
                  <a:noFill/>
                </a:ln>
                <a:solidFill>
                  <a:schemeClr val="tx1"/>
                </a:solidFill>
                <a:effectLst/>
              </a:endParaRPr>
            </a:p>
          </p:txBody>
        </p:sp>
        <p:sp>
          <p:nvSpPr>
            <p:cNvPr id="15379" name="Rectangle 44"/>
            <p:cNvSpPr>
              <a:spLocks noChangeArrowheads="1"/>
            </p:cNvSpPr>
            <p:nvPr/>
          </p:nvSpPr>
          <p:spPr bwMode="auto">
            <a:xfrm>
              <a:off x="289" y="2467"/>
              <a:ext cx="12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D/A</a:t>
              </a:r>
              <a:endParaRPr kumimoji="0" lang="ja-JP" altLang="ja-JP" sz="1100" b="0" i="0" u="none" strike="noStrike" cap="none" normalizeH="0" baseline="0" dirty="0" smtClean="0">
                <a:ln>
                  <a:noFill/>
                </a:ln>
                <a:solidFill>
                  <a:schemeClr val="tx1"/>
                </a:solidFill>
                <a:effectLst/>
              </a:endParaRPr>
            </a:p>
          </p:txBody>
        </p:sp>
        <p:sp>
          <p:nvSpPr>
            <p:cNvPr id="15380" name="Rectangle 45"/>
            <p:cNvSpPr>
              <a:spLocks noChangeArrowheads="1"/>
            </p:cNvSpPr>
            <p:nvPr/>
          </p:nvSpPr>
          <p:spPr bwMode="auto">
            <a:xfrm>
              <a:off x="1871" y="2475"/>
              <a:ext cx="1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52.0</a:t>
              </a:r>
              <a:endParaRPr kumimoji="0" lang="ja-JP" altLang="ja-JP" sz="1100" b="0" i="0" u="none" strike="noStrike" cap="none" normalizeH="0" baseline="0" dirty="0" smtClean="0">
                <a:ln>
                  <a:noFill/>
                </a:ln>
                <a:solidFill>
                  <a:schemeClr val="tx1"/>
                </a:solidFill>
                <a:effectLst/>
              </a:endParaRPr>
            </a:p>
          </p:txBody>
        </p:sp>
        <p:sp>
          <p:nvSpPr>
            <p:cNvPr id="15381" name="Rectangle 46"/>
            <p:cNvSpPr>
              <a:spLocks noChangeArrowheads="1"/>
            </p:cNvSpPr>
            <p:nvPr/>
          </p:nvSpPr>
          <p:spPr bwMode="auto">
            <a:xfrm>
              <a:off x="2378" y="2475"/>
              <a:ext cx="1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52.5</a:t>
              </a:r>
              <a:endParaRPr kumimoji="0" lang="ja-JP" altLang="ja-JP" sz="1100" b="0" i="0" u="none" strike="noStrike" cap="none" normalizeH="0" baseline="0" dirty="0" smtClean="0">
                <a:ln>
                  <a:noFill/>
                </a:ln>
                <a:solidFill>
                  <a:schemeClr val="tx1"/>
                </a:solidFill>
                <a:effectLst/>
              </a:endParaRPr>
            </a:p>
          </p:txBody>
        </p:sp>
        <p:sp>
          <p:nvSpPr>
            <p:cNvPr id="15382" name="Rectangle 47"/>
            <p:cNvSpPr>
              <a:spLocks noChangeArrowheads="1"/>
            </p:cNvSpPr>
            <p:nvPr/>
          </p:nvSpPr>
          <p:spPr bwMode="auto">
            <a:xfrm>
              <a:off x="2886" y="2475"/>
              <a:ext cx="1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51.9</a:t>
              </a:r>
              <a:endParaRPr kumimoji="0" lang="ja-JP" altLang="ja-JP" sz="1100" b="0" i="0" u="none" strike="noStrike" cap="none" normalizeH="0" baseline="0" dirty="0" smtClean="0">
                <a:ln>
                  <a:noFill/>
                </a:ln>
                <a:solidFill>
                  <a:schemeClr val="tx1"/>
                </a:solidFill>
                <a:effectLst/>
              </a:endParaRPr>
            </a:p>
          </p:txBody>
        </p:sp>
        <p:sp>
          <p:nvSpPr>
            <p:cNvPr id="15383" name="Rectangle 48"/>
            <p:cNvSpPr>
              <a:spLocks noChangeArrowheads="1"/>
            </p:cNvSpPr>
            <p:nvPr/>
          </p:nvSpPr>
          <p:spPr bwMode="auto">
            <a:xfrm>
              <a:off x="474" y="2130"/>
              <a:ext cx="652"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被保険者一人当たりの</a:t>
              </a:r>
              <a:endParaRPr kumimoji="0" lang="ja-JP" sz="1100" b="0" i="0" u="none" strike="noStrike" cap="none" normalizeH="0" baseline="0" dirty="0" smtClean="0">
                <a:ln>
                  <a:noFill/>
                </a:ln>
                <a:solidFill>
                  <a:schemeClr val="tx1"/>
                </a:solidFill>
                <a:effectLst/>
              </a:endParaRPr>
            </a:p>
          </p:txBody>
        </p:sp>
        <p:sp>
          <p:nvSpPr>
            <p:cNvPr id="15385" name="Rectangle 50"/>
            <p:cNvSpPr>
              <a:spLocks noChangeArrowheads="1"/>
            </p:cNvSpPr>
            <p:nvPr/>
          </p:nvSpPr>
          <p:spPr bwMode="auto">
            <a:xfrm>
              <a:off x="477" y="2313"/>
              <a:ext cx="60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レセプト一件当たりの</a:t>
              </a:r>
              <a:endParaRPr kumimoji="0" lang="ja-JP" sz="1100" b="0" i="0" u="none" strike="noStrike" cap="none" normalizeH="0" baseline="0" dirty="0" smtClean="0">
                <a:ln>
                  <a:noFill/>
                </a:ln>
                <a:solidFill>
                  <a:schemeClr val="tx1"/>
                </a:solidFill>
                <a:effectLst/>
              </a:endParaRPr>
            </a:p>
          </p:txBody>
        </p:sp>
        <p:sp>
          <p:nvSpPr>
            <p:cNvPr id="15387" name="Rectangle 52"/>
            <p:cNvSpPr>
              <a:spLocks noChangeArrowheads="1"/>
            </p:cNvSpPr>
            <p:nvPr/>
          </p:nvSpPr>
          <p:spPr bwMode="auto">
            <a:xfrm>
              <a:off x="476" y="2463"/>
              <a:ext cx="317"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dirty="0" smtClean="0">
                <a:ln>
                  <a:noFill/>
                </a:ln>
                <a:solidFill>
                  <a:schemeClr val="tx1"/>
                </a:solidFill>
                <a:effectLst/>
              </a:endParaRPr>
            </a:p>
          </p:txBody>
        </p:sp>
        <p:sp>
          <p:nvSpPr>
            <p:cNvPr id="15388" name="Rectangle 53"/>
            <p:cNvSpPr>
              <a:spLocks noChangeArrowheads="1"/>
            </p:cNvSpPr>
            <p:nvPr/>
          </p:nvSpPr>
          <p:spPr bwMode="auto">
            <a:xfrm>
              <a:off x="258" y="1188"/>
              <a:ext cx="30"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389" name="Rectangle 54"/>
            <p:cNvSpPr>
              <a:spLocks noChangeArrowheads="1"/>
            </p:cNvSpPr>
            <p:nvPr/>
          </p:nvSpPr>
          <p:spPr bwMode="auto">
            <a:xfrm>
              <a:off x="473" y="1268"/>
              <a:ext cx="85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一カ月平均の被保険者数</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dirty="0" smtClean="0">
                <a:ln>
                  <a:noFill/>
                </a:ln>
                <a:solidFill>
                  <a:schemeClr val="tx1"/>
                </a:solidFill>
                <a:effectLst/>
              </a:endParaRPr>
            </a:p>
          </p:txBody>
        </p:sp>
        <p:sp>
          <p:nvSpPr>
            <p:cNvPr id="15390" name="Rectangle 55"/>
            <p:cNvSpPr>
              <a:spLocks noChangeArrowheads="1"/>
            </p:cNvSpPr>
            <p:nvPr/>
          </p:nvSpPr>
          <p:spPr bwMode="auto">
            <a:xfrm>
              <a:off x="331" y="1557"/>
              <a:ext cx="43"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B</a:t>
              </a:r>
              <a:endParaRPr kumimoji="0" lang="ja-JP" altLang="ja-JP" sz="1100" b="0" i="0" u="none" strike="noStrike" cap="none" normalizeH="0" baseline="0" smtClean="0">
                <a:ln>
                  <a:noFill/>
                </a:ln>
                <a:solidFill>
                  <a:schemeClr val="tx1"/>
                </a:solidFill>
                <a:effectLst/>
              </a:endParaRPr>
            </a:p>
          </p:txBody>
        </p:sp>
        <p:sp>
          <p:nvSpPr>
            <p:cNvPr id="15391" name="Rectangle 56"/>
            <p:cNvSpPr>
              <a:spLocks noChangeArrowheads="1"/>
            </p:cNvSpPr>
            <p:nvPr/>
          </p:nvSpPr>
          <p:spPr bwMode="auto">
            <a:xfrm>
              <a:off x="476" y="1557"/>
              <a:ext cx="47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レセプト件数</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件</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15392" name="Rectangle 57"/>
            <p:cNvSpPr>
              <a:spLocks noChangeArrowheads="1"/>
            </p:cNvSpPr>
            <p:nvPr/>
          </p:nvSpPr>
          <p:spPr bwMode="auto">
            <a:xfrm>
              <a:off x="473" y="1815"/>
              <a:ext cx="43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dirty="0" smtClean="0">
                <a:ln>
                  <a:noFill/>
                </a:ln>
                <a:solidFill>
                  <a:schemeClr val="tx1"/>
                </a:solidFill>
                <a:effectLst/>
              </a:endParaRPr>
            </a:p>
          </p:txBody>
        </p:sp>
        <p:sp>
          <p:nvSpPr>
            <p:cNvPr id="15393" name="Rectangle 58"/>
            <p:cNvSpPr>
              <a:spLocks noChangeArrowheads="1"/>
            </p:cNvSpPr>
            <p:nvPr/>
          </p:nvSpPr>
          <p:spPr bwMode="auto">
            <a:xfrm>
              <a:off x="480" y="1964"/>
              <a:ext cx="831"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一カ月平均の患者数</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dirty="0" smtClean="0">
                <a:ln>
                  <a:noFill/>
                </a:ln>
                <a:solidFill>
                  <a:schemeClr val="tx1"/>
                </a:solidFill>
                <a:effectLst/>
              </a:endParaRPr>
            </a:p>
          </p:txBody>
        </p:sp>
        <p:sp>
          <p:nvSpPr>
            <p:cNvPr id="15395" name="Rectangle 60"/>
            <p:cNvSpPr>
              <a:spLocks noChangeArrowheads="1"/>
            </p:cNvSpPr>
            <p:nvPr/>
          </p:nvSpPr>
          <p:spPr bwMode="auto">
            <a:xfrm>
              <a:off x="246" y="1152"/>
              <a:ext cx="281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96" name="Line 61"/>
            <p:cNvSpPr>
              <a:spLocks noChangeShapeType="1"/>
            </p:cNvSpPr>
            <p:nvPr/>
          </p:nvSpPr>
          <p:spPr bwMode="auto">
            <a:xfrm>
              <a:off x="246" y="1261"/>
              <a:ext cx="28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15397" name="Rectangle 62"/>
            <p:cNvSpPr>
              <a:spLocks noChangeArrowheads="1"/>
            </p:cNvSpPr>
            <p:nvPr/>
          </p:nvSpPr>
          <p:spPr bwMode="auto">
            <a:xfrm>
              <a:off x="246" y="1261"/>
              <a:ext cx="281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98" name="Line 63"/>
            <p:cNvSpPr>
              <a:spLocks noChangeShapeType="1"/>
            </p:cNvSpPr>
            <p:nvPr/>
          </p:nvSpPr>
          <p:spPr bwMode="auto">
            <a:xfrm>
              <a:off x="246" y="1369"/>
              <a:ext cx="28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15399" name="Rectangle 64"/>
            <p:cNvSpPr>
              <a:spLocks noChangeArrowheads="1"/>
            </p:cNvSpPr>
            <p:nvPr/>
          </p:nvSpPr>
          <p:spPr bwMode="auto">
            <a:xfrm>
              <a:off x="246" y="1369"/>
              <a:ext cx="2815"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00" name="Line 65"/>
            <p:cNvSpPr>
              <a:spLocks noChangeShapeType="1"/>
            </p:cNvSpPr>
            <p:nvPr/>
          </p:nvSpPr>
          <p:spPr bwMode="auto">
            <a:xfrm>
              <a:off x="1182" y="1478"/>
              <a:ext cx="36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01" name="Rectangle 66"/>
            <p:cNvSpPr>
              <a:spLocks noChangeArrowheads="1"/>
            </p:cNvSpPr>
            <p:nvPr/>
          </p:nvSpPr>
          <p:spPr bwMode="auto">
            <a:xfrm>
              <a:off x="1182" y="1478"/>
              <a:ext cx="363"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02" name="Line 67"/>
            <p:cNvSpPr>
              <a:spLocks noChangeShapeType="1"/>
            </p:cNvSpPr>
            <p:nvPr/>
          </p:nvSpPr>
          <p:spPr bwMode="auto">
            <a:xfrm>
              <a:off x="1551" y="1478"/>
              <a:ext cx="50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15403" name="Rectangle 68"/>
            <p:cNvSpPr>
              <a:spLocks noChangeArrowheads="1"/>
            </p:cNvSpPr>
            <p:nvPr/>
          </p:nvSpPr>
          <p:spPr bwMode="auto">
            <a:xfrm>
              <a:off x="1551" y="1478"/>
              <a:ext cx="50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04" name="Line 69"/>
            <p:cNvSpPr>
              <a:spLocks noChangeShapeType="1"/>
            </p:cNvSpPr>
            <p:nvPr/>
          </p:nvSpPr>
          <p:spPr bwMode="auto">
            <a:xfrm>
              <a:off x="2058" y="1478"/>
              <a:ext cx="50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15405" name="Rectangle 70"/>
            <p:cNvSpPr>
              <a:spLocks noChangeArrowheads="1"/>
            </p:cNvSpPr>
            <p:nvPr/>
          </p:nvSpPr>
          <p:spPr bwMode="auto">
            <a:xfrm>
              <a:off x="2058" y="1478"/>
              <a:ext cx="50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06" name="Line 71"/>
            <p:cNvSpPr>
              <a:spLocks noChangeShapeType="1"/>
            </p:cNvSpPr>
            <p:nvPr/>
          </p:nvSpPr>
          <p:spPr bwMode="auto">
            <a:xfrm>
              <a:off x="2566" y="1478"/>
              <a:ext cx="49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07" name="Rectangle 72"/>
            <p:cNvSpPr>
              <a:spLocks noChangeArrowheads="1"/>
            </p:cNvSpPr>
            <p:nvPr/>
          </p:nvSpPr>
          <p:spPr bwMode="auto">
            <a:xfrm>
              <a:off x="2566" y="1478"/>
              <a:ext cx="49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08" name="Line 73"/>
            <p:cNvSpPr>
              <a:spLocks noChangeShapeType="1"/>
            </p:cNvSpPr>
            <p:nvPr/>
          </p:nvSpPr>
          <p:spPr bwMode="auto">
            <a:xfrm>
              <a:off x="1182" y="1587"/>
              <a:ext cx="36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09" name="Rectangle 74"/>
            <p:cNvSpPr>
              <a:spLocks noChangeArrowheads="1"/>
            </p:cNvSpPr>
            <p:nvPr/>
          </p:nvSpPr>
          <p:spPr bwMode="auto">
            <a:xfrm>
              <a:off x="1182" y="1587"/>
              <a:ext cx="363"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10" name="Line 75"/>
            <p:cNvSpPr>
              <a:spLocks noChangeShapeType="1"/>
            </p:cNvSpPr>
            <p:nvPr/>
          </p:nvSpPr>
          <p:spPr bwMode="auto">
            <a:xfrm>
              <a:off x="1551" y="1587"/>
              <a:ext cx="50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15411" name="Rectangle 76"/>
            <p:cNvSpPr>
              <a:spLocks noChangeArrowheads="1"/>
            </p:cNvSpPr>
            <p:nvPr/>
          </p:nvSpPr>
          <p:spPr bwMode="auto">
            <a:xfrm>
              <a:off x="1551" y="1587"/>
              <a:ext cx="50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12" name="Line 77"/>
            <p:cNvSpPr>
              <a:spLocks noChangeShapeType="1"/>
            </p:cNvSpPr>
            <p:nvPr/>
          </p:nvSpPr>
          <p:spPr bwMode="auto">
            <a:xfrm>
              <a:off x="2058" y="1587"/>
              <a:ext cx="50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13" name="Rectangle 78"/>
            <p:cNvSpPr>
              <a:spLocks noChangeArrowheads="1"/>
            </p:cNvSpPr>
            <p:nvPr/>
          </p:nvSpPr>
          <p:spPr bwMode="auto">
            <a:xfrm>
              <a:off x="2058" y="1587"/>
              <a:ext cx="502"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14" name="Line 79"/>
            <p:cNvSpPr>
              <a:spLocks noChangeShapeType="1"/>
            </p:cNvSpPr>
            <p:nvPr/>
          </p:nvSpPr>
          <p:spPr bwMode="auto">
            <a:xfrm>
              <a:off x="2566" y="1587"/>
              <a:ext cx="49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15" name="Rectangle 80"/>
            <p:cNvSpPr>
              <a:spLocks noChangeArrowheads="1"/>
            </p:cNvSpPr>
            <p:nvPr/>
          </p:nvSpPr>
          <p:spPr bwMode="auto">
            <a:xfrm>
              <a:off x="2566" y="1587"/>
              <a:ext cx="49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16" name="Line 81"/>
            <p:cNvSpPr>
              <a:spLocks noChangeShapeType="1"/>
            </p:cNvSpPr>
            <p:nvPr/>
          </p:nvSpPr>
          <p:spPr bwMode="auto">
            <a:xfrm>
              <a:off x="1182" y="1696"/>
              <a:ext cx="187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15417" name="Rectangle 82"/>
            <p:cNvSpPr>
              <a:spLocks noChangeArrowheads="1"/>
            </p:cNvSpPr>
            <p:nvPr/>
          </p:nvSpPr>
          <p:spPr bwMode="auto">
            <a:xfrm>
              <a:off x="1182" y="1696"/>
              <a:ext cx="187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19" name="Rectangle 84"/>
            <p:cNvSpPr>
              <a:spLocks noChangeArrowheads="1"/>
            </p:cNvSpPr>
            <p:nvPr/>
          </p:nvSpPr>
          <p:spPr bwMode="auto">
            <a:xfrm>
              <a:off x="246" y="1804"/>
              <a:ext cx="2815"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21" name="Rectangle 86"/>
            <p:cNvSpPr>
              <a:spLocks noChangeArrowheads="1"/>
            </p:cNvSpPr>
            <p:nvPr/>
          </p:nvSpPr>
          <p:spPr bwMode="auto">
            <a:xfrm>
              <a:off x="241" y="1940"/>
              <a:ext cx="281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25" name="Rectangle 90"/>
            <p:cNvSpPr>
              <a:spLocks noChangeArrowheads="1"/>
            </p:cNvSpPr>
            <p:nvPr/>
          </p:nvSpPr>
          <p:spPr bwMode="auto">
            <a:xfrm>
              <a:off x="245" y="2276"/>
              <a:ext cx="281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27" name="Rectangle 92"/>
            <p:cNvSpPr>
              <a:spLocks noChangeArrowheads="1"/>
            </p:cNvSpPr>
            <p:nvPr/>
          </p:nvSpPr>
          <p:spPr bwMode="auto">
            <a:xfrm>
              <a:off x="241" y="2442"/>
              <a:ext cx="281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28" name="Line 93"/>
            <p:cNvSpPr>
              <a:spLocks noChangeShapeType="1"/>
            </p:cNvSpPr>
            <p:nvPr/>
          </p:nvSpPr>
          <p:spPr bwMode="auto">
            <a:xfrm>
              <a:off x="246" y="2602"/>
              <a:ext cx="28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29" name="Rectangle 94"/>
            <p:cNvSpPr>
              <a:spLocks noChangeArrowheads="1"/>
            </p:cNvSpPr>
            <p:nvPr/>
          </p:nvSpPr>
          <p:spPr bwMode="auto">
            <a:xfrm>
              <a:off x="246" y="2602"/>
              <a:ext cx="281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30" name="Line 95"/>
            <p:cNvSpPr>
              <a:spLocks noChangeShapeType="1"/>
            </p:cNvSpPr>
            <p:nvPr/>
          </p:nvSpPr>
          <p:spPr bwMode="auto">
            <a:xfrm>
              <a:off x="240" y="1152"/>
              <a:ext cx="0" cy="145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31" name="Rectangle 96"/>
            <p:cNvSpPr>
              <a:spLocks noChangeArrowheads="1"/>
            </p:cNvSpPr>
            <p:nvPr/>
          </p:nvSpPr>
          <p:spPr bwMode="auto">
            <a:xfrm>
              <a:off x="240" y="1152"/>
              <a:ext cx="6" cy="14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32" name="Line 97"/>
            <p:cNvSpPr>
              <a:spLocks noChangeShapeType="1"/>
            </p:cNvSpPr>
            <p:nvPr/>
          </p:nvSpPr>
          <p:spPr bwMode="auto">
            <a:xfrm>
              <a:off x="1545" y="1158"/>
              <a:ext cx="0" cy="14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33" name="Rectangle 98"/>
            <p:cNvSpPr>
              <a:spLocks noChangeArrowheads="1"/>
            </p:cNvSpPr>
            <p:nvPr/>
          </p:nvSpPr>
          <p:spPr bwMode="auto">
            <a:xfrm>
              <a:off x="1545" y="1158"/>
              <a:ext cx="6" cy="14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34" name="Line 99"/>
            <p:cNvSpPr>
              <a:spLocks noChangeShapeType="1"/>
            </p:cNvSpPr>
            <p:nvPr/>
          </p:nvSpPr>
          <p:spPr bwMode="auto">
            <a:xfrm>
              <a:off x="2052" y="1158"/>
              <a:ext cx="0" cy="14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35" name="Rectangle 100"/>
            <p:cNvSpPr>
              <a:spLocks noChangeArrowheads="1"/>
            </p:cNvSpPr>
            <p:nvPr/>
          </p:nvSpPr>
          <p:spPr bwMode="auto">
            <a:xfrm>
              <a:off x="2052" y="1158"/>
              <a:ext cx="6" cy="14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36" name="Line 101"/>
            <p:cNvSpPr>
              <a:spLocks noChangeShapeType="1"/>
            </p:cNvSpPr>
            <p:nvPr/>
          </p:nvSpPr>
          <p:spPr bwMode="auto">
            <a:xfrm>
              <a:off x="2560" y="1158"/>
              <a:ext cx="0" cy="14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37" name="Rectangle 102"/>
            <p:cNvSpPr>
              <a:spLocks noChangeArrowheads="1"/>
            </p:cNvSpPr>
            <p:nvPr/>
          </p:nvSpPr>
          <p:spPr bwMode="auto">
            <a:xfrm>
              <a:off x="2560" y="1158"/>
              <a:ext cx="6" cy="14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38" name="Rectangle 103"/>
            <p:cNvSpPr>
              <a:spLocks noChangeArrowheads="1"/>
            </p:cNvSpPr>
            <p:nvPr/>
          </p:nvSpPr>
          <p:spPr bwMode="auto">
            <a:xfrm>
              <a:off x="3067" y="1149"/>
              <a:ext cx="12" cy="1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39" name="Line 104"/>
            <p:cNvSpPr>
              <a:spLocks noChangeShapeType="1"/>
            </p:cNvSpPr>
            <p:nvPr/>
          </p:nvSpPr>
          <p:spPr bwMode="auto">
            <a:xfrm>
              <a:off x="457" y="1267"/>
              <a:ext cx="0" cy="13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40" name="Rectangle 105"/>
            <p:cNvSpPr>
              <a:spLocks noChangeArrowheads="1"/>
            </p:cNvSpPr>
            <p:nvPr/>
          </p:nvSpPr>
          <p:spPr bwMode="auto">
            <a:xfrm>
              <a:off x="457" y="1267"/>
              <a:ext cx="7" cy="134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41" name="Line 106"/>
            <p:cNvSpPr>
              <a:spLocks noChangeShapeType="1"/>
            </p:cNvSpPr>
            <p:nvPr/>
          </p:nvSpPr>
          <p:spPr bwMode="auto">
            <a:xfrm>
              <a:off x="1176" y="1376"/>
              <a:ext cx="0" cy="4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42" name="Rectangle 107"/>
            <p:cNvSpPr>
              <a:spLocks noChangeArrowheads="1"/>
            </p:cNvSpPr>
            <p:nvPr/>
          </p:nvSpPr>
          <p:spPr bwMode="auto">
            <a:xfrm>
              <a:off x="1176" y="1376"/>
              <a:ext cx="6" cy="4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43" name="Rectangle 108"/>
            <p:cNvSpPr>
              <a:spLocks noChangeArrowheads="1"/>
            </p:cNvSpPr>
            <p:nvPr/>
          </p:nvSpPr>
          <p:spPr bwMode="auto">
            <a:xfrm>
              <a:off x="3073" y="1146"/>
              <a:ext cx="6"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44" name="Line 109"/>
            <p:cNvSpPr>
              <a:spLocks noChangeShapeType="1"/>
            </p:cNvSpPr>
            <p:nvPr/>
          </p:nvSpPr>
          <p:spPr bwMode="auto">
            <a:xfrm>
              <a:off x="3073" y="126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45" name="Rectangle 110"/>
            <p:cNvSpPr>
              <a:spLocks noChangeArrowheads="1"/>
            </p:cNvSpPr>
            <p:nvPr/>
          </p:nvSpPr>
          <p:spPr bwMode="auto">
            <a:xfrm>
              <a:off x="3073" y="1261"/>
              <a:ext cx="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46" name="Line 111"/>
            <p:cNvSpPr>
              <a:spLocks noChangeShapeType="1"/>
            </p:cNvSpPr>
            <p:nvPr/>
          </p:nvSpPr>
          <p:spPr bwMode="auto">
            <a:xfrm>
              <a:off x="3073" y="1369"/>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47" name="Rectangle 112"/>
            <p:cNvSpPr>
              <a:spLocks noChangeArrowheads="1"/>
            </p:cNvSpPr>
            <p:nvPr/>
          </p:nvSpPr>
          <p:spPr bwMode="auto">
            <a:xfrm>
              <a:off x="3073" y="1369"/>
              <a:ext cx="6"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48" name="Line 113"/>
            <p:cNvSpPr>
              <a:spLocks noChangeShapeType="1"/>
            </p:cNvSpPr>
            <p:nvPr/>
          </p:nvSpPr>
          <p:spPr bwMode="auto">
            <a:xfrm>
              <a:off x="3073" y="147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49" name="Rectangle 114"/>
            <p:cNvSpPr>
              <a:spLocks noChangeArrowheads="1"/>
            </p:cNvSpPr>
            <p:nvPr/>
          </p:nvSpPr>
          <p:spPr bwMode="auto">
            <a:xfrm>
              <a:off x="3073" y="1478"/>
              <a:ext cx="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50" name="Line 115"/>
            <p:cNvSpPr>
              <a:spLocks noChangeShapeType="1"/>
            </p:cNvSpPr>
            <p:nvPr/>
          </p:nvSpPr>
          <p:spPr bwMode="auto">
            <a:xfrm>
              <a:off x="3073" y="158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51" name="Rectangle 116"/>
            <p:cNvSpPr>
              <a:spLocks noChangeArrowheads="1"/>
            </p:cNvSpPr>
            <p:nvPr/>
          </p:nvSpPr>
          <p:spPr bwMode="auto">
            <a:xfrm>
              <a:off x="3073" y="1587"/>
              <a:ext cx="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52" name="Line 117"/>
            <p:cNvSpPr>
              <a:spLocks noChangeShapeType="1"/>
            </p:cNvSpPr>
            <p:nvPr/>
          </p:nvSpPr>
          <p:spPr bwMode="auto">
            <a:xfrm>
              <a:off x="3073" y="1696"/>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53" name="Rectangle 118"/>
            <p:cNvSpPr>
              <a:spLocks noChangeArrowheads="1"/>
            </p:cNvSpPr>
            <p:nvPr/>
          </p:nvSpPr>
          <p:spPr bwMode="auto">
            <a:xfrm>
              <a:off x="3073" y="1696"/>
              <a:ext cx="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54" name="Line 119"/>
            <p:cNvSpPr>
              <a:spLocks noChangeShapeType="1"/>
            </p:cNvSpPr>
            <p:nvPr/>
          </p:nvSpPr>
          <p:spPr bwMode="auto">
            <a:xfrm>
              <a:off x="3073" y="180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55" name="Rectangle 120"/>
            <p:cNvSpPr>
              <a:spLocks noChangeArrowheads="1"/>
            </p:cNvSpPr>
            <p:nvPr/>
          </p:nvSpPr>
          <p:spPr bwMode="auto">
            <a:xfrm>
              <a:off x="3073" y="1804"/>
              <a:ext cx="6"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56" name="Line 121"/>
            <p:cNvSpPr>
              <a:spLocks noChangeShapeType="1"/>
            </p:cNvSpPr>
            <p:nvPr/>
          </p:nvSpPr>
          <p:spPr bwMode="auto">
            <a:xfrm>
              <a:off x="3073" y="1913"/>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57" name="Rectangle 122"/>
            <p:cNvSpPr>
              <a:spLocks noChangeArrowheads="1"/>
            </p:cNvSpPr>
            <p:nvPr/>
          </p:nvSpPr>
          <p:spPr bwMode="auto">
            <a:xfrm>
              <a:off x="3073" y="1913"/>
              <a:ext cx="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58" name="Line 123"/>
            <p:cNvSpPr>
              <a:spLocks noChangeShapeType="1"/>
            </p:cNvSpPr>
            <p:nvPr/>
          </p:nvSpPr>
          <p:spPr bwMode="auto">
            <a:xfrm>
              <a:off x="3073" y="202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59" name="Rectangle 124"/>
            <p:cNvSpPr>
              <a:spLocks noChangeArrowheads="1"/>
            </p:cNvSpPr>
            <p:nvPr/>
          </p:nvSpPr>
          <p:spPr bwMode="auto">
            <a:xfrm>
              <a:off x="3073" y="2022"/>
              <a:ext cx="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60" name="Line 125"/>
            <p:cNvSpPr>
              <a:spLocks noChangeShapeType="1"/>
            </p:cNvSpPr>
            <p:nvPr/>
          </p:nvSpPr>
          <p:spPr bwMode="auto">
            <a:xfrm>
              <a:off x="3073" y="2215"/>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61" name="Rectangle 126"/>
            <p:cNvSpPr>
              <a:spLocks noChangeArrowheads="1"/>
            </p:cNvSpPr>
            <p:nvPr/>
          </p:nvSpPr>
          <p:spPr bwMode="auto">
            <a:xfrm>
              <a:off x="3073" y="2215"/>
              <a:ext cx="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62" name="Line 127"/>
            <p:cNvSpPr>
              <a:spLocks noChangeShapeType="1"/>
            </p:cNvSpPr>
            <p:nvPr/>
          </p:nvSpPr>
          <p:spPr bwMode="auto">
            <a:xfrm>
              <a:off x="3073" y="2409"/>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63" name="Rectangle 128"/>
            <p:cNvSpPr>
              <a:spLocks noChangeArrowheads="1"/>
            </p:cNvSpPr>
            <p:nvPr/>
          </p:nvSpPr>
          <p:spPr bwMode="auto">
            <a:xfrm>
              <a:off x="3073" y="2409"/>
              <a:ext cx="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64" name="Rectangle 129"/>
            <p:cNvSpPr>
              <a:spLocks noChangeArrowheads="1"/>
            </p:cNvSpPr>
            <p:nvPr/>
          </p:nvSpPr>
          <p:spPr bwMode="auto">
            <a:xfrm>
              <a:off x="3073" y="2596"/>
              <a:ext cx="6"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65" name="Line 130"/>
            <p:cNvSpPr>
              <a:spLocks noChangeShapeType="1"/>
            </p:cNvSpPr>
            <p:nvPr/>
          </p:nvSpPr>
          <p:spPr bwMode="auto">
            <a:xfrm flipH="1">
              <a:off x="246" y="1158"/>
              <a:ext cx="1228" cy="10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5466" name="Group 133"/>
          <p:cNvGrpSpPr>
            <a:grpSpLocks noChangeAspect="1"/>
          </p:cNvGrpSpPr>
          <p:nvPr/>
        </p:nvGrpSpPr>
        <p:grpSpPr bwMode="auto">
          <a:xfrm>
            <a:off x="381000" y="5587999"/>
            <a:ext cx="6127750" cy="2368549"/>
            <a:chOff x="240" y="3520"/>
            <a:chExt cx="3860" cy="1492"/>
          </a:xfrm>
        </p:grpSpPr>
        <p:sp>
          <p:nvSpPr>
            <p:cNvPr id="15467" name="AutoShape 132"/>
            <p:cNvSpPr>
              <a:spLocks noChangeAspect="1" noChangeArrowheads="1" noTextEdit="1"/>
            </p:cNvSpPr>
            <p:nvPr/>
          </p:nvSpPr>
          <p:spPr bwMode="auto">
            <a:xfrm>
              <a:off x="240" y="3537"/>
              <a:ext cx="3855" cy="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68" name="Rectangle 134"/>
            <p:cNvSpPr>
              <a:spLocks noChangeArrowheads="1"/>
            </p:cNvSpPr>
            <p:nvPr/>
          </p:nvSpPr>
          <p:spPr bwMode="auto">
            <a:xfrm>
              <a:off x="248" y="3520"/>
              <a:ext cx="3852" cy="1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69" name="Freeform 135"/>
            <p:cNvSpPr>
              <a:spLocks noEditPoints="1"/>
            </p:cNvSpPr>
            <p:nvPr/>
          </p:nvSpPr>
          <p:spPr bwMode="auto">
            <a:xfrm>
              <a:off x="684" y="3813"/>
              <a:ext cx="3107" cy="863"/>
            </a:xfrm>
            <a:custGeom>
              <a:avLst/>
              <a:gdLst>
                <a:gd name="T0" fmla="*/ 0 w 3107"/>
                <a:gd name="T1" fmla="*/ 859 h 863"/>
                <a:gd name="T2" fmla="*/ 3107 w 3107"/>
                <a:gd name="T3" fmla="*/ 859 h 863"/>
                <a:gd name="T4" fmla="*/ 3107 w 3107"/>
                <a:gd name="T5" fmla="*/ 863 h 863"/>
                <a:gd name="T6" fmla="*/ 0 w 3107"/>
                <a:gd name="T7" fmla="*/ 863 h 863"/>
                <a:gd name="T8" fmla="*/ 0 w 3107"/>
                <a:gd name="T9" fmla="*/ 859 h 863"/>
                <a:gd name="T10" fmla="*/ 0 w 3107"/>
                <a:gd name="T11" fmla="*/ 752 h 863"/>
                <a:gd name="T12" fmla="*/ 3107 w 3107"/>
                <a:gd name="T13" fmla="*/ 752 h 863"/>
                <a:gd name="T14" fmla="*/ 3107 w 3107"/>
                <a:gd name="T15" fmla="*/ 756 h 863"/>
                <a:gd name="T16" fmla="*/ 0 w 3107"/>
                <a:gd name="T17" fmla="*/ 756 h 863"/>
                <a:gd name="T18" fmla="*/ 0 w 3107"/>
                <a:gd name="T19" fmla="*/ 752 h 863"/>
                <a:gd name="T20" fmla="*/ 0 w 3107"/>
                <a:gd name="T21" fmla="*/ 645 h 863"/>
                <a:gd name="T22" fmla="*/ 3107 w 3107"/>
                <a:gd name="T23" fmla="*/ 645 h 863"/>
                <a:gd name="T24" fmla="*/ 3107 w 3107"/>
                <a:gd name="T25" fmla="*/ 649 h 863"/>
                <a:gd name="T26" fmla="*/ 0 w 3107"/>
                <a:gd name="T27" fmla="*/ 649 h 863"/>
                <a:gd name="T28" fmla="*/ 0 w 3107"/>
                <a:gd name="T29" fmla="*/ 645 h 863"/>
                <a:gd name="T30" fmla="*/ 0 w 3107"/>
                <a:gd name="T31" fmla="*/ 537 h 863"/>
                <a:gd name="T32" fmla="*/ 3107 w 3107"/>
                <a:gd name="T33" fmla="*/ 537 h 863"/>
                <a:gd name="T34" fmla="*/ 3107 w 3107"/>
                <a:gd name="T35" fmla="*/ 541 h 863"/>
                <a:gd name="T36" fmla="*/ 0 w 3107"/>
                <a:gd name="T37" fmla="*/ 541 h 863"/>
                <a:gd name="T38" fmla="*/ 0 w 3107"/>
                <a:gd name="T39" fmla="*/ 537 h 863"/>
                <a:gd name="T40" fmla="*/ 0 w 3107"/>
                <a:gd name="T41" fmla="*/ 430 h 863"/>
                <a:gd name="T42" fmla="*/ 3107 w 3107"/>
                <a:gd name="T43" fmla="*/ 430 h 863"/>
                <a:gd name="T44" fmla="*/ 3107 w 3107"/>
                <a:gd name="T45" fmla="*/ 434 h 863"/>
                <a:gd name="T46" fmla="*/ 0 w 3107"/>
                <a:gd name="T47" fmla="*/ 434 h 863"/>
                <a:gd name="T48" fmla="*/ 0 w 3107"/>
                <a:gd name="T49" fmla="*/ 430 h 863"/>
                <a:gd name="T50" fmla="*/ 0 w 3107"/>
                <a:gd name="T51" fmla="*/ 322 h 863"/>
                <a:gd name="T52" fmla="*/ 3107 w 3107"/>
                <a:gd name="T53" fmla="*/ 322 h 863"/>
                <a:gd name="T54" fmla="*/ 3107 w 3107"/>
                <a:gd name="T55" fmla="*/ 326 h 863"/>
                <a:gd name="T56" fmla="*/ 0 w 3107"/>
                <a:gd name="T57" fmla="*/ 326 h 863"/>
                <a:gd name="T58" fmla="*/ 0 w 3107"/>
                <a:gd name="T59" fmla="*/ 322 h 863"/>
                <a:gd name="T60" fmla="*/ 0 w 3107"/>
                <a:gd name="T61" fmla="*/ 214 h 863"/>
                <a:gd name="T62" fmla="*/ 3107 w 3107"/>
                <a:gd name="T63" fmla="*/ 214 h 863"/>
                <a:gd name="T64" fmla="*/ 3107 w 3107"/>
                <a:gd name="T65" fmla="*/ 218 h 863"/>
                <a:gd name="T66" fmla="*/ 0 w 3107"/>
                <a:gd name="T67" fmla="*/ 218 h 863"/>
                <a:gd name="T68" fmla="*/ 0 w 3107"/>
                <a:gd name="T69" fmla="*/ 214 h 863"/>
                <a:gd name="T70" fmla="*/ 0 w 3107"/>
                <a:gd name="T71" fmla="*/ 108 h 863"/>
                <a:gd name="T72" fmla="*/ 3107 w 3107"/>
                <a:gd name="T73" fmla="*/ 108 h 863"/>
                <a:gd name="T74" fmla="*/ 3107 w 3107"/>
                <a:gd name="T75" fmla="*/ 112 h 863"/>
                <a:gd name="T76" fmla="*/ 0 w 3107"/>
                <a:gd name="T77" fmla="*/ 112 h 863"/>
                <a:gd name="T78" fmla="*/ 0 w 3107"/>
                <a:gd name="T79" fmla="*/ 108 h 863"/>
                <a:gd name="T80" fmla="*/ 0 w 3107"/>
                <a:gd name="T81" fmla="*/ 0 h 863"/>
                <a:gd name="T82" fmla="*/ 3107 w 3107"/>
                <a:gd name="T83" fmla="*/ 0 h 863"/>
                <a:gd name="T84" fmla="*/ 3107 w 3107"/>
                <a:gd name="T85" fmla="*/ 4 h 863"/>
                <a:gd name="T86" fmla="*/ 0 w 3107"/>
                <a:gd name="T87" fmla="*/ 4 h 863"/>
                <a:gd name="T88" fmla="*/ 0 w 3107"/>
                <a:gd name="T8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07" h="863">
                  <a:moveTo>
                    <a:pt x="0" y="859"/>
                  </a:moveTo>
                  <a:lnTo>
                    <a:pt x="3107" y="859"/>
                  </a:lnTo>
                  <a:lnTo>
                    <a:pt x="3107" y="863"/>
                  </a:lnTo>
                  <a:lnTo>
                    <a:pt x="0" y="863"/>
                  </a:lnTo>
                  <a:lnTo>
                    <a:pt x="0" y="859"/>
                  </a:lnTo>
                  <a:close/>
                  <a:moveTo>
                    <a:pt x="0" y="752"/>
                  </a:moveTo>
                  <a:lnTo>
                    <a:pt x="3107" y="752"/>
                  </a:lnTo>
                  <a:lnTo>
                    <a:pt x="3107" y="756"/>
                  </a:lnTo>
                  <a:lnTo>
                    <a:pt x="0" y="756"/>
                  </a:lnTo>
                  <a:lnTo>
                    <a:pt x="0" y="752"/>
                  </a:lnTo>
                  <a:close/>
                  <a:moveTo>
                    <a:pt x="0" y="645"/>
                  </a:moveTo>
                  <a:lnTo>
                    <a:pt x="3107" y="645"/>
                  </a:lnTo>
                  <a:lnTo>
                    <a:pt x="3107" y="649"/>
                  </a:lnTo>
                  <a:lnTo>
                    <a:pt x="0" y="649"/>
                  </a:lnTo>
                  <a:lnTo>
                    <a:pt x="0" y="645"/>
                  </a:lnTo>
                  <a:close/>
                  <a:moveTo>
                    <a:pt x="0" y="537"/>
                  </a:moveTo>
                  <a:lnTo>
                    <a:pt x="3107" y="537"/>
                  </a:lnTo>
                  <a:lnTo>
                    <a:pt x="3107" y="541"/>
                  </a:lnTo>
                  <a:lnTo>
                    <a:pt x="0" y="541"/>
                  </a:lnTo>
                  <a:lnTo>
                    <a:pt x="0" y="537"/>
                  </a:lnTo>
                  <a:close/>
                  <a:moveTo>
                    <a:pt x="0" y="430"/>
                  </a:moveTo>
                  <a:lnTo>
                    <a:pt x="3107" y="430"/>
                  </a:lnTo>
                  <a:lnTo>
                    <a:pt x="3107" y="434"/>
                  </a:lnTo>
                  <a:lnTo>
                    <a:pt x="0" y="434"/>
                  </a:lnTo>
                  <a:lnTo>
                    <a:pt x="0" y="430"/>
                  </a:lnTo>
                  <a:close/>
                  <a:moveTo>
                    <a:pt x="0" y="322"/>
                  </a:moveTo>
                  <a:lnTo>
                    <a:pt x="3107" y="322"/>
                  </a:lnTo>
                  <a:lnTo>
                    <a:pt x="3107" y="326"/>
                  </a:lnTo>
                  <a:lnTo>
                    <a:pt x="0" y="326"/>
                  </a:lnTo>
                  <a:lnTo>
                    <a:pt x="0" y="322"/>
                  </a:lnTo>
                  <a:close/>
                  <a:moveTo>
                    <a:pt x="0" y="214"/>
                  </a:moveTo>
                  <a:lnTo>
                    <a:pt x="3107" y="214"/>
                  </a:lnTo>
                  <a:lnTo>
                    <a:pt x="3107" y="218"/>
                  </a:lnTo>
                  <a:lnTo>
                    <a:pt x="0" y="218"/>
                  </a:lnTo>
                  <a:lnTo>
                    <a:pt x="0" y="214"/>
                  </a:lnTo>
                  <a:close/>
                  <a:moveTo>
                    <a:pt x="0" y="108"/>
                  </a:moveTo>
                  <a:lnTo>
                    <a:pt x="3107" y="108"/>
                  </a:lnTo>
                  <a:lnTo>
                    <a:pt x="3107" y="112"/>
                  </a:lnTo>
                  <a:lnTo>
                    <a:pt x="0" y="112"/>
                  </a:lnTo>
                  <a:lnTo>
                    <a:pt x="0" y="108"/>
                  </a:lnTo>
                  <a:close/>
                  <a:moveTo>
                    <a:pt x="0" y="0"/>
                  </a:moveTo>
                  <a:lnTo>
                    <a:pt x="3107" y="0"/>
                  </a:lnTo>
                  <a:lnTo>
                    <a:pt x="3107" y="4"/>
                  </a:lnTo>
                  <a:lnTo>
                    <a:pt x="0" y="4"/>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0" name="Freeform 136"/>
            <p:cNvSpPr>
              <a:spLocks noEditPoints="1"/>
            </p:cNvSpPr>
            <p:nvPr/>
          </p:nvSpPr>
          <p:spPr bwMode="auto">
            <a:xfrm>
              <a:off x="1072" y="3921"/>
              <a:ext cx="2330" cy="861"/>
            </a:xfrm>
            <a:custGeom>
              <a:avLst/>
              <a:gdLst>
                <a:gd name="T0" fmla="*/ 0 w 2330"/>
                <a:gd name="T1" fmla="*/ 7 h 861"/>
                <a:gd name="T2" fmla="*/ 259 w 2330"/>
                <a:gd name="T3" fmla="*/ 7 h 861"/>
                <a:gd name="T4" fmla="*/ 259 w 2330"/>
                <a:gd name="T5" fmla="*/ 861 h 861"/>
                <a:gd name="T6" fmla="*/ 0 w 2330"/>
                <a:gd name="T7" fmla="*/ 861 h 861"/>
                <a:gd name="T8" fmla="*/ 0 w 2330"/>
                <a:gd name="T9" fmla="*/ 7 h 861"/>
                <a:gd name="T10" fmla="*/ 1036 w 2330"/>
                <a:gd name="T11" fmla="*/ 0 h 861"/>
                <a:gd name="T12" fmla="*/ 1295 w 2330"/>
                <a:gd name="T13" fmla="*/ 0 h 861"/>
                <a:gd name="T14" fmla="*/ 1295 w 2330"/>
                <a:gd name="T15" fmla="*/ 861 h 861"/>
                <a:gd name="T16" fmla="*/ 1036 w 2330"/>
                <a:gd name="T17" fmla="*/ 861 h 861"/>
                <a:gd name="T18" fmla="*/ 1036 w 2330"/>
                <a:gd name="T19" fmla="*/ 0 h 861"/>
                <a:gd name="T20" fmla="*/ 2071 w 2330"/>
                <a:gd name="T21" fmla="*/ 45 h 861"/>
                <a:gd name="T22" fmla="*/ 2330 w 2330"/>
                <a:gd name="T23" fmla="*/ 45 h 861"/>
                <a:gd name="T24" fmla="*/ 2330 w 2330"/>
                <a:gd name="T25" fmla="*/ 861 h 861"/>
                <a:gd name="T26" fmla="*/ 2071 w 2330"/>
                <a:gd name="T27" fmla="*/ 861 h 861"/>
                <a:gd name="T28" fmla="*/ 2071 w 2330"/>
                <a:gd name="T29" fmla="*/ 45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0" h="861">
                  <a:moveTo>
                    <a:pt x="0" y="7"/>
                  </a:moveTo>
                  <a:lnTo>
                    <a:pt x="259" y="7"/>
                  </a:lnTo>
                  <a:lnTo>
                    <a:pt x="259" y="861"/>
                  </a:lnTo>
                  <a:lnTo>
                    <a:pt x="0" y="861"/>
                  </a:lnTo>
                  <a:lnTo>
                    <a:pt x="0" y="7"/>
                  </a:lnTo>
                  <a:close/>
                  <a:moveTo>
                    <a:pt x="1036" y="0"/>
                  </a:moveTo>
                  <a:lnTo>
                    <a:pt x="1295" y="0"/>
                  </a:lnTo>
                  <a:lnTo>
                    <a:pt x="1295" y="861"/>
                  </a:lnTo>
                  <a:lnTo>
                    <a:pt x="1036" y="861"/>
                  </a:lnTo>
                  <a:lnTo>
                    <a:pt x="1036" y="0"/>
                  </a:lnTo>
                  <a:close/>
                  <a:moveTo>
                    <a:pt x="2071" y="45"/>
                  </a:moveTo>
                  <a:lnTo>
                    <a:pt x="2330" y="45"/>
                  </a:lnTo>
                  <a:lnTo>
                    <a:pt x="2330" y="861"/>
                  </a:lnTo>
                  <a:lnTo>
                    <a:pt x="2071" y="861"/>
                  </a:lnTo>
                  <a:lnTo>
                    <a:pt x="2071" y="45"/>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71" name="Rectangle 137"/>
            <p:cNvSpPr>
              <a:spLocks noChangeArrowheads="1"/>
            </p:cNvSpPr>
            <p:nvPr/>
          </p:nvSpPr>
          <p:spPr bwMode="auto">
            <a:xfrm>
              <a:off x="3789" y="3815"/>
              <a:ext cx="4" cy="967"/>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2" name="Freeform 138"/>
            <p:cNvSpPr>
              <a:spLocks noEditPoints="1"/>
            </p:cNvSpPr>
            <p:nvPr/>
          </p:nvSpPr>
          <p:spPr bwMode="auto">
            <a:xfrm>
              <a:off x="3791" y="3813"/>
              <a:ext cx="15" cy="971"/>
            </a:xfrm>
            <a:custGeom>
              <a:avLst/>
              <a:gdLst>
                <a:gd name="T0" fmla="*/ 0 w 15"/>
                <a:gd name="T1" fmla="*/ 967 h 971"/>
                <a:gd name="T2" fmla="*/ 15 w 15"/>
                <a:gd name="T3" fmla="*/ 967 h 971"/>
                <a:gd name="T4" fmla="*/ 15 w 15"/>
                <a:gd name="T5" fmla="*/ 971 h 971"/>
                <a:gd name="T6" fmla="*/ 0 w 15"/>
                <a:gd name="T7" fmla="*/ 971 h 971"/>
                <a:gd name="T8" fmla="*/ 0 w 15"/>
                <a:gd name="T9" fmla="*/ 967 h 971"/>
                <a:gd name="T10" fmla="*/ 0 w 15"/>
                <a:gd name="T11" fmla="*/ 805 h 971"/>
                <a:gd name="T12" fmla="*/ 15 w 15"/>
                <a:gd name="T13" fmla="*/ 805 h 971"/>
                <a:gd name="T14" fmla="*/ 15 w 15"/>
                <a:gd name="T15" fmla="*/ 809 h 971"/>
                <a:gd name="T16" fmla="*/ 0 w 15"/>
                <a:gd name="T17" fmla="*/ 809 h 971"/>
                <a:gd name="T18" fmla="*/ 0 w 15"/>
                <a:gd name="T19" fmla="*/ 805 h 971"/>
                <a:gd name="T20" fmla="*/ 0 w 15"/>
                <a:gd name="T21" fmla="*/ 645 h 971"/>
                <a:gd name="T22" fmla="*/ 15 w 15"/>
                <a:gd name="T23" fmla="*/ 645 h 971"/>
                <a:gd name="T24" fmla="*/ 15 w 15"/>
                <a:gd name="T25" fmla="*/ 649 h 971"/>
                <a:gd name="T26" fmla="*/ 0 w 15"/>
                <a:gd name="T27" fmla="*/ 649 h 971"/>
                <a:gd name="T28" fmla="*/ 0 w 15"/>
                <a:gd name="T29" fmla="*/ 645 h 971"/>
                <a:gd name="T30" fmla="*/ 0 w 15"/>
                <a:gd name="T31" fmla="*/ 483 h 971"/>
                <a:gd name="T32" fmla="*/ 15 w 15"/>
                <a:gd name="T33" fmla="*/ 483 h 971"/>
                <a:gd name="T34" fmla="*/ 15 w 15"/>
                <a:gd name="T35" fmla="*/ 487 h 971"/>
                <a:gd name="T36" fmla="*/ 0 w 15"/>
                <a:gd name="T37" fmla="*/ 487 h 971"/>
                <a:gd name="T38" fmla="*/ 0 w 15"/>
                <a:gd name="T39" fmla="*/ 483 h 971"/>
                <a:gd name="T40" fmla="*/ 0 w 15"/>
                <a:gd name="T41" fmla="*/ 322 h 971"/>
                <a:gd name="T42" fmla="*/ 15 w 15"/>
                <a:gd name="T43" fmla="*/ 322 h 971"/>
                <a:gd name="T44" fmla="*/ 15 w 15"/>
                <a:gd name="T45" fmla="*/ 326 h 971"/>
                <a:gd name="T46" fmla="*/ 0 w 15"/>
                <a:gd name="T47" fmla="*/ 326 h 971"/>
                <a:gd name="T48" fmla="*/ 0 w 15"/>
                <a:gd name="T49" fmla="*/ 322 h 971"/>
                <a:gd name="T50" fmla="*/ 0 w 15"/>
                <a:gd name="T51" fmla="*/ 161 h 971"/>
                <a:gd name="T52" fmla="*/ 15 w 15"/>
                <a:gd name="T53" fmla="*/ 161 h 971"/>
                <a:gd name="T54" fmla="*/ 15 w 15"/>
                <a:gd name="T55" fmla="*/ 165 h 971"/>
                <a:gd name="T56" fmla="*/ 0 w 15"/>
                <a:gd name="T57" fmla="*/ 165 h 971"/>
                <a:gd name="T58" fmla="*/ 0 w 15"/>
                <a:gd name="T59" fmla="*/ 161 h 971"/>
                <a:gd name="T60" fmla="*/ 0 w 15"/>
                <a:gd name="T61" fmla="*/ 0 h 971"/>
                <a:gd name="T62" fmla="*/ 15 w 15"/>
                <a:gd name="T63" fmla="*/ 0 h 971"/>
                <a:gd name="T64" fmla="*/ 15 w 15"/>
                <a:gd name="T65" fmla="*/ 4 h 971"/>
                <a:gd name="T66" fmla="*/ 0 w 15"/>
                <a:gd name="T67" fmla="*/ 4 h 971"/>
                <a:gd name="T68" fmla="*/ 0 w 15"/>
                <a:gd name="T69" fmla="*/ 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971">
                  <a:moveTo>
                    <a:pt x="0" y="967"/>
                  </a:moveTo>
                  <a:lnTo>
                    <a:pt x="15" y="967"/>
                  </a:lnTo>
                  <a:lnTo>
                    <a:pt x="15" y="971"/>
                  </a:lnTo>
                  <a:lnTo>
                    <a:pt x="0" y="971"/>
                  </a:lnTo>
                  <a:lnTo>
                    <a:pt x="0" y="967"/>
                  </a:lnTo>
                  <a:close/>
                  <a:moveTo>
                    <a:pt x="0" y="805"/>
                  </a:moveTo>
                  <a:lnTo>
                    <a:pt x="15" y="805"/>
                  </a:lnTo>
                  <a:lnTo>
                    <a:pt x="15" y="809"/>
                  </a:lnTo>
                  <a:lnTo>
                    <a:pt x="0" y="809"/>
                  </a:lnTo>
                  <a:lnTo>
                    <a:pt x="0" y="805"/>
                  </a:lnTo>
                  <a:close/>
                  <a:moveTo>
                    <a:pt x="0" y="645"/>
                  </a:moveTo>
                  <a:lnTo>
                    <a:pt x="15" y="645"/>
                  </a:lnTo>
                  <a:lnTo>
                    <a:pt x="15" y="649"/>
                  </a:lnTo>
                  <a:lnTo>
                    <a:pt x="0" y="649"/>
                  </a:lnTo>
                  <a:lnTo>
                    <a:pt x="0" y="645"/>
                  </a:lnTo>
                  <a:close/>
                  <a:moveTo>
                    <a:pt x="0" y="483"/>
                  </a:moveTo>
                  <a:lnTo>
                    <a:pt x="15" y="483"/>
                  </a:lnTo>
                  <a:lnTo>
                    <a:pt x="15" y="487"/>
                  </a:lnTo>
                  <a:lnTo>
                    <a:pt x="0" y="487"/>
                  </a:lnTo>
                  <a:lnTo>
                    <a:pt x="0" y="483"/>
                  </a:lnTo>
                  <a:close/>
                  <a:moveTo>
                    <a:pt x="0" y="322"/>
                  </a:moveTo>
                  <a:lnTo>
                    <a:pt x="15" y="322"/>
                  </a:lnTo>
                  <a:lnTo>
                    <a:pt x="15" y="326"/>
                  </a:lnTo>
                  <a:lnTo>
                    <a:pt x="0" y="326"/>
                  </a:lnTo>
                  <a:lnTo>
                    <a:pt x="0" y="322"/>
                  </a:lnTo>
                  <a:close/>
                  <a:moveTo>
                    <a:pt x="0" y="161"/>
                  </a:moveTo>
                  <a:lnTo>
                    <a:pt x="15" y="161"/>
                  </a:lnTo>
                  <a:lnTo>
                    <a:pt x="15" y="165"/>
                  </a:lnTo>
                  <a:lnTo>
                    <a:pt x="0" y="165"/>
                  </a:lnTo>
                  <a:lnTo>
                    <a:pt x="0" y="161"/>
                  </a:lnTo>
                  <a:close/>
                  <a:moveTo>
                    <a:pt x="0" y="0"/>
                  </a:moveTo>
                  <a:lnTo>
                    <a:pt x="15" y="0"/>
                  </a:lnTo>
                  <a:lnTo>
                    <a:pt x="15" y="4"/>
                  </a:lnTo>
                  <a:lnTo>
                    <a:pt x="0" y="4"/>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3" name="Rectangle 139"/>
            <p:cNvSpPr>
              <a:spLocks noChangeArrowheads="1"/>
            </p:cNvSpPr>
            <p:nvPr/>
          </p:nvSpPr>
          <p:spPr bwMode="auto">
            <a:xfrm>
              <a:off x="682" y="3815"/>
              <a:ext cx="4" cy="967"/>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4" name="Freeform 140"/>
            <p:cNvSpPr>
              <a:spLocks noEditPoints="1"/>
            </p:cNvSpPr>
            <p:nvPr/>
          </p:nvSpPr>
          <p:spPr bwMode="auto">
            <a:xfrm>
              <a:off x="668" y="3813"/>
              <a:ext cx="16" cy="971"/>
            </a:xfrm>
            <a:custGeom>
              <a:avLst/>
              <a:gdLst>
                <a:gd name="T0" fmla="*/ 0 w 16"/>
                <a:gd name="T1" fmla="*/ 967 h 971"/>
                <a:gd name="T2" fmla="*/ 16 w 16"/>
                <a:gd name="T3" fmla="*/ 967 h 971"/>
                <a:gd name="T4" fmla="*/ 16 w 16"/>
                <a:gd name="T5" fmla="*/ 971 h 971"/>
                <a:gd name="T6" fmla="*/ 0 w 16"/>
                <a:gd name="T7" fmla="*/ 971 h 971"/>
                <a:gd name="T8" fmla="*/ 0 w 16"/>
                <a:gd name="T9" fmla="*/ 967 h 971"/>
                <a:gd name="T10" fmla="*/ 0 w 16"/>
                <a:gd name="T11" fmla="*/ 859 h 971"/>
                <a:gd name="T12" fmla="*/ 16 w 16"/>
                <a:gd name="T13" fmla="*/ 859 h 971"/>
                <a:gd name="T14" fmla="*/ 16 w 16"/>
                <a:gd name="T15" fmla="*/ 863 h 971"/>
                <a:gd name="T16" fmla="*/ 0 w 16"/>
                <a:gd name="T17" fmla="*/ 863 h 971"/>
                <a:gd name="T18" fmla="*/ 0 w 16"/>
                <a:gd name="T19" fmla="*/ 859 h 971"/>
                <a:gd name="T20" fmla="*/ 0 w 16"/>
                <a:gd name="T21" fmla="*/ 752 h 971"/>
                <a:gd name="T22" fmla="*/ 16 w 16"/>
                <a:gd name="T23" fmla="*/ 752 h 971"/>
                <a:gd name="T24" fmla="*/ 16 w 16"/>
                <a:gd name="T25" fmla="*/ 756 h 971"/>
                <a:gd name="T26" fmla="*/ 0 w 16"/>
                <a:gd name="T27" fmla="*/ 756 h 971"/>
                <a:gd name="T28" fmla="*/ 0 w 16"/>
                <a:gd name="T29" fmla="*/ 752 h 971"/>
                <a:gd name="T30" fmla="*/ 0 w 16"/>
                <a:gd name="T31" fmla="*/ 645 h 971"/>
                <a:gd name="T32" fmla="*/ 16 w 16"/>
                <a:gd name="T33" fmla="*/ 645 h 971"/>
                <a:gd name="T34" fmla="*/ 16 w 16"/>
                <a:gd name="T35" fmla="*/ 649 h 971"/>
                <a:gd name="T36" fmla="*/ 0 w 16"/>
                <a:gd name="T37" fmla="*/ 649 h 971"/>
                <a:gd name="T38" fmla="*/ 0 w 16"/>
                <a:gd name="T39" fmla="*/ 645 h 971"/>
                <a:gd name="T40" fmla="*/ 0 w 16"/>
                <a:gd name="T41" fmla="*/ 537 h 971"/>
                <a:gd name="T42" fmla="*/ 16 w 16"/>
                <a:gd name="T43" fmla="*/ 537 h 971"/>
                <a:gd name="T44" fmla="*/ 16 w 16"/>
                <a:gd name="T45" fmla="*/ 541 h 971"/>
                <a:gd name="T46" fmla="*/ 0 w 16"/>
                <a:gd name="T47" fmla="*/ 541 h 971"/>
                <a:gd name="T48" fmla="*/ 0 w 16"/>
                <a:gd name="T49" fmla="*/ 537 h 971"/>
                <a:gd name="T50" fmla="*/ 0 w 16"/>
                <a:gd name="T51" fmla="*/ 430 h 971"/>
                <a:gd name="T52" fmla="*/ 16 w 16"/>
                <a:gd name="T53" fmla="*/ 430 h 971"/>
                <a:gd name="T54" fmla="*/ 16 w 16"/>
                <a:gd name="T55" fmla="*/ 434 h 971"/>
                <a:gd name="T56" fmla="*/ 0 w 16"/>
                <a:gd name="T57" fmla="*/ 434 h 971"/>
                <a:gd name="T58" fmla="*/ 0 w 16"/>
                <a:gd name="T59" fmla="*/ 430 h 971"/>
                <a:gd name="T60" fmla="*/ 0 w 16"/>
                <a:gd name="T61" fmla="*/ 322 h 971"/>
                <a:gd name="T62" fmla="*/ 16 w 16"/>
                <a:gd name="T63" fmla="*/ 322 h 971"/>
                <a:gd name="T64" fmla="*/ 16 w 16"/>
                <a:gd name="T65" fmla="*/ 326 h 971"/>
                <a:gd name="T66" fmla="*/ 0 w 16"/>
                <a:gd name="T67" fmla="*/ 326 h 971"/>
                <a:gd name="T68" fmla="*/ 0 w 16"/>
                <a:gd name="T69" fmla="*/ 322 h 971"/>
                <a:gd name="T70" fmla="*/ 0 w 16"/>
                <a:gd name="T71" fmla="*/ 214 h 971"/>
                <a:gd name="T72" fmla="*/ 16 w 16"/>
                <a:gd name="T73" fmla="*/ 214 h 971"/>
                <a:gd name="T74" fmla="*/ 16 w 16"/>
                <a:gd name="T75" fmla="*/ 218 h 971"/>
                <a:gd name="T76" fmla="*/ 0 w 16"/>
                <a:gd name="T77" fmla="*/ 218 h 971"/>
                <a:gd name="T78" fmla="*/ 0 w 16"/>
                <a:gd name="T79" fmla="*/ 214 h 971"/>
                <a:gd name="T80" fmla="*/ 0 w 16"/>
                <a:gd name="T81" fmla="*/ 108 h 971"/>
                <a:gd name="T82" fmla="*/ 16 w 16"/>
                <a:gd name="T83" fmla="*/ 108 h 971"/>
                <a:gd name="T84" fmla="*/ 16 w 16"/>
                <a:gd name="T85" fmla="*/ 112 h 971"/>
                <a:gd name="T86" fmla="*/ 0 w 16"/>
                <a:gd name="T87" fmla="*/ 112 h 971"/>
                <a:gd name="T88" fmla="*/ 0 w 16"/>
                <a:gd name="T89" fmla="*/ 108 h 971"/>
                <a:gd name="T90" fmla="*/ 0 w 16"/>
                <a:gd name="T91" fmla="*/ 0 h 971"/>
                <a:gd name="T92" fmla="*/ 16 w 16"/>
                <a:gd name="T93" fmla="*/ 0 h 971"/>
                <a:gd name="T94" fmla="*/ 16 w 16"/>
                <a:gd name="T95" fmla="*/ 4 h 971"/>
                <a:gd name="T96" fmla="*/ 0 w 16"/>
                <a:gd name="T97" fmla="*/ 4 h 971"/>
                <a:gd name="T98" fmla="*/ 0 w 16"/>
                <a:gd name="T99" fmla="*/ 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971">
                  <a:moveTo>
                    <a:pt x="0" y="967"/>
                  </a:moveTo>
                  <a:lnTo>
                    <a:pt x="16" y="967"/>
                  </a:lnTo>
                  <a:lnTo>
                    <a:pt x="16" y="971"/>
                  </a:lnTo>
                  <a:lnTo>
                    <a:pt x="0" y="971"/>
                  </a:lnTo>
                  <a:lnTo>
                    <a:pt x="0" y="967"/>
                  </a:lnTo>
                  <a:close/>
                  <a:moveTo>
                    <a:pt x="0" y="859"/>
                  </a:moveTo>
                  <a:lnTo>
                    <a:pt x="16" y="859"/>
                  </a:lnTo>
                  <a:lnTo>
                    <a:pt x="16" y="863"/>
                  </a:lnTo>
                  <a:lnTo>
                    <a:pt x="0" y="863"/>
                  </a:lnTo>
                  <a:lnTo>
                    <a:pt x="0" y="859"/>
                  </a:lnTo>
                  <a:close/>
                  <a:moveTo>
                    <a:pt x="0" y="752"/>
                  </a:moveTo>
                  <a:lnTo>
                    <a:pt x="16" y="752"/>
                  </a:lnTo>
                  <a:lnTo>
                    <a:pt x="16" y="756"/>
                  </a:lnTo>
                  <a:lnTo>
                    <a:pt x="0" y="756"/>
                  </a:lnTo>
                  <a:lnTo>
                    <a:pt x="0" y="752"/>
                  </a:lnTo>
                  <a:close/>
                  <a:moveTo>
                    <a:pt x="0" y="645"/>
                  </a:moveTo>
                  <a:lnTo>
                    <a:pt x="16" y="645"/>
                  </a:lnTo>
                  <a:lnTo>
                    <a:pt x="16" y="649"/>
                  </a:lnTo>
                  <a:lnTo>
                    <a:pt x="0" y="649"/>
                  </a:lnTo>
                  <a:lnTo>
                    <a:pt x="0" y="645"/>
                  </a:lnTo>
                  <a:close/>
                  <a:moveTo>
                    <a:pt x="0" y="537"/>
                  </a:moveTo>
                  <a:lnTo>
                    <a:pt x="16" y="537"/>
                  </a:lnTo>
                  <a:lnTo>
                    <a:pt x="16" y="541"/>
                  </a:lnTo>
                  <a:lnTo>
                    <a:pt x="0" y="541"/>
                  </a:lnTo>
                  <a:lnTo>
                    <a:pt x="0" y="537"/>
                  </a:lnTo>
                  <a:close/>
                  <a:moveTo>
                    <a:pt x="0" y="430"/>
                  </a:moveTo>
                  <a:lnTo>
                    <a:pt x="16" y="430"/>
                  </a:lnTo>
                  <a:lnTo>
                    <a:pt x="16" y="434"/>
                  </a:lnTo>
                  <a:lnTo>
                    <a:pt x="0" y="434"/>
                  </a:lnTo>
                  <a:lnTo>
                    <a:pt x="0" y="430"/>
                  </a:lnTo>
                  <a:close/>
                  <a:moveTo>
                    <a:pt x="0" y="322"/>
                  </a:moveTo>
                  <a:lnTo>
                    <a:pt x="16" y="322"/>
                  </a:lnTo>
                  <a:lnTo>
                    <a:pt x="16" y="326"/>
                  </a:lnTo>
                  <a:lnTo>
                    <a:pt x="0" y="326"/>
                  </a:lnTo>
                  <a:lnTo>
                    <a:pt x="0" y="322"/>
                  </a:lnTo>
                  <a:close/>
                  <a:moveTo>
                    <a:pt x="0" y="214"/>
                  </a:moveTo>
                  <a:lnTo>
                    <a:pt x="16" y="214"/>
                  </a:lnTo>
                  <a:lnTo>
                    <a:pt x="16" y="218"/>
                  </a:lnTo>
                  <a:lnTo>
                    <a:pt x="0" y="218"/>
                  </a:lnTo>
                  <a:lnTo>
                    <a:pt x="0" y="214"/>
                  </a:lnTo>
                  <a:close/>
                  <a:moveTo>
                    <a:pt x="0" y="108"/>
                  </a:moveTo>
                  <a:lnTo>
                    <a:pt x="16" y="108"/>
                  </a:lnTo>
                  <a:lnTo>
                    <a:pt x="16" y="112"/>
                  </a:lnTo>
                  <a:lnTo>
                    <a:pt x="0" y="112"/>
                  </a:lnTo>
                  <a:lnTo>
                    <a:pt x="0" y="108"/>
                  </a:lnTo>
                  <a:close/>
                  <a:moveTo>
                    <a:pt x="0" y="0"/>
                  </a:moveTo>
                  <a:lnTo>
                    <a:pt x="16" y="0"/>
                  </a:lnTo>
                  <a:lnTo>
                    <a:pt x="16" y="4"/>
                  </a:lnTo>
                  <a:lnTo>
                    <a:pt x="0" y="4"/>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5" name="Rectangle 141"/>
            <p:cNvSpPr>
              <a:spLocks noChangeArrowheads="1"/>
            </p:cNvSpPr>
            <p:nvPr/>
          </p:nvSpPr>
          <p:spPr bwMode="auto">
            <a:xfrm>
              <a:off x="684" y="4780"/>
              <a:ext cx="3107" cy="4"/>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6" name="Freeform 142"/>
            <p:cNvSpPr>
              <a:spLocks noEditPoints="1"/>
            </p:cNvSpPr>
            <p:nvPr/>
          </p:nvSpPr>
          <p:spPr bwMode="auto">
            <a:xfrm>
              <a:off x="682" y="4782"/>
              <a:ext cx="3111" cy="16"/>
            </a:xfrm>
            <a:custGeom>
              <a:avLst/>
              <a:gdLst>
                <a:gd name="T0" fmla="*/ 4 w 3111"/>
                <a:gd name="T1" fmla="*/ 0 h 16"/>
                <a:gd name="T2" fmla="*/ 4 w 3111"/>
                <a:gd name="T3" fmla="*/ 16 h 16"/>
                <a:gd name="T4" fmla="*/ 0 w 3111"/>
                <a:gd name="T5" fmla="*/ 16 h 16"/>
                <a:gd name="T6" fmla="*/ 0 w 3111"/>
                <a:gd name="T7" fmla="*/ 0 h 16"/>
                <a:gd name="T8" fmla="*/ 4 w 3111"/>
                <a:gd name="T9" fmla="*/ 0 h 16"/>
                <a:gd name="T10" fmla="*/ 1040 w 3111"/>
                <a:gd name="T11" fmla="*/ 0 h 16"/>
                <a:gd name="T12" fmla="*/ 1040 w 3111"/>
                <a:gd name="T13" fmla="*/ 16 h 16"/>
                <a:gd name="T14" fmla="*/ 1036 w 3111"/>
                <a:gd name="T15" fmla="*/ 16 h 16"/>
                <a:gd name="T16" fmla="*/ 1036 w 3111"/>
                <a:gd name="T17" fmla="*/ 0 h 16"/>
                <a:gd name="T18" fmla="*/ 1040 w 3111"/>
                <a:gd name="T19" fmla="*/ 0 h 16"/>
                <a:gd name="T20" fmla="*/ 2075 w 3111"/>
                <a:gd name="T21" fmla="*/ 0 h 16"/>
                <a:gd name="T22" fmla="*/ 2075 w 3111"/>
                <a:gd name="T23" fmla="*/ 16 h 16"/>
                <a:gd name="T24" fmla="*/ 2071 w 3111"/>
                <a:gd name="T25" fmla="*/ 16 h 16"/>
                <a:gd name="T26" fmla="*/ 2071 w 3111"/>
                <a:gd name="T27" fmla="*/ 0 h 16"/>
                <a:gd name="T28" fmla="*/ 2075 w 3111"/>
                <a:gd name="T29" fmla="*/ 0 h 16"/>
                <a:gd name="T30" fmla="*/ 3111 w 3111"/>
                <a:gd name="T31" fmla="*/ 0 h 16"/>
                <a:gd name="T32" fmla="*/ 3111 w 3111"/>
                <a:gd name="T33" fmla="*/ 16 h 16"/>
                <a:gd name="T34" fmla="*/ 3107 w 3111"/>
                <a:gd name="T35" fmla="*/ 16 h 16"/>
                <a:gd name="T36" fmla="*/ 3107 w 3111"/>
                <a:gd name="T37" fmla="*/ 0 h 16"/>
                <a:gd name="T38" fmla="*/ 3111 w 3111"/>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11" h="16">
                  <a:moveTo>
                    <a:pt x="4" y="0"/>
                  </a:moveTo>
                  <a:lnTo>
                    <a:pt x="4" y="16"/>
                  </a:lnTo>
                  <a:lnTo>
                    <a:pt x="0" y="16"/>
                  </a:lnTo>
                  <a:lnTo>
                    <a:pt x="0" y="0"/>
                  </a:lnTo>
                  <a:lnTo>
                    <a:pt x="4" y="0"/>
                  </a:lnTo>
                  <a:close/>
                  <a:moveTo>
                    <a:pt x="1040" y="0"/>
                  </a:moveTo>
                  <a:lnTo>
                    <a:pt x="1040" y="16"/>
                  </a:lnTo>
                  <a:lnTo>
                    <a:pt x="1036" y="16"/>
                  </a:lnTo>
                  <a:lnTo>
                    <a:pt x="1036" y="0"/>
                  </a:lnTo>
                  <a:lnTo>
                    <a:pt x="1040" y="0"/>
                  </a:lnTo>
                  <a:close/>
                  <a:moveTo>
                    <a:pt x="2075" y="0"/>
                  </a:moveTo>
                  <a:lnTo>
                    <a:pt x="2075" y="16"/>
                  </a:lnTo>
                  <a:lnTo>
                    <a:pt x="2071" y="16"/>
                  </a:lnTo>
                  <a:lnTo>
                    <a:pt x="2071" y="0"/>
                  </a:lnTo>
                  <a:lnTo>
                    <a:pt x="2075" y="0"/>
                  </a:lnTo>
                  <a:close/>
                  <a:moveTo>
                    <a:pt x="3111" y="0"/>
                  </a:moveTo>
                  <a:lnTo>
                    <a:pt x="3111" y="16"/>
                  </a:lnTo>
                  <a:lnTo>
                    <a:pt x="3107" y="16"/>
                  </a:lnTo>
                  <a:lnTo>
                    <a:pt x="3107" y="0"/>
                  </a:lnTo>
                  <a:lnTo>
                    <a:pt x="3111"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7" name="Freeform 143"/>
            <p:cNvSpPr>
              <a:spLocks/>
            </p:cNvSpPr>
            <p:nvPr/>
          </p:nvSpPr>
          <p:spPr bwMode="auto">
            <a:xfrm>
              <a:off x="1196" y="3930"/>
              <a:ext cx="2082" cy="22"/>
            </a:xfrm>
            <a:custGeom>
              <a:avLst/>
              <a:gdLst>
                <a:gd name="T0" fmla="*/ 36 w 12489"/>
                <a:gd name="T1" fmla="*/ 44 h 133"/>
                <a:gd name="T2" fmla="*/ 6244 w 12489"/>
                <a:gd name="T3" fmla="*/ 0 h 133"/>
                <a:gd name="T4" fmla="*/ 12453 w 12489"/>
                <a:gd name="T5" fmla="*/ 60 h 133"/>
                <a:gd name="T6" fmla="*/ 12488 w 12489"/>
                <a:gd name="T7" fmla="*/ 97 h 133"/>
                <a:gd name="T8" fmla="*/ 12452 w 12489"/>
                <a:gd name="T9" fmla="*/ 132 h 133"/>
                <a:gd name="T10" fmla="*/ 6245 w 12489"/>
                <a:gd name="T11" fmla="*/ 72 h 133"/>
                <a:gd name="T12" fmla="*/ 37 w 12489"/>
                <a:gd name="T13" fmla="*/ 116 h 133"/>
                <a:gd name="T14" fmla="*/ 0 w 12489"/>
                <a:gd name="T15" fmla="*/ 81 h 133"/>
                <a:gd name="T16" fmla="*/ 36 w 12489"/>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89" h="133">
                  <a:moveTo>
                    <a:pt x="36" y="44"/>
                  </a:moveTo>
                  <a:lnTo>
                    <a:pt x="6244" y="0"/>
                  </a:lnTo>
                  <a:lnTo>
                    <a:pt x="12453" y="60"/>
                  </a:lnTo>
                  <a:cubicBezTo>
                    <a:pt x="12473" y="61"/>
                    <a:pt x="12489" y="77"/>
                    <a:pt x="12488" y="97"/>
                  </a:cubicBezTo>
                  <a:cubicBezTo>
                    <a:pt x="12488" y="117"/>
                    <a:pt x="12472" y="133"/>
                    <a:pt x="12452" y="132"/>
                  </a:cubicBezTo>
                  <a:lnTo>
                    <a:pt x="6245" y="72"/>
                  </a:lnTo>
                  <a:lnTo>
                    <a:pt x="37" y="116"/>
                  </a:lnTo>
                  <a:cubicBezTo>
                    <a:pt x="17" y="117"/>
                    <a:pt x="1" y="101"/>
                    <a:pt x="0" y="81"/>
                  </a:cubicBezTo>
                  <a:cubicBezTo>
                    <a:pt x="0" y="61"/>
                    <a:pt x="16" y="45"/>
                    <a:pt x="36" y="44"/>
                  </a:cubicBezTo>
                  <a:close/>
                </a:path>
              </a:pathLst>
            </a:custGeom>
            <a:solidFill>
              <a:srgbClr val="002060"/>
            </a:solidFill>
            <a:ln w="1588" cap="flat">
              <a:solidFill>
                <a:srgbClr val="D99694"/>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8" name="Oval 144"/>
            <p:cNvSpPr>
              <a:spLocks noChangeArrowheads="1"/>
            </p:cNvSpPr>
            <p:nvPr/>
          </p:nvSpPr>
          <p:spPr bwMode="auto">
            <a:xfrm>
              <a:off x="1187" y="3929"/>
              <a:ext cx="28" cy="28"/>
            </a:xfrm>
            <a:prstGeom prst="ellipse">
              <a:avLst/>
            </a:prstGeom>
            <a:solidFill>
              <a:srgbClr val="D9969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79" name="Oval 145"/>
            <p:cNvSpPr>
              <a:spLocks noChangeArrowheads="1"/>
            </p:cNvSpPr>
            <p:nvPr/>
          </p:nvSpPr>
          <p:spPr bwMode="auto">
            <a:xfrm>
              <a:off x="2223" y="3921"/>
              <a:ext cx="28" cy="28"/>
            </a:xfrm>
            <a:prstGeom prst="ellipse">
              <a:avLst/>
            </a:prstGeom>
            <a:solidFill>
              <a:srgbClr val="D9969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80" name="Oval 146"/>
            <p:cNvSpPr>
              <a:spLocks noChangeArrowheads="1"/>
            </p:cNvSpPr>
            <p:nvPr/>
          </p:nvSpPr>
          <p:spPr bwMode="auto">
            <a:xfrm>
              <a:off x="3258" y="3932"/>
              <a:ext cx="28" cy="28"/>
            </a:xfrm>
            <a:prstGeom prst="ellipse">
              <a:avLst/>
            </a:prstGeom>
            <a:solidFill>
              <a:srgbClr val="D9969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481" name="Rectangle 147"/>
            <p:cNvSpPr>
              <a:spLocks noChangeArrowheads="1"/>
            </p:cNvSpPr>
            <p:nvPr/>
          </p:nvSpPr>
          <p:spPr bwMode="auto">
            <a:xfrm>
              <a:off x="975" y="4314"/>
              <a:ext cx="45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1,588,679,680 </a:t>
              </a:r>
              <a:endParaRPr kumimoji="0" lang="ja-JP" altLang="ja-JP" sz="900" b="0" i="0" u="none" strike="noStrike" cap="none" normalizeH="0" baseline="0" dirty="0" smtClean="0">
                <a:ln>
                  <a:noFill/>
                </a:ln>
                <a:solidFill>
                  <a:schemeClr val="tx1"/>
                </a:solidFill>
                <a:effectLst/>
              </a:endParaRPr>
            </a:p>
          </p:txBody>
        </p:sp>
        <p:sp>
          <p:nvSpPr>
            <p:cNvPr id="15482" name="Rectangle 148"/>
            <p:cNvSpPr>
              <a:spLocks noChangeArrowheads="1"/>
            </p:cNvSpPr>
            <p:nvPr/>
          </p:nvSpPr>
          <p:spPr bwMode="auto">
            <a:xfrm>
              <a:off x="2029" y="4314"/>
              <a:ext cx="45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1,603,021,640 </a:t>
              </a:r>
              <a:endParaRPr kumimoji="0" lang="ja-JP" altLang="ja-JP" sz="900" b="0" i="0" u="none" strike="noStrike" cap="none" normalizeH="0" baseline="0" dirty="0" smtClean="0">
                <a:ln>
                  <a:noFill/>
                </a:ln>
                <a:solidFill>
                  <a:schemeClr val="tx1"/>
                </a:solidFill>
                <a:effectLst/>
              </a:endParaRPr>
            </a:p>
          </p:txBody>
        </p:sp>
        <p:sp>
          <p:nvSpPr>
            <p:cNvPr id="15483" name="Rectangle 149"/>
            <p:cNvSpPr>
              <a:spLocks noChangeArrowheads="1"/>
            </p:cNvSpPr>
            <p:nvPr/>
          </p:nvSpPr>
          <p:spPr bwMode="auto">
            <a:xfrm>
              <a:off x="3097" y="4319"/>
              <a:ext cx="45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1,517,945,560 </a:t>
              </a:r>
              <a:endParaRPr kumimoji="0" lang="ja-JP" altLang="ja-JP" sz="900" b="0" i="0" u="none" strike="noStrike" cap="none" normalizeH="0" baseline="0" dirty="0" smtClean="0">
                <a:ln>
                  <a:noFill/>
                </a:ln>
                <a:solidFill>
                  <a:schemeClr val="tx1"/>
                </a:solidFill>
                <a:effectLst/>
              </a:endParaRPr>
            </a:p>
          </p:txBody>
        </p:sp>
        <p:sp>
          <p:nvSpPr>
            <p:cNvPr id="15484" name="Rectangle 150"/>
            <p:cNvSpPr>
              <a:spLocks noChangeArrowheads="1"/>
            </p:cNvSpPr>
            <p:nvPr/>
          </p:nvSpPr>
          <p:spPr bwMode="auto">
            <a:xfrm>
              <a:off x="1138" y="3980"/>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52.0</a:t>
              </a:r>
              <a:endParaRPr kumimoji="0" lang="ja-JP" altLang="ja-JP" sz="900" b="0" i="0" u="none" strike="noStrike" cap="none" normalizeH="0" baseline="0" dirty="0" smtClean="0">
                <a:ln>
                  <a:noFill/>
                </a:ln>
                <a:solidFill>
                  <a:schemeClr val="tx1"/>
                </a:solidFill>
                <a:effectLst/>
              </a:endParaRPr>
            </a:p>
          </p:txBody>
        </p:sp>
        <p:sp>
          <p:nvSpPr>
            <p:cNvPr id="15485" name="Rectangle 151"/>
            <p:cNvSpPr>
              <a:spLocks noChangeArrowheads="1"/>
            </p:cNvSpPr>
            <p:nvPr/>
          </p:nvSpPr>
          <p:spPr bwMode="auto">
            <a:xfrm>
              <a:off x="2173" y="3974"/>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52.5</a:t>
              </a:r>
              <a:endParaRPr kumimoji="0" lang="ja-JP" altLang="ja-JP" sz="900" b="0" i="0" u="none" strike="noStrike" cap="none" normalizeH="0" baseline="0" dirty="0" smtClean="0">
                <a:ln>
                  <a:noFill/>
                </a:ln>
                <a:solidFill>
                  <a:schemeClr val="tx1"/>
                </a:solidFill>
                <a:effectLst/>
              </a:endParaRPr>
            </a:p>
          </p:txBody>
        </p:sp>
        <p:sp>
          <p:nvSpPr>
            <p:cNvPr id="15486" name="Rectangle 152"/>
            <p:cNvSpPr>
              <a:spLocks noChangeArrowheads="1"/>
            </p:cNvSpPr>
            <p:nvPr/>
          </p:nvSpPr>
          <p:spPr bwMode="auto">
            <a:xfrm>
              <a:off x="3208" y="3984"/>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51.9</a:t>
              </a:r>
              <a:endParaRPr kumimoji="0" lang="ja-JP" altLang="ja-JP" sz="900" b="0" i="0" u="none" strike="noStrike" cap="none" normalizeH="0" baseline="0" dirty="0" smtClean="0">
                <a:ln>
                  <a:noFill/>
                </a:ln>
                <a:solidFill>
                  <a:schemeClr val="tx1"/>
                </a:solidFill>
                <a:effectLst/>
              </a:endParaRPr>
            </a:p>
          </p:txBody>
        </p:sp>
        <p:sp>
          <p:nvSpPr>
            <p:cNvPr id="15487" name="Rectangle 153"/>
            <p:cNvSpPr>
              <a:spLocks noChangeArrowheads="1"/>
            </p:cNvSpPr>
            <p:nvPr/>
          </p:nvSpPr>
          <p:spPr bwMode="auto">
            <a:xfrm>
              <a:off x="3834" y="4755"/>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5488" name="Rectangle 154"/>
            <p:cNvSpPr>
              <a:spLocks noChangeArrowheads="1"/>
            </p:cNvSpPr>
            <p:nvPr/>
          </p:nvSpPr>
          <p:spPr bwMode="auto">
            <a:xfrm>
              <a:off x="3834" y="4593"/>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5489" name="Rectangle 155"/>
            <p:cNvSpPr>
              <a:spLocks noChangeArrowheads="1"/>
            </p:cNvSpPr>
            <p:nvPr/>
          </p:nvSpPr>
          <p:spPr bwMode="auto">
            <a:xfrm>
              <a:off x="3834" y="4433"/>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5490" name="Rectangle 156"/>
            <p:cNvSpPr>
              <a:spLocks noChangeArrowheads="1"/>
            </p:cNvSpPr>
            <p:nvPr/>
          </p:nvSpPr>
          <p:spPr bwMode="auto">
            <a:xfrm>
              <a:off x="3834" y="4272"/>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5491" name="Rectangle 157"/>
            <p:cNvSpPr>
              <a:spLocks noChangeArrowheads="1"/>
            </p:cNvSpPr>
            <p:nvPr/>
          </p:nvSpPr>
          <p:spPr bwMode="auto">
            <a:xfrm>
              <a:off x="3834" y="4111"/>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5492" name="Rectangle 158"/>
            <p:cNvSpPr>
              <a:spLocks noChangeArrowheads="1"/>
            </p:cNvSpPr>
            <p:nvPr/>
          </p:nvSpPr>
          <p:spPr bwMode="auto">
            <a:xfrm>
              <a:off x="3834" y="3949"/>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5493" name="Rectangle 159"/>
            <p:cNvSpPr>
              <a:spLocks noChangeArrowheads="1"/>
            </p:cNvSpPr>
            <p:nvPr/>
          </p:nvSpPr>
          <p:spPr bwMode="auto">
            <a:xfrm>
              <a:off x="3834" y="378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5494" name="Rectangle 160"/>
            <p:cNvSpPr>
              <a:spLocks noChangeArrowheads="1"/>
            </p:cNvSpPr>
            <p:nvPr/>
          </p:nvSpPr>
          <p:spPr bwMode="auto">
            <a:xfrm>
              <a:off x="596" y="4755"/>
              <a:ext cx="51"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495" name="Rectangle 161"/>
            <p:cNvSpPr>
              <a:spLocks noChangeArrowheads="1"/>
            </p:cNvSpPr>
            <p:nvPr/>
          </p:nvSpPr>
          <p:spPr bwMode="auto">
            <a:xfrm>
              <a:off x="340" y="4648"/>
              <a:ext cx="308"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496" name="Rectangle 162"/>
            <p:cNvSpPr>
              <a:spLocks noChangeArrowheads="1"/>
            </p:cNvSpPr>
            <p:nvPr/>
          </p:nvSpPr>
          <p:spPr bwMode="auto">
            <a:xfrm>
              <a:off x="340" y="4541"/>
              <a:ext cx="308"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497" name="Rectangle 163"/>
            <p:cNvSpPr>
              <a:spLocks noChangeArrowheads="1"/>
            </p:cNvSpPr>
            <p:nvPr/>
          </p:nvSpPr>
          <p:spPr bwMode="auto">
            <a:xfrm>
              <a:off x="340" y="4433"/>
              <a:ext cx="308"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498" name="Rectangle 164"/>
            <p:cNvSpPr>
              <a:spLocks noChangeArrowheads="1"/>
            </p:cNvSpPr>
            <p:nvPr/>
          </p:nvSpPr>
          <p:spPr bwMode="auto">
            <a:xfrm>
              <a:off x="340" y="4326"/>
              <a:ext cx="308"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499" name="Rectangle 165"/>
            <p:cNvSpPr>
              <a:spLocks noChangeArrowheads="1"/>
            </p:cNvSpPr>
            <p:nvPr/>
          </p:nvSpPr>
          <p:spPr bwMode="auto">
            <a:xfrm>
              <a:off x="295" y="4218"/>
              <a:ext cx="3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500" name="Rectangle 166"/>
            <p:cNvSpPr>
              <a:spLocks noChangeArrowheads="1"/>
            </p:cNvSpPr>
            <p:nvPr/>
          </p:nvSpPr>
          <p:spPr bwMode="auto">
            <a:xfrm>
              <a:off x="295" y="4111"/>
              <a:ext cx="3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501" name="Rectangle 167"/>
            <p:cNvSpPr>
              <a:spLocks noChangeArrowheads="1"/>
            </p:cNvSpPr>
            <p:nvPr/>
          </p:nvSpPr>
          <p:spPr bwMode="auto">
            <a:xfrm>
              <a:off x="295" y="4002"/>
              <a:ext cx="3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502" name="Rectangle 168"/>
            <p:cNvSpPr>
              <a:spLocks noChangeArrowheads="1"/>
            </p:cNvSpPr>
            <p:nvPr/>
          </p:nvSpPr>
          <p:spPr bwMode="auto">
            <a:xfrm>
              <a:off x="295" y="3896"/>
              <a:ext cx="3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1,600,000,000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503" name="Rectangle 169"/>
            <p:cNvSpPr>
              <a:spLocks noChangeArrowheads="1"/>
            </p:cNvSpPr>
            <p:nvPr/>
          </p:nvSpPr>
          <p:spPr bwMode="auto">
            <a:xfrm>
              <a:off x="295" y="3787"/>
              <a:ext cx="3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504" name="Rectangle 170"/>
            <p:cNvSpPr>
              <a:spLocks noChangeArrowheads="1"/>
            </p:cNvSpPr>
            <p:nvPr/>
          </p:nvSpPr>
          <p:spPr bwMode="auto">
            <a:xfrm>
              <a:off x="1003" y="4819"/>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900" b="0" i="0" u="none" strike="noStrike" cap="none" normalizeH="0" baseline="0" dirty="0" smtClean="0">
                <a:ln>
                  <a:noFill/>
                </a:ln>
                <a:solidFill>
                  <a:schemeClr val="tx1"/>
                </a:solidFill>
                <a:effectLst/>
              </a:endParaRPr>
            </a:p>
          </p:txBody>
        </p:sp>
        <p:sp>
          <p:nvSpPr>
            <p:cNvPr id="15505" name="Rectangle 171"/>
            <p:cNvSpPr>
              <a:spLocks noChangeArrowheads="1"/>
            </p:cNvSpPr>
            <p:nvPr/>
          </p:nvSpPr>
          <p:spPr bwMode="auto">
            <a:xfrm>
              <a:off x="1156" y="4814"/>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900" b="0" i="0" u="none" strike="noStrike" cap="none" normalizeH="0" baseline="0" dirty="0" smtClean="0">
                <a:ln>
                  <a:noFill/>
                </a:ln>
                <a:solidFill>
                  <a:schemeClr val="tx1"/>
                </a:solidFill>
                <a:effectLst/>
              </a:endParaRPr>
            </a:p>
          </p:txBody>
        </p:sp>
        <p:sp>
          <p:nvSpPr>
            <p:cNvPr id="15506" name="Rectangle 172"/>
            <p:cNvSpPr>
              <a:spLocks noChangeArrowheads="1"/>
            </p:cNvSpPr>
            <p:nvPr/>
          </p:nvSpPr>
          <p:spPr bwMode="auto">
            <a:xfrm>
              <a:off x="1230" y="4819"/>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900" b="0" i="0" u="none" strike="noStrike" cap="none" normalizeH="0" baseline="0" dirty="0" smtClean="0">
                <a:ln>
                  <a:noFill/>
                </a:ln>
                <a:solidFill>
                  <a:schemeClr val="tx1"/>
                </a:solidFill>
                <a:effectLst/>
              </a:endParaRPr>
            </a:p>
          </p:txBody>
        </p:sp>
        <p:sp>
          <p:nvSpPr>
            <p:cNvPr id="15507" name="Rectangle 173"/>
            <p:cNvSpPr>
              <a:spLocks noChangeArrowheads="1"/>
            </p:cNvSpPr>
            <p:nvPr/>
          </p:nvSpPr>
          <p:spPr bwMode="auto">
            <a:xfrm>
              <a:off x="2054" y="4823"/>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900" b="0" i="0" u="none" strike="noStrike" cap="none" normalizeH="0" baseline="0" dirty="0" smtClean="0">
                <a:ln>
                  <a:noFill/>
                </a:ln>
                <a:solidFill>
                  <a:schemeClr val="tx1"/>
                </a:solidFill>
                <a:effectLst/>
              </a:endParaRPr>
            </a:p>
          </p:txBody>
        </p:sp>
        <p:sp>
          <p:nvSpPr>
            <p:cNvPr id="15508" name="Rectangle 174"/>
            <p:cNvSpPr>
              <a:spLocks noChangeArrowheads="1"/>
            </p:cNvSpPr>
            <p:nvPr/>
          </p:nvSpPr>
          <p:spPr bwMode="auto">
            <a:xfrm>
              <a:off x="2207" y="4823"/>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900" b="0" i="0" u="none" strike="noStrike" cap="none" normalizeH="0" baseline="0" dirty="0" smtClean="0">
                <a:ln>
                  <a:noFill/>
                </a:ln>
                <a:solidFill>
                  <a:schemeClr val="tx1"/>
                </a:solidFill>
                <a:effectLst/>
              </a:endParaRPr>
            </a:p>
          </p:txBody>
        </p:sp>
        <p:sp>
          <p:nvSpPr>
            <p:cNvPr id="15509" name="Rectangle 175"/>
            <p:cNvSpPr>
              <a:spLocks noChangeArrowheads="1"/>
            </p:cNvSpPr>
            <p:nvPr/>
          </p:nvSpPr>
          <p:spPr bwMode="auto">
            <a:xfrm>
              <a:off x="2281" y="4822"/>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900" b="0" i="0" u="none" strike="noStrike" cap="none" normalizeH="0" baseline="0" dirty="0" smtClean="0">
                <a:ln>
                  <a:noFill/>
                </a:ln>
                <a:solidFill>
                  <a:schemeClr val="tx1"/>
                </a:solidFill>
                <a:effectLst/>
              </a:endParaRPr>
            </a:p>
          </p:txBody>
        </p:sp>
        <p:sp>
          <p:nvSpPr>
            <p:cNvPr id="15510" name="Rectangle 176"/>
            <p:cNvSpPr>
              <a:spLocks noChangeArrowheads="1"/>
            </p:cNvSpPr>
            <p:nvPr/>
          </p:nvSpPr>
          <p:spPr bwMode="auto">
            <a:xfrm>
              <a:off x="3096" y="4823"/>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900" b="0" i="0" u="none" strike="noStrike" cap="none" normalizeH="0" baseline="0" dirty="0" smtClean="0">
                <a:ln>
                  <a:noFill/>
                </a:ln>
                <a:solidFill>
                  <a:schemeClr val="tx1"/>
                </a:solidFill>
                <a:effectLst/>
              </a:endParaRPr>
            </a:p>
          </p:txBody>
        </p:sp>
        <p:sp>
          <p:nvSpPr>
            <p:cNvPr id="15511" name="Rectangle 177"/>
            <p:cNvSpPr>
              <a:spLocks noChangeArrowheads="1"/>
            </p:cNvSpPr>
            <p:nvPr/>
          </p:nvSpPr>
          <p:spPr bwMode="auto">
            <a:xfrm>
              <a:off x="3245" y="4823"/>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900" b="0" i="0" u="none" strike="noStrike" cap="none" normalizeH="0" baseline="0" smtClean="0">
                <a:ln>
                  <a:noFill/>
                </a:ln>
                <a:solidFill>
                  <a:schemeClr val="tx1"/>
                </a:solidFill>
                <a:effectLst/>
              </a:endParaRPr>
            </a:p>
          </p:txBody>
        </p:sp>
        <p:sp>
          <p:nvSpPr>
            <p:cNvPr id="15512" name="Rectangle 178"/>
            <p:cNvSpPr>
              <a:spLocks noChangeArrowheads="1"/>
            </p:cNvSpPr>
            <p:nvPr/>
          </p:nvSpPr>
          <p:spPr bwMode="auto">
            <a:xfrm>
              <a:off x="3317" y="4825"/>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900" b="0" i="0" u="none" strike="noStrike" cap="none" normalizeH="0" baseline="0" dirty="0" smtClean="0">
                <a:ln>
                  <a:noFill/>
                </a:ln>
                <a:solidFill>
                  <a:schemeClr val="tx1"/>
                </a:solidFill>
                <a:effectLst/>
              </a:endParaRPr>
            </a:p>
          </p:txBody>
        </p:sp>
        <p:sp>
          <p:nvSpPr>
            <p:cNvPr id="15513" name="Rectangle 179"/>
            <p:cNvSpPr>
              <a:spLocks noChangeArrowheads="1"/>
            </p:cNvSpPr>
            <p:nvPr/>
          </p:nvSpPr>
          <p:spPr bwMode="auto">
            <a:xfrm>
              <a:off x="3815" y="3563"/>
              <a:ext cx="11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有病率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5514" name="Rectangle 180"/>
            <p:cNvSpPr>
              <a:spLocks noChangeArrowheads="1"/>
            </p:cNvSpPr>
            <p:nvPr/>
          </p:nvSpPr>
          <p:spPr bwMode="auto">
            <a:xfrm>
              <a:off x="3867" y="3636"/>
              <a:ext cx="8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515" name="Rectangle 181"/>
            <p:cNvSpPr>
              <a:spLocks noChangeArrowheads="1"/>
            </p:cNvSpPr>
            <p:nvPr/>
          </p:nvSpPr>
          <p:spPr bwMode="auto">
            <a:xfrm>
              <a:off x="331" y="3581"/>
              <a:ext cx="10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医療費</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5516" name="Rectangle 182"/>
            <p:cNvSpPr>
              <a:spLocks noChangeArrowheads="1"/>
            </p:cNvSpPr>
            <p:nvPr/>
          </p:nvSpPr>
          <p:spPr bwMode="auto">
            <a:xfrm>
              <a:off x="324" y="3653"/>
              <a:ext cx="4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517" name="Rectangle 183"/>
            <p:cNvSpPr>
              <a:spLocks noChangeArrowheads="1"/>
            </p:cNvSpPr>
            <p:nvPr/>
          </p:nvSpPr>
          <p:spPr bwMode="auto">
            <a:xfrm>
              <a:off x="341" y="3653"/>
              <a:ext cx="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5518" name="Rectangle 184"/>
            <p:cNvSpPr>
              <a:spLocks noChangeArrowheads="1"/>
            </p:cNvSpPr>
            <p:nvPr/>
          </p:nvSpPr>
          <p:spPr bwMode="auto">
            <a:xfrm>
              <a:off x="397" y="3653"/>
              <a:ext cx="4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519" name="Rectangle 185"/>
            <p:cNvSpPr>
              <a:spLocks noChangeArrowheads="1"/>
            </p:cNvSpPr>
            <p:nvPr/>
          </p:nvSpPr>
          <p:spPr bwMode="auto">
            <a:xfrm>
              <a:off x="451" y="3653"/>
              <a:ext cx="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520" name="Freeform 186"/>
            <p:cNvSpPr>
              <a:spLocks noEditPoints="1"/>
            </p:cNvSpPr>
            <p:nvPr/>
          </p:nvSpPr>
          <p:spPr bwMode="auto">
            <a:xfrm>
              <a:off x="1776" y="3570"/>
              <a:ext cx="792" cy="96"/>
            </a:xfrm>
            <a:custGeom>
              <a:avLst/>
              <a:gdLst>
                <a:gd name="T0" fmla="*/ 0 w 8688"/>
                <a:gd name="T1" fmla="*/ 24 h 1104"/>
                <a:gd name="T2" fmla="*/ 24 w 8688"/>
                <a:gd name="T3" fmla="*/ 0 h 1104"/>
                <a:gd name="T4" fmla="*/ 8664 w 8688"/>
                <a:gd name="T5" fmla="*/ 0 h 1104"/>
                <a:gd name="T6" fmla="*/ 8688 w 8688"/>
                <a:gd name="T7" fmla="*/ 24 h 1104"/>
                <a:gd name="T8" fmla="*/ 8688 w 8688"/>
                <a:gd name="T9" fmla="*/ 1080 h 1104"/>
                <a:gd name="T10" fmla="*/ 8664 w 8688"/>
                <a:gd name="T11" fmla="*/ 1104 h 1104"/>
                <a:gd name="T12" fmla="*/ 24 w 8688"/>
                <a:gd name="T13" fmla="*/ 1104 h 1104"/>
                <a:gd name="T14" fmla="*/ 0 w 8688"/>
                <a:gd name="T15" fmla="*/ 1080 h 1104"/>
                <a:gd name="T16" fmla="*/ 0 w 8688"/>
                <a:gd name="T17" fmla="*/ 24 h 1104"/>
                <a:gd name="T18" fmla="*/ 48 w 8688"/>
                <a:gd name="T19" fmla="*/ 1080 h 1104"/>
                <a:gd name="T20" fmla="*/ 24 w 8688"/>
                <a:gd name="T21" fmla="*/ 1056 h 1104"/>
                <a:gd name="T22" fmla="*/ 8664 w 8688"/>
                <a:gd name="T23" fmla="*/ 1056 h 1104"/>
                <a:gd name="T24" fmla="*/ 8640 w 8688"/>
                <a:gd name="T25" fmla="*/ 1080 h 1104"/>
                <a:gd name="T26" fmla="*/ 8640 w 8688"/>
                <a:gd name="T27" fmla="*/ 24 h 1104"/>
                <a:gd name="T28" fmla="*/ 8664 w 8688"/>
                <a:gd name="T29" fmla="*/ 48 h 1104"/>
                <a:gd name="T30" fmla="*/ 24 w 8688"/>
                <a:gd name="T31" fmla="*/ 48 h 1104"/>
                <a:gd name="T32" fmla="*/ 48 w 8688"/>
                <a:gd name="T33" fmla="*/ 24 h 1104"/>
                <a:gd name="T34" fmla="*/ 48 w 8688"/>
                <a:gd name="T35" fmla="*/ 1080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88" h="1104">
                  <a:moveTo>
                    <a:pt x="0" y="24"/>
                  </a:moveTo>
                  <a:cubicBezTo>
                    <a:pt x="0" y="11"/>
                    <a:pt x="11" y="0"/>
                    <a:pt x="24" y="0"/>
                  </a:cubicBezTo>
                  <a:lnTo>
                    <a:pt x="8664" y="0"/>
                  </a:lnTo>
                  <a:cubicBezTo>
                    <a:pt x="8678" y="0"/>
                    <a:pt x="8688" y="11"/>
                    <a:pt x="8688" y="24"/>
                  </a:cubicBezTo>
                  <a:lnTo>
                    <a:pt x="8688" y="1080"/>
                  </a:lnTo>
                  <a:cubicBezTo>
                    <a:pt x="8688" y="1094"/>
                    <a:pt x="8678" y="1104"/>
                    <a:pt x="8664" y="1104"/>
                  </a:cubicBezTo>
                  <a:lnTo>
                    <a:pt x="24" y="1104"/>
                  </a:lnTo>
                  <a:cubicBezTo>
                    <a:pt x="11" y="1104"/>
                    <a:pt x="0" y="1094"/>
                    <a:pt x="0" y="1080"/>
                  </a:cubicBezTo>
                  <a:lnTo>
                    <a:pt x="0" y="24"/>
                  </a:lnTo>
                  <a:close/>
                  <a:moveTo>
                    <a:pt x="48" y="1080"/>
                  </a:moveTo>
                  <a:lnTo>
                    <a:pt x="24" y="1056"/>
                  </a:lnTo>
                  <a:lnTo>
                    <a:pt x="8664" y="1056"/>
                  </a:lnTo>
                  <a:lnTo>
                    <a:pt x="8640" y="1080"/>
                  </a:lnTo>
                  <a:lnTo>
                    <a:pt x="8640" y="24"/>
                  </a:lnTo>
                  <a:lnTo>
                    <a:pt x="8664" y="48"/>
                  </a:lnTo>
                  <a:lnTo>
                    <a:pt x="24" y="48"/>
                  </a:lnTo>
                  <a:lnTo>
                    <a:pt x="48" y="24"/>
                  </a:lnTo>
                  <a:lnTo>
                    <a:pt x="48" y="108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21" name="Rectangle 187"/>
            <p:cNvSpPr>
              <a:spLocks noChangeArrowheads="1"/>
            </p:cNvSpPr>
            <p:nvPr/>
          </p:nvSpPr>
          <p:spPr bwMode="auto">
            <a:xfrm>
              <a:off x="1834" y="3601"/>
              <a:ext cx="107" cy="24"/>
            </a:xfrm>
            <a:prstGeom prst="rect">
              <a:avLst/>
            </a:prstGeom>
            <a:solidFill>
              <a:schemeClr val="accent6">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22" name="Rectangle 188"/>
            <p:cNvSpPr>
              <a:spLocks noChangeArrowheads="1"/>
            </p:cNvSpPr>
            <p:nvPr/>
          </p:nvSpPr>
          <p:spPr bwMode="auto">
            <a:xfrm>
              <a:off x="1956" y="3572"/>
              <a:ext cx="21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endParaRPr kumimoji="0" lang="ja-JP" sz="900" b="0" i="0" u="none" strike="noStrike" cap="none" normalizeH="0" baseline="0" dirty="0" smtClean="0">
                <a:ln>
                  <a:noFill/>
                </a:ln>
                <a:solidFill>
                  <a:schemeClr val="tx1"/>
                </a:solidFill>
                <a:effectLst/>
              </a:endParaRPr>
            </a:p>
          </p:txBody>
        </p:sp>
        <p:sp>
          <p:nvSpPr>
            <p:cNvPr id="15523" name="Freeform 189"/>
            <p:cNvSpPr>
              <a:spLocks/>
            </p:cNvSpPr>
            <p:nvPr/>
          </p:nvSpPr>
          <p:spPr bwMode="auto">
            <a:xfrm>
              <a:off x="2199" y="3610"/>
              <a:ext cx="119" cy="12"/>
            </a:xfrm>
            <a:custGeom>
              <a:avLst/>
              <a:gdLst>
                <a:gd name="T0" fmla="*/ 72 w 1424"/>
                <a:gd name="T1" fmla="*/ 0 h 144"/>
                <a:gd name="T2" fmla="*/ 1352 w 1424"/>
                <a:gd name="T3" fmla="*/ 0 h 144"/>
                <a:gd name="T4" fmla="*/ 1424 w 1424"/>
                <a:gd name="T5" fmla="*/ 72 h 144"/>
                <a:gd name="T6" fmla="*/ 1352 w 1424"/>
                <a:gd name="T7" fmla="*/ 144 h 144"/>
                <a:gd name="T8" fmla="*/ 72 w 1424"/>
                <a:gd name="T9" fmla="*/ 144 h 144"/>
                <a:gd name="T10" fmla="*/ 0 w 1424"/>
                <a:gd name="T11" fmla="*/ 72 h 144"/>
                <a:gd name="T12" fmla="*/ 72 w 142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24" h="144">
                  <a:moveTo>
                    <a:pt x="72" y="0"/>
                  </a:moveTo>
                  <a:lnTo>
                    <a:pt x="1352" y="0"/>
                  </a:lnTo>
                  <a:cubicBezTo>
                    <a:pt x="1392" y="0"/>
                    <a:pt x="1424" y="33"/>
                    <a:pt x="1424" y="72"/>
                  </a:cubicBezTo>
                  <a:cubicBezTo>
                    <a:pt x="1424" y="112"/>
                    <a:pt x="1392" y="144"/>
                    <a:pt x="1352" y="144"/>
                  </a:cubicBezTo>
                  <a:lnTo>
                    <a:pt x="72" y="144"/>
                  </a:lnTo>
                  <a:cubicBezTo>
                    <a:pt x="33" y="144"/>
                    <a:pt x="0" y="112"/>
                    <a:pt x="0" y="72"/>
                  </a:cubicBezTo>
                  <a:cubicBezTo>
                    <a:pt x="0" y="33"/>
                    <a:pt x="33" y="0"/>
                    <a:pt x="72" y="0"/>
                  </a:cubicBezTo>
                  <a:close/>
                </a:path>
              </a:pathLst>
            </a:custGeom>
            <a:solidFill>
              <a:srgbClr val="002060"/>
            </a:solidFill>
            <a:ln w="1588" cap="flat">
              <a:solidFill>
                <a:srgbClr val="D99694"/>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24" name="Oval 190"/>
            <p:cNvSpPr>
              <a:spLocks noChangeArrowheads="1"/>
            </p:cNvSpPr>
            <p:nvPr/>
          </p:nvSpPr>
          <p:spPr bwMode="auto">
            <a:xfrm>
              <a:off x="2245" y="3602"/>
              <a:ext cx="28" cy="28"/>
            </a:xfrm>
            <a:prstGeom prst="ellipse">
              <a:avLst/>
            </a:prstGeom>
            <a:solidFill>
              <a:srgbClr val="D9969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525" name="Rectangle 191"/>
            <p:cNvSpPr>
              <a:spLocks noChangeArrowheads="1"/>
            </p:cNvSpPr>
            <p:nvPr/>
          </p:nvSpPr>
          <p:spPr bwMode="auto">
            <a:xfrm>
              <a:off x="2323" y="3579"/>
              <a:ext cx="2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有病率</a:t>
              </a:r>
              <a:endParaRPr kumimoji="0" lang="ja-JP" sz="900" b="0" i="0" u="none" strike="noStrike" cap="none" normalizeH="0" baseline="0" dirty="0" smtClean="0">
                <a:ln>
                  <a:noFill/>
                </a:ln>
                <a:solidFill>
                  <a:schemeClr val="tx1"/>
                </a:solidFill>
                <a:effectLst/>
              </a:endParaRPr>
            </a:p>
          </p:txBody>
        </p:sp>
        <p:sp>
          <p:nvSpPr>
            <p:cNvPr id="15526" name="Freeform 192"/>
            <p:cNvSpPr>
              <a:spLocks noEditPoints="1"/>
            </p:cNvSpPr>
            <p:nvPr/>
          </p:nvSpPr>
          <p:spPr bwMode="auto">
            <a:xfrm>
              <a:off x="240" y="3537"/>
              <a:ext cx="3855" cy="1475"/>
            </a:xfrm>
            <a:custGeom>
              <a:avLst/>
              <a:gdLst>
                <a:gd name="T0" fmla="*/ 0 w 23124"/>
                <a:gd name="T1" fmla="*/ 12 h 8888"/>
                <a:gd name="T2" fmla="*/ 12 w 23124"/>
                <a:gd name="T3" fmla="*/ 0 h 8888"/>
                <a:gd name="T4" fmla="*/ 23112 w 23124"/>
                <a:gd name="T5" fmla="*/ 0 h 8888"/>
                <a:gd name="T6" fmla="*/ 23124 w 23124"/>
                <a:gd name="T7" fmla="*/ 12 h 8888"/>
                <a:gd name="T8" fmla="*/ 23124 w 23124"/>
                <a:gd name="T9" fmla="*/ 8876 h 8888"/>
                <a:gd name="T10" fmla="*/ 23112 w 23124"/>
                <a:gd name="T11" fmla="*/ 8888 h 8888"/>
                <a:gd name="T12" fmla="*/ 12 w 23124"/>
                <a:gd name="T13" fmla="*/ 8888 h 8888"/>
                <a:gd name="T14" fmla="*/ 0 w 23124"/>
                <a:gd name="T15" fmla="*/ 8876 h 8888"/>
                <a:gd name="T16" fmla="*/ 0 w 23124"/>
                <a:gd name="T17" fmla="*/ 12 h 8888"/>
                <a:gd name="T18" fmla="*/ 24 w 23124"/>
                <a:gd name="T19" fmla="*/ 8876 h 8888"/>
                <a:gd name="T20" fmla="*/ 12 w 23124"/>
                <a:gd name="T21" fmla="*/ 8864 h 8888"/>
                <a:gd name="T22" fmla="*/ 23112 w 23124"/>
                <a:gd name="T23" fmla="*/ 8864 h 8888"/>
                <a:gd name="T24" fmla="*/ 23100 w 23124"/>
                <a:gd name="T25" fmla="*/ 8876 h 8888"/>
                <a:gd name="T26" fmla="*/ 23100 w 23124"/>
                <a:gd name="T27" fmla="*/ 12 h 8888"/>
                <a:gd name="T28" fmla="*/ 23112 w 23124"/>
                <a:gd name="T29" fmla="*/ 24 h 8888"/>
                <a:gd name="T30" fmla="*/ 12 w 23124"/>
                <a:gd name="T31" fmla="*/ 24 h 8888"/>
                <a:gd name="T32" fmla="*/ 24 w 23124"/>
                <a:gd name="T33" fmla="*/ 12 h 8888"/>
                <a:gd name="T34" fmla="*/ 24 w 23124"/>
                <a:gd name="T35" fmla="*/ 8876 h 8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124" h="8888">
                  <a:moveTo>
                    <a:pt x="0" y="12"/>
                  </a:moveTo>
                  <a:cubicBezTo>
                    <a:pt x="0" y="6"/>
                    <a:pt x="6" y="0"/>
                    <a:pt x="12" y="0"/>
                  </a:cubicBezTo>
                  <a:lnTo>
                    <a:pt x="23112" y="0"/>
                  </a:lnTo>
                  <a:cubicBezTo>
                    <a:pt x="23119" y="0"/>
                    <a:pt x="23124" y="6"/>
                    <a:pt x="23124" y="12"/>
                  </a:cubicBezTo>
                  <a:lnTo>
                    <a:pt x="23124" y="8876"/>
                  </a:lnTo>
                  <a:cubicBezTo>
                    <a:pt x="23124" y="8883"/>
                    <a:pt x="23119" y="8888"/>
                    <a:pt x="23112" y="8888"/>
                  </a:cubicBezTo>
                  <a:lnTo>
                    <a:pt x="12" y="8888"/>
                  </a:lnTo>
                  <a:cubicBezTo>
                    <a:pt x="6" y="8888"/>
                    <a:pt x="0" y="8883"/>
                    <a:pt x="0" y="8876"/>
                  </a:cubicBezTo>
                  <a:lnTo>
                    <a:pt x="0" y="12"/>
                  </a:lnTo>
                  <a:close/>
                  <a:moveTo>
                    <a:pt x="24" y="8876"/>
                  </a:moveTo>
                  <a:lnTo>
                    <a:pt x="12" y="8864"/>
                  </a:lnTo>
                  <a:lnTo>
                    <a:pt x="23112" y="8864"/>
                  </a:lnTo>
                  <a:lnTo>
                    <a:pt x="23100" y="8876"/>
                  </a:lnTo>
                  <a:lnTo>
                    <a:pt x="23100" y="12"/>
                  </a:lnTo>
                  <a:lnTo>
                    <a:pt x="23112" y="24"/>
                  </a:lnTo>
                  <a:lnTo>
                    <a:pt x="12" y="24"/>
                  </a:lnTo>
                  <a:lnTo>
                    <a:pt x="24" y="12"/>
                  </a:lnTo>
                  <a:lnTo>
                    <a:pt x="24" y="8876"/>
                  </a:lnTo>
                  <a:close/>
                </a:path>
              </a:pathLst>
            </a:custGeom>
            <a:solidFill>
              <a:srgbClr val="7F7F7F"/>
            </a:solidFill>
            <a:ln w="0" cap="flat">
              <a:solidFill>
                <a:srgbClr val="7F7F7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
        <p:nvSpPr>
          <p:cNvPr id="196" name="Rectangle 49"/>
          <p:cNvSpPr>
            <a:spLocks noChangeArrowheads="1"/>
          </p:cNvSpPr>
          <p:nvPr/>
        </p:nvSpPr>
        <p:spPr bwMode="auto">
          <a:xfrm>
            <a:off x="2199435" y="3433745"/>
            <a:ext cx="685566" cy="178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dirty="0" smtClean="0">
              <a:ln>
                <a:noFill/>
              </a:ln>
              <a:solidFill>
                <a:schemeClr val="tx1"/>
              </a:solidFill>
              <a:effectLst/>
            </a:endParaRPr>
          </a:p>
        </p:txBody>
      </p:sp>
      <p:sp>
        <p:nvSpPr>
          <p:cNvPr id="197" name="Rectangle 49"/>
          <p:cNvSpPr>
            <a:spLocks noChangeArrowheads="1"/>
          </p:cNvSpPr>
          <p:nvPr/>
        </p:nvSpPr>
        <p:spPr bwMode="auto">
          <a:xfrm>
            <a:off x="2111847" y="3750588"/>
            <a:ext cx="685566" cy="178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dirty="0" smtClean="0">
              <a:ln>
                <a:noFill/>
              </a:ln>
              <a:solidFill>
                <a:schemeClr val="tx1"/>
              </a:solidFill>
              <a:effectLst/>
            </a:endParaRPr>
          </a:p>
        </p:txBody>
      </p:sp>
      <p:sp>
        <p:nvSpPr>
          <p:cNvPr id="198" name="Rectangle 90"/>
          <p:cNvSpPr>
            <a:spLocks noChangeArrowheads="1"/>
          </p:cNvSpPr>
          <p:nvPr/>
        </p:nvSpPr>
        <p:spPr bwMode="auto">
          <a:xfrm>
            <a:off x="383874" y="3358076"/>
            <a:ext cx="6087914" cy="1050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29538708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注釈文章 9"/>
          <p:cNvSpPr txBox="1">
            <a:spLocks noChangeAspect="1"/>
          </p:cNvSpPr>
          <p:nvPr/>
        </p:nvSpPr>
        <p:spPr>
          <a:xfrm>
            <a:off x="345187" y="7941053"/>
            <a:ext cx="6120000" cy="830997"/>
          </a:xfrm>
          <a:prstGeom prst="rect">
            <a:avLst/>
          </a:prstGeom>
          <a:noFill/>
        </p:spPr>
        <p:txBody>
          <a:bodyPr wrap="square" lIns="0" rIns="0" rtlCol="0">
            <a:spAutoFit/>
          </a:body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r>
              <a:rPr lang="ja-JP" altLang="en-US" sz="800" b="1" dirty="0">
                <a:latin typeface="ＭＳ 明朝"/>
                <a:ea typeface="ＭＳ 明朝"/>
              </a:rPr>
              <a:t>　　　　　　　　　　　　対象診療年月は平成</a:t>
            </a:r>
            <a:r>
              <a:rPr lang="en-US" altLang="ja-JP" sz="800" b="1" dirty="0">
                <a:latin typeface="ＭＳ 明朝"/>
                <a:ea typeface="ＭＳ 明朝"/>
              </a:rPr>
              <a:t>28</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(12</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医療費</a:t>
            </a:r>
            <a:r>
              <a:rPr lang="en-US" altLang="ja-JP" sz="800" dirty="0">
                <a:latin typeface="ＭＳ 明朝"/>
                <a:ea typeface="ＭＳ 明朝"/>
              </a:rPr>
              <a:t>…</a:t>
            </a:r>
            <a:r>
              <a:rPr lang="ja-JP" altLang="en-US" sz="800" dirty="0">
                <a:latin typeface="ＭＳ 明朝"/>
                <a:ea typeface="ＭＳ 明朝"/>
              </a:rPr>
              <a:t>データ化範囲</a:t>
            </a:r>
            <a:r>
              <a:rPr lang="en-US" altLang="ja-JP" sz="800" dirty="0">
                <a:latin typeface="ＭＳ 明朝"/>
                <a:ea typeface="ＭＳ 明朝"/>
              </a:rPr>
              <a:t>(</a:t>
            </a:r>
            <a:r>
              <a:rPr lang="ja-JP" altLang="en-US" sz="800" dirty="0">
                <a:latin typeface="ＭＳ 明朝"/>
                <a:ea typeface="ＭＳ 明朝"/>
              </a:rPr>
              <a:t>分析対象</a:t>
            </a:r>
            <a:r>
              <a:rPr lang="en-US" altLang="ja-JP" sz="800" dirty="0">
                <a:latin typeface="ＭＳ 明朝"/>
                <a:ea typeface="ＭＳ 明朝"/>
              </a:rPr>
              <a:t>)</a:t>
            </a:r>
            <a:r>
              <a:rPr lang="ja-JP" altLang="en-US" sz="800" dirty="0">
                <a:latin typeface="ＭＳ 明朝"/>
                <a:ea typeface="ＭＳ 明朝"/>
              </a:rPr>
              <a:t>全体での医療費を算出。</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高額レセプトの医療費</a:t>
            </a:r>
            <a:r>
              <a:rPr lang="en-US" altLang="ja-JP" sz="800" dirty="0">
                <a:latin typeface="ＭＳ 明朝"/>
                <a:ea typeface="ＭＳ 明朝"/>
              </a:rPr>
              <a:t>…</a:t>
            </a:r>
            <a:r>
              <a:rPr lang="ja-JP" altLang="en-US" sz="800" dirty="0">
                <a:latin typeface="ＭＳ 明朝"/>
                <a:ea typeface="ＭＳ 明朝"/>
              </a:rPr>
              <a:t>高額</a:t>
            </a:r>
            <a:r>
              <a:rPr lang="en-US" altLang="ja-JP" sz="800" dirty="0">
                <a:latin typeface="ＭＳ 明朝"/>
                <a:ea typeface="ＭＳ 明朝"/>
              </a:rPr>
              <a:t>(</a:t>
            </a:r>
            <a:r>
              <a:rPr lang="en-US" altLang="ja-JP" sz="800" dirty="0">
                <a:latin typeface="ＭＳ 明朝" panose="02020609040205080304" pitchFamily="17" charset="-128"/>
                <a:ea typeface="ＭＳ 明朝" panose="02020609040205080304" pitchFamily="17" charset="-128"/>
              </a:rPr>
              <a:t>5</a:t>
            </a:r>
            <a:r>
              <a:rPr lang="ja-JP" altLang="en-US" sz="800" dirty="0">
                <a:latin typeface="ＭＳ 明朝"/>
                <a:ea typeface="ＭＳ 明朝"/>
              </a:rPr>
              <a:t>万点以上</a:t>
            </a:r>
            <a:r>
              <a:rPr lang="en-US" altLang="ja-JP" sz="800" dirty="0">
                <a:latin typeface="ＭＳ 明朝"/>
                <a:ea typeface="ＭＳ 明朝"/>
              </a:rPr>
              <a:t>)</a:t>
            </a:r>
            <a:r>
              <a:rPr lang="ja-JP" altLang="en-US" sz="800" dirty="0">
                <a:latin typeface="ＭＳ 明朝"/>
                <a:ea typeface="ＭＳ 明朝"/>
              </a:rPr>
              <a:t>レセプトの医療費。 </a:t>
            </a:r>
          </a:p>
          <a:p>
            <a:r>
              <a:rPr lang="en-US" altLang="ja-JP" sz="800" dirty="0">
                <a:latin typeface="ＭＳ 明朝"/>
                <a:ea typeface="ＭＳ 明朝"/>
              </a:rPr>
              <a:t>※</a:t>
            </a:r>
            <a:r>
              <a:rPr lang="ja-JP" altLang="en-US" sz="800" dirty="0">
                <a:latin typeface="ＭＳ 明朝"/>
                <a:ea typeface="ＭＳ 明朝"/>
              </a:rPr>
              <a:t>その他レセプトの医療費</a:t>
            </a:r>
            <a:r>
              <a:rPr lang="en-US" altLang="ja-JP" sz="800" dirty="0">
                <a:latin typeface="ＭＳ 明朝"/>
                <a:ea typeface="ＭＳ 明朝"/>
              </a:rPr>
              <a:t>…</a:t>
            </a:r>
            <a:r>
              <a:rPr lang="ja-JP" altLang="en-US" sz="800" dirty="0">
                <a:latin typeface="ＭＳ 明朝"/>
                <a:ea typeface="ＭＳ 明朝"/>
              </a:rPr>
              <a:t>高額</a:t>
            </a:r>
            <a:r>
              <a:rPr lang="en-US" altLang="ja-JP" sz="800" dirty="0">
                <a:latin typeface="ＭＳ 明朝"/>
                <a:ea typeface="ＭＳ 明朝"/>
              </a:rPr>
              <a:t>(</a:t>
            </a:r>
            <a:r>
              <a:rPr lang="en-US" altLang="ja-JP" sz="800" dirty="0">
                <a:latin typeface="ＭＳ 明朝" panose="02020609040205080304" pitchFamily="17" charset="-128"/>
                <a:ea typeface="ＭＳ 明朝" panose="02020609040205080304" pitchFamily="17" charset="-128"/>
              </a:rPr>
              <a:t>5</a:t>
            </a:r>
            <a:r>
              <a:rPr lang="ja-JP" altLang="en-US" sz="800" dirty="0">
                <a:latin typeface="ＭＳ 明朝"/>
                <a:ea typeface="ＭＳ 明朝"/>
              </a:rPr>
              <a:t>万点以上</a:t>
            </a:r>
            <a:r>
              <a:rPr lang="en-US" altLang="ja-JP" sz="800" dirty="0">
                <a:latin typeface="ＭＳ 明朝"/>
                <a:ea typeface="ＭＳ 明朝"/>
              </a:rPr>
              <a:t>)</a:t>
            </a:r>
            <a:r>
              <a:rPr lang="ja-JP" altLang="en-US" sz="800" dirty="0">
                <a:latin typeface="ＭＳ 明朝"/>
                <a:ea typeface="ＭＳ 明朝"/>
              </a:rPr>
              <a:t>レセプト以外の医療費。 </a:t>
            </a:r>
            <a:endParaRPr lang="ja-JP" altLang="en-US" sz="800" dirty="0">
              <a:solidFill>
                <a:prstClr val="black"/>
              </a:solidFill>
              <a:latin typeface="ＭＳ 明朝"/>
              <a:ea typeface="ＭＳ 明朝"/>
            </a:endParaRPr>
          </a:p>
        </p:txBody>
      </p:sp>
      <p:sp>
        <p:nvSpPr>
          <p:cNvPr id="10" name="タイトル 1"/>
          <p:cNvSpPr txBox="1">
            <a:spLocks noChangeAspect="1"/>
          </p:cNvSpPr>
          <p:nvPr/>
        </p:nvSpPr>
        <p:spPr>
          <a:xfrm>
            <a:off x="369000" y="127000"/>
            <a:ext cx="6120000" cy="1786664"/>
          </a:xfrm>
          <a:prstGeom prst="rect">
            <a:avLst/>
          </a:prstGeom>
        </p:spPr>
        <p:txBody>
          <a:bodyPr vert="horz" lIns="0" tIns="45720" rIns="0" bIns="45720" rtlCol="0" anchor="t">
            <a:noAutofit/>
          </a:bodyPr>
          <a:lstStyle/>
          <a:p>
            <a:pPr>
              <a:lnSpc>
                <a:spcPct val="125000"/>
              </a:lnSpc>
              <a:spcBef>
                <a:spcPct val="0"/>
              </a:spcBef>
              <a:defRPr/>
            </a:pPr>
            <a:r>
              <a:rPr kumimoji="1" lang="en-US" altLang="ja-JP" sz="1400" b="0" i="0" u="none" strike="noStrike" kern="1200" cap="none" spc="0" normalizeH="0" baseline="0" noProof="0" dirty="0">
                <a:ln>
                  <a:noFill/>
                </a:ln>
                <a:effectLst/>
                <a:uLnTx/>
                <a:uFillTx/>
                <a:latin typeface="ＭＳ 明朝"/>
                <a:ea typeface="ＭＳ 明朝"/>
                <a:cs typeface="+mj-cs"/>
              </a:rPr>
              <a:t>(2)</a:t>
            </a:r>
            <a:r>
              <a:rPr lang="ja-JP" altLang="en-US" sz="1400" dirty="0">
                <a:latin typeface="ＭＳ 明朝"/>
                <a:ea typeface="ＭＳ 明朝"/>
              </a:rPr>
              <a:t>高額レセプトの件数及び医療費</a:t>
            </a:r>
            <a:endParaRPr lang="en-US" altLang="ja-JP" sz="1400" dirty="0">
              <a:latin typeface="ＭＳ 明朝"/>
              <a:ea typeface="ＭＳ 明朝"/>
            </a:endParaRPr>
          </a:p>
          <a:p>
            <a:pPr>
              <a:lnSpc>
                <a:spcPct val="125000"/>
              </a:lnSpc>
              <a:spcBef>
                <a:spcPct val="0"/>
              </a:spcBef>
              <a:defRPr/>
            </a:pPr>
            <a:r>
              <a:rPr lang="ja-JP" altLang="en-US" sz="1300" dirty="0">
                <a:latin typeface="ＭＳ 明朝" panose="02020609040205080304" pitchFamily="17" charset="-128"/>
                <a:ea typeface="ＭＳ 明朝" panose="02020609040205080304" pitchFamily="17" charset="-128"/>
              </a:rPr>
              <a:t>①高額レセプトの件数及び割合</a:t>
            </a:r>
            <a:endParaRPr lang="en-US" altLang="ja-JP" sz="1300" dirty="0">
              <a:latin typeface="ＭＳ 明朝" panose="02020609040205080304" pitchFamily="17" charset="-128"/>
              <a:ea typeface="ＭＳ 明朝" panose="02020609040205080304" pitchFamily="17" charset="-128"/>
            </a:endParaRPr>
          </a:p>
          <a:p>
            <a:pPr>
              <a:lnSpc>
                <a:spcPct val="125000"/>
              </a:lnSpc>
              <a:spcBef>
                <a:spcPct val="0"/>
              </a:spcBef>
              <a:defRPr/>
            </a:pPr>
            <a:r>
              <a:rPr lang="ja-JP" altLang="en-US" sz="1200" dirty="0">
                <a:latin typeface="ＭＳ 明朝" panose="02020609040205080304" pitchFamily="17" charset="-128"/>
                <a:ea typeface="ＭＳ 明朝" panose="02020609040205080304" pitchFamily="17" charset="-128"/>
              </a:rPr>
              <a:t>　</a:t>
            </a:r>
            <a:r>
              <a:rPr lang="ja-JP" altLang="en-US" sz="1200" dirty="0">
                <a:latin typeface="ＭＳ 明朝"/>
                <a:ea typeface="ＭＳ 明朝"/>
              </a:rPr>
              <a:t>平成</a:t>
            </a:r>
            <a:r>
              <a:rPr lang="en-US" altLang="ja-JP" sz="1200" dirty="0">
                <a:latin typeface="ＭＳ 明朝"/>
                <a:ea typeface="ＭＳ 明朝"/>
              </a:rPr>
              <a:t>28</a:t>
            </a:r>
            <a:r>
              <a:rPr lang="ja-JP" altLang="en-US" sz="1200" dirty="0">
                <a:latin typeface="ＭＳ 明朝"/>
                <a:ea typeface="ＭＳ 明朝"/>
              </a:rPr>
              <a:t>年</a:t>
            </a:r>
            <a:r>
              <a:rPr lang="en-US" altLang="ja-JP" sz="1200" dirty="0">
                <a:latin typeface="ＭＳ 明朝"/>
                <a:ea typeface="ＭＳ 明朝"/>
              </a:rPr>
              <a:t>4</a:t>
            </a:r>
            <a:r>
              <a:rPr lang="ja-JP" altLang="en-US" sz="1200" dirty="0">
                <a:latin typeface="ＭＳ 明朝"/>
                <a:ea typeface="ＭＳ 明朝"/>
              </a:rPr>
              <a:t>月～平成</a:t>
            </a:r>
            <a:r>
              <a:rPr lang="en-US" altLang="ja-JP" sz="1200" dirty="0">
                <a:latin typeface="ＭＳ 明朝"/>
                <a:ea typeface="ＭＳ 明朝"/>
              </a:rPr>
              <a:t>29</a:t>
            </a:r>
            <a:r>
              <a:rPr lang="ja-JP" altLang="en-US" sz="1200" dirty="0">
                <a:latin typeface="ＭＳ 明朝"/>
                <a:ea typeface="ＭＳ 明朝"/>
              </a:rPr>
              <a:t>年</a:t>
            </a:r>
            <a:r>
              <a:rPr lang="en-US" altLang="ja-JP" sz="1200" dirty="0">
                <a:latin typeface="ＭＳ 明朝"/>
                <a:ea typeface="ＭＳ 明朝"/>
              </a:rPr>
              <a:t>3</a:t>
            </a:r>
            <a:r>
              <a:rPr lang="ja-JP" altLang="en-US" sz="1200" dirty="0">
                <a:latin typeface="ＭＳ 明朝"/>
                <a:ea typeface="ＭＳ 明朝"/>
              </a:rPr>
              <a:t>月診療分</a:t>
            </a:r>
            <a:r>
              <a:rPr lang="en-US" altLang="ja-JP" sz="1200" dirty="0">
                <a:latin typeface="ＭＳ 明朝"/>
                <a:ea typeface="ＭＳ 明朝"/>
              </a:rPr>
              <a:t>(12</a:t>
            </a:r>
            <a:r>
              <a:rPr lang="ja-JP" altLang="en-US" sz="1200" dirty="0">
                <a:latin typeface="ＭＳ 明朝"/>
                <a:ea typeface="ＭＳ 明朝"/>
              </a:rPr>
              <a:t>カ月分</a:t>
            </a:r>
            <a:r>
              <a:rPr lang="en-US" altLang="ja-JP" sz="1200" dirty="0">
                <a:latin typeface="ＭＳ 明朝"/>
                <a:ea typeface="ＭＳ 明朝"/>
              </a:rPr>
              <a:t>)</a:t>
            </a:r>
            <a:r>
              <a:rPr lang="ja-JP" altLang="en-US" sz="1200" dirty="0">
                <a:latin typeface="ＭＳ 明朝"/>
                <a:ea typeface="ＭＳ 明朝"/>
              </a:rPr>
              <a:t>に</a:t>
            </a:r>
            <a:r>
              <a:rPr lang="ja-JP" altLang="en-US" sz="1200" dirty="0">
                <a:latin typeface="ＭＳ 明朝" panose="02020609040205080304" pitchFamily="17" charset="-128"/>
                <a:ea typeface="ＭＳ 明朝" panose="02020609040205080304" pitchFamily="17" charset="-128"/>
              </a:rPr>
              <a:t>発生しているレセプトのうち、診療点数が</a:t>
            </a:r>
            <a:r>
              <a:rPr lang="en-US" altLang="ja-JP" sz="1200" dirty="0">
                <a:latin typeface="ＭＳ 明朝" panose="02020609040205080304" pitchFamily="17" charset="-128"/>
                <a:ea typeface="ＭＳ 明朝" panose="02020609040205080304" pitchFamily="17" charset="-128"/>
              </a:rPr>
              <a:t>5</a:t>
            </a:r>
            <a:r>
              <a:rPr lang="ja-JP" altLang="en-US" sz="1200" dirty="0">
                <a:latin typeface="ＭＳ 明朝" panose="02020609040205080304" pitchFamily="17" charset="-128"/>
                <a:ea typeface="ＭＳ 明朝" panose="02020609040205080304" pitchFamily="17" charset="-128"/>
              </a:rPr>
              <a:t>万点以上のものを高額レセプトとし、以下</a:t>
            </a:r>
            <a:r>
              <a:rPr lang="ja-JP" altLang="en-US" sz="1200" dirty="0" smtClean="0">
                <a:latin typeface="ＭＳ 明朝" panose="02020609040205080304" pitchFamily="17" charset="-128"/>
                <a:ea typeface="ＭＳ 明朝" panose="02020609040205080304" pitchFamily="17" charset="-128"/>
              </a:rPr>
              <a:t>のとお</a:t>
            </a:r>
            <a:r>
              <a:rPr lang="ja-JP" altLang="en-US" sz="1200" dirty="0">
                <a:latin typeface="ＭＳ 明朝" panose="02020609040205080304" pitchFamily="17" charset="-128"/>
                <a:ea typeface="ＭＳ 明朝" panose="02020609040205080304" pitchFamily="17" charset="-128"/>
              </a:rPr>
              <a:t>り</a:t>
            </a:r>
            <a:r>
              <a:rPr lang="ja-JP" altLang="en-US" sz="1200" dirty="0" smtClean="0">
                <a:latin typeface="ＭＳ 明朝" panose="02020609040205080304" pitchFamily="17" charset="-128"/>
                <a:ea typeface="ＭＳ 明朝" panose="02020609040205080304" pitchFamily="17" charset="-128"/>
              </a:rPr>
              <a:t>集計</a:t>
            </a:r>
            <a:r>
              <a:rPr lang="ja-JP" altLang="en-US" sz="1200" dirty="0">
                <a:latin typeface="ＭＳ 明朝" panose="02020609040205080304" pitchFamily="17" charset="-128"/>
                <a:ea typeface="ＭＳ 明朝" panose="02020609040205080304" pitchFamily="17" charset="-128"/>
              </a:rPr>
              <a:t>しました。</a:t>
            </a:r>
            <a:r>
              <a:rPr kumimoji="1" lang="ja-JP" altLang="en-US" sz="1200" b="0" i="0" u="none" strike="noStrike" kern="1200" cap="none" spc="0" normalizeH="0" baseline="0" noProof="0" dirty="0">
                <a:ln>
                  <a:noFill/>
                </a:ln>
                <a:effectLst/>
                <a:uLnTx/>
                <a:uFillTx/>
                <a:latin typeface="ＭＳ 明朝" panose="02020609040205080304" pitchFamily="17" charset="-128"/>
                <a:ea typeface="ＭＳ 明朝" panose="02020609040205080304" pitchFamily="17" charset="-128"/>
                <a:cs typeface="+mj-cs"/>
              </a:rPr>
              <a:t>高額レセプトは</a:t>
            </a:r>
            <a:r>
              <a:rPr lang="en-US" altLang="ja-JP" sz="1200" dirty="0">
                <a:solidFill>
                  <a:prstClr val="black"/>
                </a:solidFill>
                <a:latin typeface="ＭＳ 明朝"/>
                <a:ea typeface="ＭＳ 明朝"/>
              </a:rPr>
              <a:t>476</a:t>
            </a:r>
            <a:r>
              <a:rPr lang="ja-JP" altLang="ja-JP" sz="1200" dirty="0">
                <a:solidFill>
                  <a:prstClr val="black"/>
                </a:solidFill>
                <a:latin typeface="ＭＳ 明朝"/>
                <a:ea typeface="ＭＳ 明朝"/>
              </a:rPr>
              <a:t>件発生しており、</a:t>
            </a:r>
            <a:r>
              <a:rPr lang="ja-JP" altLang="en-US" sz="1200" dirty="0">
                <a:solidFill>
                  <a:prstClr val="black"/>
                </a:solidFill>
                <a:latin typeface="ＭＳ 明朝"/>
                <a:ea typeface="ＭＳ 明朝"/>
              </a:rPr>
              <a:t>レセプト件数全体の</a:t>
            </a:r>
            <a:r>
              <a:rPr lang="en-US" altLang="ja-JP" sz="1200" dirty="0">
                <a:solidFill>
                  <a:prstClr val="black"/>
                </a:solidFill>
                <a:latin typeface="ＭＳ 明朝"/>
                <a:ea typeface="ＭＳ 明朝"/>
              </a:rPr>
              <a:t>0.6%</a:t>
            </a:r>
            <a:r>
              <a:rPr lang="ja-JP" altLang="en-US" sz="1200" dirty="0">
                <a:solidFill>
                  <a:prstClr val="black"/>
                </a:solidFill>
                <a:latin typeface="ＭＳ 明朝"/>
                <a:ea typeface="ＭＳ 明朝"/>
              </a:rPr>
              <a:t>を占めています。高額レセプトの医療費は</a:t>
            </a:r>
            <a:r>
              <a:rPr lang="en-US" altLang="ja-JP" sz="1200" dirty="0">
                <a:solidFill>
                  <a:prstClr val="black"/>
                </a:solidFill>
                <a:latin typeface="ＭＳ 明朝"/>
                <a:ea typeface="ＭＳ 明朝"/>
              </a:rPr>
              <a:t>4</a:t>
            </a:r>
            <a:r>
              <a:rPr lang="ja-JP" altLang="en-US" sz="1200" dirty="0">
                <a:solidFill>
                  <a:prstClr val="black"/>
                </a:solidFill>
                <a:latin typeface="ＭＳ 明朝"/>
                <a:ea typeface="ＭＳ 明朝"/>
              </a:rPr>
              <a:t>億</a:t>
            </a:r>
            <a:r>
              <a:rPr lang="en-US" altLang="ja-JP" sz="1200" dirty="0">
                <a:solidFill>
                  <a:prstClr val="black"/>
                </a:solidFill>
                <a:latin typeface="ＭＳ 明朝"/>
                <a:ea typeface="ＭＳ 明朝"/>
              </a:rPr>
              <a:t>4,277</a:t>
            </a:r>
            <a:r>
              <a:rPr lang="ja-JP" altLang="en-US" sz="1200" dirty="0">
                <a:solidFill>
                  <a:prstClr val="black"/>
                </a:solidFill>
                <a:latin typeface="ＭＳ 明朝"/>
                <a:ea typeface="ＭＳ 明朝"/>
              </a:rPr>
              <a:t>万円</a:t>
            </a:r>
            <a:r>
              <a:rPr lang="ja-JP" altLang="ja-JP" sz="1200" dirty="0">
                <a:solidFill>
                  <a:prstClr val="black"/>
                </a:solidFill>
                <a:latin typeface="ＭＳ 明朝"/>
                <a:ea typeface="ＭＳ 明朝"/>
              </a:rPr>
              <a:t>となり、医療費全体の</a:t>
            </a:r>
            <a:r>
              <a:rPr lang="en-US" altLang="ja-JP" sz="1200" dirty="0">
                <a:solidFill>
                  <a:prstClr val="black"/>
                </a:solidFill>
                <a:latin typeface="ＭＳ 明朝"/>
                <a:ea typeface="ＭＳ 明朝"/>
              </a:rPr>
              <a:t>29.2%</a:t>
            </a:r>
            <a:r>
              <a:rPr lang="ja-JP" altLang="ja-JP" sz="1200" dirty="0">
                <a:solidFill>
                  <a:prstClr val="black"/>
                </a:solidFill>
                <a:latin typeface="ＭＳ 明朝"/>
                <a:ea typeface="ＭＳ 明朝"/>
              </a:rPr>
              <a:t>を占め</a:t>
            </a:r>
            <a:r>
              <a:rPr lang="ja-JP" altLang="en-US" sz="1200" dirty="0">
                <a:solidFill>
                  <a:prstClr val="black"/>
                </a:solidFill>
                <a:latin typeface="ＭＳ 明朝"/>
                <a:ea typeface="ＭＳ 明朝"/>
              </a:rPr>
              <a:t>ています。</a:t>
            </a:r>
            <a:endParaRPr kumimoji="1" lang="ja-JP" altLang="en-US" sz="1200" b="0" i="0" u="none" strike="noStrike" kern="1200" cap="none" spc="0" normalizeH="0" baseline="0" noProof="0" dirty="0">
              <a:ln>
                <a:noFill/>
              </a:ln>
              <a:effectLst/>
              <a:uLnTx/>
              <a:uFillTx/>
              <a:latin typeface="ＭＳ 明朝"/>
              <a:ea typeface="ＭＳ 明朝"/>
              <a:cs typeface="+mj-cs"/>
            </a:endParaRPr>
          </a:p>
        </p:txBody>
      </p:sp>
      <p:sp>
        <p:nvSpPr>
          <p:cNvPr id="6" name="テキスト ボックス 5"/>
          <p:cNvSpPr txBox="1">
            <a:spLocks noChangeAspect="1"/>
          </p:cNvSpPr>
          <p:nvPr/>
        </p:nvSpPr>
        <p:spPr>
          <a:xfrm>
            <a:off x="381000" y="1811104"/>
            <a:ext cx="6120000" cy="276999"/>
          </a:xfrm>
          <a:prstGeom prst="rect">
            <a:avLst/>
          </a:prstGeom>
          <a:noFill/>
        </p:spPr>
        <p:txBody>
          <a:bodyPr wrap="square" lIns="0" rIns="0" rtlCol="0" anchor="ctr" anchorCtr="0">
            <a:spAutoFit/>
          </a:bodyPr>
          <a:lstStyle/>
          <a:p>
            <a:r>
              <a:rPr lang="ja-JP" altLang="en-US" sz="1200" dirty="0">
                <a:solidFill>
                  <a:prstClr val="black"/>
                </a:solidFill>
                <a:latin typeface="ＭＳ 明朝"/>
                <a:ea typeface="ＭＳ 明朝"/>
              </a:rPr>
              <a:t>高額レセプトの件数及び医療費</a:t>
            </a:r>
          </a:p>
        </p:txBody>
      </p:sp>
      <p:sp>
        <p:nvSpPr>
          <p:cNvPr id="8"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28</a:t>
            </a:fld>
            <a:endParaRPr kumimoji="1" lang="ja-JP" altLang="en-US" dirty="0">
              <a:latin typeface="ＭＳ 明朝"/>
              <a:ea typeface="ＭＳ 明朝"/>
            </a:endParaRPr>
          </a:p>
        </p:txBody>
      </p:sp>
      <p:grpSp>
        <p:nvGrpSpPr>
          <p:cNvPr id="2" name="Group 4"/>
          <p:cNvGrpSpPr>
            <a:grpSpLocks noChangeAspect="1"/>
          </p:cNvGrpSpPr>
          <p:nvPr/>
        </p:nvGrpSpPr>
        <p:grpSpPr bwMode="auto">
          <a:xfrm>
            <a:off x="381000" y="2095500"/>
            <a:ext cx="6228300" cy="2758968"/>
            <a:chOff x="240" y="1320"/>
            <a:chExt cx="3868" cy="1120"/>
          </a:xfrm>
        </p:grpSpPr>
        <p:sp>
          <p:nvSpPr>
            <p:cNvPr id="3" name="AutoShape 3"/>
            <p:cNvSpPr>
              <a:spLocks noChangeAspect="1" noChangeArrowheads="1" noTextEdit="1"/>
            </p:cNvSpPr>
            <p:nvPr/>
          </p:nvSpPr>
          <p:spPr bwMode="auto">
            <a:xfrm>
              <a:off x="240" y="1320"/>
              <a:ext cx="3848" cy="1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1570" y="1368"/>
              <a:ext cx="35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2000" b="0" i="0" u="none" strike="noStrike" cap="none" normalizeH="0" baseline="0" dirty="0" smtClean="0">
                <a:ln>
                  <a:noFill/>
                </a:ln>
                <a:solidFill>
                  <a:schemeClr val="tx1"/>
                </a:solidFill>
                <a:effectLst/>
                <a:latin typeface="Arial" panose="020B0604020202020204" pitchFamily="34" charset="0"/>
              </a:endParaRPr>
            </a:p>
          </p:txBody>
        </p:sp>
        <p:sp>
          <p:nvSpPr>
            <p:cNvPr id="5" name="Rectangle 6"/>
            <p:cNvSpPr>
              <a:spLocks noChangeArrowheads="1"/>
            </p:cNvSpPr>
            <p:nvPr/>
          </p:nvSpPr>
          <p:spPr bwMode="auto">
            <a:xfrm>
              <a:off x="1930" y="1368"/>
              <a:ext cx="35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2000" b="0" i="0" u="none" strike="noStrike" cap="none" normalizeH="0" baseline="0" smtClean="0">
                <a:ln>
                  <a:noFill/>
                </a:ln>
                <a:solidFill>
                  <a:schemeClr val="tx1"/>
                </a:solidFill>
                <a:effectLst/>
                <a:latin typeface="Arial" panose="020B0604020202020204" pitchFamily="34" charset="0"/>
              </a:endParaRPr>
            </a:p>
          </p:txBody>
        </p:sp>
        <p:sp>
          <p:nvSpPr>
            <p:cNvPr id="7" name="Rectangle 7"/>
            <p:cNvSpPr>
              <a:spLocks noChangeArrowheads="1"/>
            </p:cNvSpPr>
            <p:nvPr/>
          </p:nvSpPr>
          <p:spPr bwMode="auto">
            <a:xfrm>
              <a:off x="2290" y="1368"/>
              <a:ext cx="35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2000" b="0" i="0" u="none" strike="noStrike" cap="none" normalizeH="0" baseline="0" smtClean="0">
                <a:ln>
                  <a:noFill/>
                </a:ln>
                <a:solidFill>
                  <a:schemeClr val="tx1"/>
                </a:solidFill>
                <a:effectLst/>
                <a:latin typeface="Arial" panose="020B0604020202020204" pitchFamily="34" charset="0"/>
              </a:endParaRPr>
            </a:p>
          </p:txBody>
        </p:sp>
        <p:sp>
          <p:nvSpPr>
            <p:cNvPr id="9" name="Rectangle 8"/>
            <p:cNvSpPr>
              <a:spLocks noChangeArrowheads="1"/>
            </p:cNvSpPr>
            <p:nvPr/>
          </p:nvSpPr>
          <p:spPr bwMode="auto">
            <a:xfrm>
              <a:off x="2651" y="1368"/>
              <a:ext cx="35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2000" b="0" i="0" u="none" strike="noStrike" cap="none" normalizeH="0" baseline="0" smtClean="0">
                <a:ln>
                  <a:noFill/>
                </a:ln>
                <a:solidFill>
                  <a:schemeClr val="tx1"/>
                </a:solidFill>
                <a:effectLst/>
                <a:latin typeface="Arial" panose="020B0604020202020204" pitchFamily="34" charset="0"/>
              </a:endParaRPr>
            </a:p>
          </p:txBody>
        </p:sp>
        <p:sp>
          <p:nvSpPr>
            <p:cNvPr id="11" name="Rectangle 9"/>
            <p:cNvSpPr>
              <a:spLocks noChangeArrowheads="1"/>
            </p:cNvSpPr>
            <p:nvPr/>
          </p:nvSpPr>
          <p:spPr bwMode="auto">
            <a:xfrm>
              <a:off x="3011" y="1368"/>
              <a:ext cx="35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2000" b="0" i="0" u="none" strike="noStrike" cap="none" normalizeH="0" baseline="0" smtClean="0">
                <a:ln>
                  <a:noFill/>
                </a:ln>
                <a:solidFill>
                  <a:schemeClr val="tx1"/>
                </a:solidFill>
                <a:effectLst/>
                <a:latin typeface="Arial" panose="020B0604020202020204" pitchFamily="34" charset="0"/>
              </a:endParaRPr>
            </a:p>
          </p:txBody>
        </p:sp>
        <p:sp>
          <p:nvSpPr>
            <p:cNvPr id="13" name="Rectangle 10"/>
            <p:cNvSpPr>
              <a:spLocks noChangeArrowheads="1"/>
            </p:cNvSpPr>
            <p:nvPr/>
          </p:nvSpPr>
          <p:spPr bwMode="auto">
            <a:xfrm>
              <a:off x="3372" y="1368"/>
              <a:ext cx="35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2000" b="0" i="0" u="none" strike="noStrike" cap="none" normalizeH="0" baseline="0" smtClean="0">
                <a:ln>
                  <a:noFill/>
                </a:ln>
                <a:solidFill>
                  <a:schemeClr val="tx1"/>
                </a:solidFill>
                <a:effectLst/>
                <a:latin typeface="Arial" panose="020B0604020202020204" pitchFamily="34" charset="0"/>
              </a:endParaRPr>
            </a:p>
          </p:txBody>
        </p:sp>
        <p:sp>
          <p:nvSpPr>
            <p:cNvPr id="14" name="Rectangle 11"/>
            <p:cNvSpPr>
              <a:spLocks noChangeArrowheads="1"/>
            </p:cNvSpPr>
            <p:nvPr/>
          </p:nvSpPr>
          <p:spPr bwMode="auto">
            <a:xfrm>
              <a:off x="3720" y="1368"/>
              <a:ext cx="38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2000" b="0" i="0" u="none" strike="noStrike" cap="none" normalizeH="0" baseline="0" smtClean="0">
                <a:ln>
                  <a:noFill/>
                </a:ln>
                <a:solidFill>
                  <a:schemeClr val="tx1"/>
                </a:solidFill>
                <a:effectLst/>
                <a:latin typeface="Arial" panose="020B0604020202020204" pitchFamily="34" charset="0"/>
              </a:endParaRPr>
            </a:p>
          </p:txBody>
        </p:sp>
        <p:sp>
          <p:nvSpPr>
            <p:cNvPr id="15" name="Rectangle 12"/>
            <p:cNvSpPr>
              <a:spLocks noChangeArrowheads="1"/>
            </p:cNvSpPr>
            <p:nvPr/>
          </p:nvSpPr>
          <p:spPr bwMode="auto">
            <a:xfrm>
              <a:off x="303" y="1507"/>
              <a:ext cx="43"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a:t>
              </a:r>
              <a:endParaRPr kumimoji="0" lang="ja-JP" altLang="ja-JP" sz="800" b="0" i="0" u="none" strike="noStrike" cap="none" normalizeH="0" baseline="0" smtClean="0">
                <a:ln>
                  <a:noFill/>
                </a:ln>
                <a:solidFill>
                  <a:schemeClr val="tx1"/>
                </a:solidFill>
                <a:effectLst/>
              </a:endParaRPr>
            </a:p>
          </p:txBody>
        </p:sp>
        <p:sp>
          <p:nvSpPr>
            <p:cNvPr id="16" name="Rectangle 13"/>
            <p:cNvSpPr>
              <a:spLocks noChangeArrowheads="1"/>
            </p:cNvSpPr>
            <p:nvPr/>
          </p:nvSpPr>
          <p:spPr bwMode="auto">
            <a:xfrm>
              <a:off x="403" y="1507"/>
              <a:ext cx="44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レセプト件数</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件</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17" name="Rectangle 14"/>
            <p:cNvSpPr>
              <a:spLocks noChangeArrowheads="1"/>
            </p:cNvSpPr>
            <p:nvPr/>
          </p:nvSpPr>
          <p:spPr bwMode="auto">
            <a:xfrm>
              <a:off x="1779" y="1507"/>
              <a:ext cx="14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7,112</a:t>
              </a:r>
              <a:endParaRPr kumimoji="0" lang="ja-JP" altLang="ja-JP" sz="800" b="0" i="0" u="none" strike="noStrike" cap="none" normalizeH="0" baseline="0" smtClean="0">
                <a:ln>
                  <a:noFill/>
                </a:ln>
                <a:solidFill>
                  <a:schemeClr val="tx1"/>
                </a:solidFill>
                <a:effectLst/>
              </a:endParaRPr>
            </a:p>
          </p:txBody>
        </p:sp>
        <p:sp>
          <p:nvSpPr>
            <p:cNvPr id="18" name="Rectangle 15"/>
            <p:cNvSpPr>
              <a:spLocks noChangeArrowheads="1"/>
            </p:cNvSpPr>
            <p:nvPr/>
          </p:nvSpPr>
          <p:spPr bwMode="auto">
            <a:xfrm>
              <a:off x="2140" y="1507"/>
              <a:ext cx="14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6,751</a:t>
              </a:r>
              <a:endParaRPr kumimoji="0" lang="ja-JP" altLang="ja-JP" sz="800" b="0" i="0" u="none" strike="noStrike" cap="none" normalizeH="0" baseline="0" smtClean="0">
                <a:ln>
                  <a:noFill/>
                </a:ln>
                <a:solidFill>
                  <a:schemeClr val="tx1"/>
                </a:solidFill>
                <a:effectLst/>
              </a:endParaRPr>
            </a:p>
          </p:txBody>
        </p:sp>
        <p:sp>
          <p:nvSpPr>
            <p:cNvPr id="19" name="Rectangle 16"/>
            <p:cNvSpPr>
              <a:spLocks noChangeArrowheads="1"/>
            </p:cNvSpPr>
            <p:nvPr/>
          </p:nvSpPr>
          <p:spPr bwMode="auto">
            <a:xfrm>
              <a:off x="2500" y="1507"/>
              <a:ext cx="14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7,064</a:t>
              </a:r>
              <a:endParaRPr kumimoji="0" lang="ja-JP" altLang="ja-JP" sz="800" b="0" i="0" u="none" strike="noStrike" cap="none" normalizeH="0" baseline="0" smtClean="0">
                <a:ln>
                  <a:noFill/>
                </a:ln>
                <a:solidFill>
                  <a:schemeClr val="tx1"/>
                </a:solidFill>
                <a:effectLst/>
              </a:endParaRPr>
            </a:p>
          </p:txBody>
        </p:sp>
        <p:sp>
          <p:nvSpPr>
            <p:cNvPr id="20" name="Rectangle 17"/>
            <p:cNvSpPr>
              <a:spLocks noChangeArrowheads="1"/>
            </p:cNvSpPr>
            <p:nvPr/>
          </p:nvSpPr>
          <p:spPr bwMode="auto">
            <a:xfrm>
              <a:off x="2861" y="1507"/>
              <a:ext cx="14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7,022</a:t>
              </a:r>
              <a:endParaRPr kumimoji="0" lang="ja-JP" altLang="ja-JP" sz="800" b="0" i="0" u="none" strike="noStrike" cap="none" normalizeH="0" baseline="0" smtClean="0">
                <a:ln>
                  <a:noFill/>
                </a:ln>
                <a:solidFill>
                  <a:schemeClr val="tx1"/>
                </a:solidFill>
                <a:effectLst/>
              </a:endParaRPr>
            </a:p>
          </p:txBody>
        </p:sp>
        <p:sp>
          <p:nvSpPr>
            <p:cNvPr id="21" name="Rectangle 18"/>
            <p:cNvSpPr>
              <a:spLocks noChangeArrowheads="1"/>
            </p:cNvSpPr>
            <p:nvPr/>
          </p:nvSpPr>
          <p:spPr bwMode="auto">
            <a:xfrm>
              <a:off x="3221" y="1507"/>
              <a:ext cx="14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6,723</a:t>
              </a:r>
              <a:endParaRPr kumimoji="0" lang="ja-JP" altLang="ja-JP" sz="800" b="0" i="0" u="none" strike="noStrike" cap="none" normalizeH="0" baseline="0" smtClean="0">
                <a:ln>
                  <a:noFill/>
                </a:ln>
                <a:solidFill>
                  <a:schemeClr val="tx1"/>
                </a:solidFill>
                <a:effectLst/>
              </a:endParaRPr>
            </a:p>
          </p:txBody>
        </p:sp>
        <p:sp>
          <p:nvSpPr>
            <p:cNvPr id="22" name="Rectangle 19"/>
            <p:cNvSpPr>
              <a:spLocks noChangeArrowheads="1"/>
            </p:cNvSpPr>
            <p:nvPr/>
          </p:nvSpPr>
          <p:spPr bwMode="auto">
            <a:xfrm>
              <a:off x="3582" y="1507"/>
              <a:ext cx="14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6,953</a:t>
              </a:r>
              <a:endParaRPr kumimoji="0" lang="ja-JP" altLang="ja-JP" sz="800" b="0" i="0" u="none" strike="noStrike" cap="none" normalizeH="0" baseline="0" smtClean="0">
                <a:ln>
                  <a:noFill/>
                </a:ln>
                <a:solidFill>
                  <a:schemeClr val="tx1"/>
                </a:solidFill>
                <a:effectLst/>
              </a:endParaRPr>
            </a:p>
          </p:txBody>
        </p:sp>
        <p:sp>
          <p:nvSpPr>
            <p:cNvPr id="23" name="Rectangle 20"/>
            <p:cNvSpPr>
              <a:spLocks noChangeArrowheads="1"/>
            </p:cNvSpPr>
            <p:nvPr/>
          </p:nvSpPr>
          <p:spPr bwMode="auto">
            <a:xfrm>
              <a:off x="3942" y="1507"/>
              <a:ext cx="14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7,144</a:t>
              </a:r>
              <a:endParaRPr kumimoji="0" lang="ja-JP" altLang="ja-JP" sz="800" b="0" i="0" u="none" strike="noStrike" cap="none" normalizeH="0" baseline="0" smtClean="0">
                <a:ln>
                  <a:noFill/>
                </a:ln>
                <a:solidFill>
                  <a:schemeClr val="tx1"/>
                </a:solidFill>
                <a:effectLst/>
              </a:endParaRPr>
            </a:p>
          </p:txBody>
        </p:sp>
        <p:sp>
          <p:nvSpPr>
            <p:cNvPr id="24" name="Rectangle 21"/>
            <p:cNvSpPr>
              <a:spLocks noChangeArrowheads="1"/>
            </p:cNvSpPr>
            <p:nvPr/>
          </p:nvSpPr>
          <p:spPr bwMode="auto">
            <a:xfrm>
              <a:off x="303" y="1647"/>
              <a:ext cx="40"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B</a:t>
              </a:r>
              <a:endParaRPr kumimoji="0" lang="ja-JP" altLang="ja-JP" sz="800" b="0" i="0" u="none" strike="noStrike" cap="none" normalizeH="0" baseline="0" smtClean="0">
                <a:ln>
                  <a:noFill/>
                </a:ln>
                <a:solidFill>
                  <a:schemeClr val="tx1"/>
                </a:solidFill>
                <a:effectLst/>
              </a:endParaRPr>
            </a:p>
          </p:txBody>
        </p:sp>
        <p:sp>
          <p:nvSpPr>
            <p:cNvPr id="25" name="Rectangle 22"/>
            <p:cNvSpPr>
              <a:spLocks noChangeArrowheads="1"/>
            </p:cNvSpPr>
            <p:nvPr/>
          </p:nvSpPr>
          <p:spPr bwMode="auto">
            <a:xfrm>
              <a:off x="403" y="1647"/>
              <a:ext cx="57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高額レセプト件数</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件</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26" name="Rectangle 23"/>
            <p:cNvSpPr>
              <a:spLocks noChangeArrowheads="1"/>
            </p:cNvSpPr>
            <p:nvPr/>
          </p:nvSpPr>
          <p:spPr bwMode="auto">
            <a:xfrm>
              <a:off x="1846" y="1647"/>
              <a:ext cx="6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37</a:t>
              </a:r>
              <a:endParaRPr kumimoji="0" lang="ja-JP" altLang="ja-JP" sz="800" b="0" i="0" u="none" strike="noStrike" cap="none" normalizeH="0" baseline="0" smtClean="0">
                <a:ln>
                  <a:noFill/>
                </a:ln>
                <a:solidFill>
                  <a:schemeClr val="tx1"/>
                </a:solidFill>
                <a:effectLst/>
              </a:endParaRPr>
            </a:p>
          </p:txBody>
        </p:sp>
        <p:sp>
          <p:nvSpPr>
            <p:cNvPr id="27" name="Rectangle 24"/>
            <p:cNvSpPr>
              <a:spLocks noChangeArrowheads="1"/>
            </p:cNvSpPr>
            <p:nvPr/>
          </p:nvSpPr>
          <p:spPr bwMode="auto">
            <a:xfrm>
              <a:off x="2207" y="1647"/>
              <a:ext cx="6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24</a:t>
              </a:r>
              <a:endParaRPr kumimoji="0" lang="ja-JP" altLang="ja-JP" sz="800" b="0" i="0" u="none" strike="noStrike" cap="none" normalizeH="0" baseline="0" smtClean="0">
                <a:ln>
                  <a:noFill/>
                </a:ln>
                <a:solidFill>
                  <a:schemeClr val="tx1"/>
                </a:solidFill>
                <a:effectLst/>
              </a:endParaRPr>
            </a:p>
          </p:txBody>
        </p:sp>
        <p:sp>
          <p:nvSpPr>
            <p:cNvPr id="28" name="Rectangle 25"/>
            <p:cNvSpPr>
              <a:spLocks noChangeArrowheads="1"/>
            </p:cNvSpPr>
            <p:nvPr/>
          </p:nvSpPr>
          <p:spPr bwMode="auto">
            <a:xfrm>
              <a:off x="2567" y="1647"/>
              <a:ext cx="6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38</a:t>
              </a:r>
              <a:endParaRPr kumimoji="0" lang="ja-JP" altLang="ja-JP" sz="800" b="0" i="0" u="none" strike="noStrike" cap="none" normalizeH="0" baseline="0" smtClean="0">
                <a:ln>
                  <a:noFill/>
                </a:ln>
                <a:solidFill>
                  <a:schemeClr val="tx1"/>
                </a:solidFill>
                <a:effectLst/>
              </a:endParaRPr>
            </a:p>
          </p:txBody>
        </p:sp>
        <p:sp>
          <p:nvSpPr>
            <p:cNvPr id="29" name="Rectangle 26"/>
            <p:cNvSpPr>
              <a:spLocks noChangeArrowheads="1"/>
            </p:cNvSpPr>
            <p:nvPr/>
          </p:nvSpPr>
          <p:spPr bwMode="auto">
            <a:xfrm>
              <a:off x="2928" y="1647"/>
              <a:ext cx="6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a:t>
              </a:r>
              <a:endParaRPr kumimoji="0" lang="ja-JP" altLang="ja-JP" sz="800" b="0" i="0" u="none" strike="noStrike" cap="none" normalizeH="0" baseline="0" smtClean="0">
                <a:ln>
                  <a:noFill/>
                </a:ln>
                <a:solidFill>
                  <a:schemeClr val="tx1"/>
                </a:solidFill>
                <a:effectLst/>
              </a:endParaRPr>
            </a:p>
          </p:txBody>
        </p:sp>
        <p:sp>
          <p:nvSpPr>
            <p:cNvPr id="30" name="Rectangle 27"/>
            <p:cNvSpPr>
              <a:spLocks noChangeArrowheads="1"/>
            </p:cNvSpPr>
            <p:nvPr/>
          </p:nvSpPr>
          <p:spPr bwMode="auto">
            <a:xfrm>
              <a:off x="3288" y="1647"/>
              <a:ext cx="6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42</a:t>
              </a:r>
              <a:endParaRPr kumimoji="0" lang="ja-JP" altLang="ja-JP" sz="800" b="0" i="0" u="none" strike="noStrike" cap="none" normalizeH="0" baseline="0" smtClean="0">
                <a:ln>
                  <a:noFill/>
                </a:ln>
                <a:solidFill>
                  <a:schemeClr val="tx1"/>
                </a:solidFill>
                <a:effectLst/>
              </a:endParaRPr>
            </a:p>
          </p:txBody>
        </p:sp>
        <p:sp>
          <p:nvSpPr>
            <p:cNvPr id="31" name="Rectangle 28"/>
            <p:cNvSpPr>
              <a:spLocks noChangeArrowheads="1"/>
            </p:cNvSpPr>
            <p:nvPr/>
          </p:nvSpPr>
          <p:spPr bwMode="auto">
            <a:xfrm>
              <a:off x="3649" y="1647"/>
              <a:ext cx="6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44</a:t>
              </a:r>
              <a:endParaRPr kumimoji="0" lang="ja-JP" altLang="ja-JP" sz="800" b="0" i="0" u="none" strike="noStrike" cap="none" normalizeH="0" baseline="0" smtClean="0">
                <a:ln>
                  <a:noFill/>
                </a:ln>
                <a:solidFill>
                  <a:schemeClr val="tx1"/>
                </a:solidFill>
                <a:effectLst/>
              </a:endParaRPr>
            </a:p>
          </p:txBody>
        </p:sp>
        <p:sp>
          <p:nvSpPr>
            <p:cNvPr id="16384" name="Rectangle 29"/>
            <p:cNvSpPr>
              <a:spLocks noChangeArrowheads="1"/>
            </p:cNvSpPr>
            <p:nvPr/>
          </p:nvSpPr>
          <p:spPr bwMode="auto">
            <a:xfrm>
              <a:off x="4009" y="1647"/>
              <a:ext cx="6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46</a:t>
              </a:r>
              <a:endParaRPr kumimoji="0" lang="ja-JP" altLang="ja-JP" sz="800" b="0" i="0" u="none" strike="noStrike" cap="none" normalizeH="0" baseline="0" smtClean="0">
                <a:ln>
                  <a:noFill/>
                </a:ln>
                <a:solidFill>
                  <a:schemeClr val="tx1"/>
                </a:solidFill>
                <a:effectLst/>
              </a:endParaRPr>
            </a:p>
          </p:txBody>
        </p:sp>
        <p:sp>
          <p:nvSpPr>
            <p:cNvPr id="16385" name="Rectangle 30"/>
            <p:cNvSpPr>
              <a:spLocks noChangeArrowheads="1"/>
            </p:cNvSpPr>
            <p:nvPr/>
          </p:nvSpPr>
          <p:spPr bwMode="auto">
            <a:xfrm>
              <a:off x="263" y="1788"/>
              <a:ext cx="116"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B/A</a:t>
              </a:r>
              <a:endParaRPr kumimoji="0" lang="ja-JP" altLang="ja-JP" sz="800" b="0" i="0" u="none" strike="noStrike" cap="none" normalizeH="0" baseline="0" dirty="0" smtClean="0">
                <a:ln>
                  <a:noFill/>
                </a:ln>
                <a:solidFill>
                  <a:schemeClr val="tx1"/>
                </a:solidFill>
                <a:effectLst/>
              </a:endParaRPr>
            </a:p>
          </p:txBody>
        </p:sp>
        <p:sp>
          <p:nvSpPr>
            <p:cNvPr id="16389" name="Rectangle 31"/>
            <p:cNvSpPr>
              <a:spLocks noChangeArrowheads="1"/>
            </p:cNvSpPr>
            <p:nvPr/>
          </p:nvSpPr>
          <p:spPr bwMode="auto">
            <a:xfrm>
              <a:off x="403" y="1772"/>
              <a:ext cx="991"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総レセプト件数に占める高額レセプト</a:t>
              </a:r>
              <a:endParaRPr kumimoji="0" lang="en-US"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の割合</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16390" name="Rectangle 32"/>
            <p:cNvSpPr>
              <a:spLocks noChangeArrowheads="1"/>
            </p:cNvSpPr>
            <p:nvPr/>
          </p:nvSpPr>
          <p:spPr bwMode="auto">
            <a:xfrm>
              <a:off x="1821" y="1786"/>
              <a:ext cx="8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0.5</a:t>
              </a:r>
              <a:endParaRPr kumimoji="0" lang="ja-JP" altLang="ja-JP" sz="800" b="0" i="0" u="none" strike="noStrike" cap="none" normalizeH="0" baseline="0" dirty="0" smtClean="0">
                <a:ln>
                  <a:noFill/>
                </a:ln>
                <a:solidFill>
                  <a:schemeClr val="tx1"/>
                </a:solidFill>
                <a:effectLst/>
              </a:endParaRPr>
            </a:p>
          </p:txBody>
        </p:sp>
        <p:sp>
          <p:nvSpPr>
            <p:cNvPr id="16391" name="Rectangle 33"/>
            <p:cNvSpPr>
              <a:spLocks noChangeArrowheads="1"/>
            </p:cNvSpPr>
            <p:nvPr/>
          </p:nvSpPr>
          <p:spPr bwMode="auto">
            <a:xfrm>
              <a:off x="2192" y="1786"/>
              <a:ext cx="8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0.4</a:t>
              </a:r>
              <a:endParaRPr kumimoji="0" lang="ja-JP" altLang="ja-JP" sz="800" b="0" i="0" u="none" strike="noStrike" cap="none" normalizeH="0" baseline="0" dirty="0" smtClean="0">
                <a:ln>
                  <a:noFill/>
                </a:ln>
                <a:solidFill>
                  <a:schemeClr val="tx1"/>
                </a:solidFill>
                <a:effectLst/>
              </a:endParaRPr>
            </a:p>
          </p:txBody>
        </p:sp>
        <p:sp>
          <p:nvSpPr>
            <p:cNvPr id="16392" name="Rectangle 34"/>
            <p:cNvSpPr>
              <a:spLocks noChangeArrowheads="1"/>
            </p:cNvSpPr>
            <p:nvPr/>
          </p:nvSpPr>
          <p:spPr bwMode="auto">
            <a:xfrm>
              <a:off x="2552" y="1786"/>
              <a:ext cx="8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0.5</a:t>
              </a:r>
              <a:endParaRPr kumimoji="0" lang="ja-JP" altLang="ja-JP" sz="800" b="0" i="0" u="none" strike="noStrike" cap="none" normalizeH="0" baseline="0" dirty="0" smtClean="0">
                <a:ln>
                  <a:noFill/>
                </a:ln>
                <a:solidFill>
                  <a:schemeClr val="tx1"/>
                </a:solidFill>
                <a:effectLst/>
              </a:endParaRPr>
            </a:p>
          </p:txBody>
        </p:sp>
        <p:sp>
          <p:nvSpPr>
            <p:cNvPr id="16393" name="Rectangle 35"/>
            <p:cNvSpPr>
              <a:spLocks noChangeArrowheads="1"/>
            </p:cNvSpPr>
            <p:nvPr/>
          </p:nvSpPr>
          <p:spPr bwMode="auto">
            <a:xfrm>
              <a:off x="2913" y="1786"/>
              <a:ext cx="8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0.5</a:t>
              </a:r>
              <a:endParaRPr kumimoji="0" lang="ja-JP" altLang="ja-JP" sz="800" b="0" i="0" u="none" strike="noStrike" cap="none" normalizeH="0" baseline="0" dirty="0" smtClean="0">
                <a:ln>
                  <a:noFill/>
                </a:ln>
                <a:solidFill>
                  <a:schemeClr val="tx1"/>
                </a:solidFill>
                <a:effectLst/>
              </a:endParaRPr>
            </a:p>
          </p:txBody>
        </p:sp>
        <p:sp>
          <p:nvSpPr>
            <p:cNvPr id="16394" name="Rectangle 36"/>
            <p:cNvSpPr>
              <a:spLocks noChangeArrowheads="1"/>
            </p:cNvSpPr>
            <p:nvPr/>
          </p:nvSpPr>
          <p:spPr bwMode="auto">
            <a:xfrm>
              <a:off x="3273" y="1786"/>
              <a:ext cx="8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800" b="0" i="0" u="none" strike="noStrike" cap="none" normalizeH="0" baseline="0" dirty="0" smtClean="0">
                <a:ln>
                  <a:noFill/>
                </a:ln>
                <a:solidFill>
                  <a:schemeClr val="tx1"/>
                </a:solidFill>
                <a:effectLst/>
              </a:endParaRPr>
            </a:p>
          </p:txBody>
        </p:sp>
        <p:sp>
          <p:nvSpPr>
            <p:cNvPr id="16395" name="Rectangle 37"/>
            <p:cNvSpPr>
              <a:spLocks noChangeArrowheads="1"/>
            </p:cNvSpPr>
            <p:nvPr/>
          </p:nvSpPr>
          <p:spPr bwMode="auto">
            <a:xfrm>
              <a:off x="3634" y="1786"/>
              <a:ext cx="8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800" b="0" i="0" u="none" strike="noStrike" cap="none" normalizeH="0" baseline="0" dirty="0" smtClean="0">
                <a:ln>
                  <a:noFill/>
                </a:ln>
                <a:solidFill>
                  <a:schemeClr val="tx1"/>
                </a:solidFill>
                <a:effectLst/>
              </a:endParaRPr>
            </a:p>
          </p:txBody>
        </p:sp>
        <p:sp>
          <p:nvSpPr>
            <p:cNvPr id="16396" name="Rectangle 38"/>
            <p:cNvSpPr>
              <a:spLocks noChangeArrowheads="1"/>
            </p:cNvSpPr>
            <p:nvPr/>
          </p:nvSpPr>
          <p:spPr bwMode="auto">
            <a:xfrm>
              <a:off x="3994" y="1786"/>
              <a:ext cx="8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800" b="0" i="0" u="none" strike="noStrike" cap="none" normalizeH="0" baseline="0" dirty="0" smtClean="0">
                <a:ln>
                  <a:noFill/>
                </a:ln>
                <a:solidFill>
                  <a:schemeClr val="tx1"/>
                </a:solidFill>
                <a:effectLst/>
              </a:endParaRPr>
            </a:p>
          </p:txBody>
        </p:sp>
        <p:sp>
          <p:nvSpPr>
            <p:cNvPr id="16397" name="Rectangle 39"/>
            <p:cNvSpPr>
              <a:spLocks noChangeArrowheads="1"/>
            </p:cNvSpPr>
            <p:nvPr/>
          </p:nvSpPr>
          <p:spPr bwMode="auto">
            <a:xfrm>
              <a:off x="303" y="1926"/>
              <a:ext cx="4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C</a:t>
              </a:r>
              <a:endParaRPr kumimoji="0" lang="ja-JP" altLang="ja-JP" sz="800" b="0" i="0" u="none" strike="noStrike" cap="none" normalizeH="0" baseline="0" smtClean="0">
                <a:ln>
                  <a:noFill/>
                </a:ln>
                <a:solidFill>
                  <a:schemeClr val="tx1"/>
                </a:solidFill>
                <a:effectLst/>
              </a:endParaRPr>
            </a:p>
          </p:txBody>
        </p:sp>
        <p:sp>
          <p:nvSpPr>
            <p:cNvPr id="16398" name="Rectangle 40"/>
            <p:cNvSpPr>
              <a:spLocks noChangeArrowheads="1"/>
            </p:cNvSpPr>
            <p:nvPr/>
          </p:nvSpPr>
          <p:spPr bwMode="auto">
            <a:xfrm>
              <a:off x="403" y="1926"/>
              <a:ext cx="40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16399" name="Rectangle 41"/>
            <p:cNvSpPr>
              <a:spLocks noChangeArrowheads="1"/>
            </p:cNvSpPr>
            <p:nvPr/>
          </p:nvSpPr>
          <p:spPr bwMode="auto">
            <a:xfrm>
              <a:off x="1594" y="1926"/>
              <a:ext cx="331"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124,764,200</a:t>
              </a:r>
              <a:endParaRPr kumimoji="0" lang="ja-JP" altLang="ja-JP" sz="800" b="0" i="0" u="none" strike="noStrike" cap="none" normalizeH="0" baseline="0" dirty="0" smtClean="0">
                <a:ln>
                  <a:noFill/>
                </a:ln>
                <a:solidFill>
                  <a:schemeClr val="tx1"/>
                </a:solidFill>
                <a:effectLst/>
              </a:endParaRPr>
            </a:p>
          </p:txBody>
        </p:sp>
        <p:sp>
          <p:nvSpPr>
            <p:cNvPr id="16400" name="Rectangle 42"/>
            <p:cNvSpPr>
              <a:spLocks noChangeArrowheads="1"/>
            </p:cNvSpPr>
            <p:nvPr/>
          </p:nvSpPr>
          <p:spPr bwMode="auto">
            <a:xfrm>
              <a:off x="1954" y="1926"/>
              <a:ext cx="331"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111,341,640</a:t>
              </a:r>
              <a:endParaRPr kumimoji="0" lang="ja-JP" altLang="ja-JP" sz="800" b="0" i="0" u="none" strike="noStrike" cap="none" normalizeH="0" baseline="0" smtClean="0">
                <a:ln>
                  <a:noFill/>
                </a:ln>
                <a:solidFill>
                  <a:schemeClr val="tx1"/>
                </a:solidFill>
                <a:effectLst/>
              </a:endParaRPr>
            </a:p>
          </p:txBody>
        </p:sp>
        <p:sp>
          <p:nvSpPr>
            <p:cNvPr id="16401" name="Rectangle 43"/>
            <p:cNvSpPr>
              <a:spLocks noChangeArrowheads="1"/>
            </p:cNvSpPr>
            <p:nvPr/>
          </p:nvSpPr>
          <p:spPr bwMode="auto">
            <a:xfrm>
              <a:off x="2315" y="1926"/>
              <a:ext cx="331"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129,197,250</a:t>
              </a:r>
              <a:endParaRPr kumimoji="0" lang="ja-JP" altLang="ja-JP" sz="800" b="0" i="0" u="none" strike="noStrike" cap="none" normalizeH="0" baseline="0" smtClean="0">
                <a:ln>
                  <a:noFill/>
                </a:ln>
                <a:solidFill>
                  <a:schemeClr val="tx1"/>
                </a:solidFill>
                <a:effectLst/>
              </a:endParaRPr>
            </a:p>
          </p:txBody>
        </p:sp>
        <p:sp>
          <p:nvSpPr>
            <p:cNvPr id="16402" name="Rectangle 44"/>
            <p:cNvSpPr>
              <a:spLocks noChangeArrowheads="1"/>
            </p:cNvSpPr>
            <p:nvPr/>
          </p:nvSpPr>
          <p:spPr bwMode="auto">
            <a:xfrm>
              <a:off x="2675" y="1926"/>
              <a:ext cx="331"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123,383,220</a:t>
              </a:r>
              <a:endParaRPr kumimoji="0" lang="ja-JP" altLang="ja-JP" sz="800" b="0" i="0" u="none" strike="noStrike" cap="none" normalizeH="0" baseline="0" smtClean="0">
                <a:ln>
                  <a:noFill/>
                </a:ln>
                <a:solidFill>
                  <a:schemeClr val="tx1"/>
                </a:solidFill>
                <a:effectLst/>
              </a:endParaRPr>
            </a:p>
          </p:txBody>
        </p:sp>
        <p:sp>
          <p:nvSpPr>
            <p:cNvPr id="16403" name="Rectangle 45"/>
            <p:cNvSpPr>
              <a:spLocks noChangeArrowheads="1"/>
            </p:cNvSpPr>
            <p:nvPr/>
          </p:nvSpPr>
          <p:spPr bwMode="auto">
            <a:xfrm>
              <a:off x="3036" y="1926"/>
              <a:ext cx="331"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129,940,560</a:t>
              </a:r>
              <a:endParaRPr kumimoji="0" lang="ja-JP" altLang="ja-JP" sz="800" b="0" i="0" u="none" strike="noStrike" cap="none" normalizeH="0" baseline="0" smtClean="0">
                <a:ln>
                  <a:noFill/>
                </a:ln>
                <a:solidFill>
                  <a:schemeClr val="tx1"/>
                </a:solidFill>
                <a:effectLst/>
              </a:endParaRPr>
            </a:p>
          </p:txBody>
        </p:sp>
        <p:sp>
          <p:nvSpPr>
            <p:cNvPr id="16404" name="Rectangle 46"/>
            <p:cNvSpPr>
              <a:spLocks noChangeArrowheads="1"/>
            </p:cNvSpPr>
            <p:nvPr/>
          </p:nvSpPr>
          <p:spPr bwMode="auto">
            <a:xfrm>
              <a:off x="3389" y="1926"/>
              <a:ext cx="331"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125,708,910</a:t>
              </a:r>
              <a:endParaRPr kumimoji="0" lang="ja-JP" altLang="ja-JP" sz="800" b="0" i="0" u="none" strike="noStrike" cap="none" normalizeH="0" baseline="0" dirty="0" smtClean="0">
                <a:ln>
                  <a:noFill/>
                </a:ln>
                <a:solidFill>
                  <a:schemeClr val="tx1"/>
                </a:solidFill>
                <a:effectLst/>
              </a:endParaRPr>
            </a:p>
          </p:txBody>
        </p:sp>
        <p:sp>
          <p:nvSpPr>
            <p:cNvPr id="16405" name="Rectangle 47"/>
            <p:cNvSpPr>
              <a:spLocks noChangeArrowheads="1"/>
            </p:cNvSpPr>
            <p:nvPr/>
          </p:nvSpPr>
          <p:spPr bwMode="auto">
            <a:xfrm>
              <a:off x="3750" y="1926"/>
              <a:ext cx="331"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136,278,380</a:t>
              </a:r>
              <a:endParaRPr kumimoji="0" lang="ja-JP" altLang="ja-JP" sz="800" b="0" i="0" u="none" strike="noStrike" cap="none" normalizeH="0" baseline="0" dirty="0" smtClean="0">
                <a:ln>
                  <a:noFill/>
                </a:ln>
                <a:solidFill>
                  <a:schemeClr val="tx1"/>
                </a:solidFill>
                <a:effectLst/>
              </a:endParaRPr>
            </a:p>
          </p:txBody>
        </p:sp>
        <p:sp>
          <p:nvSpPr>
            <p:cNvPr id="16406" name="Rectangle 48"/>
            <p:cNvSpPr>
              <a:spLocks noChangeArrowheads="1"/>
            </p:cNvSpPr>
            <p:nvPr/>
          </p:nvSpPr>
          <p:spPr bwMode="auto">
            <a:xfrm>
              <a:off x="303" y="2065"/>
              <a:ext cx="44"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D</a:t>
              </a:r>
              <a:endParaRPr kumimoji="0" lang="ja-JP" altLang="ja-JP" sz="800" b="0" i="0" u="none" strike="noStrike" cap="none" normalizeH="0" baseline="0" smtClean="0">
                <a:ln>
                  <a:noFill/>
                </a:ln>
                <a:solidFill>
                  <a:schemeClr val="tx1"/>
                </a:solidFill>
                <a:effectLst/>
              </a:endParaRPr>
            </a:p>
          </p:txBody>
        </p:sp>
        <p:sp>
          <p:nvSpPr>
            <p:cNvPr id="16407" name="Rectangle 49"/>
            <p:cNvSpPr>
              <a:spLocks noChangeArrowheads="1"/>
            </p:cNvSpPr>
            <p:nvPr/>
          </p:nvSpPr>
          <p:spPr bwMode="auto">
            <a:xfrm>
              <a:off x="479" y="2065"/>
              <a:ext cx="812"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高額レセプトの医療費</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16408" name="Rectangle 50"/>
            <p:cNvSpPr>
              <a:spLocks noChangeArrowheads="1"/>
            </p:cNvSpPr>
            <p:nvPr/>
          </p:nvSpPr>
          <p:spPr bwMode="auto">
            <a:xfrm>
              <a:off x="1617" y="206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34,933,700</a:t>
              </a:r>
              <a:endParaRPr kumimoji="0" lang="ja-JP" altLang="ja-JP" sz="800" b="0" i="0" u="none" strike="noStrike" cap="none" normalizeH="0" baseline="0" dirty="0" smtClean="0">
                <a:ln>
                  <a:noFill/>
                </a:ln>
                <a:solidFill>
                  <a:schemeClr val="tx1"/>
                </a:solidFill>
                <a:effectLst/>
              </a:endParaRPr>
            </a:p>
          </p:txBody>
        </p:sp>
        <p:sp>
          <p:nvSpPr>
            <p:cNvPr id="16409" name="Rectangle 51"/>
            <p:cNvSpPr>
              <a:spLocks noChangeArrowheads="1"/>
            </p:cNvSpPr>
            <p:nvPr/>
          </p:nvSpPr>
          <p:spPr bwMode="auto">
            <a:xfrm>
              <a:off x="1977" y="206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23,124,500</a:t>
              </a:r>
              <a:endParaRPr kumimoji="0" lang="ja-JP" altLang="ja-JP" sz="800" b="0" i="0" u="none" strike="noStrike" cap="none" normalizeH="0" baseline="0" dirty="0" smtClean="0">
                <a:ln>
                  <a:noFill/>
                </a:ln>
                <a:solidFill>
                  <a:schemeClr val="tx1"/>
                </a:solidFill>
                <a:effectLst/>
              </a:endParaRPr>
            </a:p>
          </p:txBody>
        </p:sp>
        <p:sp>
          <p:nvSpPr>
            <p:cNvPr id="16410" name="Rectangle 52"/>
            <p:cNvSpPr>
              <a:spLocks noChangeArrowheads="1"/>
            </p:cNvSpPr>
            <p:nvPr/>
          </p:nvSpPr>
          <p:spPr bwMode="auto">
            <a:xfrm>
              <a:off x="2338" y="206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40,038,350</a:t>
              </a:r>
              <a:endParaRPr kumimoji="0" lang="ja-JP" altLang="ja-JP" sz="800" b="0" i="0" u="none" strike="noStrike" cap="none" normalizeH="0" baseline="0" smtClean="0">
                <a:ln>
                  <a:noFill/>
                </a:ln>
                <a:solidFill>
                  <a:schemeClr val="tx1"/>
                </a:solidFill>
                <a:effectLst/>
              </a:endParaRPr>
            </a:p>
          </p:txBody>
        </p:sp>
        <p:sp>
          <p:nvSpPr>
            <p:cNvPr id="16411" name="Rectangle 53"/>
            <p:cNvSpPr>
              <a:spLocks noChangeArrowheads="1"/>
            </p:cNvSpPr>
            <p:nvPr/>
          </p:nvSpPr>
          <p:spPr bwMode="auto">
            <a:xfrm>
              <a:off x="2698" y="206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33,402,320</a:t>
              </a:r>
              <a:endParaRPr kumimoji="0" lang="ja-JP" altLang="ja-JP" sz="800" b="0" i="0" u="none" strike="noStrike" cap="none" normalizeH="0" baseline="0" smtClean="0">
                <a:ln>
                  <a:noFill/>
                </a:ln>
                <a:solidFill>
                  <a:schemeClr val="tx1"/>
                </a:solidFill>
                <a:effectLst/>
              </a:endParaRPr>
            </a:p>
          </p:txBody>
        </p:sp>
        <p:sp>
          <p:nvSpPr>
            <p:cNvPr id="16412" name="Rectangle 54"/>
            <p:cNvSpPr>
              <a:spLocks noChangeArrowheads="1"/>
            </p:cNvSpPr>
            <p:nvPr/>
          </p:nvSpPr>
          <p:spPr bwMode="auto">
            <a:xfrm>
              <a:off x="3068" y="206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38,212,050</a:t>
              </a:r>
              <a:endParaRPr kumimoji="0" lang="ja-JP" altLang="ja-JP" sz="800" b="0" i="0" u="none" strike="noStrike" cap="none" normalizeH="0" baseline="0" dirty="0" smtClean="0">
                <a:ln>
                  <a:noFill/>
                </a:ln>
                <a:solidFill>
                  <a:schemeClr val="tx1"/>
                </a:solidFill>
                <a:effectLst/>
              </a:endParaRPr>
            </a:p>
          </p:txBody>
        </p:sp>
        <p:sp>
          <p:nvSpPr>
            <p:cNvPr id="16413" name="Rectangle 55"/>
            <p:cNvSpPr>
              <a:spLocks noChangeArrowheads="1"/>
            </p:cNvSpPr>
            <p:nvPr/>
          </p:nvSpPr>
          <p:spPr bwMode="auto">
            <a:xfrm>
              <a:off x="3428" y="206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36,926,580</a:t>
              </a:r>
              <a:endParaRPr kumimoji="0" lang="ja-JP" altLang="ja-JP" sz="800" b="0" i="0" u="none" strike="noStrike" cap="none" normalizeH="0" baseline="0" smtClean="0">
                <a:ln>
                  <a:noFill/>
                </a:ln>
                <a:solidFill>
                  <a:schemeClr val="tx1"/>
                </a:solidFill>
                <a:effectLst/>
              </a:endParaRPr>
            </a:p>
          </p:txBody>
        </p:sp>
        <p:sp>
          <p:nvSpPr>
            <p:cNvPr id="16414" name="Rectangle 56"/>
            <p:cNvSpPr>
              <a:spLocks noChangeArrowheads="1"/>
            </p:cNvSpPr>
            <p:nvPr/>
          </p:nvSpPr>
          <p:spPr bwMode="auto">
            <a:xfrm>
              <a:off x="3789" y="206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43,414,890</a:t>
              </a:r>
              <a:endParaRPr kumimoji="0" lang="ja-JP" altLang="ja-JP" sz="800" b="0" i="0" u="none" strike="noStrike" cap="none" normalizeH="0" baseline="0" smtClean="0">
                <a:ln>
                  <a:noFill/>
                </a:ln>
                <a:solidFill>
                  <a:schemeClr val="tx1"/>
                </a:solidFill>
                <a:effectLst/>
              </a:endParaRPr>
            </a:p>
          </p:txBody>
        </p:sp>
        <p:sp>
          <p:nvSpPr>
            <p:cNvPr id="16415" name="Rectangle 57"/>
            <p:cNvSpPr>
              <a:spLocks noChangeArrowheads="1"/>
            </p:cNvSpPr>
            <p:nvPr/>
          </p:nvSpPr>
          <p:spPr bwMode="auto">
            <a:xfrm>
              <a:off x="303" y="2205"/>
              <a:ext cx="3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E</a:t>
              </a:r>
              <a:endParaRPr kumimoji="0" lang="ja-JP" altLang="ja-JP" sz="800" b="0" i="0" u="none" strike="noStrike" cap="none" normalizeH="0" baseline="0" smtClean="0">
                <a:ln>
                  <a:noFill/>
                </a:ln>
                <a:solidFill>
                  <a:schemeClr val="tx1"/>
                </a:solidFill>
                <a:effectLst/>
              </a:endParaRPr>
            </a:p>
          </p:txBody>
        </p:sp>
        <p:sp>
          <p:nvSpPr>
            <p:cNvPr id="16416" name="Rectangle 58"/>
            <p:cNvSpPr>
              <a:spLocks noChangeArrowheads="1"/>
            </p:cNvSpPr>
            <p:nvPr/>
          </p:nvSpPr>
          <p:spPr bwMode="auto">
            <a:xfrm>
              <a:off x="479" y="2205"/>
              <a:ext cx="868"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その他レセプトの医療費</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16417" name="Rectangle 59"/>
            <p:cNvSpPr>
              <a:spLocks noChangeArrowheads="1"/>
            </p:cNvSpPr>
            <p:nvPr/>
          </p:nvSpPr>
          <p:spPr bwMode="auto">
            <a:xfrm>
              <a:off x="1613" y="2206"/>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89,830,500</a:t>
              </a:r>
              <a:endParaRPr kumimoji="0" lang="ja-JP" altLang="ja-JP" sz="800" b="0" i="0" u="none" strike="noStrike" cap="none" normalizeH="0" baseline="0" dirty="0" smtClean="0">
                <a:ln>
                  <a:noFill/>
                </a:ln>
                <a:solidFill>
                  <a:schemeClr val="tx1"/>
                </a:solidFill>
                <a:effectLst/>
              </a:endParaRPr>
            </a:p>
          </p:txBody>
        </p:sp>
        <p:sp>
          <p:nvSpPr>
            <p:cNvPr id="16418" name="Rectangle 60"/>
            <p:cNvSpPr>
              <a:spLocks noChangeArrowheads="1"/>
            </p:cNvSpPr>
            <p:nvPr/>
          </p:nvSpPr>
          <p:spPr bwMode="auto">
            <a:xfrm>
              <a:off x="1984" y="2208"/>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88,217,140</a:t>
              </a:r>
              <a:endParaRPr kumimoji="0" lang="ja-JP" altLang="ja-JP" sz="800" b="0" i="0" u="none" strike="noStrike" cap="none" normalizeH="0" baseline="0" dirty="0" smtClean="0">
                <a:ln>
                  <a:noFill/>
                </a:ln>
                <a:solidFill>
                  <a:schemeClr val="tx1"/>
                </a:solidFill>
                <a:effectLst/>
              </a:endParaRPr>
            </a:p>
          </p:txBody>
        </p:sp>
        <p:sp>
          <p:nvSpPr>
            <p:cNvPr id="16419" name="Rectangle 61"/>
            <p:cNvSpPr>
              <a:spLocks noChangeArrowheads="1"/>
            </p:cNvSpPr>
            <p:nvPr/>
          </p:nvSpPr>
          <p:spPr bwMode="auto">
            <a:xfrm>
              <a:off x="2338" y="220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89,158,900</a:t>
              </a:r>
              <a:endParaRPr kumimoji="0" lang="ja-JP" altLang="ja-JP" sz="800" b="0" i="0" u="none" strike="noStrike" cap="none" normalizeH="0" baseline="0" dirty="0" smtClean="0">
                <a:ln>
                  <a:noFill/>
                </a:ln>
                <a:solidFill>
                  <a:schemeClr val="tx1"/>
                </a:solidFill>
                <a:effectLst/>
              </a:endParaRPr>
            </a:p>
          </p:txBody>
        </p:sp>
        <p:sp>
          <p:nvSpPr>
            <p:cNvPr id="16420" name="Rectangle 62"/>
            <p:cNvSpPr>
              <a:spLocks noChangeArrowheads="1"/>
            </p:cNvSpPr>
            <p:nvPr/>
          </p:nvSpPr>
          <p:spPr bwMode="auto">
            <a:xfrm>
              <a:off x="2694" y="220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89,980,900</a:t>
              </a:r>
              <a:endParaRPr kumimoji="0" lang="ja-JP" altLang="ja-JP" sz="800" b="0" i="0" u="none" strike="noStrike" cap="none" normalizeH="0" baseline="0" smtClean="0">
                <a:ln>
                  <a:noFill/>
                </a:ln>
                <a:solidFill>
                  <a:schemeClr val="tx1"/>
                </a:solidFill>
                <a:effectLst/>
              </a:endParaRPr>
            </a:p>
          </p:txBody>
        </p:sp>
        <p:sp>
          <p:nvSpPr>
            <p:cNvPr id="16421" name="Rectangle 63"/>
            <p:cNvSpPr>
              <a:spLocks noChangeArrowheads="1"/>
            </p:cNvSpPr>
            <p:nvPr/>
          </p:nvSpPr>
          <p:spPr bwMode="auto">
            <a:xfrm>
              <a:off x="3064" y="220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91,728,510</a:t>
              </a:r>
              <a:endParaRPr kumimoji="0" lang="ja-JP" altLang="ja-JP" sz="800" b="0" i="0" u="none" strike="noStrike" cap="none" normalizeH="0" baseline="0" dirty="0" smtClean="0">
                <a:ln>
                  <a:noFill/>
                </a:ln>
                <a:solidFill>
                  <a:schemeClr val="tx1"/>
                </a:solidFill>
                <a:effectLst/>
              </a:endParaRPr>
            </a:p>
          </p:txBody>
        </p:sp>
        <p:sp>
          <p:nvSpPr>
            <p:cNvPr id="16422" name="Rectangle 64"/>
            <p:cNvSpPr>
              <a:spLocks noChangeArrowheads="1"/>
            </p:cNvSpPr>
            <p:nvPr/>
          </p:nvSpPr>
          <p:spPr bwMode="auto">
            <a:xfrm>
              <a:off x="3424" y="220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88,782,330</a:t>
              </a:r>
              <a:endParaRPr kumimoji="0" lang="ja-JP" altLang="ja-JP" sz="800" b="0" i="0" u="none" strike="noStrike" cap="none" normalizeH="0" baseline="0" smtClean="0">
                <a:ln>
                  <a:noFill/>
                </a:ln>
                <a:solidFill>
                  <a:schemeClr val="tx1"/>
                </a:solidFill>
                <a:effectLst/>
              </a:endParaRPr>
            </a:p>
          </p:txBody>
        </p:sp>
        <p:sp>
          <p:nvSpPr>
            <p:cNvPr id="16423" name="Rectangle 65"/>
            <p:cNvSpPr>
              <a:spLocks noChangeArrowheads="1"/>
            </p:cNvSpPr>
            <p:nvPr/>
          </p:nvSpPr>
          <p:spPr bwMode="auto">
            <a:xfrm>
              <a:off x="3785" y="2205"/>
              <a:ext cx="29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92,863,490</a:t>
              </a:r>
              <a:endParaRPr kumimoji="0" lang="ja-JP" altLang="ja-JP" sz="800" b="0" i="0" u="none" strike="noStrike" cap="none" normalizeH="0" baseline="0" smtClean="0">
                <a:ln>
                  <a:noFill/>
                </a:ln>
                <a:solidFill>
                  <a:schemeClr val="tx1"/>
                </a:solidFill>
                <a:effectLst/>
              </a:endParaRPr>
            </a:p>
          </p:txBody>
        </p:sp>
        <p:sp>
          <p:nvSpPr>
            <p:cNvPr id="16424" name="Rectangle 66"/>
            <p:cNvSpPr>
              <a:spLocks noChangeArrowheads="1"/>
            </p:cNvSpPr>
            <p:nvPr/>
          </p:nvSpPr>
          <p:spPr bwMode="auto">
            <a:xfrm>
              <a:off x="256" y="2344"/>
              <a:ext cx="122"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D/C</a:t>
              </a:r>
              <a:endParaRPr kumimoji="0" lang="ja-JP" altLang="ja-JP" sz="800" b="0" i="0" u="none" strike="noStrike" cap="none" normalizeH="0" baseline="0" dirty="0" smtClean="0">
                <a:ln>
                  <a:noFill/>
                </a:ln>
                <a:solidFill>
                  <a:schemeClr val="tx1"/>
                </a:solidFill>
                <a:effectLst/>
              </a:endParaRPr>
            </a:p>
          </p:txBody>
        </p:sp>
        <p:sp>
          <p:nvSpPr>
            <p:cNvPr id="16425" name="Rectangle 67"/>
            <p:cNvSpPr>
              <a:spLocks noChangeArrowheads="1"/>
            </p:cNvSpPr>
            <p:nvPr/>
          </p:nvSpPr>
          <p:spPr bwMode="auto">
            <a:xfrm>
              <a:off x="403" y="2344"/>
              <a:ext cx="113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総医療費に占める高額レセプトの割合</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16426" name="Rectangle 68"/>
            <p:cNvSpPr>
              <a:spLocks noChangeArrowheads="1"/>
            </p:cNvSpPr>
            <p:nvPr/>
          </p:nvSpPr>
          <p:spPr bwMode="auto">
            <a:xfrm>
              <a:off x="1795" y="2344"/>
              <a:ext cx="11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28.0</a:t>
              </a:r>
              <a:endParaRPr kumimoji="0" lang="ja-JP" altLang="ja-JP" sz="800" b="0" i="0" u="none" strike="noStrike" cap="none" normalizeH="0" baseline="0" dirty="0" smtClean="0">
                <a:ln>
                  <a:noFill/>
                </a:ln>
                <a:solidFill>
                  <a:schemeClr val="tx1"/>
                </a:solidFill>
                <a:effectLst/>
              </a:endParaRPr>
            </a:p>
          </p:txBody>
        </p:sp>
        <p:sp>
          <p:nvSpPr>
            <p:cNvPr id="16427" name="Rectangle 69"/>
            <p:cNvSpPr>
              <a:spLocks noChangeArrowheads="1"/>
            </p:cNvSpPr>
            <p:nvPr/>
          </p:nvSpPr>
          <p:spPr bwMode="auto">
            <a:xfrm>
              <a:off x="2156" y="2344"/>
              <a:ext cx="11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20.8</a:t>
              </a:r>
              <a:endParaRPr kumimoji="0" lang="ja-JP" altLang="ja-JP" sz="800" b="0" i="0" u="none" strike="noStrike" cap="none" normalizeH="0" baseline="0" dirty="0" smtClean="0">
                <a:ln>
                  <a:noFill/>
                </a:ln>
                <a:solidFill>
                  <a:schemeClr val="tx1"/>
                </a:solidFill>
                <a:effectLst/>
              </a:endParaRPr>
            </a:p>
          </p:txBody>
        </p:sp>
        <p:sp>
          <p:nvSpPr>
            <p:cNvPr id="16428" name="Rectangle 70"/>
            <p:cNvSpPr>
              <a:spLocks noChangeArrowheads="1"/>
            </p:cNvSpPr>
            <p:nvPr/>
          </p:nvSpPr>
          <p:spPr bwMode="auto">
            <a:xfrm>
              <a:off x="2516" y="2344"/>
              <a:ext cx="11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31.0</a:t>
              </a:r>
              <a:endParaRPr kumimoji="0" lang="ja-JP" altLang="ja-JP" sz="800" b="0" i="0" u="none" strike="noStrike" cap="none" normalizeH="0" baseline="0" dirty="0" smtClean="0">
                <a:ln>
                  <a:noFill/>
                </a:ln>
                <a:solidFill>
                  <a:schemeClr val="tx1"/>
                </a:solidFill>
                <a:effectLst/>
              </a:endParaRPr>
            </a:p>
          </p:txBody>
        </p:sp>
        <p:sp>
          <p:nvSpPr>
            <p:cNvPr id="16429" name="Rectangle 71"/>
            <p:cNvSpPr>
              <a:spLocks noChangeArrowheads="1"/>
            </p:cNvSpPr>
            <p:nvPr/>
          </p:nvSpPr>
          <p:spPr bwMode="auto">
            <a:xfrm>
              <a:off x="2877" y="2344"/>
              <a:ext cx="11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27.1</a:t>
              </a:r>
              <a:endParaRPr kumimoji="0" lang="ja-JP" altLang="ja-JP" sz="800" b="0" i="0" u="none" strike="noStrike" cap="none" normalizeH="0" baseline="0" dirty="0" smtClean="0">
                <a:ln>
                  <a:noFill/>
                </a:ln>
                <a:solidFill>
                  <a:schemeClr val="tx1"/>
                </a:solidFill>
                <a:effectLst/>
              </a:endParaRPr>
            </a:p>
          </p:txBody>
        </p:sp>
        <p:sp>
          <p:nvSpPr>
            <p:cNvPr id="16430" name="Rectangle 72"/>
            <p:cNvSpPr>
              <a:spLocks noChangeArrowheads="1"/>
            </p:cNvSpPr>
            <p:nvPr/>
          </p:nvSpPr>
          <p:spPr bwMode="auto">
            <a:xfrm>
              <a:off x="3237" y="2344"/>
              <a:ext cx="11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29.4</a:t>
              </a:r>
              <a:endParaRPr kumimoji="0" lang="ja-JP" altLang="ja-JP" sz="800" b="0" i="0" u="none" strike="noStrike" cap="none" normalizeH="0" baseline="0" dirty="0" smtClean="0">
                <a:ln>
                  <a:noFill/>
                </a:ln>
                <a:solidFill>
                  <a:schemeClr val="tx1"/>
                </a:solidFill>
                <a:effectLst/>
              </a:endParaRPr>
            </a:p>
          </p:txBody>
        </p:sp>
        <p:sp>
          <p:nvSpPr>
            <p:cNvPr id="16431" name="Rectangle 73"/>
            <p:cNvSpPr>
              <a:spLocks noChangeArrowheads="1"/>
            </p:cNvSpPr>
            <p:nvPr/>
          </p:nvSpPr>
          <p:spPr bwMode="auto">
            <a:xfrm>
              <a:off x="3598" y="2344"/>
              <a:ext cx="11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29.4</a:t>
              </a:r>
              <a:endParaRPr kumimoji="0" lang="ja-JP" altLang="ja-JP" sz="800" b="0" i="0" u="none" strike="noStrike" cap="none" normalizeH="0" baseline="0" dirty="0" smtClean="0">
                <a:ln>
                  <a:noFill/>
                </a:ln>
                <a:solidFill>
                  <a:schemeClr val="tx1"/>
                </a:solidFill>
                <a:effectLst/>
              </a:endParaRPr>
            </a:p>
          </p:txBody>
        </p:sp>
        <p:sp>
          <p:nvSpPr>
            <p:cNvPr id="16432" name="Rectangle 74"/>
            <p:cNvSpPr>
              <a:spLocks noChangeArrowheads="1"/>
            </p:cNvSpPr>
            <p:nvPr/>
          </p:nvSpPr>
          <p:spPr bwMode="auto">
            <a:xfrm>
              <a:off x="3958" y="2344"/>
              <a:ext cx="11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31.9</a:t>
              </a:r>
              <a:endParaRPr kumimoji="0" lang="ja-JP" altLang="ja-JP" sz="800" b="0" i="0" u="none" strike="noStrike" cap="none" normalizeH="0" baseline="0" dirty="0" smtClean="0">
                <a:ln>
                  <a:noFill/>
                </a:ln>
                <a:solidFill>
                  <a:schemeClr val="tx1"/>
                </a:solidFill>
                <a:effectLst/>
              </a:endParaRPr>
            </a:p>
          </p:txBody>
        </p:sp>
        <p:sp>
          <p:nvSpPr>
            <p:cNvPr id="16433" name="Rectangle 75"/>
            <p:cNvSpPr>
              <a:spLocks noChangeArrowheads="1"/>
            </p:cNvSpPr>
            <p:nvPr/>
          </p:nvSpPr>
          <p:spPr bwMode="auto">
            <a:xfrm>
              <a:off x="253" y="1407"/>
              <a:ext cx="2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6434" name="Line 76"/>
            <p:cNvSpPr>
              <a:spLocks noChangeShapeType="1"/>
            </p:cNvSpPr>
            <p:nvPr/>
          </p:nvSpPr>
          <p:spPr bwMode="auto">
            <a:xfrm>
              <a:off x="244" y="2017"/>
              <a:ext cx="1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35" name="Rectangle 77"/>
            <p:cNvSpPr>
              <a:spLocks noChangeArrowheads="1"/>
            </p:cNvSpPr>
            <p:nvPr/>
          </p:nvSpPr>
          <p:spPr bwMode="auto">
            <a:xfrm>
              <a:off x="244" y="2017"/>
              <a:ext cx="15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36" name="Line 78"/>
            <p:cNvSpPr>
              <a:spLocks noChangeShapeType="1"/>
            </p:cNvSpPr>
            <p:nvPr/>
          </p:nvSpPr>
          <p:spPr bwMode="auto">
            <a:xfrm>
              <a:off x="244" y="2157"/>
              <a:ext cx="1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37" name="Rectangle 79"/>
            <p:cNvSpPr>
              <a:spLocks noChangeArrowheads="1"/>
            </p:cNvSpPr>
            <p:nvPr/>
          </p:nvSpPr>
          <p:spPr bwMode="auto">
            <a:xfrm>
              <a:off x="244" y="2157"/>
              <a:ext cx="15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38" name="Line 80"/>
            <p:cNvSpPr>
              <a:spLocks noChangeShapeType="1"/>
            </p:cNvSpPr>
            <p:nvPr/>
          </p:nvSpPr>
          <p:spPr bwMode="auto">
            <a:xfrm>
              <a:off x="240" y="1320"/>
              <a:ext cx="0" cy="112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39" name="Rectangle 81"/>
            <p:cNvSpPr>
              <a:spLocks noChangeArrowheads="1"/>
            </p:cNvSpPr>
            <p:nvPr/>
          </p:nvSpPr>
          <p:spPr bwMode="auto">
            <a:xfrm>
              <a:off x="240" y="1320"/>
              <a:ext cx="4" cy="11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40" name="Line 82"/>
            <p:cNvSpPr>
              <a:spLocks noChangeShapeType="1"/>
            </p:cNvSpPr>
            <p:nvPr/>
          </p:nvSpPr>
          <p:spPr bwMode="auto">
            <a:xfrm>
              <a:off x="1560" y="1324"/>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41" name="Rectangle 83"/>
            <p:cNvSpPr>
              <a:spLocks noChangeArrowheads="1"/>
            </p:cNvSpPr>
            <p:nvPr/>
          </p:nvSpPr>
          <p:spPr bwMode="auto">
            <a:xfrm>
              <a:off x="1560" y="1324"/>
              <a:ext cx="5"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42" name="Line 84"/>
            <p:cNvSpPr>
              <a:spLocks noChangeShapeType="1"/>
            </p:cNvSpPr>
            <p:nvPr/>
          </p:nvSpPr>
          <p:spPr bwMode="auto">
            <a:xfrm>
              <a:off x="1921" y="1324"/>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43" name="Rectangle 85"/>
            <p:cNvSpPr>
              <a:spLocks noChangeArrowheads="1"/>
            </p:cNvSpPr>
            <p:nvPr/>
          </p:nvSpPr>
          <p:spPr bwMode="auto">
            <a:xfrm>
              <a:off x="1921" y="1324"/>
              <a:ext cx="4"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44" name="Line 86"/>
            <p:cNvSpPr>
              <a:spLocks noChangeShapeType="1"/>
            </p:cNvSpPr>
            <p:nvPr/>
          </p:nvSpPr>
          <p:spPr bwMode="auto">
            <a:xfrm>
              <a:off x="2281" y="1324"/>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45" name="Rectangle 87"/>
            <p:cNvSpPr>
              <a:spLocks noChangeArrowheads="1"/>
            </p:cNvSpPr>
            <p:nvPr/>
          </p:nvSpPr>
          <p:spPr bwMode="auto">
            <a:xfrm>
              <a:off x="2281" y="1324"/>
              <a:ext cx="5"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46" name="Line 88"/>
            <p:cNvSpPr>
              <a:spLocks noChangeShapeType="1"/>
            </p:cNvSpPr>
            <p:nvPr/>
          </p:nvSpPr>
          <p:spPr bwMode="auto">
            <a:xfrm>
              <a:off x="2642" y="1324"/>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47" name="Rectangle 89"/>
            <p:cNvSpPr>
              <a:spLocks noChangeArrowheads="1"/>
            </p:cNvSpPr>
            <p:nvPr/>
          </p:nvSpPr>
          <p:spPr bwMode="auto">
            <a:xfrm>
              <a:off x="2642" y="1324"/>
              <a:ext cx="4"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48" name="Line 90"/>
            <p:cNvSpPr>
              <a:spLocks noChangeShapeType="1"/>
            </p:cNvSpPr>
            <p:nvPr/>
          </p:nvSpPr>
          <p:spPr bwMode="auto">
            <a:xfrm>
              <a:off x="3002" y="1324"/>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800"/>
            </a:p>
          </p:txBody>
        </p:sp>
        <p:sp>
          <p:nvSpPr>
            <p:cNvPr id="16449" name="Rectangle 91"/>
            <p:cNvSpPr>
              <a:spLocks noChangeArrowheads="1"/>
            </p:cNvSpPr>
            <p:nvPr/>
          </p:nvSpPr>
          <p:spPr bwMode="auto">
            <a:xfrm>
              <a:off x="3002" y="1324"/>
              <a:ext cx="5"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50" name="Line 92"/>
            <p:cNvSpPr>
              <a:spLocks noChangeShapeType="1"/>
            </p:cNvSpPr>
            <p:nvPr/>
          </p:nvSpPr>
          <p:spPr bwMode="auto">
            <a:xfrm>
              <a:off x="3363" y="1324"/>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51" name="Rectangle 93"/>
            <p:cNvSpPr>
              <a:spLocks noChangeArrowheads="1"/>
            </p:cNvSpPr>
            <p:nvPr/>
          </p:nvSpPr>
          <p:spPr bwMode="auto">
            <a:xfrm>
              <a:off x="3363" y="1324"/>
              <a:ext cx="4"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52" name="Line 94"/>
            <p:cNvSpPr>
              <a:spLocks noChangeShapeType="1"/>
            </p:cNvSpPr>
            <p:nvPr/>
          </p:nvSpPr>
          <p:spPr bwMode="auto">
            <a:xfrm>
              <a:off x="3723" y="1324"/>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53" name="Rectangle 95"/>
            <p:cNvSpPr>
              <a:spLocks noChangeArrowheads="1"/>
            </p:cNvSpPr>
            <p:nvPr/>
          </p:nvSpPr>
          <p:spPr bwMode="auto">
            <a:xfrm>
              <a:off x="3723" y="1324"/>
              <a:ext cx="5"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54" name="Line 96"/>
            <p:cNvSpPr>
              <a:spLocks noChangeShapeType="1"/>
            </p:cNvSpPr>
            <p:nvPr/>
          </p:nvSpPr>
          <p:spPr bwMode="auto">
            <a:xfrm>
              <a:off x="4084" y="1324"/>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55" name="Rectangle 97"/>
            <p:cNvSpPr>
              <a:spLocks noChangeArrowheads="1"/>
            </p:cNvSpPr>
            <p:nvPr/>
          </p:nvSpPr>
          <p:spPr bwMode="auto">
            <a:xfrm>
              <a:off x="4084" y="1324"/>
              <a:ext cx="4"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56" name="Line 98"/>
            <p:cNvSpPr>
              <a:spLocks noChangeShapeType="1"/>
            </p:cNvSpPr>
            <p:nvPr/>
          </p:nvSpPr>
          <p:spPr bwMode="auto">
            <a:xfrm>
              <a:off x="391" y="1464"/>
              <a:ext cx="0" cy="9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57" name="Rectangle 99"/>
            <p:cNvSpPr>
              <a:spLocks noChangeArrowheads="1"/>
            </p:cNvSpPr>
            <p:nvPr/>
          </p:nvSpPr>
          <p:spPr bwMode="auto">
            <a:xfrm>
              <a:off x="391" y="1464"/>
              <a:ext cx="4" cy="9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58" name="Line 100"/>
            <p:cNvSpPr>
              <a:spLocks noChangeShapeType="1"/>
            </p:cNvSpPr>
            <p:nvPr/>
          </p:nvSpPr>
          <p:spPr bwMode="auto">
            <a:xfrm>
              <a:off x="466" y="2017"/>
              <a:ext cx="0" cy="28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59" name="Rectangle 101"/>
            <p:cNvSpPr>
              <a:spLocks noChangeArrowheads="1"/>
            </p:cNvSpPr>
            <p:nvPr/>
          </p:nvSpPr>
          <p:spPr bwMode="auto">
            <a:xfrm>
              <a:off x="466" y="2017"/>
              <a:ext cx="5" cy="28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60" name="Line 102"/>
            <p:cNvSpPr>
              <a:spLocks noChangeShapeType="1"/>
            </p:cNvSpPr>
            <p:nvPr/>
          </p:nvSpPr>
          <p:spPr bwMode="auto">
            <a:xfrm>
              <a:off x="244" y="1320"/>
              <a:ext cx="384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61" name="Rectangle 103"/>
            <p:cNvSpPr>
              <a:spLocks noChangeArrowheads="1"/>
            </p:cNvSpPr>
            <p:nvPr/>
          </p:nvSpPr>
          <p:spPr bwMode="auto">
            <a:xfrm>
              <a:off x="244" y="1320"/>
              <a:ext cx="38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62" name="Line 104"/>
            <p:cNvSpPr>
              <a:spLocks noChangeShapeType="1"/>
            </p:cNvSpPr>
            <p:nvPr/>
          </p:nvSpPr>
          <p:spPr bwMode="auto">
            <a:xfrm>
              <a:off x="244" y="1459"/>
              <a:ext cx="384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63" name="Rectangle 105"/>
            <p:cNvSpPr>
              <a:spLocks noChangeArrowheads="1"/>
            </p:cNvSpPr>
            <p:nvPr/>
          </p:nvSpPr>
          <p:spPr bwMode="auto">
            <a:xfrm>
              <a:off x="244" y="1459"/>
              <a:ext cx="38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64" name="Line 106"/>
            <p:cNvSpPr>
              <a:spLocks noChangeShapeType="1"/>
            </p:cNvSpPr>
            <p:nvPr/>
          </p:nvSpPr>
          <p:spPr bwMode="auto">
            <a:xfrm>
              <a:off x="244" y="1599"/>
              <a:ext cx="384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65" name="Rectangle 107"/>
            <p:cNvSpPr>
              <a:spLocks noChangeArrowheads="1"/>
            </p:cNvSpPr>
            <p:nvPr/>
          </p:nvSpPr>
          <p:spPr bwMode="auto">
            <a:xfrm>
              <a:off x="244" y="1599"/>
              <a:ext cx="38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66" name="Line 108"/>
            <p:cNvSpPr>
              <a:spLocks noChangeShapeType="1"/>
            </p:cNvSpPr>
            <p:nvPr/>
          </p:nvSpPr>
          <p:spPr bwMode="auto">
            <a:xfrm>
              <a:off x="244" y="1738"/>
              <a:ext cx="384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67" name="Rectangle 109"/>
            <p:cNvSpPr>
              <a:spLocks noChangeArrowheads="1"/>
            </p:cNvSpPr>
            <p:nvPr/>
          </p:nvSpPr>
          <p:spPr bwMode="auto">
            <a:xfrm>
              <a:off x="244" y="1738"/>
              <a:ext cx="38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68" name="Line 110"/>
            <p:cNvSpPr>
              <a:spLocks noChangeShapeType="1"/>
            </p:cNvSpPr>
            <p:nvPr/>
          </p:nvSpPr>
          <p:spPr bwMode="auto">
            <a:xfrm>
              <a:off x="244" y="1878"/>
              <a:ext cx="384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69" name="Rectangle 111"/>
            <p:cNvSpPr>
              <a:spLocks noChangeArrowheads="1"/>
            </p:cNvSpPr>
            <p:nvPr/>
          </p:nvSpPr>
          <p:spPr bwMode="auto">
            <a:xfrm>
              <a:off x="244" y="1878"/>
              <a:ext cx="38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70" name="Line 112"/>
            <p:cNvSpPr>
              <a:spLocks noChangeShapeType="1"/>
            </p:cNvSpPr>
            <p:nvPr/>
          </p:nvSpPr>
          <p:spPr bwMode="auto">
            <a:xfrm>
              <a:off x="471" y="2017"/>
              <a:ext cx="361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71" name="Rectangle 113"/>
            <p:cNvSpPr>
              <a:spLocks noChangeArrowheads="1"/>
            </p:cNvSpPr>
            <p:nvPr/>
          </p:nvSpPr>
          <p:spPr bwMode="auto">
            <a:xfrm>
              <a:off x="471" y="2017"/>
              <a:ext cx="362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72" name="Line 114"/>
            <p:cNvSpPr>
              <a:spLocks noChangeShapeType="1"/>
            </p:cNvSpPr>
            <p:nvPr/>
          </p:nvSpPr>
          <p:spPr bwMode="auto">
            <a:xfrm>
              <a:off x="471" y="2157"/>
              <a:ext cx="361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73" name="Rectangle 115"/>
            <p:cNvSpPr>
              <a:spLocks noChangeArrowheads="1"/>
            </p:cNvSpPr>
            <p:nvPr/>
          </p:nvSpPr>
          <p:spPr bwMode="auto">
            <a:xfrm>
              <a:off x="471" y="2157"/>
              <a:ext cx="362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75" name="Rectangle 117"/>
            <p:cNvSpPr>
              <a:spLocks noChangeArrowheads="1"/>
            </p:cNvSpPr>
            <p:nvPr/>
          </p:nvSpPr>
          <p:spPr bwMode="auto">
            <a:xfrm>
              <a:off x="244" y="2296"/>
              <a:ext cx="384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76" name="Line 118"/>
            <p:cNvSpPr>
              <a:spLocks noChangeShapeType="1"/>
            </p:cNvSpPr>
            <p:nvPr/>
          </p:nvSpPr>
          <p:spPr bwMode="auto">
            <a:xfrm>
              <a:off x="244" y="2436"/>
              <a:ext cx="384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77" name="Rectangle 119"/>
            <p:cNvSpPr>
              <a:spLocks noChangeArrowheads="1"/>
            </p:cNvSpPr>
            <p:nvPr/>
          </p:nvSpPr>
          <p:spPr bwMode="auto">
            <a:xfrm>
              <a:off x="244" y="2436"/>
              <a:ext cx="384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78" name="Line 120"/>
            <p:cNvSpPr>
              <a:spLocks noChangeShapeType="1"/>
            </p:cNvSpPr>
            <p:nvPr/>
          </p:nvSpPr>
          <p:spPr bwMode="auto">
            <a:xfrm flipH="1">
              <a:off x="244" y="1324"/>
              <a:ext cx="1279" cy="1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6479" name="Group 123"/>
          <p:cNvGrpSpPr>
            <a:grpSpLocks noChangeAspect="1"/>
          </p:cNvGrpSpPr>
          <p:nvPr/>
        </p:nvGrpSpPr>
        <p:grpSpPr bwMode="auto">
          <a:xfrm>
            <a:off x="362164" y="5017393"/>
            <a:ext cx="2112963" cy="2578960"/>
            <a:chOff x="240" y="2504"/>
            <a:chExt cx="1331" cy="1120"/>
          </a:xfrm>
        </p:grpSpPr>
        <p:sp>
          <p:nvSpPr>
            <p:cNvPr id="16480" name="AutoShape 122"/>
            <p:cNvSpPr>
              <a:spLocks noChangeAspect="1" noChangeArrowheads="1" noTextEdit="1"/>
            </p:cNvSpPr>
            <p:nvPr/>
          </p:nvSpPr>
          <p:spPr bwMode="auto">
            <a:xfrm>
              <a:off x="240" y="2504"/>
              <a:ext cx="1327" cy="1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81" name="Rectangle 124"/>
            <p:cNvSpPr>
              <a:spLocks noChangeArrowheads="1"/>
            </p:cNvSpPr>
            <p:nvPr/>
          </p:nvSpPr>
          <p:spPr bwMode="auto">
            <a:xfrm>
              <a:off x="303" y="2691"/>
              <a:ext cx="43"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a:t>
              </a:r>
              <a:endParaRPr kumimoji="0" lang="ja-JP" altLang="ja-JP" sz="800" b="0" i="0" u="none" strike="noStrike" cap="none" normalizeH="0" baseline="0" dirty="0" smtClean="0">
                <a:ln>
                  <a:noFill/>
                </a:ln>
                <a:solidFill>
                  <a:schemeClr val="tx1"/>
                </a:solidFill>
                <a:effectLst/>
              </a:endParaRPr>
            </a:p>
          </p:txBody>
        </p:sp>
        <p:sp>
          <p:nvSpPr>
            <p:cNvPr id="16482" name="Rectangle 125"/>
            <p:cNvSpPr>
              <a:spLocks noChangeArrowheads="1"/>
            </p:cNvSpPr>
            <p:nvPr/>
          </p:nvSpPr>
          <p:spPr bwMode="auto">
            <a:xfrm>
              <a:off x="409" y="2691"/>
              <a:ext cx="448"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レセプト件数</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件</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16483" name="Rectangle 126"/>
            <p:cNvSpPr>
              <a:spLocks noChangeArrowheads="1"/>
            </p:cNvSpPr>
            <p:nvPr/>
          </p:nvSpPr>
          <p:spPr bwMode="auto">
            <a:xfrm>
              <a:off x="303" y="2831"/>
              <a:ext cx="40"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B</a:t>
              </a:r>
              <a:endParaRPr kumimoji="0" lang="ja-JP" altLang="ja-JP" sz="800" b="0" i="0" u="none" strike="noStrike" cap="none" normalizeH="0" baseline="0" smtClean="0">
                <a:ln>
                  <a:noFill/>
                </a:ln>
                <a:solidFill>
                  <a:schemeClr val="tx1"/>
                </a:solidFill>
                <a:effectLst/>
              </a:endParaRPr>
            </a:p>
          </p:txBody>
        </p:sp>
        <p:sp>
          <p:nvSpPr>
            <p:cNvPr id="16484" name="Rectangle 127"/>
            <p:cNvSpPr>
              <a:spLocks noChangeArrowheads="1"/>
            </p:cNvSpPr>
            <p:nvPr/>
          </p:nvSpPr>
          <p:spPr bwMode="auto">
            <a:xfrm>
              <a:off x="404" y="2831"/>
              <a:ext cx="578"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高額レセプト件数</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件</a:t>
              </a: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smtClean="0">
                <a:ln>
                  <a:noFill/>
                </a:ln>
                <a:solidFill>
                  <a:schemeClr val="tx1"/>
                </a:solidFill>
                <a:effectLst/>
              </a:endParaRPr>
            </a:p>
          </p:txBody>
        </p:sp>
        <p:sp>
          <p:nvSpPr>
            <p:cNvPr id="16485" name="Rectangle 128"/>
            <p:cNvSpPr>
              <a:spLocks noChangeArrowheads="1"/>
            </p:cNvSpPr>
            <p:nvPr/>
          </p:nvSpPr>
          <p:spPr bwMode="auto">
            <a:xfrm>
              <a:off x="263" y="2972"/>
              <a:ext cx="116"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B/A</a:t>
              </a:r>
              <a:endParaRPr kumimoji="0" lang="ja-JP" altLang="ja-JP" sz="800" b="0" i="0" u="none" strike="noStrike" cap="none" normalizeH="0" baseline="0" dirty="0" smtClean="0">
                <a:ln>
                  <a:noFill/>
                </a:ln>
                <a:solidFill>
                  <a:schemeClr val="tx1"/>
                </a:solidFill>
                <a:effectLst/>
              </a:endParaRPr>
            </a:p>
          </p:txBody>
        </p:sp>
        <p:sp>
          <p:nvSpPr>
            <p:cNvPr id="16486" name="Rectangle 129"/>
            <p:cNvSpPr>
              <a:spLocks noChangeArrowheads="1"/>
            </p:cNvSpPr>
            <p:nvPr/>
          </p:nvSpPr>
          <p:spPr bwMode="auto">
            <a:xfrm>
              <a:off x="403" y="2942"/>
              <a:ext cx="99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総レセプト件数に占める高額レセプト</a:t>
              </a:r>
              <a:endParaRPr kumimoji="0" lang="en-US"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の割合</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16487" name="Rectangle 130"/>
            <p:cNvSpPr>
              <a:spLocks noChangeArrowheads="1"/>
            </p:cNvSpPr>
            <p:nvPr/>
          </p:nvSpPr>
          <p:spPr bwMode="auto">
            <a:xfrm>
              <a:off x="303" y="3110"/>
              <a:ext cx="4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C</a:t>
              </a:r>
              <a:endParaRPr kumimoji="0" lang="ja-JP" altLang="ja-JP" sz="800" b="0" i="0" u="none" strike="noStrike" cap="none" normalizeH="0" baseline="0" smtClean="0">
                <a:ln>
                  <a:noFill/>
                </a:ln>
                <a:solidFill>
                  <a:schemeClr val="tx1"/>
                </a:solidFill>
                <a:effectLst/>
              </a:endParaRPr>
            </a:p>
          </p:txBody>
        </p:sp>
        <p:sp>
          <p:nvSpPr>
            <p:cNvPr id="16488" name="Rectangle 131"/>
            <p:cNvSpPr>
              <a:spLocks noChangeArrowheads="1"/>
            </p:cNvSpPr>
            <p:nvPr/>
          </p:nvSpPr>
          <p:spPr bwMode="auto">
            <a:xfrm>
              <a:off x="404" y="3110"/>
              <a:ext cx="407"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16489" name="Rectangle 132"/>
            <p:cNvSpPr>
              <a:spLocks noChangeArrowheads="1"/>
            </p:cNvSpPr>
            <p:nvPr/>
          </p:nvSpPr>
          <p:spPr bwMode="auto">
            <a:xfrm>
              <a:off x="303" y="3249"/>
              <a:ext cx="44"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D</a:t>
              </a:r>
              <a:endParaRPr kumimoji="0" lang="ja-JP" altLang="ja-JP" sz="800" b="0" i="0" u="none" strike="noStrike" cap="none" normalizeH="0" baseline="0" dirty="0" smtClean="0">
                <a:ln>
                  <a:noFill/>
                </a:ln>
                <a:solidFill>
                  <a:schemeClr val="tx1"/>
                </a:solidFill>
                <a:effectLst/>
              </a:endParaRPr>
            </a:p>
          </p:txBody>
        </p:sp>
        <p:sp>
          <p:nvSpPr>
            <p:cNvPr id="16490" name="Rectangle 133"/>
            <p:cNvSpPr>
              <a:spLocks noChangeArrowheads="1"/>
            </p:cNvSpPr>
            <p:nvPr/>
          </p:nvSpPr>
          <p:spPr bwMode="auto">
            <a:xfrm>
              <a:off x="479" y="3249"/>
              <a:ext cx="812"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高額レセプトの医療費</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16491" name="Rectangle 134"/>
            <p:cNvSpPr>
              <a:spLocks noChangeArrowheads="1"/>
            </p:cNvSpPr>
            <p:nvPr/>
          </p:nvSpPr>
          <p:spPr bwMode="auto">
            <a:xfrm>
              <a:off x="303" y="3389"/>
              <a:ext cx="38"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E</a:t>
              </a:r>
              <a:endParaRPr kumimoji="0" lang="ja-JP" altLang="ja-JP" sz="800" b="0" i="0" u="none" strike="noStrike" cap="none" normalizeH="0" baseline="0" smtClean="0">
                <a:ln>
                  <a:noFill/>
                </a:ln>
                <a:solidFill>
                  <a:schemeClr val="tx1"/>
                </a:solidFill>
                <a:effectLst/>
              </a:endParaRPr>
            </a:p>
          </p:txBody>
        </p:sp>
        <p:sp>
          <p:nvSpPr>
            <p:cNvPr id="16492" name="Rectangle 135"/>
            <p:cNvSpPr>
              <a:spLocks noChangeArrowheads="1"/>
            </p:cNvSpPr>
            <p:nvPr/>
          </p:nvSpPr>
          <p:spPr bwMode="auto">
            <a:xfrm>
              <a:off x="479" y="3389"/>
              <a:ext cx="868"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その他レセプトの医療費</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16493" name="Rectangle 136"/>
            <p:cNvSpPr>
              <a:spLocks noChangeArrowheads="1"/>
            </p:cNvSpPr>
            <p:nvPr/>
          </p:nvSpPr>
          <p:spPr bwMode="auto">
            <a:xfrm>
              <a:off x="256" y="3528"/>
              <a:ext cx="122"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D/C</a:t>
              </a:r>
              <a:endParaRPr kumimoji="0" lang="ja-JP" altLang="ja-JP" sz="800" b="0" i="0" u="none" strike="noStrike" cap="none" normalizeH="0" baseline="0" dirty="0" smtClean="0">
                <a:ln>
                  <a:noFill/>
                </a:ln>
                <a:solidFill>
                  <a:schemeClr val="tx1"/>
                </a:solidFill>
                <a:effectLst/>
              </a:endParaRPr>
            </a:p>
          </p:txBody>
        </p:sp>
        <p:sp>
          <p:nvSpPr>
            <p:cNvPr id="16494" name="Rectangle 137"/>
            <p:cNvSpPr>
              <a:spLocks noChangeArrowheads="1"/>
            </p:cNvSpPr>
            <p:nvPr/>
          </p:nvSpPr>
          <p:spPr bwMode="auto">
            <a:xfrm>
              <a:off x="404" y="3528"/>
              <a:ext cx="1137"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総医療費に占める高額レセプトの割合</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16495" name="Rectangle 138"/>
            <p:cNvSpPr>
              <a:spLocks noChangeArrowheads="1"/>
            </p:cNvSpPr>
            <p:nvPr/>
          </p:nvSpPr>
          <p:spPr bwMode="auto">
            <a:xfrm>
              <a:off x="253" y="2591"/>
              <a:ext cx="2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6496" name="Line 139"/>
            <p:cNvSpPr>
              <a:spLocks noChangeShapeType="1"/>
            </p:cNvSpPr>
            <p:nvPr/>
          </p:nvSpPr>
          <p:spPr bwMode="auto">
            <a:xfrm>
              <a:off x="244" y="3201"/>
              <a:ext cx="1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97" name="Rectangle 140"/>
            <p:cNvSpPr>
              <a:spLocks noChangeArrowheads="1"/>
            </p:cNvSpPr>
            <p:nvPr/>
          </p:nvSpPr>
          <p:spPr bwMode="auto">
            <a:xfrm>
              <a:off x="244" y="3201"/>
              <a:ext cx="151"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98" name="Line 141"/>
            <p:cNvSpPr>
              <a:spLocks noChangeShapeType="1"/>
            </p:cNvSpPr>
            <p:nvPr/>
          </p:nvSpPr>
          <p:spPr bwMode="auto">
            <a:xfrm>
              <a:off x="244" y="3341"/>
              <a:ext cx="1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99" name="Rectangle 142"/>
            <p:cNvSpPr>
              <a:spLocks noChangeArrowheads="1"/>
            </p:cNvSpPr>
            <p:nvPr/>
          </p:nvSpPr>
          <p:spPr bwMode="auto">
            <a:xfrm>
              <a:off x="244" y="3341"/>
              <a:ext cx="15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00" name="Line 143"/>
            <p:cNvSpPr>
              <a:spLocks noChangeShapeType="1"/>
            </p:cNvSpPr>
            <p:nvPr/>
          </p:nvSpPr>
          <p:spPr bwMode="auto">
            <a:xfrm>
              <a:off x="240" y="2504"/>
              <a:ext cx="0" cy="112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01" name="Rectangle 144"/>
            <p:cNvSpPr>
              <a:spLocks noChangeArrowheads="1"/>
            </p:cNvSpPr>
            <p:nvPr/>
          </p:nvSpPr>
          <p:spPr bwMode="auto">
            <a:xfrm>
              <a:off x="240" y="2504"/>
              <a:ext cx="4" cy="112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02" name="Line 145"/>
            <p:cNvSpPr>
              <a:spLocks noChangeShapeType="1"/>
            </p:cNvSpPr>
            <p:nvPr/>
          </p:nvSpPr>
          <p:spPr bwMode="auto">
            <a:xfrm>
              <a:off x="1563" y="2508"/>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03" name="Rectangle 146"/>
            <p:cNvSpPr>
              <a:spLocks noChangeArrowheads="1"/>
            </p:cNvSpPr>
            <p:nvPr/>
          </p:nvSpPr>
          <p:spPr bwMode="auto">
            <a:xfrm>
              <a:off x="1563" y="2508"/>
              <a:ext cx="4"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04" name="Line 147"/>
            <p:cNvSpPr>
              <a:spLocks noChangeShapeType="1"/>
            </p:cNvSpPr>
            <p:nvPr/>
          </p:nvSpPr>
          <p:spPr bwMode="auto">
            <a:xfrm>
              <a:off x="391" y="2648"/>
              <a:ext cx="0" cy="9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05" name="Rectangle 148"/>
            <p:cNvSpPr>
              <a:spLocks noChangeArrowheads="1"/>
            </p:cNvSpPr>
            <p:nvPr/>
          </p:nvSpPr>
          <p:spPr bwMode="auto">
            <a:xfrm>
              <a:off x="391" y="2648"/>
              <a:ext cx="4" cy="9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06" name="Line 149"/>
            <p:cNvSpPr>
              <a:spLocks noChangeShapeType="1"/>
            </p:cNvSpPr>
            <p:nvPr/>
          </p:nvSpPr>
          <p:spPr bwMode="auto">
            <a:xfrm>
              <a:off x="467" y="3201"/>
              <a:ext cx="0" cy="28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07" name="Rectangle 150"/>
            <p:cNvSpPr>
              <a:spLocks noChangeArrowheads="1"/>
            </p:cNvSpPr>
            <p:nvPr/>
          </p:nvSpPr>
          <p:spPr bwMode="auto">
            <a:xfrm>
              <a:off x="467" y="3201"/>
              <a:ext cx="4" cy="28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08" name="Line 151"/>
            <p:cNvSpPr>
              <a:spLocks noChangeShapeType="1"/>
            </p:cNvSpPr>
            <p:nvPr/>
          </p:nvSpPr>
          <p:spPr bwMode="auto">
            <a:xfrm>
              <a:off x="244" y="2504"/>
              <a:ext cx="132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09" name="Rectangle 152"/>
            <p:cNvSpPr>
              <a:spLocks noChangeArrowheads="1"/>
            </p:cNvSpPr>
            <p:nvPr/>
          </p:nvSpPr>
          <p:spPr bwMode="auto">
            <a:xfrm>
              <a:off x="244" y="2504"/>
              <a:ext cx="1327"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10" name="Line 153"/>
            <p:cNvSpPr>
              <a:spLocks noChangeShapeType="1"/>
            </p:cNvSpPr>
            <p:nvPr/>
          </p:nvSpPr>
          <p:spPr bwMode="auto">
            <a:xfrm>
              <a:off x="244" y="2643"/>
              <a:ext cx="132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11" name="Rectangle 154"/>
            <p:cNvSpPr>
              <a:spLocks noChangeArrowheads="1"/>
            </p:cNvSpPr>
            <p:nvPr/>
          </p:nvSpPr>
          <p:spPr bwMode="auto">
            <a:xfrm>
              <a:off x="244" y="2643"/>
              <a:ext cx="132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12" name="Line 155"/>
            <p:cNvSpPr>
              <a:spLocks noChangeShapeType="1"/>
            </p:cNvSpPr>
            <p:nvPr/>
          </p:nvSpPr>
          <p:spPr bwMode="auto">
            <a:xfrm>
              <a:off x="244" y="2783"/>
              <a:ext cx="132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13" name="Rectangle 156"/>
            <p:cNvSpPr>
              <a:spLocks noChangeArrowheads="1"/>
            </p:cNvSpPr>
            <p:nvPr/>
          </p:nvSpPr>
          <p:spPr bwMode="auto">
            <a:xfrm>
              <a:off x="244" y="2783"/>
              <a:ext cx="1327"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14" name="Line 157"/>
            <p:cNvSpPr>
              <a:spLocks noChangeShapeType="1"/>
            </p:cNvSpPr>
            <p:nvPr/>
          </p:nvSpPr>
          <p:spPr bwMode="auto">
            <a:xfrm>
              <a:off x="244" y="2922"/>
              <a:ext cx="132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15" name="Rectangle 158"/>
            <p:cNvSpPr>
              <a:spLocks noChangeArrowheads="1"/>
            </p:cNvSpPr>
            <p:nvPr/>
          </p:nvSpPr>
          <p:spPr bwMode="auto">
            <a:xfrm>
              <a:off x="244" y="2922"/>
              <a:ext cx="132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16" name="Line 159"/>
            <p:cNvSpPr>
              <a:spLocks noChangeShapeType="1"/>
            </p:cNvSpPr>
            <p:nvPr/>
          </p:nvSpPr>
          <p:spPr bwMode="auto">
            <a:xfrm>
              <a:off x="244" y="3062"/>
              <a:ext cx="132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17" name="Rectangle 160"/>
            <p:cNvSpPr>
              <a:spLocks noChangeArrowheads="1"/>
            </p:cNvSpPr>
            <p:nvPr/>
          </p:nvSpPr>
          <p:spPr bwMode="auto">
            <a:xfrm>
              <a:off x="244" y="3062"/>
              <a:ext cx="1327"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18" name="Line 161"/>
            <p:cNvSpPr>
              <a:spLocks noChangeShapeType="1"/>
            </p:cNvSpPr>
            <p:nvPr/>
          </p:nvSpPr>
          <p:spPr bwMode="auto">
            <a:xfrm>
              <a:off x="471" y="3201"/>
              <a:ext cx="1096"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19" name="Rectangle 162"/>
            <p:cNvSpPr>
              <a:spLocks noChangeArrowheads="1"/>
            </p:cNvSpPr>
            <p:nvPr/>
          </p:nvSpPr>
          <p:spPr bwMode="auto">
            <a:xfrm>
              <a:off x="471" y="3201"/>
              <a:ext cx="1100"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20" name="Line 163"/>
            <p:cNvSpPr>
              <a:spLocks noChangeShapeType="1"/>
            </p:cNvSpPr>
            <p:nvPr/>
          </p:nvSpPr>
          <p:spPr bwMode="auto">
            <a:xfrm>
              <a:off x="471" y="3341"/>
              <a:ext cx="1096"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21" name="Rectangle 164"/>
            <p:cNvSpPr>
              <a:spLocks noChangeArrowheads="1"/>
            </p:cNvSpPr>
            <p:nvPr/>
          </p:nvSpPr>
          <p:spPr bwMode="auto">
            <a:xfrm>
              <a:off x="471" y="3341"/>
              <a:ext cx="1100"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22" name="Line 165"/>
            <p:cNvSpPr>
              <a:spLocks noChangeShapeType="1"/>
            </p:cNvSpPr>
            <p:nvPr/>
          </p:nvSpPr>
          <p:spPr bwMode="auto">
            <a:xfrm>
              <a:off x="244" y="3480"/>
              <a:ext cx="132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23" name="Rectangle 166"/>
            <p:cNvSpPr>
              <a:spLocks noChangeArrowheads="1"/>
            </p:cNvSpPr>
            <p:nvPr/>
          </p:nvSpPr>
          <p:spPr bwMode="auto">
            <a:xfrm>
              <a:off x="244" y="3480"/>
              <a:ext cx="132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24" name="Line 167"/>
            <p:cNvSpPr>
              <a:spLocks noChangeShapeType="1"/>
            </p:cNvSpPr>
            <p:nvPr/>
          </p:nvSpPr>
          <p:spPr bwMode="auto">
            <a:xfrm>
              <a:off x="244" y="3620"/>
              <a:ext cx="132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25" name="Rectangle 168"/>
            <p:cNvSpPr>
              <a:spLocks noChangeArrowheads="1"/>
            </p:cNvSpPr>
            <p:nvPr/>
          </p:nvSpPr>
          <p:spPr bwMode="auto">
            <a:xfrm>
              <a:off x="244" y="3620"/>
              <a:ext cx="1327"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26" name="Line 169"/>
            <p:cNvSpPr>
              <a:spLocks noChangeShapeType="1"/>
            </p:cNvSpPr>
            <p:nvPr/>
          </p:nvSpPr>
          <p:spPr bwMode="auto">
            <a:xfrm flipH="1">
              <a:off x="244" y="2508"/>
              <a:ext cx="1281" cy="1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6527" name="Group 172"/>
          <p:cNvGrpSpPr>
            <a:grpSpLocks noChangeAspect="1"/>
          </p:cNvGrpSpPr>
          <p:nvPr/>
        </p:nvGrpSpPr>
        <p:grpSpPr bwMode="auto">
          <a:xfrm>
            <a:off x="2463704" y="5004316"/>
            <a:ext cx="4241660" cy="2590769"/>
            <a:chOff x="1558" y="2500"/>
            <a:chExt cx="2577" cy="1124"/>
          </a:xfrm>
        </p:grpSpPr>
        <p:sp>
          <p:nvSpPr>
            <p:cNvPr id="16528" name="AutoShape 171"/>
            <p:cNvSpPr>
              <a:spLocks noChangeAspect="1" noChangeArrowheads="1" noTextEdit="1"/>
            </p:cNvSpPr>
            <p:nvPr/>
          </p:nvSpPr>
          <p:spPr bwMode="auto">
            <a:xfrm>
              <a:off x="1561" y="2504"/>
              <a:ext cx="2574" cy="1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29" name="Rectangle 173"/>
            <p:cNvSpPr>
              <a:spLocks noChangeArrowheads="1"/>
            </p:cNvSpPr>
            <p:nvPr/>
          </p:nvSpPr>
          <p:spPr bwMode="auto">
            <a:xfrm>
              <a:off x="1558" y="2557"/>
              <a:ext cx="388"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800" b="0" i="0" u="none" strike="noStrike" cap="none" normalizeH="0" baseline="0" dirty="0" smtClean="0">
                <a:ln>
                  <a:noFill/>
                </a:ln>
                <a:solidFill>
                  <a:schemeClr val="tx1"/>
                </a:solidFill>
                <a:effectLst/>
              </a:endParaRPr>
            </a:p>
          </p:txBody>
        </p:sp>
        <p:sp>
          <p:nvSpPr>
            <p:cNvPr id="16530" name="Rectangle 174"/>
            <p:cNvSpPr>
              <a:spLocks noChangeArrowheads="1"/>
            </p:cNvSpPr>
            <p:nvPr/>
          </p:nvSpPr>
          <p:spPr bwMode="auto">
            <a:xfrm>
              <a:off x="1920" y="2557"/>
              <a:ext cx="388"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800" b="0" i="0" u="none" strike="noStrike" cap="none" normalizeH="0" baseline="0" dirty="0" smtClean="0">
                <a:ln>
                  <a:noFill/>
                </a:ln>
                <a:solidFill>
                  <a:schemeClr val="tx1"/>
                </a:solidFill>
                <a:effectLst/>
              </a:endParaRPr>
            </a:p>
          </p:txBody>
        </p:sp>
        <p:sp>
          <p:nvSpPr>
            <p:cNvPr id="16531" name="Rectangle 175"/>
            <p:cNvSpPr>
              <a:spLocks noChangeArrowheads="1"/>
            </p:cNvSpPr>
            <p:nvPr/>
          </p:nvSpPr>
          <p:spPr bwMode="auto">
            <a:xfrm>
              <a:off x="2298" y="2558"/>
              <a:ext cx="35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800" b="0" i="0" u="none" strike="noStrike" cap="none" normalizeH="0" baseline="0" dirty="0" smtClean="0">
                <a:ln>
                  <a:noFill/>
                </a:ln>
                <a:solidFill>
                  <a:schemeClr val="tx1"/>
                </a:solidFill>
                <a:effectLst/>
              </a:endParaRPr>
            </a:p>
          </p:txBody>
        </p:sp>
        <p:sp>
          <p:nvSpPr>
            <p:cNvPr id="16532" name="Rectangle 176"/>
            <p:cNvSpPr>
              <a:spLocks noChangeArrowheads="1"/>
            </p:cNvSpPr>
            <p:nvPr/>
          </p:nvSpPr>
          <p:spPr bwMode="auto">
            <a:xfrm>
              <a:off x="2657" y="2557"/>
              <a:ext cx="35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800" b="0" i="0" u="none" strike="noStrike" cap="none" normalizeH="0" baseline="0" dirty="0" smtClean="0">
                <a:ln>
                  <a:noFill/>
                </a:ln>
                <a:solidFill>
                  <a:schemeClr val="tx1"/>
                </a:solidFill>
                <a:effectLst/>
              </a:endParaRPr>
            </a:p>
          </p:txBody>
        </p:sp>
        <p:sp>
          <p:nvSpPr>
            <p:cNvPr id="16533" name="Rectangle 177"/>
            <p:cNvSpPr>
              <a:spLocks noChangeArrowheads="1"/>
            </p:cNvSpPr>
            <p:nvPr/>
          </p:nvSpPr>
          <p:spPr bwMode="auto">
            <a:xfrm>
              <a:off x="3022" y="2555"/>
              <a:ext cx="35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800" b="0" i="0" u="none" strike="noStrike" cap="none" normalizeH="0" baseline="0" dirty="0" smtClean="0">
                <a:ln>
                  <a:noFill/>
                </a:ln>
                <a:solidFill>
                  <a:schemeClr val="tx1"/>
                </a:solidFill>
                <a:effectLst/>
              </a:endParaRPr>
            </a:p>
          </p:txBody>
        </p:sp>
        <p:sp>
          <p:nvSpPr>
            <p:cNvPr id="16534" name="Rectangle 178"/>
            <p:cNvSpPr>
              <a:spLocks noChangeArrowheads="1"/>
            </p:cNvSpPr>
            <p:nvPr/>
          </p:nvSpPr>
          <p:spPr bwMode="auto">
            <a:xfrm>
              <a:off x="3396" y="2554"/>
              <a:ext cx="31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カ月平均</a:t>
              </a:r>
              <a:endParaRPr kumimoji="0" lang="ja-JP" sz="800" b="0" i="0" u="none" strike="noStrike" cap="none" normalizeH="0" baseline="0" dirty="0" smtClean="0">
                <a:ln>
                  <a:noFill/>
                </a:ln>
                <a:solidFill>
                  <a:schemeClr val="tx1"/>
                </a:solidFill>
                <a:effectLst/>
              </a:endParaRPr>
            </a:p>
          </p:txBody>
        </p:sp>
        <p:sp>
          <p:nvSpPr>
            <p:cNvPr id="16535" name="Rectangle 179"/>
            <p:cNvSpPr>
              <a:spLocks noChangeArrowheads="1"/>
            </p:cNvSpPr>
            <p:nvPr/>
          </p:nvSpPr>
          <p:spPr bwMode="auto">
            <a:xfrm>
              <a:off x="3761" y="2554"/>
              <a:ext cx="31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カ月合計</a:t>
              </a:r>
              <a:endParaRPr kumimoji="0" lang="ja-JP" sz="800" b="0" i="0" u="none" strike="noStrike" cap="none" normalizeH="0" baseline="0" dirty="0" smtClean="0">
                <a:ln>
                  <a:noFill/>
                </a:ln>
                <a:solidFill>
                  <a:schemeClr val="tx1"/>
                </a:solidFill>
                <a:effectLst/>
              </a:endParaRPr>
            </a:p>
          </p:txBody>
        </p:sp>
        <p:sp>
          <p:nvSpPr>
            <p:cNvPr id="16536" name="Rectangle 180"/>
            <p:cNvSpPr>
              <a:spLocks noChangeArrowheads="1"/>
            </p:cNvSpPr>
            <p:nvPr/>
          </p:nvSpPr>
          <p:spPr bwMode="auto">
            <a:xfrm>
              <a:off x="1768" y="2699"/>
              <a:ext cx="14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6,889</a:t>
              </a:r>
              <a:endParaRPr kumimoji="0" lang="ja-JP" altLang="ja-JP" sz="800" b="0" i="0" u="none" strike="noStrike" cap="none" normalizeH="0" baseline="0" dirty="0" smtClean="0">
                <a:ln>
                  <a:noFill/>
                </a:ln>
                <a:solidFill>
                  <a:schemeClr val="tx1"/>
                </a:solidFill>
                <a:effectLst/>
              </a:endParaRPr>
            </a:p>
          </p:txBody>
        </p:sp>
        <p:sp>
          <p:nvSpPr>
            <p:cNvPr id="16537" name="Rectangle 181"/>
            <p:cNvSpPr>
              <a:spLocks noChangeArrowheads="1"/>
            </p:cNvSpPr>
            <p:nvPr/>
          </p:nvSpPr>
          <p:spPr bwMode="auto">
            <a:xfrm>
              <a:off x="2129" y="2699"/>
              <a:ext cx="14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7,150</a:t>
              </a:r>
              <a:endParaRPr kumimoji="0" lang="ja-JP" altLang="ja-JP" sz="800" b="0" i="0" u="none" strike="noStrike" cap="none" normalizeH="0" baseline="0" smtClean="0">
                <a:ln>
                  <a:noFill/>
                </a:ln>
                <a:solidFill>
                  <a:schemeClr val="tx1"/>
                </a:solidFill>
                <a:effectLst/>
              </a:endParaRPr>
            </a:p>
          </p:txBody>
        </p:sp>
        <p:sp>
          <p:nvSpPr>
            <p:cNvPr id="16538" name="Rectangle 182"/>
            <p:cNvSpPr>
              <a:spLocks noChangeArrowheads="1"/>
            </p:cNvSpPr>
            <p:nvPr/>
          </p:nvSpPr>
          <p:spPr bwMode="auto">
            <a:xfrm>
              <a:off x="2490" y="2699"/>
              <a:ext cx="14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6,514</a:t>
              </a:r>
              <a:endParaRPr kumimoji="0" lang="ja-JP" altLang="ja-JP" sz="800" b="0" i="0" u="none" strike="noStrike" cap="none" normalizeH="0" baseline="0" smtClean="0">
                <a:ln>
                  <a:noFill/>
                </a:ln>
                <a:solidFill>
                  <a:schemeClr val="tx1"/>
                </a:solidFill>
                <a:effectLst/>
              </a:endParaRPr>
            </a:p>
          </p:txBody>
        </p:sp>
        <p:sp>
          <p:nvSpPr>
            <p:cNvPr id="16539" name="Rectangle 183"/>
            <p:cNvSpPr>
              <a:spLocks noChangeArrowheads="1"/>
            </p:cNvSpPr>
            <p:nvPr/>
          </p:nvSpPr>
          <p:spPr bwMode="auto">
            <a:xfrm>
              <a:off x="2852" y="2699"/>
              <a:ext cx="14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6,820</a:t>
              </a:r>
              <a:endParaRPr kumimoji="0" lang="ja-JP" altLang="ja-JP" sz="800" b="0" i="0" u="none" strike="noStrike" cap="none" normalizeH="0" baseline="0" smtClean="0">
                <a:ln>
                  <a:noFill/>
                </a:ln>
                <a:solidFill>
                  <a:schemeClr val="tx1"/>
                </a:solidFill>
                <a:effectLst/>
              </a:endParaRPr>
            </a:p>
          </p:txBody>
        </p:sp>
        <p:sp>
          <p:nvSpPr>
            <p:cNvPr id="16540" name="Rectangle 184"/>
            <p:cNvSpPr>
              <a:spLocks noChangeArrowheads="1"/>
            </p:cNvSpPr>
            <p:nvPr/>
          </p:nvSpPr>
          <p:spPr bwMode="auto">
            <a:xfrm>
              <a:off x="3213" y="2699"/>
              <a:ext cx="14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7,011</a:t>
              </a:r>
              <a:endParaRPr kumimoji="0" lang="ja-JP" altLang="ja-JP" sz="800" b="0" i="0" u="none" strike="noStrike" cap="none" normalizeH="0" baseline="0" smtClean="0">
                <a:ln>
                  <a:noFill/>
                </a:ln>
                <a:solidFill>
                  <a:schemeClr val="tx1"/>
                </a:solidFill>
                <a:effectLst/>
              </a:endParaRPr>
            </a:p>
          </p:txBody>
        </p:sp>
        <p:sp>
          <p:nvSpPr>
            <p:cNvPr id="16541" name="Rectangle 185"/>
            <p:cNvSpPr>
              <a:spLocks noChangeArrowheads="1"/>
            </p:cNvSpPr>
            <p:nvPr/>
          </p:nvSpPr>
          <p:spPr bwMode="auto">
            <a:xfrm>
              <a:off x="3575" y="2699"/>
              <a:ext cx="14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6,929</a:t>
              </a:r>
              <a:endParaRPr kumimoji="0" lang="ja-JP" altLang="ja-JP" sz="800" b="0" i="0" u="none" strike="noStrike" cap="none" normalizeH="0" baseline="0" smtClean="0">
                <a:ln>
                  <a:noFill/>
                </a:ln>
                <a:solidFill>
                  <a:schemeClr val="tx1"/>
                </a:solidFill>
                <a:effectLst/>
              </a:endParaRPr>
            </a:p>
          </p:txBody>
        </p:sp>
        <p:sp>
          <p:nvSpPr>
            <p:cNvPr id="16542" name="Rectangle 186"/>
            <p:cNvSpPr>
              <a:spLocks noChangeArrowheads="1"/>
            </p:cNvSpPr>
            <p:nvPr/>
          </p:nvSpPr>
          <p:spPr bwMode="auto">
            <a:xfrm>
              <a:off x="3911" y="2699"/>
              <a:ext cx="182"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83,153</a:t>
              </a:r>
              <a:endParaRPr kumimoji="0" lang="ja-JP" altLang="ja-JP" sz="800" b="0" i="0" u="none" strike="noStrike" cap="none" normalizeH="0" baseline="0" smtClean="0">
                <a:ln>
                  <a:noFill/>
                </a:ln>
                <a:solidFill>
                  <a:schemeClr val="tx1"/>
                </a:solidFill>
                <a:effectLst/>
              </a:endParaRPr>
            </a:p>
          </p:txBody>
        </p:sp>
        <p:sp>
          <p:nvSpPr>
            <p:cNvPr id="16543" name="Rectangle 187"/>
            <p:cNvSpPr>
              <a:spLocks noChangeArrowheads="1"/>
            </p:cNvSpPr>
            <p:nvPr/>
          </p:nvSpPr>
          <p:spPr bwMode="auto">
            <a:xfrm>
              <a:off x="1835" y="2839"/>
              <a:ext cx="6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37</a:t>
              </a:r>
              <a:endParaRPr kumimoji="0" lang="ja-JP" altLang="ja-JP" sz="800" b="0" i="0" u="none" strike="noStrike" cap="none" normalizeH="0" baseline="0" smtClean="0">
                <a:ln>
                  <a:noFill/>
                </a:ln>
                <a:solidFill>
                  <a:schemeClr val="tx1"/>
                </a:solidFill>
                <a:effectLst/>
              </a:endParaRPr>
            </a:p>
          </p:txBody>
        </p:sp>
        <p:sp>
          <p:nvSpPr>
            <p:cNvPr id="16544" name="Rectangle 188"/>
            <p:cNvSpPr>
              <a:spLocks noChangeArrowheads="1"/>
            </p:cNvSpPr>
            <p:nvPr/>
          </p:nvSpPr>
          <p:spPr bwMode="auto">
            <a:xfrm>
              <a:off x="2196" y="2839"/>
              <a:ext cx="6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44</a:t>
              </a:r>
              <a:endParaRPr kumimoji="0" lang="ja-JP" altLang="ja-JP" sz="800" b="0" i="0" u="none" strike="noStrike" cap="none" normalizeH="0" baseline="0" smtClean="0">
                <a:ln>
                  <a:noFill/>
                </a:ln>
                <a:solidFill>
                  <a:schemeClr val="tx1"/>
                </a:solidFill>
                <a:effectLst/>
              </a:endParaRPr>
            </a:p>
          </p:txBody>
        </p:sp>
        <p:sp>
          <p:nvSpPr>
            <p:cNvPr id="16545" name="Rectangle 189"/>
            <p:cNvSpPr>
              <a:spLocks noChangeArrowheads="1"/>
            </p:cNvSpPr>
            <p:nvPr/>
          </p:nvSpPr>
          <p:spPr bwMode="auto">
            <a:xfrm>
              <a:off x="2558" y="2839"/>
              <a:ext cx="6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45</a:t>
              </a:r>
              <a:endParaRPr kumimoji="0" lang="ja-JP" altLang="ja-JP" sz="800" b="0" i="0" u="none" strike="noStrike" cap="none" normalizeH="0" baseline="0" smtClean="0">
                <a:ln>
                  <a:noFill/>
                </a:ln>
                <a:solidFill>
                  <a:schemeClr val="tx1"/>
                </a:solidFill>
                <a:effectLst/>
              </a:endParaRPr>
            </a:p>
          </p:txBody>
        </p:sp>
        <p:sp>
          <p:nvSpPr>
            <p:cNvPr id="16546" name="Rectangle 190"/>
            <p:cNvSpPr>
              <a:spLocks noChangeArrowheads="1"/>
            </p:cNvSpPr>
            <p:nvPr/>
          </p:nvSpPr>
          <p:spPr bwMode="auto">
            <a:xfrm>
              <a:off x="2919" y="2839"/>
              <a:ext cx="6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42</a:t>
              </a:r>
              <a:endParaRPr kumimoji="0" lang="ja-JP" altLang="ja-JP" sz="800" b="0" i="0" u="none" strike="noStrike" cap="none" normalizeH="0" baseline="0" smtClean="0">
                <a:ln>
                  <a:noFill/>
                </a:ln>
                <a:solidFill>
                  <a:schemeClr val="tx1"/>
                </a:solidFill>
                <a:effectLst/>
              </a:endParaRPr>
            </a:p>
          </p:txBody>
        </p:sp>
        <p:sp>
          <p:nvSpPr>
            <p:cNvPr id="16547" name="Rectangle 191"/>
            <p:cNvSpPr>
              <a:spLocks noChangeArrowheads="1"/>
            </p:cNvSpPr>
            <p:nvPr/>
          </p:nvSpPr>
          <p:spPr bwMode="auto">
            <a:xfrm>
              <a:off x="3280" y="2839"/>
              <a:ext cx="6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41</a:t>
              </a:r>
              <a:endParaRPr kumimoji="0" lang="ja-JP" altLang="ja-JP" sz="800" b="0" i="0" u="none" strike="noStrike" cap="none" normalizeH="0" baseline="0" smtClean="0">
                <a:ln>
                  <a:noFill/>
                </a:ln>
                <a:solidFill>
                  <a:schemeClr val="tx1"/>
                </a:solidFill>
                <a:effectLst/>
              </a:endParaRPr>
            </a:p>
          </p:txBody>
        </p:sp>
        <p:sp>
          <p:nvSpPr>
            <p:cNvPr id="16548" name="Rectangle 192"/>
            <p:cNvSpPr>
              <a:spLocks noChangeArrowheads="1"/>
            </p:cNvSpPr>
            <p:nvPr/>
          </p:nvSpPr>
          <p:spPr bwMode="auto">
            <a:xfrm>
              <a:off x="3642" y="2839"/>
              <a:ext cx="6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a:t>
              </a:r>
              <a:endParaRPr kumimoji="0" lang="ja-JP" altLang="ja-JP" sz="800" b="0" i="0" u="none" strike="noStrike" cap="none" normalizeH="0" baseline="0" smtClean="0">
                <a:ln>
                  <a:noFill/>
                </a:ln>
                <a:solidFill>
                  <a:schemeClr val="tx1"/>
                </a:solidFill>
                <a:effectLst/>
              </a:endParaRPr>
            </a:p>
          </p:txBody>
        </p:sp>
        <p:sp>
          <p:nvSpPr>
            <p:cNvPr id="16549" name="Rectangle 193"/>
            <p:cNvSpPr>
              <a:spLocks noChangeArrowheads="1"/>
            </p:cNvSpPr>
            <p:nvPr/>
          </p:nvSpPr>
          <p:spPr bwMode="auto">
            <a:xfrm>
              <a:off x="3978" y="2839"/>
              <a:ext cx="97"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476</a:t>
              </a:r>
              <a:endParaRPr kumimoji="0" lang="ja-JP" altLang="ja-JP" sz="800" b="0" i="0" u="none" strike="noStrike" cap="none" normalizeH="0" baseline="0" smtClean="0">
                <a:ln>
                  <a:noFill/>
                </a:ln>
                <a:solidFill>
                  <a:schemeClr val="tx1"/>
                </a:solidFill>
                <a:effectLst/>
              </a:endParaRPr>
            </a:p>
          </p:txBody>
        </p:sp>
        <p:sp>
          <p:nvSpPr>
            <p:cNvPr id="16550" name="Rectangle 194"/>
            <p:cNvSpPr>
              <a:spLocks noChangeArrowheads="1"/>
            </p:cNvSpPr>
            <p:nvPr/>
          </p:nvSpPr>
          <p:spPr bwMode="auto">
            <a:xfrm>
              <a:off x="1810" y="2978"/>
              <a:ext cx="8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0.5</a:t>
              </a:r>
              <a:endParaRPr kumimoji="0" lang="ja-JP" altLang="ja-JP" sz="800" b="0" i="0" u="none" strike="noStrike" cap="none" normalizeH="0" baseline="0" dirty="0" smtClean="0">
                <a:ln>
                  <a:noFill/>
                </a:ln>
                <a:solidFill>
                  <a:schemeClr val="tx1"/>
                </a:solidFill>
                <a:effectLst/>
              </a:endParaRPr>
            </a:p>
          </p:txBody>
        </p:sp>
        <p:sp>
          <p:nvSpPr>
            <p:cNvPr id="16551" name="Rectangle 195"/>
            <p:cNvSpPr>
              <a:spLocks noChangeArrowheads="1"/>
            </p:cNvSpPr>
            <p:nvPr/>
          </p:nvSpPr>
          <p:spPr bwMode="auto">
            <a:xfrm>
              <a:off x="2171" y="2978"/>
              <a:ext cx="8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800" b="0" i="0" u="none" strike="noStrike" cap="none" normalizeH="0" baseline="0" dirty="0" smtClean="0">
                <a:ln>
                  <a:noFill/>
                </a:ln>
                <a:solidFill>
                  <a:schemeClr val="tx1"/>
                </a:solidFill>
                <a:effectLst/>
              </a:endParaRPr>
            </a:p>
          </p:txBody>
        </p:sp>
        <p:sp>
          <p:nvSpPr>
            <p:cNvPr id="16552" name="Rectangle 196"/>
            <p:cNvSpPr>
              <a:spLocks noChangeArrowheads="1"/>
            </p:cNvSpPr>
            <p:nvPr/>
          </p:nvSpPr>
          <p:spPr bwMode="auto">
            <a:xfrm>
              <a:off x="2532" y="2978"/>
              <a:ext cx="8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0.7</a:t>
              </a:r>
              <a:endParaRPr kumimoji="0" lang="ja-JP" altLang="ja-JP" sz="800" b="0" i="0" u="none" strike="noStrike" cap="none" normalizeH="0" baseline="0" dirty="0" smtClean="0">
                <a:ln>
                  <a:noFill/>
                </a:ln>
                <a:solidFill>
                  <a:schemeClr val="tx1"/>
                </a:solidFill>
                <a:effectLst/>
              </a:endParaRPr>
            </a:p>
          </p:txBody>
        </p:sp>
        <p:sp>
          <p:nvSpPr>
            <p:cNvPr id="16553" name="Rectangle 197"/>
            <p:cNvSpPr>
              <a:spLocks noChangeArrowheads="1"/>
            </p:cNvSpPr>
            <p:nvPr/>
          </p:nvSpPr>
          <p:spPr bwMode="auto">
            <a:xfrm>
              <a:off x="2894" y="2978"/>
              <a:ext cx="8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800" b="0" i="0" u="none" strike="noStrike" cap="none" normalizeH="0" baseline="0" dirty="0" smtClean="0">
                <a:ln>
                  <a:noFill/>
                </a:ln>
                <a:solidFill>
                  <a:schemeClr val="tx1"/>
                </a:solidFill>
                <a:effectLst/>
              </a:endParaRPr>
            </a:p>
          </p:txBody>
        </p:sp>
        <p:sp>
          <p:nvSpPr>
            <p:cNvPr id="16554" name="Rectangle 198"/>
            <p:cNvSpPr>
              <a:spLocks noChangeArrowheads="1"/>
            </p:cNvSpPr>
            <p:nvPr/>
          </p:nvSpPr>
          <p:spPr bwMode="auto">
            <a:xfrm>
              <a:off x="3255" y="2978"/>
              <a:ext cx="8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800" b="0" i="0" u="none" strike="noStrike" cap="none" normalizeH="0" baseline="0" dirty="0" smtClean="0">
                <a:ln>
                  <a:noFill/>
                </a:ln>
                <a:solidFill>
                  <a:schemeClr val="tx1"/>
                </a:solidFill>
                <a:effectLst/>
              </a:endParaRPr>
            </a:p>
          </p:txBody>
        </p:sp>
        <p:sp>
          <p:nvSpPr>
            <p:cNvPr id="16555" name="Rectangle 199"/>
            <p:cNvSpPr>
              <a:spLocks noChangeArrowheads="1"/>
            </p:cNvSpPr>
            <p:nvPr/>
          </p:nvSpPr>
          <p:spPr bwMode="auto">
            <a:xfrm>
              <a:off x="3617" y="2978"/>
              <a:ext cx="85"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800" b="0" i="0" u="none" strike="noStrike" cap="none" normalizeH="0" baseline="0" dirty="0" smtClean="0">
                <a:ln>
                  <a:noFill/>
                </a:ln>
                <a:solidFill>
                  <a:schemeClr val="tx1"/>
                </a:solidFill>
                <a:effectLst/>
              </a:endParaRPr>
            </a:p>
          </p:txBody>
        </p:sp>
        <p:sp>
          <p:nvSpPr>
            <p:cNvPr id="16556" name="Rectangle 200"/>
            <p:cNvSpPr>
              <a:spLocks noChangeArrowheads="1"/>
            </p:cNvSpPr>
            <p:nvPr/>
          </p:nvSpPr>
          <p:spPr bwMode="auto">
            <a:xfrm>
              <a:off x="1591" y="3114"/>
              <a:ext cx="331"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128,656,260</a:t>
              </a:r>
              <a:endParaRPr kumimoji="0" lang="ja-JP" altLang="ja-JP" sz="800" b="0" i="0" u="none" strike="noStrike" cap="none" normalizeH="0" baseline="0" dirty="0" smtClean="0">
                <a:ln>
                  <a:noFill/>
                </a:ln>
                <a:solidFill>
                  <a:schemeClr val="tx1"/>
                </a:solidFill>
                <a:effectLst/>
              </a:endParaRPr>
            </a:p>
          </p:txBody>
        </p:sp>
        <p:sp>
          <p:nvSpPr>
            <p:cNvPr id="16557" name="Rectangle 201"/>
            <p:cNvSpPr>
              <a:spLocks noChangeArrowheads="1"/>
            </p:cNvSpPr>
            <p:nvPr/>
          </p:nvSpPr>
          <p:spPr bwMode="auto">
            <a:xfrm>
              <a:off x="1954" y="3115"/>
              <a:ext cx="331"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131,857,910</a:t>
              </a:r>
              <a:endParaRPr kumimoji="0" lang="ja-JP" altLang="ja-JP" sz="800" b="0" i="0" u="none" strike="noStrike" cap="none" normalizeH="0" baseline="0" dirty="0" smtClean="0">
                <a:ln>
                  <a:noFill/>
                </a:ln>
                <a:solidFill>
                  <a:schemeClr val="tx1"/>
                </a:solidFill>
                <a:effectLst/>
              </a:endParaRPr>
            </a:p>
          </p:txBody>
        </p:sp>
        <p:sp>
          <p:nvSpPr>
            <p:cNvPr id="16558" name="Rectangle 202"/>
            <p:cNvSpPr>
              <a:spLocks noChangeArrowheads="1"/>
            </p:cNvSpPr>
            <p:nvPr/>
          </p:nvSpPr>
          <p:spPr bwMode="auto">
            <a:xfrm>
              <a:off x="2320" y="3116"/>
              <a:ext cx="331"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121,037,360</a:t>
              </a:r>
              <a:endParaRPr kumimoji="0" lang="ja-JP" altLang="ja-JP" sz="800" b="0" i="0" u="none" strike="noStrike" cap="none" normalizeH="0" baseline="0" dirty="0" smtClean="0">
                <a:ln>
                  <a:noFill/>
                </a:ln>
                <a:solidFill>
                  <a:schemeClr val="tx1"/>
                </a:solidFill>
                <a:effectLst/>
              </a:endParaRPr>
            </a:p>
          </p:txBody>
        </p:sp>
        <p:sp>
          <p:nvSpPr>
            <p:cNvPr id="16559" name="Rectangle 203"/>
            <p:cNvSpPr>
              <a:spLocks noChangeArrowheads="1"/>
            </p:cNvSpPr>
            <p:nvPr/>
          </p:nvSpPr>
          <p:spPr bwMode="auto">
            <a:xfrm>
              <a:off x="2683" y="3116"/>
              <a:ext cx="331"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123,838,390</a:t>
              </a:r>
              <a:endParaRPr kumimoji="0" lang="ja-JP" altLang="ja-JP" sz="800" b="0" i="0" u="none" strike="noStrike" cap="none" normalizeH="0" baseline="0" dirty="0" smtClean="0">
                <a:ln>
                  <a:noFill/>
                </a:ln>
                <a:solidFill>
                  <a:schemeClr val="tx1"/>
                </a:solidFill>
                <a:effectLst/>
              </a:endParaRPr>
            </a:p>
          </p:txBody>
        </p:sp>
        <p:sp>
          <p:nvSpPr>
            <p:cNvPr id="16560" name="Rectangle 204"/>
            <p:cNvSpPr>
              <a:spLocks noChangeArrowheads="1"/>
            </p:cNvSpPr>
            <p:nvPr/>
          </p:nvSpPr>
          <p:spPr bwMode="auto">
            <a:xfrm>
              <a:off x="3040" y="3115"/>
              <a:ext cx="331"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131,941,480</a:t>
              </a:r>
              <a:endParaRPr kumimoji="0" lang="ja-JP" altLang="ja-JP" sz="800" b="0" i="0" u="none" strike="noStrike" cap="none" normalizeH="0" baseline="0" dirty="0" smtClean="0">
                <a:ln>
                  <a:noFill/>
                </a:ln>
                <a:solidFill>
                  <a:schemeClr val="tx1"/>
                </a:solidFill>
                <a:effectLst/>
              </a:endParaRPr>
            </a:p>
          </p:txBody>
        </p:sp>
        <p:sp>
          <p:nvSpPr>
            <p:cNvPr id="16561" name="Rectangle 205"/>
            <p:cNvSpPr>
              <a:spLocks noChangeArrowheads="1"/>
            </p:cNvSpPr>
            <p:nvPr/>
          </p:nvSpPr>
          <p:spPr bwMode="auto">
            <a:xfrm>
              <a:off x="3388" y="3120"/>
              <a:ext cx="331"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126,495,463</a:t>
              </a:r>
              <a:endParaRPr kumimoji="0" lang="ja-JP" altLang="ja-JP" sz="800" b="0" i="0" u="none" strike="noStrike" cap="none" normalizeH="0" baseline="0" dirty="0" smtClean="0">
                <a:ln>
                  <a:noFill/>
                </a:ln>
                <a:solidFill>
                  <a:schemeClr val="tx1"/>
                </a:solidFill>
                <a:effectLst/>
              </a:endParaRPr>
            </a:p>
          </p:txBody>
        </p:sp>
        <p:sp>
          <p:nvSpPr>
            <p:cNvPr id="16562" name="Rectangle 206"/>
            <p:cNvSpPr>
              <a:spLocks noChangeArrowheads="1"/>
            </p:cNvSpPr>
            <p:nvPr/>
          </p:nvSpPr>
          <p:spPr bwMode="auto">
            <a:xfrm>
              <a:off x="3719" y="3119"/>
              <a:ext cx="384"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1,517,945,560</a:t>
              </a:r>
              <a:endParaRPr kumimoji="0" lang="ja-JP" altLang="ja-JP" sz="800" b="0" i="0" u="none" strike="noStrike" cap="none" normalizeH="0" baseline="0" dirty="0" smtClean="0">
                <a:ln>
                  <a:noFill/>
                </a:ln>
                <a:solidFill>
                  <a:schemeClr val="tx1"/>
                </a:solidFill>
                <a:effectLst/>
              </a:endParaRPr>
            </a:p>
          </p:txBody>
        </p:sp>
        <p:sp>
          <p:nvSpPr>
            <p:cNvPr id="16563" name="Rectangle 207"/>
            <p:cNvSpPr>
              <a:spLocks noChangeArrowheads="1"/>
            </p:cNvSpPr>
            <p:nvPr/>
          </p:nvSpPr>
          <p:spPr bwMode="auto">
            <a:xfrm>
              <a:off x="1620" y="3249"/>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35,474,720</a:t>
              </a:r>
              <a:endParaRPr kumimoji="0" lang="ja-JP" altLang="ja-JP" sz="800" b="0" i="0" u="none" strike="noStrike" cap="none" normalizeH="0" baseline="0" dirty="0" smtClean="0">
                <a:ln>
                  <a:noFill/>
                </a:ln>
                <a:solidFill>
                  <a:schemeClr val="tx1"/>
                </a:solidFill>
                <a:effectLst/>
              </a:endParaRPr>
            </a:p>
          </p:txBody>
        </p:sp>
        <p:sp>
          <p:nvSpPr>
            <p:cNvPr id="16564" name="Rectangle 208"/>
            <p:cNvSpPr>
              <a:spLocks noChangeArrowheads="1"/>
            </p:cNvSpPr>
            <p:nvPr/>
          </p:nvSpPr>
          <p:spPr bwMode="auto">
            <a:xfrm>
              <a:off x="1981" y="3252"/>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41,120,670</a:t>
              </a:r>
              <a:endParaRPr kumimoji="0" lang="ja-JP" altLang="ja-JP" sz="800" b="0" i="0" u="none" strike="noStrike" cap="none" normalizeH="0" baseline="0" dirty="0" smtClean="0">
                <a:ln>
                  <a:noFill/>
                </a:ln>
                <a:solidFill>
                  <a:schemeClr val="tx1"/>
                </a:solidFill>
                <a:effectLst/>
              </a:endParaRPr>
            </a:p>
          </p:txBody>
        </p:sp>
        <p:sp>
          <p:nvSpPr>
            <p:cNvPr id="16565" name="Rectangle 209"/>
            <p:cNvSpPr>
              <a:spLocks noChangeArrowheads="1"/>
            </p:cNvSpPr>
            <p:nvPr/>
          </p:nvSpPr>
          <p:spPr bwMode="auto">
            <a:xfrm>
              <a:off x="2346" y="3249"/>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38,298,120</a:t>
              </a:r>
              <a:endParaRPr kumimoji="0" lang="ja-JP" altLang="ja-JP" sz="800" b="0" i="0" u="none" strike="noStrike" cap="none" normalizeH="0" baseline="0" dirty="0" smtClean="0">
                <a:ln>
                  <a:noFill/>
                </a:ln>
                <a:solidFill>
                  <a:schemeClr val="tx1"/>
                </a:solidFill>
                <a:effectLst/>
              </a:endParaRPr>
            </a:p>
          </p:txBody>
        </p:sp>
        <p:sp>
          <p:nvSpPr>
            <p:cNvPr id="16566" name="Rectangle 210"/>
            <p:cNvSpPr>
              <a:spLocks noChangeArrowheads="1"/>
            </p:cNvSpPr>
            <p:nvPr/>
          </p:nvSpPr>
          <p:spPr bwMode="auto">
            <a:xfrm>
              <a:off x="2708" y="3252"/>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36,180,050</a:t>
              </a:r>
              <a:endParaRPr kumimoji="0" lang="ja-JP" altLang="ja-JP" sz="800" b="0" i="0" u="none" strike="noStrike" cap="none" normalizeH="0" baseline="0" dirty="0" smtClean="0">
                <a:ln>
                  <a:noFill/>
                </a:ln>
                <a:solidFill>
                  <a:schemeClr val="tx1"/>
                </a:solidFill>
                <a:effectLst/>
              </a:endParaRPr>
            </a:p>
          </p:txBody>
        </p:sp>
        <p:sp>
          <p:nvSpPr>
            <p:cNvPr id="16567" name="Rectangle 211"/>
            <p:cNvSpPr>
              <a:spLocks noChangeArrowheads="1"/>
            </p:cNvSpPr>
            <p:nvPr/>
          </p:nvSpPr>
          <p:spPr bwMode="auto">
            <a:xfrm>
              <a:off x="3065" y="3252"/>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41,642,600</a:t>
              </a:r>
              <a:endParaRPr kumimoji="0" lang="ja-JP" altLang="ja-JP" sz="800" b="0" i="0" u="none" strike="noStrike" cap="none" normalizeH="0" baseline="0" dirty="0" smtClean="0">
                <a:ln>
                  <a:noFill/>
                </a:ln>
                <a:solidFill>
                  <a:schemeClr val="tx1"/>
                </a:solidFill>
                <a:effectLst/>
              </a:endParaRPr>
            </a:p>
          </p:txBody>
        </p:sp>
        <p:sp>
          <p:nvSpPr>
            <p:cNvPr id="16568" name="Rectangle 212"/>
            <p:cNvSpPr>
              <a:spLocks noChangeArrowheads="1"/>
            </p:cNvSpPr>
            <p:nvPr/>
          </p:nvSpPr>
          <p:spPr bwMode="auto">
            <a:xfrm>
              <a:off x="3418" y="3249"/>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36,897,379</a:t>
              </a:r>
              <a:endParaRPr kumimoji="0" lang="ja-JP" altLang="ja-JP" sz="800" b="0" i="0" u="none" strike="noStrike" cap="none" normalizeH="0" baseline="0" dirty="0" smtClean="0">
                <a:ln>
                  <a:noFill/>
                </a:ln>
                <a:solidFill>
                  <a:schemeClr val="tx1"/>
                </a:solidFill>
                <a:effectLst/>
              </a:endParaRPr>
            </a:p>
          </p:txBody>
        </p:sp>
        <p:sp>
          <p:nvSpPr>
            <p:cNvPr id="16569" name="Rectangle 213"/>
            <p:cNvSpPr>
              <a:spLocks noChangeArrowheads="1"/>
            </p:cNvSpPr>
            <p:nvPr/>
          </p:nvSpPr>
          <p:spPr bwMode="auto">
            <a:xfrm>
              <a:off x="3765" y="3251"/>
              <a:ext cx="331"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442,768,550</a:t>
              </a:r>
              <a:endParaRPr kumimoji="0" lang="ja-JP" altLang="ja-JP" sz="800" b="0" i="0" u="none" strike="noStrike" cap="none" normalizeH="0" baseline="0" dirty="0" smtClean="0">
                <a:ln>
                  <a:noFill/>
                </a:ln>
                <a:solidFill>
                  <a:schemeClr val="tx1"/>
                </a:solidFill>
                <a:effectLst/>
              </a:endParaRPr>
            </a:p>
          </p:txBody>
        </p:sp>
        <p:sp>
          <p:nvSpPr>
            <p:cNvPr id="16570" name="Rectangle 214"/>
            <p:cNvSpPr>
              <a:spLocks noChangeArrowheads="1"/>
            </p:cNvSpPr>
            <p:nvPr/>
          </p:nvSpPr>
          <p:spPr bwMode="auto">
            <a:xfrm>
              <a:off x="1634" y="3389"/>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93,181,540</a:t>
              </a:r>
              <a:endParaRPr kumimoji="0" lang="ja-JP" altLang="ja-JP" sz="800" b="0" i="0" u="none" strike="noStrike" cap="none" normalizeH="0" baseline="0" dirty="0" smtClean="0">
                <a:ln>
                  <a:noFill/>
                </a:ln>
                <a:solidFill>
                  <a:schemeClr val="tx1"/>
                </a:solidFill>
                <a:effectLst/>
              </a:endParaRPr>
            </a:p>
          </p:txBody>
        </p:sp>
        <p:sp>
          <p:nvSpPr>
            <p:cNvPr id="16571" name="Rectangle 215"/>
            <p:cNvSpPr>
              <a:spLocks noChangeArrowheads="1"/>
            </p:cNvSpPr>
            <p:nvPr/>
          </p:nvSpPr>
          <p:spPr bwMode="auto">
            <a:xfrm>
              <a:off x="1989" y="3389"/>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90,737,240</a:t>
              </a:r>
              <a:endParaRPr kumimoji="0" lang="ja-JP" altLang="ja-JP" sz="800" b="0" i="0" u="none" strike="noStrike" cap="none" normalizeH="0" baseline="0" dirty="0" smtClean="0">
                <a:ln>
                  <a:noFill/>
                </a:ln>
                <a:solidFill>
                  <a:schemeClr val="tx1"/>
                </a:solidFill>
                <a:effectLst/>
              </a:endParaRPr>
            </a:p>
          </p:txBody>
        </p:sp>
        <p:sp>
          <p:nvSpPr>
            <p:cNvPr id="16572" name="Rectangle 216"/>
            <p:cNvSpPr>
              <a:spLocks noChangeArrowheads="1"/>
            </p:cNvSpPr>
            <p:nvPr/>
          </p:nvSpPr>
          <p:spPr bwMode="auto">
            <a:xfrm>
              <a:off x="2354" y="3389"/>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82,739,240</a:t>
              </a:r>
              <a:endParaRPr kumimoji="0" lang="ja-JP" altLang="ja-JP" sz="800" b="0" i="0" u="none" strike="noStrike" cap="none" normalizeH="0" baseline="0" smtClean="0">
                <a:ln>
                  <a:noFill/>
                </a:ln>
                <a:solidFill>
                  <a:schemeClr val="tx1"/>
                </a:solidFill>
                <a:effectLst/>
              </a:endParaRPr>
            </a:p>
          </p:txBody>
        </p:sp>
        <p:sp>
          <p:nvSpPr>
            <p:cNvPr id="16573" name="Rectangle 217"/>
            <p:cNvSpPr>
              <a:spLocks noChangeArrowheads="1"/>
            </p:cNvSpPr>
            <p:nvPr/>
          </p:nvSpPr>
          <p:spPr bwMode="auto">
            <a:xfrm>
              <a:off x="2715" y="3387"/>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87,658,340</a:t>
              </a:r>
              <a:endParaRPr kumimoji="0" lang="ja-JP" altLang="ja-JP" sz="800" b="0" i="0" u="none" strike="noStrike" cap="none" normalizeH="0" baseline="0" dirty="0" smtClean="0">
                <a:ln>
                  <a:noFill/>
                </a:ln>
                <a:solidFill>
                  <a:schemeClr val="tx1"/>
                </a:solidFill>
                <a:effectLst/>
              </a:endParaRPr>
            </a:p>
          </p:txBody>
        </p:sp>
        <p:sp>
          <p:nvSpPr>
            <p:cNvPr id="16574" name="Rectangle 218"/>
            <p:cNvSpPr>
              <a:spLocks noChangeArrowheads="1"/>
            </p:cNvSpPr>
            <p:nvPr/>
          </p:nvSpPr>
          <p:spPr bwMode="auto">
            <a:xfrm>
              <a:off x="3071" y="3390"/>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90,298,880</a:t>
              </a:r>
              <a:endParaRPr kumimoji="0" lang="ja-JP" altLang="ja-JP" sz="800" b="0" i="0" u="none" strike="noStrike" cap="none" normalizeH="0" baseline="0" dirty="0" smtClean="0">
                <a:ln>
                  <a:noFill/>
                </a:ln>
                <a:solidFill>
                  <a:schemeClr val="tx1"/>
                </a:solidFill>
                <a:effectLst/>
              </a:endParaRPr>
            </a:p>
          </p:txBody>
        </p:sp>
        <p:sp>
          <p:nvSpPr>
            <p:cNvPr id="16575" name="Rectangle 219"/>
            <p:cNvSpPr>
              <a:spLocks noChangeArrowheads="1"/>
            </p:cNvSpPr>
            <p:nvPr/>
          </p:nvSpPr>
          <p:spPr bwMode="auto">
            <a:xfrm>
              <a:off x="3418" y="3391"/>
              <a:ext cx="299"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89,598,084</a:t>
              </a:r>
              <a:endParaRPr kumimoji="0" lang="ja-JP" altLang="ja-JP" sz="800" b="0" i="0" u="none" strike="noStrike" cap="none" normalizeH="0" baseline="0" dirty="0" smtClean="0">
                <a:ln>
                  <a:noFill/>
                </a:ln>
                <a:solidFill>
                  <a:schemeClr val="tx1"/>
                </a:solidFill>
                <a:effectLst/>
              </a:endParaRPr>
            </a:p>
          </p:txBody>
        </p:sp>
        <p:sp>
          <p:nvSpPr>
            <p:cNvPr id="16576" name="Rectangle 220"/>
            <p:cNvSpPr>
              <a:spLocks noChangeArrowheads="1"/>
            </p:cNvSpPr>
            <p:nvPr/>
          </p:nvSpPr>
          <p:spPr bwMode="auto">
            <a:xfrm>
              <a:off x="3727" y="3392"/>
              <a:ext cx="384"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1,075,177,010</a:t>
              </a:r>
              <a:endParaRPr kumimoji="0" lang="ja-JP" altLang="ja-JP" sz="800" b="0" i="0" u="none" strike="noStrike" cap="none" normalizeH="0" baseline="0" dirty="0" smtClean="0">
                <a:ln>
                  <a:noFill/>
                </a:ln>
                <a:solidFill>
                  <a:schemeClr val="tx1"/>
                </a:solidFill>
                <a:effectLst/>
              </a:endParaRPr>
            </a:p>
          </p:txBody>
        </p:sp>
        <p:sp>
          <p:nvSpPr>
            <p:cNvPr id="16577" name="Rectangle 221"/>
            <p:cNvSpPr>
              <a:spLocks noChangeArrowheads="1"/>
            </p:cNvSpPr>
            <p:nvPr/>
          </p:nvSpPr>
          <p:spPr bwMode="auto">
            <a:xfrm>
              <a:off x="1796" y="3528"/>
              <a:ext cx="117"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27.6</a:t>
              </a:r>
              <a:endParaRPr kumimoji="0" lang="ja-JP" altLang="ja-JP" sz="800" b="0" i="0" u="none" strike="noStrike" cap="none" normalizeH="0" baseline="0" dirty="0" smtClean="0">
                <a:ln>
                  <a:noFill/>
                </a:ln>
                <a:solidFill>
                  <a:schemeClr val="tx1"/>
                </a:solidFill>
                <a:effectLst/>
              </a:endParaRPr>
            </a:p>
          </p:txBody>
        </p:sp>
        <p:sp>
          <p:nvSpPr>
            <p:cNvPr id="16578" name="Rectangle 222"/>
            <p:cNvSpPr>
              <a:spLocks noChangeArrowheads="1"/>
            </p:cNvSpPr>
            <p:nvPr/>
          </p:nvSpPr>
          <p:spPr bwMode="auto">
            <a:xfrm>
              <a:off x="2158" y="3528"/>
              <a:ext cx="117"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31.2</a:t>
              </a:r>
              <a:endParaRPr kumimoji="0" lang="ja-JP" altLang="ja-JP" sz="800" b="0" i="0" u="none" strike="noStrike" cap="none" normalizeH="0" baseline="0" dirty="0" smtClean="0">
                <a:ln>
                  <a:noFill/>
                </a:ln>
                <a:solidFill>
                  <a:schemeClr val="tx1"/>
                </a:solidFill>
                <a:effectLst/>
              </a:endParaRPr>
            </a:p>
          </p:txBody>
        </p:sp>
        <p:sp>
          <p:nvSpPr>
            <p:cNvPr id="16579" name="Rectangle 223"/>
            <p:cNvSpPr>
              <a:spLocks noChangeArrowheads="1"/>
            </p:cNvSpPr>
            <p:nvPr/>
          </p:nvSpPr>
          <p:spPr bwMode="auto">
            <a:xfrm>
              <a:off x="2519" y="3528"/>
              <a:ext cx="117"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31.6</a:t>
              </a:r>
              <a:endParaRPr kumimoji="0" lang="ja-JP" altLang="ja-JP" sz="800" b="0" i="0" u="none" strike="noStrike" cap="none" normalizeH="0" baseline="0" dirty="0" smtClean="0">
                <a:ln>
                  <a:noFill/>
                </a:ln>
                <a:solidFill>
                  <a:schemeClr val="tx1"/>
                </a:solidFill>
                <a:effectLst/>
              </a:endParaRPr>
            </a:p>
          </p:txBody>
        </p:sp>
        <p:sp>
          <p:nvSpPr>
            <p:cNvPr id="16580" name="Rectangle 224"/>
            <p:cNvSpPr>
              <a:spLocks noChangeArrowheads="1"/>
            </p:cNvSpPr>
            <p:nvPr/>
          </p:nvSpPr>
          <p:spPr bwMode="auto">
            <a:xfrm>
              <a:off x="2881" y="3528"/>
              <a:ext cx="117"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29.2</a:t>
              </a:r>
              <a:endParaRPr kumimoji="0" lang="ja-JP" altLang="ja-JP" sz="800" b="0" i="0" u="none" strike="noStrike" cap="none" normalizeH="0" baseline="0" dirty="0" smtClean="0">
                <a:ln>
                  <a:noFill/>
                </a:ln>
                <a:solidFill>
                  <a:schemeClr val="tx1"/>
                </a:solidFill>
                <a:effectLst/>
              </a:endParaRPr>
            </a:p>
          </p:txBody>
        </p:sp>
        <p:sp>
          <p:nvSpPr>
            <p:cNvPr id="16581" name="Rectangle 225"/>
            <p:cNvSpPr>
              <a:spLocks noChangeArrowheads="1"/>
            </p:cNvSpPr>
            <p:nvPr/>
          </p:nvSpPr>
          <p:spPr bwMode="auto">
            <a:xfrm>
              <a:off x="3242" y="3528"/>
              <a:ext cx="117"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31.6</a:t>
              </a:r>
              <a:endParaRPr kumimoji="0" lang="ja-JP" altLang="ja-JP" sz="800" b="0" i="0" u="none" strike="noStrike" cap="none" normalizeH="0" baseline="0" dirty="0" smtClean="0">
                <a:ln>
                  <a:noFill/>
                </a:ln>
                <a:solidFill>
                  <a:schemeClr val="tx1"/>
                </a:solidFill>
                <a:effectLst/>
              </a:endParaRPr>
            </a:p>
          </p:txBody>
        </p:sp>
        <p:sp>
          <p:nvSpPr>
            <p:cNvPr id="16582" name="Rectangle 226"/>
            <p:cNvSpPr>
              <a:spLocks noChangeArrowheads="1"/>
            </p:cNvSpPr>
            <p:nvPr/>
          </p:nvSpPr>
          <p:spPr bwMode="auto">
            <a:xfrm>
              <a:off x="3590" y="3530"/>
              <a:ext cx="117" cy="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29.2</a:t>
              </a:r>
              <a:endParaRPr kumimoji="0" lang="ja-JP" altLang="ja-JP" sz="800" b="0" i="0" u="none" strike="noStrike" cap="none" normalizeH="0" baseline="0" dirty="0" smtClean="0">
                <a:ln>
                  <a:noFill/>
                </a:ln>
                <a:solidFill>
                  <a:schemeClr val="tx1"/>
                </a:solidFill>
                <a:effectLst/>
              </a:endParaRPr>
            </a:p>
          </p:txBody>
        </p:sp>
        <p:sp>
          <p:nvSpPr>
            <p:cNvPr id="16583" name="Line 227"/>
            <p:cNvSpPr>
              <a:spLocks noChangeShapeType="1"/>
            </p:cNvSpPr>
            <p:nvPr/>
          </p:nvSpPr>
          <p:spPr bwMode="auto">
            <a:xfrm>
              <a:off x="1561" y="2504"/>
              <a:ext cx="18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84" name="Rectangle 228"/>
            <p:cNvSpPr>
              <a:spLocks noChangeArrowheads="1"/>
            </p:cNvSpPr>
            <p:nvPr/>
          </p:nvSpPr>
          <p:spPr bwMode="auto">
            <a:xfrm>
              <a:off x="1561" y="2504"/>
              <a:ext cx="180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85" name="Line 229"/>
            <p:cNvSpPr>
              <a:spLocks noChangeShapeType="1"/>
            </p:cNvSpPr>
            <p:nvPr/>
          </p:nvSpPr>
          <p:spPr bwMode="auto">
            <a:xfrm>
              <a:off x="1561" y="2643"/>
              <a:ext cx="18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86" name="Rectangle 230"/>
            <p:cNvSpPr>
              <a:spLocks noChangeArrowheads="1"/>
            </p:cNvSpPr>
            <p:nvPr/>
          </p:nvSpPr>
          <p:spPr bwMode="auto">
            <a:xfrm>
              <a:off x="1561" y="2643"/>
              <a:ext cx="180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87" name="Line 231"/>
            <p:cNvSpPr>
              <a:spLocks noChangeShapeType="1"/>
            </p:cNvSpPr>
            <p:nvPr/>
          </p:nvSpPr>
          <p:spPr bwMode="auto">
            <a:xfrm>
              <a:off x="1561" y="2783"/>
              <a:ext cx="18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88" name="Rectangle 232"/>
            <p:cNvSpPr>
              <a:spLocks noChangeArrowheads="1"/>
            </p:cNvSpPr>
            <p:nvPr/>
          </p:nvSpPr>
          <p:spPr bwMode="auto">
            <a:xfrm>
              <a:off x="1561" y="2783"/>
              <a:ext cx="180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89" name="Line 233"/>
            <p:cNvSpPr>
              <a:spLocks noChangeShapeType="1"/>
            </p:cNvSpPr>
            <p:nvPr/>
          </p:nvSpPr>
          <p:spPr bwMode="auto">
            <a:xfrm>
              <a:off x="1561" y="2922"/>
              <a:ext cx="18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90" name="Rectangle 234"/>
            <p:cNvSpPr>
              <a:spLocks noChangeArrowheads="1"/>
            </p:cNvSpPr>
            <p:nvPr/>
          </p:nvSpPr>
          <p:spPr bwMode="auto">
            <a:xfrm>
              <a:off x="1561" y="2922"/>
              <a:ext cx="180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91" name="Line 235"/>
            <p:cNvSpPr>
              <a:spLocks noChangeShapeType="1"/>
            </p:cNvSpPr>
            <p:nvPr/>
          </p:nvSpPr>
          <p:spPr bwMode="auto">
            <a:xfrm>
              <a:off x="1561" y="3062"/>
              <a:ext cx="18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92" name="Rectangle 236"/>
            <p:cNvSpPr>
              <a:spLocks noChangeArrowheads="1"/>
            </p:cNvSpPr>
            <p:nvPr/>
          </p:nvSpPr>
          <p:spPr bwMode="auto">
            <a:xfrm>
              <a:off x="1561" y="3062"/>
              <a:ext cx="180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93" name="Line 237"/>
            <p:cNvSpPr>
              <a:spLocks noChangeShapeType="1"/>
            </p:cNvSpPr>
            <p:nvPr/>
          </p:nvSpPr>
          <p:spPr bwMode="auto">
            <a:xfrm>
              <a:off x="1561" y="3201"/>
              <a:ext cx="18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94" name="Rectangle 238"/>
            <p:cNvSpPr>
              <a:spLocks noChangeArrowheads="1"/>
            </p:cNvSpPr>
            <p:nvPr/>
          </p:nvSpPr>
          <p:spPr bwMode="auto">
            <a:xfrm>
              <a:off x="1561" y="3201"/>
              <a:ext cx="180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95" name="Line 239"/>
            <p:cNvSpPr>
              <a:spLocks noChangeShapeType="1"/>
            </p:cNvSpPr>
            <p:nvPr/>
          </p:nvSpPr>
          <p:spPr bwMode="auto">
            <a:xfrm>
              <a:off x="1561" y="3341"/>
              <a:ext cx="18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96" name="Rectangle 240"/>
            <p:cNvSpPr>
              <a:spLocks noChangeArrowheads="1"/>
            </p:cNvSpPr>
            <p:nvPr/>
          </p:nvSpPr>
          <p:spPr bwMode="auto">
            <a:xfrm>
              <a:off x="1561" y="3341"/>
              <a:ext cx="180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97" name="Line 241"/>
            <p:cNvSpPr>
              <a:spLocks noChangeShapeType="1"/>
            </p:cNvSpPr>
            <p:nvPr/>
          </p:nvSpPr>
          <p:spPr bwMode="auto">
            <a:xfrm>
              <a:off x="1561" y="3480"/>
              <a:ext cx="18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98" name="Rectangle 242"/>
            <p:cNvSpPr>
              <a:spLocks noChangeArrowheads="1"/>
            </p:cNvSpPr>
            <p:nvPr/>
          </p:nvSpPr>
          <p:spPr bwMode="auto">
            <a:xfrm>
              <a:off x="1561" y="3480"/>
              <a:ext cx="180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99" name="Line 243"/>
            <p:cNvSpPr>
              <a:spLocks noChangeShapeType="1"/>
            </p:cNvSpPr>
            <p:nvPr/>
          </p:nvSpPr>
          <p:spPr bwMode="auto">
            <a:xfrm>
              <a:off x="1561" y="3620"/>
              <a:ext cx="18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00" name="Rectangle 244"/>
            <p:cNvSpPr>
              <a:spLocks noChangeArrowheads="1"/>
            </p:cNvSpPr>
            <p:nvPr/>
          </p:nvSpPr>
          <p:spPr bwMode="auto">
            <a:xfrm>
              <a:off x="1561" y="3620"/>
              <a:ext cx="180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01" name="Line 245"/>
            <p:cNvSpPr>
              <a:spLocks noChangeShapeType="1"/>
            </p:cNvSpPr>
            <p:nvPr/>
          </p:nvSpPr>
          <p:spPr bwMode="auto">
            <a:xfrm>
              <a:off x="1561" y="2508"/>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02" name="Rectangle 246"/>
            <p:cNvSpPr>
              <a:spLocks noChangeArrowheads="1"/>
            </p:cNvSpPr>
            <p:nvPr/>
          </p:nvSpPr>
          <p:spPr bwMode="auto">
            <a:xfrm>
              <a:off x="1561" y="2508"/>
              <a:ext cx="4"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03" name="Line 247"/>
            <p:cNvSpPr>
              <a:spLocks noChangeShapeType="1"/>
            </p:cNvSpPr>
            <p:nvPr/>
          </p:nvSpPr>
          <p:spPr bwMode="auto">
            <a:xfrm>
              <a:off x="1922" y="2508"/>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04" name="Rectangle 248"/>
            <p:cNvSpPr>
              <a:spLocks noChangeArrowheads="1"/>
            </p:cNvSpPr>
            <p:nvPr/>
          </p:nvSpPr>
          <p:spPr bwMode="auto">
            <a:xfrm>
              <a:off x="1922" y="2508"/>
              <a:ext cx="5"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05" name="Line 249"/>
            <p:cNvSpPr>
              <a:spLocks noChangeShapeType="1"/>
            </p:cNvSpPr>
            <p:nvPr/>
          </p:nvSpPr>
          <p:spPr bwMode="auto">
            <a:xfrm>
              <a:off x="2284" y="2508"/>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06" name="Rectangle 250"/>
            <p:cNvSpPr>
              <a:spLocks noChangeArrowheads="1"/>
            </p:cNvSpPr>
            <p:nvPr/>
          </p:nvSpPr>
          <p:spPr bwMode="auto">
            <a:xfrm>
              <a:off x="2284" y="2508"/>
              <a:ext cx="4"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08" name="Rectangle 252"/>
            <p:cNvSpPr>
              <a:spLocks noChangeArrowheads="1"/>
            </p:cNvSpPr>
            <p:nvPr/>
          </p:nvSpPr>
          <p:spPr bwMode="auto">
            <a:xfrm>
              <a:off x="2645" y="2508"/>
              <a:ext cx="4"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09" name="Line 253"/>
            <p:cNvSpPr>
              <a:spLocks noChangeShapeType="1"/>
            </p:cNvSpPr>
            <p:nvPr/>
          </p:nvSpPr>
          <p:spPr bwMode="auto">
            <a:xfrm>
              <a:off x="3007" y="2508"/>
              <a:ext cx="0" cy="1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800"/>
            </a:p>
          </p:txBody>
        </p:sp>
        <p:sp>
          <p:nvSpPr>
            <p:cNvPr id="16610" name="Rectangle 254"/>
            <p:cNvSpPr>
              <a:spLocks noChangeArrowheads="1"/>
            </p:cNvSpPr>
            <p:nvPr/>
          </p:nvSpPr>
          <p:spPr bwMode="auto">
            <a:xfrm>
              <a:off x="3007" y="2508"/>
              <a:ext cx="4"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11" name="Rectangle 255"/>
            <p:cNvSpPr>
              <a:spLocks noChangeArrowheads="1"/>
            </p:cNvSpPr>
            <p:nvPr/>
          </p:nvSpPr>
          <p:spPr bwMode="auto">
            <a:xfrm>
              <a:off x="3364" y="2500"/>
              <a:ext cx="8" cy="112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13" name="Rectangle 257"/>
            <p:cNvSpPr>
              <a:spLocks noChangeArrowheads="1"/>
            </p:cNvSpPr>
            <p:nvPr/>
          </p:nvSpPr>
          <p:spPr bwMode="auto">
            <a:xfrm>
              <a:off x="3710" y="2508"/>
              <a:ext cx="5" cy="110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14" name="Rectangle 258"/>
            <p:cNvSpPr>
              <a:spLocks noChangeArrowheads="1"/>
            </p:cNvSpPr>
            <p:nvPr/>
          </p:nvSpPr>
          <p:spPr bwMode="auto">
            <a:xfrm>
              <a:off x="4087" y="2508"/>
              <a:ext cx="8" cy="11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15" name="Rectangle 259"/>
            <p:cNvSpPr>
              <a:spLocks noChangeArrowheads="1"/>
            </p:cNvSpPr>
            <p:nvPr/>
          </p:nvSpPr>
          <p:spPr bwMode="auto">
            <a:xfrm>
              <a:off x="3372" y="2500"/>
              <a:ext cx="723"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16" name="Line 260"/>
            <p:cNvSpPr>
              <a:spLocks noChangeShapeType="1"/>
            </p:cNvSpPr>
            <p:nvPr/>
          </p:nvSpPr>
          <p:spPr bwMode="auto">
            <a:xfrm>
              <a:off x="3372" y="2643"/>
              <a:ext cx="7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17" name="Rectangle 261"/>
            <p:cNvSpPr>
              <a:spLocks noChangeArrowheads="1"/>
            </p:cNvSpPr>
            <p:nvPr/>
          </p:nvSpPr>
          <p:spPr bwMode="auto">
            <a:xfrm>
              <a:off x="3372" y="2643"/>
              <a:ext cx="71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18" name="Line 262"/>
            <p:cNvSpPr>
              <a:spLocks noChangeShapeType="1"/>
            </p:cNvSpPr>
            <p:nvPr/>
          </p:nvSpPr>
          <p:spPr bwMode="auto">
            <a:xfrm>
              <a:off x="3372" y="2783"/>
              <a:ext cx="7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800"/>
            </a:p>
          </p:txBody>
        </p:sp>
        <p:sp>
          <p:nvSpPr>
            <p:cNvPr id="16619" name="Rectangle 263"/>
            <p:cNvSpPr>
              <a:spLocks noChangeArrowheads="1"/>
            </p:cNvSpPr>
            <p:nvPr/>
          </p:nvSpPr>
          <p:spPr bwMode="auto">
            <a:xfrm>
              <a:off x="3372" y="2783"/>
              <a:ext cx="71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20" name="Line 264"/>
            <p:cNvSpPr>
              <a:spLocks noChangeShapeType="1"/>
            </p:cNvSpPr>
            <p:nvPr/>
          </p:nvSpPr>
          <p:spPr bwMode="auto">
            <a:xfrm>
              <a:off x="3372" y="2922"/>
              <a:ext cx="7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21" name="Rectangle 265"/>
            <p:cNvSpPr>
              <a:spLocks noChangeArrowheads="1"/>
            </p:cNvSpPr>
            <p:nvPr/>
          </p:nvSpPr>
          <p:spPr bwMode="auto">
            <a:xfrm>
              <a:off x="3372" y="2922"/>
              <a:ext cx="71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22" name="Line 266"/>
            <p:cNvSpPr>
              <a:spLocks noChangeShapeType="1"/>
            </p:cNvSpPr>
            <p:nvPr/>
          </p:nvSpPr>
          <p:spPr bwMode="auto">
            <a:xfrm>
              <a:off x="3372" y="3062"/>
              <a:ext cx="7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23" name="Rectangle 267"/>
            <p:cNvSpPr>
              <a:spLocks noChangeArrowheads="1"/>
            </p:cNvSpPr>
            <p:nvPr/>
          </p:nvSpPr>
          <p:spPr bwMode="auto">
            <a:xfrm>
              <a:off x="3372" y="3062"/>
              <a:ext cx="71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24" name="Line 268"/>
            <p:cNvSpPr>
              <a:spLocks noChangeShapeType="1"/>
            </p:cNvSpPr>
            <p:nvPr/>
          </p:nvSpPr>
          <p:spPr bwMode="auto">
            <a:xfrm>
              <a:off x="3372" y="3201"/>
              <a:ext cx="7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25" name="Rectangle 269"/>
            <p:cNvSpPr>
              <a:spLocks noChangeArrowheads="1"/>
            </p:cNvSpPr>
            <p:nvPr/>
          </p:nvSpPr>
          <p:spPr bwMode="auto">
            <a:xfrm>
              <a:off x="3372" y="3201"/>
              <a:ext cx="71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26" name="Line 270"/>
            <p:cNvSpPr>
              <a:spLocks noChangeShapeType="1"/>
            </p:cNvSpPr>
            <p:nvPr/>
          </p:nvSpPr>
          <p:spPr bwMode="auto">
            <a:xfrm>
              <a:off x="3372" y="3341"/>
              <a:ext cx="7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27" name="Rectangle 271"/>
            <p:cNvSpPr>
              <a:spLocks noChangeArrowheads="1"/>
            </p:cNvSpPr>
            <p:nvPr/>
          </p:nvSpPr>
          <p:spPr bwMode="auto">
            <a:xfrm>
              <a:off x="3372" y="3341"/>
              <a:ext cx="71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28" name="Line 272"/>
            <p:cNvSpPr>
              <a:spLocks noChangeShapeType="1"/>
            </p:cNvSpPr>
            <p:nvPr/>
          </p:nvSpPr>
          <p:spPr bwMode="auto">
            <a:xfrm>
              <a:off x="3372" y="3480"/>
              <a:ext cx="7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29" name="Rectangle 273"/>
            <p:cNvSpPr>
              <a:spLocks noChangeArrowheads="1"/>
            </p:cNvSpPr>
            <p:nvPr/>
          </p:nvSpPr>
          <p:spPr bwMode="auto">
            <a:xfrm>
              <a:off x="3372" y="3480"/>
              <a:ext cx="71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30" name="Rectangle 274"/>
            <p:cNvSpPr>
              <a:spLocks noChangeArrowheads="1"/>
            </p:cNvSpPr>
            <p:nvPr/>
          </p:nvSpPr>
          <p:spPr bwMode="auto">
            <a:xfrm>
              <a:off x="3372" y="3615"/>
              <a:ext cx="723"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31" name="Line 275"/>
            <p:cNvSpPr>
              <a:spLocks noChangeShapeType="1"/>
            </p:cNvSpPr>
            <p:nvPr/>
          </p:nvSpPr>
          <p:spPr bwMode="auto">
            <a:xfrm flipH="1">
              <a:off x="3729" y="2922"/>
              <a:ext cx="358" cy="14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32" name="Line 276"/>
            <p:cNvSpPr>
              <a:spLocks noChangeShapeType="1"/>
            </p:cNvSpPr>
            <p:nvPr/>
          </p:nvSpPr>
          <p:spPr bwMode="auto">
            <a:xfrm flipH="1">
              <a:off x="3729" y="3480"/>
              <a:ext cx="358" cy="1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460138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4"/>
          <p:cNvSpPr>
            <a:spLocks noChangeArrowheads="1"/>
          </p:cNvSpPr>
          <p:nvPr/>
        </p:nvSpPr>
        <p:spPr bwMode="auto">
          <a:xfrm>
            <a:off x="3105834" y="-36512"/>
            <a:ext cx="646331" cy="276999"/>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ctr" defTabSz="914400" rtl="0"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rgbClr val="000000"/>
                </a:solidFill>
                <a:effectLst/>
                <a:latin typeface="ＭＳ 明朝"/>
                <a:ea typeface="ＭＳ 明朝"/>
                <a:cs typeface="ＭＳ Ｐゴシック" pitchFamily="50" charset="-128"/>
              </a:rPr>
              <a:t>-</a:t>
            </a:r>
            <a:r>
              <a:rPr kumimoji="1" lang="ja-JP" altLang="en-US" sz="1200" b="0" i="0" u="none" strike="noStrike" cap="none" normalizeH="0" baseline="0" dirty="0">
                <a:ln>
                  <a:noFill/>
                </a:ln>
                <a:solidFill>
                  <a:srgbClr val="000000"/>
                </a:solidFill>
                <a:effectLst/>
                <a:latin typeface="ＭＳ 明朝"/>
                <a:ea typeface="ＭＳ 明朝"/>
                <a:cs typeface="ＭＳ Ｐゴシック" pitchFamily="50" charset="-128"/>
              </a:rPr>
              <a:t>目次</a:t>
            </a:r>
            <a:r>
              <a:rPr kumimoji="1" lang="en-US" altLang="ja-JP" sz="1200" b="0" i="0" u="none" strike="noStrike" cap="none" normalizeH="0" baseline="0" dirty="0">
                <a:ln>
                  <a:noFill/>
                </a:ln>
                <a:solidFill>
                  <a:srgbClr val="000000"/>
                </a:solidFill>
                <a:effectLst/>
                <a:latin typeface="ＭＳ 明朝"/>
                <a:ea typeface="ＭＳ 明朝"/>
                <a:cs typeface="ＭＳ Ｐゴシック" pitchFamily="50" charset="-128"/>
              </a:rPr>
              <a:t>-</a:t>
            </a:r>
            <a:endParaRPr kumimoji="1" lang="en-US" altLang="ja-JP" sz="1800" b="0" i="0" u="none" strike="noStrike" cap="none" normalizeH="0" baseline="0" dirty="0">
              <a:ln>
                <a:noFill/>
              </a:ln>
              <a:solidFill>
                <a:schemeClr val="tx1"/>
              </a:solidFill>
              <a:effectLst/>
              <a:latin typeface="ＭＳ 明朝"/>
              <a:ea typeface="ＭＳ 明朝"/>
              <a:cs typeface="ＭＳ Ｐゴシック" pitchFamily="50" charset="-128"/>
            </a:endParaRPr>
          </a:p>
        </p:txBody>
      </p:sp>
      <p:graphicFrame>
        <p:nvGraphicFramePr>
          <p:cNvPr id="8" name="表 7"/>
          <p:cNvGraphicFramePr>
            <a:graphicFrameLocks noGrp="1" noChangeAspect="1"/>
          </p:cNvGraphicFramePr>
          <p:nvPr>
            <p:extLst>
              <p:ext uri="{D42A27DB-BD31-4B8C-83A1-F6EECF244321}">
                <p14:modId xmlns:p14="http://schemas.microsoft.com/office/powerpoint/2010/main" val="1761198753"/>
              </p:ext>
            </p:extLst>
          </p:nvPr>
        </p:nvGraphicFramePr>
        <p:xfrm>
          <a:off x="381000" y="284904"/>
          <a:ext cx="6096000" cy="8208000"/>
        </p:xfrm>
        <a:graphic>
          <a:graphicData uri="http://schemas.openxmlformats.org/drawingml/2006/table">
            <a:tbl>
              <a:tblPr/>
              <a:tblGrid>
                <a:gridCol w="621102">
                  <a:extLst>
                    <a:ext uri="{9D8B030D-6E8A-4147-A177-3AD203B41FA5}">
                      <a16:colId xmlns="" xmlns:a16="http://schemas.microsoft.com/office/drawing/2014/main" val="20000"/>
                    </a:ext>
                  </a:extLst>
                </a:gridCol>
                <a:gridCol w="4853796">
                  <a:extLst>
                    <a:ext uri="{9D8B030D-6E8A-4147-A177-3AD203B41FA5}">
                      <a16:colId xmlns="" xmlns:a16="http://schemas.microsoft.com/office/drawing/2014/main" val="20001"/>
                    </a:ext>
                  </a:extLst>
                </a:gridCol>
                <a:gridCol w="621102">
                  <a:extLst>
                    <a:ext uri="{9D8B030D-6E8A-4147-A177-3AD203B41FA5}">
                      <a16:colId xmlns="" xmlns:a16="http://schemas.microsoft.com/office/drawing/2014/main" val="20002"/>
                    </a:ext>
                  </a:extLst>
                </a:gridCol>
              </a:tblGrid>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(3)</a:t>
                      </a:r>
                      <a:r>
                        <a:rPr lang="ja-JP" altLang="en-US" sz="1100" b="0" i="0" u="none" strike="noStrike" dirty="0">
                          <a:solidFill>
                            <a:srgbClr val="000000"/>
                          </a:solidFill>
                          <a:effectLst/>
                          <a:latin typeface="ＭＳ 明朝"/>
                          <a:ea typeface="ＭＳ 明朝"/>
                        </a:rPr>
                        <a:t>健診異常値放置者受診勧奨事業</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58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12"/>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(4)</a:t>
                      </a:r>
                      <a:r>
                        <a:rPr lang="zh-TW" altLang="en-US" sz="1100" b="0" i="0" u="none" strike="noStrike" dirty="0">
                          <a:solidFill>
                            <a:srgbClr val="000000"/>
                          </a:solidFill>
                          <a:effectLst/>
                          <a:latin typeface="ＭＳ 明朝"/>
                          <a:ea typeface="ＭＳ 明朝"/>
                        </a:rPr>
                        <a:t>糖尿病性腎症重症化予防事業</a:t>
                      </a:r>
                      <a:endParaRPr lang="ja-JP"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60</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13"/>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(5)</a:t>
                      </a:r>
                      <a:r>
                        <a:rPr lang="zh-TW" altLang="en-US" sz="1100" b="0" i="0" u="none" strike="noStrike" dirty="0">
                          <a:solidFill>
                            <a:srgbClr val="000000"/>
                          </a:solidFill>
                          <a:effectLst/>
                          <a:latin typeface="ＭＳ 明朝"/>
                          <a:ea typeface="ＭＳ 明朝"/>
                        </a:rPr>
                        <a:t>受診行動適正化指導事業</a:t>
                      </a:r>
                      <a:r>
                        <a:rPr lang="en-US" altLang="zh-TW" sz="1100" b="0" i="0" u="none" strike="noStrike" dirty="0">
                          <a:solidFill>
                            <a:srgbClr val="000000"/>
                          </a:solidFill>
                          <a:effectLst/>
                          <a:latin typeface="ＭＳ 明朝"/>
                          <a:ea typeface="ＭＳ 明朝"/>
                        </a:rPr>
                        <a:t>(</a:t>
                      </a:r>
                      <a:r>
                        <a:rPr lang="zh-TW" altLang="en-US" sz="1100" b="0" i="0" u="none" strike="noStrike" dirty="0">
                          <a:solidFill>
                            <a:srgbClr val="000000"/>
                          </a:solidFill>
                          <a:effectLst/>
                          <a:latin typeface="ＭＳ 明朝"/>
                          <a:ea typeface="ＭＳ 明朝"/>
                        </a:rPr>
                        <a:t>重複･頻回受診、重複服薬</a:t>
                      </a:r>
                      <a:r>
                        <a:rPr lang="en-US" altLang="zh-TW" sz="1100" b="0" i="0" u="none" strike="noStrike" dirty="0">
                          <a:solidFill>
                            <a:srgbClr val="000000"/>
                          </a:solidFill>
                          <a:effectLst/>
                          <a:latin typeface="ＭＳ 明朝"/>
                          <a:ea typeface="ＭＳ 明朝"/>
                        </a:rPr>
                        <a:t>)</a:t>
                      </a:r>
                      <a:endParaRPr lang="ja-JP"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62</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14"/>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solidFill>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(6)</a:t>
                      </a:r>
                      <a:r>
                        <a:rPr lang="ja-JP" altLang="en-US" sz="1100" b="0" i="0" u="none" strike="noStrike" dirty="0">
                          <a:solidFill>
                            <a:srgbClr val="000000"/>
                          </a:solidFill>
                          <a:effectLst/>
                          <a:latin typeface="ＭＳ 明朝"/>
                          <a:ea typeface="ＭＳ 明朝"/>
                        </a:rPr>
                        <a:t>ジェネリック医薬品差額通知事業</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solidFill>
                  </a:tcPr>
                </a:tc>
                <a:tc>
                  <a:txBody>
                    <a:bodyPr/>
                    <a:lstStyle/>
                    <a:p>
                      <a:pPr algn="ctr" fontAlgn="ctr"/>
                      <a:r>
                        <a:rPr lang="en-US" altLang="ja-JP" sz="1100" b="0" i="0" u="none" strike="noStrike" dirty="0" smtClean="0">
                          <a:solidFill>
                            <a:srgbClr val="000000"/>
                          </a:solidFill>
                          <a:effectLst/>
                          <a:latin typeface="ＭＳ 明朝"/>
                        </a:rPr>
                        <a:t>64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solidFill>
                  </a:tcPr>
                </a:tc>
                <a:extLst>
                  <a:ext uri="{0D108BD9-81ED-4DB2-BD59-A6C34878D82A}">
                    <a16:rowId xmlns="" xmlns:a16="http://schemas.microsoft.com/office/drawing/2014/main" val="10015"/>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12.</a:t>
                      </a:r>
                      <a:r>
                        <a:rPr lang="ja-JP" altLang="en-US" sz="1100" b="0" i="0" u="none" strike="noStrike" dirty="0">
                          <a:solidFill>
                            <a:srgbClr val="000000"/>
                          </a:solidFill>
                          <a:effectLst/>
                          <a:latin typeface="ＭＳ 明朝"/>
                          <a:ea typeface="ＭＳ 明朝"/>
                        </a:rPr>
                        <a:t>データヘルス計画の見直し</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66</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0"/>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noFill/>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評価</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66</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noFill/>
                  </a:tcPr>
                </a:tc>
                <a:extLst>
                  <a:ext uri="{0D108BD9-81ED-4DB2-BD59-A6C34878D82A}">
                    <a16:rowId xmlns="" xmlns:a16="http://schemas.microsoft.com/office/drawing/2014/main" val="10021"/>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評価時期</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66</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2"/>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13.</a:t>
                      </a:r>
                      <a:r>
                        <a:rPr lang="ja-JP" altLang="en-US" sz="1100" b="0" i="0" u="none" strike="noStrike" dirty="0">
                          <a:solidFill>
                            <a:srgbClr val="000000"/>
                          </a:solidFill>
                          <a:effectLst/>
                          <a:latin typeface="ＭＳ 明朝"/>
                          <a:ea typeface="ＭＳ 明朝"/>
                        </a:rPr>
                        <a:t>計画の公表･周知</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66</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3"/>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14.</a:t>
                      </a:r>
                      <a:r>
                        <a:rPr lang="ja-JP" altLang="en-US" sz="1100" b="0" i="0" u="none" strike="noStrike" dirty="0">
                          <a:solidFill>
                            <a:srgbClr val="000000"/>
                          </a:solidFill>
                          <a:effectLst/>
                          <a:latin typeface="ＭＳ 明朝"/>
                          <a:ea typeface="ＭＳ 明朝"/>
                        </a:rPr>
                        <a:t>事業運営上の留意事項</a:t>
                      </a:r>
                      <a:endParaRPr lang="zh-TW" altLang="en-US"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67</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4"/>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15.</a:t>
                      </a:r>
                      <a:r>
                        <a:rPr lang="ja-JP" altLang="en-US" sz="1100" b="0" i="0" u="none" strike="noStrike" dirty="0">
                          <a:solidFill>
                            <a:srgbClr val="000000"/>
                          </a:solidFill>
                          <a:effectLst/>
                          <a:latin typeface="ＭＳ 明朝"/>
                          <a:ea typeface="ＭＳ 明朝"/>
                        </a:rPr>
                        <a:t>個人情報の保護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67</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5"/>
                  </a:ext>
                </a:extLst>
              </a:tr>
              <a:tr h="205200">
                <a:tc gridSpan="2">
                  <a:txBody>
                    <a:bodyPr/>
                    <a:lstStyle/>
                    <a:p>
                      <a:pPr algn="l" rtl="0" fontAlgn="ctr"/>
                      <a:r>
                        <a:rPr lang="ja-JP" altLang="en-US" sz="1100" b="1" i="0" u="none" strike="noStrike" dirty="0">
                          <a:solidFill>
                            <a:schemeClr val="tx1"/>
                          </a:solidFill>
                          <a:latin typeface="ＭＳ 明朝"/>
                          <a:ea typeface="ＭＳ 明朝"/>
                        </a:rPr>
                        <a:t> 第</a:t>
                      </a:r>
                      <a:r>
                        <a:rPr lang="en-US" altLang="ja-JP" sz="1100" b="1" i="0" u="none" strike="noStrike" dirty="0">
                          <a:solidFill>
                            <a:schemeClr val="tx1"/>
                          </a:solidFill>
                          <a:latin typeface="ＭＳ 明朝"/>
                          <a:ea typeface="ＭＳ 明朝"/>
                        </a:rPr>
                        <a:t>3</a:t>
                      </a:r>
                      <a:r>
                        <a:rPr lang="ja-JP" altLang="en-US" sz="1100" b="1" i="0" u="none" strike="noStrike" dirty="0">
                          <a:solidFill>
                            <a:schemeClr val="tx1"/>
                          </a:solidFill>
                          <a:latin typeface="ＭＳ 明朝"/>
                          <a:ea typeface="ＭＳ 明朝"/>
                        </a:rPr>
                        <a:t>章　第</a:t>
                      </a:r>
                      <a:r>
                        <a:rPr lang="en-US" altLang="ja-JP" sz="1100" b="1" i="0" u="none" strike="noStrike" dirty="0">
                          <a:solidFill>
                            <a:schemeClr val="tx1"/>
                          </a:solidFill>
                          <a:latin typeface="ＭＳ 明朝"/>
                          <a:ea typeface="ＭＳ 明朝"/>
                        </a:rPr>
                        <a:t>3</a:t>
                      </a:r>
                      <a:r>
                        <a:rPr lang="ja-JP" altLang="en-US" sz="1100" b="1" i="0" u="none" strike="noStrike" dirty="0">
                          <a:solidFill>
                            <a:schemeClr val="tx1"/>
                          </a:solidFill>
                          <a:latin typeface="ＭＳ 明朝"/>
                          <a:ea typeface="ＭＳ 明朝"/>
                        </a:rPr>
                        <a:t>期健康診査等実施計画</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85000"/>
                      </a:schemeClr>
                    </a:solidFill>
                  </a:tcPr>
                </a:tc>
                <a:tc hMerge="1">
                  <a:txBody>
                    <a:bodyPr/>
                    <a:lstStyle/>
                    <a:p>
                      <a:endParaRPr kumimoji="1" lang="ja-JP" altLang="en-US"/>
                    </a:p>
                  </a:txBody>
                  <a:tcP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85000"/>
                      </a:schemeClr>
                    </a:solidFill>
                  </a:tcPr>
                </a:tc>
                <a:extLst>
                  <a:ext uri="{0D108BD9-81ED-4DB2-BD59-A6C34878D82A}">
                    <a16:rowId xmlns="" xmlns:a16="http://schemas.microsoft.com/office/drawing/2014/main" val="10026"/>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rgbClr val="000000"/>
                          </a:solidFill>
                          <a:effectLst/>
                          <a:latin typeface="ＭＳ 明朝"/>
                          <a:ea typeface="ＭＳ 明朝"/>
                        </a:rPr>
                        <a:t>Ⅰ</a:t>
                      </a:r>
                      <a:r>
                        <a:rPr lang="ja-JP" altLang="en-US" sz="1100" b="0" i="0" u="none" strike="noStrike" dirty="0">
                          <a:solidFill>
                            <a:srgbClr val="000000"/>
                          </a:solidFill>
                          <a:effectLst/>
                          <a:latin typeface="ＭＳ 明朝"/>
                          <a:ea typeface="ＭＳ 明朝"/>
                        </a:rPr>
                        <a:t> 計画策定にあたって</a:t>
                      </a:r>
                      <a:endParaRPr lang="en-US" altLang="ja-JP" sz="1100" b="0" i="0" u="none" strike="noStrike" dirty="0">
                        <a:solidFill>
                          <a:srgbClr val="000000"/>
                        </a:solidFill>
                        <a:effectLst/>
                        <a:latin typeface="ＭＳ 明朝"/>
                        <a:ea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7"/>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特定健康診査・特定保健指導導入の趣旨</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415065513"/>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特定健康診査・特定保健指導実施計画の基本的な考え方</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3767373490"/>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3.</a:t>
                      </a:r>
                      <a:r>
                        <a:rPr lang="ja-JP" altLang="en-US" sz="1100" b="0" i="0" u="none" strike="noStrike" dirty="0">
                          <a:solidFill>
                            <a:srgbClr val="000000"/>
                          </a:solidFill>
                          <a:effectLst/>
                          <a:latin typeface="ＭＳ 明朝"/>
                          <a:ea typeface="ＭＳ 明朝"/>
                        </a:rPr>
                        <a:t>計画の位置づけ</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752179759"/>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4.</a:t>
                      </a:r>
                      <a:r>
                        <a:rPr lang="ja-JP" altLang="en-US" sz="1100" b="0" i="0" u="none" strike="noStrike" dirty="0">
                          <a:solidFill>
                            <a:srgbClr val="000000"/>
                          </a:solidFill>
                          <a:effectLst/>
                          <a:latin typeface="ＭＳ 明朝"/>
                          <a:ea typeface="ＭＳ 明朝"/>
                        </a:rPr>
                        <a:t>計画の期間</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335440230"/>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5.</a:t>
                      </a:r>
                      <a:r>
                        <a:rPr lang="ja-JP" altLang="en-US" sz="1100" b="0" i="0" u="none" strike="noStrike" dirty="0">
                          <a:solidFill>
                            <a:srgbClr val="000000"/>
                          </a:solidFill>
                          <a:effectLst/>
                          <a:latin typeface="ＭＳ 明朝"/>
                          <a:ea typeface="ＭＳ 明朝"/>
                        </a:rPr>
                        <a:t>特定健康診査・特定保健指導の対象となる生活習慣病</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609891265"/>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6.</a:t>
                      </a:r>
                      <a:r>
                        <a:rPr lang="ja-JP" altLang="en-US" sz="1100" b="0" i="0" u="none" strike="noStrike" dirty="0">
                          <a:solidFill>
                            <a:srgbClr val="000000"/>
                          </a:solidFill>
                          <a:effectLst/>
                          <a:latin typeface="ＭＳ 明朝"/>
                          <a:ea typeface="ＭＳ 明朝"/>
                        </a:rPr>
                        <a:t>生活習慣病対策の必要性</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69</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693907606"/>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429" marR="4429" marT="442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7.</a:t>
                      </a:r>
                      <a:r>
                        <a:rPr lang="ja-JP" altLang="en-US" sz="1100" b="0" i="0" u="none" strike="noStrike" dirty="0">
                          <a:solidFill>
                            <a:srgbClr val="000000"/>
                          </a:solidFill>
                          <a:effectLst/>
                          <a:latin typeface="ＭＳ 明朝"/>
                          <a:ea typeface="ＭＳ 明朝"/>
                        </a:rPr>
                        <a:t>メタボリックシンドローム（内臓脂肪症候群）に着目する意義</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69</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567719944"/>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latin typeface="ＭＳ 明朝" panose="02020609040205080304" pitchFamily="17" charset="-128"/>
                          <a:ea typeface="ＭＳ 明朝" panose="02020609040205080304" pitchFamily="17" charset="-128"/>
                        </a:rPr>
                        <a:t>Ⅱ </a:t>
                      </a:r>
                      <a:r>
                        <a:rPr kumimoji="1" lang="ja-JP" altLang="en-US" sz="1100" dirty="0">
                          <a:latin typeface="ＭＳ 明朝" panose="02020609040205080304" pitchFamily="17" charset="-128"/>
                          <a:ea typeface="ＭＳ 明朝" panose="02020609040205080304" pitchFamily="17" charset="-128"/>
                        </a:rPr>
                        <a:t>第</a:t>
                      </a:r>
                      <a:r>
                        <a:rPr kumimoji="1" lang="en-US" altLang="ja-JP" sz="1100" dirty="0">
                          <a:latin typeface="ＭＳ 明朝" panose="02020609040205080304" pitchFamily="17" charset="-128"/>
                          <a:ea typeface="ＭＳ 明朝" panose="02020609040205080304" pitchFamily="17" charset="-128"/>
                        </a:rPr>
                        <a:t>2</a:t>
                      </a:r>
                      <a:r>
                        <a:rPr kumimoji="1" lang="ja-JP" altLang="en-US" sz="1100" dirty="0">
                          <a:latin typeface="ＭＳ 明朝" panose="02020609040205080304" pitchFamily="17" charset="-128"/>
                          <a:ea typeface="ＭＳ 明朝" panose="02020609040205080304" pitchFamily="17" charset="-128"/>
                        </a:rPr>
                        <a:t>期計画の振り返り</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71</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974842856"/>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rgbClr val="000000"/>
                          </a:solidFill>
                          <a:effectLst/>
                          <a:latin typeface="ＭＳ 明朝"/>
                          <a:ea typeface="ＭＳ 明朝"/>
                        </a:rPr>
                        <a:t> 1.</a:t>
                      </a:r>
                      <a:r>
                        <a:rPr lang="zh-TW" altLang="en-US" sz="1100" b="0" i="0" u="none" strike="noStrike" dirty="0">
                          <a:solidFill>
                            <a:srgbClr val="000000"/>
                          </a:solidFill>
                          <a:effectLst/>
                          <a:latin typeface="ＭＳ 明朝"/>
                          <a:ea typeface="ＭＳ 明朝"/>
                        </a:rPr>
                        <a:t>特定健康診査</a:t>
                      </a:r>
                      <a:endParaRPr kumimoji="1" lang="ja-JP" altLang="en-US" sz="1100" dirty="0">
                        <a:latin typeface="ＭＳ 明朝" panose="02020609040205080304" pitchFamily="17" charset="-128"/>
                        <a:ea typeface="ＭＳ 明朝" panose="02020609040205080304" pitchFamily="17" charset="-128"/>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71</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086980600"/>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zh-TW" altLang="en-US" sz="1100" b="0" i="0" u="none" strike="noStrike" dirty="0">
                          <a:solidFill>
                            <a:srgbClr val="000000"/>
                          </a:solidFill>
                          <a:effectLst/>
                          <a:latin typeface="ＭＳ 明朝"/>
                          <a:ea typeface="ＭＳ 明朝"/>
                        </a:rPr>
                        <a:t>特定保健指導</a:t>
                      </a:r>
                      <a:endParaRPr kumimoji="1" lang="ja-JP" altLang="en-US" sz="1100" dirty="0">
                        <a:latin typeface="ＭＳ 明朝" panose="02020609040205080304" pitchFamily="17" charset="-128"/>
                        <a:ea typeface="ＭＳ 明朝" panose="02020609040205080304" pitchFamily="17" charset="-128"/>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71</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072741648"/>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3.</a:t>
                      </a:r>
                      <a:r>
                        <a:rPr lang="ja-JP" altLang="en-US" sz="1100" b="0" i="0" u="none" strike="noStrike" dirty="0">
                          <a:solidFill>
                            <a:srgbClr val="000000"/>
                          </a:solidFill>
                          <a:effectLst/>
                          <a:latin typeface="ＭＳ 明朝"/>
                          <a:ea typeface="ＭＳ 明朝"/>
                        </a:rPr>
                        <a:t>生活習慣病対象者の推移について</a:t>
                      </a:r>
                      <a:endParaRPr kumimoji="1" lang="ja-JP" altLang="en-US" sz="1100" dirty="0">
                        <a:latin typeface="ＭＳ 明朝" panose="02020609040205080304" pitchFamily="17" charset="-128"/>
                        <a:ea typeface="ＭＳ 明朝" panose="02020609040205080304" pitchFamily="17" charset="-128"/>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72</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349905414"/>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latin typeface="ＭＳ 明朝" panose="02020609040205080304" pitchFamily="17" charset="-128"/>
                          <a:ea typeface="ＭＳ 明朝" panose="02020609040205080304" pitchFamily="17" charset="-128"/>
                        </a:rPr>
                        <a:t>Ⅲ </a:t>
                      </a:r>
                      <a:r>
                        <a:rPr kumimoji="1" lang="ja-JP" altLang="en-US" sz="1100" dirty="0">
                          <a:latin typeface="ＭＳ 明朝" panose="02020609040205080304" pitchFamily="17" charset="-128"/>
                          <a:ea typeface="ＭＳ 明朝" panose="02020609040205080304" pitchFamily="17" charset="-128"/>
                        </a:rPr>
                        <a:t>達成しようとする目標</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28"/>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en-US" altLang="ja-JP" sz="1100" b="0" i="0" u="none" strike="noStrike" dirty="0" smtClean="0">
                          <a:solidFill>
                            <a:srgbClr val="000000"/>
                          </a:solidFill>
                          <a:effectLst/>
                          <a:latin typeface="ＭＳ 明朝"/>
                          <a:ea typeface="ＭＳ 明朝"/>
                        </a:rPr>
                        <a:t>)</a:t>
                      </a:r>
                      <a:r>
                        <a:rPr lang="ja-JP" altLang="en-US" sz="1100" b="0" i="0" u="none" strike="noStrike" dirty="0" smtClean="0">
                          <a:solidFill>
                            <a:srgbClr val="000000"/>
                          </a:solidFill>
                          <a:effectLst/>
                          <a:latin typeface="ＭＳ 明朝"/>
                          <a:ea typeface="ＭＳ 明朝"/>
                        </a:rPr>
                        <a:t>保険者種別毎の目標</a:t>
                      </a:r>
                      <a:endParaRPr kumimoji="1" lang="ja-JP" altLang="en-US" sz="1100" dirty="0">
                        <a:latin typeface="ＭＳ 明朝" panose="02020609040205080304" pitchFamily="17" charset="-128"/>
                        <a:ea typeface="ＭＳ 明朝" panose="02020609040205080304" pitchFamily="17" charset="-128"/>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97300198"/>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特定健康診査における目標</a:t>
                      </a:r>
                      <a:endParaRPr kumimoji="1" lang="ja-JP" altLang="en-US" sz="1100" dirty="0">
                        <a:latin typeface="ＭＳ 明朝" panose="02020609040205080304" pitchFamily="17" charset="-128"/>
                        <a:ea typeface="ＭＳ 明朝" panose="02020609040205080304" pitchFamily="17" charset="-128"/>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3246486196"/>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latin typeface="ＭＳ 明朝" panose="02020609040205080304" pitchFamily="17" charset="-128"/>
                          <a:ea typeface="ＭＳ 明朝" panose="02020609040205080304" pitchFamily="17" charset="-128"/>
                        </a:rPr>
                        <a:t>Ⅳ </a:t>
                      </a:r>
                      <a:r>
                        <a:rPr kumimoji="1" lang="ja-JP" altLang="en-US" sz="1100" dirty="0">
                          <a:latin typeface="ＭＳ 明朝" panose="02020609040205080304" pitchFamily="17" charset="-128"/>
                          <a:ea typeface="ＭＳ 明朝" panose="02020609040205080304" pitchFamily="17" charset="-128"/>
                        </a:rPr>
                        <a:t>特定健康診査の実施方法</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75</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3861884975"/>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特定健康診査実施の基本的な考え方</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75</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637053752"/>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特定健康診査の対象者</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75</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44686656"/>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3.</a:t>
                      </a:r>
                      <a:r>
                        <a:rPr lang="ja-JP" altLang="en-US" sz="1100" b="0" i="0" u="none" strike="noStrike" dirty="0">
                          <a:solidFill>
                            <a:srgbClr val="000000"/>
                          </a:solidFill>
                          <a:effectLst/>
                          <a:latin typeface="ＭＳ 明朝"/>
                          <a:ea typeface="ＭＳ 明朝"/>
                        </a:rPr>
                        <a:t>特定健康診査の実施方法</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75</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474687606"/>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latin typeface="ＭＳ 明朝" panose="02020609040205080304" pitchFamily="17" charset="-128"/>
                          <a:ea typeface="ＭＳ 明朝" panose="02020609040205080304" pitchFamily="17" charset="-128"/>
                        </a:rPr>
                        <a:t>Ⅴ </a:t>
                      </a:r>
                      <a:r>
                        <a:rPr kumimoji="1" lang="ja-JP" altLang="en-US" sz="1100" dirty="0">
                          <a:latin typeface="ＭＳ 明朝" panose="02020609040205080304" pitchFamily="17" charset="-128"/>
                          <a:ea typeface="ＭＳ 明朝" panose="02020609040205080304" pitchFamily="17" charset="-128"/>
                        </a:rPr>
                        <a:t>特定保健指導の実施</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848680703"/>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1.</a:t>
                      </a:r>
                      <a:r>
                        <a:rPr lang="ja-JP" altLang="en-US" sz="1100" b="0" i="0" u="none" strike="noStrike" dirty="0">
                          <a:solidFill>
                            <a:srgbClr val="000000"/>
                          </a:solidFill>
                          <a:effectLst/>
                          <a:latin typeface="ＭＳ 明朝"/>
                          <a:ea typeface="ＭＳ 明朝"/>
                        </a:rPr>
                        <a:t>基本的な考え方</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78</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549955238"/>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dirty="0">
                          <a:solidFill>
                            <a:srgbClr val="000000"/>
                          </a:solidFill>
                          <a:effectLst/>
                          <a:latin typeface="ＭＳ 明朝"/>
                          <a:ea typeface="ＭＳ 明朝"/>
                        </a:rPr>
                        <a:t> </a:t>
                      </a:r>
                      <a:r>
                        <a:rPr lang="en-US" altLang="ja-JP" sz="1100" b="0" i="0" u="none" strike="noStrike" dirty="0">
                          <a:solidFill>
                            <a:srgbClr val="000000"/>
                          </a:solidFill>
                          <a:effectLst/>
                          <a:latin typeface="ＭＳ 明朝"/>
                          <a:ea typeface="ＭＳ 明朝"/>
                        </a:rPr>
                        <a:t>2.</a:t>
                      </a:r>
                      <a:r>
                        <a:rPr lang="ja-JP" altLang="en-US" sz="1100" b="0" i="0" u="none" strike="noStrike" dirty="0">
                          <a:solidFill>
                            <a:srgbClr val="000000"/>
                          </a:solidFill>
                          <a:effectLst/>
                          <a:latin typeface="ＭＳ 明朝"/>
                          <a:ea typeface="ＭＳ 明朝"/>
                        </a:rPr>
                        <a:t>特定保健指導の対象者</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79</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90316576"/>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ja-JP" altLang="en-US" sz="1100" b="0" i="0" u="none" strike="noStrike">
                          <a:solidFill>
                            <a:srgbClr val="000000"/>
                          </a:solidFill>
                          <a:effectLst/>
                          <a:latin typeface="ＭＳ 明朝"/>
                          <a:ea typeface="ＭＳ 明朝"/>
                        </a:rPr>
                        <a:t> </a:t>
                      </a:r>
                      <a:r>
                        <a:rPr lang="en-US" altLang="ja-JP" sz="1100" b="0" i="0" u="none" strike="noStrike">
                          <a:solidFill>
                            <a:srgbClr val="000000"/>
                          </a:solidFill>
                          <a:effectLst/>
                          <a:latin typeface="ＭＳ 明朝"/>
                          <a:ea typeface="ＭＳ 明朝"/>
                        </a:rPr>
                        <a:t>3</a:t>
                      </a:r>
                      <a:r>
                        <a:rPr lang="en-US" altLang="ja-JP" sz="1100" b="0" i="0" u="none" strike="noStrike" dirty="0">
                          <a:solidFill>
                            <a:srgbClr val="000000"/>
                          </a:solidFill>
                          <a:effectLst/>
                          <a:latin typeface="ＭＳ 明朝"/>
                          <a:ea typeface="ＭＳ 明朝"/>
                        </a:rPr>
                        <a:t>.</a:t>
                      </a:r>
                      <a:r>
                        <a:rPr lang="ja-JP" altLang="en-US" sz="1100" b="0" i="0" u="none" strike="noStrike" dirty="0">
                          <a:solidFill>
                            <a:srgbClr val="000000"/>
                          </a:solidFill>
                          <a:effectLst/>
                          <a:latin typeface="ＭＳ 明朝"/>
                          <a:ea typeface="ＭＳ 明朝"/>
                        </a:rPr>
                        <a:t>特定保健指導の実施方法</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80</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2722150792"/>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latin typeface="ＭＳ 明朝" panose="02020609040205080304" pitchFamily="17" charset="-128"/>
                          <a:ea typeface="ＭＳ 明朝" panose="02020609040205080304" pitchFamily="17" charset="-128"/>
                        </a:rPr>
                        <a:t>Ⅵ </a:t>
                      </a:r>
                      <a:r>
                        <a:rPr kumimoji="1" lang="ja-JP" altLang="en-US" sz="1100" dirty="0">
                          <a:latin typeface="ＭＳ 明朝" panose="02020609040205080304" pitchFamily="17" charset="-128"/>
                          <a:ea typeface="ＭＳ 明朝" panose="02020609040205080304" pitchFamily="17" charset="-128"/>
                        </a:rPr>
                        <a:t>個人情報の保護</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84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426023865"/>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latin typeface="ＭＳ 明朝" panose="02020609040205080304" pitchFamily="17" charset="-128"/>
                          <a:ea typeface="ＭＳ 明朝" panose="02020609040205080304" pitchFamily="17" charset="-128"/>
                        </a:rPr>
                        <a:t>Ⅶ </a:t>
                      </a:r>
                      <a:r>
                        <a:rPr kumimoji="1" lang="ja-JP" altLang="en-US" sz="1100" dirty="0">
                          <a:latin typeface="ＭＳ 明朝" panose="02020609040205080304" pitchFamily="17" charset="-128"/>
                          <a:ea typeface="ＭＳ 明朝" panose="02020609040205080304" pitchFamily="17" charset="-128"/>
                        </a:rPr>
                        <a:t>特定健康診査実施計画の公表・周知</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84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648572288"/>
                  </a:ext>
                </a:extLst>
              </a:tr>
              <a:tr h="205200">
                <a:tc>
                  <a:txBody>
                    <a:bodyPr/>
                    <a:lstStyle/>
                    <a:p>
                      <a:pPr algn="l" rtl="0" fontAlgn="ctr"/>
                      <a:endParaRPr lang="ja-JP" altLang="en-US" sz="1100" b="0" i="0" u="none" strike="noStrike" dirty="0">
                        <a:solidFill>
                          <a:schemeClr val="tx1"/>
                        </a:solidFill>
                        <a:latin typeface="ＭＳ 明朝"/>
                        <a:ea typeface="ＭＳ 明朝"/>
                      </a:endParaRP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latin typeface="ＭＳ 明朝" panose="02020609040205080304" pitchFamily="17" charset="-128"/>
                          <a:ea typeface="ＭＳ 明朝" panose="02020609040205080304" pitchFamily="17" charset="-128"/>
                        </a:rPr>
                        <a:t>Ⅷ </a:t>
                      </a:r>
                      <a:r>
                        <a:rPr kumimoji="1" lang="ja-JP" altLang="en-US" sz="1100" dirty="0">
                          <a:latin typeface="ＭＳ 明朝" panose="02020609040205080304" pitchFamily="17" charset="-128"/>
                          <a:ea typeface="ＭＳ 明朝" panose="02020609040205080304" pitchFamily="17" charset="-128"/>
                        </a:rPr>
                        <a:t>特定健康診査・特定保健指導実施計画の評価及び見直し</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100" b="0" i="0" u="none" strike="noStrike" dirty="0" smtClean="0">
                          <a:solidFill>
                            <a:srgbClr val="000000"/>
                          </a:solidFill>
                          <a:effectLst/>
                          <a:latin typeface="ＭＳ 明朝"/>
                        </a:rPr>
                        <a:t>84</a:t>
                      </a:r>
                      <a:endParaRPr lang="en-US" altLang="ja-JP" sz="11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3068185808"/>
                  </a:ext>
                </a:extLst>
              </a:tr>
              <a:tr h="205200">
                <a:tc gridSpan="2">
                  <a:txBody>
                    <a:bodyPr/>
                    <a:lstStyle/>
                    <a:p>
                      <a:pPr algn="l" rtl="0" fontAlgn="ctr"/>
                      <a:r>
                        <a:rPr lang="ja-JP" altLang="en-US" sz="1100" b="1" i="0" u="none" strike="noStrike" dirty="0">
                          <a:solidFill>
                            <a:schemeClr val="tx1"/>
                          </a:solidFill>
                          <a:latin typeface="ＭＳ 明朝"/>
                          <a:ea typeface="ＭＳ 明朝"/>
                        </a:rPr>
                        <a:t> 巻末資料</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85000"/>
                      </a:schemeClr>
                    </a:solidFill>
                  </a:tcPr>
                </a:tc>
                <a:tc hMerge="1">
                  <a:txBody>
                    <a:bodyPr/>
                    <a:lstStyle/>
                    <a:p>
                      <a:endParaRPr kumimoji="1" lang="ja-JP" altLang="en-US"/>
                    </a:p>
                  </a:txBody>
                  <a:tcP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1100" b="1" i="0" u="none" strike="noStrike" dirty="0">
                          <a:solidFill>
                            <a:srgbClr val="000000"/>
                          </a:solidFill>
                          <a:effectLst/>
                          <a:latin typeface="ＭＳ 明朝"/>
                        </a:rPr>
                        <a:t>　</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chemeClr val="bg1">
                        <a:lumMod val="85000"/>
                      </a:schemeClr>
                    </a:solidFill>
                  </a:tcPr>
                </a:tc>
                <a:extLst>
                  <a:ext uri="{0D108BD9-81ED-4DB2-BD59-A6C34878D82A}">
                    <a16:rowId xmlns="" xmlns:a16="http://schemas.microsoft.com/office/drawing/2014/main" val="10029"/>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rtl="0" fontAlgn="ctr"/>
                      <a:r>
                        <a:rPr lang="en-US" altLang="ja-JP" sz="1100" b="0" i="0" u="none" strike="noStrike" dirty="0">
                          <a:solidFill>
                            <a:srgbClr val="000000"/>
                          </a:solidFill>
                          <a:effectLst/>
                          <a:latin typeface="ＭＳ 明朝"/>
                          <a:ea typeface="ＭＳ 明朝"/>
                        </a:rPr>
                        <a:t> 1.｢</a:t>
                      </a:r>
                      <a:r>
                        <a:rPr lang="ja-JP" altLang="en-US" sz="1100" b="0" i="0" u="none" strike="noStrike" dirty="0">
                          <a:solidFill>
                            <a:srgbClr val="000000"/>
                          </a:solidFill>
                          <a:effectLst/>
                          <a:latin typeface="ＭＳ 明朝"/>
                          <a:ea typeface="ＭＳ 明朝"/>
                        </a:rPr>
                        <a:t>指導対象者群分析</a:t>
                      </a:r>
                      <a:r>
                        <a:rPr lang="en-US" altLang="ja-JP" sz="1100" b="0" i="0" u="none" strike="noStrike" dirty="0">
                          <a:solidFill>
                            <a:srgbClr val="000000"/>
                          </a:solidFill>
                          <a:effectLst/>
                          <a:latin typeface="ＭＳ 明朝"/>
                          <a:ea typeface="ＭＳ 明朝"/>
                        </a:rPr>
                        <a:t>｣</a:t>
                      </a:r>
                      <a:r>
                        <a:rPr lang="ja-JP" altLang="en-US" sz="1100" b="0" i="0" u="none" strike="noStrike" dirty="0">
                          <a:solidFill>
                            <a:srgbClr val="000000"/>
                          </a:solidFill>
                          <a:effectLst/>
                          <a:latin typeface="ＭＳ 明朝"/>
                          <a:ea typeface="ＭＳ 明朝"/>
                        </a:rPr>
                        <a:t>のグループ分けの見方</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effectLst/>
                          <a:latin typeface="ＭＳ 明朝"/>
                        </a:rPr>
                        <a:t>1</a:t>
                      </a:r>
                      <a:endParaRPr lang="en-US" altLang="ja-JP" sz="10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 xmlns:a16="http://schemas.microsoft.com/office/drawing/2014/main" val="10030"/>
                  </a:ext>
                </a:extLst>
              </a:tr>
              <a:tr h="205200">
                <a:tc>
                  <a:txBody>
                    <a:bodyPr/>
                    <a:lstStyle/>
                    <a:p>
                      <a:pPr algn="l" rtl="0" fontAlgn="ctr"/>
                      <a:r>
                        <a:rPr lang="ja-JP" altLang="en-US" sz="1100" b="0" i="0" u="none" strike="noStrike" dirty="0">
                          <a:solidFill>
                            <a:schemeClr val="tx1"/>
                          </a:solidFill>
                          <a:latin typeface="ＭＳ 明朝"/>
                          <a:ea typeface="ＭＳ 明朝"/>
                        </a:rPr>
                        <a:t>　</a:t>
                      </a:r>
                    </a:p>
                  </a:txBody>
                  <a:tcPr marL="4552" marR="4552" marT="4552"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noFill/>
                  </a:tcPr>
                </a:tc>
                <a:tc>
                  <a:txBody>
                    <a:bodyPr/>
                    <a:lstStyle/>
                    <a:p>
                      <a:pPr algn="l" rtl="0" fontAlgn="ctr"/>
                      <a:r>
                        <a:rPr lang="en-US" altLang="ja-JP" sz="1100" b="0" i="0" u="none" strike="noStrike" dirty="0">
                          <a:solidFill>
                            <a:srgbClr val="000000"/>
                          </a:solidFill>
                          <a:effectLst/>
                          <a:latin typeface="ＭＳ 明朝"/>
                          <a:ea typeface="ＭＳ 明朝"/>
                        </a:rPr>
                        <a:t> 2.</a:t>
                      </a:r>
                      <a:r>
                        <a:rPr lang="ja-JP" altLang="en-US" sz="1100" b="0" i="0" u="none" strike="noStrike" dirty="0">
                          <a:solidFill>
                            <a:srgbClr val="000000"/>
                          </a:solidFill>
                          <a:effectLst/>
                          <a:latin typeface="ＭＳ 明朝"/>
                          <a:ea typeface="ＭＳ 明朝"/>
                        </a:rPr>
                        <a:t>用語解説集</a:t>
                      </a: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1000" b="0" i="0" u="none" strike="noStrike" dirty="0" smtClean="0">
                          <a:solidFill>
                            <a:srgbClr val="000000"/>
                          </a:solidFill>
                          <a:effectLst/>
                          <a:latin typeface="ＭＳ 明朝"/>
                        </a:rPr>
                        <a:t>2</a:t>
                      </a:r>
                      <a:endParaRPr lang="en-US" altLang="ja-JP" sz="1000" b="0" i="0" u="none" strike="noStrike" dirty="0">
                        <a:solidFill>
                          <a:srgbClr val="000000"/>
                        </a:solidFill>
                        <a:effectLst/>
                        <a:latin typeface="ＭＳ 明朝"/>
                      </a:endParaRPr>
                    </a:p>
                  </a:txBody>
                  <a:tcPr marL="0" marR="0" marT="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noFill/>
                  </a:tcPr>
                </a:tc>
                <a:extLst>
                  <a:ext uri="{0D108BD9-81ED-4DB2-BD59-A6C34878D82A}">
                    <a16:rowId xmlns="" xmlns:a16="http://schemas.microsoft.com/office/drawing/2014/main" val="10031"/>
                  </a:ext>
                </a:extLst>
              </a:tr>
            </a:tbl>
          </a:graphicData>
        </a:graphic>
      </p:graphicFrame>
    </p:spTree>
    <p:extLst>
      <p:ext uri="{BB962C8B-B14F-4D97-AF65-F5344CB8AC3E}">
        <p14:creationId xmlns:p14="http://schemas.microsoft.com/office/powerpoint/2010/main" val="41113419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a:spLocks noChangeAspect="1"/>
          </p:cNvSpPr>
          <p:nvPr/>
        </p:nvSpPr>
        <p:spPr>
          <a:xfrm>
            <a:off x="318411" y="5297666"/>
            <a:ext cx="6120000" cy="276999"/>
          </a:xfrm>
          <a:prstGeom prst="rect">
            <a:avLst/>
          </a:prstGeom>
          <a:noFill/>
        </p:spPr>
        <p:txBody>
          <a:bodyPr wrap="square" lIns="0" rIns="0" rtlCol="0" anchor="ctr" anchorCtr="0">
            <a:spAutoFit/>
          </a:bodyPr>
          <a:lstStyle/>
          <a:p>
            <a:r>
              <a:rPr lang="ja-JP" altLang="en-US" sz="1200" dirty="0">
                <a:latin typeface="ＭＳ 明朝"/>
                <a:ea typeface="ＭＳ 明朝"/>
              </a:rPr>
              <a:t>年度別 高額レセプトの医療費及び件数割合</a:t>
            </a:r>
            <a:endParaRPr kumimoji="1" lang="en-US" altLang="ja-JP" sz="1200" dirty="0">
              <a:latin typeface="ＭＳ 明朝"/>
              <a:ea typeface="ＭＳ 明朝"/>
            </a:endParaRPr>
          </a:p>
        </p:txBody>
      </p:sp>
      <p:sp>
        <p:nvSpPr>
          <p:cNvPr id="7" name="テキスト ボックス 5"/>
          <p:cNvSpPr txBox="1">
            <a:spLocks noChangeAspect="1"/>
          </p:cNvSpPr>
          <p:nvPr/>
        </p:nvSpPr>
        <p:spPr>
          <a:xfrm>
            <a:off x="369000" y="190500"/>
            <a:ext cx="6120000" cy="1015663"/>
          </a:xfrm>
          <a:prstGeom prst="rect">
            <a:avLst/>
          </a:prstGeom>
          <a:noFill/>
        </p:spPr>
        <p:txBody>
          <a:bodyPr wrap="square" lIns="0" rIns="0"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nSpc>
                <a:spcPct val="125000"/>
              </a:lnSpc>
            </a:pPr>
            <a:r>
              <a:rPr lang="ja-JP" altLang="en-US" sz="1200" dirty="0">
                <a:latin typeface="ＭＳ 明朝"/>
                <a:ea typeface="ＭＳ 明朝"/>
              </a:rPr>
              <a:t>　平成</a:t>
            </a:r>
            <a:r>
              <a:rPr lang="en-US" altLang="ja-JP" sz="1200" dirty="0">
                <a:latin typeface="ＭＳ 明朝"/>
                <a:ea typeface="ＭＳ 明朝"/>
              </a:rPr>
              <a:t>26</a:t>
            </a:r>
            <a:r>
              <a:rPr lang="ja-JP" altLang="en-US" sz="1200" dirty="0">
                <a:latin typeface="ＭＳ 明朝"/>
                <a:ea typeface="ＭＳ 明朝"/>
              </a:rPr>
              <a:t>年度から平成</a:t>
            </a:r>
            <a:r>
              <a:rPr lang="en-US" altLang="ja-JP" sz="1200" dirty="0">
                <a:latin typeface="ＭＳ 明朝"/>
                <a:ea typeface="ＭＳ 明朝"/>
              </a:rPr>
              <a:t>28</a:t>
            </a:r>
            <a:r>
              <a:rPr lang="ja-JP" altLang="en-US" sz="1200" dirty="0">
                <a:latin typeface="ＭＳ 明朝"/>
                <a:ea typeface="ＭＳ 明朝"/>
              </a:rPr>
              <a:t>年度に発生している高額レセプトの集計結果を年度別に示します。平成</a:t>
            </a:r>
            <a:r>
              <a:rPr lang="en-US" altLang="ja-JP" sz="1200" dirty="0">
                <a:latin typeface="ＭＳ 明朝"/>
                <a:ea typeface="ＭＳ 明朝"/>
              </a:rPr>
              <a:t>28</a:t>
            </a:r>
            <a:r>
              <a:rPr lang="ja-JP" altLang="en-US" sz="1200" dirty="0">
                <a:latin typeface="ＭＳ 明朝"/>
                <a:ea typeface="ＭＳ 明朝"/>
              </a:rPr>
              <a:t>年度高額レセプト件数</a:t>
            </a:r>
            <a:r>
              <a:rPr lang="en-US" altLang="ja-JP" sz="1200" dirty="0">
                <a:latin typeface="ＭＳ 明朝"/>
                <a:ea typeface="ＭＳ 明朝"/>
              </a:rPr>
              <a:t>476</a:t>
            </a:r>
            <a:r>
              <a:rPr lang="ja-JP" altLang="en-US" sz="1200" dirty="0">
                <a:latin typeface="ＭＳ 明朝"/>
                <a:ea typeface="ＭＳ 明朝"/>
              </a:rPr>
              <a:t>件は平成</a:t>
            </a:r>
            <a:r>
              <a:rPr lang="en-US" altLang="ja-JP" sz="1200" dirty="0">
                <a:latin typeface="ＭＳ 明朝"/>
                <a:ea typeface="ＭＳ 明朝"/>
              </a:rPr>
              <a:t>26</a:t>
            </a:r>
            <a:r>
              <a:rPr lang="ja-JP" altLang="en-US" sz="1200" dirty="0">
                <a:latin typeface="ＭＳ 明朝"/>
                <a:ea typeface="ＭＳ 明朝"/>
              </a:rPr>
              <a:t>年度</a:t>
            </a:r>
            <a:r>
              <a:rPr lang="en-US" altLang="ja-JP" sz="1200" dirty="0">
                <a:latin typeface="ＭＳ 明朝"/>
                <a:ea typeface="ＭＳ 明朝"/>
              </a:rPr>
              <a:t>466</a:t>
            </a:r>
            <a:r>
              <a:rPr lang="ja-JP" altLang="en-US" sz="1200" dirty="0">
                <a:latin typeface="ＭＳ 明朝"/>
                <a:ea typeface="ＭＳ 明朝"/>
              </a:rPr>
              <a:t>件より</a:t>
            </a:r>
            <a:r>
              <a:rPr lang="en-US" altLang="ja-JP" sz="1200" dirty="0">
                <a:latin typeface="ＭＳ 明朝"/>
                <a:ea typeface="ＭＳ 明朝"/>
              </a:rPr>
              <a:t>10</a:t>
            </a:r>
            <a:r>
              <a:rPr lang="ja-JP" altLang="en-US" sz="1200" dirty="0">
                <a:latin typeface="ＭＳ 明朝"/>
                <a:ea typeface="ＭＳ 明朝"/>
              </a:rPr>
              <a:t>件増加しており、平成</a:t>
            </a:r>
            <a:r>
              <a:rPr lang="en-US" altLang="ja-JP" sz="1200" dirty="0">
                <a:latin typeface="ＭＳ 明朝"/>
                <a:ea typeface="ＭＳ 明朝"/>
              </a:rPr>
              <a:t>28</a:t>
            </a:r>
            <a:r>
              <a:rPr lang="ja-JP" altLang="en-US" sz="1200" dirty="0">
                <a:latin typeface="ＭＳ 明朝"/>
                <a:ea typeface="ＭＳ 明朝"/>
              </a:rPr>
              <a:t>年度高額レセプトの医療費</a:t>
            </a:r>
            <a:r>
              <a:rPr lang="en-US" altLang="ja-JP" sz="1200" dirty="0">
                <a:latin typeface="ＭＳ 明朝"/>
                <a:ea typeface="ＭＳ 明朝"/>
              </a:rPr>
              <a:t>4</a:t>
            </a:r>
            <a:r>
              <a:rPr lang="ja-JP" altLang="en-US" sz="1200" dirty="0">
                <a:latin typeface="ＭＳ 明朝"/>
                <a:ea typeface="ＭＳ 明朝"/>
              </a:rPr>
              <a:t>億</a:t>
            </a:r>
            <a:r>
              <a:rPr lang="en-US" altLang="ja-JP" sz="1200" dirty="0">
                <a:latin typeface="ＭＳ 明朝"/>
                <a:ea typeface="ＭＳ 明朝"/>
              </a:rPr>
              <a:t>4,277</a:t>
            </a:r>
            <a:r>
              <a:rPr lang="ja-JP" altLang="en-US" sz="1200" dirty="0">
                <a:latin typeface="ＭＳ 明朝"/>
                <a:ea typeface="ＭＳ 明朝"/>
              </a:rPr>
              <a:t>万円は平成</a:t>
            </a:r>
            <a:r>
              <a:rPr lang="en-US" altLang="ja-JP" sz="1200" dirty="0">
                <a:latin typeface="ＭＳ 明朝"/>
                <a:ea typeface="ＭＳ 明朝"/>
              </a:rPr>
              <a:t>26</a:t>
            </a:r>
            <a:r>
              <a:rPr lang="ja-JP" altLang="en-US" sz="1200" dirty="0">
                <a:latin typeface="ＭＳ 明朝"/>
                <a:ea typeface="ＭＳ 明朝"/>
              </a:rPr>
              <a:t>年度</a:t>
            </a:r>
            <a:r>
              <a:rPr lang="en-US" altLang="ja-JP" sz="1200" dirty="0">
                <a:latin typeface="ＭＳ 明朝"/>
                <a:ea typeface="ＭＳ 明朝"/>
              </a:rPr>
              <a:t>4</a:t>
            </a:r>
            <a:r>
              <a:rPr lang="ja-JP" altLang="en-US" sz="1200" dirty="0">
                <a:latin typeface="ＭＳ 明朝"/>
                <a:ea typeface="ＭＳ 明朝"/>
              </a:rPr>
              <a:t>億</a:t>
            </a:r>
            <a:r>
              <a:rPr lang="en-US" altLang="ja-JP" sz="1200" dirty="0">
                <a:latin typeface="ＭＳ 明朝"/>
                <a:ea typeface="ＭＳ 明朝"/>
              </a:rPr>
              <a:t>2,195</a:t>
            </a:r>
            <a:r>
              <a:rPr lang="ja-JP" altLang="en-US" sz="1200" dirty="0">
                <a:latin typeface="ＭＳ 明朝"/>
                <a:ea typeface="ＭＳ 明朝"/>
              </a:rPr>
              <a:t>万円より</a:t>
            </a:r>
            <a:r>
              <a:rPr lang="en-US" altLang="ja-JP" sz="1200" dirty="0">
                <a:latin typeface="ＭＳ 明朝"/>
                <a:ea typeface="ＭＳ 明朝"/>
              </a:rPr>
              <a:t>2,082</a:t>
            </a:r>
            <a:r>
              <a:rPr lang="ja-JP" altLang="en-US" sz="1200" dirty="0">
                <a:latin typeface="ＭＳ 明朝"/>
                <a:ea typeface="ＭＳ 明朝"/>
              </a:rPr>
              <a:t>万円増加しています。</a:t>
            </a:r>
          </a:p>
        </p:txBody>
      </p:sp>
      <p:sp>
        <p:nvSpPr>
          <p:cNvPr id="8" name="注釈文章 13"/>
          <p:cNvSpPr txBox="1">
            <a:spLocks noChangeAspect="1"/>
          </p:cNvSpPr>
          <p:nvPr/>
        </p:nvSpPr>
        <p:spPr>
          <a:xfrm>
            <a:off x="329118" y="8113423"/>
            <a:ext cx="6120000" cy="584775"/>
          </a:xfrm>
          <a:prstGeom prst="rect">
            <a:avLst/>
          </a:prstGeom>
          <a:noFill/>
        </p:spPr>
        <p:txBody>
          <a:bodyPr wrap="square" lIns="0" rIns="0" rtlCol="0">
            <a:spAutoFit/>
          </a:body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r>
              <a:rPr lang="ja-JP" altLang="en-US" sz="800" b="1" dirty="0">
                <a:latin typeface="ＭＳ 明朝"/>
                <a:ea typeface="ＭＳ 明朝"/>
              </a:rPr>
              <a:t>　　　　　　　　　　　　対象診療年月は平成</a:t>
            </a:r>
            <a:r>
              <a:rPr lang="en-US" altLang="ja-JP" sz="800" b="1" dirty="0">
                <a:latin typeface="ＭＳ 明朝"/>
                <a:ea typeface="ＭＳ 明朝"/>
              </a:rPr>
              <a:t>26</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(36</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b="1"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医療費</a:t>
            </a:r>
            <a:r>
              <a:rPr lang="en-US" altLang="ja-JP" sz="800" dirty="0">
                <a:latin typeface="ＭＳ 明朝"/>
                <a:ea typeface="ＭＳ 明朝"/>
              </a:rPr>
              <a:t>…</a:t>
            </a:r>
            <a:r>
              <a:rPr lang="ja-JP" altLang="en-US" sz="800" dirty="0">
                <a:latin typeface="ＭＳ 明朝"/>
                <a:ea typeface="ＭＳ 明朝"/>
              </a:rPr>
              <a:t>データ化範囲</a:t>
            </a:r>
            <a:r>
              <a:rPr lang="en-US" altLang="ja-JP" sz="800" dirty="0">
                <a:latin typeface="ＭＳ 明朝"/>
                <a:ea typeface="ＭＳ 明朝"/>
              </a:rPr>
              <a:t>(</a:t>
            </a:r>
            <a:r>
              <a:rPr lang="ja-JP" altLang="en-US" sz="800" dirty="0">
                <a:latin typeface="ＭＳ 明朝"/>
                <a:ea typeface="ＭＳ 明朝"/>
              </a:rPr>
              <a:t>分析対象</a:t>
            </a:r>
            <a:r>
              <a:rPr lang="en-US" altLang="ja-JP" sz="800" dirty="0">
                <a:latin typeface="ＭＳ 明朝"/>
                <a:ea typeface="ＭＳ 明朝"/>
              </a:rPr>
              <a:t>)</a:t>
            </a:r>
            <a:r>
              <a:rPr lang="ja-JP" altLang="en-US" sz="800" dirty="0">
                <a:latin typeface="ＭＳ 明朝"/>
                <a:ea typeface="ＭＳ 明朝"/>
              </a:rPr>
              <a:t>全体での医療費を算出。</a:t>
            </a:r>
            <a:endParaRPr lang="en-US" altLang="ja-JP" sz="800" b="1" dirty="0">
              <a:latin typeface="ＭＳ 明朝"/>
              <a:ea typeface="ＭＳ 明朝"/>
            </a:endParaRPr>
          </a:p>
        </p:txBody>
      </p:sp>
      <p:sp>
        <p:nvSpPr>
          <p:cNvPr id="9" name="テキスト ボックス 8"/>
          <p:cNvSpPr txBox="1">
            <a:spLocks noChangeAspect="1"/>
          </p:cNvSpPr>
          <p:nvPr/>
        </p:nvSpPr>
        <p:spPr>
          <a:xfrm>
            <a:off x="381000" y="1332314"/>
            <a:ext cx="6120000" cy="276999"/>
          </a:xfrm>
          <a:prstGeom prst="rect">
            <a:avLst/>
          </a:prstGeom>
          <a:noFill/>
        </p:spPr>
        <p:txBody>
          <a:bodyPr wrap="square" lIns="0" rIns="0" rtlCol="0" anchor="ctr" anchorCtr="0">
            <a:spAutoFit/>
          </a:bodyPr>
          <a:lstStyle/>
          <a:p>
            <a:r>
              <a:rPr lang="ja-JP" altLang="en-US" sz="1200" dirty="0">
                <a:latin typeface="ＭＳ 明朝"/>
                <a:ea typeface="ＭＳ 明朝"/>
              </a:rPr>
              <a:t>年度別 高額レセプトの件数及び医療費</a:t>
            </a:r>
            <a:endParaRPr kumimoji="1" lang="en-US" altLang="ja-JP" sz="1200" dirty="0">
              <a:latin typeface="ＭＳ 明朝"/>
              <a:ea typeface="ＭＳ 明朝"/>
            </a:endParaRPr>
          </a:p>
        </p:txBody>
      </p:sp>
      <p:sp>
        <p:nvSpPr>
          <p:cNvPr id="10" name="テキスト ボックス 9"/>
          <p:cNvSpPr txBox="1">
            <a:spLocks noChangeAspect="1"/>
          </p:cNvSpPr>
          <p:nvPr/>
        </p:nvSpPr>
        <p:spPr>
          <a:xfrm>
            <a:off x="331413" y="4369019"/>
            <a:ext cx="6120000" cy="830997"/>
          </a:xfrm>
          <a:prstGeom prst="rect">
            <a:avLst/>
          </a:prstGeom>
          <a:noFill/>
          <a:ln>
            <a:noFill/>
          </a:ln>
        </p:spPr>
        <p:txBody>
          <a:bodyPr wrap="square" lIns="0" rIns="0" rtlCol="0">
            <a:spAutoFit/>
          </a:body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r>
              <a:rPr lang="ja-JP" altLang="en-US" sz="800" b="1" dirty="0">
                <a:latin typeface="ＭＳ 明朝"/>
                <a:ea typeface="ＭＳ 明朝"/>
              </a:rPr>
              <a:t>　　　　　　　　　　　　対象診療年月は平成</a:t>
            </a:r>
            <a:r>
              <a:rPr lang="en-US" altLang="ja-JP" sz="800" b="1" dirty="0">
                <a:latin typeface="ＭＳ 明朝"/>
                <a:ea typeface="ＭＳ 明朝"/>
              </a:rPr>
              <a:t>26</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(36</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b="1"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医療費</a:t>
            </a:r>
            <a:r>
              <a:rPr lang="en-US" altLang="ja-JP" sz="800" dirty="0">
                <a:latin typeface="ＭＳ 明朝"/>
                <a:ea typeface="ＭＳ 明朝"/>
              </a:rPr>
              <a:t>…</a:t>
            </a:r>
            <a:r>
              <a:rPr lang="ja-JP" altLang="en-US" sz="800" dirty="0">
                <a:latin typeface="ＭＳ 明朝"/>
                <a:ea typeface="ＭＳ 明朝"/>
              </a:rPr>
              <a:t>データ化範囲</a:t>
            </a:r>
            <a:r>
              <a:rPr lang="en-US" altLang="ja-JP" sz="800" dirty="0">
                <a:latin typeface="ＭＳ 明朝"/>
                <a:ea typeface="ＭＳ 明朝"/>
              </a:rPr>
              <a:t>(</a:t>
            </a:r>
            <a:r>
              <a:rPr lang="ja-JP" altLang="en-US" sz="800" dirty="0">
                <a:latin typeface="ＭＳ 明朝"/>
                <a:ea typeface="ＭＳ 明朝"/>
              </a:rPr>
              <a:t>分析対象</a:t>
            </a:r>
            <a:r>
              <a:rPr lang="en-US" altLang="ja-JP" sz="800" dirty="0">
                <a:latin typeface="ＭＳ 明朝"/>
                <a:ea typeface="ＭＳ 明朝"/>
              </a:rPr>
              <a:t>)</a:t>
            </a:r>
            <a:r>
              <a:rPr lang="ja-JP" altLang="en-US" sz="800" dirty="0">
                <a:latin typeface="ＭＳ 明朝"/>
                <a:ea typeface="ＭＳ 明朝"/>
              </a:rPr>
              <a:t>全体での医療費を算出。</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高額レセプトの医療費</a:t>
            </a:r>
            <a:r>
              <a:rPr lang="en-US" altLang="ja-JP" sz="800" dirty="0">
                <a:latin typeface="ＭＳ 明朝"/>
                <a:ea typeface="ＭＳ 明朝"/>
              </a:rPr>
              <a:t>…</a:t>
            </a:r>
            <a:r>
              <a:rPr lang="ja-JP" altLang="en-US" sz="800" dirty="0">
                <a:latin typeface="ＭＳ 明朝"/>
                <a:ea typeface="ＭＳ 明朝"/>
              </a:rPr>
              <a:t>高額</a:t>
            </a:r>
            <a:r>
              <a:rPr lang="en-US" altLang="ja-JP" sz="800" dirty="0">
                <a:latin typeface="ＭＳ 明朝"/>
                <a:ea typeface="ＭＳ 明朝"/>
              </a:rPr>
              <a:t>(</a:t>
            </a:r>
            <a:r>
              <a:rPr lang="en-US" altLang="ja-JP" sz="800" dirty="0">
                <a:latin typeface="ＭＳ 明朝" panose="02020609040205080304" pitchFamily="17" charset="-128"/>
                <a:ea typeface="ＭＳ 明朝" panose="02020609040205080304" pitchFamily="17" charset="-128"/>
              </a:rPr>
              <a:t>5</a:t>
            </a:r>
            <a:r>
              <a:rPr lang="ja-JP" altLang="en-US" sz="800" dirty="0">
                <a:latin typeface="ＭＳ 明朝"/>
                <a:ea typeface="ＭＳ 明朝"/>
              </a:rPr>
              <a:t>万点以上</a:t>
            </a:r>
            <a:r>
              <a:rPr lang="en-US" altLang="ja-JP" sz="800" dirty="0">
                <a:latin typeface="ＭＳ 明朝"/>
                <a:ea typeface="ＭＳ 明朝"/>
              </a:rPr>
              <a:t>)</a:t>
            </a:r>
            <a:r>
              <a:rPr lang="ja-JP" altLang="en-US" sz="800" dirty="0">
                <a:latin typeface="ＭＳ 明朝"/>
                <a:ea typeface="ＭＳ 明朝"/>
              </a:rPr>
              <a:t>レセプトの医療費。 </a:t>
            </a:r>
          </a:p>
          <a:p>
            <a:r>
              <a:rPr lang="en-US" altLang="ja-JP" sz="800" dirty="0">
                <a:latin typeface="ＭＳ 明朝"/>
                <a:ea typeface="ＭＳ 明朝"/>
              </a:rPr>
              <a:t>※</a:t>
            </a:r>
            <a:r>
              <a:rPr lang="ja-JP" altLang="en-US" sz="800" dirty="0">
                <a:latin typeface="ＭＳ 明朝"/>
                <a:ea typeface="ＭＳ 明朝"/>
              </a:rPr>
              <a:t>その他レセプトの医療費</a:t>
            </a:r>
            <a:r>
              <a:rPr lang="en-US" altLang="ja-JP" sz="800" dirty="0">
                <a:latin typeface="ＭＳ 明朝"/>
                <a:ea typeface="ＭＳ 明朝"/>
              </a:rPr>
              <a:t>…</a:t>
            </a:r>
            <a:r>
              <a:rPr lang="ja-JP" altLang="en-US" sz="800" dirty="0">
                <a:latin typeface="ＭＳ 明朝"/>
                <a:ea typeface="ＭＳ 明朝"/>
              </a:rPr>
              <a:t>高額</a:t>
            </a:r>
            <a:r>
              <a:rPr lang="en-US" altLang="ja-JP" sz="800" dirty="0">
                <a:latin typeface="ＭＳ 明朝"/>
                <a:ea typeface="ＭＳ 明朝"/>
              </a:rPr>
              <a:t>(</a:t>
            </a:r>
            <a:r>
              <a:rPr lang="en-US" altLang="ja-JP" sz="800" dirty="0">
                <a:latin typeface="ＭＳ 明朝" panose="02020609040205080304" pitchFamily="17" charset="-128"/>
                <a:ea typeface="ＭＳ 明朝" panose="02020609040205080304" pitchFamily="17" charset="-128"/>
              </a:rPr>
              <a:t>5</a:t>
            </a:r>
            <a:r>
              <a:rPr lang="ja-JP" altLang="en-US" sz="800" dirty="0">
                <a:latin typeface="ＭＳ 明朝"/>
                <a:ea typeface="ＭＳ 明朝"/>
              </a:rPr>
              <a:t>万点以上</a:t>
            </a:r>
            <a:r>
              <a:rPr lang="en-US" altLang="ja-JP" sz="800" dirty="0">
                <a:latin typeface="ＭＳ 明朝"/>
                <a:ea typeface="ＭＳ 明朝"/>
              </a:rPr>
              <a:t>)</a:t>
            </a:r>
            <a:r>
              <a:rPr lang="ja-JP" altLang="en-US" sz="800" dirty="0">
                <a:latin typeface="ＭＳ 明朝"/>
                <a:ea typeface="ＭＳ 明朝"/>
              </a:rPr>
              <a:t>レセプト以外の医療費。</a:t>
            </a:r>
          </a:p>
        </p:txBody>
      </p:sp>
      <p:sp>
        <p:nvSpPr>
          <p:cNvPr id="1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29</a:t>
            </a:fld>
            <a:endParaRPr kumimoji="1" lang="ja-JP" altLang="en-US" dirty="0">
              <a:latin typeface="ＭＳ 明朝"/>
              <a:ea typeface="ＭＳ 明朝"/>
            </a:endParaRPr>
          </a:p>
        </p:txBody>
      </p:sp>
      <p:grpSp>
        <p:nvGrpSpPr>
          <p:cNvPr id="2" name="Group 4"/>
          <p:cNvGrpSpPr>
            <a:grpSpLocks noChangeAspect="1"/>
          </p:cNvGrpSpPr>
          <p:nvPr/>
        </p:nvGrpSpPr>
        <p:grpSpPr bwMode="auto">
          <a:xfrm>
            <a:off x="381000" y="1604963"/>
            <a:ext cx="5839398" cy="2655164"/>
            <a:chOff x="240" y="1011"/>
            <a:chExt cx="2980" cy="1355"/>
          </a:xfrm>
        </p:grpSpPr>
        <p:sp>
          <p:nvSpPr>
            <p:cNvPr id="3" name="AutoShape 3"/>
            <p:cNvSpPr>
              <a:spLocks noChangeAspect="1" noChangeArrowheads="1" noTextEdit="1"/>
            </p:cNvSpPr>
            <p:nvPr/>
          </p:nvSpPr>
          <p:spPr bwMode="auto">
            <a:xfrm>
              <a:off x="250" y="1022"/>
              <a:ext cx="2970" cy="1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1940" y="1074"/>
              <a:ext cx="344"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a:t>
              </a: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dirty="0" smtClean="0">
                <a:ln>
                  <a:noFill/>
                </a:ln>
                <a:solidFill>
                  <a:schemeClr val="tx1"/>
                </a:solidFill>
                <a:effectLst/>
              </a:endParaRPr>
            </a:p>
          </p:txBody>
        </p:sp>
        <p:sp>
          <p:nvSpPr>
            <p:cNvPr id="5" name="Rectangle 6"/>
            <p:cNvSpPr>
              <a:spLocks noChangeArrowheads="1"/>
            </p:cNvSpPr>
            <p:nvPr/>
          </p:nvSpPr>
          <p:spPr bwMode="auto">
            <a:xfrm>
              <a:off x="2384" y="1074"/>
              <a:ext cx="344"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a:t>
              </a: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dirty="0" smtClean="0">
                <a:ln>
                  <a:noFill/>
                </a:ln>
                <a:solidFill>
                  <a:schemeClr val="tx1"/>
                </a:solidFill>
                <a:effectLst/>
              </a:endParaRPr>
            </a:p>
          </p:txBody>
        </p:sp>
        <p:sp>
          <p:nvSpPr>
            <p:cNvPr id="6" name="Rectangle 7"/>
            <p:cNvSpPr>
              <a:spLocks noChangeArrowheads="1"/>
            </p:cNvSpPr>
            <p:nvPr/>
          </p:nvSpPr>
          <p:spPr bwMode="auto">
            <a:xfrm>
              <a:off x="2817" y="1074"/>
              <a:ext cx="344"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050" b="0" i="0" u="none" strike="noStrike" cap="none" normalizeH="0" baseline="0" dirty="0" smtClean="0">
                <a:ln>
                  <a:noFill/>
                </a:ln>
                <a:solidFill>
                  <a:schemeClr val="tx1"/>
                </a:solidFill>
                <a:effectLst/>
              </a:endParaRPr>
            </a:p>
          </p:txBody>
        </p:sp>
        <p:sp>
          <p:nvSpPr>
            <p:cNvPr id="12" name="Rectangle 8"/>
            <p:cNvSpPr>
              <a:spLocks noChangeArrowheads="1"/>
            </p:cNvSpPr>
            <p:nvPr/>
          </p:nvSpPr>
          <p:spPr bwMode="auto">
            <a:xfrm>
              <a:off x="318" y="1241"/>
              <a:ext cx="46"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a:t>
              </a:r>
              <a:endParaRPr kumimoji="0" lang="ja-JP" altLang="ja-JP" sz="1050" b="0" i="0" u="none" strike="noStrike" cap="none" normalizeH="0" baseline="0" smtClean="0">
                <a:ln>
                  <a:noFill/>
                </a:ln>
                <a:solidFill>
                  <a:schemeClr val="tx1"/>
                </a:solidFill>
                <a:effectLst/>
              </a:endParaRPr>
            </a:p>
          </p:txBody>
        </p:sp>
        <p:sp>
          <p:nvSpPr>
            <p:cNvPr id="14" name="Rectangle 9"/>
            <p:cNvSpPr>
              <a:spLocks noChangeArrowheads="1"/>
            </p:cNvSpPr>
            <p:nvPr/>
          </p:nvSpPr>
          <p:spPr bwMode="auto">
            <a:xfrm>
              <a:off x="444" y="1241"/>
              <a:ext cx="47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レセプト件数</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件</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smtClean="0">
                <a:ln>
                  <a:noFill/>
                </a:ln>
                <a:solidFill>
                  <a:schemeClr val="tx1"/>
                </a:solidFill>
                <a:effectLst/>
              </a:endParaRPr>
            </a:p>
          </p:txBody>
        </p:sp>
        <p:sp>
          <p:nvSpPr>
            <p:cNvPr id="15" name="Rectangle 10"/>
            <p:cNvSpPr>
              <a:spLocks noChangeArrowheads="1"/>
            </p:cNvSpPr>
            <p:nvPr/>
          </p:nvSpPr>
          <p:spPr bwMode="auto">
            <a:xfrm>
              <a:off x="2117" y="1241"/>
              <a:ext cx="193"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87,659</a:t>
              </a:r>
              <a:endParaRPr kumimoji="0" lang="ja-JP" altLang="ja-JP" sz="1050" b="0" i="0" u="none" strike="noStrike" cap="none" normalizeH="0" baseline="0" smtClean="0">
                <a:ln>
                  <a:noFill/>
                </a:ln>
                <a:solidFill>
                  <a:schemeClr val="tx1"/>
                </a:solidFill>
                <a:effectLst/>
              </a:endParaRPr>
            </a:p>
          </p:txBody>
        </p:sp>
        <p:sp>
          <p:nvSpPr>
            <p:cNvPr id="16" name="Rectangle 11"/>
            <p:cNvSpPr>
              <a:spLocks noChangeArrowheads="1"/>
            </p:cNvSpPr>
            <p:nvPr/>
          </p:nvSpPr>
          <p:spPr bwMode="auto">
            <a:xfrm>
              <a:off x="2556" y="1241"/>
              <a:ext cx="193"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87,638</a:t>
              </a:r>
              <a:endParaRPr kumimoji="0" lang="ja-JP" altLang="ja-JP" sz="1050" b="0" i="0" u="none" strike="noStrike" cap="none" normalizeH="0" baseline="0" smtClean="0">
                <a:ln>
                  <a:noFill/>
                </a:ln>
                <a:solidFill>
                  <a:schemeClr val="tx1"/>
                </a:solidFill>
                <a:effectLst/>
              </a:endParaRPr>
            </a:p>
          </p:txBody>
        </p:sp>
        <p:sp>
          <p:nvSpPr>
            <p:cNvPr id="17" name="Rectangle 12"/>
            <p:cNvSpPr>
              <a:spLocks noChangeArrowheads="1"/>
            </p:cNvSpPr>
            <p:nvPr/>
          </p:nvSpPr>
          <p:spPr bwMode="auto">
            <a:xfrm>
              <a:off x="2996" y="1241"/>
              <a:ext cx="193"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83,153</a:t>
              </a:r>
              <a:endParaRPr kumimoji="0" lang="ja-JP" altLang="ja-JP" sz="1050" b="0" i="0" u="none" strike="noStrike" cap="none" normalizeH="0" baseline="0" smtClean="0">
                <a:ln>
                  <a:noFill/>
                </a:ln>
                <a:solidFill>
                  <a:schemeClr val="tx1"/>
                </a:solidFill>
                <a:effectLst/>
              </a:endParaRPr>
            </a:p>
          </p:txBody>
        </p:sp>
        <p:sp>
          <p:nvSpPr>
            <p:cNvPr id="18" name="Rectangle 13"/>
            <p:cNvSpPr>
              <a:spLocks noChangeArrowheads="1"/>
            </p:cNvSpPr>
            <p:nvPr/>
          </p:nvSpPr>
          <p:spPr bwMode="auto">
            <a:xfrm>
              <a:off x="318" y="1408"/>
              <a:ext cx="43"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B</a:t>
              </a:r>
              <a:endParaRPr kumimoji="0" lang="ja-JP" altLang="ja-JP" sz="1050" b="0" i="0" u="none" strike="noStrike" cap="none" normalizeH="0" baseline="0" smtClean="0">
                <a:ln>
                  <a:noFill/>
                </a:ln>
                <a:solidFill>
                  <a:schemeClr val="tx1"/>
                </a:solidFill>
                <a:effectLst/>
              </a:endParaRPr>
            </a:p>
          </p:txBody>
        </p:sp>
        <p:sp>
          <p:nvSpPr>
            <p:cNvPr id="19" name="Rectangle 14"/>
            <p:cNvSpPr>
              <a:spLocks noChangeArrowheads="1"/>
            </p:cNvSpPr>
            <p:nvPr/>
          </p:nvSpPr>
          <p:spPr bwMode="auto">
            <a:xfrm>
              <a:off x="444" y="1408"/>
              <a:ext cx="613"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高額レセプト件数</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件</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smtClean="0">
                <a:ln>
                  <a:noFill/>
                </a:ln>
                <a:solidFill>
                  <a:schemeClr val="tx1"/>
                </a:solidFill>
                <a:effectLst/>
              </a:endParaRPr>
            </a:p>
          </p:txBody>
        </p:sp>
        <p:sp>
          <p:nvSpPr>
            <p:cNvPr id="20" name="Rectangle 15"/>
            <p:cNvSpPr>
              <a:spLocks noChangeArrowheads="1"/>
            </p:cNvSpPr>
            <p:nvPr/>
          </p:nvSpPr>
          <p:spPr bwMode="auto">
            <a:xfrm>
              <a:off x="2201" y="1408"/>
              <a:ext cx="103"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466</a:t>
              </a:r>
              <a:endParaRPr kumimoji="0" lang="ja-JP" altLang="ja-JP" sz="1050" b="0" i="0" u="none" strike="noStrike" cap="none" normalizeH="0" baseline="0" smtClean="0">
                <a:ln>
                  <a:noFill/>
                </a:ln>
                <a:solidFill>
                  <a:schemeClr val="tx1"/>
                </a:solidFill>
                <a:effectLst/>
              </a:endParaRPr>
            </a:p>
          </p:txBody>
        </p:sp>
        <p:sp>
          <p:nvSpPr>
            <p:cNvPr id="21" name="Rectangle 16"/>
            <p:cNvSpPr>
              <a:spLocks noChangeArrowheads="1"/>
            </p:cNvSpPr>
            <p:nvPr/>
          </p:nvSpPr>
          <p:spPr bwMode="auto">
            <a:xfrm>
              <a:off x="2640" y="1408"/>
              <a:ext cx="103"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481</a:t>
              </a:r>
              <a:endParaRPr kumimoji="0" lang="ja-JP" altLang="ja-JP" sz="1050" b="0" i="0" u="none" strike="noStrike" cap="none" normalizeH="0" baseline="0" smtClean="0">
                <a:ln>
                  <a:noFill/>
                </a:ln>
                <a:solidFill>
                  <a:schemeClr val="tx1"/>
                </a:solidFill>
                <a:effectLst/>
              </a:endParaRPr>
            </a:p>
          </p:txBody>
        </p:sp>
        <p:sp>
          <p:nvSpPr>
            <p:cNvPr id="22" name="Rectangle 17"/>
            <p:cNvSpPr>
              <a:spLocks noChangeArrowheads="1"/>
            </p:cNvSpPr>
            <p:nvPr/>
          </p:nvSpPr>
          <p:spPr bwMode="auto">
            <a:xfrm>
              <a:off x="3079" y="1408"/>
              <a:ext cx="103"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476</a:t>
              </a:r>
              <a:endParaRPr kumimoji="0" lang="ja-JP" altLang="ja-JP" sz="1050" b="0" i="0" u="none" strike="noStrike" cap="none" normalizeH="0" baseline="0" smtClean="0">
                <a:ln>
                  <a:noFill/>
                </a:ln>
                <a:solidFill>
                  <a:schemeClr val="tx1"/>
                </a:solidFill>
                <a:effectLst/>
              </a:endParaRPr>
            </a:p>
          </p:txBody>
        </p:sp>
        <p:sp>
          <p:nvSpPr>
            <p:cNvPr id="23" name="Rectangle 18"/>
            <p:cNvSpPr>
              <a:spLocks noChangeArrowheads="1"/>
            </p:cNvSpPr>
            <p:nvPr/>
          </p:nvSpPr>
          <p:spPr bwMode="auto">
            <a:xfrm>
              <a:off x="282" y="1576"/>
              <a:ext cx="123"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B/A</a:t>
              </a:r>
              <a:endParaRPr kumimoji="0" lang="ja-JP" altLang="ja-JP" sz="1050" b="0" i="0" u="none" strike="noStrike" cap="none" normalizeH="0" baseline="0" smtClean="0">
                <a:ln>
                  <a:noFill/>
                </a:ln>
                <a:solidFill>
                  <a:schemeClr val="tx1"/>
                </a:solidFill>
                <a:effectLst/>
              </a:endParaRPr>
            </a:p>
          </p:txBody>
        </p:sp>
        <p:sp>
          <p:nvSpPr>
            <p:cNvPr id="24" name="Rectangle 19"/>
            <p:cNvSpPr>
              <a:spLocks noChangeArrowheads="1"/>
            </p:cNvSpPr>
            <p:nvPr/>
          </p:nvSpPr>
          <p:spPr bwMode="auto">
            <a:xfrm>
              <a:off x="444" y="1576"/>
              <a:ext cx="136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総レセプト件数に占める高額レセプトの割合</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smtClean="0">
                <a:ln>
                  <a:noFill/>
                </a:ln>
                <a:solidFill>
                  <a:schemeClr val="tx1"/>
                </a:solidFill>
                <a:effectLst/>
              </a:endParaRPr>
            </a:p>
          </p:txBody>
        </p:sp>
        <p:sp>
          <p:nvSpPr>
            <p:cNvPr id="25" name="Rectangle 20"/>
            <p:cNvSpPr>
              <a:spLocks noChangeArrowheads="1"/>
            </p:cNvSpPr>
            <p:nvPr/>
          </p:nvSpPr>
          <p:spPr bwMode="auto">
            <a:xfrm>
              <a:off x="2201" y="1576"/>
              <a:ext cx="90"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0.5</a:t>
              </a:r>
              <a:endParaRPr kumimoji="0" lang="ja-JP" altLang="ja-JP" sz="1050" b="0" i="0" u="none" strike="noStrike" cap="none" normalizeH="0" baseline="0" dirty="0" smtClean="0">
                <a:ln>
                  <a:noFill/>
                </a:ln>
                <a:solidFill>
                  <a:schemeClr val="tx1"/>
                </a:solidFill>
                <a:effectLst/>
              </a:endParaRPr>
            </a:p>
          </p:txBody>
        </p:sp>
        <p:sp>
          <p:nvSpPr>
            <p:cNvPr id="26" name="Rectangle 21"/>
            <p:cNvSpPr>
              <a:spLocks noChangeArrowheads="1"/>
            </p:cNvSpPr>
            <p:nvPr/>
          </p:nvSpPr>
          <p:spPr bwMode="auto">
            <a:xfrm>
              <a:off x="2640" y="1576"/>
              <a:ext cx="90"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0.5</a:t>
              </a:r>
              <a:endParaRPr kumimoji="0" lang="ja-JP" altLang="ja-JP" sz="1050" b="0" i="0" u="none" strike="noStrike" cap="none" normalizeH="0" baseline="0" dirty="0" smtClean="0">
                <a:ln>
                  <a:noFill/>
                </a:ln>
                <a:solidFill>
                  <a:schemeClr val="tx1"/>
                </a:solidFill>
                <a:effectLst/>
              </a:endParaRPr>
            </a:p>
          </p:txBody>
        </p:sp>
        <p:sp>
          <p:nvSpPr>
            <p:cNvPr id="27" name="Rectangle 22"/>
            <p:cNvSpPr>
              <a:spLocks noChangeArrowheads="1"/>
            </p:cNvSpPr>
            <p:nvPr/>
          </p:nvSpPr>
          <p:spPr bwMode="auto">
            <a:xfrm>
              <a:off x="3079" y="1576"/>
              <a:ext cx="90"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1050" b="0" i="0" u="none" strike="noStrike" cap="none" normalizeH="0" baseline="0" dirty="0" smtClean="0">
                <a:ln>
                  <a:noFill/>
                </a:ln>
                <a:solidFill>
                  <a:schemeClr val="tx1"/>
                </a:solidFill>
                <a:effectLst/>
              </a:endParaRPr>
            </a:p>
          </p:txBody>
        </p:sp>
        <p:sp>
          <p:nvSpPr>
            <p:cNvPr id="28" name="Rectangle 23"/>
            <p:cNvSpPr>
              <a:spLocks noChangeArrowheads="1"/>
            </p:cNvSpPr>
            <p:nvPr/>
          </p:nvSpPr>
          <p:spPr bwMode="auto">
            <a:xfrm>
              <a:off x="318" y="1743"/>
              <a:ext cx="48"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C</a:t>
              </a:r>
              <a:endParaRPr kumimoji="0" lang="ja-JP" altLang="ja-JP" sz="1050" b="0" i="0" u="none" strike="noStrike" cap="none" normalizeH="0" baseline="0" smtClean="0">
                <a:ln>
                  <a:noFill/>
                </a:ln>
                <a:solidFill>
                  <a:schemeClr val="tx1"/>
                </a:solidFill>
                <a:effectLst/>
              </a:endParaRPr>
            </a:p>
          </p:txBody>
        </p:sp>
        <p:sp>
          <p:nvSpPr>
            <p:cNvPr id="29" name="Rectangle 24"/>
            <p:cNvSpPr>
              <a:spLocks noChangeArrowheads="1"/>
            </p:cNvSpPr>
            <p:nvPr/>
          </p:nvSpPr>
          <p:spPr bwMode="auto">
            <a:xfrm>
              <a:off x="444" y="1743"/>
              <a:ext cx="432"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smtClean="0">
                <a:ln>
                  <a:noFill/>
                </a:ln>
                <a:solidFill>
                  <a:schemeClr val="tx1"/>
                </a:solidFill>
                <a:effectLst/>
              </a:endParaRPr>
            </a:p>
          </p:txBody>
        </p:sp>
        <p:sp>
          <p:nvSpPr>
            <p:cNvPr id="30" name="Rectangle 25"/>
            <p:cNvSpPr>
              <a:spLocks noChangeArrowheads="1"/>
            </p:cNvSpPr>
            <p:nvPr/>
          </p:nvSpPr>
          <p:spPr bwMode="auto">
            <a:xfrm>
              <a:off x="1918" y="1743"/>
              <a:ext cx="40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1,588,679,680</a:t>
              </a:r>
              <a:endParaRPr kumimoji="0" lang="ja-JP" altLang="ja-JP" sz="1050" b="0" i="0" u="none" strike="noStrike" cap="none" normalizeH="0" baseline="0" smtClean="0">
                <a:ln>
                  <a:noFill/>
                </a:ln>
                <a:solidFill>
                  <a:schemeClr val="tx1"/>
                </a:solidFill>
                <a:effectLst/>
              </a:endParaRPr>
            </a:p>
          </p:txBody>
        </p:sp>
        <p:sp>
          <p:nvSpPr>
            <p:cNvPr id="31" name="Rectangle 26"/>
            <p:cNvSpPr>
              <a:spLocks noChangeArrowheads="1"/>
            </p:cNvSpPr>
            <p:nvPr/>
          </p:nvSpPr>
          <p:spPr bwMode="auto">
            <a:xfrm>
              <a:off x="2358" y="1743"/>
              <a:ext cx="40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1,603,021,640</a:t>
              </a:r>
              <a:endParaRPr kumimoji="0" lang="ja-JP" altLang="ja-JP" sz="1050" b="0" i="0" u="none" strike="noStrike" cap="none" normalizeH="0" baseline="0" smtClean="0">
                <a:ln>
                  <a:noFill/>
                </a:ln>
                <a:solidFill>
                  <a:schemeClr val="tx1"/>
                </a:solidFill>
                <a:effectLst/>
              </a:endParaRPr>
            </a:p>
          </p:txBody>
        </p:sp>
        <p:sp>
          <p:nvSpPr>
            <p:cNvPr id="17408" name="Rectangle 27"/>
            <p:cNvSpPr>
              <a:spLocks noChangeArrowheads="1"/>
            </p:cNvSpPr>
            <p:nvPr/>
          </p:nvSpPr>
          <p:spPr bwMode="auto">
            <a:xfrm>
              <a:off x="2797" y="1743"/>
              <a:ext cx="40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1,517,945,560</a:t>
              </a:r>
              <a:endParaRPr kumimoji="0" lang="ja-JP" altLang="ja-JP" sz="1050" b="0" i="0" u="none" strike="noStrike" cap="none" normalizeH="0" baseline="0" smtClean="0">
                <a:ln>
                  <a:noFill/>
                </a:ln>
                <a:solidFill>
                  <a:schemeClr val="tx1"/>
                </a:solidFill>
                <a:effectLst/>
              </a:endParaRPr>
            </a:p>
          </p:txBody>
        </p:sp>
        <p:sp>
          <p:nvSpPr>
            <p:cNvPr id="17409" name="Rectangle 28"/>
            <p:cNvSpPr>
              <a:spLocks noChangeArrowheads="1"/>
            </p:cNvSpPr>
            <p:nvPr/>
          </p:nvSpPr>
          <p:spPr bwMode="auto">
            <a:xfrm>
              <a:off x="318" y="1910"/>
              <a:ext cx="4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D</a:t>
              </a:r>
              <a:endParaRPr kumimoji="0" lang="ja-JP" altLang="ja-JP" sz="1050" b="0" i="0" u="none" strike="noStrike" cap="none" normalizeH="0" baseline="0" smtClean="0">
                <a:ln>
                  <a:noFill/>
                </a:ln>
                <a:solidFill>
                  <a:schemeClr val="tx1"/>
                </a:solidFill>
                <a:effectLst/>
              </a:endParaRPr>
            </a:p>
          </p:txBody>
        </p:sp>
        <p:sp>
          <p:nvSpPr>
            <p:cNvPr id="17412" name="Rectangle 29"/>
            <p:cNvSpPr>
              <a:spLocks noChangeArrowheads="1"/>
            </p:cNvSpPr>
            <p:nvPr/>
          </p:nvSpPr>
          <p:spPr bwMode="auto">
            <a:xfrm>
              <a:off x="538" y="1910"/>
              <a:ext cx="861"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高額レセプトの医療費</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smtClean="0">
                <a:ln>
                  <a:noFill/>
                </a:ln>
                <a:solidFill>
                  <a:schemeClr val="tx1"/>
                </a:solidFill>
                <a:effectLst/>
              </a:endParaRPr>
            </a:p>
          </p:txBody>
        </p:sp>
        <p:sp>
          <p:nvSpPr>
            <p:cNvPr id="17413" name="Rectangle 30"/>
            <p:cNvSpPr>
              <a:spLocks noChangeArrowheads="1"/>
            </p:cNvSpPr>
            <p:nvPr/>
          </p:nvSpPr>
          <p:spPr bwMode="auto">
            <a:xfrm>
              <a:off x="1971" y="1910"/>
              <a:ext cx="352"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421,949,610</a:t>
              </a:r>
              <a:endParaRPr kumimoji="0" lang="ja-JP" altLang="ja-JP" sz="1050" b="0" i="0" u="none" strike="noStrike" cap="none" normalizeH="0" baseline="0" smtClean="0">
                <a:ln>
                  <a:noFill/>
                </a:ln>
                <a:solidFill>
                  <a:schemeClr val="tx1"/>
                </a:solidFill>
                <a:effectLst/>
              </a:endParaRPr>
            </a:p>
          </p:txBody>
        </p:sp>
        <p:sp>
          <p:nvSpPr>
            <p:cNvPr id="17414" name="Rectangle 31"/>
            <p:cNvSpPr>
              <a:spLocks noChangeArrowheads="1"/>
            </p:cNvSpPr>
            <p:nvPr/>
          </p:nvSpPr>
          <p:spPr bwMode="auto">
            <a:xfrm>
              <a:off x="2410" y="1910"/>
              <a:ext cx="352"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448,173,460</a:t>
              </a:r>
              <a:endParaRPr kumimoji="0" lang="ja-JP" altLang="ja-JP" sz="1050" b="0" i="0" u="none" strike="noStrike" cap="none" normalizeH="0" baseline="0" smtClean="0">
                <a:ln>
                  <a:noFill/>
                </a:ln>
                <a:solidFill>
                  <a:schemeClr val="tx1"/>
                </a:solidFill>
                <a:effectLst/>
              </a:endParaRPr>
            </a:p>
          </p:txBody>
        </p:sp>
        <p:sp>
          <p:nvSpPr>
            <p:cNvPr id="17415" name="Rectangle 32"/>
            <p:cNvSpPr>
              <a:spLocks noChangeArrowheads="1"/>
            </p:cNvSpPr>
            <p:nvPr/>
          </p:nvSpPr>
          <p:spPr bwMode="auto">
            <a:xfrm>
              <a:off x="2849" y="1910"/>
              <a:ext cx="352"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442,768,550</a:t>
              </a:r>
              <a:endParaRPr kumimoji="0" lang="ja-JP" altLang="ja-JP" sz="1050" b="0" i="0" u="none" strike="noStrike" cap="none" normalizeH="0" baseline="0" smtClean="0">
                <a:ln>
                  <a:noFill/>
                </a:ln>
                <a:solidFill>
                  <a:schemeClr val="tx1"/>
                </a:solidFill>
                <a:effectLst/>
              </a:endParaRPr>
            </a:p>
          </p:txBody>
        </p:sp>
        <p:sp>
          <p:nvSpPr>
            <p:cNvPr id="17416" name="Rectangle 33"/>
            <p:cNvSpPr>
              <a:spLocks noChangeArrowheads="1"/>
            </p:cNvSpPr>
            <p:nvPr/>
          </p:nvSpPr>
          <p:spPr bwMode="auto">
            <a:xfrm>
              <a:off x="318" y="2078"/>
              <a:ext cx="41"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E</a:t>
              </a:r>
              <a:endParaRPr kumimoji="0" lang="ja-JP" altLang="ja-JP" sz="1050" b="0" i="0" u="none" strike="noStrike" cap="none" normalizeH="0" baseline="0" smtClean="0">
                <a:ln>
                  <a:noFill/>
                </a:ln>
                <a:solidFill>
                  <a:schemeClr val="tx1"/>
                </a:solidFill>
                <a:effectLst/>
              </a:endParaRPr>
            </a:p>
          </p:txBody>
        </p:sp>
        <p:sp>
          <p:nvSpPr>
            <p:cNvPr id="17417" name="Rectangle 34"/>
            <p:cNvSpPr>
              <a:spLocks noChangeArrowheads="1"/>
            </p:cNvSpPr>
            <p:nvPr/>
          </p:nvSpPr>
          <p:spPr bwMode="auto">
            <a:xfrm>
              <a:off x="538" y="2078"/>
              <a:ext cx="921"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その他レセプトの医療費</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smtClean="0">
                <a:ln>
                  <a:noFill/>
                </a:ln>
                <a:solidFill>
                  <a:schemeClr val="tx1"/>
                </a:solidFill>
                <a:effectLst/>
              </a:endParaRPr>
            </a:p>
          </p:txBody>
        </p:sp>
        <p:sp>
          <p:nvSpPr>
            <p:cNvPr id="17418" name="Rectangle 35"/>
            <p:cNvSpPr>
              <a:spLocks noChangeArrowheads="1"/>
            </p:cNvSpPr>
            <p:nvPr/>
          </p:nvSpPr>
          <p:spPr bwMode="auto">
            <a:xfrm>
              <a:off x="1918" y="2078"/>
              <a:ext cx="40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1,166,730,070</a:t>
              </a:r>
              <a:endParaRPr kumimoji="0" lang="ja-JP" altLang="ja-JP" sz="1050" b="0" i="0" u="none" strike="noStrike" cap="none" normalizeH="0" baseline="0" smtClean="0">
                <a:ln>
                  <a:noFill/>
                </a:ln>
                <a:solidFill>
                  <a:schemeClr val="tx1"/>
                </a:solidFill>
                <a:effectLst/>
              </a:endParaRPr>
            </a:p>
          </p:txBody>
        </p:sp>
        <p:sp>
          <p:nvSpPr>
            <p:cNvPr id="17419" name="Rectangle 36"/>
            <p:cNvSpPr>
              <a:spLocks noChangeArrowheads="1"/>
            </p:cNvSpPr>
            <p:nvPr/>
          </p:nvSpPr>
          <p:spPr bwMode="auto">
            <a:xfrm>
              <a:off x="2358" y="2078"/>
              <a:ext cx="40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1,154,848,180</a:t>
              </a:r>
              <a:endParaRPr kumimoji="0" lang="ja-JP" altLang="ja-JP" sz="1050" b="0" i="0" u="none" strike="noStrike" cap="none" normalizeH="0" baseline="0" smtClean="0">
                <a:ln>
                  <a:noFill/>
                </a:ln>
                <a:solidFill>
                  <a:schemeClr val="tx1"/>
                </a:solidFill>
                <a:effectLst/>
              </a:endParaRPr>
            </a:p>
          </p:txBody>
        </p:sp>
        <p:sp>
          <p:nvSpPr>
            <p:cNvPr id="17420" name="Rectangle 37"/>
            <p:cNvSpPr>
              <a:spLocks noChangeArrowheads="1"/>
            </p:cNvSpPr>
            <p:nvPr/>
          </p:nvSpPr>
          <p:spPr bwMode="auto">
            <a:xfrm>
              <a:off x="2797" y="2078"/>
              <a:ext cx="40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1,075,177,010</a:t>
              </a:r>
              <a:endParaRPr kumimoji="0" lang="ja-JP" altLang="ja-JP" sz="1050" b="0" i="0" u="none" strike="noStrike" cap="none" normalizeH="0" baseline="0" smtClean="0">
                <a:ln>
                  <a:noFill/>
                </a:ln>
                <a:solidFill>
                  <a:schemeClr val="tx1"/>
                </a:solidFill>
                <a:effectLst/>
              </a:endParaRPr>
            </a:p>
          </p:txBody>
        </p:sp>
        <p:sp>
          <p:nvSpPr>
            <p:cNvPr id="17421" name="Rectangle 38"/>
            <p:cNvSpPr>
              <a:spLocks noChangeArrowheads="1"/>
            </p:cNvSpPr>
            <p:nvPr/>
          </p:nvSpPr>
          <p:spPr bwMode="auto">
            <a:xfrm>
              <a:off x="282" y="2245"/>
              <a:ext cx="130"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D/C</a:t>
              </a:r>
              <a:endParaRPr kumimoji="0" lang="ja-JP" altLang="ja-JP" sz="1050" b="0" i="0" u="none" strike="noStrike" cap="none" normalizeH="0" baseline="0" smtClean="0">
                <a:ln>
                  <a:noFill/>
                </a:ln>
                <a:solidFill>
                  <a:schemeClr val="tx1"/>
                </a:solidFill>
                <a:effectLst/>
              </a:endParaRPr>
            </a:p>
          </p:txBody>
        </p:sp>
        <p:sp>
          <p:nvSpPr>
            <p:cNvPr id="17422" name="Rectangle 39"/>
            <p:cNvSpPr>
              <a:spLocks noChangeArrowheads="1"/>
            </p:cNvSpPr>
            <p:nvPr/>
          </p:nvSpPr>
          <p:spPr bwMode="auto">
            <a:xfrm>
              <a:off x="444" y="2245"/>
              <a:ext cx="120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総医療費に占める高額レセプトの割合</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105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50" b="0" i="0" u="none" strike="noStrike" cap="none" normalizeH="0" baseline="0" smtClean="0">
                <a:ln>
                  <a:noFill/>
                </a:ln>
                <a:solidFill>
                  <a:schemeClr val="tx1"/>
                </a:solidFill>
                <a:effectLst/>
              </a:endParaRPr>
            </a:p>
          </p:txBody>
        </p:sp>
        <p:sp>
          <p:nvSpPr>
            <p:cNvPr id="17423" name="Rectangle 40"/>
            <p:cNvSpPr>
              <a:spLocks noChangeArrowheads="1"/>
            </p:cNvSpPr>
            <p:nvPr/>
          </p:nvSpPr>
          <p:spPr bwMode="auto">
            <a:xfrm>
              <a:off x="2169" y="2245"/>
              <a:ext cx="124"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26.6</a:t>
              </a:r>
              <a:endParaRPr kumimoji="0" lang="ja-JP" altLang="ja-JP" sz="1050" b="0" i="0" u="none" strike="noStrike" cap="none" normalizeH="0" baseline="0" dirty="0" smtClean="0">
                <a:ln>
                  <a:noFill/>
                </a:ln>
                <a:solidFill>
                  <a:schemeClr val="tx1"/>
                </a:solidFill>
                <a:effectLst/>
              </a:endParaRPr>
            </a:p>
          </p:txBody>
        </p:sp>
        <p:sp>
          <p:nvSpPr>
            <p:cNvPr id="17424" name="Rectangle 41"/>
            <p:cNvSpPr>
              <a:spLocks noChangeArrowheads="1"/>
            </p:cNvSpPr>
            <p:nvPr/>
          </p:nvSpPr>
          <p:spPr bwMode="auto">
            <a:xfrm>
              <a:off x="2609" y="2245"/>
              <a:ext cx="124"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28.0</a:t>
              </a:r>
              <a:endParaRPr kumimoji="0" lang="ja-JP" altLang="ja-JP" sz="1050" b="0" i="0" u="none" strike="noStrike" cap="none" normalizeH="0" baseline="0" dirty="0" smtClean="0">
                <a:ln>
                  <a:noFill/>
                </a:ln>
                <a:solidFill>
                  <a:schemeClr val="tx1"/>
                </a:solidFill>
                <a:effectLst/>
              </a:endParaRPr>
            </a:p>
          </p:txBody>
        </p:sp>
        <p:sp>
          <p:nvSpPr>
            <p:cNvPr id="17425" name="Rectangle 42"/>
            <p:cNvSpPr>
              <a:spLocks noChangeArrowheads="1"/>
            </p:cNvSpPr>
            <p:nvPr/>
          </p:nvSpPr>
          <p:spPr bwMode="auto">
            <a:xfrm>
              <a:off x="3048" y="2245"/>
              <a:ext cx="124"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5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29.2</a:t>
              </a:r>
              <a:endParaRPr kumimoji="0" lang="ja-JP" altLang="ja-JP" sz="1050" b="0" i="0" u="none" strike="noStrike" cap="none" normalizeH="0" baseline="0" dirty="0" smtClean="0">
                <a:ln>
                  <a:noFill/>
                </a:ln>
                <a:solidFill>
                  <a:schemeClr val="tx1"/>
                </a:solidFill>
                <a:effectLst/>
              </a:endParaRPr>
            </a:p>
          </p:txBody>
        </p:sp>
        <p:sp>
          <p:nvSpPr>
            <p:cNvPr id="17426" name="Rectangle 43"/>
            <p:cNvSpPr>
              <a:spLocks noChangeArrowheads="1"/>
            </p:cNvSpPr>
            <p:nvPr/>
          </p:nvSpPr>
          <p:spPr bwMode="auto">
            <a:xfrm>
              <a:off x="256" y="1121"/>
              <a:ext cx="26"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427" name="Line 44"/>
            <p:cNvSpPr>
              <a:spLocks noChangeShapeType="1"/>
            </p:cNvSpPr>
            <p:nvPr/>
          </p:nvSpPr>
          <p:spPr bwMode="auto">
            <a:xfrm>
              <a:off x="245" y="1016"/>
              <a:ext cx="2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28" name="Rectangle 45"/>
            <p:cNvSpPr>
              <a:spLocks noChangeArrowheads="1"/>
            </p:cNvSpPr>
            <p:nvPr/>
          </p:nvSpPr>
          <p:spPr bwMode="auto">
            <a:xfrm>
              <a:off x="245" y="1016"/>
              <a:ext cx="29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29" name="Line 46"/>
            <p:cNvSpPr>
              <a:spLocks noChangeShapeType="1"/>
            </p:cNvSpPr>
            <p:nvPr/>
          </p:nvSpPr>
          <p:spPr bwMode="auto">
            <a:xfrm>
              <a:off x="245" y="1183"/>
              <a:ext cx="2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30" name="Rectangle 47"/>
            <p:cNvSpPr>
              <a:spLocks noChangeArrowheads="1"/>
            </p:cNvSpPr>
            <p:nvPr/>
          </p:nvSpPr>
          <p:spPr bwMode="auto">
            <a:xfrm>
              <a:off x="245" y="1183"/>
              <a:ext cx="295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31" name="Line 48"/>
            <p:cNvSpPr>
              <a:spLocks noChangeShapeType="1"/>
            </p:cNvSpPr>
            <p:nvPr/>
          </p:nvSpPr>
          <p:spPr bwMode="auto">
            <a:xfrm>
              <a:off x="245" y="1351"/>
              <a:ext cx="2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32" name="Rectangle 49"/>
            <p:cNvSpPr>
              <a:spLocks noChangeArrowheads="1"/>
            </p:cNvSpPr>
            <p:nvPr/>
          </p:nvSpPr>
          <p:spPr bwMode="auto">
            <a:xfrm>
              <a:off x="245" y="1351"/>
              <a:ext cx="29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33" name="Line 50"/>
            <p:cNvSpPr>
              <a:spLocks noChangeShapeType="1"/>
            </p:cNvSpPr>
            <p:nvPr/>
          </p:nvSpPr>
          <p:spPr bwMode="auto">
            <a:xfrm>
              <a:off x="245" y="1518"/>
              <a:ext cx="2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34" name="Rectangle 51"/>
            <p:cNvSpPr>
              <a:spLocks noChangeArrowheads="1"/>
            </p:cNvSpPr>
            <p:nvPr/>
          </p:nvSpPr>
          <p:spPr bwMode="auto">
            <a:xfrm>
              <a:off x="245" y="1518"/>
              <a:ext cx="29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35" name="Line 52"/>
            <p:cNvSpPr>
              <a:spLocks noChangeShapeType="1"/>
            </p:cNvSpPr>
            <p:nvPr/>
          </p:nvSpPr>
          <p:spPr bwMode="auto">
            <a:xfrm>
              <a:off x="245" y="1685"/>
              <a:ext cx="2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36" name="Rectangle 53"/>
            <p:cNvSpPr>
              <a:spLocks noChangeArrowheads="1"/>
            </p:cNvSpPr>
            <p:nvPr/>
          </p:nvSpPr>
          <p:spPr bwMode="auto">
            <a:xfrm>
              <a:off x="245" y="1685"/>
              <a:ext cx="295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37" name="Line 54"/>
            <p:cNvSpPr>
              <a:spLocks noChangeShapeType="1"/>
            </p:cNvSpPr>
            <p:nvPr/>
          </p:nvSpPr>
          <p:spPr bwMode="auto">
            <a:xfrm>
              <a:off x="245" y="1853"/>
              <a:ext cx="18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38" name="Rectangle 55"/>
            <p:cNvSpPr>
              <a:spLocks noChangeArrowheads="1"/>
            </p:cNvSpPr>
            <p:nvPr/>
          </p:nvSpPr>
          <p:spPr bwMode="auto">
            <a:xfrm>
              <a:off x="245" y="1853"/>
              <a:ext cx="18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39" name="Line 56"/>
            <p:cNvSpPr>
              <a:spLocks noChangeShapeType="1"/>
            </p:cNvSpPr>
            <p:nvPr/>
          </p:nvSpPr>
          <p:spPr bwMode="auto">
            <a:xfrm>
              <a:off x="528" y="1853"/>
              <a:ext cx="26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40" name="Rectangle 57"/>
            <p:cNvSpPr>
              <a:spLocks noChangeArrowheads="1"/>
            </p:cNvSpPr>
            <p:nvPr/>
          </p:nvSpPr>
          <p:spPr bwMode="auto">
            <a:xfrm>
              <a:off x="528" y="1853"/>
              <a:ext cx="267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41" name="Line 58"/>
            <p:cNvSpPr>
              <a:spLocks noChangeShapeType="1"/>
            </p:cNvSpPr>
            <p:nvPr/>
          </p:nvSpPr>
          <p:spPr bwMode="auto">
            <a:xfrm>
              <a:off x="245" y="2020"/>
              <a:ext cx="18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42" name="Rectangle 59"/>
            <p:cNvSpPr>
              <a:spLocks noChangeArrowheads="1"/>
            </p:cNvSpPr>
            <p:nvPr/>
          </p:nvSpPr>
          <p:spPr bwMode="auto">
            <a:xfrm>
              <a:off x="245" y="2020"/>
              <a:ext cx="18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43" name="Line 60"/>
            <p:cNvSpPr>
              <a:spLocks noChangeShapeType="1"/>
            </p:cNvSpPr>
            <p:nvPr/>
          </p:nvSpPr>
          <p:spPr bwMode="auto">
            <a:xfrm>
              <a:off x="528" y="2020"/>
              <a:ext cx="26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44" name="Rectangle 61"/>
            <p:cNvSpPr>
              <a:spLocks noChangeArrowheads="1"/>
            </p:cNvSpPr>
            <p:nvPr/>
          </p:nvSpPr>
          <p:spPr bwMode="auto">
            <a:xfrm>
              <a:off x="528" y="2020"/>
              <a:ext cx="267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45" name="Line 62"/>
            <p:cNvSpPr>
              <a:spLocks noChangeShapeType="1"/>
            </p:cNvSpPr>
            <p:nvPr/>
          </p:nvSpPr>
          <p:spPr bwMode="auto">
            <a:xfrm>
              <a:off x="245" y="2187"/>
              <a:ext cx="2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46" name="Rectangle 63"/>
            <p:cNvSpPr>
              <a:spLocks noChangeArrowheads="1"/>
            </p:cNvSpPr>
            <p:nvPr/>
          </p:nvSpPr>
          <p:spPr bwMode="auto">
            <a:xfrm>
              <a:off x="245" y="2187"/>
              <a:ext cx="295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47" name="Line 64"/>
            <p:cNvSpPr>
              <a:spLocks noChangeShapeType="1"/>
            </p:cNvSpPr>
            <p:nvPr/>
          </p:nvSpPr>
          <p:spPr bwMode="auto">
            <a:xfrm>
              <a:off x="245" y="2355"/>
              <a:ext cx="2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48" name="Rectangle 65"/>
            <p:cNvSpPr>
              <a:spLocks noChangeArrowheads="1"/>
            </p:cNvSpPr>
            <p:nvPr/>
          </p:nvSpPr>
          <p:spPr bwMode="auto">
            <a:xfrm>
              <a:off x="245" y="2355"/>
              <a:ext cx="295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49" name="Line 66"/>
            <p:cNvSpPr>
              <a:spLocks noChangeShapeType="1"/>
            </p:cNvSpPr>
            <p:nvPr/>
          </p:nvSpPr>
          <p:spPr bwMode="auto">
            <a:xfrm>
              <a:off x="240" y="1016"/>
              <a:ext cx="0" cy="13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50" name="Rectangle 67"/>
            <p:cNvSpPr>
              <a:spLocks noChangeArrowheads="1"/>
            </p:cNvSpPr>
            <p:nvPr/>
          </p:nvSpPr>
          <p:spPr bwMode="auto">
            <a:xfrm>
              <a:off x="240" y="1016"/>
              <a:ext cx="5" cy="13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51" name="Line 68"/>
            <p:cNvSpPr>
              <a:spLocks noChangeShapeType="1"/>
            </p:cNvSpPr>
            <p:nvPr/>
          </p:nvSpPr>
          <p:spPr bwMode="auto">
            <a:xfrm>
              <a:off x="1887" y="1021"/>
              <a:ext cx="0" cy="13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52" name="Rectangle 69"/>
            <p:cNvSpPr>
              <a:spLocks noChangeArrowheads="1"/>
            </p:cNvSpPr>
            <p:nvPr/>
          </p:nvSpPr>
          <p:spPr bwMode="auto">
            <a:xfrm>
              <a:off x="1887" y="1021"/>
              <a:ext cx="5" cy="133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53" name="Line 70"/>
            <p:cNvSpPr>
              <a:spLocks noChangeShapeType="1"/>
            </p:cNvSpPr>
            <p:nvPr/>
          </p:nvSpPr>
          <p:spPr bwMode="auto">
            <a:xfrm>
              <a:off x="2326" y="1021"/>
              <a:ext cx="0" cy="13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54" name="Rectangle 71"/>
            <p:cNvSpPr>
              <a:spLocks noChangeArrowheads="1"/>
            </p:cNvSpPr>
            <p:nvPr/>
          </p:nvSpPr>
          <p:spPr bwMode="auto">
            <a:xfrm>
              <a:off x="2326" y="1021"/>
              <a:ext cx="6" cy="133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55" name="Line 72"/>
            <p:cNvSpPr>
              <a:spLocks noChangeShapeType="1"/>
            </p:cNvSpPr>
            <p:nvPr/>
          </p:nvSpPr>
          <p:spPr bwMode="auto">
            <a:xfrm>
              <a:off x="2766" y="1021"/>
              <a:ext cx="0" cy="13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56" name="Rectangle 73"/>
            <p:cNvSpPr>
              <a:spLocks noChangeArrowheads="1"/>
            </p:cNvSpPr>
            <p:nvPr/>
          </p:nvSpPr>
          <p:spPr bwMode="auto">
            <a:xfrm>
              <a:off x="2766" y="1021"/>
              <a:ext cx="5" cy="133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57" name="Rectangle 74"/>
            <p:cNvSpPr>
              <a:spLocks noChangeArrowheads="1"/>
            </p:cNvSpPr>
            <p:nvPr/>
          </p:nvSpPr>
          <p:spPr bwMode="auto">
            <a:xfrm>
              <a:off x="3202" y="1011"/>
              <a:ext cx="10" cy="134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58" name="Line 75"/>
            <p:cNvSpPr>
              <a:spLocks noChangeShapeType="1"/>
            </p:cNvSpPr>
            <p:nvPr/>
          </p:nvSpPr>
          <p:spPr bwMode="auto">
            <a:xfrm>
              <a:off x="428" y="1189"/>
              <a:ext cx="0" cy="11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59" name="Rectangle 76"/>
            <p:cNvSpPr>
              <a:spLocks noChangeArrowheads="1"/>
            </p:cNvSpPr>
            <p:nvPr/>
          </p:nvSpPr>
          <p:spPr bwMode="auto">
            <a:xfrm>
              <a:off x="428" y="1189"/>
              <a:ext cx="5" cy="117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60" name="Line 77"/>
            <p:cNvSpPr>
              <a:spLocks noChangeShapeType="1"/>
            </p:cNvSpPr>
            <p:nvPr/>
          </p:nvSpPr>
          <p:spPr bwMode="auto">
            <a:xfrm>
              <a:off x="522" y="1853"/>
              <a:ext cx="0" cy="34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61" name="Rectangle 78"/>
            <p:cNvSpPr>
              <a:spLocks noChangeArrowheads="1"/>
            </p:cNvSpPr>
            <p:nvPr/>
          </p:nvSpPr>
          <p:spPr bwMode="auto">
            <a:xfrm>
              <a:off x="522" y="1853"/>
              <a:ext cx="6" cy="34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62" name="Rectangle 79"/>
            <p:cNvSpPr>
              <a:spLocks noChangeArrowheads="1"/>
            </p:cNvSpPr>
            <p:nvPr/>
          </p:nvSpPr>
          <p:spPr bwMode="auto">
            <a:xfrm>
              <a:off x="3210" y="1011"/>
              <a:ext cx="5"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63" name="Line 80"/>
            <p:cNvSpPr>
              <a:spLocks noChangeShapeType="1"/>
            </p:cNvSpPr>
            <p:nvPr/>
          </p:nvSpPr>
          <p:spPr bwMode="auto">
            <a:xfrm>
              <a:off x="3210" y="1183"/>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64" name="Rectangle 81"/>
            <p:cNvSpPr>
              <a:spLocks noChangeArrowheads="1"/>
            </p:cNvSpPr>
            <p:nvPr/>
          </p:nvSpPr>
          <p:spPr bwMode="auto">
            <a:xfrm>
              <a:off x="3210" y="1183"/>
              <a:ext cx="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65" name="Line 82"/>
            <p:cNvSpPr>
              <a:spLocks noChangeShapeType="1"/>
            </p:cNvSpPr>
            <p:nvPr/>
          </p:nvSpPr>
          <p:spPr bwMode="auto">
            <a:xfrm>
              <a:off x="3210" y="135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66" name="Rectangle 83"/>
            <p:cNvSpPr>
              <a:spLocks noChangeArrowheads="1"/>
            </p:cNvSpPr>
            <p:nvPr/>
          </p:nvSpPr>
          <p:spPr bwMode="auto">
            <a:xfrm>
              <a:off x="3210" y="1351"/>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67" name="Line 84"/>
            <p:cNvSpPr>
              <a:spLocks noChangeShapeType="1"/>
            </p:cNvSpPr>
            <p:nvPr/>
          </p:nvSpPr>
          <p:spPr bwMode="auto">
            <a:xfrm>
              <a:off x="3210" y="151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68" name="Rectangle 85"/>
            <p:cNvSpPr>
              <a:spLocks noChangeArrowheads="1"/>
            </p:cNvSpPr>
            <p:nvPr/>
          </p:nvSpPr>
          <p:spPr bwMode="auto">
            <a:xfrm>
              <a:off x="3210" y="1518"/>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69" name="Line 86"/>
            <p:cNvSpPr>
              <a:spLocks noChangeShapeType="1"/>
            </p:cNvSpPr>
            <p:nvPr/>
          </p:nvSpPr>
          <p:spPr bwMode="auto">
            <a:xfrm>
              <a:off x="3210" y="1685"/>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70" name="Rectangle 87"/>
            <p:cNvSpPr>
              <a:spLocks noChangeArrowheads="1"/>
            </p:cNvSpPr>
            <p:nvPr/>
          </p:nvSpPr>
          <p:spPr bwMode="auto">
            <a:xfrm>
              <a:off x="3210" y="1685"/>
              <a:ext cx="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71" name="Line 88"/>
            <p:cNvSpPr>
              <a:spLocks noChangeShapeType="1"/>
            </p:cNvSpPr>
            <p:nvPr/>
          </p:nvSpPr>
          <p:spPr bwMode="auto">
            <a:xfrm>
              <a:off x="3210" y="1853"/>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72" name="Rectangle 89"/>
            <p:cNvSpPr>
              <a:spLocks noChangeArrowheads="1"/>
            </p:cNvSpPr>
            <p:nvPr/>
          </p:nvSpPr>
          <p:spPr bwMode="auto">
            <a:xfrm>
              <a:off x="3210" y="1853"/>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73" name="Line 90"/>
            <p:cNvSpPr>
              <a:spLocks noChangeShapeType="1"/>
            </p:cNvSpPr>
            <p:nvPr/>
          </p:nvSpPr>
          <p:spPr bwMode="auto">
            <a:xfrm>
              <a:off x="3210" y="202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74" name="Rectangle 91"/>
            <p:cNvSpPr>
              <a:spLocks noChangeArrowheads="1"/>
            </p:cNvSpPr>
            <p:nvPr/>
          </p:nvSpPr>
          <p:spPr bwMode="auto">
            <a:xfrm>
              <a:off x="3210" y="2020"/>
              <a:ext cx="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75" name="Line 92"/>
            <p:cNvSpPr>
              <a:spLocks noChangeShapeType="1"/>
            </p:cNvSpPr>
            <p:nvPr/>
          </p:nvSpPr>
          <p:spPr bwMode="auto">
            <a:xfrm>
              <a:off x="3210" y="218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76" name="Rectangle 93"/>
            <p:cNvSpPr>
              <a:spLocks noChangeArrowheads="1"/>
            </p:cNvSpPr>
            <p:nvPr/>
          </p:nvSpPr>
          <p:spPr bwMode="auto">
            <a:xfrm>
              <a:off x="3210" y="2187"/>
              <a:ext cx="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77" name="Rectangle 94"/>
            <p:cNvSpPr>
              <a:spLocks noChangeArrowheads="1"/>
            </p:cNvSpPr>
            <p:nvPr/>
          </p:nvSpPr>
          <p:spPr bwMode="auto">
            <a:xfrm>
              <a:off x="3210" y="2350"/>
              <a:ext cx="5"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78" name="Line 95"/>
            <p:cNvSpPr>
              <a:spLocks noChangeShapeType="1"/>
            </p:cNvSpPr>
            <p:nvPr/>
          </p:nvSpPr>
          <p:spPr bwMode="auto">
            <a:xfrm flipH="1">
              <a:off x="245" y="1021"/>
              <a:ext cx="1593" cy="1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7479" name="Group 4"/>
          <p:cNvGrpSpPr>
            <a:grpSpLocks noChangeAspect="1"/>
          </p:cNvGrpSpPr>
          <p:nvPr/>
        </p:nvGrpSpPr>
        <p:grpSpPr bwMode="auto">
          <a:xfrm>
            <a:off x="326174" y="5691732"/>
            <a:ext cx="6096000" cy="2379663"/>
            <a:chOff x="232" y="3160"/>
            <a:chExt cx="3840" cy="1499"/>
          </a:xfrm>
        </p:grpSpPr>
        <p:sp>
          <p:nvSpPr>
            <p:cNvPr id="17480" name="AutoShape 3"/>
            <p:cNvSpPr>
              <a:spLocks noChangeAspect="1" noChangeArrowheads="1" noTextEdit="1"/>
            </p:cNvSpPr>
            <p:nvPr/>
          </p:nvSpPr>
          <p:spPr bwMode="auto">
            <a:xfrm>
              <a:off x="232" y="3160"/>
              <a:ext cx="3840" cy="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81" name="Rectangle 5"/>
            <p:cNvSpPr>
              <a:spLocks noChangeArrowheads="1"/>
            </p:cNvSpPr>
            <p:nvPr/>
          </p:nvSpPr>
          <p:spPr bwMode="auto">
            <a:xfrm>
              <a:off x="234" y="3162"/>
              <a:ext cx="3837" cy="1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82" name="Freeform 6"/>
            <p:cNvSpPr>
              <a:spLocks noEditPoints="1"/>
            </p:cNvSpPr>
            <p:nvPr/>
          </p:nvSpPr>
          <p:spPr bwMode="auto">
            <a:xfrm>
              <a:off x="630" y="3420"/>
              <a:ext cx="3106" cy="899"/>
            </a:xfrm>
            <a:custGeom>
              <a:avLst/>
              <a:gdLst>
                <a:gd name="T0" fmla="*/ 0 w 3106"/>
                <a:gd name="T1" fmla="*/ 895 h 899"/>
                <a:gd name="T2" fmla="*/ 3106 w 3106"/>
                <a:gd name="T3" fmla="*/ 895 h 899"/>
                <a:gd name="T4" fmla="*/ 3106 w 3106"/>
                <a:gd name="T5" fmla="*/ 899 h 899"/>
                <a:gd name="T6" fmla="*/ 0 w 3106"/>
                <a:gd name="T7" fmla="*/ 899 h 899"/>
                <a:gd name="T8" fmla="*/ 0 w 3106"/>
                <a:gd name="T9" fmla="*/ 895 h 899"/>
                <a:gd name="T10" fmla="*/ 0 w 3106"/>
                <a:gd name="T11" fmla="*/ 783 h 899"/>
                <a:gd name="T12" fmla="*/ 3106 w 3106"/>
                <a:gd name="T13" fmla="*/ 783 h 899"/>
                <a:gd name="T14" fmla="*/ 3106 w 3106"/>
                <a:gd name="T15" fmla="*/ 787 h 899"/>
                <a:gd name="T16" fmla="*/ 0 w 3106"/>
                <a:gd name="T17" fmla="*/ 787 h 899"/>
                <a:gd name="T18" fmla="*/ 0 w 3106"/>
                <a:gd name="T19" fmla="*/ 783 h 899"/>
                <a:gd name="T20" fmla="*/ 0 w 3106"/>
                <a:gd name="T21" fmla="*/ 671 h 899"/>
                <a:gd name="T22" fmla="*/ 3106 w 3106"/>
                <a:gd name="T23" fmla="*/ 671 h 899"/>
                <a:gd name="T24" fmla="*/ 3106 w 3106"/>
                <a:gd name="T25" fmla="*/ 675 h 899"/>
                <a:gd name="T26" fmla="*/ 0 w 3106"/>
                <a:gd name="T27" fmla="*/ 675 h 899"/>
                <a:gd name="T28" fmla="*/ 0 w 3106"/>
                <a:gd name="T29" fmla="*/ 671 h 899"/>
                <a:gd name="T30" fmla="*/ 0 w 3106"/>
                <a:gd name="T31" fmla="*/ 559 h 899"/>
                <a:gd name="T32" fmla="*/ 3106 w 3106"/>
                <a:gd name="T33" fmla="*/ 559 h 899"/>
                <a:gd name="T34" fmla="*/ 3106 w 3106"/>
                <a:gd name="T35" fmla="*/ 563 h 899"/>
                <a:gd name="T36" fmla="*/ 0 w 3106"/>
                <a:gd name="T37" fmla="*/ 563 h 899"/>
                <a:gd name="T38" fmla="*/ 0 w 3106"/>
                <a:gd name="T39" fmla="*/ 559 h 899"/>
                <a:gd name="T40" fmla="*/ 0 w 3106"/>
                <a:gd name="T41" fmla="*/ 448 h 899"/>
                <a:gd name="T42" fmla="*/ 3106 w 3106"/>
                <a:gd name="T43" fmla="*/ 448 h 899"/>
                <a:gd name="T44" fmla="*/ 3106 w 3106"/>
                <a:gd name="T45" fmla="*/ 452 h 899"/>
                <a:gd name="T46" fmla="*/ 0 w 3106"/>
                <a:gd name="T47" fmla="*/ 452 h 899"/>
                <a:gd name="T48" fmla="*/ 0 w 3106"/>
                <a:gd name="T49" fmla="*/ 448 h 899"/>
                <a:gd name="T50" fmla="*/ 0 w 3106"/>
                <a:gd name="T51" fmla="*/ 336 h 899"/>
                <a:gd name="T52" fmla="*/ 3106 w 3106"/>
                <a:gd name="T53" fmla="*/ 336 h 899"/>
                <a:gd name="T54" fmla="*/ 3106 w 3106"/>
                <a:gd name="T55" fmla="*/ 340 h 899"/>
                <a:gd name="T56" fmla="*/ 0 w 3106"/>
                <a:gd name="T57" fmla="*/ 340 h 899"/>
                <a:gd name="T58" fmla="*/ 0 w 3106"/>
                <a:gd name="T59" fmla="*/ 336 h 899"/>
                <a:gd name="T60" fmla="*/ 0 w 3106"/>
                <a:gd name="T61" fmla="*/ 224 h 899"/>
                <a:gd name="T62" fmla="*/ 3106 w 3106"/>
                <a:gd name="T63" fmla="*/ 224 h 899"/>
                <a:gd name="T64" fmla="*/ 3106 w 3106"/>
                <a:gd name="T65" fmla="*/ 228 h 899"/>
                <a:gd name="T66" fmla="*/ 0 w 3106"/>
                <a:gd name="T67" fmla="*/ 228 h 899"/>
                <a:gd name="T68" fmla="*/ 0 w 3106"/>
                <a:gd name="T69" fmla="*/ 224 h 899"/>
                <a:gd name="T70" fmla="*/ 0 w 3106"/>
                <a:gd name="T71" fmla="*/ 112 h 899"/>
                <a:gd name="T72" fmla="*/ 3106 w 3106"/>
                <a:gd name="T73" fmla="*/ 112 h 899"/>
                <a:gd name="T74" fmla="*/ 3106 w 3106"/>
                <a:gd name="T75" fmla="*/ 116 h 899"/>
                <a:gd name="T76" fmla="*/ 0 w 3106"/>
                <a:gd name="T77" fmla="*/ 116 h 899"/>
                <a:gd name="T78" fmla="*/ 0 w 3106"/>
                <a:gd name="T79" fmla="*/ 112 h 899"/>
                <a:gd name="T80" fmla="*/ 0 w 3106"/>
                <a:gd name="T81" fmla="*/ 0 h 899"/>
                <a:gd name="T82" fmla="*/ 3106 w 3106"/>
                <a:gd name="T83" fmla="*/ 0 h 899"/>
                <a:gd name="T84" fmla="*/ 3106 w 3106"/>
                <a:gd name="T85" fmla="*/ 4 h 899"/>
                <a:gd name="T86" fmla="*/ 0 w 3106"/>
                <a:gd name="T87" fmla="*/ 4 h 899"/>
                <a:gd name="T88" fmla="*/ 0 w 3106"/>
                <a:gd name="T89" fmla="*/ 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06" h="899">
                  <a:moveTo>
                    <a:pt x="0" y="895"/>
                  </a:moveTo>
                  <a:lnTo>
                    <a:pt x="3106" y="895"/>
                  </a:lnTo>
                  <a:lnTo>
                    <a:pt x="3106" y="899"/>
                  </a:lnTo>
                  <a:lnTo>
                    <a:pt x="0" y="899"/>
                  </a:lnTo>
                  <a:lnTo>
                    <a:pt x="0" y="895"/>
                  </a:lnTo>
                  <a:close/>
                  <a:moveTo>
                    <a:pt x="0" y="783"/>
                  </a:moveTo>
                  <a:lnTo>
                    <a:pt x="3106" y="783"/>
                  </a:lnTo>
                  <a:lnTo>
                    <a:pt x="3106" y="787"/>
                  </a:lnTo>
                  <a:lnTo>
                    <a:pt x="0" y="787"/>
                  </a:lnTo>
                  <a:lnTo>
                    <a:pt x="0" y="783"/>
                  </a:lnTo>
                  <a:close/>
                  <a:moveTo>
                    <a:pt x="0" y="671"/>
                  </a:moveTo>
                  <a:lnTo>
                    <a:pt x="3106" y="671"/>
                  </a:lnTo>
                  <a:lnTo>
                    <a:pt x="3106" y="675"/>
                  </a:lnTo>
                  <a:lnTo>
                    <a:pt x="0" y="675"/>
                  </a:lnTo>
                  <a:lnTo>
                    <a:pt x="0" y="671"/>
                  </a:lnTo>
                  <a:close/>
                  <a:moveTo>
                    <a:pt x="0" y="559"/>
                  </a:moveTo>
                  <a:lnTo>
                    <a:pt x="3106" y="559"/>
                  </a:lnTo>
                  <a:lnTo>
                    <a:pt x="3106" y="563"/>
                  </a:lnTo>
                  <a:lnTo>
                    <a:pt x="0" y="563"/>
                  </a:lnTo>
                  <a:lnTo>
                    <a:pt x="0" y="559"/>
                  </a:lnTo>
                  <a:close/>
                  <a:moveTo>
                    <a:pt x="0" y="448"/>
                  </a:moveTo>
                  <a:lnTo>
                    <a:pt x="3106" y="448"/>
                  </a:lnTo>
                  <a:lnTo>
                    <a:pt x="3106" y="452"/>
                  </a:lnTo>
                  <a:lnTo>
                    <a:pt x="0" y="452"/>
                  </a:lnTo>
                  <a:lnTo>
                    <a:pt x="0" y="448"/>
                  </a:lnTo>
                  <a:close/>
                  <a:moveTo>
                    <a:pt x="0" y="336"/>
                  </a:moveTo>
                  <a:lnTo>
                    <a:pt x="3106" y="336"/>
                  </a:lnTo>
                  <a:lnTo>
                    <a:pt x="3106" y="340"/>
                  </a:lnTo>
                  <a:lnTo>
                    <a:pt x="0" y="340"/>
                  </a:lnTo>
                  <a:lnTo>
                    <a:pt x="0" y="336"/>
                  </a:lnTo>
                  <a:close/>
                  <a:moveTo>
                    <a:pt x="0" y="224"/>
                  </a:moveTo>
                  <a:lnTo>
                    <a:pt x="3106" y="224"/>
                  </a:lnTo>
                  <a:lnTo>
                    <a:pt x="3106" y="228"/>
                  </a:lnTo>
                  <a:lnTo>
                    <a:pt x="0" y="228"/>
                  </a:lnTo>
                  <a:lnTo>
                    <a:pt x="0" y="224"/>
                  </a:lnTo>
                  <a:close/>
                  <a:moveTo>
                    <a:pt x="0" y="112"/>
                  </a:moveTo>
                  <a:lnTo>
                    <a:pt x="3106" y="112"/>
                  </a:lnTo>
                  <a:lnTo>
                    <a:pt x="3106" y="116"/>
                  </a:lnTo>
                  <a:lnTo>
                    <a:pt x="0" y="116"/>
                  </a:lnTo>
                  <a:lnTo>
                    <a:pt x="0" y="112"/>
                  </a:lnTo>
                  <a:close/>
                  <a:moveTo>
                    <a:pt x="0" y="0"/>
                  </a:moveTo>
                  <a:lnTo>
                    <a:pt x="3106" y="0"/>
                  </a:lnTo>
                  <a:lnTo>
                    <a:pt x="3106" y="4"/>
                  </a:lnTo>
                  <a:lnTo>
                    <a:pt x="0" y="4"/>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83" name="Freeform 7"/>
            <p:cNvSpPr>
              <a:spLocks noEditPoints="1"/>
            </p:cNvSpPr>
            <p:nvPr/>
          </p:nvSpPr>
          <p:spPr bwMode="auto">
            <a:xfrm>
              <a:off x="941" y="4178"/>
              <a:ext cx="2485" cy="251"/>
            </a:xfrm>
            <a:custGeom>
              <a:avLst/>
              <a:gdLst>
                <a:gd name="T0" fmla="*/ 0 w 2485"/>
                <a:gd name="T1" fmla="*/ 15 h 251"/>
                <a:gd name="T2" fmla="*/ 414 w 2485"/>
                <a:gd name="T3" fmla="*/ 15 h 251"/>
                <a:gd name="T4" fmla="*/ 414 w 2485"/>
                <a:gd name="T5" fmla="*/ 251 h 251"/>
                <a:gd name="T6" fmla="*/ 0 w 2485"/>
                <a:gd name="T7" fmla="*/ 251 h 251"/>
                <a:gd name="T8" fmla="*/ 0 w 2485"/>
                <a:gd name="T9" fmla="*/ 15 h 251"/>
                <a:gd name="T10" fmla="*/ 1036 w 2485"/>
                <a:gd name="T11" fmla="*/ 0 h 251"/>
                <a:gd name="T12" fmla="*/ 1450 w 2485"/>
                <a:gd name="T13" fmla="*/ 0 h 251"/>
                <a:gd name="T14" fmla="*/ 1450 w 2485"/>
                <a:gd name="T15" fmla="*/ 251 h 251"/>
                <a:gd name="T16" fmla="*/ 1036 w 2485"/>
                <a:gd name="T17" fmla="*/ 251 h 251"/>
                <a:gd name="T18" fmla="*/ 1036 w 2485"/>
                <a:gd name="T19" fmla="*/ 0 h 251"/>
                <a:gd name="T20" fmla="*/ 2071 w 2485"/>
                <a:gd name="T21" fmla="*/ 3 h 251"/>
                <a:gd name="T22" fmla="*/ 2485 w 2485"/>
                <a:gd name="T23" fmla="*/ 3 h 251"/>
                <a:gd name="T24" fmla="*/ 2485 w 2485"/>
                <a:gd name="T25" fmla="*/ 251 h 251"/>
                <a:gd name="T26" fmla="*/ 2071 w 2485"/>
                <a:gd name="T27" fmla="*/ 251 h 251"/>
                <a:gd name="T28" fmla="*/ 2071 w 2485"/>
                <a:gd name="T29" fmla="*/ 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5" h="251">
                  <a:moveTo>
                    <a:pt x="0" y="15"/>
                  </a:moveTo>
                  <a:lnTo>
                    <a:pt x="414" y="15"/>
                  </a:lnTo>
                  <a:lnTo>
                    <a:pt x="414" y="251"/>
                  </a:lnTo>
                  <a:lnTo>
                    <a:pt x="0" y="251"/>
                  </a:lnTo>
                  <a:lnTo>
                    <a:pt x="0" y="15"/>
                  </a:lnTo>
                  <a:close/>
                  <a:moveTo>
                    <a:pt x="1036" y="0"/>
                  </a:moveTo>
                  <a:lnTo>
                    <a:pt x="1450" y="0"/>
                  </a:lnTo>
                  <a:lnTo>
                    <a:pt x="1450" y="251"/>
                  </a:lnTo>
                  <a:lnTo>
                    <a:pt x="1036" y="251"/>
                  </a:lnTo>
                  <a:lnTo>
                    <a:pt x="1036" y="0"/>
                  </a:lnTo>
                  <a:close/>
                  <a:moveTo>
                    <a:pt x="2071" y="3"/>
                  </a:moveTo>
                  <a:lnTo>
                    <a:pt x="2485" y="3"/>
                  </a:lnTo>
                  <a:lnTo>
                    <a:pt x="2485" y="251"/>
                  </a:lnTo>
                  <a:lnTo>
                    <a:pt x="2071" y="251"/>
                  </a:lnTo>
                  <a:lnTo>
                    <a:pt x="2071" y="3"/>
                  </a:lnTo>
                  <a:close/>
                </a:path>
              </a:pathLst>
            </a:custGeom>
            <a:solidFill>
              <a:srgbClr val="C2D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84" name="Freeform 8"/>
            <p:cNvSpPr>
              <a:spLocks noEditPoints="1"/>
            </p:cNvSpPr>
            <p:nvPr/>
          </p:nvSpPr>
          <p:spPr bwMode="auto">
            <a:xfrm>
              <a:off x="941" y="3532"/>
              <a:ext cx="2485" cy="661"/>
            </a:xfrm>
            <a:custGeom>
              <a:avLst/>
              <a:gdLst>
                <a:gd name="T0" fmla="*/ 0 w 2485"/>
                <a:gd name="T1" fmla="*/ 8 h 661"/>
                <a:gd name="T2" fmla="*/ 414 w 2485"/>
                <a:gd name="T3" fmla="*/ 8 h 661"/>
                <a:gd name="T4" fmla="*/ 414 w 2485"/>
                <a:gd name="T5" fmla="*/ 661 h 661"/>
                <a:gd name="T6" fmla="*/ 0 w 2485"/>
                <a:gd name="T7" fmla="*/ 661 h 661"/>
                <a:gd name="T8" fmla="*/ 0 w 2485"/>
                <a:gd name="T9" fmla="*/ 8 h 661"/>
                <a:gd name="T10" fmla="*/ 1036 w 2485"/>
                <a:gd name="T11" fmla="*/ 0 h 661"/>
                <a:gd name="T12" fmla="*/ 1450 w 2485"/>
                <a:gd name="T13" fmla="*/ 0 h 661"/>
                <a:gd name="T14" fmla="*/ 1450 w 2485"/>
                <a:gd name="T15" fmla="*/ 646 h 661"/>
                <a:gd name="T16" fmla="*/ 1036 w 2485"/>
                <a:gd name="T17" fmla="*/ 646 h 661"/>
                <a:gd name="T18" fmla="*/ 1036 w 2485"/>
                <a:gd name="T19" fmla="*/ 0 h 661"/>
                <a:gd name="T20" fmla="*/ 2071 w 2485"/>
                <a:gd name="T21" fmla="*/ 48 h 661"/>
                <a:gd name="T22" fmla="*/ 2485 w 2485"/>
                <a:gd name="T23" fmla="*/ 48 h 661"/>
                <a:gd name="T24" fmla="*/ 2485 w 2485"/>
                <a:gd name="T25" fmla="*/ 649 h 661"/>
                <a:gd name="T26" fmla="*/ 2071 w 2485"/>
                <a:gd name="T27" fmla="*/ 649 h 661"/>
                <a:gd name="T28" fmla="*/ 2071 w 2485"/>
                <a:gd name="T29" fmla="*/ 48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5" h="661">
                  <a:moveTo>
                    <a:pt x="0" y="8"/>
                  </a:moveTo>
                  <a:lnTo>
                    <a:pt x="414" y="8"/>
                  </a:lnTo>
                  <a:lnTo>
                    <a:pt x="414" y="661"/>
                  </a:lnTo>
                  <a:lnTo>
                    <a:pt x="0" y="661"/>
                  </a:lnTo>
                  <a:lnTo>
                    <a:pt x="0" y="8"/>
                  </a:lnTo>
                  <a:close/>
                  <a:moveTo>
                    <a:pt x="1036" y="0"/>
                  </a:moveTo>
                  <a:lnTo>
                    <a:pt x="1450" y="0"/>
                  </a:lnTo>
                  <a:lnTo>
                    <a:pt x="1450" y="646"/>
                  </a:lnTo>
                  <a:lnTo>
                    <a:pt x="1036" y="646"/>
                  </a:lnTo>
                  <a:lnTo>
                    <a:pt x="1036" y="0"/>
                  </a:lnTo>
                  <a:close/>
                  <a:moveTo>
                    <a:pt x="2071" y="48"/>
                  </a:moveTo>
                  <a:lnTo>
                    <a:pt x="2485" y="48"/>
                  </a:lnTo>
                  <a:lnTo>
                    <a:pt x="2485" y="649"/>
                  </a:lnTo>
                  <a:lnTo>
                    <a:pt x="2071" y="649"/>
                  </a:lnTo>
                  <a:lnTo>
                    <a:pt x="2071" y="4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00"/>
            </a:p>
          </p:txBody>
        </p:sp>
        <p:sp>
          <p:nvSpPr>
            <p:cNvPr id="17485" name="Rectangle 9"/>
            <p:cNvSpPr>
              <a:spLocks noChangeArrowheads="1"/>
            </p:cNvSpPr>
            <p:nvPr/>
          </p:nvSpPr>
          <p:spPr bwMode="auto">
            <a:xfrm>
              <a:off x="3734" y="3422"/>
              <a:ext cx="4" cy="1007"/>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86" name="Freeform 10"/>
            <p:cNvSpPr>
              <a:spLocks noEditPoints="1"/>
            </p:cNvSpPr>
            <p:nvPr/>
          </p:nvSpPr>
          <p:spPr bwMode="auto">
            <a:xfrm>
              <a:off x="3736" y="3420"/>
              <a:ext cx="16" cy="1011"/>
            </a:xfrm>
            <a:custGeom>
              <a:avLst/>
              <a:gdLst>
                <a:gd name="T0" fmla="*/ 0 w 16"/>
                <a:gd name="T1" fmla="*/ 1007 h 1011"/>
                <a:gd name="T2" fmla="*/ 16 w 16"/>
                <a:gd name="T3" fmla="*/ 1007 h 1011"/>
                <a:gd name="T4" fmla="*/ 16 w 16"/>
                <a:gd name="T5" fmla="*/ 1011 h 1011"/>
                <a:gd name="T6" fmla="*/ 0 w 16"/>
                <a:gd name="T7" fmla="*/ 1011 h 1011"/>
                <a:gd name="T8" fmla="*/ 0 w 16"/>
                <a:gd name="T9" fmla="*/ 1007 h 1011"/>
                <a:gd name="T10" fmla="*/ 0 w 16"/>
                <a:gd name="T11" fmla="*/ 863 h 1011"/>
                <a:gd name="T12" fmla="*/ 16 w 16"/>
                <a:gd name="T13" fmla="*/ 863 h 1011"/>
                <a:gd name="T14" fmla="*/ 16 w 16"/>
                <a:gd name="T15" fmla="*/ 867 h 1011"/>
                <a:gd name="T16" fmla="*/ 0 w 16"/>
                <a:gd name="T17" fmla="*/ 867 h 1011"/>
                <a:gd name="T18" fmla="*/ 0 w 16"/>
                <a:gd name="T19" fmla="*/ 863 h 1011"/>
                <a:gd name="T20" fmla="*/ 0 w 16"/>
                <a:gd name="T21" fmla="*/ 719 h 1011"/>
                <a:gd name="T22" fmla="*/ 16 w 16"/>
                <a:gd name="T23" fmla="*/ 719 h 1011"/>
                <a:gd name="T24" fmla="*/ 16 w 16"/>
                <a:gd name="T25" fmla="*/ 723 h 1011"/>
                <a:gd name="T26" fmla="*/ 0 w 16"/>
                <a:gd name="T27" fmla="*/ 723 h 1011"/>
                <a:gd name="T28" fmla="*/ 0 w 16"/>
                <a:gd name="T29" fmla="*/ 719 h 1011"/>
                <a:gd name="T30" fmla="*/ 0 w 16"/>
                <a:gd name="T31" fmla="*/ 575 h 1011"/>
                <a:gd name="T32" fmla="*/ 16 w 16"/>
                <a:gd name="T33" fmla="*/ 575 h 1011"/>
                <a:gd name="T34" fmla="*/ 16 w 16"/>
                <a:gd name="T35" fmla="*/ 579 h 1011"/>
                <a:gd name="T36" fmla="*/ 0 w 16"/>
                <a:gd name="T37" fmla="*/ 579 h 1011"/>
                <a:gd name="T38" fmla="*/ 0 w 16"/>
                <a:gd name="T39" fmla="*/ 575 h 1011"/>
                <a:gd name="T40" fmla="*/ 0 w 16"/>
                <a:gd name="T41" fmla="*/ 432 h 1011"/>
                <a:gd name="T42" fmla="*/ 16 w 16"/>
                <a:gd name="T43" fmla="*/ 432 h 1011"/>
                <a:gd name="T44" fmla="*/ 16 w 16"/>
                <a:gd name="T45" fmla="*/ 436 h 1011"/>
                <a:gd name="T46" fmla="*/ 0 w 16"/>
                <a:gd name="T47" fmla="*/ 436 h 1011"/>
                <a:gd name="T48" fmla="*/ 0 w 16"/>
                <a:gd name="T49" fmla="*/ 432 h 1011"/>
                <a:gd name="T50" fmla="*/ 0 w 16"/>
                <a:gd name="T51" fmla="*/ 288 h 1011"/>
                <a:gd name="T52" fmla="*/ 16 w 16"/>
                <a:gd name="T53" fmla="*/ 288 h 1011"/>
                <a:gd name="T54" fmla="*/ 16 w 16"/>
                <a:gd name="T55" fmla="*/ 292 h 1011"/>
                <a:gd name="T56" fmla="*/ 0 w 16"/>
                <a:gd name="T57" fmla="*/ 292 h 1011"/>
                <a:gd name="T58" fmla="*/ 0 w 16"/>
                <a:gd name="T59" fmla="*/ 288 h 1011"/>
                <a:gd name="T60" fmla="*/ 0 w 16"/>
                <a:gd name="T61" fmla="*/ 144 h 1011"/>
                <a:gd name="T62" fmla="*/ 16 w 16"/>
                <a:gd name="T63" fmla="*/ 144 h 1011"/>
                <a:gd name="T64" fmla="*/ 16 w 16"/>
                <a:gd name="T65" fmla="*/ 148 h 1011"/>
                <a:gd name="T66" fmla="*/ 0 w 16"/>
                <a:gd name="T67" fmla="*/ 148 h 1011"/>
                <a:gd name="T68" fmla="*/ 0 w 16"/>
                <a:gd name="T69" fmla="*/ 144 h 1011"/>
                <a:gd name="T70" fmla="*/ 0 w 16"/>
                <a:gd name="T71" fmla="*/ 0 h 1011"/>
                <a:gd name="T72" fmla="*/ 16 w 16"/>
                <a:gd name="T73" fmla="*/ 0 h 1011"/>
                <a:gd name="T74" fmla="*/ 16 w 16"/>
                <a:gd name="T75" fmla="*/ 4 h 1011"/>
                <a:gd name="T76" fmla="*/ 0 w 16"/>
                <a:gd name="T77" fmla="*/ 4 h 1011"/>
                <a:gd name="T78" fmla="*/ 0 w 16"/>
                <a:gd name="T79"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011">
                  <a:moveTo>
                    <a:pt x="0" y="1007"/>
                  </a:moveTo>
                  <a:lnTo>
                    <a:pt x="16" y="1007"/>
                  </a:lnTo>
                  <a:lnTo>
                    <a:pt x="16" y="1011"/>
                  </a:lnTo>
                  <a:lnTo>
                    <a:pt x="0" y="1011"/>
                  </a:lnTo>
                  <a:lnTo>
                    <a:pt x="0" y="1007"/>
                  </a:lnTo>
                  <a:close/>
                  <a:moveTo>
                    <a:pt x="0" y="863"/>
                  </a:moveTo>
                  <a:lnTo>
                    <a:pt x="16" y="863"/>
                  </a:lnTo>
                  <a:lnTo>
                    <a:pt x="16" y="867"/>
                  </a:lnTo>
                  <a:lnTo>
                    <a:pt x="0" y="867"/>
                  </a:lnTo>
                  <a:lnTo>
                    <a:pt x="0" y="863"/>
                  </a:lnTo>
                  <a:close/>
                  <a:moveTo>
                    <a:pt x="0" y="719"/>
                  </a:moveTo>
                  <a:lnTo>
                    <a:pt x="16" y="719"/>
                  </a:lnTo>
                  <a:lnTo>
                    <a:pt x="16" y="723"/>
                  </a:lnTo>
                  <a:lnTo>
                    <a:pt x="0" y="723"/>
                  </a:lnTo>
                  <a:lnTo>
                    <a:pt x="0" y="719"/>
                  </a:lnTo>
                  <a:close/>
                  <a:moveTo>
                    <a:pt x="0" y="575"/>
                  </a:moveTo>
                  <a:lnTo>
                    <a:pt x="16" y="575"/>
                  </a:lnTo>
                  <a:lnTo>
                    <a:pt x="16" y="579"/>
                  </a:lnTo>
                  <a:lnTo>
                    <a:pt x="0" y="579"/>
                  </a:lnTo>
                  <a:lnTo>
                    <a:pt x="0" y="575"/>
                  </a:lnTo>
                  <a:close/>
                  <a:moveTo>
                    <a:pt x="0" y="432"/>
                  </a:moveTo>
                  <a:lnTo>
                    <a:pt x="16" y="432"/>
                  </a:lnTo>
                  <a:lnTo>
                    <a:pt x="16" y="436"/>
                  </a:lnTo>
                  <a:lnTo>
                    <a:pt x="0" y="436"/>
                  </a:lnTo>
                  <a:lnTo>
                    <a:pt x="0" y="432"/>
                  </a:lnTo>
                  <a:close/>
                  <a:moveTo>
                    <a:pt x="0" y="288"/>
                  </a:moveTo>
                  <a:lnTo>
                    <a:pt x="16" y="288"/>
                  </a:lnTo>
                  <a:lnTo>
                    <a:pt x="16" y="292"/>
                  </a:lnTo>
                  <a:lnTo>
                    <a:pt x="0" y="292"/>
                  </a:lnTo>
                  <a:lnTo>
                    <a:pt x="0" y="288"/>
                  </a:lnTo>
                  <a:close/>
                  <a:moveTo>
                    <a:pt x="0" y="144"/>
                  </a:moveTo>
                  <a:lnTo>
                    <a:pt x="16" y="144"/>
                  </a:lnTo>
                  <a:lnTo>
                    <a:pt x="16" y="148"/>
                  </a:lnTo>
                  <a:lnTo>
                    <a:pt x="0" y="148"/>
                  </a:lnTo>
                  <a:lnTo>
                    <a:pt x="0" y="144"/>
                  </a:lnTo>
                  <a:close/>
                  <a:moveTo>
                    <a:pt x="0" y="0"/>
                  </a:moveTo>
                  <a:lnTo>
                    <a:pt x="16" y="0"/>
                  </a:lnTo>
                  <a:lnTo>
                    <a:pt x="16" y="4"/>
                  </a:lnTo>
                  <a:lnTo>
                    <a:pt x="0" y="4"/>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87" name="Rectangle 11"/>
            <p:cNvSpPr>
              <a:spLocks noChangeArrowheads="1"/>
            </p:cNvSpPr>
            <p:nvPr/>
          </p:nvSpPr>
          <p:spPr bwMode="auto">
            <a:xfrm>
              <a:off x="628" y="3422"/>
              <a:ext cx="4" cy="1007"/>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88" name="Freeform 12"/>
            <p:cNvSpPr>
              <a:spLocks noEditPoints="1"/>
            </p:cNvSpPr>
            <p:nvPr/>
          </p:nvSpPr>
          <p:spPr bwMode="auto">
            <a:xfrm>
              <a:off x="614" y="3420"/>
              <a:ext cx="16" cy="1011"/>
            </a:xfrm>
            <a:custGeom>
              <a:avLst/>
              <a:gdLst>
                <a:gd name="T0" fmla="*/ 0 w 16"/>
                <a:gd name="T1" fmla="*/ 1007 h 1011"/>
                <a:gd name="T2" fmla="*/ 16 w 16"/>
                <a:gd name="T3" fmla="*/ 1007 h 1011"/>
                <a:gd name="T4" fmla="*/ 16 w 16"/>
                <a:gd name="T5" fmla="*/ 1011 h 1011"/>
                <a:gd name="T6" fmla="*/ 0 w 16"/>
                <a:gd name="T7" fmla="*/ 1011 h 1011"/>
                <a:gd name="T8" fmla="*/ 0 w 16"/>
                <a:gd name="T9" fmla="*/ 1007 h 1011"/>
                <a:gd name="T10" fmla="*/ 0 w 16"/>
                <a:gd name="T11" fmla="*/ 895 h 1011"/>
                <a:gd name="T12" fmla="*/ 16 w 16"/>
                <a:gd name="T13" fmla="*/ 895 h 1011"/>
                <a:gd name="T14" fmla="*/ 16 w 16"/>
                <a:gd name="T15" fmla="*/ 899 h 1011"/>
                <a:gd name="T16" fmla="*/ 0 w 16"/>
                <a:gd name="T17" fmla="*/ 899 h 1011"/>
                <a:gd name="T18" fmla="*/ 0 w 16"/>
                <a:gd name="T19" fmla="*/ 895 h 1011"/>
                <a:gd name="T20" fmla="*/ 0 w 16"/>
                <a:gd name="T21" fmla="*/ 783 h 1011"/>
                <a:gd name="T22" fmla="*/ 16 w 16"/>
                <a:gd name="T23" fmla="*/ 783 h 1011"/>
                <a:gd name="T24" fmla="*/ 16 w 16"/>
                <a:gd name="T25" fmla="*/ 787 h 1011"/>
                <a:gd name="T26" fmla="*/ 0 w 16"/>
                <a:gd name="T27" fmla="*/ 787 h 1011"/>
                <a:gd name="T28" fmla="*/ 0 w 16"/>
                <a:gd name="T29" fmla="*/ 783 h 1011"/>
                <a:gd name="T30" fmla="*/ 0 w 16"/>
                <a:gd name="T31" fmla="*/ 671 h 1011"/>
                <a:gd name="T32" fmla="*/ 16 w 16"/>
                <a:gd name="T33" fmla="*/ 671 h 1011"/>
                <a:gd name="T34" fmla="*/ 16 w 16"/>
                <a:gd name="T35" fmla="*/ 675 h 1011"/>
                <a:gd name="T36" fmla="*/ 0 w 16"/>
                <a:gd name="T37" fmla="*/ 675 h 1011"/>
                <a:gd name="T38" fmla="*/ 0 w 16"/>
                <a:gd name="T39" fmla="*/ 671 h 1011"/>
                <a:gd name="T40" fmla="*/ 0 w 16"/>
                <a:gd name="T41" fmla="*/ 559 h 1011"/>
                <a:gd name="T42" fmla="*/ 16 w 16"/>
                <a:gd name="T43" fmla="*/ 559 h 1011"/>
                <a:gd name="T44" fmla="*/ 16 w 16"/>
                <a:gd name="T45" fmla="*/ 563 h 1011"/>
                <a:gd name="T46" fmla="*/ 0 w 16"/>
                <a:gd name="T47" fmla="*/ 563 h 1011"/>
                <a:gd name="T48" fmla="*/ 0 w 16"/>
                <a:gd name="T49" fmla="*/ 559 h 1011"/>
                <a:gd name="T50" fmla="*/ 0 w 16"/>
                <a:gd name="T51" fmla="*/ 448 h 1011"/>
                <a:gd name="T52" fmla="*/ 16 w 16"/>
                <a:gd name="T53" fmla="*/ 448 h 1011"/>
                <a:gd name="T54" fmla="*/ 16 w 16"/>
                <a:gd name="T55" fmla="*/ 452 h 1011"/>
                <a:gd name="T56" fmla="*/ 0 w 16"/>
                <a:gd name="T57" fmla="*/ 452 h 1011"/>
                <a:gd name="T58" fmla="*/ 0 w 16"/>
                <a:gd name="T59" fmla="*/ 448 h 1011"/>
                <a:gd name="T60" fmla="*/ 0 w 16"/>
                <a:gd name="T61" fmla="*/ 336 h 1011"/>
                <a:gd name="T62" fmla="*/ 16 w 16"/>
                <a:gd name="T63" fmla="*/ 336 h 1011"/>
                <a:gd name="T64" fmla="*/ 16 w 16"/>
                <a:gd name="T65" fmla="*/ 340 h 1011"/>
                <a:gd name="T66" fmla="*/ 0 w 16"/>
                <a:gd name="T67" fmla="*/ 340 h 1011"/>
                <a:gd name="T68" fmla="*/ 0 w 16"/>
                <a:gd name="T69" fmla="*/ 336 h 1011"/>
                <a:gd name="T70" fmla="*/ 0 w 16"/>
                <a:gd name="T71" fmla="*/ 224 h 1011"/>
                <a:gd name="T72" fmla="*/ 16 w 16"/>
                <a:gd name="T73" fmla="*/ 224 h 1011"/>
                <a:gd name="T74" fmla="*/ 16 w 16"/>
                <a:gd name="T75" fmla="*/ 228 h 1011"/>
                <a:gd name="T76" fmla="*/ 0 w 16"/>
                <a:gd name="T77" fmla="*/ 228 h 1011"/>
                <a:gd name="T78" fmla="*/ 0 w 16"/>
                <a:gd name="T79" fmla="*/ 224 h 1011"/>
                <a:gd name="T80" fmla="*/ 0 w 16"/>
                <a:gd name="T81" fmla="*/ 112 h 1011"/>
                <a:gd name="T82" fmla="*/ 16 w 16"/>
                <a:gd name="T83" fmla="*/ 112 h 1011"/>
                <a:gd name="T84" fmla="*/ 16 w 16"/>
                <a:gd name="T85" fmla="*/ 116 h 1011"/>
                <a:gd name="T86" fmla="*/ 0 w 16"/>
                <a:gd name="T87" fmla="*/ 116 h 1011"/>
                <a:gd name="T88" fmla="*/ 0 w 16"/>
                <a:gd name="T89" fmla="*/ 112 h 1011"/>
                <a:gd name="T90" fmla="*/ 0 w 16"/>
                <a:gd name="T91" fmla="*/ 0 h 1011"/>
                <a:gd name="T92" fmla="*/ 16 w 16"/>
                <a:gd name="T93" fmla="*/ 0 h 1011"/>
                <a:gd name="T94" fmla="*/ 16 w 16"/>
                <a:gd name="T95" fmla="*/ 4 h 1011"/>
                <a:gd name="T96" fmla="*/ 0 w 16"/>
                <a:gd name="T97" fmla="*/ 4 h 1011"/>
                <a:gd name="T98" fmla="*/ 0 w 16"/>
                <a:gd name="T99"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011">
                  <a:moveTo>
                    <a:pt x="0" y="1007"/>
                  </a:moveTo>
                  <a:lnTo>
                    <a:pt x="16" y="1007"/>
                  </a:lnTo>
                  <a:lnTo>
                    <a:pt x="16" y="1011"/>
                  </a:lnTo>
                  <a:lnTo>
                    <a:pt x="0" y="1011"/>
                  </a:lnTo>
                  <a:lnTo>
                    <a:pt x="0" y="1007"/>
                  </a:lnTo>
                  <a:close/>
                  <a:moveTo>
                    <a:pt x="0" y="895"/>
                  </a:moveTo>
                  <a:lnTo>
                    <a:pt x="16" y="895"/>
                  </a:lnTo>
                  <a:lnTo>
                    <a:pt x="16" y="899"/>
                  </a:lnTo>
                  <a:lnTo>
                    <a:pt x="0" y="899"/>
                  </a:lnTo>
                  <a:lnTo>
                    <a:pt x="0" y="895"/>
                  </a:lnTo>
                  <a:close/>
                  <a:moveTo>
                    <a:pt x="0" y="783"/>
                  </a:moveTo>
                  <a:lnTo>
                    <a:pt x="16" y="783"/>
                  </a:lnTo>
                  <a:lnTo>
                    <a:pt x="16" y="787"/>
                  </a:lnTo>
                  <a:lnTo>
                    <a:pt x="0" y="787"/>
                  </a:lnTo>
                  <a:lnTo>
                    <a:pt x="0" y="783"/>
                  </a:lnTo>
                  <a:close/>
                  <a:moveTo>
                    <a:pt x="0" y="671"/>
                  </a:moveTo>
                  <a:lnTo>
                    <a:pt x="16" y="671"/>
                  </a:lnTo>
                  <a:lnTo>
                    <a:pt x="16" y="675"/>
                  </a:lnTo>
                  <a:lnTo>
                    <a:pt x="0" y="675"/>
                  </a:lnTo>
                  <a:lnTo>
                    <a:pt x="0" y="671"/>
                  </a:lnTo>
                  <a:close/>
                  <a:moveTo>
                    <a:pt x="0" y="559"/>
                  </a:moveTo>
                  <a:lnTo>
                    <a:pt x="16" y="559"/>
                  </a:lnTo>
                  <a:lnTo>
                    <a:pt x="16" y="563"/>
                  </a:lnTo>
                  <a:lnTo>
                    <a:pt x="0" y="563"/>
                  </a:lnTo>
                  <a:lnTo>
                    <a:pt x="0" y="559"/>
                  </a:lnTo>
                  <a:close/>
                  <a:moveTo>
                    <a:pt x="0" y="448"/>
                  </a:moveTo>
                  <a:lnTo>
                    <a:pt x="16" y="448"/>
                  </a:lnTo>
                  <a:lnTo>
                    <a:pt x="16" y="452"/>
                  </a:lnTo>
                  <a:lnTo>
                    <a:pt x="0" y="452"/>
                  </a:lnTo>
                  <a:lnTo>
                    <a:pt x="0" y="448"/>
                  </a:lnTo>
                  <a:close/>
                  <a:moveTo>
                    <a:pt x="0" y="336"/>
                  </a:moveTo>
                  <a:lnTo>
                    <a:pt x="16" y="336"/>
                  </a:lnTo>
                  <a:lnTo>
                    <a:pt x="16" y="340"/>
                  </a:lnTo>
                  <a:lnTo>
                    <a:pt x="0" y="340"/>
                  </a:lnTo>
                  <a:lnTo>
                    <a:pt x="0" y="336"/>
                  </a:lnTo>
                  <a:close/>
                  <a:moveTo>
                    <a:pt x="0" y="224"/>
                  </a:moveTo>
                  <a:lnTo>
                    <a:pt x="16" y="224"/>
                  </a:lnTo>
                  <a:lnTo>
                    <a:pt x="16" y="228"/>
                  </a:lnTo>
                  <a:lnTo>
                    <a:pt x="0" y="228"/>
                  </a:lnTo>
                  <a:lnTo>
                    <a:pt x="0" y="224"/>
                  </a:lnTo>
                  <a:close/>
                  <a:moveTo>
                    <a:pt x="0" y="112"/>
                  </a:moveTo>
                  <a:lnTo>
                    <a:pt x="16" y="112"/>
                  </a:lnTo>
                  <a:lnTo>
                    <a:pt x="16" y="116"/>
                  </a:lnTo>
                  <a:lnTo>
                    <a:pt x="0" y="116"/>
                  </a:lnTo>
                  <a:lnTo>
                    <a:pt x="0" y="112"/>
                  </a:lnTo>
                  <a:close/>
                  <a:moveTo>
                    <a:pt x="0" y="0"/>
                  </a:moveTo>
                  <a:lnTo>
                    <a:pt x="16" y="0"/>
                  </a:lnTo>
                  <a:lnTo>
                    <a:pt x="16" y="4"/>
                  </a:lnTo>
                  <a:lnTo>
                    <a:pt x="0" y="4"/>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89" name="Rectangle 13"/>
            <p:cNvSpPr>
              <a:spLocks noChangeArrowheads="1"/>
            </p:cNvSpPr>
            <p:nvPr/>
          </p:nvSpPr>
          <p:spPr bwMode="auto">
            <a:xfrm>
              <a:off x="630" y="4427"/>
              <a:ext cx="3106" cy="4"/>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90" name="Freeform 14"/>
            <p:cNvSpPr>
              <a:spLocks noEditPoints="1"/>
            </p:cNvSpPr>
            <p:nvPr/>
          </p:nvSpPr>
          <p:spPr bwMode="auto">
            <a:xfrm>
              <a:off x="628" y="4429"/>
              <a:ext cx="3110" cy="16"/>
            </a:xfrm>
            <a:custGeom>
              <a:avLst/>
              <a:gdLst>
                <a:gd name="T0" fmla="*/ 4 w 3110"/>
                <a:gd name="T1" fmla="*/ 0 h 16"/>
                <a:gd name="T2" fmla="*/ 4 w 3110"/>
                <a:gd name="T3" fmla="*/ 16 h 16"/>
                <a:gd name="T4" fmla="*/ 0 w 3110"/>
                <a:gd name="T5" fmla="*/ 16 h 16"/>
                <a:gd name="T6" fmla="*/ 0 w 3110"/>
                <a:gd name="T7" fmla="*/ 0 h 16"/>
                <a:gd name="T8" fmla="*/ 4 w 3110"/>
                <a:gd name="T9" fmla="*/ 0 h 16"/>
                <a:gd name="T10" fmla="*/ 1040 w 3110"/>
                <a:gd name="T11" fmla="*/ 0 h 16"/>
                <a:gd name="T12" fmla="*/ 1040 w 3110"/>
                <a:gd name="T13" fmla="*/ 16 h 16"/>
                <a:gd name="T14" fmla="*/ 1036 w 3110"/>
                <a:gd name="T15" fmla="*/ 16 h 16"/>
                <a:gd name="T16" fmla="*/ 1036 w 3110"/>
                <a:gd name="T17" fmla="*/ 0 h 16"/>
                <a:gd name="T18" fmla="*/ 1040 w 3110"/>
                <a:gd name="T19" fmla="*/ 0 h 16"/>
                <a:gd name="T20" fmla="*/ 2075 w 3110"/>
                <a:gd name="T21" fmla="*/ 0 h 16"/>
                <a:gd name="T22" fmla="*/ 2075 w 3110"/>
                <a:gd name="T23" fmla="*/ 16 h 16"/>
                <a:gd name="T24" fmla="*/ 2071 w 3110"/>
                <a:gd name="T25" fmla="*/ 16 h 16"/>
                <a:gd name="T26" fmla="*/ 2071 w 3110"/>
                <a:gd name="T27" fmla="*/ 0 h 16"/>
                <a:gd name="T28" fmla="*/ 2075 w 3110"/>
                <a:gd name="T29" fmla="*/ 0 h 16"/>
                <a:gd name="T30" fmla="*/ 3110 w 3110"/>
                <a:gd name="T31" fmla="*/ 0 h 16"/>
                <a:gd name="T32" fmla="*/ 3110 w 3110"/>
                <a:gd name="T33" fmla="*/ 16 h 16"/>
                <a:gd name="T34" fmla="*/ 3106 w 3110"/>
                <a:gd name="T35" fmla="*/ 16 h 16"/>
                <a:gd name="T36" fmla="*/ 3106 w 3110"/>
                <a:gd name="T37" fmla="*/ 0 h 16"/>
                <a:gd name="T38" fmla="*/ 3110 w 311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10" h="16">
                  <a:moveTo>
                    <a:pt x="4" y="0"/>
                  </a:moveTo>
                  <a:lnTo>
                    <a:pt x="4" y="16"/>
                  </a:lnTo>
                  <a:lnTo>
                    <a:pt x="0" y="16"/>
                  </a:lnTo>
                  <a:lnTo>
                    <a:pt x="0" y="0"/>
                  </a:lnTo>
                  <a:lnTo>
                    <a:pt x="4" y="0"/>
                  </a:lnTo>
                  <a:close/>
                  <a:moveTo>
                    <a:pt x="1040" y="0"/>
                  </a:moveTo>
                  <a:lnTo>
                    <a:pt x="1040" y="16"/>
                  </a:lnTo>
                  <a:lnTo>
                    <a:pt x="1036" y="16"/>
                  </a:lnTo>
                  <a:lnTo>
                    <a:pt x="1036" y="0"/>
                  </a:lnTo>
                  <a:lnTo>
                    <a:pt x="1040" y="0"/>
                  </a:lnTo>
                  <a:close/>
                  <a:moveTo>
                    <a:pt x="2075" y="0"/>
                  </a:moveTo>
                  <a:lnTo>
                    <a:pt x="2075" y="16"/>
                  </a:lnTo>
                  <a:lnTo>
                    <a:pt x="2071" y="16"/>
                  </a:lnTo>
                  <a:lnTo>
                    <a:pt x="2071" y="0"/>
                  </a:lnTo>
                  <a:lnTo>
                    <a:pt x="2075" y="0"/>
                  </a:lnTo>
                  <a:close/>
                  <a:moveTo>
                    <a:pt x="3110" y="0"/>
                  </a:moveTo>
                  <a:lnTo>
                    <a:pt x="3110" y="16"/>
                  </a:lnTo>
                  <a:lnTo>
                    <a:pt x="3106" y="16"/>
                  </a:lnTo>
                  <a:lnTo>
                    <a:pt x="3106" y="0"/>
                  </a:lnTo>
                  <a:lnTo>
                    <a:pt x="311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91" name="Freeform 15"/>
            <p:cNvSpPr>
              <a:spLocks/>
            </p:cNvSpPr>
            <p:nvPr/>
          </p:nvSpPr>
          <p:spPr bwMode="auto">
            <a:xfrm>
              <a:off x="1142" y="3599"/>
              <a:ext cx="2083" cy="72"/>
            </a:xfrm>
            <a:custGeom>
              <a:avLst/>
              <a:gdLst>
                <a:gd name="T0" fmla="*/ 36 w 12513"/>
                <a:gd name="T1" fmla="*/ 356 h 429"/>
                <a:gd name="T2" fmla="*/ 6256 w 12513"/>
                <a:gd name="T3" fmla="*/ 204 h 429"/>
                <a:gd name="T4" fmla="*/ 12475 w 12513"/>
                <a:gd name="T5" fmla="*/ 0 h 429"/>
                <a:gd name="T6" fmla="*/ 12512 w 12513"/>
                <a:gd name="T7" fmla="*/ 35 h 429"/>
                <a:gd name="T8" fmla="*/ 12478 w 12513"/>
                <a:gd name="T9" fmla="*/ 72 h 429"/>
                <a:gd name="T10" fmla="*/ 6257 w 12513"/>
                <a:gd name="T11" fmla="*/ 276 h 429"/>
                <a:gd name="T12" fmla="*/ 37 w 12513"/>
                <a:gd name="T13" fmla="*/ 428 h 429"/>
                <a:gd name="T14" fmla="*/ 0 w 12513"/>
                <a:gd name="T15" fmla="*/ 393 h 429"/>
                <a:gd name="T16" fmla="*/ 36 w 12513"/>
                <a:gd name="T17" fmla="*/ 35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13" h="429">
                  <a:moveTo>
                    <a:pt x="36" y="356"/>
                  </a:moveTo>
                  <a:lnTo>
                    <a:pt x="6256" y="204"/>
                  </a:lnTo>
                  <a:lnTo>
                    <a:pt x="12475" y="0"/>
                  </a:lnTo>
                  <a:cubicBezTo>
                    <a:pt x="12495" y="0"/>
                    <a:pt x="12512" y="15"/>
                    <a:pt x="12512" y="35"/>
                  </a:cubicBezTo>
                  <a:cubicBezTo>
                    <a:pt x="12513" y="55"/>
                    <a:pt x="12498" y="72"/>
                    <a:pt x="12478" y="72"/>
                  </a:cubicBezTo>
                  <a:lnTo>
                    <a:pt x="6257" y="276"/>
                  </a:lnTo>
                  <a:lnTo>
                    <a:pt x="37" y="428"/>
                  </a:lnTo>
                  <a:cubicBezTo>
                    <a:pt x="17" y="429"/>
                    <a:pt x="1" y="413"/>
                    <a:pt x="0" y="393"/>
                  </a:cubicBezTo>
                  <a:cubicBezTo>
                    <a:pt x="0" y="373"/>
                    <a:pt x="16" y="357"/>
                    <a:pt x="36" y="356"/>
                  </a:cubicBezTo>
                  <a:close/>
                </a:path>
              </a:pathLst>
            </a:custGeom>
            <a:solidFill>
              <a:schemeClr val="accent4">
                <a:lumMod val="50000"/>
              </a:schemeClr>
            </a:solidFill>
            <a:ln w="1588" cap="flat">
              <a:solidFill>
                <a:srgbClr val="D99694"/>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92" name="Oval 16"/>
            <p:cNvSpPr>
              <a:spLocks noChangeArrowheads="1"/>
            </p:cNvSpPr>
            <p:nvPr/>
          </p:nvSpPr>
          <p:spPr bwMode="auto">
            <a:xfrm>
              <a:off x="1133" y="3650"/>
              <a:ext cx="29" cy="28"/>
            </a:xfrm>
            <a:prstGeom prst="ellipse">
              <a:avLst/>
            </a:prstGeom>
            <a:solidFill>
              <a:srgbClr val="D9969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93" name="Oval 17"/>
            <p:cNvSpPr>
              <a:spLocks noChangeArrowheads="1"/>
            </p:cNvSpPr>
            <p:nvPr/>
          </p:nvSpPr>
          <p:spPr bwMode="auto">
            <a:xfrm>
              <a:off x="2168" y="3625"/>
              <a:ext cx="29" cy="28"/>
            </a:xfrm>
            <a:prstGeom prst="ellipse">
              <a:avLst/>
            </a:prstGeom>
            <a:solidFill>
              <a:srgbClr val="D9969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94" name="Oval 18"/>
            <p:cNvSpPr>
              <a:spLocks noChangeArrowheads="1"/>
            </p:cNvSpPr>
            <p:nvPr/>
          </p:nvSpPr>
          <p:spPr bwMode="auto">
            <a:xfrm>
              <a:off x="3204" y="3591"/>
              <a:ext cx="28" cy="28"/>
            </a:xfrm>
            <a:prstGeom prst="ellipse">
              <a:avLst/>
            </a:prstGeom>
            <a:solidFill>
              <a:srgbClr val="D9969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495" name="Rectangle 19"/>
            <p:cNvSpPr>
              <a:spLocks noChangeArrowheads="1"/>
            </p:cNvSpPr>
            <p:nvPr/>
          </p:nvSpPr>
          <p:spPr bwMode="auto">
            <a:xfrm>
              <a:off x="977" y="4269"/>
              <a:ext cx="35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421,949,610 </a:t>
              </a:r>
              <a:endParaRPr kumimoji="0" lang="ja-JP" altLang="ja-JP" sz="800" b="0" i="0" u="none" strike="noStrike" cap="none" normalizeH="0" baseline="0" dirty="0" smtClean="0">
                <a:ln>
                  <a:noFill/>
                </a:ln>
                <a:solidFill>
                  <a:schemeClr val="tx1"/>
                </a:solidFill>
                <a:effectLst/>
              </a:endParaRPr>
            </a:p>
          </p:txBody>
        </p:sp>
        <p:sp>
          <p:nvSpPr>
            <p:cNvPr id="17496" name="Rectangle 20"/>
            <p:cNvSpPr>
              <a:spLocks noChangeArrowheads="1"/>
            </p:cNvSpPr>
            <p:nvPr/>
          </p:nvSpPr>
          <p:spPr bwMode="auto">
            <a:xfrm>
              <a:off x="2019" y="4264"/>
              <a:ext cx="35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448,173,460 </a:t>
              </a:r>
              <a:endParaRPr kumimoji="0" lang="ja-JP" altLang="ja-JP" sz="800" b="0" i="0" u="none" strike="noStrike" cap="none" normalizeH="0" baseline="0" dirty="0" smtClean="0">
                <a:ln>
                  <a:noFill/>
                </a:ln>
                <a:solidFill>
                  <a:schemeClr val="tx1"/>
                </a:solidFill>
                <a:effectLst/>
              </a:endParaRPr>
            </a:p>
          </p:txBody>
        </p:sp>
        <p:sp>
          <p:nvSpPr>
            <p:cNvPr id="17497" name="Rectangle 21"/>
            <p:cNvSpPr>
              <a:spLocks noChangeArrowheads="1"/>
            </p:cNvSpPr>
            <p:nvPr/>
          </p:nvSpPr>
          <p:spPr bwMode="auto">
            <a:xfrm>
              <a:off x="3054" y="4269"/>
              <a:ext cx="35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442,768,550 </a:t>
              </a:r>
              <a:endParaRPr kumimoji="0" lang="ja-JP" altLang="ja-JP" sz="800" b="0" i="0" u="none" strike="noStrike" cap="none" normalizeH="0" baseline="0" dirty="0" smtClean="0">
                <a:ln>
                  <a:noFill/>
                </a:ln>
                <a:solidFill>
                  <a:schemeClr val="tx1"/>
                </a:solidFill>
                <a:effectLst/>
              </a:endParaRPr>
            </a:p>
          </p:txBody>
        </p:sp>
        <p:sp>
          <p:nvSpPr>
            <p:cNvPr id="17498" name="Rectangle 22"/>
            <p:cNvSpPr>
              <a:spLocks noChangeArrowheads="1"/>
            </p:cNvSpPr>
            <p:nvPr/>
          </p:nvSpPr>
          <p:spPr bwMode="auto">
            <a:xfrm>
              <a:off x="948" y="3839"/>
              <a:ext cx="40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1,166,730,070 </a:t>
              </a:r>
              <a:endParaRPr kumimoji="0" lang="ja-JP" altLang="ja-JP" sz="800" b="0" i="0" u="none" strike="noStrike" cap="none" normalizeH="0" baseline="0" dirty="0" smtClean="0">
                <a:ln>
                  <a:noFill/>
                </a:ln>
                <a:solidFill>
                  <a:schemeClr val="tx1"/>
                </a:solidFill>
                <a:effectLst/>
              </a:endParaRPr>
            </a:p>
          </p:txBody>
        </p:sp>
        <p:sp>
          <p:nvSpPr>
            <p:cNvPr id="17499" name="Rectangle 23"/>
            <p:cNvSpPr>
              <a:spLocks noChangeArrowheads="1"/>
            </p:cNvSpPr>
            <p:nvPr/>
          </p:nvSpPr>
          <p:spPr bwMode="auto">
            <a:xfrm>
              <a:off x="1988" y="3828"/>
              <a:ext cx="40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1,154,848,180 </a:t>
              </a:r>
              <a:endParaRPr kumimoji="0" lang="ja-JP" altLang="ja-JP" sz="800" b="0" i="0" u="none" strike="noStrike" cap="none" normalizeH="0" baseline="0" dirty="0" smtClean="0">
                <a:ln>
                  <a:noFill/>
                </a:ln>
                <a:solidFill>
                  <a:schemeClr val="tx1"/>
                </a:solidFill>
                <a:effectLst/>
              </a:endParaRPr>
            </a:p>
          </p:txBody>
        </p:sp>
        <p:sp>
          <p:nvSpPr>
            <p:cNvPr id="17500" name="Rectangle 24"/>
            <p:cNvSpPr>
              <a:spLocks noChangeArrowheads="1"/>
            </p:cNvSpPr>
            <p:nvPr/>
          </p:nvSpPr>
          <p:spPr bwMode="auto">
            <a:xfrm>
              <a:off x="3019" y="3838"/>
              <a:ext cx="40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1,075,177,010 </a:t>
              </a:r>
              <a:endParaRPr kumimoji="0" lang="ja-JP" altLang="ja-JP" sz="800" b="0" i="0" u="none" strike="noStrike" cap="none" normalizeH="0" baseline="0" dirty="0" smtClean="0">
                <a:ln>
                  <a:noFill/>
                </a:ln>
                <a:solidFill>
                  <a:schemeClr val="tx1"/>
                </a:solidFill>
                <a:effectLst/>
              </a:endParaRPr>
            </a:p>
          </p:txBody>
        </p:sp>
        <p:sp>
          <p:nvSpPr>
            <p:cNvPr id="17501" name="Rectangle 25"/>
            <p:cNvSpPr>
              <a:spLocks noChangeArrowheads="1"/>
            </p:cNvSpPr>
            <p:nvPr/>
          </p:nvSpPr>
          <p:spPr bwMode="auto">
            <a:xfrm>
              <a:off x="1098" y="3712"/>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0.5</a:t>
              </a:r>
              <a:endParaRPr kumimoji="0" lang="ja-JP" altLang="ja-JP" sz="800" b="0" i="0" u="none" strike="noStrike" cap="none" normalizeH="0" baseline="0" dirty="0" smtClean="0">
                <a:ln>
                  <a:noFill/>
                </a:ln>
                <a:solidFill>
                  <a:schemeClr val="tx1"/>
                </a:solidFill>
                <a:effectLst/>
              </a:endParaRPr>
            </a:p>
          </p:txBody>
        </p:sp>
        <p:sp>
          <p:nvSpPr>
            <p:cNvPr id="17502" name="Rectangle 26"/>
            <p:cNvSpPr>
              <a:spLocks noChangeArrowheads="1"/>
            </p:cNvSpPr>
            <p:nvPr/>
          </p:nvSpPr>
          <p:spPr bwMode="auto">
            <a:xfrm>
              <a:off x="2133" y="3686"/>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0.5</a:t>
              </a:r>
              <a:endParaRPr kumimoji="0" lang="ja-JP" altLang="ja-JP" sz="800" b="0" i="0" u="none" strike="noStrike" cap="none" normalizeH="0" baseline="0" dirty="0" smtClean="0">
                <a:ln>
                  <a:noFill/>
                </a:ln>
                <a:solidFill>
                  <a:schemeClr val="tx1"/>
                </a:solidFill>
                <a:effectLst/>
              </a:endParaRPr>
            </a:p>
          </p:txBody>
        </p:sp>
        <p:sp>
          <p:nvSpPr>
            <p:cNvPr id="17503" name="Rectangle 27"/>
            <p:cNvSpPr>
              <a:spLocks noChangeArrowheads="1"/>
            </p:cNvSpPr>
            <p:nvPr/>
          </p:nvSpPr>
          <p:spPr bwMode="auto">
            <a:xfrm>
              <a:off x="3169" y="3652"/>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800" b="0" i="0" u="none" strike="noStrike" cap="none" normalizeH="0" baseline="0" dirty="0" smtClean="0">
                <a:ln>
                  <a:noFill/>
                </a:ln>
                <a:solidFill>
                  <a:schemeClr val="tx1"/>
                </a:solidFill>
                <a:effectLst/>
              </a:endParaRPr>
            </a:p>
          </p:txBody>
        </p:sp>
        <p:sp>
          <p:nvSpPr>
            <p:cNvPr id="17410" name="Rectangle 28"/>
            <p:cNvSpPr>
              <a:spLocks noChangeArrowheads="1"/>
            </p:cNvSpPr>
            <p:nvPr/>
          </p:nvSpPr>
          <p:spPr bwMode="auto">
            <a:xfrm>
              <a:off x="3780" y="4402"/>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7504" name="Rectangle 29"/>
            <p:cNvSpPr>
              <a:spLocks noChangeArrowheads="1"/>
            </p:cNvSpPr>
            <p:nvPr/>
          </p:nvSpPr>
          <p:spPr bwMode="auto">
            <a:xfrm>
              <a:off x="3780" y="4257"/>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7505" name="Rectangle 30"/>
            <p:cNvSpPr>
              <a:spLocks noChangeArrowheads="1"/>
            </p:cNvSpPr>
            <p:nvPr/>
          </p:nvSpPr>
          <p:spPr bwMode="auto">
            <a:xfrm>
              <a:off x="3780" y="4113"/>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7506" name="Rectangle 31"/>
            <p:cNvSpPr>
              <a:spLocks noChangeArrowheads="1"/>
            </p:cNvSpPr>
            <p:nvPr/>
          </p:nvSpPr>
          <p:spPr bwMode="auto">
            <a:xfrm>
              <a:off x="3780" y="3971"/>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7507" name="Rectangle 32"/>
            <p:cNvSpPr>
              <a:spLocks noChangeArrowheads="1"/>
            </p:cNvSpPr>
            <p:nvPr/>
          </p:nvSpPr>
          <p:spPr bwMode="auto">
            <a:xfrm>
              <a:off x="3780" y="3827"/>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7508" name="Rectangle 33"/>
            <p:cNvSpPr>
              <a:spLocks noChangeArrowheads="1"/>
            </p:cNvSpPr>
            <p:nvPr/>
          </p:nvSpPr>
          <p:spPr bwMode="auto">
            <a:xfrm>
              <a:off x="3780" y="3683"/>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7509" name="Rectangle 34"/>
            <p:cNvSpPr>
              <a:spLocks noChangeArrowheads="1"/>
            </p:cNvSpPr>
            <p:nvPr/>
          </p:nvSpPr>
          <p:spPr bwMode="auto">
            <a:xfrm>
              <a:off x="3780" y="3539"/>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7510" name="Rectangle 35"/>
            <p:cNvSpPr>
              <a:spLocks noChangeArrowheads="1"/>
            </p:cNvSpPr>
            <p:nvPr/>
          </p:nvSpPr>
          <p:spPr bwMode="auto">
            <a:xfrm>
              <a:off x="3780" y="3395"/>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7511" name="Rectangle 36"/>
            <p:cNvSpPr>
              <a:spLocks noChangeArrowheads="1"/>
            </p:cNvSpPr>
            <p:nvPr/>
          </p:nvSpPr>
          <p:spPr bwMode="auto">
            <a:xfrm>
              <a:off x="542" y="4402"/>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12" name="Rectangle 37"/>
            <p:cNvSpPr>
              <a:spLocks noChangeArrowheads="1"/>
            </p:cNvSpPr>
            <p:nvPr/>
          </p:nvSpPr>
          <p:spPr bwMode="auto">
            <a:xfrm>
              <a:off x="287" y="4289"/>
              <a:ext cx="30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13" name="Rectangle 38"/>
            <p:cNvSpPr>
              <a:spLocks noChangeArrowheads="1"/>
            </p:cNvSpPr>
            <p:nvPr/>
          </p:nvSpPr>
          <p:spPr bwMode="auto">
            <a:xfrm>
              <a:off x="287" y="4177"/>
              <a:ext cx="30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14" name="Rectangle 39"/>
            <p:cNvSpPr>
              <a:spLocks noChangeArrowheads="1"/>
            </p:cNvSpPr>
            <p:nvPr/>
          </p:nvSpPr>
          <p:spPr bwMode="auto">
            <a:xfrm>
              <a:off x="287" y="4066"/>
              <a:ext cx="30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15" name="Rectangle 40"/>
            <p:cNvSpPr>
              <a:spLocks noChangeArrowheads="1"/>
            </p:cNvSpPr>
            <p:nvPr/>
          </p:nvSpPr>
          <p:spPr bwMode="auto">
            <a:xfrm>
              <a:off x="287" y="3955"/>
              <a:ext cx="30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16" name="Rectangle 41"/>
            <p:cNvSpPr>
              <a:spLocks noChangeArrowheads="1"/>
            </p:cNvSpPr>
            <p:nvPr/>
          </p:nvSpPr>
          <p:spPr bwMode="auto">
            <a:xfrm>
              <a:off x="242" y="3843"/>
              <a:ext cx="354"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17" name="Rectangle 42"/>
            <p:cNvSpPr>
              <a:spLocks noChangeArrowheads="1"/>
            </p:cNvSpPr>
            <p:nvPr/>
          </p:nvSpPr>
          <p:spPr bwMode="auto">
            <a:xfrm>
              <a:off x="242" y="3731"/>
              <a:ext cx="354"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18" name="Rectangle 43"/>
            <p:cNvSpPr>
              <a:spLocks noChangeArrowheads="1"/>
            </p:cNvSpPr>
            <p:nvPr/>
          </p:nvSpPr>
          <p:spPr bwMode="auto">
            <a:xfrm>
              <a:off x="242" y="3619"/>
              <a:ext cx="354"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19" name="Rectangle 44"/>
            <p:cNvSpPr>
              <a:spLocks noChangeArrowheads="1"/>
            </p:cNvSpPr>
            <p:nvPr/>
          </p:nvSpPr>
          <p:spPr bwMode="auto">
            <a:xfrm>
              <a:off x="242" y="3507"/>
              <a:ext cx="354"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1,600,000,000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20" name="Rectangle 45"/>
            <p:cNvSpPr>
              <a:spLocks noChangeArrowheads="1"/>
            </p:cNvSpPr>
            <p:nvPr/>
          </p:nvSpPr>
          <p:spPr bwMode="auto">
            <a:xfrm>
              <a:off x="242" y="3395"/>
              <a:ext cx="354"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21" name="Rectangle 46"/>
            <p:cNvSpPr>
              <a:spLocks noChangeArrowheads="1"/>
            </p:cNvSpPr>
            <p:nvPr/>
          </p:nvSpPr>
          <p:spPr bwMode="auto">
            <a:xfrm>
              <a:off x="981" y="4470"/>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800" b="0" i="0" u="none" strike="noStrike" cap="none" normalizeH="0" baseline="0" dirty="0" smtClean="0">
                <a:ln>
                  <a:noFill/>
                </a:ln>
                <a:solidFill>
                  <a:schemeClr val="tx1"/>
                </a:solidFill>
                <a:effectLst/>
              </a:endParaRPr>
            </a:p>
          </p:txBody>
        </p:sp>
        <p:sp>
          <p:nvSpPr>
            <p:cNvPr id="17522" name="Rectangle 47"/>
            <p:cNvSpPr>
              <a:spLocks noChangeArrowheads="1"/>
            </p:cNvSpPr>
            <p:nvPr/>
          </p:nvSpPr>
          <p:spPr bwMode="auto">
            <a:xfrm>
              <a:off x="1110" y="4469"/>
              <a:ext cx="6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800" b="0" i="0" u="none" strike="noStrike" cap="none" normalizeH="0" baseline="0" dirty="0" smtClean="0">
                <a:ln>
                  <a:noFill/>
                </a:ln>
                <a:solidFill>
                  <a:schemeClr val="tx1"/>
                </a:solidFill>
                <a:effectLst/>
              </a:endParaRPr>
            </a:p>
          </p:txBody>
        </p:sp>
        <p:sp>
          <p:nvSpPr>
            <p:cNvPr id="17523" name="Rectangle 48"/>
            <p:cNvSpPr>
              <a:spLocks noChangeArrowheads="1"/>
            </p:cNvSpPr>
            <p:nvPr/>
          </p:nvSpPr>
          <p:spPr bwMode="auto">
            <a:xfrm>
              <a:off x="1176" y="4470"/>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dirty="0" smtClean="0">
                <a:ln>
                  <a:noFill/>
                </a:ln>
                <a:solidFill>
                  <a:schemeClr val="tx1"/>
                </a:solidFill>
                <a:effectLst/>
              </a:endParaRPr>
            </a:p>
          </p:txBody>
        </p:sp>
        <p:sp>
          <p:nvSpPr>
            <p:cNvPr id="17524" name="Rectangle 49"/>
            <p:cNvSpPr>
              <a:spLocks noChangeArrowheads="1"/>
            </p:cNvSpPr>
            <p:nvPr/>
          </p:nvSpPr>
          <p:spPr bwMode="auto">
            <a:xfrm>
              <a:off x="2009" y="4468"/>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800" b="0" i="0" u="none" strike="noStrike" cap="none" normalizeH="0" baseline="0" dirty="0" smtClean="0">
                <a:ln>
                  <a:noFill/>
                </a:ln>
                <a:solidFill>
                  <a:schemeClr val="tx1"/>
                </a:solidFill>
                <a:effectLst/>
              </a:endParaRPr>
            </a:p>
          </p:txBody>
        </p:sp>
        <p:sp>
          <p:nvSpPr>
            <p:cNvPr id="17525" name="Rectangle 50"/>
            <p:cNvSpPr>
              <a:spLocks noChangeArrowheads="1"/>
            </p:cNvSpPr>
            <p:nvPr/>
          </p:nvSpPr>
          <p:spPr bwMode="auto">
            <a:xfrm>
              <a:off x="2138" y="4468"/>
              <a:ext cx="6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800" b="0" i="0" u="none" strike="noStrike" cap="none" normalizeH="0" baseline="0" dirty="0" smtClean="0">
                <a:ln>
                  <a:noFill/>
                </a:ln>
                <a:solidFill>
                  <a:schemeClr val="tx1"/>
                </a:solidFill>
                <a:effectLst/>
              </a:endParaRPr>
            </a:p>
          </p:txBody>
        </p:sp>
        <p:sp>
          <p:nvSpPr>
            <p:cNvPr id="17526" name="Rectangle 51"/>
            <p:cNvSpPr>
              <a:spLocks noChangeArrowheads="1"/>
            </p:cNvSpPr>
            <p:nvPr/>
          </p:nvSpPr>
          <p:spPr bwMode="auto">
            <a:xfrm>
              <a:off x="2207" y="4468"/>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dirty="0" smtClean="0">
                <a:ln>
                  <a:noFill/>
                </a:ln>
                <a:solidFill>
                  <a:schemeClr val="tx1"/>
                </a:solidFill>
                <a:effectLst/>
              </a:endParaRPr>
            </a:p>
          </p:txBody>
        </p:sp>
        <p:sp>
          <p:nvSpPr>
            <p:cNvPr id="17527" name="Rectangle 52"/>
            <p:cNvSpPr>
              <a:spLocks noChangeArrowheads="1"/>
            </p:cNvSpPr>
            <p:nvPr/>
          </p:nvSpPr>
          <p:spPr bwMode="auto">
            <a:xfrm>
              <a:off x="3066" y="4469"/>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800" b="0" i="0" u="none" strike="noStrike" cap="none" normalizeH="0" baseline="0" dirty="0" smtClean="0">
                <a:ln>
                  <a:noFill/>
                </a:ln>
                <a:solidFill>
                  <a:schemeClr val="tx1"/>
                </a:solidFill>
                <a:effectLst/>
              </a:endParaRPr>
            </a:p>
          </p:txBody>
        </p:sp>
        <p:sp>
          <p:nvSpPr>
            <p:cNvPr id="17528" name="Rectangle 53"/>
            <p:cNvSpPr>
              <a:spLocks noChangeArrowheads="1"/>
            </p:cNvSpPr>
            <p:nvPr/>
          </p:nvSpPr>
          <p:spPr bwMode="auto">
            <a:xfrm>
              <a:off x="3191" y="4464"/>
              <a:ext cx="6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800" b="0" i="0" u="none" strike="noStrike" cap="none" normalizeH="0" baseline="0" dirty="0" smtClean="0">
                <a:ln>
                  <a:noFill/>
                </a:ln>
                <a:solidFill>
                  <a:schemeClr val="tx1"/>
                </a:solidFill>
                <a:effectLst/>
              </a:endParaRPr>
            </a:p>
          </p:txBody>
        </p:sp>
        <p:sp>
          <p:nvSpPr>
            <p:cNvPr id="17529" name="Rectangle 54"/>
            <p:cNvSpPr>
              <a:spLocks noChangeArrowheads="1"/>
            </p:cNvSpPr>
            <p:nvPr/>
          </p:nvSpPr>
          <p:spPr bwMode="auto">
            <a:xfrm>
              <a:off x="3251" y="4469"/>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800" b="0" i="0" u="none" strike="noStrike" cap="none" normalizeH="0" baseline="0" dirty="0" smtClean="0">
                <a:ln>
                  <a:noFill/>
                </a:ln>
                <a:solidFill>
                  <a:schemeClr val="tx1"/>
                </a:solidFill>
                <a:effectLst/>
              </a:endParaRPr>
            </a:p>
          </p:txBody>
        </p:sp>
        <p:sp>
          <p:nvSpPr>
            <p:cNvPr id="17530" name="Rectangle 55"/>
            <p:cNvSpPr>
              <a:spLocks noChangeArrowheads="1"/>
            </p:cNvSpPr>
            <p:nvPr/>
          </p:nvSpPr>
          <p:spPr bwMode="auto">
            <a:xfrm>
              <a:off x="3497" y="3182"/>
              <a:ext cx="29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総レセプト件数に占める</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7531" name="Rectangle 56"/>
            <p:cNvSpPr>
              <a:spLocks noChangeArrowheads="1"/>
            </p:cNvSpPr>
            <p:nvPr/>
          </p:nvSpPr>
          <p:spPr bwMode="auto">
            <a:xfrm>
              <a:off x="3545" y="3253"/>
              <a:ext cx="26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高額レセプトの割合</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7532" name="Rectangle 57"/>
            <p:cNvSpPr>
              <a:spLocks noChangeArrowheads="1"/>
            </p:cNvSpPr>
            <p:nvPr/>
          </p:nvSpPr>
          <p:spPr bwMode="auto">
            <a:xfrm>
              <a:off x="3744" y="3327"/>
              <a:ext cx="8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33" name="Rectangle 58"/>
            <p:cNvSpPr>
              <a:spLocks noChangeArrowheads="1"/>
            </p:cNvSpPr>
            <p:nvPr/>
          </p:nvSpPr>
          <p:spPr bwMode="auto">
            <a:xfrm>
              <a:off x="324" y="3208"/>
              <a:ext cx="11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医療費</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7534" name="Rectangle 59"/>
            <p:cNvSpPr>
              <a:spLocks noChangeArrowheads="1"/>
            </p:cNvSpPr>
            <p:nvPr/>
          </p:nvSpPr>
          <p:spPr bwMode="auto">
            <a:xfrm>
              <a:off x="317" y="3280"/>
              <a:ext cx="4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35" name="Rectangle 60"/>
            <p:cNvSpPr>
              <a:spLocks noChangeArrowheads="1"/>
            </p:cNvSpPr>
            <p:nvPr/>
          </p:nvSpPr>
          <p:spPr bwMode="auto">
            <a:xfrm>
              <a:off x="334" y="3280"/>
              <a:ext cx="54"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7536" name="Rectangle 61"/>
            <p:cNvSpPr>
              <a:spLocks noChangeArrowheads="1"/>
            </p:cNvSpPr>
            <p:nvPr/>
          </p:nvSpPr>
          <p:spPr bwMode="auto">
            <a:xfrm>
              <a:off x="390" y="3280"/>
              <a:ext cx="4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37" name="Rectangle 62"/>
            <p:cNvSpPr>
              <a:spLocks noChangeArrowheads="1"/>
            </p:cNvSpPr>
            <p:nvPr/>
          </p:nvSpPr>
          <p:spPr bwMode="auto">
            <a:xfrm>
              <a:off x="444" y="3280"/>
              <a:ext cx="54"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538" name="Freeform 63"/>
            <p:cNvSpPr>
              <a:spLocks noEditPoints="1"/>
            </p:cNvSpPr>
            <p:nvPr/>
          </p:nvSpPr>
          <p:spPr bwMode="auto">
            <a:xfrm>
              <a:off x="979" y="3193"/>
              <a:ext cx="2438" cy="203"/>
            </a:xfrm>
            <a:custGeom>
              <a:avLst/>
              <a:gdLst>
                <a:gd name="T0" fmla="*/ 0 w 14644"/>
                <a:gd name="T1" fmla="*/ 12 h 1220"/>
                <a:gd name="T2" fmla="*/ 12 w 14644"/>
                <a:gd name="T3" fmla="*/ 0 h 1220"/>
                <a:gd name="T4" fmla="*/ 14632 w 14644"/>
                <a:gd name="T5" fmla="*/ 0 h 1220"/>
                <a:gd name="T6" fmla="*/ 14644 w 14644"/>
                <a:gd name="T7" fmla="*/ 12 h 1220"/>
                <a:gd name="T8" fmla="*/ 14644 w 14644"/>
                <a:gd name="T9" fmla="*/ 1208 h 1220"/>
                <a:gd name="T10" fmla="*/ 14632 w 14644"/>
                <a:gd name="T11" fmla="*/ 1220 h 1220"/>
                <a:gd name="T12" fmla="*/ 12 w 14644"/>
                <a:gd name="T13" fmla="*/ 1220 h 1220"/>
                <a:gd name="T14" fmla="*/ 0 w 14644"/>
                <a:gd name="T15" fmla="*/ 1208 h 1220"/>
                <a:gd name="T16" fmla="*/ 0 w 14644"/>
                <a:gd name="T17" fmla="*/ 12 h 1220"/>
                <a:gd name="T18" fmla="*/ 24 w 14644"/>
                <a:gd name="T19" fmla="*/ 1208 h 1220"/>
                <a:gd name="T20" fmla="*/ 12 w 14644"/>
                <a:gd name="T21" fmla="*/ 1196 h 1220"/>
                <a:gd name="T22" fmla="*/ 14632 w 14644"/>
                <a:gd name="T23" fmla="*/ 1196 h 1220"/>
                <a:gd name="T24" fmla="*/ 14620 w 14644"/>
                <a:gd name="T25" fmla="*/ 1208 h 1220"/>
                <a:gd name="T26" fmla="*/ 14620 w 14644"/>
                <a:gd name="T27" fmla="*/ 12 h 1220"/>
                <a:gd name="T28" fmla="*/ 14632 w 14644"/>
                <a:gd name="T29" fmla="*/ 24 h 1220"/>
                <a:gd name="T30" fmla="*/ 12 w 14644"/>
                <a:gd name="T31" fmla="*/ 24 h 1220"/>
                <a:gd name="T32" fmla="*/ 24 w 14644"/>
                <a:gd name="T33" fmla="*/ 12 h 1220"/>
                <a:gd name="T34" fmla="*/ 24 w 14644"/>
                <a:gd name="T35" fmla="*/ 1208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44" h="1220">
                  <a:moveTo>
                    <a:pt x="0" y="12"/>
                  </a:moveTo>
                  <a:cubicBezTo>
                    <a:pt x="0" y="6"/>
                    <a:pt x="6" y="0"/>
                    <a:pt x="12" y="0"/>
                  </a:cubicBezTo>
                  <a:lnTo>
                    <a:pt x="14632" y="0"/>
                  </a:lnTo>
                  <a:cubicBezTo>
                    <a:pt x="14639" y="0"/>
                    <a:pt x="14644" y="6"/>
                    <a:pt x="14644" y="12"/>
                  </a:cubicBezTo>
                  <a:lnTo>
                    <a:pt x="14644" y="1208"/>
                  </a:lnTo>
                  <a:cubicBezTo>
                    <a:pt x="14644" y="1215"/>
                    <a:pt x="14639" y="1220"/>
                    <a:pt x="14632" y="1220"/>
                  </a:cubicBezTo>
                  <a:lnTo>
                    <a:pt x="12" y="1220"/>
                  </a:lnTo>
                  <a:cubicBezTo>
                    <a:pt x="6" y="1220"/>
                    <a:pt x="0" y="1215"/>
                    <a:pt x="0" y="1208"/>
                  </a:cubicBezTo>
                  <a:lnTo>
                    <a:pt x="0" y="12"/>
                  </a:lnTo>
                  <a:close/>
                  <a:moveTo>
                    <a:pt x="24" y="1208"/>
                  </a:moveTo>
                  <a:lnTo>
                    <a:pt x="12" y="1196"/>
                  </a:lnTo>
                  <a:lnTo>
                    <a:pt x="14632" y="1196"/>
                  </a:lnTo>
                  <a:lnTo>
                    <a:pt x="14620" y="1208"/>
                  </a:lnTo>
                  <a:lnTo>
                    <a:pt x="14620" y="12"/>
                  </a:lnTo>
                  <a:lnTo>
                    <a:pt x="14632" y="24"/>
                  </a:lnTo>
                  <a:lnTo>
                    <a:pt x="12" y="24"/>
                  </a:lnTo>
                  <a:lnTo>
                    <a:pt x="24" y="12"/>
                  </a:lnTo>
                  <a:lnTo>
                    <a:pt x="24" y="1208"/>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39" name="Rectangle 64"/>
            <p:cNvSpPr>
              <a:spLocks noChangeArrowheads="1"/>
            </p:cNvSpPr>
            <p:nvPr/>
          </p:nvSpPr>
          <p:spPr bwMode="auto">
            <a:xfrm>
              <a:off x="1035" y="3232"/>
              <a:ext cx="106" cy="26"/>
            </a:xfrm>
            <a:prstGeom prst="rect">
              <a:avLst/>
            </a:prstGeom>
            <a:solidFill>
              <a:srgbClr val="C2D7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40" name="Rectangle 65"/>
            <p:cNvSpPr>
              <a:spLocks noChangeArrowheads="1"/>
            </p:cNvSpPr>
            <p:nvPr/>
          </p:nvSpPr>
          <p:spPr bwMode="auto">
            <a:xfrm>
              <a:off x="1147" y="3207"/>
              <a:ext cx="59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高額レセプトの医療費</a:t>
              </a:r>
              <a:endParaRPr kumimoji="0" lang="ja-JP" sz="800" b="0" i="0" u="none" strike="noStrike" cap="none" normalizeH="0" baseline="0" dirty="0" smtClean="0">
                <a:ln>
                  <a:noFill/>
                </a:ln>
                <a:solidFill>
                  <a:schemeClr val="tx1"/>
                </a:solidFill>
                <a:effectLst/>
              </a:endParaRPr>
            </a:p>
          </p:txBody>
        </p:sp>
        <p:sp>
          <p:nvSpPr>
            <p:cNvPr id="17541" name="Rectangle 66"/>
            <p:cNvSpPr>
              <a:spLocks noChangeArrowheads="1"/>
            </p:cNvSpPr>
            <p:nvPr/>
          </p:nvSpPr>
          <p:spPr bwMode="auto">
            <a:xfrm>
              <a:off x="2252" y="3232"/>
              <a:ext cx="106" cy="26"/>
            </a:xfrm>
            <a:prstGeom prst="rect">
              <a:avLst/>
            </a:prstGeom>
            <a:solidFill>
              <a:srgbClr val="A6A6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42" name="Rectangle 67"/>
            <p:cNvSpPr>
              <a:spLocks noChangeArrowheads="1"/>
            </p:cNvSpPr>
            <p:nvPr/>
          </p:nvSpPr>
          <p:spPr bwMode="auto">
            <a:xfrm>
              <a:off x="2364" y="3207"/>
              <a:ext cx="65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その他レセプトの医療費</a:t>
              </a:r>
              <a:endParaRPr kumimoji="0" lang="ja-JP" sz="800" b="0" i="0" u="none" strike="noStrike" cap="none" normalizeH="0" baseline="0" smtClean="0">
                <a:ln>
                  <a:noFill/>
                </a:ln>
                <a:solidFill>
                  <a:schemeClr val="tx1"/>
                </a:solidFill>
                <a:effectLst/>
              </a:endParaRPr>
            </a:p>
          </p:txBody>
        </p:sp>
        <p:sp>
          <p:nvSpPr>
            <p:cNvPr id="17543" name="Freeform 68"/>
            <p:cNvSpPr>
              <a:spLocks/>
            </p:cNvSpPr>
            <p:nvPr/>
          </p:nvSpPr>
          <p:spPr bwMode="auto">
            <a:xfrm>
              <a:off x="1029" y="3338"/>
              <a:ext cx="118" cy="12"/>
            </a:xfrm>
            <a:custGeom>
              <a:avLst/>
              <a:gdLst>
                <a:gd name="T0" fmla="*/ 144 w 2848"/>
                <a:gd name="T1" fmla="*/ 0 h 288"/>
                <a:gd name="T2" fmla="*/ 2704 w 2848"/>
                <a:gd name="T3" fmla="*/ 0 h 288"/>
                <a:gd name="T4" fmla="*/ 2848 w 2848"/>
                <a:gd name="T5" fmla="*/ 144 h 288"/>
                <a:gd name="T6" fmla="*/ 2704 w 2848"/>
                <a:gd name="T7" fmla="*/ 288 h 288"/>
                <a:gd name="T8" fmla="*/ 144 w 2848"/>
                <a:gd name="T9" fmla="*/ 288 h 288"/>
                <a:gd name="T10" fmla="*/ 0 w 2848"/>
                <a:gd name="T11" fmla="*/ 144 h 288"/>
                <a:gd name="T12" fmla="*/ 144 w 2848"/>
                <a:gd name="T13" fmla="*/ 0 h 288"/>
              </a:gdLst>
              <a:ahLst/>
              <a:cxnLst>
                <a:cxn ang="0">
                  <a:pos x="T0" y="T1"/>
                </a:cxn>
                <a:cxn ang="0">
                  <a:pos x="T2" y="T3"/>
                </a:cxn>
                <a:cxn ang="0">
                  <a:pos x="T4" y="T5"/>
                </a:cxn>
                <a:cxn ang="0">
                  <a:pos x="T6" y="T7"/>
                </a:cxn>
                <a:cxn ang="0">
                  <a:pos x="T8" y="T9"/>
                </a:cxn>
                <a:cxn ang="0">
                  <a:pos x="T10" y="T11"/>
                </a:cxn>
                <a:cxn ang="0">
                  <a:pos x="T12" y="T13"/>
                </a:cxn>
              </a:cxnLst>
              <a:rect l="0" t="0" r="r" b="b"/>
              <a:pathLst>
                <a:path w="2848" h="288">
                  <a:moveTo>
                    <a:pt x="144" y="0"/>
                  </a:moveTo>
                  <a:lnTo>
                    <a:pt x="2704" y="0"/>
                  </a:lnTo>
                  <a:cubicBezTo>
                    <a:pt x="2784" y="0"/>
                    <a:pt x="2848" y="65"/>
                    <a:pt x="2848" y="144"/>
                  </a:cubicBezTo>
                  <a:cubicBezTo>
                    <a:pt x="2848" y="224"/>
                    <a:pt x="2784" y="288"/>
                    <a:pt x="2704" y="288"/>
                  </a:cubicBezTo>
                  <a:lnTo>
                    <a:pt x="144" y="288"/>
                  </a:lnTo>
                  <a:cubicBezTo>
                    <a:pt x="65" y="288"/>
                    <a:pt x="0" y="224"/>
                    <a:pt x="0" y="144"/>
                  </a:cubicBezTo>
                  <a:cubicBezTo>
                    <a:pt x="0" y="65"/>
                    <a:pt x="65" y="0"/>
                    <a:pt x="144" y="0"/>
                  </a:cubicBezTo>
                  <a:close/>
                </a:path>
              </a:pathLst>
            </a:custGeom>
            <a:solidFill>
              <a:schemeClr val="accent4">
                <a:lumMod val="75000"/>
              </a:schemeClr>
            </a:solidFill>
            <a:ln w="1588" cap="flat">
              <a:solidFill>
                <a:srgbClr val="D99694"/>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44" name="Oval 69"/>
            <p:cNvSpPr>
              <a:spLocks noChangeArrowheads="1"/>
            </p:cNvSpPr>
            <p:nvPr/>
          </p:nvSpPr>
          <p:spPr bwMode="auto">
            <a:xfrm>
              <a:off x="1074" y="3331"/>
              <a:ext cx="28" cy="27"/>
            </a:xfrm>
            <a:prstGeom prst="ellipse">
              <a:avLst/>
            </a:prstGeom>
            <a:no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545" name="Rectangle 70"/>
            <p:cNvSpPr>
              <a:spLocks noChangeArrowheads="1"/>
            </p:cNvSpPr>
            <p:nvPr/>
          </p:nvSpPr>
          <p:spPr bwMode="auto">
            <a:xfrm>
              <a:off x="1147" y="3305"/>
              <a:ext cx="118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総レセプト件数に占める高額レセプトの割合</a:t>
              </a:r>
              <a:endParaRPr kumimoji="0" lang="ja-JP" sz="800" b="0" i="0" u="none" strike="noStrike" cap="none" normalizeH="0" baseline="0" smtClean="0">
                <a:ln>
                  <a:noFill/>
                </a:ln>
                <a:solidFill>
                  <a:schemeClr val="tx1"/>
                </a:solidFill>
                <a:effectLst/>
              </a:endParaRPr>
            </a:p>
          </p:txBody>
        </p:sp>
        <p:sp>
          <p:nvSpPr>
            <p:cNvPr id="17546" name="Freeform 71"/>
            <p:cNvSpPr>
              <a:spLocks noEditPoints="1"/>
            </p:cNvSpPr>
            <p:nvPr/>
          </p:nvSpPr>
          <p:spPr bwMode="auto">
            <a:xfrm>
              <a:off x="232" y="3160"/>
              <a:ext cx="3840" cy="1499"/>
            </a:xfrm>
            <a:custGeom>
              <a:avLst/>
              <a:gdLst>
                <a:gd name="T0" fmla="*/ 0 w 23076"/>
                <a:gd name="T1" fmla="*/ 12 h 9008"/>
                <a:gd name="T2" fmla="*/ 12 w 23076"/>
                <a:gd name="T3" fmla="*/ 0 h 9008"/>
                <a:gd name="T4" fmla="*/ 23064 w 23076"/>
                <a:gd name="T5" fmla="*/ 0 h 9008"/>
                <a:gd name="T6" fmla="*/ 23076 w 23076"/>
                <a:gd name="T7" fmla="*/ 12 h 9008"/>
                <a:gd name="T8" fmla="*/ 23076 w 23076"/>
                <a:gd name="T9" fmla="*/ 8996 h 9008"/>
                <a:gd name="T10" fmla="*/ 23064 w 23076"/>
                <a:gd name="T11" fmla="*/ 9008 h 9008"/>
                <a:gd name="T12" fmla="*/ 12 w 23076"/>
                <a:gd name="T13" fmla="*/ 9008 h 9008"/>
                <a:gd name="T14" fmla="*/ 0 w 23076"/>
                <a:gd name="T15" fmla="*/ 8996 h 9008"/>
                <a:gd name="T16" fmla="*/ 0 w 23076"/>
                <a:gd name="T17" fmla="*/ 12 h 9008"/>
                <a:gd name="T18" fmla="*/ 24 w 23076"/>
                <a:gd name="T19" fmla="*/ 8996 h 9008"/>
                <a:gd name="T20" fmla="*/ 12 w 23076"/>
                <a:gd name="T21" fmla="*/ 8984 h 9008"/>
                <a:gd name="T22" fmla="*/ 23064 w 23076"/>
                <a:gd name="T23" fmla="*/ 8984 h 9008"/>
                <a:gd name="T24" fmla="*/ 23052 w 23076"/>
                <a:gd name="T25" fmla="*/ 8996 h 9008"/>
                <a:gd name="T26" fmla="*/ 23052 w 23076"/>
                <a:gd name="T27" fmla="*/ 12 h 9008"/>
                <a:gd name="T28" fmla="*/ 23064 w 23076"/>
                <a:gd name="T29" fmla="*/ 24 h 9008"/>
                <a:gd name="T30" fmla="*/ 12 w 23076"/>
                <a:gd name="T31" fmla="*/ 24 h 9008"/>
                <a:gd name="T32" fmla="*/ 24 w 23076"/>
                <a:gd name="T33" fmla="*/ 12 h 9008"/>
                <a:gd name="T34" fmla="*/ 24 w 23076"/>
                <a:gd name="T35" fmla="*/ 8996 h 9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076" h="9008">
                  <a:moveTo>
                    <a:pt x="0" y="12"/>
                  </a:moveTo>
                  <a:cubicBezTo>
                    <a:pt x="0" y="6"/>
                    <a:pt x="6" y="0"/>
                    <a:pt x="12" y="0"/>
                  </a:cubicBezTo>
                  <a:lnTo>
                    <a:pt x="23064" y="0"/>
                  </a:lnTo>
                  <a:cubicBezTo>
                    <a:pt x="23071" y="0"/>
                    <a:pt x="23076" y="6"/>
                    <a:pt x="23076" y="12"/>
                  </a:cubicBezTo>
                  <a:lnTo>
                    <a:pt x="23076" y="8996"/>
                  </a:lnTo>
                  <a:cubicBezTo>
                    <a:pt x="23076" y="9003"/>
                    <a:pt x="23071" y="9008"/>
                    <a:pt x="23064" y="9008"/>
                  </a:cubicBezTo>
                  <a:lnTo>
                    <a:pt x="12" y="9008"/>
                  </a:lnTo>
                  <a:cubicBezTo>
                    <a:pt x="6" y="9008"/>
                    <a:pt x="0" y="9003"/>
                    <a:pt x="0" y="8996"/>
                  </a:cubicBezTo>
                  <a:lnTo>
                    <a:pt x="0" y="12"/>
                  </a:lnTo>
                  <a:close/>
                  <a:moveTo>
                    <a:pt x="24" y="8996"/>
                  </a:moveTo>
                  <a:lnTo>
                    <a:pt x="12" y="8984"/>
                  </a:lnTo>
                  <a:lnTo>
                    <a:pt x="23064" y="8984"/>
                  </a:lnTo>
                  <a:lnTo>
                    <a:pt x="23052" y="8996"/>
                  </a:lnTo>
                  <a:lnTo>
                    <a:pt x="23052" y="12"/>
                  </a:lnTo>
                  <a:lnTo>
                    <a:pt x="23064" y="24"/>
                  </a:lnTo>
                  <a:lnTo>
                    <a:pt x="12" y="24"/>
                  </a:lnTo>
                  <a:lnTo>
                    <a:pt x="24" y="12"/>
                  </a:lnTo>
                  <a:lnTo>
                    <a:pt x="24" y="8996"/>
                  </a:lnTo>
                  <a:close/>
                </a:path>
              </a:pathLst>
            </a:custGeom>
            <a:solidFill>
              <a:srgbClr val="7F7F7F"/>
            </a:solidFill>
            <a:ln w="0" cap="flat">
              <a:solidFill>
                <a:srgbClr val="7F7F7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49742760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a:spLocks noChangeAspect="1"/>
          </p:cNvSpPr>
          <p:nvPr/>
        </p:nvSpPr>
        <p:spPr>
          <a:xfrm>
            <a:off x="381000" y="899592"/>
            <a:ext cx="6120000" cy="276999"/>
          </a:xfrm>
          <a:prstGeom prst="rect">
            <a:avLst/>
          </a:prstGeom>
          <a:noFill/>
        </p:spPr>
        <p:txBody>
          <a:bodyPr wrap="square" lIns="0" rIns="0" rtlCol="0" anchor="ctr" anchorCtr="0">
            <a:spAutoFit/>
          </a:bodyPr>
          <a:lstStyle/>
          <a:p>
            <a:r>
              <a:rPr lang="ja-JP" altLang="en-US" sz="1200" dirty="0">
                <a:latin typeface="ＭＳ 明朝" panose="02020609040205080304" pitchFamily="17" charset="-128"/>
                <a:ea typeface="ＭＳ 明朝" panose="02020609040205080304" pitchFamily="17" charset="-128"/>
              </a:rPr>
              <a:t>高額レセプト発生患者の疾病傾向</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患者数順</a:t>
            </a:r>
            <a:r>
              <a:rPr lang="en-US" altLang="ja-JP" sz="1200" dirty="0">
                <a:latin typeface="ＭＳ 明朝" panose="02020609040205080304" pitchFamily="17" charset="-128"/>
                <a:ea typeface="ＭＳ 明朝" panose="02020609040205080304" pitchFamily="17" charset="-128"/>
              </a:rPr>
              <a:t>)</a:t>
            </a:r>
            <a:endParaRPr kumimoji="1" lang="en-US" altLang="ja-JP" sz="1200" dirty="0">
              <a:latin typeface="ＭＳ 明朝" panose="02020609040205080304" pitchFamily="17" charset="-128"/>
              <a:ea typeface="ＭＳ 明朝" panose="02020609040205080304" pitchFamily="17" charset="-128"/>
            </a:endParaRPr>
          </a:p>
        </p:txBody>
      </p:sp>
      <p:sp>
        <p:nvSpPr>
          <p:cNvPr id="7" name="テキスト ボックス 5"/>
          <p:cNvSpPr txBox="1">
            <a:spLocks noChangeAspect="1"/>
          </p:cNvSpPr>
          <p:nvPr/>
        </p:nvSpPr>
        <p:spPr>
          <a:xfrm>
            <a:off x="369000" y="190500"/>
            <a:ext cx="6120000" cy="804066"/>
          </a:xfrm>
          <a:prstGeom prst="rect">
            <a:avLst/>
          </a:prstGeom>
          <a:noFill/>
        </p:spPr>
        <p:txBody>
          <a:bodyPr wrap="square" lIns="0" rIns="0"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nSpc>
                <a:spcPct val="125000"/>
              </a:lnSpc>
            </a:pPr>
            <a:r>
              <a:rPr kumimoji="1" lang="ja-JP" altLang="en-US" sz="1200" dirty="0">
                <a:latin typeface="ＭＳ 明朝" panose="02020609040205080304" pitchFamily="17" charset="-128"/>
                <a:ea typeface="ＭＳ 明朝" panose="02020609040205080304" pitchFamily="17" charset="-128"/>
              </a:rPr>
              <a:t>　</a:t>
            </a:r>
            <a:r>
              <a:rPr lang="ja-JP" altLang="en-US" sz="1200" dirty="0">
                <a:latin typeface="ＭＳ 明朝" panose="02020609040205080304" pitchFamily="17" charset="-128"/>
                <a:ea typeface="ＭＳ 明朝" panose="02020609040205080304" pitchFamily="17" charset="-128"/>
              </a:rPr>
              <a:t>②高額レセプト発生患者の疾病傾向</a:t>
            </a:r>
            <a:endParaRPr lang="en-US" altLang="ja-JP" sz="1200" dirty="0">
              <a:latin typeface="ＭＳ 明朝" panose="02020609040205080304" pitchFamily="17" charset="-128"/>
              <a:ea typeface="ＭＳ 明朝" panose="02020609040205080304" pitchFamily="17" charset="-128"/>
            </a:endParaRPr>
          </a:p>
          <a:p>
            <a:pPr>
              <a:lnSpc>
                <a:spcPct val="125000"/>
              </a:lnSpc>
            </a:pPr>
            <a:r>
              <a:rPr kumimoji="1" lang="ja-JP" altLang="en-US" sz="1200" dirty="0" smtClean="0">
                <a:latin typeface="ＭＳ 明朝" panose="02020609040205080304" pitchFamily="17" charset="-128"/>
                <a:ea typeface="ＭＳ 明朝" panose="02020609040205080304" pitchFamily="17" charset="-128"/>
              </a:rPr>
              <a:t>平成</a:t>
            </a:r>
            <a:r>
              <a:rPr kumimoji="1" lang="en-US" altLang="ja-JP" sz="1200" dirty="0">
                <a:latin typeface="ＭＳ 明朝" panose="02020609040205080304" pitchFamily="17" charset="-128"/>
                <a:ea typeface="ＭＳ 明朝" panose="02020609040205080304" pitchFamily="17" charset="-128"/>
              </a:rPr>
              <a:t>28</a:t>
            </a:r>
            <a:r>
              <a:rPr kumimoji="1" lang="ja-JP" altLang="en-US" sz="1200" dirty="0">
                <a:latin typeface="ＭＳ 明朝" panose="02020609040205080304" pitchFamily="17" charset="-128"/>
                <a:ea typeface="ＭＳ 明朝" panose="02020609040205080304" pitchFamily="17" charset="-128"/>
              </a:rPr>
              <a:t>年</a:t>
            </a:r>
            <a:r>
              <a:rPr kumimoji="1" lang="en-US" altLang="ja-JP" sz="1200" dirty="0">
                <a:latin typeface="ＭＳ 明朝" panose="02020609040205080304" pitchFamily="17" charset="-128"/>
                <a:ea typeface="ＭＳ 明朝" panose="02020609040205080304" pitchFamily="17" charset="-128"/>
              </a:rPr>
              <a:t>4</a:t>
            </a:r>
            <a:r>
              <a:rPr kumimoji="1" lang="ja-JP" altLang="en-US" sz="1200" dirty="0">
                <a:latin typeface="ＭＳ 明朝" panose="02020609040205080304" pitchFamily="17" charset="-128"/>
                <a:ea typeface="ＭＳ 明朝" panose="02020609040205080304" pitchFamily="17" charset="-128"/>
              </a:rPr>
              <a:t>月～平成</a:t>
            </a:r>
            <a:r>
              <a:rPr kumimoji="1" lang="en-US" altLang="ja-JP" sz="1200" dirty="0">
                <a:latin typeface="ＭＳ 明朝" panose="02020609040205080304" pitchFamily="17" charset="-128"/>
                <a:ea typeface="ＭＳ 明朝" panose="02020609040205080304" pitchFamily="17" charset="-128"/>
              </a:rPr>
              <a:t>29</a:t>
            </a:r>
            <a:r>
              <a:rPr kumimoji="1" lang="ja-JP" altLang="en-US" sz="1200" dirty="0">
                <a:latin typeface="ＭＳ 明朝" panose="02020609040205080304" pitchFamily="17" charset="-128"/>
                <a:ea typeface="ＭＳ 明朝" panose="02020609040205080304" pitchFamily="17" charset="-128"/>
              </a:rPr>
              <a:t>年</a:t>
            </a:r>
            <a:r>
              <a:rPr kumimoji="1" lang="en-US" altLang="ja-JP" sz="1200" dirty="0">
                <a:latin typeface="ＭＳ 明朝" panose="02020609040205080304" pitchFamily="17" charset="-128"/>
                <a:ea typeface="ＭＳ 明朝" panose="02020609040205080304" pitchFamily="17" charset="-128"/>
              </a:rPr>
              <a:t>3</a:t>
            </a:r>
            <a:r>
              <a:rPr kumimoji="1" lang="ja-JP" altLang="en-US" sz="1200" dirty="0">
                <a:latin typeface="ＭＳ 明朝" panose="02020609040205080304" pitchFamily="17" charset="-128"/>
                <a:ea typeface="ＭＳ 明朝" panose="02020609040205080304" pitchFamily="17" charset="-128"/>
              </a:rPr>
              <a:t>月診療分</a:t>
            </a:r>
            <a:r>
              <a:rPr kumimoji="1" lang="en-US" altLang="ja-JP" sz="1200" dirty="0">
                <a:latin typeface="ＭＳ 明朝" panose="02020609040205080304" pitchFamily="17" charset="-128"/>
                <a:ea typeface="ＭＳ 明朝" panose="02020609040205080304" pitchFamily="17" charset="-128"/>
              </a:rPr>
              <a:t>(12</a:t>
            </a:r>
            <a:r>
              <a:rPr kumimoji="1" lang="ja-JP" altLang="en-US" sz="1200" dirty="0">
                <a:latin typeface="ＭＳ 明朝" panose="02020609040205080304" pitchFamily="17" charset="-128"/>
                <a:ea typeface="ＭＳ 明朝" panose="02020609040205080304" pitchFamily="17" charset="-128"/>
              </a:rPr>
              <a:t>カ月分</a:t>
            </a:r>
            <a:r>
              <a:rPr kumimoji="1" lang="en-US" altLang="ja-JP" sz="1200" dirty="0">
                <a:latin typeface="ＭＳ 明朝" panose="02020609040205080304" pitchFamily="17" charset="-128"/>
                <a:ea typeface="ＭＳ 明朝" panose="02020609040205080304" pitchFamily="17" charset="-128"/>
              </a:rPr>
              <a:t>)</a:t>
            </a:r>
            <a:r>
              <a:rPr kumimoji="1" lang="ja-JP" altLang="en-US" sz="1200" dirty="0" err="1">
                <a:latin typeface="ＭＳ 明朝" panose="02020609040205080304" pitchFamily="17" charset="-128"/>
                <a:ea typeface="ＭＳ 明朝" panose="02020609040205080304" pitchFamily="17" charset="-128"/>
              </a:rPr>
              <a:t>の疾</a:t>
            </a:r>
            <a:r>
              <a:rPr kumimoji="1" lang="ja-JP" altLang="en-US" sz="1200" dirty="0">
                <a:latin typeface="ＭＳ 明朝" panose="02020609040205080304" pitchFamily="17" charset="-128"/>
                <a:ea typeface="ＭＳ 明朝" panose="02020609040205080304" pitchFamily="17" charset="-128"/>
              </a:rPr>
              <a:t>病傾向を患者数順に示します。患者数が多い疾病は</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その他の悪性新生物＜腫瘍＞</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骨折</a:t>
            </a:r>
            <a:r>
              <a:rPr lang="en-US" altLang="ja-JP" sz="1200" dirty="0">
                <a:latin typeface="ＭＳ 明朝" panose="02020609040205080304" pitchFamily="17" charset="-128"/>
                <a:ea typeface="ＭＳ 明朝" panose="02020609040205080304" pitchFamily="17" charset="-128"/>
              </a:rPr>
              <a:t>｣｢</a:t>
            </a:r>
            <a:r>
              <a:rPr lang="zh-CN" altLang="en-US" sz="1200" dirty="0">
                <a:latin typeface="ＭＳ 明朝" panose="02020609040205080304" pitchFamily="17" charset="-128"/>
                <a:ea typeface="ＭＳ 明朝" panose="02020609040205080304" pitchFamily="17" charset="-128"/>
              </a:rPr>
              <a:t>虚血性心疾患</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となっています。</a:t>
            </a:r>
          </a:p>
        </p:txBody>
      </p:sp>
      <p:sp>
        <p:nvSpPr>
          <p:cNvPr id="8" name="注釈文章 13"/>
          <p:cNvSpPr txBox="1">
            <a:spLocks noChangeAspect="1"/>
          </p:cNvSpPr>
          <p:nvPr/>
        </p:nvSpPr>
        <p:spPr>
          <a:xfrm>
            <a:off x="265065" y="7975721"/>
            <a:ext cx="6120000" cy="954107"/>
          </a:xfrm>
          <a:prstGeom prst="rect">
            <a:avLst/>
          </a:prstGeom>
          <a:noFill/>
        </p:spPr>
        <p:txBody>
          <a:bodyPr wrap="square" lIns="0" rIns="0" rtlCol="0">
            <a:spAutoFit/>
          </a:bodyPr>
          <a:lstStyle/>
          <a:p>
            <a:r>
              <a:rPr lang="ja-JP" altLang="en-US" sz="800" b="1" dirty="0">
                <a:latin typeface="ＭＳ 明朝" panose="02020609040205080304" pitchFamily="17" charset="-128"/>
                <a:ea typeface="ＭＳ 明朝" panose="02020609040205080304" pitchFamily="17" charset="-128"/>
              </a:rPr>
              <a:t>データ化範囲</a:t>
            </a:r>
            <a:r>
              <a:rPr lang="en-US" altLang="ja-JP" sz="800" b="1" dirty="0">
                <a:latin typeface="ＭＳ 明朝" panose="02020609040205080304" pitchFamily="17" charset="-128"/>
                <a:ea typeface="ＭＳ 明朝" panose="02020609040205080304" pitchFamily="17" charset="-128"/>
              </a:rPr>
              <a:t>(</a:t>
            </a:r>
            <a:r>
              <a:rPr lang="ja-JP" altLang="en-US" sz="800" b="1" dirty="0">
                <a:latin typeface="ＭＳ 明朝" panose="02020609040205080304" pitchFamily="17" charset="-128"/>
                <a:ea typeface="ＭＳ 明朝" panose="02020609040205080304" pitchFamily="17" charset="-128"/>
              </a:rPr>
              <a:t>分析対象</a:t>
            </a:r>
            <a:r>
              <a:rPr lang="en-US" altLang="ja-JP" sz="800" b="1" dirty="0">
                <a:latin typeface="ＭＳ 明朝" panose="02020609040205080304" pitchFamily="17" charset="-128"/>
                <a:ea typeface="ＭＳ 明朝" panose="02020609040205080304" pitchFamily="17" charset="-128"/>
              </a:rPr>
              <a:t>)…</a:t>
            </a:r>
            <a:r>
              <a:rPr lang="ja-JP" altLang="en-US" sz="800" b="1" dirty="0">
                <a:latin typeface="ＭＳ 明朝" panose="02020609040205080304" pitchFamily="17" charset="-128"/>
                <a:ea typeface="ＭＳ 明朝" panose="02020609040205080304" pitchFamily="17" charset="-128"/>
              </a:rPr>
              <a:t>入院</a:t>
            </a:r>
            <a:r>
              <a:rPr lang="en-US" altLang="ja-JP" sz="800" b="1" dirty="0">
                <a:latin typeface="ＭＳ 明朝" panose="02020609040205080304" pitchFamily="17" charset="-128"/>
                <a:ea typeface="ＭＳ 明朝" panose="02020609040205080304" pitchFamily="17" charset="-128"/>
              </a:rPr>
              <a:t>(DPC</a:t>
            </a:r>
            <a:r>
              <a:rPr lang="ja-JP" altLang="en-US" sz="800" b="1" dirty="0">
                <a:latin typeface="ＭＳ 明朝" panose="02020609040205080304" pitchFamily="17" charset="-128"/>
                <a:ea typeface="ＭＳ 明朝" panose="02020609040205080304" pitchFamily="17" charset="-128"/>
              </a:rPr>
              <a:t>を含む</a:t>
            </a:r>
            <a:r>
              <a:rPr lang="en-US" altLang="ja-JP" sz="800" b="1" dirty="0">
                <a:latin typeface="ＭＳ 明朝" panose="02020609040205080304" pitchFamily="17" charset="-128"/>
                <a:ea typeface="ＭＳ 明朝" panose="02020609040205080304" pitchFamily="17" charset="-128"/>
              </a:rPr>
              <a:t>)</a:t>
            </a:r>
            <a:r>
              <a:rPr lang="ja-JP" altLang="en-US" sz="800" b="1" dirty="0" err="1">
                <a:latin typeface="ＭＳ 明朝" panose="02020609040205080304" pitchFamily="17" charset="-128"/>
                <a:ea typeface="ＭＳ 明朝" panose="02020609040205080304" pitchFamily="17" charset="-128"/>
              </a:rPr>
              <a:t>、</a:t>
            </a:r>
            <a:r>
              <a:rPr lang="ja-JP" altLang="en-US" sz="800" b="1" dirty="0">
                <a:latin typeface="ＭＳ 明朝" panose="02020609040205080304" pitchFamily="17" charset="-128"/>
                <a:ea typeface="ＭＳ 明朝" panose="02020609040205080304" pitchFamily="17" charset="-128"/>
              </a:rPr>
              <a:t>入院外、調剤の電子レセプト。</a:t>
            </a:r>
            <a:endParaRPr lang="en-US" altLang="ja-JP" sz="800" b="1" dirty="0">
              <a:latin typeface="ＭＳ 明朝" panose="02020609040205080304" pitchFamily="17" charset="-128"/>
              <a:ea typeface="ＭＳ 明朝" panose="02020609040205080304" pitchFamily="17" charset="-128"/>
            </a:endParaRPr>
          </a:p>
          <a:p>
            <a:r>
              <a:rPr lang="ja-JP" altLang="en-US" sz="800" b="1" dirty="0">
                <a:latin typeface="ＭＳ 明朝" panose="02020609040205080304" pitchFamily="17" charset="-128"/>
                <a:ea typeface="ＭＳ 明朝" panose="02020609040205080304" pitchFamily="17" charset="-128"/>
              </a:rPr>
              <a:t>　　　　　　　　　　　　対象診療年月は平成</a:t>
            </a:r>
            <a:r>
              <a:rPr lang="en-US" altLang="ja-JP" sz="800" b="1" dirty="0">
                <a:latin typeface="ＭＳ 明朝" panose="02020609040205080304" pitchFamily="17" charset="-128"/>
                <a:ea typeface="ＭＳ 明朝" panose="02020609040205080304" pitchFamily="17" charset="-128"/>
              </a:rPr>
              <a:t>28</a:t>
            </a:r>
            <a:r>
              <a:rPr lang="ja-JP" altLang="en-US" sz="800" b="1" dirty="0">
                <a:latin typeface="ＭＳ 明朝" panose="02020609040205080304" pitchFamily="17" charset="-128"/>
                <a:ea typeface="ＭＳ 明朝" panose="02020609040205080304" pitchFamily="17" charset="-128"/>
              </a:rPr>
              <a:t>年</a:t>
            </a:r>
            <a:r>
              <a:rPr lang="en-US" altLang="ja-JP" sz="800" b="1" dirty="0">
                <a:latin typeface="ＭＳ 明朝" panose="02020609040205080304" pitchFamily="17" charset="-128"/>
                <a:ea typeface="ＭＳ 明朝" panose="02020609040205080304" pitchFamily="17" charset="-128"/>
              </a:rPr>
              <a:t>4</a:t>
            </a:r>
            <a:r>
              <a:rPr lang="ja-JP" altLang="en-US" sz="800" b="1" dirty="0">
                <a:latin typeface="ＭＳ 明朝" panose="02020609040205080304" pitchFamily="17" charset="-128"/>
                <a:ea typeface="ＭＳ 明朝" panose="02020609040205080304" pitchFamily="17" charset="-128"/>
              </a:rPr>
              <a:t>月～平成</a:t>
            </a:r>
            <a:r>
              <a:rPr lang="en-US" altLang="ja-JP" sz="800" b="1" dirty="0">
                <a:latin typeface="ＭＳ 明朝" panose="02020609040205080304" pitchFamily="17" charset="-128"/>
                <a:ea typeface="ＭＳ 明朝" panose="02020609040205080304" pitchFamily="17" charset="-128"/>
              </a:rPr>
              <a:t>29</a:t>
            </a:r>
            <a:r>
              <a:rPr lang="ja-JP" altLang="en-US" sz="800" b="1" dirty="0">
                <a:latin typeface="ＭＳ 明朝" panose="02020609040205080304" pitchFamily="17" charset="-128"/>
                <a:ea typeface="ＭＳ 明朝" panose="02020609040205080304" pitchFamily="17" charset="-128"/>
              </a:rPr>
              <a:t>年</a:t>
            </a:r>
            <a:r>
              <a:rPr lang="en-US" altLang="ja-JP" sz="800" b="1" dirty="0">
                <a:latin typeface="ＭＳ 明朝" panose="02020609040205080304" pitchFamily="17" charset="-128"/>
                <a:ea typeface="ＭＳ 明朝" panose="02020609040205080304" pitchFamily="17" charset="-128"/>
              </a:rPr>
              <a:t>3</a:t>
            </a:r>
            <a:r>
              <a:rPr lang="ja-JP" altLang="en-US" sz="800" b="1" dirty="0">
                <a:latin typeface="ＭＳ 明朝" panose="02020609040205080304" pitchFamily="17" charset="-128"/>
                <a:ea typeface="ＭＳ 明朝" panose="02020609040205080304" pitchFamily="17" charset="-128"/>
              </a:rPr>
              <a:t>月診療分</a:t>
            </a:r>
            <a:r>
              <a:rPr lang="en-US" altLang="ja-JP" sz="800" b="1" dirty="0">
                <a:latin typeface="ＭＳ 明朝" panose="02020609040205080304" pitchFamily="17" charset="-128"/>
                <a:ea typeface="ＭＳ 明朝" panose="02020609040205080304" pitchFamily="17" charset="-128"/>
              </a:rPr>
              <a:t>(12</a:t>
            </a:r>
            <a:r>
              <a:rPr lang="ja-JP" altLang="en-US" sz="800" b="1" dirty="0">
                <a:latin typeface="ＭＳ 明朝" panose="02020609040205080304" pitchFamily="17" charset="-128"/>
                <a:ea typeface="ＭＳ 明朝" panose="02020609040205080304" pitchFamily="17" charset="-128"/>
              </a:rPr>
              <a:t>カ月分</a:t>
            </a:r>
            <a:r>
              <a:rPr lang="en-US" altLang="ja-JP" sz="800" b="1" dirty="0">
                <a:latin typeface="ＭＳ 明朝" panose="02020609040205080304" pitchFamily="17" charset="-128"/>
                <a:ea typeface="ＭＳ 明朝" panose="02020609040205080304" pitchFamily="17" charset="-128"/>
              </a:rPr>
              <a:t>)</a:t>
            </a:r>
            <a:r>
              <a:rPr lang="ja-JP" altLang="en-US" sz="800" b="1" dirty="0" err="1">
                <a:latin typeface="ＭＳ 明朝" panose="02020609040205080304" pitchFamily="17" charset="-128"/>
                <a:ea typeface="ＭＳ 明朝" panose="02020609040205080304" pitchFamily="17" charset="-128"/>
              </a:rPr>
              <a:t>。</a:t>
            </a:r>
            <a:endParaRPr lang="en-US" altLang="ja-JP" sz="800" b="1" dirty="0">
              <a:latin typeface="ＭＳ 明朝" panose="02020609040205080304" pitchFamily="17" charset="-128"/>
              <a:ea typeface="ＭＳ 明朝" panose="02020609040205080304" pitchFamily="17" charset="-128"/>
            </a:endParaRPr>
          </a:p>
          <a:p>
            <a:r>
              <a:rPr lang="ja-JP" altLang="en-US" sz="800" b="1" dirty="0">
                <a:latin typeface="ＭＳ 明朝" panose="02020609040205080304" pitchFamily="17" charset="-128"/>
                <a:ea typeface="ＭＳ 明朝" panose="02020609040205080304" pitchFamily="17" charset="-128"/>
              </a:rPr>
              <a:t>資格確認日</a:t>
            </a:r>
            <a:r>
              <a:rPr lang="en-US" altLang="ja-JP" sz="800" b="1" dirty="0">
                <a:latin typeface="ＭＳ 明朝" panose="02020609040205080304" pitchFamily="17" charset="-128"/>
                <a:ea typeface="ＭＳ 明朝" panose="02020609040205080304" pitchFamily="17" charset="-128"/>
              </a:rPr>
              <a:t>…</a:t>
            </a:r>
            <a:r>
              <a:rPr lang="ja-JP" altLang="en-US" sz="800" b="1" dirty="0">
                <a:latin typeface="ＭＳ 明朝" panose="02020609040205080304" pitchFamily="17" charset="-128"/>
                <a:ea typeface="ＭＳ 明朝" panose="02020609040205080304" pitchFamily="17" charset="-128"/>
              </a:rPr>
              <a:t>各月、</a:t>
            </a:r>
            <a:r>
              <a:rPr lang="en-US" altLang="ja-JP" sz="800" b="1" dirty="0">
                <a:latin typeface="ＭＳ 明朝" panose="02020609040205080304" pitchFamily="17" charset="-128"/>
                <a:ea typeface="ＭＳ 明朝" panose="02020609040205080304" pitchFamily="17" charset="-128"/>
              </a:rPr>
              <a:t>1</a:t>
            </a:r>
            <a:r>
              <a:rPr lang="ja-JP" altLang="en-US" sz="800" b="1" dirty="0">
                <a:latin typeface="ＭＳ 明朝" panose="02020609040205080304" pitchFamily="17" charset="-128"/>
                <a:ea typeface="ＭＳ 明朝" panose="02020609040205080304" pitchFamily="17" charset="-128"/>
              </a:rPr>
              <a:t>日でも資格があれば分析対象としている。</a:t>
            </a:r>
            <a:endParaRPr lang="en-US" altLang="ja-JP" sz="800" b="1" dirty="0">
              <a:latin typeface="ＭＳ 明朝" panose="02020609040205080304" pitchFamily="17" charset="-128"/>
              <a:ea typeface="ＭＳ 明朝" panose="02020609040205080304" pitchFamily="17" charset="-128"/>
            </a:endParaRPr>
          </a:p>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主要傷病名</a:t>
            </a:r>
            <a:r>
              <a:rPr lang="en-US" altLang="ja-JP" sz="800" dirty="0">
                <a:latin typeface="ＭＳ 明朝" panose="02020609040205080304" pitchFamily="17" charset="-128"/>
                <a:ea typeface="ＭＳ 明朝" panose="02020609040205080304" pitchFamily="17" charset="-128"/>
              </a:rPr>
              <a:t>…</a:t>
            </a:r>
            <a:r>
              <a:rPr lang="ja-JP" altLang="ja-JP" sz="800" dirty="0">
                <a:latin typeface="ＭＳ 明朝" panose="02020609040205080304" pitchFamily="17" charset="-128"/>
                <a:ea typeface="ＭＳ 明朝" panose="02020609040205080304" pitchFamily="17" charset="-128"/>
              </a:rPr>
              <a:t>高額レセプト発生患者の分析期間の全レセプトを医療費分解後、患者毎に最も医療費が高額となった疾病</a:t>
            </a:r>
            <a:r>
              <a:rPr lang="ja-JP" altLang="en-US" sz="800" dirty="0">
                <a:latin typeface="ＭＳ 明朝" panose="02020609040205080304" pitchFamily="17" charset="-128"/>
                <a:ea typeface="ＭＳ 明朝" panose="02020609040205080304" pitchFamily="17" charset="-128"/>
              </a:rPr>
              <a:t>。</a:t>
            </a:r>
            <a:endParaRPr lang="en-US" altLang="ja-JP" sz="800" dirty="0">
              <a:latin typeface="ＭＳ 明朝" panose="02020609040205080304" pitchFamily="17" charset="-128"/>
              <a:ea typeface="ＭＳ 明朝" panose="02020609040205080304" pitchFamily="17" charset="-128"/>
            </a:endParaRPr>
          </a:p>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患者数</a:t>
            </a:r>
            <a:r>
              <a:rPr lang="en-US" altLang="ja-JP" sz="800" dirty="0">
                <a:latin typeface="ＭＳ 明朝" panose="02020609040205080304" pitchFamily="17" charset="-128"/>
                <a:ea typeface="ＭＳ 明朝" panose="02020609040205080304" pitchFamily="17" charset="-128"/>
              </a:rPr>
              <a:t>…</a:t>
            </a:r>
            <a:r>
              <a:rPr lang="ja-JP" altLang="ja-JP" sz="800" dirty="0">
                <a:latin typeface="ＭＳ 明朝" panose="02020609040205080304" pitchFamily="17" charset="-128"/>
                <a:ea typeface="ＭＳ 明朝" panose="02020609040205080304" pitchFamily="17" charset="-128"/>
              </a:rPr>
              <a:t>高額レセプト発生患者</a:t>
            </a:r>
            <a:r>
              <a:rPr lang="ja-JP" altLang="en-US" sz="800" dirty="0">
                <a:latin typeface="ＭＳ 明朝" panose="02020609040205080304" pitchFamily="17" charset="-128"/>
                <a:ea typeface="ＭＳ 明朝" panose="02020609040205080304" pitchFamily="17" charset="-128"/>
              </a:rPr>
              <a:t>を</a:t>
            </a:r>
            <a:r>
              <a:rPr lang="ja-JP" altLang="ja-JP" sz="800" dirty="0">
                <a:latin typeface="ＭＳ 明朝" panose="02020609040205080304" pitchFamily="17" charset="-128"/>
                <a:ea typeface="ＭＳ 明朝" panose="02020609040205080304" pitchFamily="17" charset="-128"/>
              </a:rPr>
              <a:t>主要傷病名</a:t>
            </a:r>
            <a:r>
              <a:rPr lang="ja-JP" altLang="en-US" sz="800" dirty="0">
                <a:latin typeface="ＭＳ 明朝" panose="02020609040205080304" pitchFamily="17" charset="-128"/>
                <a:ea typeface="ＭＳ 明朝" panose="02020609040205080304" pitchFamily="17" charset="-128"/>
              </a:rPr>
              <a:t>で</a:t>
            </a:r>
            <a:r>
              <a:rPr lang="ja-JP" altLang="ja-JP" sz="800" dirty="0">
                <a:latin typeface="ＭＳ 明朝" panose="02020609040205080304" pitchFamily="17" charset="-128"/>
                <a:ea typeface="ＭＳ 明朝" panose="02020609040205080304" pitchFamily="17" charset="-128"/>
              </a:rPr>
              <a:t>中分類</a:t>
            </a:r>
            <a:r>
              <a:rPr lang="ja-JP" altLang="en-US" sz="800" dirty="0">
                <a:latin typeface="ＭＳ 明朝" panose="02020609040205080304" pitchFamily="17" charset="-128"/>
                <a:ea typeface="ＭＳ 明朝" panose="02020609040205080304" pitchFamily="17" charset="-128"/>
              </a:rPr>
              <a:t>ごとに集計した。</a:t>
            </a:r>
            <a:endParaRPr lang="en-US" altLang="ja-JP" sz="800" dirty="0">
              <a:latin typeface="ＭＳ 明朝" panose="02020609040205080304" pitchFamily="17" charset="-128"/>
              <a:ea typeface="ＭＳ 明朝" panose="02020609040205080304" pitchFamily="17" charset="-128"/>
            </a:endParaRPr>
          </a:p>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医療費</a:t>
            </a:r>
            <a:r>
              <a:rPr lang="en-US" altLang="ja-JP" sz="800" dirty="0">
                <a:latin typeface="ＭＳ 明朝" panose="02020609040205080304" pitchFamily="17" charset="-128"/>
                <a:ea typeface="ＭＳ 明朝" panose="02020609040205080304" pitchFamily="17" charset="-128"/>
              </a:rPr>
              <a:t>…</a:t>
            </a:r>
            <a:r>
              <a:rPr lang="ja-JP" altLang="ja-JP" sz="800" dirty="0">
                <a:latin typeface="ＭＳ 明朝" panose="02020609040205080304" pitchFamily="17" charset="-128"/>
                <a:ea typeface="ＭＳ 明朝" panose="02020609040205080304" pitchFamily="17" charset="-128"/>
              </a:rPr>
              <a:t>高額レセプト発生患者の分析期間の全レセプトの医療費</a:t>
            </a:r>
            <a:r>
              <a:rPr lang="en-US" altLang="ja-JP" sz="800" dirty="0">
                <a:latin typeface="ＭＳ 明朝" panose="02020609040205080304" pitchFamily="17" charset="-128"/>
                <a:ea typeface="ＭＳ 明朝" panose="02020609040205080304" pitchFamily="17" charset="-128"/>
              </a:rPr>
              <a:t>(</a:t>
            </a:r>
            <a:r>
              <a:rPr lang="ja-JP" altLang="ja-JP" sz="800" dirty="0">
                <a:latin typeface="ＭＳ 明朝" panose="02020609040205080304" pitchFamily="17" charset="-128"/>
                <a:ea typeface="ＭＳ 明朝" panose="02020609040205080304" pitchFamily="17" charset="-128"/>
              </a:rPr>
              <a:t>高額レセプトに限らない</a:t>
            </a:r>
            <a:r>
              <a:rPr lang="en-US" altLang="ja-JP" sz="800" dirty="0">
                <a:latin typeface="ＭＳ 明朝" panose="02020609040205080304" pitchFamily="17" charset="-128"/>
                <a:ea typeface="ＭＳ 明朝" panose="02020609040205080304" pitchFamily="17" charset="-128"/>
              </a:rPr>
              <a:t>)</a:t>
            </a:r>
            <a:r>
              <a:rPr lang="ja-JP" altLang="en-US" sz="800" dirty="0" err="1">
                <a:latin typeface="ＭＳ 明朝" panose="02020609040205080304" pitchFamily="17" charset="-128"/>
                <a:ea typeface="ＭＳ 明朝" panose="02020609040205080304" pitchFamily="17" charset="-128"/>
              </a:rPr>
              <a:t>。</a:t>
            </a:r>
            <a:endParaRPr lang="en-US" altLang="ja-JP" sz="800" dirty="0">
              <a:latin typeface="ＭＳ 明朝" panose="02020609040205080304" pitchFamily="17" charset="-128"/>
              <a:ea typeface="ＭＳ 明朝" panose="02020609040205080304" pitchFamily="17" charset="-128"/>
            </a:endParaRPr>
          </a:p>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患者一人当たりの医療費</a:t>
            </a:r>
            <a:r>
              <a:rPr lang="en-US" altLang="ja-JP" sz="800" dirty="0">
                <a:latin typeface="ＭＳ 明朝" panose="02020609040205080304" pitchFamily="17" charset="-128"/>
                <a:ea typeface="ＭＳ 明朝" panose="02020609040205080304" pitchFamily="17" charset="-128"/>
              </a:rPr>
              <a:t>…</a:t>
            </a:r>
            <a:r>
              <a:rPr lang="ja-JP" altLang="ja-JP" sz="800" dirty="0">
                <a:latin typeface="ＭＳ 明朝" panose="02020609040205080304" pitchFamily="17" charset="-128"/>
                <a:ea typeface="ＭＳ 明朝" panose="02020609040205080304" pitchFamily="17" charset="-128"/>
              </a:rPr>
              <a:t>高額レセプト発生患者の分析期間中の患者一人当たり医療費</a:t>
            </a:r>
            <a:r>
              <a:rPr lang="ja-JP" altLang="en-US" sz="800" dirty="0">
                <a:latin typeface="ＭＳ 明朝" panose="02020609040205080304" pitchFamily="17" charset="-128"/>
                <a:ea typeface="ＭＳ 明朝" panose="02020609040205080304" pitchFamily="17" charset="-128"/>
              </a:rPr>
              <a:t>。</a:t>
            </a:r>
            <a:endParaRPr lang="en-US" altLang="ja-JP" sz="800" dirty="0">
              <a:latin typeface="ＭＳ 明朝" panose="02020609040205080304" pitchFamily="17" charset="-128"/>
              <a:ea typeface="ＭＳ 明朝" panose="02020609040205080304" pitchFamily="17" charset="-128"/>
            </a:endParaRPr>
          </a:p>
        </p:txBody>
      </p:sp>
      <p:sp>
        <p:nvSpPr>
          <p:cNvPr id="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30</a:t>
            </a:fld>
            <a:endParaRPr kumimoji="1" lang="ja-JP" altLang="en-US" dirty="0">
              <a:latin typeface="ＭＳ 明朝"/>
              <a:ea typeface="ＭＳ 明朝"/>
            </a:endParaRPr>
          </a:p>
        </p:txBody>
      </p:sp>
      <p:grpSp>
        <p:nvGrpSpPr>
          <p:cNvPr id="2" name="Group 4"/>
          <p:cNvGrpSpPr>
            <a:grpSpLocks noChangeAspect="1"/>
          </p:cNvGrpSpPr>
          <p:nvPr/>
        </p:nvGrpSpPr>
        <p:grpSpPr bwMode="auto">
          <a:xfrm>
            <a:off x="260349" y="1150027"/>
            <a:ext cx="6303987" cy="6878357"/>
            <a:chOff x="164" y="740"/>
            <a:chExt cx="3956" cy="4103"/>
          </a:xfrm>
        </p:grpSpPr>
        <p:sp>
          <p:nvSpPr>
            <p:cNvPr id="3" name="AutoShape 3"/>
            <p:cNvSpPr>
              <a:spLocks noChangeAspect="1" noChangeArrowheads="1" noTextEdit="1"/>
            </p:cNvSpPr>
            <p:nvPr/>
          </p:nvSpPr>
          <p:spPr bwMode="auto">
            <a:xfrm>
              <a:off x="164" y="741"/>
              <a:ext cx="3956" cy="4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4" name="Group 205"/>
            <p:cNvGrpSpPr>
              <a:grpSpLocks/>
            </p:cNvGrpSpPr>
            <p:nvPr/>
          </p:nvGrpSpPr>
          <p:grpSpPr bwMode="auto">
            <a:xfrm>
              <a:off x="166" y="744"/>
              <a:ext cx="3948" cy="4077"/>
              <a:chOff x="166" y="744"/>
              <a:chExt cx="3948" cy="4077"/>
            </a:xfrm>
          </p:grpSpPr>
          <p:sp>
            <p:nvSpPr>
              <p:cNvPr id="20565" name="Rectangle 5"/>
              <p:cNvSpPr>
                <a:spLocks noChangeArrowheads="1"/>
              </p:cNvSpPr>
              <p:nvPr/>
            </p:nvSpPr>
            <p:spPr bwMode="auto">
              <a:xfrm>
                <a:off x="2781" y="851"/>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入院</a:t>
                </a:r>
                <a:endParaRPr kumimoji="0" lang="ja-JP" sz="800" b="0" i="0" u="none" strike="noStrike" cap="none" normalizeH="0" baseline="0" dirty="0" smtClean="0">
                  <a:ln>
                    <a:noFill/>
                  </a:ln>
                  <a:solidFill>
                    <a:schemeClr val="tx1"/>
                  </a:solidFill>
                  <a:effectLst/>
                </a:endParaRPr>
              </a:p>
            </p:txBody>
          </p:sp>
          <p:sp>
            <p:nvSpPr>
              <p:cNvPr id="20566" name="Rectangle 6"/>
              <p:cNvSpPr>
                <a:spLocks noChangeArrowheads="1"/>
              </p:cNvSpPr>
              <p:nvPr/>
            </p:nvSpPr>
            <p:spPr bwMode="auto">
              <a:xfrm>
                <a:off x="3099" y="855"/>
                <a:ext cx="19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入院外</a:t>
                </a:r>
                <a:endParaRPr kumimoji="0" lang="ja-JP" sz="800" b="0" i="0" u="none" strike="noStrike" cap="none" normalizeH="0" baseline="0" dirty="0" smtClean="0">
                  <a:ln>
                    <a:noFill/>
                  </a:ln>
                  <a:solidFill>
                    <a:schemeClr val="tx1"/>
                  </a:solidFill>
                  <a:effectLst/>
                </a:endParaRPr>
              </a:p>
            </p:txBody>
          </p:sp>
          <p:sp>
            <p:nvSpPr>
              <p:cNvPr id="20567" name="Rectangle 7"/>
              <p:cNvSpPr>
                <a:spLocks noChangeArrowheads="1"/>
              </p:cNvSpPr>
              <p:nvPr/>
            </p:nvSpPr>
            <p:spPr bwMode="auto">
              <a:xfrm>
                <a:off x="3484" y="857"/>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合計</a:t>
                </a:r>
                <a:endParaRPr kumimoji="0" lang="ja-JP" sz="800" b="0" i="0" u="none" strike="noStrike" cap="none" normalizeH="0" baseline="0" dirty="0" smtClean="0">
                  <a:ln>
                    <a:noFill/>
                  </a:ln>
                  <a:solidFill>
                    <a:schemeClr val="tx1"/>
                  </a:solidFill>
                  <a:effectLst/>
                </a:endParaRPr>
              </a:p>
            </p:txBody>
          </p:sp>
          <p:sp>
            <p:nvSpPr>
              <p:cNvPr id="20568" name="Rectangle 8"/>
              <p:cNvSpPr>
                <a:spLocks noChangeArrowheads="1"/>
              </p:cNvSpPr>
              <p:nvPr/>
            </p:nvSpPr>
            <p:spPr bwMode="auto">
              <a:xfrm>
                <a:off x="218" y="1010"/>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800" b="0" i="0" u="none" strike="noStrike" cap="none" normalizeH="0" baseline="0" dirty="0" smtClean="0">
                  <a:ln>
                    <a:noFill/>
                  </a:ln>
                  <a:solidFill>
                    <a:schemeClr val="tx1"/>
                  </a:solidFill>
                  <a:effectLst/>
                </a:endParaRPr>
              </a:p>
            </p:txBody>
          </p:sp>
          <p:sp>
            <p:nvSpPr>
              <p:cNvPr id="20569" name="Rectangle 9"/>
              <p:cNvSpPr>
                <a:spLocks noChangeArrowheads="1"/>
              </p:cNvSpPr>
              <p:nvPr/>
            </p:nvSpPr>
            <p:spPr bwMode="auto">
              <a:xfrm>
                <a:off x="340" y="1010"/>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0210</a:t>
                </a:r>
                <a:endParaRPr kumimoji="0" lang="ja-JP" altLang="ja-JP" sz="800" b="0" i="0" u="none" strike="noStrike" cap="none" normalizeH="0" baseline="0" smtClean="0">
                  <a:ln>
                    <a:noFill/>
                  </a:ln>
                  <a:solidFill>
                    <a:schemeClr val="tx1"/>
                  </a:solidFill>
                  <a:effectLst/>
                </a:endParaRPr>
              </a:p>
            </p:txBody>
          </p:sp>
          <p:sp>
            <p:nvSpPr>
              <p:cNvPr id="20570" name="Rectangle 10"/>
              <p:cNvSpPr>
                <a:spLocks noChangeArrowheads="1"/>
              </p:cNvSpPr>
              <p:nvPr/>
            </p:nvSpPr>
            <p:spPr bwMode="auto">
              <a:xfrm>
                <a:off x="484" y="1010"/>
                <a:ext cx="82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その他の悪性新生物＜腫瘍＞</a:t>
                </a:r>
                <a:endParaRPr kumimoji="0" lang="ja-JP" sz="800" b="0" i="0" u="none" strike="noStrike" cap="none" normalizeH="0" baseline="0" dirty="0" smtClean="0">
                  <a:ln>
                    <a:noFill/>
                  </a:ln>
                  <a:solidFill>
                    <a:schemeClr val="tx1"/>
                  </a:solidFill>
                  <a:effectLst/>
                </a:endParaRPr>
              </a:p>
            </p:txBody>
          </p:sp>
          <p:sp>
            <p:nvSpPr>
              <p:cNvPr id="20571" name="Rectangle 11"/>
              <p:cNvSpPr>
                <a:spLocks noChangeArrowheads="1"/>
              </p:cNvSpPr>
              <p:nvPr/>
            </p:nvSpPr>
            <p:spPr bwMode="auto">
              <a:xfrm>
                <a:off x="1342" y="998"/>
                <a:ext cx="961"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転移性骨腫瘍，前立腺癌，胆のう癌</a:t>
                </a:r>
                <a:endParaRPr kumimoji="0" lang="ja-JP" sz="800" b="0" i="0" u="none" strike="noStrike" cap="none" normalizeH="0" baseline="0" dirty="0" smtClean="0">
                  <a:ln>
                    <a:noFill/>
                  </a:ln>
                  <a:solidFill>
                    <a:schemeClr val="tx1"/>
                  </a:solidFill>
                  <a:effectLst/>
                </a:endParaRPr>
              </a:p>
            </p:txBody>
          </p:sp>
          <p:sp>
            <p:nvSpPr>
              <p:cNvPr id="20572" name="Rectangle 12"/>
              <p:cNvSpPr>
                <a:spLocks noChangeArrowheads="1"/>
              </p:cNvSpPr>
              <p:nvPr/>
            </p:nvSpPr>
            <p:spPr bwMode="auto">
              <a:xfrm>
                <a:off x="2589" y="1010"/>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a:t>
                </a:r>
                <a:endParaRPr kumimoji="0" lang="ja-JP" altLang="ja-JP" sz="800" b="0" i="0" u="none" strike="noStrike" cap="none" normalizeH="0" baseline="0" smtClean="0">
                  <a:ln>
                    <a:noFill/>
                  </a:ln>
                  <a:solidFill>
                    <a:schemeClr val="tx1"/>
                  </a:solidFill>
                  <a:effectLst/>
                </a:endParaRPr>
              </a:p>
            </p:txBody>
          </p:sp>
          <p:sp>
            <p:nvSpPr>
              <p:cNvPr id="20573" name="Rectangle 13"/>
              <p:cNvSpPr>
                <a:spLocks noChangeArrowheads="1"/>
              </p:cNvSpPr>
              <p:nvPr/>
            </p:nvSpPr>
            <p:spPr bwMode="auto">
              <a:xfrm>
                <a:off x="2711" y="1007"/>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39,422,090</a:t>
                </a:r>
                <a:endParaRPr kumimoji="0" lang="ja-JP" altLang="ja-JP" sz="800" b="0" i="0" u="none" strike="noStrike" cap="none" normalizeH="0" baseline="0" dirty="0" smtClean="0">
                  <a:ln>
                    <a:noFill/>
                  </a:ln>
                  <a:solidFill>
                    <a:schemeClr val="tx1"/>
                  </a:solidFill>
                  <a:effectLst/>
                </a:endParaRPr>
              </a:p>
            </p:txBody>
          </p:sp>
          <p:sp>
            <p:nvSpPr>
              <p:cNvPr id="20574" name="Rectangle 14"/>
              <p:cNvSpPr>
                <a:spLocks noChangeArrowheads="1"/>
              </p:cNvSpPr>
              <p:nvPr/>
            </p:nvSpPr>
            <p:spPr bwMode="auto">
              <a:xfrm>
                <a:off x="3062" y="1004"/>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25,299,320</a:t>
                </a:r>
                <a:endParaRPr kumimoji="0" lang="ja-JP" altLang="ja-JP" sz="800" b="0" i="0" u="none" strike="noStrike" cap="none" normalizeH="0" baseline="0" dirty="0" smtClean="0">
                  <a:ln>
                    <a:noFill/>
                  </a:ln>
                  <a:solidFill>
                    <a:schemeClr val="tx1"/>
                  </a:solidFill>
                  <a:effectLst/>
                </a:endParaRPr>
              </a:p>
            </p:txBody>
          </p:sp>
          <p:sp>
            <p:nvSpPr>
              <p:cNvPr id="20575" name="Rectangle 15"/>
              <p:cNvSpPr>
                <a:spLocks noChangeArrowheads="1"/>
              </p:cNvSpPr>
              <p:nvPr/>
            </p:nvSpPr>
            <p:spPr bwMode="auto">
              <a:xfrm>
                <a:off x="3417" y="1004"/>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64,721,410</a:t>
                </a:r>
                <a:endParaRPr kumimoji="0" lang="ja-JP" altLang="ja-JP" sz="800" b="0" i="0" u="none" strike="noStrike" cap="none" normalizeH="0" baseline="0" dirty="0" smtClean="0">
                  <a:ln>
                    <a:noFill/>
                  </a:ln>
                  <a:solidFill>
                    <a:schemeClr val="tx1"/>
                  </a:solidFill>
                  <a:effectLst/>
                </a:endParaRPr>
              </a:p>
            </p:txBody>
          </p:sp>
          <p:sp>
            <p:nvSpPr>
              <p:cNvPr id="20576" name="Rectangle 16"/>
              <p:cNvSpPr>
                <a:spLocks noChangeArrowheads="1"/>
              </p:cNvSpPr>
              <p:nvPr/>
            </p:nvSpPr>
            <p:spPr bwMode="auto">
              <a:xfrm>
                <a:off x="3839" y="1007"/>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3,236,071</a:t>
                </a:r>
                <a:endParaRPr kumimoji="0" lang="ja-JP" altLang="ja-JP" sz="800" b="0" i="0" u="none" strike="noStrike" cap="none" normalizeH="0" baseline="0" dirty="0" smtClean="0">
                  <a:ln>
                    <a:noFill/>
                  </a:ln>
                  <a:solidFill>
                    <a:schemeClr val="tx1"/>
                  </a:solidFill>
                  <a:effectLst/>
                </a:endParaRPr>
              </a:p>
            </p:txBody>
          </p:sp>
          <p:sp>
            <p:nvSpPr>
              <p:cNvPr id="20577" name="Rectangle 17"/>
              <p:cNvSpPr>
                <a:spLocks noChangeArrowheads="1"/>
              </p:cNvSpPr>
              <p:nvPr/>
            </p:nvSpPr>
            <p:spPr bwMode="auto">
              <a:xfrm>
                <a:off x="218" y="1205"/>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800" b="0" i="0" u="none" strike="noStrike" cap="none" normalizeH="0" baseline="0" smtClean="0">
                  <a:ln>
                    <a:noFill/>
                  </a:ln>
                  <a:solidFill>
                    <a:schemeClr val="tx1"/>
                  </a:solidFill>
                  <a:effectLst/>
                </a:endParaRPr>
              </a:p>
            </p:txBody>
          </p:sp>
          <p:sp>
            <p:nvSpPr>
              <p:cNvPr id="20578" name="Rectangle 18"/>
              <p:cNvSpPr>
                <a:spLocks noChangeArrowheads="1"/>
              </p:cNvSpPr>
              <p:nvPr/>
            </p:nvSpPr>
            <p:spPr bwMode="auto">
              <a:xfrm>
                <a:off x="340" y="1205"/>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1901</a:t>
                </a:r>
                <a:endParaRPr kumimoji="0" lang="ja-JP" altLang="ja-JP" sz="800" b="0" i="0" u="none" strike="noStrike" cap="none" normalizeH="0" baseline="0" smtClean="0">
                  <a:ln>
                    <a:noFill/>
                  </a:ln>
                  <a:solidFill>
                    <a:schemeClr val="tx1"/>
                  </a:solidFill>
                  <a:effectLst/>
                </a:endParaRPr>
              </a:p>
            </p:txBody>
          </p:sp>
          <p:sp>
            <p:nvSpPr>
              <p:cNvPr id="20579" name="Rectangle 19"/>
              <p:cNvSpPr>
                <a:spLocks noChangeArrowheads="1"/>
              </p:cNvSpPr>
              <p:nvPr/>
            </p:nvSpPr>
            <p:spPr bwMode="auto">
              <a:xfrm>
                <a:off x="484" y="1205"/>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骨折</a:t>
                </a:r>
                <a:endParaRPr kumimoji="0" lang="ja-JP" sz="800" b="0" i="0" u="none" strike="noStrike" cap="none" normalizeH="0" baseline="0" smtClean="0">
                  <a:ln>
                    <a:noFill/>
                  </a:ln>
                  <a:solidFill>
                    <a:schemeClr val="tx1"/>
                  </a:solidFill>
                  <a:effectLst/>
                </a:endParaRPr>
              </a:p>
            </p:txBody>
          </p:sp>
          <p:sp>
            <p:nvSpPr>
              <p:cNvPr id="20580" name="Rectangle 20"/>
              <p:cNvSpPr>
                <a:spLocks noChangeArrowheads="1"/>
              </p:cNvSpPr>
              <p:nvPr/>
            </p:nvSpPr>
            <p:spPr bwMode="auto">
              <a:xfrm>
                <a:off x="1335" y="1140"/>
                <a:ext cx="94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大腿骨頚部骨折，橈骨遠位端骨折</a:t>
                </a:r>
                <a:endParaRPr kumimoji="0" lang="ja-JP" sz="800" b="0" i="0" u="none" strike="noStrike" cap="none" normalizeH="0" baseline="0" dirty="0" smtClean="0">
                  <a:ln>
                    <a:noFill/>
                  </a:ln>
                  <a:solidFill>
                    <a:schemeClr val="tx1"/>
                  </a:solidFill>
                  <a:effectLst/>
                </a:endParaRPr>
              </a:p>
            </p:txBody>
          </p:sp>
          <p:sp>
            <p:nvSpPr>
              <p:cNvPr id="20581" name="Rectangle 21"/>
              <p:cNvSpPr>
                <a:spLocks noChangeArrowheads="1"/>
              </p:cNvSpPr>
              <p:nvPr/>
            </p:nvSpPr>
            <p:spPr bwMode="auto">
              <a:xfrm>
                <a:off x="2589" y="1205"/>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17</a:t>
                </a:r>
                <a:endParaRPr kumimoji="0" lang="ja-JP" altLang="ja-JP" sz="800" b="0" i="0" u="none" strike="noStrike" cap="none" normalizeH="0" baseline="0" smtClean="0">
                  <a:ln>
                    <a:noFill/>
                  </a:ln>
                  <a:solidFill>
                    <a:schemeClr val="tx1"/>
                  </a:solidFill>
                  <a:effectLst/>
                </a:endParaRPr>
              </a:p>
            </p:txBody>
          </p:sp>
          <p:sp>
            <p:nvSpPr>
              <p:cNvPr id="20582" name="Rectangle 22"/>
              <p:cNvSpPr>
                <a:spLocks noChangeArrowheads="1"/>
              </p:cNvSpPr>
              <p:nvPr/>
            </p:nvSpPr>
            <p:spPr bwMode="auto">
              <a:xfrm>
                <a:off x="2706" y="1209"/>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28,837,060</a:t>
                </a:r>
                <a:endParaRPr kumimoji="0" lang="ja-JP" altLang="ja-JP" sz="800" b="0" i="0" u="none" strike="noStrike" cap="none" normalizeH="0" baseline="0" dirty="0" smtClean="0">
                  <a:ln>
                    <a:noFill/>
                  </a:ln>
                  <a:solidFill>
                    <a:schemeClr val="tx1"/>
                  </a:solidFill>
                  <a:effectLst/>
                </a:endParaRPr>
              </a:p>
            </p:txBody>
          </p:sp>
          <p:sp>
            <p:nvSpPr>
              <p:cNvPr id="20583" name="Rectangle 23"/>
              <p:cNvSpPr>
                <a:spLocks noChangeArrowheads="1"/>
              </p:cNvSpPr>
              <p:nvPr/>
            </p:nvSpPr>
            <p:spPr bwMode="auto">
              <a:xfrm>
                <a:off x="3097" y="1205"/>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3,933,840</a:t>
                </a:r>
                <a:endParaRPr kumimoji="0" lang="ja-JP" altLang="ja-JP" sz="800" b="0" i="0" u="none" strike="noStrike" cap="none" normalizeH="0" baseline="0" dirty="0" smtClean="0">
                  <a:ln>
                    <a:noFill/>
                  </a:ln>
                  <a:solidFill>
                    <a:schemeClr val="tx1"/>
                  </a:solidFill>
                  <a:effectLst/>
                </a:endParaRPr>
              </a:p>
            </p:txBody>
          </p:sp>
          <p:sp>
            <p:nvSpPr>
              <p:cNvPr id="20584" name="Rectangle 24"/>
              <p:cNvSpPr>
                <a:spLocks noChangeArrowheads="1"/>
              </p:cNvSpPr>
              <p:nvPr/>
            </p:nvSpPr>
            <p:spPr bwMode="auto">
              <a:xfrm>
                <a:off x="3420" y="1205"/>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32,770,900</a:t>
                </a:r>
                <a:endParaRPr kumimoji="0" lang="ja-JP" altLang="ja-JP" sz="800" b="0" i="0" u="none" strike="noStrike" cap="none" normalizeH="0" baseline="0" dirty="0" smtClean="0">
                  <a:ln>
                    <a:noFill/>
                  </a:ln>
                  <a:solidFill>
                    <a:schemeClr val="tx1"/>
                  </a:solidFill>
                  <a:effectLst/>
                </a:endParaRPr>
              </a:p>
            </p:txBody>
          </p:sp>
          <p:sp>
            <p:nvSpPr>
              <p:cNvPr id="20585" name="Rectangle 25"/>
              <p:cNvSpPr>
                <a:spLocks noChangeArrowheads="1"/>
              </p:cNvSpPr>
              <p:nvPr/>
            </p:nvSpPr>
            <p:spPr bwMode="auto">
              <a:xfrm>
                <a:off x="3839" y="1201"/>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1,927,700</a:t>
                </a:r>
                <a:endParaRPr kumimoji="0" lang="ja-JP" altLang="ja-JP" sz="800" b="0" i="0" u="none" strike="noStrike" cap="none" normalizeH="0" baseline="0" smtClean="0">
                  <a:ln>
                    <a:noFill/>
                  </a:ln>
                  <a:solidFill>
                    <a:schemeClr val="tx1"/>
                  </a:solidFill>
                  <a:effectLst/>
                </a:endParaRPr>
              </a:p>
            </p:txBody>
          </p:sp>
          <p:sp>
            <p:nvSpPr>
              <p:cNvPr id="20586" name="Rectangle 26"/>
              <p:cNvSpPr>
                <a:spLocks noChangeArrowheads="1"/>
              </p:cNvSpPr>
              <p:nvPr/>
            </p:nvSpPr>
            <p:spPr bwMode="auto">
              <a:xfrm>
                <a:off x="218" y="1401"/>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800" b="0" i="0" u="none" strike="noStrike" cap="none" normalizeH="0" baseline="0" smtClean="0">
                  <a:ln>
                    <a:noFill/>
                  </a:ln>
                  <a:solidFill>
                    <a:schemeClr val="tx1"/>
                  </a:solidFill>
                  <a:effectLst/>
                </a:endParaRPr>
              </a:p>
            </p:txBody>
          </p:sp>
          <p:sp>
            <p:nvSpPr>
              <p:cNvPr id="20587" name="Rectangle 27"/>
              <p:cNvSpPr>
                <a:spLocks noChangeArrowheads="1"/>
              </p:cNvSpPr>
              <p:nvPr/>
            </p:nvSpPr>
            <p:spPr bwMode="auto">
              <a:xfrm>
                <a:off x="340" y="1401"/>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0902</a:t>
                </a:r>
                <a:endParaRPr kumimoji="0" lang="ja-JP" altLang="ja-JP" sz="800" b="0" i="0" u="none" strike="noStrike" cap="none" normalizeH="0" baseline="0" smtClean="0">
                  <a:ln>
                    <a:noFill/>
                  </a:ln>
                  <a:solidFill>
                    <a:schemeClr val="tx1"/>
                  </a:solidFill>
                  <a:effectLst/>
                </a:endParaRPr>
              </a:p>
            </p:txBody>
          </p:sp>
          <p:sp>
            <p:nvSpPr>
              <p:cNvPr id="20588" name="Rectangle 28"/>
              <p:cNvSpPr>
                <a:spLocks noChangeArrowheads="1"/>
              </p:cNvSpPr>
              <p:nvPr/>
            </p:nvSpPr>
            <p:spPr bwMode="auto">
              <a:xfrm>
                <a:off x="484" y="1401"/>
                <a:ext cx="38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虚血性心疾患</a:t>
                </a:r>
                <a:endParaRPr kumimoji="0" lang="ja-JP" sz="800" b="0" i="0" u="none" strike="noStrike" cap="none" normalizeH="0" baseline="0" smtClean="0">
                  <a:ln>
                    <a:noFill/>
                  </a:ln>
                  <a:solidFill>
                    <a:schemeClr val="tx1"/>
                  </a:solidFill>
                  <a:effectLst/>
                </a:endParaRPr>
              </a:p>
            </p:txBody>
          </p:sp>
          <p:sp>
            <p:nvSpPr>
              <p:cNvPr id="20589" name="Rectangle 29"/>
              <p:cNvSpPr>
                <a:spLocks noChangeArrowheads="1"/>
              </p:cNvSpPr>
              <p:nvPr/>
            </p:nvSpPr>
            <p:spPr bwMode="auto">
              <a:xfrm>
                <a:off x="1340" y="1337"/>
                <a:ext cx="94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虚血性心筋症，急性後壁心筋梗塞</a:t>
                </a:r>
                <a:endParaRPr kumimoji="0" lang="ja-JP" sz="800" b="0" i="0" u="none" strike="noStrike" cap="none" normalizeH="0" baseline="0" dirty="0" smtClean="0">
                  <a:ln>
                    <a:noFill/>
                  </a:ln>
                  <a:solidFill>
                    <a:schemeClr val="tx1"/>
                  </a:solidFill>
                  <a:effectLst/>
                </a:endParaRPr>
              </a:p>
            </p:txBody>
          </p:sp>
          <p:sp>
            <p:nvSpPr>
              <p:cNvPr id="20590" name="Rectangle 30"/>
              <p:cNvSpPr>
                <a:spLocks noChangeArrowheads="1"/>
              </p:cNvSpPr>
              <p:nvPr/>
            </p:nvSpPr>
            <p:spPr bwMode="auto">
              <a:xfrm>
                <a:off x="2589" y="1401"/>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a:t>
                </a:r>
                <a:endParaRPr kumimoji="0" lang="ja-JP" altLang="ja-JP" sz="800" b="0" i="0" u="none" strike="noStrike" cap="none" normalizeH="0" baseline="0" smtClean="0">
                  <a:ln>
                    <a:noFill/>
                  </a:ln>
                  <a:solidFill>
                    <a:schemeClr val="tx1"/>
                  </a:solidFill>
                  <a:effectLst/>
                </a:endParaRPr>
              </a:p>
            </p:txBody>
          </p:sp>
          <p:sp>
            <p:nvSpPr>
              <p:cNvPr id="20591" name="Rectangle 31"/>
              <p:cNvSpPr>
                <a:spLocks noChangeArrowheads="1"/>
              </p:cNvSpPr>
              <p:nvPr/>
            </p:nvSpPr>
            <p:spPr bwMode="auto">
              <a:xfrm>
                <a:off x="2706" y="1392"/>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21,758,300</a:t>
                </a:r>
                <a:endParaRPr kumimoji="0" lang="ja-JP" altLang="ja-JP" sz="800" b="0" i="0" u="none" strike="noStrike" cap="none" normalizeH="0" baseline="0" dirty="0" smtClean="0">
                  <a:ln>
                    <a:noFill/>
                  </a:ln>
                  <a:solidFill>
                    <a:schemeClr val="tx1"/>
                  </a:solidFill>
                  <a:effectLst/>
                </a:endParaRPr>
              </a:p>
            </p:txBody>
          </p:sp>
          <p:sp>
            <p:nvSpPr>
              <p:cNvPr id="20592" name="Rectangle 32"/>
              <p:cNvSpPr>
                <a:spLocks noChangeArrowheads="1"/>
              </p:cNvSpPr>
              <p:nvPr/>
            </p:nvSpPr>
            <p:spPr bwMode="auto">
              <a:xfrm>
                <a:off x="3096" y="1392"/>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5,234,140</a:t>
                </a:r>
                <a:endParaRPr kumimoji="0" lang="ja-JP" altLang="ja-JP" sz="800" b="0" i="0" u="none" strike="noStrike" cap="none" normalizeH="0" baseline="0" dirty="0" smtClean="0">
                  <a:ln>
                    <a:noFill/>
                  </a:ln>
                  <a:solidFill>
                    <a:schemeClr val="tx1"/>
                  </a:solidFill>
                  <a:effectLst/>
                </a:endParaRPr>
              </a:p>
            </p:txBody>
          </p:sp>
          <p:sp>
            <p:nvSpPr>
              <p:cNvPr id="20593" name="Rectangle 33"/>
              <p:cNvSpPr>
                <a:spLocks noChangeArrowheads="1"/>
              </p:cNvSpPr>
              <p:nvPr/>
            </p:nvSpPr>
            <p:spPr bwMode="auto">
              <a:xfrm>
                <a:off x="3419" y="1394"/>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26,992,440</a:t>
                </a:r>
                <a:endParaRPr kumimoji="0" lang="ja-JP" altLang="ja-JP" sz="800" b="0" i="0" u="none" strike="noStrike" cap="none" normalizeH="0" baseline="0" dirty="0" smtClean="0">
                  <a:ln>
                    <a:noFill/>
                  </a:ln>
                  <a:solidFill>
                    <a:schemeClr val="tx1"/>
                  </a:solidFill>
                  <a:effectLst/>
                </a:endParaRPr>
              </a:p>
            </p:txBody>
          </p:sp>
          <p:sp>
            <p:nvSpPr>
              <p:cNvPr id="20594" name="Rectangle 34"/>
              <p:cNvSpPr>
                <a:spLocks noChangeArrowheads="1"/>
              </p:cNvSpPr>
              <p:nvPr/>
            </p:nvSpPr>
            <p:spPr bwMode="auto">
              <a:xfrm>
                <a:off x="3839" y="1398"/>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2,249,370</a:t>
                </a:r>
                <a:endParaRPr kumimoji="0" lang="ja-JP" altLang="ja-JP" sz="800" b="0" i="0" u="none" strike="noStrike" cap="none" normalizeH="0" baseline="0" smtClean="0">
                  <a:ln>
                    <a:noFill/>
                  </a:ln>
                  <a:solidFill>
                    <a:schemeClr val="tx1"/>
                  </a:solidFill>
                  <a:effectLst/>
                </a:endParaRPr>
              </a:p>
            </p:txBody>
          </p:sp>
          <p:sp>
            <p:nvSpPr>
              <p:cNvPr id="20595" name="Rectangle 35"/>
              <p:cNvSpPr>
                <a:spLocks noChangeArrowheads="1"/>
              </p:cNvSpPr>
              <p:nvPr/>
            </p:nvSpPr>
            <p:spPr bwMode="auto">
              <a:xfrm>
                <a:off x="218" y="1596"/>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800" b="0" i="0" u="none" strike="noStrike" cap="none" normalizeH="0" baseline="0" smtClean="0">
                  <a:ln>
                    <a:noFill/>
                  </a:ln>
                  <a:solidFill>
                    <a:schemeClr val="tx1"/>
                  </a:solidFill>
                  <a:effectLst/>
                </a:endParaRPr>
              </a:p>
            </p:txBody>
          </p:sp>
          <p:sp>
            <p:nvSpPr>
              <p:cNvPr id="20596" name="Rectangle 36"/>
              <p:cNvSpPr>
                <a:spLocks noChangeArrowheads="1"/>
              </p:cNvSpPr>
              <p:nvPr/>
            </p:nvSpPr>
            <p:spPr bwMode="auto">
              <a:xfrm>
                <a:off x="340" y="1596"/>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0903</a:t>
                </a:r>
                <a:endParaRPr kumimoji="0" lang="ja-JP" altLang="ja-JP" sz="800" b="0" i="0" u="none" strike="noStrike" cap="none" normalizeH="0" baseline="0" smtClean="0">
                  <a:ln>
                    <a:noFill/>
                  </a:ln>
                  <a:solidFill>
                    <a:schemeClr val="tx1"/>
                  </a:solidFill>
                  <a:effectLst/>
                </a:endParaRPr>
              </a:p>
            </p:txBody>
          </p:sp>
          <p:sp>
            <p:nvSpPr>
              <p:cNvPr id="20597" name="Rectangle 37"/>
              <p:cNvSpPr>
                <a:spLocks noChangeArrowheads="1"/>
              </p:cNvSpPr>
              <p:nvPr/>
            </p:nvSpPr>
            <p:spPr bwMode="auto">
              <a:xfrm>
                <a:off x="484" y="1596"/>
                <a:ext cx="44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その他の心疾患</a:t>
                </a:r>
                <a:endParaRPr kumimoji="0" lang="ja-JP" sz="800" b="0" i="0" u="none" strike="noStrike" cap="none" normalizeH="0" baseline="0" smtClean="0">
                  <a:ln>
                    <a:noFill/>
                  </a:ln>
                  <a:solidFill>
                    <a:schemeClr val="tx1"/>
                  </a:solidFill>
                  <a:effectLst/>
                </a:endParaRPr>
              </a:p>
            </p:txBody>
          </p:sp>
          <p:sp>
            <p:nvSpPr>
              <p:cNvPr id="20598" name="Rectangle 38"/>
              <p:cNvSpPr>
                <a:spLocks noChangeArrowheads="1"/>
              </p:cNvSpPr>
              <p:nvPr/>
            </p:nvSpPr>
            <p:spPr bwMode="auto">
              <a:xfrm>
                <a:off x="1347" y="1535"/>
                <a:ext cx="911"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うっ血性心不全，頻脈性心房細動</a:t>
                </a:r>
                <a:endParaRPr kumimoji="0" lang="ja-JP" sz="800" b="0" i="0" u="none" strike="noStrike" cap="none" normalizeH="0" baseline="0" dirty="0" smtClean="0">
                  <a:ln>
                    <a:noFill/>
                  </a:ln>
                  <a:solidFill>
                    <a:schemeClr val="tx1"/>
                  </a:solidFill>
                  <a:effectLst/>
                </a:endParaRPr>
              </a:p>
            </p:txBody>
          </p:sp>
          <p:sp>
            <p:nvSpPr>
              <p:cNvPr id="20599" name="Rectangle 39"/>
              <p:cNvSpPr>
                <a:spLocks noChangeArrowheads="1"/>
              </p:cNvSpPr>
              <p:nvPr/>
            </p:nvSpPr>
            <p:spPr bwMode="auto">
              <a:xfrm>
                <a:off x="2611" y="1596"/>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a:t>
                </a:r>
                <a:endParaRPr kumimoji="0" lang="ja-JP" altLang="ja-JP" sz="800" b="0" i="0" u="none" strike="noStrike" cap="none" normalizeH="0" baseline="0" smtClean="0">
                  <a:ln>
                    <a:noFill/>
                  </a:ln>
                  <a:solidFill>
                    <a:schemeClr val="tx1"/>
                  </a:solidFill>
                  <a:effectLst/>
                </a:endParaRPr>
              </a:p>
            </p:txBody>
          </p:sp>
          <p:sp>
            <p:nvSpPr>
              <p:cNvPr id="20600" name="Rectangle 40"/>
              <p:cNvSpPr>
                <a:spLocks noChangeArrowheads="1"/>
              </p:cNvSpPr>
              <p:nvPr/>
            </p:nvSpPr>
            <p:spPr bwMode="auto">
              <a:xfrm>
                <a:off x="2706" y="1589"/>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23,791,040</a:t>
                </a:r>
                <a:endParaRPr kumimoji="0" lang="ja-JP" altLang="ja-JP" sz="800" b="0" i="0" u="none" strike="noStrike" cap="none" normalizeH="0" baseline="0" dirty="0" smtClean="0">
                  <a:ln>
                    <a:noFill/>
                  </a:ln>
                  <a:solidFill>
                    <a:schemeClr val="tx1"/>
                  </a:solidFill>
                  <a:effectLst/>
                </a:endParaRPr>
              </a:p>
            </p:txBody>
          </p:sp>
          <p:sp>
            <p:nvSpPr>
              <p:cNvPr id="20601" name="Rectangle 41"/>
              <p:cNvSpPr>
                <a:spLocks noChangeArrowheads="1"/>
              </p:cNvSpPr>
              <p:nvPr/>
            </p:nvSpPr>
            <p:spPr bwMode="auto">
              <a:xfrm>
                <a:off x="3091" y="1589"/>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5,486,290</a:t>
                </a:r>
                <a:endParaRPr kumimoji="0" lang="ja-JP" altLang="ja-JP" sz="800" b="0" i="0" u="none" strike="noStrike" cap="none" normalizeH="0" baseline="0" dirty="0" smtClean="0">
                  <a:ln>
                    <a:noFill/>
                  </a:ln>
                  <a:solidFill>
                    <a:schemeClr val="tx1"/>
                  </a:solidFill>
                  <a:effectLst/>
                </a:endParaRPr>
              </a:p>
            </p:txBody>
          </p:sp>
          <p:sp>
            <p:nvSpPr>
              <p:cNvPr id="20602" name="Rectangle 42"/>
              <p:cNvSpPr>
                <a:spLocks noChangeArrowheads="1"/>
              </p:cNvSpPr>
              <p:nvPr/>
            </p:nvSpPr>
            <p:spPr bwMode="auto">
              <a:xfrm>
                <a:off x="3417" y="1588"/>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29,277,330</a:t>
                </a:r>
                <a:endParaRPr kumimoji="0" lang="ja-JP" altLang="ja-JP" sz="800" b="0" i="0" u="none" strike="noStrike" cap="none" normalizeH="0" baseline="0" dirty="0" smtClean="0">
                  <a:ln>
                    <a:noFill/>
                  </a:ln>
                  <a:solidFill>
                    <a:schemeClr val="tx1"/>
                  </a:solidFill>
                  <a:effectLst/>
                </a:endParaRPr>
              </a:p>
            </p:txBody>
          </p:sp>
          <p:sp>
            <p:nvSpPr>
              <p:cNvPr id="20603" name="Rectangle 43"/>
              <p:cNvSpPr>
                <a:spLocks noChangeArrowheads="1"/>
              </p:cNvSpPr>
              <p:nvPr/>
            </p:nvSpPr>
            <p:spPr bwMode="auto">
              <a:xfrm>
                <a:off x="3845" y="1584"/>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3,253,037</a:t>
                </a:r>
                <a:endParaRPr kumimoji="0" lang="ja-JP" altLang="ja-JP" sz="800" b="0" i="0" u="none" strike="noStrike" cap="none" normalizeH="0" baseline="0" dirty="0" smtClean="0">
                  <a:ln>
                    <a:noFill/>
                  </a:ln>
                  <a:solidFill>
                    <a:schemeClr val="tx1"/>
                  </a:solidFill>
                  <a:effectLst/>
                </a:endParaRPr>
              </a:p>
            </p:txBody>
          </p:sp>
          <p:sp>
            <p:nvSpPr>
              <p:cNvPr id="20604" name="Rectangle 44"/>
              <p:cNvSpPr>
                <a:spLocks noChangeArrowheads="1"/>
              </p:cNvSpPr>
              <p:nvPr/>
            </p:nvSpPr>
            <p:spPr bwMode="auto">
              <a:xfrm>
                <a:off x="218" y="1791"/>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800" b="0" i="0" u="none" strike="noStrike" cap="none" normalizeH="0" baseline="0" dirty="0" smtClean="0">
                  <a:ln>
                    <a:noFill/>
                  </a:ln>
                  <a:solidFill>
                    <a:schemeClr val="tx1"/>
                  </a:solidFill>
                  <a:effectLst/>
                </a:endParaRPr>
              </a:p>
            </p:txBody>
          </p:sp>
          <p:sp>
            <p:nvSpPr>
              <p:cNvPr id="20605" name="Rectangle 45"/>
              <p:cNvSpPr>
                <a:spLocks noChangeArrowheads="1"/>
              </p:cNvSpPr>
              <p:nvPr/>
            </p:nvSpPr>
            <p:spPr bwMode="auto">
              <a:xfrm>
                <a:off x="340" y="1791"/>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0211</a:t>
                </a:r>
                <a:endParaRPr kumimoji="0" lang="ja-JP" altLang="ja-JP" sz="800" b="0" i="0" u="none" strike="noStrike" cap="none" normalizeH="0" baseline="0" dirty="0" smtClean="0">
                  <a:ln>
                    <a:noFill/>
                  </a:ln>
                  <a:solidFill>
                    <a:schemeClr val="tx1"/>
                  </a:solidFill>
                  <a:effectLst/>
                </a:endParaRPr>
              </a:p>
            </p:txBody>
          </p:sp>
          <p:sp>
            <p:nvSpPr>
              <p:cNvPr id="20606" name="Rectangle 46"/>
              <p:cNvSpPr>
                <a:spLocks noChangeArrowheads="1"/>
              </p:cNvSpPr>
              <p:nvPr/>
            </p:nvSpPr>
            <p:spPr bwMode="auto">
              <a:xfrm>
                <a:off x="485" y="1735"/>
                <a:ext cx="70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良性新生物＜腫瘍＞及び</a:t>
                </a:r>
                <a:endParaRPr kumimoji="0" lang="ja-JP" sz="800" b="0" i="0" u="none" strike="noStrike" cap="none" normalizeH="0" baseline="0" dirty="0" smtClean="0">
                  <a:ln>
                    <a:noFill/>
                  </a:ln>
                  <a:solidFill>
                    <a:schemeClr val="tx1"/>
                  </a:solidFill>
                  <a:effectLst/>
                </a:endParaRPr>
              </a:p>
            </p:txBody>
          </p:sp>
          <p:sp>
            <p:nvSpPr>
              <p:cNvPr id="20607" name="Rectangle 47"/>
              <p:cNvSpPr>
                <a:spLocks noChangeArrowheads="1"/>
              </p:cNvSpPr>
              <p:nvPr/>
            </p:nvSpPr>
            <p:spPr bwMode="auto">
              <a:xfrm>
                <a:off x="484" y="1820"/>
                <a:ext cx="697"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その他の新生物</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＜腫瘍＞</a:t>
                </a:r>
                <a:endParaRPr kumimoji="0" lang="ja-JP" sz="800" b="0" i="0" u="none" strike="noStrike" cap="none" normalizeH="0" baseline="0" dirty="0" smtClean="0">
                  <a:ln>
                    <a:noFill/>
                  </a:ln>
                  <a:solidFill>
                    <a:schemeClr val="tx1"/>
                  </a:solidFill>
                  <a:effectLst/>
                </a:endParaRPr>
              </a:p>
            </p:txBody>
          </p:sp>
          <p:sp>
            <p:nvSpPr>
              <p:cNvPr id="20608" name="Rectangle 48"/>
              <p:cNvSpPr>
                <a:spLocks noChangeArrowheads="1"/>
              </p:cNvSpPr>
              <p:nvPr/>
            </p:nvSpPr>
            <p:spPr bwMode="auto">
              <a:xfrm>
                <a:off x="1331" y="1737"/>
                <a:ext cx="85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壁内子宮平滑筋腫，卵巣の</a:t>
                </a:r>
                <a:r>
                  <a:rPr kumimoji="0" lang="ja-JP" sz="800" b="0" i="0" u="none" strike="noStrike" cap="none" normalizeH="0" baseline="0" dirty="0" err="1" smtClean="0">
                    <a:ln>
                      <a:noFill/>
                    </a:ln>
                    <a:solidFill>
                      <a:srgbClr val="000000"/>
                    </a:solidFill>
                    <a:effectLst/>
                    <a:latin typeface="ＭＳ Ｐ明朝" panose="02020600040205080304" pitchFamily="18" charset="-128"/>
                    <a:ea typeface="ＭＳ Ｐ明朝" panose="02020600040205080304" pitchFamily="18" charset="-128"/>
                  </a:rPr>
                  <a:t>う腫</a:t>
                </a:r>
                <a:endParaRPr kumimoji="0" lang="ja-JP" sz="800" b="0" i="0" u="none" strike="noStrike" cap="none" normalizeH="0" baseline="0" dirty="0" smtClean="0">
                  <a:ln>
                    <a:noFill/>
                  </a:ln>
                  <a:solidFill>
                    <a:schemeClr val="tx1"/>
                  </a:solidFill>
                  <a:effectLst/>
                </a:endParaRPr>
              </a:p>
            </p:txBody>
          </p:sp>
          <p:sp>
            <p:nvSpPr>
              <p:cNvPr id="20609" name="Rectangle 49"/>
              <p:cNvSpPr>
                <a:spLocks noChangeArrowheads="1"/>
              </p:cNvSpPr>
              <p:nvPr/>
            </p:nvSpPr>
            <p:spPr bwMode="auto">
              <a:xfrm>
                <a:off x="2611" y="1791"/>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800" b="0" i="0" u="none" strike="noStrike" cap="none" normalizeH="0" baseline="0" smtClean="0">
                  <a:ln>
                    <a:noFill/>
                  </a:ln>
                  <a:solidFill>
                    <a:schemeClr val="tx1"/>
                  </a:solidFill>
                  <a:effectLst/>
                </a:endParaRPr>
              </a:p>
            </p:txBody>
          </p:sp>
          <p:sp>
            <p:nvSpPr>
              <p:cNvPr id="20610" name="Rectangle 50"/>
              <p:cNvSpPr>
                <a:spLocks noChangeArrowheads="1"/>
              </p:cNvSpPr>
              <p:nvPr/>
            </p:nvSpPr>
            <p:spPr bwMode="auto">
              <a:xfrm>
                <a:off x="2733" y="1781"/>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6,014,870</a:t>
                </a:r>
                <a:endParaRPr kumimoji="0" lang="ja-JP" altLang="ja-JP" sz="800" b="0" i="0" u="none" strike="noStrike" cap="none" normalizeH="0" baseline="0" dirty="0" smtClean="0">
                  <a:ln>
                    <a:noFill/>
                  </a:ln>
                  <a:solidFill>
                    <a:schemeClr val="tx1"/>
                  </a:solidFill>
                  <a:effectLst/>
                </a:endParaRPr>
              </a:p>
            </p:txBody>
          </p:sp>
          <p:sp>
            <p:nvSpPr>
              <p:cNvPr id="20611" name="Rectangle 51"/>
              <p:cNvSpPr>
                <a:spLocks noChangeArrowheads="1"/>
              </p:cNvSpPr>
              <p:nvPr/>
            </p:nvSpPr>
            <p:spPr bwMode="auto">
              <a:xfrm>
                <a:off x="3094" y="1782"/>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1,048,920</a:t>
                </a:r>
                <a:endParaRPr kumimoji="0" lang="ja-JP" altLang="ja-JP" sz="800" b="0" i="0" u="none" strike="noStrike" cap="none" normalizeH="0" baseline="0" dirty="0" smtClean="0">
                  <a:ln>
                    <a:noFill/>
                  </a:ln>
                  <a:solidFill>
                    <a:schemeClr val="tx1"/>
                  </a:solidFill>
                  <a:effectLst/>
                </a:endParaRPr>
              </a:p>
            </p:txBody>
          </p:sp>
          <p:sp>
            <p:nvSpPr>
              <p:cNvPr id="20612" name="Rectangle 52"/>
              <p:cNvSpPr>
                <a:spLocks noChangeArrowheads="1"/>
              </p:cNvSpPr>
              <p:nvPr/>
            </p:nvSpPr>
            <p:spPr bwMode="auto">
              <a:xfrm>
                <a:off x="3443" y="1787"/>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7,063,790</a:t>
                </a:r>
                <a:endParaRPr kumimoji="0" lang="ja-JP" altLang="ja-JP" sz="800" b="0" i="0" u="none" strike="noStrike" cap="none" normalizeH="0" baseline="0" dirty="0" smtClean="0">
                  <a:ln>
                    <a:noFill/>
                  </a:ln>
                  <a:solidFill>
                    <a:schemeClr val="tx1"/>
                  </a:solidFill>
                  <a:effectLst/>
                </a:endParaRPr>
              </a:p>
            </p:txBody>
          </p:sp>
          <p:sp>
            <p:nvSpPr>
              <p:cNvPr id="20613" name="Rectangle 53"/>
              <p:cNvSpPr>
                <a:spLocks noChangeArrowheads="1"/>
              </p:cNvSpPr>
              <p:nvPr/>
            </p:nvSpPr>
            <p:spPr bwMode="auto">
              <a:xfrm>
                <a:off x="3893" y="1782"/>
                <a:ext cx="21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882,974</a:t>
                </a:r>
                <a:endParaRPr kumimoji="0" lang="ja-JP" altLang="ja-JP" sz="800" b="0" i="0" u="none" strike="noStrike" cap="none" normalizeH="0" baseline="0" dirty="0" smtClean="0">
                  <a:ln>
                    <a:noFill/>
                  </a:ln>
                  <a:solidFill>
                    <a:schemeClr val="tx1"/>
                  </a:solidFill>
                  <a:effectLst/>
                </a:endParaRPr>
              </a:p>
            </p:txBody>
          </p:sp>
          <p:sp>
            <p:nvSpPr>
              <p:cNvPr id="20614" name="Rectangle 54"/>
              <p:cNvSpPr>
                <a:spLocks noChangeArrowheads="1"/>
              </p:cNvSpPr>
              <p:nvPr/>
            </p:nvSpPr>
            <p:spPr bwMode="auto">
              <a:xfrm>
                <a:off x="218" y="1987"/>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800" b="0" i="0" u="none" strike="noStrike" cap="none" normalizeH="0" baseline="0" dirty="0" smtClean="0">
                  <a:ln>
                    <a:noFill/>
                  </a:ln>
                  <a:solidFill>
                    <a:schemeClr val="tx1"/>
                  </a:solidFill>
                  <a:effectLst/>
                </a:endParaRPr>
              </a:p>
            </p:txBody>
          </p:sp>
          <p:sp>
            <p:nvSpPr>
              <p:cNvPr id="20615" name="Rectangle 55"/>
              <p:cNvSpPr>
                <a:spLocks noChangeArrowheads="1"/>
              </p:cNvSpPr>
              <p:nvPr/>
            </p:nvSpPr>
            <p:spPr bwMode="auto">
              <a:xfrm>
                <a:off x="340" y="1987"/>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0906</a:t>
                </a:r>
                <a:endParaRPr kumimoji="0" lang="ja-JP" altLang="ja-JP" sz="800" b="0" i="0" u="none" strike="noStrike" cap="none" normalizeH="0" baseline="0" smtClean="0">
                  <a:ln>
                    <a:noFill/>
                  </a:ln>
                  <a:solidFill>
                    <a:schemeClr val="tx1"/>
                  </a:solidFill>
                  <a:effectLst/>
                </a:endParaRPr>
              </a:p>
            </p:txBody>
          </p:sp>
          <p:sp>
            <p:nvSpPr>
              <p:cNvPr id="20616" name="Rectangle 56"/>
              <p:cNvSpPr>
                <a:spLocks noChangeArrowheads="1"/>
              </p:cNvSpPr>
              <p:nvPr/>
            </p:nvSpPr>
            <p:spPr bwMode="auto">
              <a:xfrm>
                <a:off x="484" y="1987"/>
                <a:ext cx="19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脳梗塞</a:t>
                </a:r>
                <a:endParaRPr kumimoji="0" lang="ja-JP" sz="800" b="0" i="0" u="none" strike="noStrike" cap="none" normalizeH="0" baseline="0" smtClean="0">
                  <a:ln>
                    <a:noFill/>
                  </a:ln>
                  <a:solidFill>
                    <a:schemeClr val="tx1"/>
                  </a:solidFill>
                  <a:effectLst/>
                </a:endParaRPr>
              </a:p>
            </p:txBody>
          </p:sp>
          <p:sp>
            <p:nvSpPr>
              <p:cNvPr id="20617" name="Rectangle 57"/>
              <p:cNvSpPr>
                <a:spLocks noChangeArrowheads="1"/>
              </p:cNvSpPr>
              <p:nvPr/>
            </p:nvSpPr>
            <p:spPr bwMode="auto">
              <a:xfrm>
                <a:off x="1332" y="1931"/>
                <a:ext cx="90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アテローム血栓性脳梗塞，脳梗塞</a:t>
                </a:r>
                <a:endParaRPr kumimoji="0" lang="ja-JP" sz="800" b="0" i="0" u="none" strike="noStrike" cap="none" normalizeH="0" baseline="0" dirty="0" smtClean="0">
                  <a:ln>
                    <a:noFill/>
                  </a:ln>
                  <a:solidFill>
                    <a:schemeClr val="tx1"/>
                  </a:solidFill>
                  <a:effectLst/>
                </a:endParaRPr>
              </a:p>
            </p:txBody>
          </p:sp>
          <p:sp>
            <p:nvSpPr>
              <p:cNvPr id="20618" name="Rectangle 58"/>
              <p:cNvSpPr>
                <a:spLocks noChangeArrowheads="1"/>
              </p:cNvSpPr>
              <p:nvPr/>
            </p:nvSpPr>
            <p:spPr bwMode="auto">
              <a:xfrm>
                <a:off x="2611" y="1987"/>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800" b="0" i="0" u="none" strike="noStrike" cap="none" normalizeH="0" baseline="0" smtClean="0">
                  <a:ln>
                    <a:noFill/>
                  </a:ln>
                  <a:solidFill>
                    <a:schemeClr val="tx1"/>
                  </a:solidFill>
                  <a:effectLst/>
                </a:endParaRPr>
              </a:p>
            </p:txBody>
          </p:sp>
          <p:sp>
            <p:nvSpPr>
              <p:cNvPr id="20619" name="Rectangle 59"/>
              <p:cNvSpPr>
                <a:spLocks noChangeArrowheads="1"/>
              </p:cNvSpPr>
              <p:nvPr/>
            </p:nvSpPr>
            <p:spPr bwMode="auto">
              <a:xfrm>
                <a:off x="2711" y="1977"/>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10,812,160</a:t>
                </a:r>
                <a:endParaRPr kumimoji="0" lang="ja-JP" altLang="ja-JP" sz="800" b="0" i="0" u="none" strike="noStrike" cap="none" normalizeH="0" baseline="0" dirty="0" smtClean="0">
                  <a:ln>
                    <a:noFill/>
                  </a:ln>
                  <a:solidFill>
                    <a:schemeClr val="tx1"/>
                  </a:solidFill>
                  <a:effectLst/>
                </a:endParaRPr>
              </a:p>
            </p:txBody>
          </p:sp>
          <p:sp>
            <p:nvSpPr>
              <p:cNvPr id="20620" name="Rectangle 60"/>
              <p:cNvSpPr>
                <a:spLocks noChangeArrowheads="1"/>
              </p:cNvSpPr>
              <p:nvPr/>
            </p:nvSpPr>
            <p:spPr bwMode="auto">
              <a:xfrm>
                <a:off x="3096" y="1979"/>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1,201,800</a:t>
                </a:r>
                <a:endParaRPr kumimoji="0" lang="ja-JP" altLang="ja-JP" sz="800" b="0" i="0" u="none" strike="noStrike" cap="none" normalizeH="0" baseline="0" dirty="0" smtClean="0">
                  <a:ln>
                    <a:noFill/>
                  </a:ln>
                  <a:solidFill>
                    <a:schemeClr val="tx1"/>
                  </a:solidFill>
                  <a:effectLst/>
                </a:endParaRPr>
              </a:p>
            </p:txBody>
          </p:sp>
          <p:sp>
            <p:nvSpPr>
              <p:cNvPr id="20621" name="Rectangle 61"/>
              <p:cNvSpPr>
                <a:spLocks noChangeArrowheads="1"/>
              </p:cNvSpPr>
              <p:nvPr/>
            </p:nvSpPr>
            <p:spPr bwMode="auto">
              <a:xfrm>
                <a:off x="3420" y="1979"/>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12,013,960</a:t>
                </a:r>
                <a:endParaRPr kumimoji="0" lang="ja-JP" altLang="ja-JP" sz="800" b="0" i="0" u="none" strike="noStrike" cap="none" normalizeH="0" baseline="0" dirty="0" smtClean="0">
                  <a:ln>
                    <a:noFill/>
                  </a:ln>
                  <a:solidFill>
                    <a:schemeClr val="tx1"/>
                  </a:solidFill>
                  <a:effectLst/>
                </a:endParaRPr>
              </a:p>
            </p:txBody>
          </p:sp>
          <p:sp>
            <p:nvSpPr>
              <p:cNvPr id="20622" name="Rectangle 62"/>
              <p:cNvSpPr>
                <a:spLocks noChangeArrowheads="1"/>
              </p:cNvSpPr>
              <p:nvPr/>
            </p:nvSpPr>
            <p:spPr bwMode="auto">
              <a:xfrm>
                <a:off x="3839" y="1984"/>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1,501,745</a:t>
                </a:r>
                <a:endParaRPr kumimoji="0" lang="ja-JP" altLang="ja-JP" sz="800" b="0" i="0" u="none" strike="noStrike" cap="none" normalizeH="0" baseline="0" smtClean="0">
                  <a:ln>
                    <a:noFill/>
                  </a:ln>
                  <a:solidFill>
                    <a:schemeClr val="tx1"/>
                  </a:solidFill>
                  <a:effectLst/>
                </a:endParaRPr>
              </a:p>
            </p:txBody>
          </p:sp>
          <p:sp>
            <p:nvSpPr>
              <p:cNvPr id="20623" name="Rectangle 63"/>
              <p:cNvSpPr>
                <a:spLocks noChangeArrowheads="1"/>
              </p:cNvSpPr>
              <p:nvPr/>
            </p:nvSpPr>
            <p:spPr bwMode="auto">
              <a:xfrm>
                <a:off x="218" y="2182"/>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800" b="0" i="0" u="none" strike="noStrike" cap="none" normalizeH="0" baseline="0" smtClean="0">
                  <a:ln>
                    <a:noFill/>
                  </a:ln>
                  <a:solidFill>
                    <a:schemeClr val="tx1"/>
                  </a:solidFill>
                  <a:effectLst/>
                </a:endParaRPr>
              </a:p>
            </p:txBody>
          </p:sp>
          <p:sp>
            <p:nvSpPr>
              <p:cNvPr id="20624" name="Rectangle 64"/>
              <p:cNvSpPr>
                <a:spLocks noChangeArrowheads="1"/>
              </p:cNvSpPr>
              <p:nvPr/>
            </p:nvSpPr>
            <p:spPr bwMode="auto">
              <a:xfrm>
                <a:off x="340" y="2182"/>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0201</a:t>
                </a:r>
                <a:endParaRPr kumimoji="0" lang="ja-JP" altLang="ja-JP" sz="800" b="0" i="0" u="none" strike="noStrike" cap="none" normalizeH="0" baseline="0" smtClean="0">
                  <a:ln>
                    <a:noFill/>
                  </a:ln>
                  <a:solidFill>
                    <a:schemeClr val="tx1"/>
                  </a:solidFill>
                  <a:effectLst/>
                </a:endParaRPr>
              </a:p>
            </p:txBody>
          </p:sp>
          <p:sp>
            <p:nvSpPr>
              <p:cNvPr id="20625" name="Rectangle 65"/>
              <p:cNvSpPr>
                <a:spLocks noChangeArrowheads="1"/>
              </p:cNvSpPr>
              <p:nvPr/>
            </p:nvSpPr>
            <p:spPr bwMode="auto">
              <a:xfrm>
                <a:off x="484" y="2182"/>
                <a:ext cx="70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胃の悪性新生物＜腫瘍＞</a:t>
                </a:r>
                <a:endParaRPr kumimoji="0" lang="ja-JP" sz="800" b="0" i="0" u="none" strike="noStrike" cap="none" normalizeH="0" baseline="0" smtClean="0">
                  <a:ln>
                    <a:noFill/>
                  </a:ln>
                  <a:solidFill>
                    <a:schemeClr val="tx1"/>
                  </a:solidFill>
                  <a:effectLst/>
                </a:endParaRPr>
              </a:p>
            </p:txBody>
          </p:sp>
          <p:sp>
            <p:nvSpPr>
              <p:cNvPr id="20626" name="Rectangle 66"/>
              <p:cNvSpPr>
                <a:spLocks noChangeArrowheads="1"/>
              </p:cNvSpPr>
              <p:nvPr/>
            </p:nvSpPr>
            <p:spPr bwMode="auto">
              <a:xfrm>
                <a:off x="1335" y="2129"/>
                <a:ext cx="107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胃前庭部癌，胃体部癌，ＫＩＴ（ＣＤ１１７）</a:t>
                </a:r>
                <a:endParaRPr kumimoji="0" lang="ja-JP" sz="800" b="0" i="0" u="none" strike="noStrike" cap="none" normalizeH="0" baseline="0" dirty="0" smtClean="0">
                  <a:ln>
                    <a:noFill/>
                  </a:ln>
                  <a:solidFill>
                    <a:schemeClr val="tx1"/>
                  </a:solidFill>
                  <a:effectLst/>
                </a:endParaRPr>
              </a:p>
            </p:txBody>
          </p:sp>
          <p:sp>
            <p:nvSpPr>
              <p:cNvPr id="20627" name="Rectangle 67"/>
              <p:cNvSpPr>
                <a:spLocks noChangeArrowheads="1"/>
              </p:cNvSpPr>
              <p:nvPr/>
            </p:nvSpPr>
            <p:spPr bwMode="auto">
              <a:xfrm>
                <a:off x="1783" y="2209"/>
                <a:ext cx="19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質腫瘍</a:t>
                </a:r>
                <a:endParaRPr kumimoji="0" lang="ja-JP" sz="800" b="0" i="0" u="none" strike="noStrike" cap="none" normalizeH="0" baseline="0" dirty="0" smtClean="0">
                  <a:ln>
                    <a:noFill/>
                  </a:ln>
                  <a:solidFill>
                    <a:schemeClr val="tx1"/>
                  </a:solidFill>
                  <a:effectLst/>
                </a:endParaRPr>
              </a:p>
            </p:txBody>
          </p:sp>
          <p:sp>
            <p:nvSpPr>
              <p:cNvPr id="20628" name="Rectangle 68"/>
              <p:cNvSpPr>
                <a:spLocks noChangeArrowheads="1"/>
              </p:cNvSpPr>
              <p:nvPr/>
            </p:nvSpPr>
            <p:spPr bwMode="auto">
              <a:xfrm>
                <a:off x="2611" y="2182"/>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800" b="0" i="0" u="none" strike="noStrike" cap="none" normalizeH="0" baseline="0" smtClean="0">
                  <a:ln>
                    <a:noFill/>
                  </a:ln>
                  <a:solidFill>
                    <a:schemeClr val="tx1"/>
                  </a:solidFill>
                  <a:effectLst/>
                </a:endParaRPr>
              </a:p>
            </p:txBody>
          </p:sp>
          <p:sp>
            <p:nvSpPr>
              <p:cNvPr id="20629" name="Rectangle 69"/>
              <p:cNvSpPr>
                <a:spLocks noChangeArrowheads="1"/>
              </p:cNvSpPr>
              <p:nvPr/>
            </p:nvSpPr>
            <p:spPr bwMode="auto">
              <a:xfrm>
                <a:off x="2737" y="2175"/>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6,739,560</a:t>
                </a:r>
                <a:endParaRPr kumimoji="0" lang="ja-JP" altLang="ja-JP" sz="800" b="0" i="0" u="none" strike="noStrike" cap="none" normalizeH="0" baseline="0" dirty="0" smtClean="0">
                  <a:ln>
                    <a:noFill/>
                  </a:ln>
                  <a:solidFill>
                    <a:schemeClr val="tx1"/>
                  </a:solidFill>
                  <a:effectLst/>
                </a:endParaRPr>
              </a:p>
            </p:txBody>
          </p:sp>
          <p:sp>
            <p:nvSpPr>
              <p:cNvPr id="20630" name="Rectangle 70"/>
              <p:cNvSpPr>
                <a:spLocks noChangeArrowheads="1"/>
              </p:cNvSpPr>
              <p:nvPr/>
            </p:nvSpPr>
            <p:spPr bwMode="auto">
              <a:xfrm>
                <a:off x="3098" y="2175"/>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4,417,990</a:t>
                </a:r>
                <a:endParaRPr kumimoji="0" lang="ja-JP" altLang="ja-JP" sz="800" b="0" i="0" u="none" strike="noStrike" cap="none" normalizeH="0" baseline="0" dirty="0" smtClean="0">
                  <a:ln>
                    <a:noFill/>
                  </a:ln>
                  <a:solidFill>
                    <a:schemeClr val="tx1"/>
                  </a:solidFill>
                  <a:effectLst/>
                </a:endParaRPr>
              </a:p>
            </p:txBody>
          </p:sp>
          <p:sp>
            <p:nvSpPr>
              <p:cNvPr id="20631" name="Rectangle 71"/>
              <p:cNvSpPr>
                <a:spLocks noChangeArrowheads="1"/>
              </p:cNvSpPr>
              <p:nvPr/>
            </p:nvSpPr>
            <p:spPr bwMode="auto">
              <a:xfrm>
                <a:off x="3418" y="2176"/>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11,157,550</a:t>
                </a:r>
                <a:endParaRPr kumimoji="0" lang="ja-JP" altLang="ja-JP" sz="800" b="0" i="0" u="none" strike="noStrike" cap="none" normalizeH="0" baseline="0" dirty="0" smtClean="0">
                  <a:ln>
                    <a:noFill/>
                  </a:ln>
                  <a:solidFill>
                    <a:schemeClr val="tx1"/>
                  </a:solidFill>
                  <a:effectLst/>
                </a:endParaRPr>
              </a:p>
            </p:txBody>
          </p:sp>
          <p:sp>
            <p:nvSpPr>
              <p:cNvPr id="20632" name="Rectangle 72"/>
              <p:cNvSpPr>
                <a:spLocks noChangeArrowheads="1"/>
              </p:cNvSpPr>
              <p:nvPr/>
            </p:nvSpPr>
            <p:spPr bwMode="auto">
              <a:xfrm>
                <a:off x="3839" y="2179"/>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1,593,936</a:t>
                </a:r>
                <a:endParaRPr kumimoji="0" lang="ja-JP" altLang="ja-JP" sz="800" b="0" i="0" u="none" strike="noStrike" cap="none" normalizeH="0" baseline="0" smtClean="0">
                  <a:ln>
                    <a:noFill/>
                  </a:ln>
                  <a:solidFill>
                    <a:schemeClr val="tx1"/>
                  </a:solidFill>
                  <a:effectLst/>
                </a:endParaRPr>
              </a:p>
            </p:txBody>
          </p:sp>
          <p:sp>
            <p:nvSpPr>
              <p:cNvPr id="20633" name="Rectangle 73"/>
              <p:cNvSpPr>
                <a:spLocks noChangeArrowheads="1"/>
              </p:cNvSpPr>
              <p:nvPr/>
            </p:nvSpPr>
            <p:spPr bwMode="auto">
              <a:xfrm>
                <a:off x="218" y="2377"/>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800" b="0" i="0" u="none" strike="noStrike" cap="none" normalizeH="0" baseline="0" dirty="0" smtClean="0">
                  <a:ln>
                    <a:noFill/>
                  </a:ln>
                  <a:solidFill>
                    <a:schemeClr val="tx1"/>
                  </a:solidFill>
                  <a:effectLst/>
                </a:endParaRPr>
              </a:p>
            </p:txBody>
          </p:sp>
          <p:sp>
            <p:nvSpPr>
              <p:cNvPr id="20634" name="Rectangle 74"/>
              <p:cNvSpPr>
                <a:spLocks noChangeArrowheads="1"/>
              </p:cNvSpPr>
              <p:nvPr/>
            </p:nvSpPr>
            <p:spPr bwMode="auto">
              <a:xfrm>
                <a:off x="340" y="2377"/>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0606</a:t>
                </a:r>
                <a:endParaRPr kumimoji="0" lang="ja-JP" altLang="ja-JP" sz="800" b="0" i="0" u="none" strike="noStrike" cap="none" normalizeH="0" baseline="0" smtClean="0">
                  <a:ln>
                    <a:noFill/>
                  </a:ln>
                  <a:solidFill>
                    <a:schemeClr val="tx1"/>
                  </a:solidFill>
                  <a:effectLst/>
                </a:endParaRPr>
              </a:p>
            </p:txBody>
          </p:sp>
          <p:sp>
            <p:nvSpPr>
              <p:cNvPr id="20635" name="Rectangle 75"/>
              <p:cNvSpPr>
                <a:spLocks noChangeArrowheads="1"/>
              </p:cNvSpPr>
              <p:nvPr/>
            </p:nvSpPr>
            <p:spPr bwMode="auto">
              <a:xfrm>
                <a:off x="484" y="2377"/>
                <a:ext cx="63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その他の神経系の疾患</a:t>
                </a:r>
                <a:endParaRPr kumimoji="0" lang="ja-JP" sz="800" b="0" i="0" u="none" strike="noStrike" cap="none" normalizeH="0" baseline="0" smtClean="0">
                  <a:ln>
                    <a:noFill/>
                  </a:ln>
                  <a:solidFill>
                    <a:schemeClr val="tx1"/>
                  </a:solidFill>
                  <a:effectLst/>
                </a:endParaRPr>
              </a:p>
            </p:txBody>
          </p:sp>
          <p:sp>
            <p:nvSpPr>
              <p:cNvPr id="20636" name="Rectangle 76"/>
              <p:cNvSpPr>
                <a:spLocks noChangeArrowheads="1"/>
              </p:cNvSpPr>
              <p:nvPr/>
            </p:nvSpPr>
            <p:spPr bwMode="auto">
              <a:xfrm>
                <a:off x="1338" y="2377"/>
                <a:ext cx="79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硬膜下膿瘍，頚髄症，水頭症</a:t>
                </a:r>
                <a:endParaRPr kumimoji="0" lang="ja-JP" sz="800" b="0" i="0" u="none" strike="noStrike" cap="none" normalizeH="0" baseline="0" smtClean="0">
                  <a:ln>
                    <a:noFill/>
                  </a:ln>
                  <a:solidFill>
                    <a:schemeClr val="tx1"/>
                  </a:solidFill>
                  <a:effectLst/>
                </a:endParaRPr>
              </a:p>
            </p:txBody>
          </p:sp>
          <p:sp>
            <p:nvSpPr>
              <p:cNvPr id="20637" name="Rectangle 77"/>
              <p:cNvSpPr>
                <a:spLocks noChangeArrowheads="1"/>
              </p:cNvSpPr>
              <p:nvPr/>
            </p:nvSpPr>
            <p:spPr bwMode="auto">
              <a:xfrm>
                <a:off x="2611" y="2377"/>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800" b="0" i="0" u="none" strike="noStrike" cap="none" normalizeH="0" baseline="0" smtClean="0">
                  <a:ln>
                    <a:noFill/>
                  </a:ln>
                  <a:solidFill>
                    <a:schemeClr val="tx1"/>
                  </a:solidFill>
                  <a:effectLst/>
                </a:endParaRPr>
              </a:p>
            </p:txBody>
          </p:sp>
          <p:sp>
            <p:nvSpPr>
              <p:cNvPr id="20638" name="Rectangle 78"/>
              <p:cNvSpPr>
                <a:spLocks noChangeArrowheads="1"/>
              </p:cNvSpPr>
              <p:nvPr/>
            </p:nvSpPr>
            <p:spPr bwMode="auto">
              <a:xfrm>
                <a:off x="2702" y="2370"/>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12,073,480</a:t>
                </a:r>
                <a:endParaRPr kumimoji="0" lang="ja-JP" altLang="ja-JP" sz="800" b="0" i="0" u="none" strike="noStrike" cap="none" normalizeH="0" baseline="0" dirty="0" smtClean="0">
                  <a:ln>
                    <a:noFill/>
                  </a:ln>
                  <a:solidFill>
                    <a:schemeClr val="tx1"/>
                  </a:solidFill>
                  <a:effectLst/>
                </a:endParaRPr>
              </a:p>
            </p:txBody>
          </p:sp>
          <p:sp>
            <p:nvSpPr>
              <p:cNvPr id="20639" name="Rectangle 79"/>
              <p:cNvSpPr>
                <a:spLocks noChangeArrowheads="1"/>
              </p:cNvSpPr>
              <p:nvPr/>
            </p:nvSpPr>
            <p:spPr bwMode="auto">
              <a:xfrm>
                <a:off x="3087" y="2374"/>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2,629,260</a:t>
                </a:r>
                <a:endParaRPr kumimoji="0" lang="ja-JP" altLang="ja-JP" sz="800" b="0" i="0" u="none" strike="noStrike" cap="none" normalizeH="0" baseline="0" dirty="0" smtClean="0">
                  <a:ln>
                    <a:noFill/>
                  </a:ln>
                  <a:solidFill>
                    <a:schemeClr val="tx1"/>
                  </a:solidFill>
                  <a:effectLst/>
                </a:endParaRPr>
              </a:p>
            </p:txBody>
          </p:sp>
          <p:sp>
            <p:nvSpPr>
              <p:cNvPr id="20640" name="Rectangle 80"/>
              <p:cNvSpPr>
                <a:spLocks noChangeArrowheads="1"/>
              </p:cNvSpPr>
              <p:nvPr/>
            </p:nvSpPr>
            <p:spPr bwMode="auto">
              <a:xfrm>
                <a:off x="3416" y="2377"/>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14,702,740</a:t>
                </a:r>
                <a:endParaRPr kumimoji="0" lang="ja-JP" altLang="ja-JP" sz="800" b="0" i="0" u="none" strike="noStrike" cap="none" normalizeH="0" baseline="0" smtClean="0">
                  <a:ln>
                    <a:noFill/>
                  </a:ln>
                  <a:solidFill>
                    <a:schemeClr val="tx1"/>
                  </a:solidFill>
                  <a:effectLst/>
                </a:endParaRPr>
              </a:p>
            </p:txBody>
          </p:sp>
          <p:sp>
            <p:nvSpPr>
              <p:cNvPr id="20641" name="Rectangle 81"/>
              <p:cNvSpPr>
                <a:spLocks noChangeArrowheads="1"/>
              </p:cNvSpPr>
              <p:nvPr/>
            </p:nvSpPr>
            <p:spPr bwMode="auto">
              <a:xfrm>
                <a:off x="3846" y="2377"/>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2,100,391</a:t>
                </a:r>
                <a:endParaRPr kumimoji="0" lang="ja-JP" altLang="ja-JP" sz="800" b="0" i="0" u="none" strike="noStrike" cap="none" normalizeH="0" baseline="0" dirty="0" smtClean="0">
                  <a:ln>
                    <a:noFill/>
                  </a:ln>
                  <a:solidFill>
                    <a:schemeClr val="tx1"/>
                  </a:solidFill>
                  <a:effectLst/>
                </a:endParaRPr>
              </a:p>
            </p:txBody>
          </p:sp>
          <p:sp>
            <p:nvSpPr>
              <p:cNvPr id="20642" name="Rectangle 82"/>
              <p:cNvSpPr>
                <a:spLocks noChangeArrowheads="1"/>
              </p:cNvSpPr>
              <p:nvPr/>
            </p:nvSpPr>
            <p:spPr bwMode="auto">
              <a:xfrm>
                <a:off x="218" y="2573"/>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800" b="0" i="0" u="none" strike="noStrike" cap="none" normalizeH="0" baseline="0" smtClean="0">
                  <a:ln>
                    <a:noFill/>
                  </a:ln>
                  <a:solidFill>
                    <a:schemeClr val="tx1"/>
                  </a:solidFill>
                  <a:effectLst/>
                </a:endParaRPr>
              </a:p>
            </p:txBody>
          </p:sp>
          <p:sp>
            <p:nvSpPr>
              <p:cNvPr id="20643" name="Rectangle 83"/>
              <p:cNvSpPr>
                <a:spLocks noChangeArrowheads="1"/>
              </p:cNvSpPr>
              <p:nvPr/>
            </p:nvSpPr>
            <p:spPr bwMode="auto">
              <a:xfrm>
                <a:off x="340" y="2573"/>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0905</a:t>
                </a:r>
                <a:endParaRPr kumimoji="0" lang="ja-JP" altLang="ja-JP" sz="800" b="0" i="0" u="none" strike="noStrike" cap="none" normalizeH="0" baseline="0" smtClean="0">
                  <a:ln>
                    <a:noFill/>
                  </a:ln>
                  <a:solidFill>
                    <a:schemeClr val="tx1"/>
                  </a:solidFill>
                  <a:effectLst/>
                </a:endParaRPr>
              </a:p>
            </p:txBody>
          </p:sp>
          <p:sp>
            <p:nvSpPr>
              <p:cNvPr id="20644" name="Rectangle 84"/>
              <p:cNvSpPr>
                <a:spLocks noChangeArrowheads="1"/>
              </p:cNvSpPr>
              <p:nvPr/>
            </p:nvSpPr>
            <p:spPr bwMode="auto">
              <a:xfrm>
                <a:off x="484" y="2573"/>
                <a:ext cx="25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脳内出血</a:t>
                </a:r>
                <a:endParaRPr kumimoji="0" lang="ja-JP" sz="800" b="0" i="0" u="none" strike="noStrike" cap="none" normalizeH="0" baseline="0" smtClean="0">
                  <a:ln>
                    <a:noFill/>
                  </a:ln>
                  <a:solidFill>
                    <a:schemeClr val="tx1"/>
                  </a:solidFill>
                  <a:effectLst/>
                </a:endParaRPr>
              </a:p>
            </p:txBody>
          </p:sp>
          <p:sp>
            <p:nvSpPr>
              <p:cNvPr id="20645" name="Rectangle 85"/>
              <p:cNvSpPr>
                <a:spLocks noChangeArrowheads="1"/>
              </p:cNvSpPr>
              <p:nvPr/>
            </p:nvSpPr>
            <p:spPr bwMode="auto">
              <a:xfrm>
                <a:off x="1338" y="2573"/>
                <a:ext cx="98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脳出血後遺症，被殻出血，視床出血</a:t>
                </a:r>
                <a:endParaRPr kumimoji="0" lang="ja-JP" sz="800" b="0" i="0" u="none" strike="noStrike" cap="none" normalizeH="0" baseline="0" smtClean="0">
                  <a:ln>
                    <a:noFill/>
                  </a:ln>
                  <a:solidFill>
                    <a:schemeClr val="tx1"/>
                  </a:solidFill>
                  <a:effectLst/>
                </a:endParaRPr>
              </a:p>
            </p:txBody>
          </p:sp>
          <p:sp>
            <p:nvSpPr>
              <p:cNvPr id="20646" name="Rectangle 86"/>
              <p:cNvSpPr>
                <a:spLocks noChangeArrowheads="1"/>
              </p:cNvSpPr>
              <p:nvPr/>
            </p:nvSpPr>
            <p:spPr bwMode="auto">
              <a:xfrm>
                <a:off x="2611" y="2573"/>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800" b="0" i="0" u="none" strike="noStrike" cap="none" normalizeH="0" baseline="0" smtClean="0">
                  <a:ln>
                    <a:noFill/>
                  </a:ln>
                  <a:solidFill>
                    <a:schemeClr val="tx1"/>
                  </a:solidFill>
                  <a:effectLst/>
                </a:endParaRPr>
              </a:p>
            </p:txBody>
          </p:sp>
          <p:sp>
            <p:nvSpPr>
              <p:cNvPr id="20647" name="Rectangle 87"/>
              <p:cNvSpPr>
                <a:spLocks noChangeArrowheads="1"/>
              </p:cNvSpPr>
              <p:nvPr/>
            </p:nvSpPr>
            <p:spPr bwMode="auto">
              <a:xfrm>
                <a:off x="2706" y="2572"/>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25,106,700</a:t>
                </a:r>
                <a:endParaRPr kumimoji="0" lang="ja-JP" altLang="ja-JP" sz="800" b="0" i="0" u="none" strike="noStrike" cap="none" normalizeH="0" baseline="0" dirty="0" smtClean="0">
                  <a:ln>
                    <a:noFill/>
                  </a:ln>
                  <a:solidFill>
                    <a:schemeClr val="tx1"/>
                  </a:solidFill>
                  <a:effectLst/>
                </a:endParaRPr>
              </a:p>
            </p:txBody>
          </p:sp>
          <p:sp>
            <p:nvSpPr>
              <p:cNvPr id="20648" name="Rectangle 88"/>
              <p:cNvSpPr>
                <a:spLocks noChangeArrowheads="1"/>
              </p:cNvSpPr>
              <p:nvPr/>
            </p:nvSpPr>
            <p:spPr bwMode="auto">
              <a:xfrm>
                <a:off x="3142" y="2575"/>
                <a:ext cx="21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857,320</a:t>
                </a:r>
                <a:endParaRPr kumimoji="0" lang="ja-JP" altLang="ja-JP" sz="800" b="0" i="0" u="none" strike="noStrike" cap="none" normalizeH="0" baseline="0" dirty="0" smtClean="0">
                  <a:ln>
                    <a:noFill/>
                  </a:ln>
                  <a:solidFill>
                    <a:schemeClr val="tx1"/>
                  </a:solidFill>
                  <a:effectLst/>
                </a:endParaRPr>
              </a:p>
            </p:txBody>
          </p:sp>
          <p:sp>
            <p:nvSpPr>
              <p:cNvPr id="20649" name="Rectangle 89"/>
              <p:cNvSpPr>
                <a:spLocks noChangeArrowheads="1"/>
              </p:cNvSpPr>
              <p:nvPr/>
            </p:nvSpPr>
            <p:spPr bwMode="auto">
              <a:xfrm>
                <a:off x="3416" y="2573"/>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25,964,020</a:t>
                </a:r>
                <a:endParaRPr kumimoji="0" lang="ja-JP" altLang="ja-JP" sz="800" b="0" i="0" u="none" strike="noStrike" cap="none" normalizeH="0" baseline="0" smtClean="0">
                  <a:ln>
                    <a:noFill/>
                  </a:ln>
                  <a:solidFill>
                    <a:schemeClr val="tx1"/>
                  </a:solidFill>
                  <a:effectLst/>
                </a:endParaRPr>
              </a:p>
            </p:txBody>
          </p:sp>
          <p:sp>
            <p:nvSpPr>
              <p:cNvPr id="20650" name="Rectangle 90"/>
              <p:cNvSpPr>
                <a:spLocks noChangeArrowheads="1"/>
              </p:cNvSpPr>
              <p:nvPr/>
            </p:nvSpPr>
            <p:spPr bwMode="auto">
              <a:xfrm>
                <a:off x="3846" y="2573"/>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3,709,146</a:t>
                </a:r>
                <a:endParaRPr kumimoji="0" lang="ja-JP" altLang="ja-JP" sz="800" b="0" i="0" u="none" strike="noStrike" cap="none" normalizeH="0" baseline="0" smtClean="0">
                  <a:ln>
                    <a:noFill/>
                  </a:ln>
                  <a:solidFill>
                    <a:schemeClr val="tx1"/>
                  </a:solidFill>
                  <a:effectLst/>
                </a:endParaRPr>
              </a:p>
            </p:txBody>
          </p:sp>
          <p:sp>
            <p:nvSpPr>
              <p:cNvPr id="20651" name="Rectangle 91"/>
              <p:cNvSpPr>
                <a:spLocks noChangeArrowheads="1"/>
              </p:cNvSpPr>
              <p:nvPr/>
            </p:nvSpPr>
            <p:spPr bwMode="auto">
              <a:xfrm>
                <a:off x="218" y="2768"/>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800" b="0" i="0" u="none" strike="noStrike" cap="none" normalizeH="0" baseline="0" smtClean="0">
                  <a:ln>
                    <a:noFill/>
                  </a:ln>
                  <a:solidFill>
                    <a:schemeClr val="tx1"/>
                  </a:solidFill>
                  <a:effectLst/>
                </a:endParaRPr>
              </a:p>
            </p:txBody>
          </p:sp>
          <p:sp>
            <p:nvSpPr>
              <p:cNvPr id="20652" name="Rectangle 92"/>
              <p:cNvSpPr>
                <a:spLocks noChangeArrowheads="1"/>
              </p:cNvSpPr>
              <p:nvPr/>
            </p:nvSpPr>
            <p:spPr bwMode="auto">
              <a:xfrm>
                <a:off x="340" y="2768"/>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1402</a:t>
                </a:r>
                <a:endParaRPr kumimoji="0" lang="ja-JP" altLang="ja-JP" sz="800" b="0" i="0" u="none" strike="noStrike" cap="none" normalizeH="0" baseline="0" smtClean="0">
                  <a:ln>
                    <a:noFill/>
                  </a:ln>
                  <a:solidFill>
                    <a:schemeClr val="tx1"/>
                  </a:solidFill>
                  <a:effectLst/>
                </a:endParaRPr>
              </a:p>
            </p:txBody>
          </p:sp>
          <p:sp>
            <p:nvSpPr>
              <p:cNvPr id="20653" name="Rectangle 93"/>
              <p:cNvSpPr>
                <a:spLocks noChangeArrowheads="1"/>
              </p:cNvSpPr>
              <p:nvPr/>
            </p:nvSpPr>
            <p:spPr bwMode="auto">
              <a:xfrm>
                <a:off x="484" y="2768"/>
                <a:ext cx="19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腎不全</a:t>
                </a:r>
                <a:endParaRPr kumimoji="0" lang="ja-JP" sz="800" b="0" i="0" u="none" strike="noStrike" cap="none" normalizeH="0" baseline="0" smtClean="0">
                  <a:ln>
                    <a:noFill/>
                  </a:ln>
                  <a:solidFill>
                    <a:schemeClr val="tx1"/>
                  </a:solidFill>
                  <a:effectLst/>
                </a:endParaRPr>
              </a:p>
            </p:txBody>
          </p:sp>
          <p:sp>
            <p:nvSpPr>
              <p:cNvPr id="20654" name="Rectangle 94"/>
              <p:cNvSpPr>
                <a:spLocks noChangeArrowheads="1"/>
              </p:cNvSpPr>
              <p:nvPr/>
            </p:nvSpPr>
            <p:spPr bwMode="auto">
              <a:xfrm>
                <a:off x="1338" y="2768"/>
                <a:ext cx="105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慢性腎不全，末期腎不全，急性腎不全</a:t>
                </a:r>
                <a:endParaRPr kumimoji="0" lang="ja-JP" sz="800" b="0" i="0" u="none" strike="noStrike" cap="none" normalizeH="0" baseline="0" smtClean="0">
                  <a:ln>
                    <a:noFill/>
                  </a:ln>
                  <a:solidFill>
                    <a:schemeClr val="tx1"/>
                  </a:solidFill>
                  <a:effectLst/>
                </a:endParaRPr>
              </a:p>
            </p:txBody>
          </p:sp>
          <p:sp>
            <p:nvSpPr>
              <p:cNvPr id="20655" name="Rectangle 95"/>
              <p:cNvSpPr>
                <a:spLocks noChangeArrowheads="1"/>
              </p:cNvSpPr>
              <p:nvPr/>
            </p:nvSpPr>
            <p:spPr bwMode="auto">
              <a:xfrm>
                <a:off x="2611" y="2768"/>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800" b="0" i="0" u="none" strike="noStrike" cap="none" normalizeH="0" baseline="0" dirty="0" smtClean="0">
                  <a:ln>
                    <a:noFill/>
                  </a:ln>
                  <a:solidFill>
                    <a:schemeClr val="tx1"/>
                  </a:solidFill>
                  <a:effectLst/>
                </a:endParaRPr>
              </a:p>
            </p:txBody>
          </p:sp>
          <p:sp>
            <p:nvSpPr>
              <p:cNvPr id="20656" name="Rectangle 96"/>
              <p:cNvSpPr>
                <a:spLocks noChangeArrowheads="1"/>
              </p:cNvSpPr>
              <p:nvPr/>
            </p:nvSpPr>
            <p:spPr bwMode="auto">
              <a:xfrm>
                <a:off x="2735" y="2756"/>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9,884,760</a:t>
                </a:r>
                <a:endParaRPr kumimoji="0" lang="ja-JP" altLang="ja-JP" sz="800" b="0" i="0" u="none" strike="noStrike" cap="none" normalizeH="0" baseline="0" dirty="0" smtClean="0">
                  <a:ln>
                    <a:noFill/>
                  </a:ln>
                  <a:solidFill>
                    <a:schemeClr val="tx1"/>
                  </a:solidFill>
                  <a:effectLst/>
                </a:endParaRPr>
              </a:p>
            </p:txBody>
          </p:sp>
          <p:sp>
            <p:nvSpPr>
              <p:cNvPr id="20657" name="Rectangle 97"/>
              <p:cNvSpPr>
                <a:spLocks noChangeArrowheads="1"/>
              </p:cNvSpPr>
              <p:nvPr/>
            </p:nvSpPr>
            <p:spPr bwMode="auto">
              <a:xfrm>
                <a:off x="3059" y="2761"/>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20,332,550</a:t>
                </a:r>
                <a:endParaRPr kumimoji="0" lang="ja-JP" altLang="ja-JP" sz="800" b="0" i="0" u="none" strike="noStrike" cap="none" normalizeH="0" baseline="0" dirty="0" smtClean="0">
                  <a:ln>
                    <a:noFill/>
                  </a:ln>
                  <a:solidFill>
                    <a:schemeClr val="tx1"/>
                  </a:solidFill>
                  <a:effectLst/>
                </a:endParaRPr>
              </a:p>
            </p:txBody>
          </p:sp>
          <p:sp>
            <p:nvSpPr>
              <p:cNvPr id="20658" name="Rectangle 98"/>
              <p:cNvSpPr>
                <a:spLocks noChangeArrowheads="1"/>
              </p:cNvSpPr>
              <p:nvPr/>
            </p:nvSpPr>
            <p:spPr bwMode="auto">
              <a:xfrm>
                <a:off x="3416" y="2761"/>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30,217,310</a:t>
                </a:r>
                <a:endParaRPr kumimoji="0" lang="ja-JP" altLang="ja-JP" sz="800" b="0" i="0" u="none" strike="noStrike" cap="none" normalizeH="0" baseline="0" dirty="0" smtClean="0">
                  <a:ln>
                    <a:noFill/>
                  </a:ln>
                  <a:solidFill>
                    <a:schemeClr val="tx1"/>
                  </a:solidFill>
                  <a:effectLst/>
                </a:endParaRPr>
              </a:p>
            </p:txBody>
          </p:sp>
          <p:sp>
            <p:nvSpPr>
              <p:cNvPr id="20659" name="Rectangle 99"/>
              <p:cNvSpPr>
                <a:spLocks noChangeArrowheads="1"/>
              </p:cNvSpPr>
              <p:nvPr/>
            </p:nvSpPr>
            <p:spPr bwMode="auto">
              <a:xfrm>
                <a:off x="3846" y="2762"/>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4,316,759</a:t>
                </a:r>
                <a:endParaRPr kumimoji="0" lang="ja-JP" altLang="ja-JP" sz="800" b="0" i="0" u="none" strike="noStrike" cap="none" normalizeH="0" baseline="0" dirty="0" smtClean="0">
                  <a:ln>
                    <a:noFill/>
                  </a:ln>
                  <a:solidFill>
                    <a:schemeClr val="tx1"/>
                  </a:solidFill>
                  <a:effectLst/>
                </a:endParaRPr>
              </a:p>
            </p:txBody>
          </p:sp>
          <p:sp>
            <p:nvSpPr>
              <p:cNvPr id="20660" name="Rectangle 100"/>
              <p:cNvSpPr>
                <a:spLocks noChangeArrowheads="1"/>
              </p:cNvSpPr>
              <p:nvPr/>
            </p:nvSpPr>
            <p:spPr bwMode="auto">
              <a:xfrm>
                <a:off x="207" y="2963"/>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a:t>
                </a:r>
                <a:endParaRPr kumimoji="0" lang="ja-JP" altLang="ja-JP" sz="800" b="0" i="0" u="none" strike="noStrike" cap="none" normalizeH="0" baseline="0" smtClean="0">
                  <a:ln>
                    <a:noFill/>
                  </a:ln>
                  <a:solidFill>
                    <a:schemeClr val="tx1"/>
                  </a:solidFill>
                  <a:effectLst/>
                </a:endParaRPr>
              </a:p>
            </p:txBody>
          </p:sp>
          <p:sp>
            <p:nvSpPr>
              <p:cNvPr id="20661" name="Rectangle 101"/>
              <p:cNvSpPr>
                <a:spLocks noChangeArrowheads="1"/>
              </p:cNvSpPr>
              <p:nvPr/>
            </p:nvSpPr>
            <p:spPr bwMode="auto">
              <a:xfrm>
                <a:off x="340" y="2963"/>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0503</a:t>
                </a:r>
                <a:endParaRPr kumimoji="0" lang="ja-JP" altLang="ja-JP" sz="800" b="0" i="0" u="none" strike="noStrike" cap="none" normalizeH="0" baseline="0" smtClean="0">
                  <a:ln>
                    <a:noFill/>
                  </a:ln>
                  <a:solidFill>
                    <a:schemeClr val="tx1"/>
                  </a:solidFill>
                  <a:effectLst/>
                </a:endParaRPr>
              </a:p>
            </p:txBody>
          </p:sp>
          <p:sp>
            <p:nvSpPr>
              <p:cNvPr id="20662" name="Rectangle 102"/>
              <p:cNvSpPr>
                <a:spLocks noChangeArrowheads="1"/>
              </p:cNvSpPr>
              <p:nvPr/>
            </p:nvSpPr>
            <p:spPr bwMode="auto">
              <a:xfrm>
                <a:off x="484" y="2909"/>
                <a:ext cx="81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統合失調症，統合失調症型障</a:t>
                </a:r>
                <a:endParaRPr kumimoji="0" lang="ja-JP" sz="800" b="0" i="0" u="none" strike="noStrike" cap="none" normalizeH="0" baseline="0" dirty="0" smtClean="0">
                  <a:ln>
                    <a:noFill/>
                  </a:ln>
                  <a:solidFill>
                    <a:schemeClr val="tx1"/>
                  </a:solidFill>
                  <a:effectLst/>
                </a:endParaRPr>
              </a:p>
            </p:txBody>
          </p:sp>
          <p:sp>
            <p:nvSpPr>
              <p:cNvPr id="20663" name="Rectangle 103"/>
              <p:cNvSpPr>
                <a:spLocks noChangeArrowheads="1"/>
              </p:cNvSpPr>
              <p:nvPr/>
            </p:nvSpPr>
            <p:spPr bwMode="auto">
              <a:xfrm>
                <a:off x="484" y="2992"/>
                <a:ext cx="51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害及び妄想</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性障害</a:t>
                </a:r>
                <a:endParaRPr kumimoji="0" lang="ja-JP" sz="800" b="0" i="0" u="none" strike="noStrike" cap="none" normalizeH="0" baseline="0" dirty="0" smtClean="0">
                  <a:ln>
                    <a:noFill/>
                  </a:ln>
                  <a:solidFill>
                    <a:schemeClr val="tx1"/>
                  </a:solidFill>
                  <a:effectLst/>
                </a:endParaRPr>
              </a:p>
            </p:txBody>
          </p:sp>
          <p:sp>
            <p:nvSpPr>
              <p:cNvPr id="20664" name="Rectangle 104"/>
              <p:cNvSpPr>
                <a:spLocks noChangeArrowheads="1"/>
              </p:cNvSpPr>
              <p:nvPr/>
            </p:nvSpPr>
            <p:spPr bwMode="auto">
              <a:xfrm>
                <a:off x="1338" y="2963"/>
                <a:ext cx="32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統合失調症</a:t>
                </a:r>
                <a:endParaRPr kumimoji="0" lang="ja-JP" sz="800" b="0" i="0" u="none" strike="noStrike" cap="none" normalizeH="0" baseline="0" smtClean="0">
                  <a:ln>
                    <a:noFill/>
                  </a:ln>
                  <a:solidFill>
                    <a:schemeClr val="tx1"/>
                  </a:solidFill>
                  <a:effectLst/>
                </a:endParaRPr>
              </a:p>
            </p:txBody>
          </p:sp>
          <p:sp>
            <p:nvSpPr>
              <p:cNvPr id="20665" name="Rectangle 105"/>
              <p:cNvSpPr>
                <a:spLocks noChangeArrowheads="1"/>
              </p:cNvSpPr>
              <p:nvPr/>
            </p:nvSpPr>
            <p:spPr bwMode="auto">
              <a:xfrm>
                <a:off x="2611" y="2963"/>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800" b="0" i="0" u="none" strike="noStrike" cap="none" normalizeH="0" baseline="0" smtClean="0">
                  <a:ln>
                    <a:noFill/>
                  </a:ln>
                  <a:solidFill>
                    <a:schemeClr val="tx1"/>
                  </a:solidFill>
                  <a:effectLst/>
                </a:endParaRPr>
              </a:p>
            </p:txBody>
          </p:sp>
          <p:sp>
            <p:nvSpPr>
              <p:cNvPr id="20666" name="Rectangle 106"/>
              <p:cNvSpPr>
                <a:spLocks noChangeArrowheads="1"/>
              </p:cNvSpPr>
              <p:nvPr/>
            </p:nvSpPr>
            <p:spPr bwMode="auto">
              <a:xfrm>
                <a:off x="2706" y="2963"/>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16,610,460</a:t>
                </a:r>
                <a:endParaRPr kumimoji="0" lang="ja-JP" altLang="ja-JP" sz="800" b="0" i="0" u="none" strike="noStrike" cap="none" normalizeH="0" baseline="0" smtClean="0">
                  <a:ln>
                    <a:noFill/>
                  </a:ln>
                  <a:solidFill>
                    <a:schemeClr val="tx1"/>
                  </a:solidFill>
                  <a:effectLst/>
                </a:endParaRPr>
              </a:p>
            </p:txBody>
          </p:sp>
          <p:sp>
            <p:nvSpPr>
              <p:cNvPr id="20667" name="Rectangle 107"/>
              <p:cNvSpPr>
                <a:spLocks noChangeArrowheads="1"/>
              </p:cNvSpPr>
              <p:nvPr/>
            </p:nvSpPr>
            <p:spPr bwMode="auto">
              <a:xfrm>
                <a:off x="3093" y="2961"/>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1,926,230</a:t>
                </a:r>
                <a:endParaRPr kumimoji="0" lang="ja-JP" altLang="ja-JP" sz="800" b="0" i="0" u="none" strike="noStrike" cap="none" normalizeH="0" baseline="0" dirty="0" smtClean="0">
                  <a:ln>
                    <a:noFill/>
                  </a:ln>
                  <a:solidFill>
                    <a:schemeClr val="tx1"/>
                  </a:solidFill>
                  <a:effectLst/>
                </a:endParaRPr>
              </a:p>
            </p:txBody>
          </p:sp>
          <p:sp>
            <p:nvSpPr>
              <p:cNvPr id="20668" name="Rectangle 108"/>
              <p:cNvSpPr>
                <a:spLocks noChangeArrowheads="1"/>
              </p:cNvSpPr>
              <p:nvPr/>
            </p:nvSpPr>
            <p:spPr bwMode="auto">
              <a:xfrm>
                <a:off x="3412" y="2959"/>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18,536,690</a:t>
                </a:r>
                <a:endParaRPr kumimoji="0" lang="ja-JP" altLang="ja-JP" sz="800" b="0" i="0" u="none" strike="noStrike" cap="none" normalizeH="0" baseline="0" smtClean="0">
                  <a:ln>
                    <a:noFill/>
                  </a:ln>
                  <a:solidFill>
                    <a:schemeClr val="tx1"/>
                  </a:solidFill>
                  <a:effectLst/>
                </a:endParaRPr>
              </a:p>
            </p:txBody>
          </p:sp>
          <p:sp>
            <p:nvSpPr>
              <p:cNvPr id="20669" name="Rectangle 109"/>
              <p:cNvSpPr>
                <a:spLocks noChangeArrowheads="1"/>
              </p:cNvSpPr>
              <p:nvPr/>
            </p:nvSpPr>
            <p:spPr bwMode="auto">
              <a:xfrm>
                <a:off x="3846" y="2963"/>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3,089,448</a:t>
                </a:r>
                <a:endParaRPr kumimoji="0" lang="ja-JP" altLang="ja-JP" sz="800" b="0" i="0" u="none" strike="noStrike" cap="none" normalizeH="0" baseline="0" smtClean="0">
                  <a:ln>
                    <a:noFill/>
                  </a:ln>
                  <a:solidFill>
                    <a:schemeClr val="tx1"/>
                  </a:solidFill>
                  <a:effectLst/>
                </a:endParaRPr>
              </a:p>
            </p:txBody>
          </p:sp>
          <p:sp>
            <p:nvSpPr>
              <p:cNvPr id="20670" name="Rectangle 110"/>
              <p:cNvSpPr>
                <a:spLocks noChangeArrowheads="1"/>
              </p:cNvSpPr>
              <p:nvPr/>
            </p:nvSpPr>
            <p:spPr bwMode="auto">
              <a:xfrm>
                <a:off x="207" y="3159"/>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a:t>
                </a:r>
                <a:endParaRPr kumimoji="0" lang="ja-JP" altLang="ja-JP" sz="800" b="0" i="0" u="none" strike="noStrike" cap="none" normalizeH="0" baseline="0" smtClean="0">
                  <a:ln>
                    <a:noFill/>
                  </a:ln>
                  <a:solidFill>
                    <a:schemeClr val="tx1"/>
                  </a:solidFill>
                  <a:effectLst/>
                </a:endParaRPr>
              </a:p>
            </p:txBody>
          </p:sp>
          <p:sp>
            <p:nvSpPr>
              <p:cNvPr id="20671" name="Rectangle 111"/>
              <p:cNvSpPr>
                <a:spLocks noChangeArrowheads="1"/>
              </p:cNvSpPr>
              <p:nvPr/>
            </p:nvSpPr>
            <p:spPr bwMode="auto">
              <a:xfrm>
                <a:off x="340" y="3159"/>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0504</a:t>
                </a:r>
                <a:endParaRPr kumimoji="0" lang="ja-JP" altLang="ja-JP" sz="800" b="0" i="0" u="none" strike="noStrike" cap="none" normalizeH="0" baseline="0" smtClean="0">
                  <a:ln>
                    <a:noFill/>
                  </a:ln>
                  <a:solidFill>
                    <a:schemeClr val="tx1"/>
                  </a:solidFill>
                  <a:effectLst/>
                </a:endParaRPr>
              </a:p>
            </p:txBody>
          </p:sp>
          <p:sp>
            <p:nvSpPr>
              <p:cNvPr id="20672" name="Rectangle 112"/>
              <p:cNvSpPr>
                <a:spLocks noChangeArrowheads="1"/>
              </p:cNvSpPr>
              <p:nvPr/>
            </p:nvSpPr>
            <p:spPr bwMode="auto">
              <a:xfrm>
                <a:off x="484" y="3099"/>
                <a:ext cx="767"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気分［感情］障害（躁うつ病</a:t>
                </a:r>
                <a:r>
                  <a:rPr kumimoji="0" lang="ja-JP" altLang="en-US"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を</a:t>
                </a:r>
                <a:endParaRPr kumimoji="0" lang="ja-JP" sz="800" b="0" i="0" u="none" strike="noStrike" cap="none" normalizeH="0" baseline="0" dirty="0" smtClean="0">
                  <a:ln>
                    <a:noFill/>
                  </a:ln>
                  <a:solidFill>
                    <a:schemeClr val="tx1"/>
                  </a:solidFill>
                  <a:effectLst/>
                </a:endParaRPr>
              </a:p>
            </p:txBody>
          </p:sp>
          <p:sp>
            <p:nvSpPr>
              <p:cNvPr id="20673" name="Rectangle 113"/>
              <p:cNvSpPr>
                <a:spLocks noChangeArrowheads="1"/>
              </p:cNvSpPr>
              <p:nvPr/>
            </p:nvSpPr>
            <p:spPr bwMode="auto">
              <a:xfrm>
                <a:off x="1338" y="3159"/>
                <a:ext cx="72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うつ病，躁うつ病，うつ状態</a:t>
                </a:r>
                <a:endParaRPr kumimoji="0" lang="ja-JP" sz="800" b="0" i="0" u="none" strike="noStrike" cap="none" normalizeH="0" baseline="0" smtClean="0">
                  <a:ln>
                    <a:noFill/>
                  </a:ln>
                  <a:solidFill>
                    <a:schemeClr val="tx1"/>
                  </a:solidFill>
                  <a:effectLst/>
                </a:endParaRPr>
              </a:p>
            </p:txBody>
          </p:sp>
          <p:sp>
            <p:nvSpPr>
              <p:cNvPr id="20674" name="Rectangle 114"/>
              <p:cNvSpPr>
                <a:spLocks noChangeArrowheads="1"/>
              </p:cNvSpPr>
              <p:nvPr/>
            </p:nvSpPr>
            <p:spPr bwMode="auto">
              <a:xfrm>
                <a:off x="2611" y="3159"/>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800" b="0" i="0" u="none" strike="noStrike" cap="none" normalizeH="0" baseline="0" smtClean="0">
                  <a:ln>
                    <a:noFill/>
                  </a:ln>
                  <a:solidFill>
                    <a:schemeClr val="tx1"/>
                  </a:solidFill>
                  <a:effectLst/>
                </a:endParaRPr>
              </a:p>
            </p:txBody>
          </p:sp>
          <p:sp>
            <p:nvSpPr>
              <p:cNvPr id="20675" name="Rectangle 115"/>
              <p:cNvSpPr>
                <a:spLocks noChangeArrowheads="1"/>
              </p:cNvSpPr>
              <p:nvPr/>
            </p:nvSpPr>
            <p:spPr bwMode="auto">
              <a:xfrm>
                <a:off x="2706" y="3159"/>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15,625,300</a:t>
                </a:r>
                <a:endParaRPr kumimoji="0" lang="ja-JP" altLang="ja-JP" sz="800" b="0" i="0" u="none" strike="noStrike" cap="none" normalizeH="0" baseline="0" smtClean="0">
                  <a:ln>
                    <a:noFill/>
                  </a:ln>
                  <a:solidFill>
                    <a:schemeClr val="tx1"/>
                  </a:solidFill>
                  <a:effectLst/>
                </a:endParaRPr>
              </a:p>
            </p:txBody>
          </p:sp>
          <p:sp>
            <p:nvSpPr>
              <p:cNvPr id="20676" name="Rectangle 116"/>
              <p:cNvSpPr>
                <a:spLocks noChangeArrowheads="1"/>
              </p:cNvSpPr>
              <p:nvPr/>
            </p:nvSpPr>
            <p:spPr bwMode="auto">
              <a:xfrm>
                <a:off x="3137" y="3159"/>
                <a:ext cx="21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755,620</a:t>
                </a:r>
                <a:endParaRPr kumimoji="0" lang="ja-JP" altLang="ja-JP" sz="800" b="0" i="0" u="none" strike="noStrike" cap="none" normalizeH="0" baseline="0" smtClean="0">
                  <a:ln>
                    <a:noFill/>
                  </a:ln>
                  <a:solidFill>
                    <a:schemeClr val="tx1"/>
                  </a:solidFill>
                  <a:effectLst/>
                </a:endParaRPr>
              </a:p>
            </p:txBody>
          </p:sp>
          <p:sp>
            <p:nvSpPr>
              <p:cNvPr id="20677" name="Rectangle 117"/>
              <p:cNvSpPr>
                <a:spLocks noChangeArrowheads="1"/>
              </p:cNvSpPr>
              <p:nvPr/>
            </p:nvSpPr>
            <p:spPr bwMode="auto">
              <a:xfrm>
                <a:off x="3410" y="3152"/>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16,380,920</a:t>
                </a:r>
                <a:endParaRPr kumimoji="0" lang="ja-JP" altLang="ja-JP" sz="800" b="0" i="0" u="none" strike="noStrike" cap="none" normalizeH="0" baseline="0" dirty="0" smtClean="0">
                  <a:ln>
                    <a:noFill/>
                  </a:ln>
                  <a:solidFill>
                    <a:schemeClr val="tx1"/>
                  </a:solidFill>
                  <a:effectLst/>
                </a:endParaRPr>
              </a:p>
            </p:txBody>
          </p:sp>
          <p:sp>
            <p:nvSpPr>
              <p:cNvPr id="20678" name="Rectangle 118"/>
              <p:cNvSpPr>
                <a:spLocks noChangeArrowheads="1"/>
              </p:cNvSpPr>
              <p:nvPr/>
            </p:nvSpPr>
            <p:spPr bwMode="auto">
              <a:xfrm>
                <a:off x="3848" y="3163"/>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2,730,153</a:t>
                </a:r>
                <a:endParaRPr kumimoji="0" lang="ja-JP" altLang="ja-JP" sz="800" b="0" i="0" u="none" strike="noStrike" cap="none" normalizeH="0" baseline="0" dirty="0" smtClean="0">
                  <a:ln>
                    <a:noFill/>
                  </a:ln>
                  <a:solidFill>
                    <a:schemeClr val="tx1"/>
                  </a:solidFill>
                  <a:effectLst/>
                </a:endParaRPr>
              </a:p>
            </p:txBody>
          </p:sp>
          <p:sp>
            <p:nvSpPr>
              <p:cNvPr id="20679" name="Rectangle 119"/>
              <p:cNvSpPr>
                <a:spLocks noChangeArrowheads="1"/>
              </p:cNvSpPr>
              <p:nvPr/>
            </p:nvSpPr>
            <p:spPr bwMode="auto">
              <a:xfrm>
                <a:off x="207" y="3354"/>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a:t>
                </a:r>
                <a:endParaRPr kumimoji="0" lang="ja-JP" altLang="ja-JP" sz="800" b="0" i="0" u="none" strike="noStrike" cap="none" normalizeH="0" baseline="0" smtClean="0">
                  <a:ln>
                    <a:noFill/>
                  </a:ln>
                  <a:solidFill>
                    <a:schemeClr val="tx1"/>
                  </a:solidFill>
                  <a:effectLst/>
                </a:endParaRPr>
              </a:p>
            </p:txBody>
          </p:sp>
          <p:sp>
            <p:nvSpPr>
              <p:cNvPr id="20680" name="Rectangle 120"/>
              <p:cNvSpPr>
                <a:spLocks noChangeArrowheads="1"/>
              </p:cNvSpPr>
              <p:nvPr/>
            </p:nvSpPr>
            <p:spPr bwMode="auto">
              <a:xfrm>
                <a:off x="340" y="3354"/>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1302</a:t>
                </a:r>
                <a:endParaRPr kumimoji="0" lang="ja-JP" altLang="ja-JP" sz="800" b="0" i="0" u="none" strike="noStrike" cap="none" normalizeH="0" baseline="0" smtClean="0">
                  <a:ln>
                    <a:noFill/>
                  </a:ln>
                  <a:solidFill>
                    <a:schemeClr val="tx1"/>
                  </a:solidFill>
                  <a:effectLst/>
                </a:endParaRPr>
              </a:p>
            </p:txBody>
          </p:sp>
          <p:sp>
            <p:nvSpPr>
              <p:cNvPr id="20681" name="Rectangle 121"/>
              <p:cNvSpPr>
                <a:spLocks noChangeArrowheads="1"/>
              </p:cNvSpPr>
              <p:nvPr/>
            </p:nvSpPr>
            <p:spPr bwMode="auto">
              <a:xfrm>
                <a:off x="484" y="3354"/>
                <a:ext cx="19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関節症</a:t>
                </a:r>
                <a:endParaRPr kumimoji="0" lang="ja-JP" sz="800" b="0" i="0" u="none" strike="noStrike" cap="none" normalizeH="0" baseline="0" smtClean="0">
                  <a:ln>
                    <a:noFill/>
                  </a:ln>
                  <a:solidFill>
                    <a:schemeClr val="tx1"/>
                  </a:solidFill>
                  <a:effectLst/>
                </a:endParaRPr>
              </a:p>
            </p:txBody>
          </p:sp>
          <p:sp>
            <p:nvSpPr>
              <p:cNvPr id="20682" name="Rectangle 122"/>
              <p:cNvSpPr>
                <a:spLocks noChangeArrowheads="1"/>
              </p:cNvSpPr>
              <p:nvPr/>
            </p:nvSpPr>
            <p:spPr bwMode="auto">
              <a:xfrm>
                <a:off x="1331" y="3297"/>
                <a:ext cx="107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変形性股関節症，一側性続発性股関節</a:t>
                </a:r>
                <a:endParaRPr kumimoji="0" lang="ja-JP" sz="800" b="0" i="0" u="none" strike="noStrike" cap="none" normalizeH="0" baseline="0" dirty="0" smtClean="0">
                  <a:ln>
                    <a:noFill/>
                  </a:ln>
                  <a:solidFill>
                    <a:schemeClr val="tx1"/>
                  </a:solidFill>
                  <a:effectLst/>
                </a:endParaRPr>
              </a:p>
            </p:txBody>
          </p:sp>
          <p:sp>
            <p:nvSpPr>
              <p:cNvPr id="20684" name="Rectangle 124"/>
              <p:cNvSpPr>
                <a:spLocks noChangeArrowheads="1"/>
              </p:cNvSpPr>
              <p:nvPr/>
            </p:nvSpPr>
            <p:spPr bwMode="auto">
              <a:xfrm>
                <a:off x="2611" y="3354"/>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800" b="0" i="0" u="none" strike="noStrike" cap="none" normalizeH="0" baseline="0" smtClean="0">
                  <a:ln>
                    <a:noFill/>
                  </a:ln>
                  <a:solidFill>
                    <a:schemeClr val="tx1"/>
                  </a:solidFill>
                  <a:effectLst/>
                </a:endParaRPr>
              </a:p>
            </p:txBody>
          </p:sp>
          <p:sp>
            <p:nvSpPr>
              <p:cNvPr id="20685" name="Rectangle 125"/>
              <p:cNvSpPr>
                <a:spLocks noChangeArrowheads="1"/>
              </p:cNvSpPr>
              <p:nvPr/>
            </p:nvSpPr>
            <p:spPr bwMode="auto">
              <a:xfrm>
                <a:off x="2706" y="3354"/>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14,144,790</a:t>
                </a:r>
                <a:endParaRPr kumimoji="0" lang="ja-JP" altLang="ja-JP" sz="800" b="0" i="0" u="none" strike="noStrike" cap="none" normalizeH="0" baseline="0" smtClean="0">
                  <a:ln>
                    <a:noFill/>
                  </a:ln>
                  <a:solidFill>
                    <a:schemeClr val="tx1"/>
                  </a:solidFill>
                  <a:effectLst/>
                </a:endParaRPr>
              </a:p>
            </p:txBody>
          </p:sp>
          <p:sp>
            <p:nvSpPr>
              <p:cNvPr id="20686" name="Rectangle 126"/>
              <p:cNvSpPr>
                <a:spLocks noChangeArrowheads="1"/>
              </p:cNvSpPr>
              <p:nvPr/>
            </p:nvSpPr>
            <p:spPr bwMode="auto">
              <a:xfrm>
                <a:off x="3093" y="3354"/>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1,619,340</a:t>
                </a:r>
                <a:endParaRPr kumimoji="0" lang="ja-JP" altLang="ja-JP" sz="800" b="0" i="0" u="none" strike="noStrike" cap="none" normalizeH="0" baseline="0" dirty="0" smtClean="0">
                  <a:ln>
                    <a:noFill/>
                  </a:ln>
                  <a:solidFill>
                    <a:schemeClr val="tx1"/>
                  </a:solidFill>
                  <a:effectLst/>
                </a:endParaRPr>
              </a:p>
            </p:txBody>
          </p:sp>
          <p:sp>
            <p:nvSpPr>
              <p:cNvPr id="20687" name="Rectangle 127"/>
              <p:cNvSpPr>
                <a:spLocks noChangeArrowheads="1"/>
              </p:cNvSpPr>
              <p:nvPr/>
            </p:nvSpPr>
            <p:spPr bwMode="auto">
              <a:xfrm>
                <a:off x="3410" y="3354"/>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15,764,130</a:t>
                </a:r>
                <a:endParaRPr kumimoji="0" lang="ja-JP" altLang="ja-JP" sz="800" b="0" i="0" u="none" strike="noStrike" cap="none" normalizeH="0" baseline="0" dirty="0" smtClean="0">
                  <a:ln>
                    <a:noFill/>
                  </a:ln>
                  <a:solidFill>
                    <a:schemeClr val="tx1"/>
                  </a:solidFill>
                  <a:effectLst/>
                </a:endParaRPr>
              </a:p>
            </p:txBody>
          </p:sp>
          <p:sp>
            <p:nvSpPr>
              <p:cNvPr id="20688" name="Rectangle 128"/>
              <p:cNvSpPr>
                <a:spLocks noChangeArrowheads="1"/>
              </p:cNvSpPr>
              <p:nvPr/>
            </p:nvSpPr>
            <p:spPr bwMode="auto">
              <a:xfrm>
                <a:off x="3846" y="3354"/>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2,627,355</a:t>
                </a:r>
                <a:endParaRPr kumimoji="0" lang="ja-JP" altLang="ja-JP" sz="800" b="0" i="0" u="none" strike="noStrike" cap="none" normalizeH="0" baseline="0" smtClean="0">
                  <a:ln>
                    <a:noFill/>
                  </a:ln>
                  <a:solidFill>
                    <a:schemeClr val="tx1"/>
                  </a:solidFill>
                  <a:effectLst/>
                </a:endParaRPr>
              </a:p>
            </p:txBody>
          </p:sp>
          <p:sp>
            <p:nvSpPr>
              <p:cNvPr id="20689" name="Rectangle 129"/>
              <p:cNvSpPr>
                <a:spLocks noChangeArrowheads="1"/>
              </p:cNvSpPr>
              <p:nvPr/>
            </p:nvSpPr>
            <p:spPr bwMode="auto">
              <a:xfrm>
                <a:off x="207" y="3549"/>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a:t>
                </a:r>
                <a:endParaRPr kumimoji="0" lang="ja-JP" altLang="ja-JP" sz="800" b="0" i="0" u="none" strike="noStrike" cap="none" normalizeH="0" baseline="0" smtClean="0">
                  <a:ln>
                    <a:noFill/>
                  </a:ln>
                  <a:solidFill>
                    <a:schemeClr val="tx1"/>
                  </a:solidFill>
                  <a:effectLst/>
                </a:endParaRPr>
              </a:p>
            </p:txBody>
          </p:sp>
          <p:sp>
            <p:nvSpPr>
              <p:cNvPr id="20690" name="Rectangle 130"/>
              <p:cNvSpPr>
                <a:spLocks noChangeArrowheads="1"/>
              </p:cNvSpPr>
              <p:nvPr/>
            </p:nvSpPr>
            <p:spPr bwMode="auto">
              <a:xfrm>
                <a:off x="340" y="3549"/>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0205</a:t>
                </a:r>
                <a:endParaRPr kumimoji="0" lang="ja-JP" altLang="ja-JP" sz="800" b="0" i="0" u="none" strike="noStrike" cap="none" normalizeH="0" baseline="0" smtClean="0">
                  <a:ln>
                    <a:noFill/>
                  </a:ln>
                  <a:solidFill>
                    <a:schemeClr val="tx1"/>
                  </a:solidFill>
                  <a:effectLst/>
                </a:endParaRPr>
              </a:p>
            </p:txBody>
          </p:sp>
          <p:sp>
            <p:nvSpPr>
              <p:cNvPr id="20691" name="Rectangle 131"/>
              <p:cNvSpPr>
                <a:spLocks noChangeArrowheads="1"/>
              </p:cNvSpPr>
              <p:nvPr/>
            </p:nvSpPr>
            <p:spPr bwMode="auto">
              <a:xfrm>
                <a:off x="484" y="3492"/>
                <a:ext cx="81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気管，気管支及び肺の悪性</a:t>
                </a:r>
                <a:r>
                  <a:rPr kumimoji="0" lang="ja-JP" altLang="en-US" sz="800" dirty="0">
                    <a:solidFill>
                      <a:srgbClr val="000000"/>
                    </a:solidFill>
                    <a:latin typeface="ＭＳ Ｐ明朝" panose="02020600040205080304" pitchFamily="18" charset="-128"/>
                    <a:ea typeface="ＭＳ Ｐ明朝" panose="02020600040205080304" pitchFamily="18" charset="-128"/>
                  </a:rPr>
                  <a:t>新</a:t>
                </a:r>
                <a:endParaRPr kumimoji="0" lang="ja-JP" sz="800" b="0" i="0" u="none" strike="noStrike" cap="none" normalizeH="0" baseline="0" dirty="0" smtClean="0">
                  <a:ln>
                    <a:noFill/>
                  </a:ln>
                  <a:solidFill>
                    <a:schemeClr val="tx1"/>
                  </a:solidFill>
                  <a:effectLst/>
                </a:endParaRPr>
              </a:p>
            </p:txBody>
          </p:sp>
          <p:sp>
            <p:nvSpPr>
              <p:cNvPr id="20692" name="Rectangle 132"/>
              <p:cNvSpPr>
                <a:spLocks noChangeArrowheads="1"/>
              </p:cNvSpPr>
              <p:nvPr/>
            </p:nvSpPr>
            <p:spPr bwMode="auto">
              <a:xfrm>
                <a:off x="802" y="3574"/>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800" b="0" i="0" u="none" strike="noStrike" cap="none" normalizeH="0" baseline="0" dirty="0" smtClean="0">
                  <a:ln>
                    <a:noFill/>
                  </a:ln>
                  <a:solidFill>
                    <a:schemeClr val="tx1"/>
                  </a:solidFill>
                  <a:effectLst/>
                </a:endParaRPr>
              </a:p>
            </p:txBody>
          </p:sp>
          <p:sp>
            <p:nvSpPr>
              <p:cNvPr id="20693" name="Rectangle 133"/>
              <p:cNvSpPr>
                <a:spLocks noChangeArrowheads="1"/>
              </p:cNvSpPr>
              <p:nvPr/>
            </p:nvSpPr>
            <p:spPr bwMode="auto">
              <a:xfrm>
                <a:off x="1328" y="3489"/>
                <a:ext cx="98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上葉肺癌，中葉肺癌，非小細胞肺癌</a:t>
                </a:r>
                <a:endParaRPr kumimoji="0" lang="ja-JP" sz="800" b="0" i="0" u="none" strike="noStrike" cap="none" normalizeH="0" baseline="0" dirty="0" smtClean="0">
                  <a:ln>
                    <a:noFill/>
                  </a:ln>
                  <a:solidFill>
                    <a:schemeClr val="tx1"/>
                  </a:solidFill>
                  <a:effectLst/>
                </a:endParaRPr>
              </a:p>
            </p:txBody>
          </p:sp>
          <p:sp>
            <p:nvSpPr>
              <p:cNvPr id="20694" name="Rectangle 134"/>
              <p:cNvSpPr>
                <a:spLocks noChangeArrowheads="1"/>
              </p:cNvSpPr>
              <p:nvPr/>
            </p:nvSpPr>
            <p:spPr bwMode="auto">
              <a:xfrm>
                <a:off x="2611" y="3549"/>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800" b="0" i="0" u="none" strike="noStrike" cap="none" normalizeH="0" baseline="0" smtClean="0">
                  <a:ln>
                    <a:noFill/>
                  </a:ln>
                  <a:solidFill>
                    <a:schemeClr val="tx1"/>
                  </a:solidFill>
                  <a:effectLst/>
                </a:endParaRPr>
              </a:p>
            </p:txBody>
          </p:sp>
          <p:sp>
            <p:nvSpPr>
              <p:cNvPr id="20695" name="Rectangle 135"/>
              <p:cNvSpPr>
                <a:spLocks noChangeArrowheads="1"/>
              </p:cNvSpPr>
              <p:nvPr/>
            </p:nvSpPr>
            <p:spPr bwMode="auto">
              <a:xfrm>
                <a:off x="2705" y="3545"/>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17,211,450</a:t>
                </a:r>
                <a:endParaRPr kumimoji="0" lang="ja-JP" altLang="ja-JP" sz="800" b="0" i="0" u="none" strike="noStrike" cap="none" normalizeH="0" baseline="0" dirty="0" smtClean="0">
                  <a:ln>
                    <a:noFill/>
                  </a:ln>
                  <a:solidFill>
                    <a:schemeClr val="tx1"/>
                  </a:solidFill>
                  <a:effectLst/>
                </a:endParaRPr>
              </a:p>
            </p:txBody>
          </p:sp>
          <p:sp>
            <p:nvSpPr>
              <p:cNvPr id="20696" name="Rectangle 136"/>
              <p:cNvSpPr>
                <a:spLocks noChangeArrowheads="1"/>
              </p:cNvSpPr>
              <p:nvPr/>
            </p:nvSpPr>
            <p:spPr bwMode="auto">
              <a:xfrm>
                <a:off x="3063" y="3543"/>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12,145,670</a:t>
                </a:r>
                <a:endParaRPr kumimoji="0" lang="ja-JP" altLang="ja-JP" sz="800" b="0" i="0" u="none" strike="noStrike" cap="none" normalizeH="0" baseline="0" dirty="0" smtClean="0">
                  <a:ln>
                    <a:noFill/>
                  </a:ln>
                  <a:solidFill>
                    <a:schemeClr val="tx1"/>
                  </a:solidFill>
                  <a:effectLst/>
                </a:endParaRPr>
              </a:p>
            </p:txBody>
          </p:sp>
          <p:sp>
            <p:nvSpPr>
              <p:cNvPr id="20697" name="Rectangle 137"/>
              <p:cNvSpPr>
                <a:spLocks noChangeArrowheads="1"/>
              </p:cNvSpPr>
              <p:nvPr/>
            </p:nvSpPr>
            <p:spPr bwMode="auto">
              <a:xfrm>
                <a:off x="3410" y="3544"/>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29,357,120</a:t>
                </a:r>
                <a:endParaRPr kumimoji="0" lang="ja-JP" altLang="ja-JP" sz="800" b="0" i="0" u="none" strike="noStrike" cap="none" normalizeH="0" baseline="0" dirty="0" smtClean="0">
                  <a:ln>
                    <a:noFill/>
                  </a:ln>
                  <a:solidFill>
                    <a:schemeClr val="tx1"/>
                  </a:solidFill>
                  <a:effectLst/>
                </a:endParaRPr>
              </a:p>
            </p:txBody>
          </p:sp>
          <p:sp>
            <p:nvSpPr>
              <p:cNvPr id="20698" name="Rectangle 138"/>
              <p:cNvSpPr>
                <a:spLocks noChangeArrowheads="1"/>
              </p:cNvSpPr>
              <p:nvPr/>
            </p:nvSpPr>
            <p:spPr bwMode="auto">
              <a:xfrm>
                <a:off x="3839" y="3539"/>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5,871,424</a:t>
                </a:r>
                <a:endParaRPr kumimoji="0" lang="ja-JP" altLang="ja-JP" sz="800" b="0" i="0" u="none" strike="noStrike" cap="none" normalizeH="0" baseline="0" dirty="0" smtClean="0">
                  <a:ln>
                    <a:noFill/>
                  </a:ln>
                  <a:solidFill>
                    <a:schemeClr val="tx1"/>
                  </a:solidFill>
                  <a:effectLst/>
                </a:endParaRPr>
              </a:p>
            </p:txBody>
          </p:sp>
          <p:sp>
            <p:nvSpPr>
              <p:cNvPr id="20699" name="Rectangle 139"/>
              <p:cNvSpPr>
                <a:spLocks noChangeArrowheads="1"/>
              </p:cNvSpPr>
              <p:nvPr/>
            </p:nvSpPr>
            <p:spPr bwMode="auto">
              <a:xfrm>
                <a:off x="207" y="3745"/>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a:t>
                </a:r>
                <a:endParaRPr kumimoji="0" lang="ja-JP" altLang="ja-JP" sz="800" b="0" i="0" u="none" strike="noStrike" cap="none" normalizeH="0" baseline="0" smtClean="0">
                  <a:ln>
                    <a:noFill/>
                  </a:ln>
                  <a:solidFill>
                    <a:schemeClr val="tx1"/>
                  </a:solidFill>
                  <a:effectLst/>
                </a:endParaRPr>
              </a:p>
            </p:txBody>
          </p:sp>
          <p:sp>
            <p:nvSpPr>
              <p:cNvPr id="20700" name="Rectangle 140"/>
              <p:cNvSpPr>
                <a:spLocks noChangeArrowheads="1"/>
              </p:cNvSpPr>
              <p:nvPr/>
            </p:nvSpPr>
            <p:spPr bwMode="auto">
              <a:xfrm>
                <a:off x="340" y="3745"/>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0206</a:t>
                </a:r>
                <a:endParaRPr kumimoji="0" lang="ja-JP" altLang="ja-JP" sz="800" b="0" i="0" u="none" strike="noStrike" cap="none" normalizeH="0" baseline="0" smtClean="0">
                  <a:ln>
                    <a:noFill/>
                  </a:ln>
                  <a:solidFill>
                    <a:schemeClr val="tx1"/>
                  </a:solidFill>
                  <a:effectLst/>
                </a:endParaRPr>
              </a:p>
            </p:txBody>
          </p:sp>
          <p:sp>
            <p:nvSpPr>
              <p:cNvPr id="20701" name="Rectangle 141"/>
              <p:cNvSpPr>
                <a:spLocks noChangeArrowheads="1"/>
              </p:cNvSpPr>
              <p:nvPr/>
            </p:nvSpPr>
            <p:spPr bwMode="auto">
              <a:xfrm>
                <a:off x="484" y="3745"/>
                <a:ext cx="77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乳房の悪性新生物＜腫瘍＞</a:t>
                </a:r>
                <a:endParaRPr kumimoji="0" lang="ja-JP" sz="800" b="0" i="0" u="none" strike="noStrike" cap="none" normalizeH="0" baseline="0" smtClean="0">
                  <a:ln>
                    <a:noFill/>
                  </a:ln>
                  <a:solidFill>
                    <a:schemeClr val="tx1"/>
                  </a:solidFill>
                  <a:effectLst/>
                </a:endParaRPr>
              </a:p>
            </p:txBody>
          </p:sp>
          <p:sp>
            <p:nvSpPr>
              <p:cNvPr id="20702" name="Rectangle 142"/>
              <p:cNvSpPr>
                <a:spLocks noChangeArrowheads="1"/>
              </p:cNvSpPr>
              <p:nvPr/>
            </p:nvSpPr>
            <p:spPr bwMode="auto">
              <a:xfrm>
                <a:off x="1332" y="3683"/>
                <a:ext cx="100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乳房上内側部乳癌，乳房中央部乳癌</a:t>
                </a:r>
                <a:endParaRPr kumimoji="0" lang="ja-JP" sz="800" b="0" i="0" u="none" strike="noStrike" cap="none" normalizeH="0" baseline="0" dirty="0" smtClean="0">
                  <a:ln>
                    <a:noFill/>
                  </a:ln>
                  <a:solidFill>
                    <a:schemeClr val="tx1"/>
                  </a:solidFill>
                  <a:effectLst/>
                </a:endParaRPr>
              </a:p>
            </p:txBody>
          </p:sp>
          <p:sp>
            <p:nvSpPr>
              <p:cNvPr id="20703" name="Rectangle 143"/>
              <p:cNvSpPr>
                <a:spLocks noChangeArrowheads="1"/>
              </p:cNvSpPr>
              <p:nvPr/>
            </p:nvSpPr>
            <p:spPr bwMode="auto">
              <a:xfrm>
                <a:off x="1338" y="3773"/>
                <a:ext cx="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sz="800" b="0" i="0" u="none" strike="noStrike" cap="none" normalizeH="0" baseline="0" dirty="0" smtClean="0">
                  <a:ln>
                    <a:noFill/>
                  </a:ln>
                  <a:solidFill>
                    <a:schemeClr val="tx1"/>
                  </a:solidFill>
                  <a:effectLst/>
                </a:endParaRPr>
              </a:p>
            </p:txBody>
          </p:sp>
          <p:sp>
            <p:nvSpPr>
              <p:cNvPr id="20704" name="Rectangle 144"/>
              <p:cNvSpPr>
                <a:spLocks noChangeArrowheads="1"/>
              </p:cNvSpPr>
              <p:nvPr/>
            </p:nvSpPr>
            <p:spPr bwMode="auto">
              <a:xfrm>
                <a:off x="2611" y="3745"/>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800" b="0" i="0" u="none" strike="noStrike" cap="none" normalizeH="0" baseline="0" smtClean="0">
                  <a:ln>
                    <a:noFill/>
                  </a:ln>
                  <a:solidFill>
                    <a:schemeClr val="tx1"/>
                  </a:solidFill>
                  <a:effectLst/>
                </a:endParaRPr>
              </a:p>
            </p:txBody>
          </p:sp>
          <p:sp>
            <p:nvSpPr>
              <p:cNvPr id="20705" name="Rectangle 145"/>
              <p:cNvSpPr>
                <a:spLocks noChangeArrowheads="1"/>
              </p:cNvSpPr>
              <p:nvPr/>
            </p:nvSpPr>
            <p:spPr bwMode="auto">
              <a:xfrm>
                <a:off x="2735" y="3735"/>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8,143,210</a:t>
                </a:r>
                <a:endParaRPr kumimoji="0" lang="ja-JP" altLang="ja-JP" sz="800" b="0" i="0" u="none" strike="noStrike" cap="none" normalizeH="0" baseline="0" smtClean="0">
                  <a:ln>
                    <a:noFill/>
                  </a:ln>
                  <a:solidFill>
                    <a:schemeClr val="tx1"/>
                  </a:solidFill>
                  <a:effectLst/>
                </a:endParaRPr>
              </a:p>
            </p:txBody>
          </p:sp>
          <p:sp>
            <p:nvSpPr>
              <p:cNvPr id="20706" name="Rectangle 146"/>
              <p:cNvSpPr>
                <a:spLocks noChangeArrowheads="1"/>
              </p:cNvSpPr>
              <p:nvPr/>
            </p:nvSpPr>
            <p:spPr bwMode="auto">
              <a:xfrm>
                <a:off x="3090" y="3739"/>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9,792,560</a:t>
                </a:r>
                <a:endParaRPr kumimoji="0" lang="ja-JP" altLang="ja-JP" sz="800" b="0" i="0" u="none" strike="noStrike" cap="none" normalizeH="0" baseline="0" dirty="0" smtClean="0">
                  <a:ln>
                    <a:noFill/>
                  </a:ln>
                  <a:solidFill>
                    <a:schemeClr val="tx1"/>
                  </a:solidFill>
                  <a:effectLst/>
                </a:endParaRPr>
              </a:p>
            </p:txBody>
          </p:sp>
          <p:sp>
            <p:nvSpPr>
              <p:cNvPr id="20707" name="Rectangle 147"/>
              <p:cNvSpPr>
                <a:spLocks noChangeArrowheads="1"/>
              </p:cNvSpPr>
              <p:nvPr/>
            </p:nvSpPr>
            <p:spPr bwMode="auto">
              <a:xfrm>
                <a:off x="3411" y="3736"/>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17,935,770</a:t>
                </a:r>
                <a:endParaRPr kumimoji="0" lang="ja-JP" altLang="ja-JP" sz="800" b="0" i="0" u="none" strike="noStrike" cap="none" normalizeH="0" baseline="0" dirty="0" smtClean="0">
                  <a:ln>
                    <a:noFill/>
                  </a:ln>
                  <a:solidFill>
                    <a:schemeClr val="tx1"/>
                  </a:solidFill>
                  <a:effectLst/>
                </a:endParaRPr>
              </a:p>
            </p:txBody>
          </p:sp>
          <p:sp>
            <p:nvSpPr>
              <p:cNvPr id="20708" name="Rectangle 148"/>
              <p:cNvSpPr>
                <a:spLocks noChangeArrowheads="1"/>
              </p:cNvSpPr>
              <p:nvPr/>
            </p:nvSpPr>
            <p:spPr bwMode="auto">
              <a:xfrm>
                <a:off x="3839" y="3735"/>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3,587,154</a:t>
                </a:r>
                <a:endParaRPr kumimoji="0" lang="ja-JP" altLang="ja-JP" sz="800" b="0" i="0" u="none" strike="noStrike" cap="none" normalizeH="0" baseline="0" smtClean="0">
                  <a:ln>
                    <a:noFill/>
                  </a:ln>
                  <a:solidFill>
                    <a:schemeClr val="tx1"/>
                  </a:solidFill>
                  <a:effectLst/>
                </a:endParaRPr>
              </a:p>
            </p:txBody>
          </p:sp>
          <p:sp>
            <p:nvSpPr>
              <p:cNvPr id="20709" name="Rectangle 149"/>
              <p:cNvSpPr>
                <a:spLocks noChangeArrowheads="1"/>
              </p:cNvSpPr>
              <p:nvPr/>
            </p:nvSpPr>
            <p:spPr bwMode="auto">
              <a:xfrm>
                <a:off x="207" y="3940"/>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a:t>
                </a:r>
                <a:endParaRPr kumimoji="0" lang="ja-JP" altLang="ja-JP" sz="800" b="0" i="0" u="none" strike="noStrike" cap="none" normalizeH="0" baseline="0" smtClean="0">
                  <a:ln>
                    <a:noFill/>
                  </a:ln>
                  <a:solidFill>
                    <a:schemeClr val="tx1"/>
                  </a:solidFill>
                  <a:effectLst/>
                </a:endParaRPr>
              </a:p>
            </p:txBody>
          </p:sp>
          <p:sp>
            <p:nvSpPr>
              <p:cNvPr id="20710" name="Rectangle 150"/>
              <p:cNvSpPr>
                <a:spLocks noChangeArrowheads="1"/>
              </p:cNvSpPr>
              <p:nvPr/>
            </p:nvSpPr>
            <p:spPr bwMode="auto">
              <a:xfrm>
                <a:off x="340" y="3940"/>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0908</a:t>
                </a:r>
                <a:endParaRPr kumimoji="0" lang="ja-JP" altLang="ja-JP" sz="800" b="0" i="0" u="none" strike="noStrike" cap="none" normalizeH="0" baseline="0" smtClean="0">
                  <a:ln>
                    <a:noFill/>
                  </a:ln>
                  <a:solidFill>
                    <a:schemeClr val="tx1"/>
                  </a:solidFill>
                  <a:effectLst/>
                </a:endParaRPr>
              </a:p>
            </p:txBody>
          </p:sp>
          <p:sp>
            <p:nvSpPr>
              <p:cNvPr id="20711" name="Rectangle 151"/>
              <p:cNvSpPr>
                <a:spLocks noChangeArrowheads="1"/>
              </p:cNvSpPr>
              <p:nvPr/>
            </p:nvSpPr>
            <p:spPr bwMode="auto">
              <a:xfrm>
                <a:off x="484" y="3940"/>
                <a:ext cx="56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その他の脳血管疾患</a:t>
                </a:r>
                <a:endParaRPr kumimoji="0" lang="ja-JP" sz="800" b="0" i="0" u="none" strike="noStrike" cap="none" normalizeH="0" baseline="0" smtClean="0">
                  <a:ln>
                    <a:noFill/>
                  </a:ln>
                  <a:solidFill>
                    <a:schemeClr val="tx1"/>
                  </a:solidFill>
                  <a:effectLst/>
                </a:endParaRPr>
              </a:p>
            </p:txBody>
          </p:sp>
          <p:sp>
            <p:nvSpPr>
              <p:cNvPr id="20712" name="Rectangle 152"/>
              <p:cNvSpPr>
                <a:spLocks noChangeArrowheads="1"/>
              </p:cNvSpPr>
              <p:nvPr/>
            </p:nvSpPr>
            <p:spPr bwMode="auto">
              <a:xfrm>
                <a:off x="1331" y="3875"/>
                <a:ext cx="1117"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未破裂脳動脈瘤，前交通動脈瘤，内頚動</a:t>
                </a:r>
                <a:endParaRPr kumimoji="0" lang="ja-JP" sz="800" b="0" i="0" u="none" strike="noStrike" cap="none" normalizeH="0" baseline="0" dirty="0" smtClean="0">
                  <a:ln>
                    <a:noFill/>
                  </a:ln>
                  <a:solidFill>
                    <a:schemeClr val="tx1"/>
                  </a:solidFill>
                  <a:effectLst/>
                </a:endParaRPr>
              </a:p>
            </p:txBody>
          </p:sp>
          <p:sp>
            <p:nvSpPr>
              <p:cNvPr id="20713" name="Rectangle 153"/>
              <p:cNvSpPr>
                <a:spLocks noChangeArrowheads="1"/>
              </p:cNvSpPr>
              <p:nvPr/>
            </p:nvSpPr>
            <p:spPr bwMode="auto">
              <a:xfrm>
                <a:off x="1723" y="3961"/>
                <a:ext cx="38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分岐部動脈瘤</a:t>
                </a:r>
                <a:endParaRPr kumimoji="0" lang="ja-JP" sz="800" b="0" i="0" u="none" strike="noStrike" cap="none" normalizeH="0" baseline="0" dirty="0" smtClean="0">
                  <a:ln>
                    <a:noFill/>
                  </a:ln>
                  <a:solidFill>
                    <a:schemeClr val="tx1"/>
                  </a:solidFill>
                  <a:effectLst/>
                </a:endParaRPr>
              </a:p>
            </p:txBody>
          </p:sp>
          <p:sp>
            <p:nvSpPr>
              <p:cNvPr id="20714" name="Rectangle 154"/>
              <p:cNvSpPr>
                <a:spLocks noChangeArrowheads="1"/>
              </p:cNvSpPr>
              <p:nvPr/>
            </p:nvSpPr>
            <p:spPr bwMode="auto">
              <a:xfrm>
                <a:off x="2611" y="3940"/>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800" b="0" i="0" u="none" strike="noStrike" cap="none" normalizeH="0" baseline="0" smtClean="0">
                  <a:ln>
                    <a:noFill/>
                  </a:ln>
                  <a:solidFill>
                    <a:schemeClr val="tx1"/>
                  </a:solidFill>
                  <a:effectLst/>
                </a:endParaRPr>
              </a:p>
            </p:txBody>
          </p:sp>
          <p:sp>
            <p:nvSpPr>
              <p:cNvPr id="20715" name="Rectangle 155"/>
              <p:cNvSpPr>
                <a:spLocks noChangeArrowheads="1"/>
              </p:cNvSpPr>
              <p:nvPr/>
            </p:nvSpPr>
            <p:spPr bwMode="auto">
              <a:xfrm>
                <a:off x="2713" y="3930"/>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16,166,440</a:t>
                </a:r>
                <a:endParaRPr kumimoji="0" lang="ja-JP" altLang="ja-JP" sz="800" b="0" i="0" u="none" strike="noStrike" cap="none" normalizeH="0" baseline="0" smtClean="0">
                  <a:ln>
                    <a:noFill/>
                  </a:ln>
                  <a:solidFill>
                    <a:schemeClr val="tx1"/>
                  </a:solidFill>
                  <a:effectLst/>
                </a:endParaRPr>
              </a:p>
            </p:txBody>
          </p:sp>
          <p:sp>
            <p:nvSpPr>
              <p:cNvPr id="20716" name="Rectangle 156"/>
              <p:cNvSpPr>
                <a:spLocks noChangeArrowheads="1"/>
              </p:cNvSpPr>
              <p:nvPr/>
            </p:nvSpPr>
            <p:spPr bwMode="auto">
              <a:xfrm>
                <a:off x="3090" y="3937"/>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2,135,060</a:t>
                </a:r>
                <a:endParaRPr kumimoji="0" lang="ja-JP" altLang="ja-JP" sz="800" b="0" i="0" u="none" strike="noStrike" cap="none" normalizeH="0" baseline="0" smtClean="0">
                  <a:ln>
                    <a:noFill/>
                  </a:ln>
                  <a:solidFill>
                    <a:schemeClr val="tx1"/>
                  </a:solidFill>
                  <a:effectLst/>
                </a:endParaRPr>
              </a:p>
            </p:txBody>
          </p:sp>
          <p:sp>
            <p:nvSpPr>
              <p:cNvPr id="20717" name="Rectangle 157"/>
              <p:cNvSpPr>
                <a:spLocks noChangeArrowheads="1"/>
              </p:cNvSpPr>
              <p:nvPr/>
            </p:nvSpPr>
            <p:spPr bwMode="auto">
              <a:xfrm>
                <a:off x="3416" y="3937"/>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18,301,500</a:t>
                </a:r>
                <a:endParaRPr kumimoji="0" lang="ja-JP" altLang="ja-JP" sz="800" b="0" i="0" u="none" strike="noStrike" cap="none" normalizeH="0" baseline="0" dirty="0" smtClean="0">
                  <a:ln>
                    <a:noFill/>
                  </a:ln>
                  <a:solidFill>
                    <a:schemeClr val="tx1"/>
                  </a:solidFill>
                  <a:effectLst/>
                </a:endParaRPr>
              </a:p>
            </p:txBody>
          </p:sp>
          <p:sp>
            <p:nvSpPr>
              <p:cNvPr id="20718" name="Rectangle 158"/>
              <p:cNvSpPr>
                <a:spLocks noChangeArrowheads="1"/>
              </p:cNvSpPr>
              <p:nvPr/>
            </p:nvSpPr>
            <p:spPr bwMode="auto">
              <a:xfrm>
                <a:off x="3845" y="3933"/>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3,660,300</a:t>
                </a:r>
                <a:endParaRPr kumimoji="0" lang="ja-JP" altLang="ja-JP" sz="800" b="0" i="0" u="none" strike="noStrike" cap="none" normalizeH="0" baseline="0" dirty="0" smtClean="0">
                  <a:ln>
                    <a:noFill/>
                  </a:ln>
                  <a:solidFill>
                    <a:schemeClr val="tx1"/>
                  </a:solidFill>
                  <a:effectLst/>
                </a:endParaRPr>
              </a:p>
            </p:txBody>
          </p:sp>
          <p:sp>
            <p:nvSpPr>
              <p:cNvPr id="20719" name="Rectangle 159"/>
              <p:cNvSpPr>
                <a:spLocks noChangeArrowheads="1"/>
              </p:cNvSpPr>
              <p:nvPr/>
            </p:nvSpPr>
            <p:spPr bwMode="auto">
              <a:xfrm>
                <a:off x="207" y="4135"/>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a:t>
                </a:r>
                <a:endParaRPr kumimoji="0" lang="ja-JP" altLang="ja-JP" sz="800" b="0" i="0" u="none" strike="noStrike" cap="none" normalizeH="0" baseline="0" smtClean="0">
                  <a:ln>
                    <a:noFill/>
                  </a:ln>
                  <a:solidFill>
                    <a:schemeClr val="tx1"/>
                  </a:solidFill>
                  <a:effectLst/>
                </a:endParaRPr>
              </a:p>
            </p:txBody>
          </p:sp>
          <p:sp>
            <p:nvSpPr>
              <p:cNvPr id="20720" name="Rectangle 160"/>
              <p:cNvSpPr>
                <a:spLocks noChangeArrowheads="1"/>
              </p:cNvSpPr>
              <p:nvPr/>
            </p:nvSpPr>
            <p:spPr bwMode="auto">
              <a:xfrm>
                <a:off x="340" y="4135"/>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1111</a:t>
                </a:r>
                <a:endParaRPr kumimoji="0" lang="ja-JP" altLang="ja-JP" sz="800" b="0" i="0" u="none" strike="noStrike" cap="none" normalizeH="0" baseline="0" smtClean="0">
                  <a:ln>
                    <a:noFill/>
                  </a:ln>
                  <a:solidFill>
                    <a:schemeClr val="tx1"/>
                  </a:solidFill>
                  <a:effectLst/>
                </a:endParaRPr>
              </a:p>
            </p:txBody>
          </p:sp>
          <p:sp>
            <p:nvSpPr>
              <p:cNvPr id="20721" name="Rectangle 161"/>
              <p:cNvSpPr>
                <a:spLocks noChangeArrowheads="1"/>
              </p:cNvSpPr>
              <p:nvPr/>
            </p:nvSpPr>
            <p:spPr bwMode="auto">
              <a:xfrm>
                <a:off x="484" y="4135"/>
                <a:ext cx="55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胆石症及び胆のう炎</a:t>
                </a:r>
                <a:endParaRPr kumimoji="0" lang="ja-JP" sz="800" b="0" i="0" u="none" strike="noStrike" cap="none" normalizeH="0" baseline="0" smtClean="0">
                  <a:ln>
                    <a:noFill/>
                  </a:ln>
                  <a:solidFill>
                    <a:schemeClr val="tx1"/>
                  </a:solidFill>
                  <a:effectLst/>
                </a:endParaRPr>
              </a:p>
            </p:txBody>
          </p:sp>
          <p:sp>
            <p:nvSpPr>
              <p:cNvPr id="20722" name="Rectangle 162"/>
              <p:cNvSpPr>
                <a:spLocks noChangeArrowheads="1"/>
              </p:cNvSpPr>
              <p:nvPr/>
            </p:nvSpPr>
            <p:spPr bwMode="auto">
              <a:xfrm>
                <a:off x="1331" y="4074"/>
                <a:ext cx="1111"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総胆管結石性胆のう炎，総胆管結石性胆</a:t>
                </a:r>
                <a:endParaRPr kumimoji="0" lang="ja-JP" sz="800" b="0" i="0" u="none" strike="noStrike" cap="none" normalizeH="0" baseline="0" dirty="0" smtClean="0">
                  <a:ln>
                    <a:noFill/>
                  </a:ln>
                  <a:solidFill>
                    <a:schemeClr val="tx1"/>
                  </a:solidFill>
                  <a:effectLst/>
                </a:endParaRPr>
              </a:p>
            </p:txBody>
          </p:sp>
          <p:sp>
            <p:nvSpPr>
              <p:cNvPr id="20723" name="Rectangle 163"/>
              <p:cNvSpPr>
                <a:spLocks noChangeArrowheads="1"/>
              </p:cNvSpPr>
              <p:nvPr/>
            </p:nvSpPr>
            <p:spPr bwMode="auto">
              <a:xfrm>
                <a:off x="1338" y="4164"/>
                <a:ext cx="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endParaRPr>
              </a:p>
            </p:txBody>
          </p:sp>
          <p:sp>
            <p:nvSpPr>
              <p:cNvPr id="20724" name="Rectangle 164"/>
              <p:cNvSpPr>
                <a:spLocks noChangeArrowheads="1"/>
              </p:cNvSpPr>
              <p:nvPr/>
            </p:nvSpPr>
            <p:spPr bwMode="auto">
              <a:xfrm>
                <a:off x="2611" y="4135"/>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800" b="0" i="0" u="none" strike="noStrike" cap="none" normalizeH="0" baseline="0" smtClean="0">
                  <a:ln>
                    <a:noFill/>
                  </a:ln>
                  <a:solidFill>
                    <a:schemeClr val="tx1"/>
                  </a:solidFill>
                  <a:effectLst/>
                </a:endParaRPr>
              </a:p>
            </p:txBody>
          </p:sp>
          <p:sp>
            <p:nvSpPr>
              <p:cNvPr id="20725" name="Rectangle 165"/>
              <p:cNvSpPr>
                <a:spLocks noChangeArrowheads="1"/>
              </p:cNvSpPr>
              <p:nvPr/>
            </p:nvSpPr>
            <p:spPr bwMode="auto">
              <a:xfrm>
                <a:off x="2735" y="4125"/>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3,617,060</a:t>
                </a:r>
                <a:endParaRPr kumimoji="0" lang="ja-JP" altLang="ja-JP" sz="800" b="0" i="0" u="none" strike="noStrike" cap="none" normalizeH="0" baseline="0" smtClean="0">
                  <a:ln>
                    <a:noFill/>
                  </a:ln>
                  <a:solidFill>
                    <a:schemeClr val="tx1"/>
                  </a:solidFill>
                  <a:effectLst/>
                </a:endParaRPr>
              </a:p>
            </p:txBody>
          </p:sp>
          <p:sp>
            <p:nvSpPr>
              <p:cNvPr id="20726" name="Rectangle 166"/>
              <p:cNvSpPr>
                <a:spLocks noChangeArrowheads="1"/>
              </p:cNvSpPr>
              <p:nvPr/>
            </p:nvSpPr>
            <p:spPr bwMode="auto">
              <a:xfrm>
                <a:off x="3088" y="4127"/>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1,251,120</a:t>
                </a:r>
                <a:endParaRPr kumimoji="0" lang="ja-JP" altLang="ja-JP" sz="800" b="0" i="0" u="none" strike="noStrike" cap="none" normalizeH="0" baseline="0" dirty="0" smtClean="0">
                  <a:ln>
                    <a:noFill/>
                  </a:ln>
                  <a:solidFill>
                    <a:schemeClr val="tx1"/>
                  </a:solidFill>
                  <a:effectLst/>
                </a:endParaRPr>
              </a:p>
            </p:txBody>
          </p:sp>
          <p:sp>
            <p:nvSpPr>
              <p:cNvPr id="20727" name="Rectangle 167"/>
              <p:cNvSpPr>
                <a:spLocks noChangeArrowheads="1"/>
              </p:cNvSpPr>
              <p:nvPr/>
            </p:nvSpPr>
            <p:spPr bwMode="auto">
              <a:xfrm>
                <a:off x="3446" y="4123"/>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4,868,180</a:t>
                </a:r>
                <a:endParaRPr kumimoji="0" lang="ja-JP" altLang="ja-JP" sz="800" b="0" i="0" u="none" strike="noStrike" cap="none" normalizeH="0" baseline="0" dirty="0" smtClean="0">
                  <a:ln>
                    <a:noFill/>
                  </a:ln>
                  <a:solidFill>
                    <a:schemeClr val="tx1"/>
                  </a:solidFill>
                  <a:effectLst/>
                </a:endParaRPr>
              </a:p>
            </p:txBody>
          </p:sp>
          <p:sp>
            <p:nvSpPr>
              <p:cNvPr id="20728" name="Rectangle 168"/>
              <p:cNvSpPr>
                <a:spLocks noChangeArrowheads="1"/>
              </p:cNvSpPr>
              <p:nvPr/>
            </p:nvSpPr>
            <p:spPr bwMode="auto">
              <a:xfrm>
                <a:off x="3891" y="4132"/>
                <a:ext cx="21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973,636</a:t>
                </a:r>
                <a:endParaRPr kumimoji="0" lang="ja-JP" altLang="ja-JP" sz="800" b="0" i="0" u="none" strike="noStrike" cap="none" normalizeH="0" baseline="0" dirty="0" smtClean="0">
                  <a:ln>
                    <a:noFill/>
                  </a:ln>
                  <a:solidFill>
                    <a:schemeClr val="tx1"/>
                  </a:solidFill>
                  <a:effectLst/>
                </a:endParaRPr>
              </a:p>
            </p:txBody>
          </p:sp>
          <p:sp>
            <p:nvSpPr>
              <p:cNvPr id="20729" name="Rectangle 169"/>
              <p:cNvSpPr>
                <a:spLocks noChangeArrowheads="1"/>
              </p:cNvSpPr>
              <p:nvPr/>
            </p:nvSpPr>
            <p:spPr bwMode="auto">
              <a:xfrm>
                <a:off x="207" y="4331"/>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a:t>
                </a:r>
                <a:endParaRPr kumimoji="0" lang="ja-JP" altLang="ja-JP" sz="800" b="0" i="0" u="none" strike="noStrike" cap="none" normalizeH="0" baseline="0" smtClean="0">
                  <a:ln>
                    <a:noFill/>
                  </a:ln>
                  <a:solidFill>
                    <a:schemeClr val="tx1"/>
                  </a:solidFill>
                  <a:effectLst/>
                </a:endParaRPr>
              </a:p>
            </p:txBody>
          </p:sp>
          <p:sp>
            <p:nvSpPr>
              <p:cNvPr id="20730" name="Rectangle 170"/>
              <p:cNvSpPr>
                <a:spLocks noChangeArrowheads="1"/>
              </p:cNvSpPr>
              <p:nvPr/>
            </p:nvSpPr>
            <p:spPr bwMode="auto">
              <a:xfrm>
                <a:off x="340" y="4331"/>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0202</a:t>
                </a:r>
                <a:endParaRPr kumimoji="0" lang="ja-JP" altLang="ja-JP" sz="800" b="0" i="0" u="none" strike="noStrike" cap="none" normalizeH="0" baseline="0" smtClean="0">
                  <a:ln>
                    <a:noFill/>
                  </a:ln>
                  <a:solidFill>
                    <a:schemeClr val="tx1"/>
                  </a:solidFill>
                  <a:effectLst/>
                </a:endParaRPr>
              </a:p>
            </p:txBody>
          </p:sp>
          <p:sp>
            <p:nvSpPr>
              <p:cNvPr id="20731" name="Rectangle 171"/>
              <p:cNvSpPr>
                <a:spLocks noChangeArrowheads="1"/>
              </p:cNvSpPr>
              <p:nvPr/>
            </p:nvSpPr>
            <p:spPr bwMode="auto">
              <a:xfrm>
                <a:off x="484" y="4331"/>
                <a:ext cx="77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結腸の悪性新生物＜腫瘍＞</a:t>
                </a:r>
                <a:endParaRPr kumimoji="0" lang="ja-JP" sz="800" b="0" i="0" u="none" strike="noStrike" cap="none" normalizeH="0" baseline="0" smtClean="0">
                  <a:ln>
                    <a:noFill/>
                  </a:ln>
                  <a:solidFill>
                    <a:schemeClr val="tx1"/>
                  </a:solidFill>
                  <a:effectLst/>
                </a:endParaRPr>
              </a:p>
            </p:txBody>
          </p:sp>
          <p:sp>
            <p:nvSpPr>
              <p:cNvPr id="20732" name="Rectangle 172"/>
              <p:cNvSpPr>
                <a:spLocks noChangeArrowheads="1"/>
              </p:cNvSpPr>
              <p:nvPr/>
            </p:nvSpPr>
            <p:spPr bwMode="auto">
              <a:xfrm>
                <a:off x="1341" y="4306"/>
                <a:ext cx="667"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Ｓ状結腸癌，横行結腸癌</a:t>
                </a:r>
                <a:endParaRPr kumimoji="0" lang="ja-JP" sz="800" b="0" i="0" u="none" strike="noStrike" cap="none" normalizeH="0" baseline="0" dirty="0" smtClean="0">
                  <a:ln>
                    <a:noFill/>
                  </a:ln>
                  <a:solidFill>
                    <a:schemeClr val="tx1"/>
                  </a:solidFill>
                  <a:effectLst/>
                </a:endParaRPr>
              </a:p>
            </p:txBody>
          </p:sp>
          <p:sp>
            <p:nvSpPr>
              <p:cNvPr id="20733" name="Rectangle 173"/>
              <p:cNvSpPr>
                <a:spLocks noChangeArrowheads="1"/>
              </p:cNvSpPr>
              <p:nvPr/>
            </p:nvSpPr>
            <p:spPr bwMode="auto">
              <a:xfrm>
                <a:off x="2611" y="4331"/>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800" b="0" i="0" u="none" strike="noStrike" cap="none" normalizeH="0" baseline="0" smtClean="0">
                  <a:ln>
                    <a:noFill/>
                  </a:ln>
                  <a:solidFill>
                    <a:schemeClr val="tx1"/>
                  </a:solidFill>
                  <a:effectLst/>
                </a:endParaRPr>
              </a:p>
            </p:txBody>
          </p:sp>
          <p:sp>
            <p:nvSpPr>
              <p:cNvPr id="20734" name="Rectangle 174"/>
              <p:cNvSpPr>
                <a:spLocks noChangeArrowheads="1"/>
              </p:cNvSpPr>
              <p:nvPr/>
            </p:nvSpPr>
            <p:spPr bwMode="auto">
              <a:xfrm>
                <a:off x="2735" y="4321"/>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5,488,300</a:t>
                </a:r>
                <a:endParaRPr kumimoji="0" lang="ja-JP" altLang="ja-JP" sz="800" b="0" i="0" u="none" strike="noStrike" cap="none" normalizeH="0" baseline="0" smtClean="0">
                  <a:ln>
                    <a:noFill/>
                  </a:ln>
                  <a:solidFill>
                    <a:schemeClr val="tx1"/>
                  </a:solidFill>
                  <a:effectLst/>
                </a:endParaRPr>
              </a:p>
            </p:txBody>
          </p:sp>
          <p:sp>
            <p:nvSpPr>
              <p:cNvPr id="20735" name="Rectangle 175"/>
              <p:cNvSpPr>
                <a:spLocks noChangeArrowheads="1"/>
              </p:cNvSpPr>
              <p:nvPr/>
            </p:nvSpPr>
            <p:spPr bwMode="auto">
              <a:xfrm>
                <a:off x="3091" y="4324"/>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8,750,260</a:t>
                </a:r>
                <a:endParaRPr kumimoji="0" lang="ja-JP" altLang="ja-JP" sz="800" b="0" i="0" u="none" strike="noStrike" cap="none" normalizeH="0" baseline="0" dirty="0" smtClean="0">
                  <a:ln>
                    <a:noFill/>
                  </a:ln>
                  <a:solidFill>
                    <a:schemeClr val="tx1"/>
                  </a:solidFill>
                  <a:effectLst/>
                </a:endParaRPr>
              </a:p>
            </p:txBody>
          </p:sp>
          <p:sp>
            <p:nvSpPr>
              <p:cNvPr id="20736" name="Rectangle 176"/>
              <p:cNvSpPr>
                <a:spLocks noChangeArrowheads="1"/>
              </p:cNvSpPr>
              <p:nvPr/>
            </p:nvSpPr>
            <p:spPr bwMode="auto">
              <a:xfrm>
                <a:off x="3414" y="4320"/>
                <a:ext cx="29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14,238,560</a:t>
                </a:r>
                <a:endParaRPr kumimoji="0" lang="ja-JP" altLang="ja-JP" sz="800" b="0" i="0" u="none" strike="noStrike" cap="none" normalizeH="0" baseline="0" dirty="0" smtClean="0">
                  <a:ln>
                    <a:noFill/>
                  </a:ln>
                  <a:solidFill>
                    <a:schemeClr val="tx1"/>
                  </a:solidFill>
                  <a:effectLst/>
                </a:endParaRPr>
              </a:p>
            </p:txBody>
          </p:sp>
          <p:sp>
            <p:nvSpPr>
              <p:cNvPr id="20737" name="Rectangle 177"/>
              <p:cNvSpPr>
                <a:spLocks noChangeArrowheads="1"/>
              </p:cNvSpPr>
              <p:nvPr/>
            </p:nvSpPr>
            <p:spPr bwMode="auto">
              <a:xfrm>
                <a:off x="3839" y="4321"/>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3,559,640</a:t>
                </a:r>
                <a:endParaRPr kumimoji="0" lang="ja-JP" altLang="ja-JP" sz="800" b="0" i="0" u="none" strike="noStrike" cap="none" normalizeH="0" baseline="0" smtClean="0">
                  <a:ln>
                    <a:noFill/>
                  </a:ln>
                  <a:solidFill>
                    <a:schemeClr val="tx1"/>
                  </a:solidFill>
                  <a:effectLst/>
                </a:endParaRPr>
              </a:p>
            </p:txBody>
          </p:sp>
          <p:sp>
            <p:nvSpPr>
              <p:cNvPr id="20738" name="Rectangle 178"/>
              <p:cNvSpPr>
                <a:spLocks noChangeArrowheads="1"/>
              </p:cNvSpPr>
              <p:nvPr/>
            </p:nvSpPr>
            <p:spPr bwMode="auto">
              <a:xfrm>
                <a:off x="207" y="4526"/>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a:t>
                </a:r>
                <a:endParaRPr kumimoji="0" lang="ja-JP" altLang="ja-JP" sz="800" b="0" i="0" u="none" strike="noStrike" cap="none" normalizeH="0" baseline="0" smtClean="0">
                  <a:ln>
                    <a:noFill/>
                  </a:ln>
                  <a:solidFill>
                    <a:schemeClr val="tx1"/>
                  </a:solidFill>
                  <a:effectLst/>
                </a:endParaRPr>
              </a:p>
            </p:txBody>
          </p:sp>
          <p:sp>
            <p:nvSpPr>
              <p:cNvPr id="20739" name="Rectangle 179"/>
              <p:cNvSpPr>
                <a:spLocks noChangeArrowheads="1"/>
              </p:cNvSpPr>
              <p:nvPr/>
            </p:nvSpPr>
            <p:spPr bwMode="auto">
              <a:xfrm>
                <a:off x="340" y="4526"/>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1113</a:t>
                </a:r>
                <a:endParaRPr kumimoji="0" lang="ja-JP" altLang="ja-JP" sz="800" b="0" i="0" u="none" strike="noStrike" cap="none" normalizeH="0" baseline="0" smtClean="0">
                  <a:ln>
                    <a:noFill/>
                  </a:ln>
                  <a:solidFill>
                    <a:schemeClr val="tx1"/>
                  </a:solidFill>
                  <a:effectLst/>
                </a:endParaRPr>
              </a:p>
            </p:txBody>
          </p:sp>
          <p:sp>
            <p:nvSpPr>
              <p:cNvPr id="20740" name="Rectangle 180"/>
              <p:cNvSpPr>
                <a:spLocks noChangeArrowheads="1"/>
              </p:cNvSpPr>
              <p:nvPr/>
            </p:nvSpPr>
            <p:spPr bwMode="auto">
              <a:xfrm>
                <a:off x="484" y="4526"/>
                <a:ext cx="69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その他の消化器系の疾患</a:t>
                </a:r>
                <a:endParaRPr kumimoji="0" lang="ja-JP" sz="800" b="0" i="0" u="none" strike="noStrike" cap="none" normalizeH="0" baseline="0" smtClean="0">
                  <a:ln>
                    <a:noFill/>
                  </a:ln>
                  <a:solidFill>
                    <a:schemeClr val="tx1"/>
                  </a:solidFill>
                  <a:effectLst/>
                </a:endParaRPr>
              </a:p>
            </p:txBody>
          </p:sp>
          <p:sp>
            <p:nvSpPr>
              <p:cNvPr id="20741" name="Rectangle 181"/>
              <p:cNvSpPr>
                <a:spLocks noChangeArrowheads="1"/>
              </p:cNvSpPr>
              <p:nvPr/>
            </p:nvSpPr>
            <p:spPr bwMode="auto">
              <a:xfrm>
                <a:off x="1340" y="4466"/>
                <a:ext cx="90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小腸大腸クローン病，腹腔内膿瘍</a:t>
                </a:r>
                <a:endParaRPr kumimoji="0" lang="ja-JP" sz="800" b="0" i="0" u="none" strike="noStrike" cap="none" normalizeH="0" baseline="0" dirty="0" smtClean="0">
                  <a:ln>
                    <a:noFill/>
                  </a:ln>
                  <a:solidFill>
                    <a:schemeClr val="tx1"/>
                  </a:solidFill>
                  <a:effectLst/>
                </a:endParaRPr>
              </a:p>
            </p:txBody>
          </p:sp>
          <p:sp>
            <p:nvSpPr>
              <p:cNvPr id="20742" name="Rectangle 182"/>
              <p:cNvSpPr>
                <a:spLocks noChangeArrowheads="1"/>
              </p:cNvSpPr>
              <p:nvPr/>
            </p:nvSpPr>
            <p:spPr bwMode="auto">
              <a:xfrm>
                <a:off x="2611" y="4526"/>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800" b="0" i="0" u="none" strike="noStrike" cap="none" normalizeH="0" baseline="0" smtClean="0">
                  <a:ln>
                    <a:noFill/>
                  </a:ln>
                  <a:solidFill>
                    <a:schemeClr val="tx1"/>
                  </a:solidFill>
                  <a:effectLst/>
                </a:endParaRPr>
              </a:p>
            </p:txBody>
          </p:sp>
          <p:sp>
            <p:nvSpPr>
              <p:cNvPr id="20743" name="Rectangle 183"/>
              <p:cNvSpPr>
                <a:spLocks noChangeArrowheads="1"/>
              </p:cNvSpPr>
              <p:nvPr/>
            </p:nvSpPr>
            <p:spPr bwMode="auto">
              <a:xfrm>
                <a:off x="2735" y="4516"/>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6,077,400</a:t>
                </a:r>
                <a:endParaRPr kumimoji="0" lang="ja-JP" altLang="ja-JP" sz="800" b="0" i="0" u="none" strike="noStrike" cap="none" normalizeH="0" baseline="0" smtClean="0">
                  <a:ln>
                    <a:noFill/>
                  </a:ln>
                  <a:solidFill>
                    <a:schemeClr val="tx1"/>
                  </a:solidFill>
                  <a:effectLst/>
                </a:endParaRPr>
              </a:p>
            </p:txBody>
          </p:sp>
          <p:sp>
            <p:nvSpPr>
              <p:cNvPr id="20744" name="Rectangle 184"/>
              <p:cNvSpPr>
                <a:spLocks noChangeArrowheads="1"/>
              </p:cNvSpPr>
              <p:nvPr/>
            </p:nvSpPr>
            <p:spPr bwMode="auto">
              <a:xfrm>
                <a:off x="3094" y="4515"/>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3,026,440</a:t>
                </a:r>
                <a:endParaRPr kumimoji="0" lang="ja-JP" altLang="ja-JP" sz="800" b="0" i="0" u="none" strike="noStrike" cap="none" normalizeH="0" baseline="0" dirty="0" smtClean="0">
                  <a:ln>
                    <a:noFill/>
                  </a:ln>
                  <a:solidFill>
                    <a:schemeClr val="tx1"/>
                  </a:solidFill>
                  <a:effectLst/>
                </a:endParaRPr>
              </a:p>
            </p:txBody>
          </p:sp>
          <p:sp>
            <p:nvSpPr>
              <p:cNvPr id="20745" name="Rectangle 185"/>
              <p:cNvSpPr>
                <a:spLocks noChangeArrowheads="1"/>
              </p:cNvSpPr>
              <p:nvPr/>
            </p:nvSpPr>
            <p:spPr bwMode="auto">
              <a:xfrm>
                <a:off x="3445" y="4515"/>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9,103,840</a:t>
                </a:r>
                <a:endParaRPr kumimoji="0" lang="ja-JP" altLang="ja-JP" sz="800" b="0" i="0" u="none" strike="noStrike" cap="none" normalizeH="0" baseline="0" dirty="0" smtClean="0">
                  <a:ln>
                    <a:noFill/>
                  </a:ln>
                  <a:solidFill>
                    <a:schemeClr val="tx1"/>
                  </a:solidFill>
                  <a:effectLst/>
                </a:endParaRPr>
              </a:p>
            </p:txBody>
          </p:sp>
          <p:sp>
            <p:nvSpPr>
              <p:cNvPr id="20746" name="Rectangle 186"/>
              <p:cNvSpPr>
                <a:spLocks noChangeArrowheads="1"/>
              </p:cNvSpPr>
              <p:nvPr/>
            </p:nvSpPr>
            <p:spPr bwMode="auto">
              <a:xfrm>
                <a:off x="3839" y="4516"/>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2,275,960</a:t>
                </a:r>
                <a:endParaRPr kumimoji="0" lang="ja-JP" altLang="ja-JP" sz="800" b="0" i="0" u="none" strike="noStrike" cap="none" normalizeH="0" baseline="0" smtClean="0">
                  <a:ln>
                    <a:noFill/>
                  </a:ln>
                  <a:solidFill>
                    <a:schemeClr val="tx1"/>
                  </a:solidFill>
                  <a:effectLst/>
                </a:endParaRPr>
              </a:p>
            </p:txBody>
          </p:sp>
          <p:sp>
            <p:nvSpPr>
              <p:cNvPr id="20747" name="Rectangle 187"/>
              <p:cNvSpPr>
                <a:spLocks noChangeArrowheads="1"/>
              </p:cNvSpPr>
              <p:nvPr/>
            </p:nvSpPr>
            <p:spPr bwMode="auto">
              <a:xfrm>
                <a:off x="207" y="4721"/>
                <a:ext cx="6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a:t>
                </a:r>
                <a:endParaRPr kumimoji="0" lang="ja-JP" altLang="ja-JP" sz="800" b="0" i="0" u="none" strike="noStrike" cap="none" normalizeH="0" baseline="0" smtClean="0">
                  <a:ln>
                    <a:noFill/>
                  </a:ln>
                  <a:solidFill>
                    <a:schemeClr val="tx1"/>
                  </a:solidFill>
                  <a:effectLst/>
                </a:endParaRPr>
              </a:p>
            </p:txBody>
          </p:sp>
          <p:sp>
            <p:nvSpPr>
              <p:cNvPr id="20748" name="Rectangle 188"/>
              <p:cNvSpPr>
                <a:spLocks noChangeArrowheads="1"/>
              </p:cNvSpPr>
              <p:nvPr/>
            </p:nvSpPr>
            <p:spPr bwMode="auto">
              <a:xfrm>
                <a:off x="340" y="4721"/>
                <a:ext cx="12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1504</a:t>
                </a:r>
                <a:endParaRPr kumimoji="0" lang="ja-JP" altLang="ja-JP" sz="800" b="0" i="0" u="none" strike="noStrike" cap="none" normalizeH="0" baseline="0" smtClean="0">
                  <a:ln>
                    <a:noFill/>
                  </a:ln>
                  <a:solidFill>
                    <a:schemeClr val="tx1"/>
                  </a:solidFill>
                  <a:effectLst/>
                </a:endParaRPr>
              </a:p>
            </p:txBody>
          </p:sp>
          <p:sp>
            <p:nvSpPr>
              <p:cNvPr id="20749" name="Rectangle 189"/>
              <p:cNvSpPr>
                <a:spLocks noChangeArrowheads="1"/>
              </p:cNvSpPr>
              <p:nvPr/>
            </p:nvSpPr>
            <p:spPr bwMode="auto">
              <a:xfrm>
                <a:off x="487" y="4661"/>
                <a:ext cx="67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その他の妊娠，分娩及び</a:t>
                </a:r>
                <a:endParaRPr kumimoji="0" lang="ja-JP" sz="800" b="0" i="0" u="none" strike="noStrike" cap="none" normalizeH="0" baseline="0" dirty="0" smtClean="0">
                  <a:ln>
                    <a:noFill/>
                  </a:ln>
                  <a:solidFill>
                    <a:schemeClr val="tx1"/>
                  </a:solidFill>
                  <a:effectLst/>
                </a:endParaRPr>
              </a:p>
            </p:txBody>
          </p:sp>
          <p:sp>
            <p:nvSpPr>
              <p:cNvPr id="20750" name="Rectangle 190"/>
              <p:cNvSpPr>
                <a:spLocks noChangeArrowheads="1"/>
              </p:cNvSpPr>
              <p:nvPr/>
            </p:nvSpPr>
            <p:spPr bwMode="auto">
              <a:xfrm>
                <a:off x="1335" y="4659"/>
                <a:ext cx="107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既往帝切後妊娠，分娩停止，胎児ジスト</a:t>
                </a:r>
                <a:endParaRPr kumimoji="0" lang="ja-JP" sz="800" b="0" i="0" u="none" strike="noStrike" cap="none" normalizeH="0" baseline="0" dirty="0" smtClean="0">
                  <a:ln>
                    <a:noFill/>
                  </a:ln>
                  <a:solidFill>
                    <a:schemeClr val="tx1"/>
                  </a:solidFill>
                  <a:effectLst/>
                </a:endParaRPr>
              </a:p>
            </p:txBody>
          </p:sp>
          <p:sp>
            <p:nvSpPr>
              <p:cNvPr id="20751" name="Rectangle 191"/>
              <p:cNvSpPr>
                <a:spLocks noChangeArrowheads="1"/>
              </p:cNvSpPr>
              <p:nvPr/>
            </p:nvSpPr>
            <p:spPr bwMode="auto">
              <a:xfrm>
                <a:off x="1759" y="4744"/>
                <a:ext cx="557"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異常を合併する分娩</a:t>
                </a:r>
                <a:endParaRPr kumimoji="0" lang="ja-JP" sz="800" b="0" i="0" u="none" strike="noStrike" cap="none" normalizeH="0" baseline="0" dirty="0" smtClean="0">
                  <a:ln>
                    <a:noFill/>
                  </a:ln>
                  <a:solidFill>
                    <a:schemeClr val="tx1"/>
                  </a:solidFill>
                  <a:effectLst/>
                </a:endParaRPr>
              </a:p>
            </p:txBody>
          </p:sp>
          <p:sp>
            <p:nvSpPr>
              <p:cNvPr id="20752" name="Rectangle 192"/>
              <p:cNvSpPr>
                <a:spLocks noChangeArrowheads="1"/>
              </p:cNvSpPr>
              <p:nvPr/>
            </p:nvSpPr>
            <p:spPr bwMode="auto">
              <a:xfrm>
                <a:off x="2611" y="4721"/>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800" b="0" i="0" u="none" strike="noStrike" cap="none" normalizeH="0" baseline="0" smtClean="0">
                  <a:ln>
                    <a:noFill/>
                  </a:ln>
                  <a:solidFill>
                    <a:schemeClr val="tx1"/>
                  </a:solidFill>
                  <a:effectLst/>
                </a:endParaRPr>
              </a:p>
            </p:txBody>
          </p:sp>
          <p:sp>
            <p:nvSpPr>
              <p:cNvPr id="20753" name="Rectangle 193"/>
              <p:cNvSpPr>
                <a:spLocks noChangeArrowheads="1"/>
              </p:cNvSpPr>
              <p:nvPr/>
            </p:nvSpPr>
            <p:spPr bwMode="auto">
              <a:xfrm>
                <a:off x="2735" y="4711"/>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2,722,940</a:t>
                </a:r>
                <a:endParaRPr kumimoji="0" lang="ja-JP" altLang="ja-JP" sz="800" b="0" i="0" u="none" strike="noStrike" cap="none" normalizeH="0" baseline="0" smtClean="0">
                  <a:ln>
                    <a:noFill/>
                  </a:ln>
                  <a:solidFill>
                    <a:schemeClr val="tx1"/>
                  </a:solidFill>
                  <a:effectLst/>
                </a:endParaRPr>
              </a:p>
            </p:txBody>
          </p:sp>
          <p:sp>
            <p:nvSpPr>
              <p:cNvPr id="20754" name="Rectangle 194"/>
              <p:cNvSpPr>
                <a:spLocks noChangeArrowheads="1"/>
              </p:cNvSpPr>
              <p:nvPr/>
            </p:nvSpPr>
            <p:spPr bwMode="auto">
              <a:xfrm>
                <a:off x="3142" y="4706"/>
                <a:ext cx="21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249,030</a:t>
                </a:r>
                <a:endParaRPr kumimoji="0" lang="ja-JP" altLang="ja-JP" sz="800" b="0" i="0" u="none" strike="noStrike" cap="none" normalizeH="0" baseline="0" dirty="0" smtClean="0">
                  <a:ln>
                    <a:noFill/>
                  </a:ln>
                  <a:solidFill>
                    <a:schemeClr val="tx1"/>
                  </a:solidFill>
                  <a:effectLst/>
                </a:endParaRPr>
              </a:p>
            </p:txBody>
          </p:sp>
          <p:sp>
            <p:nvSpPr>
              <p:cNvPr id="20755" name="Rectangle 195"/>
              <p:cNvSpPr>
                <a:spLocks noChangeArrowheads="1"/>
              </p:cNvSpPr>
              <p:nvPr/>
            </p:nvSpPr>
            <p:spPr bwMode="auto">
              <a:xfrm>
                <a:off x="3447" y="4708"/>
                <a:ext cx="26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2,971,970</a:t>
                </a:r>
                <a:endParaRPr kumimoji="0" lang="ja-JP" altLang="ja-JP" sz="800" b="0" i="0" u="none" strike="noStrike" cap="none" normalizeH="0" baseline="0" dirty="0" smtClean="0">
                  <a:ln>
                    <a:noFill/>
                  </a:ln>
                  <a:solidFill>
                    <a:schemeClr val="tx1"/>
                  </a:solidFill>
                  <a:effectLst/>
                </a:endParaRPr>
              </a:p>
            </p:txBody>
          </p:sp>
          <p:sp>
            <p:nvSpPr>
              <p:cNvPr id="20756" name="Rectangle 196"/>
              <p:cNvSpPr>
                <a:spLocks noChangeArrowheads="1"/>
              </p:cNvSpPr>
              <p:nvPr/>
            </p:nvSpPr>
            <p:spPr bwMode="auto">
              <a:xfrm>
                <a:off x="3889" y="4706"/>
                <a:ext cx="21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742,993</a:t>
                </a:r>
                <a:endParaRPr kumimoji="0" lang="ja-JP" altLang="ja-JP" sz="800" b="0" i="0" u="none" strike="noStrike" cap="none" normalizeH="0" baseline="0" dirty="0" smtClean="0">
                  <a:ln>
                    <a:noFill/>
                  </a:ln>
                  <a:solidFill>
                    <a:schemeClr val="tx1"/>
                  </a:solidFill>
                  <a:effectLst/>
                </a:endParaRPr>
              </a:p>
            </p:txBody>
          </p:sp>
          <p:sp>
            <p:nvSpPr>
              <p:cNvPr id="20757" name="Rectangle 197"/>
              <p:cNvSpPr>
                <a:spLocks noChangeArrowheads="1"/>
              </p:cNvSpPr>
              <p:nvPr/>
            </p:nvSpPr>
            <p:spPr bwMode="auto">
              <a:xfrm>
                <a:off x="166" y="808"/>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800" b="0" i="0" u="none" strike="noStrike" cap="none" normalizeH="0" baseline="0" dirty="0" smtClean="0">
                  <a:ln>
                    <a:noFill/>
                  </a:ln>
                  <a:solidFill>
                    <a:schemeClr val="tx1"/>
                  </a:solidFill>
                  <a:effectLst/>
                </a:endParaRPr>
              </a:p>
            </p:txBody>
          </p:sp>
          <p:sp>
            <p:nvSpPr>
              <p:cNvPr id="20758" name="Rectangle 198"/>
              <p:cNvSpPr>
                <a:spLocks noChangeArrowheads="1"/>
              </p:cNvSpPr>
              <p:nvPr/>
            </p:nvSpPr>
            <p:spPr bwMode="auto">
              <a:xfrm>
                <a:off x="559" y="808"/>
                <a:ext cx="5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疾病分類（中分類）</a:t>
                </a:r>
                <a:endParaRPr kumimoji="0" lang="ja-JP" sz="800" b="0" i="0" u="none" strike="noStrike" cap="none" normalizeH="0" baseline="0" dirty="0" smtClean="0">
                  <a:ln>
                    <a:noFill/>
                  </a:ln>
                  <a:solidFill>
                    <a:schemeClr val="tx1"/>
                  </a:solidFill>
                  <a:effectLst/>
                </a:endParaRPr>
              </a:p>
            </p:txBody>
          </p:sp>
          <p:sp>
            <p:nvSpPr>
              <p:cNvPr id="20759" name="Rectangle 199"/>
              <p:cNvSpPr>
                <a:spLocks noChangeArrowheads="1"/>
              </p:cNvSpPr>
              <p:nvPr/>
            </p:nvSpPr>
            <p:spPr bwMode="auto">
              <a:xfrm>
                <a:off x="1677" y="767"/>
                <a:ext cx="43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主要傷病名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20760" name="Rectangle 200"/>
              <p:cNvSpPr>
                <a:spLocks noChangeArrowheads="1"/>
              </p:cNvSpPr>
              <p:nvPr/>
            </p:nvSpPr>
            <p:spPr bwMode="auto">
              <a:xfrm>
                <a:off x="1566" y="840"/>
                <a:ext cx="59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（上位</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疾病まで記載）</a:t>
                </a:r>
                <a:endParaRPr kumimoji="0" lang="ja-JP" sz="800" b="0" i="0" u="none" strike="noStrike" cap="none" normalizeH="0" baseline="0" dirty="0" smtClean="0">
                  <a:ln>
                    <a:noFill/>
                  </a:ln>
                  <a:solidFill>
                    <a:schemeClr val="tx1"/>
                  </a:solidFill>
                  <a:effectLst/>
                </a:endParaRPr>
              </a:p>
            </p:txBody>
          </p:sp>
          <p:sp>
            <p:nvSpPr>
              <p:cNvPr id="20761" name="Rectangle 201"/>
              <p:cNvSpPr>
                <a:spLocks noChangeArrowheads="1"/>
              </p:cNvSpPr>
              <p:nvPr/>
            </p:nvSpPr>
            <p:spPr bwMode="auto">
              <a:xfrm>
                <a:off x="2448" y="767"/>
                <a:ext cx="19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患者数</a:t>
                </a:r>
                <a:endParaRPr kumimoji="0" lang="ja-JP" sz="800" b="0" i="0" u="none" strike="noStrike" cap="none" normalizeH="0" baseline="0" dirty="0" smtClean="0">
                  <a:ln>
                    <a:noFill/>
                  </a:ln>
                  <a:solidFill>
                    <a:schemeClr val="tx1"/>
                  </a:solidFill>
                  <a:effectLst/>
                </a:endParaRPr>
              </a:p>
            </p:txBody>
          </p:sp>
          <p:sp>
            <p:nvSpPr>
              <p:cNvPr id="20762" name="Rectangle 202"/>
              <p:cNvSpPr>
                <a:spLocks noChangeArrowheads="1"/>
              </p:cNvSpPr>
              <p:nvPr/>
            </p:nvSpPr>
            <p:spPr bwMode="auto">
              <a:xfrm>
                <a:off x="2437" y="837"/>
                <a:ext cx="19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20763" name="Rectangle 203"/>
              <p:cNvSpPr>
                <a:spLocks noChangeArrowheads="1"/>
              </p:cNvSpPr>
              <p:nvPr/>
            </p:nvSpPr>
            <p:spPr bwMode="auto">
              <a:xfrm>
                <a:off x="3026" y="762"/>
                <a:ext cx="43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医療費（円）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20764" name="Rectangle 204"/>
              <p:cNvSpPr>
                <a:spLocks noChangeArrowheads="1"/>
              </p:cNvSpPr>
              <p:nvPr/>
            </p:nvSpPr>
            <p:spPr bwMode="auto">
              <a:xfrm>
                <a:off x="3721" y="744"/>
                <a:ext cx="38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患者一人当</a:t>
                </a:r>
                <a:r>
                  <a:rPr kumimoji="0" lang="ja-JP" sz="800" b="0" i="0" u="none" strike="noStrike" cap="none" normalizeH="0" baseline="0" dirty="0" err="1" smtClean="0">
                    <a:ln>
                      <a:noFill/>
                    </a:ln>
                    <a:solidFill>
                      <a:srgbClr val="000000"/>
                    </a:solidFill>
                    <a:effectLst/>
                    <a:latin typeface="ＭＳ Ｐ明朝" panose="02020600040205080304" pitchFamily="18" charset="-128"/>
                    <a:ea typeface="ＭＳ Ｐ明朝" panose="02020600040205080304" pitchFamily="18" charset="-128"/>
                  </a:rPr>
                  <a:t>た</a:t>
                </a:r>
                <a:endParaRPr kumimoji="0" lang="ja-JP" sz="800" b="0" i="0" u="none" strike="noStrike" cap="none" normalizeH="0" baseline="0" dirty="0" smtClean="0">
                  <a:ln>
                    <a:noFill/>
                  </a:ln>
                  <a:solidFill>
                    <a:schemeClr val="tx1"/>
                  </a:solidFill>
                  <a:effectLst/>
                </a:endParaRPr>
              </a:p>
            </p:txBody>
          </p:sp>
        </p:grpSp>
        <p:sp>
          <p:nvSpPr>
            <p:cNvPr id="5" name="Rectangle 206"/>
            <p:cNvSpPr>
              <a:spLocks noChangeArrowheads="1"/>
            </p:cNvSpPr>
            <p:nvPr/>
          </p:nvSpPr>
          <p:spPr bwMode="auto">
            <a:xfrm>
              <a:off x="3725" y="807"/>
              <a:ext cx="296"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800" b="0" i="0" u="none" strike="noStrike" cap="none" normalizeH="0" baseline="0" dirty="0" err="1" smtClean="0">
                  <a:ln>
                    <a:noFill/>
                  </a:ln>
                  <a:solidFill>
                    <a:srgbClr val="000000"/>
                  </a:solidFill>
                  <a:effectLst/>
                  <a:latin typeface="ＭＳ Ｐ明朝" panose="02020600040205080304" pitchFamily="18" charset="-128"/>
                  <a:ea typeface="ＭＳ Ｐ明朝" panose="02020600040205080304" pitchFamily="18" charset="-128"/>
                </a:rPr>
                <a:t>りの</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endParaRPr kumimoji="0" lang="ja-JP" altLang="ja-JP" sz="800" b="0" i="0" u="none" strike="noStrike" cap="none" normalizeH="0" baseline="0" dirty="0" smtClean="0">
                <a:ln>
                  <a:noFill/>
                </a:ln>
                <a:solidFill>
                  <a:schemeClr val="tx1"/>
                </a:solidFill>
                <a:effectLst/>
              </a:endParaRPr>
            </a:p>
          </p:txBody>
        </p:sp>
        <p:sp>
          <p:nvSpPr>
            <p:cNvPr id="6" name="Line 207"/>
            <p:cNvSpPr>
              <a:spLocks noChangeShapeType="1"/>
            </p:cNvSpPr>
            <p:nvPr/>
          </p:nvSpPr>
          <p:spPr bwMode="auto">
            <a:xfrm>
              <a:off x="3008" y="840"/>
              <a:ext cx="0" cy="9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Rectangle 208"/>
            <p:cNvSpPr>
              <a:spLocks noChangeArrowheads="1"/>
            </p:cNvSpPr>
            <p:nvPr/>
          </p:nvSpPr>
          <p:spPr bwMode="auto">
            <a:xfrm>
              <a:off x="3008" y="840"/>
              <a:ext cx="3" cy="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Line 209"/>
            <p:cNvSpPr>
              <a:spLocks noChangeShapeType="1"/>
            </p:cNvSpPr>
            <p:nvPr/>
          </p:nvSpPr>
          <p:spPr bwMode="auto">
            <a:xfrm>
              <a:off x="3008" y="936"/>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Rectangle 210"/>
            <p:cNvSpPr>
              <a:spLocks noChangeArrowheads="1"/>
            </p:cNvSpPr>
            <p:nvPr/>
          </p:nvSpPr>
          <p:spPr bwMode="auto">
            <a:xfrm>
              <a:off x="3008" y="936"/>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Line 211"/>
            <p:cNvSpPr>
              <a:spLocks noChangeShapeType="1"/>
            </p:cNvSpPr>
            <p:nvPr/>
          </p:nvSpPr>
          <p:spPr bwMode="auto">
            <a:xfrm>
              <a:off x="3008" y="1132"/>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Rectangle 212"/>
            <p:cNvSpPr>
              <a:spLocks noChangeArrowheads="1"/>
            </p:cNvSpPr>
            <p:nvPr/>
          </p:nvSpPr>
          <p:spPr bwMode="auto">
            <a:xfrm>
              <a:off x="3008" y="1132"/>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Line 213"/>
            <p:cNvSpPr>
              <a:spLocks noChangeShapeType="1"/>
            </p:cNvSpPr>
            <p:nvPr/>
          </p:nvSpPr>
          <p:spPr bwMode="auto">
            <a:xfrm>
              <a:off x="3008" y="1327"/>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Rectangle 214"/>
            <p:cNvSpPr>
              <a:spLocks noChangeArrowheads="1"/>
            </p:cNvSpPr>
            <p:nvPr/>
          </p:nvSpPr>
          <p:spPr bwMode="auto">
            <a:xfrm>
              <a:off x="3008" y="1327"/>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Line 215"/>
            <p:cNvSpPr>
              <a:spLocks noChangeShapeType="1"/>
            </p:cNvSpPr>
            <p:nvPr/>
          </p:nvSpPr>
          <p:spPr bwMode="auto">
            <a:xfrm>
              <a:off x="3008" y="1522"/>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Rectangle 216"/>
            <p:cNvSpPr>
              <a:spLocks noChangeArrowheads="1"/>
            </p:cNvSpPr>
            <p:nvPr/>
          </p:nvSpPr>
          <p:spPr bwMode="auto">
            <a:xfrm>
              <a:off x="3008" y="1522"/>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Line 217"/>
            <p:cNvSpPr>
              <a:spLocks noChangeShapeType="1"/>
            </p:cNvSpPr>
            <p:nvPr/>
          </p:nvSpPr>
          <p:spPr bwMode="auto">
            <a:xfrm>
              <a:off x="3008" y="1718"/>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Rectangle 218"/>
            <p:cNvSpPr>
              <a:spLocks noChangeArrowheads="1"/>
            </p:cNvSpPr>
            <p:nvPr/>
          </p:nvSpPr>
          <p:spPr bwMode="auto">
            <a:xfrm>
              <a:off x="3008" y="1718"/>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Line 219"/>
            <p:cNvSpPr>
              <a:spLocks noChangeShapeType="1"/>
            </p:cNvSpPr>
            <p:nvPr/>
          </p:nvSpPr>
          <p:spPr bwMode="auto">
            <a:xfrm>
              <a:off x="3008" y="1913"/>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Rectangle 220"/>
            <p:cNvSpPr>
              <a:spLocks noChangeArrowheads="1"/>
            </p:cNvSpPr>
            <p:nvPr/>
          </p:nvSpPr>
          <p:spPr bwMode="auto">
            <a:xfrm>
              <a:off x="3008" y="1913"/>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Line 221"/>
            <p:cNvSpPr>
              <a:spLocks noChangeShapeType="1"/>
            </p:cNvSpPr>
            <p:nvPr/>
          </p:nvSpPr>
          <p:spPr bwMode="auto">
            <a:xfrm>
              <a:off x="3008" y="2108"/>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222"/>
            <p:cNvSpPr>
              <a:spLocks noChangeArrowheads="1"/>
            </p:cNvSpPr>
            <p:nvPr/>
          </p:nvSpPr>
          <p:spPr bwMode="auto">
            <a:xfrm>
              <a:off x="3008" y="2108"/>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Line 223"/>
            <p:cNvSpPr>
              <a:spLocks noChangeShapeType="1"/>
            </p:cNvSpPr>
            <p:nvPr/>
          </p:nvSpPr>
          <p:spPr bwMode="auto">
            <a:xfrm>
              <a:off x="3008" y="2304"/>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Rectangle 224"/>
            <p:cNvSpPr>
              <a:spLocks noChangeArrowheads="1"/>
            </p:cNvSpPr>
            <p:nvPr/>
          </p:nvSpPr>
          <p:spPr bwMode="auto">
            <a:xfrm>
              <a:off x="3008" y="2304"/>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Line 225"/>
            <p:cNvSpPr>
              <a:spLocks noChangeShapeType="1"/>
            </p:cNvSpPr>
            <p:nvPr/>
          </p:nvSpPr>
          <p:spPr bwMode="auto">
            <a:xfrm>
              <a:off x="3008" y="2499"/>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226"/>
            <p:cNvSpPr>
              <a:spLocks noChangeArrowheads="1"/>
            </p:cNvSpPr>
            <p:nvPr/>
          </p:nvSpPr>
          <p:spPr bwMode="auto">
            <a:xfrm>
              <a:off x="3008" y="2499"/>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Line 227"/>
            <p:cNvSpPr>
              <a:spLocks noChangeShapeType="1"/>
            </p:cNvSpPr>
            <p:nvPr/>
          </p:nvSpPr>
          <p:spPr bwMode="auto">
            <a:xfrm>
              <a:off x="3008" y="2694"/>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228"/>
            <p:cNvSpPr>
              <a:spLocks noChangeArrowheads="1"/>
            </p:cNvSpPr>
            <p:nvPr/>
          </p:nvSpPr>
          <p:spPr bwMode="auto">
            <a:xfrm>
              <a:off x="3008" y="2694"/>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80" name="Line 229"/>
            <p:cNvSpPr>
              <a:spLocks noChangeShapeType="1"/>
            </p:cNvSpPr>
            <p:nvPr/>
          </p:nvSpPr>
          <p:spPr bwMode="auto">
            <a:xfrm>
              <a:off x="3008" y="2890"/>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81" name="Rectangle 230"/>
            <p:cNvSpPr>
              <a:spLocks noChangeArrowheads="1"/>
            </p:cNvSpPr>
            <p:nvPr/>
          </p:nvSpPr>
          <p:spPr bwMode="auto">
            <a:xfrm>
              <a:off x="3008" y="2890"/>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83" name="Line 231"/>
            <p:cNvSpPr>
              <a:spLocks noChangeShapeType="1"/>
            </p:cNvSpPr>
            <p:nvPr/>
          </p:nvSpPr>
          <p:spPr bwMode="auto">
            <a:xfrm>
              <a:off x="3008" y="3085"/>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84" name="Rectangle 232"/>
            <p:cNvSpPr>
              <a:spLocks noChangeArrowheads="1"/>
            </p:cNvSpPr>
            <p:nvPr/>
          </p:nvSpPr>
          <p:spPr bwMode="auto">
            <a:xfrm>
              <a:off x="3008" y="3085"/>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85" name="Line 233"/>
            <p:cNvSpPr>
              <a:spLocks noChangeShapeType="1"/>
            </p:cNvSpPr>
            <p:nvPr/>
          </p:nvSpPr>
          <p:spPr bwMode="auto">
            <a:xfrm>
              <a:off x="3008" y="3280"/>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86" name="Rectangle 234"/>
            <p:cNvSpPr>
              <a:spLocks noChangeArrowheads="1"/>
            </p:cNvSpPr>
            <p:nvPr/>
          </p:nvSpPr>
          <p:spPr bwMode="auto">
            <a:xfrm>
              <a:off x="3008" y="3280"/>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87" name="Line 235"/>
            <p:cNvSpPr>
              <a:spLocks noChangeShapeType="1"/>
            </p:cNvSpPr>
            <p:nvPr/>
          </p:nvSpPr>
          <p:spPr bwMode="auto">
            <a:xfrm>
              <a:off x="3008" y="3476"/>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88" name="Rectangle 236"/>
            <p:cNvSpPr>
              <a:spLocks noChangeArrowheads="1"/>
            </p:cNvSpPr>
            <p:nvPr/>
          </p:nvSpPr>
          <p:spPr bwMode="auto">
            <a:xfrm>
              <a:off x="3008" y="3476"/>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89" name="Line 237"/>
            <p:cNvSpPr>
              <a:spLocks noChangeShapeType="1"/>
            </p:cNvSpPr>
            <p:nvPr/>
          </p:nvSpPr>
          <p:spPr bwMode="auto">
            <a:xfrm>
              <a:off x="3008" y="3671"/>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0" name="Rectangle 238"/>
            <p:cNvSpPr>
              <a:spLocks noChangeArrowheads="1"/>
            </p:cNvSpPr>
            <p:nvPr/>
          </p:nvSpPr>
          <p:spPr bwMode="auto">
            <a:xfrm>
              <a:off x="3008" y="3671"/>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91" name="Line 239"/>
            <p:cNvSpPr>
              <a:spLocks noChangeShapeType="1"/>
            </p:cNvSpPr>
            <p:nvPr/>
          </p:nvSpPr>
          <p:spPr bwMode="auto">
            <a:xfrm>
              <a:off x="3008" y="3866"/>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2" name="Rectangle 240"/>
            <p:cNvSpPr>
              <a:spLocks noChangeArrowheads="1"/>
            </p:cNvSpPr>
            <p:nvPr/>
          </p:nvSpPr>
          <p:spPr bwMode="auto">
            <a:xfrm>
              <a:off x="3008" y="3866"/>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93" name="Line 241"/>
            <p:cNvSpPr>
              <a:spLocks noChangeShapeType="1"/>
            </p:cNvSpPr>
            <p:nvPr/>
          </p:nvSpPr>
          <p:spPr bwMode="auto">
            <a:xfrm>
              <a:off x="3008" y="4062"/>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4" name="Rectangle 242"/>
            <p:cNvSpPr>
              <a:spLocks noChangeArrowheads="1"/>
            </p:cNvSpPr>
            <p:nvPr/>
          </p:nvSpPr>
          <p:spPr bwMode="auto">
            <a:xfrm>
              <a:off x="3008" y="4062"/>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95" name="Line 243"/>
            <p:cNvSpPr>
              <a:spLocks noChangeShapeType="1"/>
            </p:cNvSpPr>
            <p:nvPr/>
          </p:nvSpPr>
          <p:spPr bwMode="auto">
            <a:xfrm>
              <a:off x="3008" y="4257"/>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6" name="Rectangle 244"/>
            <p:cNvSpPr>
              <a:spLocks noChangeArrowheads="1"/>
            </p:cNvSpPr>
            <p:nvPr/>
          </p:nvSpPr>
          <p:spPr bwMode="auto">
            <a:xfrm>
              <a:off x="3008" y="4257"/>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97" name="Line 245"/>
            <p:cNvSpPr>
              <a:spLocks noChangeShapeType="1"/>
            </p:cNvSpPr>
            <p:nvPr/>
          </p:nvSpPr>
          <p:spPr bwMode="auto">
            <a:xfrm>
              <a:off x="3008" y="4452"/>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98" name="Rectangle 246"/>
            <p:cNvSpPr>
              <a:spLocks noChangeArrowheads="1"/>
            </p:cNvSpPr>
            <p:nvPr/>
          </p:nvSpPr>
          <p:spPr bwMode="auto">
            <a:xfrm>
              <a:off x="3008" y="4452"/>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99" name="Line 247"/>
            <p:cNvSpPr>
              <a:spLocks noChangeShapeType="1"/>
            </p:cNvSpPr>
            <p:nvPr/>
          </p:nvSpPr>
          <p:spPr bwMode="auto">
            <a:xfrm>
              <a:off x="164" y="741"/>
              <a:ext cx="0" cy="410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00" name="Rectangle 248"/>
            <p:cNvSpPr>
              <a:spLocks noChangeArrowheads="1"/>
            </p:cNvSpPr>
            <p:nvPr/>
          </p:nvSpPr>
          <p:spPr bwMode="auto">
            <a:xfrm>
              <a:off x="164" y="741"/>
              <a:ext cx="3" cy="410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01" name="Line 249"/>
            <p:cNvSpPr>
              <a:spLocks noChangeShapeType="1"/>
            </p:cNvSpPr>
            <p:nvPr/>
          </p:nvSpPr>
          <p:spPr bwMode="auto">
            <a:xfrm>
              <a:off x="292" y="744"/>
              <a:ext cx="0" cy="409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02" name="Rectangle 250"/>
            <p:cNvSpPr>
              <a:spLocks noChangeArrowheads="1"/>
            </p:cNvSpPr>
            <p:nvPr/>
          </p:nvSpPr>
          <p:spPr bwMode="auto">
            <a:xfrm>
              <a:off x="292" y="744"/>
              <a:ext cx="2" cy="409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04" name="Rectangle 252"/>
            <p:cNvSpPr>
              <a:spLocks noChangeArrowheads="1"/>
            </p:cNvSpPr>
            <p:nvPr/>
          </p:nvSpPr>
          <p:spPr bwMode="auto">
            <a:xfrm>
              <a:off x="1330" y="744"/>
              <a:ext cx="2" cy="409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05" name="Line 253"/>
            <p:cNvSpPr>
              <a:spLocks noChangeShapeType="1"/>
            </p:cNvSpPr>
            <p:nvPr/>
          </p:nvSpPr>
          <p:spPr bwMode="auto">
            <a:xfrm>
              <a:off x="2433" y="744"/>
              <a:ext cx="0" cy="409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06" name="Rectangle 254"/>
            <p:cNvSpPr>
              <a:spLocks noChangeArrowheads="1"/>
            </p:cNvSpPr>
            <p:nvPr/>
          </p:nvSpPr>
          <p:spPr bwMode="auto">
            <a:xfrm>
              <a:off x="2433" y="744"/>
              <a:ext cx="3" cy="409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07" name="Line 255"/>
            <p:cNvSpPr>
              <a:spLocks noChangeShapeType="1"/>
            </p:cNvSpPr>
            <p:nvPr/>
          </p:nvSpPr>
          <p:spPr bwMode="auto">
            <a:xfrm>
              <a:off x="2654" y="744"/>
              <a:ext cx="0" cy="409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800"/>
            </a:p>
          </p:txBody>
        </p:sp>
        <p:sp>
          <p:nvSpPr>
            <p:cNvPr id="20508" name="Rectangle 256"/>
            <p:cNvSpPr>
              <a:spLocks noChangeArrowheads="1"/>
            </p:cNvSpPr>
            <p:nvPr/>
          </p:nvSpPr>
          <p:spPr bwMode="auto">
            <a:xfrm>
              <a:off x="2654" y="744"/>
              <a:ext cx="3" cy="409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09" name="Line 257"/>
            <p:cNvSpPr>
              <a:spLocks noChangeShapeType="1"/>
            </p:cNvSpPr>
            <p:nvPr/>
          </p:nvSpPr>
          <p:spPr bwMode="auto">
            <a:xfrm>
              <a:off x="3717" y="740"/>
              <a:ext cx="0" cy="409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0" name="Rectangle 258"/>
            <p:cNvSpPr>
              <a:spLocks noChangeArrowheads="1"/>
            </p:cNvSpPr>
            <p:nvPr/>
          </p:nvSpPr>
          <p:spPr bwMode="auto">
            <a:xfrm>
              <a:off x="3717" y="744"/>
              <a:ext cx="3" cy="409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11" name="Line 259"/>
            <p:cNvSpPr>
              <a:spLocks noChangeShapeType="1"/>
            </p:cNvSpPr>
            <p:nvPr/>
          </p:nvSpPr>
          <p:spPr bwMode="auto">
            <a:xfrm>
              <a:off x="4117" y="744"/>
              <a:ext cx="0" cy="409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2" name="Rectangle 260"/>
            <p:cNvSpPr>
              <a:spLocks noChangeArrowheads="1"/>
            </p:cNvSpPr>
            <p:nvPr/>
          </p:nvSpPr>
          <p:spPr bwMode="auto">
            <a:xfrm>
              <a:off x="4117" y="744"/>
              <a:ext cx="3" cy="409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13" name="Line 261"/>
            <p:cNvSpPr>
              <a:spLocks noChangeShapeType="1"/>
            </p:cNvSpPr>
            <p:nvPr/>
          </p:nvSpPr>
          <p:spPr bwMode="auto">
            <a:xfrm>
              <a:off x="3008" y="4648"/>
              <a:ext cx="0" cy="1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4" name="Rectangle 262"/>
            <p:cNvSpPr>
              <a:spLocks noChangeArrowheads="1"/>
            </p:cNvSpPr>
            <p:nvPr/>
          </p:nvSpPr>
          <p:spPr bwMode="auto">
            <a:xfrm>
              <a:off x="3008" y="4648"/>
              <a:ext cx="3" cy="1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15" name="Line 263"/>
            <p:cNvSpPr>
              <a:spLocks noChangeShapeType="1"/>
            </p:cNvSpPr>
            <p:nvPr/>
          </p:nvSpPr>
          <p:spPr bwMode="auto">
            <a:xfrm>
              <a:off x="3363" y="840"/>
              <a:ext cx="0" cy="400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6" name="Rectangle 264"/>
            <p:cNvSpPr>
              <a:spLocks noChangeArrowheads="1"/>
            </p:cNvSpPr>
            <p:nvPr/>
          </p:nvSpPr>
          <p:spPr bwMode="auto">
            <a:xfrm>
              <a:off x="3363" y="840"/>
              <a:ext cx="3" cy="400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17" name="Line 265"/>
            <p:cNvSpPr>
              <a:spLocks noChangeShapeType="1"/>
            </p:cNvSpPr>
            <p:nvPr/>
          </p:nvSpPr>
          <p:spPr bwMode="auto">
            <a:xfrm>
              <a:off x="476" y="936"/>
              <a:ext cx="0" cy="390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18" name="Rectangle 266"/>
            <p:cNvSpPr>
              <a:spLocks noChangeArrowheads="1"/>
            </p:cNvSpPr>
            <p:nvPr/>
          </p:nvSpPr>
          <p:spPr bwMode="auto">
            <a:xfrm>
              <a:off x="476" y="936"/>
              <a:ext cx="3" cy="390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20" name="Rectangle 268"/>
            <p:cNvSpPr>
              <a:spLocks noChangeArrowheads="1"/>
            </p:cNvSpPr>
            <p:nvPr/>
          </p:nvSpPr>
          <p:spPr bwMode="auto">
            <a:xfrm>
              <a:off x="167" y="741"/>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21" name="Line 269"/>
            <p:cNvSpPr>
              <a:spLocks noChangeShapeType="1"/>
            </p:cNvSpPr>
            <p:nvPr/>
          </p:nvSpPr>
          <p:spPr bwMode="auto">
            <a:xfrm>
              <a:off x="2657" y="837"/>
              <a:ext cx="106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22" name="Rectangle 270"/>
            <p:cNvSpPr>
              <a:spLocks noChangeArrowheads="1"/>
            </p:cNvSpPr>
            <p:nvPr/>
          </p:nvSpPr>
          <p:spPr bwMode="auto">
            <a:xfrm>
              <a:off x="2657" y="837"/>
              <a:ext cx="106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23" name="Line 271"/>
            <p:cNvSpPr>
              <a:spLocks noChangeShapeType="1"/>
            </p:cNvSpPr>
            <p:nvPr/>
          </p:nvSpPr>
          <p:spPr bwMode="auto">
            <a:xfrm>
              <a:off x="167" y="933"/>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24" name="Rectangle 272"/>
            <p:cNvSpPr>
              <a:spLocks noChangeArrowheads="1"/>
            </p:cNvSpPr>
            <p:nvPr/>
          </p:nvSpPr>
          <p:spPr bwMode="auto">
            <a:xfrm>
              <a:off x="167" y="933"/>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25" name="Line 273"/>
            <p:cNvSpPr>
              <a:spLocks noChangeShapeType="1"/>
            </p:cNvSpPr>
            <p:nvPr/>
          </p:nvSpPr>
          <p:spPr bwMode="auto">
            <a:xfrm>
              <a:off x="167" y="1128"/>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26" name="Rectangle 274"/>
            <p:cNvSpPr>
              <a:spLocks noChangeArrowheads="1"/>
            </p:cNvSpPr>
            <p:nvPr/>
          </p:nvSpPr>
          <p:spPr bwMode="auto">
            <a:xfrm>
              <a:off x="167" y="1128"/>
              <a:ext cx="395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27" name="Line 275"/>
            <p:cNvSpPr>
              <a:spLocks noChangeShapeType="1"/>
            </p:cNvSpPr>
            <p:nvPr/>
          </p:nvSpPr>
          <p:spPr bwMode="auto">
            <a:xfrm>
              <a:off x="167" y="1324"/>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28" name="Rectangle 276"/>
            <p:cNvSpPr>
              <a:spLocks noChangeArrowheads="1"/>
            </p:cNvSpPr>
            <p:nvPr/>
          </p:nvSpPr>
          <p:spPr bwMode="auto">
            <a:xfrm>
              <a:off x="167" y="1324"/>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29" name="Line 277"/>
            <p:cNvSpPr>
              <a:spLocks noChangeShapeType="1"/>
            </p:cNvSpPr>
            <p:nvPr/>
          </p:nvSpPr>
          <p:spPr bwMode="auto">
            <a:xfrm>
              <a:off x="167" y="1519"/>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0" name="Rectangle 278"/>
            <p:cNvSpPr>
              <a:spLocks noChangeArrowheads="1"/>
            </p:cNvSpPr>
            <p:nvPr/>
          </p:nvSpPr>
          <p:spPr bwMode="auto">
            <a:xfrm>
              <a:off x="167" y="1519"/>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31" name="Line 279"/>
            <p:cNvSpPr>
              <a:spLocks noChangeShapeType="1"/>
            </p:cNvSpPr>
            <p:nvPr/>
          </p:nvSpPr>
          <p:spPr bwMode="auto">
            <a:xfrm>
              <a:off x="167" y="1714"/>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2" name="Rectangle 280"/>
            <p:cNvSpPr>
              <a:spLocks noChangeArrowheads="1"/>
            </p:cNvSpPr>
            <p:nvPr/>
          </p:nvSpPr>
          <p:spPr bwMode="auto">
            <a:xfrm>
              <a:off x="167" y="1714"/>
              <a:ext cx="395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34" name="Rectangle 282"/>
            <p:cNvSpPr>
              <a:spLocks noChangeArrowheads="1"/>
            </p:cNvSpPr>
            <p:nvPr/>
          </p:nvSpPr>
          <p:spPr bwMode="auto">
            <a:xfrm>
              <a:off x="167" y="1910"/>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35" name="Line 283"/>
            <p:cNvSpPr>
              <a:spLocks noChangeShapeType="1"/>
            </p:cNvSpPr>
            <p:nvPr/>
          </p:nvSpPr>
          <p:spPr bwMode="auto">
            <a:xfrm>
              <a:off x="167" y="2105"/>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6" name="Rectangle 284"/>
            <p:cNvSpPr>
              <a:spLocks noChangeArrowheads="1"/>
            </p:cNvSpPr>
            <p:nvPr/>
          </p:nvSpPr>
          <p:spPr bwMode="auto">
            <a:xfrm>
              <a:off x="167" y="2105"/>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37" name="Line 285"/>
            <p:cNvSpPr>
              <a:spLocks noChangeShapeType="1"/>
            </p:cNvSpPr>
            <p:nvPr/>
          </p:nvSpPr>
          <p:spPr bwMode="auto">
            <a:xfrm>
              <a:off x="167" y="2300"/>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38" name="Rectangle 286"/>
            <p:cNvSpPr>
              <a:spLocks noChangeArrowheads="1"/>
            </p:cNvSpPr>
            <p:nvPr/>
          </p:nvSpPr>
          <p:spPr bwMode="auto">
            <a:xfrm>
              <a:off x="167" y="2300"/>
              <a:ext cx="395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39" name="Line 287"/>
            <p:cNvSpPr>
              <a:spLocks noChangeShapeType="1"/>
            </p:cNvSpPr>
            <p:nvPr/>
          </p:nvSpPr>
          <p:spPr bwMode="auto">
            <a:xfrm>
              <a:off x="167" y="2496"/>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0" name="Rectangle 288"/>
            <p:cNvSpPr>
              <a:spLocks noChangeArrowheads="1"/>
            </p:cNvSpPr>
            <p:nvPr/>
          </p:nvSpPr>
          <p:spPr bwMode="auto">
            <a:xfrm>
              <a:off x="167" y="2496"/>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41" name="Line 289"/>
            <p:cNvSpPr>
              <a:spLocks noChangeShapeType="1"/>
            </p:cNvSpPr>
            <p:nvPr/>
          </p:nvSpPr>
          <p:spPr bwMode="auto">
            <a:xfrm>
              <a:off x="167" y="2691"/>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2" name="Rectangle 290"/>
            <p:cNvSpPr>
              <a:spLocks noChangeArrowheads="1"/>
            </p:cNvSpPr>
            <p:nvPr/>
          </p:nvSpPr>
          <p:spPr bwMode="auto">
            <a:xfrm>
              <a:off x="167" y="2691"/>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43" name="Line 291"/>
            <p:cNvSpPr>
              <a:spLocks noChangeShapeType="1"/>
            </p:cNvSpPr>
            <p:nvPr/>
          </p:nvSpPr>
          <p:spPr bwMode="auto">
            <a:xfrm>
              <a:off x="167" y="2886"/>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4" name="Rectangle 292"/>
            <p:cNvSpPr>
              <a:spLocks noChangeArrowheads="1"/>
            </p:cNvSpPr>
            <p:nvPr/>
          </p:nvSpPr>
          <p:spPr bwMode="auto">
            <a:xfrm>
              <a:off x="167" y="2886"/>
              <a:ext cx="395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45" name="Line 293"/>
            <p:cNvSpPr>
              <a:spLocks noChangeShapeType="1"/>
            </p:cNvSpPr>
            <p:nvPr/>
          </p:nvSpPr>
          <p:spPr bwMode="auto">
            <a:xfrm>
              <a:off x="167" y="3082"/>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6" name="Rectangle 294"/>
            <p:cNvSpPr>
              <a:spLocks noChangeArrowheads="1"/>
            </p:cNvSpPr>
            <p:nvPr/>
          </p:nvSpPr>
          <p:spPr bwMode="auto">
            <a:xfrm>
              <a:off x="167" y="3082"/>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47" name="Line 295"/>
            <p:cNvSpPr>
              <a:spLocks noChangeShapeType="1"/>
            </p:cNvSpPr>
            <p:nvPr/>
          </p:nvSpPr>
          <p:spPr bwMode="auto">
            <a:xfrm>
              <a:off x="167" y="3277"/>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48" name="Rectangle 296"/>
            <p:cNvSpPr>
              <a:spLocks noChangeArrowheads="1"/>
            </p:cNvSpPr>
            <p:nvPr/>
          </p:nvSpPr>
          <p:spPr bwMode="auto">
            <a:xfrm>
              <a:off x="167" y="3277"/>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50" name="Rectangle 298"/>
            <p:cNvSpPr>
              <a:spLocks noChangeArrowheads="1"/>
            </p:cNvSpPr>
            <p:nvPr/>
          </p:nvSpPr>
          <p:spPr bwMode="auto">
            <a:xfrm>
              <a:off x="167" y="3472"/>
              <a:ext cx="395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51" name="Line 299"/>
            <p:cNvSpPr>
              <a:spLocks noChangeShapeType="1"/>
            </p:cNvSpPr>
            <p:nvPr/>
          </p:nvSpPr>
          <p:spPr bwMode="auto">
            <a:xfrm>
              <a:off x="167" y="3668"/>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2" name="Rectangle 300"/>
            <p:cNvSpPr>
              <a:spLocks noChangeArrowheads="1"/>
            </p:cNvSpPr>
            <p:nvPr/>
          </p:nvSpPr>
          <p:spPr bwMode="auto">
            <a:xfrm>
              <a:off x="167" y="3668"/>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53" name="Line 301"/>
            <p:cNvSpPr>
              <a:spLocks noChangeShapeType="1"/>
            </p:cNvSpPr>
            <p:nvPr/>
          </p:nvSpPr>
          <p:spPr bwMode="auto">
            <a:xfrm>
              <a:off x="167" y="3863"/>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4" name="Rectangle 302"/>
            <p:cNvSpPr>
              <a:spLocks noChangeArrowheads="1"/>
            </p:cNvSpPr>
            <p:nvPr/>
          </p:nvSpPr>
          <p:spPr bwMode="auto">
            <a:xfrm>
              <a:off x="167" y="3863"/>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56" name="Rectangle 304"/>
            <p:cNvSpPr>
              <a:spLocks noChangeArrowheads="1"/>
            </p:cNvSpPr>
            <p:nvPr/>
          </p:nvSpPr>
          <p:spPr bwMode="auto">
            <a:xfrm>
              <a:off x="167" y="4058"/>
              <a:ext cx="395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57" name="Line 305"/>
            <p:cNvSpPr>
              <a:spLocks noChangeShapeType="1"/>
            </p:cNvSpPr>
            <p:nvPr/>
          </p:nvSpPr>
          <p:spPr bwMode="auto">
            <a:xfrm>
              <a:off x="167" y="4254"/>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58" name="Rectangle 306"/>
            <p:cNvSpPr>
              <a:spLocks noChangeArrowheads="1"/>
            </p:cNvSpPr>
            <p:nvPr/>
          </p:nvSpPr>
          <p:spPr bwMode="auto">
            <a:xfrm>
              <a:off x="167" y="4254"/>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59" name="Line 307"/>
            <p:cNvSpPr>
              <a:spLocks noChangeShapeType="1"/>
            </p:cNvSpPr>
            <p:nvPr/>
          </p:nvSpPr>
          <p:spPr bwMode="auto">
            <a:xfrm>
              <a:off x="167" y="4449"/>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60" name="Rectangle 308"/>
            <p:cNvSpPr>
              <a:spLocks noChangeArrowheads="1"/>
            </p:cNvSpPr>
            <p:nvPr/>
          </p:nvSpPr>
          <p:spPr bwMode="auto">
            <a:xfrm>
              <a:off x="167" y="4449"/>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61" name="Line 309"/>
            <p:cNvSpPr>
              <a:spLocks noChangeShapeType="1"/>
            </p:cNvSpPr>
            <p:nvPr/>
          </p:nvSpPr>
          <p:spPr bwMode="auto">
            <a:xfrm>
              <a:off x="167" y="4644"/>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62" name="Rectangle 310"/>
            <p:cNvSpPr>
              <a:spLocks noChangeArrowheads="1"/>
            </p:cNvSpPr>
            <p:nvPr/>
          </p:nvSpPr>
          <p:spPr bwMode="auto">
            <a:xfrm>
              <a:off x="167" y="4644"/>
              <a:ext cx="395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63" name="Line 311"/>
            <p:cNvSpPr>
              <a:spLocks noChangeShapeType="1"/>
            </p:cNvSpPr>
            <p:nvPr/>
          </p:nvSpPr>
          <p:spPr bwMode="auto">
            <a:xfrm>
              <a:off x="167" y="4840"/>
              <a:ext cx="395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64" name="Rectangle 312"/>
            <p:cNvSpPr>
              <a:spLocks noChangeArrowheads="1"/>
            </p:cNvSpPr>
            <p:nvPr/>
          </p:nvSpPr>
          <p:spPr bwMode="auto">
            <a:xfrm>
              <a:off x="167" y="4840"/>
              <a:ext cx="395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19" name="Rectangle 20"/>
          <p:cNvSpPr>
            <a:spLocks noChangeArrowheads="1"/>
          </p:cNvSpPr>
          <p:nvPr/>
        </p:nvSpPr>
        <p:spPr bwMode="auto">
          <a:xfrm>
            <a:off x="2119993" y="1963091"/>
            <a:ext cx="82073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上腕骨骨幹部骨折</a:t>
            </a:r>
            <a:endParaRPr kumimoji="0" lang="ja-JP" sz="800" b="0" i="0" u="none" strike="noStrike" cap="none" normalizeH="0" baseline="0" dirty="0" smtClean="0">
              <a:ln>
                <a:noFill/>
              </a:ln>
              <a:solidFill>
                <a:schemeClr val="tx1"/>
              </a:solidFill>
              <a:effectLst/>
            </a:endParaRPr>
          </a:p>
        </p:txBody>
      </p:sp>
      <p:sp>
        <p:nvSpPr>
          <p:cNvPr id="320" name="Rectangle 29"/>
          <p:cNvSpPr>
            <a:spLocks noChangeArrowheads="1"/>
          </p:cNvSpPr>
          <p:nvPr/>
        </p:nvSpPr>
        <p:spPr bwMode="auto">
          <a:xfrm>
            <a:off x="2124490" y="2290863"/>
            <a:ext cx="821619" cy="123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急性前壁心筋梗塞</a:t>
            </a:r>
            <a:endParaRPr kumimoji="0" lang="ja-JP" sz="800" b="0" i="0" u="none" strike="noStrike" cap="none" normalizeH="0" baseline="0" dirty="0" smtClean="0">
              <a:ln>
                <a:noFill/>
              </a:ln>
              <a:solidFill>
                <a:schemeClr val="tx1"/>
              </a:solidFill>
              <a:effectLst/>
            </a:endParaRPr>
          </a:p>
        </p:txBody>
      </p:sp>
      <p:sp>
        <p:nvSpPr>
          <p:cNvPr id="321" name="Rectangle 38"/>
          <p:cNvSpPr>
            <a:spLocks noChangeArrowheads="1"/>
          </p:cNvSpPr>
          <p:nvPr/>
        </p:nvSpPr>
        <p:spPr bwMode="auto">
          <a:xfrm>
            <a:off x="2132742" y="2606015"/>
            <a:ext cx="92333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大動脈弁閉鎖不全症</a:t>
            </a:r>
            <a:endParaRPr kumimoji="0" lang="ja-JP" sz="800" b="0" i="0" u="none" strike="noStrike" cap="none" normalizeH="0" baseline="0" dirty="0" smtClean="0">
              <a:ln>
                <a:noFill/>
              </a:ln>
              <a:solidFill>
                <a:schemeClr val="tx1"/>
              </a:solidFill>
              <a:effectLst/>
            </a:endParaRPr>
          </a:p>
        </p:txBody>
      </p:sp>
      <p:sp>
        <p:nvSpPr>
          <p:cNvPr id="323" name="Rectangle 48"/>
          <p:cNvSpPr>
            <a:spLocks noChangeArrowheads="1"/>
          </p:cNvSpPr>
          <p:nvPr/>
        </p:nvSpPr>
        <p:spPr bwMode="auto">
          <a:xfrm>
            <a:off x="2116885" y="2949846"/>
            <a:ext cx="51296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前縦隔腫瘍</a:t>
            </a:r>
            <a:endParaRPr kumimoji="0" lang="ja-JP" sz="800" b="0" i="0" u="none" strike="noStrike" cap="none" normalizeH="0" baseline="0" dirty="0" smtClean="0">
              <a:ln>
                <a:noFill/>
              </a:ln>
              <a:solidFill>
                <a:schemeClr val="tx1"/>
              </a:solidFill>
              <a:effectLst/>
            </a:endParaRPr>
          </a:p>
        </p:txBody>
      </p:sp>
      <p:sp>
        <p:nvSpPr>
          <p:cNvPr id="322" name="Rectangle 66"/>
          <p:cNvSpPr>
            <a:spLocks noChangeArrowheads="1"/>
          </p:cNvSpPr>
          <p:nvPr/>
        </p:nvSpPr>
        <p:spPr bwMode="auto">
          <a:xfrm>
            <a:off x="2139116" y="3612943"/>
            <a:ext cx="71814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陽性胃消化管間</a:t>
            </a:r>
            <a:endParaRPr kumimoji="0" lang="ja-JP" sz="800" b="0" i="0" u="none" strike="noStrike" cap="none" normalizeH="0" baseline="0" dirty="0" smtClean="0">
              <a:ln>
                <a:noFill/>
              </a:ln>
              <a:solidFill>
                <a:schemeClr val="tx1"/>
              </a:solidFill>
              <a:effectLst/>
            </a:endParaRPr>
          </a:p>
        </p:txBody>
      </p:sp>
      <p:sp>
        <p:nvSpPr>
          <p:cNvPr id="324" name="Rectangle 57"/>
          <p:cNvSpPr>
            <a:spLocks noChangeArrowheads="1"/>
          </p:cNvSpPr>
          <p:nvPr/>
        </p:nvSpPr>
        <p:spPr bwMode="auto">
          <a:xfrm>
            <a:off x="2121611" y="3271555"/>
            <a:ext cx="71814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心原性脳塞栓症</a:t>
            </a:r>
            <a:endParaRPr kumimoji="0" lang="ja-JP" sz="800" b="0" i="0" u="none" strike="noStrike" cap="none" normalizeH="0" baseline="0" dirty="0" smtClean="0">
              <a:ln>
                <a:noFill/>
              </a:ln>
              <a:solidFill>
                <a:schemeClr val="tx1"/>
              </a:solidFill>
              <a:effectLst/>
            </a:endParaRPr>
          </a:p>
        </p:txBody>
      </p:sp>
      <p:sp>
        <p:nvSpPr>
          <p:cNvPr id="325" name="Rectangle 112"/>
          <p:cNvSpPr>
            <a:spLocks noChangeArrowheads="1"/>
          </p:cNvSpPr>
          <p:nvPr/>
        </p:nvSpPr>
        <p:spPr bwMode="auto">
          <a:xfrm>
            <a:off x="770276" y="5253523"/>
            <a:ext cx="25648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含む）</a:t>
            </a:r>
            <a:endParaRPr kumimoji="0" lang="ja-JP" sz="800" b="0" i="0" u="none" strike="noStrike" cap="none" normalizeH="0" baseline="0" dirty="0" smtClean="0">
              <a:ln>
                <a:noFill/>
              </a:ln>
              <a:solidFill>
                <a:schemeClr val="tx1"/>
              </a:solidFill>
              <a:effectLst/>
            </a:endParaRPr>
          </a:p>
        </p:txBody>
      </p:sp>
      <p:sp>
        <p:nvSpPr>
          <p:cNvPr id="327" name="Rectangle 122"/>
          <p:cNvSpPr>
            <a:spLocks noChangeArrowheads="1"/>
          </p:cNvSpPr>
          <p:nvPr/>
        </p:nvSpPr>
        <p:spPr bwMode="auto">
          <a:xfrm>
            <a:off x="2126367" y="5577928"/>
            <a:ext cx="88966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症，変形性膝</a:t>
            </a:r>
            <a:r>
              <a:rPr kumimoji="0" lang="ja-JP" altLang="en-US"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関節症</a:t>
            </a:r>
            <a:endParaRPr kumimoji="0" lang="ja-JP" sz="800" b="0" i="0" u="none" strike="noStrike" cap="none" normalizeH="0" baseline="0" dirty="0" smtClean="0">
              <a:ln>
                <a:noFill/>
              </a:ln>
              <a:solidFill>
                <a:schemeClr val="tx1"/>
              </a:solidFill>
              <a:effectLst/>
            </a:endParaRPr>
          </a:p>
        </p:txBody>
      </p:sp>
      <p:sp>
        <p:nvSpPr>
          <p:cNvPr id="328" name="Rectangle 142"/>
          <p:cNvSpPr>
            <a:spLocks noChangeArrowheads="1"/>
          </p:cNvSpPr>
          <p:nvPr/>
        </p:nvSpPr>
        <p:spPr bwMode="auto">
          <a:xfrm>
            <a:off x="2126367" y="5899236"/>
            <a:ext cx="82073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乳房上外側部乳</a:t>
            </a:r>
            <a:r>
              <a:rPr kumimoji="0" lang="ja-JP" altLang="en-US"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癌</a:t>
            </a:r>
            <a:endParaRPr kumimoji="0" lang="ja-JP" sz="800" b="0" i="0" u="none" strike="noStrike" cap="none" normalizeH="0" baseline="0" dirty="0" smtClean="0">
              <a:ln>
                <a:noFill/>
              </a:ln>
              <a:solidFill>
                <a:schemeClr val="tx1"/>
              </a:solidFill>
              <a:effectLst/>
            </a:endParaRPr>
          </a:p>
        </p:txBody>
      </p:sp>
      <p:sp>
        <p:nvSpPr>
          <p:cNvPr id="329" name="Rectangle 152"/>
          <p:cNvSpPr>
            <a:spLocks noChangeArrowheads="1"/>
          </p:cNvSpPr>
          <p:nvPr/>
        </p:nvSpPr>
        <p:spPr bwMode="auto">
          <a:xfrm>
            <a:off x="2123193" y="6550724"/>
            <a:ext cx="615553"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脈後交通動脈</a:t>
            </a:r>
            <a:endParaRPr kumimoji="0" lang="ja-JP" sz="800" b="0" i="0" u="none" strike="noStrike" cap="none" normalizeH="0" baseline="0" dirty="0" smtClean="0">
              <a:ln>
                <a:noFill/>
              </a:ln>
              <a:solidFill>
                <a:schemeClr val="tx1"/>
              </a:solidFill>
              <a:effectLst/>
            </a:endParaRPr>
          </a:p>
        </p:txBody>
      </p:sp>
      <p:sp>
        <p:nvSpPr>
          <p:cNvPr id="330" name="Rectangle 162"/>
          <p:cNvSpPr>
            <a:spLocks noChangeArrowheads="1"/>
          </p:cNvSpPr>
          <p:nvPr/>
        </p:nvSpPr>
        <p:spPr bwMode="auto">
          <a:xfrm>
            <a:off x="2113543" y="6883389"/>
            <a:ext cx="84638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管炎，急性胆の</a:t>
            </a:r>
            <a:r>
              <a:rPr kumimoji="0" lang="ja-JP" altLang="en-US"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う炎</a:t>
            </a:r>
            <a:endParaRPr kumimoji="0" lang="ja-JP" sz="800" b="0" i="0" u="none" strike="noStrike" cap="none" normalizeH="0" baseline="0" dirty="0" smtClean="0">
              <a:ln>
                <a:noFill/>
              </a:ln>
              <a:solidFill>
                <a:schemeClr val="tx1"/>
              </a:solidFill>
              <a:effectLst/>
            </a:endParaRPr>
          </a:p>
        </p:txBody>
      </p:sp>
      <p:sp>
        <p:nvSpPr>
          <p:cNvPr id="331" name="Rectangle 181"/>
          <p:cNvSpPr>
            <a:spLocks noChangeArrowheads="1"/>
          </p:cNvSpPr>
          <p:nvPr/>
        </p:nvSpPr>
        <p:spPr bwMode="auto">
          <a:xfrm>
            <a:off x="2126367" y="7536881"/>
            <a:ext cx="33182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イレウス</a:t>
            </a:r>
            <a:endParaRPr kumimoji="0" lang="ja-JP" sz="800" b="0" i="0" u="none" strike="noStrike" cap="none" normalizeH="0" baseline="0" dirty="0" smtClean="0">
              <a:ln>
                <a:noFill/>
              </a:ln>
              <a:solidFill>
                <a:schemeClr val="tx1"/>
              </a:solidFill>
              <a:effectLst/>
            </a:endParaRPr>
          </a:p>
        </p:txBody>
      </p:sp>
      <p:sp>
        <p:nvSpPr>
          <p:cNvPr id="332" name="Rectangle 190"/>
          <p:cNvSpPr>
            <a:spLocks noChangeArrowheads="1"/>
          </p:cNvSpPr>
          <p:nvPr/>
        </p:nvSpPr>
        <p:spPr bwMode="auto">
          <a:xfrm>
            <a:off x="2127105" y="7856535"/>
            <a:ext cx="67807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レスの生化学的</a:t>
            </a:r>
            <a:endParaRPr kumimoji="0" lang="ja-JP" sz="800" b="0" i="0" u="none" strike="noStrike" cap="none" normalizeH="0" baseline="0" dirty="0" smtClean="0">
              <a:ln>
                <a:noFill/>
              </a:ln>
              <a:solidFill>
                <a:schemeClr val="tx1"/>
              </a:solidFill>
              <a:effectLst/>
            </a:endParaRPr>
          </a:p>
        </p:txBody>
      </p:sp>
      <p:sp>
        <p:nvSpPr>
          <p:cNvPr id="333" name="Rectangle 189"/>
          <p:cNvSpPr>
            <a:spLocks noChangeArrowheads="1"/>
          </p:cNvSpPr>
          <p:nvPr/>
        </p:nvSpPr>
        <p:spPr bwMode="auto">
          <a:xfrm>
            <a:off x="779691" y="7850371"/>
            <a:ext cx="31899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産</a:t>
            </a:r>
            <a:r>
              <a:rPr kumimoji="0" lang="ja-JP" sz="800" b="0" i="0" u="none" strike="noStrike" cap="none" normalizeH="0" baseline="0" dirty="0" err="1" smtClean="0">
                <a:ln>
                  <a:noFill/>
                </a:ln>
                <a:solidFill>
                  <a:srgbClr val="000000"/>
                </a:solidFill>
                <a:effectLst/>
                <a:latin typeface="ＭＳ Ｐ明朝" panose="02020600040205080304" pitchFamily="18" charset="-128"/>
                <a:ea typeface="ＭＳ Ｐ明朝" panose="02020600040205080304" pitchFamily="18" charset="-128"/>
              </a:rPr>
              <a:t>じょく</a:t>
            </a:r>
            <a:endParaRPr kumimoji="0" lang="ja-JP" sz="800" b="0" i="0" u="none" strike="noStrike" cap="none" normalizeH="0" baseline="0" dirty="0" smtClean="0">
              <a:ln>
                <a:noFill/>
              </a:ln>
              <a:solidFill>
                <a:schemeClr val="tx1"/>
              </a:solidFill>
              <a:effectLst/>
            </a:endParaRPr>
          </a:p>
        </p:txBody>
      </p:sp>
      <p:sp>
        <p:nvSpPr>
          <p:cNvPr id="334" name="Rectangle 131"/>
          <p:cNvSpPr>
            <a:spLocks noChangeArrowheads="1"/>
          </p:cNvSpPr>
          <p:nvPr/>
        </p:nvSpPr>
        <p:spPr bwMode="auto">
          <a:xfrm>
            <a:off x="779915" y="5892623"/>
            <a:ext cx="51296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生物＜腫瘍</a:t>
            </a:r>
            <a:endParaRPr kumimoji="0" lang="ja-JP" sz="800" b="0" i="0" u="none" strike="noStrike" cap="none" normalizeH="0" baseline="0" dirty="0" smtClean="0">
              <a:ln>
                <a:noFill/>
              </a:ln>
              <a:solidFill>
                <a:schemeClr val="tx1"/>
              </a:solidFill>
              <a:effectLst/>
            </a:endParaRPr>
          </a:p>
        </p:txBody>
      </p:sp>
      <p:sp>
        <p:nvSpPr>
          <p:cNvPr id="336" name="Rectangle 206"/>
          <p:cNvSpPr>
            <a:spLocks noChangeArrowheads="1"/>
          </p:cNvSpPr>
          <p:nvPr/>
        </p:nvSpPr>
        <p:spPr bwMode="auto">
          <a:xfrm>
            <a:off x="6266705" y="1362501"/>
            <a:ext cx="269304"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700" b="0" i="0" u="none" strike="noStrike" cap="none" normalizeH="0" baseline="0" dirty="0" smtClean="0">
              <a:ln>
                <a:noFill/>
              </a:ln>
              <a:solidFill>
                <a:schemeClr val="tx1"/>
              </a:solidFill>
              <a:effectLst/>
            </a:endParaRPr>
          </a:p>
        </p:txBody>
      </p:sp>
    </p:spTree>
    <p:extLst>
      <p:ext uri="{BB962C8B-B14F-4D97-AF65-F5344CB8AC3E}">
        <p14:creationId xmlns:p14="http://schemas.microsoft.com/office/powerpoint/2010/main" val="127846392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タイトル 1"/>
          <p:cNvSpPr txBox="1">
            <a:spLocks noChangeAspect="1"/>
          </p:cNvSpPr>
          <p:nvPr/>
        </p:nvSpPr>
        <p:spPr>
          <a:xfrm>
            <a:off x="369000" y="127000"/>
            <a:ext cx="6120000" cy="1606162"/>
          </a:xfrm>
          <a:prstGeom prst="rect">
            <a:avLst/>
          </a:prstGeom>
        </p:spPr>
        <p:txBody>
          <a:bodyPr vert="horz" lIns="0" tIns="45720" rIns="0" bIns="45720" rtlCol="0" anchor="t">
            <a:noAutofit/>
          </a:bodyPr>
          <a:lstStyle/>
          <a:p>
            <a:pPr>
              <a:lnSpc>
                <a:spcPct val="125000"/>
              </a:lnSpc>
              <a:spcBef>
                <a:spcPct val="0"/>
              </a:spcBef>
              <a:defRPr/>
            </a:pPr>
            <a:r>
              <a:rPr lang="en-US" altLang="ja-JP" sz="1300" dirty="0" smtClean="0">
                <a:latin typeface="ＭＳ 明朝"/>
                <a:ea typeface="ＭＳ 明朝"/>
                <a:cs typeface="+mj-cs"/>
              </a:rPr>
              <a:t>(3)</a:t>
            </a:r>
            <a:r>
              <a:rPr lang="ja-JP" altLang="en-US" sz="1300" dirty="0" smtClean="0">
                <a:latin typeface="ＭＳ 明朝"/>
                <a:ea typeface="ＭＳ 明朝"/>
                <a:cs typeface="+mj-cs"/>
              </a:rPr>
              <a:t>中分類による疾病別医療費統計</a:t>
            </a:r>
            <a:endParaRPr lang="en-US" altLang="ja-JP" sz="1300" dirty="0" smtClean="0">
              <a:latin typeface="ＭＳ 明朝"/>
              <a:ea typeface="ＭＳ 明朝"/>
              <a:cs typeface="+mj-cs"/>
            </a:endParaRPr>
          </a:p>
          <a:p>
            <a:pPr>
              <a:lnSpc>
                <a:spcPct val="125000"/>
              </a:lnSpc>
              <a:spcBef>
                <a:spcPct val="0"/>
              </a:spcBef>
              <a:defRPr/>
            </a:pPr>
            <a:r>
              <a:rPr lang="ja-JP" altLang="en-US" sz="1200" dirty="0">
                <a:latin typeface="ＭＳ 明朝" panose="02020609040205080304" pitchFamily="17" charset="-128"/>
                <a:ea typeface="ＭＳ 明朝" panose="02020609040205080304" pitchFamily="17" charset="-128"/>
              </a:rPr>
              <a:t>　</a:t>
            </a:r>
            <a:r>
              <a:rPr lang="ja-JP" altLang="en-US" sz="1200" dirty="0" smtClean="0">
                <a:latin typeface="ＭＳ 明朝" panose="02020609040205080304" pitchFamily="17" charset="-128"/>
                <a:ea typeface="ＭＳ 明朝" panose="02020609040205080304" pitchFamily="17" charset="-128"/>
              </a:rPr>
              <a:t>平成</a:t>
            </a:r>
            <a:r>
              <a:rPr lang="en-US" altLang="ja-JP" sz="1200" dirty="0" smtClean="0">
                <a:latin typeface="ＭＳ 明朝" panose="02020609040205080304" pitchFamily="17" charset="-128"/>
                <a:ea typeface="ＭＳ 明朝" panose="02020609040205080304" pitchFamily="17" charset="-128"/>
              </a:rPr>
              <a:t>28</a:t>
            </a:r>
            <a:r>
              <a:rPr lang="ja-JP" altLang="en-US" sz="1200" dirty="0" smtClean="0">
                <a:latin typeface="ＭＳ 明朝" panose="02020609040205080304" pitchFamily="17" charset="-128"/>
                <a:ea typeface="ＭＳ 明朝" panose="02020609040205080304" pitchFamily="17" charset="-128"/>
              </a:rPr>
              <a:t>年</a:t>
            </a:r>
            <a:r>
              <a:rPr lang="en-US" altLang="ja-JP" sz="1200" dirty="0" smtClean="0">
                <a:latin typeface="ＭＳ 明朝" panose="02020609040205080304" pitchFamily="17" charset="-128"/>
                <a:ea typeface="ＭＳ 明朝" panose="02020609040205080304" pitchFamily="17" charset="-128"/>
              </a:rPr>
              <a:t>4</a:t>
            </a:r>
            <a:r>
              <a:rPr lang="ja-JP" altLang="en-US" sz="1200" dirty="0" smtClean="0">
                <a:latin typeface="ＭＳ 明朝" panose="02020609040205080304" pitchFamily="17" charset="-128"/>
                <a:ea typeface="ＭＳ 明朝" panose="02020609040205080304" pitchFamily="17" charset="-128"/>
              </a:rPr>
              <a:t>月～平成</a:t>
            </a:r>
            <a:r>
              <a:rPr lang="en-US" altLang="ja-JP" sz="1200" dirty="0" smtClean="0">
                <a:latin typeface="ＭＳ 明朝" panose="02020609040205080304" pitchFamily="17" charset="-128"/>
                <a:ea typeface="ＭＳ 明朝" panose="02020609040205080304" pitchFamily="17" charset="-128"/>
              </a:rPr>
              <a:t>29</a:t>
            </a:r>
            <a:r>
              <a:rPr lang="ja-JP" altLang="en-US" sz="1200" dirty="0" smtClean="0">
                <a:latin typeface="ＭＳ 明朝" panose="02020609040205080304" pitchFamily="17" charset="-128"/>
                <a:ea typeface="ＭＳ 明朝" panose="02020609040205080304" pitchFamily="17" charset="-128"/>
              </a:rPr>
              <a:t>年</a:t>
            </a:r>
            <a:r>
              <a:rPr lang="en-US" altLang="ja-JP" sz="1200" dirty="0" smtClean="0">
                <a:latin typeface="ＭＳ 明朝" panose="02020609040205080304" pitchFamily="17" charset="-128"/>
                <a:ea typeface="ＭＳ 明朝" panose="02020609040205080304" pitchFamily="17" charset="-128"/>
              </a:rPr>
              <a:t>3</a:t>
            </a:r>
            <a:r>
              <a:rPr lang="ja-JP" altLang="en-US" sz="1200" dirty="0" smtClean="0">
                <a:latin typeface="ＭＳ 明朝" panose="02020609040205080304" pitchFamily="17" charset="-128"/>
                <a:ea typeface="ＭＳ 明朝" panose="02020609040205080304" pitchFamily="17" charset="-128"/>
              </a:rPr>
              <a:t>月診療分</a:t>
            </a:r>
            <a:r>
              <a:rPr lang="en-US" altLang="ja-JP" sz="1200" dirty="0" smtClean="0">
                <a:latin typeface="ＭＳ 明朝" panose="02020609040205080304" pitchFamily="17" charset="-128"/>
                <a:ea typeface="ＭＳ 明朝" panose="02020609040205080304" pitchFamily="17" charset="-128"/>
              </a:rPr>
              <a:t>(12</a:t>
            </a:r>
            <a:r>
              <a:rPr lang="ja-JP" altLang="en-US" sz="1200" dirty="0" smtClean="0">
                <a:latin typeface="ＭＳ 明朝" panose="02020609040205080304" pitchFamily="17" charset="-128"/>
                <a:ea typeface="ＭＳ 明朝" panose="02020609040205080304" pitchFamily="17" charset="-128"/>
              </a:rPr>
              <a:t>カ月分</a:t>
            </a:r>
            <a:r>
              <a:rPr lang="en-US" altLang="ja-JP" sz="1200" dirty="0" smtClean="0">
                <a:latin typeface="ＭＳ 明朝" panose="02020609040205080304" pitchFamily="17" charset="-128"/>
                <a:ea typeface="ＭＳ 明朝" panose="02020609040205080304" pitchFamily="17" charset="-128"/>
              </a:rPr>
              <a:t>)</a:t>
            </a:r>
            <a:r>
              <a:rPr lang="ja-JP" altLang="en-US" sz="1200" dirty="0" smtClean="0">
                <a:latin typeface="ＭＳ 明朝" panose="02020609040205080304" pitchFamily="17" charset="-128"/>
                <a:ea typeface="ＭＳ 明朝" panose="02020609040205080304" pitchFamily="17" charset="-128"/>
              </a:rPr>
              <a:t>に発生しているレセプトより、疾病中分類毎に集計し、医療費、患者数、各項目の上位</a:t>
            </a:r>
            <a:r>
              <a:rPr lang="en-US" altLang="ja-JP" sz="1200" dirty="0" smtClean="0">
                <a:latin typeface="ＭＳ 明朝" panose="02020609040205080304" pitchFamily="17" charset="-128"/>
                <a:ea typeface="ＭＳ 明朝" panose="02020609040205080304" pitchFamily="17" charset="-128"/>
              </a:rPr>
              <a:t>10</a:t>
            </a:r>
            <a:r>
              <a:rPr lang="ja-JP" altLang="en-US" sz="1200" dirty="0" smtClean="0">
                <a:latin typeface="ＭＳ 明朝" panose="02020609040205080304" pitchFamily="17" charset="-128"/>
                <a:ea typeface="ＭＳ 明朝" panose="02020609040205080304" pitchFamily="17" charset="-128"/>
              </a:rPr>
              <a:t>疾病を示します。</a:t>
            </a:r>
            <a:endParaRPr kumimoji="1" lang="ja-JP" altLang="en-US" sz="1200" b="0" i="0" u="none" strike="noStrike" kern="1200" cap="none" spc="0" normalizeH="0" baseline="0" noProof="0" dirty="0">
              <a:ln>
                <a:noFill/>
              </a:ln>
              <a:effectLst/>
              <a:uLnTx/>
              <a:uFillTx/>
              <a:latin typeface="ＭＳ 明朝"/>
              <a:ea typeface="ＭＳ 明朝"/>
              <a:cs typeface="+mj-cs"/>
            </a:endParaRPr>
          </a:p>
        </p:txBody>
      </p:sp>
      <p:sp>
        <p:nvSpPr>
          <p:cNvPr id="12" name="正方形/長方形 11"/>
          <p:cNvSpPr/>
          <p:nvPr/>
        </p:nvSpPr>
        <p:spPr>
          <a:xfrm>
            <a:off x="374585" y="970291"/>
            <a:ext cx="6120000"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spAutoFit/>
          </a:bodyPr>
          <a:lstStyle/>
          <a:p>
            <a:r>
              <a:rPr kumimoji="1" lang="ja-JP" altLang="en-US" sz="1200" dirty="0" smtClean="0">
                <a:solidFill>
                  <a:schemeClr val="tx1"/>
                </a:solidFill>
                <a:latin typeface="ＭＳ 明朝"/>
                <a:ea typeface="ＭＳ 明朝"/>
              </a:rPr>
              <a:t>中分類</a:t>
            </a:r>
            <a:r>
              <a:rPr kumimoji="1" lang="ja-JP" altLang="en-US" sz="1200" dirty="0">
                <a:solidFill>
                  <a:schemeClr val="tx1"/>
                </a:solidFill>
                <a:latin typeface="ＭＳ 明朝"/>
                <a:ea typeface="ＭＳ 明朝"/>
              </a:rPr>
              <a:t>による疾病別</a:t>
            </a:r>
            <a:r>
              <a:rPr kumimoji="1" lang="ja-JP" altLang="en-US" sz="1200" dirty="0" smtClean="0">
                <a:solidFill>
                  <a:schemeClr val="tx1"/>
                </a:solidFill>
                <a:latin typeface="ＭＳ 明朝"/>
                <a:ea typeface="ＭＳ 明朝"/>
              </a:rPr>
              <a:t>統計</a:t>
            </a:r>
            <a:r>
              <a:rPr lang="en-US" altLang="ja-JP" sz="1200" dirty="0" smtClean="0">
                <a:solidFill>
                  <a:schemeClr val="tx1"/>
                </a:solidFill>
                <a:latin typeface="ＭＳ 明朝"/>
                <a:ea typeface="ＭＳ 明朝"/>
              </a:rPr>
              <a:t>(</a:t>
            </a:r>
            <a:r>
              <a:rPr lang="ja-JP" altLang="en-US" sz="1200" dirty="0" smtClean="0">
                <a:solidFill>
                  <a:schemeClr val="tx1"/>
                </a:solidFill>
                <a:latin typeface="ＭＳ 明朝"/>
                <a:ea typeface="ＭＳ 明朝"/>
              </a:rPr>
              <a:t>医療費</a:t>
            </a:r>
            <a:r>
              <a:rPr lang="ja-JP" altLang="en-US" sz="1200" dirty="0">
                <a:solidFill>
                  <a:schemeClr val="tx1"/>
                </a:solidFill>
                <a:latin typeface="ＭＳ 明朝"/>
                <a:ea typeface="ＭＳ 明朝"/>
              </a:rPr>
              <a:t>上位</a:t>
            </a:r>
            <a:r>
              <a:rPr lang="en-US" altLang="ja-JP" sz="1200" dirty="0">
                <a:solidFill>
                  <a:schemeClr val="tx1"/>
                </a:solidFill>
                <a:latin typeface="ＭＳ 明朝"/>
                <a:ea typeface="ＭＳ 明朝"/>
              </a:rPr>
              <a:t>10</a:t>
            </a:r>
            <a:r>
              <a:rPr lang="ja-JP" altLang="en-US" sz="1200" dirty="0" smtClean="0">
                <a:solidFill>
                  <a:schemeClr val="tx1"/>
                </a:solidFill>
                <a:latin typeface="ＭＳ 明朝"/>
                <a:ea typeface="ＭＳ 明朝"/>
              </a:rPr>
              <a:t>疾病</a:t>
            </a:r>
            <a:r>
              <a:rPr lang="en-US" altLang="ja-JP" sz="1200" dirty="0" smtClean="0">
                <a:solidFill>
                  <a:schemeClr val="tx1"/>
                </a:solidFill>
                <a:latin typeface="ＭＳ 明朝"/>
                <a:ea typeface="ＭＳ 明朝"/>
              </a:rPr>
              <a:t>)</a:t>
            </a:r>
            <a:endParaRPr kumimoji="1" lang="ja-JP" altLang="en-US" sz="1200" dirty="0">
              <a:solidFill>
                <a:schemeClr val="tx1"/>
              </a:solidFill>
              <a:latin typeface="ＭＳ 明朝"/>
              <a:ea typeface="ＭＳ 明朝"/>
            </a:endParaRPr>
          </a:p>
        </p:txBody>
      </p:sp>
      <p:sp>
        <p:nvSpPr>
          <p:cNvPr id="13" name="正方形/長方形 12"/>
          <p:cNvSpPr/>
          <p:nvPr/>
        </p:nvSpPr>
        <p:spPr>
          <a:xfrm>
            <a:off x="320652" y="4401292"/>
            <a:ext cx="6120000" cy="830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spAutoFit/>
          </a:bodyPr>
          <a:lstStyle/>
          <a:p>
            <a:r>
              <a:rPr lang="ja-JP" altLang="en-US" sz="800" b="1" dirty="0" smtClean="0">
                <a:solidFill>
                  <a:schemeClr val="tx1"/>
                </a:solidFill>
                <a:latin typeface="ＭＳ 明朝"/>
                <a:ea typeface="ＭＳ 明朝"/>
              </a:rPr>
              <a:t>データ化範囲</a:t>
            </a:r>
            <a:r>
              <a:rPr lang="en-US" altLang="ja-JP" sz="800" b="1" dirty="0" smtClean="0">
                <a:solidFill>
                  <a:schemeClr val="tx1"/>
                </a:solidFill>
                <a:latin typeface="ＭＳ 明朝"/>
                <a:ea typeface="ＭＳ 明朝"/>
              </a:rPr>
              <a:t>(</a:t>
            </a:r>
            <a:r>
              <a:rPr lang="ja-JP" altLang="en-US" sz="800" b="1" dirty="0" smtClean="0">
                <a:solidFill>
                  <a:schemeClr val="tx1"/>
                </a:solidFill>
                <a:latin typeface="ＭＳ 明朝"/>
                <a:ea typeface="ＭＳ 明朝"/>
              </a:rPr>
              <a:t>分析対象</a:t>
            </a:r>
            <a:r>
              <a:rPr lang="en-US" altLang="ja-JP" sz="800" b="1" dirty="0" smtClean="0">
                <a:solidFill>
                  <a:schemeClr val="tx1"/>
                </a:solidFill>
                <a:latin typeface="ＭＳ 明朝"/>
                <a:ea typeface="ＭＳ 明朝"/>
              </a:rPr>
              <a:t>)…</a:t>
            </a:r>
            <a:r>
              <a:rPr lang="ja-JP" altLang="en-US" sz="800" b="1" dirty="0" smtClean="0">
                <a:solidFill>
                  <a:schemeClr val="tx1"/>
                </a:solidFill>
                <a:latin typeface="ＭＳ 明朝"/>
                <a:ea typeface="ＭＳ 明朝"/>
              </a:rPr>
              <a:t>入院</a:t>
            </a:r>
            <a:r>
              <a:rPr lang="en-US" altLang="ja-JP" sz="800" b="1" dirty="0" smtClean="0">
                <a:solidFill>
                  <a:schemeClr val="tx1"/>
                </a:solidFill>
                <a:latin typeface="ＭＳ 明朝"/>
                <a:ea typeface="ＭＳ 明朝"/>
              </a:rPr>
              <a:t>(DPC</a:t>
            </a:r>
            <a:r>
              <a:rPr lang="ja-JP" altLang="en-US" sz="800" b="1" dirty="0" smtClean="0">
                <a:solidFill>
                  <a:schemeClr val="tx1"/>
                </a:solidFill>
                <a:latin typeface="ＭＳ 明朝"/>
                <a:ea typeface="ＭＳ 明朝"/>
              </a:rPr>
              <a:t>を含む</a:t>
            </a:r>
            <a:r>
              <a:rPr lang="en-US" altLang="ja-JP" sz="800" b="1" dirty="0" smtClean="0">
                <a:solidFill>
                  <a:schemeClr val="tx1"/>
                </a:solidFill>
                <a:latin typeface="ＭＳ 明朝"/>
                <a:ea typeface="ＭＳ 明朝"/>
              </a:rPr>
              <a:t>)</a:t>
            </a:r>
            <a:r>
              <a:rPr lang="ja-JP" altLang="en-US" sz="800" b="1" dirty="0" err="1" smtClean="0">
                <a:solidFill>
                  <a:schemeClr val="tx1"/>
                </a:solidFill>
                <a:latin typeface="ＭＳ 明朝"/>
                <a:ea typeface="ＭＳ 明朝"/>
              </a:rPr>
              <a:t>、</a:t>
            </a:r>
            <a:r>
              <a:rPr lang="ja-JP" altLang="en-US" sz="800" b="1" dirty="0" smtClean="0">
                <a:solidFill>
                  <a:schemeClr val="tx1"/>
                </a:solidFill>
                <a:latin typeface="ＭＳ 明朝"/>
                <a:ea typeface="ＭＳ 明朝"/>
              </a:rPr>
              <a:t>入院外、調剤の電子レセプト。</a:t>
            </a:r>
            <a:endParaRPr lang="en-US" altLang="ja-JP" sz="800" b="1" dirty="0" smtClean="0">
              <a:solidFill>
                <a:schemeClr val="tx1"/>
              </a:solidFill>
              <a:latin typeface="ＭＳ 明朝"/>
              <a:ea typeface="ＭＳ 明朝"/>
            </a:endParaRPr>
          </a:p>
          <a:p>
            <a:r>
              <a:rPr lang="ja-JP" altLang="en-US" sz="800" b="1" dirty="0" smtClean="0">
                <a:solidFill>
                  <a:schemeClr val="tx1"/>
                </a:solidFill>
                <a:latin typeface="ＭＳ 明朝"/>
                <a:ea typeface="ＭＳ 明朝"/>
              </a:rPr>
              <a:t>　　　　　　　　　　　　対象診療年月は平成</a:t>
            </a:r>
            <a:r>
              <a:rPr lang="en-US" altLang="ja-JP" sz="800" b="1" dirty="0" smtClean="0">
                <a:solidFill>
                  <a:schemeClr val="tx1"/>
                </a:solidFill>
                <a:latin typeface="ＭＳ 明朝"/>
                <a:ea typeface="ＭＳ 明朝"/>
              </a:rPr>
              <a:t>28</a:t>
            </a:r>
            <a:r>
              <a:rPr lang="ja-JP" altLang="en-US" sz="800" b="1" dirty="0" smtClean="0">
                <a:solidFill>
                  <a:schemeClr val="tx1"/>
                </a:solidFill>
                <a:latin typeface="ＭＳ 明朝"/>
                <a:ea typeface="ＭＳ 明朝"/>
              </a:rPr>
              <a:t>年</a:t>
            </a:r>
            <a:r>
              <a:rPr lang="en-US" altLang="ja-JP" sz="800" b="1" dirty="0" smtClean="0">
                <a:solidFill>
                  <a:schemeClr val="tx1"/>
                </a:solidFill>
                <a:latin typeface="ＭＳ 明朝"/>
                <a:ea typeface="ＭＳ 明朝"/>
              </a:rPr>
              <a:t>4</a:t>
            </a:r>
            <a:r>
              <a:rPr lang="ja-JP" altLang="en-US" sz="800" b="1" dirty="0" smtClean="0">
                <a:solidFill>
                  <a:schemeClr val="tx1"/>
                </a:solidFill>
                <a:latin typeface="ＭＳ 明朝"/>
                <a:ea typeface="ＭＳ 明朝"/>
              </a:rPr>
              <a:t>月～平成</a:t>
            </a:r>
            <a:r>
              <a:rPr lang="en-US" altLang="ja-JP" sz="800" b="1" dirty="0" smtClean="0">
                <a:solidFill>
                  <a:schemeClr val="tx1"/>
                </a:solidFill>
                <a:latin typeface="ＭＳ 明朝"/>
                <a:ea typeface="ＭＳ 明朝"/>
              </a:rPr>
              <a:t>29</a:t>
            </a:r>
            <a:r>
              <a:rPr lang="ja-JP" altLang="en-US" sz="800" b="1" dirty="0" smtClean="0">
                <a:solidFill>
                  <a:schemeClr val="tx1"/>
                </a:solidFill>
                <a:latin typeface="ＭＳ 明朝"/>
                <a:ea typeface="ＭＳ 明朝"/>
              </a:rPr>
              <a:t>年</a:t>
            </a:r>
            <a:r>
              <a:rPr lang="en-US" altLang="ja-JP" sz="800" b="1" dirty="0" smtClean="0">
                <a:solidFill>
                  <a:schemeClr val="tx1"/>
                </a:solidFill>
                <a:latin typeface="ＭＳ 明朝"/>
                <a:ea typeface="ＭＳ 明朝"/>
              </a:rPr>
              <a:t>3</a:t>
            </a:r>
            <a:r>
              <a:rPr lang="ja-JP" altLang="en-US" sz="800" b="1" dirty="0" smtClean="0">
                <a:solidFill>
                  <a:schemeClr val="tx1"/>
                </a:solidFill>
                <a:latin typeface="ＭＳ 明朝"/>
                <a:ea typeface="ＭＳ 明朝"/>
              </a:rPr>
              <a:t>月診療分</a:t>
            </a:r>
            <a:r>
              <a:rPr lang="en-US" altLang="ja-JP" sz="800" b="1" dirty="0" smtClean="0">
                <a:solidFill>
                  <a:schemeClr val="tx1"/>
                </a:solidFill>
                <a:latin typeface="ＭＳ 明朝"/>
                <a:ea typeface="ＭＳ 明朝"/>
              </a:rPr>
              <a:t>(12</a:t>
            </a:r>
            <a:r>
              <a:rPr lang="ja-JP" altLang="en-US" sz="800" b="1" dirty="0" smtClean="0">
                <a:solidFill>
                  <a:schemeClr val="tx1"/>
                </a:solidFill>
                <a:latin typeface="ＭＳ 明朝"/>
                <a:ea typeface="ＭＳ 明朝"/>
              </a:rPr>
              <a:t>カ月分</a:t>
            </a:r>
            <a:r>
              <a:rPr lang="en-US" altLang="ja-JP" sz="800" b="1" dirty="0" smtClean="0">
                <a:solidFill>
                  <a:schemeClr val="tx1"/>
                </a:solidFill>
                <a:latin typeface="ＭＳ 明朝"/>
                <a:ea typeface="ＭＳ 明朝"/>
              </a:rPr>
              <a:t>)</a:t>
            </a:r>
            <a:r>
              <a:rPr lang="ja-JP" altLang="en-US" sz="800" b="1" dirty="0" err="1" smtClean="0">
                <a:solidFill>
                  <a:schemeClr val="tx1"/>
                </a:solidFill>
                <a:latin typeface="ＭＳ 明朝"/>
                <a:ea typeface="ＭＳ 明朝"/>
              </a:rPr>
              <a:t>。</a:t>
            </a:r>
            <a:endParaRPr lang="en-US" altLang="ja-JP" sz="800" b="1" dirty="0" smtClean="0">
              <a:solidFill>
                <a:schemeClr val="tx1"/>
              </a:solidFill>
              <a:latin typeface="ＭＳ 明朝"/>
              <a:ea typeface="ＭＳ 明朝"/>
            </a:endParaRPr>
          </a:p>
          <a:p>
            <a:r>
              <a:rPr lang="ja-JP" altLang="en-US" sz="800" b="1" dirty="0" smtClean="0">
                <a:solidFill>
                  <a:schemeClr val="tx1"/>
                </a:solidFill>
                <a:latin typeface="ＭＳ 明朝"/>
                <a:ea typeface="ＭＳ 明朝"/>
              </a:rPr>
              <a:t>資格確認日</a:t>
            </a:r>
            <a:r>
              <a:rPr lang="en-US" altLang="ja-JP" sz="800" b="1" dirty="0" smtClean="0">
                <a:solidFill>
                  <a:schemeClr val="tx1"/>
                </a:solidFill>
                <a:latin typeface="ＭＳ 明朝"/>
                <a:ea typeface="ＭＳ 明朝"/>
              </a:rPr>
              <a:t>…</a:t>
            </a:r>
            <a:r>
              <a:rPr lang="ja-JP" altLang="en-US" sz="800" b="1" dirty="0" smtClean="0">
                <a:solidFill>
                  <a:schemeClr val="tx1"/>
                </a:solidFill>
                <a:latin typeface="ＭＳ 明朝"/>
                <a:ea typeface="ＭＳ 明朝"/>
              </a:rPr>
              <a:t>各月、</a:t>
            </a:r>
            <a:r>
              <a:rPr lang="en-US" altLang="ja-JP" sz="800" b="1" dirty="0" smtClean="0">
                <a:solidFill>
                  <a:schemeClr val="tx1"/>
                </a:solidFill>
                <a:latin typeface="ＭＳ 明朝"/>
                <a:ea typeface="ＭＳ 明朝"/>
              </a:rPr>
              <a:t>1</a:t>
            </a:r>
            <a:r>
              <a:rPr lang="ja-JP" altLang="en-US" sz="800" b="1" dirty="0" smtClean="0">
                <a:solidFill>
                  <a:schemeClr val="tx1"/>
                </a:solidFill>
                <a:latin typeface="ＭＳ 明朝"/>
                <a:ea typeface="ＭＳ 明朝"/>
              </a:rPr>
              <a:t>日でも資格があれば分析対象としている。</a:t>
            </a:r>
          </a:p>
          <a:p>
            <a:r>
              <a:rPr lang="ja-JP" altLang="en-US" sz="800" dirty="0" smtClean="0">
                <a:solidFill>
                  <a:schemeClr val="tx1"/>
                </a:solidFill>
                <a:latin typeface="ＭＳ 明朝"/>
                <a:ea typeface="ＭＳ 明朝"/>
              </a:rPr>
              <a:t>株式会社データホライゾン　医療費分解技術を用いて疾病毎に点数をグルーピングし算出。</a:t>
            </a:r>
          </a:p>
          <a:p>
            <a:r>
              <a:rPr lang="en-US" altLang="ja-JP" sz="800" dirty="0" smtClean="0">
                <a:solidFill>
                  <a:schemeClr val="tx1"/>
                </a:solidFill>
                <a:latin typeface="ＭＳ 明朝"/>
                <a:ea typeface="ＭＳ 明朝"/>
              </a:rPr>
              <a:t>※</a:t>
            </a:r>
            <a:r>
              <a:rPr lang="ja-JP" altLang="en-US" sz="800" dirty="0" smtClean="0">
                <a:solidFill>
                  <a:schemeClr val="tx1"/>
                </a:solidFill>
                <a:latin typeface="ＭＳ 明朝"/>
                <a:ea typeface="ＭＳ 明朝"/>
              </a:rPr>
              <a:t>医療費</a:t>
            </a:r>
            <a:r>
              <a:rPr lang="en-US" altLang="ja-JP" sz="800" dirty="0" smtClean="0">
                <a:solidFill>
                  <a:schemeClr val="tx1"/>
                </a:solidFill>
                <a:latin typeface="ＭＳ 明朝"/>
                <a:ea typeface="ＭＳ 明朝"/>
              </a:rPr>
              <a:t>…</a:t>
            </a:r>
            <a:r>
              <a:rPr lang="ja-JP" altLang="en-US" sz="800" dirty="0" smtClean="0">
                <a:solidFill>
                  <a:schemeClr val="tx1"/>
                </a:solidFill>
                <a:latin typeface="ＭＳ 明朝"/>
                <a:ea typeface="ＭＳ 明朝"/>
              </a:rPr>
              <a:t>中分類における疾病項目毎に集計するため、データ化時点で医科レセプトが存在しない</a:t>
            </a:r>
            <a:r>
              <a:rPr lang="en-US" altLang="ja-JP" sz="800" dirty="0" smtClean="0">
                <a:solidFill>
                  <a:schemeClr val="tx1"/>
                </a:solidFill>
                <a:latin typeface="ＭＳ 明朝"/>
                <a:ea typeface="ＭＳ 明朝"/>
              </a:rPr>
              <a:t>(</a:t>
            </a:r>
            <a:r>
              <a:rPr lang="ja-JP" altLang="en-US" sz="800" dirty="0" smtClean="0">
                <a:solidFill>
                  <a:schemeClr val="tx1"/>
                </a:solidFill>
                <a:latin typeface="ＭＳ 明朝"/>
                <a:ea typeface="ＭＳ 明朝"/>
              </a:rPr>
              <a:t>画像レセプト、月遅れ等</a:t>
            </a:r>
            <a:r>
              <a:rPr lang="en-US" altLang="ja-JP" sz="800" dirty="0" smtClean="0">
                <a:solidFill>
                  <a:schemeClr val="tx1"/>
                </a:solidFill>
                <a:latin typeface="ＭＳ 明朝"/>
                <a:ea typeface="ＭＳ 明朝"/>
              </a:rPr>
              <a:t>)</a:t>
            </a:r>
            <a:r>
              <a:rPr lang="ja-JP" altLang="en-US" sz="800" dirty="0" smtClean="0">
                <a:solidFill>
                  <a:schemeClr val="tx1"/>
                </a:solidFill>
                <a:latin typeface="ＭＳ 明朝"/>
                <a:ea typeface="ＭＳ 明朝"/>
              </a:rPr>
              <a:t>場合集計できない。そのため他統計と一致しない。</a:t>
            </a:r>
            <a:endParaRPr lang="ja-JP" altLang="en-US" sz="800" dirty="0">
              <a:solidFill>
                <a:schemeClr val="tx1"/>
              </a:solidFill>
              <a:latin typeface="ＭＳ 明朝"/>
              <a:ea typeface="ＭＳ 明朝"/>
            </a:endParaRPr>
          </a:p>
        </p:txBody>
      </p:sp>
      <p:sp>
        <p:nvSpPr>
          <p:cNvPr id="15" name="正方形/長方形 14"/>
          <p:cNvSpPr/>
          <p:nvPr/>
        </p:nvSpPr>
        <p:spPr>
          <a:xfrm>
            <a:off x="296652" y="8280412"/>
            <a:ext cx="6120000" cy="707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spAutoFit/>
          </a:bodyPr>
          <a:lstStyle/>
          <a:p>
            <a:r>
              <a:rPr lang="ja-JP" altLang="en-US" sz="800" b="1" dirty="0">
                <a:solidFill>
                  <a:schemeClr val="tx1"/>
                </a:solidFill>
                <a:latin typeface="ＭＳ 明朝"/>
                <a:ea typeface="ＭＳ 明朝"/>
              </a:rPr>
              <a:t>データ化範囲</a:t>
            </a:r>
            <a:r>
              <a:rPr lang="en-US" altLang="ja-JP" sz="800" b="1" dirty="0">
                <a:solidFill>
                  <a:schemeClr val="tx1"/>
                </a:solidFill>
                <a:latin typeface="ＭＳ 明朝"/>
                <a:ea typeface="ＭＳ 明朝"/>
              </a:rPr>
              <a:t>(</a:t>
            </a:r>
            <a:r>
              <a:rPr lang="ja-JP" altLang="en-US" sz="800" b="1" dirty="0">
                <a:solidFill>
                  <a:schemeClr val="tx1"/>
                </a:solidFill>
                <a:latin typeface="ＭＳ 明朝"/>
                <a:ea typeface="ＭＳ 明朝"/>
              </a:rPr>
              <a:t>分析対象</a:t>
            </a:r>
            <a:r>
              <a:rPr lang="en-US" altLang="ja-JP" sz="800" b="1" dirty="0" smtClean="0">
                <a:solidFill>
                  <a:schemeClr val="tx1"/>
                </a:solidFill>
                <a:latin typeface="ＭＳ 明朝"/>
                <a:ea typeface="ＭＳ 明朝"/>
              </a:rPr>
              <a:t>)…</a:t>
            </a:r>
            <a:r>
              <a:rPr lang="ja-JP" altLang="en-US" sz="800" b="1" dirty="0" smtClean="0">
                <a:solidFill>
                  <a:schemeClr val="tx1"/>
                </a:solidFill>
                <a:latin typeface="ＭＳ 明朝"/>
                <a:ea typeface="ＭＳ 明朝"/>
              </a:rPr>
              <a:t>入院</a:t>
            </a:r>
            <a:r>
              <a:rPr lang="en-US" altLang="ja-JP" sz="800" b="1" dirty="0" smtClean="0">
                <a:solidFill>
                  <a:schemeClr val="tx1"/>
                </a:solidFill>
                <a:latin typeface="ＭＳ 明朝"/>
                <a:ea typeface="ＭＳ 明朝"/>
              </a:rPr>
              <a:t>(DPC</a:t>
            </a:r>
            <a:r>
              <a:rPr lang="ja-JP" altLang="en-US" sz="800" b="1" dirty="0" smtClean="0">
                <a:solidFill>
                  <a:schemeClr val="tx1"/>
                </a:solidFill>
                <a:latin typeface="ＭＳ 明朝"/>
                <a:ea typeface="ＭＳ 明朝"/>
              </a:rPr>
              <a:t>を含む</a:t>
            </a:r>
            <a:r>
              <a:rPr lang="en-US" altLang="ja-JP" sz="800" b="1" dirty="0" smtClean="0">
                <a:solidFill>
                  <a:schemeClr val="tx1"/>
                </a:solidFill>
                <a:latin typeface="ＭＳ 明朝"/>
                <a:ea typeface="ＭＳ 明朝"/>
              </a:rPr>
              <a:t>)</a:t>
            </a:r>
            <a:r>
              <a:rPr lang="ja-JP" altLang="en-US" sz="800" b="1" dirty="0" err="1" smtClean="0">
                <a:solidFill>
                  <a:schemeClr val="tx1"/>
                </a:solidFill>
                <a:latin typeface="ＭＳ 明朝"/>
                <a:ea typeface="ＭＳ 明朝"/>
              </a:rPr>
              <a:t>、</a:t>
            </a:r>
            <a:r>
              <a:rPr lang="ja-JP" altLang="en-US" sz="800" b="1" dirty="0" smtClean="0">
                <a:solidFill>
                  <a:schemeClr val="tx1"/>
                </a:solidFill>
                <a:latin typeface="ＭＳ 明朝"/>
                <a:ea typeface="ＭＳ 明朝"/>
              </a:rPr>
              <a:t>入院外、調剤の電子レセプト。</a:t>
            </a:r>
            <a:endParaRPr lang="en-US" altLang="ja-JP" sz="800" b="1" dirty="0">
              <a:solidFill>
                <a:schemeClr val="tx1"/>
              </a:solidFill>
              <a:latin typeface="ＭＳ 明朝"/>
              <a:ea typeface="ＭＳ 明朝"/>
            </a:endParaRPr>
          </a:p>
          <a:p>
            <a:r>
              <a:rPr lang="ja-JP" altLang="en-US" sz="800" b="1" dirty="0">
                <a:solidFill>
                  <a:schemeClr val="tx1"/>
                </a:solidFill>
                <a:latin typeface="ＭＳ 明朝"/>
                <a:ea typeface="ＭＳ 明朝"/>
              </a:rPr>
              <a:t>　　　　　　　　　　　　対象診療年月</a:t>
            </a:r>
            <a:r>
              <a:rPr lang="ja-JP" altLang="en-US" sz="800" b="1" dirty="0" smtClean="0">
                <a:solidFill>
                  <a:schemeClr val="tx1"/>
                </a:solidFill>
                <a:latin typeface="ＭＳ 明朝"/>
                <a:ea typeface="ＭＳ 明朝"/>
              </a:rPr>
              <a:t>は平成</a:t>
            </a:r>
            <a:r>
              <a:rPr lang="en-US" altLang="ja-JP" sz="800" b="1" dirty="0" smtClean="0">
                <a:solidFill>
                  <a:schemeClr val="tx1"/>
                </a:solidFill>
                <a:latin typeface="ＭＳ 明朝"/>
                <a:ea typeface="ＭＳ 明朝"/>
              </a:rPr>
              <a:t>28</a:t>
            </a:r>
            <a:r>
              <a:rPr lang="ja-JP" altLang="en-US" sz="800" b="1" dirty="0" smtClean="0">
                <a:solidFill>
                  <a:schemeClr val="tx1"/>
                </a:solidFill>
                <a:latin typeface="ＭＳ 明朝"/>
                <a:ea typeface="ＭＳ 明朝"/>
              </a:rPr>
              <a:t>年</a:t>
            </a:r>
            <a:r>
              <a:rPr lang="en-US" altLang="ja-JP" sz="800" b="1" dirty="0" smtClean="0">
                <a:solidFill>
                  <a:schemeClr val="tx1"/>
                </a:solidFill>
                <a:latin typeface="ＭＳ 明朝"/>
                <a:ea typeface="ＭＳ 明朝"/>
              </a:rPr>
              <a:t>4</a:t>
            </a:r>
            <a:r>
              <a:rPr lang="ja-JP" altLang="en-US" sz="800" b="1" dirty="0" smtClean="0">
                <a:solidFill>
                  <a:schemeClr val="tx1"/>
                </a:solidFill>
                <a:latin typeface="ＭＳ 明朝"/>
                <a:ea typeface="ＭＳ 明朝"/>
              </a:rPr>
              <a:t>月～平成</a:t>
            </a:r>
            <a:r>
              <a:rPr lang="en-US" altLang="ja-JP" sz="800" b="1" dirty="0" smtClean="0">
                <a:solidFill>
                  <a:schemeClr val="tx1"/>
                </a:solidFill>
                <a:latin typeface="ＭＳ 明朝"/>
                <a:ea typeface="ＭＳ 明朝"/>
              </a:rPr>
              <a:t>29</a:t>
            </a:r>
            <a:r>
              <a:rPr lang="ja-JP" altLang="en-US" sz="800" b="1" dirty="0" smtClean="0">
                <a:solidFill>
                  <a:schemeClr val="tx1"/>
                </a:solidFill>
                <a:latin typeface="ＭＳ 明朝"/>
                <a:ea typeface="ＭＳ 明朝"/>
              </a:rPr>
              <a:t>年</a:t>
            </a:r>
            <a:r>
              <a:rPr lang="en-US" altLang="ja-JP" sz="800" b="1" dirty="0" smtClean="0">
                <a:solidFill>
                  <a:schemeClr val="tx1"/>
                </a:solidFill>
                <a:latin typeface="ＭＳ 明朝"/>
                <a:ea typeface="ＭＳ 明朝"/>
              </a:rPr>
              <a:t>3</a:t>
            </a:r>
            <a:r>
              <a:rPr lang="ja-JP" altLang="en-US" sz="800" b="1" dirty="0" smtClean="0">
                <a:solidFill>
                  <a:schemeClr val="tx1"/>
                </a:solidFill>
                <a:latin typeface="ＭＳ 明朝"/>
                <a:ea typeface="ＭＳ 明朝"/>
              </a:rPr>
              <a:t>月診療分</a:t>
            </a:r>
            <a:r>
              <a:rPr lang="en-US" altLang="ja-JP" sz="800" b="1" dirty="0" smtClean="0">
                <a:solidFill>
                  <a:schemeClr val="tx1"/>
                </a:solidFill>
                <a:latin typeface="ＭＳ 明朝"/>
                <a:ea typeface="ＭＳ 明朝"/>
              </a:rPr>
              <a:t>(12</a:t>
            </a:r>
            <a:r>
              <a:rPr lang="ja-JP" altLang="en-US" sz="800" b="1" dirty="0" smtClean="0">
                <a:solidFill>
                  <a:schemeClr val="tx1"/>
                </a:solidFill>
                <a:latin typeface="ＭＳ 明朝"/>
                <a:ea typeface="ＭＳ 明朝"/>
              </a:rPr>
              <a:t>カ月分</a:t>
            </a:r>
            <a:r>
              <a:rPr lang="en-US" altLang="ja-JP" sz="800" b="1" dirty="0" smtClean="0">
                <a:solidFill>
                  <a:schemeClr val="tx1"/>
                </a:solidFill>
                <a:latin typeface="ＭＳ 明朝"/>
                <a:ea typeface="ＭＳ 明朝"/>
              </a:rPr>
              <a:t>)</a:t>
            </a:r>
            <a:r>
              <a:rPr lang="ja-JP" altLang="en-US" sz="800" b="1" dirty="0" err="1" smtClean="0">
                <a:solidFill>
                  <a:schemeClr val="tx1"/>
                </a:solidFill>
                <a:latin typeface="ＭＳ 明朝"/>
                <a:ea typeface="ＭＳ 明朝"/>
              </a:rPr>
              <a:t>。</a:t>
            </a:r>
            <a:endParaRPr lang="en-US" altLang="ja-JP" sz="800" b="1" dirty="0">
              <a:solidFill>
                <a:schemeClr val="tx1"/>
              </a:solidFill>
              <a:latin typeface="ＭＳ 明朝"/>
              <a:ea typeface="ＭＳ 明朝"/>
            </a:endParaRPr>
          </a:p>
          <a:p>
            <a:r>
              <a:rPr lang="ja-JP" altLang="en-US" sz="800" b="1" dirty="0">
                <a:solidFill>
                  <a:schemeClr val="tx1"/>
                </a:solidFill>
                <a:latin typeface="ＭＳ 明朝"/>
                <a:ea typeface="ＭＳ 明朝"/>
              </a:rPr>
              <a:t>資格確認日</a:t>
            </a:r>
            <a:r>
              <a:rPr lang="en-US" altLang="ja-JP" sz="800" b="1" dirty="0">
                <a:solidFill>
                  <a:schemeClr val="tx1"/>
                </a:solidFill>
                <a:latin typeface="ＭＳ 明朝"/>
                <a:ea typeface="ＭＳ 明朝"/>
              </a:rPr>
              <a:t>…</a:t>
            </a:r>
            <a:r>
              <a:rPr lang="ja-JP" altLang="en-US" sz="800" b="1" dirty="0">
                <a:solidFill>
                  <a:schemeClr val="tx1"/>
                </a:solidFill>
                <a:latin typeface="ＭＳ 明朝"/>
                <a:ea typeface="ＭＳ 明朝"/>
              </a:rPr>
              <a:t>各月、</a:t>
            </a:r>
            <a:r>
              <a:rPr lang="en-US" altLang="ja-JP" sz="800" b="1" dirty="0">
                <a:solidFill>
                  <a:schemeClr val="tx1"/>
                </a:solidFill>
                <a:latin typeface="ＭＳ 明朝"/>
                <a:ea typeface="ＭＳ 明朝"/>
              </a:rPr>
              <a:t>1</a:t>
            </a:r>
            <a:r>
              <a:rPr lang="ja-JP" altLang="en-US" sz="800" b="1" dirty="0">
                <a:solidFill>
                  <a:schemeClr val="tx1"/>
                </a:solidFill>
                <a:latin typeface="ＭＳ 明朝"/>
                <a:ea typeface="ＭＳ 明朝"/>
              </a:rPr>
              <a:t>日でも資格があれば分析対象としている。</a:t>
            </a:r>
          </a:p>
          <a:p>
            <a:r>
              <a:rPr lang="ja-JP" altLang="en-US" sz="800" dirty="0" smtClean="0">
                <a:solidFill>
                  <a:schemeClr val="tx1"/>
                </a:solidFill>
                <a:latin typeface="ＭＳ 明朝"/>
                <a:ea typeface="ＭＳ 明朝"/>
              </a:rPr>
              <a:t>株式会社データホライゾン</a:t>
            </a:r>
            <a:r>
              <a:rPr lang="ja-JP" altLang="en-US" sz="800" dirty="0">
                <a:solidFill>
                  <a:schemeClr val="tx1"/>
                </a:solidFill>
                <a:latin typeface="ＭＳ 明朝"/>
                <a:ea typeface="ＭＳ 明朝"/>
              </a:rPr>
              <a:t>　医療費分解技術を用いて疾病毎に点数をグルーピングし算出。</a:t>
            </a:r>
          </a:p>
          <a:p>
            <a:r>
              <a:rPr lang="en-US" altLang="ja-JP" sz="800" dirty="0">
                <a:solidFill>
                  <a:schemeClr val="tx1"/>
                </a:solidFill>
                <a:latin typeface="ＭＳ 明朝"/>
                <a:ea typeface="ＭＳ 明朝"/>
              </a:rPr>
              <a:t>※</a:t>
            </a:r>
            <a:r>
              <a:rPr lang="ja-JP" altLang="en-US" sz="800" dirty="0">
                <a:solidFill>
                  <a:schemeClr val="tx1"/>
                </a:solidFill>
                <a:latin typeface="ＭＳ 明朝"/>
                <a:ea typeface="ＭＳ 明朝"/>
              </a:rPr>
              <a:t>患者数</a:t>
            </a:r>
            <a:r>
              <a:rPr lang="en-US" altLang="ja-JP" sz="800" dirty="0">
                <a:solidFill>
                  <a:schemeClr val="tx1"/>
                </a:solidFill>
                <a:latin typeface="ＭＳ 明朝"/>
                <a:ea typeface="ＭＳ 明朝"/>
              </a:rPr>
              <a:t>…</a:t>
            </a:r>
            <a:r>
              <a:rPr lang="ja-JP" altLang="en-US" sz="800" dirty="0">
                <a:solidFill>
                  <a:schemeClr val="tx1"/>
                </a:solidFill>
                <a:latin typeface="ＭＳ 明朝"/>
                <a:ea typeface="ＭＳ 明朝"/>
              </a:rPr>
              <a:t>中分類における疾病項目毎に集計するため、合計人数は他統計と一致しない</a:t>
            </a:r>
            <a:r>
              <a:rPr lang="en-US" altLang="ja-JP" sz="800" dirty="0">
                <a:solidFill>
                  <a:schemeClr val="tx1"/>
                </a:solidFill>
                <a:latin typeface="ＭＳ 明朝"/>
                <a:ea typeface="ＭＳ 明朝"/>
              </a:rPr>
              <a:t>(</a:t>
            </a:r>
            <a:r>
              <a:rPr lang="ja-JP" altLang="en-US" sz="800" dirty="0">
                <a:solidFill>
                  <a:schemeClr val="tx1"/>
                </a:solidFill>
                <a:latin typeface="ＭＳ 明朝"/>
                <a:ea typeface="ＭＳ 明朝"/>
              </a:rPr>
              <a:t>複数疾病をもつ患者がいるため</a:t>
            </a:r>
            <a:r>
              <a:rPr lang="en-US" altLang="ja-JP" sz="800" dirty="0">
                <a:solidFill>
                  <a:schemeClr val="tx1"/>
                </a:solidFill>
                <a:latin typeface="ＭＳ 明朝"/>
                <a:ea typeface="ＭＳ 明朝"/>
              </a:rPr>
              <a:t>)</a:t>
            </a:r>
            <a:r>
              <a:rPr lang="ja-JP" altLang="en-US" sz="800" dirty="0" err="1">
                <a:solidFill>
                  <a:schemeClr val="tx1"/>
                </a:solidFill>
                <a:latin typeface="ＭＳ 明朝"/>
                <a:ea typeface="ＭＳ 明朝"/>
              </a:rPr>
              <a:t>。</a:t>
            </a:r>
            <a:endParaRPr lang="ja-JP" altLang="en-US" sz="800" dirty="0">
              <a:solidFill>
                <a:schemeClr val="tx1"/>
              </a:solidFill>
              <a:latin typeface="ＭＳ 明朝"/>
              <a:ea typeface="ＭＳ 明朝"/>
            </a:endParaRPr>
          </a:p>
        </p:txBody>
      </p:sp>
      <p:sp>
        <p:nvSpPr>
          <p:cNvPr id="9" name="正方形/長方形 8"/>
          <p:cNvSpPr/>
          <p:nvPr/>
        </p:nvSpPr>
        <p:spPr>
          <a:xfrm>
            <a:off x="320652" y="5170813"/>
            <a:ext cx="6120000"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0">
            <a:spAutoFit/>
          </a:bodyPr>
          <a:lstStyle/>
          <a:p>
            <a:r>
              <a:rPr kumimoji="1" lang="ja-JP" altLang="en-US" sz="1200" dirty="0" smtClean="0">
                <a:solidFill>
                  <a:schemeClr val="tx1"/>
                </a:solidFill>
                <a:latin typeface="ＭＳ 明朝"/>
                <a:ea typeface="ＭＳ 明朝"/>
              </a:rPr>
              <a:t>中分類</a:t>
            </a:r>
            <a:r>
              <a:rPr kumimoji="1" lang="ja-JP" altLang="en-US" sz="1200" dirty="0">
                <a:solidFill>
                  <a:schemeClr val="tx1"/>
                </a:solidFill>
                <a:latin typeface="ＭＳ 明朝"/>
                <a:ea typeface="ＭＳ 明朝"/>
              </a:rPr>
              <a:t>による疾病別</a:t>
            </a:r>
            <a:r>
              <a:rPr kumimoji="1" lang="ja-JP" altLang="en-US" sz="1200" dirty="0" smtClean="0">
                <a:solidFill>
                  <a:schemeClr val="tx1"/>
                </a:solidFill>
                <a:latin typeface="ＭＳ 明朝"/>
                <a:ea typeface="ＭＳ 明朝"/>
              </a:rPr>
              <a:t>統計</a:t>
            </a:r>
            <a:r>
              <a:rPr lang="en-US" altLang="ja-JP" sz="1200" dirty="0" smtClean="0">
                <a:solidFill>
                  <a:schemeClr val="tx1"/>
                </a:solidFill>
                <a:latin typeface="ＭＳ 明朝"/>
                <a:ea typeface="ＭＳ 明朝"/>
              </a:rPr>
              <a:t>(</a:t>
            </a:r>
            <a:r>
              <a:rPr lang="ja-JP" altLang="en-US" sz="1200" dirty="0" smtClean="0">
                <a:solidFill>
                  <a:schemeClr val="tx1"/>
                </a:solidFill>
                <a:latin typeface="ＭＳ 明朝"/>
                <a:ea typeface="ＭＳ 明朝"/>
              </a:rPr>
              <a:t>患者数</a:t>
            </a:r>
            <a:r>
              <a:rPr lang="ja-JP" altLang="en-US" sz="1200" dirty="0">
                <a:solidFill>
                  <a:schemeClr val="tx1"/>
                </a:solidFill>
                <a:latin typeface="ＭＳ 明朝"/>
                <a:ea typeface="ＭＳ 明朝"/>
              </a:rPr>
              <a:t>上位</a:t>
            </a:r>
            <a:r>
              <a:rPr lang="en-US" altLang="ja-JP" sz="1200" dirty="0">
                <a:solidFill>
                  <a:schemeClr val="tx1"/>
                </a:solidFill>
                <a:latin typeface="ＭＳ 明朝"/>
                <a:ea typeface="ＭＳ 明朝"/>
              </a:rPr>
              <a:t>10</a:t>
            </a:r>
            <a:r>
              <a:rPr lang="ja-JP" altLang="en-US" sz="1200" dirty="0" smtClean="0">
                <a:solidFill>
                  <a:schemeClr val="tx1"/>
                </a:solidFill>
                <a:latin typeface="ＭＳ 明朝"/>
                <a:ea typeface="ＭＳ 明朝"/>
              </a:rPr>
              <a:t>疾病</a:t>
            </a:r>
            <a:r>
              <a:rPr lang="en-US" altLang="ja-JP" sz="1200" dirty="0" smtClean="0">
                <a:solidFill>
                  <a:schemeClr val="tx1"/>
                </a:solidFill>
                <a:latin typeface="ＭＳ 明朝"/>
                <a:ea typeface="ＭＳ 明朝"/>
              </a:rPr>
              <a:t>)</a:t>
            </a:r>
            <a:endParaRPr kumimoji="1" lang="ja-JP" altLang="en-US" sz="1200" dirty="0">
              <a:solidFill>
                <a:schemeClr val="tx1"/>
              </a:solidFill>
              <a:latin typeface="ＭＳ 明朝"/>
              <a:ea typeface="ＭＳ 明朝"/>
            </a:endParaRPr>
          </a:p>
        </p:txBody>
      </p:sp>
      <p:sp>
        <p:nvSpPr>
          <p:cNvPr id="8"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31</a:t>
            </a:fld>
            <a:endParaRPr kumimoji="1" lang="ja-JP" altLang="en-US" dirty="0">
              <a:latin typeface="ＭＳ 明朝"/>
              <a:ea typeface="ＭＳ 明朝"/>
            </a:endParaRPr>
          </a:p>
        </p:txBody>
      </p:sp>
      <p:grpSp>
        <p:nvGrpSpPr>
          <p:cNvPr id="2" name="Group 4"/>
          <p:cNvGrpSpPr>
            <a:grpSpLocks noChangeAspect="1"/>
          </p:cNvGrpSpPr>
          <p:nvPr/>
        </p:nvGrpSpPr>
        <p:grpSpPr bwMode="auto">
          <a:xfrm>
            <a:off x="387855" y="1360990"/>
            <a:ext cx="6103939" cy="2984500"/>
            <a:chOff x="240" y="864"/>
            <a:chExt cx="3845" cy="1880"/>
          </a:xfrm>
        </p:grpSpPr>
        <p:sp>
          <p:nvSpPr>
            <p:cNvPr id="4" name="Rectangle 5"/>
            <p:cNvSpPr>
              <a:spLocks noChangeArrowheads="1"/>
            </p:cNvSpPr>
            <p:nvPr/>
          </p:nvSpPr>
          <p:spPr bwMode="auto">
            <a:xfrm>
              <a:off x="287" y="978"/>
              <a:ext cx="94"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 name="Rectangle 6"/>
            <p:cNvSpPr>
              <a:spLocks noChangeArrowheads="1"/>
            </p:cNvSpPr>
            <p:nvPr/>
          </p:nvSpPr>
          <p:spPr bwMode="auto">
            <a:xfrm>
              <a:off x="2396" y="978"/>
              <a:ext cx="45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 name="Rectangle 7"/>
            <p:cNvSpPr>
              <a:spLocks noChangeArrowheads="1"/>
            </p:cNvSpPr>
            <p:nvPr/>
          </p:nvSpPr>
          <p:spPr bwMode="auto">
            <a:xfrm>
              <a:off x="2920" y="883"/>
              <a:ext cx="229"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構成比</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7" name="Rectangle 8"/>
            <p:cNvSpPr>
              <a:spLocks noChangeArrowheads="1"/>
            </p:cNvSpPr>
            <p:nvPr/>
          </p:nvSpPr>
          <p:spPr bwMode="auto">
            <a:xfrm>
              <a:off x="2889" y="978"/>
              <a:ext cx="618"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医療費総計全体に</a:t>
              </a:r>
              <a:endParaRPr kumimoji="0" lang="ja-JP" sz="900" b="0" i="0" u="none" strike="noStrike" cap="none" normalizeH="0" baseline="0" dirty="0" smtClean="0">
                <a:ln>
                  <a:noFill/>
                </a:ln>
                <a:solidFill>
                  <a:schemeClr val="tx1"/>
                </a:solidFill>
                <a:effectLst/>
              </a:endParaRPr>
            </a:p>
          </p:txBody>
        </p:sp>
        <p:sp>
          <p:nvSpPr>
            <p:cNvPr id="10" name="Rectangle 9"/>
            <p:cNvSpPr>
              <a:spLocks noChangeArrowheads="1"/>
            </p:cNvSpPr>
            <p:nvPr/>
          </p:nvSpPr>
          <p:spPr bwMode="auto">
            <a:xfrm>
              <a:off x="2914" y="1058"/>
              <a:ext cx="5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対して占める割合）</a:t>
              </a:r>
              <a:endParaRPr kumimoji="0" lang="ja-JP" sz="900" b="0" i="0" u="none" strike="noStrike" cap="none" normalizeH="0" baseline="0" dirty="0" smtClean="0">
                <a:ln>
                  <a:noFill/>
                </a:ln>
                <a:solidFill>
                  <a:schemeClr val="tx1"/>
                </a:solidFill>
                <a:effectLst/>
              </a:endParaRPr>
            </a:p>
          </p:txBody>
        </p:sp>
        <p:sp>
          <p:nvSpPr>
            <p:cNvPr id="11" name="Rectangle 10"/>
            <p:cNvSpPr>
              <a:spLocks noChangeArrowheads="1"/>
            </p:cNvSpPr>
            <p:nvPr/>
          </p:nvSpPr>
          <p:spPr bwMode="auto">
            <a:xfrm>
              <a:off x="3606" y="967"/>
              <a:ext cx="229"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患者数</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4" name="Rectangle 11"/>
            <p:cNvSpPr>
              <a:spLocks noChangeArrowheads="1"/>
            </p:cNvSpPr>
            <p:nvPr/>
          </p:nvSpPr>
          <p:spPr bwMode="auto">
            <a:xfrm>
              <a:off x="334" y="1206"/>
              <a:ext cx="6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6" name="Rectangle 12"/>
            <p:cNvSpPr>
              <a:spLocks noChangeArrowheads="1"/>
            </p:cNvSpPr>
            <p:nvPr/>
          </p:nvSpPr>
          <p:spPr bwMode="auto">
            <a:xfrm>
              <a:off x="495" y="1206"/>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0901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 name="Rectangle 13"/>
            <p:cNvSpPr>
              <a:spLocks noChangeArrowheads="1"/>
            </p:cNvSpPr>
            <p:nvPr/>
          </p:nvSpPr>
          <p:spPr bwMode="auto">
            <a:xfrm>
              <a:off x="2512" y="1190"/>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94,176,182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9" name="Rectangle 14"/>
            <p:cNvSpPr>
              <a:spLocks noChangeArrowheads="1"/>
            </p:cNvSpPr>
            <p:nvPr/>
          </p:nvSpPr>
          <p:spPr bwMode="auto">
            <a:xfrm>
              <a:off x="3322" y="1199"/>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0" name="Rectangle 15"/>
            <p:cNvSpPr>
              <a:spLocks noChangeArrowheads="1"/>
            </p:cNvSpPr>
            <p:nvPr/>
          </p:nvSpPr>
          <p:spPr bwMode="auto">
            <a:xfrm>
              <a:off x="3886" y="1215"/>
              <a:ext cx="18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1,615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1" name="Rectangle 16"/>
            <p:cNvSpPr>
              <a:spLocks noChangeArrowheads="1"/>
            </p:cNvSpPr>
            <p:nvPr/>
          </p:nvSpPr>
          <p:spPr bwMode="auto">
            <a:xfrm>
              <a:off x="334" y="1364"/>
              <a:ext cx="6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2" name="Rectangle 17"/>
            <p:cNvSpPr>
              <a:spLocks noChangeArrowheads="1"/>
            </p:cNvSpPr>
            <p:nvPr/>
          </p:nvSpPr>
          <p:spPr bwMode="auto">
            <a:xfrm>
              <a:off x="495" y="1364"/>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0402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3" name="Rectangle 18"/>
            <p:cNvSpPr>
              <a:spLocks noChangeArrowheads="1"/>
            </p:cNvSpPr>
            <p:nvPr/>
          </p:nvSpPr>
          <p:spPr bwMode="auto">
            <a:xfrm>
              <a:off x="2512" y="1348"/>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84,267,441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4" name="Rectangle 19"/>
            <p:cNvSpPr>
              <a:spLocks noChangeArrowheads="1"/>
            </p:cNvSpPr>
            <p:nvPr/>
          </p:nvSpPr>
          <p:spPr bwMode="auto">
            <a:xfrm>
              <a:off x="3322" y="1357"/>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5" name="Rectangle 20"/>
            <p:cNvSpPr>
              <a:spLocks noChangeArrowheads="1"/>
            </p:cNvSpPr>
            <p:nvPr/>
          </p:nvSpPr>
          <p:spPr bwMode="auto">
            <a:xfrm>
              <a:off x="3886" y="1373"/>
              <a:ext cx="18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1,554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 name="Rectangle 21"/>
            <p:cNvSpPr>
              <a:spLocks noChangeArrowheads="1"/>
            </p:cNvSpPr>
            <p:nvPr/>
          </p:nvSpPr>
          <p:spPr bwMode="auto">
            <a:xfrm>
              <a:off x="334" y="1522"/>
              <a:ext cx="6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 name="Rectangle 22"/>
            <p:cNvSpPr>
              <a:spLocks noChangeArrowheads="1"/>
            </p:cNvSpPr>
            <p:nvPr/>
          </p:nvSpPr>
          <p:spPr bwMode="auto">
            <a:xfrm>
              <a:off x="495" y="1522"/>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0503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8" name="Rectangle 23"/>
            <p:cNvSpPr>
              <a:spLocks noChangeArrowheads="1"/>
            </p:cNvSpPr>
            <p:nvPr/>
          </p:nvSpPr>
          <p:spPr bwMode="auto">
            <a:xfrm>
              <a:off x="2512" y="1506"/>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73,919,364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9" name="Rectangle 24"/>
            <p:cNvSpPr>
              <a:spLocks noChangeArrowheads="1"/>
            </p:cNvSpPr>
            <p:nvPr/>
          </p:nvSpPr>
          <p:spPr bwMode="auto">
            <a:xfrm>
              <a:off x="3322" y="1515"/>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0" name="Rectangle 25"/>
            <p:cNvSpPr>
              <a:spLocks noChangeArrowheads="1"/>
            </p:cNvSpPr>
            <p:nvPr/>
          </p:nvSpPr>
          <p:spPr bwMode="auto">
            <a:xfrm>
              <a:off x="3938" y="1531"/>
              <a:ext cx="130"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1" name="Rectangle 26"/>
            <p:cNvSpPr>
              <a:spLocks noChangeArrowheads="1"/>
            </p:cNvSpPr>
            <p:nvPr/>
          </p:nvSpPr>
          <p:spPr bwMode="auto">
            <a:xfrm>
              <a:off x="334" y="1681"/>
              <a:ext cx="6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24" name="Rectangle 27"/>
            <p:cNvSpPr>
              <a:spLocks noChangeArrowheads="1"/>
            </p:cNvSpPr>
            <p:nvPr/>
          </p:nvSpPr>
          <p:spPr bwMode="auto">
            <a:xfrm>
              <a:off x="495" y="1681"/>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0210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25" name="Rectangle 28"/>
            <p:cNvSpPr>
              <a:spLocks noChangeArrowheads="1"/>
            </p:cNvSpPr>
            <p:nvPr/>
          </p:nvSpPr>
          <p:spPr bwMode="auto">
            <a:xfrm>
              <a:off x="2512" y="1665"/>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73,260,424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28" name="Rectangle 29"/>
            <p:cNvSpPr>
              <a:spLocks noChangeArrowheads="1"/>
            </p:cNvSpPr>
            <p:nvPr/>
          </p:nvSpPr>
          <p:spPr bwMode="auto">
            <a:xfrm>
              <a:off x="3322" y="1674"/>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29" name="Rectangle 30"/>
            <p:cNvSpPr>
              <a:spLocks noChangeArrowheads="1"/>
            </p:cNvSpPr>
            <p:nvPr/>
          </p:nvSpPr>
          <p:spPr bwMode="auto">
            <a:xfrm>
              <a:off x="3938" y="1691"/>
              <a:ext cx="130"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534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0" name="Rectangle 31"/>
            <p:cNvSpPr>
              <a:spLocks noChangeArrowheads="1"/>
            </p:cNvSpPr>
            <p:nvPr/>
          </p:nvSpPr>
          <p:spPr bwMode="auto">
            <a:xfrm>
              <a:off x="334" y="1839"/>
              <a:ext cx="6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1" name="Rectangle 32"/>
            <p:cNvSpPr>
              <a:spLocks noChangeArrowheads="1"/>
            </p:cNvSpPr>
            <p:nvPr/>
          </p:nvSpPr>
          <p:spPr bwMode="auto">
            <a:xfrm>
              <a:off x="495" y="1839"/>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1113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2" name="Rectangle 33"/>
            <p:cNvSpPr>
              <a:spLocks noChangeArrowheads="1"/>
            </p:cNvSpPr>
            <p:nvPr/>
          </p:nvSpPr>
          <p:spPr bwMode="auto">
            <a:xfrm>
              <a:off x="2512" y="1823"/>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66,245,806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3" name="Rectangle 34"/>
            <p:cNvSpPr>
              <a:spLocks noChangeArrowheads="1"/>
            </p:cNvSpPr>
            <p:nvPr/>
          </p:nvSpPr>
          <p:spPr bwMode="auto">
            <a:xfrm>
              <a:off x="3322" y="1832"/>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4" name="Rectangle 35"/>
            <p:cNvSpPr>
              <a:spLocks noChangeArrowheads="1"/>
            </p:cNvSpPr>
            <p:nvPr/>
          </p:nvSpPr>
          <p:spPr bwMode="auto">
            <a:xfrm>
              <a:off x="3886" y="1849"/>
              <a:ext cx="18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1,487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5" name="Rectangle 36"/>
            <p:cNvSpPr>
              <a:spLocks noChangeArrowheads="1"/>
            </p:cNvSpPr>
            <p:nvPr/>
          </p:nvSpPr>
          <p:spPr bwMode="auto">
            <a:xfrm>
              <a:off x="334" y="1997"/>
              <a:ext cx="6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6" name="Rectangle 37"/>
            <p:cNvSpPr>
              <a:spLocks noChangeArrowheads="1"/>
            </p:cNvSpPr>
            <p:nvPr/>
          </p:nvSpPr>
          <p:spPr bwMode="auto">
            <a:xfrm>
              <a:off x="495" y="1997"/>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0903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7" name="Rectangle 38"/>
            <p:cNvSpPr>
              <a:spLocks noChangeArrowheads="1"/>
            </p:cNvSpPr>
            <p:nvPr/>
          </p:nvSpPr>
          <p:spPr bwMode="auto">
            <a:xfrm>
              <a:off x="2512" y="1981"/>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54,096,423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8" name="Rectangle 39"/>
            <p:cNvSpPr>
              <a:spLocks noChangeArrowheads="1"/>
            </p:cNvSpPr>
            <p:nvPr/>
          </p:nvSpPr>
          <p:spPr bwMode="auto">
            <a:xfrm>
              <a:off x="3322" y="1990"/>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39" name="Rectangle 40"/>
            <p:cNvSpPr>
              <a:spLocks noChangeArrowheads="1"/>
            </p:cNvSpPr>
            <p:nvPr/>
          </p:nvSpPr>
          <p:spPr bwMode="auto">
            <a:xfrm>
              <a:off x="3938" y="1997"/>
              <a:ext cx="130"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750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0" name="Rectangle 41"/>
            <p:cNvSpPr>
              <a:spLocks noChangeArrowheads="1"/>
            </p:cNvSpPr>
            <p:nvPr/>
          </p:nvSpPr>
          <p:spPr bwMode="auto">
            <a:xfrm>
              <a:off x="334" y="2155"/>
              <a:ext cx="6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1" name="Rectangle 42"/>
            <p:cNvSpPr>
              <a:spLocks noChangeArrowheads="1"/>
            </p:cNvSpPr>
            <p:nvPr/>
          </p:nvSpPr>
          <p:spPr bwMode="auto">
            <a:xfrm>
              <a:off x="495" y="2155"/>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0403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2" name="Rectangle 43"/>
            <p:cNvSpPr>
              <a:spLocks noChangeArrowheads="1"/>
            </p:cNvSpPr>
            <p:nvPr/>
          </p:nvSpPr>
          <p:spPr bwMode="auto">
            <a:xfrm>
              <a:off x="2512" y="2139"/>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47,903,781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3" name="Rectangle 44"/>
            <p:cNvSpPr>
              <a:spLocks noChangeArrowheads="1"/>
            </p:cNvSpPr>
            <p:nvPr/>
          </p:nvSpPr>
          <p:spPr bwMode="auto">
            <a:xfrm>
              <a:off x="3322" y="2148"/>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4" name="Rectangle 45"/>
            <p:cNvSpPr>
              <a:spLocks noChangeArrowheads="1"/>
            </p:cNvSpPr>
            <p:nvPr/>
          </p:nvSpPr>
          <p:spPr bwMode="auto">
            <a:xfrm>
              <a:off x="3886" y="2155"/>
              <a:ext cx="18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1,262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5" name="Rectangle 46"/>
            <p:cNvSpPr>
              <a:spLocks noChangeArrowheads="1"/>
            </p:cNvSpPr>
            <p:nvPr/>
          </p:nvSpPr>
          <p:spPr bwMode="auto">
            <a:xfrm>
              <a:off x="334" y="2313"/>
              <a:ext cx="6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6" name="Rectangle 47"/>
            <p:cNvSpPr>
              <a:spLocks noChangeArrowheads="1"/>
            </p:cNvSpPr>
            <p:nvPr/>
          </p:nvSpPr>
          <p:spPr bwMode="auto">
            <a:xfrm>
              <a:off x="495" y="2313"/>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1402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7" name="Rectangle 48"/>
            <p:cNvSpPr>
              <a:spLocks noChangeArrowheads="1"/>
            </p:cNvSpPr>
            <p:nvPr/>
          </p:nvSpPr>
          <p:spPr bwMode="auto">
            <a:xfrm>
              <a:off x="2512" y="2297"/>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47,399,061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8" name="Rectangle 49"/>
            <p:cNvSpPr>
              <a:spLocks noChangeArrowheads="1"/>
            </p:cNvSpPr>
            <p:nvPr/>
          </p:nvSpPr>
          <p:spPr bwMode="auto">
            <a:xfrm>
              <a:off x="3322" y="2306"/>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49" name="Rectangle 50"/>
            <p:cNvSpPr>
              <a:spLocks noChangeArrowheads="1"/>
            </p:cNvSpPr>
            <p:nvPr/>
          </p:nvSpPr>
          <p:spPr bwMode="auto">
            <a:xfrm>
              <a:off x="3938" y="2313"/>
              <a:ext cx="130"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50" name="Rectangle 51"/>
            <p:cNvSpPr>
              <a:spLocks noChangeArrowheads="1"/>
            </p:cNvSpPr>
            <p:nvPr/>
          </p:nvSpPr>
          <p:spPr bwMode="auto">
            <a:xfrm>
              <a:off x="334" y="2472"/>
              <a:ext cx="6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51" name="Rectangle 52"/>
            <p:cNvSpPr>
              <a:spLocks noChangeArrowheads="1"/>
            </p:cNvSpPr>
            <p:nvPr/>
          </p:nvSpPr>
          <p:spPr bwMode="auto">
            <a:xfrm>
              <a:off x="495" y="2472"/>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0606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52" name="Rectangle 53"/>
            <p:cNvSpPr>
              <a:spLocks noChangeArrowheads="1"/>
            </p:cNvSpPr>
            <p:nvPr/>
          </p:nvSpPr>
          <p:spPr bwMode="auto">
            <a:xfrm>
              <a:off x="2512" y="2456"/>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46,652,965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53" name="Rectangle 54"/>
            <p:cNvSpPr>
              <a:spLocks noChangeArrowheads="1"/>
            </p:cNvSpPr>
            <p:nvPr/>
          </p:nvSpPr>
          <p:spPr bwMode="auto">
            <a:xfrm>
              <a:off x="3322" y="2465"/>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54" name="Rectangle 55"/>
            <p:cNvSpPr>
              <a:spLocks noChangeArrowheads="1"/>
            </p:cNvSpPr>
            <p:nvPr/>
          </p:nvSpPr>
          <p:spPr bwMode="auto">
            <a:xfrm>
              <a:off x="3886" y="2471"/>
              <a:ext cx="18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1,051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55" name="Rectangle 56"/>
            <p:cNvSpPr>
              <a:spLocks noChangeArrowheads="1"/>
            </p:cNvSpPr>
            <p:nvPr/>
          </p:nvSpPr>
          <p:spPr bwMode="auto">
            <a:xfrm>
              <a:off x="318" y="2630"/>
              <a:ext cx="94"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656" name="Rectangle 57"/>
            <p:cNvSpPr>
              <a:spLocks noChangeArrowheads="1"/>
            </p:cNvSpPr>
            <p:nvPr/>
          </p:nvSpPr>
          <p:spPr bwMode="auto">
            <a:xfrm>
              <a:off x="495" y="2630"/>
              <a:ext cx="16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1309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657" name="Rectangle 58"/>
            <p:cNvSpPr>
              <a:spLocks noChangeArrowheads="1"/>
            </p:cNvSpPr>
            <p:nvPr/>
          </p:nvSpPr>
          <p:spPr bwMode="auto">
            <a:xfrm>
              <a:off x="2512" y="2614"/>
              <a:ext cx="33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36,607,010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658" name="Rectangle 59"/>
            <p:cNvSpPr>
              <a:spLocks noChangeArrowheads="1"/>
            </p:cNvSpPr>
            <p:nvPr/>
          </p:nvSpPr>
          <p:spPr bwMode="auto">
            <a:xfrm>
              <a:off x="3322" y="2623"/>
              <a:ext cx="151"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59" name="Rectangle 60"/>
            <p:cNvSpPr>
              <a:spLocks noChangeArrowheads="1"/>
            </p:cNvSpPr>
            <p:nvPr/>
          </p:nvSpPr>
          <p:spPr bwMode="auto">
            <a:xfrm>
              <a:off x="3938" y="2629"/>
              <a:ext cx="130"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553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660" name="Rectangle 61"/>
            <p:cNvSpPr>
              <a:spLocks noChangeArrowheads="1"/>
            </p:cNvSpPr>
            <p:nvPr/>
          </p:nvSpPr>
          <p:spPr bwMode="auto">
            <a:xfrm>
              <a:off x="671" y="1832"/>
              <a:ext cx="385"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その他の消化器系の疾患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6661" name="Rectangle 62"/>
            <p:cNvSpPr>
              <a:spLocks noChangeArrowheads="1"/>
            </p:cNvSpPr>
            <p:nvPr/>
          </p:nvSpPr>
          <p:spPr bwMode="auto">
            <a:xfrm>
              <a:off x="1129" y="978"/>
              <a:ext cx="333"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疾病分類（中分類）</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6662" name="Rectangle 63"/>
            <p:cNvSpPr>
              <a:spLocks noChangeArrowheads="1"/>
            </p:cNvSpPr>
            <p:nvPr/>
          </p:nvSpPr>
          <p:spPr bwMode="auto">
            <a:xfrm>
              <a:off x="671" y="1199"/>
              <a:ext cx="229"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高血圧性疾患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6663" name="Rectangle 64"/>
            <p:cNvSpPr>
              <a:spLocks noChangeArrowheads="1"/>
            </p:cNvSpPr>
            <p:nvPr/>
          </p:nvSpPr>
          <p:spPr bwMode="auto">
            <a:xfrm>
              <a:off x="671" y="1358"/>
              <a:ext cx="130"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糖尿病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6664" name="Rectangle 65"/>
            <p:cNvSpPr>
              <a:spLocks noChangeArrowheads="1"/>
            </p:cNvSpPr>
            <p:nvPr/>
          </p:nvSpPr>
          <p:spPr bwMode="auto">
            <a:xfrm>
              <a:off x="671" y="1516"/>
              <a:ext cx="717"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統合失調症，統合失調症型障害及び妄想性障害</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6665" name="Rectangle 66"/>
            <p:cNvSpPr>
              <a:spLocks noChangeArrowheads="1"/>
            </p:cNvSpPr>
            <p:nvPr/>
          </p:nvSpPr>
          <p:spPr bwMode="auto">
            <a:xfrm>
              <a:off x="671" y="1674"/>
              <a:ext cx="45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その他の悪性新生物＜腫瘍＞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6666" name="Rectangle 67"/>
            <p:cNvSpPr>
              <a:spLocks noChangeArrowheads="1"/>
            </p:cNvSpPr>
            <p:nvPr/>
          </p:nvSpPr>
          <p:spPr bwMode="auto">
            <a:xfrm>
              <a:off x="671" y="1991"/>
              <a:ext cx="255"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その他の心疾患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6667" name="Rectangle 68"/>
            <p:cNvSpPr>
              <a:spLocks noChangeArrowheads="1"/>
            </p:cNvSpPr>
            <p:nvPr/>
          </p:nvSpPr>
          <p:spPr bwMode="auto">
            <a:xfrm>
              <a:off x="671" y="2149"/>
              <a:ext cx="197"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脂質異常症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6668" name="Rectangle 69"/>
            <p:cNvSpPr>
              <a:spLocks noChangeArrowheads="1"/>
            </p:cNvSpPr>
            <p:nvPr/>
          </p:nvSpPr>
          <p:spPr bwMode="auto">
            <a:xfrm>
              <a:off x="671" y="2307"/>
              <a:ext cx="130"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腎不全</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6669" name="Rectangle 70"/>
            <p:cNvSpPr>
              <a:spLocks noChangeArrowheads="1"/>
            </p:cNvSpPr>
            <p:nvPr/>
          </p:nvSpPr>
          <p:spPr bwMode="auto">
            <a:xfrm>
              <a:off x="671" y="2465"/>
              <a:ext cx="348"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その他の神経系の疾患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6670" name="Rectangle 71"/>
            <p:cNvSpPr>
              <a:spLocks noChangeArrowheads="1"/>
            </p:cNvSpPr>
            <p:nvPr/>
          </p:nvSpPr>
          <p:spPr bwMode="auto">
            <a:xfrm>
              <a:off x="671" y="2624"/>
              <a:ext cx="395"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骨の密度及び構造の障害</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6672" name="Rectangle 73"/>
            <p:cNvSpPr>
              <a:spLocks noChangeArrowheads="1"/>
            </p:cNvSpPr>
            <p:nvPr/>
          </p:nvSpPr>
          <p:spPr bwMode="auto">
            <a:xfrm>
              <a:off x="2890" y="870"/>
              <a:ext cx="5" cy="28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73" name="Line 74"/>
            <p:cNvSpPr>
              <a:spLocks noChangeShapeType="1"/>
            </p:cNvSpPr>
            <p:nvPr/>
          </p:nvSpPr>
          <p:spPr bwMode="auto">
            <a:xfrm>
              <a:off x="656" y="1161"/>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74" name="Rectangle 75"/>
            <p:cNvSpPr>
              <a:spLocks noChangeArrowheads="1"/>
            </p:cNvSpPr>
            <p:nvPr/>
          </p:nvSpPr>
          <p:spPr bwMode="auto">
            <a:xfrm>
              <a:off x="656" y="1161"/>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75" name="Line 76"/>
            <p:cNvSpPr>
              <a:spLocks noChangeShapeType="1"/>
            </p:cNvSpPr>
            <p:nvPr/>
          </p:nvSpPr>
          <p:spPr bwMode="auto">
            <a:xfrm>
              <a:off x="2890" y="1161"/>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76" name="Rectangle 77"/>
            <p:cNvSpPr>
              <a:spLocks noChangeArrowheads="1"/>
            </p:cNvSpPr>
            <p:nvPr/>
          </p:nvSpPr>
          <p:spPr bwMode="auto">
            <a:xfrm>
              <a:off x="2890" y="1161"/>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77" name="Line 78"/>
            <p:cNvSpPr>
              <a:spLocks noChangeShapeType="1"/>
            </p:cNvSpPr>
            <p:nvPr/>
          </p:nvSpPr>
          <p:spPr bwMode="auto">
            <a:xfrm>
              <a:off x="656" y="1320"/>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78" name="Rectangle 79"/>
            <p:cNvSpPr>
              <a:spLocks noChangeArrowheads="1"/>
            </p:cNvSpPr>
            <p:nvPr/>
          </p:nvSpPr>
          <p:spPr bwMode="auto">
            <a:xfrm>
              <a:off x="656" y="1320"/>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79" name="Line 80"/>
            <p:cNvSpPr>
              <a:spLocks noChangeShapeType="1"/>
            </p:cNvSpPr>
            <p:nvPr/>
          </p:nvSpPr>
          <p:spPr bwMode="auto">
            <a:xfrm>
              <a:off x="2890" y="1320"/>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80" name="Rectangle 81"/>
            <p:cNvSpPr>
              <a:spLocks noChangeArrowheads="1"/>
            </p:cNvSpPr>
            <p:nvPr/>
          </p:nvSpPr>
          <p:spPr bwMode="auto">
            <a:xfrm>
              <a:off x="2890" y="1320"/>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81" name="Line 82"/>
            <p:cNvSpPr>
              <a:spLocks noChangeShapeType="1"/>
            </p:cNvSpPr>
            <p:nvPr/>
          </p:nvSpPr>
          <p:spPr bwMode="auto">
            <a:xfrm>
              <a:off x="656" y="1478"/>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82" name="Rectangle 83"/>
            <p:cNvSpPr>
              <a:spLocks noChangeArrowheads="1"/>
            </p:cNvSpPr>
            <p:nvPr/>
          </p:nvSpPr>
          <p:spPr bwMode="auto">
            <a:xfrm>
              <a:off x="656" y="1478"/>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83" name="Line 84"/>
            <p:cNvSpPr>
              <a:spLocks noChangeShapeType="1"/>
            </p:cNvSpPr>
            <p:nvPr/>
          </p:nvSpPr>
          <p:spPr bwMode="auto">
            <a:xfrm>
              <a:off x="2890" y="1478"/>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84" name="Rectangle 85"/>
            <p:cNvSpPr>
              <a:spLocks noChangeArrowheads="1"/>
            </p:cNvSpPr>
            <p:nvPr/>
          </p:nvSpPr>
          <p:spPr bwMode="auto">
            <a:xfrm>
              <a:off x="2890" y="1478"/>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85" name="Line 86"/>
            <p:cNvSpPr>
              <a:spLocks noChangeShapeType="1"/>
            </p:cNvSpPr>
            <p:nvPr/>
          </p:nvSpPr>
          <p:spPr bwMode="auto">
            <a:xfrm>
              <a:off x="656" y="1636"/>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86" name="Rectangle 87"/>
            <p:cNvSpPr>
              <a:spLocks noChangeArrowheads="1"/>
            </p:cNvSpPr>
            <p:nvPr/>
          </p:nvSpPr>
          <p:spPr bwMode="auto">
            <a:xfrm>
              <a:off x="656" y="1636"/>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87" name="Line 88"/>
            <p:cNvSpPr>
              <a:spLocks noChangeShapeType="1"/>
            </p:cNvSpPr>
            <p:nvPr/>
          </p:nvSpPr>
          <p:spPr bwMode="auto">
            <a:xfrm>
              <a:off x="2890" y="1636"/>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88" name="Rectangle 89"/>
            <p:cNvSpPr>
              <a:spLocks noChangeArrowheads="1"/>
            </p:cNvSpPr>
            <p:nvPr/>
          </p:nvSpPr>
          <p:spPr bwMode="auto">
            <a:xfrm>
              <a:off x="2890" y="1636"/>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89" name="Line 90"/>
            <p:cNvSpPr>
              <a:spLocks noChangeShapeType="1"/>
            </p:cNvSpPr>
            <p:nvPr/>
          </p:nvSpPr>
          <p:spPr bwMode="auto">
            <a:xfrm>
              <a:off x="656" y="1794"/>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90" name="Rectangle 91"/>
            <p:cNvSpPr>
              <a:spLocks noChangeArrowheads="1"/>
            </p:cNvSpPr>
            <p:nvPr/>
          </p:nvSpPr>
          <p:spPr bwMode="auto">
            <a:xfrm>
              <a:off x="656" y="1794"/>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91" name="Line 92"/>
            <p:cNvSpPr>
              <a:spLocks noChangeShapeType="1"/>
            </p:cNvSpPr>
            <p:nvPr/>
          </p:nvSpPr>
          <p:spPr bwMode="auto">
            <a:xfrm>
              <a:off x="2890" y="1794"/>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92" name="Rectangle 93"/>
            <p:cNvSpPr>
              <a:spLocks noChangeArrowheads="1"/>
            </p:cNvSpPr>
            <p:nvPr/>
          </p:nvSpPr>
          <p:spPr bwMode="auto">
            <a:xfrm>
              <a:off x="2890" y="1794"/>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93" name="Line 94"/>
            <p:cNvSpPr>
              <a:spLocks noChangeShapeType="1"/>
            </p:cNvSpPr>
            <p:nvPr/>
          </p:nvSpPr>
          <p:spPr bwMode="auto">
            <a:xfrm>
              <a:off x="656" y="1953"/>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94" name="Rectangle 95"/>
            <p:cNvSpPr>
              <a:spLocks noChangeArrowheads="1"/>
            </p:cNvSpPr>
            <p:nvPr/>
          </p:nvSpPr>
          <p:spPr bwMode="auto">
            <a:xfrm>
              <a:off x="656" y="1953"/>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95" name="Line 96"/>
            <p:cNvSpPr>
              <a:spLocks noChangeShapeType="1"/>
            </p:cNvSpPr>
            <p:nvPr/>
          </p:nvSpPr>
          <p:spPr bwMode="auto">
            <a:xfrm>
              <a:off x="2890" y="1953"/>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96" name="Rectangle 97"/>
            <p:cNvSpPr>
              <a:spLocks noChangeArrowheads="1"/>
            </p:cNvSpPr>
            <p:nvPr/>
          </p:nvSpPr>
          <p:spPr bwMode="auto">
            <a:xfrm>
              <a:off x="2890" y="1953"/>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97" name="Line 98"/>
            <p:cNvSpPr>
              <a:spLocks noChangeShapeType="1"/>
            </p:cNvSpPr>
            <p:nvPr/>
          </p:nvSpPr>
          <p:spPr bwMode="auto">
            <a:xfrm>
              <a:off x="656" y="2111"/>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98" name="Rectangle 99"/>
            <p:cNvSpPr>
              <a:spLocks noChangeArrowheads="1"/>
            </p:cNvSpPr>
            <p:nvPr/>
          </p:nvSpPr>
          <p:spPr bwMode="auto">
            <a:xfrm>
              <a:off x="656" y="2111"/>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99" name="Line 100"/>
            <p:cNvSpPr>
              <a:spLocks noChangeShapeType="1"/>
            </p:cNvSpPr>
            <p:nvPr/>
          </p:nvSpPr>
          <p:spPr bwMode="auto">
            <a:xfrm>
              <a:off x="2890" y="2111"/>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00" name="Rectangle 101"/>
            <p:cNvSpPr>
              <a:spLocks noChangeArrowheads="1"/>
            </p:cNvSpPr>
            <p:nvPr/>
          </p:nvSpPr>
          <p:spPr bwMode="auto">
            <a:xfrm>
              <a:off x="2890" y="2111"/>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01" name="Line 102"/>
            <p:cNvSpPr>
              <a:spLocks noChangeShapeType="1"/>
            </p:cNvSpPr>
            <p:nvPr/>
          </p:nvSpPr>
          <p:spPr bwMode="auto">
            <a:xfrm>
              <a:off x="656" y="2269"/>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02" name="Rectangle 103"/>
            <p:cNvSpPr>
              <a:spLocks noChangeArrowheads="1"/>
            </p:cNvSpPr>
            <p:nvPr/>
          </p:nvSpPr>
          <p:spPr bwMode="auto">
            <a:xfrm>
              <a:off x="656" y="2269"/>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03" name="Line 104"/>
            <p:cNvSpPr>
              <a:spLocks noChangeShapeType="1"/>
            </p:cNvSpPr>
            <p:nvPr/>
          </p:nvSpPr>
          <p:spPr bwMode="auto">
            <a:xfrm>
              <a:off x="2890" y="2269"/>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04" name="Rectangle 105"/>
            <p:cNvSpPr>
              <a:spLocks noChangeArrowheads="1"/>
            </p:cNvSpPr>
            <p:nvPr/>
          </p:nvSpPr>
          <p:spPr bwMode="auto">
            <a:xfrm>
              <a:off x="2890" y="2269"/>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05" name="Line 106"/>
            <p:cNvSpPr>
              <a:spLocks noChangeShapeType="1"/>
            </p:cNvSpPr>
            <p:nvPr/>
          </p:nvSpPr>
          <p:spPr bwMode="auto">
            <a:xfrm>
              <a:off x="656" y="2427"/>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06" name="Rectangle 107"/>
            <p:cNvSpPr>
              <a:spLocks noChangeArrowheads="1"/>
            </p:cNvSpPr>
            <p:nvPr/>
          </p:nvSpPr>
          <p:spPr bwMode="auto">
            <a:xfrm>
              <a:off x="656" y="2427"/>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07" name="Line 108"/>
            <p:cNvSpPr>
              <a:spLocks noChangeShapeType="1"/>
            </p:cNvSpPr>
            <p:nvPr/>
          </p:nvSpPr>
          <p:spPr bwMode="auto">
            <a:xfrm>
              <a:off x="2890" y="2427"/>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08" name="Rectangle 109"/>
            <p:cNvSpPr>
              <a:spLocks noChangeArrowheads="1"/>
            </p:cNvSpPr>
            <p:nvPr/>
          </p:nvSpPr>
          <p:spPr bwMode="auto">
            <a:xfrm>
              <a:off x="2890" y="2427"/>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09" name="Line 110"/>
            <p:cNvSpPr>
              <a:spLocks noChangeShapeType="1"/>
            </p:cNvSpPr>
            <p:nvPr/>
          </p:nvSpPr>
          <p:spPr bwMode="auto">
            <a:xfrm>
              <a:off x="240" y="864"/>
              <a:ext cx="0" cy="188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10" name="Rectangle 111"/>
            <p:cNvSpPr>
              <a:spLocks noChangeArrowheads="1"/>
            </p:cNvSpPr>
            <p:nvPr/>
          </p:nvSpPr>
          <p:spPr bwMode="auto">
            <a:xfrm>
              <a:off x="240" y="864"/>
              <a:ext cx="5" cy="18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11" name="Line 112"/>
            <p:cNvSpPr>
              <a:spLocks noChangeShapeType="1"/>
            </p:cNvSpPr>
            <p:nvPr/>
          </p:nvSpPr>
          <p:spPr bwMode="auto">
            <a:xfrm>
              <a:off x="448" y="870"/>
              <a:ext cx="0" cy="18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12" name="Rectangle 113"/>
            <p:cNvSpPr>
              <a:spLocks noChangeArrowheads="1"/>
            </p:cNvSpPr>
            <p:nvPr/>
          </p:nvSpPr>
          <p:spPr bwMode="auto">
            <a:xfrm>
              <a:off x="448" y="870"/>
              <a:ext cx="5" cy="18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13" name="Line 114"/>
            <p:cNvSpPr>
              <a:spLocks noChangeShapeType="1"/>
            </p:cNvSpPr>
            <p:nvPr/>
          </p:nvSpPr>
          <p:spPr bwMode="auto">
            <a:xfrm>
              <a:off x="2337" y="870"/>
              <a:ext cx="0" cy="18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15" name="Line 116"/>
            <p:cNvSpPr>
              <a:spLocks noChangeShapeType="1"/>
            </p:cNvSpPr>
            <p:nvPr/>
          </p:nvSpPr>
          <p:spPr bwMode="auto">
            <a:xfrm>
              <a:off x="2890" y="2586"/>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16" name="Rectangle 117"/>
            <p:cNvSpPr>
              <a:spLocks noChangeArrowheads="1"/>
            </p:cNvSpPr>
            <p:nvPr/>
          </p:nvSpPr>
          <p:spPr bwMode="auto">
            <a:xfrm>
              <a:off x="2890" y="2586"/>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18" name="Rectangle 119"/>
            <p:cNvSpPr>
              <a:spLocks noChangeArrowheads="1"/>
            </p:cNvSpPr>
            <p:nvPr/>
          </p:nvSpPr>
          <p:spPr bwMode="auto">
            <a:xfrm>
              <a:off x="3498" y="870"/>
              <a:ext cx="5" cy="18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19" name="Line 120"/>
            <p:cNvSpPr>
              <a:spLocks noChangeShapeType="1"/>
            </p:cNvSpPr>
            <p:nvPr/>
          </p:nvSpPr>
          <p:spPr bwMode="auto">
            <a:xfrm>
              <a:off x="4075" y="870"/>
              <a:ext cx="0" cy="18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20" name="Rectangle 121"/>
            <p:cNvSpPr>
              <a:spLocks noChangeArrowheads="1"/>
            </p:cNvSpPr>
            <p:nvPr/>
          </p:nvSpPr>
          <p:spPr bwMode="auto">
            <a:xfrm>
              <a:off x="4075" y="870"/>
              <a:ext cx="5" cy="18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21" name="Line 122"/>
            <p:cNvSpPr>
              <a:spLocks noChangeShapeType="1"/>
            </p:cNvSpPr>
            <p:nvPr/>
          </p:nvSpPr>
          <p:spPr bwMode="auto">
            <a:xfrm>
              <a:off x="656" y="2586"/>
              <a:ext cx="0" cy="1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22" name="Rectangle 123"/>
            <p:cNvSpPr>
              <a:spLocks noChangeArrowheads="1"/>
            </p:cNvSpPr>
            <p:nvPr/>
          </p:nvSpPr>
          <p:spPr bwMode="auto">
            <a:xfrm>
              <a:off x="656" y="2586"/>
              <a:ext cx="5" cy="15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23" name="Line 124"/>
            <p:cNvSpPr>
              <a:spLocks noChangeShapeType="1"/>
            </p:cNvSpPr>
            <p:nvPr/>
          </p:nvSpPr>
          <p:spPr bwMode="auto">
            <a:xfrm>
              <a:off x="245" y="864"/>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24" name="Rectangle 125"/>
            <p:cNvSpPr>
              <a:spLocks noChangeArrowheads="1"/>
            </p:cNvSpPr>
            <p:nvPr/>
          </p:nvSpPr>
          <p:spPr bwMode="auto">
            <a:xfrm>
              <a:off x="245" y="864"/>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26" name="Rectangle 127"/>
            <p:cNvSpPr>
              <a:spLocks noChangeArrowheads="1"/>
            </p:cNvSpPr>
            <p:nvPr/>
          </p:nvSpPr>
          <p:spPr bwMode="auto">
            <a:xfrm>
              <a:off x="245" y="1155"/>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28" name="Rectangle 129"/>
            <p:cNvSpPr>
              <a:spLocks noChangeArrowheads="1"/>
            </p:cNvSpPr>
            <p:nvPr/>
          </p:nvSpPr>
          <p:spPr bwMode="auto">
            <a:xfrm>
              <a:off x="245" y="1313"/>
              <a:ext cx="3840"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29" name="Line 130"/>
            <p:cNvSpPr>
              <a:spLocks noChangeShapeType="1"/>
            </p:cNvSpPr>
            <p:nvPr/>
          </p:nvSpPr>
          <p:spPr bwMode="auto">
            <a:xfrm>
              <a:off x="245" y="1472"/>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30" name="Rectangle 131"/>
            <p:cNvSpPr>
              <a:spLocks noChangeArrowheads="1"/>
            </p:cNvSpPr>
            <p:nvPr/>
          </p:nvSpPr>
          <p:spPr bwMode="auto">
            <a:xfrm>
              <a:off x="245" y="1472"/>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32" name="Rectangle 133"/>
            <p:cNvSpPr>
              <a:spLocks noChangeArrowheads="1"/>
            </p:cNvSpPr>
            <p:nvPr/>
          </p:nvSpPr>
          <p:spPr bwMode="auto">
            <a:xfrm>
              <a:off x="240" y="1635"/>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33" name="Line 134"/>
            <p:cNvSpPr>
              <a:spLocks noChangeShapeType="1"/>
            </p:cNvSpPr>
            <p:nvPr/>
          </p:nvSpPr>
          <p:spPr bwMode="auto">
            <a:xfrm>
              <a:off x="245" y="1788"/>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34" name="Rectangle 135"/>
            <p:cNvSpPr>
              <a:spLocks noChangeArrowheads="1"/>
            </p:cNvSpPr>
            <p:nvPr/>
          </p:nvSpPr>
          <p:spPr bwMode="auto">
            <a:xfrm>
              <a:off x="245" y="1788"/>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35" name="Line 136"/>
            <p:cNvSpPr>
              <a:spLocks noChangeShapeType="1"/>
            </p:cNvSpPr>
            <p:nvPr/>
          </p:nvSpPr>
          <p:spPr bwMode="auto">
            <a:xfrm>
              <a:off x="245" y="1946"/>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36" name="Rectangle 137"/>
            <p:cNvSpPr>
              <a:spLocks noChangeArrowheads="1"/>
            </p:cNvSpPr>
            <p:nvPr/>
          </p:nvSpPr>
          <p:spPr bwMode="auto">
            <a:xfrm>
              <a:off x="245" y="1946"/>
              <a:ext cx="3840"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37" name="Line 138"/>
            <p:cNvSpPr>
              <a:spLocks noChangeShapeType="1"/>
            </p:cNvSpPr>
            <p:nvPr/>
          </p:nvSpPr>
          <p:spPr bwMode="auto">
            <a:xfrm>
              <a:off x="245" y="2105"/>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38" name="Rectangle 139"/>
            <p:cNvSpPr>
              <a:spLocks noChangeArrowheads="1"/>
            </p:cNvSpPr>
            <p:nvPr/>
          </p:nvSpPr>
          <p:spPr bwMode="auto">
            <a:xfrm>
              <a:off x="245" y="2105"/>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39" name="Line 140"/>
            <p:cNvSpPr>
              <a:spLocks noChangeShapeType="1"/>
            </p:cNvSpPr>
            <p:nvPr/>
          </p:nvSpPr>
          <p:spPr bwMode="auto">
            <a:xfrm>
              <a:off x="245" y="2263"/>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40" name="Rectangle 141"/>
            <p:cNvSpPr>
              <a:spLocks noChangeArrowheads="1"/>
            </p:cNvSpPr>
            <p:nvPr/>
          </p:nvSpPr>
          <p:spPr bwMode="auto">
            <a:xfrm>
              <a:off x="245" y="2263"/>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42" name="Rectangle 143"/>
            <p:cNvSpPr>
              <a:spLocks noChangeArrowheads="1"/>
            </p:cNvSpPr>
            <p:nvPr/>
          </p:nvSpPr>
          <p:spPr bwMode="auto">
            <a:xfrm>
              <a:off x="240" y="2427"/>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43" name="Line 144"/>
            <p:cNvSpPr>
              <a:spLocks noChangeShapeType="1"/>
            </p:cNvSpPr>
            <p:nvPr/>
          </p:nvSpPr>
          <p:spPr bwMode="auto">
            <a:xfrm>
              <a:off x="245" y="2579"/>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44" name="Rectangle 145"/>
            <p:cNvSpPr>
              <a:spLocks noChangeArrowheads="1"/>
            </p:cNvSpPr>
            <p:nvPr/>
          </p:nvSpPr>
          <p:spPr bwMode="auto">
            <a:xfrm>
              <a:off x="245" y="2579"/>
              <a:ext cx="3840"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46" name="Rectangle 147"/>
            <p:cNvSpPr>
              <a:spLocks noChangeArrowheads="1"/>
            </p:cNvSpPr>
            <p:nvPr/>
          </p:nvSpPr>
          <p:spPr bwMode="auto">
            <a:xfrm>
              <a:off x="245" y="2738"/>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6747" name="Group 150"/>
          <p:cNvGrpSpPr>
            <a:grpSpLocks noChangeAspect="1"/>
          </p:cNvGrpSpPr>
          <p:nvPr/>
        </p:nvGrpSpPr>
        <p:grpSpPr bwMode="auto">
          <a:xfrm>
            <a:off x="283417" y="5399203"/>
            <a:ext cx="6252997" cy="2920079"/>
            <a:chOff x="180" y="3437"/>
            <a:chExt cx="3868" cy="1705"/>
          </a:xfrm>
        </p:grpSpPr>
        <p:sp>
          <p:nvSpPr>
            <p:cNvPr id="26748" name="AutoShape 149"/>
            <p:cNvSpPr>
              <a:spLocks noChangeAspect="1" noChangeArrowheads="1" noTextEdit="1"/>
            </p:cNvSpPr>
            <p:nvPr/>
          </p:nvSpPr>
          <p:spPr bwMode="auto">
            <a:xfrm>
              <a:off x="191" y="3437"/>
              <a:ext cx="3840" cy="1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749" name="Rectangle 151"/>
            <p:cNvSpPr>
              <a:spLocks noChangeArrowheads="1"/>
            </p:cNvSpPr>
            <p:nvPr/>
          </p:nvSpPr>
          <p:spPr bwMode="auto">
            <a:xfrm>
              <a:off x="227" y="3536"/>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順位</a:t>
              </a:r>
              <a:endParaRPr kumimoji="0" lang="ja-JP" sz="1000" b="0" i="0" u="none" strike="noStrike" cap="none" normalizeH="0" baseline="0" dirty="0" smtClean="0">
                <a:ln>
                  <a:noFill/>
                </a:ln>
                <a:solidFill>
                  <a:schemeClr val="tx1"/>
                </a:solidFill>
                <a:effectLst/>
              </a:endParaRPr>
            </a:p>
          </p:txBody>
        </p:sp>
        <p:sp>
          <p:nvSpPr>
            <p:cNvPr id="26750" name="Rectangle 152"/>
            <p:cNvSpPr>
              <a:spLocks noChangeArrowheads="1"/>
            </p:cNvSpPr>
            <p:nvPr/>
          </p:nvSpPr>
          <p:spPr bwMode="auto">
            <a:xfrm>
              <a:off x="2440" y="3542"/>
              <a:ext cx="36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医療費</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00" b="0" i="0" u="none" strike="noStrike" cap="none" normalizeH="0" baseline="0" dirty="0" smtClean="0">
                <a:ln>
                  <a:noFill/>
                </a:ln>
                <a:solidFill>
                  <a:schemeClr val="tx1"/>
                </a:solidFill>
                <a:effectLst/>
              </a:endParaRPr>
            </a:p>
          </p:txBody>
        </p:sp>
        <p:sp>
          <p:nvSpPr>
            <p:cNvPr id="26751" name="Rectangle 153"/>
            <p:cNvSpPr>
              <a:spLocks noChangeArrowheads="1"/>
            </p:cNvSpPr>
            <p:nvPr/>
          </p:nvSpPr>
          <p:spPr bwMode="auto">
            <a:xfrm>
              <a:off x="2942" y="3539"/>
              <a:ext cx="497"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患者数</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000" b="0" i="0" u="none" strike="noStrike" cap="none" normalizeH="0" baseline="0" dirty="0" smtClean="0">
                <a:ln>
                  <a:noFill/>
                </a:ln>
                <a:solidFill>
                  <a:schemeClr val="tx1"/>
                </a:solidFill>
                <a:effectLst/>
              </a:endParaRPr>
            </a:p>
          </p:txBody>
        </p:sp>
        <p:sp>
          <p:nvSpPr>
            <p:cNvPr id="26752" name="Rectangle 154"/>
            <p:cNvSpPr>
              <a:spLocks noChangeArrowheads="1"/>
            </p:cNvSpPr>
            <p:nvPr/>
          </p:nvSpPr>
          <p:spPr bwMode="auto">
            <a:xfrm>
              <a:off x="3582" y="3448"/>
              <a:ext cx="353"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構成比</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900" b="0" i="0" u="none" strike="noStrike" cap="none" normalizeH="0" baseline="0" dirty="0" smtClean="0">
                <a:ln>
                  <a:noFill/>
                </a:ln>
                <a:solidFill>
                  <a:schemeClr val="tx1"/>
                </a:solidFill>
                <a:effectLst/>
              </a:endParaRPr>
            </a:p>
          </p:txBody>
        </p:sp>
        <p:sp>
          <p:nvSpPr>
            <p:cNvPr id="26753" name="Rectangle 155"/>
            <p:cNvSpPr>
              <a:spLocks noChangeArrowheads="1"/>
            </p:cNvSpPr>
            <p:nvPr/>
          </p:nvSpPr>
          <p:spPr bwMode="auto">
            <a:xfrm>
              <a:off x="3544" y="3542"/>
              <a:ext cx="460"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（患者数全体に</a:t>
              </a:r>
              <a:endParaRPr kumimoji="0" lang="ja-JP" sz="900" b="0" i="0" u="none" strike="noStrike" cap="none" normalizeH="0" baseline="0" smtClean="0">
                <a:ln>
                  <a:noFill/>
                </a:ln>
                <a:solidFill>
                  <a:schemeClr val="tx1"/>
                </a:solidFill>
                <a:effectLst/>
              </a:endParaRPr>
            </a:p>
          </p:txBody>
        </p:sp>
        <p:sp>
          <p:nvSpPr>
            <p:cNvPr id="26754" name="Rectangle 156"/>
            <p:cNvSpPr>
              <a:spLocks noChangeArrowheads="1"/>
            </p:cNvSpPr>
            <p:nvPr/>
          </p:nvSpPr>
          <p:spPr bwMode="auto">
            <a:xfrm>
              <a:off x="3480" y="3627"/>
              <a:ext cx="566" cy="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対して占める割合）</a:t>
              </a:r>
              <a:endParaRPr kumimoji="0" lang="ja-JP" sz="900" b="0" i="0" u="none" strike="noStrike" cap="none" normalizeH="0" baseline="0" dirty="0" smtClean="0">
                <a:ln>
                  <a:noFill/>
                </a:ln>
                <a:solidFill>
                  <a:schemeClr val="tx1"/>
                </a:solidFill>
                <a:effectLst/>
              </a:endParaRPr>
            </a:p>
          </p:txBody>
        </p:sp>
        <p:sp>
          <p:nvSpPr>
            <p:cNvPr id="26755" name="Rectangle 157"/>
            <p:cNvSpPr>
              <a:spLocks noChangeArrowheads="1"/>
            </p:cNvSpPr>
            <p:nvPr/>
          </p:nvSpPr>
          <p:spPr bwMode="auto">
            <a:xfrm>
              <a:off x="281" y="3748"/>
              <a:ext cx="4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000" b="0" i="0" u="none" strike="noStrike" cap="none" normalizeH="0" baseline="0" dirty="0" smtClean="0">
                <a:ln>
                  <a:noFill/>
                </a:ln>
                <a:solidFill>
                  <a:schemeClr val="tx1"/>
                </a:solidFill>
                <a:effectLst/>
              </a:endParaRPr>
            </a:p>
          </p:txBody>
        </p:sp>
        <p:sp>
          <p:nvSpPr>
            <p:cNvPr id="26756" name="Rectangle 158"/>
            <p:cNvSpPr>
              <a:spLocks noChangeArrowheads="1"/>
            </p:cNvSpPr>
            <p:nvPr/>
          </p:nvSpPr>
          <p:spPr bwMode="auto">
            <a:xfrm>
              <a:off x="445" y="3748"/>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0901</a:t>
              </a:r>
              <a:endParaRPr kumimoji="0" lang="ja-JP" altLang="ja-JP" sz="1000" b="0" i="0" u="none" strike="noStrike" cap="none" normalizeH="0" baseline="0" dirty="0" smtClean="0">
                <a:ln>
                  <a:noFill/>
                </a:ln>
                <a:solidFill>
                  <a:schemeClr val="tx1"/>
                </a:solidFill>
                <a:effectLst/>
              </a:endParaRPr>
            </a:p>
          </p:txBody>
        </p:sp>
        <p:sp>
          <p:nvSpPr>
            <p:cNvPr id="26757" name="Rectangle 159"/>
            <p:cNvSpPr>
              <a:spLocks noChangeArrowheads="1"/>
            </p:cNvSpPr>
            <p:nvPr/>
          </p:nvSpPr>
          <p:spPr bwMode="auto">
            <a:xfrm>
              <a:off x="2508" y="3751"/>
              <a:ext cx="36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94,176,182</a:t>
              </a:r>
              <a:endParaRPr kumimoji="0" lang="ja-JP" altLang="ja-JP" sz="1000" b="0" i="0" u="none" strike="noStrike" cap="none" normalizeH="0" baseline="0" dirty="0" smtClean="0">
                <a:ln>
                  <a:noFill/>
                </a:ln>
                <a:solidFill>
                  <a:schemeClr val="tx1"/>
                </a:solidFill>
                <a:effectLst/>
              </a:endParaRPr>
            </a:p>
          </p:txBody>
        </p:sp>
        <p:sp>
          <p:nvSpPr>
            <p:cNvPr id="26758" name="Rectangle 160"/>
            <p:cNvSpPr>
              <a:spLocks noChangeArrowheads="1"/>
            </p:cNvSpPr>
            <p:nvPr/>
          </p:nvSpPr>
          <p:spPr bwMode="auto">
            <a:xfrm>
              <a:off x="3256" y="3748"/>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1,615</a:t>
              </a:r>
              <a:endParaRPr kumimoji="0" lang="ja-JP" altLang="ja-JP" sz="1000" b="0" i="0" u="none" strike="noStrike" cap="none" normalizeH="0" baseline="0" dirty="0" smtClean="0">
                <a:ln>
                  <a:noFill/>
                </a:ln>
                <a:solidFill>
                  <a:schemeClr val="tx1"/>
                </a:solidFill>
                <a:effectLst/>
              </a:endParaRPr>
            </a:p>
          </p:txBody>
        </p:sp>
        <p:sp>
          <p:nvSpPr>
            <p:cNvPr id="26759" name="Rectangle 161"/>
            <p:cNvSpPr>
              <a:spLocks noChangeArrowheads="1"/>
            </p:cNvSpPr>
            <p:nvPr/>
          </p:nvSpPr>
          <p:spPr bwMode="auto">
            <a:xfrm>
              <a:off x="3851" y="3748"/>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35.0%</a:t>
              </a:r>
              <a:endParaRPr kumimoji="0" lang="ja-JP" altLang="ja-JP" sz="1000" b="0" i="0" u="none" strike="noStrike" cap="none" normalizeH="0" baseline="0" dirty="0" smtClean="0">
                <a:ln>
                  <a:noFill/>
                </a:ln>
                <a:solidFill>
                  <a:schemeClr val="tx1"/>
                </a:solidFill>
                <a:effectLst/>
              </a:endParaRPr>
            </a:p>
          </p:txBody>
        </p:sp>
        <p:sp>
          <p:nvSpPr>
            <p:cNvPr id="26760" name="Rectangle 162"/>
            <p:cNvSpPr>
              <a:spLocks noChangeArrowheads="1"/>
            </p:cNvSpPr>
            <p:nvPr/>
          </p:nvSpPr>
          <p:spPr bwMode="auto">
            <a:xfrm>
              <a:off x="281" y="3891"/>
              <a:ext cx="4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000" b="0" i="0" u="none" strike="noStrike" cap="none" normalizeH="0" baseline="0" smtClean="0">
                <a:ln>
                  <a:noFill/>
                </a:ln>
                <a:solidFill>
                  <a:schemeClr val="tx1"/>
                </a:solidFill>
                <a:effectLst/>
              </a:endParaRPr>
            </a:p>
          </p:txBody>
        </p:sp>
        <p:sp>
          <p:nvSpPr>
            <p:cNvPr id="26761" name="Rectangle 163"/>
            <p:cNvSpPr>
              <a:spLocks noChangeArrowheads="1"/>
            </p:cNvSpPr>
            <p:nvPr/>
          </p:nvSpPr>
          <p:spPr bwMode="auto">
            <a:xfrm>
              <a:off x="445" y="3891"/>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0402</a:t>
              </a:r>
              <a:endParaRPr kumimoji="0" lang="ja-JP" altLang="ja-JP" sz="1000" b="0" i="0" u="none" strike="noStrike" cap="none" normalizeH="0" baseline="0" smtClean="0">
                <a:ln>
                  <a:noFill/>
                </a:ln>
                <a:solidFill>
                  <a:schemeClr val="tx1"/>
                </a:solidFill>
                <a:effectLst/>
              </a:endParaRPr>
            </a:p>
          </p:txBody>
        </p:sp>
        <p:sp>
          <p:nvSpPr>
            <p:cNvPr id="26762" name="Rectangle 164"/>
            <p:cNvSpPr>
              <a:spLocks noChangeArrowheads="1"/>
            </p:cNvSpPr>
            <p:nvPr/>
          </p:nvSpPr>
          <p:spPr bwMode="auto">
            <a:xfrm>
              <a:off x="2508" y="3894"/>
              <a:ext cx="36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84,267,441</a:t>
              </a:r>
              <a:endParaRPr kumimoji="0" lang="ja-JP" altLang="ja-JP" sz="1000" b="0" i="0" u="none" strike="noStrike" cap="none" normalizeH="0" baseline="0" smtClean="0">
                <a:ln>
                  <a:noFill/>
                </a:ln>
                <a:solidFill>
                  <a:schemeClr val="tx1"/>
                </a:solidFill>
                <a:effectLst/>
              </a:endParaRPr>
            </a:p>
          </p:txBody>
        </p:sp>
        <p:sp>
          <p:nvSpPr>
            <p:cNvPr id="26763" name="Rectangle 165"/>
            <p:cNvSpPr>
              <a:spLocks noChangeArrowheads="1"/>
            </p:cNvSpPr>
            <p:nvPr/>
          </p:nvSpPr>
          <p:spPr bwMode="auto">
            <a:xfrm>
              <a:off x="3256" y="3891"/>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1,554</a:t>
              </a:r>
              <a:endParaRPr kumimoji="0" lang="ja-JP" altLang="ja-JP" sz="1000" b="0" i="0" u="none" strike="noStrike" cap="none" normalizeH="0" baseline="0" smtClean="0">
                <a:ln>
                  <a:noFill/>
                </a:ln>
                <a:solidFill>
                  <a:schemeClr val="tx1"/>
                </a:solidFill>
                <a:effectLst/>
              </a:endParaRPr>
            </a:p>
          </p:txBody>
        </p:sp>
        <p:sp>
          <p:nvSpPr>
            <p:cNvPr id="26764" name="Rectangle 166"/>
            <p:cNvSpPr>
              <a:spLocks noChangeArrowheads="1"/>
            </p:cNvSpPr>
            <p:nvPr/>
          </p:nvSpPr>
          <p:spPr bwMode="auto">
            <a:xfrm>
              <a:off x="3851" y="3891"/>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33.6%</a:t>
              </a:r>
              <a:endParaRPr kumimoji="0" lang="ja-JP" altLang="ja-JP" sz="1000" b="0" i="0" u="none" strike="noStrike" cap="none" normalizeH="0" baseline="0" smtClean="0">
                <a:ln>
                  <a:noFill/>
                </a:ln>
                <a:solidFill>
                  <a:schemeClr val="tx1"/>
                </a:solidFill>
                <a:effectLst/>
              </a:endParaRPr>
            </a:p>
          </p:txBody>
        </p:sp>
        <p:sp>
          <p:nvSpPr>
            <p:cNvPr id="26765" name="Rectangle 167"/>
            <p:cNvSpPr>
              <a:spLocks noChangeArrowheads="1"/>
            </p:cNvSpPr>
            <p:nvPr/>
          </p:nvSpPr>
          <p:spPr bwMode="auto">
            <a:xfrm>
              <a:off x="281" y="4034"/>
              <a:ext cx="4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000" b="0" i="0" u="none" strike="noStrike" cap="none" normalizeH="0" baseline="0" dirty="0" smtClean="0">
                <a:ln>
                  <a:noFill/>
                </a:ln>
                <a:solidFill>
                  <a:schemeClr val="tx1"/>
                </a:solidFill>
                <a:effectLst/>
              </a:endParaRPr>
            </a:p>
          </p:txBody>
        </p:sp>
        <p:sp>
          <p:nvSpPr>
            <p:cNvPr id="26766" name="Rectangle 168"/>
            <p:cNvSpPr>
              <a:spLocks noChangeArrowheads="1"/>
            </p:cNvSpPr>
            <p:nvPr/>
          </p:nvSpPr>
          <p:spPr bwMode="auto">
            <a:xfrm>
              <a:off x="445" y="4034"/>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0703</a:t>
              </a:r>
              <a:endParaRPr kumimoji="0" lang="ja-JP" altLang="ja-JP" sz="1000" b="0" i="0" u="none" strike="noStrike" cap="none" normalizeH="0" baseline="0" smtClean="0">
                <a:ln>
                  <a:noFill/>
                </a:ln>
                <a:solidFill>
                  <a:schemeClr val="tx1"/>
                </a:solidFill>
                <a:effectLst/>
              </a:endParaRPr>
            </a:p>
          </p:txBody>
        </p:sp>
        <p:sp>
          <p:nvSpPr>
            <p:cNvPr id="26767" name="Rectangle 169"/>
            <p:cNvSpPr>
              <a:spLocks noChangeArrowheads="1"/>
            </p:cNvSpPr>
            <p:nvPr/>
          </p:nvSpPr>
          <p:spPr bwMode="auto">
            <a:xfrm>
              <a:off x="2547" y="4030"/>
              <a:ext cx="32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4,726,219</a:t>
              </a:r>
              <a:endParaRPr kumimoji="0" lang="ja-JP" altLang="ja-JP" sz="1000" b="0" i="0" u="none" strike="noStrike" cap="none" normalizeH="0" baseline="0" dirty="0" smtClean="0">
                <a:ln>
                  <a:noFill/>
                </a:ln>
                <a:solidFill>
                  <a:schemeClr val="tx1"/>
                </a:solidFill>
                <a:effectLst/>
              </a:endParaRPr>
            </a:p>
          </p:txBody>
        </p:sp>
        <p:sp>
          <p:nvSpPr>
            <p:cNvPr id="26768" name="Rectangle 170"/>
            <p:cNvSpPr>
              <a:spLocks noChangeArrowheads="1"/>
            </p:cNvSpPr>
            <p:nvPr/>
          </p:nvSpPr>
          <p:spPr bwMode="auto">
            <a:xfrm>
              <a:off x="3250" y="4034"/>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1,543</a:t>
              </a:r>
              <a:endParaRPr kumimoji="0" lang="ja-JP" altLang="ja-JP" sz="1000" b="0" i="0" u="none" strike="noStrike" cap="none" normalizeH="0" baseline="0" smtClean="0">
                <a:ln>
                  <a:noFill/>
                </a:ln>
                <a:solidFill>
                  <a:schemeClr val="tx1"/>
                </a:solidFill>
                <a:effectLst/>
              </a:endParaRPr>
            </a:p>
          </p:txBody>
        </p:sp>
        <p:sp>
          <p:nvSpPr>
            <p:cNvPr id="26769" name="Rectangle 171"/>
            <p:cNvSpPr>
              <a:spLocks noChangeArrowheads="1"/>
            </p:cNvSpPr>
            <p:nvPr/>
          </p:nvSpPr>
          <p:spPr bwMode="auto">
            <a:xfrm>
              <a:off x="3845" y="4034"/>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33.4%</a:t>
              </a:r>
              <a:endParaRPr kumimoji="0" lang="ja-JP" altLang="ja-JP" sz="1000" b="0" i="0" u="none" strike="noStrike" cap="none" normalizeH="0" baseline="0" smtClean="0">
                <a:ln>
                  <a:noFill/>
                </a:ln>
                <a:solidFill>
                  <a:schemeClr val="tx1"/>
                </a:solidFill>
                <a:effectLst/>
              </a:endParaRPr>
            </a:p>
          </p:txBody>
        </p:sp>
        <p:sp>
          <p:nvSpPr>
            <p:cNvPr id="26770" name="Rectangle 172"/>
            <p:cNvSpPr>
              <a:spLocks noChangeArrowheads="1"/>
            </p:cNvSpPr>
            <p:nvPr/>
          </p:nvSpPr>
          <p:spPr bwMode="auto">
            <a:xfrm>
              <a:off x="281" y="4176"/>
              <a:ext cx="4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000" b="0" i="0" u="none" strike="noStrike" cap="none" normalizeH="0" baseline="0" dirty="0" smtClean="0">
                <a:ln>
                  <a:noFill/>
                </a:ln>
                <a:solidFill>
                  <a:schemeClr val="tx1"/>
                </a:solidFill>
                <a:effectLst/>
              </a:endParaRPr>
            </a:p>
          </p:txBody>
        </p:sp>
        <p:sp>
          <p:nvSpPr>
            <p:cNvPr id="26771" name="Rectangle 173"/>
            <p:cNvSpPr>
              <a:spLocks noChangeArrowheads="1"/>
            </p:cNvSpPr>
            <p:nvPr/>
          </p:nvSpPr>
          <p:spPr bwMode="auto">
            <a:xfrm>
              <a:off x="445" y="4176"/>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1113</a:t>
              </a:r>
              <a:endParaRPr kumimoji="0" lang="ja-JP" altLang="ja-JP" sz="1000" b="0" i="0" u="none" strike="noStrike" cap="none" normalizeH="0" baseline="0" smtClean="0">
                <a:ln>
                  <a:noFill/>
                </a:ln>
                <a:solidFill>
                  <a:schemeClr val="tx1"/>
                </a:solidFill>
                <a:effectLst/>
              </a:endParaRPr>
            </a:p>
          </p:txBody>
        </p:sp>
        <p:sp>
          <p:nvSpPr>
            <p:cNvPr id="26772" name="Rectangle 174"/>
            <p:cNvSpPr>
              <a:spLocks noChangeArrowheads="1"/>
            </p:cNvSpPr>
            <p:nvPr/>
          </p:nvSpPr>
          <p:spPr bwMode="auto">
            <a:xfrm>
              <a:off x="2502" y="4179"/>
              <a:ext cx="36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66,245,806</a:t>
              </a:r>
              <a:endParaRPr kumimoji="0" lang="ja-JP" altLang="ja-JP" sz="1000" b="0" i="0" u="none" strike="noStrike" cap="none" normalizeH="0" baseline="0" smtClean="0">
                <a:ln>
                  <a:noFill/>
                </a:ln>
                <a:solidFill>
                  <a:schemeClr val="tx1"/>
                </a:solidFill>
                <a:effectLst/>
              </a:endParaRPr>
            </a:p>
          </p:txBody>
        </p:sp>
        <p:sp>
          <p:nvSpPr>
            <p:cNvPr id="26773" name="Rectangle 175"/>
            <p:cNvSpPr>
              <a:spLocks noChangeArrowheads="1"/>
            </p:cNvSpPr>
            <p:nvPr/>
          </p:nvSpPr>
          <p:spPr bwMode="auto">
            <a:xfrm>
              <a:off x="3250" y="4176"/>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1,487</a:t>
              </a:r>
              <a:endParaRPr kumimoji="0" lang="ja-JP" altLang="ja-JP" sz="1000" b="0" i="0" u="none" strike="noStrike" cap="none" normalizeH="0" baseline="0" smtClean="0">
                <a:ln>
                  <a:noFill/>
                </a:ln>
                <a:solidFill>
                  <a:schemeClr val="tx1"/>
                </a:solidFill>
                <a:effectLst/>
              </a:endParaRPr>
            </a:p>
          </p:txBody>
        </p:sp>
        <p:sp>
          <p:nvSpPr>
            <p:cNvPr id="26774" name="Rectangle 176"/>
            <p:cNvSpPr>
              <a:spLocks noChangeArrowheads="1"/>
            </p:cNvSpPr>
            <p:nvPr/>
          </p:nvSpPr>
          <p:spPr bwMode="auto">
            <a:xfrm>
              <a:off x="3845" y="4176"/>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32.2%</a:t>
              </a:r>
              <a:endParaRPr kumimoji="0" lang="ja-JP" altLang="ja-JP" sz="1000" b="0" i="0" u="none" strike="noStrike" cap="none" normalizeH="0" baseline="0" smtClean="0">
                <a:ln>
                  <a:noFill/>
                </a:ln>
                <a:solidFill>
                  <a:schemeClr val="tx1"/>
                </a:solidFill>
                <a:effectLst/>
              </a:endParaRPr>
            </a:p>
          </p:txBody>
        </p:sp>
        <p:sp>
          <p:nvSpPr>
            <p:cNvPr id="26775" name="Rectangle 177"/>
            <p:cNvSpPr>
              <a:spLocks noChangeArrowheads="1"/>
            </p:cNvSpPr>
            <p:nvPr/>
          </p:nvSpPr>
          <p:spPr bwMode="auto">
            <a:xfrm>
              <a:off x="281" y="4319"/>
              <a:ext cx="4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1000" b="0" i="0" u="none" strike="noStrike" cap="none" normalizeH="0" baseline="0" smtClean="0">
                <a:ln>
                  <a:noFill/>
                </a:ln>
                <a:solidFill>
                  <a:schemeClr val="tx1"/>
                </a:solidFill>
                <a:effectLst/>
              </a:endParaRPr>
            </a:p>
          </p:txBody>
        </p:sp>
        <p:sp>
          <p:nvSpPr>
            <p:cNvPr id="26776" name="Rectangle 178"/>
            <p:cNvSpPr>
              <a:spLocks noChangeArrowheads="1"/>
            </p:cNvSpPr>
            <p:nvPr/>
          </p:nvSpPr>
          <p:spPr bwMode="auto">
            <a:xfrm>
              <a:off x="445" y="4319"/>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1105</a:t>
              </a:r>
              <a:endParaRPr kumimoji="0" lang="ja-JP" altLang="ja-JP" sz="1000" b="0" i="0" u="none" strike="noStrike" cap="none" normalizeH="0" baseline="0" smtClean="0">
                <a:ln>
                  <a:noFill/>
                </a:ln>
                <a:solidFill>
                  <a:schemeClr val="tx1"/>
                </a:solidFill>
                <a:effectLst/>
              </a:endParaRPr>
            </a:p>
          </p:txBody>
        </p:sp>
        <p:sp>
          <p:nvSpPr>
            <p:cNvPr id="26777" name="Rectangle 179"/>
            <p:cNvSpPr>
              <a:spLocks noChangeArrowheads="1"/>
            </p:cNvSpPr>
            <p:nvPr/>
          </p:nvSpPr>
          <p:spPr bwMode="auto">
            <a:xfrm>
              <a:off x="2502" y="4322"/>
              <a:ext cx="36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20,564,704</a:t>
              </a:r>
              <a:endParaRPr kumimoji="0" lang="ja-JP" altLang="ja-JP" sz="1000" b="0" i="0" u="none" strike="noStrike" cap="none" normalizeH="0" baseline="0" smtClean="0">
                <a:ln>
                  <a:noFill/>
                </a:ln>
                <a:solidFill>
                  <a:schemeClr val="tx1"/>
                </a:solidFill>
                <a:effectLst/>
              </a:endParaRPr>
            </a:p>
          </p:txBody>
        </p:sp>
        <p:sp>
          <p:nvSpPr>
            <p:cNvPr id="26778" name="Rectangle 180"/>
            <p:cNvSpPr>
              <a:spLocks noChangeArrowheads="1"/>
            </p:cNvSpPr>
            <p:nvPr/>
          </p:nvSpPr>
          <p:spPr bwMode="auto">
            <a:xfrm>
              <a:off x="3250" y="4319"/>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1,369</a:t>
              </a:r>
              <a:endParaRPr kumimoji="0" lang="ja-JP" altLang="ja-JP" sz="1000" b="0" i="0" u="none" strike="noStrike" cap="none" normalizeH="0" baseline="0" smtClean="0">
                <a:ln>
                  <a:noFill/>
                </a:ln>
                <a:solidFill>
                  <a:schemeClr val="tx1"/>
                </a:solidFill>
                <a:effectLst/>
              </a:endParaRPr>
            </a:p>
          </p:txBody>
        </p:sp>
        <p:sp>
          <p:nvSpPr>
            <p:cNvPr id="26779" name="Rectangle 181"/>
            <p:cNvSpPr>
              <a:spLocks noChangeArrowheads="1"/>
            </p:cNvSpPr>
            <p:nvPr/>
          </p:nvSpPr>
          <p:spPr bwMode="auto">
            <a:xfrm>
              <a:off x="3845" y="4319"/>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29.6%</a:t>
              </a:r>
              <a:endParaRPr kumimoji="0" lang="ja-JP" altLang="ja-JP" sz="1000" b="0" i="0" u="none" strike="noStrike" cap="none" normalizeH="0" baseline="0" smtClean="0">
                <a:ln>
                  <a:noFill/>
                </a:ln>
                <a:solidFill>
                  <a:schemeClr val="tx1"/>
                </a:solidFill>
                <a:effectLst/>
              </a:endParaRPr>
            </a:p>
          </p:txBody>
        </p:sp>
        <p:sp>
          <p:nvSpPr>
            <p:cNvPr id="26780" name="Rectangle 182"/>
            <p:cNvSpPr>
              <a:spLocks noChangeArrowheads="1"/>
            </p:cNvSpPr>
            <p:nvPr/>
          </p:nvSpPr>
          <p:spPr bwMode="auto">
            <a:xfrm>
              <a:off x="279" y="4461"/>
              <a:ext cx="4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a:t>
              </a:r>
              <a:endParaRPr kumimoji="0" lang="ja-JP" altLang="ja-JP" sz="1000" b="0" i="0" u="none" strike="noStrike" cap="none" normalizeH="0" baseline="0" dirty="0" smtClean="0">
                <a:ln>
                  <a:noFill/>
                </a:ln>
                <a:solidFill>
                  <a:schemeClr val="tx1"/>
                </a:solidFill>
                <a:effectLst/>
              </a:endParaRPr>
            </a:p>
          </p:txBody>
        </p:sp>
        <p:sp>
          <p:nvSpPr>
            <p:cNvPr id="26781" name="Rectangle 183"/>
            <p:cNvSpPr>
              <a:spLocks noChangeArrowheads="1"/>
            </p:cNvSpPr>
            <p:nvPr/>
          </p:nvSpPr>
          <p:spPr bwMode="auto">
            <a:xfrm>
              <a:off x="445" y="4462"/>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1003</a:t>
              </a:r>
              <a:endParaRPr kumimoji="0" lang="ja-JP" altLang="ja-JP" sz="1000" b="0" i="0" u="none" strike="noStrike" cap="none" normalizeH="0" baseline="0" smtClean="0">
                <a:ln>
                  <a:noFill/>
                </a:ln>
                <a:solidFill>
                  <a:schemeClr val="tx1"/>
                </a:solidFill>
                <a:effectLst/>
              </a:endParaRPr>
            </a:p>
          </p:txBody>
        </p:sp>
        <p:sp>
          <p:nvSpPr>
            <p:cNvPr id="26782" name="Rectangle 184"/>
            <p:cNvSpPr>
              <a:spLocks noChangeArrowheads="1"/>
            </p:cNvSpPr>
            <p:nvPr/>
          </p:nvSpPr>
          <p:spPr bwMode="auto">
            <a:xfrm>
              <a:off x="2502" y="4465"/>
              <a:ext cx="36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10,641,687</a:t>
              </a:r>
              <a:endParaRPr kumimoji="0" lang="ja-JP" altLang="ja-JP" sz="1000" b="0" i="0" u="none" strike="noStrike" cap="none" normalizeH="0" baseline="0" smtClean="0">
                <a:ln>
                  <a:noFill/>
                </a:ln>
                <a:solidFill>
                  <a:schemeClr val="tx1"/>
                </a:solidFill>
                <a:effectLst/>
              </a:endParaRPr>
            </a:p>
          </p:txBody>
        </p:sp>
        <p:sp>
          <p:nvSpPr>
            <p:cNvPr id="26783" name="Rectangle 185"/>
            <p:cNvSpPr>
              <a:spLocks noChangeArrowheads="1"/>
            </p:cNvSpPr>
            <p:nvPr/>
          </p:nvSpPr>
          <p:spPr bwMode="auto">
            <a:xfrm>
              <a:off x="3250" y="4462"/>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1,316</a:t>
              </a:r>
              <a:endParaRPr kumimoji="0" lang="ja-JP" altLang="ja-JP" sz="1000" b="0" i="0" u="none" strike="noStrike" cap="none" normalizeH="0" baseline="0" smtClean="0">
                <a:ln>
                  <a:noFill/>
                </a:ln>
                <a:solidFill>
                  <a:schemeClr val="tx1"/>
                </a:solidFill>
                <a:effectLst/>
              </a:endParaRPr>
            </a:p>
          </p:txBody>
        </p:sp>
        <p:sp>
          <p:nvSpPr>
            <p:cNvPr id="26784" name="Rectangle 186"/>
            <p:cNvSpPr>
              <a:spLocks noChangeArrowheads="1"/>
            </p:cNvSpPr>
            <p:nvPr/>
          </p:nvSpPr>
          <p:spPr bwMode="auto">
            <a:xfrm>
              <a:off x="3845" y="4462"/>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28.5%</a:t>
              </a:r>
              <a:endParaRPr kumimoji="0" lang="ja-JP" altLang="ja-JP" sz="1000" b="0" i="0" u="none" strike="noStrike" cap="none" normalizeH="0" baseline="0" smtClean="0">
                <a:ln>
                  <a:noFill/>
                </a:ln>
                <a:solidFill>
                  <a:schemeClr val="tx1"/>
                </a:solidFill>
                <a:effectLst/>
              </a:endParaRPr>
            </a:p>
          </p:txBody>
        </p:sp>
        <p:sp>
          <p:nvSpPr>
            <p:cNvPr id="26785" name="Rectangle 187"/>
            <p:cNvSpPr>
              <a:spLocks noChangeArrowheads="1"/>
            </p:cNvSpPr>
            <p:nvPr/>
          </p:nvSpPr>
          <p:spPr bwMode="auto">
            <a:xfrm>
              <a:off x="280" y="4605"/>
              <a:ext cx="4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1000" b="0" i="0" u="none" strike="noStrike" cap="none" normalizeH="0" baseline="0" dirty="0" smtClean="0">
                <a:ln>
                  <a:noFill/>
                </a:ln>
                <a:solidFill>
                  <a:schemeClr val="tx1"/>
                </a:solidFill>
                <a:effectLst/>
              </a:endParaRPr>
            </a:p>
          </p:txBody>
        </p:sp>
        <p:sp>
          <p:nvSpPr>
            <p:cNvPr id="26786" name="Rectangle 188"/>
            <p:cNvSpPr>
              <a:spLocks noChangeArrowheads="1"/>
            </p:cNvSpPr>
            <p:nvPr/>
          </p:nvSpPr>
          <p:spPr bwMode="auto">
            <a:xfrm>
              <a:off x="444" y="4587"/>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0403</a:t>
              </a:r>
              <a:endParaRPr kumimoji="0" lang="ja-JP" altLang="ja-JP" sz="1000" b="0" i="0" u="none" strike="noStrike" cap="none" normalizeH="0" baseline="0" dirty="0" smtClean="0">
                <a:ln>
                  <a:noFill/>
                </a:ln>
                <a:solidFill>
                  <a:schemeClr val="tx1"/>
                </a:solidFill>
                <a:effectLst/>
              </a:endParaRPr>
            </a:p>
          </p:txBody>
        </p:sp>
        <p:sp>
          <p:nvSpPr>
            <p:cNvPr id="26787" name="Rectangle 189"/>
            <p:cNvSpPr>
              <a:spLocks noChangeArrowheads="1"/>
            </p:cNvSpPr>
            <p:nvPr/>
          </p:nvSpPr>
          <p:spPr bwMode="auto">
            <a:xfrm>
              <a:off x="2491" y="4599"/>
              <a:ext cx="40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47,903,781</a:t>
              </a:r>
              <a:endParaRPr kumimoji="0" lang="ja-JP" altLang="ja-JP" sz="1000" b="0" i="0" u="none" strike="noStrike" cap="none" normalizeH="0" baseline="0" dirty="0" smtClean="0">
                <a:ln>
                  <a:noFill/>
                </a:ln>
                <a:solidFill>
                  <a:schemeClr val="tx1"/>
                </a:solidFill>
                <a:effectLst/>
              </a:endParaRPr>
            </a:p>
          </p:txBody>
        </p:sp>
        <p:sp>
          <p:nvSpPr>
            <p:cNvPr id="26788" name="Rectangle 190"/>
            <p:cNvSpPr>
              <a:spLocks noChangeArrowheads="1"/>
            </p:cNvSpPr>
            <p:nvPr/>
          </p:nvSpPr>
          <p:spPr bwMode="auto">
            <a:xfrm>
              <a:off x="3250" y="4605"/>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1,262</a:t>
              </a:r>
              <a:endParaRPr kumimoji="0" lang="ja-JP" altLang="ja-JP" sz="1000" b="0" i="0" u="none" strike="noStrike" cap="none" normalizeH="0" baseline="0" smtClean="0">
                <a:ln>
                  <a:noFill/>
                </a:ln>
                <a:solidFill>
                  <a:schemeClr val="tx1"/>
                </a:solidFill>
                <a:effectLst/>
              </a:endParaRPr>
            </a:p>
          </p:txBody>
        </p:sp>
        <p:sp>
          <p:nvSpPr>
            <p:cNvPr id="26789" name="Rectangle 191"/>
            <p:cNvSpPr>
              <a:spLocks noChangeArrowheads="1"/>
            </p:cNvSpPr>
            <p:nvPr/>
          </p:nvSpPr>
          <p:spPr bwMode="auto">
            <a:xfrm>
              <a:off x="3845" y="4605"/>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27.3%</a:t>
              </a:r>
              <a:endParaRPr kumimoji="0" lang="ja-JP" altLang="ja-JP" sz="1000" b="0" i="0" u="none" strike="noStrike" cap="none" normalizeH="0" baseline="0" smtClean="0">
                <a:ln>
                  <a:noFill/>
                </a:ln>
                <a:solidFill>
                  <a:schemeClr val="tx1"/>
                </a:solidFill>
                <a:effectLst/>
              </a:endParaRPr>
            </a:p>
          </p:txBody>
        </p:sp>
        <p:sp>
          <p:nvSpPr>
            <p:cNvPr id="26790" name="Rectangle 192"/>
            <p:cNvSpPr>
              <a:spLocks noChangeArrowheads="1"/>
            </p:cNvSpPr>
            <p:nvPr/>
          </p:nvSpPr>
          <p:spPr bwMode="auto">
            <a:xfrm>
              <a:off x="280" y="4748"/>
              <a:ext cx="4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1000" b="0" i="0" u="none" strike="noStrike" cap="none" normalizeH="0" baseline="0" smtClean="0">
                <a:ln>
                  <a:noFill/>
                </a:ln>
                <a:solidFill>
                  <a:schemeClr val="tx1"/>
                </a:solidFill>
                <a:effectLst/>
              </a:endParaRPr>
            </a:p>
          </p:txBody>
        </p:sp>
        <p:sp>
          <p:nvSpPr>
            <p:cNvPr id="26791" name="Rectangle 193"/>
            <p:cNvSpPr>
              <a:spLocks noChangeArrowheads="1"/>
            </p:cNvSpPr>
            <p:nvPr/>
          </p:nvSpPr>
          <p:spPr bwMode="auto">
            <a:xfrm>
              <a:off x="444" y="4730"/>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0704</a:t>
              </a:r>
              <a:endParaRPr kumimoji="0" lang="ja-JP" altLang="ja-JP" sz="1000" b="0" i="0" u="none" strike="noStrike" cap="none" normalizeH="0" baseline="0" smtClean="0">
                <a:ln>
                  <a:noFill/>
                </a:ln>
                <a:solidFill>
                  <a:schemeClr val="tx1"/>
                </a:solidFill>
                <a:effectLst/>
              </a:endParaRPr>
            </a:p>
          </p:txBody>
        </p:sp>
        <p:sp>
          <p:nvSpPr>
            <p:cNvPr id="26792" name="Rectangle 194"/>
            <p:cNvSpPr>
              <a:spLocks noChangeArrowheads="1"/>
            </p:cNvSpPr>
            <p:nvPr/>
          </p:nvSpPr>
          <p:spPr bwMode="auto">
            <a:xfrm>
              <a:off x="2491" y="4742"/>
              <a:ext cx="40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29,252,360</a:t>
              </a:r>
              <a:endParaRPr kumimoji="0" lang="ja-JP" altLang="ja-JP" sz="1000" b="0" i="0" u="none" strike="noStrike" cap="none" normalizeH="0" baseline="0" dirty="0" smtClean="0">
                <a:ln>
                  <a:noFill/>
                </a:ln>
                <a:solidFill>
                  <a:schemeClr val="tx1"/>
                </a:solidFill>
                <a:effectLst/>
              </a:endParaRPr>
            </a:p>
          </p:txBody>
        </p:sp>
        <p:sp>
          <p:nvSpPr>
            <p:cNvPr id="26793" name="Rectangle 195"/>
            <p:cNvSpPr>
              <a:spLocks noChangeArrowheads="1"/>
            </p:cNvSpPr>
            <p:nvPr/>
          </p:nvSpPr>
          <p:spPr bwMode="auto">
            <a:xfrm>
              <a:off x="3255" y="4733"/>
              <a:ext cx="184"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1,223</a:t>
              </a:r>
              <a:endParaRPr kumimoji="0" lang="ja-JP" altLang="ja-JP" sz="1000" b="0" i="0" u="none" strike="noStrike" cap="none" normalizeH="0" baseline="0" dirty="0" smtClean="0">
                <a:ln>
                  <a:noFill/>
                </a:ln>
                <a:solidFill>
                  <a:schemeClr val="tx1"/>
                </a:solidFill>
                <a:effectLst/>
              </a:endParaRPr>
            </a:p>
          </p:txBody>
        </p:sp>
        <p:sp>
          <p:nvSpPr>
            <p:cNvPr id="26794" name="Rectangle 196"/>
            <p:cNvSpPr>
              <a:spLocks noChangeArrowheads="1"/>
            </p:cNvSpPr>
            <p:nvPr/>
          </p:nvSpPr>
          <p:spPr bwMode="auto">
            <a:xfrm>
              <a:off x="3845" y="4748"/>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26.5%</a:t>
              </a:r>
              <a:endParaRPr kumimoji="0" lang="ja-JP" altLang="ja-JP" sz="1000" b="0" i="0" u="none" strike="noStrike" cap="none" normalizeH="0" baseline="0" smtClean="0">
                <a:ln>
                  <a:noFill/>
                </a:ln>
                <a:solidFill>
                  <a:schemeClr val="tx1"/>
                </a:solidFill>
                <a:effectLst/>
              </a:endParaRPr>
            </a:p>
          </p:txBody>
        </p:sp>
        <p:sp>
          <p:nvSpPr>
            <p:cNvPr id="26795" name="Rectangle 197"/>
            <p:cNvSpPr>
              <a:spLocks noChangeArrowheads="1"/>
            </p:cNvSpPr>
            <p:nvPr/>
          </p:nvSpPr>
          <p:spPr bwMode="auto">
            <a:xfrm>
              <a:off x="280" y="4891"/>
              <a:ext cx="4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a:t>
              </a:r>
              <a:endParaRPr kumimoji="0" lang="ja-JP" altLang="ja-JP" sz="1000" b="0" i="0" u="none" strike="noStrike" cap="none" normalizeH="0" baseline="0" smtClean="0">
                <a:ln>
                  <a:noFill/>
                </a:ln>
                <a:solidFill>
                  <a:schemeClr val="tx1"/>
                </a:solidFill>
                <a:effectLst/>
              </a:endParaRPr>
            </a:p>
          </p:txBody>
        </p:sp>
        <p:sp>
          <p:nvSpPr>
            <p:cNvPr id="26796" name="Rectangle 198"/>
            <p:cNvSpPr>
              <a:spLocks noChangeArrowheads="1"/>
            </p:cNvSpPr>
            <p:nvPr/>
          </p:nvSpPr>
          <p:spPr bwMode="auto">
            <a:xfrm>
              <a:off x="444" y="4873"/>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1800</a:t>
              </a:r>
              <a:endParaRPr kumimoji="0" lang="ja-JP" altLang="ja-JP" sz="1000" b="0" i="0" u="none" strike="noStrike" cap="none" normalizeH="0" baseline="0" smtClean="0">
                <a:ln>
                  <a:noFill/>
                </a:ln>
                <a:solidFill>
                  <a:schemeClr val="tx1"/>
                </a:solidFill>
                <a:effectLst/>
              </a:endParaRPr>
            </a:p>
          </p:txBody>
        </p:sp>
        <p:sp>
          <p:nvSpPr>
            <p:cNvPr id="26797" name="Rectangle 199"/>
            <p:cNvSpPr>
              <a:spLocks noChangeArrowheads="1"/>
            </p:cNvSpPr>
            <p:nvPr/>
          </p:nvSpPr>
          <p:spPr bwMode="auto">
            <a:xfrm>
              <a:off x="2491" y="4885"/>
              <a:ext cx="40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22,430,883</a:t>
              </a:r>
              <a:endParaRPr kumimoji="0" lang="ja-JP" altLang="ja-JP" sz="1000" b="0" i="0" u="none" strike="noStrike" cap="none" normalizeH="0" baseline="0" smtClean="0">
                <a:ln>
                  <a:noFill/>
                </a:ln>
                <a:solidFill>
                  <a:schemeClr val="tx1"/>
                </a:solidFill>
                <a:effectLst/>
              </a:endParaRPr>
            </a:p>
          </p:txBody>
        </p:sp>
        <p:sp>
          <p:nvSpPr>
            <p:cNvPr id="26798" name="Rectangle 200"/>
            <p:cNvSpPr>
              <a:spLocks noChangeArrowheads="1"/>
            </p:cNvSpPr>
            <p:nvPr/>
          </p:nvSpPr>
          <p:spPr bwMode="auto">
            <a:xfrm>
              <a:off x="3255" y="4876"/>
              <a:ext cx="184"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1,191</a:t>
              </a:r>
              <a:endParaRPr kumimoji="0" lang="ja-JP" altLang="ja-JP" sz="1000" b="0" i="0" u="none" strike="noStrike" cap="none" normalizeH="0" baseline="0" smtClean="0">
                <a:ln>
                  <a:noFill/>
                </a:ln>
                <a:solidFill>
                  <a:schemeClr val="tx1"/>
                </a:solidFill>
                <a:effectLst/>
              </a:endParaRPr>
            </a:p>
          </p:txBody>
        </p:sp>
        <p:sp>
          <p:nvSpPr>
            <p:cNvPr id="26799" name="Rectangle 201"/>
            <p:cNvSpPr>
              <a:spLocks noChangeArrowheads="1"/>
            </p:cNvSpPr>
            <p:nvPr/>
          </p:nvSpPr>
          <p:spPr bwMode="auto">
            <a:xfrm>
              <a:off x="3845" y="4891"/>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25.8%</a:t>
              </a:r>
              <a:endParaRPr kumimoji="0" lang="ja-JP" altLang="ja-JP" sz="1000" b="0" i="0" u="none" strike="noStrike" cap="none" normalizeH="0" baseline="0" smtClean="0">
                <a:ln>
                  <a:noFill/>
                </a:ln>
                <a:solidFill>
                  <a:schemeClr val="tx1"/>
                </a:solidFill>
                <a:effectLst/>
              </a:endParaRPr>
            </a:p>
          </p:txBody>
        </p:sp>
        <p:sp>
          <p:nvSpPr>
            <p:cNvPr id="26800" name="Rectangle 202"/>
            <p:cNvSpPr>
              <a:spLocks noChangeArrowheads="1"/>
            </p:cNvSpPr>
            <p:nvPr/>
          </p:nvSpPr>
          <p:spPr bwMode="auto">
            <a:xfrm>
              <a:off x="265" y="5034"/>
              <a:ext cx="7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a:t>
              </a:r>
              <a:endParaRPr kumimoji="0" lang="ja-JP" altLang="ja-JP" sz="1000" b="0" i="0" u="none" strike="noStrike" cap="none" normalizeH="0" baseline="0" smtClean="0">
                <a:ln>
                  <a:noFill/>
                </a:ln>
                <a:solidFill>
                  <a:schemeClr val="tx1"/>
                </a:solidFill>
                <a:effectLst/>
              </a:endParaRPr>
            </a:p>
          </p:txBody>
        </p:sp>
        <p:sp>
          <p:nvSpPr>
            <p:cNvPr id="26801" name="Rectangle 203"/>
            <p:cNvSpPr>
              <a:spLocks noChangeArrowheads="1"/>
            </p:cNvSpPr>
            <p:nvPr/>
          </p:nvSpPr>
          <p:spPr bwMode="auto">
            <a:xfrm>
              <a:off x="444" y="5016"/>
              <a:ext cx="15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0606</a:t>
              </a:r>
              <a:endParaRPr kumimoji="0" lang="ja-JP" altLang="ja-JP" sz="1000" b="0" i="0" u="none" strike="noStrike" cap="none" normalizeH="0" baseline="0" smtClean="0">
                <a:ln>
                  <a:noFill/>
                </a:ln>
                <a:solidFill>
                  <a:schemeClr val="tx1"/>
                </a:solidFill>
                <a:effectLst/>
              </a:endParaRPr>
            </a:p>
          </p:txBody>
        </p:sp>
        <p:sp>
          <p:nvSpPr>
            <p:cNvPr id="26802" name="Rectangle 204"/>
            <p:cNvSpPr>
              <a:spLocks noChangeArrowheads="1"/>
            </p:cNvSpPr>
            <p:nvPr/>
          </p:nvSpPr>
          <p:spPr bwMode="auto">
            <a:xfrm>
              <a:off x="2491" y="5028"/>
              <a:ext cx="40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46,652,965</a:t>
              </a:r>
              <a:endParaRPr kumimoji="0" lang="ja-JP" altLang="ja-JP" sz="1000" b="0" i="0" u="none" strike="noStrike" cap="none" normalizeH="0" baseline="0" smtClean="0">
                <a:ln>
                  <a:noFill/>
                </a:ln>
                <a:solidFill>
                  <a:schemeClr val="tx1"/>
                </a:solidFill>
                <a:effectLst/>
              </a:endParaRPr>
            </a:p>
          </p:txBody>
        </p:sp>
        <p:sp>
          <p:nvSpPr>
            <p:cNvPr id="26803" name="Rectangle 205"/>
            <p:cNvSpPr>
              <a:spLocks noChangeArrowheads="1"/>
            </p:cNvSpPr>
            <p:nvPr/>
          </p:nvSpPr>
          <p:spPr bwMode="auto">
            <a:xfrm>
              <a:off x="3255" y="5019"/>
              <a:ext cx="184"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1,051</a:t>
              </a:r>
              <a:endParaRPr kumimoji="0" lang="ja-JP" altLang="ja-JP" sz="1000" b="0" i="0" u="none" strike="noStrike" cap="none" normalizeH="0" baseline="0" smtClean="0">
                <a:ln>
                  <a:noFill/>
                </a:ln>
                <a:solidFill>
                  <a:schemeClr val="tx1"/>
                </a:solidFill>
                <a:effectLst/>
              </a:endParaRPr>
            </a:p>
          </p:txBody>
        </p:sp>
        <p:sp>
          <p:nvSpPr>
            <p:cNvPr id="26804" name="Rectangle 206"/>
            <p:cNvSpPr>
              <a:spLocks noChangeArrowheads="1"/>
            </p:cNvSpPr>
            <p:nvPr/>
          </p:nvSpPr>
          <p:spPr bwMode="auto">
            <a:xfrm>
              <a:off x="3845" y="5034"/>
              <a:ext cx="182"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22.8%</a:t>
              </a:r>
              <a:endParaRPr kumimoji="0" lang="ja-JP" altLang="ja-JP" sz="1000" b="0" i="0" u="none" strike="noStrike" cap="none" normalizeH="0" baseline="0" smtClean="0">
                <a:ln>
                  <a:noFill/>
                </a:ln>
                <a:solidFill>
                  <a:schemeClr val="tx1"/>
                </a:solidFill>
                <a:effectLst/>
              </a:endParaRPr>
            </a:p>
          </p:txBody>
        </p:sp>
        <p:sp>
          <p:nvSpPr>
            <p:cNvPr id="26805" name="Rectangle 207"/>
            <p:cNvSpPr>
              <a:spLocks noChangeArrowheads="1"/>
            </p:cNvSpPr>
            <p:nvPr/>
          </p:nvSpPr>
          <p:spPr bwMode="auto">
            <a:xfrm>
              <a:off x="643" y="4314"/>
              <a:ext cx="714"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胃炎及び十二指腸炎</a:t>
              </a:r>
              <a:endParaRPr kumimoji="0" lang="ja-JP" sz="1000" b="0" i="0" u="none" strike="noStrike" cap="none" normalizeH="0" baseline="0" smtClean="0">
                <a:ln>
                  <a:noFill/>
                </a:ln>
                <a:solidFill>
                  <a:schemeClr val="tx1"/>
                </a:solidFill>
                <a:effectLst/>
              </a:endParaRPr>
            </a:p>
          </p:txBody>
        </p:sp>
        <p:sp>
          <p:nvSpPr>
            <p:cNvPr id="26806" name="Rectangle 208"/>
            <p:cNvSpPr>
              <a:spLocks noChangeArrowheads="1"/>
            </p:cNvSpPr>
            <p:nvPr/>
          </p:nvSpPr>
          <p:spPr bwMode="auto">
            <a:xfrm>
              <a:off x="1104" y="3542"/>
              <a:ext cx="63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疾病分類（中分類）</a:t>
              </a:r>
              <a:endParaRPr kumimoji="0" lang="ja-JP" sz="1000" b="0" i="0" u="none" strike="noStrike" cap="none" normalizeH="0" baseline="0" dirty="0" smtClean="0">
                <a:ln>
                  <a:noFill/>
                </a:ln>
                <a:solidFill>
                  <a:schemeClr val="tx1"/>
                </a:solidFill>
                <a:effectLst/>
              </a:endParaRPr>
            </a:p>
          </p:txBody>
        </p:sp>
        <p:sp>
          <p:nvSpPr>
            <p:cNvPr id="26807" name="Rectangle 209"/>
            <p:cNvSpPr>
              <a:spLocks noChangeArrowheads="1"/>
            </p:cNvSpPr>
            <p:nvPr/>
          </p:nvSpPr>
          <p:spPr bwMode="auto">
            <a:xfrm>
              <a:off x="643" y="3742"/>
              <a:ext cx="476"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高血圧性疾患</a:t>
              </a:r>
              <a:endParaRPr kumimoji="0" lang="ja-JP" sz="1000" b="0" i="0" u="none" strike="noStrike" cap="none" normalizeH="0" baseline="0" dirty="0" smtClean="0">
                <a:ln>
                  <a:noFill/>
                </a:ln>
                <a:solidFill>
                  <a:schemeClr val="tx1"/>
                </a:solidFill>
                <a:effectLst/>
              </a:endParaRPr>
            </a:p>
          </p:txBody>
        </p:sp>
        <p:sp>
          <p:nvSpPr>
            <p:cNvPr id="26808" name="Rectangle 210"/>
            <p:cNvSpPr>
              <a:spLocks noChangeArrowheads="1"/>
            </p:cNvSpPr>
            <p:nvPr/>
          </p:nvSpPr>
          <p:spPr bwMode="auto">
            <a:xfrm>
              <a:off x="643" y="3885"/>
              <a:ext cx="238"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糖尿病</a:t>
              </a:r>
              <a:endParaRPr kumimoji="0" lang="ja-JP" sz="1000" b="0" i="0" u="none" strike="noStrike" cap="none" normalizeH="0" baseline="0" smtClean="0">
                <a:ln>
                  <a:noFill/>
                </a:ln>
                <a:solidFill>
                  <a:schemeClr val="tx1"/>
                </a:solidFill>
                <a:effectLst/>
              </a:endParaRPr>
            </a:p>
          </p:txBody>
        </p:sp>
        <p:sp>
          <p:nvSpPr>
            <p:cNvPr id="26809" name="Rectangle 211"/>
            <p:cNvSpPr>
              <a:spLocks noChangeArrowheads="1"/>
            </p:cNvSpPr>
            <p:nvPr/>
          </p:nvSpPr>
          <p:spPr bwMode="auto">
            <a:xfrm>
              <a:off x="643" y="4028"/>
              <a:ext cx="71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屈折及び調節の障害</a:t>
              </a:r>
              <a:endParaRPr kumimoji="0" lang="ja-JP" sz="1000" b="0" i="0" u="none" strike="noStrike" cap="none" normalizeH="0" baseline="0" smtClean="0">
                <a:ln>
                  <a:noFill/>
                </a:ln>
                <a:solidFill>
                  <a:schemeClr val="tx1"/>
                </a:solidFill>
                <a:effectLst/>
              </a:endParaRPr>
            </a:p>
          </p:txBody>
        </p:sp>
        <p:sp>
          <p:nvSpPr>
            <p:cNvPr id="26810" name="Rectangle 212"/>
            <p:cNvSpPr>
              <a:spLocks noChangeArrowheads="1"/>
            </p:cNvSpPr>
            <p:nvPr/>
          </p:nvSpPr>
          <p:spPr bwMode="auto">
            <a:xfrm>
              <a:off x="643" y="4171"/>
              <a:ext cx="85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その他の消化器系の疾患</a:t>
              </a:r>
              <a:endParaRPr kumimoji="0" lang="ja-JP" sz="1000" b="0" i="0" u="none" strike="noStrike" cap="none" normalizeH="0" baseline="0" smtClean="0">
                <a:ln>
                  <a:noFill/>
                </a:ln>
                <a:solidFill>
                  <a:schemeClr val="tx1"/>
                </a:solidFill>
                <a:effectLst/>
              </a:endParaRPr>
            </a:p>
          </p:txBody>
        </p:sp>
        <p:sp>
          <p:nvSpPr>
            <p:cNvPr id="26811" name="Rectangle 213"/>
            <p:cNvSpPr>
              <a:spLocks noChangeArrowheads="1"/>
            </p:cNvSpPr>
            <p:nvPr/>
          </p:nvSpPr>
          <p:spPr bwMode="auto">
            <a:xfrm>
              <a:off x="643" y="4457"/>
              <a:ext cx="938"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その他の急性上気道感染症</a:t>
              </a:r>
              <a:endParaRPr kumimoji="0" lang="ja-JP" sz="1000" b="0" i="0" u="none" strike="noStrike" cap="none" normalizeH="0" baseline="0" smtClean="0">
                <a:ln>
                  <a:noFill/>
                </a:ln>
                <a:solidFill>
                  <a:schemeClr val="tx1"/>
                </a:solidFill>
                <a:effectLst/>
              </a:endParaRPr>
            </a:p>
          </p:txBody>
        </p:sp>
        <p:sp>
          <p:nvSpPr>
            <p:cNvPr id="26812" name="Rectangle 214"/>
            <p:cNvSpPr>
              <a:spLocks noChangeArrowheads="1"/>
            </p:cNvSpPr>
            <p:nvPr/>
          </p:nvSpPr>
          <p:spPr bwMode="auto">
            <a:xfrm>
              <a:off x="643" y="4600"/>
              <a:ext cx="397"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脂質異常症</a:t>
              </a:r>
              <a:endParaRPr kumimoji="0" lang="ja-JP" sz="1000" b="0" i="0" u="none" strike="noStrike" cap="none" normalizeH="0" baseline="0" smtClean="0">
                <a:ln>
                  <a:noFill/>
                </a:ln>
                <a:solidFill>
                  <a:schemeClr val="tx1"/>
                </a:solidFill>
                <a:effectLst/>
              </a:endParaRPr>
            </a:p>
          </p:txBody>
        </p:sp>
        <p:sp>
          <p:nvSpPr>
            <p:cNvPr id="26813" name="Rectangle 215"/>
            <p:cNvSpPr>
              <a:spLocks noChangeArrowheads="1"/>
            </p:cNvSpPr>
            <p:nvPr/>
          </p:nvSpPr>
          <p:spPr bwMode="auto">
            <a:xfrm>
              <a:off x="643" y="4742"/>
              <a:ext cx="1013"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その他の眼及び付属器の疾患</a:t>
              </a:r>
              <a:endParaRPr kumimoji="0" lang="ja-JP" sz="1000" b="0" i="0" u="none" strike="noStrike" cap="none" normalizeH="0" baseline="0" smtClean="0">
                <a:ln>
                  <a:noFill/>
                </a:ln>
                <a:solidFill>
                  <a:schemeClr val="tx1"/>
                </a:solidFill>
                <a:effectLst/>
              </a:endParaRPr>
            </a:p>
          </p:txBody>
        </p:sp>
        <p:sp>
          <p:nvSpPr>
            <p:cNvPr id="26814" name="Rectangle 216"/>
            <p:cNvSpPr>
              <a:spLocks noChangeArrowheads="1"/>
            </p:cNvSpPr>
            <p:nvPr/>
          </p:nvSpPr>
          <p:spPr bwMode="auto">
            <a:xfrm>
              <a:off x="631" y="4849"/>
              <a:ext cx="186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症状，徴候及び異常臨床所見・異常検査所見で</a:t>
              </a:r>
              <a:endParaRPr kumimoji="0" lang="ja-JP" sz="1000" b="0" i="0" u="none" strike="noStrike" cap="none" normalizeH="0" baseline="0" dirty="0" smtClean="0">
                <a:ln>
                  <a:noFill/>
                </a:ln>
                <a:solidFill>
                  <a:schemeClr val="tx1"/>
                </a:solidFill>
                <a:effectLst/>
              </a:endParaRPr>
            </a:p>
          </p:txBody>
        </p:sp>
        <p:sp>
          <p:nvSpPr>
            <p:cNvPr id="26815" name="Rectangle 217"/>
            <p:cNvSpPr>
              <a:spLocks noChangeArrowheads="1"/>
            </p:cNvSpPr>
            <p:nvPr/>
          </p:nvSpPr>
          <p:spPr bwMode="auto">
            <a:xfrm>
              <a:off x="643" y="5028"/>
              <a:ext cx="77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その他の神経系の疾患</a:t>
              </a:r>
              <a:endParaRPr kumimoji="0" lang="ja-JP" sz="1000" b="0" i="0" u="none" strike="noStrike" cap="none" normalizeH="0" baseline="0" dirty="0" smtClean="0">
                <a:ln>
                  <a:noFill/>
                </a:ln>
                <a:solidFill>
                  <a:schemeClr val="tx1"/>
                </a:solidFill>
                <a:effectLst/>
              </a:endParaRPr>
            </a:p>
          </p:txBody>
        </p:sp>
        <p:sp>
          <p:nvSpPr>
            <p:cNvPr id="26816" name="Line 218"/>
            <p:cNvSpPr>
              <a:spLocks noChangeShapeType="1"/>
            </p:cNvSpPr>
            <p:nvPr/>
          </p:nvSpPr>
          <p:spPr bwMode="auto">
            <a:xfrm>
              <a:off x="3455" y="3445"/>
              <a:ext cx="0" cy="2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17" name="Rectangle 219"/>
            <p:cNvSpPr>
              <a:spLocks noChangeArrowheads="1"/>
            </p:cNvSpPr>
            <p:nvPr/>
          </p:nvSpPr>
          <p:spPr bwMode="auto">
            <a:xfrm>
              <a:off x="3455" y="3445"/>
              <a:ext cx="5" cy="2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18" name="Line 220"/>
            <p:cNvSpPr>
              <a:spLocks noChangeShapeType="1"/>
            </p:cNvSpPr>
            <p:nvPr/>
          </p:nvSpPr>
          <p:spPr bwMode="auto">
            <a:xfrm>
              <a:off x="621" y="3708"/>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19" name="Rectangle 221"/>
            <p:cNvSpPr>
              <a:spLocks noChangeArrowheads="1"/>
            </p:cNvSpPr>
            <p:nvPr/>
          </p:nvSpPr>
          <p:spPr bwMode="auto">
            <a:xfrm>
              <a:off x="621" y="3708"/>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0" name="Line 222"/>
            <p:cNvSpPr>
              <a:spLocks noChangeShapeType="1"/>
            </p:cNvSpPr>
            <p:nvPr/>
          </p:nvSpPr>
          <p:spPr bwMode="auto">
            <a:xfrm>
              <a:off x="3455" y="3708"/>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1" name="Rectangle 223"/>
            <p:cNvSpPr>
              <a:spLocks noChangeArrowheads="1"/>
            </p:cNvSpPr>
            <p:nvPr/>
          </p:nvSpPr>
          <p:spPr bwMode="auto">
            <a:xfrm>
              <a:off x="3455" y="3708"/>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2" name="Line 224"/>
            <p:cNvSpPr>
              <a:spLocks noChangeShapeType="1"/>
            </p:cNvSpPr>
            <p:nvPr/>
          </p:nvSpPr>
          <p:spPr bwMode="auto">
            <a:xfrm>
              <a:off x="621" y="3851"/>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3" name="Rectangle 225"/>
            <p:cNvSpPr>
              <a:spLocks noChangeArrowheads="1"/>
            </p:cNvSpPr>
            <p:nvPr/>
          </p:nvSpPr>
          <p:spPr bwMode="auto">
            <a:xfrm>
              <a:off x="621" y="3851"/>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4" name="Line 226"/>
            <p:cNvSpPr>
              <a:spLocks noChangeShapeType="1"/>
            </p:cNvSpPr>
            <p:nvPr/>
          </p:nvSpPr>
          <p:spPr bwMode="auto">
            <a:xfrm>
              <a:off x="3455" y="3851"/>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5" name="Rectangle 227"/>
            <p:cNvSpPr>
              <a:spLocks noChangeArrowheads="1"/>
            </p:cNvSpPr>
            <p:nvPr/>
          </p:nvSpPr>
          <p:spPr bwMode="auto">
            <a:xfrm>
              <a:off x="3455" y="3851"/>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6" name="Line 228"/>
            <p:cNvSpPr>
              <a:spLocks noChangeShapeType="1"/>
            </p:cNvSpPr>
            <p:nvPr/>
          </p:nvSpPr>
          <p:spPr bwMode="auto">
            <a:xfrm>
              <a:off x="621" y="3994"/>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7" name="Rectangle 229"/>
            <p:cNvSpPr>
              <a:spLocks noChangeArrowheads="1"/>
            </p:cNvSpPr>
            <p:nvPr/>
          </p:nvSpPr>
          <p:spPr bwMode="auto">
            <a:xfrm>
              <a:off x="621" y="3994"/>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8" name="Line 230"/>
            <p:cNvSpPr>
              <a:spLocks noChangeShapeType="1"/>
            </p:cNvSpPr>
            <p:nvPr/>
          </p:nvSpPr>
          <p:spPr bwMode="auto">
            <a:xfrm>
              <a:off x="3455" y="3994"/>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29" name="Rectangle 231"/>
            <p:cNvSpPr>
              <a:spLocks noChangeArrowheads="1"/>
            </p:cNvSpPr>
            <p:nvPr/>
          </p:nvSpPr>
          <p:spPr bwMode="auto">
            <a:xfrm>
              <a:off x="3455" y="3994"/>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0" name="Line 232"/>
            <p:cNvSpPr>
              <a:spLocks noChangeShapeType="1"/>
            </p:cNvSpPr>
            <p:nvPr/>
          </p:nvSpPr>
          <p:spPr bwMode="auto">
            <a:xfrm>
              <a:off x="621" y="4136"/>
              <a:ext cx="0" cy="1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1" name="Rectangle 233"/>
            <p:cNvSpPr>
              <a:spLocks noChangeArrowheads="1"/>
            </p:cNvSpPr>
            <p:nvPr/>
          </p:nvSpPr>
          <p:spPr bwMode="auto">
            <a:xfrm>
              <a:off x="621" y="4136"/>
              <a:ext cx="5"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2" name="Line 234"/>
            <p:cNvSpPr>
              <a:spLocks noChangeShapeType="1"/>
            </p:cNvSpPr>
            <p:nvPr/>
          </p:nvSpPr>
          <p:spPr bwMode="auto">
            <a:xfrm>
              <a:off x="3455" y="4136"/>
              <a:ext cx="0" cy="1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3" name="Rectangle 235"/>
            <p:cNvSpPr>
              <a:spLocks noChangeArrowheads="1"/>
            </p:cNvSpPr>
            <p:nvPr/>
          </p:nvSpPr>
          <p:spPr bwMode="auto">
            <a:xfrm>
              <a:off x="3455" y="4136"/>
              <a:ext cx="5"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4" name="Line 236"/>
            <p:cNvSpPr>
              <a:spLocks noChangeShapeType="1"/>
            </p:cNvSpPr>
            <p:nvPr/>
          </p:nvSpPr>
          <p:spPr bwMode="auto">
            <a:xfrm>
              <a:off x="621" y="4279"/>
              <a:ext cx="0" cy="1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5" name="Rectangle 237"/>
            <p:cNvSpPr>
              <a:spLocks noChangeArrowheads="1"/>
            </p:cNvSpPr>
            <p:nvPr/>
          </p:nvSpPr>
          <p:spPr bwMode="auto">
            <a:xfrm>
              <a:off x="621" y="4279"/>
              <a:ext cx="5"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6" name="Line 238"/>
            <p:cNvSpPr>
              <a:spLocks noChangeShapeType="1"/>
            </p:cNvSpPr>
            <p:nvPr/>
          </p:nvSpPr>
          <p:spPr bwMode="auto">
            <a:xfrm>
              <a:off x="3455" y="4279"/>
              <a:ext cx="0" cy="1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7" name="Rectangle 239"/>
            <p:cNvSpPr>
              <a:spLocks noChangeArrowheads="1"/>
            </p:cNvSpPr>
            <p:nvPr/>
          </p:nvSpPr>
          <p:spPr bwMode="auto">
            <a:xfrm>
              <a:off x="3455" y="4279"/>
              <a:ext cx="5"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8" name="Line 240"/>
            <p:cNvSpPr>
              <a:spLocks noChangeShapeType="1"/>
            </p:cNvSpPr>
            <p:nvPr/>
          </p:nvSpPr>
          <p:spPr bwMode="auto">
            <a:xfrm>
              <a:off x="621" y="4422"/>
              <a:ext cx="0" cy="1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39" name="Rectangle 241"/>
            <p:cNvSpPr>
              <a:spLocks noChangeArrowheads="1"/>
            </p:cNvSpPr>
            <p:nvPr/>
          </p:nvSpPr>
          <p:spPr bwMode="auto">
            <a:xfrm>
              <a:off x="621" y="4422"/>
              <a:ext cx="5"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0" name="Line 242"/>
            <p:cNvSpPr>
              <a:spLocks noChangeShapeType="1"/>
            </p:cNvSpPr>
            <p:nvPr/>
          </p:nvSpPr>
          <p:spPr bwMode="auto">
            <a:xfrm>
              <a:off x="3455" y="4422"/>
              <a:ext cx="0" cy="1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1" name="Rectangle 243"/>
            <p:cNvSpPr>
              <a:spLocks noChangeArrowheads="1"/>
            </p:cNvSpPr>
            <p:nvPr/>
          </p:nvSpPr>
          <p:spPr bwMode="auto">
            <a:xfrm>
              <a:off x="3455" y="4422"/>
              <a:ext cx="5"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2" name="Line 244"/>
            <p:cNvSpPr>
              <a:spLocks noChangeShapeType="1"/>
            </p:cNvSpPr>
            <p:nvPr/>
          </p:nvSpPr>
          <p:spPr bwMode="auto">
            <a:xfrm>
              <a:off x="621" y="4565"/>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3" name="Rectangle 245"/>
            <p:cNvSpPr>
              <a:spLocks noChangeArrowheads="1"/>
            </p:cNvSpPr>
            <p:nvPr/>
          </p:nvSpPr>
          <p:spPr bwMode="auto">
            <a:xfrm>
              <a:off x="621" y="4565"/>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4" name="Line 246"/>
            <p:cNvSpPr>
              <a:spLocks noChangeShapeType="1"/>
            </p:cNvSpPr>
            <p:nvPr/>
          </p:nvSpPr>
          <p:spPr bwMode="auto">
            <a:xfrm>
              <a:off x="3455" y="4565"/>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5" name="Rectangle 247"/>
            <p:cNvSpPr>
              <a:spLocks noChangeArrowheads="1"/>
            </p:cNvSpPr>
            <p:nvPr/>
          </p:nvSpPr>
          <p:spPr bwMode="auto">
            <a:xfrm>
              <a:off x="3455" y="4565"/>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6" name="Line 248"/>
            <p:cNvSpPr>
              <a:spLocks noChangeShapeType="1"/>
            </p:cNvSpPr>
            <p:nvPr/>
          </p:nvSpPr>
          <p:spPr bwMode="auto">
            <a:xfrm>
              <a:off x="621" y="4708"/>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7" name="Rectangle 249"/>
            <p:cNvSpPr>
              <a:spLocks noChangeArrowheads="1"/>
            </p:cNvSpPr>
            <p:nvPr/>
          </p:nvSpPr>
          <p:spPr bwMode="auto">
            <a:xfrm>
              <a:off x="621" y="4708"/>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8" name="Line 250"/>
            <p:cNvSpPr>
              <a:spLocks noChangeShapeType="1"/>
            </p:cNvSpPr>
            <p:nvPr/>
          </p:nvSpPr>
          <p:spPr bwMode="auto">
            <a:xfrm>
              <a:off x="3455" y="4708"/>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49" name="Rectangle 251"/>
            <p:cNvSpPr>
              <a:spLocks noChangeArrowheads="1"/>
            </p:cNvSpPr>
            <p:nvPr/>
          </p:nvSpPr>
          <p:spPr bwMode="auto">
            <a:xfrm>
              <a:off x="3455" y="4708"/>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50" name="Line 252"/>
            <p:cNvSpPr>
              <a:spLocks noChangeShapeType="1"/>
            </p:cNvSpPr>
            <p:nvPr/>
          </p:nvSpPr>
          <p:spPr bwMode="auto">
            <a:xfrm>
              <a:off x="621" y="4843"/>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51" name="Rectangle 253"/>
            <p:cNvSpPr>
              <a:spLocks noChangeArrowheads="1"/>
            </p:cNvSpPr>
            <p:nvPr/>
          </p:nvSpPr>
          <p:spPr bwMode="auto">
            <a:xfrm>
              <a:off x="621" y="4851"/>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52" name="Line 254"/>
            <p:cNvSpPr>
              <a:spLocks noChangeShapeType="1"/>
            </p:cNvSpPr>
            <p:nvPr/>
          </p:nvSpPr>
          <p:spPr bwMode="auto">
            <a:xfrm>
              <a:off x="3455" y="4851"/>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53" name="Rectangle 255"/>
            <p:cNvSpPr>
              <a:spLocks noChangeArrowheads="1"/>
            </p:cNvSpPr>
            <p:nvPr/>
          </p:nvSpPr>
          <p:spPr bwMode="auto">
            <a:xfrm>
              <a:off x="3455" y="4851"/>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54" name="Line 256"/>
            <p:cNvSpPr>
              <a:spLocks noChangeShapeType="1"/>
            </p:cNvSpPr>
            <p:nvPr/>
          </p:nvSpPr>
          <p:spPr bwMode="auto">
            <a:xfrm>
              <a:off x="202" y="3439"/>
              <a:ext cx="0" cy="169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55" name="Rectangle 257"/>
            <p:cNvSpPr>
              <a:spLocks noChangeArrowheads="1"/>
            </p:cNvSpPr>
            <p:nvPr/>
          </p:nvSpPr>
          <p:spPr bwMode="auto">
            <a:xfrm>
              <a:off x="202" y="3439"/>
              <a:ext cx="5" cy="169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56" name="Line 258"/>
            <p:cNvSpPr>
              <a:spLocks noChangeShapeType="1"/>
            </p:cNvSpPr>
            <p:nvPr/>
          </p:nvSpPr>
          <p:spPr bwMode="auto">
            <a:xfrm>
              <a:off x="412" y="3445"/>
              <a:ext cx="0" cy="16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57" name="Rectangle 259"/>
            <p:cNvSpPr>
              <a:spLocks noChangeArrowheads="1"/>
            </p:cNvSpPr>
            <p:nvPr/>
          </p:nvSpPr>
          <p:spPr bwMode="auto">
            <a:xfrm>
              <a:off x="412" y="3445"/>
              <a:ext cx="5" cy="16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59" name="Rectangle 261"/>
            <p:cNvSpPr>
              <a:spLocks noChangeArrowheads="1"/>
            </p:cNvSpPr>
            <p:nvPr/>
          </p:nvSpPr>
          <p:spPr bwMode="auto">
            <a:xfrm>
              <a:off x="2313" y="3450"/>
              <a:ext cx="5" cy="16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0" name="Line 262"/>
            <p:cNvSpPr>
              <a:spLocks noChangeShapeType="1"/>
            </p:cNvSpPr>
            <p:nvPr/>
          </p:nvSpPr>
          <p:spPr bwMode="auto">
            <a:xfrm>
              <a:off x="2874" y="3445"/>
              <a:ext cx="0" cy="16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1" name="Rectangle 263"/>
            <p:cNvSpPr>
              <a:spLocks noChangeArrowheads="1"/>
            </p:cNvSpPr>
            <p:nvPr/>
          </p:nvSpPr>
          <p:spPr bwMode="auto">
            <a:xfrm>
              <a:off x="2874" y="3445"/>
              <a:ext cx="5" cy="16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2" name="Line 264"/>
            <p:cNvSpPr>
              <a:spLocks noChangeShapeType="1"/>
            </p:cNvSpPr>
            <p:nvPr/>
          </p:nvSpPr>
          <p:spPr bwMode="auto">
            <a:xfrm>
              <a:off x="3455" y="4994"/>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3" name="Rectangle 265"/>
            <p:cNvSpPr>
              <a:spLocks noChangeArrowheads="1"/>
            </p:cNvSpPr>
            <p:nvPr/>
          </p:nvSpPr>
          <p:spPr bwMode="auto">
            <a:xfrm>
              <a:off x="3455" y="4994"/>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4" name="Line 266"/>
            <p:cNvSpPr>
              <a:spLocks noChangeShapeType="1"/>
            </p:cNvSpPr>
            <p:nvPr/>
          </p:nvSpPr>
          <p:spPr bwMode="auto">
            <a:xfrm>
              <a:off x="4037" y="3445"/>
              <a:ext cx="0" cy="16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5" name="Rectangle 267"/>
            <p:cNvSpPr>
              <a:spLocks noChangeArrowheads="1"/>
            </p:cNvSpPr>
            <p:nvPr/>
          </p:nvSpPr>
          <p:spPr bwMode="auto">
            <a:xfrm>
              <a:off x="4037" y="3445"/>
              <a:ext cx="5" cy="16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6" name="Line 268"/>
            <p:cNvSpPr>
              <a:spLocks noChangeShapeType="1"/>
            </p:cNvSpPr>
            <p:nvPr/>
          </p:nvSpPr>
          <p:spPr bwMode="auto">
            <a:xfrm>
              <a:off x="621" y="4994"/>
              <a:ext cx="0" cy="1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7" name="Rectangle 269"/>
            <p:cNvSpPr>
              <a:spLocks noChangeArrowheads="1"/>
            </p:cNvSpPr>
            <p:nvPr/>
          </p:nvSpPr>
          <p:spPr bwMode="auto">
            <a:xfrm>
              <a:off x="621" y="4994"/>
              <a:ext cx="5" cy="1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8" name="Line 270"/>
            <p:cNvSpPr>
              <a:spLocks noChangeShapeType="1"/>
            </p:cNvSpPr>
            <p:nvPr/>
          </p:nvSpPr>
          <p:spPr bwMode="auto">
            <a:xfrm>
              <a:off x="207" y="3439"/>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69" name="Rectangle 271"/>
            <p:cNvSpPr>
              <a:spLocks noChangeArrowheads="1"/>
            </p:cNvSpPr>
            <p:nvPr/>
          </p:nvSpPr>
          <p:spPr bwMode="auto">
            <a:xfrm>
              <a:off x="207" y="3439"/>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0" name="Line 272"/>
            <p:cNvSpPr>
              <a:spLocks noChangeShapeType="1"/>
            </p:cNvSpPr>
            <p:nvPr/>
          </p:nvSpPr>
          <p:spPr bwMode="auto">
            <a:xfrm>
              <a:off x="207" y="3702"/>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1" name="Rectangle 273"/>
            <p:cNvSpPr>
              <a:spLocks noChangeArrowheads="1"/>
            </p:cNvSpPr>
            <p:nvPr/>
          </p:nvSpPr>
          <p:spPr bwMode="auto">
            <a:xfrm>
              <a:off x="207" y="3702"/>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2" name="Line 274"/>
            <p:cNvSpPr>
              <a:spLocks noChangeShapeType="1"/>
            </p:cNvSpPr>
            <p:nvPr/>
          </p:nvSpPr>
          <p:spPr bwMode="auto">
            <a:xfrm>
              <a:off x="180" y="3845"/>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3" name="Rectangle 275"/>
            <p:cNvSpPr>
              <a:spLocks noChangeArrowheads="1"/>
            </p:cNvSpPr>
            <p:nvPr/>
          </p:nvSpPr>
          <p:spPr bwMode="auto">
            <a:xfrm>
              <a:off x="207" y="3845"/>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4" name="Line 276"/>
            <p:cNvSpPr>
              <a:spLocks noChangeShapeType="1"/>
            </p:cNvSpPr>
            <p:nvPr/>
          </p:nvSpPr>
          <p:spPr bwMode="auto">
            <a:xfrm>
              <a:off x="207" y="3988"/>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5" name="Rectangle 277"/>
            <p:cNvSpPr>
              <a:spLocks noChangeArrowheads="1"/>
            </p:cNvSpPr>
            <p:nvPr/>
          </p:nvSpPr>
          <p:spPr bwMode="auto">
            <a:xfrm>
              <a:off x="207" y="3988"/>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6" name="Line 278"/>
            <p:cNvSpPr>
              <a:spLocks noChangeShapeType="1"/>
            </p:cNvSpPr>
            <p:nvPr/>
          </p:nvSpPr>
          <p:spPr bwMode="auto">
            <a:xfrm>
              <a:off x="207" y="4131"/>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7" name="Rectangle 279"/>
            <p:cNvSpPr>
              <a:spLocks noChangeArrowheads="1"/>
            </p:cNvSpPr>
            <p:nvPr/>
          </p:nvSpPr>
          <p:spPr bwMode="auto">
            <a:xfrm>
              <a:off x="207" y="4131"/>
              <a:ext cx="3840"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8" name="Line 280"/>
            <p:cNvSpPr>
              <a:spLocks noChangeShapeType="1"/>
            </p:cNvSpPr>
            <p:nvPr/>
          </p:nvSpPr>
          <p:spPr bwMode="auto">
            <a:xfrm>
              <a:off x="213" y="4274"/>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79" name="Rectangle 281"/>
            <p:cNvSpPr>
              <a:spLocks noChangeArrowheads="1"/>
            </p:cNvSpPr>
            <p:nvPr/>
          </p:nvSpPr>
          <p:spPr bwMode="auto">
            <a:xfrm>
              <a:off x="207" y="4274"/>
              <a:ext cx="3840"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80" name="Line 282"/>
            <p:cNvSpPr>
              <a:spLocks noChangeShapeType="1"/>
            </p:cNvSpPr>
            <p:nvPr/>
          </p:nvSpPr>
          <p:spPr bwMode="auto">
            <a:xfrm>
              <a:off x="207" y="4417"/>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81" name="Rectangle 283"/>
            <p:cNvSpPr>
              <a:spLocks noChangeArrowheads="1"/>
            </p:cNvSpPr>
            <p:nvPr/>
          </p:nvSpPr>
          <p:spPr bwMode="auto">
            <a:xfrm>
              <a:off x="207" y="4417"/>
              <a:ext cx="3840"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82" name="Line 284"/>
            <p:cNvSpPr>
              <a:spLocks noChangeShapeType="1"/>
            </p:cNvSpPr>
            <p:nvPr/>
          </p:nvSpPr>
          <p:spPr bwMode="auto">
            <a:xfrm>
              <a:off x="207" y="4560"/>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83" name="Rectangle 285"/>
            <p:cNvSpPr>
              <a:spLocks noChangeArrowheads="1"/>
            </p:cNvSpPr>
            <p:nvPr/>
          </p:nvSpPr>
          <p:spPr bwMode="auto">
            <a:xfrm>
              <a:off x="207" y="4560"/>
              <a:ext cx="3840"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84" name="Line 286"/>
            <p:cNvSpPr>
              <a:spLocks noChangeShapeType="1"/>
            </p:cNvSpPr>
            <p:nvPr/>
          </p:nvSpPr>
          <p:spPr bwMode="auto">
            <a:xfrm>
              <a:off x="207" y="4702"/>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85" name="Rectangle 287"/>
            <p:cNvSpPr>
              <a:spLocks noChangeArrowheads="1"/>
            </p:cNvSpPr>
            <p:nvPr/>
          </p:nvSpPr>
          <p:spPr bwMode="auto">
            <a:xfrm>
              <a:off x="207" y="4702"/>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86" name="Line 288"/>
            <p:cNvSpPr>
              <a:spLocks noChangeShapeType="1"/>
            </p:cNvSpPr>
            <p:nvPr/>
          </p:nvSpPr>
          <p:spPr bwMode="auto">
            <a:xfrm>
              <a:off x="207" y="4845"/>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87" name="Rectangle 289"/>
            <p:cNvSpPr>
              <a:spLocks noChangeArrowheads="1"/>
            </p:cNvSpPr>
            <p:nvPr/>
          </p:nvSpPr>
          <p:spPr bwMode="auto">
            <a:xfrm>
              <a:off x="207" y="4845"/>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90" name="Line 292"/>
            <p:cNvSpPr>
              <a:spLocks noChangeShapeType="1"/>
            </p:cNvSpPr>
            <p:nvPr/>
          </p:nvSpPr>
          <p:spPr bwMode="auto">
            <a:xfrm>
              <a:off x="207" y="5131"/>
              <a:ext cx="38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26891" name="Rectangle 293"/>
            <p:cNvSpPr>
              <a:spLocks noChangeArrowheads="1"/>
            </p:cNvSpPr>
            <p:nvPr/>
          </p:nvSpPr>
          <p:spPr bwMode="auto">
            <a:xfrm>
              <a:off x="207" y="5131"/>
              <a:ext cx="384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grpSp>
      <p:sp>
        <p:nvSpPr>
          <p:cNvPr id="300" name="Rectangle 216"/>
          <p:cNvSpPr>
            <a:spLocks noChangeArrowheads="1"/>
          </p:cNvSpPr>
          <p:nvPr/>
        </p:nvSpPr>
        <p:spPr bwMode="auto">
          <a:xfrm>
            <a:off x="1014119" y="7946048"/>
            <a:ext cx="300687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他に分類されないもの</a:t>
            </a:r>
            <a:endParaRPr kumimoji="0" lang="ja-JP" sz="1000" b="0" i="0" u="none" strike="noStrike" cap="none" normalizeH="0" baseline="0" dirty="0" smtClean="0">
              <a:ln>
                <a:noFill/>
              </a:ln>
              <a:solidFill>
                <a:schemeClr val="tx1"/>
              </a:solidFill>
              <a:effectLst/>
            </a:endParaRPr>
          </a:p>
        </p:txBody>
      </p:sp>
      <p:sp>
        <p:nvSpPr>
          <p:cNvPr id="290" name="Rectangle 289"/>
          <p:cNvSpPr>
            <a:spLocks noChangeArrowheads="1"/>
          </p:cNvSpPr>
          <p:nvPr/>
        </p:nvSpPr>
        <p:spPr bwMode="auto">
          <a:xfrm>
            <a:off x="325412" y="8091498"/>
            <a:ext cx="6207732" cy="102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spTree>
    <p:extLst>
      <p:ext uri="{BB962C8B-B14F-4D97-AF65-F5344CB8AC3E}">
        <p14:creationId xmlns:p14="http://schemas.microsoft.com/office/powerpoint/2010/main" val="339784009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タイトル 1"/>
          <p:cNvSpPr txBox="1">
            <a:spLocks noChangeAspect="1"/>
          </p:cNvSpPr>
          <p:nvPr/>
        </p:nvSpPr>
        <p:spPr>
          <a:xfrm>
            <a:off x="368660" y="287145"/>
            <a:ext cx="6120680" cy="1764575"/>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特定健康診査及びレセプトデータによる指導対象者群分析</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特定</a:t>
            </a:r>
            <a:r>
              <a:rPr lang="ja-JP" altLang="en-US" sz="1200" dirty="0">
                <a:latin typeface="ＭＳ 明朝"/>
                <a:ea typeface="ＭＳ 明朝"/>
                <a:cs typeface="Times New Roman" pitchFamily="18" charset="0"/>
              </a:rPr>
              <a:t>健康診査データとレセプトデータを組み合わせた分析しました。</a:t>
            </a:r>
            <a:r>
              <a:rPr lang="en-US" altLang="ja-JP" sz="1200" dirty="0">
                <a:latin typeface="ＭＳ 明朝"/>
                <a:ea typeface="ＭＳ 明朝"/>
                <a:cs typeface="Times New Roman" pitchFamily="18" charset="0"/>
              </a:rPr>
              <a:t>40</a:t>
            </a:r>
            <a:r>
              <a:rPr lang="ja-JP" altLang="en-US" sz="1200" dirty="0">
                <a:latin typeface="ＭＳ 明朝"/>
                <a:ea typeface="ＭＳ 明朝"/>
                <a:cs typeface="Times New Roman" pitchFamily="18" charset="0"/>
              </a:rPr>
              <a:t>歳以上の被保険者について、特定健康診査データの有無や異常値の有無、生活習慣病にかかわるレセプトの有無等を判定し、</a:t>
            </a:r>
            <a:r>
              <a:rPr lang="en-US" altLang="ja-JP" sz="1200" dirty="0">
                <a:latin typeface="ＭＳ 明朝"/>
                <a:ea typeface="ＭＳ 明朝"/>
                <a:cs typeface="Times New Roman" pitchFamily="18" charset="0"/>
              </a:rPr>
              <a:t>7</a:t>
            </a:r>
            <a:r>
              <a:rPr lang="ja-JP" altLang="en-US" sz="1200" dirty="0" err="1">
                <a:latin typeface="ＭＳ 明朝"/>
                <a:ea typeface="ＭＳ 明朝"/>
                <a:cs typeface="Times New Roman" pitchFamily="18" charset="0"/>
              </a:rPr>
              <a:t>つの</a:t>
            </a:r>
            <a:r>
              <a:rPr lang="ja-JP" altLang="en-US" sz="1200" dirty="0">
                <a:latin typeface="ＭＳ 明朝"/>
                <a:ea typeface="ＭＳ 明朝"/>
                <a:cs typeface="Times New Roman" pitchFamily="18" charset="0"/>
              </a:rPr>
              <a:t>グループに分類し、分析結果を以下に示します。</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左端の</a:t>
            </a:r>
            <a:r>
              <a:rPr lang="en-US" altLang="ja-JP" sz="1200" dirty="0">
                <a:latin typeface="ＭＳ 明朝"/>
                <a:ea typeface="ＭＳ 明朝"/>
                <a:cs typeface="Times New Roman" pitchFamily="18" charset="0"/>
              </a:rPr>
              <a:t>｢1.</a:t>
            </a:r>
            <a:r>
              <a:rPr lang="ja-JP" altLang="en-US" sz="1200" dirty="0">
                <a:latin typeface="ＭＳ 明朝"/>
                <a:ea typeface="ＭＳ 明朝"/>
                <a:cs typeface="Times New Roman" pitchFamily="18" charset="0"/>
              </a:rPr>
              <a:t>健診結果優良者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から</a:t>
            </a:r>
            <a:r>
              <a:rPr lang="en-US" altLang="ja-JP" sz="1200" dirty="0">
                <a:latin typeface="ＭＳ 明朝"/>
                <a:ea typeface="ＭＳ 明朝"/>
                <a:cs typeface="Times New Roman" pitchFamily="18" charset="0"/>
              </a:rPr>
              <a:t>｢6.</a:t>
            </a:r>
            <a:r>
              <a:rPr lang="ja-JP" altLang="en-US" sz="1200" dirty="0">
                <a:latin typeface="ＭＳ 明朝"/>
                <a:ea typeface="ＭＳ 明朝"/>
                <a:cs typeface="Times New Roman" pitchFamily="18" charset="0"/>
              </a:rPr>
              <a:t>治療中断者</a:t>
            </a:r>
            <a:r>
              <a:rPr lang="en-US" altLang="ja-JP" sz="1200" dirty="0">
                <a:latin typeface="ＭＳ 明朝"/>
                <a:ea typeface="ＭＳ 明朝"/>
                <a:cs typeface="Times New Roman" pitchFamily="18" charset="0"/>
              </a:rPr>
              <a:t>｣</a:t>
            </a:r>
            <a:r>
              <a:rPr lang="ja-JP" altLang="en-US" sz="1200" dirty="0" err="1">
                <a:latin typeface="ＭＳ 明朝"/>
                <a:ea typeface="ＭＳ 明朝"/>
                <a:cs typeface="Times New Roman" pitchFamily="18" charset="0"/>
              </a:rPr>
              <a:t>まで</a:t>
            </a:r>
            <a:r>
              <a:rPr lang="ja-JP" altLang="en-US" sz="1200" dirty="0">
                <a:latin typeface="ＭＳ 明朝"/>
                <a:ea typeface="ＭＳ 明朝"/>
                <a:cs typeface="Times New Roman" pitchFamily="18" charset="0"/>
              </a:rPr>
              <a:t>順に健康状態が悪くなっており、</a:t>
            </a:r>
            <a:r>
              <a:rPr lang="en-US" altLang="ja-JP" sz="1200" dirty="0">
                <a:latin typeface="ＭＳ 明朝"/>
                <a:ea typeface="ＭＳ 明朝"/>
                <a:cs typeface="Times New Roman" pitchFamily="18" charset="0"/>
              </a:rPr>
              <a:t>｢7.</a:t>
            </a:r>
            <a:r>
              <a:rPr lang="ja-JP" altLang="en-US" sz="1200" dirty="0">
                <a:latin typeface="ＭＳ 明朝"/>
                <a:ea typeface="ＭＳ 明朝"/>
                <a:cs typeface="Times New Roman" pitchFamily="18" charset="0"/>
              </a:rPr>
              <a:t>生活習慣病状態不明者</a:t>
            </a:r>
            <a:r>
              <a:rPr lang="en-US" altLang="ja-JP" sz="1200" dirty="0">
                <a:latin typeface="ＭＳ 明朝"/>
                <a:ea typeface="ＭＳ 明朝"/>
                <a:cs typeface="Times New Roman" pitchFamily="18" charset="0"/>
              </a:rPr>
              <a:t>｣</a:t>
            </a:r>
            <a:r>
              <a:rPr lang="ja-JP" altLang="en-US" sz="1200" dirty="0" err="1">
                <a:latin typeface="ＭＳ 明朝"/>
                <a:ea typeface="ＭＳ 明朝"/>
                <a:cs typeface="Times New Roman" pitchFamily="18" charset="0"/>
              </a:rPr>
              <a:t>は特定健康診査</a:t>
            </a:r>
            <a:r>
              <a:rPr lang="ja-JP" altLang="en-US" sz="1200" dirty="0">
                <a:latin typeface="ＭＳ 明朝"/>
                <a:ea typeface="ＭＳ 明朝"/>
                <a:cs typeface="Times New Roman" pitchFamily="18" charset="0"/>
              </a:rPr>
              <a:t>データ･レセプトデータから生活習慣病状態が確認できないグループです。</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
        <p:nvSpPr>
          <p:cNvPr id="10"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32</a:t>
            </a:fld>
            <a:endParaRPr kumimoji="1" lang="ja-JP" altLang="en-US" dirty="0">
              <a:latin typeface="ＭＳ 明朝"/>
              <a:ea typeface="ＭＳ 明朝"/>
            </a:endParaRPr>
          </a:p>
        </p:txBody>
      </p:sp>
      <p:sp>
        <p:nvSpPr>
          <p:cNvPr id="15" name="テキスト ボックス 14"/>
          <p:cNvSpPr txBox="1">
            <a:spLocks noChangeAspect="1"/>
          </p:cNvSpPr>
          <p:nvPr/>
        </p:nvSpPr>
        <p:spPr>
          <a:xfrm>
            <a:off x="381000" y="7584207"/>
            <a:ext cx="6120000" cy="851165"/>
          </a:xfrm>
          <a:prstGeom prst="rect">
            <a:avLst/>
          </a:prstGeom>
          <a:noFill/>
        </p:spPr>
        <p:txBody>
          <a:bodyPr wrap="square" lIns="0" rIns="0" rtlCol="0" anchor="t" anchorCtr="0">
            <a:spAutoFit/>
          </a:body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r>
              <a:rPr lang="ja-JP" altLang="en-US" sz="800">
                <a:latin typeface="ＭＳ 明朝"/>
                <a:ea typeface="ＭＳ 明朝"/>
              </a:rPr>
              <a:t> </a:t>
            </a:r>
            <a:endParaRPr lang="en-US" altLang="ja-JP" sz="800" dirty="0">
              <a:latin typeface="ＭＳ 明朝"/>
              <a:ea typeface="ＭＳ 明朝"/>
            </a:endParaRPr>
          </a:p>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健康診査</a:t>
            </a:r>
            <a:r>
              <a:rPr lang="ja-JP" altLang="en-US" sz="800" b="1">
                <a:latin typeface="ＭＳ 明朝"/>
                <a:ea typeface="ＭＳ 明朝"/>
              </a:rPr>
              <a:t>データは平成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月健診分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b="1" dirty="0">
              <a:latin typeface="ＭＳ 明朝"/>
              <a:ea typeface="ＭＳ 明朝"/>
            </a:endParaRPr>
          </a:p>
          <a:p>
            <a:r>
              <a:rPr lang="ja-JP" altLang="en-US" sz="800" dirty="0">
                <a:latin typeface="ＭＳ 明朝"/>
                <a:ea typeface="ＭＳ 明朝"/>
              </a:rPr>
              <a:t>各フローの詳細については巻末資料</a:t>
            </a:r>
            <a:r>
              <a:rPr lang="en-US" altLang="ja-JP" sz="800" dirty="0">
                <a:latin typeface="ＭＳ 明朝"/>
                <a:ea typeface="ＭＳ 明朝"/>
              </a:rPr>
              <a:t>｢1.｢</a:t>
            </a:r>
            <a:r>
              <a:rPr lang="ja-JP" altLang="en-US" sz="800" dirty="0">
                <a:latin typeface="ＭＳ 明朝"/>
                <a:ea typeface="ＭＳ 明朝"/>
              </a:rPr>
              <a:t>指導対象者群分析</a:t>
            </a:r>
            <a:r>
              <a:rPr lang="en-US" altLang="ja-JP" sz="800" dirty="0">
                <a:latin typeface="ＭＳ 明朝"/>
                <a:ea typeface="ＭＳ 明朝"/>
              </a:rPr>
              <a:t>｣</a:t>
            </a:r>
            <a:r>
              <a:rPr lang="ja-JP" altLang="en-US" sz="800" dirty="0">
                <a:latin typeface="ＭＳ 明朝"/>
                <a:ea typeface="ＭＳ 明朝"/>
              </a:rPr>
              <a:t>のグループ分けの見方</a:t>
            </a:r>
            <a:r>
              <a:rPr lang="en-US" altLang="ja-JP" sz="800" dirty="0">
                <a:latin typeface="ＭＳ 明朝"/>
                <a:ea typeface="ＭＳ 明朝"/>
              </a:rPr>
              <a:t>｣</a:t>
            </a:r>
            <a:r>
              <a:rPr lang="ja-JP" altLang="en-US" sz="800" dirty="0">
                <a:latin typeface="ＭＳ 明朝"/>
                <a:ea typeface="ＭＳ 明朝"/>
              </a:rPr>
              <a:t>を参照。</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内臓脂肪蓄積リスク</a:t>
            </a:r>
            <a:r>
              <a:rPr lang="en-US" altLang="ja-JP" sz="800" dirty="0">
                <a:latin typeface="ＭＳ 明朝"/>
                <a:ea typeface="ＭＳ 明朝"/>
              </a:rPr>
              <a:t>…</a:t>
            </a:r>
            <a:r>
              <a:rPr lang="ja-JP" altLang="en-US" sz="800" dirty="0">
                <a:latin typeface="ＭＳ 明朝"/>
                <a:ea typeface="ＭＳ 明朝"/>
              </a:rPr>
              <a:t>腹囲･</a:t>
            </a:r>
            <a:r>
              <a:rPr lang="en-US" altLang="ja-JP" sz="800" dirty="0">
                <a:latin typeface="ＭＳ 明朝"/>
                <a:ea typeface="ＭＳ 明朝"/>
              </a:rPr>
              <a:t>BMI</a:t>
            </a:r>
            <a:r>
              <a:rPr lang="ja-JP" altLang="en-US" sz="800" dirty="0">
                <a:latin typeface="ＭＳ 明朝"/>
                <a:ea typeface="ＭＳ 明朝"/>
              </a:rPr>
              <a:t>により内臓脂肪蓄積リスクを判定し階層化。</a:t>
            </a:r>
            <a:endParaRPr lang="en-US" altLang="ja-JP" sz="800" dirty="0">
              <a:latin typeface="ＭＳ 明朝"/>
              <a:ea typeface="ＭＳ 明朝"/>
            </a:endParaRPr>
          </a:p>
        </p:txBody>
      </p:sp>
      <p:sp>
        <p:nvSpPr>
          <p:cNvPr id="12" name="テキスト ボックス 11"/>
          <p:cNvSpPr txBox="1">
            <a:spLocks noChangeAspect="1"/>
          </p:cNvSpPr>
          <p:nvPr/>
        </p:nvSpPr>
        <p:spPr>
          <a:xfrm>
            <a:off x="254000" y="11"/>
            <a:ext cx="6120000" cy="338554"/>
          </a:xfrm>
          <a:prstGeom prst="rect">
            <a:avLst/>
          </a:prstGeom>
          <a:noFill/>
          <a:ln>
            <a:noFill/>
          </a:ln>
        </p:spPr>
        <p:txBody>
          <a:bodyPr wrap="square" lIns="0" rIns="0" rtlCol="0" anchor="ctr" anchorCtr="0">
            <a:spAutoFit/>
          </a:bodyPr>
          <a:lstStyle/>
          <a:p>
            <a:pPr lvl="0" fontAlgn="base">
              <a:spcBef>
                <a:spcPct val="0"/>
              </a:spcBef>
              <a:spcAft>
                <a:spcPct val="0"/>
              </a:spcAft>
            </a:pPr>
            <a:r>
              <a:rPr lang="en-US" altLang="ja-JP" sz="1600" b="1" dirty="0">
                <a:latin typeface="ＭＳ 明朝"/>
                <a:ea typeface="ＭＳ 明朝"/>
                <a:cs typeface="Times New Roman" pitchFamily="18" charset="0"/>
              </a:rPr>
              <a:t>7.</a:t>
            </a:r>
            <a:r>
              <a:rPr lang="ja-JP" altLang="en-US" sz="1600" b="1" dirty="0">
                <a:latin typeface="ＭＳ 明朝"/>
                <a:ea typeface="ＭＳ 明朝"/>
                <a:cs typeface="Times New Roman" pitchFamily="18" charset="0"/>
              </a:rPr>
              <a:t>保健事業実施に係る分析結果</a:t>
            </a:r>
            <a:endParaRPr lang="en-US" altLang="ja-JP" sz="1600" b="1" dirty="0">
              <a:latin typeface="ＭＳ 明朝"/>
              <a:ea typeface="ＭＳ 明朝"/>
              <a:cs typeface="Times New Roman" pitchFamily="18" charset="0"/>
            </a:endParaRPr>
          </a:p>
        </p:txBody>
      </p:sp>
      <p:cxnSp>
        <p:nvCxnSpPr>
          <p:cNvPr id="9" name="直線コネクタ 8"/>
          <p:cNvCxnSpPr>
            <a:cxnSpLocks noChangeAspect="1"/>
          </p:cNvCxnSpPr>
          <p:nvPr/>
        </p:nvCxnSpPr>
        <p:spPr>
          <a:xfrm>
            <a:off x="190500" y="299778"/>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8" name="Rectangle 5"/>
          <p:cNvSpPr>
            <a:spLocks noChangeAspect="1" noChangeArrowheads="1"/>
          </p:cNvSpPr>
          <p:nvPr/>
        </p:nvSpPr>
        <p:spPr bwMode="auto">
          <a:xfrm>
            <a:off x="381000" y="2137880"/>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特定健康診査及びレセプトデータによる指導対象者群分析</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pic>
        <p:nvPicPr>
          <p:cNvPr id="36866" name="table7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2413001"/>
            <a:ext cx="6108340" cy="51851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9514360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タイトル 1"/>
          <p:cNvSpPr txBox="1">
            <a:spLocks noChangeAspect="1"/>
          </p:cNvSpPr>
          <p:nvPr/>
        </p:nvSpPr>
        <p:spPr>
          <a:xfrm>
            <a:off x="368660" y="127000"/>
            <a:ext cx="6120680" cy="700584"/>
          </a:xfrm>
          <a:prstGeom prst="rect">
            <a:avLst/>
          </a:prstGeom>
          <a:ln>
            <a:noFill/>
          </a:ln>
        </p:spPr>
        <p:txBody>
          <a:bodyPr vert="horz" lIns="0" tIns="45720" rIns="91440" bIns="45720" rtlCol="0" anchor="t">
            <a:noAutofit/>
          </a:bodyPr>
          <a:lstStyle/>
          <a:p>
            <a:pPr marL="6350" indent="-6350">
              <a:lnSpc>
                <a:spcPct val="125000"/>
              </a:lnSpc>
              <a:spcBef>
                <a:spcPct val="0"/>
              </a:spcBef>
            </a:pPr>
            <a:r>
              <a:rPr lang="en-US" altLang="ja-JP" sz="1400" dirty="0">
                <a:latin typeface="ＭＳ 明朝"/>
                <a:ea typeface="ＭＳ 明朝"/>
                <a:cs typeface="Times New Roman" pitchFamily="18" charset="0"/>
              </a:rPr>
              <a:t>(2)</a:t>
            </a:r>
            <a:r>
              <a:rPr lang="ja-JP" altLang="en-US" sz="1400" dirty="0">
                <a:latin typeface="ＭＳ 明朝"/>
                <a:ea typeface="ＭＳ 明朝"/>
                <a:cs typeface="Times New Roman" pitchFamily="18" charset="0"/>
              </a:rPr>
              <a:t>特定健康診査に係る分析</a:t>
            </a:r>
            <a:endParaRPr lang="en-US" altLang="ja-JP" sz="1400" dirty="0">
              <a:latin typeface="ＭＳ 明朝"/>
              <a:ea typeface="ＭＳ 明朝"/>
              <a:cs typeface="Times New Roman" pitchFamily="18" charset="0"/>
            </a:endParaRPr>
          </a:p>
          <a:p>
            <a:pPr marL="6350" indent="-635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kumimoji="0" lang="ja-JP" altLang="en-US" sz="1200" kern="0" dirty="0">
                <a:latin typeface="ＭＳ 明朝" panose="02020609040205080304" pitchFamily="17" charset="-128"/>
                <a:ea typeface="ＭＳ 明朝" panose="02020609040205080304" pitchFamily="17" charset="-128"/>
              </a:rPr>
              <a:t>特定</a:t>
            </a:r>
            <a:r>
              <a:rPr kumimoji="0" lang="zh-TW" altLang="en-US" sz="1200" kern="0" dirty="0">
                <a:latin typeface="ＭＳ 明朝" panose="02020609040205080304" pitchFamily="17" charset="-128"/>
                <a:ea typeface="ＭＳ 明朝" panose="02020609040205080304" pitchFamily="17" charset="-128"/>
              </a:rPr>
              <a:t>健康診査</a:t>
            </a:r>
            <a:r>
              <a:rPr kumimoji="0" lang="ja-JP" altLang="en-US" sz="1200" kern="0" dirty="0">
                <a:latin typeface="ＭＳ 明朝" panose="02020609040205080304" pitchFamily="17" charset="-128"/>
                <a:ea typeface="ＭＳ 明朝" panose="02020609040205080304" pitchFamily="17" charset="-128"/>
              </a:rPr>
              <a:t>受診者の有所見者割合及び質問票への質問別回答状況を以下に示します。</a:t>
            </a:r>
            <a:endParaRPr kumimoji="0" lang="en-US" altLang="ja-JP" sz="1200" kern="0" dirty="0">
              <a:latin typeface="ＭＳ 明朝" panose="02020609040205080304" pitchFamily="17" charset="-128"/>
              <a:ea typeface="ＭＳ 明朝" panose="02020609040205080304" pitchFamily="17" charset="-128"/>
            </a:endParaRPr>
          </a:p>
        </p:txBody>
      </p:sp>
      <p:sp>
        <p:nvSpPr>
          <p:cNvPr id="10" name="テキスト ボックス 68"/>
          <p:cNvSpPr txBox="1">
            <a:spLocks noChangeAspect="1"/>
          </p:cNvSpPr>
          <p:nvPr/>
        </p:nvSpPr>
        <p:spPr>
          <a:xfrm>
            <a:off x="381570" y="6199608"/>
            <a:ext cx="6120000" cy="1200329"/>
          </a:xfrm>
          <a:prstGeom prst="rect">
            <a:avLst/>
          </a:prstGeom>
          <a:noFill/>
          <a:ln>
            <a:noFill/>
          </a:ln>
        </p:spPr>
        <p:txBody>
          <a:bodyPr wrap="square" lIns="0"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健康診査データは平成</a:t>
            </a:r>
            <a:r>
              <a:rPr lang="en-US" altLang="ja-JP" sz="800" b="1" dirty="0">
                <a:latin typeface="ＭＳ 明朝"/>
                <a:ea typeface="ＭＳ 明朝"/>
              </a:rPr>
              <a:t>28</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月健診分</a:t>
            </a:r>
            <a:r>
              <a:rPr lang="en-US" altLang="ja-JP" sz="800" b="1" dirty="0">
                <a:latin typeface="ＭＳ 明朝"/>
                <a:ea typeface="ＭＳ 明朝"/>
              </a:rPr>
              <a:t>(12</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a:t>
            </a:r>
            <a:r>
              <a:rPr lang="en-US" altLang="ja-JP" sz="800" b="1" dirty="0">
                <a:latin typeface="ＭＳ 明朝"/>
                <a:ea typeface="ＭＳ 明朝"/>
              </a:rPr>
              <a:t>31</a:t>
            </a:r>
            <a:r>
              <a:rPr lang="ja-JP" altLang="en-US" sz="800" b="1" dirty="0">
                <a:latin typeface="ＭＳ 明朝"/>
                <a:ea typeface="ＭＳ 明朝"/>
              </a:rPr>
              <a:t>日時点。</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対象者数    </a:t>
            </a:r>
            <a:r>
              <a:rPr lang="en-US" altLang="ja-JP" sz="800" dirty="0">
                <a:latin typeface="ＭＳ 明朝"/>
                <a:ea typeface="ＭＳ 明朝"/>
              </a:rPr>
              <a:t>…</a:t>
            </a:r>
            <a:r>
              <a:rPr lang="ja-JP" altLang="en-US" sz="800" dirty="0">
                <a:latin typeface="ＭＳ 明朝"/>
                <a:ea typeface="ＭＳ 明朝"/>
              </a:rPr>
              <a:t>健診検査値が記録されている人数</a:t>
            </a:r>
            <a:r>
              <a:rPr lang="ja-JP" altLang="en-US" sz="800" dirty="0" smtClean="0">
                <a:latin typeface="ＭＳ 明朝"/>
                <a:ea typeface="ＭＳ 明朝"/>
              </a:rPr>
              <a:t>。</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有所見者数  </a:t>
            </a:r>
            <a:r>
              <a:rPr lang="en-US" altLang="ja-JP" sz="800" dirty="0">
                <a:latin typeface="ＭＳ 明朝"/>
                <a:ea typeface="ＭＳ 明朝"/>
              </a:rPr>
              <a:t>…</a:t>
            </a:r>
            <a:r>
              <a:rPr lang="ja-JP" altLang="en-US" sz="800" dirty="0">
                <a:latin typeface="ＭＳ 明朝"/>
                <a:ea typeface="ＭＳ 明朝"/>
              </a:rPr>
              <a:t>保健指導判定値を超えている人数。</a:t>
            </a:r>
            <a:endParaRPr lang="en-US" altLang="ja-JP" sz="800" dirty="0">
              <a:latin typeface="ＭＳ 明朝"/>
              <a:ea typeface="ＭＳ 明朝"/>
            </a:endParaRPr>
          </a:p>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有所見者割合</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健診検査値が記録されている人のうち、保健指導判定値を超えている人の割合。</a:t>
            </a:r>
            <a:endParaRPr lang="en-US" altLang="ja-JP" sz="800" dirty="0">
              <a:latin typeface="ＭＳ 明朝"/>
              <a:ea typeface="ＭＳ 明朝"/>
            </a:endParaRPr>
          </a:p>
          <a:p>
            <a:r>
              <a:rPr lang="ja-JP" altLang="en-US" sz="800" dirty="0">
                <a:solidFill>
                  <a:srgbClr val="000000"/>
                </a:solidFill>
                <a:latin typeface="ＭＳ 明朝" panose="02020609040205080304" pitchFamily="17" charset="-128"/>
                <a:ea typeface="ＭＳ 明朝" panose="02020609040205080304" pitchFamily="17" charset="-128"/>
              </a:rPr>
              <a:t>　保健指導判定値</a:t>
            </a:r>
            <a:endParaRPr lang="en-US" altLang="ja-JP" sz="800" dirty="0">
              <a:solidFill>
                <a:srgbClr val="000000"/>
              </a:solidFill>
              <a:latin typeface="ＭＳ 明朝" panose="02020609040205080304" pitchFamily="17" charset="-128"/>
              <a:ea typeface="ＭＳ 明朝" panose="02020609040205080304" pitchFamily="17" charset="-128"/>
            </a:endParaRPr>
          </a:p>
          <a:p>
            <a:r>
              <a:rPr lang="ja-JP" altLang="en-US" sz="800" dirty="0">
                <a:solidFill>
                  <a:srgbClr val="000000"/>
                </a:solidFill>
                <a:latin typeface="ＭＳ 明朝" panose="02020609040205080304" pitchFamily="17" charset="-128"/>
                <a:ea typeface="ＭＳ 明朝" panose="02020609040205080304" pitchFamily="17" charset="-128"/>
              </a:rPr>
              <a:t>　　</a:t>
            </a:r>
            <a:r>
              <a:rPr lang="en-US" altLang="ja-JP" sz="800" dirty="0">
                <a:solidFill>
                  <a:srgbClr val="000000"/>
                </a:solidFill>
                <a:latin typeface="ＭＳ 明朝" panose="02020609040205080304" pitchFamily="17" charset="-128"/>
                <a:ea typeface="ＭＳ 明朝" panose="02020609040205080304" pitchFamily="17" charset="-128"/>
              </a:rPr>
              <a:t>BMI:25</a:t>
            </a:r>
            <a:r>
              <a:rPr lang="ja-JP" altLang="en-US" sz="800" dirty="0">
                <a:solidFill>
                  <a:srgbClr val="000000"/>
                </a:solidFill>
                <a:latin typeface="ＭＳ 明朝" panose="02020609040205080304" pitchFamily="17" charset="-128"/>
                <a:ea typeface="ＭＳ 明朝" panose="02020609040205080304" pitchFamily="17" charset="-128"/>
              </a:rPr>
              <a:t>以上、 腹囲</a:t>
            </a:r>
            <a:r>
              <a:rPr lang="en-US" altLang="ja-JP" sz="800" dirty="0">
                <a:solidFill>
                  <a:srgbClr val="000000"/>
                </a:solidFill>
                <a:latin typeface="ＭＳ 明朝" panose="02020609040205080304" pitchFamily="17" charset="-128"/>
                <a:ea typeface="ＭＳ 明朝" panose="02020609040205080304" pitchFamily="17" charset="-128"/>
              </a:rPr>
              <a:t>:</a:t>
            </a:r>
            <a:r>
              <a:rPr lang="ja-JP" altLang="en-US" sz="800" dirty="0">
                <a:solidFill>
                  <a:srgbClr val="000000"/>
                </a:solidFill>
                <a:latin typeface="ＭＳ 明朝" panose="02020609040205080304" pitchFamily="17" charset="-128"/>
                <a:ea typeface="ＭＳ 明朝" panose="02020609040205080304" pitchFamily="17" charset="-128"/>
              </a:rPr>
              <a:t>男性</a:t>
            </a:r>
            <a:r>
              <a:rPr lang="en-US" altLang="ja-JP" sz="800" dirty="0">
                <a:solidFill>
                  <a:srgbClr val="000000"/>
                </a:solidFill>
                <a:latin typeface="ＭＳ 明朝" panose="02020609040205080304" pitchFamily="17" charset="-128"/>
                <a:ea typeface="ＭＳ 明朝" panose="02020609040205080304" pitchFamily="17" charset="-128"/>
              </a:rPr>
              <a:t>85cm</a:t>
            </a:r>
            <a:r>
              <a:rPr lang="ja-JP" altLang="en-US" sz="800" dirty="0">
                <a:solidFill>
                  <a:srgbClr val="000000"/>
                </a:solidFill>
                <a:latin typeface="ＭＳ 明朝" panose="02020609040205080304" pitchFamily="17" charset="-128"/>
                <a:ea typeface="ＭＳ 明朝" panose="02020609040205080304" pitchFamily="17" charset="-128"/>
              </a:rPr>
              <a:t>以上、女性</a:t>
            </a:r>
            <a:r>
              <a:rPr lang="en-US" altLang="ja-JP" sz="800" dirty="0">
                <a:solidFill>
                  <a:srgbClr val="000000"/>
                </a:solidFill>
                <a:latin typeface="ＭＳ 明朝" panose="02020609040205080304" pitchFamily="17" charset="-128"/>
                <a:ea typeface="ＭＳ 明朝" panose="02020609040205080304" pitchFamily="17" charset="-128"/>
              </a:rPr>
              <a:t>90cm</a:t>
            </a:r>
            <a:r>
              <a:rPr lang="ja-JP" altLang="en-US" sz="800" dirty="0">
                <a:solidFill>
                  <a:srgbClr val="000000"/>
                </a:solidFill>
                <a:latin typeface="ＭＳ 明朝" panose="02020609040205080304" pitchFamily="17" charset="-128"/>
                <a:ea typeface="ＭＳ 明朝" panose="02020609040205080304" pitchFamily="17" charset="-128"/>
              </a:rPr>
              <a:t>以上、 </a:t>
            </a:r>
            <a:r>
              <a:rPr lang="ja-JP" altLang="en-US" sz="800" dirty="0">
                <a:latin typeface="ＭＳ 明朝" panose="02020609040205080304" pitchFamily="17" charset="-128"/>
                <a:ea typeface="ＭＳ 明朝" panose="02020609040205080304" pitchFamily="17" charset="-128"/>
              </a:rPr>
              <a:t>収縮期血圧:130mmHg以上、 拡張期血圧:85mmHg以上、</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中性脂肪:150mg/dl以上、 HDLコレステロール：39mg/dl以下、 LDLコレステロール:120mg/dl以上、</a:t>
            </a:r>
            <a:endParaRPr lang="en-US" altLang="ja-JP" sz="800" dirty="0">
              <a:solidFill>
                <a:srgbClr val="000000"/>
              </a:solidFill>
              <a:latin typeface="ＭＳ 明朝" panose="02020609040205080304" pitchFamily="17" charset="-128"/>
              <a:ea typeface="ＭＳ 明朝" panose="02020609040205080304" pitchFamily="17" charset="-128"/>
            </a:endParaRPr>
          </a:p>
          <a:p>
            <a:r>
              <a:rPr lang="ja-JP" altLang="en-US" sz="800" dirty="0">
                <a:solidFill>
                  <a:srgbClr val="000000"/>
                </a:solidFill>
                <a:latin typeface="ＭＳ 明朝" panose="02020609040205080304" pitchFamily="17" charset="-128"/>
                <a:ea typeface="ＭＳ 明朝" panose="02020609040205080304" pitchFamily="17" charset="-128"/>
              </a:rPr>
              <a:t>　　空腹時血糖値</a:t>
            </a:r>
            <a:r>
              <a:rPr lang="en-US" altLang="ja-JP" sz="800" dirty="0">
                <a:solidFill>
                  <a:srgbClr val="000000"/>
                </a:solidFill>
                <a:latin typeface="ＭＳ 明朝" panose="02020609040205080304" pitchFamily="17" charset="-128"/>
                <a:ea typeface="ＭＳ 明朝" panose="02020609040205080304" pitchFamily="17" charset="-128"/>
              </a:rPr>
              <a:t>:100mg/dl</a:t>
            </a:r>
            <a:r>
              <a:rPr lang="ja-JP" altLang="en-US" sz="800" dirty="0">
                <a:solidFill>
                  <a:srgbClr val="000000"/>
                </a:solidFill>
                <a:latin typeface="ＭＳ 明朝" panose="02020609040205080304" pitchFamily="17" charset="-128"/>
                <a:ea typeface="ＭＳ 明朝" panose="02020609040205080304" pitchFamily="17" charset="-128"/>
              </a:rPr>
              <a:t>以上、 </a:t>
            </a:r>
            <a:r>
              <a:rPr lang="en-US" altLang="ja-JP" sz="800" dirty="0">
                <a:solidFill>
                  <a:srgbClr val="000000"/>
                </a:solidFill>
                <a:latin typeface="ＭＳ 明朝" panose="02020609040205080304" pitchFamily="17" charset="-128"/>
                <a:ea typeface="ＭＳ 明朝" panose="02020609040205080304" pitchFamily="17" charset="-128"/>
              </a:rPr>
              <a:t>HbA1c:5.6%</a:t>
            </a:r>
            <a:r>
              <a:rPr lang="ja-JP" altLang="en-US" sz="800" dirty="0">
                <a:solidFill>
                  <a:srgbClr val="000000"/>
                </a:solidFill>
                <a:latin typeface="ＭＳ 明朝" panose="02020609040205080304" pitchFamily="17" charset="-128"/>
                <a:ea typeface="ＭＳ 明朝" panose="02020609040205080304" pitchFamily="17" charset="-128"/>
              </a:rPr>
              <a:t>以上</a:t>
            </a:r>
            <a:endParaRPr lang="en-US" altLang="ja-JP" sz="800" dirty="0">
              <a:solidFill>
                <a:srgbClr val="000000"/>
              </a:solidFill>
              <a:latin typeface="ＭＳ 明朝" panose="02020609040205080304" pitchFamily="17" charset="-128"/>
              <a:ea typeface="ＭＳ 明朝" panose="02020609040205080304" pitchFamily="17" charset="-128"/>
            </a:endParaRPr>
          </a:p>
        </p:txBody>
      </p: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33</a:t>
            </a:fld>
            <a:endParaRPr kumimoji="1" lang="ja-JP" altLang="en-US" dirty="0">
              <a:latin typeface="ＭＳ 明朝"/>
              <a:ea typeface="ＭＳ 明朝"/>
            </a:endParaRPr>
          </a:p>
        </p:txBody>
      </p:sp>
      <p:sp>
        <p:nvSpPr>
          <p:cNvPr id="5" name="Rectangle 5"/>
          <p:cNvSpPr>
            <a:spLocks noChangeAspect="1" noChangeArrowheads="1"/>
          </p:cNvSpPr>
          <p:nvPr/>
        </p:nvSpPr>
        <p:spPr bwMode="auto">
          <a:xfrm>
            <a:off x="381000" y="852092"/>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rPr>
              <a:t>有所見者</a:t>
            </a:r>
            <a:r>
              <a:rPr kumimoji="1" lang="ja-JP" altLang="en-US" sz="1200" b="0" i="0" u="none" strike="noStrike" cap="none" normalizeH="0" baseline="0" dirty="0" smtClean="0">
                <a:ln>
                  <a:noFill/>
                </a:ln>
                <a:solidFill>
                  <a:schemeClr val="tx1"/>
                </a:solidFill>
                <a:effectLst/>
                <a:latin typeface="ＭＳ 明朝"/>
                <a:ea typeface="ＭＳ 明朝"/>
                <a:cs typeface="ＭＳ Ｐゴシック" pitchFamily="50" charset="-128"/>
              </a:rPr>
              <a:t>割合</a:t>
            </a:r>
            <a:r>
              <a:rPr kumimoji="1" lang="en-US" altLang="ja-JP" sz="1200" b="0" i="0" u="none" strike="noStrike" cap="none" normalizeH="0" baseline="0" dirty="0" smtClean="0">
                <a:ln>
                  <a:noFill/>
                </a:ln>
                <a:solidFill>
                  <a:schemeClr val="tx1"/>
                </a:solidFill>
                <a:effectLst/>
                <a:latin typeface="ＭＳ 明朝"/>
                <a:ea typeface="ＭＳ 明朝"/>
                <a:cs typeface="ＭＳ Ｐゴシック" pitchFamily="50" charset="-128"/>
              </a:rPr>
              <a:t>(</a:t>
            </a:r>
            <a:r>
              <a:rPr kumimoji="1" lang="ja-JP" altLang="en-US" sz="1200" b="0" i="0" u="none" strike="noStrike" cap="none" normalizeH="0" baseline="0" dirty="0" smtClean="0">
                <a:ln>
                  <a:noFill/>
                </a:ln>
                <a:solidFill>
                  <a:schemeClr val="tx1"/>
                </a:solidFill>
                <a:effectLst/>
                <a:latin typeface="ＭＳ 明朝"/>
                <a:ea typeface="ＭＳ 明朝"/>
                <a:cs typeface="ＭＳ Ｐゴシック" pitchFamily="50" charset="-128"/>
              </a:rPr>
              <a:t>集団健診分のみ</a:t>
            </a:r>
            <a:r>
              <a:rPr kumimoji="1" lang="en-US" altLang="ja-JP" sz="1200" b="0" i="0" u="none" strike="noStrike" cap="none" normalizeH="0" baseline="0" dirty="0" smtClean="0">
                <a:ln>
                  <a:noFill/>
                </a:ln>
                <a:solidFill>
                  <a:schemeClr val="tx1"/>
                </a:solidFill>
                <a:effectLst/>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6" name="Rectangle 5"/>
          <p:cNvSpPr>
            <a:spLocks noChangeAspect="1" noChangeArrowheads="1"/>
          </p:cNvSpPr>
          <p:nvPr/>
        </p:nvSpPr>
        <p:spPr bwMode="auto">
          <a:xfrm>
            <a:off x="381000" y="3262381"/>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rPr>
              <a:t>有所見者割合</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graphicFrame>
        <p:nvGraphicFramePr>
          <p:cNvPr id="37912" name="表 37911"/>
          <p:cNvGraphicFramePr>
            <a:graphicFrameLocks noGrp="1"/>
          </p:cNvGraphicFramePr>
          <p:nvPr>
            <p:extLst>
              <p:ext uri="{D42A27DB-BD31-4B8C-83A1-F6EECF244321}">
                <p14:modId xmlns:p14="http://schemas.microsoft.com/office/powerpoint/2010/main" val="1269636447"/>
              </p:ext>
            </p:extLst>
          </p:nvPr>
        </p:nvGraphicFramePr>
        <p:xfrm>
          <a:off x="368660" y="1134245"/>
          <a:ext cx="5580620" cy="867837"/>
        </p:xfrm>
        <a:graphic>
          <a:graphicData uri="http://schemas.openxmlformats.org/drawingml/2006/table">
            <a:tbl>
              <a:tblPr>
                <a:tableStyleId>{5C22544A-7EE6-4342-B048-85BDC9FD1C3A}</a:tableStyleId>
              </a:tblPr>
              <a:tblGrid>
                <a:gridCol w="1343293"/>
                <a:gridCol w="1032971"/>
                <a:gridCol w="978351"/>
                <a:gridCol w="1116124"/>
                <a:gridCol w="1109881"/>
              </a:tblGrid>
              <a:tr h="182584">
                <a:tc>
                  <a:txBody>
                    <a:bodyPr/>
                    <a:lstStyle/>
                    <a:p>
                      <a:pPr algn="l" fontAlgn="ctr"/>
                      <a:r>
                        <a:rPr lang="ja-JP" altLang="en-US" sz="900" u="none" strike="noStrike" dirty="0">
                          <a:effectLst/>
                          <a:latin typeface="+mj-ea"/>
                          <a:ea typeface="+mj-ea"/>
                        </a:rPr>
                        <a:t>　</a:t>
                      </a:r>
                      <a:endParaRPr lang="ja-JP" altLang="en-US" sz="9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u="none" strike="noStrike" dirty="0">
                          <a:effectLst/>
                          <a:latin typeface="+mj-ea"/>
                          <a:ea typeface="+mj-ea"/>
                        </a:rPr>
                        <a:t>BMI</a:t>
                      </a:r>
                      <a:endParaRPr lang="en-US"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1000" u="none" strike="noStrike">
                          <a:effectLst/>
                          <a:latin typeface="+mj-ea"/>
                          <a:ea typeface="+mj-ea"/>
                        </a:rPr>
                        <a:t>腹囲</a:t>
                      </a:r>
                      <a:endParaRPr lang="ja-JP" altLang="en-US" sz="1000" b="0" i="0" u="none" strike="noStrike">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1000" u="none" strike="noStrike">
                          <a:effectLst/>
                          <a:latin typeface="+mj-ea"/>
                          <a:ea typeface="+mj-ea"/>
                        </a:rPr>
                        <a:t>収縮期血圧</a:t>
                      </a:r>
                      <a:endParaRPr lang="ja-JP" altLang="en-US" sz="1000" b="0" i="0" u="none" strike="noStrike">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1000" u="none" strike="noStrike">
                          <a:effectLst/>
                          <a:latin typeface="+mj-ea"/>
                          <a:ea typeface="+mj-ea"/>
                        </a:rPr>
                        <a:t>拡張期血圧</a:t>
                      </a:r>
                      <a:endParaRPr lang="ja-JP" altLang="en-US" sz="1000" b="0" i="0" u="none" strike="noStrike">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250183">
                <a:tc>
                  <a:txBody>
                    <a:bodyPr/>
                    <a:lstStyle/>
                    <a:p>
                      <a:pPr algn="l" fontAlgn="ctr"/>
                      <a:r>
                        <a:rPr lang="zh-CN" altLang="en-US" sz="1000" u="none" strike="noStrike" dirty="0">
                          <a:effectLst/>
                          <a:latin typeface="ＭＳ 明朝" panose="02020609040205080304" pitchFamily="17" charset="-128"/>
                          <a:ea typeface="ＭＳ 明朝" panose="02020609040205080304" pitchFamily="17" charset="-128"/>
                        </a:rPr>
                        <a:t>対象者数</a:t>
                      </a:r>
                      <a:r>
                        <a:rPr lang="en-US" altLang="zh-CN" sz="1000" u="none" strike="noStrike" dirty="0">
                          <a:effectLst/>
                          <a:latin typeface="ＭＳ 明朝" panose="02020609040205080304" pitchFamily="17" charset="-128"/>
                          <a:ea typeface="ＭＳ 明朝" panose="02020609040205080304" pitchFamily="17" charset="-128"/>
                        </a:rPr>
                        <a:t>(</a:t>
                      </a:r>
                      <a:r>
                        <a:rPr lang="zh-CN" altLang="en-US" sz="1000" u="none" strike="noStrike" dirty="0">
                          <a:effectLst/>
                          <a:latin typeface="ＭＳ 明朝" panose="02020609040205080304" pitchFamily="17" charset="-128"/>
                          <a:ea typeface="ＭＳ 明朝" panose="02020609040205080304" pitchFamily="17" charset="-128"/>
                        </a:rPr>
                        <a:t>人</a:t>
                      </a:r>
                      <a:r>
                        <a:rPr lang="en-US" altLang="zh-CN" sz="1000" u="none" strike="noStrike" dirty="0">
                          <a:effectLst/>
                          <a:latin typeface="ＭＳ 明朝" panose="02020609040205080304" pitchFamily="17" charset="-128"/>
                          <a:ea typeface="ＭＳ 明朝" panose="02020609040205080304" pitchFamily="17" charset="-128"/>
                        </a:rPr>
                        <a:t>)</a:t>
                      </a:r>
                      <a:r>
                        <a:rPr lang="zh-CN" altLang="en-US" sz="1000" u="none" strike="noStrike" dirty="0">
                          <a:effectLst/>
                          <a:latin typeface="ＭＳ 明朝" panose="02020609040205080304" pitchFamily="17" charset="-128"/>
                          <a:ea typeface="ＭＳ 明朝" panose="02020609040205080304" pitchFamily="17" charset="-128"/>
                        </a:rPr>
                        <a:t>　</a:t>
                      </a:r>
                      <a:r>
                        <a:rPr lang="en-US" altLang="zh-CN" sz="1000" u="none" strike="noStrike" dirty="0">
                          <a:effectLst/>
                          <a:latin typeface="ＭＳ 明朝" panose="02020609040205080304" pitchFamily="17" charset="-128"/>
                          <a:ea typeface="ＭＳ 明朝" panose="02020609040205080304" pitchFamily="17" charset="-128"/>
                        </a:rPr>
                        <a:t>※</a:t>
                      </a:r>
                      <a:endParaRPr lang="en-US" altLang="zh-CN"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a:effectLst/>
                          <a:latin typeface="+mj-ea"/>
                          <a:ea typeface="+mj-ea"/>
                        </a:rPr>
                        <a:t>1,790 </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a:effectLst/>
                          <a:latin typeface="+mj-ea"/>
                          <a:ea typeface="+mj-ea"/>
                        </a:rPr>
                        <a:t>1,790 </a:t>
                      </a:r>
                      <a:endParaRPr lang="en-US" altLang="ja-JP" sz="1000" b="0" i="0" u="none" strike="noStrike">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a:effectLst/>
                          <a:latin typeface="+mj-ea"/>
                          <a:ea typeface="+mj-ea"/>
                        </a:rPr>
                        <a:t>1,790 </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a:effectLst/>
                          <a:latin typeface="+mj-ea"/>
                          <a:ea typeface="+mj-ea"/>
                        </a:rPr>
                        <a:t>1,790 </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217535">
                <a:tc>
                  <a:txBody>
                    <a:bodyPr/>
                    <a:lstStyle/>
                    <a:p>
                      <a:pPr algn="l" fontAlgn="ctr"/>
                      <a:r>
                        <a:rPr lang="ja-JP" altLang="en-US" sz="1000" u="none" strike="noStrike" dirty="0">
                          <a:effectLst/>
                          <a:latin typeface="ＭＳ 明朝" panose="02020609040205080304" pitchFamily="17" charset="-128"/>
                          <a:ea typeface="ＭＳ 明朝" panose="02020609040205080304" pitchFamily="17" charset="-128"/>
                        </a:rPr>
                        <a:t>有所見者数</a:t>
                      </a:r>
                      <a:r>
                        <a:rPr lang="en-US" altLang="ja-JP" sz="1000" u="none" strike="noStrike" dirty="0">
                          <a:effectLst/>
                          <a:latin typeface="ＭＳ 明朝" panose="02020609040205080304" pitchFamily="17" charset="-128"/>
                          <a:ea typeface="ＭＳ 明朝" panose="02020609040205080304" pitchFamily="17" charset="-128"/>
                        </a:rPr>
                        <a:t>(</a:t>
                      </a:r>
                      <a:r>
                        <a:rPr lang="ja-JP" altLang="en-US" sz="1000" u="none" strike="noStrike" dirty="0">
                          <a:effectLst/>
                          <a:latin typeface="ＭＳ 明朝" panose="02020609040205080304" pitchFamily="17" charset="-128"/>
                          <a:ea typeface="ＭＳ 明朝" panose="02020609040205080304" pitchFamily="17" charset="-128"/>
                        </a:rPr>
                        <a:t>人</a:t>
                      </a:r>
                      <a:r>
                        <a:rPr lang="en-US" altLang="ja-JP" sz="1000" u="none" strike="noStrike" dirty="0">
                          <a:effectLst/>
                          <a:latin typeface="ＭＳ 明朝" panose="02020609040205080304" pitchFamily="17" charset="-128"/>
                          <a:ea typeface="ＭＳ 明朝" panose="02020609040205080304" pitchFamily="17" charset="-128"/>
                        </a:rPr>
                        <a:t>)</a:t>
                      </a:r>
                      <a:r>
                        <a:rPr lang="ja-JP" altLang="en-US" sz="1000" u="none" strike="noStrike" dirty="0">
                          <a:effectLst/>
                          <a:latin typeface="ＭＳ 明朝" panose="02020609040205080304" pitchFamily="17" charset="-128"/>
                          <a:ea typeface="ＭＳ 明朝" panose="02020609040205080304" pitchFamily="17" charset="-128"/>
                        </a:rPr>
                        <a:t>　</a:t>
                      </a:r>
                      <a:r>
                        <a:rPr lang="en-US" altLang="ja-JP" sz="1000" u="none" strike="noStrike" dirty="0">
                          <a:effectLst/>
                          <a:latin typeface="ＭＳ 明朝" panose="02020609040205080304" pitchFamily="17" charset="-128"/>
                          <a:ea typeface="ＭＳ 明朝" panose="02020609040205080304" pitchFamily="17" charset="-128"/>
                        </a:rPr>
                        <a:t>※</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a:effectLst/>
                          <a:latin typeface="+mj-ea"/>
                          <a:ea typeface="+mj-ea"/>
                        </a:rPr>
                        <a:t>527 </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a:effectLst/>
                          <a:latin typeface="+mj-ea"/>
                          <a:ea typeface="+mj-ea"/>
                        </a:rPr>
                        <a:t>612 </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a:effectLst/>
                          <a:latin typeface="+mj-ea"/>
                          <a:ea typeface="+mj-ea"/>
                        </a:rPr>
                        <a:t>703 </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a:effectLst/>
                          <a:latin typeface="+mj-ea"/>
                          <a:ea typeface="+mj-ea"/>
                        </a:rPr>
                        <a:t>282 </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217535">
                <a:tc>
                  <a:txBody>
                    <a:bodyPr/>
                    <a:lstStyle/>
                    <a:p>
                      <a:pPr algn="l" fontAlgn="ctr"/>
                      <a:r>
                        <a:rPr lang="zh-TW" altLang="en-US" sz="1000" u="none" strike="noStrike" dirty="0">
                          <a:effectLst/>
                          <a:latin typeface="ＭＳ 明朝" panose="02020609040205080304" pitchFamily="17" charset="-128"/>
                          <a:ea typeface="ＭＳ 明朝" panose="02020609040205080304" pitchFamily="17" charset="-128"/>
                        </a:rPr>
                        <a:t>有所見者割合</a:t>
                      </a:r>
                      <a:r>
                        <a:rPr lang="en-US" altLang="zh-TW" sz="1000" u="none" strike="noStrike" dirty="0">
                          <a:effectLst/>
                          <a:latin typeface="ＭＳ 明朝" panose="02020609040205080304" pitchFamily="17" charset="-128"/>
                          <a:ea typeface="ＭＳ 明朝" panose="02020609040205080304" pitchFamily="17" charset="-128"/>
                        </a:rPr>
                        <a:t>(%)</a:t>
                      </a:r>
                      <a:r>
                        <a:rPr lang="zh-TW" altLang="en-US" sz="1000" u="none" strike="noStrike" dirty="0">
                          <a:effectLst/>
                          <a:latin typeface="ＭＳ 明朝" panose="02020609040205080304" pitchFamily="17" charset="-128"/>
                          <a:ea typeface="ＭＳ 明朝" panose="02020609040205080304" pitchFamily="17" charset="-128"/>
                        </a:rPr>
                        <a:t>　</a:t>
                      </a:r>
                      <a:r>
                        <a:rPr lang="en-US" altLang="zh-TW" sz="1000" u="none" strike="noStrike" dirty="0">
                          <a:effectLst/>
                          <a:latin typeface="ＭＳ 明朝" panose="02020609040205080304" pitchFamily="17" charset="-128"/>
                          <a:ea typeface="ＭＳ 明朝" panose="02020609040205080304" pitchFamily="17" charset="-128"/>
                        </a:rPr>
                        <a:t>※</a:t>
                      </a:r>
                      <a:endParaRPr lang="en-US" altLang="zh-TW"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smtClean="0">
                          <a:effectLst/>
                          <a:latin typeface="+mj-ea"/>
                          <a:ea typeface="+mj-ea"/>
                        </a:rPr>
                        <a:t>29.4</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smtClean="0">
                          <a:effectLst/>
                          <a:latin typeface="+mj-ea"/>
                          <a:ea typeface="+mj-ea"/>
                        </a:rPr>
                        <a:t>34.2</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smtClean="0">
                          <a:effectLst/>
                          <a:latin typeface="+mj-ea"/>
                          <a:ea typeface="+mj-ea"/>
                        </a:rPr>
                        <a:t>39.3</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000" u="none" strike="noStrike" dirty="0" smtClean="0">
                          <a:effectLst/>
                          <a:latin typeface="+mj-ea"/>
                          <a:ea typeface="+mj-ea"/>
                        </a:rPr>
                        <a:t>15.8</a:t>
                      </a:r>
                      <a:endParaRPr lang="en-US" altLang="ja-JP" sz="1000" b="0" i="0" u="none" strike="noStrike" dirty="0">
                        <a:solidFill>
                          <a:srgbClr val="000000"/>
                        </a:solidFill>
                        <a:effectLst/>
                        <a:latin typeface="+mj-ea"/>
                        <a:ea typeface="+mj-ea"/>
                      </a:endParaRPr>
                    </a:p>
                  </a:txBody>
                  <a:tcPr marL="8701" marR="8701" marT="870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aphicFrame>
        <p:nvGraphicFramePr>
          <p:cNvPr id="37913" name="表 37912"/>
          <p:cNvGraphicFramePr>
            <a:graphicFrameLocks noGrp="1"/>
          </p:cNvGraphicFramePr>
          <p:nvPr>
            <p:extLst>
              <p:ext uri="{D42A27DB-BD31-4B8C-83A1-F6EECF244321}">
                <p14:modId xmlns:p14="http://schemas.microsoft.com/office/powerpoint/2010/main" val="2695862396"/>
              </p:ext>
            </p:extLst>
          </p:nvPr>
        </p:nvGraphicFramePr>
        <p:xfrm>
          <a:off x="358237" y="2158284"/>
          <a:ext cx="6188613" cy="973040"/>
        </p:xfrm>
        <a:graphic>
          <a:graphicData uri="http://schemas.openxmlformats.org/drawingml/2006/table">
            <a:tbl>
              <a:tblPr>
                <a:tableStyleId>{5C22544A-7EE6-4342-B048-85BDC9FD1C3A}</a:tableStyleId>
              </a:tblPr>
              <a:tblGrid>
                <a:gridCol w="1328073"/>
                <a:gridCol w="950602"/>
                <a:gridCol w="1080120"/>
                <a:gridCol w="1044116"/>
                <a:gridCol w="864096"/>
                <a:gridCol w="921606"/>
              </a:tblGrid>
              <a:tr h="236434">
                <a:tc>
                  <a:txBody>
                    <a:bodyPr/>
                    <a:lstStyle/>
                    <a:p>
                      <a:pPr algn="l" fontAlgn="ctr"/>
                      <a:r>
                        <a:rPr lang="ja-JP" altLang="en-US" sz="1000" u="none" strike="noStrike" dirty="0">
                          <a:effectLst/>
                          <a:latin typeface="+mj-lt"/>
                        </a:rPr>
                        <a:t>　</a:t>
                      </a:r>
                      <a:endParaRPr lang="ja-JP" altLang="en-US" sz="1000" b="0" i="0" u="none" strike="noStrike" dirty="0">
                        <a:solidFill>
                          <a:srgbClr val="000000"/>
                        </a:solidFill>
                        <a:effectLst/>
                        <a:latin typeface="+mj-lt"/>
                        <a:ea typeface="ＭＳ Ｐ明朝" panose="02020600040205080304" pitchFamily="18" charset="-128"/>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dirty="0">
                          <a:effectLst/>
                          <a:latin typeface="+mj-lt"/>
                        </a:rPr>
                        <a:t>中性脂肪</a:t>
                      </a:r>
                      <a:endParaRPr lang="ja-JP" altLang="en-US" sz="1000" b="0" i="0" u="none" strike="noStrike" dirty="0">
                        <a:solidFill>
                          <a:srgbClr val="000000"/>
                        </a:solidFill>
                        <a:effectLst/>
                        <a:latin typeface="+mj-lt"/>
                        <a:ea typeface="ＭＳ Ｐ明朝" panose="02020600040205080304" pitchFamily="18" charset="-128"/>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u="none" strike="noStrike">
                          <a:effectLst/>
                          <a:latin typeface="+mj-lt"/>
                        </a:rPr>
                        <a:t>HDL</a:t>
                      </a:r>
                      <a:r>
                        <a:rPr lang="ja-JP" altLang="en-US" sz="1000" u="none" strike="noStrike">
                          <a:effectLst/>
                          <a:latin typeface="+mj-lt"/>
                        </a:rPr>
                        <a:t>コレステロール</a:t>
                      </a:r>
                      <a:endParaRPr lang="ja-JP" altLang="en-US" sz="1000" b="0" i="0" u="none" strike="noStrike">
                        <a:solidFill>
                          <a:srgbClr val="000000"/>
                        </a:solidFill>
                        <a:effectLst/>
                        <a:latin typeface="+mj-lt"/>
                        <a:ea typeface="ＭＳ Ｐ明朝" panose="02020600040205080304" pitchFamily="18" charset="-128"/>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u="none" strike="noStrike" dirty="0">
                          <a:effectLst/>
                          <a:latin typeface="+mj-lt"/>
                        </a:rPr>
                        <a:t>LDL</a:t>
                      </a:r>
                      <a:r>
                        <a:rPr lang="ja-JP" altLang="en-US" sz="1000" u="none" strike="noStrike" dirty="0">
                          <a:effectLst/>
                          <a:latin typeface="+mj-lt"/>
                        </a:rPr>
                        <a:t>コレステロール</a:t>
                      </a:r>
                      <a:endParaRPr lang="ja-JP" altLang="en-US" sz="1000" b="0" i="0" u="none" strike="noStrike" dirty="0">
                        <a:solidFill>
                          <a:srgbClr val="000000"/>
                        </a:solidFill>
                        <a:effectLst/>
                        <a:latin typeface="+mj-lt"/>
                        <a:ea typeface="ＭＳ Ｐ明朝" panose="02020600040205080304" pitchFamily="18" charset="-128"/>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latin typeface="+mj-lt"/>
                        </a:rPr>
                        <a:t>空腹時血糖</a:t>
                      </a:r>
                      <a:endParaRPr lang="ja-JP" altLang="en-US" sz="1000" b="0" i="0" u="none" strike="noStrike">
                        <a:solidFill>
                          <a:srgbClr val="000000"/>
                        </a:solidFill>
                        <a:effectLst/>
                        <a:latin typeface="+mj-lt"/>
                        <a:ea typeface="ＭＳ Ｐ明朝" panose="02020600040205080304" pitchFamily="18" charset="-128"/>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000" u="none" strike="noStrike">
                          <a:effectLst/>
                          <a:latin typeface="+mj-lt"/>
                        </a:rPr>
                        <a:t>HbA1c</a:t>
                      </a:r>
                      <a:endParaRPr lang="en-US" sz="1000" b="0" i="0" u="none" strike="noStrike">
                        <a:solidFill>
                          <a:srgbClr val="000000"/>
                        </a:solidFill>
                        <a:effectLst/>
                        <a:latin typeface="+mj-lt"/>
                        <a:ea typeface="ＭＳ Ｐ明朝" panose="02020600040205080304" pitchFamily="18" charset="-128"/>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45260">
                <a:tc>
                  <a:txBody>
                    <a:bodyPr/>
                    <a:lstStyle/>
                    <a:p>
                      <a:pPr algn="l" fontAlgn="ctr"/>
                      <a:r>
                        <a:rPr lang="zh-CN" altLang="en-US" sz="1000" u="none" strike="noStrike" dirty="0">
                          <a:effectLst/>
                          <a:latin typeface="ＭＳ 明朝" panose="02020609040205080304" pitchFamily="17" charset="-128"/>
                          <a:ea typeface="ＭＳ 明朝" panose="02020609040205080304" pitchFamily="17" charset="-128"/>
                        </a:rPr>
                        <a:t>対象者数</a:t>
                      </a:r>
                      <a:r>
                        <a:rPr lang="en-US" altLang="zh-CN" sz="1000" u="none" strike="noStrike" dirty="0">
                          <a:effectLst/>
                          <a:latin typeface="ＭＳ 明朝" panose="02020609040205080304" pitchFamily="17" charset="-128"/>
                          <a:ea typeface="ＭＳ 明朝" panose="02020609040205080304" pitchFamily="17" charset="-128"/>
                        </a:rPr>
                        <a:t>(</a:t>
                      </a:r>
                      <a:r>
                        <a:rPr lang="zh-CN" altLang="en-US" sz="1000" u="none" strike="noStrike" dirty="0">
                          <a:effectLst/>
                          <a:latin typeface="ＭＳ 明朝" panose="02020609040205080304" pitchFamily="17" charset="-128"/>
                          <a:ea typeface="ＭＳ 明朝" panose="02020609040205080304" pitchFamily="17" charset="-128"/>
                        </a:rPr>
                        <a:t>人</a:t>
                      </a:r>
                      <a:r>
                        <a:rPr lang="en-US" altLang="zh-CN" sz="1000" u="none" strike="noStrike" dirty="0">
                          <a:effectLst/>
                          <a:latin typeface="ＭＳ 明朝" panose="02020609040205080304" pitchFamily="17" charset="-128"/>
                          <a:ea typeface="ＭＳ 明朝" panose="02020609040205080304" pitchFamily="17" charset="-128"/>
                        </a:rPr>
                        <a:t>)</a:t>
                      </a:r>
                      <a:r>
                        <a:rPr lang="zh-CN" altLang="en-US" sz="1000" u="none" strike="noStrike" dirty="0">
                          <a:effectLst/>
                          <a:latin typeface="ＭＳ 明朝" panose="02020609040205080304" pitchFamily="17" charset="-128"/>
                          <a:ea typeface="ＭＳ 明朝" panose="02020609040205080304" pitchFamily="17" charset="-128"/>
                        </a:rPr>
                        <a:t>　</a:t>
                      </a:r>
                      <a:r>
                        <a:rPr lang="en-US" altLang="zh-CN" sz="1000" u="none" strike="noStrike" dirty="0">
                          <a:effectLst/>
                          <a:latin typeface="ＭＳ 明朝" panose="02020609040205080304" pitchFamily="17" charset="-128"/>
                          <a:ea typeface="ＭＳ 明朝" panose="02020609040205080304" pitchFamily="17" charset="-128"/>
                        </a:rPr>
                        <a:t>※</a:t>
                      </a:r>
                      <a:endParaRPr lang="en-US" altLang="zh-CN"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mj-ea"/>
                          <a:ea typeface="+mj-ea"/>
                        </a:rPr>
                        <a:t>1,790 </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mj-ea"/>
                          <a:ea typeface="+mj-ea"/>
                        </a:rPr>
                        <a:t>1,790 </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mj-ea"/>
                          <a:ea typeface="+mj-ea"/>
                        </a:rPr>
                        <a:t>1,790 </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a:effectLst/>
                          <a:latin typeface="+mj-ea"/>
                          <a:ea typeface="+mj-ea"/>
                        </a:rPr>
                        <a:t>184 </a:t>
                      </a:r>
                      <a:endParaRPr lang="en-US" altLang="ja-JP" sz="1000" b="0" i="0" u="none" strike="noStrike">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a:effectLst/>
                          <a:latin typeface="+mj-ea"/>
                          <a:ea typeface="+mj-ea"/>
                        </a:rPr>
                        <a:t>1,790 </a:t>
                      </a:r>
                      <a:endParaRPr lang="en-US" altLang="ja-JP" sz="1000" b="0" i="0" u="none" strike="noStrike">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38895">
                <a:tc>
                  <a:txBody>
                    <a:bodyPr/>
                    <a:lstStyle/>
                    <a:p>
                      <a:pPr algn="l" fontAlgn="ctr"/>
                      <a:r>
                        <a:rPr lang="ja-JP" altLang="en-US" sz="1000" u="none" strike="noStrike" dirty="0">
                          <a:effectLst/>
                          <a:latin typeface="ＭＳ 明朝" panose="02020609040205080304" pitchFamily="17" charset="-128"/>
                          <a:ea typeface="ＭＳ 明朝" panose="02020609040205080304" pitchFamily="17" charset="-128"/>
                        </a:rPr>
                        <a:t>有所見者数</a:t>
                      </a:r>
                      <a:r>
                        <a:rPr lang="en-US" altLang="ja-JP" sz="1000" u="none" strike="noStrike" dirty="0">
                          <a:effectLst/>
                          <a:latin typeface="ＭＳ 明朝" panose="02020609040205080304" pitchFamily="17" charset="-128"/>
                          <a:ea typeface="ＭＳ 明朝" panose="02020609040205080304" pitchFamily="17" charset="-128"/>
                        </a:rPr>
                        <a:t>(</a:t>
                      </a:r>
                      <a:r>
                        <a:rPr lang="ja-JP" altLang="en-US" sz="1000" u="none" strike="noStrike" dirty="0">
                          <a:effectLst/>
                          <a:latin typeface="ＭＳ 明朝" panose="02020609040205080304" pitchFamily="17" charset="-128"/>
                          <a:ea typeface="ＭＳ 明朝" panose="02020609040205080304" pitchFamily="17" charset="-128"/>
                        </a:rPr>
                        <a:t>人</a:t>
                      </a:r>
                      <a:r>
                        <a:rPr lang="en-US" altLang="ja-JP" sz="1000" u="none" strike="noStrike" dirty="0">
                          <a:effectLst/>
                          <a:latin typeface="ＭＳ 明朝" panose="02020609040205080304" pitchFamily="17" charset="-128"/>
                          <a:ea typeface="ＭＳ 明朝" panose="02020609040205080304" pitchFamily="17" charset="-128"/>
                        </a:rPr>
                        <a:t>)</a:t>
                      </a:r>
                      <a:r>
                        <a:rPr lang="ja-JP" altLang="en-US" sz="1000" u="none" strike="noStrike" dirty="0">
                          <a:effectLst/>
                          <a:latin typeface="ＭＳ 明朝" panose="02020609040205080304" pitchFamily="17" charset="-128"/>
                          <a:ea typeface="ＭＳ 明朝" panose="02020609040205080304" pitchFamily="17" charset="-128"/>
                        </a:rPr>
                        <a:t>　</a:t>
                      </a:r>
                      <a:r>
                        <a:rPr lang="en-US" altLang="ja-JP" sz="1000" u="none" strike="noStrike" dirty="0">
                          <a:effectLst/>
                          <a:latin typeface="ＭＳ 明朝" panose="02020609040205080304" pitchFamily="17" charset="-128"/>
                          <a:ea typeface="ＭＳ 明朝" panose="02020609040205080304" pitchFamily="17" charset="-128"/>
                        </a:rPr>
                        <a:t>※</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mj-ea"/>
                          <a:ea typeface="+mj-ea"/>
                        </a:rPr>
                        <a:t>555 </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mj-ea"/>
                          <a:ea typeface="+mj-ea"/>
                        </a:rPr>
                        <a:t>108 </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mj-ea"/>
                          <a:ea typeface="+mj-ea"/>
                        </a:rPr>
                        <a:t>1,005 </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a:effectLst/>
                          <a:latin typeface="+mj-ea"/>
                          <a:ea typeface="+mj-ea"/>
                        </a:rPr>
                        <a:t>84 </a:t>
                      </a:r>
                      <a:endParaRPr lang="en-US" altLang="ja-JP" sz="1000" b="0" i="0" u="none" strike="noStrike">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mj-ea"/>
                          <a:ea typeface="+mj-ea"/>
                        </a:rPr>
                        <a:t>1,525 </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52451">
                <a:tc>
                  <a:txBody>
                    <a:bodyPr/>
                    <a:lstStyle/>
                    <a:p>
                      <a:pPr algn="l" fontAlgn="ctr"/>
                      <a:r>
                        <a:rPr lang="zh-TW" altLang="en-US" sz="1000" u="none" strike="noStrike" dirty="0">
                          <a:effectLst/>
                          <a:latin typeface="ＭＳ 明朝" panose="02020609040205080304" pitchFamily="17" charset="-128"/>
                          <a:ea typeface="ＭＳ 明朝" panose="02020609040205080304" pitchFamily="17" charset="-128"/>
                        </a:rPr>
                        <a:t>有所見者割合</a:t>
                      </a:r>
                      <a:r>
                        <a:rPr lang="en-US" altLang="zh-TW" sz="1000" u="none" strike="noStrike" dirty="0">
                          <a:effectLst/>
                          <a:latin typeface="ＭＳ 明朝" panose="02020609040205080304" pitchFamily="17" charset="-128"/>
                          <a:ea typeface="ＭＳ 明朝" panose="02020609040205080304" pitchFamily="17" charset="-128"/>
                        </a:rPr>
                        <a:t>(%)</a:t>
                      </a:r>
                      <a:r>
                        <a:rPr lang="zh-TW" altLang="en-US" sz="1000" u="none" strike="noStrike" dirty="0">
                          <a:effectLst/>
                          <a:latin typeface="ＭＳ 明朝" panose="02020609040205080304" pitchFamily="17" charset="-128"/>
                          <a:ea typeface="ＭＳ 明朝" panose="02020609040205080304" pitchFamily="17" charset="-128"/>
                        </a:rPr>
                        <a:t>　</a:t>
                      </a:r>
                      <a:r>
                        <a:rPr lang="en-US" altLang="zh-TW" sz="1000" u="none" strike="noStrike" dirty="0">
                          <a:effectLst/>
                          <a:latin typeface="ＭＳ 明朝" panose="02020609040205080304" pitchFamily="17" charset="-128"/>
                          <a:ea typeface="ＭＳ 明朝" panose="02020609040205080304" pitchFamily="17" charset="-128"/>
                        </a:rPr>
                        <a:t>※</a:t>
                      </a:r>
                      <a:endParaRPr lang="en-US" altLang="zh-TW"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ea"/>
                          <a:ea typeface="+mj-ea"/>
                        </a:rPr>
                        <a:t>31.0</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ea"/>
                          <a:ea typeface="+mj-ea"/>
                        </a:rPr>
                        <a:t>6.0</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ea"/>
                          <a:ea typeface="+mj-ea"/>
                        </a:rPr>
                        <a:t>56.1</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ea"/>
                          <a:ea typeface="+mj-ea"/>
                        </a:rPr>
                        <a:t>45.7</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ea"/>
                          <a:ea typeface="+mj-ea"/>
                        </a:rPr>
                        <a:t>85.2</a:t>
                      </a:r>
                      <a:endParaRPr lang="en-US" altLang="ja-JP" sz="1000" b="0" i="0" u="none" strike="noStrike" dirty="0">
                        <a:solidFill>
                          <a:srgbClr val="000000"/>
                        </a:solidFill>
                        <a:effectLst/>
                        <a:latin typeface="+mj-ea"/>
                        <a:ea typeface="+mj-ea"/>
                      </a:endParaRPr>
                    </a:p>
                  </a:txBody>
                  <a:tcPr marL="7279" marR="7279" marT="727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grpSp>
        <p:nvGrpSpPr>
          <p:cNvPr id="37909" name="Group 50"/>
          <p:cNvGrpSpPr>
            <a:grpSpLocks noChangeAspect="1"/>
          </p:cNvGrpSpPr>
          <p:nvPr/>
        </p:nvGrpSpPr>
        <p:grpSpPr bwMode="auto">
          <a:xfrm>
            <a:off x="441325" y="3540125"/>
            <a:ext cx="6127751" cy="2663825"/>
            <a:chOff x="278" y="2230"/>
            <a:chExt cx="3860" cy="1678"/>
          </a:xfrm>
        </p:grpSpPr>
        <p:sp>
          <p:nvSpPr>
            <p:cNvPr id="37910" name="AutoShape 49"/>
            <p:cNvSpPr>
              <a:spLocks noChangeAspect="1" noChangeArrowheads="1" noTextEdit="1"/>
            </p:cNvSpPr>
            <p:nvPr/>
          </p:nvSpPr>
          <p:spPr bwMode="auto">
            <a:xfrm>
              <a:off x="278" y="2232"/>
              <a:ext cx="3855" cy="1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911" name="Rectangle 51"/>
            <p:cNvSpPr>
              <a:spLocks noChangeArrowheads="1"/>
            </p:cNvSpPr>
            <p:nvPr/>
          </p:nvSpPr>
          <p:spPr bwMode="auto">
            <a:xfrm>
              <a:off x="286" y="2230"/>
              <a:ext cx="3852" cy="167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800"/>
            </a:p>
          </p:txBody>
        </p:sp>
        <p:sp>
          <p:nvSpPr>
            <p:cNvPr id="37914" name="Rectangle 52"/>
            <p:cNvSpPr>
              <a:spLocks noChangeArrowheads="1"/>
            </p:cNvSpPr>
            <p:nvPr/>
          </p:nvSpPr>
          <p:spPr bwMode="auto">
            <a:xfrm>
              <a:off x="609" y="2431"/>
              <a:ext cx="3320" cy="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915" name="Freeform 53"/>
            <p:cNvSpPr>
              <a:spLocks noEditPoints="1"/>
            </p:cNvSpPr>
            <p:nvPr/>
          </p:nvSpPr>
          <p:spPr bwMode="auto">
            <a:xfrm>
              <a:off x="609" y="2429"/>
              <a:ext cx="3320" cy="811"/>
            </a:xfrm>
            <a:custGeom>
              <a:avLst/>
              <a:gdLst>
                <a:gd name="T0" fmla="*/ 0 w 3320"/>
                <a:gd name="T1" fmla="*/ 808 h 811"/>
                <a:gd name="T2" fmla="*/ 3320 w 3320"/>
                <a:gd name="T3" fmla="*/ 808 h 811"/>
                <a:gd name="T4" fmla="*/ 3320 w 3320"/>
                <a:gd name="T5" fmla="*/ 811 h 811"/>
                <a:gd name="T6" fmla="*/ 0 w 3320"/>
                <a:gd name="T7" fmla="*/ 811 h 811"/>
                <a:gd name="T8" fmla="*/ 0 w 3320"/>
                <a:gd name="T9" fmla="*/ 808 h 811"/>
                <a:gd name="T10" fmla="*/ 0 w 3320"/>
                <a:gd name="T11" fmla="*/ 707 h 811"/>
                <a:gd name="T12" fmla="*/ 3320 w 3320"/>
                <a:gd name="T13" fmla="*/ 707 h 811"/>
                <a:gd name="T14" fmla="*/ 3320 w 3320"/>
                <a:gd name="T15" fmla="*/ 711 h 811"/>
                <a:gd name="T16" fmla="*/ 0 w 3320"/>
                <a:gd name="T17" fmla="*/ 711 h 811"/>
                <a:gd name="T18" fmla="*/ 0 w 3320"/>
                <a:gd name="T19" fmla="*/ 707 h 811"/>
                <a:gd name="T20" fmla="*/ 0 w 3320"/>
                <a:gd name="T21" fmla="*/ 606 h 811"/>
                <a:gd name="T22" fmla="*/ 3320 w 3320"/>
                <a:gd name="T23" fmla="*/ 606 h 811"/>
                <a:gd name="T24" fmla="*/ 3320 w 3320"/>
                <a:gd name="T25" fmla="*/ 610 h 811"/>
                <a:gd name="T26" fmla="*/ 0 w 3320"/>
                <a:gd name="T27" fmla="*/ 610 h 811"/>
                <a:gd name="T28" fmla="*/ 0 w 3320"/>
                <a:gd name="T29" fmla="*/ 606 h 811"/>
                <a:gd name="T30" fmla="*/ 0 w 3320"/>
                <a:gd name="T31" fmla="*/ 505 h 811"/>
                <a:gd name="T32" fmla="*/ 3320 w 3320"/>
                <a:gd name="T33" fmla="*/ 505 h 811"/>
                <a:gd name="T34" fmla="*/ 3320 w 3320"/>
                <a:gd name="T35" fmla="*/ 508 h 811"/>
                <a:gd name="T36" fmla="*/ 0 w 3320"/>
                <a:gd name="T37" fmla="*/ 508 h 811"/>
                <a:gd name="T38" fmla="*/ 0 w 3320"/>
                <a:gd name="T39" fmla="*/ 505 h 811"/>
                <a:gd name="T40" fmla="*/ 0 w 3320"/>
                <a:gd name="T41" fmla="*/ 404 h 811"/>
                <a:gd name="T42" fmla="*/ 3320 w 3320"/>
                <a:gd name="T43" fmla="*/ 404 h 811"/>
                <a:gd name="T44" fmla="*/ 3320 w 3320"/>
                <a:gd name="T45" fmla="*/ 408 h 811"/>
                <a:gd name="T46" fmla="*/ 0 w 3320"/>
                <a:gd name="T47" fmla="*/ 408 h 811"/>
                <a:gd name="T48" fmla="*/ 0 w 3320"/>
                <a:gd name="T49" fmla="*/ 404 h 811"/>
                <a:gd name="T50" fmla="*/ 0 w 3320"/>
                <a:gd name="T51" fmla="*/ 303 h 811"/>
                <a:gd name="T52" fmla="*/ 3320 w 3320"/>
                <a:gd name="T53" fmla="*/ 303 h 811"/>
                <a:gd name="T54" fmla="*/ 3320 w 3320"/>
                <a:gd name="T55" fmla="*/ 306 h 811"/>
                <a:gd name="T56" fmla="*/ 0 w 3320"/>
                <a:gd name="T57" fmla="*/ 306 h 811"/>
                <a:gd name="T58" fmla="*/ 0 w 3320"/>
                <a:gd name="T59" fmla="*/ 303 h 811"/>
                <a:gd name="T60" fmla="*/ 0 w 3320"/>
                <a:gd name="T61" fmla="*/ 202 h 811"/>
                <a:gd name="T62" fmla="*/ 3320 w 3320"/>
                <a:gd name="T63" fmla="*/ 202 h 811"/>
                <a:gd name="T64" fmla="*/ 3320 w 3320"/>
                <a:gd name="T65" fmla="*/ 205 h 811"/>
                <a:gd name="T66" fmla="*/ 0 w 3320"/>
                <a:gd name="T67" fmla="*/ 205 h 811"/>
                <a:gd name="T68" fmla="*/ 0 w 3320"/>
                <a:gd name="T69" fmla="*/ 202 h 811"/>
                <a:gd name="T70" fmla="*/ 0 w 3320"/>
                <a:gd name="T71" fmla="*/ 100 h 811"/>
                <a:gd name="T72" fmla="*/ 3320 w 3320"/>
                <a:gd name="T73" fmla="*/ 100 h 811"/>
                <a:gd name="T74" fmla="*/ 3320 w 3320"/>
                <a:gd name="T75" fmla="*/ 104 h 811"/>
                <a:gd name="T76" fmla="*/ 0 w 3320"/>
                <a:gd name="T77" fmla="*/ 104 h 811"/>
                <a:gd name="T78" fmla="*/ 0 w 3320"/>
                <a:gd name="T79" fmla="*/ 100 h 811"/>
                <a:gd name="T80" fmla="*/ 0 w 3320"/>
                <a:gd name="T81" fmla="*/ 0 h 811"/>
                <a:gd name="T82" fmla="*/ 3320 w 3320"/>
                <a:gd name="T83" fmla="*/ 0 h 811"/>
                <a:gd name="T84" fmla="*/ 3320 w 3320"/>
                <a:gd name="T85" fmla="*/ 3 h 811"/>
                <a:gd name="T86" fmla="*/ 0 w 3320"/>
                <a:gd name="T87" fmla="*/ 3 h 811"/>
                <a:gd name="T88" fmla="*/ 0 w 3320"/>
                <a:gd name="T89" fmla="*/ 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20" h="811">
                  <a:moveTo>
                    <a:pt x="0" y="808"/>
                  </a:moveTo>
                  <a:lnTo>
                    <a:pt x="3320" y="808"/>
                  </a:lnTo>
                  <a:lnTo>
                    <a:pt x="3320" y="811"/>
                  </a:lnTo>
                  <a:lnTo>
                    <a:pt x="0" y="811"/>
                  </a:lnTo>
                  <a:lnTo>
                    <a:pt x="0" y="808"/>
                  </a:lnTo>
                  <a:close/>
                  <a:moveTo>
                    <a:pt x="0" y="707"/>
                  </a:moveTo>
                  <a:lnTo>
                    <a:pt x="3320" y="707"/>
                  </a:lnTo>
                  <a:lnTo>
                    <a:pt x="3320" y="711"/>
                  </a:lnTo>
                  <a:lnTo>
                    <a:pt x="0" y="711"/>
                  </a:lnTo>
                  <a:lnTo>
                    <a:pt x="0" y="707"/>
                  </a:lnTo>
                  <a:close/>
                  <a:moveTo>
                    <a:pt x="0" y="606"/>
                  </a:moveTo>
                  <a:lnTo>
                    <a:pt x="3320" y="606"/>
                  </a:lnTo>
                  <a:lnTo>
                    <a:pt x="3320" y="610"/>
                  </a:lnTo>
                  <a:lnTo>
                    <a:pt x="0" y="610"/>
                  </a:lnTo>
                  <a:lnTo>
                    <a:pt x="0" y="606"/>
                  </a:lnTo>
                  <a:close/>
                  <a:moveTo>
                    <a:pt x="0" y="505"/>
                  </a:moveTo>
                  <a:lnTo>
                    <a:pt x="3320" y="505"/>
                  </a:lnTo>
                  <a:lnTo>
                    <a:pt x="3320" y="508"/>
                  </a:lnTo>
                  <a:lnTo>
                    <a:pt x="0" y="508"/>
                  </a:lnTo>
                  <a:lnTo>
                    <a:pt x="0" y="505"/>
                  </a:lnTo>
                  <a:close/>
                  <a:moveTo>
                    <a:pt x="0" y="404"/>
                  </a:moveTo>
                  <a:lnTo>
                    <a:pt x="3320" y="404"/>
                  </a:lnTo>
                  <a:lnTo>
                    <a:pt x="3320" y="408"/>
                  </a:lnTo>
                  <a:lnTo>
                    <a:pt x="0" y="408"/>
                  </a:lnTo>
                  <a:lnTo>
                    <a:pt x="0" y="404"/>
                  </a:lnTo>
                  <a:close/>
                  <a:moveTo>
                    <a:pt x="0" y="303"/>
                  </a:moveTo>
                  <a:lnTo>
                    <a:pt x="3320" y="303"/>
                  </a:lnTo>
                  <a:lnTo>
                    <a:pt x="3320" y="306"/>
                  </a:lnTo>
                  <a:lnTo>
                    <a:pt x="0" y="306"/>
                  </a:lnTo>
                  <a:lnTo>
                    <a:pt x="0" y="303"/>
                  </a:lnTo>
                  <a:close/>
                  <a:moveTo>
                    <a:pt x="0" y="202"/>
                  </a:moveTo>
                  <a:lnTo>
                    <a:pt x="3320" y="202"/>
                  </a:lnTo>
                  <a:lnTo>
                    <a:pt x="3320" y="205"/>
                  </a:lnTo>
                  <a:lnTo>
                    <a:pt x="0" y="205"/>
                  </a:lnTo>
                  <a:lnTo>
                    <a:pt x="0" y="202"/>
                  </a:lnTo>
                  <a:close/>
                  <a:moveTo>
                    <a:pt x="0" y="100"/>
                  </a:moveTo>
                  <a:lnTo>
                    <a:pt x="3320" y="100"/>
                  </a:lnTo>
                  <a:lnTo>
                    <a:pt x="3320" y="104"/>
                  </a:lnTo>
                  <a:lnTo>
                    <a:pt x="0" y="104"/>
                  </a:lnTo>
                  <a:lnTo>
                    <a:pt x="0" y="100"/>
                  </a:lnTo>
                  <a:close/>
                  <a:moveTo>
                    <a:pt x="0" y="0"/>
                  </a:moveTo>
                  <a:lnTo>
                    <a:pt x="3320" y="0"/>
                  </a:lnTo>
                  <a:lnTo>
                    <a:pt x="3320" y="3"/>
                  </a:lnTo>
                  <a:lnTo>
                    <a:pt x="0" y="3"/>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16" name="Freeform 54"/>
            <p:cNvSpPr>
              <a:spLocks noEditPoints="1"/>
            </p:cNvSpPr>
            <p:nvPr/>
          </p:nvSpPr>
          <p:spPr bwMode="auto">
            <a:xfrm>
              <a:off x="720" y="2479"/>
              <a:ext cx="3099" cy="861"/>
            </a:xfrm>
            <a:custGeom>
              <a:avLst/>
              <a:gdLst>
                <a:gd name="T0" fmla="*/ 0 w 3099"/>
                <a:gd name="T1" fmla="*/ 564 h 861"/>
                <a:gd name="T2" fmla="*/ 147 w 3099"/>
                <a:gd name="T3" fmla="*/ 564 h 861"/>
                <a:gd name="T4" fmla="*/ 147 w 3099"/>
                <a:gd name="T5" fmla="*/ 861 h 861"/>
                <a:gd name="T6" fmla="*/ 0 w 3099"/>
                <a:gd name="T7" fmla="*/ 861 h 861"/>
                <a:gd name="T8" fmla="*/ 0 w 3099"/>
                <a:gd name="T9" fmla="*/ 564 h 861"/>
                <a:gd name="T10" fmla="*/ 368 w 3099"/>
                <a:gd name="T11" fmla="*/ 515 h 861"/>
                <a:gd name="T12" fmla="*/ 516 w 3099"/>
                <a:gd name="T13" fmla="*/ 515 h 861"/>
                <a:gd name="T14" fmla="*/ 516 w 3099"/>
                <a:gd name="T15" fmla="*/ 861 h 861"/>
                <a:gd name="T16" fmla="*/ 368 w 3099"/>
                <a:gd name="T17" fmla="*/ 861 h 861"/>
                <a:gd name="T18" fmla="*/ 368 w 3099"/>
                <a:gd name="T19" fmla="*/ 515 h 861"/>
                <a:gd name="T20" fmla="*/ 737 w 3099"/>
                <a:gd name="T21" fmla="*/ 464 h 861"/>
                <a:gd name="T22" fmla="*/ 885 w 3099"/>
                <a:gd name="T23" fmla="*/ 464 h 861"/>
                <a:gd name="T24" fmla="*/ 885 w 3099"/>
                <a:gd name="T25" fmla="*/ 861 h 861"/>
                <a:gd name="T26" fmla="*/ 737 w 3099"/>
                <a:gd name="T27" fmla="*/ 861 h 861"/>
                <a:gd name="T28" fmla="*/ 737 w 3099"/>
                <a:gd name="T29" fmla="*/ 464 h 861"/>
                <a:gd name="T30" fmla="*/ 1107 w 3099"/>
                <a:gd name="T31" fmla="*/ 702 h 861"/>
                <a:gd name="T32" fmla="*/ 1254 w 3099"/>
                <a:gd name="T33" fmla="*/ 702 h 861"/>
                <a:gd name="T34" fmla="*/ 1254 w 3099"/>
                <a:gd name="T35" fmla="*/ 861 h 861"/>
                <a:gd name="T36" fmla="*/ 1107 w 3099"/>
                <a:gd name="T37" fmla="*/ 861 h 861"/>
                <a:gd name="T38" fmla="*/ 1107 w 3099"/>
                <a:gd name="T39" fmla="*/ 702 h 861"/>
                <a:gd name="T40" fmla="*/ 1475 w 3099"/>
                <a:gd name="T41" fmla="*/ 548 h 861"/>
                <a:gd name="T42" fmla="*/ 1623 w 3099"/>
                <a:gd name="T43" fmla="*/ 548 h 861"/>
                <a:gd name="T44" fmla="*/ 1623 w 3099"/>
                <a:gd name="T45" fmla="*/ 861 h 861"/>
                <a:gd name="T46" fmla="*/ 1475 w 3099"/>
                <a:gd name="T47" fmla="*/ 861 h 861"/>
                <a:gd name="T48" fmla="*/ 1475 w 3099"/>
                <a:gd name="T49" fmla="*/ 548 h 861"/>
                <a:gd name="T50" fmla="*/ 1844 w 3099"/>
                <a:gd name="T51" fmla="*/ 800 h 861"/>
                <a:gd name="T52" fmla="*/ 1992 w 3099"/>
                <a:gd name="T53" fmla="*/ 800 h 861"/>
                <a:gd name="T54" fmla="*/ 1992 w 3099"/>
                <a:gd name="T55" fmla="*/ 861 h 861"/>
                <a:gd name="T56" fmla="*/ 1844 w 3099"/>
                <a:gd name="T57" fmla="*/ 861 h 861"/>
                <a:gd name="T58" fmla="*/ 1844 w 3099"/>
                <a:gd name="T59" fmla="*/ 800 h 861"/>
                <a:gd name="T60" fmla="*/ 2213 w 3099"/>
                <a:gd name="T61" fmla="*/ 294 h 861"/>
                <a:gd name="T62" fmla="*/ 2361 w 3099"/>
                <a:gd name="T63" fmla="*/ 294 h 861"/>
                <a:gd name="T64" fmla="*/ 2361 w 3099"/>
                <a:gd name="T65" fmla="*/ 861 h 861"/>
                <a:gd name="T66" fmla="*/ 2213 w 3099"/>
                <a:gd name="T67" fmla="*/ 861 h 861"/>
                <a:gd name="T68" fmla="*/ 2213 w 3099"/>
                <a:gd name="T69" fmla="*/ 294 h 861"/>
                <a:gd name="T70" fmla="*/ 2582 w 3099"/>
                <a:gd name="T71" fmla="*/ 399 h 861"/>
                <a:gd name="T72" fmla="*/ 2730 w 3099"/>
                <a:gd name="T73" fmla="*/ 399 h 861"/>
                <a:gd name="T74" fmla="*/ 2730 w 3099"/>
                <a:gd name="T75" fmla="*/ 861 h 861"/>
                <a:gd name="T76" fmla="*/ 2582 w 3099"/>
                <a:gd name="T77" fmla="*/ 861 h 861"/>
                <a:gd name="T78" fmla="*/ 2582 w 3099"/>
                <a:gd name="T79" fmla="*/ 399 h 861"/>
                <a:gd name="T80" fmla="*/ 2951 w 3099"/>
                <a:gd name="T81" fmla="*/ 0 h 861"/>
                <a:gd name="T82" fmla="*/ 3099 w 3099"/>
                <a:gd name="T83" fmla="*/ 0 h 861"/>
                <a:gd name="T84" fmla="*/ 3099 w 3099"/>
                <a:gd name="T85" fmla="*/ 861 h 861"/>
                <a:gd name="T86" fmla="*/ 2951 w 3099"/>
                <a:gd name="T87" fmla="*/ 861 h 861"/>
                <a:gd name="T88" fmla="*/ 2951 w 3099"/>
                <a:gd name="T89" fmla="*/ 0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99" h="861">
                  <a:moveTo>
                    <a:pt x="0" y="564"/>
                  </a:moveTo>
                  <a:lnTo>
                    <a:pt x="147" y="564"/>
                  </a:lnTo>
                  <a:lnTo>
                    <a:pt x="147" y="861"/>
                  </a:lnTo>
                  <a:lnTo>
                    <a:pt x="0" y="861"/>
                  </a:lnTo>
                  <a:lnTo>
                    <a:pt x="0" y="564"/>
                  </a:lnTo>
                  <a:close/>
                  <a:moveTo>
                    <a:pt x="368" y="515"/>
                  </a:moveTo>
                  <a:lnTo>
                    <a:pt x="516" y="515"/>
                  </a:lnTo>
                  <a:lnTo>
                    <a:pt x="516" y="861"/>
                  </a:lnTo>
                  <a:lnTo>
                    <a:pt x="368" y="861"/>
                  </a:lnTo>
                  <a:lnTo>
                    <a:pt x="368" y="515"/>
                  </a:lnTo>
                  <a:close/>
                  <a:moveTo>
                    <a:pt x="737" y="464"/>
                  </a:moveTo>
                  <a:lnTo>
                    <a:pt x="885" y="464"/>
                  </a:lnTo>
                  <a:lnTo>
                    <a:pt x="885" y="861"/>
                  </a:lnTo>
                  <a:lnTo>
                    <a:pt x="737" y="861"/>
                  </a:lnTo>
                  <a:lnTo>
                    <a:pt x="737" y="464"/>
                  </a:lnTo>
                  <a:close/>
                  <a:moveTo>
                    <a:pt x="1107" y="702"/>
                  </a:moveTo>
                  <a:lnTo>
                    <a:pt x="1254" y="702"/>
                  </a:lnTo>
                  <a:lnTo>
                    <a:pt x="1254" y="861"/>
                  </a:lnTo>
                  <a:lnTo>
                    <a:pt x="1107" y="861"/>
                  </a:lnTo>
                  <a:lnTo>
                    <a:pt x="1107" y="702"/>
                  </a:lnTo>
                  <a:close/>
                  <a:moveTo>
                    <a:pt x="1475" y="548"/>
                  </a:moveTo>
                  <a:lnTo>
                    <a:pt x="1623" y="548"/>
                  </a:lnTo>
                  <a:lnTo>
                    <a:pt x="1623" y="861"/>
                  </a:lnTo>
                  <a:lnTo>
                    <a:pt x="1475" y="861"/>
                  </a:lnTo>
                  <a:lnTo>
                    <a:pt x="1475" y="548"/>
                  </a:lnTo>
                  <a:close/>
                  <a:moveTo>
                    <a:pt x="1844" y="800"/>
                  </a:moveTo>
                  <a:lnTo>
                    <a:pt x="1992" y="800"/>
                  </a:lnTo>
                  <a:lnTo>
                    <a:pt x="1992" y="861"/>
                  </a:lnTo>
                  <a:lnTo>
                    <a:pt x="1844" y="861"/>
                  </a:lnTo>
                  <a:lnTo>
                    <a:pt x="1844" y="800"/>
                  </a:lnTo>
                  <a:close/>
                  <a:moveTo>
                    <a:pt x="2213" y="294"/>
                  </a:moveTo>
                  <a:lnTo>
                    <a:pt x="2361" y="294"/>
                  </a:lnTo>
                  <a:lnTo>
                    <a:pt x="2361" y="861"/>
                  </a:lnTo>
                  <a:lnTo>
                    <a:pt x="2213" y="861"/>
                  </a:lnTo>
                  <a:lnTo>
                    <a:pt x="2213" y="294"/>
                  </a:lnTo>
                  <a:close/>
                  <a:moveTo>
                    <a:pt x="2582" y="399"/>
                  </a:moveTo>
                  <a:lnTo>
                    <a:pt x="2730" y="399"/>
                  </a:lnTo>
                  <a:lnTo>
                    <a:pt x="2730" y="861"/>
                  </a:lnTo>
                  <a:lnTo>
                    <a:pt x="2582" y="861"/>
                  </a:lnTo>
                  <a:lnTo>
                    <a:pt x="2582" y="399"/>
                  </a:lnTo>
                  <a:close/>
                  <a:moveTo>
                    <a:pt x="2951" y="0"/>
                  </a:moveTo>
                  <a:lnTo>
                    <a:pt x="3099" y="0"/>
                  </a:lnTo>
                  <a:lnTo>
                    <a:pt x="3099" y="861"/>
                  </a:lnTo>
                  <a:lnTo>
                    <a:pt x="2951" y="861"/>
                  </a:lnTo>
                  <a:lnTo>
                    <a:pt x="2951" y="0"/>
                  </a:lnTo>
                  <a:close/>
                </a:path>
              </a:pathLst>
            </a:custGeom>
            <a:solidFill>
              <a:srgbClr val="FAC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917" name="Rectangle 55"/>
            <p:cNvSpPr>
              <a:spLocks noChangeArrowheads="1"/>
            </p:cNvSpPr>
            <p:nvPr/>
          </p:nvSpPr>
          <p:spPr bwMode="auto">
            <a:xfrm>
              <a:off x="607" y="2431"/>
              <a:ext cx="3" cy="909"/>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18" name="Freeform 56"/>
            <p:cNvSpPr>
              <a:spLocks noEditPoints="1"/>
            </p:cNvSpPr>
            <p:nvPr/>
          </p:nvSpPr>
          <p:spPr bwMode="auto">
            <a:xfrm>
              <a:off x="594" y="2429"/>
              <a:ext cx="15" cy="913"/>
            </a:xfrm>
            <a:custGeom>
              <a:avLst/>
              <a:gdLst>
                <a:gd name="T0" fmla="*/ 0 w 15"/>
                <a:gd name="T1" fmla="*/ 909 h 913"/>
                <a:gd name="T2" fmla="*/ 15 w 15"/>
                <a:gd name="T3" fmla="*/ 909 h 913"/>
                <a:gd name="T4" fmla="*/ 15 w 15"/>
                <a:gd name="T5" fmla="*/ 913 h 913"/>
                <a:gd name="T6" fmla="*/ 0 w 15"/>
                <a:gd name="T7" fmla="*/ 913 h 913"/>
                <a:gd name="T8" fmla="*/ 0 w 15"/>
                <a:gd name="T9" fmla="*/ 909 h 913"/>
                <a:gd name="T10" fmla="*/ 0 w 15"/>
                <a:gd name="T11" fmla="*/ 808 h 913"/>
                <a:gd name="T12" fmla="*/ 15 w 15"/>
                <a:gd name="T13" fmla="*/ 808 h 913"/>
                <a:gd name="T14" fmla="*/ 15 w 15"/>
                <a:gd name="T15" fmla="*/ 811 h 913"/>
                <a:gd name="T16" fmla="*/ 0 w 15"/>
                <a:gd name="T17" fmla="*/ 811 h 913"/>
                <a:gd name="T18" fmla="*/ 0 w 15"/>
                <a:gd name="T19" fmla="*/ 808 h 913"/>
                <a:gd name="T20" fmla="*/ 0 w 15"/>
                <a:gd name="T21" fmla="*/ 707 h 913"/>
                <a:gd name="T22" fmla="*/ 15 w 15"/>
                <a:gd name="T23" fmla="*/ 707 h 913"/>
                <a:gd name="T24" fmla="*/ 15 w 15"/>
                <a:gd name="T25" fmla="*/ 711 h 913"/>
                <a:gd name="T26" fmla="*/ 0 w 15"/>
                <a:gd name="T27" fmla="*/ 711 h 913"/>
                <a:gd name="T28" fmla="*/ 0 w 15"/>
                <a:gd name="T29" fmla="*/ 707 h 913"/>
                <a:gd name="T30" fmla="*/ 0 w 15"/>
                <a:gd name="T31" fmla="*/ 606 h 913"/>
                <a:gd name="T32" fmla="*/ 15 w 15"/>
                <a:gd name="T33" fmla="*/ 606 h 913"/>
                <a:gd name="T34" fmla="*/ 15 w 15"/>
                <a:gd name="T35" fmla="*/ 610 h 913"/>
                <a:gd name="T36" fmla="*/ 0 w 15"/>
                <a:gd name="T37" fmla="*/ 610 h 913"/>
                <a:gd name="T38" fmla="*/ 0 w 15"/>
                <a:gd name="T39" fmla="*/ 606 h 913"/>
                <a:gd name="T40" fmla="*/ 0 w 15"/>
                <a:gd name="T41" fmla="*/ 505 h 913"/>
                <a:gd name="T42" fmla="*/ 15 w 15"/>
                <a:gd name="T43" fmla="*/ 505 h 913"/>
                <a:gd name="T44" fmla="*/ 15 w 15"/>
                <a:gd name="T45" fmla="*/ 508 h 913"/>
                <a:gd name="T46" fmla="*/ 0 w 15"/>
                <a:gd name="T47" fmla="*/ 508 h 913"/>
                <a:gd name="T48" fmla="*/ 0 w 15"/>
                <a:gd name="T49" fmla="*/ 505 h 913"/>
                <a:gd name="T50" fmla="*/ 0 w 15"/>
                <a:gd name="T51" fmla="*/ 404 h 913"/>
                <a:gd name="T52" fmla="*/ 15 w 15"/>
                <a:gd name="T53" fmla="*/ 404 h 913"/>
                <a:gd name="T54" fmla="*/ 15 w 15"/>
                <a:gd name="T55" fmla="*/ 408 h 913"/>
                <a:gd name="T56" fmla="*/ 0 w 15"/>
                <a:gd name="T57" fmla="*/ 408 h 913"/>
                <a:gd name="T58" fmla="*/ 0 w 15"/>
                <a:gd name="T59" fmla="*/ 404 h 913"/>
                <a:gd name="T60" fmla="*/ 0 w 15"/>
                <a:gd name="T61" fmla="*/ 303 h 913"/>
                <a:gd name="T62" fmla="*/ 15 w 15"/>
                <a:gd name="T63" fmla="*/ 303 h 913"/>
                <a:gd name="T64" fmla="*/ 15 w 15"/>
                <a:gd name="T65" fmla="*/ 306 h 913"/>
                <a:gd name="T66" fmla="*/ 0 w 15"/>
                <a:gd name="T67" fmla="*/ 306 h 913"/>
                <a:gd name="T68" fmla="*/ 0 w 15"/>
                <a:gd name="T69" fmla="*/ 303 h 913"/>
                <a:gd name="T70" fmla="*/ 0 w 15"/>
                <a:gd name="T71" fmla="*/ 202 h 913"/>
                <a:gd name="T72" fmla="*/ 15 w 15"/>
                <a:gd name="T73" fmla="*/ 202 h 913"/>
                <a:gd name="T74" fmla="*/ 15 w 15"/>
                <a:gd name="T75" fmla="*/ 205 h 913"/>
                <a:gd name="T76" fmla="*/ 0 w 15"/>
                <a:gd name="T77" fmla="*/ 205 h 913"/>
                <a:gd name="T78" fmla="*/ 0 w 15"/>
                <a:gd name="T79" fmla="*/ 202 h 913"/>
                <a:gd name="T80" fmla="*/ 0 w 15"/>
                <a:gd name="T81" fmla="*/ 100 h 913"/>
                <a:gd name="T82" fmla="*/ 15 w 15"/>
                <a:gd name="T83" fmla="*/ 100 h 913"/>
                <a:gd name="T84" fmla="*/ 15 w 15"/>
                <a:gd name="T85" fmla="*/ 104 h 913"/>
                <a:gd name="T86" fmla="*/ 0 w 15"/>
                <a:gd name="T87" fmla="*/ 104 h 913"/>
                <a:gd name="T88" fmla="*/ 0 w 15"/>
                <a:gd name="T89" fmla="*/ 100 h 913"/>
                <a:gd name="T90" fmla="*/ 0 w 15"/>
                <a:gd name="T91" fmla="*/ 0 h 913"/>
                <a:gd name="T92" fmla="*/ 15 w 15"/>
                <a:gd name="T93" fmla="*/ 0 h 913"/>
                <a:gd name="T94" fmla="*/ 15 w 15"/>
                <a:gd name="T95" fmla="*/ 3 h 913"/>
                <a:gd name="T96" fmla="*/ 0 w 15"/>
                <a:gd name="T97" fmla="*/ 3 h 913"/>
                <a:gd name="T98" fmla="*/ 0 w 15"/>
                <a:gd name="T99"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913">
                  <a:moveTo>
                    <a:pt x="0" y="909"/>
                  </a:moveTo>
                  <a:lnTo>
                    <a:pt x="15" y="909"/>
                  </a:lnTo>
                  <a:lnTo>
                    <a:pt x="15" y="913"/>
                  </a:lnTo>
                  <a:lnTo>
                    <a:pt x="0" y="913"/>
                  </a:lnTo>
                  <a:lnTo>
                    <a:pt x="0" y="909"/>
                  </a:lnTo>
                  <a:close/>
                  <a:moveTo>
                    <a:pt x="0" y="808"/>
                  </a:moveTo>
                  <a:lnTo>
                    <a:pt x="15" y="808"/>
                  </a:lnTo>
                  <a:lnTo>
                    <a:pt x="15" y="811"/>
                  </a:lnTo>
                  <a:lnTo>
                    <a:pt x="0" y="811"/>
                  </a:lnTo>
                  <a:lnTo>
                    <a:pt x="0" y="808"/>
                  </a:lnTo>
                  <a:close/>
                  <a:moveTo>
                    <a:pt x="0" y="707"/>
                  </a:moveTo>
                  <a:lnTo>
                    <a:pt x="15" y="707"/>
                  </a:lnTo>
                  <a:lnTo>
                    <a:pt x="15" y="711"/>
                  </a:lnTo>
                  <a:lnTo>
                    <a:pt x="0" y="711"/>
                  </a:lnTo>
                  <a:lnTo>
                    <a:pt x="0" y="707"/>
                  </a:lnTo>
                  <a:close/>
                  <a:moveTo>
                    <a:pt x="0" y="606"/>
                  </a:moveTo>
                  <a:lnTo>
                    <a:pt x="15" y="606"/>
                  </a:lnTo>
                  <a:lnTo>
                    <a:pt x="15" y="610"/>
                  </a:lnTo>
                  <a:lnTo>
                    <a:pt x="0" y="610"/>
                  </a:lnTo>
                  <a:lnTo>
                    <a:pt x="0" y="606"/>
                  </a:lnTo>
                  <a:close/>
                  <a:moveTo>
                    <a:pt x="0" y="505"/>
                  </a:moveTo>
                  <a:lnTo>
                    <a:pt x="15" y="505"/>
                  </a:lnTo>
                  <a:lnTo>
                    <a:pt x="15" y="508"/>
                  </a:lnTo>
                  <a:lnTo>
                    <a:pt x="0" y="508"/>
                  </a:lnTo>
                  <a:lnTo>
                    <a:pt x="0" y="505"/>
                  </a:lnTo>
                  <a:close/>
                  <a:moveTo>
                    <a:pt x="0" y="404"/>
                  </a:moveTo>
                  <a:lnTo>
                    <a:pt x="15" y="404"/>
                  </a:lnTo>
                  <a:lnTo>
                    <a:pt x="15" y="408"/>
                  </a:lnTo>
                  <a:lnTo>
                    <a:pt x="0" y="408"/>
                  </a:lnTo>
                  <a:lnTo>
                    <a:pt x="0" y="404"/>
                  </a:lnTo>
                  <a:close/>
                  <a:moveTo>
                    <a:pt x="0" y="303"/>
                  </a:moveTo>
                  <a:lnTo>
                    <a:pt x="15" y="303"/>
                  </a:lnTo>
                  <a:lnTo>
                    <a:pt x="15" y="306"/>
                  </a:lnTo>
                  <a:lnTo>
                    <a:pt x="0" y="306"/>
                  </a:lnTo>
                  <a:lnTo>
                    <a:pt x="0" y="303"/>
                  </a:lnTo>
                  <a:close/>
                  <a:moveTo>
                    <a:pt x="0" y="202"/>
                  </a:moveTo>
                  <a:lnTo>
                    <a:pt x="15" y="202"/>
                  </a:lnTo>
                  <a:lnTo>
                    <a:pt x="15" y="205"/>
                  </a:lnTo>
                  <a:lnTo>
                    <a:pt x="0" y="205"/>
                  </a:lnTo>
                  <a:lnTo>
                    <a:pt x="0" y="202"/>
                  </a:lnTo>
                  <a:close/>
                  <a:moveTo>
                    <a:pt x="0" y="100"/>
                  </a:moveTo>
                  <a:lnTo>
                    <a:pt x="15" y="100"/>
                  </a:lnTo>
                  <a:lnTo>
                    <a:pt x="15" y="104"/>
                  </a:lnTo>
                  <a:lnTo>
                    <a:pt x="0" y="104"/>
                  </a:lnTo>
                  <a:lnTo>
                    <a:pt x="0" y="100"/>
                  </a:lnTo>
                  <a:close/>
                  <a:moveTo>
                    <a:pt x="0" y="0"/>
                  </a:moveTo>
                  <a:lnTo>
                    <a:pt x="15" y="0"/>
                  </a:lnTo>
                  <a:lnTo>
                    <a:pt x="15" y="3"/>
                  </a:lnTo>
                  <a:lnTo>
                    <a:pt x="0" y="3"/>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19" name="Rectangle 57"/>
            <p:cNvSpPr>
              <a:spLocks noChangeArrowheads="1"/>
            </p:cNvSpPr>
            <p:nvPr/>
          </p:nvSpPr>
          <p:spPr bwMode="auto">
            <a:xfrm>
              <a:off x="609" y="3338"/>
              <a:ext cx="3320" cy="4"/>
            </a:xfrm>
            <a:prstGeom prst="rect">
              <a:avLst/>
            </a:pr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20" name="Rectangle 58"/>
            <p:cNvSpPr>
              <a:spLocks noChangeArrowheads="1"/>
            </p:cNvSpPr>
            <p:nvPr/>
          </p:nvSpPr>
          <p:spPr bwMode="auto">
            <a:xfrm>
              <a:off x="607" y="3340"/>
              <a:ext cx="3" cy="14"/>
            </a:xfrm>
            <a:prstGeom prst="rect">
              <a:avLst/>
            </a:pr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7921" name="Rectangle 59"/>
            <p:cNvSpPr>
              <a:spLocks noChangeArrowheads="1"/>
            </p:cNvSpPr>
            <p:nvPr/>
          </p:nvSpPr>
          <p:spPr bwMode="auto">
            <a:xfrm>
              <a:off x="736" y="2964"/>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29.4</a:t>
              </a:r>
              <a:endParaRPr kumimoji="0" lang="ja-JP" altLang="ja-JP" sz="800" b="0" i="0" u="none" strike="noStrike" cap="none" normalizeH="0" baseline="0" dirty="0" smtClean="0">
                <a:ln>
                  <a:noFill/>
                </a:ln>
                <a:solidFill>
                  <a:schemeClr val="tx1"/>
                </a:solidFill>
                <a:effectLst/>
              </a:endParaRPr>
            </a:p>
          </p:txBody>
        </p:sp>
        <p:sp>
          <p:nvSpPr>
            <p:cNvPr id="37922" name="Rectangle 60"/>
            <p:cNvSpPr>
              <a:spLocks noChangeArrowheads="1"/>
            </p:cNvSpPr>
            <p:nvPr/>
          </p:nvSpPr>
          <p:spPr bwMode="auto">
            <a:xfrm>
              <a:off x="1105" y="2916"/>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34.2</a:t>
              </a:r>
              <a:endParaRPr kumimoji="0" lang="ja-JP" altLang="ja-JP" sz="800" b="0" i="0" u="none" strike="noStrike" cap="none" normalizeH="0" baseline="0" dirty="0" smtClean="0">
                <a:ln>
                  <a:noFill/>
                </a:ln>
                <a:solidFill>
                  <a:schemeClr val="tx1"/>
                </a:solidFill>
                <a:effectLst/>
              </a:endParaRPr>
            </a:p>
          </p:txBody>
        </p:sp>
        <p:sp>
          <p:nvSpPr>
            <p:cNvPr id="37923" name="Rectangle 61"/>
            <p:cNvSpPr>
              <a:spLocks noChangeArrowheads="1"/>
            </p:cNvSpPr>
            <p:nvPr/>
          </p:nvSpPr>
          <p:spPr bwMode="auto">
            <a:xfrm>
              <a:off x="1474" y="2866"/>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39.3</a:t>
              </a:r>
              <a:endParaRPr kumimoji="0" lang="ja-JP" altLang="ja-JP" sz="800" b="0" i="0" u="none" strike="noStrike" cap="none" normalizeH="0" baseline="0" dirty="0" smtClean="0">
                <a:ln>
                  <a:noFill/>
                </a:ln>
                <a:solidFill>
                  <a:schemeClr val="tx1"/>
                </a:solidFill>
                <a:effectLst/>
              </a:endParaRPr>
            </a:p>
          </p:txBody>
        </p:sp>
        <p:sp>
          <p:nvSpPr>
            <p:cNvPr id="37924" name="Rectangle 62"/>
            <p:cNvSpPr>
              <a:spLocks noChangeArrowheads="1"/>
            </p:cNvSpPr>
            <p:nvPr/>
          </p:nvSpPr>
          <p:spPr bwMode="auto">
            <a:xfrm>
              <a:off x="1843" y="3103"/>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15.8</a:t>
              </a:r>
              <a:endParaRPr kumimoji="0" lang="ja-JP" altLang="ja-JP" sz="800" b="0" i="0" u="none" strike="noStrike" cap="none" normalizeH="0" baseline="0" dirty="0" smtClean="0">
                <a:ln>
                  <a:noFill/>
                </a:ln>
                <a:solidFill>
                  <a:schemeClr val="tx1"/>
                </a:solidFill>
                <a:effectLst/>
              </a:endParaRPr>
            </a:p>
          </p:txBody>
        </p:sp>
        <p:sp>
          <p:nvSpPr>
            <p:cNvPr id="37925" name="Rectangle 63"/>
            <p:cNvSpPr>
              <a:spLocks noChangeArrowheads="1"/>
            </p:cNvSpPr>
            <p:nvPr/>
          </p:nvSpPr>
          <p:spPr bwMode="auto">
            <a:xfrm>
              <a:off x="2212" y="2949"/>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31.0</a:t>
              </a:r>
              <a:endParaRPr kumimoji="0" lang="ja-JP" altLang="ja-JP" sz="800" b="0" i="0" u="none" strike="noStrike" cap="none" normalizeH="0" baseline="0" dirty="0" smtClean="0">
                <a:ln>
                  <a:noFill/>
                </a:ln>
                <a:solidFill>
                  <a:schemeClr val="tx1"/>
                </a:solidFill>
                <a:effectLst/>
              </a:endParaRPr>
            </a:p>
          </p:txBody>
        </p:sp>
        <p:sp>
          <p:nvSpPr>
            <p:cNvPr id="37926" name="Rectangle 64"/>
            <p:cNvSpPr>
              <a:spLocks noChangeArrowheads="1"/>
            </p:cNvSpPr>
            <p:nvPr/>
          </p:nvSpPr>
          <p:spPr bwMode="auto">
            <a:xfrm>
              <a:off x="2593" y="3202"/>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a:t>
              </a:r>
              <a:endParaRPr kumimoji="0" lang="ja-JP" altLang="ja-JP" sz="800" b="0" i="0" u="none" strike="noStrike" cap="none" normalizeH="0" baseline="0" dirty="0" smtClean="0">
                <a:ln>
                  <a:noFill/>
                </a:ln>
                <a:solidFill>
                  <a:schemeClr val="tx1"/>
                </a:solidFill>
                <a:effectLst/>
              </a:endParaRPr>
            </a:p>
          </p:txBody>
        </p:sp>
        <p:sp>
          <p:nvSpPr>
            <p:cNvPr id="37927" name="Rectangle 65"/>
            <p:cNvSpPr>
              <a:spLocks noChangeArrowheads="1"/>
            </p:cNvSpPr>
            <p:nvPr/>
          </p:nvSpPr>
          <p:spPr bwMode="auto">
            <a:xfrm>
              <a:off x="2950" y="2695"/>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56.1</a:t>
              </a:r>
              <a:endParaRPr kumimoji="0" lang="ja-JP" altLang="ja-JP" sz="800" b="0" i="0" u="none" strike="noStrike" cap="none" normalizeH="0" baseline="0" dirty="0" smtClean="0">
                <a:ln>
                  <a:noFill/>
                </a:ln>
                <a:solidFill>
                  <a:schemeClr val="tx1"/>
                </a:solidFill>
                <a:effectLst/>
              </a:endParaRPr>
            </a:p>
          </p:txBody>
        </p:sp>
        <p:sp>
          <p:nvSpPr>
            <p:cNvPr id="37928" name="Rectangle 66"/>
            <p:cNvSpPr>
              <a:spLocks noChangeArrowheads="1"/>
            </p:cNvSpPr>
            <p:nvPr/>
          </p:nvSpPr>
          <p:spPr bwMode="auto">
            <a:xfrm>
              <a:off x="3319" y="2801"/>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45.7</a:t>
              </a:r>
              <a:endParaRPr kumimoji="0" lang="ja-JP" altLang="ja-JP" sz="800" b="0" i="0" u="none" strike="noStrike" cap="none" normalizeH="0" baseline="0" dirty="0" smtClean="0">
                <a:ln>
                  <a:noFill/>
                </a:ln>
                <a:solidFill>
                  <a:schemeClr val="tx1"/>
                </a:solidFill>
                <a:effectLst/>
              </a:endParaRPr>
            </a:p>
          </p:txBody>
        </p:sp>
        <p:sp>
          <p:nvSpPr>
            <p:cNvPr id="37929" name="Rectangle 67"/>
            <p:cNvSpPr>
              <a:spLocks noChangeArrowheads="1"/>
            </p:cNvSpPr>
            <p:nvPr/>
          </p:nvSpPr>
          <p:spPr bwMode="auto">
            <a:xfrm>
              <a:off x="3688" y="2402"/>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85.2</a:t>
              </a:r>
              <a:endParaRPr kumimoji="0" lang="ja-JP" altLang="ja-JP" sz="800" b="0" i="0" u="none" strike="noStrike" cap="none" normalizeH="0" baseline="0" dirty="0" smtClean="0">
                <a:ln>
                  <a:noFill/>
                </a:ln>
                <a:solidFill>
                  <a:schemeClr val="tx1"/>
                </a:solidFill>
                <a:effectLst/>
              </a:endParaRPr>
            </a:p>
          </p:txBody>
        </p:sp>
        <p:sp>
          <p:nvSpPr>
            <p:cNvPr id="37930" name="Rectangle 68"/>
            <p:cNvSpPr>
              <a:spLocks noChangeArrowheads="1"/>
            </p:cNvSpPr>
            <p:nvPr/>
          </p:nvSpPr>
          <p:spPr bwMode="auto">
            <a:xfrm>
              <a:off x="481" y="3316"/>
              <a:ext cx="6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31" name="Rectangle 69"/>
            <p:cNvSpPr>
              <a:spLocks noChangeArrowheads="1"/>
            </p:cNvSpPr>
            <p:nvPr/>
          </p:nvSpPr>
          <p:spPr bwMode="auto">
            <a:xfrm>
              <a:off x="457" y="3215"/>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32" name="Rectangle 70"/>
            <p:cNvSpPr>
              <a:spLocks noChangeArrowheads="1"/>
            </p:cNvSpPr>
            <p:nvPr/>
          </p:nvSpPr>
          <p:spPr bwMode="auto">
            <a:xfrm>
              <a:off x="457" y="3114"/>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33" name="Rectangle 71"/>
            <p:cNvSpPr>
              <a:spLocks noChangeArrowheads="1"/>
            </p:cNvSpPr>
            <p:nvPr/>
          </p:nvSpPr>
          <p:spPr bwMode="auto">
            <a:xfrm>
              <a:off x="457" y="3013"/>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34" name="Rectangle 72"/>
            <p:cNvSpPr>
              <a:spLocks noChangeArrowheads="1"/>
            </p:cNvSpPr>
            <p:nvPr/>
          </p:nvSpPr>
          <p:spPr bwMode="auto">
            <a:xfrm>
              <a:off x="457" y="2913"/>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35" name="Rectangle 73"/>
            <p:cNvSpPr>
              <a:spLocks noChangeArrowheads="1"/>
            </p:cNvSpPr>
            <p:nvPr/>
          </p:nvSpPr>
          <p:spPr bwMode="auto">
            <a:xfrm>
              <a:off x="457" y="2812"/>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36" name="Rectangle 74"/>
            <p:cNvSpPr>
              <a:spLocks noChangeArrowheads="1"/>
            </p:cNvSpPr>
            <p:nvPr/>
          </p:nvSpPr>
          <p:spPr bwMode="auto">
            <a:xfrm>
              <a:off x="457" y="2711"/>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37" name="Rectangle 75"/>
            <p:cNvSpPr>
              <a:spLocks noChangeArrowheads="1"/>
            </p:cNvSpPr>
            <p:nvPr/>
          </p:nvSpPr>
          <p:spPr bwMode="auto">
            <a:xfrm>
              <a:off x="457" y="2610"/>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38" name="Rectangle 76"/>
            <p:cNvSpPr>
              <a:spLocks noChangeArrowheads="1"/>
            </p:cNvSpPr>
            <p:nvPr/>
          </p:nvSpPr>
          <p:spPr bwMode="auto">
            <a:xfrm>
              <a:off x="457" y="2508"/>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39" name="Rectangle 77"/>
            <p:cNvSpPr>
              <a:spLocks noChangeArrowheads="1"/>
            </p:cNvSpPr>
            <p:nvPr/>
          </p:nvSpPr>
          <p:spPr bwMode="auto">
            <a:xfrm>
              <a:off x="457" y="2407"/>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940" name="Rectangle 78"/>
            <p:cNvSpPr>
              <a:spLocks noChangeArrowheads="1"/>
            </p:cNvSpPr>
            <p:nvPr/>
          </p:nvSpPr>
          <p:spPr bwMode="auto">
            <a:xfrm>
              <a:off x="742" y="3372"/>
              <a:ext cx="11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BMI</a:t>
              </a:r>
              <a:endParaRPr kumimoji="0" lang="ja-JP" altLang="ja-JP" sz="800" b="0" i="0" u="none" strike="noStrike" cap="none" normalizeH="0" baseline="0" dirty="0" smtClean="0">
                <a:ln>
                  <a:noFill/>
                </a:ln>
                <a:solidFill>
                  <a:schemeClr val="tx1"/>
                </a:solidFill>
                <a:effectLst/>
              </a:endParaRPr>
            </a:p>
          </p:txBody>
        </p:sp>
        <p:sp>
          <p:nvSpPr>
            <p:cNvPr id="37941" name="Rectangle 79"/>
            <p:cNvSpPr>
              <a:spLocks noChangeArrowheads="1"/>
            </p:cNvSpPr>
            <p:nvPr/>
          </p:nvSpPr>
          <p:spPr bwMode="auto">
            <a:xfrm>
              <a:off x="1124" y="3369"/>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腹囲</a:t>
              </a:r>
              <a:endParaRPr kumimoji="0" lang="ja-JP" sz="800" b="0" i="0" u="none" strike="noStrike" cap="none" normalizeH="0" baseline="0" dirty="0" smtClean="0">
                <a:ln>
                  <a:noFill/>
                </a:ln>
                <a:solidFill>
                  <a:schemeClr val="tx1"/>
                </a:solidFill>
                <a:effectLst/>
              </a:endParaRPr>
            </a:p>
          </p:txBody>
        </p:sp>
        <p:sp>
          <p:nvSpPr>
            <p:cNvPr id="37942" name="Rectangle 80"/>
            <p:cNvSpPr>
              <a:spLocks noChangeArrowheads="1"/>
            </p:cNvSpPr>
            <p:nvPr/>
          </p:nvSpPr>
          <p:spPr bwMode="auto">
            <a:xfrm>
              <a:off x="1420" y="3372"/>
              <a:ext cx="32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収縮期血圧</a:t>
              </a:r>
              <a:endParaRPr kumimoji="0" lang="ja-JP" sz="800" b="0" i="0" u="none" strike="noStrike" cap="none" normalizeH="0" baseline="0" dirty="0" smtClean="0">
                <a:ln>
                  <a:noFill/>
                </a:ln>
                <a:solidFill>
                  <a:schemeClr val="tx1"/>
                </a:solidFill>
                <a:effectLst/>
              </a:endParaRPr>
            </a:p>
          </p:txBody>
        </p:sp>
        <p:sp>
          <p:nvSpPr>
            <p:cNvPr id="37943" name="Rectangle 81"/>
            <p:cNvSpPr>
              <a:spLocks noChangeArrowheads="1"/>
            </p:cNvSpPr>
            <p:nvPr/>
          </p:nvSpPr>
          <p:spPr bwMode="auto">
            <a:xfrm>
              <a:off x="1804" y="3369"/>
              <a:ext cx="32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拡張期血圧</a:t>
              </a:r>
              <a:endParaRPr kumimoji="0" lang="ja-JP" sz="800" b="0" i="0" u="none" strike="noStrike" cap="none" normalizeH="0" baseline="0" dirty="0" smtClean="0">
                <a:ln>
                  <a:noFill/>
                </a:ln>
                <a:solidFill>
                  <a:schemeClr val="tx1"/>
                </a:solidFill>
                <a:effectLst/>
              </a:endParaRPr>
            </a:p>
          </p:txBody>
        </p:sp>
        <p:sp>
          <p:nvSpPr>
            <p:cNvPr id="37944" name="Rectangle 82"/>
            <p:cNvSpPr>
              <a:spLocks noChangeArrowheads="1"/>
            </p:cNvSpPr>
            <p:nvPr/>
          </p:nvSpPr>
          <p:spPr bwMode="auto">
            <a:xfrm>
              <a:off x="2190" y="3369"/>
              <a:ext cx="2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中性脂肪</a:t>
              </a:r>
              <a:endParaRPr kumimoji="0" lang="ja-JP" sz="800" b="0" i="0" u="none" strike="noStrike" cap="none" normalizeH="0" baseline="0" dirty="0" smtClean="0">
                <a:ln>
                  <a:noFill/>
                </a:ln>
                <a:solidFill>
                  <a:schemeClr val="tx1"/>
                </a:solidFill>
                <a:effectLst/>
              </a:endParaRPr>
            </a:p>
          </p:txBody>
        </p:sp>
        <p:sp>
          <p:nvSpPr>
            <p:cNvPr id="37945" name="Rectangle 83"/>
            <p:cNvSpPr>
              <a:spLocks noChangeArrowheads="1"/>
            </p:cNvSpPr>
            <p:nvPr/>
          </p:nvSpPr>
          <p:spPr bwMode="auto">
            <a:xfrm>
              <a:off x="2564" y="3349"/>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HDL</a:t>
              </a:r>
              <a:endParaRPr kumimoji="0" lang="ja-JP" altLang="ja-JP" sz="800" b="0" i="0" u="none" strike="noStrike" cap="none" normalizeH="0" baseline="0" dirty="0" smtClean="0">
                <a:ln>
                  <a:noFill/>
                </a:ln>
                <a:solidFill>
                  <a:schemeClr val="tx1"/>
                </a:solidFill>
                <a:effectLst/>
              </a:endParaRPr>
            </a:p>
          </p:txBody>
        </p:sp>
        <p:sp>
          <p:nvSpPr>
            <p:cNvPr id="37946" name="Rectangle 84"/>
            <p:cNvSpPr>
              <a:spLocks noChangeArrowheads="1"/>
            </p:cNvSpPr>
            <p:nvPr/>
          </p:nvSpPr>
          <p:spPr bwMode="auto">
            <a:xfrm>
              <a:off x="2459" y="3423"/>
              <a:ext cx="39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コレステロール</a:t>
              </a:r>
              <a:endParaRPr kumimoji="0" lang="ja-JP" sz="800" b="0" i="0" u="none" strike="noStrike" cap="none" normalizeH="0" baseline="0" dirty="0" smtClean="0">
                <a:ln>
                  <a:noFill/>
                </a:ln>
                <a:solidFill>
                  <a:schemeClr val="tx1"/>
                </a:solidFill>
                <a:effectLst/>
              </a:endParaRPr>
            </a:p>
          </p:txBody>
        </p:sp>
        <p:sp>
          <p:nvSpPr>
            <p:cNvPr id="37947" name="Rectangle 85"/>
            <p:cNvSpPr>
              <a:spLocks noChangeArrowheads="1"/>
            </p:cNvSpPr>
            <p:nvPr/>
          </p:nvSpPr>
          <p:spPr bwMode="auto">
            <a:xfrm>
              <a:off x="2951" y="3354"/>
              <a:ext cx="12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LDL</a:t>
              </a:r>
              <a:endParaRPr kumimoji="0" lang="ja-JP" altLang="ja-JP" sz="800" b="0" i="0" u="none" strike="noStrike" cap="none" normalizeH="0" baseline="0" dirty="0" smtClean="0">
                <a:ln>
                  <a:noFill/>
                </a:ln>
                <a:solidFill>
                  <a:schemeClr val="tx1"/>
                </a:solidFill>
                <a:effectLst/>
              </a:endParaRPr>
            </a:p>
          </p:txBody>
        </p:sp>
        <p:sp>
          <p:nvSpPr>
            <p:cNvPr id="37948" name="Rectangle 86"/>
            <p:cNvSpPr>
              <a:spLocks noChangeArrowheads="1"/>
            </p:cNvSpPr>
            <p:nvPr/>
          </p:nvSpPr>
          <p:spPr bwMode="auto">
            <a:xfrm>
              <a:off x="2874" y="3417"/>
              <a:ext cx="39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コレステロール</a:t>
              </a:r>
              <a:endParaRPr kumimoji="0" lang="ja-JP" sz="800" b="0" i="0" u="none" strike="noStrike" cap="none" normalizeH="0" baseline="0" dirty="0" smtClean="0">
                <a:ln>
                  <a:noFill/>
                </a:ln>
                <a:solidFill>
                  <a:schemeClr val="tx1"/>
                </a:solidFill>
                <a:effectLst/>
              </a:endParaRPr>
            </a:p>
          </p:txBody>
        </p:sp>
        <p:sp>
          <p:nvSpPr>
            <p:cNvPr id="37949" name="Rectangle 87"/>
            <p:cNvSpPr>
              <a:spLocks noChangeArrowheads="1"/>
            </p:cNvSpPr>
            <p:nvPr/>
          </p:nvSpPr>
          <p:spPr bwMode="auto">
            <a:xfrm>
              <a:off x="3282" y="3379"/>
              <a:ext cx="32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空腹時血糖</a:t>
              </a:r>
              <a:endParaRPr kumimoji="0" lang="ja-JP" sz="800" b="0" i="0" u="none" strike="noStrike" cap="none" normalizeH="0" baseline="0" dirty="0" smtClean="0">
                <a:ln>
                  <a:noFill/>
                </a:ln>
                <a:solidFill>
                  <a:schemeClr val="tx1"/>
                </a:solidFill>
                <a:effectLst/>
              </a:endParaRPr>
            </a:p>
          </p:txBody>
        </p:sp>
        <p:sp>
          <p:nvSpPr>
            <p:cNvPr id="37950" name="Rectangle 88"/>
            <p:cNvSpPr>
              <a:spLocks noChangeArrowheads="1"/>
            </p:cNvSpPr>
            <p:nvPr/>
          </p:nvSpPr>
          <p:spPr bwMode="auto">
            <a:xfrm>
              <a:off x="3674" y="3369"/>
              <a:ext cx="1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HbA1c</a:t>
              </a:r>
              <a:endParaRPr kumimoji="0" lang="ja-JP" altLang="ja-JP" sz="800" b="0" i="0" u="none" strike="noStrike" cap="none" normalizeH="0" baseline="0" dirty="0" smtClean="0">
                <a:ln>
                  <a:noFill/>
                </a:ln>
                <a:solidFill>
                  <a:schemeClr val="tx1"/>
                </a:solidFill>
                <a:effectLst/>
              </a:endParaRPr>
            </a:p>
          </p:txBody>
        </p:sp>
        <p:sp>
          <p:nvSpPr>
            <p:cNvPr id="37951" name="Rectangle 89"/>
            <p:cNvSpPr>
              <a:spLocks noChangeArrowheads="1"/>
            </p:cNvSpPr>
            <p:nvPr/>
          </p:nvSpPr>
          <p:spPr bwMode="auto">
            <a:xfrm>
              <a:off x="343" y="2254"/>
              <a:ext cx="138"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有所見者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7952" name="Rectangle 90"/>
            <p:cNvSpPr>
              <a:spLocks noChangeArrowheads="1"/>
            </p:cNvSpPr>
            <p:nvPr/>
          </p:nvSpPr>
          <p:spPr bwMode="auto">
            <a:xfrm>
              <a:off x="343" y="2319"/>
              <a:ext cx="70"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割合</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7953" name="Rectangle 91"/>
            <p:cNvSpPr>
              <a:spLocks noChangeArrowheads="1"/>
            </p:cNvSpPr>
            <p:nvPr/>
          </p:nvSpPr>
          <p:spPr bwMode="auto">
            <a:xfrm>
              <a:off x="443" y="2319"/>
              <a:ext cx="78"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7954" name="Rectangle 92"/>
            <p:cNvSpPr>
              <a:spLocks noChangeArrowheads="1"/>
            </p:cNvSpPr>
            <p:nvPr/>
          </p:nvSpPr>
          <p:spPr bwMode="auto">
            <a:xfrm>
              <a:off x="530" y="2319"/>
              <a:ext cx="4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7955" name="Freeform 93"/>
            <p:cNvSpPr>
              <a:spLocks noEditPoints="1"/>
            </p:cNvSpPr>
            <p:nvPr/>
          </p:nvSpPr>
          <p:spPr bwMode="auto">
            <a:xfrm>
              <a:off x="278" y="2232"/>
              <a:ext cx="3855" cy="1676"/>
            </a:xfrm>
            <a:custGeom>
              <a:avLst/>
              <a:gdLst>
                <a:gd name="T0" fmla="*/ 0 w 26108"/>
                <a:gd name="T1" fmla="*/ 12 h 11396"/>
                <a:gd name="T2" fmla="*/ 12 w 26108"/>
                <a:gd name="T3" fmla="*/ 0 h 11396"/>
                <a:gd name="T4" fmla="*/ 26096 w 26108"/>
                <a:gd name="T5" fmla="*/ 0 h 11396"/>
                <a:gd name="T6" fmla="*/ 26108 w 26108"/>
                <a:gd name="T7" fmla="*/ 12 h 11396"/>
                <a:gd name="T8" fmla="*/ 26108 w 26108"/>
                <a:gd name="T9" fmla="*/ 11384 h 11396"/>
                <a:gd name="T10" fmla="*/ 26096 w 26108"/>
                <a:gd name="T11" fmla="*/ 11396 h 11396"/>
                <a:gd name="T12" fmla="*/ 12 w 26108"/>
                <a:gd name="T13" fmla="*/ 11396 h 11396"/>
                <a:gd name="T14" fmla="*/ 0 w 26108"/>
                <a:gd name="T15" fmla="*/ 11384 h 11396"/>
                <a:gd name="T16" fmla="*/ 0 w 26108"/>
                <a:gd name="T17" fmla="*/ 12 h 11396"/>
                <a:gd name="T18" fmla="*/ 24 w 26108"/>
                <a:gd name="T19" fmla="*/ 11384 h 11396"/>
                <a:gd name="T20" fmla="*/ 12 w 26108"/>
                <a:gd name="T21" fmla="*/ 11372 h 11396"/>
                <a:gd name="T22" fmla="*/ 26096 w 26108"/>
                <a:gd name="T23" fmla="*/ 11372 h 11396"/>
                <a:gd name="T24" fmla="*/ 26084 w 26108"/>
                <a:gd name="T25" fmla="*/ 11384 h 11396"/>
                <a:gd name="T26" fmla="*/ 26084 w 26108"/>
                <a:gd name="T27" fmla="*/ 12 h 11396"/>
                <a:gd name="T28" fmla="*/ 26096 w 26108"/>
                <a:gd name="T29" fmla="*/ 24 h 11396"/>
                <a:gd name="T30" fmla="*/ 12 w 26108"/>
                <a:gd name="T31" fmla="*/ 24 h 11396"/>
                <a:gd name="T32" fmla="*/ 24 w 26108"/>
                <a:gd name="T33" fmla="*/ 12 h 11396"/>
                <a:gd name="T34" fmla="*/ 24 w 26108"/>
                <a:gd name="T35" fmla="*/ 11384 h 1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108" h="11396">
                  <a:moveTo>
                    <a:pt x="0" y="12"/>
                  </a:moveTo>
                  <a:cubicBezTo>
                    <a:pt x="0" y="6"/>
                    <a:pt x="6" y="0"/>
                    <a:pt x="12" y="0"/>
                  </a:cubicBezTo>
                  <a:lnTo>
                    <a:pt x="26096" y="0"/>
                  </a:lnTo>
                  <a:cubicBezTo>
                    <a:pt x="26103" y="0"/>
                    <a:pt x="26108" y="6"/>
                    <a:pt x="26108" y="12"/>
                  </a:cubicBezTo>
                  <a:lnTo>
                    <a:pt x="26108" y="11384"/>
                  </a:lnTo>
                  <a:cubicBezTo>
                    <a:pt x="26108" y="11391"/>
                    <a:pt x="26103" y="11396"/>
                    <a:pt x="26096" y="11396"/>
                  </a:cubicBezTo>
                  <a:lnTo>
                    <a:pt x="12" y="11396"/>
                  </a:lnTo>
                  <a:cubicBezTo>
                    <a:pt x="6" y="11396"/>
                    <a:pt x="0" y="11391"/>
                    <a:pt x="0" y="11384"/>
                  </a:cubicBezTo>
                  <a:lnTo>
                    <a:pt x="0" y="12"/>
                  </a:lnTo>
                  <a:close/>
                  <a:moveTo>
                    <a:pt x="24" y="11384"/>
                  </a:moveTo>
                  <a:lnTo>
                    <a:pt x="12" y="11372"/>
                  </a:lnTo>
                  <a:lnTo>
                    <a:pt x="26096" y="11372"/>
                  </a:lnTo>
                  <a:lnTo>
                    <a:pt x="26084" y="11384"/>
                  </a:lnTo>
                  <a:lnTo>
                    <a:pt x="26084" y="12"/>
                  </a:lnTo>
                  <a:lnTo>
                    <a:pt x="26096" y="24"/>
                  </a:lnTo>
                  <a:lnTo>
                    <a:pt x="12" y="24"/>
                  </a:lnTo>
                  <a:lnTo>
                    <a:pt x="24" y="12"/>
                  </a:lnTo>
                  <a:lnTo>
                    <a:pt x="24" y="11384"/>
                  </a:lnTo>
                  <a:close/>
                </a:path>
              </a:pathLst>
            </a:custGeom>
            <a:solidFill>
              <a:srgbClr val="7F7F7F"/>
            </a:solidFill>
            <a:ln w="0" cap="flat">
              <a:solidFill>
                <a:srgbClr val="7F7F7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46177511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68"/>
          <p:cNvSpPr txBox="1">
            <a:spLocks noChangeAspect="1"/>
          </p:cNvSpPr>
          <p:nvPr/>
        </p:nvSpPr>
        <p:spPr>
          <a:xfrm>
            <a:off x="381570" y="6024035"/>
            <a:ext cx="6120000" cy="2308324"/>
          </a:xfrm>
          <a:prstGeom prst="rect">
            <a:avLst/>
          </a:prstGeom>
          <a:noFill/>
          <a:ln>
            <a:noFill/>
          </a:ln>
        </p:spPr>
        <p:txBody>
          <a:bodyPr wrap="square" lIns="0"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健康診査</a:t>
            </a:r>
            <a:r>
              <a:rPr lang="ja-JP" altLang="en-US" sz="800" b="1">
                <a:latin typeface="ＭＳ 明朝"/>
                <a:ea typeface="ＭＳ 明朝"/>
              </a:rPr>
              <a:t>データは平成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月健診分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質問回答者数</a:t>
            </a:r>
            <a:r>
              <a:rPr lang="en-US" altLang="ja-JP" sz="800" dirty="0">
                <a:latin typeface="ＭＳ 明朝"/>
                <a:ea typeface="ＭＳ 明朝"/>
              </a:rPr>
              <a:t>…</a:t>
            </a:r>
            <a:r>
              <a:rPr lang="ja-JP" altLang="en-US" sz="800" dirty="0">
                <a:latin typeface="ＭＳ 明朝"/>
                <a:ea typeface="ＭＳ 明朝"/>
              </a:rPr>
              <a:t>質問に回答した人数。</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選択者数　　</a:t>
            </a:r>
            <a:r>
              <a:rPr lang="en-US" altLang="ja-JP" sz="800" dirty="0">
                <a:latin typeface="ＭＳ 明朝"/>
                <a:ea typeface="ＭＳ 明朝"/>
              </a:rPr>
              <a:t>…</a:t>
            </a:r>
            <a:r>
              <a:rPr lang="ja-JP" altLang="en-US" sz="800" dirty="0">
                <a:latin typeface="ＭＳ 明朝"/>
                <a:ea typeface="ＭＳ 明朝"/>
              </a:rPr>
              <a:t>質問の選択肢を選択した人数。</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選択者割合　</a:t>
            </a:r>
            <a:r>
              <a:rPr lang="en-US" altLang="ja-JP" sz="800" dirty="0">
                <a:latin typeface="ＭＳ 明朝"/>
                <a:ea typeface="ＭＳ 明朝"/>
              </a:rPr>
              <a:t>…</a:t>
            </a:r>
            <a:r>
              <a:rPr lang="ja-JP" altLang="en-US" sz="800" dirty="0">
                <a:latin typeface="ＭＳ 明朝"/>
                <a:ea typeface="ＭＳ 明朝"/>
              </a:rPr>
              <a:t>質問回答者のうち、各質問の選択肢を選択した人の割合。</a:t>
            </a:r>
            <a:endParaRPr lang="en-US" altLang="ja-JP" sz="800" dirty="0">
              <a:latin typeface="ＭＳ 明朝"/>
              <a:ea typeface="ＭＳ 明朝"/>
            </a:endParaRPr>
          </a:p>
          <a:p>
            <a:r>
              <a:rPr lang="ja-JP" altLang="en-US" sz="800" dirty="0">
                <a:latin typeface="ＭＳ 明朝" panose="02020609040205080304" pitchFamily="17" charset="-128"/>
                <a:ea typeface="ＭＳ 明朝" panose="02020609040205080304" pitchFamily="17" charset="-128"/>
              </a:rPr>
              <a:t>　質問回答内容</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喫煙あり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現在、たばこを習慣的に吸っている。</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の質問に対し、</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はい</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の回答数を集計。</a:t>
            </a:r>
          </a:p>
          <a:p>
            <a:pPr marL="1701800" indent="-1701800"/>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1</a:t>
            </a:r>
            <a:r>
              <a:rPr lang="ja-JP" altLang="en-US" sz="800" dirty="0">
                <a:latin typeface="ＭＳ 明朝" panose="02020609040205080304" pitchFamily="17" charset="-128"/>
                <a:ea typeface="ＭＳ 明朝" panose="02020609040205080304" pitchFamily="17" charset="-128"/>
              </a:rPr>
              <a:t>回</a:t>
            </a:r>
            <a:r>
              <a:rPr lang="en-US" altLang="ja-JP" sz="800" dirty="0">
                <a:latin typeface="ＭＳ 明朝" panose="02020609040205080304" pitchFamily="17" charset="-128"/>
                <a:ea typeface="ＭＳ 明朝" panose="02020609040205080304" pitchFamily="17" charset="-128"/>
              </a:rPr>
              <a:t>30</a:t>
            </a:r>
            <a:r>
              <a:rPr lang="ja-JP" altLang="en-US" sz="800" dirty="0">
                <a:latin typeface="ＭＳ 明朝" panose="02020609040205080304" pitchFamily="17" charset="-128"/>
                <a:ea typeface="ＭＳ 明朝" panose="02020609040205080304" pitchFamily="17" charset="-128"/>
              </a:rPr>
              <a:t>分以上の運動習慣なし  </a:t>
            </a:r>
            <a:r>
              <a:rPr lang="en-US" altLang="ja-JP" sz="800" dirty="0">
                <a:latin typeface="ＭＳ 明朝" panose="02020609040205080304" pitchFamily="17" charset="-128"/>
                <a:ea typeface="ＭＳ 明朝" panose="02020609040205080304" pitchFamily="17" charset="-128"/>
              </a:rPr>
              <a:t>…｢1</a:t>
            </a:r>
            <a:r>
              <a:rPr lang="ja-JP" altLang="en-US" sz="800" dirty="0">
                <a:latin typeface="ＭＳ 明朝" panose="02020609040205080304" pitchFamily="17" charset="-128"/>
                <a:ea typeface="ＭＳ 明朝" panose="02020609040205080304" pitchFamily="17" charset="-128"/>
              </a:rPr>
              <a:t>回</a:t>
            </a:r>
            <a:r>
              <a:rPr lang="en-US" altLang="ja-JP" sz="800" dirty="0">
                <a:latin typeface="ＭＳ 明朝" panose="02020609040205080304" pitchFamily="17" charset="-128"/>
                <a:ea typeface="ＭＳ 明朝" panose="02020609040205080304" pitchFamily="17" charset="-128"/>
              </a:rPr>
              <a:t>30</a:t>
            </a:r>
            <a:r>
              <a:rPr lang="ja-JP" altLang="en-US" sz="800" dirty="0">
                <a:latin typeface="ＭＳ 明朝" panose="02020609040205080304" pitchFamily="17" charset="-128"/>
                <a:ea typeface="ＭＳ 明朝" panose="02020609040205080304" pitchFamily="17" charset="-128"/>
              </a:rPr>
              <a:t>分以上の軽く汗をかく運動を週</a:t>
            </a:r>
            <a:r>
              <a:rPr lang="en-US" altLang="ja-JP" sz="800" dirty="0">
                <a:latin typeface="ＭＳ 明朝" panose="02020609040205080304" pitchFamily="17" charset="-128"/>
                <a:ea typeface="ＭＳ 明朝" panose="02020609040205080304" pitchFamily="17" charset="-128"/>
              </a:rPr>
              <a:t>2</a:t>
            </a:r>
            <a:r>
              <a:rPr lang="ja-JP" altLang="en-US" sz="800" dirty="0">
                <a:latin typeface="ＭＳ 明朝" panose="02020609040205080304" pitchFamily="17" charset="-128"/>
                <a:ea typeface="ＭＳ 明朝" panose="02020609040205080304" pitchFamily="17" charset="-128"/>
              </a:rPr>
              <a:t>日以上かつ</a:t>
            </a:r>
            <a:r>
              <a:rPr lang="en-US" altLang="ja-JP" sz="800" dirty="0">
                <a:latin typeface="ＭＳ 明朝" panose="02020609040205080304" pitchFamily="17" charset="-128"/>
                <a:ea typeface="ＭＳ 明朝" panose="02020609040205080304" pitchFamily="17" charset="-128"/>
              </a:rPr>
              <a:t>1</a:t>
            </a:r>
            <a:r>
              <a:rPr lang="ja-JP" altLang="en-US" sz="800" dirty="0">
                <a:latin typeface="ＭＳ 明朝" panose="02020609040205080304" pitchFamily="17" charset="-128"/>
                <a:ea typeface="ＭＳ 明朝" panose="02020609040205080304" pitchFamily="17" charset="-128"/>
              </a:rPr>
              <a:t>年以上実施。</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の質問に対し、</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いいえ</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の回答数を集計。</a:t>
            </a:r>
          </a:p>
          <a:p>
            <a:pPr marL="1701800" indent="-1701800"/>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1</a:t>
            </a:r>
            <a:r>
              <a:rPr lang="ja-JP" altLang="en-US" sz="800" dirty="0">
                <a:latin typeface="ＭＳ 明朝" panose="02020609040205080304" pitchFamily="17" charset="-128"/>
                <a:ea typeface="ＭＳ 明朝" panose="02020609040205080304" pitchFamily="17" charset="-128"/>
              </a:rPr>
              <a:t>日</a:t>
            </a:r>
            <a:r>
              <a:rPr lang="en-US" altLang="ja-JP" sz="800" dirty="0">
                <a:latin typeface="ＭＳ 明朝" panose="02020609040205080304" pitchFamily="17" charset="-128"/>
                <a:ea typeface="ＭＳ 明朝" panose="02020609040205080304" pitchFamily="17" charset="-128"/>
              </a:rPr>
              <a:t>1</a:t>
            </a:r>
            <a:r>
              <a:rPr lang="ja-JP" altLang="en-US" sz="800" dirty="0">
                <a:latin typeface="ＭＳ 明朝" panose="02020609040205080304" pitchFamily="17" charset="-128"/>
                <a:ea typeface="ＭＳ 明朝" panose="02020609040205080304" pitchFamily="17" charset="-128"/>
              </a:rPr>
              <a:t>時間以上の身体活動なし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日常生活において歩行又は同等の身体活動を</a:t>
            </a:r>
            <a:r>
              <a:rPr lang="en-US" altLang="ja-JP" sz="800" dirty="0">
                <a:latin typeface="ＭＳ 明朝" panose="02020609040205080304" pitchFamily="17" charset="-128"/>
                <a:ea typeface="ＭＳ 明朝" panose="02020609040205080304" pitchFamily="17" charset="-128"/>
              </a:rPr>
              <a:t>1</a:t>
            </a:r>
            <a:r>
              <a:rPr lang="ja-JP" altLang="en-US" sz="800" dirty="0">
                <a:latin typeface="ＭＳ 明朝" panose="02020609040205080304" pitchFamily="17" charset="-128"/>
                <a:ea typeface="ＭＳ 明朝" panose="02020609040205080304" pitchFamily="17" charset="-128"/>
              </a:rPr>
              <a:t>日</a:t>
            </a:r>
            <a:r>
              <a:rPr lang="en-US" altLang="ja-JP" sz="800" dirty="0">
                <a:latin typeface="ＭＳ 明朝" panose="02020609040205080304" pitchFamily="17" charset="-128"/>
                <a:ea typeface="ＭＳ 明朝" panose="02020609040205080304" pitchFamily="17" charset="-128"/>
              </a:rPr>
              <a:t>1</a:t>
            </a:r>
            <a:r>
              <a:rPr lang="ja-JP" altLang="en-US" sz="800" dirty="0">
                <a:latin typeface="ＭＳ 明朝" panose="02020609040205080304" pitchFamily="17" charset="-128"/>
                <a:ea typeface="ＭＳ 明朝" panose="02020609040205080304" pitchFamily="17" charset="-128"/>
              </a:rPr>
              <a:t>時間以上実施。</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の質問に対し、</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いいえ</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の回答数を集計。</a:t>
            </a:r>
          </a:p>
          <a:p>
            <a:pPr marL="1701800" indent="-1701800"/>
            <a:r>
              <a:rPr lang="ja-JP" altLang="en-US" sz="800" dirty="0">
                <a:latin typeface="ＭＳ 明朝" panose="02020609040205080304" pitchFamily="17" charset="-128"/>
                <a:ea typeface="ＭＳ 明朝" panose="02020609040205080304" pitchFamily="17" charset="-128"/>
              </a:rPr>
              <a:t>　　週</a:t>
            </a:r>
            <a:r>
              <a:rPr lang="en-US" altLang="ja-JP" sz="800" dirty="0">
                <a:latin typeface="ＭＳ 明朝" panose="02020609040205080304" pitchFamily="17" charset="-128"/>
                <a:ea typeface="ＭＳ 明朝" panose="02020609040205080304" pitchFamily="17" charset="-128"/>
              </a:rPr>
              <a:t>3</a:t>
            </a:r>
            <a:r>
              <a:rPr lang="ja-JP" altLang="en-US" sz="800" dirty="0">
                <a:latin typeface="ＭＳ 明朝" panose="02020609040205080304" pitchFamily="17" charset="-128"/>
                <a:ea typeface="ＭＳ 明朝" panose="02020609040205080304" pitchFamily="17" charset="-128"/>
              </a:rPr>
              <a:t>回以上就寝前に夕食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就寝前の</a:t>
            </a:r>
            <a:r>
              <a:rPr lang="en-US" altLang="ja-JP" sz="800" dirty="0">
                <a:latin typeface="ＭＳ 明朝" panose="02020609040205080304" pitchFamily="17" charset="-128"/>
                <a:ea typeface="ＭＳ 明朝" panose="02020609040205080304" pitchFamily="17" charset="-128"/>
              </a:rPr>
              <a:t>2</a:t>
            </a:r>
            <a:r>
              <a:rPr lang="ja-JP" altLang="en-US" sz="800" dirty="0">
                <a:latin typeface="ＭＳ 明朝" panose="02020609040205080304" pitchFamily="17" charset="-128"/>
                <a:ea typeface="ＭＳ 明朝" panose="02020609040205080304" pitchFamily="17" charset="-128"/>
              </a:rPr>
              <a:t>時間以内に夕食をとることが週に</a:t>
            </a:r>
            <a:r>
              <a:rPr lang="en-US" altLang="ja-JP" sz="800" dirty="0">
                <a:latin typeface="ＭＳ 明朝" panose="02020609040205080304" pitchFamily="17" charset="-128"/>
                <a:ea typeface="ＭＳ 明朝" panose="02020609040205080304" pitchFamily="17" charset="-128"/>
              </a:rPr>
              <a:t>3</a:t>
            </a:r>
            <a:r>
              <a:rPr lang="ja-JP" altLang="en-US" sz="800" dirty="0">
                <a:latin typeface="ＭＳ 明朝" panose="02020609040205080304" pitchFamily="17" charset="-128"/>
                <a:ea typeface="ＭＳ 明朝" panose="02020609040205080304" pitchFamily="17" charset="-128"/>
              </a:rPr>
              <a:t>回以上ある。</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の質問に対し、</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はい</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の回答数を集計。</a:t>
            </a:r>
          </a:p>
          <a:p>
            <a:pPr marL="1701800" indent="-1701800"/>
            <a:r>
              <a:rPr lang="ja-JP" altLang="en-US" sz="800" dirty="0">
                <a:latin typeface="ＭＳ 明朝" panose="02020609040205080304" pitchFamily="17" charset="-128"/>
                <a:ea typeface="ＭＳ 明朝" panose="02020609040205080304" pitchFamily="17" charset="-128"/>
              </a:rPr>
              <a:t>　　週</a:t>
            </a:r>
            <a:r>
              <a:rPr lang="en-US" altLang="ja-JP" sz="800" dirty="0">
                <a:latin typeface="ＭＳ 明朝" panose="02020609040205080304" pitchFamily="17" charset="-128"/>
                <a:ea typeface="ＭＳ 明朝" panose="02020609040205080304" pitchFamily="17" charset="-128"/>
              </a:rPr>
              <a:t>3</a:t>
            </a:r>
            <a:r>
              <a:rPr lang="ja-JP" altLang="en-US" sz="800" dirty="0">
                <a:latin typeface="ＭＳ 明朝" panose="02020609040205080304" pitchFamily="17" charset="-128"/>
                <a:ea typeface="ＭＳ 明朝" panose="02020609040205080304" pitchFamily="17" charset="-128"/>
              </a:rPr>
              <a:t>回以上夕食後に間食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夕食後に間食</a:t>
            </a:r>
            <a:r>
              <a:rPr lang="en-US" altLang="ja-JP" sz="800" dirty="0">
                <a:latin typeface="ＭＳ 明朝" panose="02020609040205080304" pitchFamily="17" charset="-128"/>
                <a:ea typeface="ＭＳ 明朝" panose="02020609040205080304" pitchFamily="17" charset="-128"/>
              </a:rPr>
              <a:t>(3</a:t>
            </a:r>
            <a:r>
              <a:rPr lang="ja-JP" altLang="en-US" sz="800" dirty="0">
                <a:latin typeface="ＭＳ 明朝" panose="02020609040205080304" pitchFamily="17" charset="-128"/>
                <a:ea typeface="ＭＳ 明朝" panose="02020609040205080304" pitchFamily="17" charset="-128"/>
              </a:rPr>
              <a:t>食以外の夜食</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をとることが週に</a:t>
            </a:r>
            <a:r>
              <a:rPr lang="en-US" altLang="ja-JP" sz="800" dirty="0">
                <a:latin typeface="ＭＳ 明朝" panose="02020609040205080304" pitchFamily="17" charset="-128"/>
                <a:ea typeface="ＭＳ 明朝" panose="02020609040205080304" pitchFamily="17" charset="-128"/>
              </a:rPr>
              <a:t>3</a:t>
            </a:r>
            <a:r>
              <a:rPr lang="ja-JP" altLang="en-US" sz="800" dirty="0">
                <a:latin typeface="ＭＳ 明朝" panose="02020609040205080304" pitchFamily="17" charset="-128"/>
                <a:ea typeface="ＭＳ 明朝" panose="02020609040205080304" pitchFamily="17" charset="-128"/>
              </a:rPr>
              <a:t>回以上ある。</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の質問に対し、</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はい</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の回答数を集計。</a:t>
            </a:r>
          </a:p>
          <a:p>
            <a:r>
              <a:rPr lang="ja-JP" altLang="en-US" sz="800" dirty="0">
                <a:latin typeface="ＭＳ 明朝" panose="02020609040205080304" pitchFamily="17" charset="-128"/>
                <a:ea typeface="ＭＳ 明朝" panose="02020609040205080304" pitchFamily="17" charset="-128"/>
              </a:rPr>
              <a:t>　　毎日飲酒する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お酒</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焼酎･清酒･ビール･洋酒など</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を飲む頻度</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の質問に対し、</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毎日</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の回答数を集計。</a:t>
            </a:r>
          </a:p>
          <a:p>
            <a:pPr marL="1701800" indent="-1701800"/>
            <a:r>
              <a:rPr lang="ja-JP" altLang="en-US" sz="800" dirty="0">
                <a:latin typeface="ＭＳ 明朝" panose="02020609040205080304" pitchFamily="17" charset="-128"/>
                <a:ea typeface="ＭＳ 明朝" panose="02020609040205080304" pitchFamily="17" charset="-128"/>
              </a:rPr>
              <a:t>　　改善するつもりなし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運動や食生活等の生活習慣を改善してみようとおもいますか。</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の質問に対し、</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改善するつもりはない</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の回答数を集計。</a:t>
            </a:r>
          </a:p>
        </p:txBody>
      </p: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34</a:t>
            </a:fld>
            <a:endParaRPr kumimoji="1" lang="ja-JP" altLang="en-US" dirty="0">
              <a:latin typeface="ＭＳ 明朝"/>
              <a:ea typeface="ＭＳ 明朝"/>
            </a:endParaRPr>
          </a:p>
        </p:txBody>
      </p:sp>
      <p:sp>
        <p:nvSpPr>
          <p:cNvPr id="13" name="Rectangle 5"/>
          <p:cNvSpPr>
            <a:spLocks noChangeAspect="1" noChangeArrowheads="1"/>
          </p:cNvSpPr>
          <p:nvPr/>
        </p:nvSpPr>
        <p:spPr bwMode="auto">
          <a:xfrm>
            <a:off x="362771" y="135827"/>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質問別回答</a:t>
            </a:r>
            <a:r>
              <a:rPr lang="ja-JP" altLang="en-US" sz="1200" dirty="0" smtClean="0">
                <a:latin typeface="ＭＳ 明朝"/>
                <a:ea typeface="ＭＳ 明朝"/>
                <a:cs typeface="ＭＳ Ｐゴシック" pitchFamily="50" charset="-128"/>
              </a:rPr>
              <a:t>状況</a:t>
            </a:r>
            <a:r>
              <a:rPr lang="en-US" altLang="ja-JP" sz="1200" dirty="0" smtClean="0">
                <a:latin typeface="ＭＳ 明朝"/>
                <a:ea typeface="ＭＳ 明朝"/>
                <a:cs typeface="ＭＳ Ｐゴシック" pitchFamily="50" charset="-128"/>
              </a:rPr>
              <a:t>(</a:t>
            </a:r>
            <a:r>
              <a:rPr lang="ja-JP" altLang="en-US" sz="1200" dirty="0" smtClean="0">
                <a:latin typeface="ＭＳ 明朝"/>
                <a:ea typeface="ＭＳ 明朝"/>
                <a:cs typeface="ＭＳ Ｐゴシック" pitchFamily="50" charset="-128"/>
              </a:rPr>
              <a:t>集団健診分のみ</a:t>
            </a:r>
            <a:r>
              <a:rPr lang="en-US" altLang="ja-JP" sz="1200" dirty="0" smtClean="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4" name="Rectangle 5"/>
          <p:cNvSpPr>
            <a:spLocks noChangeAspect="1" noChangeArrowheads="1"/>
          </p:cNvSpPr>
          <p:nvPr/>
        </p:nvSpPr>
        <p:spPr bwMode="auto">
          <a:xfrm>
            <a:off x="381000" y="3079931"/>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質問別回答状況</a:t>
            </a:r>
            <a:endParaRPr lang="en-US" altLang="ja-JP" sz="1200" dirty="0">
              <a:latin typeface="ＭＳ 明朝"/>
              <a:ea typeface="ＭＳ 明朝"/>
              <a:cs typeface="ＭＳ Ｐゴシック"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3224909301"/>
              </p:ext>
            </p:extLst>
          </p:nvPr>
        </p:nvGraphicFramePr>
        <p:xfrm>
          <a:off x="363517" y="425079"/>
          <a:ext cx="4973695" cy="1343025"/>
        </p:xfrm>
        <a:graphic>
          <a:graphicData uri="http://schemas.openxmlformats.org/drawingml/2006/table">
            <a:tbl>
              <a:tblPr>
                <a:tableStyleId>{5C22544A-7EE6-4342-B048-85BDC9FD1C3A}</a:tableStyleId>
              </a:tblPr>
              <a:tblGrid>
                <a:gridCol w="1481307"/>
                <a:gridCol w="1188132"/>
                <a:gridCol w="1152128"/>
                <a:gridCol w="1152128"/>
              </a:tblGrid>
              <a:tr h="238125">
                <a:tc>
                  <a:txBody>
                    <a:bodyPr/>
                    <a:lstStyle/>
                    <a:p>
                      <a:pPr algn="l" fontAlgn="ctr"/>
                      <a:r>
                        <a:rPr lang="ja-JP" altLang="en-US" sz="1000" u="none" strike="noStrike" dirty="0">
                          <a:effectLst/>
                          <a:latin typeface="ＭＳ 明朝" panose="02020609040205080304" pitchFamily="17" charset="-128"/>
                          <a:ea typeface="ＭＳ 明朝" panose="02020609040205080304" pitchFamily="17" charset="-128"/>
                        </a:rPr>
                        <a:t>　</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latin typeface="ＭＳ 明朝" panose="02020609040205080304" pitchFamily="17" charset="-128"/>
                          <a:ea typeface="ＭＳ 明朝" panose="02020609040205080304" pitchFamily="17" charset="-128"/>
                        </a:rPr>
                        <a:t>喫煙習慣</a:t>
                      </a:r>
                      <a:endParaRPr lang="ja-JP" altLang="en-US" sz="1000" b="0" i="0" u="none" strike="noStrike">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000" u="none" strike="noStrike">
                          <a:effectLst/>
                          <a:latin typeface="ＭＳ 明朝" panose="02020609040205080304" pitchFamily="17" charset="-128"/>
                          <a:ea typeface="ＭＳ 明朝" panose="02020609040205080304" pitchFamily="17" charset="-128"/>
                        </a:rPr>
                        <a:t>運動習慣</a:t>
                      </a:r>
                      <a:endParaRPr lang="ja-JP" altLang="en-US" sz="1000" b="0" i="0" u="none" strike="noStrike">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r>
              <a:tr h="390525">
                <a:tc>
                  <a:txBody>
                    <a:bodyPr/>
                    <a:lstStyle/>
                    <a:p>
                      <a:pPr algn="l" fontAlgn="ctr"/>
                      <a:r>
                        <a:rPr lang="ja-JP" altLang="en-US" sz="1000" u="none" strike="noStrike" dirty="0">
                          <a:effectLst/>
                          <a:latin typeface="ＭＳ 明朝" panose="02020609040205080304" pitchFamily="17" charset="-128"/>
                          <a:ea typeface="ＭＳ 明朝" panose="02020609040205080304" pitchFamily="17" charset="-128"/>
                        </a:rPr>
                        <a:t>質問の選択肢</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dirty="0">
                          <a:effectLst/>
                          <a:latin typeface="ＭＳ 明朝" panose="02020609040205080304" pitchFamily="17" charset="-128"/>
                          <a:ea typeface="ＭＳ 明朝" panose="02020609040205080304" pitchFamily="17" charset="-128"/>
                        </a:rPr>
                        <a:t>喫煙あり</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u="none" strike="noStrike">
                          <a:effectLst/>
                          <a:latin typeface="ＭＳ 明朝" panose="02020609040205080304" pitchFamily="17" charset="-128"/>
                          <a:ea typeface="ＭＳ 明朝" panose="02020609040205080304" pitchFamily="17" charset="-128"/>
                        </a:rPr>
                        <a:t>1</a:t>
                      </a:r>
                      <a:r>
                        <a:rPr lang="ja-JP" altLang="en-US" sz="1000" u="none" strike="noStrike">
                          <a:effectLst/>
                          <a:latin typeface="ＭＳ 明朝" panose="02020609040205080304" pitchFamily="17" charset="-128"/>
                          <a:ea typeface="ＭＳ 明朝" panose="02020609040205080304" pitchFamily="17" charset="-128"/>
                        </a:rPr>
                        <a:t>回</a:t>
                      </a:r>
                      <a:r>
                        <a:rPr lang="en-US" altLang="ja-JP" sz="1000" u="none" strike="noStrike">
                          <a:effectLst/>
                          <a:latin typeface="ＭＳ 明朝" panose="02020609040205080304" pitchFamily="17" charset="-128"/>
                          <a:ea typeface="ＭＳ 明朝" panose="02020609040205080304" pitchFamily="17" charset="-128"/>
                        </a:rPr>
                        <a:t>30</a:t>
                      </a:r>
                      <a:r>
                        <a:rPr lang="ja-JP" altLang="en-US" sz="1000" u="none" strike="noStrike">
                          <a:effectLst/>
                          <a:latin typeface="ＭＳ 明朝" panose="02020609040205080304" pitchFamily="17" charset="-128"/>
                          <a:ea typeface="ＭＳ 明朝" panose="02020609040205080304" pitchFamily="17" charset="-128"/>
                        </a:rPr>
                        <a:t>分以上の</a:t>
                      </a:r>
                      <a:br>
                        <a:rPr lang="ja-JP" altLang="en-US" sz="1000" u="none" strike="noStrike">
                          <a:effectLst/>
                          <a:latin typeface="ＭＳ 明朝" panose="02020609040205080304" pitchFamily="17" charset="-128"/>
                          <a:ea typeface="ＭＳ 明朝" panose="02020609040205080304" pitchFamily="17" charset="-128"/>
                        </a:rPr>
                      </a:br>
                      <a:r>
                        <a:rPr lang="ja-JP" altLang="en-US" sz="1000" u="none" strike="noStrike">
                          <a:effectLst/>
                          <a:latin typeface="ＭＳ 明朝" panose="02020609040205080304" pitchFamily="17" charset="-128"/>
                          <a:ea typeface="ＭＳ 明朝" panose="02020609040205080304" pitchFamily="17" charset="-128"/>
                        </a:rPr>
                        <a:t>運動習慣なし</a:t>
                      </a:r>
                      <a:endParaRPr lang="ja-JP" altLang="en-US" sz="1000" b="0" i="0" u="none" strike="noStrike">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u="none" strike="noStrike">
                          <a:effectLst/>
                          <a:latin typeface="ＭＳ 明朝" panose="02020609040205080304" pitchFamily="17" charset="-128"/>
                          <a:ea typeface="ＭＳ 明朝" panose="02020609040205080304" pitchFamily="17" charset="-128"/>
                        </a:rPr>
                        <a:t>1</a:t>
                      </a:r>
                      <a:r>
                        <a:rPr lang="ja-JP" altLang="en-US" sz="1000" u="none" strike="noStrike">
                          <a:effectLst/>
                          <a:latin typeface="ＭＳ 明朝" panose="02020609040205080304" pitchFamily="17" charset="-128"/>
                          <a:ea typeface="ＭＳ 明朝" panose="02020609040205080304" pitchFamily="17" charset="-128"/>
                        </a:rPr>
                        <a:t>日</a:t>
                      </a:r>
                      <a:r>
                        <a:rPr lang="en-US" altLang="ja-JP" sz="1000" u="none" strike="noStrike">
                          <a:effectLst/>
                          <a:latin typeface="ＭＳ 明朝" panose="02020609040205080304" pitchFamily="17" charset="-128"/>
                          <a:ea typeface="ＭＳ 明朝" panose="02020609040205080304" pitchFamily="17" charset="-128"/>
                        </a:rPr>
                        <a:t>1</a:t>
                      </a:r>
                      <a:r>
                        <a:rPr lang="ja-JP" altLang="en-US" sz="1000" u="none" strike="noStrike">
                          <a:effectLst/>
                          <a:latin typeface="ＭＳ 明朝" panose="02020609040205080304" pitchFamily="17" charset="-128"/>
                          <a:ea typeface="ＭＳ 明朝" panose="02020609040205080304" pitchFamily="17" charset="-128"/>
                        </a:rPr>
                        <a:t>時間以上の</a:t>
                      </a:r>
                      <a:br>
                        <a:rPr lang="ja-JP" altLang="en-US" sz="1000" u="none" strike="noStrike">
                          <a:effectLst/>
                          <a:latin typeface="ＭＳ 明朝" panose="02020609040205080304" pitchFamily="17" charset="-128"/>
                          <a:ea typeface="ＭＳ 明朝" panose="02020609040205080304" pitchFamily="17" charset="-128"/>
                        </a:rPr>
                      </a:br>
                      <a:r>
                        <a:rPr lang="ja-JP" altLang="en-US" sz="1000" u="none" strike="noStrike">
                          <a:effectLst/>
                          <a:latin typeface="ＭＳ 明朝" panose="02020609040205080304" pitchFamily="17" charset="-128"/>
                          <a:ea typeface="ＭＳ 明朝" panose="02020609040205080304" pitchFamily="17" charset="-128"/>
                        </a:rPr>
                        <a:t>身体活動なし</a:t>
                      </a:r>
                      <a:endParaRPr lang="ja-JP" altLang="en-US" sz="1000" b="0" i="0" u="none" strike="noStrike">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38125">
                <a:tc>
                  <a:txBody>
                    <a:bodyPr/>
                    <a:lstStyle/>
                    <a:p>
                      <a:pPr algn="l" fontAlgn="ctr"/>
                      <a:r>
                        <a:rPr lang="zh-TW" altLang="en-US" sz="1000" u="none" strike="noStrike">
                          <a:effectLst/>
                          <a:latin typeface="ＭＳ 明朝" panose="02020609040205080304" pitchFamily="17" charset="-128"/>
                          <a:ea typeface="ＭＳ 明朝" panose="02020609040205080304" pitchFamily="17" charset="-128"/>
                        </a:rPr>
                        <a:t>質問回答者数</a:t>
                      </a:r>
                      <a:r>
                        <a:rPr lang="en-US" altLang="zh-TW" sz="1000" u="none" strike="noStrike">
                          <a:effectLst/>
                          <a:latin typeface="ＭＳ 明朝" panose="02020609040205080304" pitchFamily="17" charset="-128"/>
                          <a:ea typeface="ＭＳ 明朝" panose="02020609040205080304" pitchFamily="17" charset="-128"/>
                        </a:rPr>
                        <a:t>(</a:t>
                      </a:r>
                      <a:r>
                        <a:rPr lang="zh-TW" altLang="en-US" sz="1000" u="none" strike="noStrike">
                          <a:effectLst/>
                          <a:latin typeface="ＭＳ 明朝" panose="02020609040205080304" pitchFamily="17" charset="-128"/>
                          <a:ea typeface="ＭＳ 明朝" panose="02020609040205080304" pitchFamily="17" charset="-128"/>
                        </a:rPr>
                        <a:t>人</a:t>
                      </a:r>
                      <a:r>
                        <a:rPr lang="en-US" altLang="zh-TW" sz="1000" u="none" strike="noStrike">
                          <a:effectLst/>
                          <a:latin typeface="ＭＳ 明朝" panose="02020609040205080304" pitchFamily="17" charset="-128"/>
                          <a:ea typeface="ＭＳ 明朝" panose="02020609040205080304" pitchFamily="17" charset="-128"/>
                        </a:rPr>
                        <a:t>)</a:t>
                      </a:r>
                      <a:r>
                        <a:rPr lang="zh-TW" altLang="en-US" sz="1000" u="none" strike="noStrike">
                          <a:effectLst/>
                          <a:latin typeface="ＭＳ 明朝" panose="02020609040205080304" pitchFamily="17" charset="-128"/>
                          <a:ea typeface="ＭＳ 明朝" panose="02020609040205080304" pitchFamily="17" charset="-128"/>
                        </a:rPr>
                        <a:t>　</a:t>
                      </a:r>
                      <a:r>
                        <a:rPr lang="en-US" altLang="zh-TW" sz="1000" u="none" strike="noStrike">
                          <a:effectLst/>
                          <a:latin typeface="ＭＳ 明朝" panose="02020609040205080304" pitchFamily="17" charset="-128"/>
                          <a:ea typeface="ＭＳ 明朝" panose="02020609040205080304" pitchFamily="17" charset="-128"/>
                        </a:rPr>
                        <a:t>※</a:t>
                      </a:r>
                      <a:endParaRPr lang="en-US" altLang="zh-TW" sz="1000" b="0" i="0" u="none" strike="noStrike">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1,790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1,790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a:effectLst/>
                          <a:latin typeface="ＭＳ 明朝" panose="02020609040205080304" pitchFamily="17" charset="-128"/>
                          <a:ea typeface="ＭＳ 明朝" panose="02020609040205080304" pitchFamily="17" charset="-128"/>
                        </a:rPr>
                        <a:t>1,789 </a:t>
                      </a:r>
                      <a:endParaRPr lang="en-US" altLang="ja-JP" sz="1000" b="0" i="0" u="none" strike="noStrike">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38125">
                <a:tc>
                  <a:txBody>
                    <a:bodyPr/>
                    <a:lstStyle/>
                    <a:p>
                      <a:pPr algn="l" fontAlgn="ctr"/>
                      <a:r>
                        <a:rPr lang="ja-JP" altLang="en-US" sz="1000" u="none" strike="noStrike" dirty="0">
                          <a:effectLst/>
                          <a:latin typeface="ＭＳ 明朝" panose="02020609040205080304" pitchFamily="17" charset="-128"/>
                          <a:ea typeface="ＭＳ 明朝" panose="02020609040205080304" pitchFamily="17" charset="-128"/>
                        </a:rPr>
                        <a:t>選択者数</a:t>
                      </a:r>
                      <a:r>
                        <a:rPr lang="en-US" altLang="ja-JP" sz="1000" u="none" strike="noStrike" dirty="0">
                          <a:effectLst/>
                          <a:latin typeface="ＭＳ 明朝" panose="02020609040205080304" pitchFamily="17" charset="-128"/>
                          <a:ea typeface="ＭＳ 明朝" panose="02020609040205080304" pitchFamily="17" charset="-128"/>
                        </a:rPr>
                        <a:t>(</a:t>
                      </a:r>
                      <a:r>
                        <a:rPr lang="ja-JP" altLang="en-US" sz="1000" u="none" strike="noStrike" dirty="0">
                          <a:effectLst/>
                          <a:latin typeface="ＭＳ 明朝" panose="02020609040205080304" pitchFamily="17" charset="-128"/>
                          <a:ea typeface="ＭＳ 明朝" panose="02020609040205080304" pitchFamily="17" charset="-128"/>
                        </a:rPr>
                        <a:t>人</a:t>
                      </a:r>
                      <a:r>
                        <a:rPr lang="en-US" altLang="ja-JP" sz="1000" u="none" strike="noStrike" dirty="0">
                          <a:effectLst/>
                          <a:latin typeface="ＭＳ 明朝" panose="02020609040205080304" pitchFamily="17" charset="-128"/>
                          <a:ea typeface="ＭＳ 明朝" panose="02020609040205080304" pitchFamily="17" charset="-128"/>
                        </a:rPr>
                        <a:t>)</a:t>
                      </a:r>
                      <a:r>
                        <a:rPr lang="ja-JP" altLang="en-US" sz="1000" u="none" strike="noStrike" dirty="0">
                          <a:effectLst/>
                          <a:latin typeface="ＭＳ 明朝" panose="02020609040205080304" pitchFamily="17" charset="-128"/>
                          <a:ea typeface="ＭＳ 明朝" panose="02020609040205080304" pitchFamily="17" charset="-128"/>
                        </a:rPr>
                        <a:t>　</a:t>
                      </a:r>
                      <a:r>
                        <a:rPr lang="en-US" altLang="ja-JP" sz="1000" u="none" strike="noStrike" dirty="0">
                          <a:effectLst/>
                          <a:latin typeface="ＭＳ 明朝" panose="02020609040205080304" pitchFamily="17" charset="-128"/>
                          <a:ea typeface="ＭＳ 明朝" panose="02020609040205080304" pitchFamily="17" charset="-128"/>
                        </a:rPr>
                        <a:t>※</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284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962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a:effectLst/>
                          <a:latin typeface="ＭＳ 明朝" panose="02020609040205080304" pitchFamily="17" charset="-128"/>
                          <a:ea typeface="ＭＳ 明朝" panose="02020609040205080304" pitchFamily="17" charset="-128"/>
                        </a:rPr>
                        <a:t>868 </a:t>
                      </a:r>
                      <a:endParaRPr lang="en-US" altLang="ja-JP" sz="1000" b="0" i="0" u="none" strike="noStrike">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38125">
                <a:tc>
                  <a:txBody>
                    <a:bodyPr/>
                    <a:lstStyle/>
                    <a:p>
                      <a:pPr algn="l" fontAlgn="ctr"/>
                      <a:r>
                        <a:rPr lang="zh-TW" altLang="en-US" sz="1000" u="none" strike="noStrike">
                          <a:effectLst/>
                          <a:latin typeface="ＭＳ 明朝" panose="02020609040205080304" pitchFamily="17" charset="-128"/>
                          <a:ea typeface="ＭＳ 明朝" panose="02020609040205080304" pitchFamily="17" charset="-128"/>
                        </a:rPr>
                        <a:t>選択者割合</a:t>
                      </a:r>
                      <a:r>
                        <a:rPr lang="en-US" altLang="zh-TW" sz="1000" u="none" strike="noStrike">
                          <a:effectLst/>
                          <a:latin typeface="ＭＳ 明朝" panose="02020609040205080304" pitchFamily="17" charset="-128"/>
                          <a:ea typeface="ＭＳ 明朝" panose="02020609040205080304" pitchFamily="17" charset="-128"/>
                        </a:rPr>
                        <a:t>(%)</a:t>
                      </a:r>
                      <a:r>
                        <a:rPr lang="zh-TW" altLang="en-US" sz="1000" u="none" strike="noStrike">
                          <a:effectLst/>
                          <a:latin typeface="ＭＳ 明朝" panose="02020609040205080304" pitchFamily="17" charset="-128"/>
                          <a:ea typeface="ＭＳ 明朝" panose="02020609040205080304" pitchFamily="17" charset="-128"/>
                        </a:rPr>
                        <a:t>　</a:t>
                      </a:r>
                      <a:r>
                        <a:rPr lang="en-US" altLang="zh-TW" sz="1000" u="none" strike="noStrike">
                          <a:effectLst/>
                          <a:latin typeface="ＭＳ 明朝" panose="02020609040205080304" pitchFamily="17" charset="-128"/>
                          <a:ea typeface="ＭＳ 明朝" panose="02020609040205080304" pitchFamily="17" charset="-128"/>
                        </a:rPr>
                        <a:t>※</a:t>
                      </a:r>
                      <a:endParaRPr lang="en-US" altLang="zh-TW" sz="1000" b="0" i="0" u="none" strike="noStrike">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ＭＳ 明朝" panose="02020609040205080304" pitchFamily="17" charset="-128"/>
                          <a:ea typeface="ＭＳ 明朝" panose="02020609040205080304" pitchFamily="17" charset="-128"/>
                        </a:rPr>
                        <a:t>15.9</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ＭＳ 明朝" panose="02020609040205080304" pitchFamily="17" charset="-128"/>
                          <a:ea typeface="ＭＳ 明朝" panose="02020609040205080304" pitchFamily="17" charset="-128"/>
                        </a:rPr>
                        <a:t>53.7</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ＭＳ 明朝" panose="02020609040205080304" pitchFamily="17" charset="-128"/>
                          <a:ea typeface="ＭＳ 明朝" panose="02020609040205080304" pitchFamily="17" charset="-128"/>
                        </a:rPr>
                        <a:t>48.5</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graphicFrame>
        <p:nvGraphicFramePr>
          <p:cNvPr id="3" name="表 2"/>
          <p:cNvGraphicFramePr>
            <a:graphicFrameLocks noGrp="1"/>
          </p:cNvGraphicFramePr>
          <p:nvPr>
            <p:extLst>
              <p:ext uri="{D42A27DB-BD31-4B8C-83A1-F6EECF244321}">
                <p14:modId xmlns:p14="http://schemas.microsoft.com/office/powerpoint/2010/main" val="3090444124"/>
              </p:ext>
            </p:extLst>
          </p:nvPr>
        </p:nvGraphicFramePr>
        <p:xfrm>
          <a:off x="355184" y="1826097"/>
          <a:ext cx="6172201" cy="1245263"/>
        </p:xfrm>
        <a:graphic>
          <a:graphicData uri="http://schemas.openxmlformats.org/drawingml/2006/table">
            <a:tbl>
              <a:tblPr>
                <a:tableStyleId>{5C22544A-7EE6-4342-B048-85BDC9FD1C3A}</a:tableStyleId>
              </a:tblPr>
              <a:tblGrid>
                <a:gridCol w="1507441"/>
                <a:gridCol w="1166190"/>
                <a:gridCol w="1166190"/>
                <a:gridCol w="1166190"/>
                <a:gridCol w="1166190"/>
              </a:tblGrid>
              <a:tr h="222984">
                <a:tc>
                  <a:txBody>
                    <a:bodyPr/>
                    <a:lstStyle/>
                    <a:p>
                      <a:pPr algn="l" fontAlgn="ctr"/>
                      <a:r>
                        <a:rPr lang="ja-JP" altLang="en-US" sz="1000" u="none" strike="noStrike" dirty="0">
                          <a:effectLst/>
                          <a:latin typeface="ＭＳ 明朝" panose="02020609040205080304" pitchFamily="17" charset="-128"/>
                          <a:ea typeface="ＭＳ 明朝" panose="02020609040205080304" pitchFamily="17" charset="-128"/>
                        </a:rPr>
                        <a:t>　</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000" u="none" strike="noStrike" dirty="0">
                          <a:effectLst/>
                          <a:latin typeface="ＭＳ 明朝" panose="02020609040205080304" pitchFamily="17" charset="-128"/>
                          <a:ea typeface="ＭＳ 明朝" panose="02020609040205080304" pitchFamily="17" charset="-128"/>
                        </a:rPr>
                        <a:t>食習慣</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algn="ctr" fontAlgn="ctr"/>
                      <a:r>
                        <a:rPr lang="ja-JP" altLang="en-US" sz="1000" u="none" strike="noStrike">
                          <a:effectLst/>
                          <a:latin typeface="ＭＳ 明朝" panose="02020609040205080304" pitchFamily="17" charset="-128"/>
                          <a:ea typeface="ＭＳ 明朝" panose="02020609040205080304" pitchFamily="17" charset="-128"/>
                        </a:rPr>
                        <a:t>飲酒習慣</a:t>
                      </a:r>
                      <a:endParaRPr lang="ja-JP" altLang="en-US"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latin typeface="ＭＳ 明朝" panose="02020609040205080304" pitchFamily="17" charset="-128"/>
                          <a:ea typeface="ＭＳ 明朝" panose="02020609040205080304" pitchFamily="17" charset="-128"/>
                        </a:rPr>
                        <a:t>生活習慣</a:t>
                      </a:r>
                      <a:endParaRPr lang="ja-JP" altLang="en-US"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65694">
                <a:tc>
                  <a:txBody>
                    <a:bodyPr/>
                    <a:lstStyle/>
                    <a:p>
                      <a:pPr algn="l" fontAlgn="ctr"/>
                      <a:r>
                        <a:rPr lang="ja-JP" altLang="en-US" sz="1000" u="none" strike="noStrike" dirty="0">
                          <a:effectLst/>
                          <a:latin typeface="ＭＳ 明朝" panose="02020609040205080304" pitchFamily="17" charset="-128"/>
                          <a:ea typeface="ＭＳ 明朝" panose="02020609040205080304" pitchFamily="17" charset="-128"/>
                        </a:rPr>
                        <a:t>質問の選択肢</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dirty="0">
                          <a:effectLst/>
                          <a:latin typeface="ＭＳ 明朝" panose="02020609040205080304" pitchFamily="17" charset="-128"/>
                          <a:ea typeface="ＭＳ 明朝" panose="02020609040205080304" pitchFamily="17" charset="-128"/>
                        </a:rPr>
                        <a:t>週</a:t>
                      </a:r>
                      <a:r>
                        <a:rPr lang="en-US" altLang="ja-JP" sz="1000" u="none" strike="noStrike" dirty="0">
                          <a:effectLst/>
                          <a:latin typeface="ＭＳ 明朝" panose="02020609040205080304" pitchFamily="17" charset="-128"/>
                          <a:ea typeface="ＭＳ 明朝" panose="02020609040205080304" pitchFamily="17" charset="-128"/>
                        </a:rPr>
                        <a:t>3</a:t>
                      </a:r>
                      <a:r>
                        <a:rPr lang="ja-JP" altLang="en-US" sz="1000" u="none" strike="noStrike" dirty="0">
                          <a:effectLst/>
                          <a:latin typeface="ＭＳ 明朝" panose="02020609040205080304" pitchFamily="17" charset="-128"/>
                          <a:ea typeface="ＭＳ 明朝" panose="02020609040205080304" pitchFamily="17" charset="-128"/>
                        </a:rPr>
                        <a:t>回以上</a:t>
                      </a:r>
                      <a:br>
                        <a:rPr lang="ja-JP" altLang="en-US" sz="1000" u="none" strike="noStrike" dirty="0">
                          <a:effectLst/>
                          <a:latin typeface="ＭＳ 明朝" panose="02020609040205080304" pitchFamily="17" charset="-128"/>
                          <a:ea typeface="ＭＳ 明朝" panose="02020609040205080304" pitchFamily="17" charset="-128"/>
                        </a:rPr>
                      </a:br>
                      <a:r>
                        <a:rPr lang="ja-JP" altLang="en-US" sz="1000" u="none" strike="noStrike" dirty="0">
                          <a:effectLst/>
                          <a:latin typeface="ＭＳ 明朝" panose="02020609040205080304" pitchFamily="17" charset="-128"/>
                          <a:ea typeface="ＭＳ 明朝" panose="02020609040205080304" pitchFamily="17" charset="-128"/>
                        </a:rPr>
                        <a:t>就寝前に夕食</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latin typeface="ＭＳ 明朝" panose="02020609040205080304" pitchFamily="17" charset="-128"/>
                          <a:ea typeface="ＭＳ 明朝" panose="02020609040205080304" pitchFamily="17" charset="-128"/>
                        </a:rPr>
                        <a:t>週</a:t>
                      </a:r>
                      <a:r>
                        <a:rPr lang="en-US" altLang="ja-JP" sz="1000" u="none" strike="noStrike">
                          <a:effectLst/>
                          <a:latin typeface="ＭＳ 明朝" panose="02020609040205080304" pitchFamily="17" charset="-128"/>
                          <a:ea typeface="ＭＳ 明朝" panose="02020609040205080304" pitchFamily="17" charset="-128"/>
                        </a:rPr>
                        <a:t>3</a:t>
                      </a:r>
                      <a:r>
                        <a:rPr lang="ja-JP" altLang="en-US" sz="1000" u="none" strike="noStrike">
                          <a:effectLst/>
                          <a:latin typeface="ＭＳ 明朝" panose="02020609040205080304" pitchFamily="17" charset="-128"/>
                          <a:ea typeface="ＭＳ 明朝" panose="02020609040205080304" pitchFamily="17" charset="-128"/>
                        </a:rPr>
                        <a:t>回以上</a:t>
                      </a:r>
                      <a:br>
                        <a:rPr lang="ja-JP" altLang="en-US" sz="1000" u="none" strike="noStrike">
                          <a:effectLst/>
                          <a:latin typeface="ＭＳ 明朝" panose="02020609040205080304" pitchFamily="17" charset="-128"/>
                          <a:ea typeface="ＭＳ 明朝" panose="02020609040205080304" pitchFamily="17" charset="-128"/>
                        </a:rPr>
                      </a:br>
                      <a:r>
                        <a:rPr lang="ja-JP" altLang="en-US" sz="1000" u="none" strike="noStrike">
                          <a:effectLst/>
                          <a:latin typeface="ＭＳ 明朝" panose="02020609040205080304" pitchFamily="17" charset="-128"/>
                          <a:ea typeface="ＭＳ 明朝" panose="02020609040205080304" pitchFamily="17" charset="-128"/>
                        </a:rPr>
                        <a:t>夕食後に間食</a:t>
                      </a:r>
                      <a:endParaRPr lang="ja-JP" altLang="en-US"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latin typeface="ＭＳ 明朝" panose="02020609040205080304" pitchFamily="17" charset="-128"/>
                          <a:ea typeface="ＭＳ 明朝" panose="02020609040205080304" pitchFamily="17" charset="-128"/>
                        </a:rPr>
                        <a:t>毎日飲酒する</a:t>
                      </a:r>
                      <a:endParaRPr lang="ja-JP" altLang="en-US"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u="none" strike="noStrike">
                          <a:effectLst/>
                          <a:latin typeface="ＭＳ 明朝" panose="02020609040205080304" pitchFamily="17" charset="-128"/>
                          <a:ea typeface="ＭＳ 明朝" panose="02020609040205080304" pitchFamily="17" charset="-128"/>
                        </a:rPr>
                        <a:t>改善するつもりなし</a:t>
                      </a:r>
                      <a:endParaRPr lang="ja-JP" altLang="en-US"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22984">
                <a:tc>
                  <a:txBody>
                    <a:bodyPr/>
                    <a:lstStyle/>
                    <a:p>
                      <a:pPr algn="l" fontAlgn="ctr"/>
                      <a:r>
                        <a:rPr lang="zh-TW" altLang="en-US" sz="1000" u="none" strike="noStrike">
                          <a:effectLst/>
                          <a:latin typeface="ＭＳ 明朝" panose="02020609040205080304" pitchFamily="17" charset="-128"/>
                          <a:ea typeface="ＭＳ 明朝" panose="02020609040205080304" pitchFamily="17" charset="-128"/>
                        </a:rPr>
                        <a:t>質問回答者数</a:t>
                      </a:r>
                      <a:r>
                        <a:rPr lang="en-US" altLang="zh-TW" sz="1000" u="none" strike="noStrike">
                          <a:effectLst/>
                          <a:latin typeface="ＭＳ 明朝" panose="02020609040205080304" pitchFamily="17" charset="-128"/>
                          <a:ea typeface="ＭＳ 明朝" panose="02020609040205080304" pitchFamily="17" charset="-128"/>
                        </a:rPr>
                        <a:t>(</a:t>
                      </a:r>
                      <a:r>
                        <a:rPr lang="zh-TW" altLang="en-US" sz="1000" u="none" strike="noStrike">
                          <a:effectLst/>
                          <a:latin typeface="ＭＳ 明朝" panose="02020609040205080304" pitchFamily="17" charset="-128"/>
                          <a:ea typeface="ＭＳ 明朝" panose="02020609040205080304" pitchFamily="17" charset="-128"/>
                        </a:rPr>
                        <a:t>人</a:t>
                      </a:r>
                      <a:r>
                        <a:rPr lang="en-US" altLang="zh-TW" sz="1000" u="none" strike="noStrike">
                          <a:effectLst/>
                          <a:latin typeface="ＭＳ 明朝" panose="02020609040205080304" pitchFamily="17" charset="-128"/>
                          <a:ea typeface="ＭＳ 明朝" panose="02020609040205080304" pitchFamily="17" charset="-128"/>
                        </a:rPr>
                        <a:t>)</a:t>
                      </a:r>
                      <a:r>
                        <a:rPr lang="zh-TW" altLang="en-US" sz="1000" u="none" strike="noStrike">
                          <a:effectLst/>
                          <a:latin typeface="ＭＳ 明朝" panose="02020609040205080304" pitchFamily="17" charset="-128"/>
                          <a:ea typeface="ＭＳ 明朝" panose="02020609040205080304" pitchFamily="17" charset="-128"/>
                        </a:rPr>
                        <a:t>　</a:t>
                      </a:r>
                      <a:r>
                        <a:rPr lang="en-US" altLang="zh-TW" sz="1000" u="none" strike="noStrike">
                          <a:effectLst/>
                          <a:latin typeface="ＭＳ 明朝" panose="02020609040205080304" pitchFamily="17" charset="-128"/>
                          <a:ea typeface="ＭＳ 明朝" panose="02020609040205080304" pitchFamily="17" charset="-128"/>
                        </a:rPr>
                        <a:t>※</a:t>
                      </a:r>
                      <a:endParaRPr lang="en-US" altLang="zh-TW"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1,789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1,789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a:effectLst/>
                          <a:latin typeface="ＭＳ 明朝" panose="02020609040205080304" pitchFamily="17" charset="-128"/>
                          <a:ea typeface="ＭＳ 明朝" panose="02020609040205080304" pitchFamily="17" charset="-128"/>
                        </a:rPr>
                        <a:t>1,789 </a:t>
                      </a:r>
                      <a:endParaRPr lang="en-US" altLang="ja-JP"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a:effectLst/>
                          <a:latin typeface="ＭＳ 明朝" panose="02020609040205080304" pitchFamily="17" charset="-128"/>
                          <a:ea typeface="ＭＳ 明朝" panose="02020609040205080304" pitchFamily="17" charset="-128"/>
                        </a:rPr>
                        <a:t>1,784 </a:t>
                      </a:r>
                      <a:endParaRPr lang="en-US" altLang="ja-JP"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0617">
                <a:tc>
                  <a:txBody>
                    <a:bodyPr/>
                    <a:lstStyle/>
                    <a:p>
                      <a:pPr algn="l" fontAlgn="ctr"/>
                      <a:r>
                        <a:rPr lang="ja-JP" altLang="en-US" sz="1000" u="none" strike="noStrike">
                          <a:effectLst/>
                          <a:latin typeface="ＭＳ 明朝" panose="02020609040205080304" pitchFamily="17" charset="-128"/>
                          <a:ea typeface="ＭＳ 明朝" panose="02020609040205080304" pitchFamily="17" charset="-128"/>
                        </a:rPr>
                        <a:t>選択者数</a:t>
                      </a:r>
                      <a:r>
                        <a:rPr lang="en-US" altLang="ja-JP" sz="1000" u="none" strike="noStrike">
                          <a:effectLst/>
                          <a:latin typeface="ＭＳ 明朝" panose="02020609040205080304" pitchFamily="17" charset="-128"/>
                          <a:ea typeface="ＭＳ 明朝" panose="02020609040205080304" pitchFamily="17" charset="-128"/>
                        </a:rPr>
                        <a:t>(</a:t>
                      </a:r>
                      <a:r>
                        <a:rPr lang="ja-JP" altLang="en-US" sz="1000" u="none" strike="noStrike">
                          <a:effectLst/>
                          <a:latin typeface="ＭＳ 明朝" panose="02020609040205080304" pitchFamily="17" charset="-128"/>
                          <a:ea typeface="ＭＳ 明朝" panose="02020609040205080304" pitchFamily="17" charset="-128"/>
                        </a:rPr>
                        <a:t>人</a:t>
                      </a:r>
                      <a:r>
                        <a:rPr lang="en-US" altLang="ja-JP" sz="1000" u="none" strike="noStrike">
                          <a:effectLst/>
                          <a:latin typeface="ＭＳ 明朝" panose="02020609040205080304" pitchFamily="17" charset="-128"/>
                          <a:ea typeface="ＭＳ 明朝" panose="02020609040205080304" pitchFamily="17" charset="-128"/>
                        </a:rPr>
                        <a:t>)</a:t>
                      </a:r>
                      <a:r>
                        <a:rPr lang="ja-JP" altLang="en-US" sz="1000" u="none" strike="noStrike">
                          <a:effectLst/>
                          <a:latin typeface="ＭＳ 明朝" panose="02020609040205080304" pitchFamily="17" charset="-128"/>
                          <a:ea typeface="ＭＳ 明朝" panose="02020609040205080304" pitchFamily="17" charset="-128"/>
                        </a:rPr>
                        <a:t>　</a:t>
                      </a:r>
                      <a:r>
                        <a:rPr lang="en-US" altLang="ja-JP" sz="1000" u="none" strike="noStrike">
                          <a:effectLst/>
                          <a:latin typeface="ＭＳ 明朝" panose="02020609040205080304" pitchFamily="17" charset="-128"/>
                          <a:ea typeface="ＭＳ 明朝" panose="02020609040205080304" pitchFamily="17" charset="-128"/>
                        </a:rPr>
                        <a:t>※</a:t>
                      </a:r>
                      <a:endParaRPr lang="en-US" altLang="ja-JP"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442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118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429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a:effectLst/>
                          <a:latin typeface="ＭＳ 明朝" panose="02020609040205080304" pitchFamily="17" charset="-128"/>
                          <a:ea typeface="ＭＳ 明朝" panose="02020609040205080304" pitchFamily="17" charset="-128"/>
                        </a:rPr>
                        <a:t>818 </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22984">
                <a:tc>
                  <a:txBody>
                    <a:bodyPr/>
                    <a:lstStyle/>
                    <a:p>
                      <a:pPr algn="l" fontAlgn="ctr"/>
                      <a:r>
                        <a:rPr lang="zh-TW" altLang="en-US" sz="1000" u="none" strike="noStrike">
                          <a:effectLst/>
                          <a:latin typeface="ＭＳ 明朝" panose="02020609040205080304" pitchFamily="17" charset="-128"/>
                          <a:ea typeface="ＭＳ 明朝" panose="02020609040205080304" pitchFamily="17" charset="-128"/>
                        </a:rPr>
                        <a:t>選択者割合</a:t>
                      </a:r>
                      <a:r>
                        <a:rPr lang="en-US" altLang="zh-TW" sz="1000" u="none" strike="noStrike">
                          <a:effectLst/>
                          <a:latin typeface="ＭＳ 明朝" panose="02020609040205080304" pitchFamily="17" charset="-128"/>
                          <a:ea typeface="ＭＳ 明朝" panose="02020609040205080304" pitchFamily="17" charset="-128"/>
                        </a:rPr>
                        <a:t>(%)</a:t>
                      </a:r>
                      <a:r>
                        <a:rPr lang="zh-TW" altLang="en-US" sz="1000" u="none" strike="noStrike">
                          <a:effectLst/>
                          <a:latin typeface="ＭＳ 明朝" panose="02020609040205080304" pitchFamily="17" charset="-128"/>
                          <a:ea typeface="ＭＳ 明朝" panose="02020609040205080304" pitchFamily="17" charset="-128"/>
                        </a:rPr>
                        <a:t>　</a:t>
                      </a:r>
                      <a:r>
                        <a:rPr lang="en-US" altLang="zh-TW" sz="1000" u="none" strike="noStrike">
                          <a:effectLst/>
                          <a:latin typeface="ＭＳ 明朝" panose="02020609040205080304" pitchFamily="17" charset="-128"/>
                          <a:ea typeface="ＭＳ 明朝" panose="02020609040205080304" pitchFamily="17" charset="-128"/>
                        </a:rPr>
                        <a:t>※</a:t>
                      </a:r>
                      <a:endParaRPr lang="en-US" altLang="zh-TW" sz="1000" b="0" i="0" u="none" strike="noStrike">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ＭＳ 明朝" panose="02020609040205080304" pitchFamily="17" charset="-128"/>
                          <a:ea typeface="ＭＳ 明朝" panose="02020609040205080304" pitchFamily="17" charset="-128"/>
                        </a:rPr>
                        <a:t>24.7</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ＭＳ 明朝" panose="02020609040205080304" pitchFamily="17" charset="-128"/>
                          <a:ea typeface="ＭＳ 明朝" panose="02020609040205080304" pitchFamily="17" charset="-128"/>
                        </a:rPr>
                        <a:t>6.6</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ＭＳ 明朝" panose="02020609040205080304" pitchFamily="17" charset="-128"/>
                          <a:ea typeface="ＭＳ 明朝" panose="02020609040205080304" pitchFamily="17" charset="-128"/>
                        </a:rPr>
                        <a:t>24.0</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ＭＳ 明朝" panose="02020609040205080304" pitchFamily="17" charset="-128"/>
                          <a:ea typeface="ＭＳ 明朝" panose="02020609040205080304" pitchFamily="17" charset="-128"/>
                        </a:rPr>
                        <a:t>45.9</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8919" marR="8919" marT="891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grpSp>
        <p:nvGrpSpPr>
          <p:cNvPr id="4" name="Group 4"/>
          <p:cNvGrpSpPr>
            <a:grpSpLocks noChangeAspect="1"/>
          </p:cNvGrpSpPr>
          <p:nvPr/>
        </p:nvGrpSpPr>
        <p:grpSpPr bwMode="auto">
          <a:xfrm>
            <a:off x="381000" y="3365500"/>
            <a:ext cx="6119813" cy="2651125"/>
            <a:chOff x="240" y="2120"/>
            <a:chExt cx="3855" cy="1670"/>
          </a:xfrm>
        </p:grpSpPr>
        <p:sp>
          <p:nvSpPr>
            <p:cNvPr id="5" name="AutoShape 3"/>
            <p:cNvSpPr>
              <a:spLocks noChangeAspect="1" noChangeArrowheads="1" noTextEdit="1"/>
            </p:cNvSpPr>
            <p:nvPr/>
          </p:nvSpPr>
          <p:spPr bwMode="auto">
            <a:xfrm>
              <a:off x="240" y="2120"/>
              <a:ext cx="3855" cy="1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 name="Rectangle 5"/>
            <p:cNvSpPr>
              <a:spLocks noChangeArrowheads="1"/>
            </p:cNvSpPr>
            <p:nvPr/>
          </p:nvSpPr>
          <p:spPr bwMode="auto">
            <a:xfrm>
              <a:off x="241" y="2121"/>
              <a:ext cx="3853" cy="16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800"/>
            </a:p>
          </p:txBody>
        </p:sp>
        <p:sp>
          <p:nvSpPr>
            <p:cNvPr id="7" name="Rectangle 6"/>
            <p:cNvSpPr>
              <a:spLocks noChangeArrowheads="1"/>
            </p:cNvSpPr>
            <p:nvPr/>
          </p:nvSpPr>
          <p:spPr bwMode="auto">
            <a:xfrm>
              <a:off x="538" y="2314"/>
              <a:ext cx="3305" cy="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7"/>
            <p:cNvSpPr>
              <a:spLocks noEditPoints="1"/>
            </p:cNvSpPr>
            <p:nvPr/>
          </p:nvSpPr>
          <p:spPr bwMode="auto">
            <a:xfrm>
              <a:off x="538" y="2312"/>
              <a:ext cx="3305" cy="603"/>
            </a:xfrm>
            <a:custGeom>
              <a:avLst/>
              <a:gdLst>
                <a:gd name="T0" fmla="*/ 0 w 3305"/>
                <a:gd name="T1" fmla="*/ 599 h 603"/>
                <a:gd name="T2" fmla="*/ 3305 w 3305"/>
                <a:gd name="T3" fmla="*/ 599 h 603"/>
                <a:gd name="T4" fmla="*/ 3305 w 3305"/>
                <a:gd name="T5" fmla="*/ 603 h 603"/>
                <a:gd name="T6" fmla="*/ 0 w 3305"/>
                <a:gd name="T7" fmla="*/ 603 h 603"/>
                <a:gd name="T8" fmla="*/ 0 w 3305"/>
                <a:gd name="T9" fmla="*/ 599 h 603"/>
                <a:gd name="T10" fmla="*/ 0 w 3305"/>
                <a:gd name="T11" fmla="*/ 479 h 603"/>
                <a:gd name="T12" fmla="*/ 3305 w 3305"/>
                <a:gd name="T13" fmla="*/ 479 h 603"/>
                <a:gd name="T14" fmla="*/ 3305 w 3305"/>
                <a:gd name="T15" fmla="*/ 483 h 603"/>
                <a:gd name="T16" fmla="*/ 0 w 3305"/>
                <a:gd name="T17" fmla="*/ 483 h 603"/>
                <a:gd name="T18" fmla="*/ 0 w 3305"/>
                <a:gd name="T19" fmla="*/ 479 h 603"/>
                <a:gd name="T20" fmla="*/ 0 w 3305"/>
                <a:gd name="T21" fmla="*/ 360 h 603"/>
                <a:gd name="T22" fmla="*/ 3305 w 3305"/>
                <a:gd name="T23" fmla="*/ 360 h 603"/>
                <a:gd name="T24" fmla="*/ 3305 w 3305"/>
                <a:gd name="T25" fmla="*/ 363 h 603"/>
                <a:gd name="T26" fmla="*/ 0 w 3305"/>
                <a:gd name="T27" fmla="*/ 363 h 603"/>
                <a:gd name="T28" fmla="*/ 0 w 3305"/>
                <a:gd name="T29" fmla="*/ 360 h 603"/>
                <a:gd name="T30" fmla="*/ 0 w 3305"/>
                <a:gd name="T31" fmla="*/ 239 h 603"/>
                <a:gd name="T32" fmla="*/ 3305 w 3305"/>
                <a:gd name="T33" fmla="*/ 239 h 603"/>
                <a:gd name="T34" fmla="*/ 3305 w 3305"/>
                <a:gd name="T35" fmla="*/ 243 h 603"/>
                <a:gd name="T36" fmla="*/ 0 w 3305"/>
                <a:gd name="T37" fmla="*/ 243 h 603"/>
                <a:gd name="T38" fmla="*/ 0 w 3305"/>
                <a:gd name="T39" fmla="*/ 239 h 603"/>
                <a:gd name="T40" fmla="*/ 0 w 3305"/>
                <a:gd name="T41" fmla="*/ 119 h 603"/>
                <a:gd name="T42" fmla="*/ 3305 w 3305"/>
                <a:gd name="T43" fmla="*/ 119 h 603"/>
                <a:gd name="T44" fmla="*/ 3305 w 3305"/>
                <a:gd name="T45" fmla="*/ 123 h 603"/>
                <a:gd name="T46" fmla="*/ 0 w 3305"/>
                <a:gd name="T47" fmla="*/ 123 h 603"/>
                <a:gd name="T48" fmla="*/ 0 w 3305"/>
                <a:gd name="T49" fmla="*/ 119 h 603"/>
                <a:gd name="T50" fmla="*/ 0 w 3305"/>
                <a:gd name="T51" fmla="*/ 0 h 603"/>
                <a:gd name="T52" fmla="*/ 3305 w 3305"/>
                <a:gd name="T53" fmla="*/ 0 h 603"/>
                <a:gd name="T54" fmla="*/ 3305 w 3305"/>
                <a:gd name="T55" fmla="*/ 3 h 603"/>
                <a:gd name="T56" fmla="*/ 0 w 3305"/>
                <a:gd name="T57" fmla="*/ 3 h 603"/>
                <a:gd name="T58" fmla="*/ 0 w 3305"/>
                <a:gd name="T5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5" h="603">
                  <a:moveTo>
                    <a:pt x="0" y="599"/>
                  </a:moveTo>
                  <a:lnTo>
                    <a:pt x="3305" y="599"/>
                  </a:lnTo>
                  <a:lnTo>
                    <a:pt x="3305" y="603"/>
                  </a:lnTo>
                  <a:lnTo>
                    <a:pt x="0" y="603"/>
                  </a:lnTo>
                  <a:lnTo>
                    <a:pt x="0" y="599"/>
                  </a:lnTo>
                  <a:close/>
                  <a:moveTo>
                    <a:pt x="0" y="479"/>
                  </a:moveTo>
                  <a:lnTo>
                    <a:pt x="3305" y="479"/>
                  </a:lnTo>
                  <a:lnTo>
                    <a:pt x="3305" y="483"/>
                  </a:lnTo>
                  <a:lnTo>
                    <a:pt x="0" y="483"/>
                  </a:lnTo>
                  <a:lnTo>
                    <a:pt x="0" y="479"/>
                  </a:lnTo>
                  <a:close/>
                  <a:moveTo>
                    <a:pt x="0" y="360"/>
                  </a:moveTo>
                  <a:lnTo>
                    <a:pt x="3305" y="360"/>
                  </a:lnTo>
                  <a:lnTo>
                    <a:pt x="3305" y="363"/>
                  </a:lnTo>
                  <a:lnTo>
                    <a:pt x="0" y="363"/>
                  </a:lnTo>
                  <a:lnTo>
                    <a:pt x="0" y="360"/>
                  </a:lnTo>
                  <a:close/>
                  <a:moveTo>
                    <a:pt x="0" y="239"/>
                  </a:moveTo>
                  <a:lnTo>
                    <a:pt x="3305" y="239"/>
                  </a:lnTo>
                  <a:lnTo>
                    <a:pt x="3305" y="243"/>
                  </a:lnTo>
                  <a:lnTo>
                    <a:pt x="0" y="243"/>
                  </a:lnTo>
                  <a:lnTo>
                    <a:pt x="0" y="239"/>
                  </a:lnTo>
                  <a:close/>
                  <a:moveTo>
                    <a:pt x="0" y="119"/>
                  </a:moveTo>
                  <a:lnTo>
                    <a:pt x="3305" y="119"/>
                  </a:lnTo>
                  <a:lnTo>
                    <a:pt x="3305" y="123"/>
                  </a:lnTo>
                  <a:lnTo>
                    <a:pt x="0" y="123"/>
                  </a:lnTo>
                  <a:lnTo>
                    <a:pt x="0" y="119"/>
                  </a:lnTo>
                  <a:close/>
                  <a:moveTo>
                    <a:pt x="0" y="0"/>
                  </a:moveTo>
                  <a:lnTo>
                    <a:pt x="3305" y="0"/>
                  </a:lnTo>
                  <a:lnTo>
                    <a:pt x="3305" y="3"/>
                  </a:lnTo>
                  <a:lnTo>
                    <a:pt x="0" y="3"/>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 name="Freeform 8"/>
            <p:cNvSpPr>
              <a:spLocks noEditPoints="1"/>
            </p:cNvSpPr>
            <p:nvPr/>
          </p:nvSpPr>
          <p:spPr bwMode="auto">
            <a:xfrm>
              <a:off x="680" y="2388"/>
              <a:ext cx="3022" cy="645"/>
            </a:xfrm>
            <a:custGeom>
              <a:avLst/>
              <a:gdLst>
                <a:gd name="T0" fmla="*/ 0 w 3022"/>
                <a:gd name="T1" fmla="*/ 454 h 645"/>
                <a:gd name="T2" fmla="*/ 189 w 3022"/>
                <a:gd name="T3" fmla="*/ 454 h 645"/>
                <a:gd name="T4" fmla="*/ 189 w 3022"/>
                <a:gd name="T5" fmla="*/ 645 h 645"/>
                <a:gd name="T6" fmla="*/ 0 w 3022"/>
                <a:gd name="T7" fmla="*/ 645 h 645"/>
                <a:gd name="T8" fmla="*/ 0 w 3022"/>
                <a:gd name="T9" fmla="*/ 454 h 645"/>
                <a:gd name="T10" fmla="*/ 472 w 3022"/>
                <a:gd name="T11" fmla="*/ 0 h 645"/>
                <a:gd name="T12" fmla="*/ 661 w 3022"/>
                <a:gd name="T13" fmla="*/ 0 h 645"/>
                <a:gd name="T14" fmla="*/ 661 w 3022"/>
                <a:gd name="T15" fmla="*/ 645 h 645"/>
                <a:gd name="T16" fmla="*/ 472 w 3022"/>
                <a:gd name="T17" fmla="*/ 645 h 645"/>
                <a:gd name="T18" fmla="*/ 472 w 3022"/>
                <a:gd name="T19" fmla="*/ 0 h 645"/>
                <a:gd name="T20" fmla="*/ 944 w 3022"/>
                <a:gd name="T21" fmla="*/ 63 h 645"/>
                <a:gd name="T22" fmla="*/ 1133 w 3022"/>
                <a:gd name="T23" fmla="*/ 63 h 645"/>
                <a:gd name="T24" fmla="*/ 1133 w 3022"/>
                <a:gd name="T25" fmla="*/ 645 h 645"/>
                <a:gd name="T26" fmla="*/ 944 w 3022"/>
                <a:gd name="T27" fmla="*/ 645 h 645"/>
                <a:gd name="T28" fmla="*/ 944 w 3022"/>
                <a:gd name="T29" fmla="*/ 63 h 645"/>
                <a:gd name="T30" fmla="*/ 1416 w 3022"/>
                <a:gd name="T31" fmla="*/ 348 h 645"/>
                <a:gd name="T32" fmla="*/ 1605 w 3022"/>
                <a:gd name="T33" fmla="*/ 348 h 645"/>
                <a:gd name="T34" fmla="*/ 1605 w 3022"/>
                <a:gd name="T35" fmla="*/ 645 h 645"/>
                <a:gd name="T36" fmla="*/ 1416 w 3022"/>
                <a:gd name="T37" fmla="*/ 645 h 645"/>
                <a:gd name="T38" fmla="*/ 1416 w 3022"/>
                <a:gd name="T39" fmla="*/ 348 h 645"/>
                <a:gd name="T40" fmla="*/ 1889 w 3022"/>
                <a:gd name="T41" fmla="*/ 566 h 645"/>
                <a:gd name="T42" fmla="*/ 2077 w 3022"/>
                <a:gd name="T43" fmla="*/ 566 h 645"/>
                <a:gd name="T44" fmla="*/ 2077 w 3022"/>
                <a:gd name="T45" fmla="*/ 645 h 645"/>
                <a:gd name="T46" fmla="*/ 1889 w 3022"/>
                <a:gd name="T47" fmla="*/ 645 h 645"/>
                <a:gd name="T48" fmla="*/ 1889 w 3022"/>
                <a:gd name="T49" fmla="*/ 566 h 645"/>
                <a:gd name="T50" fmla="*/ 2361 w 3022"/>
                <a:gd name="T51" fmla="*/ 357 h 645"/>
                <a:gd name="T52" fmla="*/ 2550 w 3022"/>
                <a:gd name="T53" fmla="*/ 357 h 645"/>
                <a:gd name="T54" fmla="*/ 2550 w 3022"/>
                <a:gd name="T55" fmla="*/ 645 h 645"/>
                <a:gd name="T56" fmla="*/ 2361 w 3022"/>
                <a:gd name="T57" fmla="*/ 645 h 645"/>
                <a:gd name="T58" fmla="*/ 2361 w 3022"/>
                <a:gd name="T59" fmla="*/ 357 h 645"/>
                <a:gd name="T60" fmla="*/ 2833 w 3022"/>
                <a:gd name="T61" fmla="*/ 95 h 645"/>
                <a:gd name="T62" fmla="*/ 3022 w 3022"/>
                <a:gd name="T63" fmla="*/ 95 h 645"/>
                <a:gd name="T64" fmla="*/ 3022 w 3022"/>
                <a:gd name="T65" fmla="*/ 645 h 645"/>
                <a:gd name="T66" fmla="*/ 2833 w 3022"/>
                <a:gd name="T67" fmla="*/ 645 h 645"/>
                <a:gd name="T68" fmla="*/ 2833 w 3022"/>
                <a:gd name="T69" fmla="*/ 95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2" h="645">
                  <a:moveTo>
                    <a:pt x="0" y="454"/>
                  </a:moveTo>
                  <a:lnTo>
                    <a:pt x="189" y="454"/>
                  </a:lnTo>
                  <a:lnTo>
                    <a:pt x="189" y="645"/>
                  </a:lnTo>
                  <a:lnTo>
                    <a:pt x="0" y="645"/>
                  </a:lnTo>
                  <a:lnTo>
                    <a:pt x="0" y="454"/>
                  </a:lnTo>
                  <a:close/>
                  <a:moveTo>
                    <a:pt x="472" y="0"/>
                  </a:moveTo>
                  <a:lnTo>
                    <a:pt x="661" y="0"/>
                  </a:lnTo>
                  <a:lnTo>
                    <a:pt x="661" y="645"/>
                  </a:lnTo>
                  <a:lnTo>
                    <a:pt x="472" y="645"/>
                  </a:lnTo>
                  <a:lnTo>
                    <a:pt x="472" y="0"/>
                  </a:lnTo>
                  <a:close/>
                  <a:moveTo>
                    <a:pt x="944" y="63"/>
                  </a:moveTo>
                  <a:lnTo>
                    <a:pt x="1133" y="63"/>
                  </a:lnTo>
                  <a:lnTo>
                    <a:pt x="1133" y="645"/>
                  </a:lnTo>
                  <a:lnTo>
                    <a:pt x="944" y="645"/>
                  </a:lnTo>
                  <a:lnTo>
                    <a:pt x="944" y="63"/>
                  </a:lnTo>
                  <a:close/>
                  <a:moveTo>
                    <a:pt x="1416" y="348"/>
                  </a:moveTo>
                  <a:lnTo>
                    <a:pt x="1605" y="348"/>
                  </a:lnTo>
                  <a:lnTo>
                    <a:pt x="1605" y="645"/>
                  </a:lnTo>
                  <a:lnTo>
                    <a:pt x="1416" y="645"/>
                  </a:lnTo>
                  <a:lnTo>
                    <a:pt x="1416" y="348"/>
                  </a:lnTo>
                  <a:close/>
                  <a:moveTo>
                    <a:pt x="1889" y="566"/>
                  </a:moveTo>
                  <a:lnTo>
                    <a:pt x="2077" y="566"/>
                  </a:lnTo>
                  <a:lnTo>
                    <a:pt x="2077" y="645"/>
                  </a:lnTo>
                  <a:lnTo>
                    <a:pt x="1889" y="645"/>
                  </a:lnTo>
                  <a:lnTo>
                    <a:pt x="1889" y="566"/>
                  </a:lnTo>
                  <a:close/>
                  <a:moveTo>
                    <a:pt x="2361" y="357"/>
                  </a:moveTo>
                  <a:lnTo>
                    <a:pt x="2550" y="357"/>
                  </a:lnTo>
                  <a:lnTo>
                    <a:pt x="2550" y="645"/>
                  </a:lnTo>
                  <a:lnTo>
                    <a:pt x="2361" y="645"/>
                  </a:lnTo>
                  <a:lnTo>
                    <a:pt x="2361" y="357"/>
                  </a:lnTo>
                  <a:close/>
                  <a:moveTo>
                    <a:pt x="2833" y="95"/>
                  </a:moveTo>
                  <a:lnTo>
                    <a:pt x="3022" y="95"/>
                  </a:lnTo>
                  <a:lnTo>
                    <a:pt x="3022" y="645"/>
                  </a:lnTo>
                  <a:lnTo>
                    <a:pt x="2833" y="645"/>
                  </a:lnTo>
                  <a:lnTo>
                    <a:pt x="2833" y="95"/>
                  </a:lnTo>
                  <a:close/>
                </a:path>
              </a:pathLst>
            </a:custGeom>
            <a:solidFill>
              <a:srgbClr val="FAC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Rectangle 9"/>
            <p:cNvSpPr>
              <a:spLocks noChangeArrowheads="1"/>
            </p:cNvSpPr>
            <p:nvPr/>
          </p:nvSpPr>
          <p:spPr bwMode="auto">
            <a:xfrm>
              <a:off x="537" y="2314"/>
              <a:ext cx="3" cy="719"/>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 name="Freeform 10"/>
            <p:cNvSpPr>
              <a:spLocks noEditPoints="1"/>
            </p:cNvSpPr>
            <p:nvPr/>
          </p:nvSpPr>
          <p:spPr bwMode="auto">
            <a:xfrm>
              <a:off x="524" y="2312"/>
              <a:ext cx="14" cy="723"/>
            </a:xfrm>
            <a:custGeom>
              <a:avLst/>
              <a:gdLst>
                <a:gd name="T0" fmla="*/ 0 w 14"/>
                <a:gd name="T1" fmla="*/ 719 h 723"/>
                <a:gd name="T2" fmla="*/ 14 w 14"/>
                <a:gd name="T3" fmla="*/ 719 h 723"/>
                <a:gd name="T4" fmla="*/ 14 w 14"/>
                <a:gd name="T5" fmla="*/ 723 h 723"/>
                <a:gd name="T6" fmla="*/ 0 w 14"/>
                <a:gd name="T7" fmla="*/ 723 h 723"/>
                <a:gd name="T8" fmla="*/ 0 w 14"/>
                <a:gd name="T9" fmla="*/ 719 h 723"/>
                <a:gd name="T10" fmla="*/ 0 w 14"/>
                <a:gd name="T11" fmla="*/ 599 h 723"/>
                <a:gd name="T12" fmla="*/ 14 w 14"/>
                <a:gd name="T13" fmla="*/ 599 h 723"/>
                <a:gd name="T14" fmla="*/ 14 w 14"/>
                <a:gd name="T15" fmla="*/ 603 h 723"/>
                <a:gd name="T16" fmla="*/ 0 w 14"/>
                <a:gd name="T17" fmla="*/ 603 h 723"/>
                <a:gd name="T18" fmla="*/ 0 w 14"/>
                <a:gd name="T19" fmla="*/ 599 h 723"/>
                <a:gd name="T20" fmla="*/ 0 w 14"/>
                <a:gd name="T21" fmla="*/ 479 h 723"/>
                <a:gd name="T22" fmla="*/ 14 w 14"/>
                <a:gd name="T23" fmla="*/ 479 h 723"/>
                <a:gd name="T24" fmla="*/ 14 w 14"/>
                <a:gd name="T25" fmla="*/ 483 h 723"/>
                <a:gd name="T26" fmla="*/ 0 w 14"/>
                <a:gd name="T27" fmla="*/ 483 h 723"/>
                <a:gd name="T28" fmla="*/ 0 w 14"/>
                <a:gd name="T29" fmla="*/ 479 h 723"/>
                <a:gd name="T30" fmla="*/ 0 w 14"/>
                <a:gd name="T31" fmla="*/ 360 h 723"/>
                <a:gd name="T32" fmla="*/ 14 w 14"/>
                <a:gd name="T33" fmla="*/ 360 h 723"/>
                <a:gd name="T34" fmla="*/ 14 w 14"/>
                <a:gd name="T35" fmla="*/ 363 h 723"/>
                <a:gd name="T36" fmla="*/ 0 w 14"/>
                <a:gd name="T37" fmla="*/ 363 h 723"/>
                <a:gd name="T38" fmla="*/ 0 w 14"/>
                <a:gd name="T39" fmla="*/ 360 h 723"/>
                <a:gd name="T40" fmla="*/ 0 w 14"/>
                <a:gd name="T41" fmla="*/ 239 h 723"/>
                <a:gd name="T42" fmla="*/ 14 w 14"/>
                <a:gd name="T43" fmla="*/ 239 h 723"/>
                <a:gd name="T44" fmla="*/ 14 w 14"/>
                <a:gd name="T45" fmla="*/ 243 h 723"/>
                <a:gd name="T46" fmla="*/ 0 w 14"/>
                <a:gd name="T47" fmla="*/ 243 h 723"/>
                <a:gd name="T48" fmla="*/ 0 w 14"/>
                <a:gd name="T49" fmla="*/ 239 h 723"/>
                <a:gd name="T50" fmla="*/ 0 w 14"/>
                <a:gd name="T51" fmla="*/ 119 h 723"/>
                <a:gd name="T52" fmla="*/ 14 w 14"/>
                <a:gd name="T53" fmla="*/ 119 h 723"/>
                <a:gd name="T54" fmla="*/ 14 w 14"/>
                <a:gd name="T55" fmla="*/ 123 h 723"/>
                <a:gd name="T56" fmla="*/ 0 w 14"/>
                <a:gd name="T57" fmla="*/ 123 h 723"/>
                <a:gd name="T58" fmla="*/ 0 w 14"/>
                <a:gd name="T59" fmla="*/ 119 h 723"/>
                <a:gd name="T60" fmla="*/ 0 w 14"/>
                <a:gd name="T61" fmla="*/ 0 h 723"/>
                <a:gd name="T62" fmla="*/ 14 w 14"/>
                <a:gd name="T63" fmla="*/ 0 h 723"/>
                <a:gd name="T64" fmla="*/ 14 w 14"/>
                <a:gd name="T65" fmla="*/ 3 h 723"/>
                <a:gd name="T66" fmla="*/ 0 w 14"/>
                <a:gd name="T67" fmla="*/ 3 h 723"/>
                <a:gd name="T68" fmla="*/ 0 w 14"/>
                <a:gd name="T69"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723">
                  <a:moveTo>
                    <a:pt x="0" y="719"/>
                  </a:moveTo>
                  <a:lnTo>
                    <a:pt x="14" y="719"/>
                  </a:lnTo>
                  <a:lnTo>
                    <a:pt x="14" y="723"/>
                  </a:lnTo>
                  <a:lnTo>
                    <a:pt x="0" y="723"/>
                  </a:lnTo>
                  <a:lnTo>
                    <a:pt x="0" y="719"/>
                  </a:lnTo>
                  <a:close/>
                  <a:moveTo>
                    <a:pt x="0" y="599"/>
                  </a:moveTo>
                  <a:lnTo>
                    <a:pt x="14" y="599"/>
                  </a:lnTo>
                  <a:lnTo>
                    <a:pt x="14" y="603"/>
                  </a:lnTo>
                  <a:lnTo>
                    <a:pt x="0" y="603"/>
                  </a:lnTo>
                  <a:lnTo>
                    <a:pt x="0" y="599"/>
                  </a:lnTo>
                  <a:close/>
                  <a:moveTo>
                    <a:pt x="0" y="479"/>
                  </a:moveTo>
                  <a:lnTo>
                    <a:pt x="14" y="479"/>
                  </a:lnTo>
                  <a:lnTo>
                    <a:pt x="14" y="483"/>
                  </a:lnTo>
                  <a:lnTo>
                    <a:pt x="0" y="483"/>
                  </a:lnTo>
                  <a:lnTo>
                    <a:pt x="0" y="479"/>
                  </a:lnTo>
                  <a:close/>
                  <a:moveTo>
                    <a:pt x="0" y="360"/>
                  </a:moveTo>
                  <a:lnTo>
                    <a:pt x="14" y="360"/>
                  </a:lnTo>
                  <a:lnTo>
                    <a:pt x="14" y="363"/>
                  </a:lnTo>
                  <a:lnTo>
                    <a:pt x="0" y="363"/>
                  </a:lnTo>
                  <a:lnTo>
                    <a:pt x="0" y="360"/>
                  </a:lnTo>
                  <a:close/>
                  <a:moveTo>
                    <a:pt x="0" y="239"/>
                  </a:moveTo>
                  <a:lnTo>
                    <a:pt x="14" y="239"/>
                  </a:lnTo>
                  <a:lnTo>
                    <a:pt x="14" y="243"/>
                  </a:lnTo>
                  <a:lnTo>
                    <a:pt x="0" y="243"/>
                  </a:lnTo>
                  <a:lnTo>
                    <a:pt x="0" y="239"/>
                  </a:lnTo>
                  <a:close/>
                  <a:moveTo>
                    <a:pt x="0" y="119"/>
                  </a:moveTo>
                  <a:lnTo>
                    <a:pt x="14" y="119"/>
                  </a:lnTo>
                  <a:lnTo>
                    <a:pt x="14" y="123"/>
                  </a:lnTo>
                  <a:lnTo>
                    <a:pt x="0" y="123"/>
                  </a:lnTo>
                  <a:lnTo>
                    <a:pt x="0" y="119"/>
                  </a:lnTo>
                  <a:close/>
                  <a:moveTo>
                    <a:pt x="0" y="0"/>
                  </a:moveTo>
                  <a:lnTo>
                    <a:pt x="14" y="0"/>
                  </a:lnTo>
                  <a:lnTo>
                    <a:pt x="14" y="3"/>
                  </a:lnTo>
                  <a:lnTo>
                    <a:pt x="0" y="3"/>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 name="Rectangle 11"/>
            <p:cNvSpPr>
              <a:spLocks noChangeArrowheads="1"/>
            </p:cNvSpPr>
            <p:nvPr/>
          </p:nvSpPr>
          <p:spPr bwMode="auto">
            <a:xfrm>
              <a:off x="538" y="3031"/>
              <a:ext cx="3305" cy="4"/>
            </a:xfrm>
            <a:prstGeom prst="rect">
              <a:avLst/>
            </a:pr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 name="Freeform 12"/>
            <p:cNvSpPr>
              <a:spLocks noEditPoints="1"/>
            </p:cNvSpPr>
            <p:nvPr/>
          </p:nvSpPr>
          <p:spPr bwMode="auto">
            <a:xfrm>
              <a:off x="537" y="3033"/>
              <a:ext cx="3308" cy="547"/>
            </a:xfrm>
            <a:custGeom>
              <a:avLst/>
              <a:gdLst>
                <a:gd name="T0" fmla="*/ 3 w 3308"/>
                <a:gd name="T1" fmla="*/ 14 h 547"/>
                <a:gd name="T2" fmla="*/ 0 w 3308"/>
                <a:gd name="T3" fmla="*/ 0 h 547"/>
                <a:gd name="T4" fmla="*/ 3 w 3308"/>
                <a:gd name="T5" fmla="*/ 0 h 547"/>
                <a:gd name="T6" fmla="*/ 0 w 3308"/>
                <a:gd name="T7" fmla="*/ 547 h 547"/>
                <a:gd name="T8" fmla="*/ 3 w 3308"/>
                <a:gd name="T9" fmla="*/ 0 h 547"/>
                <a:gd name="T10" fmla="*/ 475 w 3308"/>
                <a:gd name="T11" fmla="*/ 14 h 547"/>
                <a:gd name="T12" fmla="*/ 472 w 3308"/>
                <a:gd name="T13" fmla="*/ 0 h 547"/>
                <a:gd name="T14" fmla="*/ 475 w 3308"/>
                <a:gd name="T15" fmla="*/ 0 h 547"/>
                <a:gd name="T16" fmla="*/ 472 w 3308"/>
                <a:gd name="T17" fmla="*/ 547 h 547"/>
                <a:gd name="T18" fmla="*/ 475 w 3308"/>
                <a:gd name="T19" fmla="*/ 0 h 547"/>
                <a:gd name="T20" fmla="*/ 947 w 3308"/>
                <a:gd name="T21" fmla="*/ 14 h 547"/>
                <a:gd name="T22" fmla="*/ 944 w 3308"/>
                <a:gd name="T23" fmla="*/ 0 h 547"/>
                <a:gd name="T24" fmla="*/ 947 w 3308"/>
                <a:gd name="T25" fmla="*/ 0 h 547"/>
                <a:gd name="T26" fmla="*/ 944 w 3308"/>
                <a:gd name="T27" fmla="*/ 547 h 547"/>
                <a:gd name="T28" fmla="*/ 947 w 3308"/>
                <a:gd name="T29" fmla="*/ 0 h 547"/>
                <a:gd name="T30" fmla="*/ 1420 w 3308"/>
                <a:gd name="T31" fmla="*/ 14 h 547"/>
                <a:gd name="T32" fmla="*/ 1416 w 3308"/>
                <a:gd name="T33" fmla="*/ 0 h 547"/>
                <a:gd name="T34" fmla="*/ 1420 w 3308"/>
                <a:gd name="T35" fmla="*/ 0 h 547"/>
                <a:gd name="T36" fmla="*/ 1416 w 3308"/>
                <a:gd name="T37" fmla="*/ 547 h 547"/>
                <a:gd name="T38" fmla="*/ 1420 w 3308"/>
                <a:gd name="T39" fmla="*/ 0 h 547"/>
                <a:gd name="T40" fmla="*/ 1892 w 3308"/>
                <a:gd name="T41" fmla="*/ 14 h 547"/>
                <a:gd name="T42" fmla="*/ 1888 w 3308"/>
                <a:gd name="T43" fmla="*/ 0 h 547"/>
                <a:gd name="T44" fmla="*/ 1892 w 3308"/>
                <a:gd name="T45" fmla="*/ 0 h 547"/>
                <a:gd name="T46" fmla="*/ 1888 w 3308"/>
                <a:gd name="T47" fmla="*/ 547 h 547"/>
                <a:gd name="T48" fmla="*/ 1892 w 3308"/>
                <a:gd name="T49" fmla="*/ 0 h 547"/>
                <a:gd name="T50" fmla="*/ 2364 w 3308"/>
                <a:gd name="T51" fmla="*/ 14 h 547"/>
                <a:gd name="T52" fmla="*/ 2360 w 3308"/>
                <a:gd name="T53" fmla="*/ 0 h 547"/>
                <a:gd name="T54" fmla="*/ 2364 w 3308"/>
                <a:gd name="T55" fmla="*/ 0 h 547"/>
                <a:gd name="T56" fmla="*/ 2360 w 3308"/>
                <a:gd name="T57" fmla="*/ 547 h 547"/>
                <a:gd name="T58" fmla="*/ 2364 w 3308"/>
                <a:gd name="T59" fmla="*/ 0 h 547"/>
                <a:gd name="T60" fmla="*/ 2836 w 3308"/>
                <a:gd name="T61" fmla="*/ 14 h 547"/>
                <a:gd name="T62" fmla="*/ 2832 w 3308"/>
                <a:gd name="T63" fmla="*/ 0 h 547"/>
                <a:gd name="T64" fmla="*/ 2836 w 3308"/>
                <a:gd name="T65" fmla="*/ 0 h 547"/>
                <a:gd name="T66" fmla="*/ 2832 w 3308"/>
                <a:gd name="T67" fmla="*/ 547 h 547"/>
                <a:gd name="T68" fmla="*/ 2836 w 3308"/>
                <a:gd name="T69" fmla="*/ 0 h 547"/>
                <a:gd name="T70" fmla="*/ 3308 w 3308"/>
                <a:gd name="T71" fmla="*/ 14 h 547"/>
                <a:gd name="T72" fmla="*/ 3305 w 3308"/>
                <a:gd name="T73" fmla="*/ 0 h 547"/>
                <a:gd name="T74" fmla="*/ 3308 w 3308"/>
                <a:gd name="T75" fmla="*/ 0 h 547"/>
                <a:gd name="T76" fmla="*/ 3305 w 3308"/>
                <a:gd name="T77" fmla="*/ 547 h 547"/>
                <a:gd name="T78" fmla="*/ 3308 w 3308"/>
                <a:gd name="T7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08" h="547">
                  <a:moveTo>
                    <a:pt x="3" y="0"/>
                  </a:moveTo>
                  <a:lnTo>
                    <a:pt x="3" y="14"/>
                  </a:lnTo>
                  <a:lnTo>
                    <a:pt x="0" y="14"/>
                  </a:lnTo>
                  <a:lnTo>
                    <a:pt x="0" y="0"/>
                  </a:lnTo>
                  <a:lnTo>
                    <a:pt x="3" y="0"/>
                  </a:lnTo>
                  <a:close/>
                  <a:moveTo>
                    <a:pt x="3" y="0"/>
                  </a:moveTo>
                  <a:lnTo>
                    <a:pt x="3" y="547"/>
                  </a:lnTo>
                  <a:lnTo>
                    <a:pt x="0" y="547"/>
                  </a:lnTo>
                  <a:lnTo>
                    <a:pt x="0" y="0"/>
                  </a:lnTo>
                  <a:lnTo>
                    <a:pt x="3" y="0"/>
                  </a:lnTo>
                  <a:close/>
                  <a:moveTo>
                    <a:pt x="475" y="0"/>
                  </a:moveTo>
                  <a:lnTo>
                    <a:pt x="475" y="14"/>
                  </a:lnTo>
                  <a:lnTo>
                    <a:pt x="472" y="14"/>
                  </a:lnTo>
                  <a:lnTo>
                    <a:pt x="472" y="0"/>
                  </a:lnTo>
                  <a:lnTo>
                    <a:pt x="475" y="0"/>
                  </a:lnTo>
                  <a:close/>
                  <a:moveTo>
                    <a:pt x="475" y="0"/>
                  </a:moveTo>
                  <a:lnTo>
                    <a:pt x="475" y="547"/>
                  </a:lnTo>
                  <a:lnTo>
                    <a:pt x="472" y="547"/>
                  </a:lnTo>
                  <a:lnTo>
                    <a:pt x="472" y="0"/>
                  </a:lnTo>
                  <a:lnTo>
                    <a:pt x="475" y="0"/>
                  </a:lnTo>
                  <a:close/>
                  <a:moveTo>
                    <a:pt x="947" y="0"/>
                  </a:moveTo>
                  <a:lnTo>
                    <a:pt x="947" y="14"/>
                  </a:lnTo>
                  <a:lnTo>
                    <a:pt x="944" y="14"/>
                  </a:lnTo>
                  <a:lnTo>
                    <a:pt x="944" y="0"/>
                  </a:lnTo>
                  <a:lnTo>
                    <a:pt x="947" y="0"/>
                  </a:lnTo>
                  <a:close/>
                  <a:moveTo>
                    <a:pt x="947" y="0"/>
                  </a:moveTo>
                  <a:lnTo>
                    <a:pt x="947" y="547"/>
                  </a:lnTo>
                  <a:lnTo>
                    <a:pt x="944" y="547"/>
                  </a:lnTo>
                  <a:lnTo>
                    <a:pt x="944" y="0"/>
                  </a:lnTo>
                  <a:lnTo>
                    <a:pt x="947" y="0"/>
                  </a:lnTo>
                  <a:close/>
                  <a:moveTo>
                    <a:pt x="1420" y="0"/>
                  </a:moveTo>
                  <a:lnTo>
                    <a:pt x="1420" y="14"/>
                  </a:lnTo>
                  <a:lnTo>
                    <a:pt x="1416" y="14"/>
                  </a:lnTo>
                  <a:lnTo>
                    <a:pt x="1416" y="0"/>
                  </a:lnTo>
                  <a:lnTo>
                    <a:pt x="1420" y="0"/>
                  </a:lnTo>
                  <a:close/>
                  <a:moveTo>
                    <a:pt x="1420" y="0"/>
                  </a:moveTo>
                  <a:lnTo>
                    <a:pt x="1420" y="547"/>
                  </a:lnTo>
                  <a:lnTo>
                    <a:pt x="1416" y="547"/>
                  </a:lnTo>
                  <a:lnTo>
                    <a:pt x="1416" y="0"/>
                  </a:lnTo>
                  <a:lnTo>
                    <a:pt x="1420" y="0"/>
                  </a:lnTo>
                  <a:close/>
                  <a:moveTo>
                    <a:pt x="1892" y="0"/>
                  </a:moveTo>
                  <a:lnTo>
                    <a:pt x="1892" y="14"/>
                  </a:lnTo>
                  <a:lnTo>
                    <a:pt x="1888" y="14"/>
                  </a:lnTo>
                  <a:lnTo>
                    <a:pt x="1888" y="0"/>
                  </a:lnTo>
                  <a:lnTo>
                    <a:pt x="1892" y="0"/>
                  </a:lnTo>
                  <a:close/>
                  <a:moveTo>
                    <a:pt x="1892" y="0"/>
                  </a:moveTo>
                  <a:lnTo>
                    <a:pt x="1892" y="547"/>
                  </a:lnTo>
                  <a:lnTo>
                    <a:pt x="1888" y="547"/>
                  </a:lnTo>
                  <a:lnTo>
                    <a:pt x="1888" y="0"/>
                  </a:lnTo>
                  <a:lnTo>
                    <a:pt x="1892" y="0"/>
                  </a:lnTo>
                  <a:close/>
                  <a:moveTo>
                    <a:pt x="2364" y="0"/>
                  </a:moveTo>
                  <a:lnTo>
                    <a:pt x="2364" y="14"/>
                  </a:lnTo>
                  <a:lnTo>
                    <a:pt x="2360" y="14"/>
                  </a:lnTo>
                  <a:lnTo>
                    <a:pt x="2360" y="0"/>
                  </a:lnTo>
                  <a:lnTo>
                    <a:pt x="2364" y="0"/>
                  </a:lnTo>
                  <a:close/>
                  <a:moveTo>
                    <a:pt x="2364" y="0"/>
                  </a:moveTo>
                  <a:lnTo>
                    <a:pt x="2364" y="547"/>
                  </a:lnTo>
                  <a:lnTo>
                    <a:pt x="2360" y="547"/>
                  </a:lnTo>
                  <a:lnTo>
                    <a:pt x="2360" y="0"/>
                  </a:lnTo>
                  <a:lnTo>
                    <a:pt x="2364" y="0"/>
                  </a:lnTo>
                  <a:close/>
                  <a:moveTo>
                    <a:pt x="2836" y="0"/>
                  </a:moveTo>
                  <a:lnTo>
                    <a:pt x="2836" y="14"/>
                  </a:lnTo>
                  <a:lnTo>
                    <a:pt x="2832" y="14"/>
                  </a:lnTo>
                  <a:lnTo>
                    <a:pt x="2832" y="0"/>
                  </a:lnTo>
                  <a:lnTo>
                    <a:pt x="2836" y="0"/>
                  </a:lnTo>
                  <a:close/>
                  <a:moveTo>
                    <a:pt x="2836" y="0"/>
                  </a:moveTo>
                  <a:lnTo>
                    <a:pt x="2836" y="547"/>
                  </a:lnTo>
                  <a:lnTo>
                    <a:pt x="2832" y="547"/>
                  </a:lnTo>
                  <a:lnTo>
                    <a:pt x="2832" y="0"/>
                  </a:lnTo>
                  <a:lnTo>
                    <a:pt x="2836" y="0"/>
                  </a:lnTo>
                  <a:close/>
                  <a:moveTo>
                    <a:pt x="3308" y="0"/>
                  </a:moveTo>
                  <a:lnTo>
                    <a:pt x="3308" y="14"/>
                  </a:lnTo>
                  <a:lnTo>
                    <a:pt x="3305" y="14"/>
                  </a:lnTo>
                  <a:lnTo>
                    <a:pt x="3305" y="0"/>
                  </a:lnTo>
                  <a:lnTo>
                    <a:pt x="3308" y="0"/>
                  </a:lnTo>
                  <a:close/>
                  <a:moveTo>
                    <a:pt x="3308" y="0"/>
                  </a:moveTo>
                  <a:lnTo>
                    <a:pt x="3308" y="547"/>
                  </a:lnTo>
                  <a:lnTo>
                    <a:pt x="3305" y="547"/>
                  </a:lnTo>
                  <a:lnTo>
                    <a:pt x="3305" y="0"/>
                  </a:lnTo>
                  <a:lnTo>
                    <a:pt x="3308" y="0"/>
                  </a:lnTo>
                  <a:close/>
                </a:path>
              </a:pathLst>
            </a:cu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 name="Freeform 13"/>
            <p:cNvSpPr>
              <a:spLocks noEditPoints="1"/>
            </p:cNvSpPr>
            <p:nvPr/>
          </p:nvSpPr>
          <p:spPr bwMode="auto">
            <a:xfrm>
              <a:off x="537" y="3580"/>
              <a:ext cx="3308" cy="96"/>
            </a:xfrm>
            <a:custGeom>
              <a:avLst/>
              <a:gdLst>
                <a:gd name="T0" fmla="*/ 3 w 3308"/>
                <a:gd name="T1" fmla="*/ 0 h 96"/>
                <a:gd name="T2" fmla="*/ 3 w 3308"/>
                <a:gd name="T3" fmla="*/ 96 h 96"/>
                <a:gd name="T4" fmla="*/ 0 w 3308"/>
                <a:gd name="T5" fmla="*/ 96 h 96"/>
                <a:gd name="T6" fmla="*/ 0 w 3308"/>
                <a:gd name="T7" fmla="*/ 0 h 96"/>
                <a:gd name="T8" fmla="*/ 3 w 3308"/>
                <a:gd name="T9" fmla="*/ 0 h 96"/>
                <a:gd name="T10" fmla="*/ 475 w 3308"/>
                <a:gd name="T11" fmla="*/ 0 h 96"/>
                <a:gd name="T12" fmla="*/ 475 w 3308"/>
                <a:gd name="T13" fmla="*/ 96 h 96"/>
                <a:gd name="T14" fmla="*/ 472 w 3308"/>
                <a:gd name="T15" fmla="*/ 96 h 96"/>
                <a:gd name="T16" fmla="*/ 472 w 3308"/>
                <a:gd name="T17" fmla="*/ 0 h 96"/>
                <a:gd name="T18" fmla="*/ 475 w 3308"/>
                <a:gd name="T19" fmla="*/ 0 h 96"/>
                <a:gd name="T20" fmla="*/ 1420 w 3308"/>
                <a:gd name="T21" fmla="*/ 0 h 96"/>
                <a:gd name="T22" fmla="*/ 1420 w 3308"/>
                <a:gd name="T23" fmla="*/ 96 h 96"/>
                <a:gd name="T24" fmla="*/ 1416 w 3308"/>
                <a:gd name="T25" fmla="*/ 96 h 96"/>
                <a:gd name="T26" fmla="*/ 1416 w 3308"/>
                <a:gd name="T27" fmla="*/ 0 h 96"/>
                <a:gd name="T28" fmla="*/ 1420 w 3308"/>
                <a:gd name="T29" fmla="*/ 0 h 96"/>
                <a:gd name="T30" fmla="*/ 2364 w 3308"/>
                <a:gd name="T31" fmla="*/ 0 h 96"/>
                <a:gd name="T32" fmla="*/ 2364 w 3308"/>
                <a:gd name="T33" fmla="*/ 96 h 96"/>
                <a:gd name="T34" fmla="*/ 2360 w 3308"/>
                <a:gd name="T35" fmla="*/ 96 h 96"/>
                <a:gd name="T36" fmla="*/ 2360 w 3308"/>
                <a:gd name="T37" fmla="*/ 0 h 96"/>
                <a:gd name="T38" fmla="*/ 2364 w 3308"/>
                <a:gd name="T39" fmla="*/ 0 h 96"/>
                <a:gd name="T40" fmla="*/ 2836 w 3308"/>
                <a:gd name="T41" fmla="*/ 0 h 96"/>
                <a:gd name="T42" fmla="*/ 2836 w 3308"/>
                <a:gd name="T43" fmla="*/ 96 h 96"/>
                <a:gd name="T44" fmla="*/ 2832 w 3308"/>
                <a:gd name="T45" fmla="*/ 96 h 96"/>
                <a:gd name="T46" fmla="*/ 2832 w 3308"/>
                <a:gd name="T47" fmla="*/ 0 h 96"/>
                <a:gd name="T48" fmla="*/ 2836 w 3308"/>
                <a:gd name="T49" fmla="*/ 0 h 96"/>
                <a:gd name="T50" fmla="*/ 3308 w 3308"/>
                <a:gd name="T51" fmla="*/ 0 h 96"/>
                <a:gd name="T52" fmla="*/ 3308 w 3308"/>
                <a:gd name="T53" fmla="*/ 96 h 96"/>
                <a:gd name="T54" fmla="*/ 3305 w 3308"/>
                <a:gd name="T55" fmla="*/ 96 h 96"/>
                <a:gd name="T56" fmla="*/ 3305 w 3308"/>
                <a:gd name="T57" fmla="*/ 0 h 96"/>
                <a:gd name="T58" fmla="*/ 3308 w 3308"/>
                <a:gd name="T5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08" h="96">
                  <a:moveTo>
                    <a:pt x="3" y="0"/>
                  </a:moveTo>
                  <a:lnTo>
                    <a:pt x="3" y="96"/>
                  </a:lnTo>
                  <a:lnTo>
                    <a:pt x="0" y="96"/>
                  </a:lnTo>
                  <a:lnTo>
                    <a:pt x="0" y="0"/>
                  </a:lnTo>
                  <a:lnTo>
                    <a:pt x="3" y="0"/>
                  </a:lnTo>
                  <a:close/>
                  <a:moveTo>
                    <a:pt x="475" y="0"/>
                  </a:moveTo>
                  <a:lnTo>
                    <a:pt x="475" y="96"/>
                  </a:lnTo>
                  <a:lnTo>
                    <a:pt x="472" y="96"/>
                  </a:lnTo>
                  <a:lnTo>
                    <a:pt x="472" y="0"/>
                  </a:lnTo>
                  <a:lnTo>
                    <a:pt x="475" y="0"/>
                  </a:lnTo>
                  <a:close/>
                  <a:moveTo>
                    <a:pt x="1420" y="0"/>
                  </a:moveTo>
                  <a:lnTo>
                    <a:pt x="1420" y="96"/>
                  </a:lnTo>
                  <a:lnTo>
                    <a:pt x="1416" y="96"/>
                  </a:lnTo>
                  <a:lnTo>
                    <a:pt x="1416" y="0"/>
                  </a:lnTo>
                  <a:lnTo>
                    <a:pt x="1420" y="0"/>
                  </a:lnTo>
                  <a:close/>
                  <a:moveTo>
                    <a:pt x="2364" y="0"/>
                  </a:moveTo>
                  <a:lnTo>
                    <a:pt x="2364" y="96"/>
                  </a:lnTo>
                  <a:lnTo>
                    <a:pt x="2360" y="96"/>
                  </a:lnTo>
                  <a:lnTo>
                    <a:pt x="2360" y="0"/>
                  </a:lnTo>
                  <a:lnTo>
                    <a:pt x="2364" y="0"/>
                  </a:lnTo>
                  <a:close/>
                  <a:moveTo>
                    <a:pt x="2836" y="0"/>
                  </a:moveTo>
                  <a:lnTo>
                    <a:pt x="2836" y="96"/>
                  </a:lnTo>
                  <a:lnTo>
                    <a:pt x="2832" y="96"/>
                  </a:lnTo>
                  <a:lnTo>
                    <a:pt x="2832" y="0"/>
                  </a:lnTo>
                  <a:lnTo>
                    <a:pt x="2836" y="0"/>
                  </a:lnTo>
                  <a:close/>
                  <a:moveTo>
                    <a:pt x="3308" y="0"/>
                  </a:moveTo>
                  <a:lnTo>
                    <a:pt x="3308" y="96"/>
                  </a:lnTo>
                  <a:lnTo>
                    <a:pt x="3305" y="96"/>
                  </a:lnTo>
                  <a:lnTo>
                    <a:pt x="3305" y="0"/>
                  </a:lnTo>
                  <a:lnTo>
                    <a:pt x="3308" y="0"/>
                  </a:lnTo>
                  <a:close/>
                </a:path>
              </a:pathLst>
            </a:cu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 name="Rectangle 14"/>
            <p:cNvSpPr>
              <a:spLocks noChangeArrowheads="1"/>
            </p:cNvSpPr>
            <p:nvPr/>
          </p:nvSpPr>
          <p:spPr bwMode="auto">
            <a:xfrm>
              <a:off x="718" y="2765"/>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15.9</a:t>
              </a:r>
              <a:endParaRPr kumimoji="0" lang="ja-JP" altLang="ja-JP" sz="800" b="0" i="0" u="none" strike="noStrike" cap="none" normalizeH="0" baseline="0" dirty="0" smtClean="0">
                <a:ln>
                  <a:noFill/>
                </a:ln>
                <a:solidFill>
                  <a:schemeClr val="tx1"/>
                </a:solidFill>
                <a:effectLst/>
              </a:endParaRPr>
            </a:p>
          </p:txBody>
        </p:sp>
        <p:sp>
          <p:nvSpPr>
            <p:cNvPr id="20" name="Rectangle 15"/>
            <p:cNvSpPr>
              <a:spLocks noChangeArrowheads="1"/>
            </p:cNvSpPr>
            <p:nvPr/>
          </p:nvSpPr>
          <p:spPr bwMode="auto">
            <a:xfrm>
              <a:off x="1190" y="2310"/>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53.7</a:t>
              </a:r>
              <a:endParaRPr kumimoji="0" lang="ja-JP" altLang="ja-JP" sz="800" b="0" i="0" u="none" strike="noStrike" cap="none" normalizeH="0" baseline="0" dirty="0" smtClean="0">
                <a:ln>
                  <a:noFill/>
                </a:ln>
                <a:solidFill>
                  <a:schemeClr val="tx1"/>
                </a:solidFill>
                <a:effectLst/>
              </a:endParaRPr>
            </a:p>
          </p:txBody>
        </p:sp>
        <p:sp>
          <p:nvSpPr>
            <p:cNvPr id="21" name="Rectangle 16"/>
            <p:cNvSpPr>
              <a:spLocks noChangeArrowheads="1"/>
            </p:cNvSpPr>
            <p:nvPr/>
          </p:nvSpPr>
          <p:spPr bwMode="auto">
            <a:xfrm>
              <a:off x="1662" y="2374"/>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48.5</a:t>
              </a:r>
              <a:endParaRPr kumimoji="0" lang="ja-JP" altLang="ja-JP" sz="800" b="0" i="0" u="none" strike="noStrike" cap="none" normalizeH="0" baseline="0" dirty="0" smtClean="0">
                <a:ln>
                  <a:noFill/>
                </a:ln>
                <a:solidFill>
                  <a:schemeClr val="tx1"/>
                </a:solidFill>
                <a:effectLst/>
              </a:endParaRPr>
            </a:p>
          </p:txBody>
        </p:sp>
        <p:sp>
          <p:nvSpPr>
            <p:cNvPr id="22" name="Rectangle 17"/>
            <p:cNvSpPr>
              <a:spLocks noChangeArrowheads="1"/>
            </p:cNvSpPr>
            <p:nvPr/>
          </p:nvSpPr>
          <p:spPr bwMode="auto">
            <a:xfrm>
              <a:off x="2134" y="2659"/>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24.7</a:t>
              </a:r>
              <a:endParaRPr kumimoji="0" lang="ja-JP" altLang="ja-JP" sz="800" b="0" i="0" u="none" strike="noStrike" cap="none" normalizeH="0" baseline="0" dirty="0" smtClean="0">
                <a:ln>
                  <a:noFill/>
                </a:ln>
                <a:solidFill>
                  <a:schemeClr val="tx1"/>
                </a:solidFill>
                <a:effectLst/>
              </a:endParaRPr>
            </a:p>
          </p:txBody>
        </p:sp>
        <p:sp>
          <p:nvSpPr>
            <p:cNvPr id="23" name="Rectangle 18"/>
            <p:cNvSpPr>
              <a:spLocks noChangeArrowheads="1"/>
            </p:cNvSpPr>
            <p:nvPr/>
          </p:nvSpPr>
          <p:spPr bwMode="auto">
            <a:xfrm>
              <a:off x="2618" y="2876"/>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6.6</a:t>
              </a:r>
              <a:endParaRPr kumimoji="0" lang="ja-JP" altLang="ja-JP" sz="800" b="0" i="0" u="none" strike="noStrike" cap="none" normalizeH="0" baseline="0" dirty="0" smtClean="0">
                <a:ln>
                  <a:noFill/>
                </a:ln>
                <a:solidFill>
                  <a:schemeClr val="tx1"/>
                </a:solidFill>
                <a:effectLst/>
              </a:endParaRPr>
            </a:p>
          </p:txBody>
        </p:sp>
        <p:sp>
          <p:nvSpPr>
            <p:cNvPr id="24" name="Rectangle 19"/>
            <p:cNvSpPr>
              <a:spLocks noChangeArrowheads="1"/>
            </p:cNvSpPr>
            <p:nvPr/>
          </p:nvSpPr>
          <p:spPr bwMode="auto">
            <a:xfrm>
              <a:off x="3078" y="2667"/>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24.0</a:t>
              </a:r>
              <a:endParaRPr kumimoji="0" lang="ja-JP" altLang="ja-JP" sz="800" b="0" i="0" u="none" strike="noStrike" cap="none" normalizeH="0" baseline="0" dirty="0" smtClean="0">
                <a:ln>
                  <a:noFill/>
                </a:ln>
                <a:solidFill>
                  <a:schemeClr val="tx1"/>
                </a:solidFill>
                <a:effectLst/>
              </a:endParaRPr>
            </a:p>
          </p:txBody>
        </p:sp>
        <p:sp>
          <p:nvSpPr>
            <p:cNvPr id="25" name="Rectangle 20"/>
            <p:cNvSpPr>
              <a:spLocks noChangeArrowheads="1"/>
            </p:cNvSpPr>
            <p:nvPr/>
          </p:nvSpPr>
          <p:spPr bwMode="auto">
            <a:xfrm>
              <a:off x="3550" y="2406"/>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45.9</a:t>
              </a:r>
              <a:endParaRPr kumimoji="0" lang="ja-JP" altLang="ja-JP" sz="800" b="0" i="0" u="none" strike="noStrike" cap="none" normalizeH="0" baseline="0" dirty="0" smtClean="0">
                <a:ln>
                  <a:noFill/>
                </a:ln>
                <a:solidFill>
                  <a:schemeClr val="tx1"/>
                </a:solidFill>
                <a:effectLst/>
              </a:endParaRPr>
            </a:p>
          </p:txBody>
        </p:sp>
        <p:sp>
          <p:nvSpPr>
            <p:cNvPr id="26" name="Rectangle 21"/>
            <p:cNvSpPr>
              <a:spLocks noChangeArrowheads="1"/>
            </p:cNvSpPr>
            <p:nvPr/>
          </p:nvSpPr>
          <p:spPr bwMode="auto">
            <a:xfrm>
              <a:off x="411" y="3009"/>
              <a:ext cx="6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7" name="Rectangle 22"/>
            <p:cNvSpPr>
              <a:spLocks noChangeArrowheads="1"/>
            </p:cNvSpPr>
            <p:nvPr/>
          </p:nvSpPr>
          <p:spPr bwMode="auto">
            <a:xfrm>
              <a:off x="386" y="2889"/>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8" name="Rectangle 23"/>
            <p:cNvSpPr>
              <a:spLocks noChangeArrowheads="1"/>
            </p:cNvSpPr>
            <p:nvPr/>
          </p:nvSpPr>
          <p:spPr bwMode="auto">
            <a:xfrm>
              <a:off x="386" y="2769"/>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9" name="Rectangle 24"/>
            <p:cNvSpPr>
              <a:spLocks noChangeArrowheads="1"/>
            </p:cNvSpPr>
            <p:nvPr/>
          </p:nvSpPr>
          <p:spPr bwMode="auto">
            <a:xfrm>
              <a:off x="386" y="2649"/>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0" name="Rectangle 25"/>
            <p:cNvSpPr>
              <a:spLocks noChangeArrowheads="1"/>
            </p:cNvSpPr>
            <p:nvPr/>
          </p:nvSpPr>
          <p:spPr bwMode="auto">
            <a:xfrm>
              <a:off x="386" y="2529"/>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 name="Rectangle 26"/>
            <p:cNvSpPr>
              <a:spLocks noChangeArrowheads="1"/>
            </p:cNvSpPr>
            <p:nvPr/>
          </p:nvSpPr>
          <p:spPr bwMode="auto">
            <a:xfrm>
              <a:off x="386" y="2409"/>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8912" name="Rectangle 27"/>
            <p:cNvSpPr>
              <a:spLocks noChangeArrowheads="1"/>
            </p:cNvSpPr>
            <p:nvPr/>
          </p:nvSpPr>
          <p:spPr bwMode="auto">
            <a:xfrm>
              <a:off x="386" y="2290"/>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8913" name="Rectangle 28"/>
            <p:cNvSpPr>
              <a:spLocks noChangeArrowheads="1"/>
            </p:cNvSpPr>
            <p:nvPr/>
          </p:nvSpPr>
          <p:spPr bwMode="auto">
            <a:xfrm>
              <a:off x="750" y="3070"/>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喫</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8914" name="Rectangle 29"/>
            <p:cNvSpPr>
              <a:spLocks noChangeArrowheads="1"/>
            </p:cNvSpPr>
            <p:nvPr/>
          </p:nvSpPr>
          <p:spPr bwMode="auto">
            <a:xfrm>
              <a:off x="750" y="3126"/>
              <a:ext cx="50"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煙</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8915" name="Rectangle 30"/>
            <p:cNvSpPr>
              <a:spLocks noChangeArrowheads="1"/>
            </p:cNvSpPr>
            <p:nvPr/>
          </p:nvSpPr>
          <p:spPr bwMode="auto">
            <a:xfrm>
              <a:off x="753" y="3183"/>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あ</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8916" name="Rectangle 31"/>
            <p:cNvSpPr>
              <a:spLocks noChangeArrowheads="1"/>
            </p:cNvSpPr>
            <p:nvPr/>
          </p:nvSpPr>
          <p:spPr bwMode="auto">
            <a:xfrm>
              <a:off x="759" y="3240"/>
              <a:ext cx="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り</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8918" name="Rectangle 32"/>
            <p:cNvSpPr>
              <a:spLocks noChangeArrowheads="1"/>
            </p:cNvSpPr>
            <p:nvPr/>
          </p:nvSpPr>
          <p:spPr bwMode="auto">
            <a:xfrm>
              <a:off x="1263" y="3070"/>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8919" name="Rectangle 33"/>
            <p:cNvSpPr>
              <a:spLocks noChangeArrowheads="1"/>
            </p:cNvSpPr>
            <p:nvPr/>
          </p:nvSpPr>
          <p:spPr bwMode="auto">
            <a:xfrm>
              <a:off x="1251" y="312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回</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20" name="Rectangle 34"/>
            <p:cNvSpPr>
              <a:spLocks noChangeArrowheads="1"/>
            </p:cNvSpPr>
            <p:nvPr/>
          </p:nvSpPr>
          <p:spPr bwMode="auto">
            <a:xfrm>
              <a:off x="1263" y="3183"/>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8921" name="Rectangle 35"/>
            <p:cNvSpPr>
              <a:spLocks noChangeArrowheads="1"/>
            </p:cNvSpPr>
            <p:nvPr/>
          </p:nvSpPr>
          <p:spPr bwMode="auto">
            <a:xfrm>
              <a:off x="1263" y="3241"/>
              <a:ext cx="43"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8922" name="Rectangle 36"/>
            <p:cNvSpPr>
              <a:spLocks noChangeArrowheads="1"/>
            </p:cNvSpPr>
            <p:nvPr/>
          </p:nvSpPr>
          <p:spPr bwMode="auto">
            <a:xfrm>
              <a:off x="1251" y="329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分</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23" name="Rectangle 37"/>
            <p:cNvSpPr>
              <a:spLocks noChangeArrowheads="1"/>
            </p:cNvSpPr>
            <p:nvPr/>
          </p:nvSpPr>
          <p:spPr bwMode="auto">
            <a:xfrm>
              <a:off x="1251" y="3354"/>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以</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24" name="Rectangle 38"/>
            <p:cNvSpPr>
              <a:spLocks noChangeArrowheads="1"/>
            </p:cNvSpPr>
            <p:nvPr/>
          </p:nvSpPr>
          <p:spPr bwMode="auto">
            <a:xfrm>
              <a:off x="1251" y="3411"/>
              <a:ext cx="5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上</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25" name="Rectangle 39"/>
            <p:cNvSpPr>
              <a:spLocks noChangeArrowheads="1"/>
            </p:cNvSpPr>
            <p:nvPr/>
          </p:nvSpPr>
          <p:spPr bwMode="auto">
            <a:xfrm>
              <a:off x="1252" y="3469"/>
              <a:ext cx="44"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の</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26" name="Rectangle 40"/>
            <p:cNvSpPr>
              <a:spLocks noChangeArrowheads="1"/>
            </p:cNvSpPr>
            <p:nvPr/>
          </p:nvSpPr>
          <p:spPr bwMode="auto">
            <a:xfrm>
              <a:off x="1194" y="3127"/>
              <a:ext cx="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運</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27" name="Rectangle 41"/>
            <p:cNvSpPr>
              <a:spLocks noChangeArrowheads="1"/>
            </p:cNvSpPr>
            <p:nvPr/>
          </p:nvSpPr>
          <p:spPr bwMode="auto">
            <a:xfrm>
              <a:off x="1194" y="3184"/>
              <a:ext cx="5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動</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28" name="Rectangle 42"/>
            <p:cNvSpPr>
              <a:spLocks noChangeArrowheads="1"/>
            </p:cNvSpPr>
            <p:nvPr/>
          </p:nvSpPr>
          <p:spPr bwMode="auto">
            <a:xfrm>
              <a:off x="1194" y="3240"/>
              <a:ext cx="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習</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29" name="Rectangle 43"/>
            <p:cNvSpPr>
              <a:spLocks noChangeArrowheads="1"/>
            </p:cNvSpPr>
            <p:nvPr/>
          </p:nvSpPr>
          <p:spPr bwMode="auto">
            <a:xfrm>
              <a:off x="1194" y="329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30" name="Rectangle 44"/>
            <p:cNvSpPr>
              <a:spLocks noChangeArrowheads="1"/>
            </p:cNvSpPr>
            <p:nvPr/>
          </p:nvSpPr>
          <p:spPr bwMode="auto">
            <a:xfrm>
              <a:off x="1196" y="3354"/>
              <a:ext cx="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31" name="Rectangle 45"/>
            <p:cNvSpPr>
              <a:spLocks noChangeArrowheads="1"/>
            </p:cNvSpPr>
            <p:nvPr/>
          </p:nvSpPr>
          <p:spPr bwMode="auto">
            <a:xfrm>
              <a:off x="1199" y="3412"/>
              <a:ext cx="43"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し</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32" name="Rectangle 46"/>
            <p:cNvSpPr>
              <a:spLocks noChangeArrowheads="1"/>
            </p:cNvSpPr>
            <p:nvPr/>
          </p:nvSpPr>
          <p:spPr bwMode="auto">
            <a:xfrm>
              <a:off x="1735" y="3070"/>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8933" name="Rectangle 47"/>
            <p:cNvSpPr>
              <a:spLocks noChangeArrowheads="1"/>
            </p:cNvSpPr>
            <p:nvPr/>
          </p:nvSpPr>
          <p:spPr bwMode="auto">
            <a:xfrm>
              <a:off x="1723" y="312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日</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34" name="Rectangle 48"/>
            <p:cNvSpPr>
              <a:spLocks noChangeArrowheads="1"/>
            </p:cNvSpPr>
            <p:nvPr/>
          </p:nvSpPr>
          <p:spPr bwMode="auto">
            <a:xfrm>
              <a:off x="1735" y="3183"/>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8935" name="Rectangle 49"/>
            <p:cNvSpPr>
              <a:spLocks noChangeArrowheads="1"/>
            </p:cNvSpPr>
            <p:nvPr/>
          </p:nvSpPr>
          <p:spPr bwMode="auto">
            <a:xfrm>
              <a:off x="1723" y="3240"/>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時</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36" name="Rectangle 50"/>
            <p:cNvSpPr>
              <a:spLocks noChangeArrowheads="1"/>
            </p:cNvSpPr>
            <p:nvPr/>
          </p:nvSpPr>
          <p:spPr bwMode="auto">
            <a:xfrm>
              <a:off x="1723" y="329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間</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8937" name="Rectangle 51"/>
            <p:cNvSpPr>
              <a:spLocks noChangeArrowheads="1"/>
            </p:cNvSpPr>
            <p:nvPr/>
          </p:nvSpPr>
          <p:spPr bwMode="auto">
            <a:xfrm>
              <a:off x="1723" y="3354"/>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以</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38" name="Rectangle 52"/>
            <p:cNvSpPr>
              <a:spLocks noChangeArrowheads="1"/>
            </p:cNvSpPr>
            <p:nvPr/>
          </p:nvSpPr>
          <p:spPr bwMode="auto">
            <a:xfrm>
              <a:off x="1723" y="3411"/>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上</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39" name="Rectangle 53"/>
            <p:cNvSpPr>
              <a:spLocks noChangeArrowheads="1"/>
            </p:cNvSpPr>
            <p:nvPr/>
          </p:nvSpPr>
          <p:spPr bwMode="auto">
            <a:xfrm>
              <a:off x="1724" y="3469"/>
              <a:ext cx="43"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の</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40" name="Rectangle 54"/>
            <p:cNvSpPr>
              <a:spLocks noChangeArrowheads="1"/>
            </p:cNvSpPr>
            <p:nvPr/>
          </p:nvSpPr>
          <p:spPr bwMode="auto">
            <a:xfrm>
              <a:off x="1666" y="3127"/>
              <a:ext cx="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身</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41" name="Rectangle 55"/>
            <p:cNvSpPr>
              <a:spLocks noChangeArrowheads="1"/>
            </p:cNvSpPr>
            <p:nvPr/>
          </p:nvSpPr>
          <p:spPr bwMode="auto">
            <a:xfrm>
              <a:off x="1666" y="3184"/>
              <a:ext cx="5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体</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8942" name="Rectangle 56"/>
            <p:cNvSpPr>
              <a:spLocks noChangeArrowheads="1"/>
            </p:cNvSpPr>
            <p:nvPr/>
          </p:nvSpPr>
          <p:spPr bwMode="auto">
            <a:xfrm>
              <a:off x="1666" y="3240"/>
              <a:ext cx="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活</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43" name="Rectangle 57"/>
            <p:cNvSpPr>
              <a:spLocks noChangeArrowheads="1"/>
            </p:cNvSpPr>
            <p:nvPr/>
          </p:nvSpPr>
          <p:spPr bwMode="auto">
            <a:xfrm>
              <a:off x="1666" y="329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動</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8944" name="Rectangle 58"/>
            <p:cNvSpPr>
              <a:spLocks noChangeArrowheads="1"/>
            </p:cNvSpPr>
            <p:nvPr/>
          </p:nvSpPr>
          <p:spPr bwMode="auto">
            <a:xfrm>
              <a:off x="1668" y="3354"/>
              <a:ext cx="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45" name="Rectangle 59"/>
            <p:cNvSpPr>
              <a:spLocks noChangeArrowheads="1"/>
            </p:cNvSpPr>
            <p:nvPr/>
          </p:nvSpPr>
          <p:spPr bwMode="auto">
            <a:xfrm>
              <a:off x="1671" y="3412"/>
              <a:ext cx="43"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し</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46" name="Rectangle 60"/>
            <p:cNvSpPr>
              <a:spLocks noChangeArrowheads="1"/>
            </p:cNvSpPr>
            <p:nvPr/>
          </p:nvSpPr>
          <p:spPr bwMode="auto">
            <a:xfrm>
              <a:off x="2195" y="3099"/>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週</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47" name="Rectangle 61"/>
            <p:cNvSpPr>
              <a:spLocks noChangeArrowheads="1"/>
            </p:cNvSpPr>
            <p:nvPr/>
          </p:nvSpPr>
          <p:spPr bwMode="auto">
            <a:xfrm>
              <a:off x="2207" y="3155"/>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8948" name="Rectangle 62"/>
            <p:cNvSpPr>
              <a:spLocks noChangeArrowheads="1"/>
            </p:cNvSpPr>
            <p:nvPr/>
          </p:nvSpPr>
          <p:spPr bwMode="auto">
            <a:xfrm>
              <a:off x="2195" y="3212"/>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回</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49" name="Rectangle 63"/>
            <p:cNvSpPr>
              <a:spLocks noChangeArrowheads="1"/>
            </p:cNvSpPr>
            <p:nvPr/>
          </p:nvSpPr>
          <p:spPr bwMode="auto">
            <a:xfrm>
              <a:off x="2195" y="3270"/>
              <a:ext cx="43"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以</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50" name="Rectangle 64"/>
            <p:cNvSpPr>
              <a:spLocks noChangeArrowheads="1"/>
            </p:cNvSpPr>
            <p:nvPr/>
          </p:nvSpPr>
          <p:spPr bwMode="auto">
            <a:xfrm>
              <a:off x="2195" y="3326"/>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上</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51" name="Rectangle 65"/>
            <p:cNvSpPr>
              <a:spLocks noChangeArrowheads="1"/>
            </p:cNvSpPr>
            <p:nvPr/>
          </p:nvSpPr>
          <p:spPr bwMode="auto">
            <a:xfrm>
              <a:off x="2138" y="3070"/>
              <a:ext cx="5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就</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52" name="Rectangle 66"/>
            <p:cNvSpPr>
              <a:spLocks noChangeArrowheads="1"/>
            </p:cNvSpPr>
            <p:nvPr/>
          </p:nvSpPr>
          <p:spPr bwMode="auto">
            <a:xfrm>
              <a:off x="2138" y="3128"/>
              <a:ext cx="43"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寝</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53" name="Rectangle 67"/>
            <p:cNvSpPr>
              <a:spLocks noChangeArrowheads="1"/>
            </p:cNvSpPr>
            <p:nvPr/>
          </p:nvSpPr>
          <p:spPr bwMode="auto">
            <a:xfrm>
              <a:off x="2138" y="3183"/>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54" name="Rectangle 68"/>
            <p:cNvSpPr>
              <a:spLocks noChangeArrowheads="1"/>
            </p:cNvSpPr>
            <p:nvPr/>
          </p:nvSpPr>
          <p:spPr bwMode="auto">
            <a:xfrm>
              <a:off x="2139" y="3240"/>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に</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55" name="Rectangle 69"/>
            <p:cNvSpPr>
              <a:spLocks noChangeArrowheads="1"/>
            </p:cNvSpPr>
            <p:nvPr/>
          </p:nvSpPr>
          <p:spPr bwMode="auto">
            <a:xfrm>
              <a:off x="2138" y="329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夕</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56" name="Rectangle 70"/>
            <p:cNvSpPr>
              <a:spLocks noChangeArrowheads="1"/>
            </p:cNvSpPr>
            <p:nvPr/>
          </p:nvSpPr>
          <p:spPr bwMode="auto">
            <a:xfrm>
              <a:off x="2138" y="3354"/>
              <a:ext cx="5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食</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57" name="Rectangle 71"/>
            <p:cNvSpPr>
              <a:spLocks noChangeArrowheads="1"/>
            </p:cNvSpPr>
            <p:nvPr/>
          </p:nvSpPr>
          <p:spPr bwMode="auto">
            <a:xfrm>
              <a:off x="2667" y="3099"/>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週</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58" name="Rectangle 72"/>
            <p:cNvSpPr>
              <a:spLocks noChangeArrowheads="1"/>
            </p:cNvSpPr>
            <p:nvPr/>
          </p:nvSpPr>
          <p:spPr bwMode="auto">
            <a:xfrm>
              <a:off x="2679" y="3155"/>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8959" name="Rectangle 73"/>
            <p:cNvSpPr>
              <a:spLocks noChangeArrowheads="1"/>
            </p:cNvSpPr>
            <p:nvPr/>
          </p:nvSpPr>
          <p:spPr bwMode="auto">
            <a:xfrm>
              <a:off x="2667" y="3212"/>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回</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0" name="Rectangle 74"/>
            <p:cNvSpPr>
              <a:spLocks noChangeArrowheads="1"/>
            </p:cNvSpPr>
            <p:nvPr/>
          </p:nvSpPr>
          <p:spPr bwMode="auto">
            <a:xfrm>
              <a:off x="2667" y="3270"/>
              <a:ext cx="43"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以</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1" name="Rectangle 75"/>
            <p:cNvSpPr>
              <a:spLocks noChangeArrowheads="1"/>
            </p:cNvSpPr>
            <p:nvPr/>
          </p:nvSpPr>
          <p:spPr bwMode="auto">
            <a:xfrm>
              <a:off x="2667" y="3326"/>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上</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2" name="Rectangle 76"/>
            <p:cNvSpPr>
              <a:spLocks noChangeArrowheads="1"/>
            </p:cNvSpPr>
            <p:nvPr/>
          </p:nvSpPr>
          <p:spPr bwMode="auto">
            <a:xfrm>
              <a:off x="2610" y="3070"/>
              <a:ext cx="5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夕</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3" name="Rectangle 77"/>
            <p:cNvSpPr>
              <a:spLocks noChangeArrowheads="1"/>
            </p:cNvSpPr>
            <p:nvPr/>
          </p:nvSpPr>
          <p:spPr bwMode="auto">
            <a:xfrm>
              <a:off x="2610" y="3128"/>
              <a:ext cx="44"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食</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4" name="Rectangle 78"/>
            <p:cNvSpPr>
              <a:spLocks noChangeArrowheads="1"/>
            </p:cNvSpPr>
            <p:nvPr/>
          </p:nvSpPr>
          <p:spPr bwMode="auto">
            <a:xfrm>
              <a:off x="2610" y="3183"/>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後</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5" name="Rectangle 79"/>
            <p:cNvSpPr>
              <a:spLocks noChangeArrowheads="1"/>
            </p:cNvSpPr>
            <p:nvPr/>
          </p:nvSpPr>
          <p:spPr bwMode="auto">
            <a:xfrm>
              <a:off x="2611" y="3240"/>
              <a:ext cx="5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に</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6" name="Rectangle 80"/>
            <p:cNvSpPr>
              <a:spLocks noChangeArrowheads="1"/>
            </p:cNvSpPr>
            <p:nvPr/>
          </p:nvSpPr>
          <p:spPr bwMode="auto">
            <a:xfrm>
              <a:off x="2610" y="329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間</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7" name="Rectangle 81"/>
            <p:cNvSpPr>
              <a:spLocks noChangeArrowheads="1"/>
            </p:cNvSpPr>
            <p:nvPr/>
          </p:nvSpPr>
          <p:spPr bwMode="auto">
            <a:xfrm>
              <a:off x="2610" y="3354"/>
              <a:ext cx="5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食</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8" name="Rectangle 82"/>
            <p:cNvSpPr>
              <a:spLocks noChangeArrowheads="1"/>
            </p:cNvSpPr>
            <p:nvPr/>
          </p:nvSpPr>
          <p:spPr bwMode="auto">
            <a:xfrm>
              <a:off x="3111" y="3070"/>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毎</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69" name="Rectangle 83"/>
            <p:cNvSpPr>
              <a:spLocks noChangeArrowheads="1"/>
            </p:cNvSpPr>
            <p:nvPr/>
          </p:nvSpPr>
          <p:spPr bwMode="auto">
            <a:xfrm>
              <a:off x="3111" y="3128"/>
              <a:ext cx="43"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日</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0" name="Rectangle 84"/>
            <p:cNvSpPr>
              <a:spLocks noChangeArrowheads="1"/>
            </p:cNvSpPr>
            <p:nvPr/>
          </p:nvSpPr>
          <p:spPr bwMode="auto">
            <a:xfrm>
              <a:off x="3111" y="3183"/>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飲</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1" name="Rectangle 85"/>
            <p:cNvSpPr>
              <a:spLocks noChangeArrowheads="1"/>
            </p:cNvSpPr>
            <p:nvPr/>
          </p:nvSpPr>
          <p:spPr bwMode="auto">
            <a:xfrm>
              <a:off x="3111" y="3240"/>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酒</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2" name="Rectangle 86"/>
            <p:cNvSpPr>
              <a:spLocks noChangeArrowheads="1"/>
            </p:cNvSpPr>
            <p:nvPr/>
          </p:nvSpPr>
          <p:spPr bwMode="auto">
            <a:xfrm>
              <a:off x="3111" y="329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3" name="Rectangle 87"/>
            <p:cNvSpPr>
              <a:spLocks noChangeArrowheads="1"/>
            </p:cNvSpPr>
            <p:nvPr/>
          </p:nvSpPr>
          <p:spPr bwMode="auto">
            <a:xfrm>
              <a:off x="3115" y="3354"/>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る</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4" name="Rectangle 88"/>
            <p:cNvSpPr>
              <a:spLocks noChangeArrowheads="1"/>
            </p:cNvSpPr>
            <p:nvPr/>
          </p:nvSpPr>
          <p:spPr bwMode="auto">
            <a:xfrm>
              <a:off x="3583" y="3070"/>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改</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5" name="Rectangle 89"/>
            <p:cNvSpPr>
              <a:spLocks noChangeArrowheads="1"/>
            </p:cNvSpPr>
            <p:nvPr/>
          </p:nvSpPr>
          <p:spPr bwMode="auto">
            <a:xfrm>
              <a:off x="3583" y="3128"/>
              <a:ext cx="44"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善</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6" name="Rectangle 90"/>
            <p:cNvSpPr>
              <a:spLocks noChangeArrowheads="1"/>
            </p:cNvSpPr>
            <p:nvPr/>
          </p:nvSpPr>
          <p:spPr bwMode="auto">
            <a:xfrm>
              <a:off x="3583" y="3183"/>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7" name="Rectangle 91"/>
            <p:cNvSpPr>
              <a:spLocks noChangeArrowheads="1"/>
            </p:cNvSpPr>
            <p:nvPr/>
          </p:nvSpPr>
          <p:spPr bwMode="auto">
            <a:xfrm>
              <a:off x="3588" y="3240"/>
              <a:ext cx="5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る</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8" name="Rectangle 92"/>
            <p:cNvSpPr>
              <a:spLocks noChangeArrowheads="1"/>
            </p:cNvSpPr>
            <p:nvPr/>
          </p:nvSpPr>
          <p:spPr bwMode="auto">
            <a:xfrm>
              <a:off x="3583" y="3297"/>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つ</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79" name="Rectangle 93"/>
            <p:cNvSpPr>
              <a:spLocks noChangeArrowheads="1"/>
            </p:cNvSpPr>
            <p:nvPr/>
          </p:nvSpPr>
          <p:spPr bwMode="auto">
            <a:xfrm>
              <a:off x="3589" y="3354"/>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も</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80" name="Rectangle 94"/>
            <p:cNvSpPr>
              <a:spLocks noChangeArrowheads="1"/>
            </p:cNvSpPr>
            <p:nvPr/>
          </p:nvSpPr>
          <p:spPr bwMode="auto">
            <a:xfrm>
              <a:off x="3592" y="3411"/>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り</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81" name="Rectangle 95"/>
            <p:cNvSpPr>
              <a:spLocks noChangeArrowheads="1"/>
            </p:cNvSpPr>
            <p:nvPr/>
          </p:nvSpPr>
          <p:spPr bwMode="auto">
            <a:xfrm>
              <a:off x="3585" y="3469"/>
              <a:ext cx="44" cy="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82" name="Rectangle 96"/>
            <p:cNvSpPr>
              <a:spLocks noChangeArrowheads="1"/>
            </p:cNvSpPr>
            <p:nvPr/>
          </p:nvSpPr>
          <p:spPr bwMode="auto">
            <a:xfrm>
              <a:off x="3588" y="3526"/>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し</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83" name="Rectangle 97"/>
            <p:cNvSpPr>
              <a:spLocks noChangeArrowheads="1"/>
            </p:cNvSpPr>
            <p:nvPr/>
          </p:nvSpPr>
          <p:spPr bwMode="auto">
            <a:xfrm>
              <a:off x="676" y="3617"/>
              <a:ext cx="135"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喫煙習慣</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8984" name="Rectangle 98"/>
            <p:cNvSpPr>
              <a:spLocks noChangeArrowheads="1"/>
            </p:cNvSpPr>
            <p:nvPr/>
          </p:nvSpPr>
          <p:spPr bwMode="auto">
            <a:xfrm>
              <a:off x="1385" y="3617"/>
              <a:ext cx="135"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運動習慣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85" name="Rectangle 99"/>
            <p:cNvSpPr>
              <a:spLocks noChangeArrowheads="1"/>
            </p:cNvSpPr>
            <p:nvPr/>
          </p:nvSpPr>
          <p:spPr bwMode="auto">
            <a:xfrm>
              <a:off x="2353" y="3617"/>
              <a:ext cx="107"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食習慣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86" name="Rectangle 100"/>
            <p:cNvSpPr>
              <a:spLocks noChangeArrowheads="1"/>
            </p:cNvSpPr>
            <p:nvPr/>
          </p:nvSpPr>
          <p:spPr bwMode="auto">
            <a:xfrm>
              <a:off x="3037" y="3617"/>
              <a:ext cx="136"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飲酒習慣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87" name="Rectangle 101"/>
            <p:cNvSpPr>
              <a:spLocks noChangeArrowheads="1"/>
            </p:cNvSpPr>
            <p:nvPr/>
          </p:nvSpPr>
          <p:spPr bwMode="auto">
            <a:xfrm>
              <a:off x="3509" y="3617"/>
              <a:ext cx="136"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生活習慣</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88" name="Rectangle 102"/>
            <p:cNvSpPr>
              <a:spLocks noChangeArrowheads="1"/>
            </p:cNvSpPr>
            <p:nvPr/>
          </p:nvSpPr>
          <p:spPr bwMode="auto">
            <a:xfrm>
              <a:off x="286" y="2149"/>
              <a:ext cx="110"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選択者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89" name="Rectangle 103"/>
            <p:cNvSpPr>
              <a:spLocks noChangeArrowheads="1"/>
            </p:cNvSpPr>
            <p:nvPr/>
          </p:nvSpPr>
          <p:spPr bwMode="auto">
            <a:xfrm>
              <a:off x="286" y="2212"/>
              <a:ext cx="11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割合（</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90" name="Rectangle 104"/>
            <p:cNvSpPr>
              <a:spLocks noChangeArrowheads="1"/>
            </p:cNvSpPr>
            <p:nvPr/>
          </p:nvSpPr>
          <p:spPr bwMode="auto">
            <a:xfrm>
              <a:off x="411" y="2212"/>
              <a:ext cx="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8991" name="Rectangle 105"/>
            <p:cNvSpPr>
              <a:spLocks noChangeArrowheads="1"/>
            </p:cNvSpPr>
            <p:nvPr/>
          </p:nvSpPr>
          <p:spPr bwMode="auto">
            <a:xfrm>
              <a:off x="436" y="2212"/>
              <a:ext cx="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38992" name="Rectangle 106"/>
            <p:cNvSpPr>
              <a:spLocks noChangeArrowheads="1"/>
            </p:cNvSpPr>
            <p:nvPr/>
          </p:nvSpPr>
          <p:spPr bwMode="auto">
            <a:xfrm>
              <a:off x="492" y="2212"/>
              <a:ext cx="53"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8993" name="Freeform 107"/>
            <p:cNvSpPr>
              <a:spLocks noEditPoints="1"/>
            </p:cNvSpPr>
            <p:nvPr/>
          </p:nvSpPr>
          <p:spPr bwMode="auto">
            <a:xfrm>
              <a:off x="240" y="2120"/>
              <a:ext cx="3855" cy="1670"/>
            </a:xfrm>
            <a:custGeom>
              <a:avLst/>
              <a:gdLst>
                <a:gd name="T0" fmla="*/ 0 w 26084"/>
                <a:gd name="T1" fmla="*/ 12 h 11344"/>
                <a:gd name="T2" fmla="*/ 12 w 26084"/>
                <a:gd name="T3" fmla="*/ 0 h 11344"/>
                <a:gd name="T4" fmla="*/ 26072 w 26084"/>
                <a:gd name="T5" fmla="*/ 0 h 11344"/>
                <a:gd name="T6" fmla="*/ 26084 w 26084"/>
                <a:gd name="T7" fmla="*/ 12 h 11344"/>
                <a:gd name="T8" fmla="*/ 26084 w 26084"/>
                <a:gd name="T9" fmla="*/ 11332 h 11344"/>
                <a:gd name="T10" fmla="*/ 26072 w 26084"/>
                <a:gd name="T11" fmla="*/ 11344 h 11344"/>
                <a:gd name="T12" fmla="*/ 12 w 26084"/>
                <a:gd name="T13" fmla="*/ 11344 h 11344"/>
                <a:gd name="T14" fmla="*/ 0 w 26084"/>
                <a:gd name="T15" fmla="*/ 11332 h 11344"/>
                <a:gd name="T16" fmla="*/ 0 w 26084"/>
                <a:gd name="T17" fmla="*/ 12 h 11344"/>
                <a:gd name="T18" fmla="*/ 24 w 26084"/>
                <a:gd name="T19" fmla="*/ 11332 h 11344"/>
                <a:gd name="T20" fmla="*/ 12 w 26084"/>
                <a:gd name="T21" fmla="*/ 11320 h 11344"/>
                <a:gd name="T22" fmla="*/ 26072 w 26084"/>
                <a:gd name="T23" fmla="*/ 11320 h 11344"/>
                <a:gd name="T24" fmla="*/ 26060 w 26084"/>
                <a:gd name="T25" fmla="*/ 11332 h 11344"/>
                <a:gd name="T26" fmla="*/ 26060 w 26084"/>
                <a:gd name="T27" fmla="*/ 12 h 11344"/>
                <a:gd name="T28" fmla="*/ 26072 w 26084"/>
                <a:gd name="T29" fmla="*/ 24 h 11344"/>
                <a:gd name="T30" fmla="*/ 12 w 26084"/>
                <a:gd name="T31" fmla="*/ 24 h 11344"/>
                <a:gd name="T32" fmla="*/ 24 w 26084"/>
                <a:gd name="T33" fmla="*/ 12 h 11344"/>
                <a:gd name="T34" fmla="*/ 24 w 26084"/>
                <a:gd name="T35" fmla="*/ 11332 h 1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84" h="11344">
                  <a:moveTo>
                    <a:pt x="0" y="12"/>
                  </a:moveTo>
                  <a:cubicBezTo>
                    <a:pt x="0" y="6"/>
                    <a:pt x="6" y="0"/>
                    <a:pt x="12" y="0"/>
                  </a:cubicBezTo>
                  <a:lnTo>
                    <a:pt x="26072" y="0"/>
                  </a:lnTo>
                  <a:cubicBezTo>
                    <a:pt x="26079" y="0"/>
                    <a:pt x="26084" y="6"/>
                    <a:pt x="26084" y="12"/>
                  </a:cubicBezTo>
                  <a:lnTo>
                    <a:pt x="26084" y="11332"/>
                  </a:lnTo>
                  <a:cubicBezTo>
                    <a:pt x="26084" y="11339"/>
                    <a:pt x="26079" y="11344"/>
                    <a:pt x="26072" y="11344"/>
                  </a:cubicBezTo>
                  <a:lnTo>
                    <a:pt x="12" y="11344"/>
                  </a:lnTo>
                  <a:cubicBezTo>
                    <a:pt x="6" y="11344"/>
                    <a:pt x="0" y="11339"/>
                    <a:pt x="0" y="11332"/>
                  </a:cubicBezTo>
                  <a:lnTo>
                    <a:pt x="0" y="12"/>
                  </a:lnTo>
                  <a:close/>
                  <a:moveTo>
                    <a:pt x="24" y="11332"/>
                  </a:moveTo>
                  <a:lnTo>
                    <a:pt x="12" y="11320"/>
                  </a:lnTo>
                  <a:lnTo>
                    <a:pt x="26072" y="11320"/>
                  </a:lnTo>
                  <a:lnTo>
                    <a:pt x="26060" y="11332"/>
                  </a:lnTo>
                  <a:lnTo>
                    <a:pt x="26060" y="12"/>
                  </a:lnTo>
                  <a:lnTo>
                    <a:pt x="26072" y="24"/>
                  </a:lnTo>
                  <a:lnTo>
                    <a:pt x="12" y="24"/>
                  </a:lnTo>
                  <a:lnTo>
                    <a:pt x="24" y="12"/>
                  </a:lnTo>
                  <a:lnTo>
                    <a:pt x="24" y="11332"/>
                  </a:lnTo>
                  <a:close/>
                </a:path>
              </a:pathLst>
            </a:custGeom>
            <a:solidFill>
              <a:srgbClr val="7F7F7F"/>
            </a:solidFill>
            <a:ln w="0" cap="flat">
              <a:solidFill>
                <a:srgbClr val="7F7F7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4047270683"/>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タイトル 1"/>
          <p:cNvSpPr txBox="1">
            <a:spLocks noChangeAspect="1"/>
          </p:cNvSpPr>
          <p:nvPr/>
        </p:nvSpPr>
        <p:spPr>
          <a:xfrm>
            <a:off x="368660" y="127000"/>
            <a:ext cx="6120680" cy="2428776"/>
          </a:xfrm>
          <a:prstGeom prst="rect">
            <a:avLst/>
          </a:prstGeom>
          <a:ln>
            <a:noFill/>
          </a:ln>
        </p:spPr>
        <p:txBody>
          <a:bodyPr vert="horz" lIns="0" tIns="45720" rIns="91440" bIns="45720" rtlCol="0" anchor="t">
            <a:noAutofit/>
          </a:bodyPr>
          <a:lstStyle/>
          <a:p>
            <a:pPr marL="6350" indent="-6350">
              <a:lnSpc>
                <a:spcPct val="125000"/>
              </a:lnSpc>
              <a:spcBef>
                <a:spcPct val="0"/>
              </a:spcBef>
            </a:pPr>
            <a:r>
              <a:rPr lang="en-US" altLang="ja-JP" sz="1400" dirty="0">
                <a:latin typeface="ＭＳ 明朝"/>
                <a:ea typeface="ＭＳ 明朝"/>
                <a:cs typeface="Times New Roman" pitchFamily="18" charset="0"/>
              </a:rPr>
              <a:t>(3)</a:t>
            </a:r>
            <a:r>
              <a:rPr lang="ja-JP" altLang="en-US" sz="1400" dirty="0">
                <a:latin typeface="ＭＳ 明朝"/>
                <a:ea typeface="ＭＳ 明朝"/>
                <a:cs typeface="Times New Roman" pitchFamily="18" charset="0"/>
              </a:rPr>
              <a:t>特定保健指導に係る分析</a:t>
            </a:r>
            <a:endParaRPr lang="en-US" altLang="ja-JP" sz="1400" dirty="0">
              <a:latin typeface="ＭＳ 明朝"/>
              <a:ea typeface="ＭＳ 明朝"/>
              <a:cs typeface="Times New Roman" pitchFamily="18" charset="0"/>
            </a:endParaRPr>
          </a:p>
          <a:p>
            <a:pPr marL="6350" lvl="0" indent="-6350" fontAlgn="base">
              <a:lnSpc>
                <a:spcPct val="125000"/>
              </a:lnSpc>
              <a:spcBef>
                <a:spcPct val="0"/>
              </a:spcBef>
              <a:spcAft>
                <a:spcPct val="0"/>
              </a:spcAft>
            </a:pPr>
            <a:r>
              <a:rPr lang="ja-JP" altLang="en-US" sz="1200" dirty="0">
                <a:latin typeface="ＭＳ 明朝"/>
                <a:ea typeface="ＭＳ 明朝"/>
                <a:cs typeface="Times New Roman" pitchFamily="18" charset="0"/>
              </a:rPr>
              <a:t>　日本人の生活習慣の変化や高齢者の増加等により、近年、糖尿病等の生活習慣病の有病者･予備群が増加しており、生活習慣病を原因とする死亡は、全体の約</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分の</a:t>
            </a:r>
            <a:r>
              <a:rPr lang="en-US" altLang="ja-JP" sz="1200" dirty="0">
                <a:latin typeface="ＭＳ 明朝"/>
                <a:ea typeface="ＭＳ 明朝"/>
                <a:cs typeface="Times New Roman" pitchFamily="18" charset="0"/>
              </a:rPr>
              <a:t>1</a:t>
            </a:r>
            <a:r>
              <a:rPr lang="ja-JP" altLang="en-US" sz="1200" dirty="0">
                <a:latin typeface="ＭＳ 明朝"/>
                <a:ea typeface="ＭＳ 明朝"/>
                <a:cs typeface="Times New Roman" pitchFamily="18" charset="0"/>
              </a:rPr>
              <a:t>にのぼると推計されています。厚生労働省は、</a:t>
            </a:r>
            <a:r>
              <a:rPr lang="en-US" altLang="ja-JP" sz="1200" dirty="0">
                <a:latin typeface="ＭＳ 明朝"/>
                <a:ea typeface="ＭＳ 明朝"/>
                <a:cs typeface="Times New Roman" pitchFamily="18" charset="0"/>
              </a:rPr>
              <a:t>40</a:t>
            </a:r>
            <a:r>
              <a:rPr lang="ja-JP" altLang="en-US" sz="1200" dirty="0">
                <a:latin typeface="ＭＳ 明朝"/>
                <a:ea typeface="ＭＳ 明朝"/>
                <a:cs typeface="Times New Roman" pitchFamily="18" charset="0"/>
              </a:rPr>
              <a:t>歳以上の被保険者へメタボリックシンドロームの予防･解消に重点を置いた、生活習慣病予防のための特定健康診査･特定保健指導の実施を義務付けています。</a:t>
            </a:r>
            <a:endParaRPr lang="en-US" altLang="ja-JP" sz="1200" dirty="0">
              <a:latin typeface="ＭＳ 明朝"/>
              <a:ea typeface="ＭＳ 明朝"/>
              <a:cs typeface="Times New Roman" pitchFamily="18" charset="0"/>
            </a:endParaRPr>
          </a:p>
          <a:p>
            <a:pPr marL="6350" lvl="0" indent="-635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｢(1)</a:t>
            </a:r>
            <a:r>
              <a:rPr lang="ja-JP" altLang="en-US" sz="1200" dirty="0">
                <a:latin typeface="ＭＳ 明朝"/>
                <a:ea typeface="ＭＳ 明朝"/>
                <a:cs typeface="Times New Roman" pitchFamily="18" charset="0"/>
              </a:rPr>
              <a:t>特定健康診査及びレセプトデータによる指導対象者群分析</a:t>
            </a:r>
            <a:r>
              <a:rPr lang="en-US" altLang="ja-JP" sz="1200" dirty="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において</a:t>
            </a:r>
            <a:r>
              <a:rPr lang="en-US" altLang="ja-JP" sz="1200" dirty="0" smtClean="0">
                <a:latin typeface="ＭＳ 明朝"/>
                <a:ea typeface="ＭＳ 明朝"/>
                <a:cs typeface="Times New Roman" pitchFamily="18" charset="0"/>
              </a:rPr>
              <a:t>｢</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受診勧奨値除外後の特定保健指導対象者</a:t>
            </a:r>
            <a:r>
              <a:rPr lang="en-US" altLang="ja-JP" sz="1200" dirty="0">
                <a:latin typeface="ＭＳ 明朝"/>
                <a:ea typeface="ＭＳ 明朝"/>
                <a:cs typeface="Times New Roman" pitchFamily="18" charset="0"/>
              </a:rPr>
              <a:t>｣｢4.</a:t>
            </a:r>
            <a:r>
              <a:rPr lang="ja-JP" altLang="en-US" sz="1200" dirty="0">
                <a:latin typeface="ＭＳ 明朝"/>
                <a:ea typeface="ＭＳ 明朝"/>
                <a:cs typeface="Times New Roman" pitchFamily="18" charset="0"/>
              </a:rPr>
              <a:t>医療機関受診勧奨対象者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に該当する</a:t>
            </a:r>
            <a:r>
              <a:rPr lang="ja-JP" altLang="en-US" sz="1200" dirty="0" smtClean="0">
                <a:latin typeface="ＭＳ 明朝"/>
                <a:ea typeface="ＭＳ 明朝"/>
                <a:cs typeface="Times New Roman" pitchFamily="18" charset="0"/>
              </a:rPr>
              <a:t>対象者のうち、</a:t>
            </a:r>
            <a:r>
              <a:rPr lang="ja-JP" altLang="en-US" sz="1200" dirty="0">
                <a:latin typeface="ＭＳ 明朝"/>
                <a:ea typeface="ＭＳ 明朝"/>
                <a:cs typeface="Times New Roman" pitchFamily="18" charset="0"/>
              </a:rPr>
              <a:t>特定保健指導対象者は</a:t>
            </a:r>
            <a:r>
              <a:rPr lang="en-US" altLang="ja-JP" sz="1200" dirty="0">
                <a:latin typeface="ＭＳ 明朝"/>
                <a:ea typeface="ＭＳ 明朝"/>
                <a:cs typeface="Times New Roman" pitchFamily="18" charset="0"/>
              </a:rPr>
              <a:t>246</a:t>
            </a:r>
            <a:r>
              <a:rPr lang="ja-JP" altLang="en-US" sz="1200" dirty="0">
                <a:latin typeface="ＭＳ 明朝"/>
                <a:ea typeface="ＭＳ 明朝"/>
                <a:cs typeface="Times New Roman" pitchFamily="18" charset="0"/>
              </a:rPr>
              <a:t>人になります。このうち、積極的支援の対象者は</a:t>
            </a:r>
            <a:r>
              <a:rPr lang="en-US" altLang="ja-JP" sz="1200" dirty="0">
                <a:latin typeface="ＭＳ 明朝"/>
                <a:ea typeface="ＭＳ 明朝"/>
                <a:cs typeface="Times New Roman" pitchFamily="18" charset="0"/>
              </a:rPr>
              <a:t>64</a:t>
            </a:r>
            <a:r>
              <a:rPr lang="ja-JP" altLang="en-US" sz="1200" dirty="0">
                <a:latin typeface="ＭＳ 明朝"/>
                <a:ea typeface="ＭＳ 明朝"/>
                <a:cs typeface="Times New Roman" pitchFamily="18" charset="0"/>
              </a:rPr>
              <a:t>人、動機付け支援の対象者は</a:t>
            </a:r>
            <a:r>
              <a:rPr lang="en-US" altLang="ja-JP" sz="1200" dirty="0">
                <a:latin typeface="ＭＳ 明朝"/>
                <a:ea typeface="ＭＳ 明朝"/>
                <a:cs typeface="Times New Roman" pitchFamily="18" charset="0"/>
              </a:rPr>
              <a:t>182</a:t>
            </a:r>
            <a:r>
              <a:rPr lang="ja-JP" altLang="en-US" sz="1200" dirty="0">
                <a:latin typeface="ＭＳ 明朝"/>
                <a:ea typeface="ＭＳ 明朝"/>
                <a:cs typeface="Times New Roman" pitchFamily="18" charset="0"/>
              </a:rPr>
              <a:t>人になります</a:t>
            </a:r>
            <a:r>
              <a:rPr lang="ja-JP" altLang="en-US" sz="1200" dirty="0" smtClean="0">
                <a:latin typeface="ＭＳ 明朝"/>
                <a:ea typeface="ＭＳ 明朝"/>
                <a:cs typeface="Times New Roman" pitchFamily="18" charset="0"/>
              </a:rPr>
              <a:t>。リスク因子については以下のとおりとなります。</a:t>
            </a:r>
            <a:endParaRPr lang="en-US" altLang="ja-JP" sz="1200" dirty="0">
              <a:latin typeface="ＭＳ 明朝"/>
              <a:ea typeface="ＭＳ 明朝"/>
              <a:cs typeface="Times New Roman" pitchFamily="18" charset="0"/>
            </a:endParaRPr>
          </a:p>
        </p:txBody>
      </p:sp>
      <p:sp>
        <p:nvSpPr>
          <p:cNvPr id="10" name="テキスト ボックス 68"/>
          <p:cNvSpPr txBox="1">
            <a:spLocks noChangeAspect="1"/>
          </p:cNvSpPr>
          <p:nvPr/>
        </p:nvSpPr>
        <p:spPr>
          <a:xfrm>
            <a:off x="388394" y="7679410"/>
            <a:ext cx="6120000" cy="1200329"/>
          </a:xfrm>
          <a:prstGeom prst="rect">
            <a:avLst/>
          </a:prstGeom>
          <a:noFill/>
          <a:ln>
            <a:noFill/>
          </a:ln>
        </p:spPr>
        <p:txBody>
          <a:bodyPr wrap="square" lIns="0"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健康診査データは平成</a:t>
            </a:r>
            <a:r>
              <a:rPr lang="en-US" altLang="ja-JP" sz="800" b="1" dirty="0">
                <a:latin typeface="ＭＳ 明朝"/>
                <a:ea typeface="ＭＳ 明朝"/>
              </a:rPr>
              <a:t>28</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月健診分</a:t>
            </a:r>
            <a:r>
              <a:rPr lang="en-US" altLang="ja-JP" sz="800" b="1" dirty="0">
                <a:latin typeface="ＭＳ 明朝"/>
                <a:ea typeface="ＭＳ 明朝"/>
              </a:rPr>
              <a:t>(12</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a:t>
            </a:r>
            <a:r>
              <a:rPr lang="en-US" altLang="ja-JP" sz="800" b="1" dirty="0">
                <a:latin typeface="ＭＳ 明朝"/>
                <a:ea typeface="ＭＳ 明朝"/>
              </a:rPr>
              <a:t>31</a:t>
            </a:r>
            <a:r>
              <a:rPr lang="ja-JP" altLang="en-US" sz="800" b="1" dirty="0">
                <a:latin typeface="ＭＳ 明朝"/>
                <a:ea typeface="ＭＳ 明朝"/>
              </a:rPr>
              <a:t>日時点。</a:t>
            </a:r>
            <a:endParaRPr lang="en-US" altLang="ja-JP" sz="800" dirty="0">
              <a:latin typeface="ＭＳ 明朝"/>
              <a:ea typeface="ＭＳ 明朝"/>
            </a:endParaRPr>
          </a:p>
          <a:p>
            <a:r>
              <a:rPr lang="en-US" altLang="ja-JP" sz="800" dirty="0">
                <a:latin typeface="ＭＳ 明朝"/>
                <a:ea typeface="ＭＳ 明朝"/>
              </a:rPr>
              <a:t>※</a:t>
            </a:r>
            <a:r>
              <a:rPr lang="ja-JP" altLang="en-US" sz="800" dirty="0">
                <a:latin typeface="ＭＳ 明朝"/>
                <a:ea typeface="ＭＳ 明朝"/>
              </a:rPr>
              <a:t>リスク判定</a:t>
            </a:r>
            <a:r>
              <a:rPr lang="en-US" altLang="ja-JP" sz="800" dirty="0">
                <a:latin typeface="ＭＳ 明朝"/>
                <a:ea typeface="ＭＳ 明朝"/>
              </a:rPr>
              <a:t>…</a:t>
            </a:r>
            <a:r>
              <a:rPr lang="ja-JP" altLang="en-US" sz="800" dirty="0">
                <a:latin typeface="ＭＳ 明朝"/>
                <a:ea typeface="ＭＳ 明朝"/>
              </a:rPr>
              <a:t>健診検査値が特定保健指導判定値を超えている組み合わせ</a:t>
            </a:r>
            <a:r>
              <a:rPr lang="en-US" altLang="ja-JP" sz="800" dirty="0">
                <a:latin typeface="ＭＳ 明朝"/>
                <a:ea typeface="ＭＳ 明朝"/>
              </a:rPr>
              <a:t>(</a:t>
            </a:r>
            <a:r>
              <a:rPr lang="ja-JP" altLang="en-US" sz="800" dirty="0">
                <a:latin typeface="ＭＳ 明朝"/>
                <a:ea typeface="ＭＳ 明朝"/>
              </a:rPr>
              <a:t>喫煙については質問回答による</a:t>
            </a:r>
            <a:r>
              <a:rPr lang="en-US" altLang="ja-JP" sz="800" dirty="0">
                <a:latin typeface="ＭＳ 明朝"/>
                <a:ea typeface="ＭＳ 明朝"/>
              </a:rPr>
              <a:t>)</a:t>
            </a:r>
            <a:r>
              <a:rPr lang="ja-JP" altLang="en-US" sz="800" dirty="0" err="1">
                <a:latin typeface="ＭＳ 明朝"/>
                <a:ea typeface="ＭＳ 明朝"/>
              </a:rPr>
              <a:t>。</a:t>
            </a:r>
            <a:r>
              <a:rPr lang="ja-JP" altLang="en-US" sz="800" dirty="0">
                <a:latin typeface="ＭＳ 明朝"/>
                <a:ea typeface="ＭＳ 明朝"/>
              </a:rPr>
              <a:t>そのため、厚生労働省が定める保健指導対象者の選定にない組み合わせに該当する場合がある。</a:t>
            </a:r>
            <a:endParaRPr lang="en-US" altLang="ja-JP" sz="800" dirty="0">
              <a:latin typeface="ＭＳ 明朝"/>
              <a:ea typeface="ＭＳ 明朝"/>
            </a:endParaRPr>
          </a:p>
          <a:p>
            <a:r>
              <a:rPr lang="ja-JP" altLang="en-US" sz="800" dirty="0">
                <a:latin typeface="ＭＳ 明朝"/>
                <a:ea typeface="ＭＳ 明朝"/>
              </a:rPr>
              <a:t>　リスク判定の詳細は以下の通りとする。</a:t>
            </a:r>
          </a:p>
          <a:p>
            <a:r>
              <a:rPr lang="ja-JP" altLang="en-US" sz="800" dirty="0">
                <a:latin typeface="ＭＳ 明朝"/>
                <a:ea typeface="ＭＳ 明朝"/>
              </a:rPr>
              <a:t>　　①血糖</a:t>
            </a:r>
            <a:r>
              <a:rPr lang="en-US" altLang="ja-JP" sz="800" dirty="0">
                <a:latin typeface="ＭＳ 明朝"/>
                <a:ea typeface="ＭＳ 明朝"/>
              </a:rPr>
              <a:t>…</a:t>
            </a:r>
            <a:r>
              <a:rPr lang="zh-TW" altLang="en-US" sz="800" dirty="0">
                <a:latin typeface="ＭＳ 明朝"/>
                <a:ea typeface="ＭＳ 明朝"/>
              </a:rPr>
              <a:t>特定健康診査</a:t>
            </a:r>
            <a:r>
              <a:rPr lang="ja-JP" altLang="en-US" sz="800" dirty="0">
                <a:latin typeface="ＭＳ 明朝"/>
                <a:ea typeface="ＭＳ 明朝"/>
              </a:rPr>
              <a:t>の検査値において、空腹時血糖</a:t>
            </a:r>
            <a:r>
              <a:rPr lang="en-US" altLang="ja-JP" sz="800" dirty="0">
                <a:latin typeface="ＭＳ 明朝"/>
                <a:ea typeface="ＭＳ 明朝"/>
              </a:rPr>
              <a:t>100mg/dl</a:t>
            </a:r>
            <a:r>
              <a:rPr lang="ja-JP" altLang="en-US" sz="800" dirty="0">
                <a:latin typeface="ＭＳ 明朝"/>
                <a:ea typeface="ＭＳ 明朝"/>
              </a:rPr>
              <a:t>以上または</a:t>
            </a:r>
            <a:r>
              <a:rPr lang="en-US" altLang="ja-JP" sz="800" dirty="0">
                <a:latin typeface="ＭＳ 明朝"/>
                <a:ea typeface="ＭＳ 明朝"/>
              </a:rPr>
              <a:t>HbA1c5.6%</a:t>
            </a:r>
            <a:r>
              <a:rPr lang="ja-JP" altLang="en-US" sz="800" dirty="0">
                <a:latin typeface="ＭＳ 明朝"/>
                <a:ea typeface="ＭＳ 明朝"/>
              </a:rPr>
              <a:t>以上</a:t>
            </a:r>
            <a:r>
              <a:rPr lang="en-US" altLang="ja-JP" sz="800" dirty="0">
                <a:latin typeface="ＭＳ 明朝"/>
                <a:ea typeface="ＭＳ 明朝"/>
              </a:rPr>
              <a:t>(NGSP)</a:t>
            </a:r>
          </a:p>
          <a:p>
            <a:r>
              <a:rPr lang="ja-JP" altLang="en-US" sz="800" dirty="0">
                <a:latin typeface="ＭＳ 明朝"/>
                <a:ea typeface="ＭＳ 明朝"/>
              </a:rPr>
              <a:t>　　②血圧</a:t>
            </a:r>
            <a:r>
              <a:rPr lang="en-US" altLang="ja-JP" sz="800" dirty="0">
                <a:latin typeface="ＭＳ 明朝"/>
                <a:ea typeface="ＭＳ 明朝"/>
              </a:rPr>
              <a:t>…</a:t>
            </a:r>
            <a:r>
              <a:rPr lang="zh-TW" altLang="en-US" sz="800" dirty="0">
                <a:latin typeface="ＭＳ 明朝"/>
                <a:ea typeface="ＭＳ 明朝"/>
              </a:rPr>
              <a:t>特定健康診査</a:t>
            </a:r>
            <a:r>
              <a:rPr lang="ja-JP" altLang="en-US" sz="800" dirty="0">
                <a:latin typeface="ＭＳ 明朝"/>
                <a:ea typeface="ＭＳ 明朝"/>
              </a:rPr>
              <a:t>の検査値において、収縮期血圧が</a:t>
            </a:r>
            <a:r>
              <a:rPr lang="en-US" altLang="ja-JP" sz="800" dirty="0">
                <a:latin typeface="ＭＳ 明朝"/>
                <a:ea typeface="ＭＳ 明朝"/>
              </a:rPr>
              <a:t>130mmHg</a:t>
            </a:r>
            <a:r>
              <a:rPr lang="ja-JP" altLang="en-US" sz="800" dirty="0">
                <a:latin typeface="ＭＳ 明朝"/>
                <a:ea typeface="ＭＳ 明朝"/>
              </a:rPr>
              <a:t>以上または拡張期血圧</a:t>
            </a:r>
            <a:r>
              <a:rPr lang="en-US" altLang="ja-JP" sz="800" dirty="0">
                <a:latin typeface="ＭＳ 明朝"/>
                <a:ea typeface="ＭＳ 明朝"/>
              </a:rPr>
              <a:t>85mmHg</a:t>
            </a:r>
            <a:r>
              <a:rPr lang="ja-JP" altLang="en-US" sz="800" dirty="0">
                <a:latin typeface="ＭＳ 明朝"/>
                <a:ea typeface="ＭＳ 明朝"/>
              </a:rPr>
              <a:t>以上</a:t>
            </a:r>
            <a:endParaRPr lang="en-US" altLang="ja-JP" sz="800" dirty="0">
              <a:latin typeface="ＭＳ 明朝"/>
              <a:ea typeface="ＭＳ 明朝"/>
            </a:endParaRPr>
          </a:p>
          <a:p>
            <a:r>
              <a:rPr lang="ja-JP" altLang="en-US" sz="800" dirty="0">
                <a:latin typeface="ＭＳ 明朝"/>
                <a:ea typeface="ＭＳ 明朝"/>
              </a:rPr>
              <a:t>　　③脂質</a:t>
            </a:r>
            <a:r>
              <a:rPr lang="en-US" altLang="ja-JP" sz="800" dirty="0">
                <a:latin typeface="ＭＳ 明朝"/>
                <a:ea typeface="ＭＳ 明朝"/>
              </a:rPr>
              <a:t>…</a:t>
            </a:r>
            <a:r>
              <a:rPr lang="zh-TW" altLang="en-US" sz="800" dirty="0">
                <a:latin typeface="ＭＳ 明朝"/>
                <a:ea typeface="ＭＳ 明朝"/>
              </a:rPr>
              <a:t>特定健康診査</a:t>
            </a:r>
            <a:r>
              <a:rPr lang="ja-JP" altLang="en-US" sz="800" dirty="0">
                <a:latin typeface="ＭＳ 明朝"/>
                <a:ea typeface="ＭＳ 明朝"/>
              </a:rPr>
              <a:t>の検査値において、中性脂肪</a:t>
            </a:r>
            <a:r>
              <a:rPr lang="en-US" altLang="ja-JP" sz="800" dirty="0">
                <a:latin typeface="ＭＳ 明朝"/>
                <a:ea typeface="ＭＳ 明朝"/>
              </a:rPr>
              <a:t>150mg/dl</a:t>
            </a:r>
            <a:r>
              <a:rPr lang="ja-JP" altLang="en-US" sz="800" dirty="0">
                <a:latin typeface="ＭＳ 明朝"/>
                <a:ea typeface="ＭＳ 明朝"/>
              </a:rPr>
              <a:t>以上または</a:t>
            </a:r>
            <a:r>
              <a:rPr lang="en-US" altLang="ja-JP" sz="800" dirty="0">
                <a:latin typeface="ＭＳ 明朝"/>
                <a:ea typeface="ＭＳ 明朝"/>
              </a:rPr>
              <a:t>HDL</a:t>
            </a:r>
            <a:r>
              <a:rPr lang="ja-JP" altLang="en-US" sz="800" dirty="0">
                <a:latin typeface="ＭＳ 明朝"/>
                <a:ea typeface="ＭＳ 明朝"/>
              </a:rPr>
              <a:t>コレステロール</a:t>
            </a:r>
            <a:r>
              <a:rPr lang="en-US" altLang="ja-JP" sz="800" dirty="0">
                <a:latin typeface="ＭＳ 明朝"/>
                <a:ea typeface="ＭＳ 明朝"/>
              </a:rPr>
              <a:t>40mg/dl</a:t>
            </a:r>
            <a:r>
              <a:rPr lang="ja-JP" altLang="en-US" sz="800" dirty="0">
                <a:latin typeface="ＭＳ 明朝"/>
                <a:ea typeface="ＭＳ 明朝"/>
              </a:rPr>
              <a:t>未満</a:t>
            </a:r>
          </a:p>
          <a:p>
            <a:r>
              <a:rPr lang="ja-JP" altLang="en-US" sz="800" dirty="0">
                <a:latin typeface="ＭＳ 明朝"/>
                <a:ea typeface="ＭＳ 明朝"/>
              </a:rPr>
              <a:t>　　</a:t>
            </a:r>
            <a:r>
              <a:rPr lang="en-US" altLang="ja-JP" sz="800" dirty="0">
                <a:latin typeface="ＭＳ 明朝"/>
                <a:ea typeface="ＭＳ 明朝"/>
              </a:rPr>
              <a:t>④</a:t>
            </a:r>
            <a:r>
              <a:rPr lang="ja-JP" altLang="en-US" sz="800" dirty="0">
                <a:latin typeface="ＭＳ 明朝"/>
                <a:ea typeface="ＭＳ 明朝"/>
              </a:rPr>
              <a:t>喫煙</a:t>
            </a:r>
            <a:r>
              <a:rPr lang="en-US" altLang="ja-JP" sz="800" dirty="0">
                <a:latin typeface="ＭＳ 明朝"/>
                <a:ea typeface="ＭＳ 明朝"/>
              </a:rPr>
              <a:t>…</a:t>
            </a:r>
            <a:r>
              <a:rPr lang="zh-TW" altLang="en-US" sz="800" dirty="0">
                <a:latin typeface="ＭＳ 明朝"/>
                <a:ea typeface="ＭＳ 明朝"/>
              </a:rPr>
              <a:t>特定健康診査</a:t>
            </a:r>
            <a:r>
              <a:rPr lang="ja-JP" altLang="en-US" sz="800" dirty="0">
                <a:latin typeface="ＭＳ 明朝"/>
                <a:ea typeface="ＭＳ 明朝"/>
              </a:rPr>
              <a:t>の生活習慣に関する質問票においてたばこを習慣的に吸っていると回答　　　</a:t>
            </a:r>
            <a:endParaRPr lang="en-US" altLang="ja-JP" sz="800" dirty="0">
              <a:latin typeface="ＭＳ 明朝"/>
              <a:ea typeface="ＭＳ 明朝"/>
            </a:endParaRPr>
          </a:p>
        </p:txBody>
      </p: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35</a:t>
            </a:fld>
            <a:endParaRPr kumimoji="1" lang="ja-JP" altLang="en-US" dirty="0">
              <a:latin typeface="ＭＳ 明朝"/>
              <a:ea typeface="ＭＳ 明朝"/>
            </a:endParaRPr>
          </a:p>
        </p:txBody>
      </p:sp>
      <p:sp>
        <p:nvSpPr>
          <p:cNvPr id="5" name="Rectangle 5"/>
          <p:cNvSpPr>
            <a:spLocks noChangeAspect="1" noChangeArrowheads="1"/>
          </p:cNvSpPr>
          <p:nvPr/>
        </p:nvSpPr>
        <p:spPr bwMode="auto">
          <a:xfrm>
            <a:off x="368660" y="2606756"/>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特定保健指導対象者のリスク因子別該当</a:t>
            </a:r>
            <a:r>
              <a:rPr lang="ja-JP" altLang="en-US" sz="1200" dirty="0" smtClean="0">
                <a:latin typeface="ＭＳ 明朝"/>
                <a:ea typeface="ＭＳ 明朝"/>
                <a:cs typeface="ＭＳ Ｐゴシック" pitchFamily="50" charset="-128"/>
              </a:rPr>
              <a:t>状況</a:t>
            </a:r>
            <a:r>
              <a:rPr lang="en-US" altLang="ja-JP" sz="1200" dirty="0" smtClean="0">
                <a:latin typeface="ＭＳ 明朝"/>
                <a:ea typeface="ＭＳ 明朝"/>
                <a:cs typeface="ＭＳ Ｐゴシック" pitchFamily="50" charset="-128"/>
              </a:rPr>
              <a:t>(</a:t>
            </a:r>
            <a:r>
              <a:rPr lang="ja-JP" altLang="en-US" sz="1200" dirty="0" smtClean="0">
                <a:latin typeface="ＭＳ 明朝"/>
                <a:ea typeface="ＭＳ 明朝"/>
                <a:cs typeface="ＭＳ Ｐゴシック" pitchFamily="50" charset="-128"/>
              </a:rPr>
              <a:t>集団健診分のみ</a:t>
            </a:r>
            <a:r>
              <a:rPr lang="en-US" altLang="ja-JP" sz="1200" dirty="0" smtClean="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grpSp>
        <p:nvGrpSpPr>
          <p:cNvPr id="2" name="Group 4"/>
          <p:cNvGrpSpPr>
            <a:grpSpLocks noChangeAspect="1"/>
          </p:cNvGrpSpPr>
          <p:nvPr/>
        </p:nvGrpSpPr>
        <p:grpSpPr bwMode="auto">
          <a:xfrm>
            <a:off x="332656" y="2866377"/>
            <a:ext cx="6120680" cy="4877467"/>
            <a:chOff x="240" y="1864"/>
            <a:chExt cx="3559" cy="2768"/>
          </a:xfrm>
        </p:grpSpPr>
        <p:sp>
          <p:nvSpPr>
            <p:cNvPr id="3" name="AutoShape 3"/>
            <p:cNvSpPr>
              <a:spLocks noChangeAspect="1" noChangeArrowheads="1" noTextEdit="1"/>
            </p:cNvSpPr>
            <p:nvPr/>
          </p:nvSpPr>
          <p:spPr bwMode="auto">
            <a:xfrm>
              <a:off x="240" y="1864"/>
              <a:ext cx="3543" cy="2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4" name="Group 205"/>
            <p:cNvGrpSpPr>
              <a:grpSpLocks/>
            </p:cNvGrpSpPr>
            <p:nvPr/>
          </p:nvGrpSpPr>
          <p:grpSpPr bwMode="auto">
            <a:xfrm>
              <a:off x="240" y="1868"/>
              <a:ext cx="3559" cy="2764"/>
              <a:chOff x="240" y="1868"/>
              <a:chExt cx="3559" cy="2764"/>
            </a:xfrm>
          </p:grpSpPr>
          <p:sp>
            <p:nvSpPr>
              <p:cNvPr id="40033" name="Rectangle 5"/>
              <p:cNvSpPr>
                <a:spLocks noChangeArrowheads="1"/>
              </p:cNvSpPr>
              <p:nvPr/>
            </p:nvSpPr>
            <p:spPr bwMode="auto">
              <a:xfrm>
                <a:off x="240" y="2342"/>
                <a:ext cx="3543" cy="1143"/>
              </a:xfrm>
              <a:prstGeom prst="rect">
                <a:avLst/>
              </a:prstGeom>
              <a:solidFill>
                <a:srgbClr val="F2DC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34" name="Rectangle 6"/>
              <p:cNvSpPr>
                <a:spLocks noChangeArrowheads="1"/>
              </p:cNvSpPr>
              <p:nvPr/>
            </p:nvSpPr>
            <p:spPr bwMode="auto">
              <a:xfrm>
                <a:off x="240" y="3481"/>
                <a:ext cx="3543" cy="1143"/>
              </a:xfrm>
              <a:prstGeom prst="rect">
                <a:avLst/>
              </a:prstGeom>
              <a:solidFill>
                <a:srgbClr val="DCE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35" name="Rectangle 7"/>
              <p:cNvSpPr>
                <a:spLocks noChangeArrowheads="1"/>
              </p:cNvSpPr>
              <p:nvPr/>
            </p:nvSpPr>
            <p:spPr bwMode="auto">
              <a:xfrm>
                <a:off x="1403" y="2101"/>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①</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36" name="Rectangle 8"/>
              <p:cNvSpPr>
                <a:spLocks noChangeArrowheads="1"/>
              </p:cNvSpPr>
              <p:nvPr/>
            </p:nvSpPr>
            <p:spPr bwMode="auto">
              <a:xfrm>
                <a:off x="1403" y="2172"/>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37" name="Rectangle 9"/>
              <p:cNvSpPr>
                <a:spLocks noChangeArrowheads="1"/>
              </p:cNvSpPr>
              <p:nvPr/>
            </p:nvSpPr>
            <p:spPr bwMode="auto">
              <a:xfrm>
                <a:off x="1403" y="224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糖</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38" name="Rectangle 10"/>
              <p:cNvSpPr>
                <a:spLocks noChangeArrowheads="1"/>
              </p:cNvSpPr>
              <p:nvPr/>
            </p:nvSpPr>
            <p:spPr bwMode="auto">
              <a:xfrm>
                <a:off x="1513" y="2101"/>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②</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39" name="Rectangle 11"/>
              <p:cNvSpPr>
                <a:spLocks noChangeArrowheads="1"/>
              </p:cNvSpPr>
              <p:nvPr/>
            </p:nvSpPr>
            <p:spPr bwMode="auto">
              <a:xfrm>
                <a:off x="1513" y="2172"/>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40" name="Rectangle 12"/>
              <p:cNvSpPr>
                <a:spLocks noChangeArrowheads="1"/>
              </p:cNvSpPr>
              <p:nvPr/>
            </p:nvSpPr>
            <p:spPr bwMode="auto">
              <a:xfrm>
                <a:off x="1513" y="224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圧</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41" name="Rectangle 13"/>
              <p:cNvSpPr>
                <a:spLocks noChangeArrowheads="1"/>
              </p:cNvSpPr>
              <p:nvPr/>
            </p:nvSpPr>
            <p:spPr bwMode="auto">
              <a:xfrm>
                <a:off x="1624" y="2101"/>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③</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42" name="Rectangle 14"/>
              <p:cNvSpPr>
                <a:spLocks noChangeArrowheads="1"/>
              </p:cNvSpPr>
              <p:nvPr/>
            </p:nvSpPr>
            <p:spPr bwMode="auto">
              <a:xfrm>
                <a:off x="1624" y="2172"/>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43" name="Rectangle 15"/>
              <p:cNvSpPr>
                <a:spLocks noChangeArrowheads="1"/>
              </p:cNvSpPr>
              <p:nvPr/>
            </p:nvSpPr>
            <p:spPr bwMode="auto">
              <a:xfrm>
                <a:off x="1624" y="224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44" name="Rectangle 16"/>
              <p:cNvSpPr>
                <a:spLocks noChangeArrowheads="1"/>
              </p:cNvSpPr>
              <p:nvPr/>
            </p:nvSpPr>
            <p:spPr bwMode="auto">
              <a:xfrm>
                <a:off x="1735" y="2101"/>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④</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45" name="Rectangle 17"/>
              <p:cNvSpPr>
                <a:spLocks noChangeArrowheads="1"/>
              </p:cNvSpPr>
              <p:nvPr/>
            </p:nvSpPr>
            <p:spPr bwMode="auto">
              <a:xfrm>
                <a:off x="1735" y="2172"/>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喫</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46" name="Rectangle 18"/>
              <p:cNvSpPr>
                <a:spLocks noChangeArrowheads="1"/>
              </p:cNvSpPr>
              <p:nvPr/>
            </p:nvSpPr>
            <p:spPr bwMode="auto">
              <a:xfrm>
                <a:off x="1735" y="224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47" name="Rectangle 19"/>
              <p:cNvSpPr>
                <a:spLocks noChangeArrowheads="1"/>
              </p:cNvSpPr>
              <p:nvPr/>
            </p:nvSpPr>
            <p:spPr bwMode="auto">
              <a:xfrm>
                <a:off x="1407" y="235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48" name="Rectangle 20"/>
              <p:cNvSpPr>
                <a:spLocks noChangeArrowheads="1"/>
              </p:cNvSpPr>
              <p:nvPr/>
            </p:nvSpPr>
            <p:spPr bwMode="auto">
              <a:xfrm>
                <a:off x="1517" y="235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49" name="Rectangle 21"/>
              <p:cNvSpPr>
                <a:spLocks noChangeArrowheads="1"/>
              </p:cNvSpPr>
              <p:nvPr/>
            </p:nvSpPr>
            <p:spPr bwMode="auto">
              <a:xfrm>
                <a:off x="1628" y="235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50" name="Rectangle 22"/>
              <p:cNvSpPr>
                <a:spLocks noChangeArrowheads="1"/>
              </p:cNvSpPr>
              <p:nvPr/>
            </p:nvSpPr>
            <p:spPr bwMode="auto">
              <a:xfrm>
                <a:off x="1739" y="235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51" name="Rectangle 23"/>
              <p:cNvSpPr>
                <a:spLocks noChangeArrowheads="1"/>
              </p:cNvSpPr>
              <p:nvPr/>
            </p:nvSpPr>
            <p:spPr bwMode="auto">
              <a:xfrm>
                <a:off x="1952" y="2354"/>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40052" name="Rectangle 24"/>
              <p:cNvSpPr>
                <a:spLocks noChangeArrowheads="1"/>
              </p:cNvSpPr>
              <p:nvPr/>
            </p:nvSpPr>
            <p:spPr bwMode="auto">
              <a:xfrm>
                <a:off x="2300" y="2354"/>
                <a:ext cx="399"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血糖＋血圧＋脂質＋喫煙</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40053" name="Rectangle 25"/>
              <p:cNvSpPr>
                <a:spLocks noChangeArrowheads="1"/>
              </p:cNvSpPr>
              <p:nvPr/>
            </p:nvSpPr>
            <p:spPr bwMode="auto">
              <a:xfrm>
                <a:off x="3182" y="2351"/>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54" name="Rectangle 26"/>
              <p:cNvSpPr>
                <a:spLocks noChangeArrowheads="1"/>
              </p:cNvSpPr>
              <p:nvPr/>
            </p:nvSpPr>
            <p:spPr bwMode="auto">
              <a:xfrm>
                <a:off x="1407" y="242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55" name="Rectangle 27"/>
              <p:cNvSpPr>
                <a:spLocks noChangeArrowheads="1"/>
              </p:cNvSpPr>
              <p:nvPr/>
            </p:nvSpPr>
            <p:spPr bwMode="auto">
              <a:xfrm>
                <a:off x="1517" y="242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56" name="Rectangle 28"/>
              <p:cNvSpPr>
                <a:spLocks noChangeArrowheads="1"/>
              </p:cNvSpPr>
              <p:nvPr/>
            </p:nvSpPr>
            <p:spPr bwMode="auto">
              <a:xfrm>
                <a:off x="1628" y="242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57" name="Rectangle 29"/>
              <p:cNvSpPr>
                <a:spLocks noChangeArrowheads="1"/>
              </p:cNvSpPr>
              <p:nvPr/>
            </p:nvSpPr>
            <p:spPr bwMode="auto">
              <a:xfrm>
                <a:off x="2300" y="2425"/>
                <a:ext cx="297"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血糖＋血圧＋脂質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58" name="Rectangle 30"/>
              <p:cNvSpPr>
                <a:spLocks noChangeArrowheads="1"/>
              </p:cNvSpPr>
              <p:nvPr/>
            </p:nvSpPr>
            <p:spPr bwMode="auto">
              <a:xfrm>
                <a:off x="3153" y="2421"/>
                <a:ext cx="11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59" name="Rectangle 31"/>
              <p:cNvSpPr>
                <a:spLocks noChangeArrowheads="1"/>
              </p:cNvSpPr>
              <p:nvPr/>
            </p:nvSpPr>
            <p:spPr bwMode="auto">
              <a:xfrm>
                <a:off x="1407" y="2497"/>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60" name="Rectangle 32"/>
              <p:cNvSpPr>
                <a:spLocks noChangeArrowheads="1"/>
              </p:cNvSpPr>
              <p:nvPr/>
            </p:nvSpPr>
            <p:spPr bwMode="auto">
              <a:xfrm>
                <a:off x="1517" y="2497"/>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61" name="Rectangle 33"/>
              <p:cNvSpPr>
                <a:spLocks noChangeArrowheads="1"/>
              </p:cNvSpPr>
              <p:nvPr/>
            </p:nvSpPr>
            <p:spPr bwMode="auto">
              <a:xfrm>
                <a:off x="1739" y="2497"/>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62" name="Rectangle 34"/>
              <p:cNvSpPr>
                <a:spLocks noChangeArrowheads="1"/>
              </p:cNvSpPr>
              <p:nvPr/>
            </p:nvSpPr>
            <p:spPr bwMode="auto">
              <a:xfrm>
                <a:off x="2300" y="2497"/>
                <a:ext cx="297"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血糖＋血圧＋喫煙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63" name="Rectangle 35"/>
              <p:cNvSpPr>
                <a:spLocks noChangeArrowheads="1"/>
              </p:cNvSpPr>
              <p:nvPr/>
            </p:nvSpPr>
            <p:spPr bwMode="auto">
              <a:xfrm>
                <a:off x="3182" y="2491"/>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64" name="Rectangle 36"/>
              <p:cNvSpPr>
                <a:spLocks noChangeArrowheads="1"/>
              </p:cNvSpPr>
              <p:nvPr/>
            </p:nvSpPr>
            <p:spPr bwMode="auto">
              <a:xfrm>
                <a:off x="1407" y="2568"/>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65" name="Rectangle 37"/>
              <p:cNvSpPr>
                <a:spLocks noChangeArrowheads="1"/>
              </p:cNvSpPr>
              <p:nvPr/>
            </p:nvSpPr>
            <p:spPr bwMode="auto">
              <a:xfrm>
                <a:off x="1628" y="2568"/>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66" name="Rectangle 38"/>
              <p:cNvSpPr>
                <a:spLocks noChangeArrowheads="1"/>
              </p:cNvSpPr>
              <p:nvPr/>
            </p:nvSpPr>
            <p:spPr bwMode="auto">
              <a:xfrm>
                <a:off x="1739" y="2568"/>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67" name="Rectangle 39"/>
              <p:cNvSpPr>
                <a:spLocks noChangeArrowheads="1"/>
              </p:cNvSpPr>
              <p:nvPr/>
            </p:nvSpPr>
            <p:spPr bwMode="auto">
              <a:xfrm>
                <a:off x="2300" y="2568"/>
                <a:ext cx="297"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血糖＋脂質＋喫煙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68" name="Rectangle 40"/>
              <p:cNvSpPr>
                <a:spLocks noChangeArrowheads="1"/>
              </p:cNvSpPr>
              <p:nvPr/>
            </p:nvSpPr>
            <p:spPr bwMode="auto">
              <a:xfrm>
                <a:off x="3184" y="2564"/>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69" name="Rectangle 41"/>
              <p:cNvSpPr>
                <a:spLocks noChangeArrowheads="1"/>
              </p:cNvSpPr>
              <p:nvPr/>
            </p:nvSpPr>
            <p:spPr bwMode="auto">
              <a:xfrm>
                <a:off x="1517" y="2639"/>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70" name="Rectangle 42"/>
              <p:cNvSpPr>
                <a:spLocks noChangeArrowheads="1"/>
              </p:cNvSpPr>
              <p:nvPr/>
            </p:nvSpPr>
            <p:spPr bwMode="auto">
              <a:xfrm>
                <a:off x="1628" y="2639"/>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71" name="Rectangle 43"/>
              <p:cNvSpPr>
                <a:spLocks noChangeArrowheads="1"/>
              </p:cNvSpPr>
              <p:nvPr/>
            </p:nvSpPr>
            <p:spPr bwMode="auto">
              <a:xfrm>
                <a:off x="1739" y="2639"/>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72" name="Rectangle 44"/>
              <p:cNvSpPr>
                <a:spLocks noChangeArrowheads="1"/>
              </p:cNvSpPr>
              <p:nvPr/>
            </p:nvSpPr>
            <p:spPr bwMode="auto">
              <a:xfrm>
                <a:off x="2300" y="2639"/>
                <a:ext cx="297"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血圧＋脂質＋喫煙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73" name="Rectangle 45"/>
              <p:cNvSpPr>
                <a:spLocks noChangeArrowheads="1"/>
              </p:cNvSpPr>
              <p:nvPr/>
            </p:nvSpPr>
            <p:spPr bwMode="auto">
              <a:xfrm>
                <a:off x="3184" y="2638"/>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74" name="Rectangle 46"/>
              <p:cNvSpPr>
                <a:spLocks noChangeArrowheads="1"/>
              </p:cNvSpPr>
              <p:nvPr/>
            </p:nvSpPr>
            <p:spPr bwMode="auto">
              <a:xfrm>
                <a:off x="1407" y="2710"/>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75" name="Rectangle 47"/>
              <p:cNvSpPr>
                <a:spLocks noChangeArrowheads="1"/>
              </p:cNvSpPr>
              <p:nvPr/>
            </p:nvSpPr>
            <p:spPr bwMode="auto">
              <a:xfrm>
                <a:off x="1517" y="2710"/>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76" name="Rectangle 48"/>
              <p:cNvSpPr>
                <a:spLocks noChangeArrowheads="1"/>
              </p:cNvSpPr>
              <p:nvPr/>
            </p:nvSpPr>
            <p:spPr bwMode="auto">
              <a:xfrm>
                <a:off x="2300" y="2710"/>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血糖＋血圧</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77" name="Rectangle 49"/>
              <p:cNvSpPr>
                <a:spLocks noChangeArrowheads="1"/>
              </p:cNvSpPr>
              <p:nvPr/>
            </p:nvSpPr>
            <p:spPr bwMode="auto">
              <a:xfrm>
                <a:off x="3154" y="2706"/>
                <a:ext cx="11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78" name="Rectangle 50"/>
              <p:cNvSpPr>
                <a:spLocks noChangeArrowheads="1"/>
              </p:cNvSpPr>
              <p:nvPr/>
            </p:nvSpPr>
            <p:spPr bwMode="auto">
              <a:xfrm>
                <a:off x="1407" y="2781"/>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79" name="Rectangle 51"/>
              <p:cNvSpPr>
                <a:spLocks noChangeArrowheads="1"/>
              </p:cNvSpPr>
              <p:nvPr/>
            </p:nvSpPr>
            <p:spPr bwMode="auto">
              <a:xfrm>
                <a:off x="1628" y="2781"/>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80" name="Rectangle 52"/>
              <p:cNvSpPr>
                <a:spLocks noChangeArrowheads="1"/>
              </p:cNvSpPr>
              <p:nvPr/>
            </p:nvSpPr>
            <p:spPr bwMode="auto">
              <a:xfrm>
                <a:off x="2300" y="2781"/>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血糖＋脂質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81" name="Rectangle 53"/>
              <p:cNvSpPr>
                <a:spLocks noChangeArrowheads="1"/>
              </p:cNvSpPr>
              <p:nvPr/>
            </p:nvSpPr>
            <p:spPr bwMode="auto">
              <a:xfrm>
                <a:off x="3155" y="2779"/>
                <a:ext cx="11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82" name="Rectangle 54"/>
              <p:cNvSpPr>
                <a:spLocks noChangeArrowheads="1"/>
              </p:cNvSpPr>
              <p:nvPr/>
            </p:nvSpPr>
            <p:spPr bwMode="auto">
              <a:xfrm>
                <a:off x="1517" y="2853"/>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83" name="Rectangle 55"/>
              <p:cNvSpPr>
                <a:spLocks noChangeArrowheads="1"/>
              </p:cNvSpPr>
              <p:nvPr/>
            </p:nvSpPr>
            <p:spPr bwMode="auto">
              <a:xfrm>
                <a:off x="1628" y="2853"/>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84" name="Rectangle 56"/>
              <p:cNvSpPr>
                <a:spLocks noChangeArrowheads="1"/>
              </p:cNvSpPr>
              <p:nvPr/>
            </p:nvSpPr>
            <p:spPr bwMode="auto">
              <a:xfrm>
                <a:off x="2300" y="2853"/>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血圧＋脂質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85" name="Rectangle 57"/>
              <p:cNvSpPr>
                <a:spLocks noChangeArrowheads="1"/>
              </p:cNvSpPr>
              <p:nvPr/>
            </p:nvSpPr>
            <p:spPr bwMode="auto">
              <a:xfrm>
                <a:off x="3182" y="2851"/>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86" name="Rectangle 58"/>
              <p:cNvSpPr>
                <a:spLocks noChangeArrowheads="1"/>
              </p:cNvSpPr>
              <p:nvPr/>
            </p:nvSpPr>
            <p:spPr bwMode="auto">
              <a:xfrm>
                <a:off x="1407" y="292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87" name="Rectangle 59"/>
              <p:cNvSpPr>
                <a:spLocks noChangeArrowheads="1"/>
              </p:cNvSpPr>
              <p:nvPr/>
            </p:nvSpPr>
            <p:spPr bwMode="auto">
              <a:xfrm>
                <a:off x="1739" y="292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88" name="Rectangle 60"/>
              <p:cNvSpPr>
                <a:spLocks noChangeArrowheads="1"/>
              </p:cNvSpPr>
              <p:nvPr/>
            </p:nvSpPr>
            <p:spPr bwMode="auto">
              <a:xfrm>
                <a:off x="2300" y="2924"/>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89" name="Rectangle 61"/>
              <p:cNvSpPr>
                <a:spLocks noChangeArrowheads="1"/>
              </p:cNvSpPr>
              <p:nvPr/>
            </p:nvSpPr>
            <p:spPr bwMode="auto">
              <a:xfrm>
                <a:off x="3182" y="2922"/>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90" name="Rectangle 62"/>
              <p:cNvSpPr>
                <a:spLocks noChangeArrowheads="1"/>
              </p:cNvSpPr>
              <p:nvPr/>
            </p:nvSpPr>
            <p:spPr bwMode="auto">
              <a:xfrm>
                <a:off x="1517" y="299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91" name="Rectangle 63"/>
              <p:cNvSpPr>
                <a:spLocks noChangeArrowheads="1"/>
              </p:cNvSpPr>
              <p:nvPr/>
            </p:nvSpPr>
            <p:spPr bwMode="auto">
              <a:xfrm>
                <a:off x="1739" y="299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92" name="Rectangle 64"/>
              <p:cNvSpPr>
                <a:spLocks noChangeArrowheads="1"/>
              </p:cNvSpPr>
              <p:nvPr/>
            </p:nvSpPr>
            <p:spPr bwMode="auto">
              <a:xfrm>
                <a:off x="2300" y="2995"/>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血圧＋喫煙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93" name="Rectangle 65"/>
              <p:cNvSpPr>
                <a:spLocks noChangeArrowheads="1"/>
              </p:cNvSpPr>
              <p:nvPr/>
            </p:nvSpPr>
            <p:spPr bwMode="auto">
              <a:xfrm>
                <a:off x="3184" y="2989"/>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94" name="Rectangle 66"/>
              <p:cNvSpPr>
                <a:spLocks noChangeArrowheads="1"/>
              </p:cNvSpPr>
              <p:nvPr/>
            </p:nvSpPr>
            <p:spPr bwMode="auto">
              <a:xfrm>
                <a:off x="1628" y="3066"/>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95" name="Rectangle 67"/>
              <p:cNvSpPr>
                <a:spLocks noChangeArrowheads="1"/>
              </p:cNvSpPr>
              <p:nvPr/>
            </p:nvSpPr>
            <p:spPr bwMode="auto">
              <a:xfrm>
                <a:off x="1739" y="3066"/>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96" name="Rectangle 68"/>
              <p:cNvSpPr>
                <a:spLocks noChangeArrowheads="1"/>
              </p:cNvSpPr>
              <p:nvPr/>
            </p:nvSpPr>
            <p:spPr bwMode="auto">
              <a:xfrm>
                <a:off x="2300" y="3066"/>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脂質＋喫煙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097" name="Rectangle 69"/>
              <p:cNvSpPr>
                <a:spLocks noChangeArrowheads="1"/>
              </p:cNvSpPr>
              <p:nvPr/>
            </p:nvSpPr>
            <p:spPr bwMode="auto">
              <a:xfrm>
                <a:off x="3182" y="3061"/>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098" name="Rectangle 70"/>
              <p:cNvSpPr>
                <a:spLocks noChangeArrowheads="1"/>
              </p:cNvSpPr>
              <p:nvPr/>
            </p:nvSpPr>
            <p:spPr bwMode="auto">
              <a:xfrm>
                <a:off x="1407" y="3137"/>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099" name="Rectangle 71"/>
              <p:cNvSpPr>
                <a:spLocks noChangeArrowheads="1"/>
              </p:cNvSpPr>
              <p:nvPr/>
            </p:nvSpPr>
            <p:spPr bwMode="auto">
              <a:xfrm>
                <a:off x="2300" y="3137"/>
                <a:ext cx="95"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00" name="Rectangle 72"/>
              <p:cNvSpPr>
                <a:spLocks noChangeArrowheads="1"/>
              </p:cNvSpPr>
              <p:nvPr/>
            </p:nvSpPr>
            <p:spPr bwMode="auto">
              <a:xfrm>
                <a:off x="3182" y="3133"/>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01" name="Rectangle 73"/>
              <p:cNvSpPr>
                <a:spLocks noChangeArrowheads="1"/>
              </p:cNvSpPr>
              <p:nvPr/>
            </p:nvSpPr>
            <p:spPr bwMode="auto">
              <a:xfrm>
                <a:off x="1517" y="3208"/>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02" name="Rectangle 74"/>
              <p:cNvSpPr>
                <a:spLocks noChangeArrowheads="1"/>
              </p:cNvSpPr>
              <p:nvPr/>
            </p:nvSpPr>
            <p:spPr bwMode="auto">
              <a:xfrm>
                <a:off x="2300" y="3208"/>
                <a:ext cx="95"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血圧</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03" name="Rectangle 75"/>
              <p:cNvSpPr>
                <a:spLocks noChangeArrowheads="1"/>
              </p:cNvSpPr>
              <p:nvPr/>
            </p:nvSpPr>
            <p:spPr bwMode="auto">
              <a:xfrm>
                <a:off x="3182" y="3201"/>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04" name="Rectangle 76"/>
              <p:cNvSpPr>
                <a:spLocks noChangeArrowheads="1"/>
              </p:cNvSpPr>
              <p:nvPr/>
            </p:nvSpPr>
            <p:spPr bwMode="auto">
              <a:xfrm>
                <a:off x="1628" y="3280"/>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05" name="Rectangle 77"/>
              <p:cNvSpPr>
                <a:spLocks noChangeArrowheads="1"/>
              </p:cNvSpPr>
              <p:nvPr/>
            </p:nvSpPr>
            <p:spPr bwMode="auto">
              <a:xfrm>
                <a:off x="2300" y="3280"/>
                <a:ext cx="95"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06" name="Rectangle 78"/>
              <p:cNvSpPr>
                <a:spLocks noChangeArrowheads="1"/>
              </p:cNvSpPr>
              <p:nvPr/>
            </p:nvSpPr>
            <p:spPr bwMode="auto">
              <a:xfrm>
                <a:off x="3182" y="3276"/>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07" name="Rectangle 79"/>
              <p:cNvSpPr>
                <a:spLocks noChangeArrowheads="1"/>
              </p:cNvSpPr>
              <p:nvPr/>
            </p:nvSpPr>
            <p:spPr bwMode="auto">
              <a:xfrm>
                <a:off x="1739" y="3351"/>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08" name="Rectangle 80"/>
              <p:cNvSpPr>
                <a:spLocks noChangeArrowheads="1"/>
              </p:cNvSpPr>
              <p:nvPr/>
            </p:nvSpPr>
            <p:spPr bwMode="auto">
              <a:xfrm>
                <a:off x="2300" y="3351"/>
                <a:ext cx="91"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09" name="Rectangle 81"/>
              <p:cNvSpPr>
                <a:spLocks noChangeArrowheads="1"/>
              </p:cNvSpPr>
              <p:nvPr/>
            </p:nvSpPr>
            <p:spPr bwMode="auto">
              <a:xfrm>
                <a:off x="3184" y="3347"/>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10" name="Rectangle 82"/>
              <p:cNvSpPr>
                <a:spLocks noChangeArrowheads="1"/>
              </p:cNvSpPr>
              <p:nvPr/>
            </p:nvSpPr>
            <p:spPr bwMode="auto">
              <a:xfrm>
                <a:off x="1952" y="3422"/>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11" name="Rectangle 83"/>
              <p:cNvSpPr>
                <a:spLocks noChangeArrowheads="1"/>
              </p:cNvSpPr>
              <p:nvPr/>
            </p:nvSpPr>
            <p:spPr bwMode="auto">
              <a:xfrm>
                <a:off x="2300" y="3422"/>
                <a:ext cx="95"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なし</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12" name="Rectangle 84"/>
              <p:cNvSpPr>
                <a:spLocks noChangeArrowheads="1"/>
              </p:cNvSpPr>
              <p:nvPr/>
            </p:nvSpPr>
            <p:spPr bwMode="auto">
              <a:xfrm>
                <a:off x="3187" y="3421"/>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13" name="Rectangle 85"/>
              <p:cNvSpPr>
                <a:spLocks noChangeArrowheads="1"/>
              </p:cNvSpPr>
              <p:nvPr/>
            </p:nvSpPr>
            <p:spPr bwMode="auto">
              <a:xfrm>
                <a:off x="1407" y="3493"/>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14" name="Rectangle 86"/>
              <p:cNvSpPr>
                <a:spLocks noChangeArrowheads="1"/>
              </p:cNvSpPr>
              <p:nvPr/>
            </p:nvSpPr>
            <p:spPr bwMode="auto">
              <a:xfrm>
                <a:off x="1517" y="3493"/>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15" name="Rectangle 87"/>
              <p:cNvSpPr>
                <a:spLocks noChangeArrowheads="1"/>
              </p:cNvSpPr>
              <p:nvPr/>
            </p:nvSpPr>
            <p:spPr bwMode="auto">
              <a:xfrm>
                <a:off x="1628" y="3493"/>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16" name="Rectangle 88"/>
              <p:cNvSpPr>
                <a:spLocks noChangeArrowheads="1"/>
              </p:cNvSpPr>
              <p:nvPr/>
            </p:nvSpPr>
            <p:spPr bwMode="auto">
              <a:xfrm>
                <a:off x="1739" y="3493"/>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17" name="Rectangle 89"/>
              <p:cNvSpPr>
                <a:spLocks noChangeArrowheads="1"/>
              </p:cNvSpPr>
              <p:nvPr/>
            </p:nvSpPr>
            <p:spPr bwMode="auto">
              <a:xfrm>
                <a:off x="1952" y="3493"/>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18" name="Rectangle 90"/>
              <p:cNvSpPr>
                <a:spLocks noChangeArrowheads="1"/>
              </p:cNvSpPr>
              <p:nvPr/>
            </p:nvSpPr>
            <p:spPr bwMode="auto">
              <a:xfrm>
                <a:off x="2300" y="3493"/>
                <a:ext cx="399"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血糖＋血圧＋脂質＋喫煙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19" name="Rectangle 91"/>
              <p:cNvSpPr>
                <a:spLocks noChangeArrowheads="1"/>
              </p:cNvSpPr>
              <p:nvPr/>
            </p:nvSpPr>
            <p:spPr bwMode="auto">
              <a:xfrm>
                <a:off x="3188" y="3492"/>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20" name="Rectangle 92"/>
              <p:cNvSpPr>
                <a:spLocks noChangeArrowheads="1"/>
              </p:cNvSpPr>
              <p:nvPr/>
            </p:nvSpPr>
            <p:spPr bwMode="auto">
              <a:xfrm>
                <a:off x="1407" y="356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21" name="Rectangle 93"/>
              <p:cNvSpPr>
                <a:spLocks noChangeArrowheads="1"/>
              </p:cNvSpPr>
              <p:nvPr/>
            </p:nvSpPr>
            <p:spPr bwMode="auto">
              <a:xfrm>
                <a:off x="1517" y="356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22" name="Rectangle 94"/>
              <p:cNvSpPr>
                <a:spLocks noChangeArrowheads="1"/>
              </p:cNvSpPr>
              <p:nvPr/>
            </p:nvSpPr>
            <p:spPr bwMode="auto">
              <a:xfrm>
                <a:off x="1628" y="356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23" name="Rectangle 95"/>
              <p:cNvSpPr>
                <a:spLocks noChangeArrowheads="1"/>
              </p:cNvSpPr>
              <p:nvPr/>
            </p:nvSpPr>
            <p:spPr bwMode="auto">
              <a:xfrm>
                <a:off x="2300" y="3564"/>
                <a:ext cx="297"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血糖＋血圧＋脂質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24" name="Rectangle 96"/>
              <p:cNvSpPr>
                <a:spLocks noChangeArrowheads="1"/>
              </p:cNvSpPr>
              <p:nvPr/>
            </p:nvSpPr>
            <p:spPr bwMode="auto">
              <a:xfrm>
                <a:off x="3162" y="3562"/>
                <a:ext cx="11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25" name="Rectangle 97"/>
              <p:cNvSpPr>
                <a:spLocks noChangeArrowheads="1"/>
              </p:cNvSpPr>
              <p:nvPr/>
            </p:nvSpPr>
            <p:spPr bwMode="auto">
              <a:xfrm>
                <a:off x="1407" y="363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26" name="Rectangle 98"/>
              <p:cNvSpPr>
                <a:spLocks noChangeArrowheads="1"/>
              </p:cNvSpPr>
              <p:nvPr/>
            </p:nvSpPr>
            <p:spPr bwMode="auto">
              <a:xfrm>
                <a:off x="1517" y="363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27" name="Rectangle 99"/>
              <p:cNvSpPr>
                <a:spLocks noChangeArrowheads="1"/>
              </p:cNvSpPr>
              <p:nvPr/>
            </p:nvSpPr>
            <p:spPr bwMode="auto">
              <a:xfrm>
                <a:off x="1739" y="363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28" name="Rectangle 100"/>
              <p:cNvSpPr>
                <a:spLocks noChangeArrowheads="1"/>
              </p:cNvSpPr>
              <p:nvPr/>
            </p:nvSpPr>
            <p:spPr bwMode="auto">
              <a:xfrm>
                <a:off x="2300" y="3635"/>
                <a:ext cx="297"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血糖＋血圧＋喫煙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29" name="Rectangle 101"/>
              <p:cNvSpPr>
                <a:spLocks noChangeArrowheads="1"/>
              </p:cNvSpPr>
              <p:nvPr/>
            </p:nvSpPr>
            <p:spPr bwMode="auto">
              <a:xfrm>
                <a:off x="3190" y="3634"/>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30" name="Rectangle 102"/>
              <p:cNvSpPr>
                <a:spLocks noChangeArrowheads="1"/>
              </p:cNvSpPr>
              <p:nvPr/>
            </p:nvSpPr>
            <p:spPr bwMode="auto">
              <a:xfrm>
                <a:off x="1407" y="3707"/>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31" name="Rectangle 103"/>
              <p:cNvSpPr>
                <a:spLocks noChangeArrowheads="1"/>
              </p:cNvSpPr>
              <p:nvPr/>
            </p:nvSpPr>
            <p:spPr bwMode="auto">
              <a:xfrm>
                <a:off x="1628" y="3707"/>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32" name="Rectangle 104"/>
              <p:cNvSpPr>
                <a:spLocks noChangeArrowheads="1"/>
              </p:cNvSpPr>
              <p:nvPr/>
            </p:nvSpPr>
            <p:spPr bwMode="auto">
              <a:xfrm>
                <a:off x="1739" y="3707"/>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33" name="Rectangle 105"/>
              <p:cNvSpPr>
                <a:spLocks noChangeArrowheads="1"/>
              </p:cNvSpPr>
              <p:nvPr/>
            </p:nvSpPr>
            <p:spPr bwMode="auto">
              <a:xfrm>
                <a:off x="2300" y="3707"/>
                <a:ext cx="297"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血糖＋脂質＋喫煙</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40134" name="Rectangle 106"/>
              <p:cNvSpPr>
                <a:spLocks noChangeArrowheads="1"/>
              </p:cNvSpPr>
              <p:nvPr/>
            </p:nvSpPr>
            <p:spPr bwMode="auto">
              <a:xfrm>
                <a:off x="3162" y="3704"/>
                <a:ext cx="11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35" name="Rectangle 107"/>
              <p:cNvSpPr>
                <a:spLocks noChangeArrowheads="1"/>
              </p:cNvSpPr>
              <p:nvPr/>
            </p:nvSpPr>
            <p:spPr bwMode="auto">
              <a:xfrm>
                <a:off x="1517" y="3778"/>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36" name="Rectangle 108"/>
              <p:cNvSpPr>
                <a:spLocks noChangeArrowheads="1"/>
              </p:cNvSpPr>
              <p:nvPr/>
            </p:nvSpPr>
            <p:spPr bwMode="auto">
              <a:xfrm>
                <a:off x="1628" y="3778"/>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37" name="Rectangle 109"/>
              <p:cNvSpPr>
                <a:spLocks noChangeArrowheads="1"/>
              </p:cNvSpPr>
              <p:nvPr/>
            </p:nvSpPr>
            <p:spPr bwMode="auto">
              <a:xfrm>
                <a:off x="1739" y="3778"/>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38" name="Rectangle 110"/>
              <p:cNvSpPr>
                <a:spLocks noChangeArrowheads="1"/>
              </p:cNvSpPr>
              <p:nvPr/>
            </p:nvSpPr>
            <p:spPr bwMode="auto">
              <a:xfrm>
                <a:off x="2300" y="3778"/>
                <a:ext cx="297"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血圧＋脂質＋喫煙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39" name="Rectangle 111"/>
              <p:cNvSpPr>
                <a:spLocks noChangeArrowheads="1"/>
              </p:cNvSpPr>
              <p:nvPr/>
            </p:nvSpPr>
            <p:spPr bwMode="auto">
              <a:xfrm>
                <a:off x="3188" y="3771"/>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40" name="Rectangle 112"/>
              <p:cNvSpPr>
                <a:spLocks noChangeArrowheads="1"/>
              </p:cNvSpPr>
              <p:nvPr/>
            </p:nvSpPr>
            <p:spPr bwMode="auto">
              <a:xfrm>
                <a:off x="1407" y="3849"/>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41" name="Rectangle 113"/>
              <p:cNvSpPr>
                <a:spLocks noChangeArrowheads="1"/>
              </p:cNvSpPr>
              <p:nvPr/>
            </p:nvSpPr>
            <p:spPr bwMode="auto">
              <a:xfrm>
                <a:off x="1517" y="3849"/>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42" name="Rectangle 114"/>
              <p:cNvSpPr>
                <a:spLocks noChangeArrowheads="1"/>
              </p:cNvSpPr>
              <p:nvPr/>
            </p:nvSpPr>
            <p:spPr bwMode="auto">
              <a:xfrm>
                <a:off x="2300" y="3849"/>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血糖＋血圧</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43" name="Rectangle 115"/>
              <p:cNvSpPr>
                <a:spLocks noChangeArrowheads="1"/>
              </p:cNvSpPr>
              <p:nvPr/>
            </p:nvSpPr>
            <p:spPr bwMode="auto">
              <a:xfrm>
                <a:off x="3162" y="3843"/>
                <a:ext cx="11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44" name="Rectangle 116"/>
              <p:cNvSpPr>
                <a:spLocks noChangeArrowheads="1"/>
              </p:cNvSpPr>
              <p:nvPr/>
            </p:nvSpPr>
            <p:spPr bwMode="auto">
              <a:xfrm>
                <a:off x="1407" y="3920"/>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45" name="Rectangle 117"/>
              <p:cNvSpPr>
                <a:spLocks noChangeArrowheads="1"/>
              </p:cNvSpPr>
              <p:nvPr/>
            </p:nvSpPr>
            <p:spPr bwMode="auto">
              <a:xfrm>
                <a:off x="1628" y="3920"/>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46" name="Rectangle 118"/>
              <p:cNvSpPr>
                <a:spLocks noChangeArrowheads="1"/>
              </p:cNvSpPr>
              <p:nvPr/>
            </p:nvSpPr>
            <p:spPr bwMode="auto">
              <a:xfrm>
                <a:off x="2300" y="3920"/>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血糖＋脂質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47" name="Rectangle 119"/>
              <p:cNvSpPr>
                <a:spLocks noChangeArrowheads="1"/>
              </p:cNvSpPr>
              <p:nvPr/>
            </p:nvSpPr>
            <p:spPr bwMode="auto">
              <a:xfrm>
                <a:off x="3162" y="3916"/>
                <a:ext cx="11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48" name="Rectangle 120"/>
              <p:cNvSpPr>
                <a:spLocks noChangeArrowheads="1"/>
              </p:cNvSpPr>
              <p:nvPr/>
            </p:nvSpPr>
            <p:spPr bwMode="auto">
              <a:xfrm>
                <a:off x="1517" y="3991"/>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49" name="Rectangle 121"/>
              <p:cNvSpPr>
                <a:spLocks noChangeArrowheads="1"/>
              </p:cNvSpPr>
              <p:nvPr/>
            </p:nvSpPr>
            <p:spPr bwMode="auto">
              <a:xfrm>
                <a:off x="1628" y="3991"/>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50" name="Rectangle 122"/>
              <p:cNvSpPr>
                <a:spLocks noChangeArrowheads="1"/>
              </p:cNvSpPr>
              <p:nvPr/>
            </p:nvSpPr>
            <p:spPr bwMode="auto">
              <a:xfrm>
                <a:off x="2300" y="3991"/>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血圧＋脂質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51" name="Rectangle 123"/>
              <p:cNvSpPr>
                <a:spLocks noChangeArrowheads="1"/>
              </p:cNvSpPr>
              <p:nvPr/>
            </p:nvSpPr>
            <p:spPr bwMode="auto">
              <a:xfrm>
                <a:off x="3190" y="3984"/>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52" name="Rectangle 124"/>
              <p:cNvSpPr>
                <a:spLocks noChangeArrowheads="1"/>
              </p:cNvSpPr>
              <p:nvPr/>
            </p:nvSpPr>
            <p:spPr bwMode="auto">
              <a:xfrm>
                <a:off x="1407" y="4063"/>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53" name="Rectangle 125"/>
              <p:cNvSpPr>
                <a:spLocks noChangeArrowheads="1"/>
              </p:cNvSpPr>
              <p:nvPr/>
            </p:nvSpPr>
            <p:spPr bwMode="auto">
              <a:xfrm>
                <a:off x="1739" y="4063"/>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54" name="Rectangle 126"/>
              <p:cNvSpPr>
                <a:spLocks noChangeArrowheads="1"/>
              </p:cNvSpPr>
              <p:nvPr/>
            </p:nvSpPr>
            <p:spPr bwMode="auto">
              <a:xfrm>
                <a:off x="2300" y="4063"/>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55" name="Rectangle 127"/>
              <p:cNvSpPr>
                <a:spLocks noChangeArrowheads="1"/>
              </p:cNvSpPr>
              <p:nvPr/>
            </p:nvSpPr>
            <p:spPr bwMode="auto">
              <a:xfrm>
                <a:off x="3190" y="4056"/>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56" name="Rectangle 128"/>
              <p:cNvSpPr>
                <a:spLocks noChangeArrowheads="1"/>
              </p:cNvSpPr>
              <p:nvPr/>
            </p:nvSpPr>
            <p:spPr bwMode="auto">
              <a:xfrm>
                <a:off x="1517" y="413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57" name="Rectangle 129"/>
              <p:cNvSpPr>
                <a:spLocks noChangeArrowheads="1"/>
              </p:cNvSpPr>
              <p:nvPr/>
            </p:nvSpPr>
            <p:spPr bwMode="auto">
              <a:xfrm>
                <a:off x="1739" y="4134"/>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58" name="Rectangle 130"/>
              <p:cNvSpPr>
                <a:spLocks noChangeArrowheads="1"/>
              </p:cNvSpPr>
              <p:nvPr/>
            </p:nvSpPr>
            <p:spPr bwMode="auto">
              <a:xfrm>
                <a:off x="2300" y="4134"/>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血圧＋喫煙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59" name="Rectangle 131"/>
              <p:cNvSpPr>
                <a:spLocks noChangeArrowheads="1"/>
              </p:cNvSpPr>
              <p:nvPr/>
            </p:nvSpPr>
            <p:spPr bwMode="auto">
              <a:xfrm>
                <a:off x="3190" y="4128"/>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60" name="Rectangle 132"/>
              <p:cNvSpPr>
                <a:spLocks noChangeArrowheads="1"/>
              </p:cNvSpPr>
              <p:nvPr/>
            </p:nvSpPr>
            <p:spPr bwMode="auto">
              <a:xfrm>
                <a:off x="1628" y="420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61" name="Rectangle 133"/>
              <p:cNvSpPr>
                <a:spLocks noChangeArrowheads="1"/>
              </p:cNvSpPr>
              <p:nvPr/>
            </p:nvSpPr>
            <p:spPr bwMode="auto">
              <a:xfrm>
                <a:off x="1739" y="4205"/>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62" name="Rectangle 134"/>
              <p:cNvSpPr>
                <a:spLocks noChangeArrowheads="1"/>
              </p:cNvSpPr>
              <p:nvPr/>
            </p:nvSpPr>
            <p:spPr bwMode="auto">
              <a:xfrm>
                <a:off x="2300" y="4205"/>
                <a:ext cx="19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脂質＋喫煙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63" name="Rectangle 135"/>
              <p:cNvSpPr>
                <a:spLocks noChangeArrowheads="1"/>
              </p:cNvSpPr>
              <p:nvPr/>
            </p:nvSpPr>
            <p:spPr bwMode="auto">
              <a:xfrm>
                <a:off x="3192" y="4202"/>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64" name="Rectangle 136"/>
              <p:cNvSpPr>
                <a:spLocks noChangeArrowheads="1"/>
              </p:cNvSpPr>
              <p:nvPr/>
            </p:nvSpPr>
            <p:spPr bwMode="auto">
              <a:xfrm>
                <a:off x="1407" y="4276"/>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65" name="Rectangle 137"/>
              <p:cNvSpPr>
                <a:spLocks noChangeArrowheads="1"/>
              </p:cNvSpPr>
              <p:nvPr/>
            </p:nvSpPr>
            <p:spPr bwMode="auto">
              <a:xfrm>
                <a:off x="2300" y="4276"/>
                <a:ext cx="95"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血糖</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66" name="Rectangle 138"/>
              <p:cNvSpPr>
                <a:spLocks noChangeArrowheads="1"/>
              </p:cNvSpPr>
              <p:nvPr/>
            </p:nvSpPr>
            <p:spPr bwMode="auto">
              <a:xfrm>
                <a:off x="3164" y="4272"/>
                <a:ext cx="11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67" name="Rectangle 139"/>
              <p:cNvSpPr>
                <a:spLocks noChangeArrowheads="1"/>
              </p:cNvSpPr>
              <p:nvPr/>
            </p:nvSpPr>
            <p:spPr bwMode="auto">
              <a:xfrm>
                <a:off x="1517" y="4347"/>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68" name="Rectangle 140"/>
              <p:cNvSpPr>
                <a:spLocks noChangeArrowheads="1"/>
              </p:cNvSpPr>
              <p:nvPr/>
            </p:nvSpPr>
            <p:spPr bwMode="auto">
              <a:xfrm>
                <a:off x="2300" y="4347"/>
                <a:ext cx="95"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血圧</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69" name="Rectangle 141"/>
              <p:cNvSpPr>
                <a:spLocks noChangeArrowheads="1"/>
              </p:cNvSpPr>
              <p:nvPr/>
            </p:nvSpPr>
            <p:spPr bwMode="auto">
              <a:xfrm>
                <a:off x="3190" y="4344"/>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70" name="Rectangle 142"/>
              <p:cNvSpPr>
                <a:spLocks noChangeArrowheads="1"/>
              </p:cNvSpPr>
              <p:nvPr/>
            </p:nvSpPr>
            <p:spPr bwMode="auto">
              <a:xfrm>
                <a:off x="1628" y="4418"/>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71" name="Rectangle 143"/>
              <p:cNvSpPr>
                <a:spLocks noChangeArrowheads="1"/>
              </p:cNvSpPr>
              <p:nvPr/>
            </p:nvSpPr>
            <p:spPr bwMode="auto">
              <a:xfrm>
                <a:off x="2300" y="4418"/>
                <a:ext cx="95"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脂質</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72" name="Rectangle 144"/>
              <p:cNvSpPr>
                <a:spLocks noChangeArrowheads="1"/>
              </p:cNvSpPr>
              <p:nvPr/>
            </p:nvSpPr>
            <p:spPr bwMode="auto">
              <a:xfrm>
                <a:off x="3162" y="4412"/>
                <a:ext cx="11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73" name="Rectangle 145"/>
              <p:cNvSpPr>
                <a:spLocks noChangeArrowheads="1"/>
              </p:cNvSpPr>
              <p:nvPr/>
            </p:nvSpPr>
            <p:spPr bwMode="auto">
              <a:xfrm>
                <a:off x="1739" y="4490"/>
                <a:ext cx="63"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74" name="Rectangle 146"/>
              <p:cNvSpPr>
                <a:spLocks noChangeArrowheads="1"/>
              </p:cNvSpPr>
              <p:nvPr/>
            </p:nvSpPr>
            <p:spPr bwMode="auto">
              <a:xfrm>
                <a:off x="2300" y="4490"/>
                <a:ext cx="91"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喫煙</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75" name="Rectangle 147"/>
              <p:cNvSpPr>
                <a:spLocks noChangeArrowheads="1"/>
              </p:cNvSpPr>
              <p:nvPr/>
            </p:nvSpPr>
            <p:spPr bwMode="auto">
              <a:xfrm>
                <a:off x="3188" y="4484"/>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76" name="Rectangle 148"/>
              <p:cNvSpPr>
                <a:spLocks noChangeArrowheads="1"/>
              </p:cNvSpPr>
              <p:nvPr/>
            </p:nvSpPr>
            <p:spPr bwMode="auto">
              <a:xfrm>
                <a:off x="1952" y="4561"/>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77" name="Rectangle 149"/>
              <p:cNvSpPr>
                <a:spLocks noChangeArrowheads="1"/>
              </p:cNvSpPr>
              <p:nvPr/>
            </p:nvSpPr>
            <p:spPr bwMode="auto">
              <a:xfrm>
                <a:off x="2300" y="4561"/>
                <a:ext cx="95"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なし</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78" name="Rectangle 150"/>
              <p:cNvSpPr>
                <a:spLocks noChangeArrowheads="1"/>
              </p:cNvSpPr>
              <p:nvPr/>
            </p:nvSpPr>
            <p:spPr bwMode="auto">
              <a:xfrm>
                <a:off x="3190" y="4556"/>
                <a:ext cx="8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800" b="0" i="0" u="none" strike="noStrike" cap="none" normalizeH="0" baseline="0" dirty="0" smtClean="0">
                  <a:ln>
                    <a:noFill/>
                  </a:ln>
                  <a:solidFill>
                    <a:schemeClr val="tx1"/>
                  </a:solidFill>
                  <a:effectLst/>
                </a:endParaRPr>
              </a:p>
            </p:txBody>
          </p:sp>
          <p:sp>
            <p:nvSpPr>
              <p:cNvPr id="40179" name="Rectangle 151"/>
              <p:cNvSpPr>
                <a:spLocks noChangeArrowheads="1"/>
              </p:cNvSpPr>
              <p:nvPr/>
            </p:nvSpPr>
            <p:spPr bwMode="auto">
              <a:xfrm>
                <a:off x="394" y="4023"/>
                <a:ext cx="358"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動機付け支援</a:t>
                </a:r>
                <a:endParaRPr kumimoji="0" lang="ja-JP" sz="800" b="0" i="0" u="none" strike="noStrike" cap="none" normalizeH="0" baseline="0" dirty="0" smtClean="0">
                  <a:ln>
                    <a:noFill/>
                  </a:ln>
                  <a:solidFill>
                    <a:schemeClr val="tx1"/>
                  </a:solidFill>
                  <a:effectLst/>
                </a:endParaRPr>
              </a:p>
            </p:txBody>
          </p:sp>
          <p:sp>
            <p:nvSpPr>
              <p:cNvPr id="40180" name="Rectangle 152"/>
              <p:cNvSpPr>
                <a:spLocks noChangeArrowheads="1"/>
              </p:cNvSpPr>
              <p:nvPr/>
            </p:nvSpPr>
            <p:spPr bwMode="auto">
              <a:xfrm>
                <a:off x="3392" y="4019"/>
                <a:ext cx="19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182</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81" name="Rectangle 153"/>
              <p:cNvSpPr>
                <a:spLocks noChangeArrowheads="1"/>
              </p:cNvSpPr>
              <p:nvPr/>
            </p:nvSpPr>
            <p:spPr bwMode="auto">
              <a:xfrm>
                <a:off x="3649" y="4019"/>
                <a:ext cx="15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82" name="Rectangle 154"/>
              <p:cNvSpPr>
                <a:spLocks noChangeArrowheads="1"/>
              </p:cNvSpPr>
              <p:nvPr/>
            </p:nvSpPr>
            <p:spPr bwMode="auto">
              <a:xfrm>
                <a:off x="1952" y="3667"/>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83" name="Rectangle 155"/>
              <p:cNvSpPr>
                <a:spLocks noChangeArrowheads="1"/>
              </p:cNvSpPr>
              <p:nvPr/>
            </p:nvSpPr>
            <p:spPr bwMode="auto">
              <a:xfrm>
                <a:off x="1952" y="4023"/>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84" name="Rectangle 156"/>
              <p:cNvSpPr>
                <a:spLocks noChangeArrowheads="1"/>
              </p:cNvSpPr>
              <p:nvPr/>
            </p:nvSpPr>
            <p:spPr bwMode="auto">
              <a:xfrm>
                <a:off x="1952" y="4379"/>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85" name="Rectangle 157"/>
              <p:cNvSpPr>
                <a:spLocks noChangeArrowheads="1"/>
              </p:cNvSpPr>
              <p:nvPr/>
            </p:nvSpPr>
            <p:spPr bwMode="auto">
              <a:xfrm>
                <a:off x="394" y="2884"/>
                <a:ext cx="302"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積極的支援</a:t>
                </a:r>
                <a:endParaRPr kumimoji="0" lang="ja-JP" sz="800" b="0" i="0" u="none" strike="noStrike" cap="none" normalizeH="0" baseline="0" dirty="0" smtClean="0">
                  <a:ln>
                    <a:noFill/>
                  </a:ln>
                  <a:solidFill>
                    <a:schemeClr val="tx1"/>
                  </a:solidFill>
                  <a:effectLst/>
                </a:endParaRPr>
              </a:p>
            </p:txBody>
          </p:sp>
          <p:sp>
            <p:nvSpPr>
              <p:cNvPr id="40186" name="Rectangle 158"/>
              <p:cNvSpPr>
                <a:spLocks noChangeArrowheads="1"/>
              </p:cNvSpPr>
              <p:nvPr/>
            </p:nvSpPr>
            <p:spPr bwMode="auto">
              <a:xfrm>
                <a:off x="3431" y="2880"/>
                <a:ext cx="15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64</a:t>
                </a: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87" name="Rectangle 159"/>
              <p:cNvSpPr>
                <a:spLocks noChangeArrowheads="1"/>
              </p:cNvSpPr>
              <p:nvPr/>
            </p:nvSpPr>
            <p:spPr bwMode="auto">
              <a:xfrm>
                <a:off x="3649" y="2880"/>
                <a:ext cx="15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88" name="Rectangle 160"/>
              <p:cNvSpPr>
                <a:spLocks noChangeArrowheads="1"/>
              </p:cNvSpPr>
              <p:nvPr/>
            </p:nvSpPr>
            <p:spPr bwMode="auto">
              <a:xfrm>
                <a:off x="1952" y="2528"/>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89" name="Rectangle 161"/>
              <p:cNvSpPr>
                <a:spLocks noChangeArrowheads="1"/>
              </p:cNvSpPr>
              <p:nvPr/>
            </p:nvSpPr>
            <p:spPr bwMode="auto">
              <a:xfrm>
                <a:off x="1952" y="2884"/>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90" name="Rectangle 162"/>
              <p:cNvSpPr>
                <a:spLocks noChangeArrowheads="1"/>
              </p:cNvSpPr>
              <p:nvPr/>
            </p:nvSpPr>
            <p:spPr bwMode="auto">
              <a:xfrm>
                <a:off x="1952" y="3240"/>
                <a:ext cx="158" cy="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因子数</a:t>
                </a: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0191" name="Rectangle 163"/>
              <p:cNvSpPr>
                <a:spLocks noChangeArrowheads="1"/>
              </p:cNvSpPr>
              <p:nvPr/>
            </p:nvSpPr>
            <p:spPr bwMode="auto">
              <a:xfrm>
                <a:off x="544" y="2078"/>
                <a:ext cx="544"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特定保健指導対象者</a:t>
                </a:r>
                <a:endParaRPr kumimoji="0" lang="ja-JP" sz="800" b="0" i="0" u="none" strike="noStrike" cap="none" normalizeH="0" baseline="0" dirty="0" smtClean="0">
                  <a:ln>
                    <a:noFill/>
                  </a:ln>
                  <a:solidFill>
                    <a:schemeClr val="tx1"/>
                  </a:solidFill>
                  <a:effectLst/>
                </a:endParaRPr>
              </a:p>
            </p:txBody>
          </p:sp>
          <p:sp>
            <p:nvSpPr>
              <p:cNvPr id="40192" name="Rectangle 164"/>
              <p:cNvSpPr>
                <a:spLocks noChangeArrowheads="1"/>
              </p:cNvSpPr>
              <p:nvPr/>
            </p:nvSpPr>
            <p:spPr bwMode="auto">
              <a:xfrm>
                <a:off x="1430" y="1915"/>
                <a:ext cx="354"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リスク判定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800" b="0" i="0" u="none" strike="noStrike" cap="none" normalizeH="0" baseline="0" dirty="0" smtClean="0">
                  <a:ln>
                    <a:noFill/>
                  </a:ln>
                  <a:solidFill>
                    <a:schemeClr val="tx1"/>
                  </a:solidFill>
                  <a:effectLst/>
                </a:endParaRPr>
              </a:p>
            </p:txBody>
          </p:sp>
          <p:sp>
            <p:nvSpPr>
              <p:cNvPr id="40193" name="Rectangle 165"/>
              <p:cNvSpPr>
                <a:spLocks noChangeArrowheads="1"/>
              </p:cNvSpPr>
              <p:nvPr/>
            </p:nvSpPr>
            <p:spPr bwMode="auto">
              <a:xfrm>
                <a:off x="1905" y="2078"/>
                <a:ext cx="314"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リスク因子数</a:t>
                </a:r>
                <a:endParaRPr kumimoji="0" lang="ja-JP" sz="800" b="0" i="0" u="none" strike="noStrike" cap="none" normalizeH="0" baseline="0" dirty="0" smtClean="0">
                  <a:ln>
                    <a:noFill/>
                  </a:ln>
                  <a:solidFill>
                    <a:schemeClr val="tx1"/>
                  </a:solidFill>
                  <a:effectLst/>
                </a:endParaRPr>
              </a:p>
            </p:txBody>
          </p:sp>
          <p:sp>
            <p:nvSpPr>
              <p:cNvPr id="40194" name="Rectangle 166"/>
              <p:cNvSpPr>
                <a:spLocks noChangeArrowheads="1"/>
              </p:cNvSpPr>
              <p:nvPr/>
            </p:nvSpPr>
            <p:spPr bwMode="auto">
              <a:xfrm>
                <a:off x="2391" y="2078"/>
                <a:ext cx="553"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リスク因子組み合わせ</a:t>
                </a:r>
                <a:endParaRPr kumimoji="0" lang="ja-JP" sz="800" b="0" i="0" u="none" strike="noStrike" cap="none" normalizeH="0" baseline="0" dirty="0" smtClean="0">
                  <a:ln>
                    <a:noFill/>
                  </a:ln>
                  <a:solidFill>
                    <a:schemeClr val="tx1"/>
                  </a:solidFill>
                  <a:effectLst/>
                </a:endParaRPr>
              </a:p>
            </p:txBody>
          </p:sp>
          <p:sp>
            <p:nvSpPr>
              <p:cNvPr id="40195" name="Rectangle 167"/>
              <p:cNvSpPr>
                <a:spLocks noChangeArrowheads="1"/>
              </p:cNvSpPr>
              <p:nvPr/>
            </p:nvSpPr>
            <p:spPr bwMode="auto">
              <a:xfrm>
                <a:off x="3320" y="1935"/>
                <a:ext cx="181"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対象者</a:t>
                </a:r>
                <a:endParaRPr kumimoji="0" lang="ja-JP" sz="800" b="0" i="0" u="none" strike="noStrike" cap="none" normalizeH="0" baseline="0" dirty="0" smtClean="0">
                  <a:ln>
                    <a:noFill/>
                  </a:ln>
                  <a:solidFill>
                    <a:schemeClr val="tx1"/>
                  </a:solidFill>
                  <a:effectLst/>
                </a:endParaRPr>
              </a:p>
            </p:txBody>
          </p:sp>
          <p:sp>
            <p:nvSpPr>
              <p:cNvPr id="40196" name="Rectangle 168"/>
              <p:cNvSpPr>
                <a:spLocks noChangeArrowheads="1"/>
              </p:cNvSpPr>
              <p:nvPr/>
            </p:nvSpPr>
            <p:spPr bwMode="auto">
              <a:xfrm>
                <a:off x="1494" y="1991"/>
                <a:ext cx="138"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（該当に●）</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97" name="Rectangle 169"/>
              <p:cNvSpPr>
                <a:spLocks noChangeArrowheads="1"/>
              </p:cNvSpPr>
              <p:nvPr/>
            </p:nvSpPr>
            <p:spPr bwMode="auto">
              <a:xfrm>
                <a:off x="3289" y="2157"/>
                <a:ext cx="21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2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246</a:t>
                </a:r>
                <a:r>
                  <a:rPr kumimoji="0" lang="ja-JP" sz="12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0198" name="Line 170"/>
              <p:cNvSpPr>
                <a:spLocks noChangeShapeType="1"/>
              </p:cNvSpPr>
              <p:nvPr/>
            </p:nvSpPr>
            <p:spPr bwMode="auto">
              <a:xfrm>
                <a:off x="1383" y="2058"/>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99" name="Rectangle 171"/>
              <p:cNvSpPr>
                <a:spLocks noChangeArrowheads="1"/>
              </p:cNvSpPr>
              <p:nvPr/>
            </p:nvSpPr>
            <p:spPr bwMode="auto">
              <a:xfrm>
                <a:off x="1383" y="2058"/>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00" name="Line 172"/>
              <p:cNvSpPr>
                <a:spLocks noChangeShapeType="1"/>
              </p:cNvSpPr>
              <p:nvPr/>
            </p:nvSpPr>
            <p:spPr bwMode="auto">
              <a:xfrm>
                <a:off x="1379" y="1868"/>
                <a:ext cx="0" cy="47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01" name="Rectangle 173"/>
              <p:cNvSpPr>
                <a:spLocks noChangeArrowheads="1"/>
              </p:cNvSpPr>
              <p:nvPr/>
            </p:nvSpPr>
            <p:spPr bwMode="auto">
              <a:xfrm>
                <a:off x="1379" y="1868"/>
                <a:ext cx="4" cy="4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02" name="Line 174"/>
              <p:cNvSpPr>
                <a:spLocks noChangeShapeType="1"/>
              </p:cNvSpPr>
              <p:nvPr/>
            </p:nvSpPr>
            <p:spPr bwMode="auto">
              <a:xfrm>
                <a:off x="1490" y="2062"/>
                <a:ext cx="0" cy="2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03" name="Rectangle 175"/>
              <p:cNvSpPr>
                <a:spLocks noChangeArrowheads="1"/>
              </p:cNvSpPr>
              <p:nvPr/>
            </p:nvSpPr>
            <p:spPr bwMode="auto">
              <a:xfrm>
                <a:off x="1490" y="2062"/>
                <a:ext cx="4" cy="2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04" name="Line 176"/>
              <p:cNvSpPr>
                <a:spLocks noChangeShapeType="1"/>
              </p:cNvSpPr>
              <p:nvPr/>
            </p:nvSpPr>
            <p:spPr bwMode="auto">
              <a:xfrm>
                <a:off x="1600" y="2062"/>
                <a:ext cx="0" cy="2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05" name="Rectangle 177"/>
              <p:cNvSpPr>
                <a:spLocks noChangeArrowheads="1"/>
              </p:cNvSpPr>
              <p:nvPr/>
            </p:nvSpPr>
            <p:spPr bwMode="auto">
              <a:xfrm>
                <a:off x="1600" y="2062"/>
                <a:ext cx="4" cy="2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06" name="Line 178"/>
              <p:cNvSpPr>
                <a:spLocks noChangeShapeType="1"/>
              </p:cNvSpPr>
              <p:nvPr/>
            </p:nvSpPr>
            <p:spPr bwMode="auto">
              <a:xfrm>
                <a:off x="1711" y="2062"/>
                <a:ext cx="0" cy="2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07" name="Rectangle 179"/>
              <p:cNvSpPr>
                <a:spLocks noChangeArrowheads="1"/>
              </p:cNvSpPr>
              <p:nvPr/>
            </p:nvSpPr>
            <p:spPr bwMode="auto">
              <a:xfrm>
                <a:off x="1711" y="2062"/>
                <a:ext cx="4" cy="2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08" name="Line 180"/>
              <p:cNvSpPr>
                <a:spLocks noChangeShapeType="1"/>
              </p:cNvSpPr>
              <p:nvPr/>
            </p:nvSpPr>
            <p:spPr bwMode="auto">
              <a:xfrm>
                <a:off x="1822" y="1868"/>
                <a:ext cx="0" cy="47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09" name="Rectangle 181"/>
              <p:cNvSpPr>
                <a:spLocks noChangeArrowheads="1"/>
              </p:cNvSpPr>
              <p:nvPr/>
            </p:nvSpPr>
            <p:spPr bwMode="auto">
              <a:xfrm>
                <a:off x="1822" y="1868"/>
                <a:ext cx="4" cy="4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10" name="Line 182"/>
              <p:cNvSpPr>
                <a:spLocks noChangeShapeType="1"/>
              </p:cNvSpPr>
              <p:nvPr/>
            </p:nvSpPr>
            <p:spPr bwMode="auto">
              <a:xfrm>
                <a:off x="2288" y="1868"/>
                <a:ext cx="0" cy="47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11" name="Rectangle 183"/>
              <p:cNvSpPr>
                <a:spLocks noChangeArrowheads="1"/>
              </p:cNvSpPr>
              <p:nvPr/>
            </p:nvSpPr>
            <p:spPr bwMode="auto">
              <a:xfrm>
                <a:off x="2288" y="1868"/>
                <a:ext cx="4" cy="4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12" name="Line 184"/>
              <p:cNvSpPr>
                <a:spLocks noChangeShapeType="1"/>
              </p:cNvSpPr>
              <p:nvPr/>
            </p:nvSpPr>
            <p:spPr bwMode="auto">
              <a:xfrm>
                <a:off x="3032" y="1868"/>
                <a:ext cx="0" cy="47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13" name="Rectangle 185"/>
              <p:cNvSpPr>
                <a:spLocks noChangeArrowheads="1"/>
              </p:cNvSpPr>
              <p:nvPr/>
            </p:nvSpPr>
            <p:spPr bwMode="auto">
              <a:xfrm>
                <a:off x="3032" y="1868"/>
                <a:ext cx="4" cy="47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14" name="Line 186"/>
              <p:cNvSpPr>
                <a:spLocks noChangeShapeType="1"/>
              </p:cNvSpPr>
              <p:nvPr/>
            </p:nvSpPr>
            <p:spPr bwMode="auto">
              <a:xfrm>
                <a:off x="1383" y="2485"/>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15" name="Rectangle 187"/>
              <p:cNvSpPr>
                <a:spLocks noChangeArrowheads="1"/>
              </p:cNvSpPr>
              <p:nvPr/>
            </p:nvSpPr>
            <p:spPr bwMode="auto">
              <a:xfrm>
                <a:off x="1383" y="2485"/>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16" name="Line 188"/>
              <p:cNvSpPr>
                <a:spLocks noChangeShapeType="1"/>
              </p:cNvSpPr>
              <p:nvPr/>
            </p:nvSpPr>
            <p:spPr bwMode="auto">
              <a:xfrm>
                <a:off x="1383" y="2556"/>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17" name="Rectangle 189"/>
              <p:cNvSpPr>
                <a:spLocks noChangeArrowheads="1"/>
              </p:cNvSpPr>
              <p:nvPr/>
            </p:nvSpPr>
            <p:spPr bwMode="auto">
              <a:xfrm>
                <a:off x="1383" y="2556"/>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18" name="Line 190"/>
              <p:cNvSpPr>
                <a:spLocks noChangeShapeType="1"/>
              </p:cNvSpPr>
              <p:nvPr/>
            </p:nvSpPr>
            <p:spPr bwMode="auto">
              <a:xfrm>
                <a:off x="1383" y="2627"/>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19" name="Rectangle 191"/>
              <p:cNvSpPr>
                <a:spLocks noChangeArrowheads="1"/>
              </p:cNvSpPr>
              <p:nvPr/>
            </p:nvSpPr>
            <p:spPr bwMode="auto">
              <a:xfrm>
                <a:off x="1383" y="2627"/>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20" name="Line 192"/>
              <p:cNvSpPr>
                <a:spLocks noChangeShapeType="1"/>
              </p:cNvSpPr>
              <p:nvPr/>
            </p:nvSpPr>
            <p:spPr bwMode="auto">
              <a:xfrm>
                <a:off x="1383" y="2769"/>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21" name="Rectangle 193"/>
              <p:cNvSpPr>
                <a:spLocks noChangeArrowheads="1"/>
              </p:cNvSpPr>
              <p:nvPr/>
            </p:nvSpPr>
            <p:spPr bwMode="auto">
              <a:xfrm>
                <a:off x="1383" y="2769"/>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22" name="Line 194"/>
              <p:cNvSpPr>
                <a:spLocks noChangeShapeType="1"/>
              </p:cNvSpPr>
              <p:nvPr/>
            </p:nvSpPr>
            <p:spPr bwMode="auto">
              <a:xfrm>
                <a:off x="1383" y="2841"/>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23" name="Rectangle 195"/>
              <p:cNvSpPr>
                <a:spLocks noChangeArrowheads="1"/>
              </p:cNvSpPr>
              <p:nvPr/>
            </p:nvSpPr>
            <p:spPr bwMode="auto">
              <a:xfrm>
                <a:off x="1383" y="2841"/>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24" name="Line 196"/>
              <p:cNvSpPr>
                <a:spLocks noChangeShapeType="1"/>
              </p:cNvSpPr>
              <p:nvPr/>
            </p:nvSpPr>
            <p:spPr bwMode="auto">
              <a:xfrm>
                <a:off x="1383" y="2912"/>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25" name="Rectangle 197"/>
              <p:cNvSpPr>
                <a:spLocks noChangeArrowheads="1"/>
              </p:cNvSpPr>
              <p:nvPr/>
            </p:nvSpPr>
            <p:spPr bwMode="auto">
              <a:xfrm>
                <a:off x="1383" y="2912"/>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26" name="Line 198"/>
              <p:cNvSpPr>
                <a:spLocks noChangeShapeType="1"/>
              </p:cNvSpPr>
              <p:nvPr/>
            </p:nvSpPr>
            <p:spPr bwMode="auto">
              <a:xfrm>
                <a:off x="1383" y="2983"/>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27" name="Rectangle 199"/>
              <p:cNvSpPr>
                <a:spLocks noChangeArrowheads="1"/>
              </p:cNvSpPr>
              <p:nvPr/>
            </p:nvSpPr>
            <p:spPr bwMode="auto">
              <a:xfrm>
                <a:off x="1383" y="2983"/>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28" name="Line 200"/>
              <p:cNvSpPr>
                <a:spLocks noChangeShapeType="1"/>
              </p:cNvSpPr>
              <p:nvPr/>
            </p:nvSpPr>
            <p:spPr bwMode="auto">
              <a:xfrm>
                <a:off x="1383" y="3054"/>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29" name="Rectangle 201"/>
              <p:cNvSpPr>
                <a:spLocks noChangeArrowheads="1"/>
              </p:cNvSpPr>
              <p:nvPr/>
            </p:nvSpPr>
            <p:spPr bwMode="auto">
              <a:xfrm>
                <a:off x="1383" y="3054"/>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30" name="Line 202"/>
              <p:cNvSpPr>
                <a:spLocks noChangeShapeType="1"/>
              </p:cNvSpPr>
              <p:nvPr/>
            </p:nvSpPr>
            <p:spPr bwMode="auto">
              <a:xfrm>
                <a:off x="1383" y="3197"/>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31" name="Rectangle 203"/>
              <p:cNvSpPr>
                <a:spLocks noChangeArrowheads="1"/>
              </p:cNvSpPr>
              <p:nvPr/>
            </p:nvSpPr>
            <p:spPr bwMode="auto">
              <a:xfrm>
                <a:off x="1383" y="3197"/>
                <a:ext cx="44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32" name="Line 204"/>
              <p:cNvSpPr>
                <a:spLocks noChangeShapeType="1"/>
              </p:cNvSpPr>
              <p:nvPr/>
            </p:nvSpPr>
            <p:spPr bwMode="auto">
              <a:xfrm>
                <a:off x="1383" y="3268"/>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 name="Rectangle 206"/>
            <p:cNvSpPr>
              <a:spLocks noChangeArrowheads="1"/>
            </p:cNvSpPr>
            <p:nvPr/>
          </p:nvSpPr>
          <p:spPr bwMode="auto">
            <a:xfrm>
              <a:off x="1383" y="3268"/>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 name="Line 207"/>
            <p:cNvSpPr>
              <a:spLocks noChangeShapeType="1"/>
            </p:cNvSpPr>
            <p:nvPr/>
          </p:nvSpPr>
          <p:spPr bwMode="auto">
            <a:xfrm>
              <a:off x="1383" y="3339"/>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 name="Rectangle 208"/>
            <p:cNvSpPr>
              <a:spLocks noChangeArrowheads="1"/>
            </p:cNvSpPr>
            <p:nvPr/>
          </p:nvSpPr>
          <p:spPr bwMode="auto">
            <a:xfrm>
              <a:off x="1383" y="3339"/>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Line 209"/>
            <p:cNvSpPr>
              <a:spLocks noChangeShapeType="1"/>
            </p:cNvSpPr>
            <p:nvPr/>
          </p:nvSpPr>
          <p:spPr bwMode="auto">
            <a:xfrm>
              <a:off x="1383" y="3624"/>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Rectangle 210"/>
            <p:cNvSpPr>
              <a:spLocks noChangeArrowheads="1"/>
            </p:cNvSpPr>
            <p:nvPr/>
          </p:nvSpPr>
          <p:spPr bwMode="auto">
            <a:xfrm>
              <a:off x="1383" y="3624"/>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Line 211"/>
            <p:cNvSpPr>
              <a:spLocks noChangeShapeType="1"/>
            </p:cNvSpPr>
            <p:nvPr/>
          </p:nvSpPr>
          <p:spPr bwMode="auto">
            <a:xfrm>
              <a:off x="1383" y="3695"/>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Rectangle 212"/>
            <p:cNvSpPr>
              <a:spLocks noChangeArrowheads="1"/>
            </p:cNvSpPr>
            <p:nvPr/>
          </p:nvSpPr>
          <p:spPr bwMode="auto">
            <a:xfrm>
              <a:off x="1383" y="3695"/>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Line 213"/>
            <p:cNvSpPr>
              <a:spLocks noChangeShapeType="1"/>
            </p:cNvSpPr>
            <p:nvPr/>
          </p:nvSpPr>
          <p:spPr bwMode="auto">
            <a:xfrm>
              <a:off x="1383" y="3766"/>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Rectangle 214"/>
            <p:cNvSpPr>
              <a:spLocks noChangeArrowheads="1"/>
            </p:cNvSpPr>
            <p:nvPr/>
          </p:nvSpPr>
          <p:spPr bwMode="auto">
            <a:xfrm>
              <a:off x="1383" y="3766"/>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Line 215"/>
            <p:cNvSpPr>
              <a:spLocks noChangeShapeType="1"/>
            </p:cNvSpPr>
            <p:nvPr/>
          </p:nvSpPr>
          <p:spPr bwMode="auto">
            <a:xfrm>
              <a:off x="1383" y="3908"/>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Rectangle 216"/>
            <p:cNvSpPr>
              <a:spLocks noChangeArrowheads="1"/>
            </p:cNvSpPr>
            <p:nvPr/>
          </p:nvSpPr>
          <p:spPr bwMode="auto">
            <a:xfrm>
              <a:off x="1383" y="3908"/>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Line 217"/>
            <p:cNvSpPr>
              <a:spLocks noChangeShapeType="1"/>
            </p:cNvSpPr>
            <p:nvPr/>
          </p:nvSpPr>
          <p:spPr bwMode="auto">
            <a:xfrm>
              <a:off x="1383" y="3979"/>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Rectangle 218"/>
            <p:cNvSpPr>
              <a:spLocks noChangeArrowheads="1"/>
            </p:cNvSpPr>
            <p:nvPr/>
          </p:nvSpPr>
          <p:spPr bwMode="auto">
            <a:xfrm>
              <a:off x="1383" y="3979"/>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Line 219"/>
            <p:cNvSpPr>
              <a:spLocks noChangeShapeType="1"/>
            </p:cNvSpPr>
            <p:nvPr/>
          </p:nvSpPr>
          <p:spPr bwMode="auto">
            <a:xfrm>
              <a:off x="1383" y="4051"/>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Rectangle 220"/>
            <p:cNvSpPr>
              <a:spLocks noChangeArrowheads="1"/>
            </p:cNvSpPr>
            <p:nvPr/>
          </p:nvSpPr>
          <p:spPr bwMode="auto">
            <a:xfrm>
              <a:off x="1383" y="4051"/>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Line 221"/>
            <p:cNvSpPr>
              <a:spLocks noChangeShapeType="1"/>
            </p:cNvSpPr>
            <p:nvPr/>
          </p:nvSpPr>
          <p:spPr bwMode="auto">
            <a:xfrm>
              <a:off x="1383" y="4122"/>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222"/>
            <p:cNvSpPr>
              <a:spLocks noChangeArrowheads="1"/>
            </p:cNvSpPr>
            <p:nvPr/>
          </p:nvSpPr>
          <p:spPr bwMode="auto">
            <a:xfrm>
              <a:off x="1383" y="4122"/>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Line 223"/>
            <p:cNvSpPr>
              <a:spLocks noChangeShapeType="1"/>
            </p:cNvSpPr>
            <p:nvPr/>
          </p:nvSpPr>
          <p:spPr bwMode="auto">
            <a:xfrm>
              <a:off x="1383" y="4193"/>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Rectangle 224"/>
            <p:cNvSpPr>
              <a:spLocks noChangeArrowheads="1"/>
            </p:cNvSpPr>
            <p:nvPr/>
          </p:nvSpPr>
          <p:spPr bwMode="auto">
            <a:xfrm>
              <a:off x="1383" y="4193"/>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Line 225"/>
            <p:cNvSpPr>
              <a:spLocks noChangeShapeType="1"/>
            </p:cNvSpPr>
            <p:nvPr/>
          </p:nvSpPr>
          <p:spPr bwMode="auto">
            <a:xfrm>
              <a:off x="1383" y="4335"/>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226"/>
            <p:cNvSpPr>
              <a:spLocks noChangeArrowheads="1"/>
            </p:cNvSpPr>
            <p:nvPr/>
          </p:nvSpPr>
          <p:spPr bwMode="auto">
            <a:xfrm>
              <a:off x="1383" y="4335"/>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Line 227"/>
            <p:cNvSpPr>
              <a:spLocks noChangeShapeType="1"/>
            </p:cNvSpPr>
            <p:nvPr/>
          </p:nvSpPr>
          <p:spPr bwMode="auto">
            <a:xfrm>
              <a:off x="1383" y="4407"/>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228"/>
            <p:cNvSpPr>
              <a:spLocks noChangeArrowheads="1"/>
            </p:cNvSpPr>
            <p:nvPr/>
          </p:nvSpPr>
          <p:spPr bwMode="auto">
            <a:xfrm>
              <a:off x="1383" y="4407"/>
              <a:ext cx="44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36" name="Line 229"/>
            <p:cNvSpPr>
              <a:spLocks noChangeShapeType="1"/>
            </p:cNvSpPr>
            <p:nvPr/>
          </p:nvSpPr>
          <p:spPr bwMode="auto">
            <a:xfrm>
              <a:off x="1383" y="4478"/>
              <a:ext cx="4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37" name="Rectangle 230"/>
            <p:cNvSpPr>
              <a:spLocks noChangeArrowheads="1"/>
            </p:cNvSpPr>
            <p:nvPr/>
          </p:nvSpPr>
          <p:spPr bwMode="auto">
            <a:xfrm>
              <a:off x="1383" y="4478"/>
              <a:ext cx="44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39" name="Line 231"/>
            <p:cNvSpPr>
              <a:spLocks noChangeShapeType="1"/>
            </p:cNvSpPr>
            <p:nvPr/>
          </p:nvSpPr>
          <p:spPr bwMode="auto">
            <a:xfrm>
              <a:off x="240" y="1864"/>
              <a:ext cx="0" cy="276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40" name="Rectangle 232"/>
            <p:cNvSpPr>
              <a:spLocks noChangeArrowheads="1"/>
            </p:cNvSpPr>
            <p:nvPr/>
          </p:nvSpPr>
          <p:spPr bwMode="auto">
            <a:xfrm>
              <a:off x="240" y="1864"/>
              <a:ext cx="4" cy="27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41" name="Line 233"/>
            <p:cNvSpPr>
              <a:spLocks noChangeShapeType="1"/>
            </p:cNvSpPr>
            <p:nvPr/>
          </p:nvSpPr>
          <p:spPr bwMode="auto">
            <a:xfrm>
              <a:off x="1379" y="2350"/>
              <a:ext cx="0" cy="22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42" name="Rectangle 234"/>
            <p:cNvSpPr>
              <a:spLocks noChangeArrowheads="1"/>
            </p:cNvSpPr>
            <p:nvPr/>
          </p:nvSpPr>
          <p:spPr bwMode="auto">
            <a:xfrm>
              <a:off x="1379" y="2350"/>
              <a:ext cx="4" cy="22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43" name="Line 235"/>
            <p:cNvSpPr>
              <a:spLocks noChangeShapeType="1"/>
            </p:cNvSpPr>
            <p:nvPr/>
          </p:nvSpPr>
          <p:spPr bwMode="auto">
            <a:xfrm>
              <a:off x="1822" y="2350"/>
              <a:ext cx="0" cy="22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44" name="Rectangle 236"/>
            <p:cNvSpPr>
              <a:spLocks noChangeArrowheads="1"/>
            </p:cNvSpPr>
            <p:nvPr/>
          </p:nvSpPr>
          <p:spPr bwMode="auto">
            <a:xfrm>
              <a:off x="1822" y="2350"/>
              <a:ext cx="4" cy="22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45" name="Line 237"/>
            <p:cNvSpPr>
              <a:spLocks noChangeShapeType="1"/>
            </p:cNvSpPr>
            <p:nvPr/>
          </p:nvSpPr>
          <p:spPr bwMode="auto">
            <a:xfrm>
              <a:off x="2288" y="2350"/>
              <a:ext cx="0" cy="22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46" name="Rectangle 238"/>
            <p:cNvSpPr>
              <a:spLocks noChangeArrowheads="1"/>
            </p:cNvSpPr>
            <p:nvPr/>
          </p:nvSpPr>
          <p:spPr bwMode="auto">
            <a:xfrm>
              <a:off x="2288" y="2350"/>
              <a:ext cx="4" cy="22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47" name="Line 239"/>
            <p:cNvSpPr>
              <a:spLocks noChangeShapeType="1"/>
            </p:cNvSpPr>
            <p:nvPr/>
          </p:nvSpPr>
          <p:spPr bwMode="auto">
            <a:xfrm>
              <a:off x="3032" y="2350"/>
              <a:ext cx="0" cy="22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48" name="Rectangle 240"/>
            <p:cNvSpPr>
              <a:spLocks noChangeArrowheads="1"/>
            </p:cNvSpPr>
            <p:nvPr/>
          </p:nvSpPr>
          <p:spPr bwMode="auto">
            <a:xfrm>
              <a:off x="3032" y="2350"/>
              <a:ext cx="4" cy="22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49" name="Line 241"/>
            <p:cNvSpPr>
              <a:spLocks noChangeShapeType="1"/>
            </p:cNvSpPr>
            <p:nvPr/>
          </p:nvSpPr>
          <p:spPr bwMode="auto">
            <a:xfrm>
              <a:off x="3779" y="1868"/>
              <a:ext cx="0" cy="275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50" name="Rectangle 242"/>
            <p:cNvSpPr>
              <a:spLocks noChangeArrowheads="1"/>
            </p:cNvSpPr>
            <p:nvPr/>
          </p:nvSpPr>
          <p:spPr bwMode="auto">
            <a:xfrm>
              <a:off x="3779" y="1868"/>
              <a:ext cx="4" cy="27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51" name="Line 243"/>
            <p:cNvSpPr>
              <a:spLocks noChangeShapeType="1"/>
            </p:cNvSpPr>
            <p:nvPr/>
          </p:nvSpPr>
          <p:spPr bwMode="auto">
            <a:xfrm>
              <a:off x="1490" y="2350"/>
              <a:ext cx="0" cy="22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52" name="Rectangle 244"/>
            <p:cNvSpPr>
              <a:spLocks noChangeArrowheads="1"/>
            </p:cNvSpPr>
            <p:nvPr/>
          </p:nvSpPr>
          <p:spPr bwMode="auto">
            <a:xfrm>
              <a:off x="1490" y="2350"/>
              <a:ext cx="4" cy="22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53" name="Line 245"/>
            <p:cNvSpPr>
              <a:spLocks noChangeShapeType="1"/>
            </p:cNvSpPr>
            <p:nvPr/>
          </p:nvSpPr>
          <p:spPr bwMode="auto">
            <a:xfrm>
              <a:off x="1600" y="2350"/>
              <a:ext cx="0" cy="22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54" name="Rectangle 246"/>
            <p:cNvSpPr>
              <a:spLocks noChangeArrowheads="1"/>
            </p:cNvSpPr>
            <p:nvPr/>
          </p:nvSpPr>
          <p:spPr bwMode="auto">
            <a:xfrm>
              <a:off x="1600" y="2350"/>
              <a:ext cx="4" cy="22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55" name="Line 247"/>
            <p:cNvSpPr>
              <a:spLocks noChangeShapeType="1"/>
            </p:cNvSpPr>
            <p:nvPr/>
          </p:nvSpPr>
          <p:spPr bwMode="auto">
            <a:xfrm>
              <a:off x="1711" y="2350"/>
              <a:ext cx="0" cy="22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56" name="Rectangle 248"/>
            <p:cNvSpPr>
              <a:spLocks noChangeArrowheads="1"/>
            </p:cNvSpPr>
            <p:nvPr/>
          </p:nvSpPr>
          <p:spPr bwMode="auto">
            <a:xfrm>
              <a:off x="1711" y="2350"/>
              <a:ext cx="4" cy="22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57" name="Line 249"/>
            <p:cNvSpPr>
              <a:spLocks noChangeShapeType="1"/>
            </p:cNvSpPr>
            <p:nvPr/>
          </p:nvSpPr>
          <p:spPr bwMode="auto">
            <a:xfrm>
              <a:off x="3281" y="2344"/>
              <a:ext cx="0" cy="22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58" name="Rectangle 250"/>
            <p:cNvSpPr>
              <a:spLocks noChangeArrowheads="1"/>
            </p:cNvSpPr>
            <p:nvPr/>
          </p:nvSpPr>
          <p:spPr bwMode="auto">
            <a:xfrm>
              <a:off x="3277" y="2350"/>
              <a:ext cx="4" cy="22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59" name="Line 251"/>
            <p:cNvSpPr>
              <a:spLocks noChangeShapeType="1"/>
            </p:cNvSpPr>
            <p:nvPr/>
          </p:nvSpPr>
          <p:spPr bwMode="auto">
            <a:xfrm>
              <a:off x="3597" y="2350"/>
              <a:ext cx="0" cy="22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60" name="Rectangle 252"/>
            <p:cNvSpPr>
              <a:spLocks noChangeArrowheads="1"/>
            </p:cNvSpPr>
            <p:nvPr/>
          </p:nvSpPr>
          <p:spPr bwMode="auto">
            <a:xfrm>
              <a:off x="3597" y="2350"/>
              <a:ext cx="4" cy="22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61" name="Line 253"/>
            <p:cNvSpPr>
              <a:spLocks noChangeShapeType="1"/>
            </p:cNvSpPr>
            <p:nvPr/>
          </p:nvSpPr>
          <p:spPr bwMode="auto">
            <a:xfrm>
              <a:off x="244" y="1864"/>
              <a:ext cx="353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62" name="Rectangle 254"/>
            <p:cNvSpPr>
              <a:spLocks noChangeArrowheads="1"/>
            </p:cNvSpPr>
            <p:nvPr/>
          </p:nvSpPr>
          <p:spPr bwMode="auto">
            <a:xfrm>
              <a:off x="244" y="1864"/>
              <a:ext cx="353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63" name="Line 255"/>
            <p:cNvSpPr>
              <a:spLocks noChangeShapeType="1"/>
            </p:cNvSpPr>
            <p:nvPr/>
          </p:nvSpPr>
          <p:spPr bwMode="auto">
            <a:xfrm>
              <a:off x="3036" y="2058"/>
              <a:ext cx="74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64" name="Rectangle 256"/>
            <p:cNvSpPr>
              <a:spLocks noChangeArrowheads="1"/>
            </p:cNvSpPr>
            <p:nvPr/>
          </p:nvSpPr>
          <p:spPr bwMode="auto">
            <a:xfrm>
              <a:off x="3036" y="2058"/>
              <a:ext cx="747"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65" name="Line 257"/>
            <p:cNvSpPr>
              <a:spLocks noChangeShapeType="1"/>
            </p:cNvSpPr>
            <p:nvPr/>
          </p:nvSpPr>
          <p:spPr bwMode="auto">
            <a:xfrm>
              <a:off x="244" y="2338"/>
              <a:ext cx="353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66" name="Rectangle 258"/>
            <p:cNvSpPr>
              <a:spLocks noChangeArrowheads="1"/>
            </p:cNvSpPr>
            <p:nvPr/>
          </p:nvSpPr>
          <p:spPr bwMode="auto">
            <a:xfrm>
              <a:off x="244" y="2338"/>
              <a:ext cx="353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67" name="Line 259"/>
            <p:cNvSpPr>
              <a:spLocks noChangeShapeType="1"/>
            </p:cNvSpPr>
            <p:nvPr/>
          </p:nvSpPr>
          <p:spPr bwMode="auto">
            <a:xfrm>
              <a:off x="244" y="2346"/>
              <a:ext cx="353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68" name="Rectangle 260"/>
            <p:cNvSpPr>
              <a:spLocks noChangeArrowheads="1"/>
            </p:cNvSpPr>
            <p:nvPr/>
          </p:nvSpPr>
          <p:spPr bwMode="auto">
            <a:xfrm>
              <a:off x="244" y="2346"/>
              <a:ext cx="353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69" name="Line 261"/>
            <p:cNvSpPr>
              <a:spLocks noChangeShapeType="1"/>
            </p:cNvSpPr>
            <p:nvPr/>
          </p:nvSpPr>
          <p:spPr bwMode="auto">
            <a:xfrm>
              <a:off x="1370" y="2414"/>
              <a:ext cx="18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70" name="Rectangle 262"/>
            <p:cNvSpPr>
              <a:spLocks noChangeArrowheads="1"/>
            </p:cNvSpPr>
            <p:nvPr/>
          </p:nvSpPr>
          <p:spPr bwMode="auto">
            <a:xfrm>
              <a:off x="1383" y="2414"/>
              <a:ext cx="18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71" name="Line 263"/>
            <p:cNvSpPr>
              <a:spLocks noChangeShapeType="1"/>
            </p:cNvSpPr>
            <p:nvPr/>
          </p:nvSpPr>
          <p:spPr bwMode="auto">
            <a:xfrm>
              <a:off x="2292" y="2485"/>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72" name="Rectangle 264"/>
            <p:cNvSpPr>
              <a:spLocks noChangeArrowheads="1"/>
            </p:cNvSpPr>
            <p:nvPr/>
          </p:nvSpPr>
          <p:spPr bwMode="auto">
            <a:xfrm>
              <a:off x="2292" y="2485"/>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73" name="Line 265"/>
            <p:cNvSpPr>
              <a:spLocks noChangeShapeType="1"/>
            </p:cNvSpPr>
            <p:nvPr/>
          </p:nvSpPr>
          <p:spPr bwMode="auto">
            <a:xfrm>
              <a:off x="2292" y="2556"/>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700"/>
            </a:p>
          </p:txBody>
        </p:sp>
        <p:sp>
          <p:nvSpPr>
            <p:cNvPr id="39974" name="Rectangle 266"/>
            <p:cNvSpPr>
              <a:spLocks noChangeArrowheads="1"/>
            </p:cNvSpPr>
            <p:nvPr/>
          </p:nvSpPr>
          <p:spPr bwMode="auto">
            <a:xfrm>
              <a:off x="2292" y="2556"/>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75" name="Line 267"/>
            <p:cNvSpPr>
              <a:spLocks noChangeShapeType="1"/>
            </p:cNvSpPr>
            <p:nvPr/>
          </p:nvSpPr>
          <p:spPr bwMode="auto">
            <a:xfrm>
              <a:off x="2284" y="2627"/>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800"/>
            </a:p>
          </p:txBody>
        </p:sp>
        <p:sp>
          <p:nvSpPr>
            <p:cNvPr id="39976" name="Rectangle 268"/>
            <p:cNvSpPr>
              <a:spLocks noChangeArrowheads="1"/>
            </p:cNvSpPr>
            <p:nvPr/>
          </p:nvSpPr>
          <p:spPr bwMode="auto">
            <a:xfrm>
              <a:off x="2292" y="2627"/>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77" name="Line 269"/>
            <p:cNvSpPr>
              <a:spLocks noChangeShapeType="1"/>
            </p:cNvSpPr>
            <p:nvPr/>
          </p:nvSpPr>
          <p:spPr bwMode="auto">
            <a:xfrm>
              <a:off x="1383" y="2698"/>
              <a:ext cx="18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78" name="Rectangle 270"/>
            <p:cNvSpPr>
              <a:spLocks noChangeArrowheads="1"/>
            </p:cNvSpPr>
            <p:nvPr/>
          </p:nvSpPr>
          <p:spPr bwMode="auto">
            <a:xfrm>
              <a:off x="1383" y="2698"/>
              <a:ext cx="18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79" name="Line 271"/>
            <p:cNvSpPr>
              <a:spLocks noChangeShapeType="1"/>
            </p:cNvSpPr>
            <p:nvPr/>
          </p:nvSpPr>
          <p:spPr bwMode="auto">
            <a:xfrm>
              <a:off x="2292" y="2769"/>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80" name="Rectangle 272"/>
            <p:cNvSpPr>
              <a:spLocks noChangeArrowheads="1"/>
            </p:cNvSpPr>
            <p:nvPr/>
          </p:nvSpPr>
          <p:spPr bwMode="auto">
            <a:xfrm>
              <a:off x="2292" y="2769"/>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81" name="Line 273"/>
            <p:cNvSpPr>
              <a:spLocks noChangeShapeType="1"/>
            </p:cNvSpPr>
            <p:nvPr/>
          </p:nvSpPr>
          <p:spPr bwMode="auto">
            <a:xfrm>
              <a:off x="2292" y="2841"/>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82" name="Rectangle 274"/>
            <p:cNvSpPr>
              <a:spLocks noChangeArrowheads="1"/>
            </p:cNvSpPr>
            <p:nvPr/>
          </p:nvSpPr>
          <p:spPr bwMode="auto">
            <a:xfrm>
              <a:off x="2292" y="2841"/>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83" name="Line 275"/>
            <p:cNvSpPr>
              <a:spLocks noChangeShapeType="1"/>
            </p:cNvSpPr>
            <p:nvPr/>
          </p:nvSpPr>
          <p:spPr bwMode="auto">
            <a:xfrm>
              <a:off x="2292" y="2912"/>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84" name="Rectangle 276"/>
            <p:cNvSpPr>
              <a:spLocks noChangeArrowheads="1"/>
            </p:cNvSpPr>
            <p:nvPr/>
          </p:nvSpPr>
          <p:spPr bwMode="auto">
            <a:xfrm>
              <a:off x="2292" y="2912"/>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85" name="Line 277"/>
            <p:cNvSpPr>
              <a:spLocks noChangeShapeType="1"/>
            </p:cNvSpPr>
            <p:nvPr/>
          </p:nvSpPr>
          <p:spPr bwMode="auto">
            <a:xfrm>
              <a:off x="2292" y="2983"/>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86" name="Rectangle 278"/>
            <p:cNvSpPr>
              <a:spLocks noChangeArrowheads="1"/>
            </p:cNvSpPr>
            <p:nvPr/>
          </p:nvSpPr>
          <p:spPr bwMode="auto">
            <a:xfrm>
              <a:off x="2292" y="2983"/>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87" name="Line 279"/>
            <p:cNvSpPr>
              <a:spLocks noChangeShapeType="1"/>
            </p:cNvSpPr>
            <p:nvPr/>
          </p:nvSpPr>
          <p:spPr bwMode="auto">
            <a:xfrm>
              <a:off x="2292" y="3054"/>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88" name="Rectangle 280"/>
            <p:cNvSpPr>
              <a:spLocks noChangeArrowheads="1"/>
            </p:cNvSpPr>
            <p:nvPr/>
          </p:nvSpPr>
          <p:spPr bwMode="auto">
            <a:xfrm>
              <a:off x="2292" y="3054"/>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89" name="Line 281"/>
            <p:cNvSpPr>
              <a:spLocks noChangeShapeType="1"/>
            </p:cNvSpPr>
            <p:nvPr/>
          </p:nvSpPr>
          <p:spPr bwMode="auto">
            <a:xfrm>
              <a:off x="1383" y="3125"/>
              <a:ext cx="18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90" name="Rectangle 282"/>
            <p:cNvSpPr>
              <a:spLocks noChangeArrowheads="1"/>
            </p:cNvSpPr>
            <p:nvPr/>
          </p:nvSpPr>
          <p:spPr bwMode="auto">
            <a:xfrm>
              <a:off x="1383" y="3125"/>
              <a:ext cx="18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91" name="Line 283"/>
            <p:cNvSpPr>
              <a:spLocks noChangeShapeType="1"/>
            </p:cNvSpPr>
            <p:nvPr/>
          </p:nvSpPr>
          <p:spPr bwMode="auto">
            <a:xfrm>
              <a:off x="2284" y="3197"/>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800"/>
            </a:p>
          </p:txBody>
        </p:sp>
        <p:sp>
          <p:nvSpPr>
            <p:cNvPr id="39992" name="Rectangle 284"/>
            <p:cNvSpPr>
              <a:spLocks noChangeArrowheads="1"/>
            </p:cNvSpPr>
            <p:nvPr/>
          </p:nvSpPr>
          <p:spPr bwMode="auto">
            <a:xfrm>
              <a:off x="2292" y="3197"/>
              <a:ext cx="989"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93" name="Line 285"/>
            <p:cNvSpPr>
              <a:spLocks noChangeShapeType="1"/>
            </p:cNvSpPr>
            <p:nvPr/>
          </p:nvSpPr>
          <p:spPr bwMode="auto">
            <a:xfrm>
              <a:off x="2292" y="3268"/>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94" name="Rectangle 286"/>
            <p:cNvSpPr>
              <a:spLocks noChangeArrowheads="1"/>
            </p:cNvSpPr>
            <p:nvPr/>
          </p:nvSpPr>
          <p:spPr bwMode="auto">
            <a:xfrm>
              <a:off x="2292" y="3268"/>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95" name="Line 287"/>
            <p:cNvSpPr>
              <a:spLocks noChangeShapeType="1"/>
            </p:cNvSpPr>
            <p:nvPr/>
          </p:nvSpPr>
          <p:spPr bwMode="auto">
            <a:xfrm>
              <a:off x="2292" y="3339"/>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96" name="Rectangle 288"/>
            <p:cNvSpPr>
              <a:spLocks noChangeArrowheads="1"/>
            </p:cNvSpPr>
            <p:nvPr/>
          </p:nvSpPr>
          <p:spPr bwMode="auto">
            <a:xfrm>
              <a:off x="2292" y="3339"/>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97" name="Line 289"/>
            <p:cNvSpPr>
              <a:spLocks noChangeShapeType="1"/>
            </p:cNvSpPr>
            <p:nvPr/>
          </p:nvSpPr>
          <p:spPr bwMode="auto">
            <a:xfrm>
              <a:off x="1383" y="3410"/>
              <a:ext cx="18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98" name="Rectangle 290"/>
            <p:cNvSpPr>
              <a:spLocks noChangeArrowheads="1"/>
            </p:cNvSpPr>
            <p:nvPr/>
          </p:nvSpPr>
          <p:spPr bwMode="auto">
            <a:xfrm>
              <a:off x="1383" y="3410"/>
              <a:ext cx="18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99" name="Line 291"/>
            <p:cNvSpPr>
              <a:spLocks noChangeShapeType="1"/>
            </p:cNvSpPr>
            <p:nvPr/>
          </p:nvSpPr>
          <p:spPr bwMode="auto">
            <a:xfrm>
              <a:off x="244" y="3481"/>
              <a:ext cx="353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700"/>
            </a:p>
          </p:txBody>
        </p:sp>
        <p:sp>
          <p:nvSpPr>
            <p:cNvPr id="40000" name="Rectangle 292"/>
            <p:cNvSpPr>
              <a:spLocks noChangeArrowheads="1"/>
            </p:cNvSpPr>
            <p:nvPr/>
          </p:nvSpPr>
          <p:spPr bwMode="auto">
            <a:xfrm>
              <a:off x="244" y="3481"/>
              <a:ext cx="353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01" name="Line 293"/>
            <p:cNvSpPr>
              <a:spLocks noChangeShapeType="1"/>
            </p:cNvSpPr>
            <p:nvPr/>
          </p:nvSpPr>
          <p:spPr bwMode="auto">
            <a:xfrm>
              <a:off x="1383" y="3552"/>
              <a:ext cx="18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02" name="Rectangle 294"/>
            <p:cNvSpPr>
              <a:spLocks noChangeArrowheads="1"/>
            </p:cNvSpPr>
            <p:nvPr/>
          </p:nvSpPr>
          <p:spPr bwMode="auto">
            <a:xfrm>
              <a:off x="1383" y="3552"/>
              <a:ext cx="18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03" name="Line 295"/>
            <p:cNvSpPr>
              <a:spLocks noChangeShapeType="1"/>
            </p:cNvSpPr>
            <p:nvPr/>
          </p:nvSpPr>
          <p:spPr bwMode="auto">
            <a:xfrm>
              <a:off x="2292" y="3624"/>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04" name="Rectangle 296"/>
            <p:cNvSpPr>
              <a:spLocks noChangeArrowheads="1"/>
            </p:cNvSpPr>
            <p:nvPr/>
          </p:nvSpPr>
          <p:spPr bwMode="auto">
            <a:xfrm>
              <a:off x="2292" y="3624"/>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05" name="Line 297"/>
            <p:cNvSpPr>
              <a:spLocks noChangeShapeType="1"/>
            </p:cNvSpPr>
            <p:nvPr/>
          </p:nvSpPr>
          <p:spPr bwMode="auto">
            <a:xfrm>
              <a:off x="2292" y="3695"/>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700"/>
            </a:p>
          </p:txBody>
        </p:sp>
        <p:sp>
          <p:nvSpPr>
            <p:cNvPr id="40006" name="Rectangle 298"/>
            <p:cNvSpPr>
              <a:spLocks noChangeArrowheads="1"/>
            </p:cNvSpPr>
            <p:nvPr/>
          </p:nvSpPr>
          <p:spPr bwMode="auto">
            <a:xfrm>
              <a:off x="2292" y="3695"/>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07" name="Line 299"/>
            <p:cNvSpPr>
              <a:spLocks noChangeShapeType="1"/>
            </p:cNvSpPr>
            <p:nvPr/>
          </p:nvSpPr>
          <p:spPr bwMode="auto">
            <a:xfrm>
              <a:off x="2292" y="3766"/>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08" name="Rectangle 300"/>
            <p:cNvSpPr>
              <a:spLocks noChangeArrowheads="1"/>
            </p:cNvSpPr>
            <p:nvPr/>
          </p:nvSpPr>
          <p:spPr bwMode="auto">
            <a:xfrm>
              <a:off x="2292" y="3766"/>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09" name="Line 301"/>
            <p:cNvSpPr>
              <a:spLocks noChangeShapeType="1"/>
            </p:cNvSpPr>
            <p:nvPr/>
          </p:nvSpPr>
          <p:spPr bwMode="auto">
            <a:xfrm>
              <a:off x="1383" y="3837"/>
              <a:ext cx="18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10" name="Rectangle 302"/>
            <p:cNvSpPr>
              <a:spLocks noChangeArrowheads="1"/>
            </p:cNvSpPr>
            <p:nvPr/>
          </p:nvSpPr>
          <p:spPr bwMode="auto">
            <a:xfrm>
              <a:off x="1383" y="3837"/>
              <a:ext cx="18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11" name="Line 303"/>
            <p:cNvSpPr>
              <a:spLocks noChangeShapeType="1"/>
            </p:cNvSpPr>
            <p:nvPr/>
          </p:nvSpPr>
          <p:spPr bwMode="auto">
            <a:xfrm>
              <a:off x="2292" y="3908"/>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12" name="Rectangle 304"/>
            <p:cNvSpPr>
              <a:spLocks noChangeArrowheads="1"/>
            </p:cNvSpPr>
            <p:nvPr/>
          </p:nvSpPr>
          <p:spPr bwMode="auto">
            <a:xfrm>
              <a:off x="2292" y="3908"/>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13" name="Line 305"/>
            <p:cNvSpPr>
              <a:spLocks noChangeShapeType="1"/>
            </p:cNvSpPr>
            <p:nvPr/>
          </p:nvSpPr>
          <p:spPr bwMode="auto">
            <a:xfrm>
              <a:off x="2292" y="3979"/>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14" name="Rectangle 306"/>
            <p:cNvSpPr>
              <a:spLocks noChangeArrowheads="1"/>
            </p:cNvSpPr>
            <p:nvPr/>
          </p:nvSpPr>
          <p:spPr bwMode="auto">
            <a:xfrm>
              <a:off x="2292" y="3979"/>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15" name="Line 307"/>
            <p:cNvSpPr>
              <a:spLocks noChangeShapeType="1"/>
            </p:cNvSpPr>
            <p:nvPr/>
          </p:nvSpPr>
          <p:spPr bwMode="auto">
            <a:xfrm>
              <a:off x="2292" y="4051"/>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16" name="Rectangle 308"/>
            <p:cNvSpPr>
              <a:spLocks noChangeArrowheads="1"/>
            </p:cNvSpPr>
            <p:nvPr/>
          </p:nvSpPr>
          <p:spPr bwMode="auto">
            <a:xfrm>
              <a:off x="2292" y="4051"/>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17" name="Line 309"/>
            <p:cNvSpPr>
              <a:spLocks noChangeShapeType="1"/>
            </p:cNvSpPr>
            <p:nvPr/>
          </p:nvSpPr>
          <p:spPr bwMode="auto">
            <a:xfrm>
              <a:off x="2292" y="4122"/>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18" name="Rectangle 310"/>
            <p:cNvSpPr>
              <a:spLocks noChangeArrowheads="1"/>
            </p:cNvSpPr>
            <p:nvPr/>
          </p:nvSpPr>
          <p:spPr bwMode="auto">
            <a:xfrm>
              <a:off x="2292" y="4122"/>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19" name="Line 311"/>
            <p:cNvSpPr>
              <a:spLocks noChangeShapeType="1"/>
            </p:cNvSpPr>
            <p:nvPr/>
          </p:nvSpPr>
          <p:spPr bwMode="auto">
            <a:xfrm>
              <a:off x="2292" y="4193"/>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700"/>
            </a:p>
          </p:txBody>
        </p:sp>
        <p:sp>
          <p:nvSpPr>
            <p:cNvPr id="40020" name="Rectangle 312"/>
            <p:cNvSpPr>
              <a:spLocks noChangeArrowheads="1"/>
            </p:cNvSpPr>
            <p:nvPr/>
          </p:nvSpPr>
          <p:spPr bwMode="auto">
            <a:xfrm>
              <a:off x="2292" y="4193"/>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21" name="Line 313"/>
            <p:cNvSpPr>
              <a:spLocks noChangeShapeType="1"/>
            </p:cNvSpPr>
            <p:nvPr/>
          </p:nvSpPr>
          <p:spPr bwMode="auto">
            <a:xfrm>
              <a:off x="1383" y="4264"/>
              <a:ext cx="18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22" name="Rectangle 314"/>
            <p:cNvSpPr>
              <a:spLocks noChangeArrowheads="1"/>
            </p:cNvSpPr>
            <p:nvPr/>
          </p:nvSpPr>
          <p:spPr bwMode="auto">
            <a:xfrm>
              <a:off x="1383" y="4264"/>
              <a:ext cx="18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23" name="Line 315"/>
            <p:cNvSpPr>
              <a:spLocks noChangeShapeType="1"/>
            </p:cNvSpPr>
            <p:nvPr/>
          </p:nvSpPr>
          <p:spPr bwMode="auto">
            <a:xfrm>
              <a:off x="2292" y="4335"/>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24" name="Rectangle 316"/>
            <p:cNvSpPr>
              <a:spLocks noChangeArrowheads="1"/>
            </p:cNvSpPr>
            <p:nvPr/>
          </p:nvSpPr>
          <p:spPr bwMode="auto">
            <a:xfrm>
              <a:off x="2292" y="4335"/>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25" name="Line 317"/>
            <p:cNvSpPr>
              <a:spLocks noChangeShapeType="1"/>
            </p:cNvSpPr>
            <p:nvPr/>
          </p:nvSpPr>
          <p:spPr bwMode="auto">
            <a:xfrm>
              <a:off x="2292" y="4407"/>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700"/>
            </a:p>
          </p:txBody>
        </p:sp>
        <p:sp>
          <p:nvSpPr>
            <p:cNvPr id="40026" name="Rectangle 318"/>
            <p:cNvSpPr>
              <a:spLocks noChangeArrowheads="1"/>
            </p:cNvSpPr>
            <p:nvPr/>
          </p:nvSpPr>
          <p:spPr bwMode="auto">
            <a:xfrm>
              <a:off x="2292" y="4407"/>
              <a:ext cx="989"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27" name="Line 319"/>
            <p:cNvSpPr>
              <a:spLocks noChangeShapeType="1"/>
            </p:cNvSpPr>
            <p:nvPr/>
          </p:nvSpPr>
          <p:spPr bwMode="auto">
            <a:xfrm>
              <a:off x="2292" y="4478"/>
              <a:ext cx="9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28" name="Rectangle 320"/>
            <p:cNvSpPr>
              <a:spLocks noChangeArrowheads="1"/>
            </p:cNvSpPr>
            <p:nvPr/>
          </p:nvSpPr>
          <p:spPr bwMode="auto">
            <a:xfrm>
              <a:off x="2292" y="4478"/>
              <a:ext cx="98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29" name="Line 321"/>
            <p:cNvSpPr>
              <a:spLocks noChangeShapeType="1"/>
            </p:cNvSpPr>
            <p:nvPr/>
          </p:nvSpPr>
          <p:spPr bwMode="auto">
            <a:xfrm>
              <a:off x="1383" y="4549"/>
              <a:ext cx="18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30" name="Rectangle 322"/>
            <p:cNvSpPr>
              <a:spLocks noChangeArrowheads="1"/>
            </p:cNvSpPr>
            <p:nvPr/>
          </p:nvSpPr>
          <p:spPr bwMode="auto">
            <a:xfrm>
              <a:off x="1383" y="4549"/>
              <a:ext cx="189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31" name="Line 323"/>
            <p:cNvSpPr>
              <a:spLocks noChangeShapeType="1"/>
            </p:cNvSpPr>
            <p:nvPr/>
          </p:nvSpPr>
          <p:spPr bwMode="auto">
            <a:xfrm>
              <a:off x="244" y="4620"/>
              <a:ext cx="353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32" name="Rectangle 324"/>
            <p:cNvSpPr>
              <a:spLocks noChangeArrowheads="1"/>
            </p:cNvSpPr>
            <p:nvPr/>
          </p:nvSpPr>
          <p:spPr bwMode="auto">
            <a:xfrm>
              <a:off x="244" y="4620"/>
              <a:ext cx="3539"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1388584778"/>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
          <p:cNvSpPr>
            <a:spLocks noChangeArrowheads="1"/>
          </p:cNvSpPr>
          <p:nvPr/>
        </p:nvSpPr>
        <p:spPr bwMode="auto">
          <a:xfrm>
            <a:off x="368660" y="4044194"/>
            <a:ext cx="6120680" cy="1189866"/>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noAutofit/>
          </a:bodyPr>
          <a:lstStyle/>
          <a:p>
            <a:pPr lvl="0" fontAlgn="base">
              <a:lnSpc>
                <a:spcPct val="125000"/>
              </a:lnSpc>
              <a:spcBef>
                <a:spcPct val="0"/>
              </a:spcBef>
              <a:spcAft>
                <a:spcPct val="0"/>
              </a:spcAft>
            </a:pPr>
            <a:r>
              <a:rPr kumimoji="1" lang="ja-JP" altLang="en-US" sz="1200" i="0" u="none" strike="noStrike" cap="none" normalizeH="0" baseline="0" dirty="0">
                <a:ln>
                  <a:noFill/>
                </a:ln>
                <a:effectLst/>
                <a:latin typeface="ＭＳ 明朝"/>
                <a:ea typeface="ＭＳ 明朝"/>
                <a:cs typeface="Times New Roman" pitchFamily="18" charset="0"/>
              </a:rPr>
              <a:t>　</a:t>
            </a:r>
            <a:r>
              <a:rPr lang="ja-JP" altLang="ja-JP" sz="1200" dirty="0">
                <a:latin typeface="ＭＳ 明朝"/>
                <a:ea typeface="ＭＳ 明朝"/>
                <a:cs typeface="Times New Roman" pitchFamily="18" charset="0"/>
              </a:rPr>
              <a:t>次に</a:t>
            </a:r>
            <a:r>
              <a:rPr lang="ja-JP" altLang="en-US" sz="1200" dirty="0">
                <a:latin typeface="ＭＳ 明朝"/>
                <a:ea typeface="ＭＳ 明朝"/>
                <a:cs typeface="Times New Roman" pitchFamily="18" charset="0"/>
              </a:rPr>
              <a:t>、</a:t>
            </a:r>
            <a:r>
              <a:rPr lang="ja-JP" altLang="ja-JP" sz="1200" dirty="0">
                <a:latin typeface="ＭＳ 明朝"/>
                <a:ea typeface="ＭＳ 明朝"/>
                <a:cs typeface="Times New Roman" pitchFamily="18" charset="0"/>
              </a:rPr>
              <a:t>指導対象者として適切ではない可能性がある患者を</a:t>
            </a:r>
            <a:r>
              <a:rPr lang="en-US" altLang="ja-JP" sz="1200" dirty="0">
                <a:latin typeface="ＭＳ 明朝"/>
                <a:ea typeface="ＭＳ 明朝"/>
                <a:cs typeface="Times New Roman" pitchFamily="18" charset="0"/>
              </a:rPr>
              <a:t>｢</a:t>
            </a:r>
            <a:r>
              <a:rPr lang="ja-JP" altLang="ja-JP" sz="1200" dirty="0">
                <a:latin typeface="ＭＳ 明朝"/>
                <a:ea typeface="ＭＳ 明朝"/>
                <a:cs typeface="Times New Roman" pitchFamily="18" charset="0"/>
              </a:rPr>
              <a:t>除外設定</a:t>
            </a:r>
            <a:r>
              <a:rPr lang="en-US" altLang="ja-JP" sz="1200" dirty="0">
                <a:latin typeface="ＭＳ 明朝"/>
                <a:ea typeface="ＭＳ 明朝"/>
                <a:cs typeface="Times New Roman" pitchFamily="18" charset="0"/>
              </a:rPr>
              <a:t>｣</a:t>
            </a:r>
            <a:r>
              <a:rPr lang="ja-JP" altLang="ja-JP" sz="1200" dirty="0">
                <a:latin typeface="ＭＳ 明朝"/>
                <a:ea typeface="ＭＳ 明朝"/>
                <a:cs typeface="Times New Roman" pitchFamily="18" charset="0"/>
              </a:rPr>
              <a:t>により除外</a:t>
            </a:r>
            <a:r>
              <a:rPr lang="ja-JP" altLang="en-US" sz="1200" dirty="0">
                <a:latin typeface="ＭＳ 明朝"/>
                <a:ea typeface="ＭＳ 明朝"/>
                <a:cs typeface="Times New Roman" pitchFamily="18" charset="0"/>
              </a:rPr>
              <a:t>します</a:t>
            </a:r>
            <a:r>
              <a:rPr lang="ja-JP" altLang="ja-JP" sz="1200" dirty="0">
                <a:latin typeface="ＭＳ 明朝"/>
                <a:ea typeface="ＭＳ 明朝"/>
                <a:cs typeface="Times New Roman" pitchFamily="18" charset="0"/>
              </a:rPr>
              <a:t>。</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がん患者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難病患者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に関しては、すでにこれらの疾患について医療機関での治療を受け</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ており、健診異常が発生している状態についても認知していると考えられるためです。また、指導が困難な可能性がある患者、事業の効果を測定できない患者についても除外します。</a:t>
            </a:r>
            <a:endParaRPr lang="ja-JP" altLang="en-US" sz="1200" dirty="0">
              <a:latin typeface="ＭＳ 明朝"/>
              <a:ea typeface="ＭＳ 明朝"/>
              <a:cs typeface="ＭＳ Ｐゴシック" pitchFamily="50" charset="-128"/>
            </a:endParaRPr>
          </a:p>
        </p:txBody>
      </p:sp>
      <p:sp>
        <p:nvSpPr>
          <p:cNvPr id="21" name="注釈文章 3"/>
          <p:cNvSpPr>
            <a:spLocks noChangeAspect="1" noChangeArrowheads="1"/>
          </p:cNvSpPr>
          <p:nvPr/>
        </p:nvSpPr>
        <p:spPr bwMode="auto">
          <a:xfrm>
            <a:off x="381003" y="3274563"/>
            <a:ext cx="6120000" cy="58477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pPr lvl="0"/>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r>
              <a:rPr lang="ja-JP" altLang="en-US" sz="800">
                <a:latin typeface="ＭＳ 明朝"/>
                <a:ea typeface="ＭＳ 明朝"/>
              </a:rPr>
              <a:t> </a:t>
            </a:r>
            <a:endParaRPr lang="en-US" altLang="ja-JP" sz="800" dirty="0">
              <a:latin typeface="ＭＳ 明朝"/>
              <a:ea typeface="ＭＳ 明朝"/>
            </a:endParaRPr>
          </a:p>
          <a:p>
            <a:pPr lvl="0"/>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健康診査</a:t>
            </a:r>
            <a:r>
              <a:rPr lang="ja-JP" altLang="en-US" sz="800" b="1">
                <a:latin typeface="ＭＳ 明朝"/>
                <a:ea typeface="ＭＳ 明朝"/>
              </a:rPr>
              <a:t>データは平成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月健診分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dirty="0">
              <a:latin typeface="ＭＳ 明朝"/>
              <a:ea typeface="ＭＳ 明朝"/>
            </a:endParaRPr>
          </a:p>
        </p:txBody>
      </p:sp>
      <p:sp>
        <p:nvSpPr>
          <p:cNvPr id="14" name="タイトル 1"/>
          <p:cNvSpPr txBox="1">
            <a:spLocks noChangeAspect="1"/>
          </p:cNvSpPr>
          <p:nvPr/>
        </p:nvSpPr>
        <p:spPr>
          <a:xfrm>
            <a:off x="368660" y="127000"/>
            <a:ext cx="6120680" cy="1708696"/>
          </a:xfrm>
          <a:prstGeom prst="rect">
            <a:avLst/>
          </a:prstGeom>
          <a:ln>
            <a:noFill/>
          </a:ln>
        </p:spPr>
        <p:txBody>
          <a:bodyPr vert="horz" lIns="0" tIns="45720" rIns="0" bIns="45720" rtlCol="0" anchor="t">
            <a:noAutofit/>
          </a:bodyPr>
          <a:lstStyle/>
          <a:p>
            <a:pPr marL="90488" indent="-90488">
              <a:lnSpc>
                <a:spcPct val="125000"/>
              </a:lnSpc>
              <a:spcBef>
                <a:spcPct val="0"/>
              </a:spcBef>
            </a:pPr>
            <a:r>
              <a:rPr lang="en-US" altLang="ja-JP" sz="1400" dirty="0">
                <a:latin typeface="ＭＳ 明朝"/>
                <a:ea typeface="ＭＳ 明朝"/>
                <a:cs typeface="Times New Roman" pitchFamily="18" charset="0"/>
              </a:rPr>
              <a:t>(4)</a:t>
            </a:r>
            <a:r>
              <a:rPr lang="ja-JP" altLang="en-US" sz="1400" dirty="0">
                <a:latin typeface="ＭＳ 明朝"/>
                <a:ea typeface="ＭＳ 明朝"/>
                <a:cs typeface="Times New Roman" pitchFamily="18" charset="0"/>
              </a:rPr>
              <a:t>健診異常値放置者に係る分析</a:t>
            </a:r>
            <a:endParaRPr lang="en-US" altLang="ja-JP" sz="1400" dirty="0">
              <a:latin typeface="ＭＳ 明朝"/>
              <a:ea typeface="ＭＳ 明朝"/>
              <a:cs typeface="Times New Roman" pitchFamily="18" charset="0"/>
            </a:endParaRPr>
          </a:p>
          <a:p>
            <a:pPr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特定健康診査では異常値があった場合、医療機関で</a:t>
            </a:r>
            <a:r>
              <a:rPr lang="ja-JP" altLang="en-US" sz="1200" dirty="0" smtClean="0">
                <a:solidFill>
                  <a:prstClr val="black"/>
                </a:solidFill>
                <a:latin typeface="ＭＳ 明朝" panose="02020609040205080304" pitchFamily="17" charset="-128"/>
                <a:ea typeface="ＭＳ 明朝" panose="02020609040205080304" pitchFamily="17" charset="-128"/>
                <a:cs typeface="Times New Roman" pitchFamily="18" charset="0"/>
              </a:rPr>
              <a:t>の</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受診</a:t>
            </a:r>
            <a:r>
              <a:rPr lang="ja-JP" altLang="en-US" sz="1200" dirty="0" smtClean="0">
                <a:solidFill>
                  <a:prstClr val="black"/>
                </a:solidFill>
                <a:latin typeface="ＭＳ 明朝" panose="02020609040205080304" pitchFamily="17" charset="-128"/>
                <a:ea typeface="ＭＳ 明朝" panose="02020609040205080304" pitchFamily="17" charset="-128"/>
                <a:cs typeface="Times New Roman" pitchFamily="18" charset="0"/>
              </a:rPr>
              <a:t>を</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勧めています。しかし、異常値があるにもかかわらず、医療機関への受診をしていない者がいます。これらの対象者をレセプトにより見極めます</a:t>
            </a:r>
            <a:r>
              <a:rPr lang="ja-JP" altLang="en-US" sz="1200" dirty="0">
                <a:solidFill>
                  <a:prstClr val="black"/>
                </a:solidFill>
                <a:latin typeface="ＭＳ 明朝"/>
                <a:ea typeface="ＭＳ 明朝"/>
                <a:cs typeface="Times New Roman" pitchFamily="18" charset="0"/>
              </a:rPr>
              <a:t>。</a:t>
            </a:r>
            <a:endParaRPr lang="en-US" altLang="ja-JP" sz="1200" dirty="0">
              <a:solidFill>
                <a:prstClr val="black"/>
              </a:solidFill>
              <a:latin typeface="ＭＳ 明朝"/>
              <a:ea typeface="ＭＳ 明朝"/>
              <a:cs typeface="Times New Roman" pitchFamily="18" charset="0"/>
            </a:endParaRPr>
          </a:p>
          <a:p>
            <a:pPr fontAlgn="base">
              <a:lnSpc>
                <a:spcPct val="125000"/>
              </a:lnSpc>
              <a:spcBef>
                <a:spcPct val="0"/>
              </a:spcBef>
              <a:spcAft>
                <a:spcPct val="0"/>
              </a:spcAft>
            </a:pPr>
            <a:r>
              <a:rPr lang="ja-JP" altLang="en-US" sz="1200" dirty="0">
                <a:solidFill>
                  <a:prstClr val="black"/>
                </a:solidFill>
                <a:latin typeface="ＭＳ 明朝"/>
                <a:ea typeface="ＭＳ 明朝"/>
                <a:cs typeface="Times New Roman" pitchFamily="18" charset="0"/>
              </a:rPr>
              <a:t>　</a:t>
            </a:r>
            <a:r>
              <a:rPr lang="en-US" altLang="ja-JP" sz="1200" dirty="0">
                <a:solidFill>
                  <a:prstClr val="black"/>
                </a:solidFill>
                <a:latin typeface="ＭＳ 明朝"/>
                <a:ea typeface="ＭＳ 明朝"/>
                <a:cs typeface="Times New Roman" pitchFamily="18" charset="0"/>
              </a:rPr>
              <a:t>｢(1)</a:t>
            </a:r>
            <a:r>
              <a:rPr lang="ja-JP" altLang="en-US" sz="1200" dirty="0">
                <a:solidFill>
                  <a:prstClr val="black"/>
                </a:solidFill>
                <a:latin typeface="ＭＳ 明朝"/>
                <a:ea typeface="ＭＳ 明朝"/>
                <a:cs typeface="Times New Roman" pitchFamily="18" charset="0"/>
              </a:rPr>
              <a:t>特定健康診査及びレセプトデータによる指導対象者群分析</a:t>
            </a:r>
            <a:r>
              <a:rPr lang="en-US" altLang="ja-JP" sz="1200" dirty="0">
                <a:solidFill>
                  <a:prstClr val="black"/>
                </a:solidFill>
                <a:latin typeface="ＭＳ 明朝"/>
                <a:ea typeface="ＭＳ 明朝"/>
                <a:cs typeface="Times New Roman" pitchFamily="18" charset="0"/>
              </a:rPr>
              <a:t>｣</a:t>
            </a:r>
            <a:r>
              <a:rPr lang="ja-JP" altLang="en-US" sz="1200" dirty="0">
                <a:solidFill>
                  <a:prstClr val="black"/>
                </a:solidFill>
                <a:latin typeface="ＭＳ 明朝"/>
                <a:ea typeface="ＭＳ 明朝"/>
                <a:cs typeface="Times New Roman" pitchFamily="18" charset="0"/>
              </a:rPr>
              <a:t>において</a:t>
            </a:r>
            <a:r>
              <a:rPr lang="en-US" altLang="ja-JP" sz="1200" dirty="0">
                <a:latin typeface="ＭＳ 明朝"/>
                <a:ea typeface="ＭＳ 明朝"/>
                <a:cs typeface="Times New Roman" pitchFamily="18" charset="0"/>
              </a:rPr>
              <a:t>｢4.</a:t>
            </a:r>
            <a:r>
              <a:rPr lang="ja-JP" altLang="en-US" sz="1200" dirty="0">
                <a:latin typeface="ＭＳ 明朝"/>
                <a:ea typeface="ＭＳ 明朝"/>
                <a:cs typeface="Times New Roman" pitchFamily="18" charset="0"/>
              </a:rPr>
              <a:t>医療機関受診勧奨対象者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のうち、医療機関への受診をしていない</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健診異常値放置者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に該当する</a:t>
            </a:r>
            <a:r>
              <a:rPr lang="en-US" altLang="ja-JP" sz="1200" dirty="0">
                <a:latin typeface="ＭＳ 明朝"/>
                <a:ea typeface="ＭＳ 明朝"/>
                <a:cs typeface="Times New Roman" pitchFamily="18" charset="0"/>
              </a:rPr>
              <a:t>346</a:t>
            </a:r>
            <a:r>
              <a:rPr lang="ja-JP" altLang="en-US" sz="1200" dirty="0">
                <a:latin typeface="ＭＳ 明朝"/>
                <a:ea typeface="ＭＳ 明朝"/>
                <a:cs typeface="Times New Roman" pitchFamily="18" charset="0"/>
              </a:rPr>
              <a:t>人が健診異常値放置受診勧奨対象者となります</a:t>
            </a:r>
            <a:r>
              <a:rPr lang="ja-JP" altLang="en-US" sz="1200" dirty="0">
                <a:solidFill>
                  <a:prstClr val="black"/>
                </a:solidFill>
                <a:latin typeface="ＭＳ 明朝"/>
                <a:ea typeface="ＭＳ 明朝"/>
                <a:cs typeface="Times New Roman" pitchFamily="18" charset="0"/>
              </a:rPr>
              <a:t>。</a:t>
            </a:r>
            <a:endParaRPr lang="en-US" altLang="ja-JP" sz="1200" dirty="0">
              <a:solidFill>
                <a:prstClr val="black"/>
              </a:solidFill>
              <a:latin typeface="ＭＳ 明朝" panose="02020609040205080304" pitchFamily="17" charset="-128"/>
              <a:ea typeface="ＭＳ 明朝" panose="02020609040205080304" pitchFamily="17" charset="-128"/>
            </a:endParaRPr>
          </a:p>
        </p:txBody>
      </p:sp>
      <p:sp>
        <p:nvSpPr>
          <p:cNvPr id="15" name="Rectangle 5"/>
          <p:cNvSpPr>
            <a:spLocks noChangeArrowheads="1"/>
          </p:cNvSpPr>
          <p:nvPr/>
        </p:nvSpPr>
        <p:spPr bwMode="auto">
          <a:xfrm>
            <a:off x="381001" y="5400471"/>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marL="0" marR="0" lvl="0" indent="0" algn="l" defTabSz="914400" rtl="0" fontAlgn="base" latinLnBrk="0" hangingPunct="1">
              <a:lnSpc>
                <a:spcPct val="100000"/>
              </a:lnSpc>
              <a:spcBef>
                <a:spcPct val="0"/>
              </a:spcBef>
              <a:spcAft>
                <a:spcPct val="0"/>
              </a:spcAft>
              <a:buClrTx/>
              <a:buSzTx/>
              <a:buFontTx/>
              <a:buNone/>
              <a:tabLst/>
            </a:pPr>
            <a:r>
              <a:rPr lang="ja-JP" altLang="en-US" sz="1200" dirty="0">
                <a:latin typeface="ＭＳ 明朝"/>
                <a:ea typeface="ＭＳ 明朝"/>
                <a:cs typeface="ＭＳ Ｐゴシック" pitchFamily="50" charset="-128"/>
              </a:rPr>
              <a:t>除外設定</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健診異常値放置</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6" name="Rectangle 5"/>
          <p:cNvSpPr>
            <a:spLocks noChangeArrowheads="1"/>
          </p:cNvSpPr>
          <p:nvPr/>
        </p:nvSpPr>
        <p:spPr bwMode="auto">
          <a:xfrm>
            <a:off x="381000" y="1991587"/>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marL="0" marR="0" lvl="0" indent="0" algn="l" defTabSz="914400" rtl="0" fontAlgn="base" latinLnBrk="0" hangingPunct="1">
              <a:lnSpc>
                <a:spcPct val="100000"/>
              </a:lnSpc>
              <a:spcBef>
                <a:spcPct val="0"/>
              </a:spcBef>
              <a:spcAft>
                <a:spcPct val="0"/>
              </a:spcAft>
              <a:buClrTx/>
              <a:buSzTx/>
              <a:buFontTx/>
              <a:buNone/>
              <a:tabLst/>
            </a:pPr>
            <a:r>
              <a:rPr lang="ja-JP" altLang="en-US" sz="1200" dirty="0">
                <a:latin typeface="ＭＳ 明朝"/>
                <a:ea typeface="ＭＳ 明朝"/>
                <a:cs typeface="ＭＳ Ｐゴシック" pitchFamily="50" charset="-128"/>
              </a:rPr>
              <a:t>条件設定による指導対象者の特定</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健診異常値放置</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7" name="注釈文章 3"/>
          <p:cNvSpPr>
            <a:spLocks noChangeAspect="1" noChangeArrowheads="1"/>
          </p:cNvSpPr>
          <p:nvPr/>
        </p:nvSpPr>
        <p:spPr bwMode="auto">
          <a:xfrm>
            <a:off x="381000" y="7012381"/>
            <a:ext cx="6120000" cy="58477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pPr lvl="0"/>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健康診査</a:t>
            </a:r>
            <a:r>
              <a:rPr lang="ja-JP" altLang="en-US" sz="800" b="1">
                <a:latin typeface="ＭＳ 明朝"/>
                <a:ea typeface="ＭＳ 明朝"/>
              </a:rPr>
              <a:t>データは平成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月健診分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dirty="0">
              <a:latin typeface="ＭＳ 明朝"/>
              <a:ea typeface="ＭＳ 明朝"/>
            </a:endParaRPr>
          </a:p>
        </p:txBody>
      </p:sp>
      <p:sp>
        <p:nvSpPr>
          <p:cNvPr id="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36</a:t>
            </a:fld>
            <a:endParaRPr kumimoji="1" lang="ja-JP" altLang="en-US" dirty="0">
              <a:latin typeface="ＭＳ 明朝"/>
              <a:ea typeface="ＭＳ 明朝"/>
            </a:endParaRPr>
          </a:p>
        </p:txBody>
      </p:sp>
      <p:grpSp>
        <p:nvGrpSpPr>
          <p:cNvPr id="2" name="Group 4"/>
          <p:cNvGrpSpPr>
            <a:grpSpLocks noChangeAspect="1"/>
          </p:cNvGrpSpPr>
          <p:nvPr/>
        </p:nvGrpSpPr>
        <p:grpSpPr bwMode="auto">
          <a:xfrm>
            <a:off x="374650" y="2265364"/>
            <a:ext cx="6186488" cy="1030288"/>
            <a:chOff x="236" y="1427"/>
            <a:chExt cx="3897" cy="649"/>
          </a:xfrm>
        </p:grpSpPr>
        <p:sp>
          <p:nvSpPr>
            <p:cNvPr id="3" name="AutoShape 3"/>
            <p:cNvSpPr>
              <a:spLocks noChangeAspect="1" noChangeArrowheads="1" noTextEdit="1"/>
            </p:cNvSpPr>
            <p:nvPr/>
          </p:nvSpPr>
          <p:spPr bwMode="auto">
            <a:xfrm>
              <a:off x="278" y="1427"/>
              <a:ext cx="3855" cy="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255" y="1451"/>
              <a:ext cx="127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Ⅰ.</a:t>
              </a:r>
              <a:r>
                <a:rPr kumimoji="0" lang="ja-JP" sz="10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条件設定による指導対象者の特定</a:t>
              </a:r>
              <a:endParaRPr kumimoji="0" lang="ja-JP" sz="1000" b="0" i="0" u="none" strike="noStrike" cap="none" normalizeH="0" baseline="0" dirty="0" smtClean="0">
                <a:ln>
                  <a:noFill/>
                </a:ln>
                <a:solidFill>
                  <a:schemeClr val="tx1"/>
                </a:solidFill>
                <a:effectLst/>
              </a:endParaRPr>
            </a:p>
          </p:txBody>
        </p:sp>
        <p:sp>
          <p:nvSpPr>
            <p:cNvPr id="5" name="Rectangle 6"/>
            <p:cNvSpPr>
              <a:spLocks noChangeArrowheads="1"/>
            </p:cNvSpPr>
            <p:nvPr/>
          </p:nvSpPr>
          <p:spPr bwMode="auto">
            <a:xfrm>
              <a:off x="3626" y="1882"/>
              <a:ext cx="84" cy="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6" name="Rectangle 7"/>
            <p:cNvSpPr>
              <a:spLocks noChangeArrowheads="1"/>
            </p:cNvSpPr>
            <p:nvPr/>
          </p:nvSpPr>
          <p:spPr bwMode="auto">
            <a:xfrm>
              <a:off x="461" y="1570"/>
              <a:ext cx="2623"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健診異常値放置者　</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健診受診後、</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カ月以上医療機関へ受診していない人</a:t>
              </a:r>
              <a:endParaRPr kumimoji="0" lang="ja-JP" sz="1000" b="0" i="0" u="none" strike="noStrike" cap="none" normalizeH="0" baseline="0" dirty="0" smtClean="0">
                <a:ln>
                  <a:noFill/>
                </a:ln>
                <a:solidFill>
                  <a:schemeClr val="tx1"/>
                </a:solidFill>
                <a:effectLst/>
              </a:endParaRPr>
            </a:p>
          </p:txBody>
        </p:sp>
        <p:sp>
          <p:nvSpPr>
            <p:cNvPr id="7" name="Rectangle 8"/>
            <p:cNvSpPr>
              <a:spLocks noChangeArrowheads="1"/>
            </p:cNvSpPr>
            <p:nvPr/>
          </p:nvSpPr>
          <p:spPr bwMode="auto">
            <a:xfrm>
              <a:off x="767" y="1678"/>
              <a:ext cx="2739"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厚生労働省受診勧奨判定値以上の検査数値のある人を対象とする</a:t>
              </a:r>
              <a:endParaRPr kumimoji="0" lang="ja-JP" sz="1000" b="0" i="0" u="none" strike="noStrike" cap="none" normalizeH="0" baseline="0" dirty="0" smtClean="0">
                <a:ln>
                  <a:noFill/>
                </a:ln>
                <a:solidFill>
                  <a:schemeClr val="tx1"/>
                </a:solidFill>
                <a:effectLst/>
              </a:endParaRPr>
            </a:p>
          </p:txBody>
        </p:sp>
        <p:sp>
          <p:nvSpPr>
            <p:cNvPr id="8" name="Rectangle 9"/>
            <p:cNvSpPr>
              <a:spLocks noChangeArrowheads="1"/>
            </p:cNvSpPr>
            <p:nvPr/>
          </p:nvSpPr>
          <p:spPr bwMode="auto">
            <a:xfrm>
              <a:off x="473" y="1781"/>
              <a:ext cx="19"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 name="Rectangle 10"/>
            <p:cNvSpPr>
              <a:spLocks noChangeArrowheads="1"/>
            </p:cNvSpPr>
            <p:nvPr/>
          </p:nvSpPr>
          <p:spPr bwMode="auto">
            <a:xfrm>
              <a:off x="913" y="1867"/>
              <a:ext cx="127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条件設定により対象となった候補者数</a:t>
              </a:r>
              <a:endParaRPr kumimoji="0" lang="ja-JP" sz="1000" b="0" i="0" u="none" strike="noStrike" cap="none" normalizeH="0" baseline="0" dirty="0" smtClean="0">
                <a:ln>
                  <a:noFill/>
                </a:ln>
                <a:solidFill>
                  <a:schemeClr val="tx1"/>
                </a:solidFill>
                <a:effectLst/>
              </a:endParaRPr>
            </a:p>
          </p:txBody>
        </p:sp>
        <p:sp>
          <p:nvSpPr>
            <p:cNvPr id="11" name="Rectangle 11"/>
            <p:cNvSpPr>
              <a:spLocks noChangeArrowheads="1"/>
            </p:cNvSpPr>
            <p:nvPr/>
          </p:nvSpPr>
          <p:spPr bwMode="auto">
            <a:xfrm>
              <a:off x="3390" y="1878"/>
              <a:ext cx="172" cy="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1" i="1" u="none" strike="noStrike" cap="none" normalizeH="0" baseline="0" dirty="0" smtClean="0">
                  <a:ln>
                    <a:noFill/>
                  </a:ln>
                  <a:solidFill>
                    <a:srgbClr val="FF0000"/>
                  </a:solidFill>
                  <a:effectLst/>
                  <a:latin typeface="ＭＳ Ｐ明朝" panose="02020600040205080304" pitchFamily="18" charset="-128"/>
                  <a:ea typeface="ＭＳ Ｐ明朝" panose="02020600040205080304" pitchFamily="18" charset="-128"/>
                </a:rPr>
                <a:t>346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2" name="Rectangle 12"/>
            <p:cNvSpPr>
              <a:spLocks noChangeArrowheads="1"/>
            </p:cNvSpPr>
            <p:nvPr/>
          </p:nvSpPr>
          <p:spPr bwMode="auto">
            <a:xfrm>
              <a:off x="236" y="1428"/>
              <a:ext cx="8" cy="6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Rectangle 13"/>
            <p:cNvSpPr>
              <a:spLocks noChangeArrowheads="1"/>
            </p:cNvSpPr>
            <p:nvPr/>
          </p:nvSpPr>
          <p:spPr bwMode="auto">
            <a:xfrm>
              <a:off x="4087" y="1436"/>
              <a:ext cx="8" cy="64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Line 14"/>
            <p:cNvSpPr>
              <a:spLocks noChangeShapeType="1"/>
            </p:cNvSpPr>
            <p:nvPr/>
          </p:nvSpPr>
          <p:spPr bwMode="auto">
            <a:xfrm>
              <a:off x="461" y="1828"/>
              <a:ext cx="0" cy="17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Rectangle 15"/>
            <p:cNvSpPr>
              <a:spLocks noChangeArrowheads="1"/>
            </p:cNvSpPr>
            <p:nvPr/>
          </p:nvSpPr>
          <p:spPr bwMode="auto">
            <a:xfrm>
              <a:off x="461" y="1828"/>
              <a:ext cx="4" cy="1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Line 16"/>
            <p:cNvSpPr>
              <a:spLocks noChangeShapeType="1"/>
            </p:cNvSpPr>
            <p:nvPr/>
          </p:nvSpPr>
          <p:spPr bwMode="auto">
            <a:xfrm>
              <a:off x="2535" y="1832"/>
              <a:ext cx="0" cy="1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Rectangle 17"/>
            <p:cNvSpPr>
              <a:spLocks noChangeArrowheads="1"/>
            </p:cNvSpPr>
            <p:nvPr/>
          </p:nvSpPr>
          <p:spPr bwMode="auto">
            <a:xfrm>
              <a:off x="2535" y="1832"/>
              <a:ext cx="4" cy="1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Line 18"/>
            <p:cNvSpPr>
              <a:spLocks noChangeShapeType="1"/>
            </p:cNvSpPr>
            <p:nvPr/>
          </p:nvSpPr>
          <p:spPr bwMode="auto">
            <a:xfrm>
              <a:off x="3763" y="1832"/>
              <a:ext cx="0" cy="1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19"/>
            <p:cNvSpPr>
              <a:spLocks noChangeArrowheads="1"/>
            </p:cNvSpPr>
            <p:nvPr/>
          </p:nvSpPr>
          <p:spPr bwMode="auto">
            <a:xfrm>
              <a:off x="3763" y="1832"/>
              <a:ext cx="4" cy="1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Rectangle 20"/>
            <p:cNvSpPr>
              <a:spLocks noChangeArrowheads="1"/>
            </p:cNvSpPr>
            <p:nvPr/>
          </p:nvSpPr>
          <p:spPr bwMode="auto">
            <a:xfrm>
              <a:off x="244" y="1428"/>
              <a:ext cx="3851"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Line 21"/>
            <p:cNvSpPr>
              <a:spLocks noChangeShapeType="1"/>
            </p:cNvSpPr>
            <p:nvPr/>
          </p:nvSpPr>
          <p:spPr bwMode="auto">
            <a:xfrm>
              <a:off x="465" y="1828"/>
              <a:ext cx="330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Rectangle 22"/>
            <p:cNvSpPr>
              <a:spLocks noChangeArrowheads="1"/>
            </p:cNvSpPr>
            <p:nvPr/>
          </p:nvSpPr>
          <p:spPr bwMode="auto">
            <a:xfrm>
              <a:off x="465" y="1828"/>
              <a:ext cx="3302"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Line 23"/>
            <p:cNvSpPr>
              <a:spLocks noChangeShapeType="1"/>
            </p:cNvSpPr>
            <p:nvPr/>
          </p:nvSpPr>
          <p:spPr bwMode="auto">
            <a:xfrm>
              <a:off x="465" y="2002"/>
              <a:ext cx="330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Rectangle 24"/>
            <p:cNvSpPr>
              <a:spLocks noChangeArrowheads="1"/>
            </p:cNvSpPr>
            <p:nvPr/>
          </p:nvSpPr>
          <p:spPr bwMode="auto">
            <a:xfrm>
              <a:off x="465" y="2002"/>
              <a:ext cx="3302"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25"/>
            <p:cNvSpPr>
              <a:spLocks noChangeArrowheads="1"/>
            </p:cNvSpPr>
            <p:nvPr/>
          </p:nvSpPr>
          <p:spPr bwMode="auto">
            <a:xfrm>
              <a:off x="244" y="2068"/>
              <a:ext cx="3851"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1984" name="Group 28"/>
          <p:cNvGrpSpPr>
            <a:grpSpLocks noChangeAspect="1"/>
          </p:cNvGrpSpPr>
          <p:nvPr/>
        </p:nvGrpSpPr>
        <p:grpSpPr bwMode="auto">
          <a:xfrm>
            <a:off x="374650" y="5670550"/>
            <a:ext cx="6126163" cy="1360488"/>
            <a:chOff x="236" y="3572"/>
            <a:chExt cx="3859" cy="857"/>
          </a:xfrm>
        </p:grpSpPr>
        <p:sp>
          <p:nvSpPr>
            <p:cNvPr id="41985" name="AutoShape 27"/>
            <p:cNvSpPr>
              <a:spLocks noChangeAspect="1" noChangeArrowheads="1" noTextEdit="1"/>
            </p:cNvSpPr>
            <p:nvPr/>
          </p:nvSpPr>
          <p:spPr bwMode="auto">
            <a:xfrm>
              <a:off x="240" y="3576"/>
              <a:ext cx="3855" cy="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988" name="Rectangle 29"/>
            <p:cNvSpPr>
              <a:spLocks noChangeArrowheads="1"/>
            </p:cNvSpPr>
            <p:nvPr/>
          </p:nvSpPr>
          <p:spPr bwMode="auto">
            <a:xfrm>
              <a:off x="255" y="3595"/>
              <a:ext cx="429"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Ⅱ.</a:t>
              </a:r>
              <a:r>
                <a:rPr kumimoji="0" lang="ja-JP" sz="10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除外設定</a:t>
              </a:r>
              <a:endParaRPr kumimoji="0" lang="ja-JP" sz="1000" b="0" i="0" u="none" strike="noStrike" cap="none" normalizeH="0" baseline="0" dirty="0" smtClean="0">
                <a:ln>
                  <a:noFill/>
                </a:ln>
                <a:solidFill>
                  <a:schemeClr val="tx1"/>
                </a:solidFill>
                <a:effectLst/>
              </a:endParaRPr>
            </a:p>
          </p:txBody>
        </p:sp>
        <p:sp>
          <p:nvSpPr>
            <p:cNvPr id="41989" name="Rectangle 30"/>
            <p:cNvSpPr>
              <a:spLocks noChangeArrowheads="1"/>
            </p:cNvSpPr>
            <p:nvPr/>
          </p:nvSpPr>
          <p:spPr bwMode="auto">
            <a:xfrm>
              <a:off x="712" y="3923"/>
              <a:ext cx="16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除外</a:t>
              </a:r>
              <a:endParaRPr kumimoji="0" lang="ja-JP" sz="1000" b="0" i="0" u="none" strike="noStrike" cap="none" normalizeH="0" baseline="0" dirty="0" smtClean="0">
                <a:ln>
                  <a:noFill/>
                </a:ln>
                <a:solidFill>
                  <a:schemeClr val="tx1"/>
                </a:solidFill>
                <a:effectLst/>
              </a:endParaRPr>
            </a:p>
          </p:txBody>
        </p:sp>
        <p:sp>
          <p:nvSpPr>
            <p:cNvPr id="41990" name="Rectangle 31"/>
            <p:cNvSpPr>
              <a:spLocks noChangeArrowheads="1"/>
            </p:cNvSpPr>
            <p:nvPr/>
          </p:nvSpPr>
          <p:spPr bwMode="auto">
            <a:xfrm>
              <a:off x="3592" y="3929"/>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000" b="0" i="0" u="none" strike="noStrike" cap="none" normalizeH="0" baseline="0" smtClean="0">
                <a:ln>
                  <a:noFill/>
                </a:ln>
                <a:solidFill>
                  <a:schemeClr val="tx1"/>
                </a:solidFill>
                <a:effectLst/>
              </a:endParaRPr>
            </a:p>
          </p:txBody>
        </p:sp>
        <p:sp>
          <p:nvSpPr>
            <p:cNvPr id="41991" name="Rectangle 32"/>
            <p:cNvSpPr>
              <a:spLocks noChangeArrowheads="1"/>
            </p:cNvSpPr>
            <p:nvPr/>
          </p:nvSpPr>
          <p:spPr bwMode="auto">
            <a:xfrm>
              <a:off x="3592" y="4239"/>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000" b="0" i="0" u="none" strike="noStrike" cap="none" normalizeH="0" baseline="0" smtClean="0">
                <a:ln>
                  <a:noFill/>
                </a:ln>
                <a:solidFill>
                  <a:schemeClr val="tx1"/>
                </a:solidFill>
                <a:effectLst/>
              </a:endParaRPr>
            </a:p>
          </p:txBody>
        </p:sp>
        <p:sp>
          <p:nvSpPr>
            <p:cNvPr id="41992" name="Rectangle 33"/>
            <p:cNvSpPr>
              <a:spLocks noChangeArrowheads="1"/>
            </p:cNvSpPr>
            <p:nvPr/>
          </p:nvSpPr>
          <p:spPr bwMode="auto">
            <a:xfrm>
              <a:off x="1099" y="3925"/>
              <a:ext cx="449"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がん、難病等</a:t>
              </a:r>
              <a:endParaRPr kumimoji="0" lang="ja-JP" sz="1000" b="0" i="0" u="none" strike="noStrike" cap="none" normalizeH="0" baseline="0" dirty="0" smtClean="0">
                <a:ln>
                  <a:noFill/>
                </a:ln>
                <a:solidFill>
                  <a:schemeClr val="tx1"/>
                </a:solidFill>
                <a:effectLst/>
              </a:endParaRPr>
            </a:p>
          </p:txBody>
        </p:sp>
        <p:sp>
          <p:nvSpPr>
            <p:cNvPr id="41993" name="Rectangle 34"/>
            <p:cNvSpPr>
              <a:spLocks noChangeArrowheads="1"/>
            </p:cNvSpPr>
            <p:nvPr/>
          </p:nvSpPr>
          <p:spPr bwMode="auto">
            <a:xfrm>
              <a:off x="3443" y="3933"/>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73</a:t>
              </a:r>
              <a:endParaRPr kumimoji="0" lang="ja-JP" altLang="ja-JP" sz="1000" b="0" i="0" u="none" strike="noStrike" cap="none" normalizeH="0" baseline="0" smtClean="0">
                <a:ln>
                  <a:noFill/>
                </a:ln>
                <a:solidFill>
                  <a:schemeClr val="tx1"/>
                </a:solidFill>
                <a:effectLst/>
              </a:endParaRPr>
            </a:p>
          </p:txBody>
        </p:sp>
        <p:sp>
          <p:nvSpPr>
            <p:cNvPr id="41994" name="Rectangle 35"/>
            <p:cNvSpPr>
              <a:spLocks noChangeArrowheads="1"/>
            </p:cNvSpPr>
            <p:nvPr/>
          </p:nvSpPr>
          <p:spPr bwMode="auto">
            <a:xfrm>
              <a:off x="1063" y="4225"/>
              <a:ext cx="94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除外患者を除いた候補者数</a:t>
              </a:r>
              <a:endParaRPr kumimoji="0" lang="ja-JP" sz="1000" b="0" i="0" u="none" strike="noStrike" cap="none" normalizeH="0" baseline="0" dirty="0" smtClean="0">
                <a:ln>
                  <a:noFill/>
                </a:ln>
                <a:solidFill>
                  <a:schemeClr val="tx1"/>
                </a:solidFill>
                <a:effectLst/>
              </a:endParaRPr>
            </a:p>
          </p:txBody>
        </p:sp>
        <p:sp>
          <p:nvSpPr>
            <p:cNvPr id="41995" name="Rectangle 36"/>
            <p:cNvSpPr>
              <a:spLocks noChangeArrowheads="1"/>
            </p:cNvSpPr>
            <p:nvPr/>
          </p:nvSpPr>
          <p:spPr bwMode="auto">
            <a:xfrm>
              <a:off x="3401" y="4239"/>
              <a:ext cx="12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273</a:t>
              </a:r>
              <a:endParaRPr kumimoji="0" lang="ja-JP" altLang="ja-JP" sz="1000" b="0" i="0" u="none" strike="noStrike" cap="none" normalizeH="0" baseline="0" smtClean="0">
                <a:ln>
                  <a:noFill/>
                </a:ln>
                <a:solidFill>
                  <a:schemeClr val="tx1"/>
                </a:solidFill>
                <a:effectLst/>
              </a:endParaRPr>
            </a:p>
          </p:txBody>
        </p:sp>
        <p:sp>
          <p:nvSpPr>
            <p:cNvPr id="41996" name="Rectangle 37"/>
            <p:cNvSpPr>
              <a:spLocks noChangeArrowheads="1"/>
            </p:cNvSpPr>
            <p:nvPr/>
          </p:nvSpPr>
          <p:spPr bwMode="auto">
            <a:xfrm>
              <a:off x="2936" y="3781"/>
              <a:ext cx="56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除外理由別人数</a:t>
              </a:r>
              <a:endParaRPr kumimoji="0" lang="ja-JP" sz="1000" b="0" i="0" u="none" strike="noStrike" cap="none" normalizeH="0" baseline="0" smtClean="0">
                <a:ln>
                  <a:noFill/>
                </a:ln>
                <a:solidFill>
                  <a:schemeClr val="tx1"/>
                </a:solidFill>
                <a:effectLst/>
              </a:endParaRPr>
            </a:p>
          </p:txBody>
        </p:sp>
        <p:sp>
          <p:nvSpPr>
            <p:cNvPr id="41997" name="Line 38"/>
            <p:cNvSpPr>
              <a:spLocks noChangeShapeType="1"/>
            </p:cNvSpPr>
            <p:nvPr/>
          </p:nvSpPr>
          <p:spPr bwMode="auto">
            <a:xfrm>
              <a:off x="461" y="3890"/>
              <a:ext cx="0" cy="15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98" name="Rectangle 39"/>
            <p:cNvSpPr>
              <a:spLocks noChangeArrowheads="1"/>
            </p:cNvSpPr>
            <p:nvPr/>
          </p:nvSpPr>
          <p:spPr bwMode="auto">
            <a:xfrm>
              <a:off x="461" y="3890"/>
              <a:ext cx="4" cy="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999" name="Line 40"/>
            <p:cNvSpPr>
              <a:spLocks noChangeShapeType="1"/>
            </p:cNvSpPr>
            <p:nvPr/>
          </p:nvSpPr>
          <p:spPr bwMode="auto">
            <a:xfrm>
              <a:off x="2535" y="3727"/>
              <a:ext cx="0" cy="3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00" name="Rectangle 41"/>
            <p:cNvSpPr>
              <a:spLocks noChangeArrowheads="1"/>
            </p:cNvSpPr>
            <p:nvPr/>
          </p:nvSpPr>
          <p:spPr bwMode="auto">
            <a:xfrm>
              <a:off x="2535" y="3727"/>
              <a:ext cx="4" cy="3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01" name="Line 42"/>
            <p:cNvSpPr>
              <a:spLocks noChangeShapeType="1"/>
            </p:cNvSpPr>
            <p:nvPr/>
          </p:nvSpPr>
          <p:spPr bwMode="auto">
            <a:xfrm>
              <a:off x="3763" y="3731"/>
              <a:ext cx="0" cy="3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02" name="Rectangle 43"/>
            <p:cNvSpPr>
              <a:spLocks noChangeArrowheads="1"/>
            </p:cNvSpPr>
            <p:nvPr/>
          </p:nvSpPr>
          <p:spPr bwMode="auto">
            <a:xfrm>
              <a:off x="3763" y="3731"/>
              <a:ext cx="4" cy="3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03" name="Rectangle 44"/>
            <p:cNvSpPr>
              <a:spLocks noChangeArrowheads="1"/>
            </p:cNvSpPr>
            <p:nvPr/>
          </p:nvSpPr>
          <p:spPr bwMode="auto">
            <a:xfrm>
              <a:off x="236" y="3572"/>
              <a:ext cx="8" cy="8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04" name="Rectangle 45"/>
            <p:cNvSpPr>
              <a:spLocks noChangeArrowheads="1"/>
            </p:cNvSpPr>
            <p:nvPr/>
          </p:nvSpPr>
          <p:spPr bwMode="auto">
            <a:xfrm>
              <a:off x="4087" y="3580"/>
              <a:ext cx="8" cy="84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05" name="Line 46"/>
            <p:cNvSpPr>
              <a:spLocks noChangeShapeType="1"/>
            </p:cNvSpPr>
            <p:nvPr/>
          </p:nvSpPr>
          <p:spPr bwMode="auto">
            <a:xfrm>
              <a:off x="2535" y="4189"/>
              <a:ext cx="0" cy="1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06" name="Rectangle 47"/>
            <p:cNvSpPr>
              <a:spLocks noChangeArrowheads="1"/>
            </p:cNvSpPr>
            <p:nvPr/>
          </p:nvSpPr>
          <p:spPr bwMode="auto">
            <a:xfrm>
              <a:off x="2535" y="4189"/>
              <a:ext cx="4" cy="1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07" name="Line 48"/>
            <p:cNvSpPr>
              <a:spLocks noChangeShapeType="1"/>
            </p:cNvSpPr>
            <p:nvPr/>
          </p:nvSpPr>
          <p:spPr bwMode="auto">
            <a:xfrm>
              <a:off x="3763" y="4189"/>
              <a:ext cx="0" cy="1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08" name="Rectangle 49"/>
            <p:cNvSpPr>
              <a:spLocks noChangeArrowheads="1"/>
            </p:cNvSpPr>
            <p:nvPr/>
          </p:nvSpPr>
          <p:spPr bwMode="auto">
            <a:xfrm>
              <a:off x="3763" y="4189"/>
              <a:ext cx="4" cy="1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09" name="Line 50"/>
            <p:cNvSpPr>
              <a:spLocks noChangeShapeType="1"/>
            </p:cNvSpPr>
            <p:nvPr/>
          </p:nvSpPr>
          <p:spPr bwMode="auto">
            <a:xfrm>
              <a:off x="461" y="4185"/>
              <a:ext cx="0" cy="17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10" name="Rectangle 51"/>
            <p:cNvSpPr>
              <a:spLocks noChangeArrowheads="1"/>
            </p:cNvSpPr>
            <p:nvPr/>
          </p:nvSpPr>
          <p:spPr bwMode="auto">
            <a:xfrm>
              <a:off x="461" y="4185"/>
              <a:ext cx="4" cy="1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11" name="Line 52"/>
            <p:cNvSpPr>
              <a:spLocks noChangeShapeType="1"/>
            </p:cNvSpPr>
            <p:nvPr/>
          </p:nvSpPr>
          <p:spPr bwMode="auto">
            <a:xfrm>
              <a:off x="1087" y="3894"/>
              <a:ext cx="0" cy="14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12" name="Rectangle 53"/>
            <p:cNvSpPr>
              <a:spLocks noChangeArrowheads="1"/>
            </p:cNvSpPr>
            <p:nvPr/>
          </p:nvSpPr>
          <p:spPr bwMode="auto">
            <a:xfrm>
              <a:off x="1087" y="3894"/>
              <a:ext cx="3" cy="14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13" name="Rectangle 54"/>
            <p:cNvSpPr>
              <a:spLocks noChangeArrowheads="1"/>
            </p:cNvSpPr>
            <p:nvPr/>
          </p:nvSpPr>
          <p:spPr bwMode="auto">
            <a:xfrm>
              <a:off x="244" y="3572"/>
              <a:ext cx="3851"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14" name="Line 55"/>
            <p:cNvSpPr>
              <a:spLocks noChangeShapeType="1"/>
            </p:cNvSpPr>
            <p:nvPr/>
          </p:nvSpPr>
          <p:spPr bwMode="auto">
            <a:xfrm>
              <a:off x="2539" y="3727"/>
              <a:ext cx="12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15" name="Rectangle 56"/>
            <p:cNvSpPr>
              <a:spLocks noChangeArrowheads="1"/>
            </p:cNvSpPr>
            <p:nvPr/>
          </p:nvSpPr>
          <p:spPr bwMode="auto">
            <a:xfrm>
              <a:off x="2539" y="3727"/>
              <a:ext cx="122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16" name="Line 57"/>
            <p:cNvSpPr>
              <a:spLocks noChangeShapeType="1"/>
            </p:cNvSpPr>
            <p:nvPr/>
          </p:nvSpPr>
          <p:spPr bwMode="auto">
            <a:xfrm>
              <a:off x="465" y="3890"/>
              <a:ext cx="330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17" name="Rectangle 58"/>
            <p:cNvSpPr>
              <a:spLocks noChangeArrowheads="1"/>
            </p:cNvSpPr>
            <p:nvPr/>
          </p:nvSpPr>
          <p:spPr bwMode="auto">
            <a:xfrm>
              <a:off x="465" y="3890"/>
              <a:ext cx="3302"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18" name="Line 59"/>
            <p:cNvSpPr>
              <a:spLocks noChangeShapeType="1"/>
            </p:cNvSpPr>
            <p:nvPr/>
          </p:nvSpPr>
          <p:spPr bwMode="auto">
            <a:xfrm>
              <a:off x="465" y="4037"/>
              <a:ext cx="330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19" name="Rectangle 60"/>
            <p:cNvSpPr>
              <a:spLocks noChangeArrowheads="1"/>
            </p:cNvSpPr>
            <p:nvPr/>
          </p:nvSpPr>
          <p:spPr bwMode="auto">
            <a:xfrm>
              <a:off x="465" y="4037"/>
              <a:ext cx="3302"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20" name="Line 61"/>
            <p:cNvSpPr>
              <a:spLocks noChangeShapeType="1"/>
            </p:cNvSpPr>
            <p:nvPr/>
          </p:nvSpPr>
          <p:spPr bwMode="auto">
            <a:xfrm>
              <a:off x="465" y="4185"/>
              <a:ext cx="330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21" name="Rectangle 62"/>
            <p:cNvSpPr>
              <a:spLocks noChangeArrowheads="1"/>
            </p:cNvSpPr>
            <p:nvPr/>
          </p:nvSpPr>
          <p:spPr bwMode="auto">
            <a:xfrm>
              <a:off x="465" y="4185"/>
              <a:ext cx="3302"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22" name="Line 63"/>
            <p:cNvSpPr>
              <a:spLocks noChangeShapeType="1"/>
            </p:cNvSpPr>
            <p:nvPr/>
          </p:nvSpPr>
          <p:spPr bwMode="auto">
            <a:xfrm>
              <a:off x="465" y="4359"/>
              <a:ext cx="330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23" name="Rectangle 64"/>
            <p:cNvSpPr>
              <a:spLocks noChangeArrowheads="1"/>
            </p:cNvSpPr>
            <p:nvPr/>
          </p:nvSpPr>
          <p:spPr bwMode="auto">
            <a:xfrm>
              <a:off x="465" y="4359"/>
              <a:ext cx="3302"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24" name="Rectangle 65"/>
            <p:cNvSpPr>
              <a:spLocks noChangeArrowheads="1"/>
            </p:cNvSpPr>
            <p:nvPr/>
          </p:nvSpPr>
          <p:spPr bwMode="auto">
            <a:xfrm>
              <a:off x="244" y="4421"/>
              <a:ext cx="3851"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26" name="Freeform 67"/>
            <p:cNvSpPr>
              <a:spLocks/>
            </p:cNvSpPr>
            <p:nvPr/>
          </p:nvSpPr>
          <p:spPr bwMode="auto">
            <a:xfrm>
              <a:off x="2961" y="4051"/>
              <a:ext cx="392" cy="116"/>
            </a:xfrm>
            <a:custGeom>
              <a:avLst/>
              <a:gdLst>
                <a:gd name="T0" fmla="*/ 0 w 392"/>
                <a:gd name="T1" fmla="*/ 58 h 116"/>
                <a:gd name="T2" fmla="*/ 98 w 392"/>
                <a:gd name="T3" fmla="*/ 58 h 116"/>
                <a:gd name="T4" fmla="*/ 98 w 392"/>
                <a:gd name="T5" fmla="*/ 0 h 116"/>
                <a:gd name="T6" fmla="*/ 294 w 392"/>
                <a:gd name="T7" fmla="*/ 0 h 116"/>
                <a:gd name="T8" fmla="*/ 294 w 392"/>
                <a:gd name="T9" fmla="*/ 58 h 116"/>
                <a:gd name="T10" fmla="*/ 392 w 392"/>
                <a:gd name="T11" fmla="*/ 58 h 116"/>
                <a:gd name="T12" fmla="*/ 196 w 392"/>
                <a:gd name="T13" fmla="*/ 116 h 116"/>
                <a:gd name="T14" fmla="*/ 0 w 392"/>
                <a:gd name="T15" fmla="*/ 58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2" h="116">
                  <a:moveTo>
                    <a:pt x="0" y="58"/>
                  </a:moveTo>
                  <a:lnTo>
                    <a:pt x="98" y="58"/>
                  </a:lnTo>
                  <a:lnTo>
                    <a:pt x="98" y="0"/>
                  </a:lnTo>
                  <a:lnTo>
                    <a:pt x="294" y="0"/>
                  </a:lnTo>
                  <a:lnTo>
                    <a:pt x="294" y="58"/>
                  </a:lnTo>
                  <a:lnTo>
                    <a:pt x="392" y="58"/>
                  </a:lnTo>
                  <a:lnTo>
                    <a:pt x="196" y="116"/>
                  </a:lnTo>
                  <a:lnTo>
                    <a:pt x="0"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1986" name="下矢印 41985"/>
          <p:cNvSpPr/>
          <p:nvPr/>
        </p:nvSpPr>
        <p:spPr>
          <a:xfrm>
            <a:off x="4929349" y="6434138"/>
            <a:ext cx="360040" cy="21602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62089063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
          <p:cNvSpPr>
            <a:spLocks noChangeAspect="1" noChangeArrowheads="1"/>
          </p:cNvSpPr>
          <p:nvPr/>
        </p:nvSpPr>
        <p:spPr bwMode="auto">
          <a:xfrm>
            <a:off x="368660" y="190500"/>
            <a:ext cx="6120680" cy="1840542"/>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noAutofit/>
          </a:bodyPr>
          <a:lstStyle/>
          <a:p>
            <a:pPr fontAlgn="base">
              <a:lnSpc>
                <a:spcPct val="125000"/>
              </a:lnSpc>
              <a:spcBef>
                <a:spcPct val="0"/>
              </a:spcBef>
              <a:spcAft>
                <a:spcPct val="0"/>
              </a:spcAft>
            </a:pPr>
            <a:r>
              <a:rPr kumimoji="1" lang="ja-JP" altLang="en-US" sz="1200" i="0" u="none" strike="noStrike" cap="none" normalizeH="0" baseline="0" dirty="0">
                <a:ln>
                  <a:noFill/>
                </a:ln>
                <a:effectLst/>
                <a:latin typeface="ＭＳ 明朝"/>
                <a:ea typeface="ＭＳ 明朝"/>
                <a:cs typeface="Times New Roman" pitchFamily="18" charset="0"/>
              </a:rPr>
              <a:t>　次に、残る対象者</a:t>
            </a:r>
            <a:r>
              <a:rPr lang="en-US" altLang="ja-JP" sz="1200" dirty="0">
                <a:latin typeface="ＭＳ 明朝"/>
                <a:ea typeface="ＭＳ 明朝"/>
                <a:cs typeface="Times New Roman" pitchFamily="18" charset="0"/>
              </a:rPr>
              <a:t>273</a:t>
            </a:r>
            <a:r>
              <a:rPr lang="ja-JP" altLang="en-US" sz="1200" dirty="0">
                <a:latin typeface="ＭＳ 明朝"/>
                <a:ea typeface="ＭＳ 明朝"/>
                <a:cs typeface="Times New Roman" pitchFamily="18" charset="0"/>
              </a:rPr>
              <a:t>人</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のうち、</a:t>
            </a:r>
            <a:r>
              <a:rPr lang="zh-TW"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保健事業</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の</a:t>
            </a:r>
            <a:r>
              <a:rPr lang="zh-TW"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実施</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効果が高い対象者を特定します。これは費用対効果を重視し、</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優先順位</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を決めるためです。健診異常値放置受診勧奨対象者の判定は、厚生労働省の定める受診勧奨判定値</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血糖、血圧、脂質</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を用いた結果、異常が認められ、かつ生活習慣病</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糖尿病、高血圧症、脂質異常症</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に対するレセプトが発生していない対象者を特定します。ここでは受診勧奨判定異常値因子数</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血糖、血圧、脂質</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が多い患者を優先とし、喫煙の有無によりリスクを判定しました。 </a:t>
            </a:r>
          </a:p>
          <a:p>
            <a:pPr fontAlgn="base">
              <a:lnSpc>
                <a:spcPct val="125000"/>
              </a:lnSpc>
              <a:spcBef>
                <a:spcPct val="0"/>
              </a:spcBef>
              <a:spcAft>
                <a:spcPct val="0"/>
              </a:spcAft>
            </a:pP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　これら対象者はすべてが受診勧奨対象者ではあるが、通知件数の制約により優先順位を設定する必要がある場合</a:t>
            </a:r>
            <a:r>
              <a:rPr lang="ja-JP" altLang="en-US" sz="1200" dirty="0" smtClean="0">
                <a:solidFill>
                  <a:prstClr val="black"/>
                </a:solidFill>
                <a:latin typeface="ＭＳ 明朝" panose="02020609040205080304" pitchFamily="17" charset="-128"/>
                <a:ea typeface="ＭＳ 明朝" panose="02020609040205080304" pitchFamily="17" charset="-128"/>
                <a:cs typeface="Times New Roman" pitchFamily="18" charset="0"/>
              </a:rPr>
              <a:t>、効果が高く効率の良い候補者</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より順に対象者を選択します</a:t>
            </a:r>
            <a:r>
              <a:rPr lang="ja-JP" altLang="en-US" sz="1200" dirty="0">
                <a:latin typeface="ＭＳ 明朝"/>
                <a:ea typeface="ＭＳ 明朝"/>
                <a:cs typeface="Times New Roman" pitchFamily="18" charset="0"/>
              </a:rPr>
              <a:t>。</a:t>
            </a:r>
            <a:endParaRPr kumimoji="1" lang="ja-JP" altLang="en-US" sz="1200" i="0" u="none" strike="noStrike" cap="none" normalizeH="0" baseline="0" dirty="0">
              <a:ln>
                <a:noFill/>
              </a:ln>
              <a:effectLst/>
              <a:latin typeface="ＭＳ 明朝"/>
              <a:ea typeface="ＭＳ 明朝"/>
              <a:cs typeface="ＭＳ Ｐゴシック" pitchFamily="50" charset="-128"/>
            </a:endParaRPr>
          </a:p>
        </p:txBody>
      </p:sp>
      <p:sp>
        <p:nvSpPr>
          <p:cNvPr id="24" name="注釈文章 6"/>
          <p:cNvSpPr>
            <a:spLocks noChangeArrowheads="1"/>
          </p:cNvSpPr>
          <p:nvPr/>
        </p:nvSpPr>
        <p:spPr bwMode="auto">
          <a:xfrm>
            <a:off x="381000" y="5478487"/>
            <a:ext cx="6120000" cy="58477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pPr lvl="0"/>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健康診査</a:t>
            </a:r>
            <a:r>
              <a:rPr lang="ja-JP" altLang="en-US" sz="800" b="1">
                <a:latin typeface="ＭＳ 明朝"/>
                <a:ea typeface="ＭＳ 明朝"/>
              </a:rPr>
              <a:t>データは平成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月健診分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dirty="0">
              <a:latin typeface="ＭＳ 明朝"/>
              <a:ea typeface="ＭＳ 明朝"/>
            </a:endParaRPr>
          </a:p>
        </p:txBody>
      </p:sp>
      <p:sp>
        <p:nvSpPr>
          <p:cNvPr id="12" name="Rectangle 5"/>
          <p:cNvSpPr>
            <a:spLocks noChangeArrowheads="1"/>
          </p:cNvSpPr>
          <p:nvPr/>
        </p:nvSpPr>
        <p:spPr bwMode="auto">
          <a:xfrm>
            <a:off x="368660" y="2243994"/>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marL="0" marR="0" lvl="0" indent="0" algn="l" defTabSz="914400" rtl="0" fontAlgn="base" latinLnBrk="0" hangingPunct="1">
              <a:lnSpc>
                <a:spcPct val="100000"/>
              </a:lnSpc>
              <a:spcBef>
                <a:spcPct val="0"/>
              </a:spcBef>
              <a:spcAft>
                <a:spcPct val="0"/>
              </a:spcAft>
              <a:buClrTx/>
              <a:buSzTx/>
              <a:buFontTx/>
              <a:buNone/>
              <a:tabLst/>
            </a:pPr>
            <a:r>
              <a:rPr lang="ja-JP" altLang="en-US" sz="1200" dirty="0">
                <a:latin typeface="ＭＳ 明朝"/>
                <a:ea typeface="ＭＳ 明朝"/>
                <a:cs typeface="ＭＳ Ｐゴシック" pitchFamily="50" charset="-128"/>
              </a:rPr>
              <a:t>優先順位</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健診異常値放置</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6"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37</a:t>
            </a:fld>
            <a:endParaRPr kumimoji="1" lang="ja-JP" altLang="en-US" dirty="0">
              <a:latin typeface="ＭＳ 明朝"/>
              <a:ea typeface="ＭＳ 明朝"/>
            </a:endParaRPr>
          </a:p>
        </p:txBody>
      </p:sp>
      <p:grpSp>
        <p:nvGrpSpPr>
          <p:cNvPr id="2" name="Group 4"/>
          <p:cNvGrpSpPr>
            <a:grpSpLocks noChangeAspect="1"/>
          </p:cNvGrpSpPr>
          <p:nvPr/>
        </p:nvGrpSpPr>
        <p:grpSpPr bwMode="auto">
          <a:xfrm>
            <a:off x="396875" y="2495550"/>
            <a:ext cx="6115050" cy="2979738"/>
            <a:chOff x="250" y="1572"/>
            <a:chExt cx="3852" cy="1877"/>
          </a:xfrm>
        </p:grpSpPr>
        <p:sp>
          <p:nvSpPr>
            <p:cNvPr id="3" name="AutoShape 3"/>
            <p:cNvSpPr>
              <a:spLocks noChangeAspect="1" noChangeArrowheads="1" noTextEdit="1"/>
            </p:cNvSpPr>
            <p:nvPr/>
          </p:nvSpPr>
          <p:spPr bwMode="auto">
            <a:xfrm>
              <a:off x="254" y="1576"/>
              <a:ext cx="3848" cy="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4" name="Group 205"/>
            <p:cNvGrpSpPr>
              <a:grpSpLocks/>
            </p:cNvGrpSpPr>
            <p:nvPr/>
          </p:nvGrpSpPr>
          <p:grpSpPr bwMode="auto">
            <a:xfrm>
              <a:off x="250" y="1572"/>
              <a:ext cx="3852" cy="1877"/>
              <a:chOff x="250" y="1572"/>
              <a:chExt cx="3852" cy="1877"/>
            </a:xfrm>
          </p:grpSpPr>
          <p:sp>
            <p:nvSpPr>
              <p:cNvPr id="4361" name="Rectangle 5"/>
              <p:cNvSpPr>
                <a:spLocks noChangeArrowheads="1"/>
              </p:cNvSpPr>
              <p:nvPr/>
            </p:nvSpPr>
            <p:spPr bwMode="auto">
              <a:xfrm>
                <a:off x="254" y="3112"/>
                <a:ext cx="225" cy="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62" name="Rectangle 6"/>
              <p:cNvSpPr>
                <a:spLocks noChangeArrowheads="1"/>
              </p:cNvSpPr>
              <p:nvPr/>
            </p:nvSpPr>
            <p:spPr bwMode="auto">
              <a:xfrm>
                <a:off x="269" y="1595"/>
                <a:ext cx="213"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Ⅲ.</a:t>
                </a: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優先順位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364" name="Rectangle 7"/>
              <p:cNvSpPr>
                <a:spLocks noChangeArrowheads="1"/>
              </p:cNvSpPr>
              <p:nvPr/>
            </p:nvSpPr>
            <p:spPr bwMode="auto">
              <a:xfrm>
                <a:off x="2298" y="1941"/>
                <a:ext cx="84" cy="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365" name="Rectangle 8"/>
              <p:cNvSpPr>
                <a:spLocks noChangeArrowheads="1"/>
              </p:cNvSpPr>
              <p:nvPr/>
            </p:nvSpPr>
            <p:spPr bwMode="auto">
              <a:xfrm>
                <a:off x="3790" y="1937"/>
                <a:ext cx="9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367" name="Rectangle 9"/>
              <p:cNvSpPr>
                <a:spLocks noChangeArrowheads="1"/>
              </p:cNvSpPr>
              <p:nvPr/>
            </p:nvSpPr>
            <p:spPr bwMode="auto">
              <a:xfrm>
                <a:off x="2298" y="2290"/>
                <a:ext cx="84" cy="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368" name="Rectangle 10"/>
              <p:cNvSpPr>
                <a:spLocks noChangeArrowheads="1"/>
              </p:cNvSpPr>
              <p:nvPr/>
            </p:nvSpPr>
            <p:spPr bwMode="auto">
              <a:xfrm>
                <a:off x="3790" y="2286"/>
                <a:ext cx="9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370" name="Rectangle 11"/>
              <p:cNvSpPr>
                <a:spLocks noChangeArrowheads="1"/>
              </p:cNvSpPr>
              <p:nvPr/>
            </p:nvSpPr>
            <p:spPr bwMode="auto">
              <a:xfrm>
                <a:off x="2298" y="2639"/>
                <a:ext cx="84" cy="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371" name="Rectangle 12"/>
              <p:cNvSpPr>
                <a:spLocks noChangeArrowheads="1"/>
              </p:cNvSpPr>
              <p:nvPr/>
            </p:nvSpPr>
            <p:spPr bwMode="auto">
              <a:xfrm>
                <a:off x="3790" y="2635"/>
                <a:ext cx="9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373" name="Rectangle 13"/>
              <p:cNvSpPr>
                <a:spLocks noChangeArrowheads="1"/>
              </p:cNvSpPr>
              <p:nvPr/>
            </p:nvSpPr>
            <p:spPr bwMode="auto">
              <a:xfrm>
                <a:off x="3790" y="3193"/>
                <a:ext cx="9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374" name="Rectangle 14"/>
              <p:cNvSpPr>
                <a:spLocks noChangeArrowheads="1"/>
              </p:cNvSpPr>
              <p:nvPr/>
            </p:nvSpPr>
            <p:spPr bwMode="auto">
              <a:xfrm>
                <a:off x="2991" y="3356"/>
                <a:ext cx="42"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376" name="Rectangle 15"/>
              <p:cNvSpPr>
                <a:spLocks noChangeArrowheads="1"/>
              </p:cNvSpPr>
              <p:nvPr/>
            </p:nvSpPr>
            <p:spPr bwMode="auto">
              <a:xfrm>
                <a:off x="559" y="2143"/>
                <a:ext cx="5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医療機関受診勧奨</a:t>
                </a:r>
                <a:endParaRPr kumimoji="0" lang="ja-JP" sz="800" b="0" i="0" u="none" strike="noStrike" cap="none" normalizeH="0" baseline="0" dirty="0" smtClean="0">
                  <a:ln>
                    <a:noFill/>
                  </a:ln>
                  <a:solidFill>
                    <a:schemeClr val="tx1"/>
                  </a:solidFill>
                  <a:effectLst/>
                </a:endParaRPr>
              </a:p>
            </p:txBody>
          </p:sp>
          <p:sp>
            <p:nvSpPr>
              <p:cNvPr id="4377" name="Rectangle 16"/>
              <p:cNvSpPr>
                <a:spLocks noChangeArrowheads="1"/>
              </p:cNvSpPr>
              <p:nvPr/>
            </p:nvSpPr>
            <p:spPr bwMode="auto">
              <a:xfrm>
                <a:off x="563" y="2224"/>
                <a:ext cx="5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判定異常値因子数</a:t>
                </a:r>
                <a:endParaRPr kumimoji="0" lang="ja-JP" sz="800" b="0" i="0" u="none" strike="noStrike" cap="none" normalizeH="0" baseline="0" dirty="0" smtClean="0">
                  <a:ln>
                    <a:noFill/>
                  </a:ln>
                  <a:solidFill>
                    <a:schemeClr val="tx1"/>
                  </a:solidFill>
                  <a:effectLst/>
                </a:endParaRPr>
              </a:p>
            </p:txBody>
          </p:sp>
          <p:sp>
            <p:nvSpPr>
              <p:cNvPr id="4379" name="Rectangle 17"/>
              <p:cNvSpPr>
                <a:spLocks noChangeArrowheads="1"/>
              </p:cNvSpPr>
              <p:nvPr/>
            </p:nvSpPr>
            <p:spPr bwMode="auto">
              <a:xfrm>
                <a:off x="749" y="2293"/>
                <a:ext cx="9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つ</a:t>
                </a:r>
                <a:endParaRPr kumimoji="0" lang="ja-JP" sz="800" b="0" i="0" u="none" strike="noStrike" cap="none" normalizeH="0" baseline="0" smtClean="0">
                  <a:ln>
                    <a:noFill/>
                  </a:ln>
                  <a:solidFill>
                    <a:schemeClr val="tx1"/>
                  </a:solidFill>
                  <a:effectLst/>
                </a:endParaRPr>
              </a:p>
            </p:txBody>
          </p:sp>
          <p:sp>
            <p:nvSpPr>
              <p:cNvPr id="4380" name="Rectangle 18"/>
              <p:cNvSpPr>
                <a:spLocks noChangeArrowheads="1"/>
              </p:cNvSpPr>
              <p:nvPr/>
            </p:nvSpPr>
            <p:spPr bwMode="auto">
              <a:xfrm>
                <a:off x="1693" y="2142"/>
                <a:ext cx="293"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候補者</a:t>
                </a: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B</a:t>
                </a:r>
                <a:endParaRPr kumimoji="0" lang="ja-JP" altLang="ja-JP" sz="1000" b="0" i="0" u="none" strike="noStrike" cap="none" normalizeH="0" baseline="0" smtClean="0">
                  <a:ln>
                    <a:noFill/>
                  </a:ln>
                  <a:solidFill>
                    <a:schemeClr val="tx1"/>
                  </a:solidFill>
                  <a:effectLst/>
                </a:endParaRPr>
              </a:p>
            </p:txBody>
          </p:sp>
          <p:sp>
            <p:nvSpPr>
              <p:cNvPr id="4382" name="Rectangle 19"/>
              <p:cNvSpPr>
                <a:spLocks noChangeArrowheads="1"/>
              </p:cNvSpPr>
              <p:nvPr/>
            </p:nvSpPr>
            <p:spPr bwMode="auto">
              <a:xfrm>
                <a:off x="3158" y="2142"/>
                <a:ext cx="298"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候補者</a:t>
                </a: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D</a:t>
                </a:r>
                <a:endParaRPr kumimoji="0" lang="ja-JP" altLang="ja-JP" sz="1000" b="0" i="0" u="none" strike="noStrike" cap="none" normalizeH="0" baseline="0" smtClean="0">
                  <a:ln>
                    <a:noFill/>
                  </a:ln>
                  <a:solidFill>
                    <a:schemeClr val="tx1"/>
                  </a:solidFill>
                  <a:effectLst/>
                </a:endParaRPr>
              </a:p>
            </p:txBody>
          </p:sp>
          <p:sp>
            <p:nvSpPr>
              <p:cNvPr id="4383" name="Rectangle 20"/>
              <p:cNvSpPr>
                <a:spLocks noChangeArrowheads="1"/>
              </p:cNvSpPr>
              <p:nvPr/>
            </p:nvSpPr>
            <p:spPr bwMode="auto">
              <a:xfrm>
                <a:off x="2123" y="2286"/>
                <a:ext cx="14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12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385" name="Rectangle 21"/>
              <p:cNvSpPr>
                <a:spLocks noChangeArrowheads="1"/>
              </p:cNvSpPr>
              <p:nvPr/>
            </p:nvSpPr>
            <p:spPr bwMode="auto">
              <a:xfrm>
                <a:off x="3611" y="2286"/>
                <a:ext cx="14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38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386" name="Rectangle 22"/>
              <p:cNvSpPr>
                <a:spLocks noChangeArrowheads="1"/>
              </p:cNvSpPr>
              <p:nvPr/>
            </p:nvSpPr>
            <p:spPr bwMode="auto">
              <a:xfrm>
                <a:off x="559" y="2515"/>
                <a:ext cx="5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医療機関受診勧奨</a:t>
                </a:r>
                <a:endParaRPr kumimoji="0" lang="ja-JP" sz="800" b="0" i="0" u="none" strike="noStrike" cap="none" normalizeH="0" baseline="0" dirty="0" smtClean="0">
                  <a:ln>
                    <a:noFill/>
                  </a:ln>
                  <a:solidFill>
                    <a:schemeClr val="tx1"/>
                  </a:solidFill>
                  <a:effectLst/>
                </a:endParaRPr>
              </a:p>
            </p:txBody>
          </p:sp>
          <p:sp>
            <p:nvSpPr>
              <p:cNvPr id="4388" name="Rectangle 23"/>
              <p:cNvSpPr>
                <a:spLocks noChangeArrowheads="1"/>
              </p:cNvSpPr>
              <p:nvPr/>
            </p:nvSpPr>
            <p:spPr bwMode="auto">
              <a:xfrm>
                <a:off x="559" y="2577"/>
                <a:ext cx="5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判定異常値因子数</a:t>
                </a:r>
                <a:endParaRPr kumimoji="0" lang="ja-JP" sz="800" b="0" i="0" u="none" strike="noStrike" cap="none" normalizeH="0" baseline="0" smtClean="0">
                  <a:ln>
                    <a:noFill/>
                  </a:ln>
                  <a:solidFill>
                    <a:schemeClr val="tx1"/>
                  </a:solidFill>
                  <a:effectLst/>
                </a:endParaRPr>
              </a:p>
            </p:txBody>
          </p:sp>
          <p:sp>
            <p:nvSpPr>
              <p:cNvPr id="4389" name="Rectangle 24"/>
              <p:cNvSpPr>
                <a:spLocks noChangeArrowheads="1"/>
              </p:cNvSpPr>
              <p:nvPr/>
            </p:nvSpPr>
            <p:spPr bwMode="auto">
              <a:xfrm>
                <a:off x="719" y="2639"/>
                <a:ext cx="9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つ</a:t>
                </a:r>
                <a:endParaRPr kumimoji="0" lang="ja-JP" sz="800" b="0" i="0" u="none" strike="noStrike" cap="none" normalizeH="0" baseline="0" smtClean="0">
                  <a:ln>
                    <a:noFill/>
                  </a:ln>
                  <a:solidFill>
                    <a:schemeClr val="tx1"/>
                  </a:solidFill>
                  <a:effectLst/>
                </a:endParaRPr>
              </a:p>
            </p:txBody>
          </p:sp>
          <p:sp>
            <p:nvSpPr>
              <p:cNvPr id="4391" name="Rectangle 25"/>
              <p:cNvSpPr>
                <a:spLocks noChangeArrowheads="1"/>
              </p:cNvSpPr>
              <p:nvPr/>
            </p:nvSpPr>
            <p:spPr bwMode="auto">
              <a:xfrm>
                <a:off x="1693" y="2491"/>
                <a:ext cx="29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候補者</a:t>
                </a: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E</a:t>
                </a:r>
                <a:endParaRPr kumimoji="0" lang="ja-JP" altLang="ja-JP" sz="1000" b="0" i="0" u="none" strike="noStrike" cap="none" normalizeH="0" baseline="0" smtClean="0">
                  <a:ln>
                    <a:noFill/>
                  </a:ln>
                  <a:solidFill>
                    <a:schemeClr val="tx1"/>
                  </a:solidFill>
                  <a:effectLst/>
                </a:endParaRPr>
              </a:p>
            </p:txBody>
          </p:sp>
          <p:sp>
            <p:nvSpPr>
              <p:cNvPr id="4392" name="Rectangle 26"/>
              <p:cNvSpPr>
                <a:spLocks noChangeArrowheads="1"/>
              </p:cNvSpPr>
              <p:nvPr/>
            </p:nvSpPr>
            <p:spPr bwMode="auto">
              <a:xfrm>
                <a:off x="3162" y="2491"/>
                <a:ext cx="29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候補者</a:t>
                </a: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F</a:t>
                </a:r>
                <a:endParaRPr kumimoji="0" lang="ja-JP" altLang="ja-JP" sz="1000" b="0" i="0" u="none" strike="noStrike" cap="none" normalizeH="0" baseline="0" smtClean="0">
                  <a:ln>
                    <a:noFill/>
                  </a:ln>
                  <a:solidFill>
                    <a:schemeClr val="tx1"/>
                  </a:solidFill>
                  <a:effectLst/>
                </a:endParaRPr>
              </a:p>
            </p:txBody>
          </p:sp>
          <p:sp>
            <p:nvSpPr>
              <p:cNvPr id="4394" name="Rectangle 27"/>
              <p:cNvSpPr>
                <a:spLocks noChangeArrowheads="1"/>
              </p:cNvSpPr>
              <p:nvPr/>
            </p:nvSpPr>
            <p:spPr bwMode="auto">
              <a:xfrm>
                <a:off x="2123" y="2635"/>
                <a:ext cx="14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36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395" name="Rectangle 28"/>
              <p:cNvSpPr>
                <a:spLocks noChangeArrowheads="1"/>
              </p:cNvSpPr>
              <p:nvPr/>
            </p:nvSpPr>
            <p:spPr bwMode="auto">
              <a:xfrm>
                <a:off x="3562" y="2635"/>
                <a:ext cx="19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183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397" name="Rectangle 29"/>
              <p:cNvSpPr>
                <a:spLocks noChangeArrowheads="1"/>
              </p:cNvSpPr>
              <p:nvPr/>
            </p:nvSpPr>
            <p:spPr bwMode="auto">
              <a:xfrm>
                <a:off x="494" y="2832"/>
                <a:ext cx="42"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398" name="Rectangle 30"/>
              <p:cNvSpPr>
                <a:spLocks noChangeArrowheads="1"/>
              </p:cNvSpPr>
              <p:nvPr/>
            </p:nvSpPr>
            <p:spPr bwMode="auto">
              <a:xfrm>
                <a:off x="1754" y="2817"/>
                <a:ext cx="16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喫煙</a:t>
                </a:r>
                <a:endParaRPr kumimoji="0" lang="ja-JP" sz="1000" b="0" i="0" u="none" strike="noStrike" cap="none" normalizeH="0" baseline="0" smtClean="0">
                  <a:ln>
                    <a:noFill/>
                  </a:ln>
                  <a:solidFill>
                    <a:schemeClr val="tx1"/>
                  </a:solidFill>
                  <a:effectLst/>
                </a:endParaRPr>
              </a:p>
            </p:txBody>
          </p:sp>
          <p:sp>
            <p:nvSpPr>
              <p:cNvPr id="4400" name="Rectangle 31"/>
              <p:cNvSpPr>
                <a:spLocks noChangeArrowheads="1"/>
              </p:cNvSpPr>
              <p:nvPr/>
            </p:nvSpPr>
            <p:spPr bwMode="auto">
              <a:xfrm>
                <a:off x="3185" y="2817"/>
                <a:ext cx="24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非喫煙</a:t>
                </a:r>
                <a:endParaRPr kumimoji="0" lang="ja-JP" sz="1000" b="0" i="0" u="none" strike="noStrike" cap="none" normalizeH="0" baseline="0" smtClean="0">
                  <a:ln>
                    <a:noFill/>
                  </a:ln>
                  <a:solidFill>
                    <a:schemeClr val="tx1"/>
                  </a:solidFill>
                  <a:effectLst/>
                </a:endParaRPr>
              </a:p>
            </p:txBody>
          </p:sp>
          <p:sp>
            <p:nvSpPr>
              <p:cNvPr id="4401" name="Rectangle 32"/>
              <p:cNvSpPr>
                <a:spLocks noChangeArrowheads="1"/>
              </p:cNvSpPr>
              <p:nvPr/>
            </p:nvSpPr>
            <p:spPr bwMode="auto">
              <a:xfrm>
                <a:off x="1095" y="3189"/>
                <a:ext cx="90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候補者</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～候補者</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F</a:t>
                </a: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の人数</a:t>
                </a:r>
                <a:endParaRPr kumimoji="0" lang="ja-JP" sz="1000" b="0" i="0" u="none" strike="noStrike" cap="none" normalizeH="0" baseline="0" dirty="0" smtClean="0">
                  <a:ln>
                    <a:noFill/>
                  </a:ln>
                  <a:solidFill>
                    <a:schemeClr val="tx1"/>
                  </a:solidFill>
                  <a:effectLst/>
                </a:endParaRPr>
              </a:p>
            </p:txBody>
          </p:sp>
          <p:sp>
            <p:nvSpPr>
              <p:cNvPr id="4403" name="Rectangle 33"/>
              <p:cNvSpPr>
                <a:spLocks noChangeArrowheads="1"/>
              </p:cNvSpPr>
              <p:nvPr/>
            </p:nvSpPr>
            <p:spPr bwMode="auto">
              <a:xfrm>
                <a:off x="3562" y="3189"/>
                <a:ext cx="19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1" u="none" strike="noStrike" cap="none" normalizeH="0" baseline="0" dirty="0" smtClean="0">
                    <a:ln>
                      <a:noFill/>
                    </a:ln>
                    <a:solidFill>
                      <a:srgbClr val="FF0000"/>
                    </a:solidFill>
                    <a:effectLst/>
                    <a:latin typeface="ＭＳ Ｐ明朝" panose="02020600040205080304" pitchFamily="18" charset="-128"/>
                    <a:ea typeface="ＭＳ Ｐ明朝" panose="02020600040205080304" pitchFamily="18" charset="-128"/>
                  </a:rPr>
                  <a:t>273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4404" name="Rectangle 34"/>
              <p:cNvSpPr>
                <a:spLocks noChangeArrowheads="1"/>
              </p:cNvSpPr>
              <p:nvPr/>
            </p:nvSpPr>
            <p:spPr bwMode="auto">
              <a:xfrm>
                <a:off x="541" y="1797"/>
                <a:ext cx="5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医療機関受診勧奨</a:t>
                </a:r>
                <a:endParaRPr kumimoji="0" lang="ja-JP" sz="800" b="0" i="0" u="none" strike="noStrike" cap="none" normalizeH="0" baseline="0" dirty="0" smtClean="0">
                  <a:ln>
                    <a:noFill/>
                  </a:ln>
                  <a:solidFill>
                    <a:schemeClr val="tx1"/>
                  </a:solidFill>
                  <a:effectLst/>
                </a:endParaRPr>
              </a:p>
            </p:txBody>
          </p:sp>
          <p:sp>
            <p:nvSpPr>
              <p:cNvPr id="4406" name="Rectangle 35"/>
              <p:cNvSpPr>
                <a:spLocks noChangeArrowheads="1"/>
              </p:cNvSpPr>
              <p:nvPr/>
            </p:nvSpPr>
            <p:spPr bwMode="auto">
              <a:xfrm>
                <a:off x="544" y="1875"/>
                <a:ext cx="5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判定異常値因子数</a:t>
                </a:r>
                <a:endParaRPr kumimoji="0" lang="ja-JP" sz="800" b="0" i="0" u="none" strike="noStrike" cap="none" normalizeH="0" baseline="0" dirty="0" smtClean="0">
                  <a:ln>
                    <a:noFill/>
                  </a:ln>
                  <a:solidFill>
                    <a:schemeClr val="tx1"/>
                  </a:solidFill>
                  <a:effectLst/>
                </a:endParaRPr>
              </a:p>
            </p:txBody>
          </p:sp>
          <p:sp>
            <p:nvSpPr>
              <p:cNvPr id="4407" name="Rectangle 36"/>
              <p:cNvSpPr>
                <a:spLocks noChangeArrowheads="1"/>
              </p:cNvSpPr>
              <p:nvPr/>
            </p:nvSpPr>
            <p:spPr bwMode="auto">
              <a:xfrm>
                <a:off x="749" y="1944"/>
                <a:ext cx="9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つ</a:t>
                </a:r>
                <a:endParaRPr kumimoji="0" lang="ja-JP" sz="800" b="0" i="0" u="none" strike="noStrike" cap="none" normalizeH="0" baseline="0" smtClean="0">
                  <a:ln>
                    <a:noFill/>
                  </a:ln>
                  <a:solidFill>
                    <a:schemeClr val="tx1"/>
                  </a:solidFill>
                  <a:effectLst/>
                </a:endParaRPr>
              </a:p>
            </p:txBody>
          </p:sp>
          <p:sp>
            <p:nvSpPr>
              <p:cNvPr id="4409" name="Rectangle 37"/>
              <p:cNvSpPr>
                <a:spLocks noChangeArrowheads="1"/>
              </p:cNvSpPr>
              <p:nvPr/>
            </p:nvSpPr>
            <p:spPr bwMode="auto">
              <a:xfrm>
                <a:off x="1689" y="1793"/>
                <a:ext cx="29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候補者</a:t>
                </a: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a:t>
                </a:r>
                <a:endParaRPr kumimoji="0" lang="ja-JP" altLang="ja-JP" sz="1000" b="0" i="0" u="none" strike="noStrike" cap="none" normalizeH="0" baseline="0" dirty="0" smtClean="0">
                  <a:ln>
                    <a:noFill/>
                  </a:ln>
                  <a:solidFill>
                    <a:schemeClr val="tx1"/>
                  </a:solidFill>
                  <a:effectLst/>
                </a:endParaRPr>
              </a:p>
            </p:txBody>
          </p:sp>
          <p:sp>
            <p:nvSpPr>
              <p:cNvPr id="4410" name="Rectangle 38"/>
              <p:cNvSpPr>
                <a:spLocks noChangeArrowheads="1"/>
              </p:cNvSpPr>
              <p:nvPr/>
            </p:nvSpPr>
            <p:spPr bwMode="auto">
              <a:xfrm>
                <a:off x="3158" y="1793"/>
                <a:ext cx="299"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候補者</a:t>
                </a: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C</a:t>
                </a:r>
                <a:endParaRPr kumimoji="0" lang="ja-JP" altLang="ja-JP" sz="1000" b="0" i="0" u="none" strike="noStrike" cap="none" normalizeH="0" baseline="0" smtClean="0">
                  <a:ln>
                    <a:noFill/>
                  </a:ln>
                  <a:solidFill>
                    <a:schemeClr val="tx1"/>
                  </a:solidFill>
                  <a:effectLst/>
                </a:endParaRPr>
              </a:p>
            </p:txBody>
          </p:sp>
          <p:sp>
            <p:nvSpPr>
              <p:cNvPr id="4412" name="Rectangle 39"/>
              <p:cNvSpPr>
                <a:spLocks noChangeArrowheads="1"/>
              </p:cNvSpPr>
              <p:nvPr/>
            </p:nvSpPr>
            <p:spPr bwMode="auto">
              <a:xfrm>
                <a:off x="2172" y="1937"/>
                <a:ext cx="9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413" name="Rectangle 40"/>
              <p:cNvSpPr>
                <a:spLocks noChangeArrowheads="1"/>
              </p:cNvSpPr>
              <p:nvPr/>
            </p:nvSpPr>
            <p:spPr bwMode="auto">
              <a:xfrm>
                <a:off x="3661" y="1937"/>
                <a:ext cx="9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3</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415" name="Line 41"/>
              <p:cNvSpPr>
                <a:spLocks noChangeShapeType="1"/>
              </p:cNvSpPr>
              <p:nvPr/>
            </p:nvSpPr>
            <p:spPr bwMode="auto">
              <a:xfrm>
                <a:off x="475" y="1731"/>
                <a:ext cx="0" cy="119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6" name="Rectangle 42"/>
              <p:cNvSpPr>
                <a:spLocks noChangeArrowheads="1"/>
              </p:cNvSpPr>
              <p:nvPr/>
            </p:nvSpPr>
            <p:spPr bwMode="auto">
              <a:xfrm>
                <a:off x="475" y="1731"/>
                <a:ext cx="4" cy="119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18" name="Line 43"/>
              <p:cNvSpPr>
                <a:spLocks noChangeShapeType="1"/>
              </p:cNvSpPr>
              <p:nvPr/>
            </p:nvSpPr>
            <p:spPr bwMode="auto">
              <a:xfrm>
                <a:off x="4034" y="1735"/>
                <a:ext cx="0" cy="11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9" name="Rectangle 44"/>
              <p:cNvSpPr>
                <a:spLocks noChangeArrowheads="1"/>
              </p:cNvSpPr>
              <p:nvPr/>
            </p:nvSpPr>
            <p:spPr bwMode="auto">
              <a:xfrm>
                <a:off x="4034" y="1735"/>
                <a:ext cx="3" cy="11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21" name="Rectangle 45"/>
              <p:cNvSpPr>
                <a:spLocks noChangeArrowheads="1"/>
              </p:cNvSpPr>
              <p:nvPr/>
            </p:nvSpPr>
            <p:spPr bwMode="auto">
              <a:xfrm>
                <a:off x="250" y="1572"/>
                <a:ext cx="8" cy="18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22" name="Rectangle 46"/>
              <p:cNvSpPr>
                <a:spLocks noChangeArrowheads="1"/>
              </p:cNvSpPr>
              <p:nvPr/>
            </p:nvSpPr>
            <p:spPr bwMode="auto">
              <a:xfrm>
                <a:off x="4094" y="1580"/>
                <a:ext cx="8" cy="186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24" name="Line 47"/>
              <p:cNvSpPr>
                <a:spLocks noChangeShapeType="1"/>
              </p:cNvSpPr>
              <p:nvPr/>
            </p:nvSpPr>
            <p:spPr bwMode="auto">
              <a:xfrm>
                <a:off x="475" y="3143"/>
                <a:ext cx="0" cy="17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5" name="Rectangle 48"/>
              <p:cNvSpPr>
                <a:spLocks noChangeArrowheads="1"/>
              </p:cNvSpPr>
              <p:nvPr/>
            </p:nvSpPr>
            <p:spPr bwMode="auto">
              <a:xfrm>
                <a:off x="475" y="3143"/>
                <a:ext cx="4" cy="1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27" name="Line 49"/>
              <p:cNvSpPr>
                <a:spLocks noChangeShapeType="1"/>
              </p:cNvSpPr>
              <p:nvPr/>
            </p:nvSpPr>
            <p:spPr bwMode="auto">
              <a:xfrm>
                <a:off x="1099" y="1735"/>
                <a:ext cx="0" cy="11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8" name="Rectangle 50"/>
              <p:cNvSpPr>
                <a:spLocks noChangeArrowheads="1"/>
              </p:cNvSpPr>
              <p:nvPr/>
            </p:nvSpPr>
            <p:spPr bwMode="auto">
              <a:xfrm>
                <a:off x="1099" y="1735"/>
                <a:ext cx="4" cy="11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30" name="Line 51"/>
              <p:cNvSpPr>
                <a:spLocks noChangeShapeType="1"/>
              </p:cNvSpPr>
              <p:nvPr/>
            </p:nvSpPr>
            <p:spPr bwMode="auto">
              <a:xfrm>
                <a:off x="2545" y="1735"/>
                <a:ext cx="0" cy="11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1" name="Rectangle 52"/>
              <p:cNvSpPr>
                <a:spLocks noChangeArrowheads="1"/>
              </p:cNvSpPr>
              <p:nvPr/>
            </p:nvSpPr>
            <p:spPr bwMode="auto">
              <a:xfrm>
                <a:off x="2545" y="1735"/>
                <a:ext cx="4" cy="11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33" name="Line 53"/>
              <p:cNvSpPr>
                <a:spLocks noChangeShapeType="1"/>
              </p:cNvSpPr>
              <p:nvPr/>
            </p:nvSpPr>
            <p:spPr bwMode="auto">
              <a:xfrm>
                <a:off x="4034" y="3147"/>
                <a:ext cx="0" cy="1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4" name="Rectangle 54"/>
              <p:cNvSpPr>
                <a:spLocks noChangeArrowheads="1"/>
              </p:cNvSpPr>
              <p:nvPr/>
            </p:nvSpPr>
            <p:spPr bwMode="auto">
              <a:xfrm>
                <a:off x="4034" y="3147"/>
                <a:ext cx="3" cy="1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36" name="Line 55"/>
              <p:cNvSpPr>
                <a:spLocks noChangeShapeType="1"/>
              </p:cNvSpPr>
              <p:nvPr/>
            </p:nvSpPr>
            <p:spPr bwMode="auto">
              <a:xfrm>
                <a:off x="2972" y="3147"/>
                <a:ext cx="0" cy="1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7" name="Rectangle 56"/>
              <p:cNvSpPr>
                <a:spLocks noChangeArrowheads="1"/>
              </p:cNvSpPr>
              <p:nvPr/>
            </p:nvSpPr>
            <p:spPr bwMode="auto">
              <a:xfrm>
                <a:off x="2972" y="3147"/>
                <a:ext cx="3" cy="1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39" name="Rectangle 57"/>
              <p:cNvSpPr>
                <a:spLocks noChangeArrowheads="1"/>
              </p:cNvSpPr>
              <p:nvPr/>
            </p:nvSpPr>
            <p:spPr bwMode="auto">
              <a:xfrm>
                <a:off x="258" y="1572"/>
                <a:ext cx="3844"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40" name="Line 58"/>
              <p:cNvSpPr>
                <a:spLocks noChangeShapeType="1"/>
              </p:cNvSpPr>
              <p:nvPr/>
            </p:nvSpPr>
            <p:spPr bwMode="auto">
              <a:xfrm>
                <a:off x="479" y="1731"/>
                <a:ext cx="35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2" name="Rectangle 59"/>
              <p:cNvSpPr>
                <a:spLocks noChangeArrowheads="1"/>
              </p:cNvSpPr>
              <p:nvPr/>
            </p:nvSpPr>
            <p:spPr bwMode="auto">
              <a:xfrm>
                <a:off x="479" y="1731"/>
                <a:ext cx="355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43" name="Line 60"/>
              <p:cNvSpPr>
                <a:spLocks noChangeShapeType="1"/>
              </p:cNvSpPr>
              <p:nvPr/>
            </p:nvSpPr>
            <p:spPr bwMode="auto">
              <a:xfrm>
                <a:off x="479" y="2080"/>
                <a:ext cx="35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000"/>
              </a:p>
            </p:txBody>
          </p:sp>
          <p:sp>
            <p:nvSpPr>
              <p:cNvPr id="4445" name="Rectangle 61"/>
              <p:cNvSpPr>
                <a:spLocks noChangeArrowheads="1"/>
              </p:cNvSpPr>
              <p:nvPr/>
            </p:nvSpPr>
            <p:spPr bwMode="auto">
              <a:xfrm>
                <a:off x="479" y="2080"/>
                <a:ext cx="355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46" name="Line 62"/>
              <p:cNvSpPr>
                <a:spLocks noChangeShapeType="1"/>
              </p:cNvSpPr>
              <p:nvPr/>
            </p:nvSpPr>
            <p:spPr bwMode="auto">
              <a:xfrm>
                <a:off x="479" y="2429"/>
                <a:ext cx="35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8" name="Rectangle 63"/>
              <p:cNvSpPr>
                <a:spLocks noChangeArrowheads="1"/>
              </p:cNvSpPr>
              <p:nvPr/>
            </p:nvSpPr>
            <p:spPr bwMode="auto">
              <a:xfrm>
                <a:off x="479" y="2429"/>
                <a:ext cx="355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49" name="Line 64"/>
              <p:cNvSpPr>
                <a:spLocks noChangeShapeType="1"/>
              </p:cNvSpPr>
              <p:nvPr/>
            </p:nvSpPr>
            <p:spPr bwMode="auto">
              <a:xfrm>
                <a:off x="479" y="2778"/>
                <a:ext cx="35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1" name="Rectangle 65"/>
              <p:cNvSpPr>
                <a:spLocks noChangeArrowheads="1"/>
              </p:cNvSpPr>
              <p:nvPr/>
            </p:nvSpPr>
            <p:spPr bwMode="auto">
              <a:xfrm>
                <a:off x="479" y="2778"/>
                <a:ext cx="355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52" name="Line 66"/>
              <p:cNvSpPr>
                <a:spLocks noChangeShapeType="1"/>
              </p:cNvSpPr>
              <p:nvPr/>
            </p:nvSpPr>
            <p:spPr bwMode="auto">
              <a:xfrm>
                <a:off x="479" y="2918"/>
                <a:ext cx="35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4" name="Rectangle 67"/>
              <p:cNvSpPr>
                <a:spLocks noChangeArrowheads="1"/>
              </p:cNvSpPr>
              <p:nvPr/>
            </p:nvSpPr>
            <p:spPr bwMode="auto">
              <a:xfrm>
                <a:off x="479" y="2918"/>
                <a:ext cx="355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55" name="Line 68"/>
              <p:cNvSpPr>
                <a:spLocks noChangeShapeType="1"/>
              </p:cNvSpPr>
              <p:nvPr/>
            </p:nvSpPr>
            <p:spPr bwMode="auto">
              <a:xfrm>
                <a:off x="479" y="3143"/>
                <a:ext cx="35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7" name="Rectangle 69"/>
              <p:cNvSpPr>
                <a:spLocks noChangeArrowheads="1"/>
              </p:cNvSpPr>
              <p:nvPr/>
            </p:nvSpPr>
            <p:spPr bwMode="auto">
              <a:xfrm>
                <a:off x="479" y="3143"/>
                <a:ext cx="355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58" name="Line 70"/>
              <p:cNvSpPr>
                <a:spLocks noChangeShapeType="1"/>
              </p:cNvSpPr>
              <p:nvPr/>
            </p:nvSpPr>
            <p:spPr bwMode="auto">
              <a:xfrm>
                <a:off x="479" y="3317"/>
                <a:ext cx="35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60" name="Rectangle 71"/>
              <p:cNvSpPr>
                <a:spLocks noChangeArrowheads="1"/>
              </p:cNvSpPr>
              <p:nvPr/>
            </p:nvSpPr>
            <p:spPr bwMode="auto">
              <a:xfrm>
                <a:off x="479" y="3317"/>
                <a:ext cx="3558"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61" name="Rectangle 72"/>
              <p:cNvSpPr>
                <a:spLocks noChangeArrowheads="1"/>
              </p:cNvSpPr>
              <p:nvPr/>
            </p:nvSpPr>
            <p:spPr bwMode="auto">
              <a:xfrm>
                <a:off x="258" y="3441"/>
                <a:ext cx="3844"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63" name="Rectangle 73"/>
              <p:cNvSpPr>
                <a:spLocks noChangeArrowheads="1"/>
              </p:cNvSpPr>
              <p:nvPr/>
            </p:nvSpPr>
            <p:spPr bwMode="auto">
              <a:xfrm>
                <a:off x="1103" y="2945"/>
                <a:ext cx="19" cy="163"/>
              </a:xfrm>
              <a:prstGeom prst="rect">
                <a:avLst/>
              </a:prstGeom>
              <a:solidFill>
                <a:srgbClr val="9AB4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70" name="Picture 7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03"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4" name="Rectangle 75"/>
              <p:cNvSpPr>
                <a:spLocks noChangeArrowheads="1"/>
              </p:cNvSpPr>
              <p:nvPr/>
            </p:nvSpPr>
            <p:spPr bwMode="auto">
              <a:xfrm>
                <a:off x="1103" y="2945"/>
                <a:ext cx="19" cy="163"/>
              </a:xfrm>
              <a:prstGeom prst="rect">
                <a:avLst/>
              </a:prstGeom>
              <a:solidFill>
                <a:srgbClr val="9AB4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66" name="Rectangle 76"/>
              <p:cNvSpPr>
                <a:spLocks noChangeArrowheads="1"/>
              </p:cNvSpPr>
              <p:nvPr/>
            </p:nvSpPr>
            <p:spPr bwMode="auto">
              <a:xfrm>
                <a:off x="1122" y="2945"/>
                <a:ext cx="4" cy="163"/>
              </a:xfrm>
              <a:prstGeom prst="rect">
                <a:avLst/>
              </a:prstGeom>
              <a:solidFill>
                <a:srgbClr val="9AB5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73" name="Picture 7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2"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7" name="Rectangle 78"/>
              <p:cNvSpPr>
                <a:spLocks noChangeArrowheads="1"/>
              </p:cNvSpPr>
              <p:nvPr/>
            </p:nvSpPr>
            <p:spPr bwMode="auto">
              <a:xfrm>
                <a:off x="1122" y="2945"/>
                <a:ext cx="4" cy="163"/>
              </a:xfrm>
              <a:prstGeom prst="rect">
                <a:avLst/>
              </a:prstGeom>
              <a:solidFill>
                <a:srgbClr val="9AB5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69" name="Rectangle 79"/>
              <p:cNvSpPr>
                <a:spLocks noChangeArrowheads="1"/>
              </p:cNvSpPr>
              <p:nvPr/>
            </p:nvSpPr>
            <p:spPr bwMode="auto">
              <a:xfrm>
                <a:off x="1126" y="2945"/>
                <a:ext cx="7" cy="163"/>
              </a:xfrm>
              <a:prstGeom prst="rect">
                <a:avLst/>
              </a:prstGeom>
              <a:solidFill>
                <a:srgbClr val="9CB5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76" name="Picture 8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26"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70" name="Rectangle 81"/>
              <p:cNvSpPr>
                <a:spLocks noChangeArrowheads="1"/>
              </p:cNvSpPr>
              <p:nvPr/>
            </p:nvSpPr>
            <p:spPr bwMode="auto">
              <a:xfrm>
                <a:off x="1126" y="2945"/>
                <a:ext cx="7" cy="163"/>
              </a:xfrm>
              <a:prstGeom prst="rect">
                <a:avLst/>
              </a:prstGeom>
              <a:solidFill>
                <a:srgbClr val="9CB5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72" name="Rectangle 82"/>
              <p:cNvSpPr>
                <a:spLocks noChangeArrowheads="1"/>
              </p:cNvSpPr>
              <p:nvPr/>
            </p:nvSpPr>
            <p:spPr bwMode="auto">
              <a:xfrm>
                <a:off x="1133" y="2945"/>
                <a:ext cx="4" cy="163"/>
              </a:xfrm>
              <a:prstGeom prst="rect">
                <a:avLst/>
              </a:prstGeom>
              <a:solidFill>
                <a:srgbClr val="9AB4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79" name="Picture 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33"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73" name="Rectangle 84"/>
              <p:cNvSpPr>
                <a:spLocks noChangeArrowheads="1"/>
              </p:cNvSpPr>
              <p:nvPr/>
            </p:nvSpPr>
            <p:spPr bwMode="auto">
              <a:xfrm>
                <a:off x="1133" y="2945"/>
                <a:ext cx="4" cy="163"/>
              </a:xfrm>
              <a:prstGeom prst="rect">
                <a:avLst/>
              </a:prstGeom>
              <a:solidFill>
                <a:srgbClr val="9AB4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75" name="Rectangle 85"/>
              <p:cNvSpPr>
                <a:spLocks noChangeArrowheads="1"/>
              </p:cNvSpPr>
              <p:nvPr/>
            </p:nvSpPr>
            <p:spPr bwMode="auto">
              <a:xfrm>
                <a:off x="1137" y="2945"/>
                <a:ext cx="8" cy="163"/>
              </a:xfrm>
              <a:prstGeom prst="rect">
                <a:avLst/>
              </a:prstGeom>
              <a:solidFill>
                <a:srgbClr val="9CB6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82" name="Picture 8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37"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76" name="Rectangle 87"/>
              <p:cNvSpPr>
                <a:spLocks noChangeArrowheads="1"/>
              </p:cNvSpPr>
              <p:nvPr/>
            </p:nvSpPr>
            <p:spPr bwMode="auto">
              <a:xfrm>
                <a:off x="1137" y="2945"/>
                <a:ext cx="8" cy="163"/>
              </a:xfrm>
              <a:prstGeom prst="rect">
                <a:avLst/>
              </a:prstGeom>
              <a:solidFill>
                <a:srgbClr val="9CB6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78" name="Rectangle 88"/>
              <p:cNvSpPr>
                <a:spLocks noChangeArrowheads="1"/>
              </p:cNvSpPr>
              <p:nvPr/>
            </p:nvSpPr>
            <p:spPr bwMode="auto">
              <a:xfrm>
                <a:off x="1145" y="2945"/>
                <a:ext cx="3" cy="163"/>
              </a:xfrm>
              <a:prstGeom prst="rect">
                <a:avLst/>
              </a:prstGeom>
              <a:solidFill>
                <a:srgbClr val="9BB5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85" name="Picture 8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45" y="2945"/>
                <a:ext cx="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79" name="Rectangle 90"/>
              <p:cNvSpPr>
                <a:spLocks noChangeArrowheads="1"/>
              </p:cNvSpPr>
              <p:nvPr/>
            </p:nvSpPr>
            <p:spPr bwMode="auto">
              <a:xfrm>
                <a:off x="1145" y="2945"/>
                <a:ext cx="3" cy="163"/>
              </a:xfrm>
              <a:prstGeom prst="rect">
                <a:avLst/>
              </a:prstGeom>
              <a:solidFill>
                <a:srgbClr val="9BB5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60" name="Rectangle 91"/>
              <p:cNvSpPr>
                <a:spLocks noChangeArrowheads="1"/>
              </p:cNvSpPr>
              <p:nvPr/>
            </p:nvSpPr>
            <p:spPr bwMode="auto">
              <a:xfrm>
                <a:off x="1148" y="2945"/>
                <a:ext cx="4" cy="163"/>
              </a:xfrm>
              <a:prstGeom prst="rect">
                <a:avLst/>
              </a:prstGeom>
              <a:solidFill>
                <a:srgbClr val="9BB6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88" name="Picture 9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48"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61" name="Rectangle 93"/>
              <p:cNvSpPr>
                <a:spLocks noChangeArrowheads="1"/>
              </p:cNvSpPr>
              <p:nvPr/>
            </p:nvSpPr>
            <p:spPr bwMode="auto">
              <a:xfrm>
                <a:off x="1148" y="2945"/>
                <a:ext cx="4" cy="163"/>
              </a:xfrm>
              <a:prstGeom prst="rect">
                <a:avLst/>
              </a:prstGeom>
              <a:solidFill>
                <a:srgbClr val="9BB6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62" name="Rectangle 94"/>
              <p:cNvSpPr>
                <a:spLocks noChangeArrowheads="1"/>
              </p:cNvSpPr>
              <p:nvPr/>
            </p:nvSpPr>
            <p:spPr bwMode="auto">
              <a:xfrm>
                <a:off x="1152" y="2945"/>
                <a:ext cx="4" cy="163"/>
              </a:xfrm>
              <a:prstGeom prst="rect">
                <a:avLst/>
              </a:prstGeom>
              <a:solidFill>
                <a:srgbClr val="9DB6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91" name="Picture 9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52"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63" name="Rectangle 96"/>
              <p:cNvSpPr>
                <a:spLocks noChangeArrowheads="1"/>
              </p:cNvSpPr>
              <p:nvPr/>
            </p:nvSpPr>
            <p:spPr bwMode="auto">
              <a:xfrm>
                <a:off x="1152" y="2945"/>
                <a:ext cx="4" cy="163"/>
              </a:xfrm>
              <a:prstGeom prst="rect">
                <a:avLst/>
              </a:prstGeom>
              <a:solidFill>
                <a:srgbClr val="9DB6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64" name="Rectangle 97"/>
              <p:cNvSpPr>
                <a:spLocks noChangeArrowheads="1"/>
              </p:cNvSpPr>
              <p:nvPr/>
            </p:nvSpPr>
            <p:spPr bwMode="auto">
              <a:xfrm>
                <a:off x="1156" y="2945"/>
                <a:ext cx="4" cy="163"/>
              </a:xfrm>
              <a:prstGeom prst="rect">
                <a:avLst/>
              </a:prstGeom>
              <a:solidFill>
                <a:srgbClr val="9CB5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94" name="Picture 98"/>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56"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65" name="Rectangle 99"/>
              <p:cNvSpPr>
                <a:spLocks noChangeArrowheads="1"/>
              </p:cNvSpPr>
              <p:nvPr/>
            </p:nvSpPr>
            <p:spPr bwMode="auto">
              <a:xfrm>
                <a:off x="1156" y="2945"/>
                <a:ext cx="4" cy="163"/>
              </a:xfrm>
              <a:prstGeom prst="rect">
                <a:avLst/>
              </a:prstGeom>
              <a:solidFill>
                <a:srgbClr val="9CB5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66" name="Rectangle 100"/>
              <p:cNvSpPr>
                <a:spLocks noChangeArrowheads="1"/>
              </p:cNvSpPr>
              <p:nvPr/>
            </p:nvSpPr>
            <p:spPr bwMode="auto">
              <a:xfrm>
                <a:off x="1160" y="2945"/>
                <a:ext cx="4" cy="163"/>
              </a:xfrm>
              <a:prstGeom prst="rect">
                <a:avLst/>
              </a:prstGeom>
              <a:solidFill>
                <a:srgbClr val="9CB7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197" name="Picture 10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60"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67" name="Rectangle 102"/>
              <p:cNvSpPr>
                <a:spLocks noChangeArrowheads="1"/>
              </p:cNvSpPr>
              <p:nvPr/>
            </p:nvSpPr>
            <p:spPr bwMode="auto">
              <a:xfrm>
                <a:off x="1160" y="2945"/>
                <a:ext cx="4" cy="163"/>
              </a:xfrm>
              <a:prstGeom prst="rect">
                <a:avLst/>
              </a:prstGeom>
              <a:solidFill>
                <a:srgbClr val="9CB7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68" name="Rectangle 103"/>
              <p:cNvSpPr>
                <a:spLocks noChangeArrowheads="1"/>
              </p:cNvSpPr>
              <p:nvPr/>
            </p:nvSpPr>
            <p:spPr bwMode="auto">
              <a:xfrm>
                <a:off x="1164" y="2945"/>
                <a:ext cx="15" cy="163"/>
              </a:xfrm>
              <a:prstGeom prst="rect">
                <a:avLst/>
              </a:prstGeom>
              <a:solidFill>
                <a:srgbClr val="9EB7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00" name="Picture 10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64"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69" name="Rectangle 105"/>
              <p:cNvSpPr>
                <a:spLocks noChangeArrowheads="1"/>
              </p:cNvSpPr>
              <p:nvPr/>
            </p:nvSpPr>
            <p:spPr bwMode="auto">
              <a:xfrm>
                <a:off x="1164" y="2945"/>
                <a:ext cx="15" cy="163"/>
              </a:xfrm>
              <a:prstGeom prst="rect">
                <a:avLst/>
              </a:prstGeom>
              <a:solidFill>
                <a:srgbClr val="9EB7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71" name="Rectangle 106"/>
              <p:cNvSpPr>
                <a:spLocks noChangeArrowheads="1"/>
              </p:cNvSpPr>
              <p:nvPr/>
            </p:nvSpPr>
            <p:spPr bwMode="auto">
              <a:xfrm>
                <a:off x="1179" y="2945"/>
                <a:ext cx="4" cy="163"/>
              </a:xfrm>
              <a:prstGeom prst="rect">
                <a:avLst/>
              </a:prstGeom>
              <a:solidFill>
                <a:srgbClr val="9DB6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03" name="Picture 10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179"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72" name="Rectangle 108"/>
              <p:cNvSpPr>
                <a:spLocks noChangeArrowheads="1"/>
              </p:cNvSpPr>
              <p:nvPr/>
            </p:nvSpPr>
            <p:spPr bwMode="auto">
              <a:xfrm>
                <a:off x="1179" y="2945"/>
                <a:ext cx="4" cy="163"/>
              </a:xfrm>
              <a:prstGeom prst="rect">
                <a:avLst/>
              </a:prstGeom>
              <a:solidFill>
                <a:srgbClr val="9DB6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74" name="Rectangle 109"/>
              <p:cNvSpPr>
                <a:spLocks noChangeArrowheads="1"/>
              </p:cNvSpPr>
              <p:nvPr/>
            </p:nvSpPr>
            <p:spPr bwMode="auto">
              <a:xfrm>
                <a:off x="1183" y="2945"/>
                <a:ext cx="7" cy="163"/>
              </a:xfrm>
              <a:prstGeom prst="rect">
                <a:avLst/>
              </a:prstGeom>
              <a:solidFill>
                <a:srgbClr val="9DB8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06" name="Picture 110"/>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183"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75" name="Rectangle 111"/>
              <p:cNvSpPr>
                <a:spLocks noChangeArrowheads="1"/>
              </p:cNvSpPr>
              <p:nvPr/>
            </p:nvSpPr>
            <p:spPr bwMode="auto">
              <a:xfrm>
                <a:off x="1183" y="2945"/>
                <a:ext cx="7" cy="163"/>
              </a:xfrm>
              <a:prstGeom prst="rect">
                <a:avLst/>
              </a:prstGeom>
              <a:solidFill>
                <a:srgbClr val="9DB8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77" name="Rectangle 112"/>
              <p:cNvSpPr>
                <a:spLocks noChangeArrowheads="1"/>
              </p:cNvSpPr>
              <p:nvPr/>
            </p:nvSpPr>
            <p:spPr bwMode="auto">
              <a:xfrm>
                <a:off x="1190" y="2945"/>
                <a:ext cx="8" cy="163"/>
              </a:xfrm>
              <a:prstGeom prst="rect">
                <a:avLst/>
              </a:prstGeom>
              <a:solidFill>
                <a:srgbClr val="9EB7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09" name="Picture 113"/>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190"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78" name="Rectangle 114"/>
              <p:cNvSpPr>
                <a:spLocks noChangeArrowheads="1"/>
              </p:cNvSpPr>
              <p:nvPr/>
            </p:nvSpPr>
            <p:spPr bwMode="auto">
              <a:xfrm>
                <a:off x="1190" y="2945"/>
                <a:ext cx="8" cy="163"/>
              </a:xfrm>
              <a:prstGeom prst="rect">
                <a:avLst/>
              </a:prstGeom>
              <a:solidFill>
                <a:srgbClr val="9EB7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80" name="Rectangle 115"/>
              <p:cNvSpPr>
                <a:spLocks noChangeArrowheads="1"/>
              </p:cNvSpPr>
              <p:nvPr/>
            </p:nvSpPr>
            <p:spPr bwMode="auto">
              <a:xfrm>
                <a:off x="1198" y="2945"/>
                <a:ext cx="4" cy="163"/>
              </a:xfrm>
              <a:prstGeom prst="rect">
                <a:avLst/>
              </a:prstGeom>
              <a:solidFill>
                <a:srgbClr val="9EB9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12" name="Picture 11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198"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81" name="Rectangle 117"/>
              <p:cNvSpPr>
                <a:spLocks noChangeArrowheads="1"/>
              </p:cNvSpPr>
              <p:nvPr/>
            </p:nvSpPr>
            <p:spPr bwMode="auto">
              <a:xfrm>
                <a:off x="1198" y="2945"/>
                <a:ext cx="4" cy="163"/>
              </a:xfrm>
              <a:prstGeom prst="rect">
                <a:avLst/>
              </a:prstGeom>
              <a:solidFill>
                <a:srgbClr val="9EB9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83" name="Rectangle 118"/>
              <p:cNvSpPr>
                <a:spLocks noChangeArrowheads="1"/>
              </p:cNvSpPr>
              <p:nvPr/>
            </p:nvSpPr>
            <p:spPr bwMode="auto">
              <a:xfrm>
                <a:off x="1202" y="2945"/>
                <a:ext cx="7" cy="163"/>
              </a:xfrm>
              <a:prstGeom prst="rect">
                <a:avLst/>
              </a:prstGeom>
              <a:solidFill>
                <a:srgbClr val="9FB7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15" name="Picture 119"/>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202"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84" name="Rectangle 120"/>
              <p:cNvSpPr>
                <a:spLocks noChangeArrowheads="1"/>
              </p:cNvSpPr>
              <p:nvPr/>
            </p:nvSpPr>
            <p:spPr bwMode="auto">
              <a:xfrm>
                <a:off x="1202" y="2945"/>
                <a:ext cx="7" cy="163"/>
              </a:xfrm>
              <a:prstGeom prst="rect">
                <a:avLst/>
              </a:prstGeom>
              <a:solidFill>
                <a:srgbClr val="9FB7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86" name="Rectangle 121"/>
              <p:cNvSpPr>
                <a:spLocks noChangeArrowheads="1"/>
              </p:cNvSpPr>
              <p:nvPr/>
            </p:nvSpPr>
            <p:spPr bwMode="auto">
              <a:xfrm>
                <a:off x="1209" y="2945"/>
                <a:ext cx="4" cy="163"/>
              </a:xfrm>
              <a:prstGeom prst="rect">
                <a:avLst/>
              </a:prstGeom>
              <a:solidFill>
                <a:srgbClr val="9FB9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18" name="Picture 12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209"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87" name="Rectangle 123"/>
              <p:cNvSpPr>
                <a:spLocks noChangeArrowheads="1"/>
              </p:cNvSpPr>
              <p:nvPr/>
            </p:nvSpPr>
            <p:spPr bwMode="auto">
              <a:xfrm>
                <a:off x="1209" y="2945"/>
                <a:ext cx="4" cy="163"/>
              </a:xfrm>
              <a:prstGeom prst="rect">
                <a:avLst/>
              </a:prstGeom>
              <a:solidFill>
                <a:srgbClr val="9FB9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89" name="Rectangle 124"/>
              <p:cNvSpPr>
                <a:spLocks noChangeArrowheads="1"/>
              </p:cNvSpPr>
              <p:nvPr/>
            </p:nvSpPr>
            <p:spPr bwMode="auto">
              <a:xfrm>
                <a:off x="1213" y="2945"/>
                <a:ext cx="4" cy="163"/>
              </a:xfrm>
              <a:prstGeom prst="rect">
                <a:avLst/>
              </a:prstGeom>
              <a:solidFill>
                <a:srgbClr val="9EB8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21" name="Picture 125"/>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213"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0" name="Rectangle 126"/>
              <p:cNvSpPr>
                <a:spLocks noChangeArrowheads="1"/>
              </p:cNvSpPr>
              <p:nvPr/>
            </p:nvSpPr>
            <p:spPr bwMode="auto">
              <a:xfrm>
                <a:off x="1213" y="2945"/>
                <a:ext cx="4" cy="163"/>
              </a:xfrm>
              <a:prstGeom prst="rect">
                <a:avLst/>
              </a:prstGeom>
              <a:solidFill>
                <a:srgbClr val="9EB8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92" name="Rectangle 127"/>
              <p:cNvSpPr>
                <a:spLocks noChangeArrowheads="1"/>
              </p:cNvSpPr>
              <p:nvPr/>
            </p:nvSpPr>
            <p:spPr bwMode="auto">
              <a:xfrm>
                <a:off x="1217" y="2945"/>
                <a:ext cx="4" cy="163"/>
              </a:xfrm>
              <a:prstGeom prst="rect">
                <a:avLst/>
              </a:prstGeom>
              <a:solidFill>
                <a:srgbClr val="A0B8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24" name="Picture 12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217"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3" name="Rectangle 129"/>
              <p:cNvSpPr>
                <a:spLocks noChangeArrowheads="1"/>
              </p:cNvSpPr>
              <p:nvPr/>
            </p:nvSpPr>
            <p:spPr bwMode="auto">
              <a:xfrm>
                <a:off x="1217" y="2945"/>
                <a:ext cx="4" cy="163"/>
              </a:xfrm>
              <a:prstGeom prst="rect">
                <a:avLst/>
              </a:prstGeom>
              <a:solidFill>
                <a:srgbClr val="A0B8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95" name="Rectangle 130"/>
              <p:cNvSpPr>
                <a:spLocks noChangeArrowheads="1"/>
              </p:cNvSpPr>
              <p:nvPr/>
            </p:nvSpPr>
            <p:spPr bwMode="auto">
              <a:xfrm>
                <a:off x="1221" y="2945"/>
                <a:ext cx="4" cy="163"/>
              </a:xfrm>
              <a:prstGeom prst="rect">
                <a:avLst/>
              </a:prstGeom>
              <a:solidFill>
                <a:srgbClr val="A0BA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27" name="Picture 13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221"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6" name="Rectangle 132"/>
              <p:cNvSpPr>
                <a:spLocks noChangeArrowheads="1"/>
              </p:cNvSpPr>
              <p:nvPr/>
            </p:nvSpPr>
            <p:spPr bwMode="auto">
              <a:xfrm>
                <a:off x="1221" y="2945"/>
                <a:ext cx="4" cy="163"/>
              </a:xfrm>
              <a:prstGeom prst="rect">
                <a:avLst/>
              </a:prstGeom>
              <a:solidFill>
                <a:srgbClr val="A0BA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98" name="Rectangle 133"/>
              <p:cNvSpPr>
                <a:spLocks noChangeArrowheads="1"/>
              </p:cNvSpPr>
              <p:nvPr/>
            </p:nvSpPr>
            <p:spPr bwMode="auto">
              <a:xfrm>
                <a:off x="1225" y="2945"/>
                <a:ext cx="3" cy="163"/>
              </a:xfrm>
              <a:prstGeom prst="rect">
                <a:avLst/>
              </a:prstGeom>
              <a:solidFill>
                <a:srgbClr val="9EB8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30" name="Picture 134"/>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225" y="2945"/>
                <a:ext cx="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 name="Rectangle 135"/>
              <p:cNvSpPr>
                <a:spLocks noChangeArrowheads="1"/>
              </p:cNvSpPr>
              <p:nvPr/>
            </p:nvSpPr>
            <p:spPr bwMode="auto">
              <a:xfrm>
                <a:off x="1225" y="2945"/>
                <a:ext cx="3" cy="163"/>
              </a:xfrm>
              <a:prstGeom prst="rect">
                <a:avLst/>
              </a:prstGeom>
              <a:solidFill>
                <a:srgbClr val="9EB8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1" name="Rectangle 136"/>
              <p:cNvSpPr>
                <a:spLocks noChangeArrowheads="1"/>
              </p:cNvSpPr>
              <p:nvPr/>
            </p:nvSpPr>
            <p:spPr bwMode="auto">
              <a:xfrm>
                <a:off x="1228" y="2945"/>
                <a:ext cx="4" cy="163"/>
              </a:xfrm>
              <a:prstGeom prst="rect">
                <a:avLst/>
              </a:prstGeom>
              <a:solidFill>
                <a:srgbClr val="A0B8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33" name="Picture 137"/>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228"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2" name="Rectangle 138"/>
              <p:cNvSpPr>
                <a:spLocks noChangeArrowheads="1"/>
              </p:cNvSpPr>
              <p:nvPr/>
            </p:nvSpPr>
            <p:spPr bwMode="auto">
              <a:xfrm>
                <a:off x="1228" y="2945"/>
                <a:ext cx="4" cy="163"/>
              </a:xfrm>
              <a:prstGeom prst="rect">
                <a:avLst/>
              </a:prstGeom>
              <a:solidFill>
                <a:srgbClr val="A0B8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4" name="Rectangle 139"/>
              <p:cNvSpPr>
                <a:spLocks noChangeArrowheads="1"/>
              </p:cNvSpPr>
              <p:nvPr/>
            </p:nvSpPr>
            <p:spPr bwMode="auto">
              <a:xfrm>
                <a:off x="1232" y="2945"/>
                <a:ext cx="15" cy="163"/>
              </a:xfrm>
              <a:prstGeom prst="rect">
                <a:avLst/>
              </a:prstGeom>
              <a:solidFill>
                <a:srgbClr val="A0BA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36" name="Picture 140"/>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232"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5" name="Rectangle 141"/>
              <p:cNvSpPr>
                <a:spLocks noChangeArrowheads="1"/>
              </p:cNvSpPr>
              <p:nvPr/>
            </p:nvSpPr>
            <p:spPr bwMode="auto">
              <a:xfrm>
                <a:off x="1232" y="2945"/>
                <a:ext cx="15" cy="163"/>
              </a:xfrm>
              <a:prstGeom prst="rect">
                <a:avLst/>
              </a:prstGeom>
              <a:solidFill>
                <a:srgbClr val="A0BA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7" name="Rectangle 142"/>
              <p:cNvSpPr>
                <a:spLocks noChangeArrowheads="1"/>
              </p:cNvSpPr>
              <p:nvPr/>
            </p:nvSpPr>
            <p:spPr bwMode="auto">
              <a:xfrm>
                <a:off x="1247" y="2945"/>
                <a:ext cx="8" cy="163"/>
              </a:xfrm>
              <a:prstGeom prst="rect">
                <a:avLst/>
              </a:prstGeom>
              <a:solidFill>
                <a:srgbClr val="A0B9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39" name="Picture 143"/>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247"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8" name="Rectangle 144"/>
              <p:cNvSpPr>
                <a:spLocks noChangeArrowheads="1"/>
              </p:cNvSpPr>
              <p:nvPr/>
            </p:nvSpPr>
            <p:spPr bwMode="auto">
              <a:xfrm>
                <a:off x="1247" y="2945"/>
                <a:ext cx="8" cy="163"/>
              </a:xfrm>
              <a:prstGeom prst="rect">
                <a:avLst/>
              </a:prstGeom>
              <a:solidFill>
                <a:srgbClr val="A0B9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10" name="Rectangle 145"/>
              <p:cNvSpPr>
                <a:spLocks noChangeArrowheads="1"/>
              </p:cNvSpPr>
              <p:nvPr/>
            </p:nvSpPr>
            <p:spPr bwMode="auto">
              <a:xfrm>
                <a:off x="1255" y="2945"/>
                <a:ext cx="4" cy="163"/>
              </a:xfrm>
              <a:prstGeom prst="rect">
                <a:avLst/>
              </a:prstGeom>
              <a:solidFill>
                <a:srgbClr val="A2B9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42" name="Picture 146"/>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255"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1" name="Rectangle 147"/>
              <p:cNvSpPr>
                <a:spLocks noChangeArrowheads="1"/>
              </p:cNvSpPr>
              <p:nvPr/>
            </p:nvSpPr>
            <p:spPr bwMode="auto">
              <a:xfrm>
                <a:off x="1255" y="2945"/>
                <a:ext cx="4" cy="163"/>
              </a:xfrm>
              <a:prstGeom prst="rect">
                <a:avLst/>
              </a:prstGeom>
              <a:solidFill>
                <a:srgbClr val="A2B9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13" name="Rectangle 148"/>
              <p:cNvSpPr>
                <a:spLocks noChangeArrowheads="1"/>
              </p:cNvSpPr>
              <p:nvPr/>
            </p:nvSpPr>
            <p:spPr bwMode="auto">
              <a:xfrm>
                <a:off x="1259" y="2945"/>
                <a:ext cx="23" cy="163"/>
              </a:xfrm>
              <a:prstGeom prst="rect">
                <a:avLst/>
              </a:prstGeom>
              <a:solidFill>
                <a:srgbClr val="A0BA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45" name="Picture 149"/>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1259"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4" name="Rectangle 150"/>
              <p:cNvSpPr>
                <a:spLocks noChangeArrowheads="1"/>
              </p:cNvSpPr>
              <p:nvPr/>
            </p:nvSpPr>
            <p:spPr bwMode="auto">
              <a:xfrm>
                <a:off x="1259" y="2945"/>
                <a:ext cx="23" cy="163"/>
              </a:xfrm>
              <a:prstGeom prst="rect">
                <a:avLst/>
              </a:prstGeom>
              <a:solidFill>
                <a:srgbClr val="A0BA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16" name="Rectangle 151"/>
              <p:cNvSpPr>
                <a:spLocks noChangeArrowheads="1"/>
              </p:cNvSpPr>
              <p:nvPr/>
            </p:nvSpPr>
            <p:spPr bwMode="auto">
              <a:xfrm>
                <a:off x="1282" y="2945"/>
                <a:ext cx="23" cy="163"/>
              </a:xfrm>
              <a:prstGeom prst="rect">
                <a:avLst/>
              </a:prstGeom>
              <a:solidFill>
                <a:srgbClr val="A2B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48" name="Picture 152"/>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1282"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7" name="Rectangle 153"/>
              <p:cNvSpPr>
                <a:spLocks noChangeArrowheads="1"/>
              </p:cNvSpPr>
              <p:nvPr/>
            </p:nvSpPr>
            <p:spPr bwMode="auto">
              <a:xfrm>
                <a:off x="1282" y="2945"/>
                <a:ext cx="23" cy="163"/>
              </a:xfrm>
              <a:prstGeom prst="rect">
                <a:avLst/>
              </a:prstGeom>
              <a:solidFill>
                <a:srgbClr val="A2B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19" name="Rectangle 154"/>
              <p:cNvSpPr>
                <a:spLocks noChangeArrowheads="1"/>
              </p:cNvSpPr>
              <p:nvPr/>
            </p:nvSpPr>
            <p:spPr bwMode="auto">
              <a:xfrm>
                <a:off x="1305" y="2945"/>
                <a:ext cx="3" cy="163"/>
              </a:xfrm>
              <a:prstGeom prst="rect">
                <a:avLst/>
              </a:prstGeom>
              <a:solidFill>
                <a:srgbClr val="A1BA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51" name="Picture 155"/>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1305" y="2945"/>
                <a:ext cx="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0" name="Rectangle 156"/>
              <p:cNvSpPr>
                <a:spLocks noChangeArrowheads="1"/>
              </p:cNvSpPr>
              <p:nvPr/>
            </p:nvSpPr>
            <p:spPr bwMode="auto">
              <a:xfrm>
                <a:off x="1305" y="2945"/>
                <a:ext cx="3" cy="163"/>
              </a:xfrm>
              <a:prstGeom prst="rect">
                <a:avLst/>
              </a:prstGeom>
              <a:solidFill>
                <a:srgbClr val="A1BA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22" name="Rectangle 157"/>
              <p:cNvSpPr>
                <a:spLocks noChangeArrowheads="1"/>
              </p:cNvSpPr>
              <p:nvPr/>
            </p:nvSpPr>
            <p:spPr bwMode="auto">
              <a:xfrm>
                <a:off x="1308" y="2945"/>
                <a:ext cx="8" cy="163"/>
              </a:xfrm>
              <a:prstGeom prst="rect">
                <a:avLst/>
              </a:prstGeom>
              <a:solidFill>
                <a:srgbClr val="A3BC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54" name="Picture 158"/>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1308"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3" name="Rectangle 159"/>
              <p:cNvSpPr>
                <a:spLocks noChangeArrowheads="1"/>
              </p:cNvSpPr>
              <p:nvPr/>
            </p:nvSpPr>
            <p:spPr bwMode="auto">
              <a:xfrm>
                <a:off x="1308" y="2945"/>
                <a:ext cx="8" cy="163"/>
              </a:xfrm>
              <a:prstGeom prst="rect">
                <a:avLst/>
              </a:prstGeom>
              <a:solidFill>
                <a:srgbClr val="A3BC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25" name="Rectangle 160"/>
              <p:cNvSpPr>
                <a:spLocks noChangeArrowheads="1"/>
              </p:cNvSpPr>
              <p:nvPr/>
            </p:nvSpPr>
            <p:spPr bwMode="auto">
              <a:xfrm>
                <a:off x="1316" y="2945"/>
                <a:ext cx="4" cy="163"/>
              </a:xfrm>
              <a:prstGeom prst="rect">
                <a:avLst/>
              </a:prstGeom>
              <a:solidFill>
                <a:srgbClr val="A2BA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57" name="Picture 161"/>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1316"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6" name="Rectangle 162"/>
              <p:cNvSpPr>
                <a:spLocks noChangeArrowheads="1"/>
              </p:cNvSpPr>
              <p:nvPr/>
            </p:nvSpPr>
            <p:spPr bwMode="auto">
              <a:xfrm>
                <a:off x="1316" y="2945"/>
                <a:ext cx="4" cy="163"/>
              </a:xfrm>
              <a:prstGeom prst="rect">
                <a:avLst/>
              </a:prstGeom>
              <a:solidFill>
                <a:srgbClr val="A2BA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28" name="Rectangle 163"/>
              <p:cNvSpPr>
                <a:spLocks noChangeArrowheads="1"/>
              </p:cNvSpPr>
              <p:nvPr/>
            </p:nvSpPr>
            <p:spPr bwMode="auto">
              <a:xfrm>
                <a:off x="1320" y="2945"/>
                <a:ext cx="7" cy="163"/>
              </a:xfrm>
              <a:prstGeom prst="rect">
                <a:avLst/>
              </a:prstGeom>
              <a:solidFill>
                <a:srgbClr val="A4BC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60" name="Picture 164"/>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320"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9" name="Rectangle 165"/>
              <p:cNvSpPr>
                <a:spLocks noChangeArrowheads="1"/>
              </p:cNvSpPr>
              <p:nvPr/>
            </p:nvSpPr>
            <p:spPr bwMode="auto">
              <a:xfrm>
                <a:off x="1320" y="2945"/>
                <a:ext cx="7" cy="163"/>
              </a:xfrm>
              <a:prstGeom prst="rect">
                <a:avLst/>
              </a:prstGeom>
              <a:solidFill>
                <a:srgbClr val="A4BC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31" name="Rectangle 166"/>
              <p:cNvSpPr>
                <a:spLocks noChangeArrowheads="1"/>
              </p:cNvSpPr>
              <p:nvPr/>
            </p:nvSpPr>
            <p:spPr bwMode="auto">
              <a:xfrm>
                <a:off x="1327" y="2945"/>
                <a:ext cx="4" cy="163"/>
              </a:xfrm>
              <a:prstGeom prst="rect">
                <a:avLst/>
              </a:prstGeom>
              <a:solidFill>
                <a:srgbClr val="A3BB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63" name="Picture 167"/>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1327"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32" name="Rectangle 168"/>
              <p:cNvSpPr>
                <a:spLocks noChangeArrowheads="1"/>
              </p:cNvSpPr>
              <p:nvPr/>
            </p:nvSpPr>
            <p:spPr bwMode="auto">
              <a:xfrm>
                <a:off x="1327" y="2945"/>
                <a:ext cx="4" cy="163"/>
              </a:xfrm>
              <a:prstGeom prst="rect">
                <a:avLst/>
              </a:prstGeom>
              <a:solidFill>
                <a:srgbClr val="A3BB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34" name="Rectangle 169"/>
              <p:cNvSpPr>
                <a:spLocks noChangeArrowheads="1"/>
              </p:cNvSpPr>
              <p:nvPr/>
            </p:nvSpPr>
            <p:spPr bwMode="auto">
              <a:xfrm>
                <a:off x="1331" y="2945"/>
                <a:ext cx="8" cy="163"/>
              </a:xfrm>
              <a:prstGeom prst="rect">
                <a:avLst/>
              </a:prstGeom>
              <a:solidFill>
                <a:srgbClr val="A4BD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66" name="Picture 170"/>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331"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35" name="Rectangle 171"/>
              <p:cNvSpPr>
                <a:spLocks noChangeArrowheads="1"/>
              </p:cNvSpPr>
              <p:nvPr/>
            </p:nvSpPr>
            <p:spPr bwMode="auto">
              <a:xfrm>
                <a:off x="1331" y="2945"/>
                <a:ext cx="8" cy="163"/>
              </a:xfrm>
              <a:prstGeom prst="rect">
                <a:avLst/>
              </a:prstGeom>
              <a:solidFill>
                <a:srgbClr val="A4BD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37" name="Rectangle 172"/>
              <p:cNvSpPr>
                <a:spLocks noChangeArrowheads="1"/>
              </p:cNvSpPr>
              <p:nvPr/>
            </p:nvSpPr>
            <p:spPr bwMode="auto">
              <a:xfrm>
                <a:off x="1339" y="2945"/>
                <a:ext cx="4" cy="163"/>
              </a:xfrm>
              <a:prstGeom prst="rect">
                <a:avLst/>
              </a:prstGeom>
              <a:solidFill>
                <a:srgbClr val="A3BB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69" name="Picture 173"/>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1339"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38" name="Rectangle 174"/>
              <p:cNvSpPr>
                <a:spLocks noChangeArrowheads="1"/>
              </p:cNvSpPr>
              <p:nvPr/>
            </p:nvSpPr>
            <p:spPr bwMode="auto">
              <a:xfrm>
                <a:off x="1339" y="2945"/>
                <a:ext cx="4" cy="163"/>
              </a:xfrm>
              <a:prstGeom prst="rect">
                <a:avLst/>
              </a:prstGeom>
              <a:solidFill>
                <a:srgbClr val="A3BB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40" name="Rectangle 175"/>
              <p:cNvSpPr>
                <a:spLocks noChangeArrowheads="1"/>
              </p:cNvSpPr>
              <p:nvPr/>
            </p:nvSpPr>
            <p:spPr bwMode="auto">
              <a:xfrm>
                <a:off x="1343" y="2945"/>
                <a:ext cx="19" cy="163"/>
              </a:xfrm>
              <a:prstGeom prst="rect">
                <a:avLst/>
              </a:prstGeom>
              <a:solidFill>
                <a:srgbClr val="A5BD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72" name="Picture 176"/>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1343"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1" name="Rectangle 177"/>
              <p:cNvSpPr>
                <a:spLocks noChangeArrowheads="1"/>
              </p:cNvSpPr>
              <p:nvPr/>
            </p:nvSpPr>
            <p:spPr bwMode="auto">
              <a:xfrm>
                <a:off x="1343" y="2945"/>
                <a:ext cx="19" cy="163"/>
              </a:xfrm>
              <a:prstGeom prst="rect">
                <a:avLst/>
              </a:prstGeom>
              <a:solidFill>
                <a:srgbClr val="A5BD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43" name="Rectangle 178"/>
              <p:cNvSpPr>
                <a:spLocks noChangeArrowheads="1"/>
              </p:cNvSpPr>
              <p:nvPr/>
            </p:nvSpPr>
            <p:spPr bwMode="auto">
              <a:xfrm>
                <a:off x="1362" y="2945"/>
                <a:ext cx="3" cy="163"/>
              </a:xfrm>
              <a:prstGeom prst="rect">
                <a:avLst/>
              </a:prstGeom>
              <a:solidFill>
                <a:srgbClr val="A4B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75" name="Picture 179"/>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1362" y="2945"/>
                <a:ext cx="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4" name="Rectangle 180"/>
              <p:cNvSpPr>
                <a:spLocks noChangeArrowheads="1"/>
              </p:cNvSpPr>
              <p:nvPr/>
            </p:nvSpPr>
            <p:spPr bwMode="auto">
              <a:xfrm>
                <a:off x="1362" y="2945"/>
                <a:ext cx="3" cy="163"/>
              </a:xfrm>
              <a:prstGeom prst="rect">
                <a:avLst/>
              </a:prstGeom>
              <a:solidFill>
                <a:srgbClr val="A4B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46" name="Rectangle 181"/>
              <p:cNvSpPr>
                <a:spLocks noChangeArrowheads="1"/>
              </p:cNvSpPr>
              <p:nvPr/>
            </p:nvSpPr>
            <p:spPr bwMode="auto">
              <a:xfrm>
                <a:off x="1365" y="2945"/>
                <a:ext cx="8" cy="163"/>
              </a:xfrm>
              <a:prstGeom prst="rect">
                <a:avLst/>
              </a:prstGeom>
              <a:solidFill>
                <a:srgbClr val="A6B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78" name="Picture 182"/>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1365"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7" name="Rectangle 183"/>
              <p:cNvSpPr>
                <a:spLocks noChangeArrowheads="1"/>
              </p:cNvSpPr>
              <p:nvPr/>
            </p:nvSpPr>
            <p:spPr bwMode="auto">
              <a:xfrm>
                <a:off x="1365" y="2945"/>
                <a:ext cx="8" cy="163"/>
              </a:xfrm>
              <a:prstGeom prst="rect">
                <a:avLst/>
              </a:prstGeom>
              <a:solidFill>
                <a:srgbClr val="A6B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49" name="Rectangle 184"/>
              <p:cNvSpPr>
                <a:spLocks noChangeArrowheads="1"/>
              </p:cNvSpPr>
              <p:nvPr/>
            </p:nvSpPr>
            <p:spPr bwMode="auto">
              <a:xfrm>
                <a:off x="1373" y="2945"/>
                <a:ext cx="8" cy="163"/>
              </a:xfrm>
              <a:prstGeom prst="rect">
                <a:avLst/>
              </a:prstGeom>
              <a:solidFill>
                <a:srgbClr val="A5BD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81" name="Picture 185"/>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373"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0" name="Rectangle 186"/>
              <p:cNvSpPr>
                <a:spLocks noChangeArrowheads="1"/>
              </p:cNvSpPr>
              <p:nvPr/>
            </p:nvSpPr>
            <p:spPr bwMode="auto">
              <a:xfrm>
                <a:off x="1373" y="2945"/>
                <a:ext cx="8" cy="163"/>
              </a:xfrm>
              <a:prstGeom prst="rect">
                <a:avLst/>
              </a:prstGeom>
              <a:solidFill>
                <a:srgbClr val="A5BD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52" name="Rectangle 187"/>
              <p:cNvSpPr>
                <a:spLocks noChangeArrowheads="1"/>
              </p:cNvSpPr>
              <p:nvPr/>
            </p:nvSpPr>
            <p:spPr bwMode="auto">
              <a:xfrm>
                <a:off x="1381" y="2945"/>
                <a:ext cx="3" cy="163"/>
              </a:xfrm>
              <a:prstGeom prst="rect">
                <a:avLst/>
              </a:prstGeom>
              <a:solidFill>
                <a:srgbClr val="A7B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84" name="Picture 188"/>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1381" y="2945"/>
                <a:ext cx="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3" name="Rectangle 189"/>
              <p:cNvSpPr>
                <a:spLocks noChangeArrowheads="1"/>
              </p:cNvSpPr>
              <p:nvPr/>
            </p:nvSpPr>
            <p:spPr bwMode="auto">
              <a:xfrm>
                <a:off x="1381" y="2945"/>
                <a:ext cx="3" cy="163"/>
              </a:xfrm>
              <a:prstGeom prst="rect">
                <a:avLst/>
              </a:prstGeom>
              <a:solidFill>
                <a:srgbClr val="A7B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55" name="Rectangle 190"/>
              <p:cNvSpPr>
                <a:spLocks noChangeArrowheads="1"/>
              </p:cNvSpPr>
              <p:nvPr/>
            </p:nvSpPr>
            <p:spPr bwMode="auto">
              <a:xfrm>
                <a:off x="1384" y="2945"/>
                <a:ext cx="8" cy="163"/>
              </a:xfrm>
              <a:prstGeom prst="rect">
                <a:avLst/>
              </a:prstGeom>
              <a:solidFill>
                <a:srgbClr val="A6BD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87" name="Picture 191"/>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1384"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6" name="Rectangle 192"/>
              <p:cNvSpPr>
                <a:spLocks noChangeArrowheads="1"/>
              </p:cNvSpPr>
              <p:nvPr/>
            </p:nvSpPr>
            <p:spPr bwMode="auto">
              <a:xfrm>
                <a:off x="1384" y="2945"/>
                <a:ext cx="8" cy="163"/>
              </a:xfrm>
              <a:prstGeom prst="rect">
                <a:avLst/>
              </a:prstGeom>
              <a:solidFill>
                <a:srgbClr val="A6BD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58" name="Rectangle 193"/>
              <p:cNvSpPr>
                <a:spLocks noChangeArrowheads="1"/>
              </p:cNvSpPr>
              <p:nvPr/>
            </p:nvSpPr>
            <p:spPr bwMode="auto">
              <a:xfrm>
                <a:off x="1392" y="2945"/>
                <a:ext cx="4" cy="163"/>
              </a:xfrm>
              <a:prstGeom prst="rect">
                <a:avLst/>
              </a:prstGeom>
              <a:solidFill>
                <a:srgbClr val="A7BF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59" name="Picture 194"/>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1392"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61" name="Rectangle 195"/>
              <p:cNvSpPr>
                <a:spLocks noChangeArrowheads="1"/>
              </p:cNvSpPr>
              <p:nvPr/>
            </p:nvSpPr>
            <p:spPr bwMode="auto">
              <a:xfrm>
                <a:off x="1392" y="2945"/>
                <a:ext cx="4" cy="163"/>
              </a:xfrm>
              <a:prstGeom prst="rect">
                <a:avLst/>
              </a:prstGeom>
              <a:solidFill>
                <a:srgbClr val="A7BF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62" name="Rectangle 196"/>
              <p:cNvSpPr>
                <a:spLocks noChangeArrowheads="1"/>
              </p:cNvSpPr>
              <p:nvPr/>
            </p:nvSpPr>
            <p:spPr bwMode="auto">
              <a:xfrm>
                <a:off x="1396" y="2945"/>
                <a:ext cx="7" cy="163"/>
              </a:xfrm>
              <a:prstGeom prst="rect">
                <a:avLst/>
              </a:prstGeom>
              <a:solidFill>
                <a:srgbClr val="A6BD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64" name="Picture 197"/>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1396"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65" name="Rectangle 198"/>
              <p:cNvSpPr>
                <a:spLocks noChangeArrowheads="1"/>
              </p:cNvSpPr>
              <p:nvPr/>
            </p:nvSpPr>
            <p:spPr bwMode="auto">
              <a:xfrm>
                <a:off x="1396" y="2945"/>
                <a:ext cx="7" cy="163"/>
              </a:xfrm>
              <a:prstGeom prst="rect">
                <a:avLst/>
              </a:prstGeom>
              <a:solidFill>
                <a:srgbClr val="A6BD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67" name="Rectangle 199"/>
              <p:cNvSpPr>
                <a:spLocks noChangeArrowheads="1"/>
              </p:cNvSpPr>
              <p:nvPr/>
            </p:nvSpPr>
            <p:spPr bwMode="auto">
              <a:xfrm>
                <a:off x="1403" y="2945"/>
                <a:ext cx="16" cy="163"/>
              </a:xfrm>
              <a:prstGeom prst="rect">
                <a:avLst/>
              </a:prstGeom>
              <a:solidFill>
                <a:srgbClr val="A8BF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68" name="Picture 200"/>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1403" y="2945"/>
                <a:ext cx="1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70" name="Rectangle 201"/>
              <p:cNvSpPr>
                <a:spLocks noChangeArrowheads="1"/>
              </p:cNvSpPr>
              <p:nvPr/>
            </p:nvSpPr>
            <p:spPr bwMode="auto">
              <a:xfrm>
                <a:off x="1403" y="2945"/>
                <a:ext cx="16" cy="163"/>
              </a:xfrm>
              <a:prstGeom prst="rect">
                <a:avLst/>
              </a:prstGeom>
              <a:solidFill>
                <a:srgbClr val="A8BF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71" name="Rectangle 202"/>
              <p:cNvSpPr>
                <a:spLocks noChangeArrowheads="1"/>
              </p:cNvSpPr>
              <p:nvPr/>
            </p:nvSpPr>
            <p:spPr bwMode="auto">
              <a:xfrm>
                <a:off x="1419" y="2945"/>
                <a:ext cx="23" cy="163"/>
              </a:xfrm>
              <a:prstGeom prst="rect">
                <a:avLst/>
              </a:prstGeom>
              <a:solidFill>
                <a:srgbClr val="A7BE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273" name="Picture 203"/>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1419"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74" name="Rectangle 204"/>
              <p:cNvSpPr>
                <a:spLocks noChangeArrowheads="1"/>
              </p:cNvSpPr>
              <p:nvPr/>
            </p:nvSpPr>
            <p:spPr bwMode="auto">
              <a:xfrm>
                <a:off x="1419" y="2945"/>
                <a:ext cx="23" cy="163"/>
              </a:xfrm>
              <a:prstGeom prst="rect">
                <a:avLst/>
              </a:prstGeom>
              <a:solidFill>
                <a:srgbClr val="A7BE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 name="Group 406"/>
            <p:cNvGrpSpPr>
              <a:grpSpLocks/>
            </p:cNvGrpSpPr>
            <p:nvPr/>
          </p:nvGrpSpPr>
          <p:grpSpPr bwMode="auto">
            <a:xfrm>
              <a:off x="1442" y="2945"/>
              <a:ext cx="928" cy="163"/>
              <a:chOff x="1442" y="2945"/>
              <a:chExt cx="928" cy="163"/>
            </a:xfrm>
          </p:grpSpPr>
          <p:sp>
            <p:nvSpPr>
              <p:cNvPr id="4510" name="Rectangle 206"/>
              <p:cNvSpPr>
                <a:spLocks noChangeArrowheads="1"/>
              </p:cNvSpPr>
              <p:nvPr/>
            </p:nvSpPr>
            <p:spPr bwMode="auto">
              <a:xfrm>
                <a:off x="1442" y="2945"/>
                <a:ext cx="22" cy="163"/>
              </a:xfrm>
              <a:prstGeom prst="rect">
                <a:avLst/>
              </a:prstGeom>
              <a:solidFill>
                <a:srgbClr val="A8BF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03" name="Picture 207"/>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1442" y="2945"/>
                <a:ext cx="22"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08" name="Rectangle 208"/>
              <p:cNvSpPr>
                <a:spLocks noChangeArrowheads="1"/>
              </p:cNvSpPr>
              <p:nvPr/>
            </p:nvSpPr>
            <p:spPr bwMode="auto">
              <a:xfrm>
                <a:off x="1442" y="2945"/>
                <a:ext cx="22" cy="163"/>
              </a:xfrm>
              <a:prstGeom prst="rect">
                <a:avLst/>
              </a:prstGeom>
              <a:solidFill>
                <a:srgbClr val="A8BF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09" name="Rectangle 209"/>
              <p:cNvSpPr>
                <a:spLocks noChangeArrowheads="1"/>
              </p:cNvSpPr>
              <p:nvPr/>
            </p:nvSpPr>
            <p:spPr bwMode="auto">
              <a:xfrm>
                <a:off x="1464" y="2945"/>
                <a:ext cx="23" cy="163"/>
              </a:xfrm>
              <a:prstGeom prst="rect">
                <a:avLst/>
              </a:prstGeom>
              <a:solidFill>
                <a:srgbClr val="A9C0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06" name="Picture 210"/>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1464"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Rectangle 211"/>
              <p:cNvSpPr>
                <a:spLocks noChangeArrowheads="1"/>
              </p:cNvSpPr>
              <p:nvPr/>
            </p:nvSpPr>
            <p:spPr bwMode="auto">
              <a:xfrm>
                <a:off x="1464" y="2945"/>
                <a:ext cx="23" cy="163"/>
              </a:xfrm>
              <a:prstGeom prst="rect">
                <a:avLst/>
              </a:prstGeom>
              <a:solidFill>
                <a:srgbClr val="A9C0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12" name="Rectangle 212"/>
              <p:cNvSpPr>
                <a:spLocks noChangeArrowheads="1"/>
              </p:cNvSpPr>
              <p:nvPr/>
            </p:nvSpPr>
            <p:spPr bwMode="auto">
              <a:xfrm>
                <a:off x="1487" y="2945"/>
                <a:ext cx="4" cy="163"/>
              </a:xfrm>
              <a:prstGeom prst="rect">
                <a:avLst/>
              </a:prstGeom>
              <a:solidFill>
                <a:srgbClr val="A9BF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09" name="Picture 213"/>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1487"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3" name="Rectangle 214"/>
              <p:cNvSpPr>
                <a:spLocks noChangeArrowheads="1"/>
              </p:cNvSpPr>
              <p:nvPr/>
            </p:nvSpPr>
            <p:spPr bwMode="auto">
              <a:xfrm>
                <a:off x="1487" y="2945"/>
                <a:ext cx="4" cy="163"/>
              </a:xfrm>
              <a:prstGeom prst="rect">
                <a:avLst/>
              </a:prstGeom>
              <a:solidFill>
                <a:srgbClr val="A9BF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14" name="Rectangle 215"/>
              <p:cNvSpPr>
                <a:spLocks noChangeArrowheads="1"/>
              </p:cNvSpPr>
              <p:nvPr/>
            </p:nvSpPr>
            <p:spPr bwMode="auto">
              <a:xfrm>
                <a:off x="1491" y="2945"/>
                <a:ext cx="8" cy="163"/>
              </a:xfrm>
              <a:prstGeom prst="rect">
                <a:avLst/>
              </a:prstGeom>
              <a:solidFill>
                <a:srgbClr val="ABC1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12" name="Picture 216"/>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1491"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5" name="Rectangle 217"/>
              <p:cNvSpPr>
                <a:spLocks noChangeArrowheads="1"/>
              </p:cNvSpPr>
              <p:nvPr/>
            </p:nvSpPr>
            <p:spPr bwMode="auto">
              <a:xfrm>
                <a:off x="1491" y="2945"/>
                <a:ext cx="8" cy="163"/>
              </a:xfrm>
              <a:prstGeom prst="rect">
                <a:avLst/>
              </a:prstGeom>
              <a:solidFill>
                <a:srgbClr val="ABC1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16" name="Rectangle 218"/>
              <p:cNvSpPr>
                <a:spLocks noChangeArrowheads="1"/>
              </p:cNvSpPr>
              <p:nvPr/>
            </p:nvSpPr>
            <p:spPr bwMode="auto">
              <a:xfrm>
                <a:off x="1499" y="2945"/>
                <a:ext cx="3" cy="163"/>
              </a:xfrm>
              <a:prstGeom prst="rect">
                <a:avLst/>
              </a:prstGeom>
              <a:solidFill>
                <a:srgbClr val="A9C0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15" name="Picture 219"/>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1499" y="2945"/>
                <a:ext cx="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7" name="Rectangle 220"/>
              <p:cNvSpPr>
                <a:spLocks noChangeArrowheads="1"/>
              </p:cNvSpPr>
              <p:nvPr/>
            </p:nvSpPr>
            <p:spPr bwMode="auto">
              <a:xfrm>
                <a:off x="1499" y="2945"/>
                <a:ext cx="3" cy="163"/>
              </a:xfrm>
              <a:prstGeom prst="rect">
                <a:avLst/>
              </a:prstGeom>
              <a:solidFill>
                <a:srgbClr val="A9C0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18" name="Rectangle 221"/>
              <p:cNvSpPr>
                <a:spLocks noChangeArrowheads="1"/>
              </p:cNvSpPr>
              <p:nvPr/>
            </p:nvSpPr>
            <p:spPr bwMode="auto">
              <a:xfrm>
                <a:off x="1502" y="2945"/>
                <a:ext cx="19" cy="163"/>
              </a:xfrm>
              <a:prstGeom prst="rect">
                <a:avLst/>
              </a:prstGeom>
              <a:solidFill>
                <a:srgbClr val="ABC1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18" name="Picture 222"/>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1502"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9" name="Rectangle 223"/>
              <p:cNvSpPr>
                <a:spLocks noChangeArrowheads="1"/>
              </p:cNvSpPr>
              <p:nvPr/>
            </p:nvSpPr>
            <p:spPr bwMode="auto">
              <a:xfrm>
                <a:off x="1502" y="2945"/>
                <a:ext cx="19" cy="163"/>
              </a:xfrm>
              <a:prstGeom prst="rect">
                <a:avLst/>
              </a:prstGeom>
              <a:solidFill>
                <a:srgbClr val="ABC1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20" name="Rectangle 224"/>
              <p:cNvSpPr>
                <a:spLocks noChangeArrowheads="1"/>
              </p:cNvSpPr>
              <p:nvPr/>
            </p:nvSpPr>
            <p:spPr bwMode="auto">
              <a:xfrm>
                <a:off x="1521" y="2945"/>
                <a:ext cx="4" cy="163"/>
              </a:xfrm>
              <a:prstGeom prst="rect">
                <a:avLst/>
              </a:prstGeom>
              <a:solidFill>
                <a:srgbClr val="ABC0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21" name="Picture 225"/>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1521"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1" name="Rectangle 226"/>
              <p:cNvSpPr>
                <a:spLocks noChangeArrowheads="1"/>
              </p:cNvSpPr>
              <p:nvPr/>
            </p:nvSpPr>
            <p:spPr bwMode="auto">
              <a:xfrm>
                <a:off x="1521" y="2945"/>
                <a:ext cx="4" cy="163"/>
              </a:xfrm>
              <a:prstGeom prst="rect">
                <a:avLst/>
              </a:prstGeom>
              <a:solidFill>
                <a:srgbClr val="ABC0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22" name="Rectangle 227"/>
              <p:cNvSpPr>
                <a:spLocks noChangeArrowheads="1"/>
              </p:cNvSpPr>
              <p:nvPr/>
            </p:nvSpPr>
            <p:spPr bwMode="auto">
              <a:xfrm>
                <a:off x="1525" y="2945"/>
                <a:ext cx="19" cy="163"/>
              </a:xfrm>
              <a:prstGeom prst="rect">
                <a:avLst/>
              </a:prstGeom>
              <a:solidFill>
                <a:srgbClr val="ACC2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24" name="Picture 228"/>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1525"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3" name="Rectangle 229"/>
              <p:cNvSpPr>
                <a:spLocks noChangeArrowheads="1"/>
              </p:cNvSpPr>
              <p:nvPr/>
            </p:nvSpPr>
            <p:spPr bwMode="auto">
              <a:xfrm>
                <a:off x="1525" y="2945"/>
                <a:ext cx="19" cy="163"/>
              </a:xfrm>
              <a:prstGeom prst="rect">
                <a:avLst/>
              </a:prstGeom>
              <a:solidFill>
                <a:srgbClr val="ACC2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24" name="Rectangle 230"/>
              <p:cNvSpPr>
                <a:spLocks noChangeArrowheads="1"/>
              </p:cNvSpPr>
              <p:nvPr/>
            </p:nvSpPr>
            <p:spPr bwMode="auto">
              <a:xfrm>
                <a:off x="1544" y="2945"/>
                <a:ext cx="8" cy="163"/>
              </a:xfrm>
              <a:prstGeom prst="rect">
                <a:avLst/>
              </a:prstGeom>
              <a:solidFill>
                <a:srgbClr val="ACC1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27" name="Picture 231"/>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1544"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5" name="Rectangle 232"/>
              <p:cNvSpPr>
                <a:spLocks noChangeArrowheads="1"/>
              </p:cNvSpPr>
              <p:nvPr/>
            </p:nvSpPr>
            <p:spPr bwMode="auto">
              <a:xfrm>
                <a:off x="1544" y="2945"/>
                <a:ext cx="8" cy="163"/>
              </a:xfrm>
              <a:prstGeom prst="rect">
                <a:avLst/>
              </a:prstGeom>
              <a:solidFill>
                <a:srgbClr val="ACC1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26" name="Rectangle 233"/>
              <p:cNvSpPr>
                <a:spLocks noChangeArrowheads="1"/>
              </p:cNvSpPr>
              <p:nvPr/>
            </p:nvSpPr>
            <p:spPr bwMode="auto">
              <a:xfrm>
                <a:off x="1552" y="2945"/>
                <a:ext cx="4" cy="163"/>
              </a:xfrm>
              <a:prstGeom prst="rect">
                <a:avLst/>
              </a:prstGeom>
              <a:solidFill>
                <a:srgbClr val="ADC3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30" name="Picture 234"/>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1552"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7" name="Rectangle 235"/>
              <p:cNvSpPr>
                <a:spLocks noChangeArrowheads="1"/>
              </p:cNvSpPr>
              <p:nvPr/>
            </p:nvSpPr>
            <p:spPr bwMode="auto">
              <a:xfrm>
                <a:off x="1552" y="2945"/>
                <a:ext cx="4" cy="163"/>
              </a:xfrm>
              <a:prstGeom prst="rect">
                <a:avLst/>
              </a:prstGeom>
              <a:solidFill>
                <a:srgbClr val="ADC3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28" name="Rectangle 236"/>
              <p:cNvSpPr>
                <a:spLocks noChangeArrowheads="1"/>
              </p:cNvSpPr>
              <p:nvPr/>
            </p:nvSpPr>
            <p:spPr bwMode="auto">
              <a:xfrm>
                <a:off x="1556" y="2945"/>
                <a:ext cx="7" cy="163"/>
              </a:xfrm>
              <a:prstGeom prst="rect">
                <a:avLst/>
              </a:prstGeom>
              <a:solidFill>
                <a:srgbClr val="ACC1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33" name="Picture 237"/>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1556"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9" name="Rectangle 238"/>
              <p:cNvSpPr>
                <a:spLocks noChangeArrowheads="1"/>
              </p:cNvSpPr>
              <p:nvPr/>
            </p:nvSpPr>
            <p:spPr bwMode="auto">
              <a:xfrm>
                <a:off x="1556" y="2945"/>
                <a:ext cx="7" cy="163"/>
              </a:xfrm>
              <a:prstGeom prst="rect">
                <a:avLst/>
              </a:prstGeom>
              <a:solidFill>
                <a:srgbClr val="ACC1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30" name="Rectangle 239"/>
              <p:cNvSpPr>
                <a:spLocks noChangeArrowheads="1"/>
              </p:cNvSpPr>
              <p:nvPr/>
            </p:nvSpPr>
            <p:spPr bwMode="auto">
              <a:xfrm>
                <a:off x="1563" y="2945"/>
                <a:ext cx="16" cy="163"/>
              </a:xfrm>
              <a:prstGeom prst="rect">
                <a:avLst/>
              </a:prstGeom>
              <a:solidFill>
                <a:srgbClr val="AEC3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36" name="Picture 240"/>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1563" y="2945"/>
                <a:ext cx="1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1" name="Rectangle 241"/>
              <p:cNvSpPr>
                <a:spLocks noChangeArrowheads="1"/>
              </p:cNvSpPr>
              <p:nvPr/>
            </p:nvSpPr>
            <p:spPr bwMode="auto">
              <a:xfrm>
                <a:off x="1563" y="2945"/>
                <a:ext cx="16" cy="163"/>
              </a:xfrm>
              <a:prstGeom prst="rect">
                <a:avLst/>
              </a:prstGeom>
              <a:solidFill>
                <a:srgbClr val="AEC3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32" name="Rectangle 242"/>
              <p:cNvSpPr>
                <a:spLocks noChangeArrowheads="1"/>
              </p:cNvSpPr>
              <p:nvPr/>
            </p:nvSpPr>
            <p:spPr bwMode="auto">
              <a:xfrm>
                <a:off x="1579" y="2945"/>
                <a:ext cx="7" cy="163"/>
              </a:xfrm>
              <a:prstGeom prst="rect">
                <a:avLst/>
              </a:prstGeom>
              <a:solidFill>
                <a:srgbClr val="ADC2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39" name="Picture 243"/>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1579"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3" name="Rectangle 244"/>
              <p:cNvSpPr>
                <a:spLocks noChangeArrowheads="1"/>
              </p:cNvSpPr>
              <p:nvPr/>
            </p:nvSpPr>
            <p:spPr bwMode="auto">
              <a:xfrm>
                <a:off x="1579" y="2945"/>
                <a:ext cx="7" cy="163"/>
              </a:xfrm>
              <a:prstGeom prst="rect">
                <a:avLst/>
              </a:prstGeom>
              <a:solidFill>
                <a:srgbClr val="ADC2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34" name="Rectangle 245"/>
              <p:cNvSpPr>
                <a:spLocks noChangeArrowheads="1"/>
              </p:cNvSpPr>
              <p:nvPr/>
            </p:nvSpPr>
            <p:spPr bwMode="auto">
              <a:xfrm>
                <a:off x="1586" y="2945"/>
                <a:ext cx="15" cy="163"/>
              </a:xfrm>
              <a:prstGeom prst="rect">
                <a:avLst/>
              </a:prstGeom>
              <a:solidFill>
                <a:srgbClr val="AFC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42" name="Picture 246"/>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1586"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5" name="Rectangle 247"/>
              <p:cNvSpPr>
                <a:spLocks noChangeArrowheads="1"/>
              </p:cNvSpPr>
              <p:nvPr/>
            </p:nvSpPr>
            <p:spPr bwMode="auto">
              <a:xfrm>
                <a:off x="1586" y="2945"/>
                <a:ext cx="15" cy="163"/>
              </a:xfrm>
              <a:prstGeom prst="rect">
                <a:avLst/>
              </a:prstGeom>
              <a:solidFill>
                <a:srgbClr val="AFC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36" name="Rectangle 248"/>
              <p:cNvSpPr>
                <a:spLocks noChangeArrowheads="1"/>
              </p:cNvSpPr>
              <p:nvPr/>
            </p:nvSpPr>
            <p:spPr bwMode="auto">
              <a:xfrm>
                <a:off x="1601" y="2945"/>
                <a:ext cx="23" cy="163"/>
              </a:xfrm>
              <a:prstGeom prst="rect">
                <a:avLst/>
              </a:prstGeom>
              <a:solidFill>
                <a:srgbClr val="AEC3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45" name="Picture 249"/>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1601"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7" name="Rectangle 250"/>
              <p:cNvSpPr>
                <a:spLocks noChangeArrowheads="1"/>
              </p:cNvSpPr>
              <p:nvPr/>
            </p:nvSpPr>
            <p:spPr bwMode="auto">
              <a:xfrm>
                <a:off x="1601" y="2945"/>
                <a:ext cx="23" cy="163"/>
              </a:xfrm>
              <a:prstGeom prst="rect">
                <a:avLst/>
              </a:prstGeom>
              <a:solidFill>
                <a:srgbClr val="AEC3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38" name="Rectangle 251"/>
              <p:cNvSpPr>
                <a:spLocks noChangeArrowheads="1"/>
              </p:cNvSpPr>
              <p:nvPr/>
            </p:nvSpPr>
            <p:spPr bwMode="auto">
              <a:xfrm>
                <a:off x="1624" y="2945"/>
                <a:ext cx="23" cy="163"/>
              </a:xfrm>
              <a:prstGeom prst="rect">
                <a:avLst/>
              </a:prstGeom>
              <a:solidFill>
                <a:srgbClr val="AFC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48" name="Picture 252"/>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1624"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9" name="Rectangle 253"/>
              <p:cNvSpPr>
                <a:spLocks noChangeArrowheads="1"/>
              </p:cNvSpPr>
              <p:nvPr/>
            </p:nvSpPr>
            <p:spPr bwMode="auto">
              <a:xfrm>
                <a:off x="1624" y="2945"/>
                <a:ext cx="23" cy="163"/>
              </a:xfrm>
              <a:prstGeom prst="rect">
                <a:avLst/>
              </a:prstGeom>
              <a:solidFill>
                <a:srgbClr val="AFC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12" name="Rectangle 254"/>
              <p:cNvSpPr>
                <a:spLocks noChangeArrowheads="1"/>
              </p:cNvSpPr>
              <p:nvPr/>
            </p:nvSpPr>
            <p:spPr bwMode="auto">
              <a:xfrm>
                <a:off x="1647" y="2945"/>
                <a:ext cx="11" cy="163"/>
              </a:xfrm>
              <a:prstGeom prst="rect">
                <a:avLst/>
              </a:prstGeom>
              <a:solidFill>
                <a:srgbClr val="B0C4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51" name="Picture 255"/>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1647" y="2945"/>
                <a:ext cx="11"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3" name="Rectangle 256"/>
              <p:cNvSpPr>
                <a:spLocks noChangeArrowheads="1"/>
              </p:cNvSpPr>
              <p:nvPr/>
            </p:nvSpPr>
            <p:spPr bwMode="auto">
              <a:xfrm>
                <a:off x="1647" y="2945"/>
                <a:ext cx="11" cy="163"/>
              </a:xfrm>
              <a:prstGeom prst="rect">
                <a:avLst/>
              </a:prstGeom>
              <a:solidFill>
                <a:srgbClr val="B0C4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15" name="Rectangle 257"/>
              <p:cNvSpPr>
                <a:spLocks noChangeArrowheads="1"/>
              </p:cNvSpPr>
              <p:nvPr/>
            </p:nvSpPr>
            <p:spPr bwMode="auto">
              <a:xfrm>
                <a:off x="1658" y="2945"/>
                <a:ext cx="4" cy="163"/>
              </a:xfrm>
              <a:prstGeom prst="rect">
                <a:avLst/>
              </a:prstGeom>
              <a:solidFill>
                <a:srgbClr val="AFC3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54" name="Picture 258"/>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1658"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6" name="Rectangle 259"/>
              <p:cNvSpPr>
                <a:spLocks noChangeArrowheads="1"/>
              </p:cNvSpPr>
              <p:nvPr/>
            </p:nvSpPr>
            <p:spPr bwMode="auto">
              <a:xfrm>
                <a:off x="1658" y="2945"/>
                <a:ext cx="4" cy="163"/>
              </a:xfrm>
              <a:prstGeom prst="rect">
                <a:avLst/>
              </a:prstGeom>
              <a:solidFill>
                <a:srgbClr val="AFC3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18" name="Rectangle 260"/>
              <p:cNvSpPr>
                <a:spLocks noChangeArrowheads="1"/>
              </p:cNvSpPr>
              <p:nvPr/>
            </p:nvSpPr>
            <p:spPr bwMode="auto">
              <a:xfrm>
                <a:off x="1662" y="2945"/>
                <a:ext cx="8" cy="163"/>
              </a:xfrm>
              <a:prstGeom prst="rect">
                <a:avLst/>
              </a:prstGeom>
              <a:solidFill>
                <a:srgbClr val="B0C5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57" name="Picture 261"/>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1662"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9" name="Rectangle 262"/>
              <p:cNvSpPr>
                <a:spLocks noChangeArrowheads="1"/>
              </p:cNvSpPr>
              <p:nvPr/>
            </p:nvSpPr>
            <p:spPr bwMode="auto">
              <a:xfrm>
                <a:off x="1662" y="2945"/>
                <a:ext cx="8" cy="163"/>
              </a:xfrm>
              <a:prstGeom prst="rect">
                <a:avLst/>
              </a:prstGeom>
              <a:solidFill>
                <a:srgbClr val="B0C5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21" name="Rectangle 263"/>
              <p:cNvSpPr>
                <a:spLocks noChangeArrowheads="1"/>
              </p:cNvSpPr>
              <p:nvPr/>
            </p:nvSpPr>
            <p:spPr bwMode="auto">
              <a:xfrm>
                <a:off x="1670" y="2945"/>
                <a:ext cx="4" cy="163"/>
              </a:xfrm>
              <a:prstGeom prst="rect">
                <a:avLst/>
              </a:prstGeom>
              <a:solidFill>
                <a:srgbClr val="AFC3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60" name="Picture 264"/>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1670"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2" name="Rectangle 265"/>
              <p:cNvSpPr>
                <a:spLocks noChangeArrowheads="1"/>
              </p:cNvSpPr>
              <p:nvPr/>
            </p:nvSpPr>
            <p:spPr bwMode="auto">
              <a:xfrm>
                <a:off x="1670" y="2945"/>
                <a:ext cx="4" cy="163"/>
              </a:xfrm>
              <a:prstGeom prst="rect">
                <a:avLst/>
              </a:prstGeom>
              <a:solidFill>
                <a:srgbClr val="AFC3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24" name="Rectangle 266"/>
              <p:cNvSpPr>
                <a:spLocks noChangeArrowheads="1"/>
              </p:cNvSpPr>
              <p:nvPr/>
            </p:nvSpPr>
            <p:spPr bwMode="auto">
              <a:xfrm>
                <a:off x="1674" y="2945"/>
                <a:ext cx="19" cy="163"/>
              </a:xfrm>
              <a:prstGeom prst="rect">
                <a:avLst/>
              </a:prstGeom>
              <a:solidFill>
                <a:srgbClr val="B1C5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63" name="Picture 267"/>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1674"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5" name="Rectangle 268"/>
              <p:cNvSpPr>
                <a:spLocks noChangeArrowheads="1"/>
              </p:cNvSpPr>
              <p:nvPr/>
            </p:nvSpPr>
            <p:spPr bwMode="auto">
              <a:xfrm>
                <a:off x="1674" y="2945"/>
                <a:ext cx="19" cy="163"/>
              </a:xfrm>
              <a:prstGeom prst="rect">
                <a:avLst/>
              </a:prstGeom>
              <a:solidFill>
                <a:srgbClr val="B1C5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27" name="Rectangle 269"/>
              <p:cNvSpPr>
                <a:spLocks noChangeArrowheads="1"/>
              </p:cNvSpPr>
              <p:nvPr/>
            </p:nvSpPr>
            <p:spPr bwMode="auto">
              <a:xfrm>
                <a:off x="1693" y="2945"/>
                <a:ext cx="4" cy="163"/>
              </a:xfrm>
              <a:prstGeom prst="rect">
                <a:avLst/>
              </a:prstGeom>
              <a:solidFill>
                <a:srgbClr val="B0C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66" name="Picture 270"/>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1693"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8" name="Rectangle 271"/>
              <p:cNvSpPr>
                <a:spLocks noChangeArrowheads="1"/>
              </p:cNvSpPr>
              <p:nvPr/>
            </p:nvSpPr>
            <p:spPr bwMode="auto">
              <a:xfrm>
                <a:off x="1693" y="2945"/>
                <a:ext cx="4" cy="163"/>
              </a:xfrm>
              <a:prstGeom prst="rect">
                <a:avLst/>
              </a:prstGeom>
              <a:solidFill>
                <a:srgbClr val="B0C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0" name="Rectangle 272"/>
              <p:cNvSpPr>
                <a:spLocks noChangeArrowheads="1"/>
              </p:cNvSpPr>
              <p:nvPr/>
            </p:nvSpPr>
            <p:spPr bwMode="auto">
              <a:xfrm>
                <a:off x="1697" y="2945"/>
                <a:ext cx="3" cy="163"/>
              </a:xfrm>
              <a:prstGeom prst="rect">
                <a:avLst/>
              </a:prstGeom>
              <a:solidFill>
                <a:srgbClr val="B0C6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69" name="Picture 273"/>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1697" y="2945"/>
                <a:ext cx="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1" name="Rectangle 274"/>
              <p:cNvSpPr>
                <a:spLocks noChangeArrowheads="1"/>
              </p:cNvSpPr>
              <p:nvPr/>
            </p:nvSpPr>
            <p:spPr bwMode="auto">
              <a:xfrm>
                <a:off x="1697" y="2945"/>
                <a:ext cx="3" cy="163"/>
              </a:xfrm>
              <a:prstGeom prst="rect">
                <a:avLst/>
              </a:prstGeom>
              <a:solidFill>
                <a:srgbClr val="B0C6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2" name="Rectangle 275"/>
              <p:cNvSpPr>
                <a:spLocks noChangeArrowheads="1"/>
              </p:cNvSpPr>
              <p:nvPr/>
            </p:nvSpPr>
            <p:spPr bwMode="auto">
              <a:xfrm>
                <a:off x="1700" y="2945"/>
                <a:ext cx="4" cy="163"/>
              </a:xfrm>
              <a:prstGeom prst="rect">
                <a:avLst/>
              </a:prstGeom>
              <a:solidFill>
                <a:srgbClr val="B2C6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72" name="Picture 276"/>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1700"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3" name="Rectangle 277"/>
              <p:cNvSpPr>
                <a:spLocks noChangeArrowheads="1"/>
              </p:cNvSpPr>
              <p:nvPr/>
            </p:nvSpPr>
            <p:spPr bwMode="auto">
              <a:xfrm>
                <a:off x="1700" y="2945"/>
                <a:ext cx="4" cy="163"/>
              </a:xfrm>
              <a:prstGeom prst="rect">
                <a:avLst/>
              </a:prstGeom>
              <a:solidFill>
                <a:srgbClr val="B2C6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4" name="Rectangle 278"/>
              <p:cNvSpPr>
                <a:spLocks noChangeArrowheads="1"/>
              </p:cNvSpPr>
              <p:nvPr/>
            </p:nvSpPr>
            <p:spPr bwMode="auto">
              <a:xfrm>
                <a:off x="1704" y="2945"/>
                <a:ext cx="4" cy="163"/>
              </a:xfrm>
              <a:prstGeom prst="rect">
                <a:avLst/>
              </a:prstGeom>
              <a:solidFill>
                <a:srgbClr val="B1C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75" name="Picture 279"/>
              <p:cNvPicPr>
                <a:picLocks noChangeAspect="1" noChangeArrowheads="1"/>
              </p:cNvPicPr>
              <p:nvPr/>
            </p:nvPicPr>
            <p:blipFill>
              <a:blip r:embed="rId70">
                <a:extLst>
                  <a:ext uri="{28A0092B-C50C-407E-A947-70E740481C1C}">
                    <a14:useLocalDpi xmlns:a14="http://schemas.microsoft.com/office/drawing/2010/main" val="0"/>
                  </a:ext>
                </a:extLst>
              </a:blip>
              <a:srcRect/>
              <a:stretch>
                <a:fillRect/>
              </a:stretch>
            </p:blipFill>
            <p:spPr bwMode="auto">
              <a:xfrm>
                <a:off x="1704"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5" name="Rectangle 280"/>
              <p:cNvSpPr>
                <a:spLocks noChangeArrowheads="1"/>
              </p:cNvSpPr>
              <p:nvPr/>
            </p:nvSpPr>
            <p:spPr bwMode="auto">
              <a:xfrm>
                <a:off x="1704" y="2945"/>
                <a:ext cx="4" cy="163"/>
              </a:xfrm>
              <a:prstGeom prst="rect">
                <a:avLst/>
              </a:prstGeom>
              <a:solidFill>
                <a:srgbClr val="B1C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6" name="Rectangle 281"/>
              <p:cNvSpPr>
                <a:spLocks noChangeArrowheads="1"/>
              </p:cNvSpPr>
              <p:nvPr/>
            </p:nvSpPr>
            <p:spPr bwMode="auto">
              <a:xfrm>
                <a:off x="1708" y="2945"/>
                <a:ext cx="19" cy="163"/>
              </a:xfrm>
              <a:prstGeom prst="rect">
                <a:avLst/>
              </a:prstGeom>
              <a:solidFill>
                <a:srgbClr val="B1C6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78" name="Picture 282"/>
              <p:cNvPicPr>
                <a:picLocks noChangeAspect="1" noChangeArrowheads="1"/>
              </p:cNvPicPr>
              <p:nvPr/>
            </p:nvPicPr>
            <p:blipFill>
              <a:blip r:embed="rId71">
                <a:extLst>
                  <a:ext uri="{28A0092B-C50C-407E-A947-70E740481C1C}">
                    <a14:useLocalDpi xmlns:a14="http://schemas.microsoft.com/office/drawing/2010/main" val="0"/>
                  </a:ext>
                </a:extLst>
              </a:blip>
              <a:srcRect/>
              <a:stretch>
                <a:fillRect/>
              </a:stretch>
            </p:blipFill>
            <p:spPr bwMode="auto">
              <a:xfrm>
                <a:off x="1708"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7" name="Rectangle 283"/>
              <p:cNvSpPr>
                <a:spLocks noChangeArrowheads="1"/>
              </p:cNvSpPr>
              <p:nvPr/>
            </p:nvSpPr>
            <p:spPr bwMode="auto">
              <a:xfrm>
                <a:off x="1708" y="2945"/>
                <a:ext cx="19" cy="163"/>
              </a:xfrm>
              <a:prstGeom prst="rect">
                <a:avLst/>
              </a:prstGeom>
              <a:solidFill>
                <a:srgbClr val="B1C6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8" name="Rectangle 284"/>
              <p:cNvSpPr>
                <a:spLocks noChangeArrowheads="1"/>
              </p:cNvSpPr>
              <p:nvPr/>
            </p:nvSpPr>
            <p:spPr bwMode="auto">
              <a:xfrm>
                <a:off x="1727" y="2945"/>
                <a:ext cx="19" cy="163"/>
              </a:xfrm>
              <a:prstGeom prst="rect">
                <a:avLst/>
              </a:prstGeom>
              <a:solidFill>
                <a:srgbClr val="B1C5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81" name="Picture 285"/>
              <p:cNvPicPr>
                <a:picLocks noChangeAspect="1" noChangeArrowheads="1"/>
              </p:cNvPicPr>
              <p:nvPr/>
            </p:nvPicPr>
            <p:blipFill>
              <a:blip r:embed="rId72">
                <a:extLst>
                  <a:ext uri="{28A0092B-C50C-407E-A947-70E740481C1C}">
                    <a14:useLocalDpi xmlns:a14="http://schemas.microsoft.com/office/drawing/2010/main" val="0"/>
                  </a:ext>
                </a:extLst>
              </a:blip>
              <a:srcRect/>
              <a:stretch>
                <a:fillRect/>
              </a:stretch>
            </p:blipFill>
            <p:spPr bwMode="auto">
              <a:xfrm>
                <a:off x="1727"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9" name="Rectangle 286"/>
              <p:cNvSpPr>
                <a:spLocks noChangeArrowheads="1"/>
              </p:cNvSpPr>
              <p:nvPr/>
            </p:nvSpPr>
            <p:spPr bwMode="auto">
              <a:xfrm>
                <a:off x="1727" y="2945"/>
                <a:ext cx="19" cy="163"/>
              </a:xfrm>
              <a:prstGeom prst="rect">
                <a:avLst/>
              </a:prstGeom>
              <a:solidFill>
                <a:srgbClr val="B1C5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0" name="Rectangle 287"/>
              <p:cNvSpPr>
                <a:spLocks noChangeArrowheads="1"/>
              </p:cNvSpPr>
              <p:nvPr/>
            </p:nvSpPr>
            <p:spPr bwMode="auto">
              <a:xfrm>
                <a:off x="1746" y="2945"/>
                <a:ext cx="4" cy="163"/>
              </a:xfrm>
              <a:prstGeom prst="rect">
                <a:avLst/>
              </a:prstGeom>
              <a:solidFill>
                <a:srgbClr val="B2C7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84" name="Picture 288"/>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1746"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41" name="Rectangle 289"/>
              <p:cNvSpPr>
                <a:spLocks noChangeArrowheads="1"/>
              </p:cNvSpPr>
              <p:nvPr/>
            </p:nvSpPr>
            <p:spPr bwMode="auto">
              <a:xfrm>
                <a:off x="1746" y="2945"/>
                <a:ext cx="4" cy="163"/>
              </a:xfrm>
              <a:prstGeom prst="rect">
                <a:avLst/>
              </a:prstGeom>
              <a:solidFill>
                <a:srgbClr val="B2C7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2" name="Rectangle 290"/>
              <p:cNvSpPr>
                <a:spLocks noChangeArrowheads="1"/>
              </p:cNvSpPr>
              <p:nvPr/>
            </p:nvSpPr>
            <p:spPr bwMode="auto">
              <a:xfrm>
                <a:off x="1750" y="2945"/>
                <a:ext cx="7" cy="163"/>
              </a:xfrm>
              <a:prstGeom prst="rect">
                <a:avLst/>
              </a:prstGeom>
              <a:solidFill>
                <a:srgbClr val="B1C6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87" name="Picture 291"/>
              <p:cNvPicPr>
                <a:picLocks noChangeAspect="1" noChangeArrowheads="1"/>
              </p:cNvPicPr>
              <p:nvPr/>
            </p:nvPicPr>
            <p:blipFill>
              <a:blip r:embed="rId74">
                <a:extLst>
                  <a:ext uri="{28A0092B-C50C-407E-A947-70E740481C1C}">
                    <a14:useLocalDpi xmlns:a14="http://schemas.microsoft.com/office/drawing/2010/main" val="0"/>
                  </a:ext>
                </a:extLst>
              </a:blip>
              <a:srcRect/>
              <a:stretch>
                <a:fillRect/>
              </a:stretch>
            </p:blipFill>
            <p:spPr bwMode="auto">
              <a:xfrm>
                <a:off x="1750"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43" name="Rectangle 292"/>
              <p:cNvSpPr>
                <a:spLocks noChangeArrowheads="1"/>
              </p:cNvSpPr>
              <p:nvPr/>
            </p:nvSpPr>
            <p:spPr bwMode="auto">
              <a:xfrm>
                <a:off x="1750" y="2945"/>
                <a:ext cx="7" cy="163"/>
              </a:xfrm>
              <a:prstGeom prst="rect">
                <a:avLst/>
              </a:prstGeom>
              <a:solidFill>
                <a:srgbClr val="B1C6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88" name="Rectangle 293"/>
              <p:cNvSpPr>
                <a:spLocks noChangeArrowheads="1"/>
              </p:cNvSpPr>
              <p:nvPr/>
            </p:nvSpPr>
            <p:spPr bwMode="auto">
              <a:xfrm>
                <a:off x="1757" y="2945"/>
                <a:ext cx="4" cy="163"/>
              </a:xfrm>
              <a:prstGeom prst="rect">
                <a:avLst/>
              </a:prstGeom>
              <a:solidFill>
                <a:srgbClr val="B2C7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90" name="Picture 294"/>
              <p:cNvPicPr>
                <a:picLocks noChangeAspect="1" noChangeArrowheads="1"/>
              </p:cNvPicPr>
              <p:nvPr/>
            </p:nvPicPr>
            <p:blipFill>
              <a:blip r:embed="rId75">
                <a:extLst>
                  <a:ext uri="{28A0092B-C50C-407E-A947-70E740481C1C}">
                    <a14:useLocalDpi xmlns:a14="http://schemas.microsoft.com/office/drawing/2010/main" val="0"/>
                  </a:ext>
                </a:extLst>
              </a:blip>
              <a:srcRect/>
              <a:stretch>
                <a:fillRect/>
              </a:stretch>
            </p:blipFill>
            <p:spPr bwMode="auto">
              <a:xfrm>
                <a:off x="1757"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89" name="Rectangle 295"/>
              <p:cNvSpPr>
                <a:spLocks noChangeArrowheads="1"/>
              </p:cNvSpPr>
              <p:nvPr/>
            </p:nvSpPr>
            <p:spPr bwMode="auto">
              <a:xfrm>
                <a:off x="1757" y="2945"/>
                <a:ext cx="4" cy="163"/>
              </a:xfrm>
              <a:prstGeom prst="rect">
                <a:avLst/>
              </a:prstGeom>
              <a:solidFill>
                <a:srgbClr val="B2C7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90" name="Rectangle 296"/>
              <p:cNvSpPr>
                <a:spLocks noChangeArrowheads="1"/>
              </p:cNvSpPr>
              <p:nvPr/>
            </p:nvSpPr>
            <p:spPr bwMode="auto">
              <a:xfrm>
                <a:off x="1761" y="2945"/>
                <a:ext cx="4" cy="163"/>
              </a:xfrm>
              <a:prstGeom prst="rect">
                <a:avLst/>
              </a:prstGeom>
              <a:solidFill>
                <a:srgbClr val="B1C6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93" name="Picture 297"/>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1761"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1" name="Rectangle 298"/>
              <p:cNvSpPr>
                <a:spLocks noChangeArrowheads="1"/>
              </p:cNvSpPr>
              <p:nvPr/>
            </p:nvSpPr>
            <p:spPr bwMode="auto">
              <a:xfrm>
                <a:off x="1761" y="2945"/>
                <a:ext cx="4" cy="163"/>
              </a:xfrm>
              <a:prstGeom prst="rect">
                <a:avLst/>
              </a:prstGeom>
              <a:solidFill>
                <a:srgbClr val="B1C6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92" name="Rectangle 299"/>
              <p:cNvSpPr>
                <a:spLocks noChangeArrowheads="1"/>
              </p:cNvSpPr>
              <p:nvPr/>
            </p:nvSpPr>
            <p:spPr bwMode="auto">
              <a:xfrm>
                <a:off x="1765" y="2945"/>
                <a:ext cx="4" cy="163"/>
              </a:xfrm>
              <a:prstGeom prst="rect">
                <a:avLst/>
              </a:prstGeom>
              <a:solidFill>
                <a:srgbClr val="B3C6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96" name="Picture 300"/>
              <p:cNvPicPr>
                <a:picLocks noChangeAspect="1" noChangeArrowheads="1"/>
              </p:cNvPicPr>
              <p:nvPr/>
            </p:nvPicPr>
            <p:blipFill>
              <a:blip r:embed="rId77">
                <a:extLst>
                  <a:ext uri="{28A0092B-C50C-407E-A947-70E740481C1C}">
                    <a14:useLocalDpi xmlns:a14="http://schemas.microsoft.com/office/drawing/2010/main" val="0"/>
                  </a:ext>
                </a:extLst>
              </a:blip>
              <a:srcRect/>
              <a:stretch>
                <a:fillRect/>
              </a:stretch>
            </p:blipFill>
            <p:spPr bwMode="auto">
              <a:xfrm>
                <a:off x="1765"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3" name="Rectangle 301"/>
              <p:cNvSpPr>
                <a:spLocks noChangeArrowheads="1"/>
              </p:cNvSpPr>
              <p:nvPr/>
            </p:nvSpPr>
            <p:spPr bwMode="auto">
              <a:xfrm>
                <a:off x="1765" y="2945"/>
                <a:ext cx="4" cy="163"/>
              </a:xfrm>
              <a:prstGeom prst="rect">
                <a:avLst/>
              </a:prstGeom>
              <a:solidFill>
                <a:srgbClr val="B3C6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94" name="Rectangle 302"/>
              <p:cNvSpPr>
                <a:spLocks noChangeArrowheads="1"/>
              </p:cNvSpPr>
              <p:nvPr/>
            </p:nvSpPr>
            <p:spPr bwMode="auto">
              <a:xfrm>
                <a:off x="1769" y="2945"/>
                <a:ext cx="15" cy="163"/>
              </a:xfrm>
              <a:prstGeom prst="rect">
                <a:avLst/>
              </a:prstGeom>
              <a:solidFill>
                <a:srgbClr val="B3C7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99" name="Picture 303"/>
              <p:cNvPicPr>
                <a:picLocks noChangeAspect="1" noChangeArrowheads="1"/>
              </p:cNvPicPr>
              <p:nvPr/>
            </p:nvPicPr>
            <p:blipFill>
              <a:blip r:embed="rId78">
                <a:extLst>
                  <a:ext uri="{28A0092B-C50C-407E-A947-70E740481C1C}">
                    <a14:useLocalDpi xmlns:a14="http://schemas.microsoft.com/office/drawing/2010/main" val="0"/>
                  </a:ext>
                </a:extLst>
              </a:blip>
              <a:srcRect/>
              <a:stretch>
                <a:fillRect/>
              </a:stretch>
            </p:blipFill>
            <p:spPr bwMode="auto">
              <a:xfrm>
                <a:off x="1769"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5" name="Rectangle 304"/>
              <p:cNvSpPr>
                <a:spLocks noChangeArrowheads="1"/>
              </p:cNvSpPr>
              <p:nvPr/>
            </p:nvSpPr>
            <p:spPr bwMode="auto">
              <a:xfrm>
                <a:off x="1769" y="2945"/>
                <a:ext cx="15" cy="163"/>
              </a:xfrm>
              <a:prstGeom prst="rect">
                <a:avLst/>
              </a:prstGeom>
              <a:solidFill>
                <a:srgbClr val="B3C7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96" name="Rectangle 305"/>
              <p:cNvSpPr>
                <a:spLocks noChangeArrowheads="1"/>
              </p:cNvSpPr>
              <p:nvPr/>
            </p:nvSpPr>
            <p:spPr bwMode="auto">
              <a:xfrm>
                <a:off x="1784" y="2945"/>
                <a:ext cx="23" cy="163"/>
              </a:xfrm>
              <a:prstGeom prst="rect">
                <a:avLst/>
              </a:prstGeom>
              <a:solidFill>
                <a:srgbClr val="B2C7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02" name="Picture 306"/>
              <p:cNvPicPr>
                <a:picLocks noChangeAspect="1" noChangeArrowheads="1"/>
              </p:cNvPicPr>
              <p:nvPr/>
            </p:nvPicPr>
            <p:blipFill>
              <a:blip r:embed="rId79">
                <a:extLst>
                  <a:ext uri="{28A0092B-C50C-407E-A947-70E740481C1C}">
                    <a14:useLocalDpi xmlns:a14="http://schemas.microsoft.com/office/drawing/2010/main" val="0"/>
                  </a:ext>
                </a:extLst>
              </a:blip>
              <a:srcRect/>
              <a:stretch>
                <a:fillRect/>
              </a:stretch>
            </p:blipFill>
            <p:spPr bwMode="auto">
              <a:xfrm>
                <a:off x="1784"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7" name="Rectangle 307"/>
              <p:cNvSpPr>
                <a:spLocks noChangeArrowheads="1"/>
              </p:cNvSpPr>
              <p:nvPr/>
            </p:nvSpPr>
            <p:spPr bwMode="auto">
              <a:xfrm>
                <a:off x="1784" y="2945"/>
                <a:ext cx="23" cy="163"/>
              </a:xfrm>
              <a:prstGeom prst="rect">
                <a:avLst/>
              </a:prstGeom>
              <a:solidFill>
                <a:srgbClr val="B2C7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98" name="Rectangle 308"/>
              <p:cNvSpPr>
                <a:spLocks noChangeArrowheads="1"/>
              </p:cNvSpPr>
              <p:nvPr/>
            </p:nvSpPr>
            <p:spPr bwMode="auto">
              <a:xfrm>
                <a:off x="1807" y="2945"/>
                <a:ext cx="23" cy="163"/>
              </a:xfrm>
              <a:prstGeom prst="rect">
                <a:avLst/>
              </a:prstGeom>
              <a:solidFill>
                <a:srgbClr val="B3C7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05" name="Picture 309"/>
              <p:cNvPicPr>
                <a:picLocks noChangeAspect="1" noChangeArrowheads="1"/>
              </p:cNvPicPr>
              <p:nvPr/>
            </p:nvPicPr>
            <p:blipFill>
              <a:blip r:embed="rId80">
                <a:extLst>
                  <a:ext uri="{28A0092B-C50C-407E-A947-70E740481C1C}">
                    <a14:useLocalDpi xmlns:a14="http://schemas.microsoft.com/office/drawing/2010/main" val="0"/>
                  </a:ext>
                </a:extLst>
              </a:blip>
              <a:srcRect/>
              <a:stretch>
                <a:fillRect/>
              </a:stretch>
            </p:blipFill>
            <p:spPr bwMode="auto">
              <a:xfrm>
                <a:off x="1807"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9" name="Rectangle 310"/>
              <p:cNvSpPr>
                <a:spLocks noChangeArrowheads="1"/>
              </p:cNvSpPr>
              <p:nvPr/>
            </p:nvSpPr>
            <p:spPr bwMode="auto">
              <a:xfrm>
                <a:off x="1807" y="2945"/>
                <a:ext cx="23" cy="163"/>
              </a:xfrm>
              <a:prstGeom prst="rect">
                <a:avLst/>
              </a:prstGeom>
              <a:solidFill>
                <a:srgbClr val="B3C7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0" name="Rectangle 311"/>
              <p:cNvSpPr>
                <a:spLocks noChangeArrowheads="1"/>
              </p:cNvSpPr>
              <p:nvPr/>
            </p:nvSpPr>
            <p:spPr bwMode="auto">
              <a:xfrm>
                <a:off x="1830" y="2945"/>
                <a:ext cx="23" cy="163"/>
              </a:xfrm>
              <a:prstGeom prst="rect">
                <a:avLst/>
              </a:prstGeom>
              <a:solidFill>
                <a:srgbClr val="B4C8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08" name="Picture 312"/>
              <p:cNvPicPr>
                <a:picLocks noChangeAspect="1" noChangeArrowheads="1"/>
              </p:cNvPicPr>
              <p:nvPr/>
            </p:nvPicPr>
            <p:blipFill>
              <a:blip r:embed="rId81">
                <a:extLst>
                  <a:ext uri="{28A0092B-C50C-407E-A947-70E740481C1C}">
                    <a14:useLocalDpi xmlns:a14="http://schemas.microsoft.com/office/drawing/2010/main" val="0"/>
                  </a:ext>
                </a:extLst>
              </a:blip>
              <a:srcRect/>
              <a:stretch>
                <a:fillRect/>
              </a:stretch>
            </p:blipFill>
            <p:spPr bwMode="auto">
              <a:xfrm>
                <a:off x="1830"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 name="Rectangle 313"/>
              <p:cNvSpPr>
                <a:spLocks noChangeArrowheads="1"/>
              </p:cNvSpPr>
              <p:nvPr/>
            </p:nvSpPr>
            <p:spPr bwMode="auto">
              <a:xfrm>
                <a:off x="1830" y="2945"/>
                <a:ext cx="23" cy="163"/>
              </a:xfrm>
              <a:prstGeom prst="rect">
                <a:avLst/>
              </a:prstGeom>
              <a:solidFill>
                <a:srgbClr val="B4C8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2" name="Rectangle 314"/>
              <p:cNvSpPr>
                <a:spLocks noChangeArrowheads="1"/>
              </p:cNvSpPr>
              <p:nvPr/>
            </p:nvSpPr>
            <p:spPr bwMode="auto">
              <a:xfrm>
                <a:off x="1853" y="2945"/>
                <a:ext cx="3" cy="163"/>
              </a:xfrm>
              <a:prstGeom prst="rect">
                <a:avLst/>
              </a:prstGeom>
              <a:solidFill>
                <a:srgbClr val="B3C7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11" name="Picture 315"/>
              <p:cNvPicPr>
                <a:picLocks noChangeAspect="1" noChangeArrowheads="1"/>
              </p:cNvPicPr>
              <p:nvPr/>
            </p:nvPicPr>
            <p:blipFill>
              <a:blip r:embed="rId82">
                <a:extLst>
                  <a:ext uri="{28A0092B-C50C-407E-A947-70E740481C1C}">
                    <a14:useLocalDpi xmlns:a14="http://schemas.microsoft.com/office/drawing/2010/main" val="0"/>
                  </a:ext>
                </a:extLst>
              </a:blip>
              <a:srcRect/>
              <a:stretch>
                <a:fillRect/>
              </a:stretch>
            </p:blipFill>
            <p:spPr bwMode="auto">
              <a:xfrm>
                <a:off x="1853" y="2945"/>
                <a:ext cx="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4" name="Rectangle 316"/>
              <p:cNvSpPr>
                <a:spLocks noChangeArrowheads="1"/>
              </p:cNvSpPr>
              <p:nvPr/>
            </p:nvSpPr>
            <p:spPr bwMode="auto">
              <a:xfrm>
                <a:off x="1853" y="2945"/>
                <a:ext cx="3" cy="163"/>
              </a:xfrm>
              <a:prstGeom prst="rect">
                <a:avLst/>
              </a:prstGeom>
              <a:solidFill>
                <a:srgbClr val="B3C7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5" name="Rectangle 317"/>
              <p:cNvSpPr>
                <a:spLocks noChangeArrowheads="1"/>
              </p:cNvSpPr>
              <p:nvPr/>
            </p:nvSpPr>
            <p:spPr bwMode="auto">
              <a:xfrm>
                <a:off x="1856" y="2945"/>
                <a:ext cx="19" cy="163"/>
              </a:xfrm>
              <a:prstGeom prst="rect">
                <a:avLst/>
              </a:prstGeom>
              <a:solidFill>
                <a:srgbClr val="B5C8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14" name="Picture 318"/>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1856"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7" name="Rectangle 319"/>
              <p:cNvSpPr>
                <a:spLocks noChangeArrowheads="1"/>
              </p:cNvSpPr>
              <p:nvPr/>
            </p:nvSpPr>
            <p:spPr bwMode="auto">
              <a:xfrm>
                <a:off x="1856" y="2945"/>
                <a:ext cx="19" cy="163"/>
              </a:xfrm>
              <a:prstGeom prst="rect">
                <a:avLst/>
              </a:prstGeom>
              <a:solidFill>
                <a:srgbClr val="B5C8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8" name="Rectangle 320"/>
              <p:cNvSpPr>
                <a:spLocks noChangeArrowheads="1"/>
              </p:cNvSpPr>
              <p:nvPr/>
            </p:nvSpPr>
            <p:spPr bwMode="auto">
              <a:xfrm>
                <a:off x="1875" y="2945"/>
                <a:ext cx="16" cy="163"/>
              </a:xfrm>
              <a:prstGeom prst="rect">
                <a:avLst/>
              </a:prstGeom>
              <a:solidFill>
                <a:srgbClr val="B4C8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17" name="Picture 321"/>
              <p:cNvPicPr>
                <a:picLocks noChangeAspect="1" noChangeArrowheads="1"/>
              </p:cNvPicPr>
              <p:nvPr/>
            </p:nvPicPr>
            <p:blipFill>
              <a:blip r:embed="rId84">
                <a:extLst>
                  <a:ext uri="{28A0092B-C50C-407E-A947-70E740481C1C}">
                    <a14:useLocalDpi xmlns:a14="http://schemas.microsoft.com/office/drawing/2010/main" val="0"/>
                  </a:ext>
                </a:extLst>
              </a:blip>
              <a:srcRect/>
              <a:stretch>
                <a:fillRect/>
              </a:stretch>
            </p:blipFill>
            <p:spPr bwMode="auto">
              <a:xfrm>
                <a:off x="1875" y="2945"/>
                <a:ext cx="1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10" name="Rectangle 322"/>
              <p:cNvSpPr>
                <a:spLocks noChangeArrowheads="1"/>
              </p:cNvSpPr>
              <p:nvPr/>
            </p:nvSpPr>
            <p:spPr bwMode="auto">
              <a:xfrm>
                <a:off x="1875" y="2945"/>
                <a:ext cx="16" cy="163"/>
              </a:xfrm>
              <a:prstGeom prst="rect">
                <a:avLst/>
              </a:prstGeom>
              <a:solidFill>
                <a:srgbClr val="B4C8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11" name="Rectangle 323"/>
              <p:cNvSpPr>
                <a:spLocks noChangeArrowheads="1"/>
              </p:cNvSpPr>
              <p:nvPr/>
            </p:nvSpPr>
            <p:spPr bwMode="auto">
              <a:xfrm>
                <a:off x="1891" y="2945"/>
                <a:ext cx="22" cy="163"/>
              </a:xfrm>
              <a:prstGeom prst="rect">
                <a:avLst/>
              </a:prstGeom>
              <a:solidFill>
                <a:srgbClr val="B6C8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20" name="Picture 324"/>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1891" y="2945"/>
                <a:ext cx="22"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13" name="Rectangle 325"/>
              <p:cNvSpPr>
                <a:spLocks noChangeArrowheads="1"/>
              </p:cNvSpPr>
              <p:nvPr/>
            </p:nvSpPr>
            <p:spPr bwMode="auto">
              <a:xfrm>
                <a:off x="1891" y="2945"/>
                <a:ext cx="22" cy="163"/>
              </a:xfrm>
              <a:prstGeom prst="rect">
                <a:avLst/>
              </a:prstGeom>
              <a:solidFill>
                <a:srgbClr val="B6C8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14" name="Rectangle 326"/>
              <p:cNvSpPr>
                <a:spLocks noChangeArrowheads="1"/>
              </p:cNvSpPr>
              <p:nvPr/>
            </p:nvSpPr>
            <p:spPr bwMode="auto">
              <a:xfrm>
                <a:off x="1913" y="2945"/>
                <a:ext cx="8" cy="163"/>
              </a:xfrm>
              <a:prstGeom prst="rect">
                <a:avLst/>
              </a:prstGeom>
              <a:solidFill>
                <a:srgbClr val="B5C8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23" name="Picture 327"/>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1913"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16" name="Rectangle 328"/>
              <p:cNvSpPr>
                <a:spLocks noChangeArrowheads="1"/>
              </p:cNvSpPr>
              <p:nvPr/>
            </p:nvSpPr>
            <p:spPr bwMode="auto">
              <a:xfrm>
                <a:off x="1913" y="2945"/>
                <a:ext cx="8" cy="163"/>
              </a:xfrm>
              <a:prstGeom prst="rect">
                <a:avLst/>
              </a:prstGeom>
              <a:solidFill>
                <a:srgbClr val="B5C8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17" name="Rectangle 329"/>
              <p:cNvSpPr>
                <a:spLocks noChangeArrowheads="1"/>
              </p:cNvSpPr>
              <p:nvPr/>
            </p:nvSpPr>
            <p:spPr bwMode="auto">
              <a:xfrm>
                <a:off x="1921" y="2945"/>
                <a:ext cx="15" cy="163"/>
              </a:xfrm>
              <a:prstGeom prst="rect">
                <a:avLst/>
              </a:prstGeom>
              <a:solidFill>
                <a:srgbClr val="B6CA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26" name="Picture 330"/>
              <p:cNvPicPr>
                <a:picLocks noChangeAspect="1" noChangeArrowheads="1"/>
              </p:cNvPicPr>
              <p:nvPr/>
            </p:nvPicPr>
            <p:blipFill>
              <a:blip r:embed="rId87">
                <a:extLst>
                  <a:ext uri="{28A0092B-C50C-407E-A947-70E740481C1C}">
                    <a14:useLocalDpi xmlns:a14="http://schemas.microsoft.com/office/drawing/2010/main" val="0"/>
                  </a:ext>
                </a:extLst>
              </a:blip>
              <a:srcRect/>
              <a:stretch>
                <a:fillRect/>
              </a:stretch>
            </p:blipFill>
            <p:spPr bwMode="auto">
              <a:xfrm>
                <a:off x="1921"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19" name="Rectangle 331"/>
              <p:cNvSpPr>
                <a:spLocks noChangeArrowheads="1"/>
              </p:cNvSpPr>
              <p:nvPr/>
            </p:nvSpPr>
            <p:spPr bwMode="auto">
              <a:xfrm>
                <a:off x="1921" y="2945"/>
                <a:ext cx="15" cy="163"/>
              </a:xfrm>
              <a:prstGeom prst="rect">
                <a:avLst/>
              </a:prstGeom>
              <a:solidFill>
                <a:srgbClr val="B6CA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4" name="Rectangle 332"/>
              <p:cNvSpPr>
                <a:spLocks noChangeArrowheads="1"/>
              </p:cNvSpPr>
              <p:nvPr/>
            </p:nvSpPr>
            <p:spPr bwMode="auto">
              <a:xfrm>
                <a:off x="1936" y="2945"/>
                <a:ext cx="23" cy="163"/>
              </a:xfrm>
              <a:prstGeom prst="rect">
                <a:avLst/>
              </a:prstGeom>
              <a:solidFill>
                <a:srgbClr val="B6C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29" name="Picture 333"/>
              <p:cNvPicPr>
                <a:picLocks noChangeAspect="1" noChangeArrowheads="1"/>
              </p:cNvPicPr>
              <p:nvPr/>
            </p:nvPicPr>
            <p:blipFill>
              <a:blip r:embed="rId88">
                <a:extLst>
                  <a:ext uri="{28A0092B-C50C-407E-A947-70E740481C1C}">
                    <a14:useLocalDpi xmlns:a14="http://schemas.microsoft.com/office/drawing/2010/main" val="0"/>
                  </a:ext>
                </a:extLst>
              </a:blip>
              <a:srcRect/>
              <a:stretch>
                <a:fillRect/>
              </a:stretch>
            </p:blipFill>
            <p:spPr bwMode="auto">
              <a:xfrm>
                <a:off x="1936"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45" name="Rectangle 334"/>
              <p:cNvSpPr>
                <a:spLocks noChangeArrowheads="1"/>
              </p:cNvSpPr>
              <p:nvPr/>
            </p:nvSpPr>
            <p:spPr bwMode="auto">
              <a:xfrm>
                <a:off x="1936" y="2945"/>
                <a:ext cx="23" cy="163"/>
              </a:xfrm>
              <a:prstGeom prst="rect">
                <a:avLst/>
              </a:prstGeom>
              <a:solidFill>
                <a:srgbClr val="B6C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6" name="Rectangle 335"/>
              <p:cNvSpPr>
                <a:spLocks noChangeArrowheads="1"/>
              </p:cNvSpPr>
              <p:nvPr/>
            </p:nvSpPr>
            <p:spPr bwMode="auto">
              <a:xfrm>
                <a:off x="1959" y="2945"/>
                <a:ext cx="15" cy="163"/>
              </a:xfrm>
              <a:prstGeom prst="rect">
                <a:avLst/>
              </a:prstGeom>
              <a:solidFill>
                <a:srgbClr val="B7C8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32" name="Picture 336"/>
              <p:cNvPicPr>
                <a:picLocks noChangeAspect="1" noChangeArrowheads="1"/>
              </p:cNvPicPr>
              <p:nvPr/>
            </p:nvPicPr>
            <p:blipFill>
              <a:blip r:embed="rId89">
                <a:extLst>
                  <a:ext uri="{28A0092B-C50C-407E-A947-70E740481C1C}">
                    <a14:useLocalDpi xmlns:a14="http://schemas.microsoft.com/office/drawing/2010/main" val="0"/>
                  </a:ext>
                </a:extLst>
              </a:blip>
              <a:srcRect/>
              <a:stretch>
                <a:fillRect/>
              </a:stretch>
            </p:blipFill>
            <p:spPr bwMode="auto">
              <a:xfrm>
                <a:off x="1959"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47" name="Rectangle 337"/>
              <p:cNvSpPr>
                <a:spLocks noChangeArrowheads="1"/>
              </p:cNvSpPr>
              <p:nvPr/>
            </p:nvSpPr>
            <p:spPr bwMode="auto">
              <a:xfrm>
                <a:off x="1959" y="2945"/>
                <a:ext cx="15" cy="163"/>
              </a:xfrm>
              <a:prstGeom prst="rect">
                <a:avLst/>
              </a:prstGeom>
              <a:solidFill>
                <a:srgbClr val="B7C8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8" name="Rectangle 338"/>
              <p:cNvSpPr>
                <a:spLocks noChangeArrowheads="1"/>
              </p:cNvSpPr>
              <p:nvPr/>
            </p:nvSpPr>
            <p:spPr bwMode="auto">
              <a:xfrm>
                <a:off x="1974" y="2945"/>
                <a:ext cx="16" cy="163"/>
              </a:xfrm>
              <a:prstGeom prst="rect">
                <a:avLst/>
              </a:prstGeom>
              <a:solidFill>
                <a:srgbClr val="B7CA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35" name="Picture 339"/>
              <p:cNvPicPr>
                <a:picLocks noChangeAspect="1" noChangeArrowheads="1"/>
              </p:cNvPicPr>
              <p:nvPr/>
            </p:nvPicPr>
            <p:blipFill>
              <a:blip r:embed="rId90">
                <a:extLst>
                  <a:ext uri="{28A0092B-C50C-407E-A947-70E740481C1C}">
                    <a14:useLocalDpi xmlns:a14="http://schemas.microsoft.com/office/drawing/2010/main" val="0"/>
                  </a:ext>
                </a:extLst>
              </a:blip>
              <a:srcRect/>
              <a:stretch>
                <a:fillRect/>
              </a:stretch>
            </p:blipFill>
            <p:spPr bwMode="auto">
              <a:xfrm>
                <a:off x="1974" y="2945"/>
                <a:ext cx="1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49" name="Rectangle 340"/>
              <p:cNvSpPr>
                <a:spLocks noChangeArrowheads="1"/>
              </p:cNvSpPr>
              <p:nvPr/>
            </p:nvSpPr>
            <p:spPr bwMode="auto">
              <a:xfrm>
                <a:off x="1974" y="2945"/>
                <a:ext cx="16" cy="163"/>
              </a:xfrm>
              <a:prstGeom prst="rect">
                <a:avLst/>
              </a:prstGeom>
              <a:solidFill>
                <a:srgbClr val="B7CA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0" name="Rectangle 341"/>
              <p:cNvSpPr>
                <a:spLocks noChangeArrowheads="1"/>
              </p:cNvSpPr>
              <p:nvPr/>
            </p:nvSpPr>
            <p:spPr bwMode="auto">
              <a:xfrm>
                <a:off x="1990" y="2945"/>
                <a:ext cx="15" cy="163"/>
              </a:xfrm>
              <a:prstGeom prst="rect">
                <a:avLst/>
              </a:prstGeom>
              <a:solidFill>
                <a:srgbClr val="B9CA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38" name="Picture 342"/>
              <p:cNvPicPr>
                <a:picLocks noChangeAspect="1" noChangeArrowheads="1"/>
              </p:cNvPicPr>
              <p:nvPr/>
            </p:nvPicPr>
            <p:blipFill>
              <a:blip r:embed="rId91">
                <a:extLst>
                  <a:ext uri="{28A0092B-C50C-407E-A947-70E740481C1C}">
                    <a14:useLocalDpi xmlns:a14="http://schemas.microsoft.com/office/drawing/2010/main" val="0"/>
                  </a:ext>
                </a:extLst>
              </a:blip>
              <a:srcRect/>
              <a:stretch>
                <a:fillRect/>
              </a:stretch>
            </p:blipFill>
            <p:spPr bwMode="auto">
              <a:xfrm>
                <a:off x="1990"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1" name="Rectangle 343"/>
              <p:cNvSpPr>
                <a:spLocks noChangeArrowheads="1"/>
              </p:cNvSpPr>
              <p:nvPr/>
            </p:nvSpPr>
            <p:spPr bwMode="auto">
              <a:xfrm>
                <a:off x="1990" y="2945"/>
                <a:ext cx="15" cy="163"/>
              </a:xfrm>
              <a:prstGeom prst="rect">
                <a:avLst/>
              </a:prstGeom>
              <a:solidFill>
                <a:srgbClr val="B9CA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2" name="Rectangle 344"/>
              <p:cNvSpPr>
                <a:spLocks noChangeArrowheads="1"/>
              </p:cNvSpPr>
              <p:nvPr/>
            </p:nvSpPr>
            <p:spPr bwMode="auto">
              <a:xfrm>
                <a:off x="2005" y="2945"/>
                <a:ext cx="7" cy="163"/>
              </a:xfrm>
              <a:prstGeom prst="rect">
                <a:avLst/>
              </a:prstGeom>
              <a:solidFill>
                <a:srgbClr val="B8C9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41" name="Picture 345"/>
              <p:cNvPicPr>
                <a:picLocks noChangeAspect="1" noChangeArrowheads="1"/>
              </p:cNvPicPr>
              <p:nvPr/>
            </p:nvPicPr>
            <p:blipFill>
              <a:blip r:embed="rId92">
                <a:extLst>
                  <a:ext uri="{28A0092B-C50C-407E-A947-70E740481C1C}">
                    <a14:useLocalDpi xmlns:a14="http://schemas.microsoft.com/office/drawing/2010/main" val="0"/>
                  </a:ext>
                </a:extLst>
              </a:blip>
              <a:srcRect/>
              <a:stretch>
                <a:fillRect/>
              </a:stretch>
            </p:blipFill>
            <p:spPr bwMode="auto">
              <a:xfrm>
                <a:off x="2005"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3" name="Rectangle 346"/>
              <p:cNvSpPr>
                <a:spLocks noChangeArrowheads="1"/>
              </p:cNvSpPr>
              <p:nvPr/>
            </p:nvSpPr>
            <p:spPr bwMode="auto">
              <a:xfrm>
                <a:off x="2005" y="2945"/>
                <a:ext cx="7" cy="163"/>
              </a:xfrm>
              <a:prstGeom prst="rect">
                <a:avLst/>
              </a:prstGeom>
              <a:solidFill>
                <a:srgbClr val="B8C9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4" name="Rectangle 347"/>
              <p:cNvSpPr>
                <a:spLocks noChangeArrowheads="1"/>
              </p:cNvSpPr>
              <p:nvPr/>
            </p:nvSpPr>
            <p:spPr bwMode="auto">
              <a:xfrm>
                <a:off x="2012" y="2945"/>
                <a:ext cx="16" cy="163"/>
              </a:xfrm>
              <a:prstGeom prst="rect">
                <a:avLst/>
              </a:prstGeom>
              <a:solidFill>
                <a:srgbClr val="B8C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44" name="Picture 348"/>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2012" y="2945"/>
                <a:ext cx="1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5" name="Rectangle 349"/>
              <p:cNvSpPr>
                <a:spLocks noChangeArrowheads="1"/>
              </p:cNvSpPr>
              <p:nvPr/>
            </p:nvSpPr>
            <p:spPr bwMode="auto">
              <a:xfrm>
                <a:off x="2012" y="2945"/>
                <a:ext cx="16" cy="163"/>
              </a:xfrm>
              <a:prstGeom prst="rect">
                <a:avLst/>
              </a:prstGeom>
              <a:solidFill>
                <a:srgbClr val="B8C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6" name="Rectangle 350"/>
              <p:cNvSpPr>
                <a:spLocks noChangeArrowheads="1"/>
              </p:cNvSpPr>
              <p:nvPr/>
            </p:nvSpPr>
            <p:spPr bwMode="auto">
              <a:xfrm>
                <a:off x="2028" y="2945"/>
                <a:ext cx="23" cy="163"/>
              </a:xfrm>
              <a:prstGeom prst="rect">
                <a:avLst/>
              </a:prstGeom>
              <a:solidFill>
                <a:srgbClr val="B9CA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47" name="Picture 351"/>
              <p:cNvPicPr>
                <a:picLocks noChangeAspect="1" noChangeArrowheads="1"/>
              </p:cNvPicPr>
              <p:nvPr/>
            </p:nvPicPr>
            <p:blipFill>
              <a:blip r:embed="rId94">
                <a:extLst>
                  <a:ext uri="{28A0092B-C50C-407E-A947-70E740481C1C}">
                    <a14:useLocalDpi xmlns:a14="http://schemas.microsoft.com/office/drawing/2010/main" val="0"/>
                  </a:ext>
                </a:extLst>
              </a:blip>
              <a:srcRect/>
              <a:stretch>
                <a:fillRect/>
              </a:stretch>
            </p:blipFill>
            <p:spPr bwMode="auto">
              <a:xfrm>
                <a:off x="2028"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9" name="Rectangle 352"/>
              <p:cNvSpPr>
                <a:spLocks noChangeArrowheads="1"/>
              </p:cNvSpPr>
              <p:nvPr/>
            </p:nvSpPr>
            <p:spPr bwMode="auto">
              <a:xfrm>
                <a:off x="2028" y="2945"/>
                <a:ext cx="23" cy="163"/>
              </a:xfrm>
              <a:prstGeom prst="rect">
                <a:avLst/>
              </a:prstGeom>
              <a:solidFill>
                <a:srgbClr val="B9CA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60" name="Rectangle 353"/>
              <p:cNvSpPr>
                <a:spLocks noChangeArrowheads="1"/>
              </p:cNvSpPr>
              <p:nvPr/>
            </p:nvSpPr>
            <p:spPr bwMode="auto">
              <a:xfrm>
                <a:off x="2051" y="2945"/>
                <a:ext cx="22" cy="163"/>
              </a:xfrm>
              <a:prstGeom prst="rect">
                <a:avLst/>
              </a:prstGeom>
              <a:solidFill>
                <a:srgbClr val="B9CA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50" name="Picture 354"/>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2051" y="2945"/>
                <a:ext cx="22"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1" name="Rectangle 355"/>
              <p:cNvSpPr>
                <a:spLocks noChangeArrowheads="1"/>
              </p:cNvSpPr>
              <p:nvPr/>
            </p:nvSpPr>
            <p:spPr bwMode="auto">
              <a:xfrm>
                <a:off x="2051" y="2945"/>
                <a:ext cx="22" cy="163"/>
              </a:xfrm>
              <a:prstGeom prst="rect">
                <a:avLst/>
              </a:prstGeom>
              <a:solidFill>
                <a:srgbClr val="B9CA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62" name="Rectangle 356"/>
              <p:cNvSpPr>
                <a:spLocks noChangeArrowheads="1"/>
              </p:cNvSpPr>
              <p:nvPr/>
            </p:nvSpPr>
            <p:spPr bwMode="auto">
              <a:xfrm>
                <a:off x="2073" y="2945"/>
                <a:ext cx="23" cy="163"/>
              </a:xfrm>
              <a:prstGeom prst="rect">
                <a:avLst/>
              </a:prstGeom>
              <a:solidFill>
                <a:srgbClr val="B9CA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53" name="Picture 357"/>
              <p:cNvPicPr>
                <a:picLocks noChangeAspect="1" noChangeArrowheads="1"/>
              </p:cNvPicPr>
              <p:nvPr/>
            </p:nvPicPr>
            <p:blipFill>
              <a:blip r:embed="rId96">
                <a:extLst>
                  <a:ext uri="{28A0092B-C50C-407E-A947-70E740481C1C}">
                    <a14:useLocalDpi xmlns:a14="http://schemas.microsoft.com/office/drawing/2010/main" val="0"/>
                  </a:ext>
                </a:extLst>
              </a:blip>
              <a:srcRect/>
              <a:stretch>
                <a:fillRect/>
              </a:stretch>
            </p:blipFill>
            <p:spPr bwMode="auto">
              <a:xfrm>
                <a:off x="2073"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3" name="Rectangle 358"/>
              <p:cNvSpPr>
                <a:spLocks noChangeArrowheads="1"/>
              </p:cNvSpPr>
              <p:nvPr/>
            </p:nvSpPr>
            <p:spPr bwMode="auto">
              <a:xfrm>
                <a:off x="2073" y="2945"/>
                <a:ext cx="23" cy="163"/>
              </a:xfrm>
              <a:prstGeom prst="rect">
                <a:avLst/>
              </a:prstGeom>
              <a:solidFill>
                <a:srgbClr val="B9CA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64" name="Rectangle 359"/>
              <p:cNvSpPr>
                <a:spLocks noChangeArrowheads="1"/>
              </p:cNvSpPr>
              <p:nvPr/>
            </p:nvSpPr>
            <p:spPr bwMode="auto">
              <a:xfrm>
                <a:off x="2096" y="2945"/>
                <a:ext cx="4" cy="163"/>
              </a:xfrm>
              <a:prstGeom prst="rect">
                <a:avLst/>
              </a:prstGeom>
              <a:solidFill>
                <a:srgbClr val="B9CA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56" name="Picture 360"/>
              <p:cNvPicPr>
                <a:picLocks noChangeAspect="1" noChangeArrowheads="1"/>
              </p:cNvPicPr>
              <p:nvPr/>
            </p:nvPicPr>
            <p:blipFill>
              <a:blip r:embed="rId97">
                <a:extLst>
                  <a:ext uri="{28A0092B-C50C-407E-A947-70E740481C1C}">
                    <a14:useLocalDpi xmlns:a14="http://schemas.microsoft.com/office/drawing/2010/main" val="0"/>
                  </a:ext>
                </a:extLst>
              </a:blip>
              <a:srcRect/>
              <a:stretch>
                <a:fillRect/>
              </a:stretch>
            </p:blipFill>
            <p:spPr bwMode="auto">
              <a:xfrm>
                <a:off x="2096" y="2945"/>
                <a:ext cx="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5" name="Rectangle 361"/>
              <p:cNvSpPr>
                <a:spLocks noChangeArrowheads="1"/>
              </p:cNvSpPr>
              <p:nvPr/>
            </p:nvSpPr>
            <p:spPr bwMode="auto">
              <a:xfrm>
                <a:off x="2096" y="2945"/>
                <a:ext cx="4" cy="163"/>
              </a:xfrm>
              <a:prstGeom prst="rect">
                <a:avLst/>
              </a:prstGeom>
              <a:solidFill>
                <a:srgbClr val="B9CA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66" name="Rectangle 362"/>
              <p:cNvSpPr>
                <a:spLocks noChangeArrowheads="1"/>
              </p:cNvSpPr>
              <p:nvPr/>
            </p:nvSpPr>
            <p:spPr bwMode="auto">
              <a:xfrm>
                <a:off x="2100" y="2945"/>
                <a:ext cx="19" cy="163"/>
              </a:xfrm>
              <a:prstGeom prst="rect">
                <a:avLst/>
              </a:prstGeom>
              <a:solidFill>
                <a:srgbClr val="BBC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59" name="Picture 363"/>
              <p:cNvPicPr>
                <a:picLocks noChangeAspect="1" noChangeArrowheads="1"/>
              </p:cNvPicPr>
              <p:nvPr/>
            </p:nvPicPr>
            <p:blipFill>
              <a:blip r:embed="rId98">
                <a:extLst>
                  <a:ext uri="{28A0092B-C50C-407E-A947-70E740481C1C}">
                    <a14:useLocalDpi xmlns:a14="http://schemas.microsoft.com/office/drawing/2010/main" val="0"/>
                  </a:ext>
                </a:extLst>
              </a:blip>
              <a:srcRect/>
              <a:stretch>
                <a:fillRect/>
              </a:stretch>
            </p:blipFill>
            <p:spPr bwMode="auto">
              <a:xfrm>
                <a:off x="2100"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7" name="Rectangle 364"/>
              <p:cNvSpPr>
                <a:spLocks noChangeArrowheads="1"/>
              </p:cNvSpPr>
              <p:nvPr/>
            </p:nvSpPr>
            <p:spPr bwMode="auto">
              <a:xfrm>
                <a:off x="2100" y="2945"/>
                <a:ext cx="19" cy="163"/>
              </a:xfrm>
              <a:prstGeom prst="rect">
                <a:avLst/>
              </a:prstGeom>
              <a:solidFill>
                <a:srgbClr val="BBC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68" name="Rectangle 365"/>
              <p:cNvSpPr>
                <a:spLocks noChangeArrowheads="1"/>
              </p:cNvSpPr>
              <p:nvPr/>
            </p:nvSpPr>
            <p:spPr bwMode="auto">
              <a:xfrm>
                <a:off x="2119" y="2945"/>
                <a:ext cx="8" cy="163"/>
              </a:xfrm>
              <a:prstGeom prst="rect">
                <a:avLst/>
              </a:prstGeom>
              <a:solidFill>
                <a:srgbClr val="BACB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62" name="Picture 366"/>
              <p:cNvPicPr>
                <a:picLocks noChangeAspect="1" noChangeArrowheads="1"/>
              </p:cNvPicPr>
              <p:nvPr/>
            </p:nvPicPr>
            <p:blipFill>
              <a:blip r:embed="rId99">
                <a:extLst>
                  <a:ext uri="{28A0092B-C50C-407E-A947-70E740481C1C}">
                    <a14:useLocalDpi xmlns:a14="http://schemas.microsoft.com/office/drawing/2010/main" val="0"/>
                  </a:ext>
                </a:extLst>
              </a:blip>
              <a:srcRect/>
              <a:stretch>
                <a:fillRect/>
              </a:stretch>
            </p:blipFill>
            <p:spPr bwMode="auto">
              <a:xfrm>
                <a:off x="2119" y="2945"/>
                <a:ext cx="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9" name="Rectangle 367"/>
              <p:cNvSpPr>
                <a:spLocks noChangeArrowheads="1"/>
              </p:cNvSpPr>
              <p:nvPr/>
            </p:nvSpPr>
            <p:spPr bwMode="auto">
              <a:xfrm>
                <a:off x="2119" y="2945"/>
                <a:ext cx="8" cy="163"/>
              </a:xfrm>
              <a:prstGeom prst="rect">
                <a:avLst/>
              </a:prstGeom>
              <a:solidFill>
                <a:srgbClr val="BACB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70" name="Rectangle 368"/>
              <p:cNvSpPr>
                <a:spLocks noChangeArrowheads="1"/>
              </p:cNvSpPr>
              <p:nvPr/>
            </p:nvSpPr>
            <p:spPr bwMode="auto">
              <a:xfrm>
                <a:off x="2127" y="2945"/>
                <a:ext cx="15" cy="163"/>
              </a:xfrm>
              <a:prstGeom prst="rect">
                <a:avLst/>
              </a:prstGeom>
              <a:solidFill>
                <a:srgbClr val="BBCC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65" name="Picture 369"/>
              <p:cNvPicPr>
                <a:picLocks noChangeAspect="1" noChangeArrowheads="1"/>
              </p:cNvPicPr>
              <p:nvPr/>
            </p:nvPicPr>
            <p:blipFill>
              <a:blip r:embed="rId100">
                <a:extLst>
                  <a:ext uri="{28A0092B-C50C-407E-A947-70E740481C1C}">
                    <a14:useLocalDpi xmlns:a14="http://schemas.microsoft.com/office/drawing/2010/main" val="0"/>
                  </a:ext>
                </a:extLst>
              </a:blip>
              <a:srcRect/>
              <a:stretch>
                <a:fillRect/>
              </a:stretch>
            </p:blipFill>
            <p:spPr bwMode="auto">
              <a:xfrm>
                <a:off x="2127"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1" name="Rectangle 370"/>
              <p:cNvSpPr>
                <a:spLocks noChangeArrowheads="1"/>
              </p:cNvSpPr>
              <p:nvPr/>
            </p:nvSpPr>
            <p:spPr bwMode="auto">
              <a:xfrm>
                <a:off x="2127" y="2945"/>
                <a:ext cx="15" cy="163"/>
              </a:xfrm>
              <a:prstGeom prst="rect">
                <a:avLst/>
              </a:prstGeom>
              <a:solidFill>
                <a:srgbClr val="BBCC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72" name="Rectangle 371"/>
              <p:cNvSpPr>
                <a:spLocks noChangeArrowheads="1"/>
              </p:cNvSpPr>
              <p:nvPr/>
            </p:nvSpPr>
            <p:spPr bwMode="auto">
              <a:xfrm>
                <a:off x="2142" y="2945"/>
                <a:ext cx="23" cy="163"/>
              </a:xfrm>
              <a:prstGeom prst="rect">
                <a:avLst/>
              </a:prstGeom>
              <a:solidFill>
                <a:srgbClr val="BBC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68" name="Picture 372"/>
              <p:cNvPicPr>
                <a:picLocks noChangeAspect="1" noChangeArrowheads="1"/>
              </p:cNvPicPr>
              <p:nvPr/>
            </p:nvPicPr>
            <p:blipFill>
              <a:blip r:embed="rId101">
                <a:extLst>
                  <a:ext uri="{28A0092B-C50C-407E-A947-70E740481C1C}">
                    <a14:useLocalDpi xmlns:a14="http://schemas.microsoft.com/office/drawing/2010/main" val="0"/>
                  </a:ext>
                </a:extLst>
              </a:blip>
              <a:srcRect/>
              <a:stretch>
                <a:fillRect/>
              </a:stretch>
            </p:blipFill>
            <p:spPr bwMode="auto">
              <a:xfrm>
                <a:off x="2142"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3" name="Rectangle 373"/>
              <p:cNvSpPr>
                <a:spLocks noChangeArrowheads="1"/>
              </p:cNvSpPr>
              <p:nvPr/>
            </p:nvSpPr>
            <p:spPr bwMode="auto">
              <a:xfrm>
                <a:off x="2142" y="2945"/>
                <a:ext cx="23" cy="163"/>
              </a:xfrm>
              <a:prstGeom prst="rect">
                <a:avLst/>
              </a:prstGeom>
              <a:solidFill>
                <a:srgbClr val="BBC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74" name="Rectangle 374"/>
              <p:cNvSpPr>
                <a:spLocks noChangeArrowheads="1"/>
              </p:cNvSpPr>
              <p:nvPr/>
            </p:nvSpPr>
            <p:spPr bwMode="auto">
              <a:xfrm>
                <a:off x="2165" y="2945"/>
                <a:ext cx="7" cy="163"/>
              </a:xfrm>
              <a:prstGeom prst="rect">
                <a:avLst/>
              </a:prstGeom>
              <a:solidFill>
                <a:srgbClr val="BBC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71" name="Picture 375"/>
              <p:cNvPicPr>
                <a:picLocks noChangeAspect="1" noChangeArrowheads="1"/>
              </p:cNvPicPr>
              <p:nvPr/>
            </p:nvPicPr>
            <p:blipFill>
              <a:blip r:embed="rId102">
                <a:extLst>
                  <a:ext uri="{28A0092B-C50C-407E-A947-70E740481C1C}">
                    <a14:useLocalDpi xmlns:a14="http://schemas.microsoft.com/office/drawing/2010/main" val="0"/>
                  </a:ext>
                </a:extLst>
              </a:blip>
              <a:srcRect/>
              <a:stretch>
                <a:fillRect/>
              </a:stretch>
            </p:blipFill>
            <p:spPr bwMode="auto">
              <a:xfrm>
                <a:off x="2165" y="2945"/>
                <a:ext cx="7"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5" name="Rectangle 376"/>
              <p:cNvSpPr>
                <a:spLocks noChangeArrowheads="1"/>
              </p:cNvSpPr>
              <p:nvPr/>
            </p:nvSpPr>
            <p:spPr bwMode="auto">
              <a:xfrm>
                <a:off x="2165" y="2945"/>
                <a:ext cx="7" cy="163"/>
              </a:xfrm>
              <a:prstGeom prst="rect">
                <a:avLst/>
              </a:prstGeom>
              <a:solidFill>
                <a:srgbClr val="BBCB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20" name="Rectangle 377"/>
              <p:cNvSpPr>
                <a:spLocks noChangeArrowheads="1"/>
              </p:cNvSpPr>
              <p:nvPr/>
            </p:nvSpPr>
            <p:spPr bwMode="auto">
              <a:xfrm>
                <a:off x="2172" y="2945"/>
                <a:ext cx="16" cy="163"/>
              </a:xfrm>
              <a:prstGeom prst="rect">
                <a:avLst/>
              </a:prstGeom>
              <a:solidFill>
                <a:srgbClr val="BCCD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74" name="Picture 378"/>
              <p:cNvPicPr>
                <a:picLocks noChangeAspect="1" noChangeArrowheads="1"/>
              </p:cNvPicPr>
              <p:nvPr/>
            </p:nvPicPr>
            <p:blipFill>
              <a:blip r:embed="rId103">
                <a:extLst>
                  <a:ext uri="{28A0092B-C50C-407E-A947-70E740481C1C}">
                    <a14:useLocalDpi xmlns:a14="http://schemas.microsoft.com/office/drawing/2010/main" val="0"/>
                  </a:ext>
                </a:extLst>
              </a:blip>
              <a:srcRect/>
              <a:stretch>
                <a:fillRect/>
              </a:stretch>
            </p:blipFill>
            <p:spPr bwMode="auto">
              <a:xfrm>
                <a:off x="2172" y="2945"/>
                <a:ext cx="1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22" name="Rectangle 379"/>
              <p:cNvSpPr>
                <a:spLocks noChangeArrowheads="1"/>
              </p:cNvSpPr>
              <p:nvPr/>
            </p:nvSpPr>
            <p:spPr bwMode="auto">
              <a:xfrm>
                <a:off x="2172" y="2945"/>
                <a:ext cx="16" cy="163"/>
              </a:xfrm>
              <a:prstGeom prst="rect">
                <a:avLst/>
              </a:prstGeom>
              <a:solidFill>
                <a:srgbClr val="BCCD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23" name="Rectangle 380"/>
              <p:cNvSpPr>
                <a:spLocks noChangeArrowheads="1"/>
              </p:cNvSpPr>
              <p:nvPr/>
            </p:nvSpPr>
            <p:spPr bwMode="auto">
              <a:xfrm>
                <a:off x="2188" y="2945"/>
                <a:ext cx="22" cy="163"/>
              </a:xfrm>
              <a:prstGeom prst="rect">
                <a:avLst/>
              </a:prstGeom>
              <a:solidFill>
                <a:srgbClr val="BCC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477" name="Picture 381"/>
              <p:cNvPicPr>
                <a:picLocks noChangeAspect="1" noChangeArrowheads="1"/>
              </p:cNvPicPr>
              <p:nvPr/>
            </p:nvPicPr>
            <p:blipFill>
              <a:blip r:embed="rId104">
                <a:extLst>
                  <a:ext uri="{28A0092B-C50C-407E-A947-70E740481C1C}">
                    <a14:useLocalDpi xmlns:a14="http://schemas.microsoft.com/office/drawing/2010/main" val="0"/>
                  </a:ext>
                </a:extLst>
              </a:blip>
              <a:srcRect/>
              <a:stretch>
                <a:fillRect/>
              </a:stretch>
            </p:blipFill>
            <p:spPr bwMode="auto">
              <a:xfrm>
                <a:off x="2188" y="2945"/>
                <a:ext cx="22"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25" name="Rectangle 382"/>
              <p:cNvSpPr>
                <a:spLocks noChangeArrowheads="1"/>
              </p:cNvSpPr>
              <p:nvPr/>
            </p:nvSpPr>
            <p:spPr bwMode="auto">
              <a:xfrm>
                <a:off x="2188" y="2945"/>
                <a:ext cx="22" cy="163"/>
              </a:xfrm>
              <a:prstGeom prst="rect">
                <a:avLst/>
              </a:prstGeom>
              <a:solidFill>
                <a:srgbClr val="BCC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26" name="Rectangle 383"/>
              <p:cNvSpPr>
                <a:spLocks noChangeArrowheads="1"/>
              </p:cNvSpPr>
              <p:nvPr/>
            </p:nvSpPr>
            <p:spPr bwMode="auto">
              <a:xfrm>
                <a:off x="2210" y="2945"/>
                <a:ext cx="23" cy="163"/>
              </a:xfrm>
              <a:prstGeom prst="rect">
                <a:avLst/>
              </a:prstGeom>
              <a:solidFill>
                <a:srgbClr val="BCC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28" name="Picture 384"/>
              <p:cNvPicPr>
                <a:picLocks noChangeAspect="1" noChangeArrowheads="1"/>
              </p:cNvPicPr>
              <p:nvPr/>
            </p:nvPicPr>
            <p:blipFill>
              <a:blip r:embed="rId105">
                <a:extLst>
                  <a:ext uri="{28A0092B-C50C-407E-A947-70E740481C1C}">
                    <a14:useLocalDpi xmlns:a14="http://schemas.microsoft.com/office/drawing/2010/main" val="0"/>
                  </a:ext>
                </a:extLst>
              </a:blip>
              <a:srcRect/>
              <a:stretch>
                <a:fillRect/>
              </a:stretch>
            </p:blipFill>
            <p:spPr bwMode="auto">
              <a:xfrm>
                <a:off x="2210"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29" name="Rectangle 385"/>
              <p:cNvSpPr>
                <a:spLocks noChangeArrowheads="1"/>
              </p:cNvSpPr>
              <p:nvPr/>
            </p:nvSpPr>
            <p:spPr bwMode="auto">
              <a:xfrm>
                <a:off x="2210" y="2945"/>
                <a:ext cx="23" cy="163"/>
              </a:xfrm>
              <a:prstGeom prst="rect">
                <a:avLst/>
              </a:prstGeom>
              <a:solidFill>
                <a:srgbClr val="BCC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31" name="Rectangle 386"/>
              <p:cNvSpPr>
                <a:spLocks noChangeArrowheads="1"/>
              </p:cNvSpPr>
              <p:nvPr/>
            </p:nvSpPr>
            <p:spPr bwMode="auto">
              <a:xfrm>
                <a:off x="2233" y="2945"/>
                <a:ext cx="23" cy="163"/>
              </a:xfrm>
              <a:prstGeom prst="rect">
                <a:avLst/>
              </a:prstGeom>
              <a:solidFill>
                <a:srgbClr val="BCCD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32" name="Picture 387"/>
              <p:cNvPicPr>
                <a:picLocks noChangeAspect="1" noChangeArrowheads="1"/>
              </p:cNvPicPr>
              <p:nvPr/>
            </p:nvPicPr>
            <p:blipFill>
              <a:blip r:embed="rId106">
                <a:extLst>
                  <a:ext uri="{28A0092B-C50C-407E-A947-70E740481C1C}">
                    <a14:useLocalDpi xmlns:a14="http://schemas.microsoft.com/office/drawing/2010/main" val="0"/>
                  </a:ext>
                </a:extLst>
              </a:blip>
              <a:srcRect/>
              <a:stretch>
                <a:fillRect/>
              </a:stretch>
            </p:blipFill>
            <p:spPr bwMode="auto">
              <a:xfrm>
                <a:off x="2233"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34" name="Rectangle 388"/>
              <p:cNvSpPr>
                <a:spLocks noChangeArrowheads="1"/>
              </p:cNvSpPr>
              <p:nvPr/>
            </p:nvSpPr>
            <p:spPr bwMode="auto">
              <a:xfrm>
                <a:off x="2233" y="2945"/>
                <a:ext cx="23" cy="163"/>
              </a:xfrm>
              <a:prstGeom prst="rect">
                <a:avLst/>
              </a:prstGeom>
              <a:solidFill>
                <a:srgbClr val="BCCD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35" name="Rectangle 389"/>
              <p:cNvSpPr>
                <a:spLocks noChangeArrowheads="1"/>
              </p:cNvSpPr>
              <p:nvPr/>
            </p:nvSpPr>
            <p:spPr bwMode="auto">
              <a:xfrm>
                <a:off x="2256" y="2945"/>
                <a:ext cx="15" cy="163"/>
              </a:xfrm>
              <a:prstGeom prst="rect">
                <a:avLst/>
              </a:prstGeom>
              <a:solidFill>
                <a:srgbClr val="BDC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37" name="Picture 390"/>
              <p:cNvPicPr>
                <a:picLocks noChangeAspect="1" noChangeArrowheads="1"/>
              </p:cNvPicPr>
              <p:nvPr/>
            </p:nvPicPr>
            <p:blipFill>
              <a:blip r:embed="rId107">
                <a:extLst>
                  <a:ext uri="{28A0092B-C50C-407E-A947-70E740481C1C}">
                    <a14:useLocalDpi xmlns:a14="http://schemas.microsoft.com/office/drawing/2010/main" val="0"/>
                  </a:ext>
                </a:extLst>
              </a:blip>
              <a:srcRect/>
              <a:stretch>
                <a:fillRect/>
              </a:stretch>
            </p:blipFill>
            <p:spPr bwMode="auto">
              <a:xfrm>
                <a:off x="2256"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38" name="Rectangle 391"/>
              <p:cNvSpPr>
                <a:spLocks noChangeArrowheads="1"/>
              </p:cNvSpPr>
              <p:nvPr/>
            </p:nvSpPr>
            <p:spPr bwMode="auto">
              <a:xfrm>
                <a:off x="2256" y="2945"/>
                <a:ext cx="15" cy="163"/>
              </a:xfrm>
              <a:prstGeom prst="rect">
                <a:avLst/>
              </a:prstGeom>
              <a:solidFill>
                <a:srgbClr val="BDC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40" name="Rectangle 392"/>
              <p:cNvSpPr>
                <a:spLocks noChangeArrowheads="1"/>
              </p:cNvSpPr>
              <p:nvPr/>
            </p:nvSpPr>
            <p:spPr bwMode="auto">
              <a:xfrm>
                <a:off x="2271" y="2945"/>
                <a:ext cx="19" cy="163"/>
              </a:xfrm>
              <a:prstGeom prst="rect">
                <a:avLst/>
              </a:prstGeom>
              <a:solidFill>
                <a:srgbClr val="BDCE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41" name="Picture 393"/>
              <p:cNvPicPr>
                <a:picLocks noChangeAspect="1" noChangeArrowheads="1"/>
              </p:cNvPicPr>
              <p:nvPr/>
            </p:nvPicPr>
            <p:blipFill>
              <a:blip r:embed="rId108">
                <a:extLst>
                  <a:ext uri="{28A0092B-C50C-407E-A947-70E740481C1C}">
                    <a14:useLocalDpi xmlns:a14="http://schemas.microsoft.com/office/drawing/2010/main" val="0"/>
                  </a:ext>
                </a:extLst>
              </a:blip>
              <a:srcRect/>
              <a:stretch>
                <a:fillRect/>
              </a:stretch>
            </p:blipFill>
            <p:spPr bwMode="auto">
              <a:xfrm>
                <a:off x="2271"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43" name="Rectangle 394"/>
              <p:cNvSpPr>
                <a:spLocks noChangeArrowheads="1"/>
              </p:cNvSpPr>
              <p:nvPr/>
            </p:nvSpPr>
            <p:spPr bwMode="auto">
              <a:xfrm>
                <a:off x="2271" y="2945"/>
                <a:ext cx="19" cy="163"/>
              </a:xfrm>
              <a:prstGeom prst="rect">
                <a:avLst/>
              </a:prstGeom>
              <a:solidFill>
                <a:srgbClr val="BDCE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44" name="Rectangle 395"/>
              <p:cNvSpPr>
                <a:spLocks noChangeArrowheads="1"/>
              </p:cNvSpPr>
              <p:nvPr/>
            </p:nvSpPr>
            <p:spPr bwMode="auto">
              <a:xfrm>
                <a:off x="2290" y="2945"/>
                <a:ext cx="23" cy="163"/>
              </a:xfrm>
              <a:prstGeom prst="rect">
                <a:avLst/>
              </a:prstGeom>
              <a:solidFill>
                <a:srgbClr val="BDCD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46" name="Picture 396"/>
              <p:cNvPicPr>
                <a:picLocks noChangeAspect="1" noChangeArrowheads="1"/>
              </p:cNvPicPr>
              <p:nvPr/>
            </p:nvPicPr>
            <p:blipFill>
              <a:blip r:embed="rId109">
                <a:extLst>
                  <a:ext uri="{28A0092B-C50C-407E-A947-70E740481C1C}">
                    <a14:useLocalDpi xmlns:a14="http://schemas.microsoft.com/office/drawing/2010/main" val="0"/>
                  </a:ext>
                </a:extLst>
              </a:blip>
              <a:srcRect/>
              <a:stretch>
                <a:fillRect/>
              </a:stretch>
            </p:blipFill>
            <p:spPr bwMode="auto">
              <a:xfrm>
                <a:off x="2290"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47" name="Rectangle 397"/>
              <p:cNvSpPr>
                <a:spLocks noChangeArrowheads="1"/>
              </p:cNvSpPr>
              <p:nvPr/>
            </p:nvSpPr>
            <p:spPr bwMode="auto">
              <a:xfrm>
                <a:off x="2290" y="2945"/>
                <a:ext cx="23" cy="163"/>
              </a:xfrm>
              <a:prstGeom prst="rect">
                <a:avLst/>
              </a:prstGeom>
              <a:solidFill>
                <a:srgbClr val="BDCD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49" name="Rectangle 398"/>
              <p:cNvSpPr>
                <a:spLocks noChangeArrowheads="1"/>
              </p:cNvSpPr>
              <p:nvPr/>
            </p:nvSpPr>
            <p:spPr bwMode="auto">
              <a:xfrm>
                <a:off x="2313" y="2945"/>
                <a:ext cx="19" cy="163"/>
              </a:xfrm>
              <a:prstGeom prst="rect">
                <a:avLst/>
              </a:prstGeom>
              <a:solidFill>
                <a:srgbClr val="BDCD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50" name="Picture 399"/>
              <p:cNvPicPr>
                <a:picLocks noChangeAspect="1" noChangeArrowheads="1"/>
              </p:cNvPicPr>
              <p:nvPr/>
            </p:nvPicPr>
            <p:blipFill>
              <a:blip r:embed="rId110">
                <a:extLst>
                  <a:ext uri="{28A0092B-C50C-407E-A947-70E740481C1C}">
                    <a14:useLocalDpi xmlns:a14="http://schemas.microsoft.com/office/drawing/2010/main" val="0"/>
                  </a:ext>
                </a:extLst>
              </a:blip>
              <a:srcRect/>
              <a:stretch>
                <a:fillRect/>
              </a:stretch>
            </p:blipFill>
            <p:spPr bwMode="auto">
              <a:xfrm>
                <a:off x="2313"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52" name="Rectangle 400"/>
              <p:cNvSpPr>
                <a:spLocks noChangeArrowheads="1"/>
              </p:cNvSpPr>
              <p:nvPr/>
            </p:nvSpPr>
            <p:spPr bwMode="auto">
              <a:xfrm>
                <a:off x="2313" y="2945"/>
                <a:ext cx="19" cy="163"/>
              </a:xfrm>
              <a:prstGeom prst="rect">
                <a:avLst/>
              </a:prstGeom>
              <a:solidFill>
                <a:srgbClr val="BDCD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53" name="Rectangle 401"/>
              <p:cNvSpPr>
                <a:spLocks noChangeArrowheads="1"/>
              </p:cNvSpPr>
              <p:nvPr/>
            </p:nvSpPr>
            <p:spPr bwMode="auto">
              <a:xfrm>
                <a:off x="2332" y="2945"/>
                <a:ext cx="15" cy="163"/>
              </a:xfrm>
              <a:prstGeom prst="rect">
                <a:avLst/>
              </a:prstGeom>
              <a:solidFill>
                <a:srgbClr val="BECF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55" name="Picture 402"/>
              <p:cNvPicPr>
                <a:picLocks noChangeAspect="1" noChangeArrowheads="1"/>
              </p:cNvPicPr>
              <p:nvPr/>
            </p:nvPicPr>
            <p:blipFill>
              <a:blip r:embed="rId111">
                <a:extLst>
                  <a:ext uri="{28A0092B-C50C-407E-A947-70E740481C1C}">
                    <a14:useLocalDpi xmlns:a14="http://schemas.microsoft.com/office/drawing/2010/main" val="0"/>
                  </a:ext>
                </a:extLst>
              </a:blip>
              <a:srcRect/>
              <a:stretch>
                <a:fillRect/>
              </a:stretch>
            </p:blipFill>
            <p:spPr bwMode="auto">
              <a:xfrm>
                <a:off x="2332"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56" name="Rectangle 403"/>
              <p:cNvSpPr>
                <a:spLocks noChangeArrowheads="1"/>
              </p:cNvSpPr>
              <p:nvPr/>
            </p:nvSpPr>
            <p:spPr bwMode="auto">
              <a:xfrm>
                <a:off x="2332" y="2945"/>
                <a:ext cx="15" cy="163"/>
              </a:xfrm>
              <a:prstGeom prst="rect">
                <a:avLst/>
              </a:prstGeom>
              <a:solidFill>
                <a:srgbClr val="BECF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58" name="Rectangle 404"/>
              <p:cNvSpPr>
                <a:spLocks noChangeArrowheads="1"/>
              </p:cNvSpPr>
              <p:nvPr/>
            </p:nvSpPr>
            <p:spPr bwMode="auto">
              <a:xfrm>
                <a:off x="2347" y="2945"/>
                <a:ext cx="23" cy="163"/>
              </a:xfrm>
              <a:prstGeom prst="rect">
                <a:avLst/>
              </a:prstGeom>
              <a:solidFill>
                <a:srgbClr val="BECE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359" name="Picture 405"/>
              <p:cNvPicPr>
                <a:picLocks noChangeAspect="1" noChangeArrowheads="1"/>
              </p:cNvPicPr>
              <p:nvPr/>
            </p:nvPicPr>
            <p:blipFill>
              <a:blip r:embed="rId112">
                <a:extLst>
                  <a:ext uri="{28A0092B-C50C-407E-A947-70E740481C1C}">
                    <a14:useLocalDpi xmlns:a14="http://schemas.microsoft.com/office/drawing/2010/main" val="0"/>
                  </a:ext>
                </a:extLst>
              </a:blip>
              <a:srcRect/>
              <a:stretch>
                <a:fillRect/>
              </a:stretch>
            </p:blipFill>
            <p:spPr bwMode="auto">
              <a:xfrm>
                <a:off x="2347"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 name="Rectangle 407"/>
            <p:cNvSpPr>
              <a:spLocks noChangeArrowheads="1"/>
            </p:cNvSpPr>
            <p:nvPr/>
          </p:nvSpPr>
          <p:spPr bwMode="auto">
            <a:xfrm>
              <a:off x="2347" y="2945"/>
              <a:ext cx="23" cy="163"/>
            </a:xfrm>
            <a:prstGeom prst="rect">
              <a:avLst/>
            </a:prstGeom>
            <a:solidFill>
              <a:srgbClr val="BECE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Rectangle 408"/>
            <p:cNvSpPr>
              <a:spLocks noChangeArrowheads="1"/>
            </p:cNvSpPr>
            <p:nvPr/>
          </p:nvSpPr>
          <p:spPr bwMode="auto">
            <a:xfrm>
              <a:off x="2370" y="2945"/>
              <a:ext cx="23" cy="163"/>
            </a:xfrm>
            <a:prstGeom prst="rect">
              <a:avLst/>
            </a:prstGeom>
            <a:solidFill>
              <a:srgbClr val="BECE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505" name="Picture 409"/>
            <p:cNvPicPr>
              <a:picLocks noChangeAspect="1" noChangeArrowheads="1"/>
            </p:cNvPicPr>
            <p:nvPr/>
          </p:nvPicPr>
          <p:blipFill>
            <a:blip r:embed="rId113">
              <a:extLst>
                <a:ext uri="{28A0092B-C50C-407E-A947-70E740481C1C}">
                  <a14:useLocalDpi xmlns:a14="http://schemas.microsoft.com/office/drawing/2010/main" val="0"/>
                </a:ext>
              </a:extLst>
            </a:blip>
            <a:srcRect/>
            <a:stretch>
              <a:fillRect/>
            </a:stretch>
          </p:blipFill>
          <p:spPr bwMode="auto">
            <a:xfrm>
              <a:off x="2370"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410"/>
            <p:cNvSpPr>
              <a:spLocks noChangeArrowheads="1"/>
            </p:cNvSpPr>
            <p:nvPr/>
          </p:nvSpPr>
          <p:spPr bwMode="auto">
            <a:xfrm>
              <a:off x="2370" y="2945"/>
              <a:ext cx="23" cy="163"/>
            </a:xfrm>
            <a:prstGeom prst="rect">
              <a:avLst/>
            </a:prstGeom>
            <a:solidFill>
              <a:srgbClr val="BECE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Rectangle 411"/>
            <p:cNvSpPr>
              <a:spLocks noChangeArrowheads="1"/>
            </p:cNvSpPr>
            <p:nvPr/>
          </p:nvSpPr>
          <p:spPr bwMode="auto">
            <a:xfrm>
              <a:off x="2393" y="2945"/>
              <a:ext cx="23" cy="163"/>
            </a:xfrm>
            <a:prstGeom prst="rect">
              <a:avLst/>
            </a:prstGeom>
            <a:solidFill>
              <a:srgbClr val="BFCF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508" name="Picture 412"/>
            <p:cNvPicPr>
              <a:picLocks noChangeAspect="1" noChangeArrowheads="1"/>
            </p:cNvPicPr>
            <p:nvPr/>
          </p:nvPicPr>
          <p:blipFill>
            <a:blip r:embed="rId114">
              <a:extLst>
                <a:ext uri="{28A0092B-C50C-407E-A947-70E740481C1C}">
                  <a14:useLocalDpi xmlns:a14="http://schemas.microsoft.com/office/drawing/2010/main" val="0"/>
                </a:ext>
              </a:extLst>
            </a:blip>
            <a:srcRect/>
            <a:stretch>
              <a:fillRect/>
            </a:stretch>
          </p:blipFill>
          <p:spPr bwMode="auto">
            <a:xfrm>
              <a:off x="2393"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413"/>
            <p:cNvSpPr>
              <a:spLocks noChangeArrowheads="1"/>
            </p:cNvSpPr>
            <p:nvPr/>
          </p:nvSpPr>
          <p:spPr bwMode="auto">
            <a:xfrm>
              <a:off x="2393" y="2945"/>
              <a:ext cx="23" cy="163"/>
            </a:xfrm>
            <a:prstGeom prst="rect">
              <a:avLst/>
            </a:prstGeom>
            <a:solidFill>
              <a:srgbClr val="BFCF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Rectangle 414"/>
            <p:cNvSpPr>
              <a:spLocks noChangeArrowheads="1"/>
            </p:cNvSpPr>
            <p:nvPr/>
          </p:nvSpPr>
          <p:spPr bwMode="auto">
            <a:xfrm>
              <a:off x="2416" y="2945"/>
              <a:ext cx="23" cy="163"/>
            </a:xfrm>
            <a:prstGeom prst="rect">
              <a:avLst/>
            </a:prstGeom>
            <a:solidFill>
              <a:srgbClr val="BFCF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511" name="Picture 415"/>
            <p:cNvPicPr>
              <a:picLocks noChangeAspect="1" noChangeArrowheads="1"/>
            </p:cNvPicPr>
            <p:nvPr/>
          </p:nvPicPr>
          <p:blipFill>
            <a:blip r:embed="rId115">
              <a:extLst>
                <a:ext uri="{28A0092B-C50C-407E-A947-70E740481C1C}">
                  <a14:useLocalDpi xmlns:a14="http://schemas.microsoft.com/office/drawing/2010/main" val="0"/>
                </a:ext>
              </a:extLst>
            </a:blip>
            <a:srcRect/>
            <a:stretch>
              <a:fillRect/>
            </a:stretch>
          </p:blipFill>
          <p:spPr bwMode="auto">
            <a:xfrm>
              <a:off x="2416"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416"/>
            <p:cNvSpPr>
              <a:spLocks noChangeArrowheads="1"/>
            </p:cNvSpPr>
            <p:nvPr/>
          </p:nvSpPr>
          <p:spPr bwMode="auto">
            <a:xfrm>
              <a:off x="2416" y="2945"/>
              <a:ext cx="23" cy="163"/>
            </a:xfrm>
            <a:prstGeom prst="rect">
              <a:avLst/>
            </a:prstGeom>
            <a:solidFill>
              <a:srgbClr val="BFCF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Rectangle 417"/>
            <p:cNvSpPr>
              <a:spLocks noChangeArrowheads="1"/>
            </p:cNvSpPr>
            <p:nvPr/>
          </p:nvSpPr>
          <p:spPr bwMode="auto">
            <a:xfrm>
              <a:off x="2439" y="2945"/>
              <a:ext cx="15" cy="163"/>
            </a:xfrm>
            <a:prstGeom prst="rect">
              <a:avLst/>
            </a:prstGeom>
            <a:solidFill>
              <a:srgbClr val="BFCE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514" name="Picture 418"/>
            <p:cNvPicPr>
              <a:picLocks noChangeAspect="1" noChangeArrowheads="1"/>
            </p:cNvPicPr>
            <p:nvPr/>
          </p:nvPicPr>
          <p:blipFill>
            <a:blip r:embed="rId116">
              <a:extLst>
                <a:ext uri="{28A0092B-C50C-407E-A947-70E740481C1C}">
                  <a14:useLocalDpi xmlns:a14="http://schemas.microsoft.com/office/drawing/2010/main" val="0"/>
                </a:ext>
              </a:extLst>
            </a:blip>
            <a:srcRect/>
            <a:stretch>
              <a:fillRect/>
            </a:stretch>
          </p:blipFill>
          <p:spPr bwMode="auto">
            <a:xfrm>
              <a:off x="2439"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419"/>
            <p:cNvSpPr>
              <a:spLocks noChangeArrowheads="1"/>
            </p:cNvSpPr>
            <p:nvPr/>
          </p:nvSpPr>
          <p:spPr bwMode="auto">
            <a:xfrm>
              <a:off x="2439" y="2945"/>
              <a:ext cx="15" cy="163"/>
            </a:xfrm>
            <a:prstGeom prst="rect">
              <a:avLst/>
            </a:prstGeom>
            <a:solidFill>
              <a:srgbClr val="BFCE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Rectangle 420"/>
            <p:cNvSpPr>
              <a:spLocks noChangeArrowheads="1"/>
            </p:cNvSpPr>
            <p:nvPr/>
          </p:nvSpPr>
          <p:spPr bwMode="auto">
            <a:xfrm>
              <a:off x="2454" y="2945"/>
              <a:ext cx="19" cy="163"/>
            </a:xfrm>
            <a:prstGeom prst="rect">
              <a:avLst/>
            </a:prstGeom>
            <a:solidFill>
              <a:srgbClr val="C0D0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517" name="Picture 421"/>
            <p:cNvPicPr>
              <a:picLocks noChangeAspect="1" noChangeArrowheads="1"/>
            </p:cNvPicPr>
            <p:nvPr/>
          </p:nvPicPr>
          <p:blipFill>
            <a:blip r:embed="rId117">
              <a:extLst>
                <a:ext uri="{28A0092B-C50C-407E-A947-70E740481C1C}">
                  <a14:useLocalDpi xmlns:a14="http://schemas.microsoft.com/office/drawing/2010/main" val="0"/>
                </a:ext>
              </a:extLst>
            </a:blip>
            <a:srcRect/>
            <a:stretch>
              <a:fillRect/>
            </a:stretch>
          </p:blipFill>
          <p:spPr bwMode="auto">
            <a:xfrm>
              <a:off x="2454"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Rectangle 422"/>
            <p:cNvSpPr>
              <a:spLocks noChangeArrowheads="1"/>
            </p:cNvSpPr>
            <p:nvPr/>
          </p:nvSpPr>
          <p:spPr bwMode="auto">
            <a:xfrm>
              <a:off x="2454" y="2945"/>
              <a:ext cx="19" cy="163"/>
            </a:xfrm>
            <a:prstGeom prst="rect">
              <a:avLst/>
            </a:prstGeom>
            <a:solidFill>
              <a:srgbClr val="C0D0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Rectangle 423"/>
            <p:cNvSpPr>
              <a:spLocks noChangeArrowheads="1"/>
            </p:cNvSpPr>
            <p:nvPr/>
          </p:nvSpPr>
          <p:spPr bwMode="auto">
            <a:xfrm>
              <a:off x="2473" y="2945"/>
              <a:ext cx="23" cy="163"/>
            </a:xfrm>
            <a:prstGeom prst="rect">
              <a:avLst/>
            </a:prstGeom>
            <a:solidFill>
              <a:srgbClr val="C0CF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520" name="Picture 424"/>
            <p:cNvPicPr>
              <a:picLocks noChangeAspect="1" noChangeArrowheads="1"/>
            </p:cNvPicPr>
            <p:nvPr/>
          </p:nvPicPr>
          <p:blipFill>
            <a:blip r:embed="rId118">
              <a:extLst>
                <a:ext uri="{28A0092B-C50C-407E-A947-70E740481C1C}">
                  <a14:useLocalDpi xmlns:a14="http://schemas.microsoft.com/office/drawing/2010/main" val="0"/>
                </a:ext>
              </a:extLst>
            </a:blip>
            <a:srcRect/>
            <a:stretch>
              <a:fillRect/>
            </a:stretch>
          </p:blipFill>
          <p:spPr bwMode="auto">
            <a:xfrm>
              <a:off x="2473"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le 425"/>
            <p:cNvSpPr>
              <a:spLocks noChangeArrowheads="1"/>
            </p:cNvSpPr>
            <p:nvPr/>
          </p:nvSpPr>
          <p:spPr bwMode="auto">
            <a:xfrm>
              <a:off x="2473" y="2945"/>
              <a:ext cx="23" cy="163"/>
            </a:xfrm>
            <a:prstGeom prst="rect">
              <a:avLst/>
            </a:prstGeom>
            <a:solidFill>
              <a:srgbClr val="C0CF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Rectangle 426"/>
            <p:cNvSpPr>
              <a:spLocks noChangeArrowheads="1"/>
            </p:cNvSpPr>
            <p:nvPr/>
          </p:nvSpPr>
          <p:spPr bwMode="auto">
            <a:xfrm>
              <a:off x="2496" y="2945"/>
              <a:ext cx="19" cy="163"/>
            </a:xfrm>
            <a:prstGeom prst="rect">
              <a:avLst/>
            </a:prstGeom>
            <a:solidFill>
              <a:srgbClr val="C0CF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523" name="Picture 427"/>
            <p:cNvPicPr>
              <a:picLocks noChangeAspect="1" noChangeArrowheads="1"/>
            </p:cNvPicPr>
            <p:nvPr/>
          </p:nvPicPr>
          <p:blipFill>
            <a:blip r:embed="rId119">
              <a:extLst>
                <a:ext uri="{28A0092B-C50C-407E-A947-70E740481C1C}">
                  <a14:useLocalDpi xmlns:a14="http://schemas.microsoft.com/office/drawing/2010/main" val="0"/>
                </a:ext>
              </a:extLst>
            </a:blip>
            <a:srcRect/>
            <a:stretch>
              <a:fillRect/>
            </a:stretch>
          </p:blipFill>
          <p:spPr bwMode="auto">
            <a:xfrm>
              <a:off x="2496" y="2945"/>
              <a:ext cx="19"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Rectangle 428"/>
            <p:cNvSpPr>
              <a:spLocks noChangeArrowheads="1"/>
            </p:cNvSpPr>
            <p:nvPr/>
          </p:nvSpPr>
          <p:spPr bwMode="auto">
            <a:xfrm>
              <a:off x="2496" y="2945"/>
              <a:ext cx="19" cy="163"/>
            </a:xfrm>
            <a:prstGeom prst="rect">
              <a:avLst/>
            </a:prstGeom>
            <a:solidFill>
              <a:srgbClr val="C0CF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429"/>
            <p:cNvSpPr>
              <a:spLocks noChangeArrowheads="1"/>
            </p:cNvSpPr>
            <p:nvPr/>
          </p:nvSpPr>
          <p:spPr bwMode="auto">
            <a:xfrm>
              <a:off x="2515" y="2945"/>
              <a:ext cx="15" cy="163"/>
            </a:xfrm>
            <a:prstGeom prst="rect">
              <a:avLst/>
            </a:prstGeom>
            <a:solidFill>
              <a:srgbClr val="C1D1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526" name="Picture 430"/>
            <p:cNvPicPr>
              <a:picLocks noChangeAspect="1" noChangeArrowheads="1"/>
            </p:cNvPicPr>
            <p:nvPr/>
          </p:nvPicPr>
          <p:blipFill>
            <a:blip r:embed="rId120">
              <a:extLst>
                <a:ext uri="{28A0092B-C50C-407E-A947-70E740481C1C}">
                  <a14:useLocalDpi xmlns:a14="http://schemas.microsoft.com/office/drawing/2010/main" val="0"/>
                </a:ext>
              </a:extLst>
            </a:blip>
            <a:srcRect/>
            <a:stretch>
              <a:fillRect/>
            </a:stretch>
          </p:blipFill>
          <p:spPr bwMode="auto">
            <a:xfrm>
              <a:off x="2515" y="2945"/>
              <a:ext cx="15"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431"/>
            <p:cNvSpPr>
              <a:spLocks noChangeArrowheads="1"/>
            </p:cNvSpPr>
            <p:nvPr/>
          </p:nvSpPr>
          <p:spPr bwMode="auto">
            <a:xfrm>
              <a:off x="2515" y="2945"/>
              <a:ext cx="15" cy="163"/>
            </a:xfrm>
            <a:prstGeom prst="rect">
              <a:avLst/>
            </a:prstGeom>
            <a:solidFill>
              <a:srgbClr val="C1D1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Rectangle 432"/>
            <p:cNvSpPr>
              <a:spLocks noChangeArrowheads="1"/>
            </p:cNvSpPr>
            <p:nvPr/>
          </p:nvSpPr>
          <p:spPr bwMode="auto">
            <a:xfrm>
              <a:off x="2530" y="2945"/>
              <a:ext cx="23" cy="163"/>
            </a:xfrm>
            <a:prstGeom prst="rect">
              <a:avLst/>
            </a:prstGeom>
            <a:solidFill>
              <a:srgbClr val="C1D0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4529" name="Picture 433"/>
            <p:cNvPicPr>
              <a:picLocks noChangeAspect="1" noChangeArrowheads="1"/>
            </p:cNvPicPr>
            <p:nvPr/>
          </p:nvPicPr>
          <p:blipFill>
            <a:blip r:embed="rId121">
              <a:extLst>
                <a:ext uri="{28A0092B-C50C-407E-A947-70E740481C1C}">
                  <a14:useLocalDpi xmlns:a14="http://schemas.microsoft.com/office/drawing/2010/main" val="0"/>
                </a:ext>
              </a:extLst>
            </a:blip>
            <a:srcRect/>
            <a:stretch>
              <a:fillRect/>
            </a:stretch>
          </p:blipFill>
          <p:spPr bwMode="auto">
            <a:xfrm>
              <a:off x="2530" y="2945"/>
              <a:ext cx="23"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434"/>
            <p:cNvSpPr>
              <a:spLocks noChangeArrowheads="1"/>
            </p:cNvSpPr>
            <p:nvPr/>
          </p:nvSpPr>
          <p:spPr bwMode="auto">
            <a:xfrm>
              <a:off x="2530" y="2945"/>
              <a:ext cx="23" cy="163"/>
            </a:xfrm>
            <a:prstGeom prst="rect">
              <a:avLst/>
            </a:prstGeom>
            <a:solidFill>
              <a:srgbClr val="C1D0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435"/>
            <p:cNvSpPr>
              <a:spLocks noChangeArrowheads="1"/>
            </p:cNvSpPr>
            <p:nvPr/>
          </p:nvSpPr>
          <p:spPr bwMode="auto">
            <a:xfrm>
              <a:off x="2553" y="2945"/>
              <a:ext cx="38" cy="163"/>
            </a:xfrm>
            <a:prstGeom prst="rect">
              <a:avLst/>
            </a:prstGeom>
            <a:solidFill>
              <a:srgbClr val="C1D0E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Rectangle 436"/>
            <p:cNvSpPr>
              <a:spLocks noChangeArrowheads="1"/>
            </p:cNvSpPr>
            <p:nvPr/>
          </p:nvSpPr>
          <p:spPr bwMode="auto">
            <a:xfrm>
              <a:off x="2591" y="2945"/>
              <a:ext cx="68" cy="163"/>
            </a:xfrm>
            <a:prstGeom prst="rect">
              <a:avLst/>
            </a:prstGeom>
            <a:solidFill>
              <a:srgbClr val="C3D1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437"/>
            <p:cNvSpPr>
              <a:spLocks noChangeArrowheads="1"/>
            </p:cNvSpPr>
            <p:nvPr/>
          </p:nvSpPr>
          <p:spPr bwMode="auto">
            <a:xfrm>
              <a:off x="2659" y="2945"/>
              <a:ext cx="73" cy="163"/>
            </a:xfrm>
            <a:prstGeom prst="rect">
              <a:avLst/>
            </a:prstGeom>
            <a:solidFill>
              <a:srgbClr val="C4D3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0" name="Rectangle 438"/>
            <p:cNvSpPr>
              <a:spLocks noChangeArrowheads="1"/>
            </p:cNvSpPr>
            <p:nvPr/>
          </p:nvSpPr>
          <p:spPr bwMode="auto">
            <a:xfrm>
              <a:off x="2732" y="2945"/>
              <a:ext cx="91" cy="163"/>
            </a:xfrm>
            <a:prstGeom prst="rect">
              <a:avLst/>
            </a:prstGeom>
            <a:solidFill>
              <a:srgbClr val="C6D4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1" name="Rectangle 439"/>
            <p:cNvSpPr>
              <a:spLocks noChangeArrowheads="1"/>
            </p:cNvSpPr>
            <p:nvPr/>
          </p:nvSpPr>
          <p:spPr bwMode="auto">
            <a:xfrm>
              <a:off x="2823" y="2945"/>
              <a:ext cx="84" cy="163"/>
            </a:xfrm>
            <a:prstGeom prst="rect">
              <a:avLst/>
            </a:prstGeom>
            <a:solidFill>
              <a:srgbClr val="C8D5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2" name="Rectangle 440"/>
            <p:cNvSpPr>
              <a:spLocks noChangeArrowheads="1"/>
            </p:cNvSpPr>
            <p:nvPr/>
          </p:nvSpPr>
          <p:spPr bwMode="auto">
            <a:xfrm>
              <a:off x="2907" y="2945"/>
              <a:ext cx="53" cy="163"/>
            </a:xfrm>
            <a:prstGeom prst="rect">
              <a:avLst/>
            </a:prstGeom>
            <a:solidFill>
              <a:srgbClr val="C9D7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3" name="Rectangle 441"/>
            <p:cNvSpPr>
              <a:spLocks noChangeArrowheads="1"/>
            </p:cNvSpPr>
            <p:nvPr/>
          </p:nvSpPr>
          <p:spPr bwMode="auto">
            <a:xfrm>
              <a:off x="2960" y="2945"/>
              <a:ext cx="69" cy="163"/>
            </a:xfrm>
            <a:prstGeom prst="rect">
              <a:avLst/>
            </a:prstGeom>
            <a:solidFill>
              <a:srgbClr val="CBD7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4" name="Rectangle 442"/>
            <p:cNvSpPr>
              <a:spLocks noChangeArrowheads="1"/>
            </p:cNvSpPr>
            <p:nvPr/>
          </p:nvSpPr>
          <p:spPr bwMode="auto">
            <a:xfrm>
              <a:off x="3029" y="2945"/>
              <a:ext cx="68" cy="163"/>
            </a:xfrm>
            <a:prstGeom prst="rect">
              <a:avLst/>
            </a:prstGeom>
            <a:solidFill>
              <a:srgbClr val="CCD9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5" name="Rectangle 443"/>
            <p:cNvSpPr>
              <a:spLocks noChangeArrowheads="1"/>
            </p:cNvSpPr>
            <p:nvPr/>
          </p:nvSpPr>
          <p:spPr bwMode="auto">
            <a:xfrm>
              <a:off x="3097" y="2945"/>
              <a:ext cx="92" cy="163"/>
            </a:xfrm>
            <a:prstGeom prst="rect">
              <a:avLst/>
            </a:prstGeom>
            <a:solidFill>
              <a:srgbClr val="CEDA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6" name="Rectangle 444"/>
            <p:cNvSpPr>
              <a:spLocks noChangeArrowheads="1"/>
            </p:cNvSpPr>
            <p:nvPr/>
          </p:nvSpPr>
          <p:spPr bwMode="auto">
            <a:xfrm>
              <a:off x="3189" y="2945"/>
              <a:ext cx="83" cy="163"/>
            </a:xfrm>
            <a:prstGeom prst="rect">
              <a:avLst/>
            </a:prstGeom>
            <a:solidFill>
              <a:srgbClr val="D0DB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7" name="Rectangle 445"/>
            <p:cNvSpPr>
              <a:spLocks noChangeArrowheads="1"/>
            </p:cNvSpPr>
            <p:nvPr/>
          </p:nvSpPr>
          <p:spPr bwMode="auto">
            <a:xfrm>
              <a:off x="3272" y="2945"/>
              <a:ext cx="61" cy="163"/>
            </a:xfrm>
            <a:prstGeom prst="rect">
              <a:avLst/>
            </a:prstGeom>
            <a:solidFill>
              <a:srgbClr val="D1DD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8" name="Rectangle 446"/>
            <p:cNvSpPr>
              <a:spLocks noChangeArrowheads="1"/>
            </p:cNvSpPr>
            <p:nvPr/>
          </p:nvSpPr>
          <p:spPr bwMode="auto">
            <a:xfrm>
              <a:off x="3333" y="2945"/>
              <a:ext cx="107" cy="163"/>
            </a:xfrm>
            <a:prstGeom prst="rect">
              <a:avLst/>
            </a:prstGeom>
            <a:solidFill>
              <a:srgbClr val="D3DD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9" name="Rectangle 447"/>
            <p:cNvSpPr>
              <a:spLocks noChangeArrowheads="1"/>
            </p:cNvSpPr>
            <p:nvPr/>
          </p:nvSpPr>
          <p:spPr bwMode="auto">
            <a:xfrm>
              <a:off x="3440" y="2945"/>
              <a:ext cx="68" cy="163"/>
            </a:xfrm>
            <a:prstGeom prst="rect">
              <a:avLst/>
            </a:prstGeom>
            <a:solidFill>
              <a:srgbClr val="D4DF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0" name="Rectangle 448"/>
            <p:cNvSpPr>
              <a:spLocks noChangeArrowheads="1"/>
            </p:cNvSpPr>
            <p:nvPr/>
          </p:nvSpPr>
          <p:spPr bwMode="auto">
            <a:xfrm>
              <a:off x="3508" y="2945"/>
              <a:ext cx="69" cy="163"/>
            </a:xfrm>
            <a:prstGeom prst="rect">
              <a:avLst/>
            </a:prstGeom>
            <a:solidFill>
              <a:srgbClr val="D6DF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1" name="Rectangle 449"/>
            <p:cNvSpPr>
              <a:spLocks noChangeArrowheads="1"/>
            </p:cNvSpPr>
            <p:nvPr/>
          </p:nvSpPr>
          <p:spPr bwMode="auto">
            <a:xfrm>
              <a:off x="3577" y="2945"/>
              <a:ext cx="68" cy="163"/>
            </a:xfrm>
            <a:prstGeom prst="rect">
              <a:avLst/>
            </a:prstGeom>
            <a:solidFill>
              <a:srgbClr val="D7E1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2" name="Rectangle 450"/>
            <p:cNvSpPr>
              <a:spLocks noChangeArrowheads="1"/>
            </p:cNvSpPr>
            <p:nvPr/>
          </p:nvSpPr>
          <p:spPr bwMode="auto">
            <a:xfrm>
              <a:off x="3645" y="2945"/>
              <a:ext cx="92" cy="163"/>
            </a:xfrm>
            <a:prstGeom prst="rect">
              <a:avLst/>
            </a:prstGeom>
            <a:solidFill>
              <a:srgbClr val="D9E2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3" name="Rectangle 451"/>
            <p:cNvSpPr>
              <a:spLocks noChangeArrowheads="1"/>
            </p:cNvSpPr>
            <p:nvPr/>
          </p:nvSpPr>
          <p:spPr bwMode="auto">
            <a:xfrm>
              <a:off x="3737" y="2945"/>
              <a:ext cx="83" cy="163"/>
            </a:xfrm>
            <a:prstGeom prst="rect">
              <a:avLst/>
            </a:prstGeom>
            <a:solidFill>
              <a:srgbClr val="DBE3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4" name="Rectangle 452"/>
            <p:cNvSpPr>
              <a:spLocks noChangeArrowheads="1"/>
            </p:cNvSpPr>
            <p:nvPr/>
          </p:nvSpPr>
          <p:spPr bwMode="auto">
            <a:xfrm>
              <a:off x="3820" y="2945"/>
              <a:ext cx="54" cy="163"/>
            </a:xfrm>
            <a:prstGeom prst="rect">
              <a:avLst/>
            </a:prstGeom>
            <a:solidFill>
              <a:srgbClr val="DCE5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5" name="Rectangle 453"/>
            <p:cNvSpPr>
              <a:spLocks noChangeArrowheads="1"/>
            </p:cNvSpPr>
            <p:nvPr/>
          </p:nvSpPr>
          <p:spPr bwMode="auto">
            <a:xfrm>
              <a:off x="3874" y="2945"/>
              <a:ext cx="68" cy="163"/>
            </a:xfrm>
            <a:prstGeom prst="rect">
              <a:avLst/>
            </a:prstGeom>
            <a:solidFill>
              <a:srgbClr val="DEE5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6" name="Rectangle 454"/>
            <p:cNvSpPr>
              <a:spLocks noChangeArrowheads="1"/>
            </p:cNvSpPr>
            <p:nvPr/>
          </p:nvSpPr>
          <p:spPr bwMode="auto">
            <a:xfrm>
              <a:off x="3942" y="2945"/>
              <a:ext cx="69" cy="163"/>
            </a:xfrm>
            <a:prstGeom prst="rect">
              <a:avLst/>
            </a:prstGeom>
            <a:solidFill>
              <a:srgbClr val="DFE7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7" name="Rectangle 455"/>
            <p:cNvSpPr>
              <a:spLocks noChangeArrowheads="1"/>
            </p:cNvSpPr>
            <p:nvPr/>
          </p:nvSpPr>
          <p:spPr bwMode="auto">
            <a:xfrm>
              <a:off x="4011" y="2945"/>
              <a:ext cx="26" cy="163"/>
            </a:xfrm>
            <a:prstGeom prst="rect">
              <a:avLst/>
            </a:prstGeom>
            <a:solidFill>
              <a:srgbClr val="E1E8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8" name="Rectangle 456"/>
            <p:cNvSpPr>
              <a:spLocks noChangeArrowheads="1"/>
            </p:cNvSpPr>
            <p:nvPr/>
          </p:nvSpPr>
          <p:spPr bwMode="auto">
            <a:xfrm>
              <a:off x="2033" y="2991"/>
              <a:ext cx="57"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4499" name="Rectangle 457"/>
            <p:cNvSpPr>
              <a:spLocks noChangeArrowheads="1"/>
            </p:cNvSpPr>
            <p:nvPr/>
          </p:nvSpPr>
          <p:spPr bwMode="auto">
            <a:xfrm>
              <a:off x="2111" y="29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良</a:t>
              </a:r>
              <a:endParaRPr kumimoji="0" lang="ja-JP" sz="1000" b="0" i="0" u="none" strike="noStrike" cap="none" normalizeH="0" baseline="0" dirty="0" smtClean="0">
                <a:ln>
                  <a:noFill/>
                </a:ln>
                <a:solidFill>
                  <a:schemeClr val="tx1"/>
                </a:solidFill>
                <a:effectLst/>
              </a:endParaRPr>
            </a:p>
          </p:txBody>
        </p:sp>
        <p:sp>
          <p:nvSpPr>
            <p:cNvPr id="4500" name="Rectangle 458"/>
            <p:cNvSpPr>
              <a:spLocks noChangeArrowheads="1"/>
            </p:cNvSpPr>
            <p:nvPr/>
          </p:nvSpPr>
          <p:spPr bwMode="auto">
            <a:xfrm>
              <a:off x="2491" y="2972"/>
              <a:ext cx="16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FF0000"/>
                  </a:solidFill>
                  <a:effectLst/>
                  <a:latin typeface="ＭＳ Ｐ明朝" panose="02020600040205080304" pitchFamily="18" charset="-128"/>
                  <a:ea typeface="ＭＳ Ｐ明朝" panose="02020600040205080304" pitchFamily="18" charset="-128"/>
                </a:rPr>
                <a:t>効率</a:t>
              </a:r>
              <a:endParaRPr kumimoji="0" lang="ja-JP" sz="1000" b="0" i="0" u="none" strike="noStrike" cap="none" normalizeH="0" baseline="0" dirty="0" smtClean="0">
                <a:ln>
                  <a:noFill/>
                </a:ln>
                <a:solidFill>
                  <a:schemeClr val="tx1"/>
                </a:solidFill>
                <a:effectLst/>
              </a:endParaRPr>
            </a:p>
          </p:txBody>
        </p:sp>
        <p:sp>
          <p:nvSpPr>
            <p:cNvPr id="4501" name="Rectangle 459"/>
            <p:cNvSpPr>
              <a:spLocks noChangeArrowheads="1"/>
            </p:cNvSpPr>
            <p:nvPr/>
          </p:nvSpPr>
          <p:spPr bwMode="auto">
            <a:xfrm>
              <a:off x="2955" y="2972"/>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悪</a:t>
              </a:r>
              <a:endParaRPr kumimoji="0" lang="ja-JP" sz="1000" b="0" i="0" u="none" strike="noStrike" cap="none" normalizeH="0" baseline="0" dirty="0" smtClean="0">
                <a:ln>
                  <a:noFill/>
                </a:ln>
                <a:solidFill>
                  <a:schemeClr val="tx1"/>
                </a:solidFill>
                <a:effectLst/>
              </a:endParaRPr>
            </a:p>
          </p:txBody>
        </p:sp>
        <p:sp>
          <p:nvSpPr>
            <p:cNvPr id="4502" name="Rectangle 460"/>
            <p:cNvSpPr>
              <a:spLocks noChangeArrowheads="1"/>
            </p:cNvSpPr>
            <p:nvPr/>
          </p:nvSpPr>
          <p:spPr bwMode="auto">
            <a:xfrm>
              <a:off x="3050" y="2987"/>
              <a:ext cx="57"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pic>
          <p:nvPicPr>
            <p:cNvPr id="4557" name="Picture 461"/>
            <p:cNvPicPr>
              <a:picLocks noChangeAspect="1" noChangeArrowheads="1"/>
            </p:cNvPicPr>
            <p:nvPr/>
          </p:nvPicPr>
          <p:blipFill>
            <a:blip r:embed="rId122">
              <a:extLst>
                <a:ext uri="{28A0092B-C50C-407E-A947-70E740481C1C}">
                  <a14:useLocalDpi xmlns:a14="http://schemas.microsoft.com/office/drawing/2010/main" val="0"/>
                </a:ext>
              </a:extLst>
            </a:blip>
            <a:srcRect/>
            <a:stretch>
              <a:fillRect/>
            </a:stretch>
          </p:blipFill>
          <p:spPr bwMode="auto">
            <a:xfrm>
              <a:off x="288" y="1727"/>
              <a:ext cx="160"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58" name="Picture 462"/>
            <p:cNvPicPr>
              <a:picLocks noChangeAspect="1" noChangeArrowheads="1"/>
            </p:cNvPicPr>
            <p:nvPr/>
          </p:nvPicPr>
          <p:blipFill>
            <a:blip r:embed="rId123">
              <a:extLst>
                <a:ext uri="{28A0092B-C50C-407E-A947-70E740481C1C}">
                  <a14:useLocalDpi xmlns:a14="http://schemas.microsoft.com/office/drawing/2010/main" val="0"/>
                </a:ext>
              </a:extLst>
            </a:blip>
            <a:srcRect/>
            <a:stretch>
              <a:fillRect/>
            </a:stretch>
          </p:blipFill>
          <p:spPr bwMode="auto">
            <a:xfrm>
              <a:off x="288" y="1727"/>
              <a:ext cx="160"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3" name="Rectangle 463"/>
            <p:cNvSpPr>
              <a:spLocks noChangeArrowheads="1"/>
            </p:cNvSpPr>
            <p:nvPr/>
          </p:nvSpPr>
          <p:spPr bwMode="auto">
            <a:xfrm rot="5400000">
              <a:off x="325" y="1761"/>
              <a:ext cx="9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4504" name="Rectangle 464"/>
            <p:cNvSpPr>
              <a:spLocks noChangeArrowheads="1"/>
            </p:cNvSpPr>
            <p:nvPr/>
          </p:nvSpPr>
          <p:spPr bwMode="auto">
            <a:xfrm>
              <a:off x="326" y="1972"/>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高</a:t>
              </a:r>
              <a:endParaRPr kumimoji="0" lang="ja-JP" sz="1000" b="0" i="0" u="none" strike="noStrike" cap="none" normalizeH="0" baseline="0" dirty="0" smtClean="0">
                <a:ln>
                  <a:noFill/>
                </a:ln>
                <a:solidFill>
                  <a:schemeClr val="tx1"/>
                </a:solidFill>
                <a:effectLst/>
              </a:endParaRPr>
            </a:p>
          </p:txBody>
        </p:sp>
        <p:sp>
          <p:nvSpPr>
            <p:cNvPr id="4506" name="Rectangle 465"/>
            <p:cNvSpPr>
              <a:spLocks noChangeArrowheads="1"/>
            </p:cNvSpPr>
            <p:nvPr/>
          </p:nvSpPr>
          <p:spPr bwMode="auto">
            <a:xfrm>
              <a:off x="286" y="2216"/>
              <a:ext cx="16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FF0000"/>
                  </a:solidFill>
                  <a:effectLst/>
                  <a:latin typeface="ＭＳ Ｐ明朝" panose="02020600040205080304" pitchFamily="18" charset="-128"/>
                  <a:ea typeface="ＭＳ Ｐ明朝" panose="02020600040205080304" pitchFamily="18" charset="-128"/>
                </a:rPr>
                <a:t>効果</a:t>
              </a:r>
              <a:endParaRPr kumimoji="0" lang="ja-JP" sz="1000" b="0" i="0" u="none" strike="noStrike" cap="none" normalizeH="0" baseline="0" dirty="0" smtClean="0">
                <a:ln>
                  <a:noFill/>
                </a:ln>
                <a:solidFill>
                  <a:schemeClr val="tx1"/>
                </a:solidFill>
                <a:effectLst/>
              </a:endParaRPr>
            </a:p>
          </p:txBody>
        </p:sp>
        <p:sp>
          <p:nvSpPr>
            <p:cNvPr id="4507" name="Rectangle 466"/>
            <p:cNvSpPr>
              <a:spLocks noChangeArrowheads="1"/>
            </p:cNvSpPr>
            <p:nvPr/>
          </p:nvSpPr>
          <p:spPr bwMode="auto">
            <a:xfrm>
              <a:off x="328" y="2486"/>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低</a:t>
              </a:r>
              <a:endParaRPr kumimoji="0" lang="ja-JP" sz="1000" b="0" i="0" u="none" strike="noStrike" cap="none" normalizeH="0" baseline="0" dirty="0" smtClean="0">
                <a:ln>
                  <a:noFill/>
                </a:ln>
                <a:solidFill>
                  <a:schemeClr val="tx1"/>
                </a:solidFill>
                <a:effectLst/>
              </a:endParaRPr>
            </a:p>
          </p:txBody>
        </p:sp>
        <p:sp>
          <p:nvSpPr>
            <p:cNvPr id="4509" name="Rectangle 467"/>
            <p:cNvSpPr>
              <a:spLocks noChangeArrowheads="1"/>
            </p:cNvSpPr>
            <p:nvPr/>
          </p:nvSpPr>
          <p:spPr bwMode="auto">
            <a:xfrm>
              <a:off x="350" y="2581"/>
              <a:ext cx="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600" b="0" i="0" u="none" strike="noStrike" cap="none" normalizeH="0" baseline="0" dirty="0" smtClean="0">
                <a:ln>
                  <a:noFill/>
                </a:ln>
                <a:solidFill>
                  <a:schemeClr val="tx1"/>
                </a:solidFill>
                <a:effectLst/>
              </a:endParaRPr>
            </a:p>
          </p:txBody>
        </p:sp>
      </p:grpSp>
      <p:sp>
        <p:nvSpPr>
          <p:cNvPr id="472" name="Rectangle 463"/>
          <p:cNvSpPr>
            <a:spLocks noChangeArrowheads="1"/>
          </p:cNvSpPr>
          <p:nvPr/>
        </p:nvSpPr>
        <p:spPr bwMode="auto">
          <a:xfrm rot="16200000">
            <a:off x="507371" y="4160838"/>
            <a:ext cx="155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98990940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
          <p:cNvSpPr>
            <a:spLocks noChangeAspect="1" noChangeArrowheads="1"/>
          </p:cNvSpPr>
          <p:nvPr/>
        </p:nvSpPr>
        <p:spPr bwMode="auto">
          <a:xfrm>
            <a:off x="296652" y="31571"/>
            <a:ext cx="6120680" cy="1780701"/>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noAutofit/>
          </a:bodyPr>
          <a:lstStyle/>
          <a:p>
            <a:pPr fontAlgn="base">
              <a:lnSpc>
                <a:spcPct val="125000"/>
              </a:lnSpc>
              <a:spcBef>
                <a:spcPct val="0"/>
              </a:spcBef>
              <a:spcAft>
                <a:spcPct val="0"/>
              </a:spcAft>
            </a:pPr>
            <a:r>
              <a:rPr lang="en-US" altLang="ja-JP" sz="1400" dirty="0">
                <a:latin typeface="ＭＳ 明朝"/>
                <a:ea typeface="ＭＳ 明朝"/>
                <a:cs typeface="Times New Roman" pitchFamily="18" charset="0"/>
              </a:rPr>
              <a:t>(5)</a:t>
            </a:r>
            <a:r>
              <a:rPr lang="ja-JP" altLang="en-US" sz="1400" dirty="0">
                <a:latin typeface="ＭＳ 明朝"/>
                <a:ea typeface="ＭＳ 明朝"/>
                <a:cs typeface="Times New Roman" pitchFamily="18" charset="0"/>
              </a:rPr>
              <a:t>糖尿病性腎症重症化予防に係る分析</a:t>
            </a:r>
            <a:endParaRPr lang="en-US" altLang="ja-JP" sz="1400" dirty="0">
              <a:latin typeface="ＭＳ 明朝"/>
              <a:ea typeface="ＭＳ 明朝"/>
              <a:cs typeface="Times New Roman" pitchFamily="18" charset="0"/>
            </a:endParaRPr>
          </a:p>
          <a:p>
            <a:pPr fontAlgn="base">
              <a:lnSpc>
                <a:spcPct val="125000"/>
              </a:lnSpc>
              <a:spcBef>
                <a:spcPct val="0"/>
              </a:spcBef>
              <a:spcAft>
                <a:spcPct val="0"/>
              </a:spcAft>
            </a:pPr>
            <a:r>
              <a:rPr lang="ja-JP" altLang="en-US" sz="1200" dirty="0">
                <a:solidFill>
                  <a:prstClr val="black"/>
                </a:solidFill>
                <a:latin typeface="ＭＳ 明朝"/>
                <a:ea typeface="ＭＳ 明朝"/>
              </a:rPr>
              <a:t>　人工透析患者の分析</a:t>
            </a:r>
            <a:r>
              <a:rPr lang="ja-JP" altLang="en-US" sz="1200" dirty="0" smtClean="0">
                <a:solidFill>
                  <a:prstClr val="black"/>
                </a:solidFill>
                <a:latin typeface="ＭＳ 明朝"/>
                <a:ea typeface="ＭＳ 明朝"/>
              </a:rPr>
              <a:t>を</a:t>
            </a:r>
            <a:r>
              <a:rPr lang="ja-JP" altLang="en-US" sz="1200" dirty="0">
                <a:solidFill>
                  <a:prstClr val="black"/>
                </a:solidFill>
                <a:latin typeface="ＭＳ 明朝"/>
                <a:ea typeface="ＭＳ 明朝"/>
              </a:rPr>
              <a:t>行</a:t>
            </a:r>
            <a:r>
              <a:rPr lang="ja-JP" altLang="en-US" sz="1200" dirty="0" smtClean="0">
                <a:solidFill>
                  <a:prstClr val="black"/>
                </a:solidFill>
                <a:latin typeface="ＭＳ 明朝"/>
                <a:ea typeface="ＭＳ 明朝"/>
              </a:rPr>
              <a:t>いました。</a:t>
            </a:r>
            <a:r>
              <a:rPr lang="en-US" altLang="ja-JP" sz="1200" dirty="0">
                <a:solidFill>
                  <a:prstClr val="black"/>
                </a:solidFill>
                <a:latin typeface="ＭＳ 明朝"/>
                <a:ea typeface="ＭＳ 明朝"/>
              </a:rPr>
              <a:t>｢</a:t>
            </a:r>
            <a:r>
              <a:rPr lang="ja-JP" altLang="en-US" sz="1200" dirty="0">
                <a:solidFill>
                  <a:prstClr val="black"/>
                </a:solidFill>
                <a:latin typeface="ＭＳ 明朝"/>
                <a:ea typeface="ＭＳ 明朝"/>
              </a:rPr>
              <a:t>透析</a:t>
            </a:r>
            <a:r>
              <a:rPr lang="en-US" altLang="ja-JP" sz="1200" dirty="0">
                <a:solidFill>
                  <a:prstClr val="black"/>
                </a:solidFill>
                <a:latin typeface="ＭＳ 明朝"/>
                <a:ea typeface="ＭＳ 明朝"/>
              </a:rPr>
              <a:t>｣</a:t>
            </a:r>
            <a:r>
              <a:rPr lang="ja-JP" altLang="en-US" sz="1200" dirty="0">
                <a:solidFill>
                  <a:prstClr val="black"/>
                </a:solidFill>
                <a:latin typeface="ＭＳ 明朝"/>
                <a:ea typeface="ＭＳ 明朝"/>
              </a:rPr>
              <a:t>は傷病名ではないため、</a:t>
            </a:r>
            <a:r>
              <a:rPr lang="en-US" altLang="ja-JP" sz="1200" dirty="0">
                <a:solidFill>
                  <a:prstClr val="black"/>
                </a:solidFill>
                <a:latin typeface="ＭＳ 明朝"/>
                <a:ea typeface="ＭＳ 明朝"/>
              </a:rPr>
              <a:t>｢</a:t>
            </a:r>
            <a:r>
              <a:rPr lang="ja-JP" altLang="en-US" sz="1200" dirty="0">
                <a:solidFill>
                  <a:prstClr val="black"/>
                </a:solidFill>
                <a:latin typeface="ＭＳ 明朝"/>
                <a:ea typeface="ＭＳ 明朝"/>
              </a:rPr>
              <a:t>透析</a:t>
            </a:r>
            <a:r>
              <a:rPr lang="en-US" altLang="ja-JP" sz="1200" dirty="0">
                <a:solidFill>
                  <a:prstClr val="black"/>
                </a:solidFill>
                <a:latin typeface="ＭＳ 明朝"/>
                <a:ea typeface="ＭＳ 明朝"/>
              </a:rPr>
              <a:t>｣</a:t>
            </a:r>
            <a:r>
              <a:rPr lang="ja-JP" altLang="en-US" sz="1200" dirty="0">
                <a:solidFill>
                  <a:prstClr val="black"/>
                </a:solidFill>
                <a:latin typeface="ＭＳ 明朝"/>
                <a:ea typeface="ＭＳ 明朝"/>
              </a:rPr>
              <a:t>にあたる診療行為が行われている患者を特定し、集計しました。</a:t>
            </a:r>
            <a:endParaRPr lang="en-US" altLang="ja-JP" sz="1200" dirty="0">
              <a:solidFill>
                <a:prstClr val="black"/>
              </a:solidFill>
              <a:latin typeface="ＭＳ 明朝"/>
              <a:ea typeface="ＭＳ 明朝"/>
            </a:endParaRPr>
          </a:p>
          <a:p>
            <a:pPr>
              <a:lnSpc>
                <a:spcPct val="125000"/>
              </a:lnSpc>
              <a:spcBef>
                <a:spcPct val="0"/>
              </a:spcBef>
            </a:pPr>
            <a:r>
              <a:rPr lang="ja-JP" altLang="en-US" sz="1200" dirty="0">
                <a:solidFill>
                  <a:prstClr val="black"/>
                </a:solidFill>
                <a:latin typeface="ＭＳ 明朝"/>
                <a:ea typeface="ＭＳ 明朝"/>
              </a:rPr>
              <a:t>　分析の結果、起因が明らかとなった</a:t>
            </a:r>
            <a:r>
              <a:rPr lang="ja-JP" altLang="en-US" sz="1200" dirty="0" smtClean="0">
                <a:solidFill>
                  <a:prstClr val="black"/>
                </a:solidFill>
                <a:latin typeface="ＭＳ 明朝"/>
                <a:ea typeface="ＭＳ 明朝"/>
              </a:rPr>
              <a:t>患者</a:t>
            </a:r>
            <a:r>
              <a:rPr lang="en-US" altLang="ja-JP" sz="1200" dirty="0" smtClean="0">
                <a:solidFill>
                  <a:prstClr val="black"/>
                </a:solidFill>
                <a:latin typeface="ＭＳ 明朝"/>
                <a:ea typeface="ＭＳ 明朝"/>
              </a:rPr>
              <a:t>11</a:t>
            </a:r>
            <a:r>
              <a:rPr lang="ja-JP" altLang="en-US" sz="1200" dirty="0" smtClean="0">
                <a:solidFill>
                  <a:prstClr val="black"/>
                </a:solidFill>
                <a:latin typeface="ＭＳ 明朝"/>
                <a:ea typeface="ＭＳ 明朝"/>
              </a:rPr>
              <a:t>人の</a:t>
            </a:r>
            <a:r>
              <a:rPr lang="ja-JP" altLang="en-US" sz="1200" dirty="0">
                <a:solidFill>
                  <a:prstClr val="black"/>
                </a:solidFill>
                <a:latin typeface="ＭＳ 明朝"/>
                <a:ea typeface="ＭＳ 明朝"/>
              </a:rPr>
              <a:t>うち</a:t>
            </a:r>
            <a:r>
              <a:rPr lang="ja-JP" altLang="en-US" sz="1200" dirty="0" smtClean="0">
                <a:solidFill>
                  <a:prstClr val="black"/>
                </a:solidFill>
                <a:latin typeface="ＭＳ 明朝"/>
                <a:ea typeface="ＭＳ 明朝"/>
              </a:rPr>
              <a:t>、</a:t>
            </a:r>
            <a:r>
              <a:rPr lang="en-US" altLang="ja-JP" sz="1200" dirty="0" smtClean="0">
                <a:solidFill>
                  <a:prstClr val="black"/>
                </a:solidFill>
                <a:latin typeface="ＭＳ 明朝"/>
                <a:ea typeface="ＭＳ 明朝"/>
              </a:rPr>
              <a:t>10</a:t>
            </a:r>
            <a:r>
              <a:rPr lang="ja-JP" altLang="en-US" sz="1200" dirty="0" smtClean="0">
                <a:solidFill>
                  <a:prstClr val="black"/>
                </a:solidFill>
                <a:latin typeface="ＭＳ 明朝"/>
                <a:ea typeface="ＭＳ 明朝"/>
              </a:rPr>
              <a:t>人</a:t>
            </a:r>
            <a:r>
              <a:rPr lang="en-US" altLang="ja-JP" sz="1200" dirty="0" smtClean="0">
                <a:solidFill>
                  <a:prstClr val="black"/>
                </a:solidFill>
                <a:latin typeface="ＭＳ 明朝"/>
                <a:ea typeface="ＭＳ 明朝"/>
              </a:rPr>
              <a:t>(90.9%)</a:t>
            </a:r>
            <a:r>
              <a:rPr lang="ja-JP" altLang="en-US" sz="1200" dirty="0" smtClean="0">
                <a:solidFill>
                  <a:prstClr val="black"/>
                </a:solidFill>
                <a:latin typeface="ＭＳ 明朝"/>
                <a:ea typeface="ＭＳ 明朝"/>
              </a:rPr>
              <a:t>が</a:t>
            </a:r>
            <a:r>
              <a:rPr lang="ja-JP" altLang="en-US" sz="1200" dirty="0">
                <a:solidFill>
                  <a:prstClr val="black"/>
                </a:solidFill>
                <a:latin typeface="ＭＳ 明朝"/>
                <a:ea typeface="ＭＳ 明朝"/>
              </a:rPr>
              <a:t>生活習慣を起因とするものであり、</a:t>
            </a:r>
            <a:r>
              <a:rPr lang="ja-JP" altLang="en-US" sz="1200" dirty="0" smtClean="0">
                <a:solidFill>
                  <a:prstClr val="black"/>
                </a:solidFill>
                <a:latin typeface="ＭＳ 明朝"/>
                <a:ea typeface="ＭＳ 明朝"/>
              </a:rPr>
              <a:t>その</a:t>
            </a:r>
            <a:r>
              <a:rPr lang="en-US" altLang="ja-JP" sz="1200" dirty="0" smtClean="0">
                <a:solidFill>
                  <a:prstClr val="black"/>
                </a:solidFill>
                <a:latin typeface="ＭＳ 明朝"/>
                <a:ea typeface="ＭＳ 明朝"/>
              </a:rPr>
              <a:t>10</a:t>
            </a:r>
            <a:r>
              <a:rPr lang="ja-JP" altLang="en-US" sz="1200" dirty="0" smtClean="0">
                <a:solidFill>
                  <a:prstClr val="black"/>
                </a:solidFill>
                <a:latin typeface="ＭＳ 明朝"/>
                <a:ea typeface="ＭＳ 明朝"/>
              </a:rPr>
              <a:t>人がすべて糖尿病</a:t>
            </a:r>
            <a:r>
              <a:rPr lang="ja-JP" altLang="en-US" sz="1200" dirty="0">
                <a:solidFill>
                  <a:prstClr val="black"/>
                </a:solidFill>
                <a:latin typeface="ＭＳ 明朝"/>
                <a:ea typeface="ＭＳ 明朝"/>
              </a:rPr>
              <a:t>を起因として透析となる、糖尿病性腎症であることが分かりました。</a:t>
            </a:r>
            <a:endParaRPr lang="en-US" altLang="ja-JP" sz="1200" dirty="0">
              <a:solidFill>
                <a:prstClr val="black"/>
              </a:solidFill>
              <a:latin typeface="ＭＳ 明朝"/>
              <a:ea typeface="ＭＳ 明朝"/>
            </a:endParaRPr>
          </a:p>
        </p:txBody>
      </p:sp>
      <p:sp>
        <p:nvSpPr>
          <p:cNvPr id="15" name="Rectangle 5"/>
          <p:cNvSpPr>
            <a:spLocks noChangeAspect="1" noChangeArrowheads="1"/>
          </p:cNvSpPr>
          <p:nvPr/>
        </p:nvSpPr>
        <p:spPr bwMode="auto">
          <a:xfrm>
            <a:off x="369340" y="3716899"/>
            <a:ext cx="6120000" cy="58477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fontAlgn="base">
              <a:spcBef>
                <a:spcPct val="0"/>
              </a:spcBef>
              <a:spcAft>
                <a:spcPct val="0"/>
              </a:spcAft>
            </a:pPr>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pPr fontAlgn="base">
              <a:spcBef>
                <a:spcPct val="0"/>
              </a:spcBef>
              <a:spcAft>
                <a:spcPct val="0"/>
              </a:spcAft>
            </a:pPr>
            <a:r>
              <a:rPr lang="ja-JP" altLang="en-US" sz="800" b="1" dirty="0">
                <a:latin typeface="ＭＳ 明朝"/>
                <a:ea typeface="ＭＳ 明朝"/>
              </a:rPr>
              <a:t>　　　　　　　　　　　　対象診療年月は平成</a:t>
            </a:r>
            <a:r>
              <a:rPr lang="en-US" altLang="ja-JP" sz="800" b="1" dirty="0">
                <a:latin typeface="ＭＳ 明朝"/>
                <a:ea typeface="ＭＳ 明朝"/>
              </a:rPr>
              <a:t>28</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(12</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r>
              <a:rPr lang="ja-JP" altLang="en-US" sz="800" dirty="0">
                <a:latin typeface="ＭＳ 明朝"/>
                <a:ea typeface="ＭＳ 明朝"/>
              </a:rPr>
              <a:t> </a:t>
            </a:r>
            <a:endParaRPr lang="en-US" altLang="ja-JP" sz="800" dirty="0">
              <a:latin typeface="ＭＳ 明朝"/>
              <a:ea typeface="ＭＳ 明朝"/>
            </a:endParaRPr>
          </a:p>
          <a:p>
            <a:pPr fontAlgn="base">
              <a:spcBef>
                <a:spcPct val="0"/>
              </a:spcBef>
              <a:spcAft>
                <a:spcPct val="0"/>
              </a:spcAft>
            </a:pPr>
            <a:r>
              <a:rPr lang="ja-JP" altLang="en-US" sz="800" dirty="0">
                <a:latin typeface="ＭＳ 明朝"/>
                <a:ea typeface="ＭＳ 明朝"/>
              </a:rPr>
              <a:t>データ化範囲</a:t>
            </a:r>
            <a:r>
              <a:rPr lang="en-US" altLang="ja-JP" sz="800" dirty="0">
                <a:latin typeface="ＭＳ 明朝"/>
                <a:ea typeface="ＭＳ 明朝"/>
              </a:rPr>
              <a:t>(</a:t>
            </a:r>
            <a:r>
              <a:rPr lang="ja-JP" altLang="en-US" sz="800" dirty="0">
                <a:latin typeface="ＭＳ 明朝"/>
                <a:ea typeface="ＭＳ 明朝"/>
              </a:rPr>
              <a:t>分析対象</a:t>
            </a:r>
            <a:r>
              <a:rPr lang="en-US" altLang="ja-JP" sz="800" dirty="0">
                <a:latin typeface="ＭＳ 明朝"/>
                <a:ea typeface="ＭＳ 明朝"/>
              </a:rPr>
              <a:t>)</a:t>
            </a:r>
            <a:r>
              <a:rPr lang="ja-JP" altLang="en-US" sz="800" dirty="0">
                <a:latin typeface="ＭＳ 明朝"/>
                <a:ea typeface="ＭＳ 明朝"/>
              </a:rPr>
              <a:t>期間内に</a:t>
            </a:r>
            <a:r>
              <a:rPr lang="en-US" altLang="ja-JP" sz="800" dirty="0">
                <a:latin typeface="ＭＳ 明朝"/>
                <a:ea typeface="ＭＳ 明朝"/>
              </a:rPr>
              <a:t>｢</a:t>
            </a:r>
            <a:r>
              <a:rPr lang="ja-JP" altLang="en-US" sz="800" dirty="0">
                <a:latin typeface="ＭＳ 明朝"/>
                <a:ea typeface="ＭＳ 明朝"/>
              </a:rPr>
              <a:t>腹膜透析</a:t>
            </a:r>
            <a:r>
              <a:rPr lang="en-US" altLang="ja-JP" sz="800" dirty="0">
                <a:latin typeface="ＭＳ 明朝"/>
                <a:ea typeface="ＭＳ 明朝"/>
              </a:rPr>
              <a:t>｣</a:t>
            </a:r>
            <a:r>
              <a:rPr lang="ja-JP" altLang="en-US" sz="800" dirty="0">
                <a:latin typeface="ＭＳ 明朝"/>
                <a:ea typeface="ＭＳ 明朝"/>
              </a:rPr>
              <a:t>もしくは</a:t>
            </a:r>
            <a:r>
              <a:rPr lang="en-US" altLang="ja-JP" sz="800" dirty="0">
                <a:latin typeface="ＭＳ 明朝"/>
                <a:ea typeface="ＭＳ 明朝"/>
              </a:rPr>
              <a:t>｢</a:t>
            </a:r>
            <a:r>
              <a:rPr lang="ja-JP" altLang="en-US" sz="800" dirty="0">
                <a:latin typeface="ＭＳ 明朝"/>
                <a:ea typeface="ＭＳ 明朝"/>
              </a:rPr>
              <a:t>血液透析</a:t>
            </a:r>
            <a:r>
              <a:rPr lang="en-US" altLang="ja-JP" sz="800" dirty="0">
                <a:latin typeface="ＭＳ 明朝"/>
                <a:ea typeface="ＭＳ 明朝"/>
              </a:rPr>
              <a:t>｣</a:t>
            </a:r>
            <a:r>
              <a:rPr lang="ja-JP" altLang="en-US" sz="800" dirty="0">
                <a:latin typeface="ＭＳ 明朝"/>
                <a:ea typeface="ＭＳ 明朝"/>
              </a:rPr>
              <a:t>の診療行為がある患者を対象に集計。 </a:t>
            </a:r>
            <a:endParaRPr lang="en-US" altLang="ja-JP" sz="800" dirty="0">
              <a:latin typeface="ＭＳ 明朝"/>
              <a:ea typeface="ＭＳ 明朝"/>
            </a:endParaRPr>
          </a:p>
          <a:p>
            <a:pPr fontAlgn="base">
              <a:spcBef>
                <a:spcPct val="0"/>
              </a:spcBef>
              <a:spcAft>
                <a:spcPct val="0"/>
              </a:spcAft>
            </a:pPr>
            <a:r>
              <a:rPr lang="ja-JP" altLang="en-US" sz="800" dirty="0">
                <a:latin typeface="ＭＳ 明朝"/>
                <a:ea typeface="ＭＳ 明朝"/>
              </a:rPr>
              <a:t>現時点で資格喪失している被保険者についても集計する。緊急透析と思われる患者は除く。 </a:t>
            </a:r>
            <a:endParaRPr lang="ja-JP" altLang="en-US" sz="800" dirty="0">
              <a:solidFill>
                <a:prstClr val="black"/>
              </a:solidFill>
              <a:latin typeface="ＭＳ 明朝"/>
              <a:ea typeface="ＭＳ 明朝"/>
              <a:cs typeface="ＭＳ Ｐゴシック" pitchFamily="50" charset="-128"/>
            </a:endParaRPr>
          </a:p>
        </p:txBody>
      </p:sp>
      <p:sp>
        <p:nvSpPr>
          <p:cNvPr id="20" name="Rectangle 5"/>
          <p:cNvSpPr>
            <a:spLocks noChangeAspect="1" noChangeArrowheads="1"/>
          </p:cNvSpPr>
          <p:nvPr/>
        </p:nvSpPr>
        <p:spPr bwMode="auto">
          <a:xfrm>
            <a:off x="349610" y="8036158"/>
            <a:ext cx="6120000" cy="707886"/>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fontAlgn="base">
              <a:spcBef>
                <a:spcPct val="0"/>
              </a:spcBef>
              <a:spcAft>
                <a:spcPct val="0"/>
              </a:spcAft>
            </a:pPr>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pPr fontAlgn="base">
              <a:spcBef>
                <a:spcPct val="0"/>
              </a:spcBef>
              <a:spcAft>
                <a:spcPct val="0"/>
              </a:spcAft>
            </a:pPr>
            <a:r>
              <a:rPr lang="ja-JP" altLang="en-US" sz="800" b="1" dirty="0">
                <a:latin typeface="ＭＳ 明朝"/>
                <a:ea typeface="ＭＳ 明朝"/>
              </a:rPr>
              <a:t>　　　　　　　　　　　　対象診療年月は平成</a:t>
            </a:r>
            <a:r>
              <a:rPr lang="en-US" altLang="ja-JP" sz="800" b="1" dirty="0">
                <a:latin typeface="ＭＳ 明朝"/>
                <a:ea typeface="ＭＳ 明朝"/>
              </a:rPr>
              <a:t>28</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(12</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r>
              <a:rPr lang="ja-JP" altLang="en-US" sz="800" dirty="0">
                <a:latin typeface="ＭＳ 明朝"/>
                <a:ea typeface="ＭＳ 明朝"/>
              </a:rPr>
              <a:t> </a:t>
            </a:r>
            <a:endParaRPr lang="en-US" altLang="ja-JP" sz="800" dirty="0">
              <a:latin typeface="ＭＳ 明朝"/>
              <a:ea typeface="ＭＳ 明朝"/>
            </a:endParaRPr>
          </a:p>
          <a:p>
            <a:pPr fontAlgn="base">
              <a:spcBef>
                <a:spcPct val="0"/>
              </a:spcBef>
              <a:spcAft>
                <a:spcPct val="0"/>
              </a:spcAft>
            </a:pPr>
            <a:r>
              <a:rPr lang="ja-JP" altLang="en-US" sz="800" dirty="0">
                <a:latin typeface="ＭＳ 明朝"/>
                <a:ea typeface="ＭＳ 明朝"/>
              </a:rPr>
              <a:t>データ化範囲</a:t>
            </a:r>
            <a:r>
              <a:rPr lang="en-US" altLang="ja-JP" sz="800" dirty="0">
                <a:latin typeface="ＭＳ 明朝"/>
                <a:ea typeface="ＭＳ 明朝"/>
              </a:rPr>
              <a:t>(</a:t>
            </a:r>
            <a:r>
              <a:rPr lang="ja-JP" altLang="en-US" sz="800" dirty="0">
                <a:latin typeface="ＭＳ 明朝"/>
                <a:ea typeface="ＭＳ 明朝"/>
              </a:rPr>
              <a:t>分析対象</a:t>
            </a:r>
            <a:r>
              <a:rPr lang="en-US" altLang="ja-JP" sz="800" dirty="0">
                <a:latin typeface="ＭＳ 明朝"/>
                <a:ea typeface="ＭＳ 明朝"/>
              </a:rPr>
              <a:t>)</a:t>
            </a:r>
            <a:r>
              <a:rPr lang="ja-JP" altLang="en-US" sz="800" dirty="0">
                <a:latin typeface="ＭＳ 明朝"/>
                <a:ea typeface="ＭＳ 明朝"/>
              </a:rPr>
              <a:t>期間内に</a:t>
            </a:r>
            <a:r>
              <a:rPr lang="en-US" altLang="ja-JP" sz="800" dirty="0">
                <a:latin typeface="ＭＳ 明朝"/>
                <a:ea typeface="ＭＳ 明朝"/>
              </a:rPr>
              <a:t>｢</a:t>
            </a:r>
            <a:r>
              <a:rPr lang="ja-JP" altLang="en-US" sz="800" dirty="0">
                <a:latin typeface="ＭＳ 明朝"/>
                <a:ea typeface="ＭＳ 明朝"/>
              </a:rPr>
              <a:t>腹膜透析</a:t>
            </a:r>
            <a:r>
              <a:rPr lang="en-US" altLang="ja-JP" sz="800" dirty="0">
                <a:latin typeface="ＭＳ 明朝"/>
                <a:ea typeface="ＭＳ 明朝"/>
              </a:rPr>
              <a:t>｣</a:t>
            </a:r>
            <a:r>
              <a:rPr lang="ja-JP" altLang="en-US" sz="800" dirty="0">
                <a:latin typeface="ＭＳ 明朝"/>
                <a:ea typeface="ＭＳ 明朝"/>
              </a:rPr>
              <a:t>もしくは</a:t>
            </a:r>
            <a:r>
              <a:rPr lang="en-US" altLang="ja-JP" sz="800" dirty="0">
                <a:latin typeface="ＭＳ 明朝"/>
                <a:ea typeface="ＭＳ 明朝"/>
              </a:rPr>
              <a:t>｢</a:t>
            </a:r>
            <a:r>
              <a:rPr lang="ja-JP" altLang="en-US" sz="800" dirty="0">
                <a:latin typeface="ＭＳ 明朝"/>
                <a:ea typeface="ＭＳ 明朝"/>
              </a:rPr>
              <a:t>血液透析</a:t>
            </a:r>
            <a:r>
              <a:rPr lang="en-US" altLang="ja-JP" sz="800" dirty="0">
                <a:latin typeface="ＭＳ 明朝"/>
                <a:ea typeface="ＭＳ 明朝"/>
              </a:rPr>
              <a:t>｣</a:t>
            </a:r>
            <a:r>
              <a:rPr lang="ja-JP" altLang="en-US" sz="800" dirty="0">
                <a:latin typeface="ＭＳ 明朝"/>
                <a:ea typeface="ＭＳ 明朝"/>
              </a:rPr>
              <a:t>の診療行為がある患者を対象に集計。 </a:t>
            </a:r>
            <a:endParaRPr lang="en-US" altLang="ja-JP" sz="800" dirty="0">
              <a:latin typeface="ＭＳ 明朝"/>
              <a:ea typeface="ＭＳ 明朝"/>
            </a:endParaRPr>
          </a:p>
          <a:p>
            <a:pPr fontAlgn="base">
              <a:spcBef>
                <a:spcPct val="0"/>
              </a:spcBef>
              <a:spcAft>
                <a:spcPct val="0"/>
              </a:spcAft>
            </a:pPr>
            <a:r>
              <a:rPr lang="ja-JP" altLang="en-US" sz="800" dirty="0">
                <a:latin typeface="ＭＳ 明朝"/>
                <a:ea typeface="ＭＳ 明朝"/>
              </a:rPr>
              <a:t>現時点で資格喪失している被保険者についても集計する。緊急透析と思われる患者は除く。 </a:t>
            </a:r>
            <a:endParaRPr lang="ja-JP" altLang="en-US" sz="800" dirty="0">
              <a:solidFill>
                <a:prstClr val="black"/>
              </a:solidFill>
              <a:latin typeface="ＭＳ 明朝"/>
              <a:ea typeface="ＭＳ 明朝"/>
              <a:cs typeface="ＭＳ Ｐゴシック" pitchFamily="50" charset="-128"/>
            </a:endParaRPr>
          </a:p>
          <a:p>
            <a:pPr lvl="0" fontAlgn="base">
              <a:spcBef>
                <a:spcPct val="0"/>
              </a:spcBef>
              <a:spcAft>
                <a:spcPct val="0"/>
              </a:spcAft>
            </a:pPr>
            <a:r>
              <a:rPr lang="en-US" altLang="ja-JP" sz="800" dirty="0">
                <a:latin typeface="ＭＳ 明朝"/>
                <a:ea typeface="ＭＳ 明朝"/>
              </a:rPr>
              <a:t>※</a:t>
            </a:r>
            <a:r>
              <a:rPr lang="ja-JP" altLang="en-US" sz="800" dirty="0">
                <a:latin typeface="ＭＳ 明朝"/>
                <a:ea typeface="ＭＳ 明朝"/>
              </a:rPr>
              <a:t>割合</a:t>
            </a:r>
            <a:r>
              <a:rPr lang="en-US" altLang="ja-JP" sz="800" dirty="0">
                <a:latin typeface="ＭＳ 明朝"/>
                <a:ea typeface="ＭＳ 明朝"/>
              </a:rPr>
              <a:t>…</a:t>
            </a:r>
            <a:r>
              <a:rPr lang="ja-JP" altLang="en-US" sz="800" dirty="0">
                <a:latin typeface="ＭＳ 明朝"/>
                <a:ea typeface="ＭＳ 明朝"/>
              </a:rPr>
              <a:t>小数第</a:t>
            </a:r>
            <a:r>
              <a:rPr lang="en-US" altLang="ja-JP" sz="800" dirty="0">
                <a:latin typeface="ＭＳ 明朝"/>
                <a:ea typeface="ＭＳ 明朝"/>
              </a:rPr>
              <a:t>2</a:t>
            </a:r>
            <a:r>
              <a:rPr lang="ja-JP" altLang="en-US" sz="800" dirty="0">
                <a:latin typeface="ＭＳ 明朝"/>
                <a:ea typeface="ＭＳ 明朝"/>
              </a:rPr>
              <a:t>位で四捨五入しているため、合計が</a:t>
            </a:r>
            <a:r>
              <a:rPr lang="en-US" altLang="ja-JP" sz="800" dirty="0">
                <a:latin typeface="ＭＳ 明朝"/>
                <a:ea typeface="ＭＳ 明朝"/>
              </a:rPr>
              <a:t>100%</a:t>
            </a:r>
            <a:r>
              <a:rPr lang="ja-JP" altLang="en-US" sz="800" dirty="0">
                <a:latin typeface="ＭＳ 明朝"/>
                <a:ea typeface="ＭＳ 明朝"/>
              </a:rPr>
              <a:t>にならない場合がある。 </a:t>
            </a:r>
            <a:endParaRPr lang="en-US" altLang="ja-JP" sz="800" dirty="0">
              <a:latin typeface="ＭＳ 明朝"/>
              <a:ea typeface="ＭＳ 明朝"/>
            </a:endParaRPr>
          </a:p>
        </p:txBody>
      </p:sp>
      <p:sp>
        <p:nvSpPr>
          <p:cNvPr id="7" name="Rectangle 4"/>
          <p:cNvSpPr>
            <a:spLocks noChangeAspect="1" noChangeArrowheads="1"/>
          </p:cNvSpPr>
          <p:nvPr/>
        </p:nvSpPr>
        <p:spPr bwMode="auto">
          <a:xfrm>
            <a:off x="381554" y="1875979"/>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fontAlgn="base">
              <a:spcBef>
                <a:spcPct val="0"/>
              </a:spcBef>
              <a:spcAft>
                <a:spcPct val="0"/>
              </a:spcAft>
            </a:pPr>
            <a:r>
              <a:rPr lang="ja-JP" altLang="en-US" sz="1200" dirty="0">
                <a:solidFill>
                  <a:prstClr val="black"/>
                </a:solidFill>
                <a:latin typeface="ＭＳ 明朝"/>
                <a:ea typeface="ＭＳ 明朝"/>
                <a:cs typeface="ＭＳ Ｐゴシック" pitchFamily="50" charset="-128"/>
              </a:rPr>
              <a:t>対象レセプト期間内で</a:t>
            </a:r>
            <a:r>
              <a:rPr lang="en-US" altLang="ja-JP" sz="1200" dirty="0">
                <a:solidFill>
                  <a:prstClr val="black"/>
                </a:solidFill>
                <a:latin typeface="ＭＳ 明朝"/>
                <a:ea typeface="ＭＳ 明朝"/>
                <a:cs typeface="ＭＳ Ｐゴシック" pitchFamily="50" charset="-128"/>
              </a:rPr>
              <a:t>｢</a:t>
            </a:r>
            <a:r>
              <a:rPr lang="ja-JP" altLang="en-US" sz="1200" dirty="0">
                <a:solidFill>
                  <a:prstClr val="black"/>
                </a:solidFill>
                <a:latin typeface="ＭＳ 明朝"/>
                <a:ea typeface="ＭＳ 明朝"/>
                <a:cs typeface="ＭＳ Ｐゴシック" pitchFamily="50" charset="-128"/>
              </a:rPr>
              <a:t>透析</a:t>
            </a:r>
            <a:r>
              <a:rPr lang="en-US" altLang="ja-JP" sz="1200" dirty="0">
                <a:solidFill>
                  <a:prstClr val="black"/>
                </a:solidFill>
                <a:latin typeface="ＭＳ 明朝"/>
                <a:ea typeface="ＭＳ 明朝"/>
                <a:cs typeface="ＭＳ Ｐゴシック" pitchFamily="50" charset="-128"/>
              </a:rPr>
              <a:t>｣</a:t>
            </a:r>
            <a:r>
              <a:rPr lang="ja-JP" altLang="en-US" sz="1200" dirty="0">
                <a:solidFill>
                  <a:prstClr val="black"/>
                </a:solidFill>
                <a:latin typeface="ＭＳ 明朝"/>
                <a:ea typeface="ＭＳ 明朝"/>
                <a:cs typeface="ＭＳ Ｐゴシック" pitchFamily="50" charset="-128"/>
              </a:rPr>
              <a:t>に関する診療行為が行われている患者数</a:t>
            </a:r>
          </a:p>
        </p:txBody>
      </p:sp>
      <p:sp>
        <p:nvSpPr>
          <p:cNvPr id="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38</a:t>
            </a:fld>
            <a:endParaRPr kumimoji="1" lang="ja-JP" altLang="en-US" dirty="0">
              <a:latin typeface="ＭＳ 明朝"/>
              <a:ea typeface="ＭＳ 明朝"/>
            </a:endParaRPr>
          </a:p>
        </p:txBody>
      </p:sp>
      <p:grpSp>
        <p:nvGrpSpPr>
          <p:cNvPr id="41" name="Group 3"/>
          <p:cNvGrpSpPr>
            <a:grpSpLocks noChangeAspect="1"/>
          </p:cNvGrpSpPr>
          <p:nvPr/>
        </p:nvGrpSpPr>
        <p:grpSpPr bwMode="auto">
          <a:xfrm>
            <a:off x="285006" y="4616683"/>
            <a:ext cx="6810375" cy="3419475"/>
            <a:chOff x="0" y="-3"/>
            <a:chExt cx="715" cy="359"/>
          </a:xfrm>
        </p:grpSpPr>
        <p:sp>
          <p:nvSpPr>
            <p:cNvPr id="42" name="AutoShape 2"/>
            <p:cNvSpPr>
              <a:spLocks noChangeAspect="1" noChangeArrowheads="1" noTextEdit="1"/>
            </p:cNvSpPr>
            <p:nvPr/>
          </p:nvSpPr>
          <p:spPr bwMode="auto">
            <a:xfrm>
              <a:off x="0" y="0"/>
              <a:ext cx="597" cy="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43" name="Rectangle 4"/>
            <p:cNvSpPr>
              <a:spLocks noChangeArrowheads="1"/>
            </p:cNvSpPr>
            <p:nvPr/>
          </p:nvSpPr>
          <p:spPr bwMode="auto">
            <a:xfrm>
              <a:off x="0" y="-3"/>
              <a:ext cx="557" cy="33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sz="900"/>
            </a:p>
          </p:txBody>
        </p:sp>
        <p:sp>
          <p:nvSpPr>
            <p:cNvPr id="44" name="Freeform 5"/>
            <p:cNvSpPr>
              <a:spLocks/>
            </p:cNvSpPr>
            <p:nvPr/>
          </p:nvSpPr>
          <p:spPr bwMode="auto">
            <a:xfrm>
              <a:off x="174" y="52"/>
              <a:ext cx="295" cy="22"/>
            </a:xfrm>
            <a:custGeom>
              <a:avLst/>
              <a:gdLst>
                <a:gd name="T0" fmla="*/ 0 w 296"/>
                <a:gd name="T1" fmla="*/ 0 h 28"/>
                <a:gd name="T2" fmla="*/ 296 w 296"/>
                <a:gd name="T3" fmla="*/ 27 h 28"/>
                <a:gd name="T4" fmla="*/ 296 w 296"/>
                <a:gd name="T5" fmla="*/ 28 h 28"/>
                <a:gd name="T6" fmla="*/ 0 w 296"/>
                <a:gd name="T7" fmla="*/ 1 h 28"/>
                <a:gd name="T8" fmla="*/ 0 w 296"/>
                <a:gd name="T9" fmla="*/ 0 h 28"/>
              </a:gdLst>
              <a:ahLst/>
              <a:cxnLst>
                <a:cxn ang="0">
                  <a:pos x="T0" y="T1"/>
                </a:cxn>
                <a:cxn ang="0">
                  <a:pos x="T2" y="T3"/>
                </a:cxn>
                <a:cxn ang="0">
                  <a:pos x="T4" y="T5"/>
                </a:cxn>
                <a:cxn ang="0">
                  <a:pos x="T6" y="T7"/>
                </a:cxn>
                <a:cxn ang="0">
                  <a:pos x="T8" y="T9"/>
                </a:cxn>
              </a:cxnLst>
              <a:rect l="0" t="0" r="r" b="b"/>
              <a:pathLst>
                <a:path w="296" h="28">
                  <a:moveTo>
                    <a:pt x="0" y="0"/>
                  </a:moveTo>
                  <a:lnTo>
                    <a:pt x="296" y="27"/>
                  </a:lnTo>
                  <a:lnTo>
                    <a:pt x="296" y="28"/>
                  </a:lnTo>
                  <a:lnTo>
                    <a:pt x="0" y="1"/>
                  </a:lnTo>
                  <a:lnTo>
                    <a:pt x="0" y="0"/>
                  </a:lnTo>
                  <a:close/>
                </a:path>
              </a:pathLst>
            </a:custGeom>
            <a:solidFill>
              <a:srgbClr val="000000"/>
            </a:solidFill>
            <a:ln w="0" cap="flat">
              <a:solidFill>
                <a:srgbClr val="000000"/>
              </a:solidFill>
              <a:prstDash val="solid"/>
              <a:bevel/>
              <a:headEnd/>
              <a:tailEnd/>
            </a:ln>
          </p:spPr>
          <p:txBody>
            <a:bodyPr/>
            <a:lstStyle/>
            <a:p>
              <a:endParaRPr lang="ja-JP" altLang="en-US"/>
            </a:p>
          </p:txBody>
        </p:sp>
        <p:sp>
          <p:nvSpPr>
            <p:cNvPr id="45" name="Freeform 6"/>
            <p:cNvSpPr>
              <a:spLocks/>
            </p:cNvSpPr>
            <p:nvPr/>
          </p:nvSpPr>
          <p:spPr bwMode="auto">
            <a:xfrm>
              <a:off x="173" y="248"/>
              <a:ext cx="302" cy="14"/>
            </a:xfrm>
            <a:custGeom>
              <a:avLst/>
              <a:gdLst>
                <a:gd name="T0" fmla="*/ 0 w 296"/>
                <a:gd name="T1" fmla="*/ 27 h 28"/>
                <a:gd name="T2" fmla="*/ 296 w 296"/>
                <a:gd name="T3" fmla="*/ 0 h 28"/>
                <a:gd name="T4" fmla="*/ 296 w 296"/>
                <a:gd name="T5" fmla="*/ 1 h 28"/>
                <a:gd name="T6" fmla="*/ 0 w 296"/>
                <a:gd name="T7" fmla="*/ 28 h 28"/>
                <a:gd name="T8" fmla="*/ 0 w 296"/>
                <a:gd name="T9" fmla="*/ 27 h 28"/>
              </a:gdLst>
              <a:ahLst/>
              <a:cxnLst>
                <a:cxn ang="0">
                  <a:pos x="T0" y="T1"/>
                </a:cxn>
                <a:cxn ang="0">
                  <a:pos x="T2" y="T3"/>
                </a:cxn>
                <a:cxn ang="0">
                  <a:pos x="T4" y="T5"/>
                </a:cxn>
                <a:cxn ang="0">
                  <a:pos x="T6" y="T7"/>
                </a:cxn>
                <a:cxn ang="0">
                  <a:pos x="T8" y="T9"/>
                </a:cxn>
              </a:cxnLst>
              <a:rect l="0" t="0" r="r" b="b"/>
              <a:pathLst>
                <a:path w="296" h="28">
                  <a:moveTo>
                    <a:pt x="0" y="27"/>
                  </a:moveTo>
                  <a:lnTo>
                    <a:pt x="296" y="0"/>
                  </a:lnTo>
                  <a:lnTo>
                    <a:pt x="296" y="1"/>
                  </a:lnTo>
                  <a:lnTo>
                    <a:pt x="0" y="28"/>
                  </a:lnTo>
                  <a:lnTo>
                    <a:pt x="0" y="27"/>
                  </a:lnTo>
                  <a:close/>
                </a:path>
              </a:pathLst>
            </a:custGeom>
            <a:solidFill>
              <a:srgbClr val="000000"/>
            </a:solidFill>
            <a:ln w="0" cap="flat">
              <a:solidFill>
                <a:srgbClr val="000000"/>
              </a:solidFill>
              <a:prstDash val="solid"/>
              <a:bevel/>
              <a:headEnd/>
              <a:tailEnd/>
            </a:ln>
          </p:spPr>
          <p:txBody>
            <a:bodyPr/>
            <a:lstStyle/>
            <a:p>
              <a:endParaRPr lang="ja-JP" altLang="en-US"/>
            </a:p>
          </p:txBody>
        </p:sp>
        <p:sp>
          <p:nvSpPr>
            <p:cNvPr id="46" name="Freeform 7"/>
            <p:cNvSpPr>
              <a:spLocks/>
            </p:cNvSpPr>
            <p:nvPr/>
          </p:nvSpPr>
          <p:spPr bwMode="auto">
            <a:xfrm>
              <a:off x="60" y="161"/>
              <a:ext cx="104" cy="30"/>
            </a:xfrm>
            <a:custGeom>
              <a:avLst/>
              <a:gdLst>
                <a:gd name="T0" fmla="*/ 104 w 104"/>
                <a:gd name="T1" fmla="*/ 0 h 30"/>
                <a:gd name="T2" fmla="*/ 0 w 104"/>
                <a:gd name="T3" fmla="*/ 30 h 30"/>
                <a:gd name="T4" fmla="*/ 0 w 104"/>
                <a:gd name="T5" fmla="*/ 30 h 30"/>
                <a:gd name="T6" fmla="*/ 104 w 104"/>
                <a:gd name="T7" fmla="*/ 0 h 30"/>
              </a:gdLst>
              <a:ahLst/>
              <a:cxnLst>
                <a:cxn ang="0">
                  <a:pos x="T0" y="T1"/>
                </a:cxn>
                <a:cxn ang="0">
                  <a:pos x="T2" y="T3"/>
                </a:cxn>
                <a:cxn ang="0">
                  <a:pos x="T4" y="T5"/>
                </a:cxn>
                <a:cxn ang="0">
                  <a:pos x="T6" y="T7"/>
                </a:cxn>
              </a:cxnLst>
              <a:rect l="0" t="0" r="r" b="b"/>
              <a:pathLst>
                <a:path w="104" h="30">
                  <a:moveTo>
                    <a:pt x="104" y="0"/>
                  </a:moveTo>
                  <a:lnTo>
                    <a:pt x="0" y="30"/>
                  </a:lnTo>
                  <a:lnTo>
                    <a:pt x="0" y="30"/>
                  </a:lnTo>
                  <a:lnTo>
                    <a:pt x="104" y="0"/>
                  </a:lnTo>
                  <a:close/>
                </a:path>
              </a:pathLst>
            </a:custGeom>
            <a:solidFill>
              <a:srgbClr val="4572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7" name="Freeform 8"/>
            <p:cNvSpPr>
              <a:spLocks/>
            </p:cNvSpPr>
            <p:nvPr/>
          </p:nvSpPr>
          <p:spPr bwMode="auto">
            <a:xfrm>
              <a:off x="361" y="62"/>
              <a:ext cx="201" cy="199"/>
            </a:xfrm>
            <a:custGeom>
              <a:avLst/>
              <a:gdLst>
                <a:gd name="T0" fmla="*/ 4902 w 9804"/>
                <a:gd name="T1" fmla="*/ 4902 h 9804"/>
                <a:gd name="T2" fmla="*/ 684 w 9804"/>
                <a:gd name="T3" fmla="*/ 6140 h 9804"/>
                <a:gd name="T4" fmla="*/ 6141 w 9804"/>
                <a:gd name="T5" fmla="*/ 9120 h 9804"/>
                <a:gd name="T6" fmla="*/ 9120 w 9804"/>
                <a:gd name="T7" fmla="*/ 3663 h 9804"/>
                <a:gd name="T8" fmla="*/ 3664 w 9804"/>
                <a:gd name="T9" fmla="*/ 684 h 9804"/>
                <a:gd name="T10" fmla="*/ 684 w 9804"/>
                <a:gd name="T11" fmla="*/ 6140 h 9804"/>
                <a:gd name="T12" fmla="*/ 4902 w 9804"/>
                <a:gd name="T13" fmla="*/ 4902 h 9804"/>
              </a:gdLst>
              <a:ahLst/>
              <a:cxnLst>
                <a:cxn ang="0">
                  <a:pos x="T0" y="T1"/>
                </a:cxn>
                <a:cxn ang="0">
                  <a:pos x="T2" y="T3"/>
                </a:cxn>
                <a:cxn ang="0">
                  <a:pos x="T4" y="T5"/>
                </a:cxn>
                <a:cxn ang="0">
                  <a:pos x="T6" y="T7"/>
                </a:cxn>
                <a:cxn ang="0">
                  <a:pos x="T8" y="T9"/>
                </a:cxn>
                <a:cxn ang="0">
                  <a:pos x="T10" y="T11"/>
                </a:cxn>
                <a:cxn ang="0">
                  <a:pos x="T12" y="T13"/>
                </a:cxn>
              </a:cxnLst>
              <a:rect l="0" t="0" r="r" b="b"/>
              <a:pathLst>
                <a:path w="9804" h="9804">
                  <a:moveTo>
                    <a:pt x="4902" y="4902"/>
                  </a:moveTo>
                  <a:lnTo>
                    <a:pt x="684" y="6140"/>
                  </a:lnTo>
                  <a:cubicBezTo>
                    <a:pt x="1368" y="8470"/>
                    <a:pt x="3811" y="9804"/>
                    <a:pt x="6141" y="9120"/>
                  </a:cubicBezTo>
                  <a:cubicBezTo>
                    <a:pt x="8470" y="8436"/>
                    <a:pt x="9804" y="5993"/>
                    <a:pt x="9120" y="3663"/>
                  </a:cubicBezTo>
                  <a:cubicBezTo>
                    <a:pt x="8436" y="1334"/>
                    <a:pt x="5993" y="0"/>
                    <a:pt x="3664" y="684"/>
                  </a:cubicBezTo>
                  <a:cubicBezTo>
                    <a:pt x="1334" y="1368"/>
                    <a:pt x="0" y="3811"/>
                    <a:pt x="684" y="6140"/>
                  </a:cubicBezTo>
                  <a:lnTo>
                    <a:pt x="4902" y="4902"/>
                  </a:lnTo>
                  <a:close/>
                </a:path>
              </a:pathLst>
            </a:custGeom>
            <a:solidFill>
              <a:schemeClr val="accent6">
                <a:lumMod val="60000"/>
                <a:lumOff val="40000"/>
              </a:schemeClr>
            </a:solidFill>
            <a:ln w="0">
              <a:noFill/>
              <a:prstDash val="solid"/>
              <a:round/>
              <a:headEnd/>
              <a:tailEnd/>
            </a:ln>
          </p:spPr>
          <p:txBody>
            <a:bodyPr/>
            <a:lstStyle/>
            <a:p>
              <a:endParaRPr lang="ja-JP" altLang="en-US" sz="900" dirty="0"/>
            </a:p>
          </p:txBody>
        </p:sp>
        <p:sp>
          <p:nvSpPr>
            <p:cNvPr id="48" name="Freeform 9"/>
            <p:cNvSpPr>
              <a:spLocks/>
            </p:cNvSpPr>
            <p:nvPr/>
          </p:nvSpPr>
          <p:spPr bwMode="auto">
            <a:xfrm>
              <a:off x="60" y="161"/>
              <a:ext cx="104" cy="30"/>
            </a:xfrm>
            <a:custGeom>
              <a:avLst/>
              <a:gdLst>
                <a:gd name="T0" fmla="*/ 104 w 104"/>
                <a:gd name="T1" fmla="*/ 0 h 30"/>
                <a:gd name="T2" fmla="*/ 0 w 104"/>
                <a:gd name="T3" fmla="*/ 30 h 30"/>
                <a:gd name="T4" fmla="*/ 0 w 104"/>
                <a:gd name="T5" fmla="*/ 30 h 30"/>
                <a:gd name="T6" fmla="*/ 104 w 104"/>
                <a:gd name="T7" fmla="*/ 0 h 30"/>
              </a:gdLst>
              <a:ahLst/>
              <a:cxnLst>
                <a:cxn ang="0">
                  <a:pos x="T0" y="T1"/>
                </a:cxn>
                <a:cxn ang="0">
                  <a:pos x="T2" y="T3"/>
                </a:cxn>
                <a:cxn ang="0">
                  <a:pos x="T4" y="T5"/>
                </a:cxn>
                <a:cxn ang="0">
                  <a:pos x="T6" y="T7"/>
                </a:cxn>
              </a:cxnLst>
              <a:rect l="0" t="0" r="r" b="b"/>
              <a:pathLst>
                <a:path w="104" h="30">
                  <a:moveTo>
                    <a:pt x="104" y="0"/>
                  </a:moveTo>
                  <a:lnTo>
                    <a:pt x="0" y="30"/>
                  </a:lnTo>
                  <a:lnTo>
                    <a:pt x="0" y="30"/>
                  </a:lnTo>
                  <a:lnTo>
                    <a:pt x="104" y="0"/>
                  </a:lnTo>
                  <a:close/>
                </a:path>
              </a:pathLst>
            </a:custGeom>
            <a:solidFill>
              <a:srgbClr val="89A5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9" name="Freeform 10"/>
            <p:cNvSpPr>
              <a:spLocks/>
            </p:cNvSpPr>
            <p:nvPr/>
          </p:nvSpPr>
          <p:spPr bwMode="auto">
            <a:xfrm rot="4537591">
              <a:off x="75" y="70"/>
              <a:ext cx="110" cy="61"/>
            </a:xfrm>
            <a:custGeom>
              <a:avLst/>
              <a:gdLst>
                <a:gd name="T0" fmla="*/ 11881 w 11881"/>
                <a:gd name="T1" fmla="*/ 3302 h 6605"/>
                <a:gd name="T2" fmla="*/ 633 w 11881"/>
                <a:gd name="T3" fmla="*/ 0 h 6605"/>
                <a:gd name="T4" fmla="*/ 633 w 11881"/>
                <a:gd name="T5" fmla="*/ 6605 h 6605"/>
                <a:gd name="T6" fmla="*/ 11881 w 11881"/>
                <a:gd name="T7" fmla="*/ 3302 h 6605"/>
              </a:gdLst>
              <a:ahLst/>
              <a:cxnLst>
                <a:cxn ang="0">
                  <a:pos x="T0" y="T1"/>
                </a:cxn>
                <a:cxn ang="0">
                  <a:pos x="T2" y="T3"/>
                </a:cxn>
                <a:cxn ang="0">
                  <a:pos x="T4" y="T5"/>
                </a:cxn>
                <a:cxn ang="0">
                  <a:pos x="T6" y="T7"/>
                </a:cxn>
              </a:cxnLst>
              <a:rect l="0" t="0" r="r" b="b"/>
              <a:pathLst>
                <a:path w="11881" h="6605">
                  <a:moveTo>
                    <a:pt x="11881" y="3302"/>
                  </a:moveTo>
                  <a:lnTo>
                    <a:pt x="633" y="0"/>
                  </a:lnTo>
                  <a:cubicBezTo>
                    <a:pt x="0" y="2156"/>
                    <a:pt x="0" y="4449"/>
                    <a:pt x="633" y="6605"/>
                  </a:cubicBezTo>
                  <a:lnTo>
                    <a:pt x="11881" y="3302"/>
                  </a:lnTo>
                  <a:close/>
                </a:path>
              </a:pathLst>
            </a:custGeom>
            <a:solidFill>
              <a:srgbClr val="93CDDD"/>
            </a:solidFill>
            <a:ln w="0">
              <a:solidFill>
                <a:srgbClr val="000000"/>
              </a:solidFill>
              <a:prstDash val="solid"/>
              <a:round/>
              <a:headEnd/>
              <a:tailEnd/>
            </a:ln>
          </p:spPr>
          <p:txBody>
            <a:bodyPr/>
            <a:lstStyle/>
            <a:p>
              <a:endParaRPr lang="ja-JP" altLang="en-US"/>
            </a:p>
          </p:txBody>
        </p:sp>
        <p:sp>
          <p:nvSpPr>
            <p:cNvPr id="50" name="Freeform 11"/>
            <p:cNvSpPr>
              <a:spLocks/>
            </p:cNvSpPr>
            <p:nvPr/>
          </p:nvSpPr>
          <p:spPr bwMode="auto">
            <a:xfrm>
              <a:off x="384" y="161"/>
              <a:ext cx="78" cy="22"/>
            </a:xfrm>
            <a:custGeom>
              <a:avLst/>
              <a:gdLst>
                <a:gd name="T0" fmla="*/ 78 w 78"/>
                <a:gd name="T1" fmla="*/ 0 h 22"/>
                <a:gd name="T2" fmla="*/ 0 w 78"/>
                <a:gd name="T3" fmla="*/ 22 h 22"/>
                <a:gd name="T4" fmla="*/ 0 w 78"/>
                <a:gd name="T5" fmla="*/ 22 h 22"/>
                <a:gd name="T6" fmla="*/ 78 w 78"/>
                <a:gd name="T7" fmla="*/ 0 h 22"/>
              </a:gdLst>
              <a:ahLst/>
              <a:cxnLst>
                <a:cxn ang="0">
                  <a:pos x="T0" y="T1"/>
                </a:cxn>
                <a:cxn ang="0">
                  <a:pos x="T2" y="T3"/>
                </a:cxn>
                <a:cxn ang="0">
                  <a:pos x="T4" y="T5"/>
                </a:cxn>
                <a:cxn ang="0">
                  <a:pos x="T6" y="T7"/>
                </a:cxn>
              </a:cxnLst>
              <a:rect l="0" t="0" r="r" b="b"/>
              <a:pathLst>
                <a:path w="78" h="22">
                  <a:moveTo>
                    <a:pt x="78" y="0"/>
                  </a:moveTo>
                  <a:lnTo>
                    <a:pt x="0" y="22"/>
                  </a:lnTo>
                  <a:lnTo>
                    <a:pt x="0" y="22"/>
                  </a:lnTo>
                  <a:lnTo>
                    <a:pt x="78" y="0"/>
                  </a:lnTo>
                  <a:close/>
                </a:path>
              </a:pathLst>
            </a:custGeom>
            <a:solidFill>
              <a:srgbClr val="4198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51" name="Freeform 12"/>
            <p:cNvSpPr>
              <a:spLocks/>
            </p:cNvSpPr>
            <p:nvPr/>
          </p:nvSpPr>
          <p:spPr bwMode="auto">
            <a:xfrm>
              <a:off x="60" y="130"/>
              <a:ext cx="104" cy="31"/>
            </a:xfrm>
            <a:custGeom>
              <a:avLst/>
              <a:gdLst>
                <a:gd name="T0" fmla="*/ 104 w 104"/>
                <a:gd name="T1" fmla="*/ 31 h 31"/>
                <a:gd name="T2" fmla="*/ 0 w 104"/>
                <a:gd name="T3" fmla="*/ 0 h 31"/>
                <a:gd name="T4" fmla="*/ 0 w 104"/>
                <a:gd name="T5" fmla="*/ 0 h 31"/>
                <a:gd name="T6" fmla="*/ 104 w 104"/>
                <a:gd name="T7" fmla="*/ 31 h 31"/>
              </a:gdLst>
              <a:ahLst/>
              <a:cxnLst>
                <a:cxn ang="0">
                  <a:pos x="T0" y="T1"/>
                </a:cxn>
                <a:cxn ang="0">
                  <a:pos x="T2" y="T3"/>
                </a:cxn>
                <a:cxn ang="0">
                  <a:pos x="T4" y="T5"/>
                </a:cxn>
                <a:cxn ang="0">
                  <a:pos x="T6" y="T7"/>
                </a:cxn>
              </a:cxnLst>
              <a:rect l="0" t="0" r="r" b="b"/>
              <a:pathLst>
                <a:path w="104" h="31">
                  <a:moveTo>
                    <a:pt x="104" y="31"/>
                  </a:moveTo>
                  <a:lnTo>
                    <a:pt x="0" y="0"/>
                  </a:lnTo>
                  <a:lnTo>
                    <a:pt x="0" y="0"/>
                  </a:lnTo>
                  <a:lnTo>
                    <a:pt x="104" y="31"/>
                  </a:lnTo>
                  <a:close/>
                </a:path>
              </a:pathLst>
            </a:custGeom>
            <a:solidFill>
              <a:srgbClr val="DB84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52" name="Freeform 13"/>
            <p:cNvSpPr>
              <a:spLocks/>
            </p:cNvSpPr>
            <p:nvPr/>
          </p:nvSpPr>
          <p:spPr bwMode="auto">
            <a:xfrm>
              <a:off x="384" y="161"/>
              <a:ext cx="78" cy="22"/>
            </a:xfrm>
            <a:custGeom>
              <a:avLst/>
              <a:gdLst>
                <a:gd name="T0" fmla="*/ 78 w 78"/>
                <a:gd name="T1" fmla="*/ 0 h 22"/>
                <a:gd name="T2" fmla="*/ 0 w 78"/>
                <a:gd name="T3" fmla="*/ 22 h 22"/>
                <a:gd name="T4" fmla="*/ 0 w 78"/>
                <a:gd name="T5" fmla="*/ 22 h 22"/>
                <a:gd name="T6" fmla="*/ 78 w 78"/>
                <a:gd name="T7" fmla="*/ 0 h 22"/>
              </a:gdLst>
              <a:ahLst/>
              <a:cxnLst>
                <a:cxn ang="0">
                  <a:pos x="T0" y="T1"/>
                </a:cxn>
                <a:cxn ang="0">
                  <a:pos x="T2" y="T3"/>
                </a:cxn>
                <a:cxn ang="0">
                  <a:pos x="T4" y="T5"/>
                </a:cxn>
                <a:cxn ang="0">
                  <a:pos x="T6" y="T7"/>
                </a:cxn>
              </a:cxnLst>
              <a:rect l="0" t="0" r="r" b="b"/>
              <a:pathLst>
                <a:path w="78" h="22">
                  <a:moveTo>
                    <a:pt x="78" y="0"/>
                  </a:moveTo>
                  <a:lnTo>
                    <a:pt x="0" y="22"/>
                  </a:lnTo>
                  <a:lnTo>
                    <a:pt x="0" y="22"/>
                  </a:lnTo>
                  <a:lnTo>
                    <a:pt x="78" y="0"/>
                  </a:lnTo>
                  <a:close/>
                </a:path>
              </a:pathLst>
            </a:custGeom>
            <a:solidFill>
              <a:srgbClr val="8EB4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53" name="Freeform 14"/>
            <p:cNvSpPr>
              <a:spLocks/>
            </p:cNvSpPr>
            <p:nvPr/>
          </p:nvSpPr>
          <p:spPr bwMode="auto">
            <a:xfrm>
              <a:off x="60" y="130"/>
              <a:ext cx="104" cy="31"/>
            </a:xfrm>
            <a:custGeom>
              <a:avLst/>
              <a:gdLst>
                <a:gd name="T0" fmla="*/ 104 w 104"/>
                <a:gd name="T1" fmla="*/ 31 h 31"/>
                <a:gd name="T2" fmla="*/ 0 w 104"/>
                <a:gd name="T3" fmla="*/ 0 h 31"/>
                <a:gd name="T4" fmla="*/ 0 w 104"/>
                <a:gd name="T5" fmla="*/ 0 h 31"/>
                <a:gd name="T6" fmla="*/ 104 w 104"/>
                <a:gd name="T7" fmla="*/ 31 h 31"/>
              </a:gdLst>
              <a:ahLst/>
              <a:cxnLst>
                <a:cxn ang="0">
                  <a:pos x="T0" y="T1"/>
                </a:cxn>
                <a:cxn ang="0">
                  <a:pos x="T2" y="T3"/>
                </a:cxn>
                <a:cxn ang="0">
                  <a:pos x="T4" y="T5"/>
                </a:cxn>
                <a:cxn ang="0">
                  <a:pos x="T6" y="T7"/>
                </a:cxn>
              </a:cxnLst>
              <a:rect l="0" t="0" r="r" b="b"/>
              <a:pathLst>
                <a:path w="104" h="31">
                  <a:moveTo>
                    <a:pt x="104" y="31"/>
                  </a:moveTo>
                  <a:lnTo>
                    <a:pt x="0" y="0"/>
                  </a:lnTo>
                  <a:lnTo>
                    <a:pt x="0" y="0"/>
                  </a:lnTo>
                  <a:lnTo>
                    <a:pt x="104" y="31"/>
                  </a:lnTo>
                  <a:close/>
                </a:path>
              </a:pathLst>
            </a:custGeom>
            <a:solidFill>
              <a:srgbClr val="CCC1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54" name="Freeform 15"/>
            <p:cNvSpPr>
              <a:spLocks/>
            </p:cNvSpPr>
            <p:nvPr/>
          </p:nvSpPr>
          <p:spPr bwMode="auto">
            <a:xfrm rot="4532975">
              <a:off x="31" y="46"/>
              <a:ext cx="230" cy="235"/>
            </a:xfrm>
            <a:custGeom>
              <a:avLst/>
              <a:gdLst>
                <a:gd name="T0" fmla="*/ 11248 w 24321"/>
                <a:gd name="T1" fmla="*/ 13072 h 26145"/>
                <a:gd name="T2" fmla="*/ 0 w 24321"/>
                <a:gd name="T3" fmla="*/ 16375 h 26145"/>
                <a:gd name="T4" fmla="*/ 14551 w 24321"/>
                <a:gd name="T5" fmla="*/ 24321 h 26145"/>
                <a:gd name="T6" fmla="*/ 22497 w 24321"/>
                <a:gd name="T7" fmla="*/ 9770 h 26145"/>
                <a:gd name="T8" fmla="*/ 7946 w 24321"/>
                <a:gd name="T9" fmla="*/ 1824 h 26145"/>
                <a:gd name="T10" fmla="*/ 0 w 24321"/>
                <a:gd name="T11" fmla="*/ 9770 h 26145"/>
                <a:gd name="T12" fmla="*/ 11248 w 24321"/>
                <a:gd name="T13" fmla="*/ 13072 h 26145"/>
              </a:gdLst>
              <a:ahLst/>
              <a:cxnLst>
                <a:cxn ang="0">
                  <a:pos x="T0" y="T1"/>
                </a:cxn>
                <a:cxn ang="0">
                  <a:pos x="T2" y="T3"/>
                </a:cxn>
                <a:cxn ang="0">
                  <a:pos x="T4" y="T5"/>
                </a:cxn>
                <a:cxn ang="0">
                  <a:pos x="T6" y="T7"/>
                </a:cxn>
                <a:cxn ang="0">
                  <a:pos x="T8" y="T9"/>
                </a:cxn>
                <a:cxn ang="0">
                  <a:pos x="T10" y="T11"/>
                </a:cxn>
                <a:cxn ang="0">
                  <a:pos x="T12" y="T13"/>
                </a:cxn>
              </a:cxnLst>
              <a:rect l="0" t="0" r="r" b="b"/>
              <a:pathLst>
                <a:path w="24321" h="26145">
                  <a:moveTo>
                    <a:pt x="11248" y="13072"/>
                  </a:moveTo>
                  <a:lnTo>
                    <a:pt x="0" y="16375"/>
                  </a:lnTo>
                  <a:cubicBezTo>
                    <a:pt x="1824" y="22587"/>
                    <a:pt x="8339" y="26145"/>
                    <a:pt x="14551" y="24321"/>
                  </a:cubicBezTo>
                  <a:cubicBezTo>
                    <a:pt x="20763" y="22496"/>
                    <a:pt x="24321" y="15982"/>
                    <a:pt x="22497" y="9770"/>
                  </a:cubicBezTo>
                  <a:cubicBezTo>
                    <a:pt x="20672" y="3557"/>
                    <a:pt x="14158" y="0"/>
                    <a:pt x="7946" y="1824"/>
                  </a:cubicBezTo>
                  <a:cubicBezTo>
                    <a:pt x="4118" y="2948"/>
                    <a:pt x="1124" y="5942"/>
                    <a:pt x="0" y="9770"/>
                  </a:cubicBezTo>
                  <a:lnTo>
                    <a:pt x="11248" y="13072"/>
                  </a:lnTo>
                  <a:close/>
                </a:path>
              </a:pathLst>
            </a:custGeom>
            <a:solidFill>
              <a:srgbClr val="D99694"/>
            </a:solidFill>
            <a:ln w="0">
              <a:solidFill>
                <a:srgbClr val="000000"/>
              </a:solidFill>
              <a:prstDash val="solid"/>
              <a:round/>
              <a:headEnd/>
              <a:tailEnd/>
            </a:ln>
          </p:spPr>
          <p:txBody>
            <a:bodyPr/>
            <a:lstStyle/>
            <a:p>
              <a:endParaRPr lang="ja-JP" altLang="en-US"/>
            </a:p>
          </p:txBody>
        </p:sp>
        <p:sp>
          <p:nvSpPr>
            <p:cNvPr id="56" name="Rectangle 17"/>
            <p:cNvSpPr>
              <a:spLocks noChangeArrowheads="1"/>
            </p:cNvSpPr>
            <p:nvPr/>
          </p:nvSpPr>
          <p:spPr bwMode="auto">
            <a:xfrm>
              <a:off x="432" y="132"/>
              <a:ext cx="73"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糖尿病性腎症</a:t>
              </a:r>
            </a:p>
          </p:txBody>
        </p:sp>
        <p:sp>
          <p:nvSpPr>
            <p:cNvPr id="57" name="Rectangle 18"/>
            <p:cNvSpPr>
              <a:spLocks noChangeArrowheads="1"/>
            </p:cNvSpPr>
            <p:nvPr/>
          </p:nvSpPr>
          <p:spPr bwMode="auto">
            <a:xfrm>
              <a:off x="435" y="148"/>
              <a:ext cx="11"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u="none" strike="noStrike" baseline="0" dirty="0">
                  <a:solidFill>
                    <a:srgbClr val="000000"/>
                  </a:solidFill>
                  <a:latin typeface="ＭＳ Ｐ明朝"/>
                  <a:ea typeface="ＭＳ Ｐ明朝"/>
                </a:rPr>
                <a:t>Ⅱ</a:t>
              </a:r>
            </a:p>
          </p:txBody>
        </p:sp>
        <p:sp>
          <p:nvSpPr>
            <p:cNvPr id="58" name="Rectangle 19"/>
            <p:cNvSpPr>
              <a:spLocks noChangeArrowheads="1"/>
            </p:cNvSpPr>
            <p:nvPr/>
          </p:nvSpPr>
          <p:spPr bwMode="auto">
            <a:xfrm>
              <a:off x="444" y="146"/>
              <a:ext cx="48"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型糖尿病</a:t>
              </a:r>
            </a:p>
          </p:txBody>
        </p:sp>
        <p:sp>
          <p:nvSpPr>
            <p:cNvPr id="59" name="Rectangle 20"/>
            <p:cNvSpPr>
              <a:spLocks noChangeArrowheads="1"/>
            </p:cNvSpPr>
            <p:nvPr/>
          </p:nvSpPr>
          <p:spPr bwMode="auto">
            <a:xfrm>
              <a:off x="458" y="161"/>
              <a:ext cx="24"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10人</a:t>
              </a:r>
            </a:p>
          </p:txBody>
        </p:sp>
        <p:sp>
          <p:nvSpPr>
            <p:cNvPr id="60" name="Rectangle 21"/>
            <p:cNvSpPr>
              <a:spLocks noChangeArrowheads="1"/>
            </p:cNvSpPr>
            <p:nvPr/>
          </p:nvSpPr>
          <p:spPr bwMode="auto">
            <a:xfrm>
              <a:off x="458" y="178"/>
              <a:ext cx="24"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en-US" altLang="ja-JP" sz="900" b="0" i="0" u="none" strike="noStrike" baseline="0">
                  <a:solidFill>
                    <a:srgbClr val="000000"/>
                  </a:solidFill>
                  <a:latin typeface="ＭＳ Ｐ明朝"/>
                  <a:ea typeface="ＭＳ Ｐ明朝"/>
                </a:rPr>
                <a:t>100</a:t>
              </a:r>
              <a:r>
                <a:rPr lang="ja-JP" altLang="en-US" sz="900" b="0" i="0" u="none" strike="noStrike" baseline="0">
                  <a:solidFill>
                    <a:srgbClr val="000000"/>
                  </a:solidFill>
                  <a:latin typeface="ＭＳ Ｐ明朝"/>
                  <a:ea typeface="ＭＳ Ｐ明朝"/>
                </a:rPr>
                <a:t>%</a:t>
              </a:r>
            </a:p>
          </p:txBody>
        </p:sp>
        <p:sp>
          <p:nvSpPr>
            <p:cNvPr id="61" name="Rectangle 22"/>
            <p:cNvSpPr>
              <a:spLocks noChangeArrowheads="1"/>
            </p:cNvSpPr>
            <p:nvPr/>
          </p:nvSpPr>
          <p:spPr bwMode="auto">
            <a:xfrm>
              <a:off x="27" y="10"/>
              <a:ext cx="6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糸球体腎炎</a:t>
              </a:r>
            </a:p>
          </p:txBody>
        </p:sp>
        <p:sp>
          <p:nvSpPr>
            <p:cNvPr id="62" name="Rectangle 23"/>
            <p:cNvSpPr>
              <a:spLocks noChangeArrowheads="1"/>
            </p:cNvSpPr>
            <p:nvPr/>
          </p:nvSpPr>
          <p:spPr bwMode="auto">
            <a:xfrm>
              <a:off x="28" y="22"/>
              <a:ext cx="35"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その他</a:t>
              </a:r>
            </a:p>
          </p:txBody>
        </p:sp>
        <p:sp>
          <p:nvSpPr>
            <p:cNvPr id="63" name="Rectangle 24"/>
            <p:cNvSpPr>
              <a:spLocks noChangeArrowheads="1"/>
            </p:cNvSpPr>
            <p:nvPr/>
          </p:nvSpPr>
          <p:spPr bwMode="auto">
            <a:xfrm>
              <a:off x="64" y="22"/>
              <a:ext cx="18"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smtClean="0">
                  <a:solidFill>
                    <a:srgbClr val="000000"/>
                  </a:solidFill>
                  <a:latin typeface="ＭＳ Ｐ明朝"/>
                  <a:ea typeface="ＭＳ Ｐ明朝"/>
                </a:rPr>
                <a:t>1人</a:t>
              </a:r>
              <a:endParaRPr lang="ja-JP" altLang="en-US" sz="900" b="0" i="0" u="none" strike="noStrike" baseline="0" dirty="0">
                <a:solidFill>
                  <a:srgbClr val="000000"/>
                </a:solidFill>
                <a:latin typeface="ＭＳ Ｐ明朝"/>
                <a:ea typeface="ＭＳ Ｐ明朝"/>
              </a:endParaRPr>
            </a:p>
          </p:txBody>
        </p:sp>
        <p:sp>
          <p:nvSpPr>
            <p:cNvPr id="64" name="Rectangle 25"/>
            <p:cNvSpPr>
              <a:spLocks noChangeArrowheads="1"/>
            </p:cNvSpPr>
            <p:nvPr/>
          </p:nvSpPr>
          <p:spPr bwMode="auto">
            <a:xfrm>
              <a:off x="27" y="35"/>
              <a:ext cx="22"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9.1%</a:t>
              </a:r>
            </a:p>
          </p:txBody>
        </p:sp>
        <p:sp>
          <p:nvSpPr>
            <p:cNvPr id="65" name="Rectangle 26"/>
            <p:cNvSpPr>
              <a:spLocks noChangeArrowheads="1"/>
            </p:cNvSpPr>
            <p:nvPr/>
          </p:nvSpPr>
          <p:spPr bwMode="auto">
            <a:xfrm>
              <a:off x="167" y="118"/>
              <a:ext cx="59"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生活習慣を</a:t>
              </a:r>
            </a:p>
          </p:txBody>
        </p:sp>
        <p:sp>
          <p:nvSpPr>
            <p:cNvPr id="66" name="Rectangle 27"/>
            <p:cNvSpPr>
              <a:spLocks noChangeArrowheads="1"/>
            </p:cNvSpPr>
            <p:nvPr/>
          </p:nvSpPr>
          <p:spPr bwMode="auto">
            <a:xfrm>
              <a:off x="160" y="131"/>
              <a:ext cx="79"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起因とする疾病</a:t>
              </a:r>
            </a:p>
          </p:txBody>
        </p:sp>
        <p:sp>
          <p:nvSpPr>
            <p:cNvPr id="67" name="Rectangle 28"/>
            <p:cNvSpPr>
              <a:spLocks noChangeArrowheads="1"/>
            </p:cNvSpPr>
            <p:nvPr/>
          </p:nvSpPr>
          <p:spPr bwMode="auto">
            <a:xfrm>
              <a:off x="183" y="147"/>
              <a:ext cx="27"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１０人</a:t>
              </a:r>
            </a:p>
          </p:txBody>
        </p:sp>
        <p:sp>
          <p:nvSpPr>
            <p:cNvPr id="68" name="Rectangle 29"/>
            <p:cNvSpPr>
              <a:spLocks noChangeArrowheads="1"/>
            </p:cNvSpPr>
            <p:nvPr/>
          </p:nvSpPr>
          <p:spPr bwMode="auto">
            <a:xfrm>
              <a:off x="169" y="170"/>
              <a:ext cx="28"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900" b="0" i="0" u="none" strike="noStrike" baseline="0" dirty="0">
                  <a:solidFill>
                    <a:srgbClr val="000000"/>
                  </a:solidFill>
                  <a:latin typeface="ＭＳ Ｐ明朝"/>
                  <a:ea typeface="ＭＳ Ｐ明朝"/>
                </a:rPr>
                <a:t>90.9%</a:t>
              </a:r>
            </a:p>
          </p:txBody>
        </p:sp>
        <p:sp>
          <p:nvSpPr>
            <p:cNvPr id="69" name="Freeform 30"/>
            <p:cNvSpPr>
              <a:spLocks noEditPoints="1"/>
            </p:cNvSpPr>
            <p:nvPr/>
          </p:nvSpPr>
          <p:spPr bwMode="auto">
            <a:xfrm>
              <a:off x="0" y="0"/>
              <a:ext cx="558" cy="333"/>
            </a:xfrm>
            <a:custGeom>
              <a:avLst/>
              <a:gdLst>
                <a:gd name="T0" fmla="*/ 0 w 30160"/>
                <a:gd name="T1" fmla="*/ 24 h 18016"/>
                <a:gd name="T2" fmla="*/ 24 w 30160"/>
                <a:gd name="T3" fmla="*/ 0 h 18016"/>
                <a:gd name="T4" fmla="*/ 30136 w 30160"/>
                <a:gd name="T5" fmla="*/ 0 h 18016"/>
                <a:gd name="T6" fmla="*/ 30160 w 30160"/>
                <a:gd name="T7" fmla="*/ 24 h 18016"/>
                <a:gd name="T8" fmla="*/ 30160 w 30160"/>
                <a:gd name="T9" fmla="*/ 17992 h 18016"/>
                <a:gd name="T10" fmla="*/ 30136 w 30160"/>
                <a:gd name="T11" fmla="*/ 18016 h 18016"/>
                <a:gd name="T12" fmla="*/ 24 w 30160"/>
                <a:gd name="T13" fmla="*/ 18016 h 18016"/>
                <a:gd name="T14" fmla="*/ 0 w 30160"/>
                <a:gd name="T15" fmla="*/ 17992 h 18016"/>
                <a:gd name="T16" fmla="*/ 0 w 30160"/>
                <a:gd name="T17" fmla="*/ 24 h 18016"/>
                <a:gd name="T18" fmla="*/ 48 w 30160"/>
                <a:gd name="T19" fmla="*/ 17992 h 18016"/>
                <a:gd name="T20" fmla="*/ 24 w 30160"/>
                <a:gd name="T21" fmla="*/ 17968 h 18016"/>
                <a:gd name="T22" fmla="*/ 30136 w 30160"/>
                <a:gd name="T23" fmla="*/ 17968 h 18016"/>
                <a:gd name="T24" fmla="*/ 30112 w 30160"/>
                <a:gd name="T25" fmla="*/ 17992 h 18016"/>
                <a:gd name="T26" fmla="*/ 30112 w 30160"/>
                <a:gd name="T27" fmla="*/ 24 h 18016"/>
                <a:gd name="T28" fmla="*/ 30136 w 30160"/>
                <a:gd name="T29" fmla="*/ 48 h 18016"/>
                <a:gd name="T30" fmla="*/ 24 w 30160"/>
                <a:gd name="T31" fmla="*/ 48 h 18016"/>
                <a:gd name="T32" fmla="*/ 48 w 30160"/>
                <a:gd name="T33" fmla="*/ 24 h 18016"/>
                <a:gd name="T34" fmla="*/ 48 w 30160"/>
                <a:gd name="T35" fmla="*/ 17992 h 18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160" h="18016">
                  <a:moveTo>
                    <a:pt x="0" y="24"/>
                  </a:moveTo>
                  <a:cubicBezTo>
                    <a:pt x="0" y="11"/>
                    <a:pt x="11" y="0"/>
                    <a:pt x="24" y="0"/>
                  </a:cubicBezTo>
                  <a:lnTo>
                    <a:pt x="30136" y="0"/>
                  </a:lnTo>
                  <a:cubicBezTo>
                    <a:pt x="30150" y="0"/>
                    <a:pt x="30160" y="11"/>
                    <a:pt x="30160" y="24"/>
                  </a:cubicBezTo>
                  <a:lnTo>
                    <a:pt x="30160" y="17992"/>
                  </a:lnTo>
                  <a:cubicBezTo>
                    <a:pt x="30160" y="18006"/>
                    <a:pt x="30150" y="18016"/>
                    <a:pt x="30136" y="18016"/>
                  </a:cubicBezTo>
                  <a:lnTo>
                    <a:pt x="24" y="18016"/>
                  </a:lnTo>
                  <a:cubicBezTo>
                    <a:pt x="11" y="18016"/>
                    <a:pt x="0" y="18006"/>
                    <a:pt x="0" y="17992"/>
                  </a:cubicBezTo>
                  <a:lnTo>
                    <a:pt x="0" y="24"/>
                  </a:lnTo>
                  <a:close/>
                  <a:moveTo>
                    <a:pt x="48" y="17992"/>
                  </a:moveTo>
                  <a:lnTo>
                    <a:pt x="24" y="17968"/>
                  </a:lnTo>
                  <a:lnTo>
                    <a:pt x="30136" y="17968"/>
                  </a:lnTo>
                  <a:lnTo>
                    <a:pt x="30112" y="17992"/>
                  </a:lnTo>
                  <a:lnTo>
                    <a:pt x="30112" y="24"/>
                  </a:lnTo>
                  <a:lnTo>
                    <a:pt x="30136" y="48"/>
                  </a:lnTo>
                  <a:lnTo>
                    <a:pt x="24" y="48"/>
                  </a:lnTo>
                  <a:lnTo>
                    <a:pt x="48" y="24"/>
                  </a:lnTo>
                  <a:lnTo>
                    <a:pt x="48" y="17992"/>
                  </a:lnTo>
                  <a:close/>
                </a:path>
              </a:pathLst>
            </a:custGeom>
            <a:solidFill>
              <a:srgbClr val="868686"/>
            </a:solidFill>
            <a:ln w="0" cap="flat">
              <a:solidFill>
                <a:srgbClr val="868686"/>
              </a:solidFill>
              <a:prstDash val="solid"/>
              <a:round/>
              <a:headEnd/>
              <a:tailEnd/>
            </a:ln>
          </p:spPr>
          <p:txBody>
            <a:bodyPr/>
            <a:lstStyle/>
            <a:p>
              <a:endParaRPr lang="ja-JP" altLang="en-US"/>
            </a:p>
          </p:txBody>
        </p:sp>
        <p:sp>
          <p:nvSpPr>
            <p:cNvPr id="70" name="Rectangle 33"/>
            <p:cNvSpPr>
              <a:spLocks noChangeArrowheads="1"/>
            </p:cNvSpPr>
            <p:nvPr/>
          </p:nvSpPr>
          <p:spPr bwMode="auto">
            <a:xfrm>
              <a:off x="510" y="6"/>
              <a:ext cx="205" cy="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t">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ja-JP" altLang="en-US" sz="800" b="0" i="0" u="none" strike="noStrike" baseline="0">
                <a:solidFill>
                  <a:srgbClr val="000000"/>
                </a:solidFill>
                <a:latin typeface="ＭＳ Ｐ明朝"/>
                <a:ea typeface="ＭＳ Ｐ明朝"/>
              </a:endParaRPr>
            </a:p>
          </p:txBody>
        </p:sp>
      </p:grpSp>
      <p:sp>
        <p:nvSpPr>
          <p:cNvPr id="39" name="Freeform 5"/>
          <p:cNvSpPr>
            <a:spLocks/>
          </p:cNvSpPr>
          <p:nvPr/>
        </p:nvSpPr>
        <p:spPr bwMode="auto">
          <a:xfrm rot="2578731">
            <a:off x="997091" y="5134896"/>
            <a:ext cx="653615" cy="154436"/>
          </a:xfrm>
          <a:custGeom>
            <a:avLst/>
            <a:gdLst>
              <a:gd name="T0" fmla="*/ 0 w 296"/>
              <a:gd name="T1" fmla="*/ 0 h 28"/>
              <a:gd name="T2" fmla="*/ 296 w 296"/>
              <a:gd name="T3" fmla="*/ 27 h 28"/>
              <a:gd name="T4" fmla="*/ 296 w 296"/>
              <a:gd name="T5" fmla="*/ 28 h 28"/>
              <a:gd name="T6" fmla="*/ 0 w 296"/>
              <a:gd name="T7" fmla="*/ 1 h 28"/>
              <a:gd name="T8" fmla="*/ 0 w 296"/>
              <a:gd name="T9" fmla="*/ 0 h 28"/>
            </a:gdLst>
            <a:ahLst/>
            <a:cxnLst>
              <a:cxn ang="0">
                <a:pos x="T0" y="T1"/>
              </a:cxn>
              <a:cxn ang="0">
                <a:pos x="T2" y="T3"/>
              </a:cxn>
              <a:cxn ang="0">
                <a:pos x="T4" y="T5"/>
              </a:cxn>
              <a:cxn ang="0">
                <a:pos x="T6" y="T7"/>
              </a:cxn>
              <a:cxn ang="0">
                <a:pos x="T8" y="T9"/>
              </a:cxn>
            </a:cxnLst>
            <a:rect l="0" t="0" r="r" b="b"/>
            <a:pathLst>
              <a:path w="296" h="28">
                <a:moveTo>
                  <a:pt x="0" y="0"/>
                </a:moveTo>
                <a:lnTo>
                  <a:pt x="296" y="27"/>
                </a:lnTo>
                <a:lnTo>
                  <a:pt x="296" y="28"/>
                </a:lnTo>
                <a:lnTo>
                  <a:pt x="0" y="1"/>
                </a:lnTo>
                <a:lnTo>
                  <a:pt x="0" y="0"/>
                </a:lnTo>
                <a:close/>
              </a:path>
            </a:pathLst>
          </a:custGeom>
          <a:solidFill>
            <a:srgbClr val="000000"/>
          </a:solidFill>
          <a:ln w="0" cap="flat">
            <a:solidFill>
              <a:srgbClr val="000000"/>
            </a:solidFill>
            <a:prstDash val="solid"/>
            <a:bevel/>
            <a:headEnd/>
            <a:tailEnd/>
          </a:ln>
        </p:spPr>
        <p:txBody>
          <a:bodyPr/>
          <a:lstStyle/>
          <a:p>
            <a:endParaRPr lang="ja-JP" altLang="en-US"/>
          </a:p>
        </p:txBody>
      </p:sp>
      <p:grpSp>
        <p:nvGrpSpPr>
          <p:cNvPr id="2" name="Group 4"/>
          <p:cNvGrpSpPr>
            <a:grpSpLocks noChangeAspect="1"/>
          </p:cNvGrpSpPr>
          <p:nvPr/>
        </p:nvGrpSpPr>
        <p:grpSpPr bwMode="auto">
          <a:xfrm>
            <a:off x="365414" y="2235390"/>
            <a:ext cx="4632177" cy="1421426"/>
            <a:chOff x="240" y="1306"/>
            <a:chExt cx="2296" cy="786"/>
          </a:xfrm>
        </p:grpSpPr>
        <p:sp>
          <p:nvSpPr>
            <p:cNvPr id="3" name="AutoShape 3"/>
            <p:cNvSpPr>
              <a:spLocks noChangeAspect="1" noChangeArrowheads="1" noTextEdit="1"/>
            </p:cNvSpPr>
            <p:nvPr/>
          </p:nvSpPr>
          <p:spPr bwMode="auto">
            <a:xfrm>
              <a:off x="240" y="1306"/>
              <a:ext cx="2296" cy="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2383" y="1574"/>
              <a:ext cx="144"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 name="Rectangle 6"/>
            <p:cNvSpPr>
              <a:spLocks noChangeArrowheads="1"/>
            </p:cNvSpPr>
            <p:nvPr/>
          </p:nvSpPr>
          <p:spPr bwMode="auto">
            <a:xfrm>
              <a:off x="2413" y="1713"/>
              <a:ext cx="93"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6" name="Rectangle 7"/>
            <p:cNvSpPr>
              <a:spLocks noChangeArrowheads="1"/>
            </p:cNvSpPr>
            <p:nvPr/>
          </p:nvSpPr>
          <p:spPr bwMode="auto">
            <a:xfrm>
              <a:off x="2413" y="1848"/>
              <a:ext cx="93"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 name="Rectangle 8"/>
            <p:cNvSpPr>
              <a:spLocks noChangeArrowheads="1"/>
            </p:cNvSpPr>
            <p:nvPr/>
          </p:nvSpPr>
          <p:spPr bwMode="auto">
            <a:xfrm>
              <a:off x="2383" y="1980"/>
              <a:ext cx="144"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 name="Rectangle 9"/>
            <p:cNvSpPr>
              <a:spLocks noChangeArrowheads="1"/>
            </p:cNvSpPr>
            <p:nvPr/>
          </p:nvSpPr>
          <p:spPr bwMode="auto">
            <a:xfrm>
              <a:off x="731" y="1385"/>
              <a:ext cx="398"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透析療法の種類</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 name="Rectangle 10"/>
            <p:cNvSpPr>
              <a:spLocks noChangeArrowheads="1"/>
            </p:cNvSpPr>
            <p:nvPr/>
          </p:nvSpPr>
          <p:spPr bwMode="auto">
            <a:xfrm>
              <a:off x="2044" y="1332"/>
              <a:ext cx="297"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透析患者数</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13" name="Rectangle 11"/>
            <p:cNvSpPr>
              <a:spLocks noChangeArrowheads="1"/>
            </p:cNvSpPr>
            <p:nvPr/>
          </p:nvSpPr>
          <p:spPr bwMode="auto">
            <a:xfrm>
              <a:off x="2162" y="1437"/>
              <a:ext cx="144"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14" name="Rectangle 12"/>
            <p:cNvSpPr>
              <a:spLocks noChangeArrowheads="1"/>
            </p:cNvSpPr>
            <p:nvPr/>
          </p:nvSpPr>
          <p:spPr bwMode="auto">
            <a:xfrm>
              <a:off x="265" y="1570"/>
              <a:ext cx="347"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血液透析のみ</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16" name="Rectangle 13"/>
            <p:cNvSpPr>
              <a:spLocks noChangeArrowheads="1"/>
            </p:cNvSpPr>
            <p:nvPr/>
          </p:nvSpPr>
          <p:spPr bwMode="auto">
            <a:xfrm>
              <a:off x="265" y="1706"/>
              <a:ext cx="347"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腹膜透析のみ</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17" name="Rectangle 14"/>
            <p:cNvSpPr>
              <a:spLocks noChangeArrowheads="1"/>
            </p:cNvSpPr>
            <p:nvPr/>
          </p:nvSpPr>
          <p:spPr bwMode="auto">
            <a:xfrm>
              <a:off x="265" y="1842"/>
              <a:ext cx="551"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血液透析及び腹膜透析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8" name="Rectangle 15"/>
            <p:cNvSpPr>
              <a:spLocks noChangeArrowheads="1"/>
            </p:cNvSpPr>
            <p:nvPr/>
          </p:nvSpPr>
          <p:spPr bwMode="auto">
            <a:xfrm>
              <a:off x="782" y="1978"/>
              <a:ext cx="347"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透析患者合計</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19" name="Line 16"/>
            <p:cNvSpPr>
              <a:spLocks noChangeShapeType="1"/>
            </p:cNvSpPr>
            <p:nvPr/>
          </p:nvSpPr>
          <p:spPr bwMode="auto">
            <a:xfrm>
              <a:off x="1917" y="1313"/>
              <a:ext cx="0" cy="6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Rectangle 17"/>
            <p:cNvSpPr>
              <a:spLocks noChangeArrowheads="1"/>
            </p:cNvSpPr>
            <p:nvPr/>
          </p:nvSpPr>
          <p:spPr bwMode="auto">
            <a:xfrm>
              <a:off x="1917" y="1313"/>
              <a:ext cx="9" cy="62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Line 18"/>
            <p:cNvSpPr>
              <a:spLocks noChangeShapeType="1"/>
            </p:cNvSpPr>
            <p:nvPr/>
          </p:nvSpPr>
          <p:spPr bwMode="auto">
            <a:xfrm>
              <a:off x="240" y="1306"/>
              <a:ext cx="0" cy="7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Rectangle 19"/>
            <p:cNvSpPr>
              <a:spLocks noChangeArrowheads="1"/>
            </p:cNvSpPr>
            <p:nvPr/>
          </p:nvSpPr>
          <p:spPr bwMode="auto">
            <a:xfrm>
              <a:off x="240" y="1306"/>
              <a:ext cx="8" cy="7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Line 20"/>
            <p:cNvSpPr>
              <a:spLocks noChangeShapeType="1"/>
            </p:cNvSpPr>
            <p:nvPr/>
          </p:nvSpPr>
          <p:spPr bwMode="auto">
            <a:xfrm>
              <a:off x="1917" y="1963"/>
              <a:ext cx="0" cy="1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21"/>
            <p:cNvSpPr>
              <a:spLocks noChangeArrowheads="1"/>
            </p:cNvSpPr>
            <p:nvPr/>
          </p:nvSpPr>
          <p:spPr bwMode="auto">
            <a:xfrm>
              <a:off x="1917" y="1963"/>
              <a:ext cx="9" cy="12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Line 22"/>
            <p:cNvSpPr>
              <a:spLocks noChangeShapeType="1"/>
            </p:cNvSpPr>
            <p:nvPr/>
          </p:nvSpPr>
          <p:spPr bwMode="auto">
            <a:xfrm>
              <a:off x="2527" y="1313"/>
              <a:ext cx="0" cy="77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Rectangle 23"/>
            <p:cNvSpPr>
              <a:spLocks noChangeArrowheads="1"/>
            </p:cNvSpPr>
            <p:nvPr/>
          </p:nvSpPr>
          <p:spPr bwMode="auto">
            <a:xfrm>
              <a:off x="2527" y="1313"/>
              <a:ext cx="9" cy="77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Line 24"/>
            <p:cNvSpPr>
              <a:spLocks noChangeShapeType="1"/>
            </p:cNvSpPr>
            <p:nvPr/>
          </p:nvSpPr>
          <p:spPr bwMode="auto">
            <a:xfrm>
              <a:off x="248" y="1306"/>
              <a:ext cx="228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25"/>
            <p:cNvSpPr>
              <a:spLocks noChangeArrowheads="1"/>
            </p:cNvSpPr>
            <p:nvPr/>
          </p:nvSpPr>
          <p:spPr bwMode="auto">
            <a:xfrm>
              <a:off x="248" y="1306"/>
              <a:ext cx="2288"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Line 26"/>
            <p:cNvSpPr>
              <a:spLocks noChangeShapeType="1"/>
            </p:cNvSpPr>
            <p:nvPr/>
          </p:nvSpPr>
          <p:spPr bwMode="auto">
            <a:xfrm>
              <a:off x="248" y="1542"/>
              <a:ext cx="228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27"/>
            <p:cNvSpPr>
              <a:spLocks noChangeArrowheads="1"/>
            </p:cNvSpPr>
            <p:nvPr/>
          </p:nvSpPr>
          <p:spPr bwMode="auto">
            <a:xfrm>
              <a:off x="248" y="1542"/>
              <a:ext cx="2288"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Line 28"/>
            <p:cNvSpPr>
              <a:spLocks noChangeShapeType="1"/>
            </p:cNvSpPr>
            <p:nvPr/>
          </p:nvSpPr>
          <p:spPr bwMode="auto">
            <a:xfrm>
              <a:off x="248" y="1678"/>
              <a:ext cx="228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Rectangle 29"/>
            <p:cNvSpPr>
              <a:spLocks noChangeArrowheads="1"/>
            </p:cNvSpPr>
            <p:nvPr/>
          </p:nvSpPr>
          <p:spPr bwMode="auto">
            <a:xfrm>
              <a:off x="248" y="1678"/>
              <a:ext cx="2288"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Line 30"/>
            <p:cNvSpPr>
              <a:spLocks noChangeShapeType="1"/>
            </p:cNvSpPr>
            <p:nvPr/>
          </p:nvSpPr>
          <p:spPr bwMode="auto">
            <a:xfrm>
              <a:off x="248" y="1813"/>
              <a:ext cx="228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Rectangle 31"/>
            <p:cNvSpPr>
              <a:spLocks noChangeArrowheads="1"/>
            </p:cNvSpPr>
            <p:nvPr/>
          </p:nvSpPr>
          <p:spPr bwMode="auto">
            <a:xfrm>
              <a:off x="248" y="1813"/>
              <a:ext cx="2288"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Line 32"/>
            <p:cNvSpPr>
              <a:spLocks noChangeShapeType="1"/>
            </p:cNvSpPr>
            <p:nvPr/>
          </p:nvSpPr>
          <p:spPr bwMode="auto">
            <a:xfrm>
              <a:off x="248" y="1942"/>
              <a:ext cx="227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Rectangle 33"/>
            <p:cNvSpPr>
              <a:spLocks noChangeArrowheads="1"/>
            </p:cNvSpPr>
            <p:nvPr/>
          </p:nvSpPr>
          <p:spPr bwMode="auto">
            <a:xfrm>
              <a:off x="248" y="1942"/>
              <a:ext cx="2279"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Line 34"/>
            <p:cNvSpPr>
              <a:spLocks noChangeShapeType="1"/>
            </p:cNvSpPr>
            <p:nvPr/>
          </p:nvSpPr>
          <p:spPr bwMode="auto">
            <a:xfrm>
              <a:off x="248" y="1956"/>
              <a:ext cx="227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Rectangle 35"/>
            <p:cNvSpPr>
              <a:spLocks noChangeArrowheads="1"/>
            </p:cNvSpPr>
            <p:nvPr/>
          </p:nvSpPr>
          <p:spPr bwMode="auto">
            <a:xfrm>
              <a:off x="248" y="1956"/>
              <a:ext cx="2279"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Line 36"/>
            <p:cNvSpPr>
              <a:spLocks noChangeShapeType="1"/>
            </p:cNvSpPr>
            <p:nvPr/>
          </p:nvSpPr>
          <p:spPr bwMode="auto">
            <a:xfrm>
              <a:off x="248" y="2085"/>
              <a:ext cx="228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Rectangle 37"/>
            <p:cNvSpPr>
              <a:spLocks noChangeArrowheads="1"/>
            </p:cNvSpPr>
            <p:nvPr/>
          </p:nvSpPr>
          <p:spPr bwMode="auto">
            <a:xfrm>
              <a:off x="248" y="2085"/>
              <a:ext cx="2288"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75158644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14" name="テキスト ボックス 13"/>
          <p:cNvSpPr txBox="1">
            <a:spLocks noChangeAspect="1"/>
          </p:cNvSpPr>
          <p:nvPr/>
        </p:nvSpPr>
        <p:spPr>
          <a:xfrm>
            <a:off x="381000" y="2092830"/>
            <a:ext cx="6120000" cy="276999"/>
          </a:xfrm>
          <a:prstGeom prst="rect">
            <a:avLst/>
          </a:prstGeom>
          <a:noFill/>
          <a:ln>
            <a:noFill/>
          </a:ln>
        </p:spPr>
        <p:txBody>
          <a:bodyPr wrap="square" lIns="0" rIns="0" rtlCol="0" anchor="ctr" anchorCtr="0">
            <a:spAutoFit/>
          </a:bodyPr>
          <a:lstStyle/>
          <a:p>
            <a:r>
              <a:rPr lang="ja-JP" altLang="en-US" sz="1200" dirty="0">
                <a:latin typeface="ＭＳ 明朝"/>
                <a:ea typeface="ＭＳ 明朝"/>
              </a:rPr>
              <a:t>人口構成</a:t>
            </a:r>
            <a:r>
              <a:rPr lang="ja-JP" altLang="en-US" sz="1200">
                <a:latin typeface="ＭＳ 明朝"/>
                <a:ea typeface="ＭＳ 明朝"/>
              </a:rPr>
              <a:t>概要</a:t>
            </a:r>
            <a:r>
              <a:rPr lang="en-US" altLang="ja-JP" sz="1200">
                <a:latin typeface="ＭＳ 明朝"/>
                <a:ea typeface="ＭＳ 明朝"/>
              </a:rPr>
              <a:t>(</a:t>
            </a:r>
            <a:r>
              <a:rPr lang="ja-JP" altLang="en-US" sz="1200">
                <a:latin typeface="ＭＳ 明朝"/>
                <a:ea typeface="ＭＳ 明朝"/>
              </a:rPr>
              <a:t>平成</a:t>
            </a:r>
            <a:r>
              <a:rPr lang="en-US" altLang="ja-JP" sz="1200">
                <a:latin typeface="ＭＳ 明朝"/>
                <a:ea typeface="ＭＳ 明朝"/>
              </a:rPr>
              <a:t>28</a:t>
            </a:r>
            <a:r>
              <a:rPr lang="ja-JP" altLang="en-US" sz="1200">
                <a:latin typeface="ＭＳ 明朝"/>
                <a:ea typeface="ＭＳ 明朝"/>
              </a:rPr>
              <a:t>年度</a:t>
            </a:r>
            <a:r>
              <a:rPr lang="en-US" altLang="ja-JP" sz="1200">
                <a:latin typeface="ＭＳ 明朝"/>
                <a:ea typeface="ＭＳ 明朝"/>
              </a:rPr>
              <a:t>)</a:t>
            </a:r>
            <a:endParaRPr lang="ja-JP" altLang="en-US" sz="1200" dirty="0">
              <a:latin typeface="ＭＳ 明朝"/>
              <a:ea typeface="ＭＳ 明朝"/>
            </a:endParaRPr>
          </a:p>
        </p:txBody>
      </p:sp>
      <p:sp>
        <p:nvSpPr>
          <p:cNvPr id="15" name="テキスト ボックス 14"/>
          <p:cNvSpPr txBox="1">
            <a:spLocks noChangeAspect="1"/>
          </p:cNvSpPr>
          <p:nvPr/>
        </p:nvSpPr>
        <p:spPr>
          <a:xfrm>
            <a:off x="381000" y="4315912"/>
            <a:ext cx="6120000" cy="276999"/>
          </a:xfrm>
          <a:prstGeom prst="rect">
            <a:avLst/>
          </a:prstGeom>
          <a:noFill/>
          <a:ln>
            <a:noFill/>
          </a:ln>
        </p:spPr>
        <p:txBody>
          <a:bodyPr wrap="square" lIns="0" rtlCol="0" anchor="ctr" anchorCtr="0">
            <a:spAutoFit/>
          </a:bodyPr>
          <a:lstStyle/>
          <a:p>
            <a:pPr>
              <a:spcBef>
                <a:spcPct val="0"/>
              </a:spcBef>
              <a:defRPr/>
            </a:pPr>
            <a:r>
              <a:rPr lang="ja-JP" altLang="en-US" sz="1200" dirty="0">
                <a:latin typeface="ＭＳ 明朝"/>
                <a:ea typeface="ＭＳ 明朝"/>
              </a:rPr>
              <a:t>男女･年齢階層別 被保険者数構成割合</a:t>
            </a:r>
            <a:r>
              <a:rPr lang="ja-JP" altLang="en-US" sz="1200">
                <a:latin typeface="ＭＳ 明朝"/>
                <a:ea typeface="ＭＳ 明朝"/>
              </a:rPr>
              <a:t>ピラミッド</a:t>
            </a:r>
            <a:r>
              <a:rPr lang="en-US" altLang="ja-JP" sz="1200">
                <a:latin typeface="ＭＳ 明朝"/>
                <a:ea typeface="ＭＳ 明朝"/>
              </a:rPr>
              <a:t>(</a:t>
            </a:r>
            <a:r>
              <a:rPr lang="ja-JP" altLang="en-US" sz="1200">
                <a:latin typeface="ＭＳ 明朝"/>
                <a:ea typeface="ＭＳ 明朝"/>
              </a:rPr>
              <a:t>平成</a:t>
            </a:r>
            <a:r>
              <a:rPr lang="en-US" altLang="ja-JP" sz="1200">
                <a:latin typeface="ＭＳ 明朝"/>
                <a:ea typeface="ＭＳ 明朝"/>
              </a:rPr>
              <a:t>28</a:t>
            </a:r>
            <a:r>
              <a:rPr lang="ja-JP" altLang="en-US" sz="1200">
                <a:latin typeface="ＭＳ 明朝"/>
                <a:ea typeface="ＭＳ 明朝"/>
              </a:rPr>
              <a:t>年度</a:t>
            </a:r>
            <a:r>
              <a:rPr lang="en-US" altLang="ja-JP" sz="1200">
                <a:latin typeface="ＭＳ 明朝"/>
                <a:ea typeface="ＭＳ 明朝"/>
              </a:rPr>
              <a:t>)</a:t>
            </a:r>
            <a:endParaRPr lang="en-US" altLang="ja-JP" sz="1200" dirty="0">
              <a:latin typeface="ＭＳ 明朝"/>
              <a:ea typeface="ＭＳ 明朝"/>
            </a:endParaRPr>
          </a:p>
        </p:txBody>
      </p:sp>
      <p:sp>
        <p:nvSpPr>
          <p:cNvPr id="16" name="注釈文章 18"/>
          <p:cNvSpPr txBox="1">
            <a:spLocks noChangeAspect="1"/>
          </p:cNvSpPr>
          <p:nvPr/>
        </p:nvSpPr>
        <p:spPr>
          <a:xfrm>
            <a:off x="381000" y="3805395"/>
            <a:ext cx="6120000" cy="338554"/>
          </a:xfrm>
          <a:prstGeom prst="rect">
            <a:avLst/>
          </a:prstGeom>
          <a:noFill/>
          <a:ln>
            <a:noFill/>
          </a:ln>
        </p:spPr>
        <p:txBody>
          <a:bodyPr wrap="square" lIns="0" rIns="0" rtlCol="0">
            <a:spAutoFit/>
          </a:bodyPr>
          <a:lstStyle/>
          <a:p>
            <a:r>
              <a:rPr lang="en-US" altLang="ja-JP" sz="800" dirty="0">
                <a:latin typeface="ＭＳ 明朝"/>
                <a:ea typeface="ＭＳ 明朝"/>
              </a:rPr>
              <a:t>※｢</a:t>
            </a:r>
            <a:r>
              <a:rPr lang="ja-JP" altLang="en-US" sz="800" dirty="0">
                <a:latin typeface="ＭＳ 明朝"/>
                <a:ea typeface="ＭＳ 明朝"/>
              </a:rPr>
              <a:t>県</a:t>
            </a:r>
            <a:r>
              <a:rPr lang="en-US" altLang="ja-JP" sz="800" dirty="0">
                <a:latin typeface="ＭＳ 明朝"/>
                <a:ea typeface="ＭＳ 明朝"/>
              </a:rPr>
              <a:t>｣</a:t>
            </a:r>
            <a:r>
              <a:rPr lang="ja-JP" altLang="en-US" sz="800" dirty="0">
                <a:latin typeface="ＭＳ 明朝"/>
                <a:ea typeface="ＭＳ 明朝"/>
              </a:rPr>
              <a:t>は宮城県を指す。以下すべての表において同様である。</a:t>
            </a:r>
            <a:endParaRPr lang="en-US" altLang="ja-JP" sz="800" dirty="0">
              <a:latin typeface="ＭＳ 明朝"/>
              <a:ea typeface="ＭＳ 明朝"/>
            </a:endParaRPr>
          </a:p>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健診･医療･介護データからみる地域の健康課題</a:t>
            </a:r>
            <a:r>
              <a:rPr lang="en-US" altLang="ja-JP" sz="800" dirty="0">
                <a:latin typeface="ＭＳ 明朝"/>
                <a:ea typeface="ＭＳ 明朝"/>
              </a:rPr>
              <a:t>｣</a:t>
            </a:r>
            <a:r>
              <a:rPr lang="ja-JP" altLang="en-US" sz="800" dirty="0" err="1">
                <a:latin typeface="ＭＳ 明朝"/>
                <a:ea typeface="ＭＳ 明朝"/>
              </a:rPr>
              <a:t>、</a:t>
            </a:r>
            <a:r>
              <a:rPr lang="ja-JP" altLang="en-US" sz="800" dirty="0">
                <a:latin typeface="ＭＳ 明朝"/>
                <a:ea typeface="ＭＳ 明朝"/>
              </a:rPr>
              <a:t>宮城県企画部統計課資料</a:t>
            </a:r>
          </a:p>
        </p:txBody>
      </p:sp>
      <p:sp>
        <p:nvSpPr>
          <p:cNvPr id="10" name="注釈文章 9"/>
          <p:cNvSpPr txBox="1">
            <a:spLocks noChangeAspect="1"/>
          </p:cNvSpPr>
          <p:nvPr/>
        </p:nvSpPr>
        <p:spPr>
          <a:xfrm>
            <a:off x="381000" y="8749044"/>
            <a:ext cx="6120000" cy="216256"/>
          </a:xfrm>
          <a:prstGeom prst="rect">
            <a:avLst/>
          </a:prstGeom>
          <a:noFill/>
        </p:spPr>
        <p:txBody>
          <a:bodyPr wrap="square" lIns="0" rIns="0" rtlCol="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人口及び被保険者の状況</a:t>
            </a:r>
            <a:r>
              <a:rPr lang="en-US" altLang="ja-JP" sz="800" dirty="0">
                <a:latin typeface="ＭＳ 明朝"/>
                <a:ea typeface="ＭＳ 明朝"/>
              </a:rPr>
              <a:t>｣</a:t>
            </a:r>
            <a:endParaRPr kumimoji="1" lang="ja-JP" altLang="en-US" sz="800" dirty="0">
              <a:latin typeface="ＭＳ 明朝"/>
              <a:ea typeface="ＭＳ 明朝"/>
            </a:endParaRPr>
          </a:p>
        </p:txBody>
      </p:sp>
      <p:sp>
        <p:nvSpPr>
          <p:cNvPr id="13" name="テキスト ボックス 12"/>
          <p:cNvSpPr txBox="1">
            <a:spLocks noChangeAspect="1"/>
          </p:cNvSpPr>
          <p:nvPr/>
        </p:nvSpPr>
        <p:spPr>
          <a:xfrm>
            <a:off x="254000" y="405158"/>
            <a:ext cx="6120000" cy="338554"/>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1.</a:t>
            </a:r>
            <a:r>
              <a:rPr lang="ja-JP" altLang="en-US" sz="1600" b="1" dirty="0">
                <a:latin typeface="ＭＳ 明朝"/>
                <a:ea typeface="ＭＳ 明朝"/>
              </a:rPr>
              <a:t>保険者の特性把握</a:t>
            </a:r>
            <a:endParaRPr lang="ja-JP" altLang="ja-JP" sz="1600" dirty="0">
              <a:latin typeface="ＭＳ 明朝"/>
              <a:ea typeface="ＭＳ 明朝"/>
            </a:endParaRPr>
          </a:p>
        </p:txBody>
      </p:sp>
      <p:sp>
        <p:nvSpPr>
          <p:cNvPr id="18" name="タイトル_大_3"/>
          <p:cNvSpPr txBox="1">
            <a:spLocks noChangeAspect="1"/>
          </p:cNvSpPr>
          <p:nvPr/>
        </p:nvSpPr>
        <p:spPr>
          <a:xfrm>
            <a:off x="190500" y="-4836"/>
            <a:ext cx="6362000" cy="389392"/>
          </a:xfrm>
          <a:prstGeom prst="rect">
            <a:avLst/>
          </a:prstGeom>
          <a:solidFill>
            <a:srgbClr val="D9D9D9"/>
          </a:solidFill>
          <a:ln w="9525" cap="flat" cmpd="sng" algn="ctr">
            <a:noFill/>
            <a:prstDash val="solid"/>
          </a:ln>
        </p:spPr>
        <p:style>
          <a:lnRef idx="1">
            <a:schemeClr val="dk1"/>
          </a:lnRef>
          <a:fillRef idx="2">
            <a:schemeClr val="dk1"/>
          </a:fillRef>
          <a:effectRef idx="1">
            <a:schemeClr val="dk1"/>
          </a:effectRef>
          <a:fontRef idx="minor">
            <a:schemeClr val="dk1"/>
          </a:fontRef>
        </p:style>
        <p:txBody>
          <a:bodyPr vert="horz" lIns="91440" tIns="45720" rIns="91440" bIns="45720" rtlCol="0" anchor="ctr">
            <a:normAutofit/>
          </a:bodyPr>
          <a:lstStyle/>
          <a:p>
            <a:pPr>
              <a:spcBef>
                <a:spcPct val="0"/>
              </a:spcBef>
              <a:defRPr/>
            </a:pPr>
            <a:r>
              <a:rPr kumimoji="0" lang="ja-JP" altLang="en-US" b="1" kern="0" dirty="0">
                <a:solidFill>
                  <a:schemeClr val="tx1"/>
                </a:solidFill>
                <a:latin typeface="ＭＳ 明朝" panose="02020609040205080304" pitchFamily="17" charset="-128"/>
                <a:ea typeface="ＭＳ 明朝" panose="02020609040205080304" pitchFamily="17" charset="-128"/>
              </a:rPr>
              <a:t>第</a:t>
            </a:r>
            <a:r>
              <a:rPr kumimoji="0" lang="en-US" altLang="ja-JP" b="1" kern="0" dirty="0">
                <a:solidFill>
                  <a:schemeClr val="tx1"/>
                </a:solidFill>
                <a:latin typeface="ＭＳ 明朝" panose="02020609040205080304" pitchFamily="17" charset="-128"/>
                <a:ea typeface="ＭＳ 明朝" panose="02020609040205080304" pitchFamily="17" charset="-128"/>
              </a:rPr>
              <a:t>1</a:t>
            </a:r>
            <a:r>
              <a:rPr kumimoji="0" lang="ja-JP" altLang="en-US" b="1" kern="0" dirty="0">
                <a:solidFill>
                  <a:schemeClr val="tx1"/>
                </a:solidFill>
                <a:latin typeface="ＭＳ 明朝" panose="02020609040205080304" pitchFamily="17" charset="-128"/>
                <a:ea typeface="ＭＳ 明朝" panose="02020609040205080304" pitchFamily="17" charset="-128"/>
              </a:rPr>
              <a:t>章　現状と課題把握</a:t>
            </a:r>
          </a:p>
        </p:txBody>
      </p:sp>
      <p:cxnSp>
        <p:nvCxnSpPr>
          <p:cNvPr id="19" name="直線コネクタ 18"/>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20" name="タイトル 1"/>
          <p:cNvSpPr txBox="1">
            <a:spLocks noChangeAspect="1"/>
          </p:cNvSpPr>
          <p:nvPr/>
        </p:nvSpPr>
        <p:spPr>
          <a:xfrm>
            <a:off x="368660" y="684326"/>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基本情報</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本町の平成</a:t>
            </a:r>
            <a:r>
              <a:rPr lang="en-US" altLang="ja-JP" sz="1200" dirty="0">
                <a:latin typeface="ＭＳ 明朝"/>
                <a:ea typeface="ＭＳ 明朝"/>
                <a:cs typeface="+mj-cs"/>
              </a:rPr>
              <a:t>28</a:t>
            </a:r>
            <a:r>
              <a:rPr lang="ja-JP" altLang="en-US" sz="1200" dirty="0">
                <a:latin typeface="ＭＳ 明朝"/>
                <a:ea typeface="ＭＳ 明朝"/>
                <a:cs typeface="+mj-cs"/>
              </a:rPr>
              <a:t>年度における、人口構成概要を以下のとおりです。高齢化率</a:t>
            </a:r>
            <a:r>
              <a:rPr lang="en-US" altLang="ja-JP" sz="1200" dirty="0">
                <a:latin typeface="ＭＳ 明朝"/>
                <a:ea typeface="ＭＳ 明朝"/>
                <a:cs typeface="+mj-cs"/>
              </a:rPr>
              <a:t>(65</a:t>
            </a:r>
            <a:r>
              <a:rPr lang="ja-JP" altLang="en-US" sz="1200" dirty="0">
                <a:latin typeface="ＭＳ 明朝"/>
                <a:ea typeface="ＭＳ 明朝"/>
                <a:cs typeface="+mj-cs"/>
              </a:rPr>
              <a:t>歳以上</a:t>
            </a:r>
            <a:r>
              <a:rPr lang="en-US" altLang="ja-JP" sz="1200" dirty="0">
                <a:latin typeface="ＭＳ 明朝"/>
                <a:ea typeface="ＭＳ 明朝"/>
                <a:cs typeface="+mj-cs"/>
              </a:rPr>
              <a:t>)</a:t>
            </a:r>
            <a:r>
              <a:rPr lang="ja-JP" altLang="en-US" sz="1200" dirty="0">
                <a:latin typeface="ＭＳ 明朝"/>
                <a:ea typeface="ＭＳ 明朝"/>
                <a:cs typeface="+mj-cs"/>
              </a:rPr>
              <a:t>は</a:t>
            </a:r>
            <a:r>
              <a:rPr lang="en-US" altLang="ja-JP" sz="1200" dirty="0">
                <a:latin typeface="ＭＳ 明朝"/>
                <a:ea typeface="ＭＳ 明朝"/>
                <a:cs typeface="+mj-cs"/>
              </a:rPr>
              <a:t>22.2%</a:t>
            </a:r>
            <a:r>
              <a:rPr lang="ja-JP" altLang="en-US" sz="1200" dirty="0">
                <a:latin typeface="ＭＳ 明朝"/>
                <a:ea typeface="ＭＳ 明朝"/>
                <a:cs typeface="+mj-cs"/>
              </a:rPr>
              <a:t>であり、県と同規模との比較でほぼ等倍となっています。また、</a:t>
            </a:r>
            <a:r>
              <a:rPr lang="ja-JP" altLang="en-US" sz="1200" dirty="0">
                <a:latin typeface="ＭＳ 明朝"/>
                <a:ea typeface="ＭＳ 明朝"/>
              </a:rPr>
              <a:t>国民健康保険被保険者数は</a:t>
            </a:r>
            <a:r>
              <a:rPr lang="en-US" altLang="ja-JP" sz="1200" dirty="0" smtClean="0">
                <a:latin typeface="ＭＳ 明朝"/>
                <a:ea typeface="ＭＳ 明朝"/>
              </a:rPr>
              <a:t>5,078</a:t>
            </a:r>
            <a:r>
              <a:rPr lang="ja-JP" altLang="en-US" sz="1200" dirty="0" smtClean="0">
                <a:latin typeface="ＭＳ 明朝"/>
                <a:ea typeface="ＭＳ 明朝"/>
              </a:rPr>
              <a:t>人</a:t>
            </a:r>
            <a:r>
              <a:rPr lang="ja-JP" altLang="en-US" sz="1200" dirty="0">
                <a:latin typeface="ＭＳ 明朝"/>
                <a:ea typeface="ＭＳ 明朝"/>
              </a:rPr>
              <a:t>で、町の人口に占める国民健康保険加入率は</a:t>
            </a:r>
            <a:r>
              <a:rPr lang="en-US" altLang="ja-JP" sz="1200" dirty="0">
                <a:latin typeface="ＭＳ 明朝"/>
                <a:ea typeface="ＭＳ 明朝"/>
              </a:rPr>
              <a:t>21.4%</a:t>
            </a:r>
            <a:r>
              <a:rPr lang="ja-JP" altLang="en-US" sz="1200" dirty="0">
                <a:latin typeface="ＭＳ 明朝"/>
                <a:ea typeface="ＭＳ 明朝"/>
              </a:rPr>
              <a:t>です。国民健康保険被保険者平均年齢は</a:t>
            </a:r>
            <a:r>
              <a:rPr lang="en-US" altLang="ja-JP" sz="1200" dirty="0">
                <a:latin typeface="ＭＳ 明朝"/>
                <a:ea typeface="ＭＳ 明朝"/>
              </a:rPr>
              <a:t>53.9</a:t>
            </a:r>
            <a:r>
              <a:rPr lang="ja-JP" altLang="en-US" sz="1200" dirty="0">
                <a:latin typeface="ＭＳ 明朝"/>
                <a:ea typeface="ＭＳ 明朝"/>
              </a:rPr>
              <a:t>歳です。</a:t>
            </a:r>
            <a:endParaRPr lang="ja-JP" altLang="ja-JP" sz="1200" dirty="0">
              <a:latin typeface="ＭＳ 明朝"/>
              <a:ea typeface="ＭＳ 明朝"/>
            </a:endParaRP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a:t>
            </a:fld>
            <a:endParaRPr kumimoji="1" lang="ja-JP" altLang="en-US" dirty="0">
              <a:latin typeface="ＭＳ 明朝"/>
              <a:ea typeface="ＭＳ 明朝"/>
            </a:endParaRPr>
          </a:p>
        </p:txBody>
      </p:sp>
      <p:graphicFrame>
        <p:nvGraphicFramePr>
          <p:cNvPr id="3" name="表 2"/>
          <p:cNvGraphicFramePr>
            <a:graphicFrameLocks noGrp="1"/>
          </p:cNvGraphicFramePr>
          <p:nvPr>
            <p:extLst>
              <p:ext uri="{D42A27DB-BD31-4B8C-83A1-F6EECF244321}">
                <p14:modId xmlns:p14="http://schemas.microsoft.com/office/powerpoint/2010/main" val="1415811410"/>
              </p:ext>
            </p:extLst>
          </p:nvPr>
        </p:nvGraphicFramePr>
        <p:xfrm>
          <a:off x="381000" y="2355550"/>
          <a:ext cx="6127378" cy="1449845"/>
        </p:xfrm>
        <a:graphic>
          <a:graphicData uri="http://schemas.openxmlformats.org/drawingml/2006/table">
            <a:tbl>
              <a:tblPr>
                <a:tableStyleId>{5C22544A-7EE6-4342-B048-85BDC9FD1C3A}</a:tableStyleId>
              </a:tblPr>
              <a:tblGrid>
                <a:gridCol w="849882">
                  <a:extLst>
                    <a:ext uri="{9D8B030D-6E8A-4147-A177-3AD203B41FA5}">
                      <a16:colId xmlns="" xmlns:a16="http://schemas.microsoft.com/office/drawing/2014/main" val="20000"/>
                    </a:ext>
                  </a:extLst>
                </a:gridCol>
                <a:gridCol w="753928">
                  <a:extLst>
                    <a:ext uri="{9D8B030D-6E8A-4147-A177-3AD203B41FA5}">
                      <a16:colId xmlns="" xmlns:a16="http://schemas.microsoft.com/office/drawing/2014/main" val="20001"/>
                    </a:ext>
                  </a:extLst>
                </a:gridCol>
                <a:gridCol w="753928">
                  <a:extLst>
                    <a:ext uri="{9D8B030D-6E8A-4147-A177-3AD203B41FA5}">
                      <a16:colId xmlns="" xmlns:a16="http://schemas.microsoft.com/office/drawing/2014/main" val="20002"/>
                    </a:ext>
                  </a:extLst>
                </a:gridCol>
                <a:gridCol w="753928">
                  <a:extLst>
                    <a:ext uri="{9D8B030D-6E8A-4147-A177-3AD203B41FA5}">
                      <a16:colId xmlns="" xmlns:a16="http://schemas.microsoft.com/office/drawing/2014/main" val="20003"/>
                    </a:ext>
                  </a:extLst>
                </a:gridCol>
                <a:gridCol w="753928">
                  <a:extLst>
                    <a:ext uri="{9D8B030D-6E8A-4147-A177-3AD203B41FA5}">
                      <a16:colId xmlns="" xmlns:a16="http://schemas.microsoft.com/office/drawing/2014/main" val="20004"/>
                    </a:ext>
                  </a:extLst>
                </a:gridCol>
                <a:gridCol w="753928">
                  <a:extLst>
                    <a:ext uri="{9D8B030D-6E8A-4147-A177-3AD203B41FA5}">
                      <a16:colId xmlns="" xmlns:a16="http://schemas.microsoft.com/office/drawing/2014/main" val="20005"/>
                    </a:ext>
                  </a:extLst>
                </a:gridCol>
                <a:gridCol w="753928">
                  <a:extLst>
                    <a:ext uri="{9D8B030D-6E8A-4147-A177-3AD203B41FA5}">
                      <a16:colId xmlns="" xmlns:a16="http://schemas.microsoft.com/office/drawing/2014/main" val="20006"/>
                    </a:ext>
                  </a:extLst>
                </a:gridCol>
                <a:gridCol w="753928">
                  <a:extLst>
                    <a:ext uri="{9D8B030D-6E8A-4147-A177-3AD203B41FA5}">
                      <a16:colId xmlns="" xmlns:a16="http://schemas.microsoft.com/office/drawing/2014/main" val="20007"/>
                    </a:ext>
                  </a:extLst>
                </a:gridCol>
              </a:tblGrid>
              <a:tr h="289969">
                <a:tc>
                  <a:txBody>
                    <a:bodyPr/>
                    <a:lstStyle/>
                    <a:p>
                      <a:pPr algn="ctr" fontAlgn="ctr"/>
                      <a:r>
                        <a:rPr lang="ja-JP" altLang="en-US" sz="800" u="none" strike="noStrike" dirty="0">
                          <a:effectLst/>
                        </a:rPr>
                        <a:t>　</a:t>
                      </a:r>
                      <a:endParaRPr lang="ja-JP" altLang="en-US" sz="8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900" u="none" strike="noStrike" dirty="0">
                          <a:effectLst/>
                        </a:rPr>
                        <a:t>人口総数（人）</a:t>
                      </a:r>
                      <a:endParaRPr lang="zh-CN" altLang="en-US" sz="9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900" u="none" strike="noStrike" dirty="0">
                          <a:effectLst/>
                        </a:rPr>
                        <a:t>高齢化率</a:t>
                      </a:r>
                      <a:br>
                        <a:rPr lang="ja-JP" altLang="en-US" sz="900" u="none" strike="noStrike" dirty="0">
                          <a:effectLst/>
                        </a:rPr>
                      </a:br>
                      <a:r>
                        <a:rPr lang="ja-JP" altLang="en-US" sz="900" u="none" strike="noStrike" dirty="0">
                          <a:effectLst/>
                        </a:rPr>
                        <a:t>（</a:t>
                      </a:r>
                      <a:r>
                        <a:rPr lang="en-US" altLang="ja-JP" sz="900" u="none" strike="noStrike" dirty="0">
                          <a:effectLst/>
                        </a:rPr>
                        <a:t>65</a:t>
                      </a:r>
                      <a:r>
                        <a:rPr lang="ja-JP" altLang="en-US" sz="900" u="none" strike="noStrike" dirty="0">
                          <a:effectLst/>
                        </a:rPr>
                        <a:t>歳以上） </a:t>
                      </a:r>
                      <a:endParaRPr lang="ja-JP" altLang="en-US" sz="9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900" u="none" strike="noStrike" dirty="0">
                          <a:effectLst/>
                        </a:rPr>
                        <a:t>国保被保険者数（人）</a:t>
                      </a:r>
                      <a:endParaRPr lang="zh-CN" altLang="en-US" sz="9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900" u="none" strike="noStrike" dirty="0">
                          <a:effectLst/>
                        </a:rPr>
                        <a:t>国保</a:t>
                      </a:r>
                      <a:r>
                        <a:rPr lang="ja-JP" altLang="en-US" sz="900" u="none" strike="noStrike" dirty="0" smtClean="0">
                          <a:effectLst/>
                        </a:rPr>
                        <a:t>加入率</a:t>
                      </a:r>
                      <a:r>
                        <a:rPr lang="en-US" altLang="ja-JP" sz="900" u="none" strike="noStrike" dirty="0" smtClean="0">
                          <a:effectLst/>
                        </a:rPr>
                        <a:t>(</a:t>
                      </a:r>
                      <a:r>
                        <a:rPr lang="ja-JP" altLang="en-US" sz="900" u="none" strike="noStrike" dirty="0" smtClean="0">
                          <a:effectLst/>
                        </a:rPr>
                        <a:t>％</a:t>
                      </a:r>
                      <a:r>
                        <a:rPr lang="en-US" altLang="ja-JP" sz="900" u="none" strike="noStrike" dirty="0" smtClean="0">
                          <a:effectLst/>
                        </a:rPr>
                        <a:t>)</a:t>
                      </a:r>
                      <a:endParaRPr lang="ja-JP" altLang="en-US" sz="9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CN" altLang="en-US" sz="900" u="none" strike="noStrike" dirty="0">
                          <a:effectLst/>
                        </a:rPr>
                        <a:t>国保被保険者</a:t>
                      </a:r>
                      <a:br>
                        <a:rPr lang="zh-CN" altLang="en-US" sz="900" u="none" strike="noStrike" dirty="0">
                          <a:effectLst/>
                        </a:rPr>
                      </a:br>
                      <a:r>
                        <a:rPr lang="zh-CN" altLang="en-US" sz="900" u="none" strike="noStrike" dirty="0">
                          <a:effectLst/>
                        </a:rPr>
                        <a:t>平均年齢（歳）</a:t>
                      </a:r>
                      <a:endParaRPr lang="zh-CN" altLang="en-US" sz="9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900" u="none" strike="noStrike" dirty="0" smtClean="0">
                          <a:effectLst/>
                        </a:rPr>
                        <a:t>出生率</a:t>
                      </a:r>
                      <a:r>
                        <a:rPr lang="en-US" altLang="ja-JP" sz="900" u="none" strike="noStrike" dirty="0" smtClean="0">
                          <a:effectLst/>
                        </a:rPr>
                        <a:t>(</a:t>
                      </a:r>
                      <a:r>
                        <a:rPr lang="ja-JP" altLang="en-US" sz="900" u="none" strike="noStrike" dirty="0" smtClean="0">
                          <a:effectLst/>
                        </a:rPr>
                        <a:t>％</a:t>
                      </a:r>
                      <a:r>
                        <a:rPr lang="en-US" altLang="ja-JP" sz="900" u="none" strike="noStrike" dirty="0" smtClean="0">
                          <a:effectLst/>
                        </a:rPr>
                        <a:t>)</a:t>
                      </a:r>
                      <a:endParaRPr lang="ja-JP" altLang="en-US" sz="9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900" u="none" strike="noStrike" dirty="0" smtClean="0">
                          <a:effectLst/>
                        </a:rPr>
                        <a:t>死亡率</a:t>
                      </a:r>
                      <a:r>
                        <a:rPr lang="en-US" altLang="ja-JP" sz="900" u="none" strike="noStrike" dirty="0" smtClean="0">
                          <a:effectLst/>
                        </a:rPr>
                        <a:t>(</a:t>
                      </a:r>
                      <a:r>
                        <a:rPr lang="ja-JP" altLang="en-US" sz="900" u="none" strike="noStrike" dirty="0" smtClean="0">
                          <a:effectLst/>
                        </a:rPr>
                        <a:t>％</a:t>
                      </a:r>
                      <a:r>
                        <a:rPr lang="en-US" altLang="ja-JP" sz="900" u="none" strike="noStrike" dirty="0" smtClean="0">
                          <a:effectLst/>
                        </a:rPr>
                        <a:t>)</a:t>
                      </a:r>
                      <a:endParaRPr lang="ja-JP" altLang="en-US" sz="9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0"/>
                  </a:ext>
                </a:extLst>
              </a:tr>
              <a:tr h="289969">
                <a:tc>
                  <a:txBody>
                    <a:bodyPr/>
                    <a:lstStyle/>
                    <a:p>
                      <a:pPr algn="ctr" fontAlgn="ctr"/>
                      <a:r>
                        <a:rPr lang="ja-JP" altLang="en-US" sz="1100" b="1" u="none" strike="noStrike" dirty="0">
                          <a:solidFill>
                            <a:schemeClr val="tx1"/>
                          </a:solidFill>
                          <a:effectLst/>
                        </a:rPr>
                        <a:t>大河原町</a:t>
                      </a:r>
                      <a:endParaRPr lang="ja-JP" altLang="en-US" sz="1100" b="1" i="0" u="none" strike="noStrike" dirty="0">
                        <a:solidFill>
                          <a:schemeClr val="tx1"/>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b="1" u="none" strike="noStrike" dirty="0">
                          <a:solidFill>
                            <a:schemeClr val="tx1"/>
                          </a:solidFill>
                          <a:effectLst/>
                        </a:rPr>
                        <a:t>23,700 </a:t>
                      </a:r>
                      <a:endParaRPr lang="en-US" altLang="ja-JP" sz="1100" b="1" i="0" u="none" strike="noStrike" dirty="0">
                        <a:solidFill>
                          <a:schemeClr val="tx1"/>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b="1" u="none" strike="noStrike" dirty="0" smtClean="0">
                          <a:solidFill>
                            <a:schemeClr val="tx1"/>
                          </a:solidFill>
                          <a:effectLst/>
                        </a:rPr>
                        <a:t>22.2</a:t>
                      </a:r>
                      <a:endParaRPr lang="en-US" altLang="ja-JP" sz="1100" b="1" i="0" u="none" strike="noStrike" dirty="0">
                        <a:solidFill>
                          <a:schemeClr val="tx1"/>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b="1" u="none" strike="noStrike" dirty="0" smtClean="0">
                          <a:solidFill>
                            <a:schemeClr val="tx1"/>
                          </a:solidFill>
                          <a:effectLst/>
                        </a:rPr>
                        <a:t>5,078 </a:t>
                      </a:r>
                      <a:endParaRPr lang="en-US" altLang="ja-JP" sz="1100" b="1" i="0" u="none" strike="noStrike" dirty="0">
                        <a:solidFill>
                          <a:schemeClr val="tx1"/>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b="1" u="none" strike="noStrike" dirty="0" smtClean="0">
                          <a:solidFill>
                            <a:schemeClr val="tx1"/>
                          </a:solidFill>
                          <a:effectLst/>
                        </a:rPr>
                        <a:t>21.4</a:t>
                      </a:r>
                      <a:endParaRPr lang="en-US" altLang="ja-JP" sz="1100" b="1" i="0" u="none" strike="noStrike" dirty="0">
                        <a:solidFill>
                          <a:schemeClr val="tx1"/>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b="1" u="none" strike="noStrike" dirty="0">
                          <a:solidFill>
                            <a:schemeClr val="tx1"/>
                          </a:solidFill>
                          <a:effectLst/>
                        </a:rPr>
                        <a:t>53.9 </a:t>
                      </a:r>
                      <a:endParaRPr lang="en-US" altLang="ja-JP" sz="1100" b="1" i="0" u="none" strike="noStrike" dirty="0">
                        <a:solidFill>
                          <a:schemeClr val="tx1"/>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b="1" u="none" strike="noStrike" dirty="0" smtClean="0">
                          <a:solidFill>
                            <a:schemeClr val="tx1"/>
                          </a:solidFill>
                          <a:effectLst/>
                        </a:rPr>
                        <a:t>7.8</a:t>
                      </a:r>
                      <a:endParaRPr lang="en-US" altLang="ja-JP" sz="1100" b="1" i="0" u="none" strike="noStrike" dirty="0">
                        <a:solidFill>
                          <a:schemeClr val="tx1"/>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b="1" u="none" strike="noStrike" dirty="0" smtClean="0">
                          <a:solidFill>
                            <a:schemeClr val="tx1"/>
                          </a:solidFill>
                          <a:effectLst/>
                        </a:rPr>
                        <a:t>9.4</a:t>
                      </a:r>
                      <a:endParaRPr lang="en-US" altLang="ja-JP" sz="1100" b="1" i="0" u="none" strike="noStrike" dirty="0">
                        <a:solidFill>
                          <a:schemeClr val="tx1"/>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289969">
                <a:tc>
                  <a:txBody>
                    <a:bodyPr/>
                    <a:lstStyle/>
                    <a:p>
                      <a:pPr algn="ctr" fontAlgn="ctr"/>
                      <a:r>
                        <a:rPr lang="ja-JP" altLang="en-US" sz="1100" u="none" strike="noStrike" dirty="0">
                          <a:effectLst/>
                        </a:rPr>
                        <a:t>県</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a:effectLst/>
                        </a:rPr>
                        <a:t>2,314,241 </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22.5</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a:effectLst/>
                        </a:rPr>
                        <a:t>550,514 </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23.8</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a:effectLst/>
                        </a:rPr>
                        <a:t>51.8 </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8.3</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9.5</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r h="289969">
                <a:tc>
                  <a:txBody>
                    <a:bodyPr/>
                    <a:lstStyle/>
                    <a:p>
                      <a:pPr algn="ctr" fontAlgn="ctr"/>
                      <a:r>
                        <a:rPr lang="ja-JP" altLang="en-US" sz="1100" u="none" strike="noStrike" dirty="0">
                          <a:effectLst/>
                        </a:rPr>
                        <a:t>同規模</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a:effectLst/>
                        </a:rPr>
                        <a:t>28,645 </a:t>
                      </a:r>
                      <a:endParaRPr lang="en-US" altLang="ja-JP" sz="11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22.9</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a:effectLst/>
                        </a:rPr>
                        <a:t>7,315 </a:t>
                      </a:r>
                      <a:endParaRPr lang="en-US" altLang="ja-JP" sz="11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25.2</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a:effectLst/>
                        </a:rPr>
                        <a:t>52.6 </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8.8</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9.5</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3"/>
                  </a:ext>
                </a:extLst>
              </a:tr>
              <a:tr h="289969">
                <a:tc>
                  <a:txBody>
                    <a:bodyPr/>
                    <a:lstStyle/>
                    <a:p>
                      <a:pPr algn="ctr" fontAlgn="ctr"/>
                      <a:r>
                        <a:rPr lang="ja-JP" altLang="en-US" sz="1100" u="none" strike="noStrike" dirty="0">
                          <a:effectLst/>
                        </a:rPr>
                        <a:t>国</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5178"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a:effectLst/>
                        </a:rPr>
                        <a:t>124,852,975 </a:t>
                      </a:r>
                      <a:endParaRPr lang="en-US" altLang="ja-JP" sz="11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23.2</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a:effectLst/>
                        </a:rPr>
                        <a:t>32,446,129 </a:t>
                      </a:r>
                      <a:endParaRPr lang="en-US" altLang="ja-JP" sz="11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26.9</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a:effectLst/>
                        </a:rPr>
                        <a:t>50.8 </a:t>
                      </a:r>
                      <a:endParaRPr lang="en-US" altLang="ja-JP" sz="11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8.6</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ja-JP" sz="1100" u="none" strike="noStrike" dirty="0" smtClean="0">
                          <a:effectLst/>
                        </a:rPr>
                        <a:t>9.6</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5178" marR="36000" marT="5178"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4"/>
                  </a:ext>
                </a:extLst>
              </a:tr>
            </a:tbl>
          </a:graphicData>
        </a:graphic>
      </p:graphicFrame>
      <p:grpSp>
        <p:nvGrpSpPr>
          <p:cNvPr id="2" name="Group 4"/>
          <p:cNvGrpSpPr>
            <a:grpSpLocks noChangeAspect="1"/>
          </p:cNvGrpSpPr>
          <p:nvPr/>
        </p:nvGrpSpPr>
        <p:grpSpPr bwMode="auto">
          <a:xfrm>
            <a:off x="381000" y="4584700"/>
            <a:ext cx="6132513" cy="4055752"/>
            <a:chOff x="240" y="2888"/>
            <a:chExt cx="3863" cy="2624"/>
          </a:xfrm>
        </p:grpSpPr>
        <p:sp>
          <p:nvSpPr>
            <p:cNvPr id="4" name="AutoShape 3"/>
            <p:cNvSpPr>
              <a:spLocks noChangeAspect="1" noChangeArrowheads="1" noTextEdit="1"/>
            </p:cNvSpPr>
            <p:nvPr/>
          </p:nvSpPr>
          <p:spPr bwMode="auto">
            <a:xfrm>
              <a:off x="240" y="2888"/>
              <a:ext cx="3848" cy="2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 name="Rectangle 5"/>
            <p:cNvSpPr>
              <a:spLocks noChangeArrowheads="1"/>
            </p:cNvSpPr>
            <p:nvPr/>
          </p:nvSpPr>
          <p:spPr bwMode="auto">
            <a:xfrm>
              <a:off x="241" y="2889"/>
              <a:ext cx="3846" cy="26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 name="Rectangle 6"/>
            <p:cNvSpPr>
              <a:spLocks noChangeArrowheads="1"/>
            </p:cNvSpPr>
            <p:nvPr/>
          </p:nvSpPr>
          <p:spPr bwMode="auto">
            <a:xfrm>
              <a:off x="302" y="3110"/>
              <a:ext cx="3666" cy="22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 name="Freeform 7"/>
            <p:cNvSpPr>
              <a:spLocks noEditPoints="1"/>
            </p:cNvSpPr>
            <p:nvPr/>
          </p:nvSpPr>
          <p:spPr bwMode="auto">
            <a:xfrm>
              <a:off x="330" y="3114"/>
              <a:ext cx="3668" cy="2213"/>
            </a:xfrm>
            <a:custGeom>
              <a:avLst/>
              <a:gdLst>
                <a:gd name="T0" fmla="*/ 2 w 3668"/>
                <a:gd name="T1" fmla="*/ 0 h 2213"/>
                <a:gd name="T2" fmla="*/ 2 w 3668"/>
                <a:gd name="T3" fmla="*/ 2213 h 2213"/>
                <a:gd name="T4" fmla="*/ 0 w 3668"/>
                <a:gd name="T5" fmla="*/ 2213 h 2213"/>
                <a:gd name="T6" fmla="*/ 0 w 3668"/>
                <a:gd name="T7" fmla="*/ 0 h 2213"/>
                <a:gd name="T8" fmla="*/ 2 w 3668"/>
                <a:gd name="T9" fmla="*/ 0 h 2213"/>
                <a:gd name="T10" fmla="*/ 336 w 3668"/>
                <a:gd name="T11" fmla="*/ 0 h 2213"/>
                <a:gd name="T12" fmla="*/ 336 w 3668"/>
                <a:gd name="T13" fmla="*/ 2213 h 2213"/>
                <a:gd name="T14" fmla="*/ 333 w 3668"/>
                <a:gd name="T15" fmla="*/ 2213 h 2213"/>
                <a:gd name="T16" fmla="*/ 333 w 3668"/>
                <a:gd name="T17" fmla="*/ 0 h 2213"/>
                <a:gd name="T18" fmla="*/ 336 w 3668"/>
                <a:gd name="T19" fmla="*/ 0 h 2213"/>
                <a:gd name="T20" fmla="*/ 669 w 3668"/>
                <a:gd name="T21" fmla="*/ 0 h 2213"/>
                <a:gd name="T22" fmla="*/ 669 w 3668"/>
                <a:gd name="T23" fmla="*/ 2213 h 2213"/>
                <a:gd name="T24" fmla="*/ 666 w 3668"/>
                <a:gd name="T25" fmla="*/ 2213 h 2213"/>
                <a:gd name="T26" fmla="*/ 666 w 3668"/>
                <a:gd name="T27" fmla="*/ 0 h 2213"/>
                <a:gd name="T28" fmla="*/ 669 w 3668"/>
                <a:gd name="T29" fmla="*/ 0 h 2213"/>
                <a:gd name="T30" fmla="*/ 1002 w 3668"/>
                <a:gd name="T31" fmla="*/ 0 h 2213"/>
                <a:gd name="T32" fmla="*/ 1002 w 3668"/>
                <a:gd name="T33" fmla="*/ 2213 h 2213"/>
                <a:gd name="T34" fmla="*/ 999 w 3668"/>
                <a:gd name="T35" fmla="*/ 2213 h 2213"/>
                <a:gd name="T36" fmla="*/ 999 w 3668"/>
                <a:gd name="T37" fmla="*/ 0 h 2213"/>
                <a:gd name="T38" fmla="*/ 1002 w 3668"/>
                <a:gd name="T39" fmla="*/ 0 h 2213"/>
                <a:gd name="T40" fmla="*/ 1335 w 3668"/>
                <a:gd name="T41" fmla="*/ 0 h 2213"/>
                <a:gd name="T42" fmla="*/ 1335 w 3668"/>
                <a:gd name="T43" fmla="*/ 2213 h 2213"/>
                <a:gd name="T44" fmla="*/ 1333 w 3668"/>
                <a:gd name="T45" fmla="*/ 2213 h 2213"/>
                <a:gd name="T46" fmla="*/ 1333 w 3668"/>
                <a:gd name="T47" fmla="*/ 0 h 2213"/>
                <a:gd name="T48" fmla="*/ 1335 w 3668"/>
                <a:gd name="T49" fmla="*/ 0 h 2213"/>
                <a:gd name="T50" fmla="*/ 1669 w 3668"/>
                <a:gd name="T51" fmla="*/ 0 h 2213"/>
                <a:gd name="T52" fmla="*/ 1669 w 3668"/>
                <a:gd name="T53" fmla="*/ 2213 h 2213"/>
                <a:gd name="T54" fmla="*/ 1666 w 3668"/>
                <a:gd name="T55" fmla="*/ 2213 h 2213"/>
                <a:gd name="T56" fmla="*/ 1666 w 3668"/>
                <a:gd name="T57" fmla="*/ 0 h 2213"/>
                <a:gd name="T58" fmla="*/ 1669 w 3668"/>
                <a:gd name="T59" fmla="*/ 0 h 2213"/>
                <a:gd name="T60" fmla="*/ 2335 w 3668"/>
                <a:gd name="T61" fmla="*/ 0 h 2213"/>
                <a:gd name="T62" fmla="*/ 2335 w 3668"/>
                <a:gd name="T63" fmla="*/ 2213 h 2213"/>
                <a:gd name="T64" fmla="*/ 2332 w 3668"/>
                <a:gd name="T65" fmla="*/ 2213 h 2213"/>
                <a:gd name="T66" fmla="*/ 2332 w 3668"/>
                <a:gd name="T67" fmla="*/ 0 h 2213"/>
                <a:gd name="T68" fmla="*/ 2335 w 3668"/>
                <a:gd name="T69" fmla="*/ 0 h 2213"/>
                <a:gd name="T70" fmla="*/ 2668 w 3668"/>
                <a:gd name="T71" fmla="*/ 0 h 2213"/>
                <a:gd name="T72" fmla="*/ 2668 w 3668"/>
                <a:gd name="T73" fmla="*/ 2213 h 2213"/>
                <a:gd name="T74" fmla="*/ 2665 w 3668"/>
                <a:gd name="T75" fmla="*/ 2213 h 2213"/>
                <a:gd name="T76" fmla="*/ 2665 w 3668"/>
                <a:gd name="T77" fmla="*/ 0 h 2213"/>
                <a:gd name="T78" fmla="*/ 2668 w 3668"/>
                <a:gd name="T79" fmla="*/ 0 h 2213"/>
                <a:gd name="T80" fmla="*/ 3002 w 3668"/>
                <a:gd name="T81" fmla="*/ 0 h 2213"/>
                <a:gd name="T82" fmla="*/ 3002 w 3668"/>
                <a:gd name="T83" fmla="*/ 2213 h 2213"/>
                <a:gd name="T84" fmla="*/ 2999 w 3668"/>
                <a:gd name="T85" fmla="*/ 2213 h 2213"/>
                <a:gd name="T86" fmla="*/ 2999 w 3668"/>
                <a:gd name="T87" fmla="*/ 0 h 2213"/>
                <a:gd name="T88" fmla="*/ 3002 w 3668"/>
                <a:gd name="T89" fmla="*/ 0 h 2213"/>
                <a:gd name="T90" fmla="*/ 3335 w 3668"/>
                <a:gd name="T91" fmla="*/ 0 h 2213"/>
                <a:gd name="T92" fmla="*/ 3335 w 3668"/>
                <a:gd name="T93" fmla="*/ 2213 h 2213"/>
                <a:gd name="T94" fmla="*/ 3332 w 3668"/>
                <a:gd name="T95" fmla="*/ 2213 h 2213"/>
                <a:gd name="T96" fmla="*/ 3332 w 3668"/>
                <a:gd name="T97" fmla="*/ 0 h 2213"/>
                <a:gd name="T98" fmla="*/ 3335 w 3668"/>
                <a:gd name="T99" fmla="*/ 0 h 2213"/>
                <a:gd name="T100" fmla="*/ 3668 w 3668"/>
                <a:gd name="T101" fmla="*/ 0 h 2213"/>
                <a:gd name="T102" fmla="*/ 3668 w 3668"/>
                <a:gd name="T103" fmla="*/ 2213 h 2213"/>
                <a:gd name="T104" fmla="*/ 3666 w 3668"/>
                <a:gd name="T105" fmla="*/ 2213 h 2213"/>
                <a:gd name="T106" fmla="*/ 3666 w 3668"/>
                <a:gd name="T107" fmla="*/ 0 h 2213"/>
                <a:gd name="T108" fmla="*/ 3668 w 3668"/>
                <a:gd name="T109" fmla="*/ 0 h 2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8" h="2213">
                  <a:moveTo>
                    <a:pt x="2" y="0"/>
                  </a:moveTo>
                  <a:lnTo>
                    <a:pt x="2" y="2213"/>
                  </a:lnTo>
                  <a:lnTo>
                    <a:pt x="0" y="2213"/>
                  </a:lnTo>
                  <a:lnTo>
                    <a:pt x="0" y="0"/>
                  </a:lnTo>
                  <a:lnTo>
                    <a:pt x="2" y="0"/>
                  </a:lnTo>
                  <a:close/>
                  <a:moveTo>
                    <a:pt x="336" y="0"/>
                  </a:moveTo>
                  <a:lnTo>
                    <a:pt x="336" y="2213"/>
                  </a:lnTo>
                  <a:lnTo>
                    <a:pt x="333" y="2213"/>
                  </a:lnTo>
                  <a:lnTo>
                    <a:pt x="333" y="0"/>
                  </a:lnTo>
                  <a:lnTo>
                    <a:pt x="336" y="0"/>
                  </a:lnTo>
                  <a:close/>
                  <a:moveTo>
                    <a:pt x="669" y="0"/>
                  </a:moveTo>
                  <a:lnTo>
                    <a:pt x="669" y="2213"/>
                  </a:lnTo>
                  <a:lnTo>
                    <a:pt x="666" y="2213"/>
                  </a:lnTo>
                  <a:lnTo>
                    <a:pt x="666" y="0"/>
                  </a:lnTo>
                  <a:lnTo>
                    <a:pt x="669" y="0"/>
                  </a:lnTo>
                  <a:close/>
                  <a:moveTo>
                    <a:pt x="1002" y="0"/>
                  </a:moveTo>
                  <a:lnTo>
                    <a:pt x="1002" y="2213"/>
                  </a:lnTo>
                  <a:lnTo>
                    <a:pt x="999" y="2213"/>
                  </a:lnTo>
                  <a:lnTo>
                    <a:pt x="999" y="0"/>
                  </a:lnTo>
                  <a:lnTo>
                    <a:pt x="1002" y="0"/>
                  </a:lnTo>
                  <a:close/>
                  <a:moveTo>
                    <a:pt x="1335" y="0"/>
                  </a:moveTo>
                  <a:lnTo>
                    <a:pt x="1335" y="2213"/>
                  </a:lnTo>
                  <a:lnTo>
                    <a:pt x="1333" y="2213"/>
                  </a:lnTo>
                  <a:lnTo>
                    <a:pt x="1333" y="0"/>
                  </a:lnTo>
                  <a:lnTo>
                    <a:pt x="1335" y="0"/>
                  </a:lnTo>
                  <a:close/>
                  <a:moveTo>
                    <a:pt x="1669" y="0"/>
                  </a:moveTo>
                  <a:lnTo>
                    <a:pt x="1669" y="2213"/>
                  </a:lnTo>
                  <a:lnTo>
                    <a:pt x="1666" y="2213"/>
                  </a:lnTo>
                  <a:lnTo>
                    <a:pt x="1666" y="0"/>
                  </a:lnTo>
                  <a:lnTo>
                    <a:pt x="1669" y="0"/>
                  </a:lnTo>
                  <a:close/>
                  <a:moveTo>
                    <a:pt x="2335" y="0"/>
                  </a:moveTo>
                  <a:lnTo>
                    <a:pt x="2335" y="2213"/>
                  </a:lnTo>
                  <a:lnTo>
                    <a:pt x="2332" y="2213"/>
                  </a:lnTo>
                  <a:lnTo>
                    <a:pt x="2332" y="0"/>
                  </a:lnTo>
                  <a:lnTo>
                    <a:pt x="2335" y="0"/>
                  </a:lnTo>
                  <a:close/>
                  <a:moveTo>
                    <a:pt x="2668" y="0"/>
                  </a:moveTo>
                  <a:lnTo>
                    <a:pt x="2668" y="2213"/>
                  </a:lnTo>
                  <a:lnTo>
                    <a:pt x="2665" y="2213"/>
                  </a:lnTo>
                  <a:lnTo>
                    <a:pt x="2665" y="0"/>
                  </a:lnTo>
                  <a:lnTo>
                    <a:pt x="2668" y="0"/>
                  </a:lnTo>
                  <a:close/>
                  <a:moveTo>
                    <a:pt x="3002" y="0"/>
                  </a:moveTo>
                  <a:lnTo>
                    <a:pt x="3002" y="2213"/>
                  </a:lnTo>
                  <a:lnTo>
                    <a:pt x="2999" y="2213"/>
                  </a:lnTo>
                  <a:lnTo>
                    <a:pt x="2999" y="0"/>
                  </a:lnTo>
                  <a:lnTo>
                    <a:pt x="3002" y="0"/>
                  </a:lnTo>
                  <a:close/>
                  <a:moveTo>
                    <a:pt x="3335" y="0"/>
                  </a:moveTo>
                  <a:lnTo>
                    <a:pt x="3335" y="2213"/>
                  </a:lnTo>
                  <a:lnTo>
                    <a:pt x="3332" y="2213"/>
                  </a:lnTo>
                  <a:lnTo>
                    <a:pt x="3332" y="0"/>
                  </a:lnTo>
                  <a:lnTo>
                    <a:pt x="3335" y="0"/>
                  </a:lnTo>
                  <a:close/>
                  <a:moveTo>
                    <a:pt x="3668" y="0"/>
                  </a:moveTo>
                  <a:lnTo>
                    <a:pt x="3668" y="2213"/>
                  </a:lnTo>
                  <a:lnTo>
                    <a:pt x="3666" y="2213"/>
                  </a:lnTo>
                  <a:lnTo>
                    <a:pt x="3666" y="0"/>
                  </a:lnTo>
                  <a:lnTo>
                    <a:pt x="3668" y="0"/>
                  </a:lnTo>
                  <a:close/>
                </a:path>
              </a:pathLst>
            </a:custGeom>
            <a:solidFill>
              <a:srgbClr val="D9D9D9"/>
            </a:solidFill>
            <a:ln w="0"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 name="Freeform 8"/>
            <p:cNvSpPr>
              <a:spLocks noEditPoints="1"/>
            </p:cNvSpPr>
            <p:nvPr/>
          </p:nvSpPr>
          <p:spPr bwMode="auto">
            <a:xfrm>
              <a:off x="330" y="3113"/>
              <a:ext cx="3668" cy="2216"/>
            </a:xfrm>
            <a:custGeom>
              <a:avLst/>
              <a:gdLst>
                <a:gd name="T0" fmla="*/ 0 w 31664"/>
                <a:gd name="T1" fmla="*/ 12 h 19168"/>
                <a:gd name="T2" fmla="*/ 12 w 31664"/>
                <a:gd name="T3" fmla="*/ 0 h 19168"/>
                <a:gd name="T4" fmla="*/ 31652 w 31664"/>
                <a:gd name="T5" fmla="*/ 0 h 19168"/>
                <a:gd name="T6" fmla="*/ 31664 w 31664"/>
                <a:gd name="T7" fmla="*/ 12 h 19168"/>
                <a:gd name="T8" fmla="*/ 31664 w 31664"/>
                <a:gd name="T9" fmla="*/ 19156 h 19168"/>
                <a:gd name="T10" fmla="*/ 31652 w 31664"/>
                <a:gd name="T11" fmla="*/ 19168 h 19168"/>
                <a:gd name="T12" fmla="*/ 12 w 31664"/>
                <a:gd name="T13" fmla="*/ 19168 h 19168"/>
                <a:gd name="T14" fmla="*/ 0 w 31664"/>
                <a:gd name="T15" fmla="*/ 19156 h 19168"/>
                <a:gd name="T16" fmla="*/ 0 w 31664"/>
                <a:gd name="T17" fmla="*/ 12 h 19168"/>
                <a:gd name="T18" fmla="*/ 24 w 31664"/>
                <a:gd name="T19" fmla="*/ 19156 h 19168"/>
                <a:gd name="T20" fmla="*/ 12 w 31664"/>
                <a:gd name="T21" fmla="*/ 19144 h 19168"/>
                <a:gd name="T22" fmla="*/ 31652 w 31664"/>
                <a:gd name="T23" fmla="*/ 19144 h 19168"/>
                <a:gd name="T24" fmla="*/ 31640 w 31664"/>
                <a:gd name="T25" fmla="*/ 19156 h 19168"/>
                <a:gd name="T26" fmla="*/ 31640 w 31664"/>
                <a:gd name="T27" fmla="*/ 12 h 19168"/>
                <a:gd name="T28" fmla="*/ 31652 w 31664"/>
                <a:gd name="T29" fmla="*/ 24 h 19168"/>
                <a:gd name="T30" fmla="*/ 12 w 31664"/>
                <a:gd name="T31" fmla="*/ 24 h 19168"/>
                <a:gd name="T32" fmla="*/ 24 w 31664"/>
                <a:gd name="T33" fmla="*/ 12 h 19168"/>
                <a:gd name="T34" fmla="*/ 24 w 31664"/>
                <a:gd name="T35" fmla="*/ 19156 h 19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64" h="19168">
                  <a:moveTo>
                    <a:pt x="0" y="12"/>
                  </a:moveTo>
                  <a:cubicBezTo>
                    <a:pt x="0" y="6"/>
                    <a:pt x="6" y="0"/>
                    <a:pt x="12" y="0"/>
                  </a:cubicBezTo>
                  <a:lnTo>
                    <a:pt x="31652" y="0"/>
                  </a:lnTo>
                  <a:cubicBezTo>
                    <a:pt x="31659" y="0"/>
                    <a:pt x="31664" y="6"/>
                    <a:pt x="31664" y="12"/>
                  </a:cubicBezTo>
                  <a:lnTo>
                    <a:pt x="31664" y="19156"/>
                  </a:lnTo>
                  <a:cubicBezTo>
                    <a:pt x="31664" y="19163"/>
                    <a:pt x="31659" y="19168"/>
                    <a:pt x="31652" y="19168"/>
                  </a:cubicBezTo>
                  <a:lnTo>
                    <a:pt x="12" y="19168"/>
                  </a:lnTo>
                  <a:cubicBezTo>
                    <a:pt x="6" y="19168"/>
                    <a:pt x="0" y="19163"/>
                    <a:pt x="0" y="19156"/>
                  </a:cubicBezTo>
                  <a:lnTo>
                    <a:pt x="0" y="12"/>
                  </a:lnTo>
                  <a:close/>
                  <a:moveTo>
                    <a:pt x="24" y="19156"/>
                  </a:moveTo>
                  <a:lnTo>
                    <a:pt x="12" y="19144"/>
                  </a:lnTo>
                  <a:lnTo>
                    <a:pt x="31652" y="19144"/>
                  </a:lnTo>
                  <a:lnTo>
                    <a:pt x="31640" y="19156"/>
                  </a:lnTo>
                  <a:lnTo>
                    <a:pt x="31640" y="12"/>
                  </a:lnTo>
                  <a:lnTo>
                    <a:pt x="31652" y="24"/>
                  </a:lnTo>
                  <a:lnTo>
                    <a:pt x="12" y="24"/>
                  </a:lnTo>
                  <a:lnTo>
                    <a:pt x="24" y="12"/>
                  </a:lnTo>
                  <a:lnTo>
                    <a:pt x="24" y="19156"/>
                  </a:lnTo>
                  <a:close/>
                </a:path>
              </a:pathLst>
            </a:custGeom>
            <a:solidFill>
              <a:srgbClr val="A5A5A5"/>
            </a:solidFill>
            <a:ln w="0" cap="flat">
              <a:solidFill>
                <a:srgbClr val="A5A5A5"/>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 name="Freeform 9"/>
            <p:cNvSpPr>
              <a:spLocks noEditPoints="1"/>
            </p:cNvSpPr>
            <p:nvPr/>
          </p:nvSpPr>
          <p:spPr bwMode="auto">
            <a:xfrm>
              <a:off x="2330" y="3204"/>
              <a:ext cx="1209" cy="2099"/>
            </a:xfrm>
            <a:custGeom>
              <a:avLst/>
              <a:gdLst>
                <a:gd name="T0" fmla="*/ 125 w 1209"/>
                <a:gd name="T1" fmla="*/ 2066 h 2099"/>
                <a:gd name="T2" fmla="*/ 0 w 1209"/>
                <a:gd name="T3" fmla="*/ 2099 h 2099"/>
                <a:gd name="T4" fmla="*/ 0 w 1209"/>
                <a:gd name="T5" fmla="*/ 1918 h 2099"/>
                <a:gd name="T6" fmla="*/ 141 w 1209"/>
                <a:gd name="T7" fmla="*/ 1951 h 2099"/>
                <a:gd name="T8" fmla="*/ 0 w 1209"/>
                <a:gd name="T9" fmla="*/ 1918 h 2099"/>
                <a:gd name="T10" fmla="*/ 152 w 1209"/>
                <a:gd name="T11" fmla="*/ 1771 h 2099"/>
                <a:gd name="T12" fmla="*/ 0 w 1209"/>
                <a:gd name="T13" fmla="*/ 1804 h 2099"/>
                <a:gd name="T14" fmla="*/ 0 w 1209"/>
                <a:gd name="T15" fmla="*/ 1623 h 2099"/>
                <a:gd name="T16" fmla="*/ 182 w 1209"/>
                <a:gd name="T17" fmla="*/ 1656 h 2099"/>
                <a:gd name="T18" fmla="*/ 0 w 1209"/>
                <a:gd name="T19" fmla="*/ 1623 h 2099"/>
                <a:gd name="T20" fmla="*/ 211 w 1209"/>
                <a:gd name="T21" fmla="*/ 1476 h 2099"/>
                <a:gd name="T22" fmla="*/ 0 w 1209"/>
                <a:gd name="T23" fmla="*/ 1509 h 2099"/>
                <a:gd name="T24" fmla="*/ 0 w 1209"/>
                <a:gd name="T25" fmla="*/ 1328 h 2099"/>
                <a:gd name="T26" fmla="*/ 203 w 1209"/>
                <a:gd name="T27" fmla="*/ 1361 h 2099"/>
                <a:gd name="T28" fmla="*/ 0 w 1209"/>
                <a:gd name="T29" fmla="*/ 1328 h 2099"/>
                <a:gd name="T30" fmla="*/ 224 w 1209"/>
                <a:gd name="T31" fmla="*/ 1181 h 2099"/>
                <a:gd name="T32" fmla="*/ 0 w 1209"/>
                <a:gd name="T33" fmla="*/ 1213 h 2099"/>
                <a:gd name="T34" fmla="*/ 0 w 1209"/>
                <a:gd name="T35" fmla="*/ 1033 h 2099"/>
                <a:gd name="T36" fmla="*/ 245 w 1209"/>
                <a:gd name="T37" fmla="*/ 1066 h 2099"/>
                <a:gd name="T38" fmla="*/ 0 w 1209"/>
                <a:gd name="T39" fmla="*/ 1033 h 2099"/>
                <a:gd name="T40" fmla="*/ 292 w 1209"/>
                <a:gd name="T41" fmla="*/ 885 h 2099"/>
                <a:gd name="T42" fmla="*/ 0 w 1209"/>
                <a:gd name="T43" fmla="*/ 918 h 2099"/>
                <a:gd name="T44" fmla="*/ 0 w 1209"/>
                <a:gd name="T45" fmla="*/ 738 h 2099"/>
                <a:gd name="T46" fmla="*/ 306 w 1209"/>
                <a:gd name="T47" fmla="*/ 771 h 2099"/>
                <a:gd name="T48" fmla="*/ 0 w 1209"/>
                <a:gd name="T49" fmla="*/ 738 h 2099"/>
                <a:gd name="T50" fmla="*/ 277 w 1209"/>
                <a:gd name="T51" fmla="*/ 590 h 2099"/>
                <a:gd name="T52" fmla="*/ 0 w 1209"/>
                <a:gd name="T53" fmla="*/ 623 h 2099"/>
                <a:gd name="T54" fmla="*/ 0 w 1209"/>
                <a:gd name="T55" fmla="*/ 443 h 2099"/>
                <a:gd name="T56" fmla="*/ 335 w 1209"/>
                <a:gd name="T57" fmla="*/ 476 h 2099"/>
                <a:gd name="T58" fmla="*/ 0 w 1209"/>
                <a:gd name="T59" fmla="*/ 443 h 2099"/>
                <a:gd name="T60" fmla="*/ 629 w 1209"/>
                <a:gd name="T61" fmla="*/ 295 h 2099"/>
                <a:gd name="T62" fmla="*/ 0 w 1209"/>
                <a:gd name="T63" fmla="*/ 328 h 2099"/>
                <a:gd name="T64" fmla="*/ 0 w 1209"/>
                <a:gd name="T65" fmla="*/ 148 h 2099"/>
                <a:gd name="T66" fmla="*/ 1209 w 1209"/>
                <a:gd name="T67" fmla="*/ 180 h 2099"/>
                <a:gd name="T68" fmla="*/ 0 w 1209"/>
                <a:gd name="T69" fmla="*/ 148 h 2099"/>
                <a:gd name="T70" fmla="*/ 1032 w 1209"/>
                <a:gd name="T71" fmla="*/ 0 h 2099"/>
                <a:gd name="T72" fmla="*/ 0 w 1209"/>
                <a:gd name="T73" fmla="*/ 33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9" h="2099">
                  <a:moveTo>
                    <a:pt x="0" y="2066"/>
                  </a:moveTo>
                  <a:lnTo>
                    <a:pt x="125" y="2066"/>
                  </a:lnTo>
                  <a:lnTo>
                    <a:pt x="125" y="2099"/>
                  </a:lnTo>
                  <a:lnTo>
                    <a:pt x="0" y="2099"/>
                  </a:lnTo>
                  <a:lnTo>
                    <a:pt x="0" y="2066"/>
                  </a:lnTo>
                  <a:close/>
                  <a:moveTo>
                    <a:pt x="0" y="1918"/>
                  </a:moveTo>
                  <a:lnTo>
                    <a:pt x="141" y="1918"/>
                  </a:lnTo>
                  <a:lnTo>
                    <a:pt x="141" y="1951"/>
                  </a:lnTo>
                  <a:lnTo>
                    <a:pt x="0" y="1951"/>
                  </a:lnTo>
                  <a:lnTo>
                    <a:pt x="0" y="1918"/>
                  </a:lnTo>
                  <a:close/>
                  <a:moveTo>
                    <a:pt x="0" y="1771"/>
                  </a:moveTo>
                  <a:lnTo>
                    <a:pt x="152" y="1771"/>
                  </a:lnTo>
                  <a:lnTo>
                    <a:pt x="152" y="1804"/>
                  </a:lnTo>
                  <a:lnTo>
                    <a:pt x="0" y="1804"/>
                  </a:lnTo>
                  <a:lnTo>
                    <a:pt x="0" y="1771"/>
                  </a:lnTo>
                  <a:close/>
                  <a:moveTo>
                    <a:pt x="0" y="1623"/>
                  </a:moveTo>
                  <a:lnTo>
                    <a:pt x="182" y="1623"/>
                  </a:lnTo>
                  <a:lnTo>
                    <a:pt x="182" y="1656"/>
                  </a:lnTo>
                  <a:lnTo>
                    <a:pt x="0" y="1656"/>
                  </a:lnTo>
                  <a:lnTo>
                    <a:pt x="0" y="1623"/>
                  </a:lnTo>
                  <a:close/>
                  <a:moveTo>
                    <a:pt x="0" y="1476"/>
                  </a:moveTo>
                  <a:lnTo>
                    <a:pt x="211" y="1476"/>
                  </a:lnTo>
                  <a:lnTo>
                    <a:pt x="211" y="1509"/>
                  </a:lnTo>
                  <a:lnTo>
                    <a:pt x="0" y="1509"/>
                  </a:lnTo>
                  <a:lnTo>
                    <a:pt x="0" y="1476"/>
                  </a:lnTo>
                  <a:close/>
                  <a:moveTo>
                    <a:pt x="0" y="1328"/>
                  </a:moveTo>
                  <a:lnTo>
                    <a:pt x="203" y="1328"/>
                  </a:lnTo>
                  <a:lnTo>
                    <a:pt x="203" y="1361"/>
                  </a:lnTo>
                  <a:lnTo>
                    <a:pt x="0" y="1361"/>
                  </a:lnTo>
                  <a:lnTo>
                    <a:pt x="0" y="1328"/>
                  </a:lnTo>
                  <a:close/>
                  <a:moveTo>
                    <a:pt x="0" y="1181"/>
                  </a:moveTo>
                  <a:lnTo>
                    <a:pt x="224" y="1181"/>
                  </a:lnTo>
                  <a:lnTo>
                    <a:pt x="224" y="1213"/>
                  </a:lnTo>
                  <a:lnTo>
                    <a:pt x="0" y="1213"/>
                  </a:lnTo>
                  <a:lnTo>
                    <a:pt x="0" y="1181"/>
                  </a:lnTo>
                  <a:close/>
                  <a:moveTo>
                    <a:pt x="0" y="1033"/>
                  </a:moveTo>
                  <a:lnTo>
                    <a:pt x="245" y="1033"/>
                  </a:lnTo>
                  <a:lnTo>
                    <a:pt x="245" y="1066"/>
                  </a:lnTo>
                  <a:lnTo>
                    <a:pt x="0" y="1066"/>
                  </a:lnTo>
                  <a:lnTo>
                    <a:pt x="0" y="1033"/>
                  </a:lnTo>
                  <a:close/>
                  <a:moveTo>
                    <a:pt x="0" y="885"/>
                  </a:moveTo>
                  <a:lnTo>
                    <a:pt x="292" y="885"/>
                  </a:lnTo>
                  <a:lnTo>
                    <a:pt x="292" y="918"/>
                  </a:lnTo>
                  <a:lnTo>
                    <a:pt x="0" y="918"/>
                  </a:lnTo>
                  <a:lnTo>
                    <a:pt x="0" y="885"/>
                  </a:lnTo>
                  <a:close/>
                  <a:moveTo>
                    <a:pt x="0" y="738"/>
                  </a:moveTo>
                  <a:lnTo>
                    <a:pt x="306" y="738"/>
                  </a:lnTo>
                  <a:lnTo>
                    <a:pt x="306" y="771"/>
                  </a:lnTo>
                  <a:lnTo>
                    <a:pt x="0" y="771"/>
                  </a:lnTo>
                  <a:lnTo>
                    <a:pt x="0" y="738"/>
                  </a:lnTo>
                  <a:close/>
                  <a:moveTo>
                    <a:pt x="0" y="590"/>
                  </a:moveTo>
                  <a:lnTo>
                    <a:pt x="277" y="590"/>
                  </a:lnTo>
                  <a:lnTo>
                    <a:pt x="277" y="623"/>
                  </a:lnTo>
                  <a:lnTo>
                    <a:pt x="0" y="623"/>
                  </a:lnTo>
                  <a:lnTo>
                    <a:pt x="0" y="590"/>
                  </a:lnTo>
                  <a:close/>
                  <a:moveTo>
                    <a:pt x="0" y="443"/>
                  </a:moveTo>
                  <a:lnTo>
                    <a:pt x="335" y="443"/>
                  </a:lnTo>
                  <a:lnTo>
                    <a:pt x="335" y="476"/>
                  </a:lnTo>
                  <a:lnTo>
                    <a:pt x="0" y="476"/>
                  </a:lnTo>
                  <a:lnTo>
                    <a:pt x="0" y="443"/>
                  </a:lnTo>
                  <a:close/>
                  <a:moveTo>
                    <a:pt x="0" y="295"/>
                  </a:moveTo>
                  <a:lnTo>
                    <a:pt x="629" y="295"/>
                  </a:lnTo>
                  <a:lnTo>
                    <a:pt x="629" y="328"/>
                  </a:lnTo>
                  <a:lnTo>
                    <a:pt x="0" y="328"/>
                  </a:lnTo>
                  <a:lnTo>
                    <a:pt x="0" y="295"/>
                  </a:lnTo>
                  <a:close/>
                  <a:moveTo>
                    <a:pt x="0" y="148"/>
                  </a:moveTo>
                  <a:lnTo>
                    <a:pt x="1209" y="148"/>
                  </a:lnTo>
                  <a:lnTo>
                    <a:pt x="1209" y="180"/>
                  </a:lnTo>
                  <a:lnTo>
                    <a:pt x="0" y="180"/>
                  </a:lnTo>
                  <a:lnTo>
                    <a:pt x="0" y="148"/>
                  </a:lnTo>
                  <a:close/>
                  <a:moveTo>
                    <a:pt x="0" y="0"/>
                  </a:moveTo>
                  <a:lnTo>
                    <a:pt x="1032" y="0"/>
                  </a:lnTo>
                  <a:lnTo>
                    <a:pt x="1032" y="33"/>
                  </a:lnTo>
                  <a:lnTo>
                    <a:pt x="0" y="33"/>
                  </a:lnTo>
                  <a:lnTo>
                    <a:pt x="0" y="0"/>
                  </a:lnTo>
                  <a:close/>
                </a:path>
              </a:pathLst>
            </a:custGeom>
            <a:solidFill>
              <a:srgbClr val="CC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Freeform 10"/>
            <p:cNvSpPr>
              <a:spLocks noEditPoints="1"/>
            </p:cNvSpPr>
            <p:nvPr/>
          </p:nvSpPr>
          <p:spPr bwMode="auto">
            <a:xfrm>
              <a:off x="2330" y="3171"/>
              <a:ext cx="1297" cy="2099"/>
            </a:xfrm>
            <a:custGeom>
              <a:avLst/>
              <a:gdLst>
                <a:gd name="T0" fmla="*/ 114 w 1297"/>
                <a:gd name="T1" fmla="*/ 2066 h 2099"/>
                <a:gd name="T2" fmla="*/ 0 w 1297"/>
                <a:gd name="T3" fmla="*/ 2099 h 2099"/>
                <a:gd name="T4" fmla="*/ 0 w 1297"/>
                <a:gd name="T5" fmla="*/ 1919 h 2099"/>
                <a:gd name="T6" fmla="*/ 120 w 1297"/>
                <a:gd name="T7" fmla="*/ 1951 h 2099"/>
                <a:gd name="T8" fmla="*/ 0 w 1297"/>
                <a:gd name="T9" fmla="*/ 1919 h 2099"/>
                <a:gd name="T10" fmla="*/ 135 w 1297"/>
                <a:gd name="T11" fmla="*/ 1771 h 2099"/>
                <a:gd name="T12" fmla="*/ 0 w 1297"/>
                <a:gd name="T13" fmla="*/ 1804 h 2099"/>
                <a:gd name="T14" fmla="*/ 0 w 1297"/>
                <a:gd name="T15" fmla="*/ 1623 h 2099"/>
                <a:gd name="T16" fmla="*/ 164 w 1297"/>
                <a:gd name="T17" fmla="*/ 1656 h 2099"/>
                <a:gd name="T18" fmla="*/ 0 w 1297"/>
                <a:gd name="T19" fmla="*/ 1623 h 2099"/>
                <a:gd name="T20" fmla="*/ 201 w 1297"/>
                <a:gd name="T21" fmla="*/ 1476 h 2099"/>
                <a:gd name="T22" fmla="*/ 0 w 1297"/>
                <a:gd name="T23" fmla="*/ 1509 h 2099"/>
                <a:gd name="T24" fmla="*/ 0 w 1297"/>
                <a:gd name="T25" fmla="*/ 1328 h 2099"/>
                <a:gd name="T26" fmla="*/ 201 w 1297"/>
                <a:gd name="T27" fmla="*/ 1361 h 2099"/>
                <a:gd name="T28" fmla="*/ 0 w 1297"/>
                <a:gd name="T29" fmla="*/ 1328 h 2099"/>
                <a:gd name="T30" fmla="*/ 229 w 1297"/>
                <a:gd name="T31" fmla="*/ 1181 h 2099"/>
                <a:gd name="T32" fmla="*/ 0 w 1297"/>
                <a:gd name="T33" fmla="*/ 1214 h 2099"/>
                <a:gd name="T34" fmla="*/ 0 w 1297"/>
                <a:gd name="T35" fmla="*/ 1033 h 2099"/>
                <a:gd name="T36" fmla="*/ 239 w 1297"/>
                <a:gd name="T37" fmla="*/ 1066 h 2099"/>
                <a:gd name="T38" fmla="*/ 0 w 1297"/>
                <a:gd name="T39" fmla="*/ 1033 h 2099"/>
                <a:gd name="T40" fmla="*/ 256 w 1297"/>
                <a:gd name="T41" fmla="*/ 886 h 2099"/>
                <a:gd name="T42" fmla="*/ 0 w 1297"/>
                <a:gd name="T43" fmla="*/ 918 h 2099"/>
                <a:gd name="T44" fmla="*/ 0 w 1297"/>
                <a:gd name="T45" fmla="*/ 738 h 2099"/>
                <a:gd name="T46" fmla="*/ 265 w 1297"/>
                <a:gd name="T47" fmla="*/ 771 h 2099"/>
                <a:gd name="T48" fmla="*/ 0 w 1297"/>
                <a:gd name="T49" fmla="*/ 738 h 2099"/>
                <a:gd name="T50" fmla="*/ 255 w 1297"/>
                <a:gd name="T51" fmla="*/ 590 h 2099"/>
                <a:gd name="T52" fmla="*/ 0 w 1297"/>
                <a:gd name="T53" fmla="*/ 623 h 2099"/>
                <a:gd name="T54" fmla="*/ 0 w 1297"/>
                <a:gd name="T55" fmla="*/ 443 h 2099"/>
                <a:gd name="T56" fmla="*/ 359 w 1297"/>
                <a:gd name="T57" fmla="*/ 476 h 2099"/>
                <a:gd name="T58" fmla="*/ 0 w 1297"/>
                <a:gd name="T59" fmla="*/ 443 h 2099"/>
                <a:gd name="T60" fmla="*/ 738 w 1297"/>
                <a:gd name="T61" fmla="*/ 295 h 2099"/>
                <a:gd name="T62" fmla="*/ 0 w 1297"/>
                <a:gd name="T63" fmla="*/ 328 h 2099"/>
                <a:gd name="T64" fmla="*/ 0 w 1297"/>
                <a:gd name="T65" fmla="*/ 148 h 2099"/>
                <a:gd name="T66" fmla="*/ 1297 w 1297"/>
                <a:gd name="T67" fmla="*/ 181 h 2099"/>
                <a:gd name="T68" fmla="*/ 0 w 1297"/>
                <a:gd name="T69" fmla="*/ 148 h 2099"/>
                <a:gd name="T70" fmla="*/ 990 w 1297"/>
                <a:gd name="T71" fmla="*/ 0 h 2099"/>
                <a:gd name="T72" fmla="*/ 0 w 1297"/>
                <a:gd name="T73" fmla="*/ 33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7" h="2099">
                  <a:moveTo>
                    <a:pt x="0" y="2066"/>
                  </a:moveTo>
                  <a:lnTo>
                    <a:pt x="114" y="2066"/>
                  </a:lnTo>
                  <a:lnTo>
                    <a:pt x="114" y="2099"/>
                  </a:lnTo>
                  <a:lnTo>
                    <a:pt x="0" y="2099"/>
                  </a:lnTo>
                  <a:lnTo>
                    <a:pt x="0" y="2066"/>
                  </a:lnTo>
                  <a:close/>
                  <a:moveTo>
                    <a:pt x="0" y="1919"/>
                  </a:moveTo>
                  <a:lnTo>
                    <a:pt x="120" y="1919"/>
                  </a:lnTo>
                  <a:lnTo>
                    <a:pt x="120" y="1951"/>
                  </a:lnTo>
                  <a:lnTo>
                    <a:pt x="0" y="1951"/>
                  </a:lnTo>
                  <a:lnTo>
                    <a:pt x="0" y="1919"/>
                  </a:lnTo>
                  <a:close/>
                  <a:moveTo>
                    <a:pt x="0" y="1771"/>
                  </a:moveTo>
                  <a:lnTo>
                    <a:pt x="135" y="1771"/>
                  </a:lnTo>
                  <a:lnTo>
                    <a:pt x="135" y="1804"/>
                  </a:lnTo>
                  <a:lnTo>
                    <a:pt x="0" y="1804"/>
                  </a:lnTo>
                  <a:lnTo>
                    <a:pt x="0" y="1771"/>
                  </a:lnTo>
                  <a:close/>
                  <a:moveTo>
                    <a:pt x="0" y="1623"/>
                  </a:moveTo>
                  <a:lnTo>
                    <a:pt x="164" y="1623"/>
                  </a:lnTo>
                  <a:lnTo>
                    <a:pt x="164" y="1656"/>
                  </a:lnTo>
                  <a:lnTo>
                    <a:pt x="0" y="1656"/>
                  </a:lnTo>
                  <a:lnTo>
                    <a:pt x="0" y="1623"/>
                  </a:lnTo>
                  <a:close/>
                  <a:moveTo>
                    <a:pt x="0" y="1476"/>
                  </a:moveTo>
                  <a:lnTo>
                    <a:pt x="201" y="1476"/>
                  </a:lnTo>
                  <a:lnTo>
                    <a:pt x="201" y="1509"/>
                  </a:lnTo>
                  <a:lnTo>
                    <a:pt x="0" y="1509"/>
                  </a:lnTo>
                  <a:lnTo>
                    <a:pt x="0" y="1476"/>
                  </a:lnTo>
                  <a:close/>
                  <a:moveTo>
                    <a:pt x="0" y="1328"/>
                  </a:moveTo>
                  <a:lnTo>
                    <a:pt x="201" y="1328"/>
                  </a:lnTo>
                  <a:lnTo>
                    <a:pt x="201" y="1361"/>
                  </a:lnTo>
                  <a:lnTo>
                    <a:pt x="0" y="1361"/>
                  </a:lnTo>
                  <a:lnTo>
                    <a:pt x="0" y="1328"/>
                  </a:lnTo>
                  <a:close/>
                  <a:moveTo>
                    <a:pt x="0" y="1181"/>
                  </a:moveTo>
                  <a:lnTo>
                    <a:pt x="229" y="1181"/>
                  </a:lnTo>
                  <a:lnTo>
                    <a:pt x="229" y="1214"/>
                  </a:lnTo>
                  <a:lnTo>
                    <a:pt x="0" y="1214"/>
                  </a:lnTo>
                  <a:lnTo>
                    <a:pt x="0" y="1181"/>
                  </a:lnTo>
                  <a:close/>
                  <a:moveTo>
                    <a:pt x="0" y="1033"/>
                  </a:moveTo>
                  <a:lnTo>
                    <a:pt x="239" y="1033"/>
                  </a:lnTo>
                  <a:lnTo>
                    <a:pt x="239" y="1066"/>
                  </a:lnTo>
                  <a:lnTo>
                    <a:pt x="0" y="1066"/>
                  </a:lnTo>
                  <a:lnTo>
                    <a:pt x="0" y="1033"/>
                  </a:lnTo>
                  <a:close/>
                  <a:moveTo>
                    <a:pt x="0" y="886"/>
                  </a:moveTo>
                  <a:lnTo>
                    <a:pt x="256" y="886"/>
                  </a:lnTo>
                  <a:lnTo>
                    <a:pt x="256" y="918"/>
                  </a:lnTo>
                  <a:lnTo>
                    <a:pt x="0" y="918"/>
                  </a:lnTo>
                  <a:lnTo>
                    <a:pt x="0" y="886"/>
                  </a:lnTo>
                  <a:close/>
                  <a:moveTo>
                    <a:pt x="0" y="738"/>
                  </a:moveTo>
                  <a:lnTo>
                    <a:pt x="265" y="738"/>
                  </a:lnTo>
                  <a:lnTo>
                    <a:pt x="265" y="771"/>
                  </a:lnTo>
                  <a:lnTo>
                    <a:pt x="0" y="771"/>
                  </a:lnTo>
                  <a:lnTo>
                    <a:pt x="0" y="738"/>
                  </a:lnTo>
                  <a:close/>
                  <a:moveTo>
                    <a:pt x="0" y="590"/>
                  </a:moveTo>
                  <a:lnTo>
                    <a:pt x="255" y="590"/>
                  </a:lnTo>
                  <a:lnTo>
                    <a:pt x="255" y="623"/>
                  </a:lnTo>
                  <a:lnTo>
                    <a:pt x="0" y="623"/>
                  </a:lnTo>
                  <a:lnTo>
                    <a:pt x="0" y="590"/>
                  </a:lnTo>
                  <a:close/>
                  <a:moveTo>
                    <a:pt x="0" y="443"/>
                  </a:moveTo>
                  <a:lnTo>
                    <a:pt x="359" y="443"/>
                  </a:lnTo>
                  <a:lnTo>
                    <a:pt x="359" y="476"/>
                  </a:lnTo>
                  <a:lnTo>
                    <a:pt x="0" y="476"/>
                  </a:lnTo>
                  <a:lnTo>
                    <a:pt x="0" y="443"/>
                  </a:lnTo>
                  <a:close/>
                  <a:moveTo>
                    <a:pt x="0" y="295"/>
                  </a:moveTo>
                  <a:lnTo>
                    <a:pt x="738" y="295"/>
                  </a:lnTo>
                  <a:lnTo>
                    <a:pt x="738" y="328"/>
                  </a:lnTo>
                  <a:lnTo>
                    <a:pt x="0" y="328"/>
                  </a:lnTo>
                  <a:lnTo>
                    <a:pt x="0" y="295"/>
                  </a:lnTo>
                  <a:close/>
                  <a:moveTo>
                    <a:pt x="0" y="148"/>
                  </a:moveTo>
                  <a:lnTo>
                    <a:pt x="1297" y="148"/>
                  </a:lnTo>
                  <a:lnTo>
                    <a:pt x="1297" y="181"/>
                  </a:lnTo>
                  <a:lnTo>
                    <a:pt x="0" y="181"/>
                  </a:lnTo>
                  <a:lnTo>
                    <a:pt x="0" y="148"/>
                  </a:lnTo>
                  <a:close/>
                  <a:moveTo>
                    <a:pt x="0" y="0"/>
                  </a:moveTo>
                  <a:lnTo>
                    <a:pt x="990" y="0"/>
                  </a:lnTo>
                  <a:lnTo>
                    <a:pt x="990" y="33"/>
                  </a:lnTo>
                  <a:lnTo>
                    <a:pt x="0" y="33"/>
                  </a:lnTo>
                  <a:lnTo>
                    <a:pt x="0"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1"/>
            <p:cNvSpPr>
              <a:spLocks noEditPoints="1"/>
            </p:cNvSpPr>
            <p:nvPr/>
          </p:nvSpPr>
          <p:spPr bwMode="auto">
            <a:xfrm>
              <a:off x="2330" y="3138"/>
              <a:ext cx="1426" cy="2099"/>
            </a:xfrm>
            <a:custGeom>
              <a:avLst/>
              <a:gdLst>
                <a:gd name="T0" fmla="*/ 102 w 1426"/>
                <a:gd name="T1" fmla="*/ 2066 h 2099"/>
                <a:gd name="T2" fmla="*/ 0 w 1426"/>
                <a:gd name="T3" fmla="*/ 2099 h 2099"/>
                <a:gd name="T4" fmla="*/ 0 w 1426"/>
                <a:gd name="T5" fmla="*/ 1919 h 2099"/>
                <a:gd name="T6" fmla="*/ 92 w 1426"/>
                <a:gd name="T7" fmla="*/ 1952 h 2099"/>
                <a:gd name="T8" fmla="*/ 0 w 1426"/>
                <a:gd name="T9" fmla="*/ 1919 h 2099"/>
                <a:gd name="T10" fmla="*/ 130 w 1426"/>
                <a:gd name="T11" fmla="*/ 1771 h 2099"/>
                <a:gd name="T12" fmla="*/ 0 w 1426"/>
                <a:gd name="T13" fmla="*/ 1804 h 2099"/>
                <a:gd name="T14" fmla="*/ 0 w 1426"/>
                <a:gd name="T15" fmla="*/ 1624 h 2099"/>
                <a:gd name="T16" fmla="*/ 161 w 1426"/>
                <a:gd name="T17" fmla="*/ 1656 h 2099"/>
                <a:gd name="T18" fmla="*/ 0 w 1426"/>
                <a:gd name="T19" fmla="*/ 1624 h 2099"/>
                <a:gd name="T20" fmla="*/ 174 w 1426"/>
                <a:gd name="T21" fmla="*/ 1476 h 2099"/>
                <a:gd name="T22" fmla="*/ 0 w 1426"/>
                <a:gd name="T23" fmla="*/ 1509 h 2099"/>
                <a:gd name="T24" fmla="*/ 0 w 1426"/>
                <a:gd name="T25" fmla="*/ 1329 h 2099"/>
                <a:gd name="T26" fmla="*/ 163 w 1426"/>
                <a:gd name="T27" fmla="*/ 1361 h 2099"/>
                <a:gd name="T28" fmla="*/ 0 w 1426"/>
                <a:gd name="T29" fmla="*/ 1329 h 2099"/>
                <a:gd name="T30" fmla="*/ 184 w 1426"/>
                <a:gd name="T31" fmla="*/ 1181 h 2099"/>
                <a:gd name="T32" fmla="*/ 0 w 1426"/>
                <a:gd name="T33" fmla="*/ 1214 h 2099"/>
                <a:gd name="T34" fmla="*/ 0 w 1426"/>
                <a:gd name="T35" fmla="*/ 1034 h 2099"/>
                <a:gd name="T36" fmla="*/ 189 w 1426"/>
                <a:gd name="T37" fmla="*/ 1066 h 2099"/>
                <a:gd name="T38" fmla="*/ 0 w 1426"/>
                <a:gd name="T39" fmla="*/ 1034 h 2099"/>
                <a:gd name="T40" fmla="*/ 206 w 1426"/>
                <a:gd name="T41" fmla="*/ 886 h 2099"/>
                <a:gd name="T42" fmla="*/ 0 w 1426"/>
                <a:gd name="T43" fmla="*/ 919 h 2099"/>
                <a:gd name="T44" fmla="*/ 0 w 1426"/>
                <a:gd name="T45" fmla="*/ 739 h 2099"/>
                <a:gd name="T46" fmla="*/ 280 w 1426"/>
                <a:gd name="T47" fmla="*/ 771 h 2099"/>
                <a:gd name="T48" fmla="*/ 0 w 1426"/>
                <a:gd name="T49" fmla="*/ 739 h 2099"/>
                <a:gd name="T50" fmla="*/ 229 w 1426"/>
                <a:gd name="T51" fmla="*/ 591 h 2099"/>
                <a:gd name="T52" fmla="*/ 0 w 1426"/>
                <a:gd name="T53" fmla="*/ 623 h 2099"/>
                <a:gd name="T54" fmla="*/ 0 w 1426"/>
                <a:gd name="T55" fmla="*/ 443 h 2099"/>
                <a:gd name="T56" fmla="*/ 345 w 1426"/>
                <a:gd name="T57" fmla="*/ 476 h 2099"/>
                <a:gd name="T58" fmla="*/ 0 w 1426"/>
                <a:gd name="T59" fmla="*/ 443 h 2099"/>
                <a:gd name="T60" fmla="*/ 775 w 1426"/>
                <a:gd name="T61" fmla="*/ 295 h 2099"/>
                <a:gd name="T62" fmla="*/ 0 w 1426"/>
                <a:gd name="T63" fmla="*/ 328 h 2099"/>
                <a:gd name="T64" fmla="*/ 0 w 1426"/>
                <a:gd name="T65" fmla="*/ 148 h 2099"/>
                <a:gd name="T66" fmla="*/ 1426 w 1426"/>
                <a:gd name="T67" fmla="*/ 181 h 2099"/>
                <a:gd name="T68" fmla="*/ 0 w 1426"/>
                <a:gd name="T69" fmla="*/ 148 h 2099"/>
                <a:gd name="T70" fmla="*/ 1107 w 1426"/>
                <a:gd name="T71" fmla="*/ 0 h 2099"/>
                <a:gd name="T72" fmla="*/ 0 w 1426"/>
                <a:gd name="T73" fmla="*/ 33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6" h="2099">
                  <a:moveTo>
                    <a:pt x="0" y="2066"/>
                  </a:moveTo>
                  <a:lnTo>
                    <a:pt x="102" y="2066"/>
                  </a:lnTo>
                  <a:lnTo>
                    <a:pt x="102" y="2099"/>
                  </a:lnTo>
                  <a:lnTo>
                    <a:pt x="0" y="2099"/>
                  </a:lnTo>
                  <a:lnTo>
                    <a:pt x="0" y="2066"/>
                  </a:lnTo>
                  <a:close/>
                  <a:moveTo>
                    <a:pt x="0" y="1919"/>
                  </a:moveTo>
                  <a:lnTo>
                    <a:pt x="92" y="1919"/>
                  </a:lnTo>
                  <a:lnTo>
                    <a:pt x="92" y="1952"/>
                  </a:lnTo>
                  <a:lnTo>
                    <a:pt x="0" y="1952"/>
                  </a:lnTo>
                  <a:lnTo>
                    <a:pt x="0" y="1919"/>
                  </a:lnTo>
                  <a:close/>
                  <a:moveTo>
                    <a:pt x="0" y="1771"/>
                  </a:moveTo>
                  <a:lnTo>
                    <a:pt x="130" y="1771"/>
                  </a:lnTo>
                  <a:lnTo>
                    <a:pt x="130" y="1804"/>
                  </a:lnTo>
                  <a:lnTo>
                    <a:pt x="0" y="1804"/>
                  </a:lnTo>
                  <a:lnTo>
                    <a:pt x="0" y="1771"/>
                  </a:lnTo>
                  <a:close/>
                  <a:moveTo>
                    <a:pt x="0" y="1624"/>
                  </a:moveTo>
                  <a:lnTo>
                    <a:pt x="161" y="1624"/>
                  </a:lnTo>
                  <a:lnTo>
                    <a:pt x="161" y="1656"/>
                  </a:lnTo>
                  <a:lnTo>
                    <a:pt x="0" y="1656"/>
                  </a:lnTo>
                  <a:lnTo>
                    <a:pt x="0" y="1624"/>
                  </a:lnTo>
                  <a:close/>
                  <a:moveTo>
                    <a:pt x="0" y="1476"/>
                  </a:moveTo>
                  <a:lnTo>
                    <a:pt x="174" y="1476"/>
                  </a:lnTo>
                  <a:lnTo>
                    <a:pt x="174" y="1509"/>
                  </a:lnTo>
                  <a:lnTo>
                    <a:pt x="0" y="1509"/>
                  </a:lnTo>
                  <a:lnTo>
                    <a:pt x="0" y="1476"/>
                  </a:lnTo>
                  <a:close/>
                  <a:moveTo>
                    <a:pt x="0" y="1329"/>
                  </a:moveTo>
                  <a:lnTo>
                    <a:pt x="163" y="1329"/>
                  </a:lnTo>
                  <a:lnTo>
                    <a:pt x="163" y="1361"/>
                  </a:lnTo>
                  <a:lnTo>
                    <a:pt x="0" y="1361"/>
                  </a:lnTo>
                  <a:lnTo>
                    <a:pt x="0" y="1329"/>
                  </a:lnTo>
                  <a:close/>
                  <a:moveTo>
                    <a:pt x="0" y="1181"/>
                  </a:moveTo>
                  <a:lnTo>
                    <a:pt x="184" y="1181"/>
                  </a:lnTo>
                  <a:lnTo>
                    <a:pt x="184" y="1214"/>
                  </a:lnTo>
                  <a:lnTo>
                    <a:pt x="0" y="1214"/>
                  </a:lnTo>
                  <a:lnTo>
                    <a:pt x="0" y="1181"/>
                  </a:lnTo>
                  <a:close/>
                  <a:moveTo>
                    <a:pt x="0" y="1034"/>
                  </a:moveTo>
                  <a:lnTo>
                    <a:pt x="189" y="1034"/>
                  </a:lnTo>
                  <a:lnTo>
                    <a:pt x="189" y="1066"/>
                  </a:lnTo>
                  <a:lnTo>
                    <a:pt x="0" y="1066"/>
                  </a:lnTo>
                  <a:lnTo>
                    <a:pt x="0" y="1034"/>
                  </a:lnTo>
                  <a:close/>
                  <a:moveTo>
                    <a:pt x="0" y="886"/>
                  </a:moveTo>
                  <a:lnTo>
                    <a:pt x="206" y="886"/>
                  </a:lnTo>
                  <a:lnTo>
                    <a:pt x="206" y="919"/>
                  </a:lnTo>
                  <a:lnTo>
                    <a:pt x="0" y="919"/>
                  </a:lnTo>
                  <a:lnTo>
                    <a:pt x="0" y="886"/>
                  </a:lnTo>
                  <a:close/>
                  <a:moveTo>
                    <a:pt x="0" y="739"/>
                  </a:moveTo>
                  <a:lnTo>
                    <a:pt x="280" y="739"/>
                  </a:lnTo>
                  <a:lnTo>
                    <a:pt x="280" y="771"/>
                  </a:lnTo>
                  <a:lnTo>
                    <a:pt x="0" y="771"/>
                  </a:lnTo>
                  <a:lnTo>
                    <a:pt x="0" y="739"/>
                  </a:lnTo>
                  <a:close/>
                  <a:moveTo>
                    <a:pt x="0" y="591"/>
                  </a:moveTo>
                  <a:lnTo>
                    <a:pt x="229" y="591"/>
                  </a:lnTo>
                  <a:lnTo>
                    <a:pt x="229" y="623"/>
                  </a:lnTo>
                  <a:lnTo>
                    <a:pt x="0" y="623"/>
                  </a:lnTo>
                  <a:lnTo>
                    <a:pt x="0" y="591"/>
                  </a:lnTo>
                  <a:close/>
                  <a:moveTo>
                    <a:pt x="0" y="443"/>
                  </a:moveTo>
                  <a:lnTo>
                    <a:pt x="345" y="443"/>
                  </a:lnTo>
                  <a:lnTo>
                    <a:pt x="345" y="476"/>
                  </a:lnTo>
                  <a:lnTo>
                    <a:pt x="0" y="476"/>
                  </a:lnTo>
                  <a:lnTo>
                    <a:pt x="0" y="443"/>
                  </a:lnTo>
                  <a:close/>
                  <a:moveTo>
                    <a:pt x="0" y="295"/>
                  </a:moveTo>
                  <a:lnTo>
                    <a:pt x="775" y="295"/>
                  </a:lnTo>
                  <a:lnTo>
                    <a:pt x="775" y="328"/>
                  </a:lnTo>
                  <a:lnTo>
                    <a:pt x="0" y="328"/>
                  </a:lnTo>
                  <a:lnTo>
                    <a:pt x="0" y="295"/>
                  </a:lnTo>
                  <a:close/>
                  <a:moveTo>
                    <a:pt x="0" y="148"/>
                  </a:moveTo>
                  <a:lnTo>
                    <a:pt x="1426" y="148"/>
                  </a:lnTo>
                  <a:lnTo>
                    <a:pt x="1426" y="181"/>
                  </a:lnTo>
                  <a:lnTo>
                    <a:pt x="0" y="181"/>
                  </a:lnTo>
                  <a:lnTo>
                    <a:pt x="0" y="148"/>
                  </a:lnTo>
                  <a:close/>
                  <a:moveTo>
                    <a:pt x="0" y="0"/>
                  </a:moveTo>
                  <a:lnTo>
                    <a:pt x="1107" y="0"/>
                  </a:lnTo>
                  <a:lnTo>
                    <a:pt x="1107" y="33"/>
                  </a:lnTo>
                  <a:lnTo>
                    <a:pt x="0" y="33"/>
                  </a:lnTo>
                  <a:lnTo>
                    <a:pt x="0"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2"/>
            <p:cNvSpPr>
              <a:spLocks noEditPoints="1"/>
            </p:cNvSpPr>
            <p:nvPr/>
          </p:nvSpPr>
          <p:spPr bwMode="auto">
            <a:xfrm>
              <a:off x="897" y="3204"/>
              <a:ext cx="1100" cy="2099"/>
            </a:xfrm>
            <a:custGeom>
              <a:avLst/>
              <a:gdLst>
                <a:gd name="T0" fmla="*/ 1100 w 1100"/>
                <a:gd name="T1" fmla="*/ 2066 h 2099"/>
                <a:gd name="T2" fmla="*/ 963 w 1100"/>
                <a:gd name="T3" fmla="*/ 2099 h 2099"/>
                <a:gd name="T4" fmla="*/ 945 w 1100"/>
                <a:gd name="T5" fmla="*/ 1918 h 2099"/>
                <a:gd name="T6" fmla="*/ 1100 w 1100"/>
                <a:gd name="T7" fmla="*/ 1951 h 2099"/>
                <a:gd name="T8" fmla="*/ 945 w 1100"/>
                <a:gd name="T9" fmla="*/ 1918 h 2099"/>
                <a:gd name="T10" fmla="*/ 1100 w 1100"/>
                <a:gd name="T11" fmla="*/ 1771 h 2099"/>
                <a:gd name="T12" fmla="*/ 933 w 1100"/>
                <a:gd name="T13" fmla="*/ 1804 h 2099"/>
                <a:gd name="T14" fmla="*/ 901 w 1100"/>
                <a:gd name="T15" fmla="*/ 1623 h 2099"/>
                <a:gd name="T16" fmla="*/ 1100 w 1100"/>
                <a:gd name="T17" fmla="*/ 1656 h 2099"/>
                <a:gd name="T18" fmla="*/ 901 w 1100"/>
                <a:gd name="T19" fmla="*/ 1623 h 2099"/>
                <a:gd name="T20" fmla="*/ 1100 w 1100"/>
                <a:gd name="T21" fmla="*/ 1476 h 2099"/>
                <a:gd name="T22" fmla="*/ 873 w 1100"/>
                <a:gd name="T23" fmla="*/ 1509 h 2099"/>
                <a:gd name="T24" fmla="*/ 883 w 1100"/>
                <a:gd name="T25" fmla="*/ 1328 h 2099"/>
                <a:gd name="T26" fmla="*/ 1100 w 1100"/>
                <a:gd name="T27" fmla="*/ 1361 h 2099"/>
                <a:gd name="T28" fmla="*/ 883 w 1100"/>
                <a:gd name="T29" fmla="*/ 1328 h 2099"/>
                <a:gd name="T30" fmla="*/ 1100 w 1100"/>
                <a:gd name="T31" fmla="*/ 1181 h 2099"/>
                <a:gd name="T32" fmla="*/ 847 w 1100"/>
                <a:gd name="T33" fmla="*/ 1213 h 2099"/>
                <a:gd name="T34" fmla="*/ 803 w 1100"/>
                <a:gd name="T35" fmla="*/ 1033 h 2099"/>
                <a:gd name="T36" fmla="*/ 1100 w 1100"/>
                <a:gd name="T37" fmla="*/ 1066 h 2099"/>
                <a:gd name="T38" fmla="*/ 803 w 1100"/>
                <a:gd name="T39" fmla="*/ 1033 h 2099"/>
                <a:gd name="T40" fmla="*/ 1100 w 1100"/>
                <a:gd name="T41" fmla="*/ 885 h 2099"/>
                <a:gd name="T42" fmla="*/ 739 w 1100"/>
                <a:gd name="T43" fmla="*/ 918 h 2099"/>
                <a:gd name="T44" fmla="*/ 727 w 1100"/>
                <a:gd name="T45" fmla="*/ 738 h 2099"/>
                <a:gd name="T46" fmla="*/ 1100 w 1100"/>
                <a:gd name="T47" fmla="*/ 771 h 2099"/>
                <a:gd name="T48" fmla="*/ 727 w 1100"/>
                <a:gd name="T49" fmla="*/ 738 h 2099"/>
                <a:gd name="T50" fmla="*/ 1100 w 1100"/>
                <a:gd name="T51" fmla="*/ 590 h 2099"/>
                <a:gd name="T52" fmla="*/ 785 w 1100"/>
                <a:gd name="T53" fmla="*/ 623 h 2099"/>
                <a:gd name="T54" fmla="*/ 774 w 1100"/>
                <a:gd name="T55" fmla="*/ 443 h 2099"/>
                <a:gd name="T56" fmla="*/ 1100 w 1100"/>
                <a:gd name="T57" fmla="*/ 476 h 2099"/>
                <a:gd name="T58" fmla="*/ 774 w 1100"/>
                <a:gd name="T59" fmla="*/ 443 h 2099"/>
                <a:gd name="T60" fmla="*/ 1100 w 1100"/>
                <a:gd name="T61" fmla="*/ 295 h 2099"/>
                <a:gd name="T62" fmla="*/ 579 w 1100"/>
                <a:gd name="T63" fmla="*/ 328 h 2099"/>
                <a:gd name="T64" fmla="*/ 0 w 1100"/>
                <a:gd name="T65" fmla="*/ 148 h 2099"/>
                <a:gd name="T66" fmla="*/ 1100 w 1100"/>
                <a:gd name="T67" fmla="*/ 180 h 2099"/>
                <a:gd name="T68" fmla="*/ 0 w 1100"/>
                <a:gd name="T69" fmla="*/ 148 h 2099"/>
                <a:gd name="T70" fmla="*/ 1100 w 1100"/>
                <a:gd name="T71" fmla="*/ 0 h 2099"/>
                <a:gd name="T72" fmla="*/ 197 w 1100"/>
                <a:gd name="T73" fmla="*/ 33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0" h="2099">
                  <a:moveTo>
                    <a:pt x="963" y="2066"/>
                  </a:moveTo>
                  <a:lnTo>
                    <a:pt x="1100" y="2066"/>
                  </a:lnTo>
                  <a:lnTo>
                    <a:pt x="1100" y="2099"/>
                  </a:lnTo>
                  <a:lnTo>
                    <a:pt x="963" y="2099"/>
                  </a:lnTo>
                  <a:lnTo>
                    <a:pt x="963" y="2066"/>
                  </a:lnTo>
                  <a:close/>
                  <a:moveTo>
                    <a:pt x="945" y="1918"/>
                  </a:moveTo>
                  <a:lnTo>
                    <a:pt x="1100" y="1918"/>
                  </a:lnTo>
                  <a:lnTo>
                    <a:pt x="1100" y="1951"/>
                  </a:lnTo>
                  <a:lnTo>
                    <a:pt x="945" y="1951"/>
                  </a:lnTo>
                  <a:lnTo>
                    <a:pt x="945" y="1918"/>
                  </a:lnTo>
                  <a:close/>
                  <a:moveTo>
                    <a:pt x="933" y="1771"/>
                  </a:moveTo>
                  <a:lnTo>
                    <a:pt x="1100" y="1771"/>
                  </a:lnTo>
                  <a:lnTo>
                    <a:pt x="1100" y="1804"/>
                  </a:lnTo>
                  <a:lnTo>
                    <a:pt x="933" y="1804"/>
                  </a:lnTo>
                  <a:lnTo>
                    <a:pt x="933" y="1771"/>
                  </a:lnTo>
                  <a:close/>
                  <a:moveTo>
                    <a:pt x="901" y="1623"/>
                  </a:moveTo>
                  <a:lnTo>
                    <a:pt x="1100" y="1623"/>
                  </a:lnTo>
                  <a:lnTo>
                    <a:pt x="1100" y="1656"/>
                  </a:lnTo>
                  <a:lnTo>
                    <a:pt x="901" y="1656"/>
                  </a:lnTo>
                  <a:lnTo>
                    <a:pt x="901" y="1623"/>
                  </a:lnTo>
                  <a:close/>
                  <a:moveTo>
                    <a:pt x="873" y="1476"/>
                  </a:moveTo>
                  <a:lnTo>
                    <a:pt x="1100" y="1476"/>
                  </a:lnTo>
                  <a:lnTo>
                    <a:pt x="1100" y="1509"/>
                  </a:lnTo>
                  <a:lnTo>
                    <a:pt x="873" y="1509"/>
                  </a:lnTo>
                  <a:lnTo>
                    <a:pt x="873" y="1476"/>
                  </a:lnTo>
                  <a:close/>
                  <a:moveTo>
                    <a:pt x="883" y="1328"/>
                  </a:moveTo>
                  <a:lnTo>
                    <a:pt x="1100" y="1328"/>
                  </a:lnTo>
                  <a:lnTo>
                    <a:pt x="1100" y="1361"/>
                  </a:lnTo>
                  <a:lnTo>
                    <a:pt x="883" y="1361"/>
                  </a:lnTo>
                  <a:lnTo>
                    <a:pt x="883" y="1328"/>
                  </a:lnTo>
                  <a:close/>
                  <a:moveTo>
                    <a:pt x="847" y="1181"/>
                  </a:moveTo>
                  <a:lnTo>
                    <a:pt x="1100" y="1181"/>
                  </a:lnTo>
                  <a:lnTo>
                    <a:pt x="1100" y="1213"/>
                  </a:lnTo>
                  <a:lnTo>
                    <a:pt x="847" y="1213"/>
                  </a:lnTo>
                  <a:lnTo>
                    <a:pt x="847" y="1181"/>
                  </a:lnTo>
                  <a:close/>
                  <a:moveTo>
                    <a:pt x="803" y="1033"/>
                  </a:moveTo>
                  <a:lnTo>
                    <a:pt x="1100" y="1033"/>
                  </a:lnTo>
                  <a:lnTo>
                    <a:pt x="1100" y="1066"/>
                  </a:lnTo>
                  <a:lnTo>
                    <a:pt x="803" y="1066"/>
                  </a:lnTo>
                  <a:lnTo>
                    <a:pt x="803" y="1033"/>
                  </a:lnTo>
                  <a:close/>
                  <a:moveTo>
                    <a:pt x="739" y="885"/>
                  </a:moveTo>
                  <a:lnTo>
                    <a:pt x="1100" y="885"/>
                  </a:lnTo>
                  <a:lnTo>
                    <a:pt x="1100" y="918"/>
                  </a:lnTo>
                  <a:lnTo>
                    <a:pt x="739" y="918"/>
                  </a:lnTo>
                  <a:lnTo>
                    <a:pt x="739" y="885"/>
                  </a:lnTo>
                  <a:close/>
                  <a:moveTo>
                    <a:pt x="727" y="738"/>
                  </a:moveTo>
                  <a:lnTo>
                    <a:pt x="1100" y="738"/>
                  </a:lnTo>
                  <a:lnTo>
                    <a:pt x="1100" y="771"/>
                  </a:lnTo>
                  <a:lnTo>
                    <a:pt x="727" y="771"/>
                  </a:lnTo>
                  <a:lnTo>
                    <a:pt x="727" y="738"/>
                  </a:lnTo>
                  <a:close/>
                  <a:moveTo>
                    <a:pt x="785" y="590"/>
                  </a:moveTo>
                  <a:lnTo>
                    <a:pt x="1100" y="590"/>
                  </a:lnTo>
                  <a:lnTo>
                    <a:pt x="1100" y="623"/>
                  </a:lnTo>
                  <a:lnTo>
                    <a:pt x="785" y="623"/>
                  </a:lnTo>
                  <a:lnTo>
                    <a:pt x="785" y="590"/>
                  </a:lnTo>
                  <a:close/>
                  <a:moveTo>
                    <a:pt x="774" y="443"/>
                  </a:moveTo>
                  <a:lnTo>
                    <a:pt x="1100" y="443"/>
                  </a:lnTo>
                  <a:lnTo>
                    <a:pt x="1100" y="476"/>
                  </a:lnTo>
                  <a:lnTo>
                    <a:pt x="774" y="476"/>
                  </a:lnTo>
                  <a:lnTo>
                    <a:pt x="774" y="443"/>
                  </a:lnTo>
                  <a:close/>
                  <a:moveTo>
                    <a:pt x="579" y="295"/>
                  </a:moveTo>
                  <a:lnTo>
                    <a:pt x="1100" y="295"/>
                  </a:lnTo>
                  <a:lnTo>
                    <a:pt x="1100" y="328"/>
                  </a:lnTo>
                  <a:lnTo>
                    <a:pt x="579" y="328"/>
                  </a:lnTo>
                  <a:lnTo>
                    <a:pt x="579" y="295"/>
                  </a:lnTo>
                  <a:close/>
                  <a:moveTo>
                    <a:pt x="0" y="148"/>
                  </a:moveTo>
                  <a:lnTo>
                    <a:pt x="1100" y="148"/>
                  </a:lnTo>
                  <a:lnTo>
                    <a:pt x="1100" y="180"/>
                  </a:lnTo>
                  <a:lnTo>
                    <a:pt x="0" y="180"/>
                  </a:lnTo>
                  <a:lnTo>
                    <a:pt x="0" y="148"/>
                  </a:lnTo>
                  <a:close/>
                  <a:moveTo>
                    <a:pt x="197" y="0"/>
                  </a:moveTo>
                  <a:lnTo>
                    <a:pt x="1100" y="0"/>
                  </a:lnTo>
                  <a:lnTo>
                    <a:pt x="1100" y="33"/>
                  </a:lnTo>
                  <a:lnTo>
                    <a:pt x="197" y="33"/>
                  </a:lnTo>
                  <a:lnTo>
                    <a:pt x="197" y="0"/>
                  </a:lnTo>
                  <a:close/>
                </a:path>
              </a:pathLst>
            </a:custGeom>
            <a:solidFill>
              <a:srgbClr val="CC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Rectangle 13"/>
            <p:cNvSpPr>
              <a:spLocks noChangeArrowheads="1"/>
            </p:cNvSpPr>
            <p:nvPr/>
          </p:nvSpPr>
          <p:spPr bwMode="auto">
            <a:xfrm>
              <a:off x="1871" y="5237"/>
              <a:ext cx="126"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4"/>
            <p:cNvSpPr>
              <a:spLocks noEditPoints="1"/>
            </p:cNvSpPr>
            <p:nvPr/>
          </p:nvSpPr>
          <p:spPr bwMode="auto">
            <a:xfrm>
              <a:off x="1869" y="5236"/>
              <a:ext cx="130" cy="35"/>
            </a:xfrm>
            <a:custGeom>
              <a:avLst/>
              <a:gdLst>
                <a:gd name="T0" fmla="*/ 0 w 1116"/>
                <a:gd name="T1" fmla="*/ 12 h 308"/>
                <a:gd name="T2" fmla="*/ 12 w 1116"/>
                <a:gd name="T3" fmla="*/ 0 h 308"/>
                <a:gd name="T4" fmla="*/ 1104 w 1116"/>
                <a:gd name="T5" fmla="*/ 0 h 308"/>
                <a:gd name="T6" fmla="*/ 1116 w 1116"/>
                <a:gd name="T7" fmla="*/ 12 h 308"/>
                <a:gd name="T8" fmla="*/ 1116 w 1116"/>
                <a:gd name="T9" fmla="*/ 296 h 308"/>
                <a:gd name="T10" fmla="*/ 1104 w 1116"/>
                <a:gd name="T11" fmla="*/ 308 h 308"/>
                <a:gd name="T12" fmla="*/ 12 w 1116"/>
                <a:gd name="T13" fmla="*/ 308 h 308"/>
                <a:gd name="T14" fmla="*/ 0 w 1116"/>
                <a:gd name="T15" fmla="*/ 296 h 308"/>
                <a:gd name="T16" fmla="*/ 0 w 1116"/>
                <a:gd name="T17" fmla="*/ 12 h 308"/>
                <a:gd name="T18" fmla="*/ 24 w 1116"/>
                <a:gd name="T19" fmla="*/ 296 h 308"/>
                <a:gd name="T20" fmla="*/ 12 w 1116"/>
                <a:gd name="T21" fmla="*/ 284 h 308"/>
                <a:gd name="T22" fmla="*/ 1104 w 1116"/>
                <a:gd name="T23" fmla="*/ 284 h 308"/>
                <a:gd name="T24" fmla="*/ 1092 w 1116"/>
                <a:gd name="T25" fmla="*/ 296 h 308"/>
                <a:gd name="T26" fmla="*/ 1092 w 1116"/>
                <a:gd name="T27" fmla="*/ 12 h 308"/>
                <a:gd name="T28" fmla="*/ 1104 w 1116"/>
                <a:gd name="T29" fmla="*/ 24 h 308"/>
                <a:gd name="T30" fmla="*/ 12 w 1116"/>
                <a:gd name="T31" fmla="*/ 24 h 308"/>
                <a:gd name="T32" fmla="*/ 24 w 1116"/>
                <a:gd name="T33" fmla="*/ 12 h 308"/>
                <a:gd name="T34" fmla="*/ 24 w 1116"/>
                <a:gd name="T35" fmla="*/ 29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6" h="308">
                  <a:moveTo>
                    <a:pt x="0" y="12"/>
                  </a:moveTo>
                  <a:cubicBezTo>
                    <a:pt x="0" y="6"/>
                    <a:pt x="6" y="0"/>
                    <a:pt x="12" y="0"/>
                  </a:cubicBezTo>
                  <a:lnTo>
                    <a:pt x="1104" y="0"/>
                  </a:lnTo>
                  <a:cubicBezTo>
                    <a:pt x="1111" y="0"/>
                    <a:pt x="1116" y="6"/>
                    <a:pt x="1116" y="12"/>
                  </a:cubicBezTo>
                  <a:lnTo>
                    <a:pt x="1116" y="296"/>
                  </a:lnTo>
                  <a:cubicBezTo>
                    <a:pt x="1116" y="303"/>
                    <a:pt x="1111" y="308"/>
                    <a:pt x="1104" y="308"/>
                  </a:cubicBezTo>
                  <a:lnTo>
                    <a:pt x="12" y="308"/>
                  </a:lnTo>
                  <a:cubicBezTo>
                    <a:pt x="6" y="308"/>
                    <a:pt x="0" y="303"/>
                    <a:pt x="0" y="296"/>
                  </a:cubicBezTo>
                  <a:lnTo>
                    <a:pt x="0" y="12"/>
                  </a:lnTo>
                  <a:close/>
                  <a:moveTo>
                    <a:pt x="24" y="296"/>
                  </a:moveTo>
                  <a:lnTo>
                    <a:pt x="12" y="284"/>
                  </a:lnTo>
                  <a:lnTo>
                    <a:pt x="1104" y="284"/>
                  </a:lnTo>
                  <a:lnTo>
                    <a:pt x="1092" y="296"/>
                  </a:lnTo>
                  <a:lnTo>
                    <a:pt x="1092" y="12"/>
                  </a:lnTo>
                  <a:lnTo>
                    <a:pt x="1104" y="24"/>
                  </a:lnTo>
                  <a:lnTo>
                    <a:pt x="12" y="24"/>
                  </a:lnTo>
                  <a:lnTo>
                    <a:pt x="24" y="12"/>
                  </a:lnTo>
                  <a:lnTo>
                    <a:pt x="24" y="296"/>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 name="Rectangle 15"/>
            <p:cNvSpPr>
              <a:spLocks noChangeArrowheads="1"/>
            </p:cNvSpPr>
            <p:nvPr/>
          </p:nvSpPr>
          <p:spPr bwMode="auto">
            <a:xfrm>
              <a:off x="1861" y="5090"/>
              <a:ext cx="136" cy="32"/>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6"/>
            <p:cNvSpPr>
              <a:spLocks noEditPoints="1"/>
            </p:cNvSpPr>
            <p:nvPr/>
          </p:nvSpPr>
          <p:spPr bwMode="auto">
            <a:xfrm>
              <a:off x="1860" y="5088"/>
              <a:ext cx="139" cy="36"/>
            </a:xfrm>
            <a:custGeom>
              <a:avLst/>
              <a:gdLst>
                <a:gd name="T0" fmla="*/ 0 w 1196"/>
                <a:gd name="T1" fmla="*/ 12 h 308"/>
                <a:gd name="T2" fmla="*/ 12 w 1196"/>
                <a:gd name="T3" fmla="*/ 0 h 308"/>
                <a:gd name="T4" fmla="*/ 1184 w 1196"/>
                <a:gd name="T5" fmla="*/ 0 h 308"/>
                <a:gd name="T6" fmla="*/ 1196 w 1196"/>
                <a:gd name="T7" fmla="*/ 12 h 308"/>
                <a:gd name="T8" fmla="*/ 1196 w 1196"/>
                <a:gd name="T9" fmla="*/ 296 h 308"/>
                <a:gd name="T10" fmla="*/ 1184 w 1196"/>
                <a:gd name="T11" fmla="*/ 308 h 308"/>
                <a:gd name="T12" fmla="*/ 12 w 1196"/>
                <a:gd name="T13" fmla="*/ 308 h 308"/>
                <a:gd name="T14" fmla="*/ 0 w 1196"/>
                <a:gd name="T15" fmla="*/ 296 h 308"/>
                <a:gd name="T16" fmla="*/ 0 w 1196"/>
                <a:gd name="T17" fmla="*/ 12 h 308"/>
                <a:gd name="T18" fmla="*/ 24 w 1196"/>
                <a:gd name="T19" fmla="*/ 296 h 308"/>
                <a:gd name="T20" fmla="*/ 12 w 1196"/>
                <a:gd name="T21" fmla="*/ 284 h 308"/>
                <a:gd name="T22" fmla="*/ 1184 w 1196"/>
                <a:gd name="T23" fmla="*/ 284 h 308"/>
                <a:gd name="T24" fmla="*/ 1172 w 1196"/>
                <a:gd name="T25" fmla="*/ 296 h 308"/>
                <a:gd name="T26" fmla="*/ 1172 w 1196"/>
                <a:gd name="T27" fmla="*/ 12 h 308"/>
                <a:gd name="T28" fmla="*/ 1184 w 1196"/>
                <a:gd name="T29" fmla="*/ 24 h 308"/>
                <a:gd name="T30" fmla="*/ 12 w 1196"/>
                <a:gd name="T31" fmla="*/ 24 h 308"/>
                <a:gd name="T32" fmla="*/ 24 w 1196"/>
                <a:gd name="T33" fmla="*/ 12 h 308"/>
                <a:gd name="T34" fmla="*/ 24 w 1196"/>
                <a:gd name="T35" fmla="*/ 29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6" h="308">
                  <a:moveTo>
                    <a:pt x="0" y="12"/>
                  </a:moveTo>
                  <a:cubicBezTo>
                    <a:pt x="0" y="6"/>
                    <a:pt x="6" y="0"/>
                    <a:pt x="12" y="0"/>
                  </a:cubicBezTo>
                  <a:lnTo>
                    <a:pt x="1184" y="0"/>
                  </a:lnTo>
                  <a:cubicBezTo>
                    <a:pt x="1191" y="0"/>
                    <a:pt x="1196" y="6"/>
                    <a:pt x="1196" y="12"/>
                  </a:cubicBezTo>
                  <a:lnTo>
                    <a:pt x="1196" y="296"/>
                  </a:lnTo>
                  <a:cubicBezTo>
                    <a:pt x="1196" y="303"/>
                    <a:pt x="1191" y="308"/>
                    <a:pt x="1184" y="308"/>
                  </a:cubicBezTo>
                  <a:lnTo>
                    <a:pt x="12" y="308"/>
                  </a:lnTo>
                  <a:cubicBezTo>
                    <a:pt x="6" y="308"/>
                    <a:pt x="0" y="303"/>
                    <a:pt x="0" y="296"/>
                  </a:cubicBezTo>
                  <a:lnTo>
                    <a:pt x="0" y="12"/>
                  </a:lnTo>
                  <a:close/>
                  <a:moveTo>
                    <a:pt x="24" y="296"/>
                  </a:moveTo>
                  <a:lnTo>
                    <a:pt x="12" y="284"/>
                  </a:lnTo>
                  <a:lnTo>
                    <a:pt x="1184" y="284"/>
                  </a:lnTo>
                  <a:lnTo>
                    <a:pt x="1172" y="296"/>
                  </a:lnTo>
                  <a:lnTo>
                    <a:pt x="1172" y="12"/>
                  </a:lnTo>
                  <a:lnTo>
                    <a:pt x="1184" y="24"/>
                  </a:lnTo>
                  <a:lnTo>
                    <a:pt x="12" y="24"/>
                  </a:lnTo>
                  <a:lnTo>
                    <a:pt x="24" y="12"/>
                  </a:lnTo>
                  <a:lnTo>
                    <a:pt x="24" y="296"/>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 name="Rectangle 17"/>
            <p:cNvSpPr>
              <a:spLocks noChangeArrowheads="1"/>
            </p:cNvSpPr>
            <p:nvPr/>
          </p:nvSpPr>
          <p:spPr bwMode="auto">
            <a:xfrm>
              <a:off x="1845" y="4942"/>
              <a:ext cx="152"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8"/>
            <p:cNvSpPr>
              <a:spLocks noEditPoints="1"/>
            </p:cNvSpPr>
            <p:nvPr/>
          </p:nvSpPr>
          <p:spPr bwMode="auto">
            <a:xfrm>
              <a:off x="1844" y="4941"/>
              <a:ext cx="155" cy="35"/>
            </a:xfrm>
            <a:custGeom>
              <a:avLst/>
              <a:gdLst>
                <a:gd name="T0" fmla="*/ 0 w 1336"/>
                <a:gd name="T1" fmla="*/ 12 h 308"/>
                <a:gd name="T2" fmla="*/ 12 w 1336"/>
                <a:gd name="T3" fmla="*/ 0 h 308"/>
                <a:gd name="T4" fmla="*/ 1324 w 1336"/>
                <a:gd name="T5" fmla="*/ 0 h 308"/>
                <a:gd name="T6" fmla="*/ 1336 w 1336"/>
                <a:gd name="T7" fmla="*/ 12 h 308"/>
                <a:gd name="T8" fmla="*/ 1336 w 1336"/>
                <a:gd name="T9" fmla="*/ 296 h 308"/>
                <a:gd name="T10" fmla="*/ 1324 w 1336"/>
                <a:gd name="T11" fmla="*/ 308 h 308"/>
                <a:gd name="T12" fmla="*/ 12 w 1336"/>
                <a:gd name="T13" fmla="*/ 308 h 308"/>
                <a:gd name="T14" fmla="*/ 0 w 1336"/>
                <a:gd name="T15" fmla="*/ 296 h 308"/>
                <a:gd name="T16" fmla="*/ 0 w 1336"/>
                <a:gd name="T17" fmla="*/ 12 h 308"/>
                <a:gd name="T18" fmla="*/ 24 w 1336"/>
                <a:gd name="T19" fmla="*/ 296 h 308"/>
                <a:gd name="T20" fmla="*/ 12 w 1336"/>
                <a:gd name="T21" fmla="*/ 284 h 308"/>
                <a:gd name="T22" fmla="*/ 1324 w 1336"/>
                <a:gd name="T23" fmla="*/ 284 h 308"/>
                <a:gd name="T24" fmla="*/ 1312 w 1336"/>
                <a:gd name="T25" fmla="*/ 296 h 308"/>
                <a:gd name="T26" fmla="*/ 1312 w 1336"/>
                <a:gd name="T27" fmla="*/ 12 h 308"/>
                <a:gd name="T28" fmla="*/ 1324 w 1336"/>
                <a:gd name="T29" fmla="*/ 24 h 308"/>
                <a:gd name="T30" fmla="*/ 12 w 1336"/>
                <a:gd name="T31" fmla="*/ 24 h 308"/>
                <a:gd name="T32" fmla="*/ 24 w 1336"/>
                <a:gd name="T33" fmla="*/ 12 h 308"/>
                <a:gd name="T34" fmla="*/ 24 w 1336"/>
                <a:gd name="T35" fmla="*/ 29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6" h="308">
                  <a:moveTo>
                    <a:pt x="0" y="12"/>
                  </a:moveTo>
                  <a:cubicBezTo>
                    <a:pt x="0" y="6"/>
                    <a:pt x="6" y="0"/>
                    <a:pt x="12" y="0"/>
                  </a:cubicBezTo>
                  <a:lnTo>
                    <a:pt x="1324" y="0"/>
                  </a:lnTo>
                  <a:cubicBezTo>
                    <a:pt x="1331" y="0"/>
                    <a:pt x="1336" y="6"/>
                    <a:pt x="1336" y="12"/>
                  </a:cubicBezTo>
                  <a:lnTo>
                    <a:pt x="1336" y="296"/>
                  </a:lnTo>
                  <a:cubicBezTo>
                    <a:pt x="1336" y="303"/>
                    <a:pt x="1331" y="308"/>
                    <a:pt x="1324" y="308"/>
                  </a:cubicBezTo>
                  <a:lnTo>
                    <a:pt x="12" y="308"/>
                  </a:lnTo>
                  <a:cubicBezTo>
                    <a:pt x="6" y="308"/>
                    <a:pt x="0" y="303"/>
                    <a:pt x="0" y="296"/>
                  </a:cubicBezTo>
                  <a:lnTo>
                    <a:pt x="0" y="12"/>
                  </a:lnTo>
                  <a:close/>
                  <a:moveTo>
                    <a:pt x="24" y="296"/>
                  </a:moveTo>
                  <a:lnTo>
                    <a:pt x="12" y="284"/>
                  </a:lnTo>
                  <a:lnTo>
                    <a:pt x="1324" y="284"/>
                  </a:lnTo>
                  <a:lnTo>
                    <a:pt x="1312" y="296"/>
                  </a:lnTo>
                  <a:lnTo>
                    <a:pt x="1312" y="12"/>
                  </a:lnTo>
                  <a:lnTo>
                    <a:pt x="1324" y="24"/>
                  </a:lnTo>
                  <a:lnTo>
                    <a:pt x="12" y="24"/>
                  </a:lnTo>
                  <a:lnTo>
                    <a:pt x="24" y="12"/>
                  </a:lnTo>
                  <a:lnTo>
                    <a:pt x="24" y="296"/>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0" name="Rectangle 19"/>
            <p:cNvSpPr>
              <a:spLocks noChangeArrowheads="1"/>
            </p:cNvSpPr>
            <p:nvPr/>
          </p:nvSpPr>
          <p:spPr bwMode="auto">
            <a:xfrm>
              <a:off x="1816" y="4794"/>
              <a:ext cx="181"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0"/>
            <p:cNvSpPr>
              <a:spLocks noEditPoints="1"/>
            </p:cNvSpPr>
            <p:nvPr/>
          </p:nvSpPr>
          <p:spPr bwMode="auto">
            <a:xfrm>
              <a:off x="1815" y="4793"/>
              <a:ext cx="184" cy="36"/>
            </a:xfrm>
            <a:custGeom>
              <a:avLst/>
              <a:gdLst>
                <a:gd name="T0" fmla="*/ 0 w 1588"/>
                <a:gd name="T1" fmla="*/ 12 h 308"/>
                <a:gd name="T2" fmla="*/ 12 w 1588"/>
                <a:gd name="T3" fmla="*/ 0 h 308"/>
                <a:gd name="T4" fmla="*/ 1576 w 1588"/>
                <a:gd name="T5" fmla="*/ 0 h 308"/>
                <a:gd name="T6" fmla="*/ 1588 w 1588"/>
                <a:gd name="T7" fmla="*/ 12 h 308"/>
                <a:gd name="T8" fmla="*/ 1588 w 1588"/>
                <a:gd name="T9" fmla="*/ 296 h 308"/>
                <a:gd name="T10" fmla="*/ 1576 w 1588"/>
                <a:gd name="T11" fmla="*/ 308 h 308"/>
                <a:gd name="T12" fmla="*/ 12 w 1588"/>
                <a:gd name="T13" fmla="*/ 308 h 308"/>
                <a:gd name="T14" fmla="*/ 0 w 1588"/>
                <a:gd name="T15" fmla="*/ 296 h 308"/>
                <a:gd name="T16" fmla="*/ 0 w 1588"/>
                <a:gd name="T17" fmla="*/ 12 h 308"/>
                <a:gd name="T18" fmla="*/ 24 w 1588"/>
                <a:gd name="T19" fmla="*/ 296 h 308"/>
                <a:gd name="T20" fmla="*/ 12 w 1588"/>
                <a:gd name="T21" fmla="*/ 284 h 308"/>
                <a:gd name="T22" fmla="*/ 1576 w 1588"/>
                <a:gd name="T23" fmla="*/ 284 h 308"/>
                <a:gd name="T24" fmla="*/ 1564 w 1588"/>
                <a:gd name="T25" fmla="*/ 296 h 308"/>
                <a:gd name="T26" fmla="*/ 1564 w 1588"/>
                <a:gd name="T27" fmla="*/ 12 h 308"/>
                <a:gd name="T28" fmla="*/ 1576 w 1588"/>
                <a:gd name="T29" fmla="*/ 24 h 308"/>
                <a:gd name="T30" fmla="*/ 12 w 1588"/>
                <a:gd name="T31" fmla="*/ 24 h 308"/>
                <a:gd name="T32" fmla="*/ 24 w 1588"/>
                <a:gd name="T33" fmla="*/ 12 h 308"/>
                <a:gd name="T34" fmla="*/ 24 w 1588"/>
                <a:gd name="T35" fmla="*/ 29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8" h="308">
                  <a:moveTo>
                    <a:pt x="0" y="12"/>
                  </a:moveTo>
                  <a:cubicBezTo>
                    <a:pt x="0" y="6"/>
                    <a:pt x="6" y="0"/>
                    <a:pt x="12" y="0"/>
                  </a:cubicBezTo>
                  <a:lnTo>
                    <a:pt x="1576" y="0"/>
                  </a:lnTo>
                  <a:cubicBezTo>
                    <a:pt x="1583" y="0"/>
                    <a:pt x="1588" y="6"/>
                    <a:pt x="1588" y="12"/>
                  </a:cubicBezTo>
                  <a:lnTo>
                    <a:pt x="1588" y="296"/>
                  </a:lnTo>
                  <a:cubicBezTo>
                    <a:pt x="1588" y="303"/>
                    <a:pt x="1583" y="308"/>
                    <a:pt x="1576" y="308"/>
                  </a:cubicBezTo>
                  <a:lnTo>
                    <a:pt x="12" y="308"/>
                  </a:lnTo>
                  <a:cubicBezTo>
                    <a:pt x="6" y="308"/>
                    <a:pt x="0" y="303"/>
                    <a:pt x="0" y="296"/>
                  </a:cubicBezTo>
                  <a:lnTo>
                    <a:pt x="0" y="12"/>
                  </a:lnTo>
                  <a:close/>
                  <a:moveTo>
                    <a:pt x="24" y="296"/>
                  </a:moveTo>
                  <a:lnTo>
                    <a:pt x="12" y="284"/>
                  </a:lnTo>
                  <a:lnTo>
                    <a:pt x="1576" y="284"/>
                  </a:lnTo>
                  <a:lnTo>
                    <a:pt x="1564" y="296"/>
                  </a:lnTo>
                  <a:lnTo>
                    <a:pt x="1564" y="12"/>
                  </a:lnTo>
                  <a:lnTo>
                    <a:pt x="1576" y="24"/>
                  </a:lnTo>
                  <a:lnTo>
                    <a:pt x="12" y="24"/>
                  </a:lnTo>
                  <a:lnTo>
                    <a:pt x="24" y="12"/>
                  </a:lnTo>
                  <a:lnTo>
                    <a:pt x="24" y="296"/>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4" name="Rectangle 21"/>
            <p:cNvSpPr>
              <a:spLocks noChangeArrowheads="1"/>
            </p:cNvSpPr>
            <p:nvPr/>
          </p:nvSpPr>
          <p:spPr bwMode="auto">
            <a:xfrm>
              <a:off x="1794" y="4647"/>
              <a:ext cx="203"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5" name="Freeform 22"/>
            <p:cNvSpPr>
              <a:spLocks noEditPoints="1"/>
            </p:cNvSpPr>
            <p:nvPr/>
          </p:nvSpPr>
          <p:spPr bwMode="auto">
            <a:xfrm>
              <a:off x="1793" y="4646"/>
              <a:ext cx="206" cy="35"/>
            </a:xfrm>
            <a:custGeom>
              <a:avLst/>
              <a:gdLst>
                <a:gd name="T0" fmla="*/ 0 w 3552"/>
                <a:gd name="T1" fmla="*/ 24 h 616"/>
                <a:gd name="T2" fmla="*/ 24 w 3552"/>
                <a:gd name="T3" fmla="*/ 0 h 616"/>
                <a:gd name="T4" fmla="*/ 3528 w 3552"/>
                <a:gd name="T5" fmla="*/ 0 h 616"/>
                <a:gd name="T6" fmla="*/ 3552 w 3552"/>
                <a:gd name="T7" fmla="*/ 24 h 616"/>
                <a:gd name="T8" fmla="*/ 3552 w 3552"/>
                <a:gd name="T9" fmla="*/ 592 h 616"/>
                <a:gd name="T10" fmla="*/ 3528 w 3552"/>
                <a:gd name="T11" fmla="*/ 616 h 616"/>
                <a:gd name="T12" fmla="*/ 24 w 3552"/>
                <a:gd name="T13" fmla="*/ 616 h 616"/>
                <a:gd name="T14" fmla="*/ 0 w 3552"/>
                <a:gd name="T15" fmla="*/ 592 h 616"/>
                <a:gd name="T16" fmla="*/ 0 w 3552"/>
                <a:gd name="T17" fmla="*/ 24 h 616"/>
                <a:gd name="T18" fmla="*/ 48 w 3552"/>
                <a:gd name="T19" fmla="*/ 592 h 616"/>
                <a:gd name="T20" fmla="*/ 24 w 3552"/>
                <a:gd name="T21" fmla="*/ 568 h 616"/>
                <a:gd name="T22" fmla="*/ 3528 w 3552"/>
                <a:gd name="T23" fmla="*/ 568 h 616"/>
                <a:gd name="T24" fmla="*/ 3504 w 3552"/>
                <a:gd name="T25" fmla="*/ 592 h 616"/>
                <a:gd name="T26" fmla="*/ 3504 w 3552"/>
                <a:gd name="T27" fmla="*/ 24 h 616"/>
                <a:gd name="T28" fmla="*/ 3528 w 3552"/>
                <a:gd name="T29" fmla="*/ 48 h 616"/>
                <a:gd name="T30" fmla="*/ 24 w 3552"/>
                <a:gd name="T31" fmla="*/ 48 h 616"/>
                <a:gd name="T32" fmla="*/ 48 w 3552"/>
                <a:gd name="T33" fmla="*/ 24 h 616"/>
                <a:gd name="T34" fmla="*/ 48 w 3552"/>
                <a:gd name="T35" fmla="*/ 59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2" h="616">
                  <a:moveTo>
                    <a:pt x="0" y="24"/>
                  </a:moveTo>
                  <a:cubicBezTo>
                    <a:pt x="0" y="11"/>
                    <a:pt x="11" y="0"/>
                    <a:pt x="24" y="0"/>
                  </a:cubicBezTo>
                  <a:lnTo>
                    <a:pt x="3528" y="0"/>
                  </a:lnTo>
                  <a:cubicBezTo>
                    <a:pt x="3542" y="0"/>
                    <a:pt x="3552" y="11"/>
                    <a:pt x="3552" y="24"/>
                  </a:cubicBezTo>
                  <a:lnTo>
                    <a:pt x="3552" y="592"/>
                  </a:lnTo>
                  <a:cubicBezTo>
                    <a:pt x="3552" y="606"/>
                    <a:pt x="3542" y="616"/>
                    <a:pt x="3528" y="616"/>
                  </a:cubicBezTo>
                  <a:lnTo>
                    <a:pt x="24" y="616"/>
                  </a:lnTo>
                  <a:cubicBezTo>
                    <a:pt x="11" y="616"/>
                    <a:pt x="0" y="606"/>
                    <a:pt x="0" y="592"/>
                  </a:cubicBezTo>
                  <a:lnTo>
                    <a:pt x="0" y="24"/>
                  </a:lnTo>
                  <a:close/>
                  <a:moveTo>
                    <a:pt x="48" y="592"/>
                  </a:moveTo>
                  <a:lnTo>
                    <a:pt x="24" y="568"/>
                  </a:lnTo>
                  <a:lnTo>
                    <a:pt x="3528" y="568"/>
                  </a:lnTo>
                  <a:lnTo>
                    <a:pt x="3504" y="592"/>
                  </a:lnTo>
                  <a:lnTo>
                    <a:pt x="3504" y="24"/>
                  </a:lnTo>
                  <a:lnTo>
                    <a:pt x="3528" y="48"/>
                  </a:lnTo>
                  <a:lnTo>
                    <a:pt x="24" y="48"/>
                  </a:lnTo>
                  <a:lnTo>
                    <a:pt x="48" y="24"/>
                  </a:lnTo>
                  <a:lnTo>
                    <a:pt x="48" y="592"/>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6" name="Rectangle 23"/>
            <p:cNvSpPr>
              <a:spLocks noChangeArrowheads="1"/>
            </p:cNvSpPr>
            <p:nvPr/>
          </p:nvSpPr>
          <p:spPr bwMode="auto">
            <a:xfrm>
              <a:off x="1778" y="4499"/>
              <a:ext cx="219"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8" name="Freeform 24"/>
            <p:cNvSpPr>
              <a:spLocks noEditPoints="1"/>
            </p:cNvSpPr>
            <p:nvPr/>
          </p:nvSpPr>
          <p:spPr bwMode="auto">
            <a:xfrm>
              <a:off x="1777" y="4498"/>
              <a:ext cx="222" cy="36"/>
            </a:xfrm>
            <a:custGeom>
              <a:avLst/>
              <a:gdLst>
                <a:gd name="T0" fmla="*/ 0 w 3824"/>
                <a:gd name="T1" fmla="*/ 24 h 616"/>
                <a:gd name="T2" fmla="*/ 24 w 3824"/>
                <a:gd name="T3" fmla="*/ 0 h 616"/>
                <a:gd name="T4" fmla="*/ 3800 w 3824"/>
                <a:gd name="T5" fmla="*/ 0 h 616"/>
                <a:gd name="T6" fmla="*/ 3824 w 3824"/>
                <a:gd name="T7" fmla="*/ 24 h 616"/>
                <a:gd name="T8" fmla="*/ 3824 w 3824"/>
                <a:gd name="T9" fmla="*/ 592 h 616"/>
                <a:gd name="T10" fmla="*/ 3800 w 3824"/>
                <a:gd name="T11" fmla="*/ 616 h 616"/>
                <a:gd name="T12" fmla="*/ 24 w 3824"/>
                <a:gd name="T13" fmla="*/ 616 h 616"/>
                <a:gd name="T14" fmla="*/ 0 w 3824"/>
                <a:gd name="T15" fmla="*/ 592 h 616"/>
                <a:gd name="T16" fmla="*/ 0 w 3824"/>
                <a:gd name="T17" fmla="*/ 24 h 616"/>
                <a:gd name="T18" fmla="*/ 48 w 3824"/>
                <a:gd name="T19" fmla="*/ 592 h 616"/>
                <a:gd name="T20" fmla="*/ 24 w 3824"/>
                <a:gd name="T21" fmla="*/ 568 h 616"/>
                <a:gd name="T22" fmla="*/ 3800 w 3824"/>
                <a:gd name="T23" fmla="*/ 568 h 616"/>
                <a:gd name="T24" fmla="*/ 3776 w 3824"/>
                <a:gd name="T25" fmla="*/ 592 h 616"/>
                <a:gd name="T26" fmla="*/ 3776 w 3824"/>
                <a:gd name="T27" fmla="*/ 24 h 616"/>
                <a:gd name="T28" fmla="*/ 3800 w 3824"/>
                <a:gd name="T29" fmla="*/ 48 h 616"/>
                <a:gd name="T30" fmla="*/ 24 w 3824"/>
                <a:gd name="T31" fmla="*/ 48 h 616"/>
                <a:gd name="T32" fmla="*/ 48 w 3824"/>
                <a:gd name="T33" fmla="*/ 24 h 616"/>
                <a:gd name="T34" fmla="*/ 48 w 3824"/>
                <a:gd name="T35" fmla="*/ 59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24" h="616">
                  <a:moveTo>
                    <a:pt x="0" y="24"/>
                  </a:moveTo>
                  <a:cubicBezTo>
                    <a:pt x="0" y="11"/>
                    <a:pt x="11" y="0"/>
                    <a:pt x="24" y="0"/>
                  </a:cubicBezTo>
                  <a:lnTo>
                    <a:pt x="3800" y="0"/>
                  </a:lnTo>
                  <a:cubicBezTo>
                    <a:pt x="3814" y="0"/>
                    <a:pt x="3824" y="11"/>
                    <a:pt x="3824" y="24"/>
                  </a:cubicBezTo>
                  <a:lnTo>
                    <a:pt x="3824" y="592"/>
                  </a:lnTo>
                  <a:cubicBezTo>
                    <a:pt x="3824" y="606"/>
                    <a:pt x="3814" y="616"/>
                    <a:pt x="3800" y="616"/>
                  </a:cubicBezTo>
                  <a:lnTo>
                    <a:pt x="24" y="616"/>
                  </a:lnTo>
                  <a:cubicBezTo>
                    <a:pt x="11" y="616"/>
                    <a:pt x="0" y="606"/>
                    <a:pt x="0" y="592"/>
                  </a:cubicBezTo>
                  <a:lnTo>
                    <a:pt x="0" y="24"/>
                  </a:lnTo>
                  <a:close/>
                  <a:moveTo>
                    <a:pt x="48" y="592"/>
                  </a:moveTo>
                  <a:lnTo>
                    <a:pt x="24" y="568"/>
                  </a:lnTo>
                  <a:lnTo>
                    <a:pt x="3800" y="568"/>
                  </a:lnTo>
                  <a:lnTo>
                    <a:pt x="3776" y="592"/>
                  </a:lnTo>
                  <a:lnTo>
                    <a:pt x="3776" y="24"/>
                  </a:lnTo>
                  <a:lnTo>
                    <a:pt x="3800" y="48"/>
                  </a:lnTo>
                  <a:lnTo>
                    <a:pt x="24" y="48"/>
                  </a:lnTo>
                  <a:lnTo>
                    <a:pt x="48" y="24"/>
                  </a:lnTo>
                  <a:lnTo>
                    <a:pt x="48" y="592"/>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9" name="Rectangle 25"/>
            <p:cNvSpPr>
              <a:spLocks noChangeArrowheads="1"/>
            </p:cNvSpPr>
            <p:nvPr/>
          </p:nvSpPr>
          <p:spPr bwMode="auto">
            <a:xfrm>
              <a:off x="1735" y="4352"/>
              <a:ext cx="262"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0" name="Freeform 26"/>
            <p:cNvSpPr>
              <a:spLocks noEditPoints="1"/>
            </p:cNvSpPr>
            <p:nvPr/>
          </p:nvSpPr>
          <p:spPr bwMode="auto">
            <a:xfrm>
              <a:off x="1733" y="4351"/>
              <a:ext cx="266" cy="35"/>
            </a:xfrm>
            <a:custGeom>
              <a:avLst/>
              <a:gdLst>
                <a:gd name="T0" fmla="*/ 0 w 4576"/>
                <a:gd name="T1" fmla="*/ 24 h 616"/>
                <a:gd name="T2" fmla="*/ 24 w 4576"/>
                <a:gd name="T3" fmla="*/ 0 h 616"/>
                <a:gd name="T4" fmla="*/ 4552 w 4576"/>
                <a:gd name="T5" fmla="*/ 0 h 616"/>
                <a:gd name="T6" fmla="*/ 4576 w 4576"/>
                <a:gd name="T7" fmla="*/ 24 h 616"/>
                <a:gd name="T8" fmla="*/ 4576 w 4576"/>
                <a:gd name="T9" fmla="*/ 592 h 616"/>
                <a:gd name="T10" fmla="*/ 4552 w 4576"/>
                <a:gd name="T11" fmla="*/ 616 h 616"/>
                <a:gd name="T12" fmla="*/ 24 w 4576"/>
                <a:gd name="T13" fmla="*/ 616 h 616"/>
                <a:gd name="T14" fmla="*/ 0 w 4576"/>
                <a:gd name="T15" fmla="*/ 592 h 616"/>
                <a:gd name="T16" fmla="*/ 0 w 4576"/>
                <a:gd name="T17" fmla="*/ 24 h 616"/>
                <a:gd name="T18" fmla="*/ 48 w 4576"/>
                <a:gd name="T19" fmla="*/ 592 h 616"/>
                <a:gd name="T20" fmla="*/ 24 w 4576"/>
                <a:gd name="T21" fmla="*/ 568 h 616"/>
                <a:gd name="T22" fmla="*/ 4552 w 4576"/>
                <a:gd name="T23" fmla="*/ 568 h 616"/>
                <a:gd name="T24" fmla="*/ 4528 w 4576"/>
                <a:gd name="T25" fmla="*/ 592 h 616"/>
                <a:gd name="T26" fmla="*/ 4528 w 4576"/>
                <a:gd name="T27" fmla="*/ 24 h 616"/>
                <a:gd name="T28" fmla="*/ 4552 w 4576"/>
                <a:gd name="T29" fmla="*/ 48 h 616"/>
                <a:gd name="T30" fmla="*/ 24 w 4576"/>
                <a:gd name="T31" fmla="*/ 48 h 616"/>
                <a:gd name="T32" fmla="*/ 48 w 4576"/>
                <a:gd name="T33" fmla="*/ 24 h 616"/>
                <a:gd name="T34" fmla="*/ 48 w 4576"/>
                <a:gd name="T35" fmla="*/ 59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76" h="616">
                  <a:moveTo>
                    <a:pt x="0" y="24"/>
                  </a:moveTo>
                  <a:cubicBezTo>
                    <a:pt x="0" y="11"/>
                    <a:pt x="11" y="0"/>
                    <a:pt x="24" y="0"/>
                  </a:cubicBezTo>
                  <a:lnTo>
                    <a:pt x="4552" y="0"/>
                  </a:lnTo>
                  <a:cubicBezTo>
                    <a:pt x="4566" y="0"/>
                    <a:pt x="4576" y="11"/>
                    <a:pt x="4576" y="24"/>
                  </a:cubicBezTo>
                  <a:lnTo>
                    <a:pt x="4576" y="592"/>
                  </a:lnTo>
                  <a:cubicBezTo>
                    <a:pt x="4576" y="606"/>
                    <a:pt x="4566" y="616"/>
                    <a:pt x="4552" y="616"/>
                  </a:cubicBezTo>
                  <a:lnTo>
                    <a:pt x="24" y="616"/>
                  </a:lnTo>
                  <a:cubicBezTo>
                    <a:pt x="11" y="616"/>
                    <a:pt x="0" y="606"/>
                    <a:pt x="0" y="592"/>
                  </a:cubicBezTo>
                  <a:lnTo>
                    <a:pt x="0" y="24"/>
                  </a:lnTo>
                  <a:close/>
                  <a:moveTo>
                    <a:pt x="48" y="592"/>
                  </a:moveTo>
                  <a:lnTo>
                    <a:pt x="24" y="568"/>
                  </a:lnTo>
                  <a:lnTo>
                    <a:pt x="4552" y="568"/>
                  </a:lnTo>
                  <a:lnTo>
                    <a:pt x="4528" y="592"/>
                  </a:lnTo>
                  <a:lnTo>
                    <a:pt x="4528" y="24"/>
                  </a:lnTo>
                  <a:lnTo>
                    <a:pt x="4552" y="48"/>
                  </a:lnTo>
                  <a:lnTo>
                    <a:pt x="24" y="48"/>
                  </a:lnTo>
                  <a:lnTo>
                    <a:pt x="48" y="24"/>
                  </a:lnTo>
                  <a:lnTo>
                    <a:pt x="48" y="592"/>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1" name="Rectangle 27"/>
            <p:cNvSpPr>
              <a:spLocks noChangeArrowheads="1"/>
            </p:cNvSpPr>
            <p:nvPr/>
          </p:nvSpPr>
          <p:spPr bwMode="auto">
            <a:xfrm>
              <a:off x="1697" y="4204"/>
              <a:ext cx="300"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2" name="Freeform 28"/>
            <p:cNvSpPr>
              <a:spLocks noEditPoints="1"/>
            </p:cNvSpPr>
            <p:nvPr/>
          </p:nvSpPr>
          <p:spPr bwMode="auto">
            <a:xfrm>
              <a:off x="1696" y="4203"/>
              <a:ext cx="303" cy="35"/>
            </a:xfrm>
            <a:custGeom>
              <a:avLst/>
              <a:gdLst>
                <a:gd name="T0" fmla="*/ 0 w 5224"/>
                <a:gd name="T1" fmla="*/ 24 h 608"/>
                <a:gd name="T2" fmla="*/ 24 w 5224"/>
                <a:gd name="T3" fmla="*/ 0 h 608"/>
                <a:gd name="T4" fmla="*/ 5200 w 5224"/>
                <a:gd name="T5" fmla="*/ 0 h 608"/>
                <a:gd name="T6" fmla="*/ 5224 w 5224"/>
                <a:gd name="T7" fmla="*/ 24 h 608"/>
                <a:gd name="T8" fmla="*/ 5224 w 5224"/>
                <a:gd name="T9" fmla="*/ 584 h 608"/>
                <a:gd name="T10" fmla="*/ 5200 w 5224"/>
                <a:gd name="T11" fmla="*/ 608 h 608"/>
                <a:gd name="T12" fmla="*/ 24 w 5224"/>
                <a:gd name="T13" fmla="*/ 608 h 608"/>
                <a:gd name="T14" fmla="*/ 0 w 5224"/>
                <a:gd name="T15" fmla="*/ 584 h 608"/>
                <a:gd name="T16" fmla="*/ 0 w 5224"/>
                <a:gd name="T17" fmla="*/ 24 h 608"/>
                <a:gd name="T18" fmla="*/ 48 w 5224"/>
                <a:gd name="T19" fmla="*/ 584 h 608"/>
                <a:gd name="T20" fmla="*/ 24 w 5224"/>
                <a:gd name="T21" fmla="*/ 560 h 608"/>
                <a:gd name="T22" fmla="*/ 5200 w 5224"/>
                <a:gd name="T23" fmla="*/ 560 h 608"/>
                <a:gd name="T24" fmla="*/ 5176 w 5224"/>
                <a:gd name="T25" fmla="*/ 584 h 608"/>
                <a:gd name="T26" fmla="*/ 5176 w 5224"/>
                <a:gd name="T27" fmla="*/ 24 h 608"/>
                <a:gd name="T28" fmla="*/ 5200 w 5224"/>
                <a:gd name="T29" fmla="*/ 48 h 608"/>
                <a:gd name="T30" fmla="*/ 24 w 5224"/>
                <a:gd name="T31" fmla="*/ 48 h 608"/>
                <a:gd name="T32" fmla="*/ 48 w 5224"/>
                <a:gd name="T33" fmla="*/ 24 h 608"/>
                <a:gd name="T34" fmla="*/ 48 w 5224"/>
                <a:gd name="T35" fmla="*/ 58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24" h="608">
                  <a:moveTo>
                    <a:pt x="0" y="24"/>
                  </a:moveTo>
                  <a:cubicBezTo>
                    <a:pt x="0" y="11"/>
                    <a:pt x="11" y="0"/>
                    <a:pt x="24" y="0"/>
                  </a:cubicBezTo>
                  <a:lnTo>
                    <a:pt x="5200" y="0"/>
                  </a:lnTo>
                  <a:cubicBezTo>
                    <a:pt x="5214" y="0"/>
                    <a:pt x="5224" y="11"/>
                    <a:pt x="5224" y="24"/>
                  </a:cubicBezTo>
                  <a:lnTo>
                    <a:pt x="5224" y="584"/>
                  </a:lnTo>
                  <a:cubicBezTo>
                    <a:pt x="5224" y="598"/>
                    <a:pt x="5214" y="608"/>
                    <a:pt x="5200" y="608"/>
                  </a:cubicBezTo>
                  <a:lnTo>
                    <a:pt x="24" y="608"/>
                  </a:lnTo>
                  <a:cubicBezTo>
                    <a:pt x="11" y="608"/>
                    <a:pt x="0" y="598"/>
                    <a:pt x="0" y="584"/>
                  </a:cubicBezTo>
                  <a:lnTo>
                    <a:pt x="0" y="24"/>
                  </a:lnTo>
                  <a:close/>
                  <a:moveTo>
                    <a:pt x="48" y="584"/>
                  </a:moveTo>
                  <a:lnTo>
                    <a:pt x="24" y="560"/>
                  </a:lnTo>
                  <a:lnTo>
                    <a:pt x="5200" y="560"/>
                  </a:lnTo>
                  <a:lnTo>
                    <a:pt x="5176" y="584"/>
                  </a:lnTo>
                  <a:lnTo>
                    <a:pt x="5176" y="24"/>
                  </a:lnTo>
                  <a:lnTo>
                    <a:pt x="5200" y="48"/>
                  </a:lnTo>
                  <a:lnTo>
                    <a:pt x="24" y="48"/>
                  </a:lnTo>
                  <a:lnTo>
                    <a:pt x="48" y="24"/>
                  </a:lnTo>
                  <a:lnTo>
                    <a:pt x="48" y="584"/>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3" name="Rectangle 29"/>
            <p:cNvSpPr>
              <a:spLocks noChangeArrowheads="1"/>
            </p:cNvSpPr>
            <p:nvPr/>
          </p:nvSpPr>
          <p:spPr bwMode="auto">
            <a:xfrm>
              <a:off x="1674" y="4057"/>
              <a:ext cx="323" cy="32"/>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4" name="Freeform 30"/>
            <p:cNvSpPr>
              <a:spLocks noEditPoints="1"/>
            </p:cNvSpPr>
            <p:nvPr/>
          </p:nvSpPr>
          <p:spPr bwMode="auto">
            <a:xfrm>
              <a:off x="1672" y="4055"/>
              <a:ext cx="327" cy="36"/>
            </a:xfrm>
            <a:custGeom>
              <a:avLst/>
              <a:gdLst>
                <a:gd name="T0" fmla="*/ 0 w 5632"/>
                <a:gd name="T1" fmla="*/ 24 h 608"/>
                <a:gd name="T2" fmla="*/ 24 w 5632"/>
                <a:gd name="T3" fmla="*/ 0 h 608"/>
                <a:gd name="T4" fmla="*/ 5608 w 5632"/>
                <a:gd name="T5" fmla="*/ 0 h 608"/>
                <a:gd name="T6" fmla="*/ 5632 w 5632"/>
                <a:gd name="T7" fmla="*/ 24 h 608"/>
                <a:gd name="T8" fmla="*/ 5632 w 5632"/>
                <a:gd name="T9" fmla="*/ 584 h 608"/>
                <a:gd name="T10" fmla="*/ 5608 w 5632"/>
                <a:gd name="T11" fmla="*/ 608 h 608"/>
                <a:gd name="T12" fmla="*/ 24 w 5632"/>
                <a:gd name="T13" fmla="*/ 608 h 608"/>
                <a:gd name="T14" fmla="*/ 0 w 5632"/>
                <a:gd name="T15" fmla="*/ 584 h 608"/>
                <a:gd name="T16" fmla="*/ 0 w 5632"/>
                <a:gd name="T17" fmla="*/ 24 h 608"/>
                <a:gd name="T18" fmla="*/ 48 w 5632"/>
                <a:gd name="T19" fmla="*/ 584 h 608"/>
                <a:gd name="T20" fmla="*/ 24 w 5632"/>
                <a:gd name="T21" fmla="*/ 560 h 608"/>
                <a:gd name="T22" fmla="*/ 5608 w 5632"/>
                <a:gd name="T23" fmla="*/ 560 h 608"/>
                <a:gd name="T24" fmla="*/ 5584 w 5632"/>
                <a:gd name="T25" fmla="*/ 584 h 608"/>
                <a:gd name="T26" fmla="*/ 5584 w 5632"/>
                <a:gd name="T27" fmla="*/ 24 h 608"/>
                <a:gd name="T28" fmla="*/ 5608 w 5632"/>
                <a:gd name="T29" fmla="*/ 48 h 608"/>
                <a:gd name="T30" fmla="*/ 24 w 5632"/>
                <a:gd name="T31" fmla="*/ 48 h 608"/>
                <a:gd name="T32" fmla="*/ 48 w 5632"/>
                <a:gd name="T33" fmla="*/ 24 h 608"/>
                <a:gd name="T34" fmla="*/ 48 w 5632"/>
                <a:gd name="T35" fmla="*/ 58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32" h="608">
                  <a:moveTo>
                    <a:pt x="0" y="24"/>
                  </a:moveTo>
                  <a:cubicBezTo>
                    <a:pt x="0" y="11"/>
                    <a:pt x="11" y="0"/>
                    <a:pt x="24" y="0"/>
                  </a:cubicBezTo>
                  <a:lnTo>
                    <a:pt x="5608" y="0"/>
                  </a:lnTo>
                  <a:cubicBezTo>
                    <a:pt x="5622" y="0"/>
                    <a:pt x="5632" y="11"/>
                    <a:pt x="5632" y="24"/>
                  </a:cubicBezTo>
                  <a:lnTo>
                    <a:pt x="5632" y="584"/>
                  </a:lnTo>
                  <a:cubicBezTo>
                    <a:pt x="5632" y="598"/>
                    <a:pt x="5622" y="608"/>
                    <a:pt x="5608" y="608"/>
                  </a:cubicBezTo>
                  <a:lnTo>
                    <a:pt x="24" y="608"/>
                  </a:lnTo>
                  <a:cubicBezTo>
                    <a:pt x="11" y="608"/>
                    <a:pt x="0" y="598"/>
                    <a:pt x="0" y="584"/>
                  </a:cubicBezTo>
                  <a:lnTo>
                    <a:pt x="0" y="24"/>
                  </a:lnTo>
                  <a:close/>
                  <a:moveTo>
                    <a:pt x="48" y="584"/>
                  </a:moveTo>
                  <a:lnTo>
                    <a:pt x="24" y="560"/>
                  </a:lnTo>
                  <a:lnTo>
                    <a:pt x="5608" y="560"/>
                  </a:lnTo>
                  <a:lnTo>
                    <a:pt x="5584" y="584"/>
                  </a:lnTo>
                  <a:lnTo>
                    <a:pt x="5584" y="24"/>
                  </a:lnTo>
                  <a:lnTo>
                    <a:pt x="5608" y="48"/>
                  </a:lnTo>
                  <a:lnTo>
                    <a:pt x="24" y="48"/>
                  </a:lnTo>
                  <a:lnTo>
                    <a:pt x="48" y="24"/>
                  </a:lnTo>
                  <a:lnTo>
                    <a:pt x="48" y="584"/>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5" name="Rectangle 31"/>
            <p:cNvSpPr>
              <a:spLocks noChangeArrowheads="1"/>
            </p:cNvSpPr>
            <p:nvPr/>
          </p:nvSpPr>
          <p:spPr bwMode="auto">
            <a:xfrm>
              <a:off x="1682" y="3909"/>
              <a:ext cx="315"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6" name="Freeform 32"/>
            <p:cNvSpPr>
              <a:spLocks noEditPoints="1"/>
            </p:cNvSpPr>
            <p:nvPr/>
          </p:nvSpPr>
          <p:spPr bwMode="auto">
            <a:xfrm>
              <a:off x="1680" y="3907"/>
              <a:ext cx="319" cy="36"/>
            </a:xfrm>
            <a:custGeom>
              <a:avLst/>
              <a:gdLst>
                <a:gd name="T0" fmla="*/ 0 w 5496"/>
                <a:gd name="T1" fmla="*/ 24 h 616"/>
                <a:gd name="T2" fmla="*/ 24 w 5496"/>
                <a:gd name="T3" fmla="*/ 0 h 616"/>
                <a:gd name="T4" fmla="*/ 5472 w 5496"/>
                <a:gd name="T5" fmla="*/ 0 h 616"/>
                <a:gd name="T6" fmla="*/ 5496 w 5496"/>
                <a:gd name="T7" fmla="*/ 24 h 616"/>
                <a:gd name="T8" fmla="*/ 5496 w 5496"/>
                <a:gd name="T9" fmla="*/ 592 h 616"/>
                <a:gd name="T10" fmla="*/ 5472 w 5496"/>
                <a:gd name="T11" fmla="*/ 616 h 616"/>
                <a:gd name="T12" fmla="*/ 24 w 5496"/>
                <a:gd name="T13" fmla="*/ 616 h 616"/>
                <a:gd name="T14" fmla="*/ 0 w 5496"/>
                <a:gd name="T15" fmla="*/ 592 h 616"/>
                <a:gd name="T16" fmla="*/ 0 w 5496"/>
                <a:gd name="T17" fmla="*/ 24 h 616"/>
                <a:gd name="T18" fmla="*/ 48 w 5496"/>
                <a:gd name="T19" fmla="*/ 592 h 616"/>
                <a:gd name="T20" fmla="*/ 24 w 5496"/>
                <a:gd name="T21" fmla="*/ 568 h 616"/>
                <a:gd name="T22" fmla="*/ 5472 w 5496"/>
                <a:gd name="T23" fmla="*/ 568 h 616"/>
                <a:gd name="T24" fmla="*/ 5448 w 5496"/>
                <a:gd name="T25" fmla="*/ 592 h 616"/>
                <a:gd name="T26" fmla="*/ 5448 w 5496"/>
                <a:gd name="T27" fmla="*/ 24 h 616"/>
                <a:gd name="T28" fmla="*/ 5472 w 5496"/>
                <a:gd name="T29" fmla="*/ 48 h 616"/>
                <a:gd name="T30" fmla="*/ 24 w 5496"/>
                <a:gd name="T31" fmla="*/ 48 h 616"/>
                <a:gd name="T32" fmla="*/ 48 w 5496"/>
                <a:gd name="T33" fmla="*/ 24 h 616"/>
                <a:gd name="T34" fmla="*/ 48 w 5496"/>
                <a:gd name="T35" fmla="*/ 59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96" h="616">
                  <a:moveTo>
                    <a:pt x="0" y="24"/>
                  </a:moveTo>
                  <a:cubicBezTo>
                    <a:pt x="0" y="11"/>
                    <a:pt x="11" y="0"/>
                    <a:pt x="24" y="0"/>
                  </a:cubicBezTo>
                  <a:lnTo>
                    <a:pt x="5472" y="0"/>
                  </a:lnTo>
                  <a:cubicBezTo>
                    <a:pt x="5486" y="0"/>
                    <a:pt x="5496" y="11"/>
                    <a:pt x="5496" y="24"/>
                  </a:cubicBezTo>
                  <a:lnTo>
                    <a:pt x="5496" y="592"/>
                  </a:lnTo>
                  <a:cubicBezTo>
                    <a:pt x="5496" y="606"/>
                    <a:pt x="5486" y="616"/>
                    <a:pt x="5472" y="616"/>
                  </a:cubicBezTo>
                  <a:lnTo>
                    <a:pt x="24" y="616"/>
                  </a:lnTo>
                  <a:cubicBezTo>
                    <a:pt x="11" y="616"/>
                    <a:pt x="0" y="606"/>
                    <a:pt x="0" y="592"/>
                  </a:cubicBezTo>
                  <a:lnTo>
                    <a:pt x="0" y="24"/>
                  </a:lnTo>
                  <a:close/>
                  <a:moveTo>
                    <a:pt x="48" y="592"/>
                  </a:moveTo>
                  <a:lnTo>
                    <a:pt x="24" y="568"/>
                  </a:lnTo>
                  <a:lnTo>
                    <a:pt x="5472" y="568"/>
                  </a:lnTo>
                  <a:lnTo>
                    <a:pt x="5448" y="592"/>
                  </a:lnTo>
                  <a:lnTo>
                    <a:pt x="5448" y="24"/>
                  </a:lnTo>
                  <a:lnTo>
                    <a:pt x="5472" y="48"/>
                  </a:lnTo>
                  <a:lnTo>
                    <a:pt x="24" y="48"/>
                  </a:lnTo>
                  <a:lnTo>
                    <a:pt x="48" y="24"/>
                  </a:lnTo>
                  <a:lnTo>
                    <a:pt x="48" y="592"/>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7" name="Rectangle 33"/>
            <p:cNvSpPr>
              <a:spLocks noChangeArrowheads="1"/>
            </p:cNvSpPr>
            <p:nvPr/>
          </p:nvSpPr>
          <p:spPr bwMode="auto">
            <a:xfrm>
              <a:off x="1716" y="3761"/>
              <a:ext cx="281"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8" name="Freeform 34"/>
            <p:cNvSpPr>
              <a:spLocks noEditPoints="1"/>
            </p:cNvSpPr>
            <p:nvPr/>
          </p:nvSpPr>
          <p:spPr bwMode="auto">
            <a:xfrm>
              <a:off x="1715" y="3760"/>
              <a:ext cx="284" cy="36"/>
            </a:xfrm>
            <a:custGeom>
              <a:avLst/>
              <a:gdLst>
                <a:gd name="T0" fmla="*/ 0 w 4896"/>
                <a:gd name="T1" fmla="*/ 24 h 616"/>
                <a:gd name="T2" fmla="*/ 24 w 4896"/>
                <a:gd name="T3" fmla="*/ 0 h 616"/>
                <a:gd name="T4" fmla="*/ 4872 w 4896"/>
                <a:gd name="T5" fmla="*/ 0 h 616"/>
                <a:gd name="T6" fmla="*/ 4896 w 4896"/>
                <a:gd name="T7" fmla="*/ 24 h 616"/>
                <a:gd name="T8" fmla="*/ 4896 w 4896"/>
                <a:gd name="T9" fmla="*/ 592 h 616"/>
                <a:gd name="T10" fmla="*/ 4872 w 4896"/>
                <a:gd name="T11" fmla="*/ 616 h 616"/>
                <a:gd name="T12" fmla="*/ 24 w 4896"/>
                <a:gd name="T13" fmla="*/ 616 h 616"/>
                <a:gd name="T14" fmla="*/ 0 w 4896"/>
                <a:gd name="T15" fmla="*/ 592 h 616"/>
                <a:gd name="T16" fmla="*/ 0 w 4896"/>
                <a:gd name="T17" fmla="*/ 24 h 616"/>
                <a:gd name="T18" fmla="*/ 48 w 4896"/>
                <a:gd name="T19" fmla="*/ 592 h 616"/>
                <a:gd name="T20" fmla="*/ 24 w 4896"/>
                <a:gd name="T21" fmla="*/ 568 h 616"/>
                <a:gd name="T22" fmla="*/ 4872 w 4896"/>
                <a:gd name="T23" fmla="*/ 568 h 616"/>
                <a:gd name="T24" fmla="*/ 4848 w 4896"/>
                <a:gd name="T25" fmla="*/ 592 h 616"/>
                <a:gd name="T26" fmla="*/ 4848 w 4896"/>
                <a:gd name="T27" fmla="*/ 24 h 616"/>
                <a:gd name="T28" fmla="*/ 4872 w 4896"/>
                <a:gd name="T29" fmla="*/ 48 h 616"/>
                <a:gd name="T30" fmla="*/ 24 w 4896"/>
                <a:gd name="T31" fmla="*/ 48 h 616"/>
                <a:gd name="T32" fmla="*/ 48 w 4896"/>
                <a:gd name="T33" fmla="*/ 24 h 616"/>
                <a:gd name="T34" fmla="*/ 48 w 4896"/>
                <a:gd name="T35" fmla="*/ 59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96" h="616">
                  <a:moveTo>
                    <a:pt x="0" y="24"/>
                  </a:moveTo>
                  <a:cubicBezTo>
                    <a:pt x="0" y="11"/>
                    <a:pt x="11" y="0"/>
                    <a:pt x="24" y="0"/>
                  </a:cubicBezTo>
                  <a:lnTo>
                    <a:pt x="4872" y="0"/>
                  </a:lnTo>
                  <a:cubicBezTo>
                    <a:pt x="4886" y="0"/>
                    <a:pt x="4896" y="11"/>
                    <a:pt x="4896" y="24"/>
                  </a:cubicBezTo>
                  <a:lnTo>
                    <a:pt x="4896" y="592"/>
                  </a:lnTo>
                  <a:cubicBezTo>
                    <a:pt x="4896" y="606"/>
                    <a:pt x="4886" y="616"/>
                    <a:pt x="4872" y="616"/>
                  </a:cubicBezTo>
                  <a:lnTo>
                    <a:pt x="24" y="616"/>
                  </a:lnTo>
                  <a:cubicBezTo>
                    <a:pt x="11" y="616"/>
                    <a:pt x="0" y="606"/>
                    <a:pt x="0" y="592"/>
                  </a:cubicBezTo>
                  <a:lnTo>
                    <a:pt x="0" y="24"/>
                  </a:lnTo>
                  <a:close/>
                  <a:moveTo>
                    <a:pt x="48" y="592"/>
                  </a:moveTo>
                  <a:lnTo>
                    <a:pt x="24" y="568"/>
                  </a:lnTo>
                  <a:lnTo>
                    <a:pt x="4872" y="568"/>
                  </a:lnTo>
                  <a:lnTo>
                    <a:pt x="4848" y="592"/>
                  </a:lnTo>
                  <a:lnTo>
                    <a:pt x="4848" y="24"/>
                  </a:lnTo>
                  <a:lnTo>
                    <a:pt x="4872" y="48"/>
                  </a:lnTo>
                  <a:lnTo>
                    <a:pt x="24" y="48"/>
                  </a:lnTo>
                  <a:lnTo>
                    <a:pt x="48" y="24"/>
                  </a:lnTo>
                  <a:lnTo>
                    <a:pt x="48" y="592"/>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39" name="Rectangle 35"/>
            <p:cNvSpPr>
              <a:spLocks noChangeArrowheads="1"/>
            </p:cNvSpPr>
            <p:nvPr/>
          </p:nvSpPr>
          <p:spPr bwMode="auto">
            <a:xfrm>
              <a:off x="1659" y="3614"/>
              <a:ext cx="338"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0" name="Freeform 36"/>
            <p:cNvSpPr>
              <a:spLocks noEditPoints="1"/>
            </p:cNvSpPr>
            <p:nvPr/>
          </p:nvSpPr>
          <p:spPr bwMode="auto">
            <a:xfrm>
              <a:off x="1658" y="3612"/>
              <a:ext cx="341" cy="36"/>
            </a:xfrm>
            <a:custGeom>
              <a:avLst/>
              <a:gdLst>
                <a:gd name="T0" fmla="*/ 0 w 5880"/>
                <a:gd name="T1" fmla="*/ 24 h 616"/>
                <a:gd name="T2" fmla="*/ 24 w 5880"/>
                <a:gd name="T3" fmla="*/ 0 h 616"/>
                <a:gd name="T4" fmla="*/ 5856 w 5880"/>
                <a:gd name="T5" fmla="*/ 0 h 616"/>
                <a:gd name="T6" fmla="*/ 5880 w 5880"/>
                <a:gd name="T7" fmla="*/ 24 h 616"/>
                <a:gd name="T8" fmla="*/ 5880 w 5880"/>
                <a:gd name="T9" fmla="*/ 592 h 616"/>
                <a:gd name="T10" fmla="*/ 5856 w 5880"/>
                <a:gd name="T11" fmla="*/ 616 h 616"/>
                <a:gd name="T12" fmla="*/ 24 w 5880"/>
                <a:gd name="T13" fmla="*/ 616 h 616"/>
                <a:gd name="T14" fmla="*/ 0 w 5880"/>
                <a:gd name="T15" fmla="*/ 592 h 616"/>
                <a:gd name="T16" fmla="*/ 0 w 5880"/>
                <a:gd name="T17" fmla="*/ 24 h 616"/>
                <a:gd name="T18" fmla="*/ 48 w 5880"/>
                <a:gd name="T19" fmla="*/ 592 h 616"/>
                <a:gd name="T20" fmla="*/ 24 w 5880"/>
                <a:gd name="T21" fmla="*/ 568 h 616"/>
                <a:gd name="T22" fmla="*/ 5856 w 5880"/>
                <a:gd name="T23" fmla="*/ 568 h 616"/>
                <a:gd name="T24" fmla="*/ 5832 w 5880"/>
                <a:gd name="T25" fmla="*/ 592 h 616"/>
                <a:gd name="T26" fmla="*/ 5832 w 5880"/>
                <a:gd name="T27" fmla="*/ 24 h 616"/>
                <a:gd name="T28" fmla="*/ 5856 w 5880"/>
                <a:gd name="T29" fmla="*/ 48 h 616"/>
                <a:gd name="T30" fmla="*/ 24 w 5880"/>
                <a:gd name="T31" fmla="*/ 48 h 616"/>
                <a:gd name="T32" fmla="*/ 48 w 5880"/>
                <a:gd name="T33" fmla="*/ 24 h 616"/>
                <a:gd name="T34" fmla="*/ 48 w 5880"/>
                <a:gd name="T35" fmla="*/ 59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80" h="616">
                  <a:moveTo>
                    <a:pt x="0" y="24"/>
                  </a:moveTo>
                  <a:cubicBezTo>
                    <a:pt x="0" y="11"/>
                    <a:pt x="11" y="0"/>
                    <a:pt x="24" y="0"/>
                  </a:cubicBezTo>
                  <a:lnTo>
                    <a:pt x="5856" y="0"/>
                  </a:lnTo>
                  <a:cubicBezTo>
                    <a:pt x="5870" y="0"/>
                    <a:pt x="5880" y="11"/>
                    <a:pt x="5880" y="24"/>
                  </a:cubicBezTo>
                  <a:lnTo>
                    <a:pt x="5880" y="592"/>
                  </a:lnTo>
                  <a:cubicBezTo>
                    <a:pt x="5880" y="606"/>
                    <a:pt x="5870" y="616"/>
                    <a:pt x="5856" y="616"/>
                  </a:cubicBezTo>
                  <a:lnTo>
                    <a:pt x="24" y="616"/>
                  </a:lnTo>
                  <a:cubicBezTo>
                    <a:pt x="11" y="616"/>
                    <a:pt x="0" y="606"/>
                    <a:pt x="0" y="592"/>
                  </a:cubicBezTo>
                  <a:lnTo>
                    <a:pt x="0" y="24"/>
                  </a:lnTo>
                  <a:close/>
                  <a:moveTo>
                    <a:pt x="48" y="592"/>
                  </a:moveTo>
                  <a:lnTo>
                    <a:pt x="24" y="568"/>
                  </a:lnTo>
                  <a:lnTo>
                    <a:pt x="5856" y="568"/>
                  </a:lnTo>
                  <a:lnTo>
                    <a:pt x="5832" y="592"/>
                  </a:lnTo>
                  <a:lnTo>
                    <a:pt x="5832" y="24"/>
                  </a:lnTo>
                  <a:lnTo>
                    <a:pt x="5856" y="48"/>
                  </a:lnTo>
                  <a:lnTo>
                    <a:pt x="24" y="48"/>
                  </a:lnTo>
                  <a:lnTo>
                    <a:pt x="48" y="24"/>
                  </a:lnTo>
                  <a:lnTo>
                    <a:pt x="48" y="592"/>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1" name="Rectangle 37"/>
            <p:cNvSpPr>
              <a:spLocks noChangeArrowheads="1"/>
            </p:cNvSpPr>
            <p:nvPr/>
          </p:nvSpPr>
          <p:spPr bwMode="auto">
            <a:xfrm>
              <a:off x="1384" y="3466"/>
              <a:ext cx="613"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2" name="Freeform 38"/>
            <p:cNvSpPr>
              <a:spLocks noEditPoints="1"/>
            </p:cNvSpPr>
            <p:nvPr/>
          </p:nvSpPr>
          <p:spPr bwMode="auto">
            <a:xfrm>
              <a:off x="1383" y="3465"/>
              <a:ext cx="616" cy="36"/>
            </a:xfrm>
            <a:custGeom>
              <a:avLst/>
              <a:gdLst>
                <a:gd name="T0" fmla="*/ 0 w 10624"/>
                <a:gd name="T1" fmla="*/ 24 h 616"/>
                <a:gd name="T2" fmla="*/ 24 w 10624"/>
                <a:gd name="T3" fmla="*/ 0 h 616"/>
                <a:gd name="T4" fmla="*/ 10600 w 10624"/>
                <a:gd name="T5" fmla="*/ 0 h 616"/>
                <a:gd name="T6" fmla="*/ 10624 w 10624"/>
                <a:gd name="T7" fmla="*/ 24 h 616"/>
                <a:gd name="T8" fmla="*/ 10624 w 10624"/>
                <a:gd name="T9" fmla="*/ 592 h 616"/>
                <a:gd name="T10" fmla="*/ 10600 w 10624"/>
                <a:gd name="T11" fmla="*/ 616 h 616"/>
                <a:gd name="T12" fmla="*/ 24 w 10624"/>
                <a:gd name="T13" fmla="*/ 616 h 616"/>
                <a:gd name="T14" fmla="*/ 0 w 10624"/>
                <a:gd name="T15" fmla="*/ 592 h 616"/>
                <a:gd name="T16" fmla="*/ 0 w 10624"/>
                <a:gd name="T17" fmla="*/ 24 h 616"/>
                <a:gd name="T18" fmla="*/ 48 w 10624"/>
                <a:gd name="T19" fmla="*/ 592 h 616"/>
                <a:gd name="T20" fmla="*/ 24 w 10624"/>
                <a:gd name="T21" fmla="*/ 568 h 616"/>
                <a:gd name="T22" fmla="*/ 10600 w 10624"/>
                <a:gd name="T23" fmla="*/ 568 h 616"/>
                <a:gd name="T24" fmla="*/ 10576 w 10624"/>
                <a:gd name="T25" fmla="*/ 592 h 616"/>
                <a:gd name="T26" fmla="*/ 10576 w 10624"/>
                <a:gd name="T27" fmla="*/ 24 h 616"/>
                <a:gd name="T28" fmla="*/ 10600 w 10624"/>
                <a:gd name="T29" fmla="*/ 48 h 616"/>
                <a:gd name="T30" fmla="*/ 24 w 10624"/>
                <a:gd name="T31" fmla="*/ 48 h 616"/>
                <a:gd name="T32" fmla="*/ 48 w 10624"/>
                <a:gd name="T33" fmla="*/ 24 h 616"/>
                <a:gd name="T34" fmla="*/ 48 w 10624"/>
                <a:gd name="T35" fmla="*/ 59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24" h="616">
                  <a:moveTo>
                    <a:pt x="0" y="24"/>
                  </a:moveTo>
                  <a:cubicBezTo>
                    <a:pt x="0" y="11"/>
                    <a:pt x="11" y="0"/>
                    <a:pt x="24" y="0"/>
                  </a:cubicBezTo>
                  <a:lnTo>
                    <a:pt x="10600" y="0"/>
                  </a:lnTo>
                  <a:cubicBezTo>
                    <a:pt x="10614" y="0"/>
                    <a:pt x="10624" y="11"/>
                    <a:pt x="10624" y="24"/>
                  </a:cubicBezTo>
                  <a:lnTo>
                    <a:pt x="10624" y="592"/>
                  </a:lnTo>
                  <a:cubicBezTo>
                    <a:pt x="10624" y="606"/>
                    <a:pt x="10614" y="616"/>
                    <a:pt x="10600" y="616"/>
                  </a:cubicBezTo>
                  <a:lnTo>
                    <a:pt x="24" y="616"/>
                  </a:lnTo>
                  <a:cubicBezTo>
                    <a:pt x="11" y="616"/>
                    <a:pt x="0" y="606"/>
                    <a:pt x="0" y="592"/>
                  </a:cubicBezTo>
                  <a:lnTo>
                    <a:pt x="0" y="24"/>
                  </a:lnTo>
                  <a:close/>
                  <a:moveTo>
                    <a:pt x="48" y="592"/>
                  </a:moveTo>
                  <a:lnTo>
                    <a:pt x="24" y="568"/>
                  </a:lnTo>
                  <a:lnTo>
                    <a:pt x="10600" y="568"/>
                  </a:lnTo>
                  <a:lnTo>
                    <a:pt x="10576" y="592"/>
                  </a:lnTo>
                  <a:lnTo>
                    <a:pt x="10576" y="24"/>
                  </a:lnTo>
                  <a:lnTo>
                    <a:pt x="10600" y="48"/>
                  </a:lnTo>
                  <a:lnTo>
                    <a:pt x="24" y="48"/>
                  </a:lnTo>
                  <a:lnTo>
                    <a:pt x="48" y="24"/>
                  </a:lnTo>
                  <a:lnTo>
                    <a:pt x="48" y="592"/>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3" name="Rectangle 39"/>
            <p:cNvSpPr>
              <a:spLocks noChangeArrowheads="1"/>
            </p:cNvSpPr>
            <p:nvPr/>
          </p:nvSpPr>
          <p:spPr bwMode="auto">
            <a:xfrm>
              <a:off x="802" y="3319"/>
              <a:ext cx="1195"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4" name="Freeform 40"/>
            <p:cNvSpPr>
              <a:spLocks noEditPoints="1"/>
            </p:cNvSpPr>
            <p:nvPr/>
          </p:nvSpPr>
          <p:spPr bwMode="auto">
            <a:xfrm>
              <a:off x="801" y="3317"/>
              <a:ext cx="1198" cy="36"/>
            </a:xfrm>
            <a:custGeom>
              <a:avLst/>
              <a:gdLst>
                <a:gd name="T0" fmla="*/ 0 w 20680"/>
                <a:gd name="T1" fmla="*/ 24 h 616"/>
                <a:gd name="T2" fmla="*/ 24 w 20680"/>
                <a:gd name="T3" fmla="*/ 0 h 616"/>
                <a:gd name="T4" fmla="*/ 20656 w 20680"/>
                <a:gd name="T5" fmla="*/ 0 h 616"/>
                <a:gd name="T6" fmla="*/ 20680 w 20680"/>
                <a:gd name="T7" fmla="*/ 24 h 616"/>
                <a:gd name="T8" fmla="*/ 20680 w 20680"/>
                <a:gd name="T9" fmla="*/ 592 h 616"/>
                <a:gd name="T10" fmla="*/ 20656 w 20680"/>
                <a:gd name="T11" fmla="*/ 616 h 616"/>
                <a:gd name="T12" fmla="*/ 24 w 20680"/>
                <a:gd name="T13" fmla="*/ 616 h 616"/>
                <a:gd name="T14" fmla="*/ 0 w 20680"/>
                <a:gd name="T15" fmla="*/ 592 h 616"/>
                <a:gd name="T16" fmla="*/ 0 w 20680"/>
                <a:gd name="T17" fmla="*/ 24 h 616"/>
                <a:gd name="T18" fmla="*/ 48 w 20680"/>
                <a:gd name="T19" fmla="*/ 592 h 616"/>
                <a:gd name="T20" fmla="*/ 24 w 20680"/>
                <a:gd name="T21" fmla="*/ 568 h 616"/>
                <a:gd name="T22" fmla="*/ 20656 w 20680"/>
                <a:gd name="T23" fmla="*/ 568 h 616"/>
                <a:gd name="T24" fmla="*/ 20632 w 20680"/>
                <a:gd name="T25" fmla="*/ 592 h 616"/>
                <a:gd name="T26" fmla="*/ 20632 w 20680"/>
                <a:gd name="T27" fmla="*/ 24 h 616"/>
                <a:gd name="T28" fmla="*/ 20656 w 20680"/>
                <a:gd name="T29" fmla="*/ 48 h 616"/>
                <a:gd name="T30" fmla="*/ 24 w 20680"/>
                <a:gd name="T31" fmla="*/ 48 h 616"/>
                <a:gd name="T32" fmla="*/ 48 w 20680"/>
                <a:gd name="T33" fmla="*/ 24 h 616"/>
                <a:gd name="T34" fmla="*/ 48 w 20680"/>
                <a:gd name="T35" fmla="*/ 59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80" h="616">
                  <a:moveTo>
                    <a:pt x="0" y="24"/>
                  </a:moveTo>
                  <a:cubicBezTo>
                    <a:pt x="0" y="11"/>
                    <a:pt x="11" y="0"/>
                    <a:pt x="24" y="0"/>
                  </a:cubicBezTo>
                  <a:lnTo>
                    <a:pt x="20656" y="0"/>
                  </a:lnTo>
                  <a:cubicBezTo>
                    <a:pt x="20670" y="0"/>
                    <a:pt x="20680" y="11"/>
                    <a:pt x="20680" y="24"/>
                  </a:cubicBezTo>
                  <a:lnTo>
                    <a:pt x="20680" y="592"/>
                  </a:lnTo>
                  <a:cubicBezTo>
                    <a:pt x="20680" y="606"/>
                    <a:pt x="20670" y="616"/>
                    <a:pt x="20656" y="616"/>
                  </a:cubicBezTo>
                  <a:lnTo>
                    <a:pt x="24" y="616"/>
                  </a:lnTo>
                  <a:cubicBezTo>
                    <a:pt x="11" y="616"/>
                    <a:pt x="0" y="606"/>
                    <a:pt x="0" y="592"/>
                  </a:cubicBezTo>
                  <a:lnTo>
                    <a:pt x="0" y="24"/>
                  </a:lnTo>
                  <a:close/>
                  <a:moveTo>
                    <a:pt x="48" y="592"/>
                  </a:moveTo>
                  <a:lnTo>
                    <a:pt x="24" y="568"/>
                  </a:lnTo>
                  <a:lnTo>
                    <a:pt x="20656" y="568"/>
                  </a:lnTo>
                  <a:lnTo>
                    <a:pt x="20632" y="592"/>
                  </a:lnTo>
                  <a:lnTo>
                    <a:pt x="20632" y="24"/>
                  </a:lnTo>
                  <a:lnTo>
                    <a:pt x="20656" y="48"/>
                  </a:lnTo>
                  <a:lnTo>
                    <a:pt x="24" y="48"/>
                  </a:lnTo>
                  <a:lnTo>
                    <a:pt x="48" y="24"/>
                  </a:lnTo>
                  <a:lnTo>
                    <a:pt x="48" y="592"/>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5" name="Rectangle 41"/>
            <p:cNvSpPr>
              <a:spLocks noChangeArrowheads="1"/>
            </p:cNvSpPr>
            <p:nvPr/>
          </p:nvSpPr>
          <p:spPr bwMode="auto">
            <a:xfrm>
              <a:off x="1090" y="3171"/>
              <a:ext cx="907" cy="33"/>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6" name="Freeform 42"/>
            <p:cNvSpPr>
              <a:spLocks noEditPoints="1"/>
            </p:cNvSpPr>
            <p:nvPr/>
          </p:nvSpPr>
          <p:spPr bwMode="auto">
            <a:xfrm>
              <a:off x="1088" y="3170"/>
              <a:ext cx="911" cy="35"/>
            </a:xfrm>
            <a:custGeom>
              <a:avLst/>
              <a:gdLst>
                <a:gd name="T0" fmla="*/ 0 w 15712"/>
                <a:gd name="T1" fmla="*/ 24 h 616"/>
                <a:gd name="T2" fmla="*/ 24 w 15712"/>
                <a:gd name="T3" fmla="*/ 0 h 616"/>
                <a:gd name="T4" fmla="*/ 15688 w 15712"/>
                <a:gd name="T5" fmla="*/ 0 h 616"/>
                <a:gd name="T6" fmla="*/ 15712 w 15712"/>
                <a:gd name="T7" fmla="*/ 24 h 616"/>
                <a:gd name="T8" fmla="*/ 15712 w 15712"/>
                <a:gd name="T9" fmla="*/ 592 h 616"/>
                <a:gd name="T10" fmla="*/ 15688 w 15712"/>
                <a:gd name="T11" fmla="*/ 616 h 616"/>
                <a:gd name="T12" fmla="*/ 24 w 15712"/>
                <a:gd name="T13" fmla="*/ 616 h 616"/>
                <a:gd name="T14" fmla="*/ 0 w 15712"/>
                <a:gd name="T15" fmla="*/ 592 h 616"/>
                <a:gd name="T16" fmla="*/ 0 w 15712"/>
                <a:gd name="T17" fmla="*/ 24 h 616"/>
                <a:gd name="T18" fmla="*/ 48 w 15712"/>
                <a:gd name="T19" fmla="*/ 592 h 616"/>
                <a:gd name="T20" fmla="*/ 24 w 15712"/>
                <a:gd name="T21" fmla="*/ 568 h 616"/>
                <a:gd name="T22" fmla="*/ 15688 w 15712"/>
                <a:gd name="T23" fmla="*/ 568 h 616"/>
                <a:gd name="T24" fmla="*/ 15664 w 15712"/>
                <a:gd name="T25" fmla="*/ 592 h 616"/>
                <a:gd name="T26" fmla="*/ 15664 w 15712"/>
                <a:gd name="T27" fmla="*/ 24 h 616"/>
                <a:gd name="T28" fmla="*/ 15688 w 15712"/>
                <a:gd name="T29" fmla="*/ 48 h 616"/>
                <a:gd name="T30" fmla="*/ 24 w 15712"/>
                <a:gd name="T31" fmla="*/ 48 h 616"/>
                <a:gd name="T32" fmla="*/ 48 w 15712"/>
                <a:gd name="T33" fmla="*/ 24 h 616"/>
                <a:gd name="T34" fmla="*/ 48 w 15712"/>
                <a:gd name="T35" fmla="*/ 592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12" h="616">
                  <a:moveTo>
                    <a:pt x="0" y="24"/>
                  </a:moveTo>
                  <a:cubicBezTo>
                    <a:pt x="0" y="11"/>
                    <a:pt x="11" y="0"/>
                    <a:pt x="24" y="0"/>
                  </a:cubicBezTo>
                  <a:lnTo>
                    <a:pt x="15688" y="0"/>
                  </a:lnTo>
                  <a:cubicBezTo>
                    <a:pt x="15702" y="0"/>
                    <a:pt x="15712" y="11"/>
                    <a:pt x="15712" y="24"/>
                  </a:cubicBezTo>
                  <a:lnTo>
                    <a:pt x="15712" y="592"/>
                  </a:lnTo>
                  <a:cubicBezTo>
                    <a:pt x="15712" y="606"/>
                    <a:pt x="15702" y="616"/>
                    <a:pt x="15688" y="616"/>
                  </a:cubicBezTo>
                  <a:lnTo>
                    <a:pt x="24" y="616"/>
                  </a:lnTo>
                  <a:cubicBezTo>
                    <a:pt x="11" y="616"/>
                    <a:pt x="0" y="606"/>
                    <a:pt x="0" y="592"/>
                  </a:cubicBezTo>
                  <a:lnTo>
                    <a:pt x="0" y="24"/>
                  </a:lnTo>
                  <a:close/>
                  <a:moveTo>
                    <a:pt x="48" y="592"/>
                  </a:moveTo>
                  <a:lnTo>
                    <a:pt x="24" y="568"/>
                  </a:lnTo>
                  <a:lnTo>
                    <a:pt x="15688" y="568"/>
                  </a:lnTo>
                  <a:lnTo>
                    <a:pt x="15664" y="592"/>
                  </a:lnTo>
                  <a:lnTo>
                    <a:pt x="15664" y="24"/>
                  </a:lnTo>
                  <a:lnTo>
                    <a:pt x="15688" y="48"/>
                  </a:lnTo>
                  <a:lnTo>
                    <a:pt x="24" y="48"/>
                  </a:lnTo>
                  <a:lnTo>
                    <a:pt x="48" y="24"/>
                  </a:lnTo>
                  <a:lnTo>
                    <a:pt x="48" y="592"/>
                  </a:lnTo>
                  <a:close/>
                </a:path>
              </a:pathLst>
            </a:custGeom>
            <a:solidFill>
              <a:srgbClr val="66FFCC"/>
            </a:solidFill>
            <a:ln w="0"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7" name="Freeform 43"/>
            <p:cNvSpPr>
              <a:spLocks noEditPoints="1"/>
            </p:cNvSpPr>
            <p:nvPr/>
          </p:nvSpPr>
          <p:spPr bwMode="auto">
            <a:xfrm>
              <a:off x="740" y="3138"/>
              <a:ext cx="1257" cy="2099"/>
            </a:xfrm>
            <a:custGeom>
              <a:avLst/>
              <a:gdLst>
                <a:gd name="T0" fmla="*/ 1257 w 1257"/>
                <a:gd name="T1" fmla="*/ 2066 h 2099"/>
                <a:gd name="T2" fmla="*/ 1135 w 1257"/>
                <a:gd name="T3" fmla="*/ 2099 h 2099"/>
                <a:gd name="T4" fmla="*/ 1132 w 1257"/>
                <a:gd name="T5" fmla="*/ 1919 h 2099"/>
                <a:gd name="T6" fmla="*/ 1257 w 1257"/>
                <a:gd name="T7" fmla="*/ 1952 h 2099"/>
                <a:gd name="T8" fmla="*/ 1132 w 1257"/>
                <a:gd name="T9" fmla="*/ 1919 h 2099"/>
                <a:gd name="T10" fmla="*/ 1257 w 1257"/>
                <a:gd name="T11" fmla="*/ 1771 h 2099"/>
                <a:gd name="T12" fmla="*/ 1103 w 1257"/>
                <a:gd name="T13" fmla="*/ 1804 h 2099"/>
                <a:gd name="T14" fmla="*/ 1078 w 1257"/>
                <a:gd name="T15" fmla="*/ 1624 h 2099"/>
                <a:gd name="T16" fmla="*/ 1257 w 1257"/>
                <a:gd name="T17" fmla="*/ 1656 h 2099"/>
                <a:gd name="T18" fmla="*/ 1078 w 1257"/>
                <a:gd name="T19" fmla="*/ 1624 h 2099"/>
                <a:gd name="T20" fmla="*/ 1257 w 1257"/>
                <a:gd name="T21" fmla="*/ 1476 h 2099"/>
                <a:gd name="T22" fmla="*/ 1108 w 1257"/>
                <a:gd name="T23" fmla="*/ 1509 h 2099"/>
                <a:gd name="T24" fmla="*/ 1103 w 1257"/>
                <a:gd name="T25" fmla="*/ 1329 h 2099"/>
                <a:gd name="T26" fmla="*/ 1257 w 1257"/>
                <a:gd name="T27" fmla="*/ 1361 h 2099"/>
                <a:gd name="T28" fmla="*/ 1103 w 1257"/>
                <a:gd name="T29" fmla="*/ 1329 h 2099"/>
                <a:gd name="T30" fmla="*/ 1257 w 1257"/>
                <a:gd name="T31" fmla="*/ 1181 h 2099"/>
                <a:gd name="T32" fmla="*/ 1056 w 1257"/>
                <a:gd name="T33" fmla="*/ 1214 h 2099"/>
                <a:gd name="T34" fmla="*/ 954 w 1257"/>
                <a:gd name="T35" fmla="*/ 1034 h 2099"/>
                <a:gd name="T36" fmla="*/ 1257 w 1257"/>
                <a:gd name="T37" fmla="*/ 1066 h 2099"/>
                <a:gd name="T38" fmla="*/ 954 w 1257"/>
                <a:gd name="T39" fmla="*/ 1034 h 2099"/>
                <a:gd name="T40" fmla="*/ 1257 w 1257"/>
                <a:gd name="T41" fmla="*/ 886 h 2099"/>
                <a:gd name="T42" fmla="*/ 940 w 1257"/>
                <a:gd name="T43" fmla="*/ 919 h 2099"/>
                <a:gd name="T44" fmla="*/ 967 w 1257"/>
                <a:gd name="T45" fmla="*/ 739 h 2099"/>
                <a:gd name="T46" fmla="*/ 1257 w 1257"/>
                <a:gd name="T47" fmla="*/ 771 h 2099"/>
                <a:gd name="T48" fmla="*/ 967 w 1257"/>
                <a:gd name="T49" fmla="*/ 739 h 2099"/>
                <a:gd name="T50" fmla="*/ 1257 w 1257"/>
                <a:gd name="T51" fmla="*/ 591 h 2099"/>
                <a:gd name="T52" fmla="*/ 1012 w 1257"/>
                <a:gd name="T53" fmla="*/ 623 h 2099"/>
                <a:gd name="T54" fmla="*/ 938 w 1257"/>
                <a:gd name="T55" fmla="*/ 443 h 2099"/>
                <a:gd name="T56" fmla="*/ 1257 w 1257"/>
                <a:gd name="T57" fmla="*/ 476 h 2099"/>
                <a:gd name="T58" fmla="*/ 938 w 1257"/>
                <a:gd name="T59" fmla="*/ 443 h 2099"/>
                <a:gd name="T60" fmla="*/ 1257 w 1257"/>
                <a:gd name="T61" fmla="*/ 295 h 2099"/>
                <a:gd name="T62" fmla="*/ 634 w 1257"/>
                <a:gd name="T63" fmla="*/ 328 h 2099"/>
                <a:gd name="T64" fmla="*/ 0 w 1257"/>
                <a:gd name="T65" fmla="*/ 148 h 2099"/>
                <a:gd name="T66" fmla="*/ 1257 w 1257"/>
                <a:gd name="T67" fmla="*/ 181 h 2099"/>
                <a:gd name="T68" fmla="*/ 0 w 1257"/>
                <a:gd name="T69" fmla="*/ 148 h 2099"/>
                <a:gd name="T70" fmla="*/ 1257 w 1257"/>
                <a:gd name="T71" fmla="*/ 0 h 2099"/>
                <a:gd name="T72" fmla="*/ 143 w 1257"/>
                <a:gd name="T73" fmla="*/ 33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7" h="2099">
                  <a:moveTo>
                    <a:pt x="1135" y="2066"/>
                  </a:moveTo>
                  <a:lnTo>
                    <a:pt x="1257" y="2066"/>
                  </a:lnTo>
                  <a:lnTo>
                    <a:pt x="1257" y="2099"/>
                  </a:lnTo>
                  <a:lnTo>
                    <a:pt x="1135" y="2099"/>
                  </a:lnTo>
                  <a:lnTo>
                    <a:pt x="1135" y="2066"/>
                  </a:lnTo>
                  <a:close/>
                  <a:moveTo>
                    <a:pt x="1132" y="1919"/>
                  </a:moveTo>
                  <a:lnTo>
                    <a:pt x="1257" y="1919"/>
                  </a:lnTo>
                  <a:lnTo>
                    <a:pt x="1257" y="1952"/>
                  </a:lnTo>
                  <a:lnTo>
                    <a:pt x="1132" y="1952"/>
                  </a:lnTo>
                  <a:lnTo>
                    <a:pt x="1132" y="1919"/>
                  </a:lnTo>
                  <a:close/>
                  <a:moveTo>
                    <a:pt x="1103" y="1771"/>
                  </a:moveTo>
                  <a:lnTo>
                    <a:pt x="1257" y="1771"/>
                  </a:lnTo>
                  <a:lnTo>
                    <a:pt x="1257" y="1804"/>
                  </a:lnTo>
                  <a:lnTo>
                    <a:pt x="1103" y="1804"/>
                  </a:lnTo>
                  <a:lnTo>
                    <a:pt x="1103" y="1771"/>
                  </a:lnTo>
                  <a:close/>
                  <a:moveTo>
                    <a:pt x="1078" y="1624"/>
                  </a:moveTo>
                  <a:lnTo>
                    <a:pt x="1257" y="1624"/>
                  </a:lnTo>
                  <a:lnTo>
                    <a:pt x="1257" y="1656"/>
                  </a:lnTo>
                  <a:lnTo>
                    <a:pt x="1078" y="1656"/>
                  </a:lnTo>
                  <a:lnTo>
                    <a:pt x="1078" y="1624"/>
                  </a:lnTo>
                  <a:close/>
                  <a:moveTo>
                    <a:pt x="1108" y="1476"/>
                  </a:moveTo>
                  <a:lnTo>
                    <a:pt x="1257" y="1476"/>
                  </a:lnTo>
                  <a:lnTo>
                    <a:pt x="1257" y="1509"/>
                  </a:lnTo>
                  <a:lnTo>
                    <a:pt x="1108" y="1509"/>
                  </a:lnTo>
                  <a:lnTo>
                    <a:pt x="1108" y="1476"/>
                  </a:lnTo>
                  <a:close/>
                  <a:moveTo>
                    <a:pt x="1103" y="1329"/>
                  </a:moveTo>
                  <a:lnTo>
                    <a:pt x="1257" y="1329"/>
                  </a:lnTo>
                  <a:lnTo>
                    <a:pt x="1257" y="1361"/>
                  </a:lnTo>
                  <a:lnTo>
                    <a:pt x="1103" y="1361"/>
                  </a:lnTo>
                  <a:lnTo>
                    <a:pt x="1103" y="1329"/>
                  </a:lnTo>
                  <a:close/>
                  <a:moveTo>
                    <a:pt x="1056" y="1181"/>
                  </a:moveTo>
                  <a:lnTo>
                    <a:pt x="1257" y="1181"/>
                  </a:lnTo>
                  <a:lnTo>
                    <a:pt x="1257" y="1214"/>
                  </a:lnTo>
                  <a:lnTo>
                    <a:pt x="1056" y="1214"/>
                  </a:lnTo>
                  <a:lnTo>
                    <a:pt x="1056" y="1181"/>
                  </a:lnTo>
                  <a:close/>
                  <a:moveTo>
                    <a:pt x="954" y="1034"/>
                  </a:moveTo>
                  <a:lnTo>
                    <a:pt x="1257" y="1034"/>
                  </a:lnTo>
                  <a:lnTo>
                    <a:pt x="1257" y="1066"/>
                  </a:lnTo>
                  <a:lnTo>
                    <a:pt x="954" y="1066"/>
                  </a:lnTo>
                  <a:lnTo>
                    <a:pt x="954" y="1034"/>
                  </a:lnTo>
                  <a:close/>
                  <a:moveTo>
                    <a:pt x="940" y="886"/>
                  </a:moveTo>
                  <a:lnTo>
                    <a:pt x="1257" y="886"/>
                  </a:lnTo>
                  <a:lnTo>
                    <a:pt x="1257" y="919"/>
                  </a:lnTo>
                  <a:lnTo>
                    <a:pt x="940" y="919"/>
                  </a:lnTo>
                  <a:lnTo>
                    <a:pt x="940" y="886"/>
                  </a:lnTo>
                  <a:close/>
                  <a:moveTo>
                    <a:pt x="967" y="739"/>
                  </a:moveTo>
                  <a:lnTo>
                    <a:pt x="1257" y="739"/>
                  </a:lnTo>
                  <a:lnTo>
                    <a:pt x="1257" y="771"/>
                  </a:lnTo>
                  <a:lnTo>
                    <a:pt x="967" y="771"/>
                  </a:lnTo>
                  <a:lnTo>
                    <a:pt x="967" y="739"/>
                  </a:lnTo>
                  <a:close/>
                  <a:moveTo>
                    <a:pt x="1012" y="591"/>
                  </a:moveTo>
                  <a:lnTo>
                    <a:pt x="1257" y="591"/>
                  </a:lnTo>
                  <a:lnTo>
                    <a:pt x="1257" y="623"/>
                  </a:lnTo>
                  <a:lnTo>
                    <a:pt x="1012" y="623"/>
                  </a:lnTo>
                  <a:lnTo>
                    <a:pt x="1012" y="591"/>
                  </a:lnTo>
                  <a:close/>
                  <a:moveTo>
                    <a:pt x="938" y="443"/>
                  </a:moveTo>
                  <a:lnTo>
                    <a:pt x="1257" y="443"/>
                  </a:lnTo>
                  <a:lnTo>
                    <a:pt x="1257" y="476"/>
                  </a:lnTo>
                  <a:lnTo>
                    <a:pt x="938" y="476"/>
                  </a:lnTo>
                  <a:lnTo>
                    <a:pt x="938" y="443"/>
                  </a:lnTo>
                  <a:close/>
                  <a:moveTo>
                    <a:pt x="634" y="295"/>
                  </a:moveTo>
                  <a:lnTo>
                    <a:pt x="1257" y="295"/>
                  </a:lnTo>
                  <a:lnTo>
                    <a:pt x="1257" y="328"/>
                  </a:lnTo>
                  <a:lnTo>
                    <a:pt x="634" y="328"/>
                  </a:lnTo>
                  <a:lnTo>
                    <a:pt x="634" y="295"/>
                  </a:lnTo>
                  <a:close/>
                  <a:moveTo>
                    <a:pt x="0" y="148"/>
                  </a:moveTo>
                  <a:lnTo>
                    <a:pt x="1257" y="148"/>
                  </a:lnTo>
                  <a:lnTo>
                    <a:pt x="1257" y="181"/>
                  </a:lnTo>
                  <a:lnTo>
                    <a:pt x="0" y="181"/>
                  </a:lnTo>
                  <a:lnTo>
                    <a:pt x="0" y="148"/>
                  </a:lnTo>
                  <a:close/>
                  <a:moveTo>
                    <a:pt x="143" y="0"/>
                  </a:moveTo>
                  <a:lnTo>
                    <a:pt x="1257" y="0"/>
                  </a:lnTo>
                  <a:lnTo>
                    <a:pt x="1257" y="33"/>
                  </a:lnTo>
                  <a:lnTo>
                    <a:pt x="143" y="33"/>
                  </a:lnTo>
                  <a:lnTo>
                    <a:pt x="143"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8" name="Rectangle 44"/>
            <p:cNvSpPr>
              <a:spLocks noChangeArrowheads="1"/>
            </p:cNvSpPr>
            <p:nvPr/>
          </p:nvSpPr>
          <p:spPr bwMode="auto">
            <a:xfrm>
              <a:off x="331" y="5326"/>
              <a:ext cx="3666" cy="3"/>
            </a:xfrm>
            <a:prstGeom prst="rect">
              <a:avLst/>
            </a:prstGeom>
            <a:solidFill>
              <a:srgbClr val="868686"/>
            </a:solidFill>
            <a:ln w="0"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9" name="Freeform 45"/>
            <p:cNvSpPr>
              <a:spLocks noEditPoints="1"/>
            </p:cNvSpPr>
            <p:nvPr/>
          </p:nvSpPr>
          <p:spPr bwMode="auto">
            <a:xfrm>
              <a:off x="330" y="5311"/>
              <a:ext cx="3668" cy="16"/>
            </a:xfrm>
            <a:custGeom>
              <a:avLst/>
              <a:gdLst>
                <a:gd name="T0" fmla="*/ 3668 w 3668"/>
                <a:gd name="T1" fmla="*/ 0 h 16"/>
                <a:gd name="T2" fmla="*/ 3668 w 3668"/>
                <a:gd name="T3" fmla="*/ 16 h 16"/>
                <a:gd name="T4" fmla="*/ 3666 w 3668"/>
                <a:gd name="T5" fmla="*/ 16 h 16"/>
                <a:gd name="T6" fmla="*/ 3666 w 3668"/>
                <a:gd name="T7" fmla="*/ 0 h 16"/>
                <a:gd name="T8" fmla="*/ 3668 w 3668"/>
                <a:gd name="T9" fmla="*/ 0 h 16"/>
                <a:gd name="T10" fmla="*/ 3335 w 3668"/>
                <a:gd name="T11" fmla="*/ 0 h 16"/>
                <a:gd name="T12" fmla="*/ 3335 w 3668"/>
                <a:gd name="T13" fmla="*/ 16 h 16"/>
                <a:gd name="T14" fmla="*/ 3332 w 3668"/>
                <a:gd name="T15" fmla="*/ 16 h 16"/>
                <a:gd name="T16" fmla="*/ 3332 w 3668"/>
                <a:gd name="T17" fmla="*/ 0 h 16"/>
                <a:gd name="T18" fmla="*/ 3335 w 3668"/>
                <a:gd name="T19" fmla="*/ 0 h 16"/>
                <a:gd name="T20" fmla="*/ 3002 w 3668"/>
                <a:gd name="T21" fmla="*/ 0 h 16"/>
                <a:gd name="T22" fmla="*/ 3002 w 3668"/>
                <a:gd name="T23" fmla="*/ 16 h 16"/>
                <a:gd name="T24" fmla="*/ 2999 w 3668"/>
                <a:gd name="T25" fmla="*/ 16 h 16"/>
                <a:gd name="T26" fmla="*/ 2999 w 3668"/>
                <a:gd name="T27" fmla="*/ 0 h 16"/>
                <a:gd name="T28" fmla="*/ 3002 w 3668"/>
                <a:gd name="T29" fmla="*/ 0 h 16"/>
                <a:gd name="T30" fmla="*/ 2668 w 3668"/>
                <a:gd name="T31" fmla="*/ 0 h 16"/>
                <a:gd name="T32" fmla="*/ 2668 w 3668"/>
                <a:gd name="T33" fmla="*/ 16 h 16"/>
                <a:gd name="T34" fmla="*/ 2665 w 3668"/>
                <a:gd name="T35" fmla="*/ 16 h 16"/>
                <a:gd name="T36" fmla="*/ 2665 w 3668"/>
                <a:gd name="T37" fmla="*/ 0 h 16"/>
                <a:gd name="T38" fmla="*/ 2668 w 3668"/>
                <a:gd name="T39" fmla="*/ 0 h 16"/>
                <a:gd name="T40" fmla="*/ 2335 w 3668"/>
                <a:gd name="T41" fmla="*/ 0 h 16"/>
                <a:gd name="T42" fmla="*/ 2335 w 3668"/>
                <a:gd name="T43" fmla="*/ 16 h 16"/>
                <a:gd name="T44" fmla="*/ 2332 w 3668"/>
                <a:gd name="T45" fmla="*/ 16 h 16"/>
                <a:gd name="T46" fmla="*/ 2332 w 3668"/>
                <a:gd name="T47" fmla="*/ 0 h 16"/>
                <a:gd name="T48" fmla="*/ 2335 w 3668"/>
                <a:gd name="T49" fmla="*/ 0 h 16"/>
                <a:gd name="T50" fmla="*/ 2002 w 3668"/>
                <a:gd name="T51" fmla="*/ 0 h 16"/>
                <a:gd name="T52" fmla="*/ 2002 w 3668"/>
                <a:gd name="T53" fmla="*/ 16 h 16"/>
                <a:gd name="T54" fmla="*/ 1999 w 3668"/>
                <a:gd name="T55" fmla="*/ 16 h 16"/>
                <a:gd name="T56" fmla="*/ 1999 w 3668"/>
                <a:gd name="T57" fmla="*/ 0 h 16"/>
                <a:gd name="T58" fmla="*/ 2002 w 3668"/>
                <a:gd name="T59" fmla="*/ 0 h 16"/>
                <a:gd name="T60" fmla="*/ 1669 w 3668"/>
                <a:gd name="T61" fmla="*/ 0 h 16"/>
                <a:gd name="T62" fmla="*/ 1669 w 3668"/>
                <a:gd name="T63" fmla="*/ 16 h 16"/>
                <a:gd name="T64" fmla="*/ 1666 w 3668"/>
                <a:gd name="T65" fmla="*/ 16 h 16"/>
                <a:gd name="T66" fmla="*/ 1666 w 3668"/>
                <a:gd name="T67" fmla="*/ 0 h 16"/>
                <a:gd name="T68" fmla="*/ 1669 w 3668"/>
                <a:gd name="T69" fmla="*/ 0 h 16"/>
                <a:gd name="T70" fmla="*/ 1335 w 3668"/>
                <a:gd name="T71" fmla="*/ 0 h 16"/>
                <a:gd name="T72" fmla="*/ 1335 w 3668"/>
                <a:gd name="T73" fmla="*/ 16 h 16"/>
                <a:gd name="T74" fmla="*/ 1333 w 3668"/>
                <a:gd name="T75" fmla="*/ 16 h 16"/>
                <a:gd name="T76" fmla="*/ 1333 w 3668"/>
                <a:gd name="T77" fmla="*/ 0 h 16"/>
                <a:gd name="T78" fmla="*/ 1335 w 3668"/>
                <a:gd name="T79" fmla="*/ 0 h 16"/>
                <a:gd name="T80" fmla="*/ 1002 w 3668"/>
                <a:gd name="T81" fmla="*/ 0 h 16"/>
                <a:gd name="T82" fmla="*/ 1002 w 3668"/>
                <a:gd name="T83" fmla="*/ 16 h 16"/>
                <a:gd name="T84" fmla="*/ 999 w 3668"/>
                <a:gd name="T85" fmla="*/ 16 h 16"/>
                <a:gd name="T86" fmla="*/ 999 w 3668"/>
                <a:gd name="T87" fmla="*/ 0 h 16"/>
                <a:gd name="T88" fmla="*/ 1002 w 3668"/>
                <a:gd name="T89" fmla="*/ 0 h 16"/>
                <a:gd name="T90" fmla="*/ 669 w 3668"/>
                <a:gd name="T91" fmla="*/ 0 h 16"/>
                <a:gd name="T92" fmla="*/ 669 w 3668"/>
                <a:gd name="T93" fmla="*/ 16 h 16"/>
                <a:gd name="T94" fmla="*/ 666 w 3668"/>
                <a:gd name="T95" fmla="*/ 16 h 16"/>
                <a:gd name="T96" fmla="*/ 666 w 3668"/>
                <a:gd name="T97" fmla="*/ 0 h 16"/>
                <a:gd name="T98" fmla="*/ 669 w 3668"/>
                <a:gd name="T99" fmla="*/ 0 h 16"/>
                <a:gd name="T100" fmla="*/ 336 w 3668"/>
                <a:gd name="T101" fmla="*/ 0 h 16"/>
                <a:gd name="T102" fmla="*/ 336 w 3668"/>
                <a:gd name="T103" fmla="*/ 16 h 16"/>
                <a:gd name="T104" fmla="*/ 333 w 3668"/>
                <a:gd name="T105" fmla="*/ 16 h 16"/>
                <a:gd name="T106" fmla="*/ 333 w 3668"/>
                <a:gd name="T107" fmla="*/ 0 h 16"/>
                <a:gd name="T108" fmla="*/ 336 w 3668"/>
                <a:gd name="T109" fmla="*/ 0 h 16"/>
                <a:gd name="T110" fmla="*/ 2 w 3668"/>
                <a:gd name="T111" fmla="*/ 0 h 16"/>
                <a:gd name="T112" fmla="*/ 2 w 3668"/>
                <a:gd name="T113" fmla="*/ 16 h 16"/>
                <a:gd name="T114" fmla="*/ 0 w 3668"/>
                <a:gd name="T115" fmla="*/ 16 h 16"/>
                <a:gd name="T116" fmla="*/ 0 w 3668"/>
                <a:gd name="T117" fmla="*/ 0 h 16"/>
                <a:gd name="T118" fmla="*/ 2 w 3668"/>
                <a:gd name="T1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68" h="16">
                  <a:moveTo>
                    <a:pt x="3668" y="0"/>
                  </a:moveTo>
                  <a:lnTo>
                    <a:pt x="3668" y="16"/>
                  </a:lnTo>
                  <a:lnTo>
                    <a:pt x="3666" y="16"/>
                  </a:lnTo>
                  <a:lnTo>
                    <a:pt x="3666" y="0"/>
                  </a:lnTo>
                  <a:lnTo>
                    <a:pt x="3668" y="0"/>
                  </a:lnTo>
                  <a:close/>
                  <a:moveTo>
                    <a:pt x="3335" y="0"/>
                  </a:moveTo>
                  <a:lnTo>
                    <a:pt x="3335" y="16"/>
                  </a:lnTo>
                  <a:lnTo>
                    <a:pt x="3332" y="16"/>
                  </a:lnTo>
                  <a:lnTo>
                    <a:pt x="3332" y="0"/>
                  </a:lnTo>
                  <a:lnTo>
                    <a:pt x="3335" y="0"/>
                  </a:lnTo>
                  <a:close/>
                  <a:moveTo>
                    <a:pt x="3002" y="0"/>
                  </a:moveTo>
                  <a:lnTo>
                    <a:pt x="3002" y="16"/>
                  </a:lnTo>
                  <a:lnTo>
                    <a:pt x="2999" y="16"/>
                  </a:lnTo>
                  <a:lnTo>
                    <a:pt x="2999" y="0"/>
                  </a:lnTo>
                  <a:lnTo>
                    <a:pt x="3002" y="0"/>
                  </a:lnTo>
                  <a:close/>
                  <a:moveTo>
                    <a:pt x="2668" y="0"/>
                  </a:moveTo>
                  <a:lnTo>
                    <a:pt x="2668" y="16"/>
                  </a:lnTo>
                  <a:lnTo>
                    <a:pt x="2665" y="16"/>
                  </a:lnTo>
                  <a:lnTo>
                    <a:pt x="2665" y="0"/>
                  </a:lnTo>
                  <a:lnTo>
                    <a:pt x="2668" y="0"/>
                  </a:lnTo>
                  <a:close/>
                  <a:moveTo>
                    <a:pt x="2335" y="0"/>
                  </a:moveTo>
                  <a:lnTo>
                    <a:pt x="2335" y="16"/>
                  </a:lnTo>
                  <a:lnTo>
                    <a:pt x="2332" y="16"/>
                  </a:lnTo>
                  <a:lnTo>
                    <a:pt x="2332" y="0"/>
                  </a:lnTo>
                  <a:lnTo>
                    <a:pt x="2335" y="0"/>
                  </a:lnTo>
                  <a:close/>
                  <a:moveTo>
                    <a:pt x="2002" y="0"/>
                  </a:moveTo>
                  <a:lnTo>
                    <a:pt x="2002" y="16"/>
                  </a:lnTo>
                  <a:lnTo>
                    <a:pt x="1999" y="16"/>
                  </a:lnTo>
                  <a:lnTo>
                    <a:pt x="1999" y="0"/>
                  </a:lnTo>
                  <a:lnTo>
                    <a:pt x="2002" y="0"/>
                  </a:lnTo>
                  <a:close/>
                  <a:moveTo>
                    <a:pt x="1669" y="0"/>
                  </a:moveTo>
                  <a:lnTo>
                    <a:pt x="1669" y="16"/>
                  </a:lnTo>
                  <a:lnTo>
                    <a:pt x="1666" y="16"/>
                  </a:lnTo>
                  <a:lnTo>
                    <a:pt x="1666" y="0"/>
                  </a:lnTo>
                  <a:lnTo>
                    <a:pt x="1669" y="0"/>
                  </a:lnTo>
                  <a:close/>
                  <a:moveTo>
                    <a:pt x="1335" y="0"/>
                  </a:moveTo>
                  <a:lnTo>
                    <a:pt x="1335" y="16"/>
                  </a:lnTo>
                  <a:lnTo>
                    <a:pt x="1333" y="16"/>
                  </a:lnTo>
                  <a:lnTo>
                    <a:pt x="1333" y="0"/>
                  </a:lnTo>
                  <a:lnTo>
                    <a:pt x="1335" y="0"/>
                  </a:lnTo>
                  <a:close/>
                  <a:moveTo>
                    <a:pt x="1002" y="0"/>
                  </a:moveTo>
                  <a:lnTo>
                    <a:pt x="1002" y="16"/>
                  </a:lnTo>
                  <a:lnTo>
                    <a:pt x="999" y="16"/>
                  </a:lnTo>
                  <a:lnTo>
                    <a:pt x="999" y="0"/>
                  </a:lnTo>
                  <a:lnTo>
                    <a:pt x="1002" y="0"/>
                  </a:lnTo>
                  <a:close/>
                  <a:moveTo>
                    <a:pt x="669" y="0"/>
                  </a:moveTo>
                  <a:lnTo>
                    <a:pt x="669" y="16"/>
                  </a:lnTo>
                  <a:lnTo>
                    <a:pt x="666" y="16"/>
                  </a:lnTo>
                  <a:lnTo>
                    <a:pt x="666" y="0"/>
                  </a:lnTo>
                  <a:lnTo>
                    <a:pt x="669" y="0"/>
                  </a:lnTo>
                  <a:close/>
                  <a:moveTo>
                    <a:pt x="336" y="0"/>
                  </a:moveTo>
                  <a:lnTo>
                    <a:pt x="336" y="16"/>
                  </a:lnTo>
                  <a:lnTo>
                    <a:pt x="333" y="16"/>
                  </a:lnTo>
                  <a:lnTo>
                    <a:pt x="333" y="0"/>
                  </a:lnTo>
                  <a:lnTo>
                    <a:pt x="336" y="0"/>
                  </a:lnTo>
                  <a:close/>
                  <a:moveTo>
                    <a:pt x="2" y="0"/>
                  </a:moveTo>
                  <a:lnTo>
                    <a:pt x="2" y="16"/>
                  </a:lnTo>
                  <a:lnTo>
                    <a:pt x="0" y="16"/>
                  </a:lnTo>
                  <a:lnTo>
                    <a:pt x="0" y="0"/>
                  </a:lnTo>
                  <a:lnTo>
                    <a:pt x="2" y="0"/>
                  </a:lnTo>
                  <a:close/>
                </a:path>
              </a:pathLst>
            </a:custGeom>
            <a:solidFill>
              <a:srgbClr val="868686"/>
            </a:solidFill>
            <a:ln w="0"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0" name="Rectangle 46"/>
            <p:cNvSpPr>
              <a:spLocks noChangeArrowheads="1"/>
            </p:cNvSpPr>
            <p:nvPr/>
          </p:nvSpPr>
          <p:spPr bwMode="auto">
            <a:xfrm>
              <a:off x="331" y="5326"/>
              <a:ext cx="3666" cy="3"/>
            </a:xfrm>
            <a:prstGeom prst="rect">
              <a:avLst/>
            </a:prstGeom>
            <a:solidFill>
              <a:srgbClr val="868686"/>
            </a:solidFill>
            <a:ln w="0"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1" name="Freeform 47"/>
            <p:cNvSpPr>
              <a:spLocks noEditPoints="1"/>
            </p:cNvSpPr>
            <p:nvPr/>
          </p:nvSpPr>
          <p:spPr bwMode="auto">
            <a:xfrm>
              <a:off x="330" y="5311"/>
              <a:ext cx="3668" cy="16"/>
            </a:xfrm>
            <a:custGeom>
              <a:avLst/>
              <a:gdLst>
                <a:gd name="T0" fmla="*/ 2 w 3668"/>
                <a:gd name="T1" fmla="*/ 0 h 16"/>
                <a:gd name="T2" fmla="*/ 2 w 3668"/>
                <a:gd name="T3" fmla="*/ 16 h 16"/>
                <a:gd name="T4" fmla="*/ 0 w 3668"/>
                <a:gd name="T5" fmla="*/ 16 h 16"/>
                <a:gd name="T6" fmla="*/ 0 w 3668"/>
                <a:gd name="T7" fmla="*/ 0 h 16"/>
                <a:gd name="T8" fmla="*/ 2 w 3668"/>
                <a:gd name="T9" fmla="*/ 0 h 16"/>
                <a:gd name="T10" fmla="*/ 336 w 3668"/>
                <a:gd name="T11" fmla="*/ 0 h 16"/>
                <a:gd name="T12" fmla="*/ 336 w 3668"/>
                <a:gd name="T13" fmla="*/ 16 h 16"/>
                <a:gd name="T14" fmla="*/ 333 w 3668"/>
                <a:gd name="T15" fmla="*/ 16 h 16"/>
                <a:gd name="T16" fmla="*/ 333 w 3668"/>
                <a:gd name="T17" fmla="*/ 0 h 16"/>
                <a:gd name="T18" fmla="*/ 336 w 3668"/>
                <a:gd name="T19" fmla="*/ 0 h 16"/>
                <a:gd name="T20" fmla="*/ 669 w 3668"/>
                <a:gd name="T21" fmla="*/ 0 h 16"/>
                <a:gd name="T22" fmla="*/ 669 w 3668"/>
                <a:gd name="T23" fmla="*/ 16 h 16"/>
                <a:gd name="T24" fmla="*/ 666 w 3668"/>
                <a:gd name="T25" fmla="*/ 16 h 16"/>
                <a:gd name="T26" fmla="*/ 666 w 3668"/>
                <a:gd name="T27" fmla="*/ 0 h 16"/>
                <a:gd name="T28" fmla="*/ 669 w 3668"/>
                <a:gd name="T29" fmla="*/ 0 h 16"/>
                <a:gd name="T30" fmla="*/ 1002 w 3668"/>
                <a:gd name="T31" fmla="*/ 0 h 16"/>
                <a:gd name="T32" fmla="*/ 1002 w 3668"/>
                <a:gd name="T33" fmla="*/ 16 h 16"/>
                <a:gd name="T34" fmla="*/ 999 w 3668"/>
                <a:gd name="T35" fmla="*/ 16 h 16"/>
                <a:gd name="T36" fmla="*/ 999 w 3668"/>
                <a:gd name="T37" fmla="*/ 0 h 16"/>
                <a:gd name="T38" fmla="*/ 1002 w 3668"/>
                <a:gd name="T39" fmla="*/ 0 h 16"/>
                <a:gd name="T40" fmla="*/ 1335 w 3668"/>
                <a:gd name="T41" fmla="*/ 0 h 16"/>
                <a:gd name="T42" fmla="*/ 1335 w 3668"/>
                <a:gd name="T43" fmla="*/ 16 h 16"/>
                <a:gd name="T44" fmla="*/ 1333 w 3668"/>
                <a:gd name="T45" fmla="*/ 16 h 16"/>
                <a:gd name="T46" fmla="*/ 1333 w 3668"/>
                <a:gd name="T47" fmla="*/ 0 h 16"/>
                <a:gd name="T48" fmla="*/ 1335 w 3668"/>
                <a:gd name="T49" fmla="*/ 0 h 16"/>
                <a:gd name="T50" fmla="*/ 1669 w 3668"/>
                <a:gd name="T51" fmla="*/ 0 h 16"/>
                <a:gd name="T52" fmla="*/ 1669 w 3668"/>
                <a:gd name="T53" fmla="*/ 16 h 16"/>
                <a:gd name="T54" fmla="*/ 1666 w 3668"/>
                <a:gd name="T55" fmla="*/ 16 h 16"/>
                <a:gd name="T56" fmla="*/ 1666 w 3668"/>
                <a:gd name="T57" fmla="*/ 0 h 16"/>
                <a:gd name="T58" fmla="*/ 1669 w 3668"/>
                <a:gd name="T59" fmla="*/ 0 h 16"/>
                <a:gd name="T60" fmla="*/ 2002 w 3668"/>
                <a:gd name="T61" fmla="*/ 0 h 16"/>
                <a:gd name="T62" fmla="*/ 2002 w 3668"/>
                <a:gd name="T63" fmla="*/ 16 h 16"/>
                <a:gd name="T64" fmla="*/ 1999 w 3668"/>
                <a:gd name="T65" fmla="*/ 16 h 16"/>
                <a:gd name="T66" fmla="*/ 1999 w 3668"/>
                <a:gd name="T67" fmla="*/ 0 h 16"/>
                <a:gd name="T68" fmla="*/ 2002 w 3668"/>
                <a:gd name="T69" fmla="*/ 0 h 16"/>
                <a:gd name="T70" fmla="*/ 2335 w 3668"/>
                <a:gd name="T71" fmla="*/ 0 h 16"/>
                <a:gd name="T72" fmla="*/ 2335 w 3668"/>
                <a:gd name="T73" fmla="*/ 16 h 16"/>
                <a:gd name="T74" fmla="*/ 2332 w 3668"/>
                <a:gd name="T75" fmla="*/ 16 h 16"/>
                <a:gd name="T76" fmla="*/ 2332 w 3668"/>
                <a:gd name="T77" fmla="*/ 0 h 16"/>
                <a:gd name="T78" fmla="*/ 2335 w 3668"/>
                <a:gd name="T79" fmla="*/ 0 h 16"/>
                <a:gd name="T80" fmla="*/ 2668 w 3668"/>
                <a:gd name="T81" fmla="*/ 0 h 16"/>
                <a:gd name="T82" fmla="*/ 2668 w 3668"/>
                <a:gd name="T83" fmla="*/ 16 h 16"/>
                <a:gd name="T84" fmla="*/ 2665 w 3668"/>
                <a:gd name="T85" fmla="*/ 16 h 16"/>
                <a:gd name="T86" fmla="*/ 2665 w 3668"/>
                <a:gd name="T87" fmla="*/ 0 h 16"/>
                <a:gd name="T88" fmla="*/ 2668 w 3668"/>
                <a:gd name="T89" fmla="*/ 0 h 16"/>
                <a:gd name="T90" fmla="*/ 3002 w 3668"/>
                <a:gd name="T91" fmla="*/ 0 h 16"/>
                <a:gd name="T92" fmla="*/ 3002 w 3668"/>
                <a:gd name="T93" fmla="*/ 16 h 16"/>
                <a:gd name="T94" fmla="*/ 2999 w 3668"/>
                <a:gd name="T95" fmla="*/ 16 h 16"/>
                <a:gd name="T96" fmla="*/ 2999 w 3668"/>
                <a:gd name="T97" fmla="*/ 0 h 16"/>
                <a:gd name="T98" fmla="*/ 3002 w 3668"/>
                <a:gd name="T99" fmla="*/ 0 h 16"/>
                <a:gd name="T100" fmla="*/ 3335 w 3668"/>
                <a:gd name="T101" fmla="*/ 0 h 16"/>
                <a:gd name="T102" fmla="*/ 3335 w 3668"/>
                <a:gd name="T103" fmla="*/ 16 h 16"/>
                <a:gd name="T104" fmla="*/ 3332 w 3668"/>
                <a:gd name="T105" fmla="*/ 16 h 16"/>
                <a:gd name="T106" fmla="*/ 3332 w 3668"/>
                <a:gd name="T107" fmla="*/ 0 h 16"/>
                <a:gd name="T108" fmla="*/ 3335 w 3668"/>
                <a:gd name="T109" fmla="*/ 0 h 16"/>
                <a:gd name="T110" fmla="*/ 3668 w 3668"/>
                <a:gd name="T111" fmla="*/ 0 h 16"/>
                <a:gd name="T112" fmla="*/ 3668 w 3668"/>
                <a:gd name="T113" fmla="*/ 16 h 16"/>
                <a:gd name="T114" fmla="*/ 3666 w 3668"/>
                <a:gd name="T115" fmla="*/ 16 h 16"/>
                <a:gd name="T116" fmla="*/ 3666 w 3668"/>
                <a:gd name="T117" fmla="*/ 0 h 16"/>
                <a:gd name="T118" fmla="*/ 3668 w 3668"/>
                <a:gd name="T1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68" h="16">
                  <a:moveTo>
                    <a:pt x="2" y="0"/>
                  </a:moveTo>
                  <a:lnTo>
                    <a:pt x="2" y="16"/>
                  </a:lnTo>
                  <a:lnTo>
                    <a:pt x="0" y="16"/>
                  </a:lnTo>
                  <a:lnTo>
                    <a:pt x="0" y="0"/>
                  </a:lnTo>
                  <a:lnTo>
                    <a:pt x="2" y="0"/>
                  </a:lnTo>
                  <a:close/>
                  <a:moveTo>
                    <a:pt x="336" y="0"/>
                  </a:moveTo>
                  <a:lnTo>
                    <a:pt x="336" y="16"/>
                  </a:lnTo>
                  <a:lnTo>
                    <a:pt x="333" y="16"/>
                  </a:lnTo>
                  <a:lnTo>
                    <a:pt x="333" y="0"/>
                  </a:lnTo>
                  <a:lnTo>
                    <a:pt x="336" y="0"/>
                  </a:lnTo>
                  <a:close/>
                  <a:moveTo>
                    <a:pt x="669" y="0"/>
                  </a:moveTo>
                  <a:lnTo>
                    <a:pt x="669" y="16"/>
                  </a:lnTo>
                  <a:lnTo>
                    <a:pt x="666" y="16"/>
                  </a:lnTo>
                  <a:lnTo>
                    <a:pt x="666" y="0"/>
                  </a:lnTo>
                  <a:lnTo>
                    <a:pt x="669" y="0"/>
                  </a:lnTo>
                  <a:close/>
                  <a:moveTo>
                    <a:pt x="1002" y="0"/>
                  </a:moveTo>
                  <a:lnTo>
                    <a:pt x="1002" y="16"/>
                  </a:lnTo>
                  <a:lnTo>
                    <a:pt x="999" y="16"/>
                  </a:lnTo>
                  <a:lnTo>
                    <a:pt x="999" y="0"/>
                  </a:lnTo>
                  <a:lnTo>
                    <a:pt x="1002" y="0"/>
                  </a:lnTo>
                  <a:close/>
                  <a:moveTo>
                    <a:pt x="1335" y="0"/>
                  </a:moveTo>
                  <a:lnTo>
                    <a:pt x="1335" y="16"/>
                  </a:lnTo>
                  <a:lnTo>
                    <a:pt x="1333" y="16"/>
                  </a:lnTo>
                  <a:lnTo>
                    <a:pt x="1333" y="0"/>
                  </a:lnTo>
                  <a:lnTo>
                    <a:pt x="1335" y="0"/>
                  </a:lnTo>
                  <a:close/>
                  <a:moveTo>
                    <a:pt x="1669" y="0"/>
                  </a:moveTo>
                  <a:lnTo>
                    <a:pt x="1669" y="16"/>
                  </a:lnTo>
                  <a:lnTo>
                    <a:pt x="1666" y="16"/>
                  </a:lnTo>
                  <a:lnTo>
                    <a:pt x="1666" y="0"/>
                  </a:lnTo>
                  <a:lnTo>
                    <a:pt x="1669" y="0"/>
                  </a:lnTo>
                  <a:close/>
                  <a:moveTo>
                    <a:pt x="2002" y="0"/>
                  </a:moveTo>
                  <a:lnTo>
                    <a:pt x="2002" y="16"/>
                  </a:lnTo>
                  <a:lnTo>
                    <a:pt x="1999" y="16"/>
                  </a:lnTo>
                  <a:lnTo>
                    <a:pt x="1999" y="0"/>
                  </a:lnTo>
                  <a:lnTo>
                    <a:pt x="2002" y="0"/>
                  </a:lnTo>
                  <a:close/>
                  <a:moveTo>
                    <a:pt x="2335" y="0"/>
                  </a:moveTo>
                  <a:lnTo>
                    <a:pt x="2335" y="16"/>
                  </a:lnTo>
                  <a:lnTo>
                    <a:pt x="2332" y="16"/>
                  </a:lnTo>
                  <a:lnTo>
                    <a:pt x="2332" y="0"/>
                  </a:lnTo>
                  <a:lnTo>
                    <a:pt x="2335" y="0"/>
                  </a:lnTo>
                  <a:close/>
                  <a:moveTo>
                    <a:pt x="2668" y="0"/>
                  </a:moveTo>
                  <a:lnTo>
                    <a:pt x="2668" y="16"/>
                  </a:lnTo>
                  <a:lnTo>
                    <a:pt x="2665" y="16"/>
                  </a:lnTo>
                  <a:lnTo>
                    <a:pt x="2665" y="0"/>
                  </a:lnTo>
                  <a:lnTo>
                    <a:pt x="2668" y="0"/>
                  </a:lnTo>
                  <a:close/>
                  <a:moveTo>
                    <a:pt x="3002" y="0"/>
                  </a:moveTo>
                  <a:lnTo>
                    <a:pt x="3002" y="16"/>
                  </a:lnTo>
                  <a:lnTo>
                    <a:pt x="2999" y="16"/>
                  </a:lnTo>
                  <a:lnTo>
                    <a:pt x="2999" y="0"/>
                  </a:lnTo>
                  <a:lnTo>
                    <a:pt x="3002" y="0"/>
                  </a:lnTo>
                  <a:close/>
                  <a:moveTo>
                    <a:pt x="3335" y="0"/>
                  </a:moveTo>
                  <a:lnTo>
                    <a:pt x="3335" y="16"/>
                  </a:lnTo>
                  <a:lnTo>
                    <a:pt x="3332" y="16"/>
                  </a:lnTo>
                  <a:lnTo>
                    <a:pt x="3332" y="0"/>
                  </a:lnTo>
                  <a:lnTo>
                    <a:pt x="3335" y="0"/>
                  </a:lnTo>
                  <a:close/>
                  <a:moveTo>
                    <a:pt x="3668" y="0"/>
                  </a:moveTo>
                  <a:lnTo>
                    <a:pt x="3668" y="16"/>
                  </a:lnTo>
                  <a:lnTo>
                    <a:pt x="3666" y="16"/>
                  </a:lnTo>
                  <a:lnTo>
                    <a:pt x="3666" y="0"/>
                  </a:lnTo>
                  <a:lnTo>
                    <a:pt x="3668" y="0"/>
                  </a:lnTo>
                  <a:close/>
                </a:path>
              </a:pathLst>
            </a:custGeom>
            <a:solidFill>
              <a:srgbClr val="868686"/>
            </a:solidFill>
            <a:ln w="0"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2" name="Rectangle 48"/>
            <p:cNvSpPr>
              <a:spLocks noChangeArrowheads="1"/>
            </p:cNvSpPr>
            <p:nvPr/>
          </p:nvSpPr>
          <p:spPr bwMode="auto">
            <a:xfrm>
              <a:off x="2329" y="3114"/>
              <a:ext cx="3" cy="2213"/>
            </a:xfrm>
            <a:prstGeom prst="rect">
              <a:avLst/>
            </a:prstGeom>
            <a:solidFill>
              <a:srgbClr val="868686"/>
            </a:solidFill>
            <a:ln w="0"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53" name="Rectangle 49"/>
            <p:cNvSpPr>
              <a:spLocks noChangeArrowheads="1"/>
            </p:cNvSpPr>
            <p:nvPr/>
          </p:nvSpPr>
          <p:spPr bwMode="auto">
            <a:xfrm>
              <a:off x="2455" y="5191"/>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54" name="Rectangle 50"/>
            <p:cNvSpPr>
              <a:spLocks noChangeArrowheads="1"/>
            </p:cNvSpPr>
            <p:nvPr/>
          </p:nvSpPr>
          <p:spPr bwMode="auto">
            <a:xfrm>
              <a:off x="2444" y="5044"/>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55" name="Rectangle 51"/>
            <p:cNvSpPr>
              <a:spLocks noChangeArrowheads="1"/>
            </p:cNvSpPr>
            <p:nvPr/>
          </p:nvSpPr>
          <p:spPr bwMode="auto">
            <a:xfrm>
              <a:off x="2483" y="4896"/>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56" name="Rectangle 52"/>
            <p:cNvSpPr>
              <a:spLocks noChangeArrowheads="1"/>
            </p:cNvSpPr>
            <p:nvPr/>
          </p:nvSpPr>
          <p:spPr bwMode="auto">
            <a:xfrm>
              <a:off x="2514" y="4749"/>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57" name="Rectangle 53"/>
            <p:cNvSpPr>
              <a:spLocks noChangeArrowheads="1"/>
            </p:cNvSpPr>
            <p:nvPr/>
          </p:nvSpPr>
          <p:spPr bwMode="auto">
            <a:xfrm>
              <a:off x="2527" y="4601"/>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58" name="Rectangle 54"/>
            <p:cNvSpPr>
              <a:spLocks noChangeArrowheads="1"/>
            </p:cNvSpPr>
            <p:nvPr/>
          </p:nvSpPr>
          <p:spPr bwMode="auto">
            <a:xfrm>
              <a:off x="2511" y="4449"/>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59" name="Rectangle 55"/>
            <p:cNvSpPr>
              <a:spLocks noChangeArrowheads="1"/>
            </p:cNvSpPr>
            <p:nvPr/>
          </p:nvSpPr>
          <p:spPr bwMode="auto">
            <a:xfrm>
              <a:off x="2538" y="4293"/>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0" name="Rectangle 56"/>
            <p:cNvSpPr>
              <a:spLocks noChangeArrowheads="1"/>
            </p:cNvSpPr>
            <p:nvPr/>
          </p:nvSpPr>
          <p:spPr bwMode="auto">
            <a:xfrm>
              <a:off x="2538" y="4141"/>
              <a:ext cx="141"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1" name="Rectangle 57"/>
            <p:cNvSpPr>
              <a:spLocks noChangeArrowheads="1"/>
            </p:cNvSpPr>
            <p:nvPr/>
          </p:nvSpPr>
          <p:spPr bwMode="auto">
            <a:xfrm>
              <a:off x="2559" y="3998"/>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2" name="Rectangle 58"/>
            <p:cNvSpPr>
              <a:spLocks noChangeArrowheads="1"/>
            </p:cNvSpPr>
            <p:nvPr/>
          </p:nvSpPr>
          <p:spPr bwMode="auto">
            <a:xfrm>
              <a:off x="2633" y="3863"/>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3" name="Rectangle 59"/>
            <p:cNvSpPr>
              <a:spLocks noChangeArrowheads="1"/>
            </p:cNvSpPr>
            <p:nvPr/>
          </p:nvSpPr>
          <p:spPr bwMode="auto">
            <a:xfrm>
              <a:off x="2582" y="3716"/>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4" name="Rectangle 60"/>
            <p:cNvSpPr>
              <a:spLocks noChangeArrowheads="1"/>
            </p:cNvSpPr>
            <p:nvPr/>
          </p:nvSpPr>
          <p:spPr bwMode="auto">
            <a:xfrm>
              <a:off x="2698" y="3568"/>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5" name="Rectangle 61"/>
            <p:cNvSpPr>
              <a:spLocks noChangeArrowheads="1"/>
            </p:cNvSpPr>
            <p:nvPr/>
          </p:nvSpPr>
          <p:spPr bwMode="auto">
            <a:xfrm>
              <a:off x="3127" y="3421"/>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6" name="Rectangle 62"/>
            <p:cNvSpPr>
              <a:spLocks noChangeArrowheads="1"/>
            </p:cNvSpPr>
            <p:nvPr/>
          </p:nvSpPr>
          <p:spPr bwMode="auto">
            <a:xfrm>
              <a:off x="3779" y="3273"/>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7" name="Rectangle 63"/>
            <p:cNvSpPr>
              <a:spLocks noChangeArrowheads="1"/>
            </p:cNvSpPr>
            <p:nvPr/>
          </p:nvSpPr>
          <p:spPr bwMode="auto">
            <a:xfrm>
              <a:off x="3459" y="3126"/>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19.9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8" name="Rectangle 64"/>
            <p:cNvSpPr>
              <a:spLocks noChangeArrowheads="1"/>
            </p:cNvSpPr>
            <p:nvPr/>
          </p:nvSpPr>
          <p:spPr bwMode="auto">
            <a:xfrm>
              <a:off x="1747" y="5191"/>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69" name="Rectangle 65"/>
            <p:cNvSpPr>
              <a:spLocks noChangeArrowheads="1"/>
            </p:cNvSpPr>
            <p:nvPr/>
          </p:nvSpPr>
          <p:spPr bwMode="auto">
            <a:xfrm>
              <a:off x="1745" y="5044"/>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0" name="Rectangle 66"/>
            <p:cNvSpPr>
              <a:spLocks noChangeArrowheads="1"/>
            </p:cNvSpPr>
            <p:nvPr/>
          </p:nvSpPr>
          <p:spPr bwMode="auto">
            <a:xfrm>
              <a:off x="1715" y="4896"/>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1" name="Rectangle 67"/>
            <p:cNvSpPr>
              <a:spLocks noChangeArrowheads="1"/>
            </p:cNvSpPr>
            <p:nvPr/>
          </p:nvSpPr>
          <p:spPr bwMode="auto">
            <a:xfrm>
              <a:off x="1690" y="4749"/>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2" name="Rectangle 68"/>
            <p:cNvSpPr>
              <a:spLocks noChangeArrowheads="1"/>
            </p:cNvSpPr>
            <p:nvPr/>
          </p:nvSpPr>
          <p:spPr bwMode="auto">
            <a:xfrm>
              <a:off x="1720" y="4601"/>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3" name="Rectangle 69"/>
            <p:cNvSpPr>
              <a:spLocks noChangeArrowheads="1"/>
            </p:cNvSpPr>
            <p:nvPr/>
          </p:nvSpPr>
          <p:spPr bwMode="auto">
            <a:xfrm>
              <a:off x="1715" y="4454"/>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4" name="Rectangle 70"/>
            <p:cNvSpPr>
              <a:spLocks noChangeArrowheads="1"/>
            </p:cNvSpPr>
            <p:nvPr/>
          </p:nvSpPr>
          <p:spPr bwMode="auto">
            <a:xfrm>
              <a:off x="1668" y="4306"/>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5" name="Rectangle 71"/>
            <p:cNvSpPr>
              <a:spLocks noChangeArrowheads="1"/>
            </p:cNvSpPr>
            <p:nvPr/>
          </p:nvSpPr>
          <p:spPr bwMode="auto">
            <a:xfrm>
              <a:off x="1566" y="4159"/>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6" name="Rectangle 72"/>
            <p:cNvSpPr>
              <a:spLocks noChangeArrowheads="1"/>
            </p:cNvSpPr>
            <p:nvPr/>
          </p:nvSpPr>
          <p:spPr bwMode="auto">
            <a:xfrm>
              <a:off x="1552" y="4011"/>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7" name="Rectangle 73"/>
            <p:cNvSpPr>
              <a:spLocks noChangeArrowheads="1"/>
            </p:cNvSpPr>
            <p:nvPr/>
          </p:nvSpPr>
          <p:spPr bwMode="auto">
            <a:xfrm>
              <a:off x="1579" y="3863"/>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8" name="Rectangle 74"/>
            <p:cNvSpPr>
              <a:spLocks noChangeArrowheads="1"/>
            </p:cNvSpPr>
            <p:nvPr/>
          </p:nvSpPr>
          <p:spPr bwMode="auto">
            <a:xfrm>
              <a:off x="1625" y="3716"/>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79" name="Rectangle 75"/>
            <p:cNvSpPr>
              <a:spLocks noChangeArrowheads="1"/>
            </p:cNvSpPr>
            <p:nvPr/>
          </p:nvSpPr>
          <p:spPr bwMode="auto">
            <a:xfrm>
              <a:off x="1550" y="3568"/>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en-US"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0" name="Rectangle 76"/>
            <p:cNvSpPr>
              <a:spLocks noChangeArrowheads="1"/>
            </p:cNvSpPr>
            <p:nvPr/>
          </p:nvSpPr>
          <p:spPr bwMode="auto">
            <a:xfrm>
              <a:off x="1217" y="3421"/>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1" name="Rectangle 77"/>
            <p:cNvSpPr>
              <a:spLocks noChangeArrowheads="1"/>
            </p:cNvSpPr>
            <p:nvPr/>
          </p:nvSpPr>
          <p:spPr bwMode="auto">
            <a:xfrm>
              <a:off x="592" y="3267"/>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22.6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2" name="Rectangle 78"/>
            <p:cNvSpPr>
              <a:spLocks noChangeArrowheads="1"/>
            </p:cNvSpPr>
            <p:nvPr/>
          </p:nvSpPr>
          <p:spPr bwMode="auto">
            <a:xfrm>
              <a:off x="726" y="3126"/>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3" name="Rectangle 79"/>
            <p:cNvSpPr>
              <a:spLocks noChangeArrowheads="1"/>
            </p:cNvSpPr>
            <p:nvPr/>
          </p:nvSpPr>
          <p:spPr bwMode="auto">
            <a:xfrm>
              <a:off x="1945" y="5360"/>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4" name="Rectangle 80"/>
            <p:cNvSpPr>
              <a:spLocks noChangeArrowheads="1"/>
            </p:cNvSpPr>
            <p:nvPr/>
          </p:nvSpPr>
          <p:spPr bwMode="auto">
            <a:xfrm>
              <a:off x="1612" y="5360"/>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5" name="Rectangle 81"/>
            <p:cNvSpPr>
              <a:spLocks noChangeArrowheads="1"/>
            </p:cNvSpPr>
            <p:nvPr/>
          </p:nvSpPr>
          <p:spPr bwMode="auto">
            <a:xfrm>
              <a:off x="1264" y="5360"/>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6" name="Rectangle 82"/>
            <p:cNvSpPr>
              <a:spLocks noChangeArrowheads="1"/>
            </p:cNvSpPr>
            <p:nvPr/>
          </p:nvSpPr>
          <p:spPr bwMode="auto">
            <a:xfrm>
              <a:off x="931" y="5360"/>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7" name="Rectangle 83"/>
            <p:cNvSpPr>
              <a:spLocks noChangeArrowheads="1"/>
            </p:cNvSpPr>
            <p:nvPr/>
          </p:nvSpPr>
          <p:spPr bwMode="auto">
            <a:xfrm>
              <a:off x="598" y="5360"/>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8" name="Rectangle 84"/>
            <p:cNvSpPr>
              <a:spLocks noChangeArrowheads="1"/>
            </p:cNvSpPr>
            <p:nvPr/>
          </p:nvSpPr>
          <p:spPr bwMode="auto">
            <a:xfrm>
              <a:off x="265" y="5360"/>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89" name="Rectangle 85"/>
            <p:cNvSpPr>
              <a:spLocks noChangeArrowheads="1"/>
            </p:cNvSpPr>
            <p:nvPr/>
          </p:nvSpPr>
          <p:spPr bwMode="auto">
            <a:xfrm>
              <a:off x="2279" y="3023"/>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90" name="Rectangle 86"/>
            <p:cNvSpPr>
              <a:spLocks noChangeArrowheads="1"/>
            </p:cNvSpPr>
            <p:nvPr/>
          </p:nvSpPr>
          <p:spPr bwMode="auto">
            <a:xfrm>
              <a:off x="2612" y="3023"/>
              <a:ext cx="74"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91" name="Rectangle 87"/>
            <p:cNvSpPr>
              <a:spLocks noChangeArrowheads="1"/>
            </p:cNvSpPr>
            <p:nvPr/>
          </p:nvSpPr>
          <p:spPr bwMode="auto">
            <a:xfrm>
              <a:off x="2931" y="3023"/>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92" name="Rectangle 88"/>
            <p:cNvSpPr>
              <a:spLocks noChangeArrowheads="1"/>
            </p:cNvSpPr>
            <p:nvPr/>
          </p:nvSpPr>
          <p:spPr bwMode="auto">
            <a:xfrm>
              <a:off x="3264" y="3023"/>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93" name="Rectangle 89"/>
            <p:cNvSpPr>
              <a:spLocks noChangeArrowheads="1"/>
            </p:cNvSpPr>
            <p:nvPr/>
          </p:nvSpPr>
          <p:spPr bwMode="auto">
            <a:xfrm>
              <a:off x="3597" y="3023"/>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94" name="Rectangle 90"/>
            <p:cNvSpPr>
              <a:spLocks noChangeArrowheads="1"/>
            </p:cNvSpPr>
            <p:nvPr/>
          </p:nvSpPr>
          <p:spPr bwMode="auto">
            <a:xfrm>
              <a:off x="3930" y="3023"/>
              <a:ext cx="102"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095" name="Rectangle 91"/>
            <p:cNvSpPr>
              <a:spLocks noChangeArrowheads="1"/>
            </p:cNvSpPr>
            <p:nvPr/>
          </p:nvSpPr>
          <p:spPr bwMode="auto">
            <a:xfrm>
              <a:off x="2069" y="5225"/>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96" name="Rectangle 92"/>
            <p:cNvSpPr>
              <a:spLocks noChangeArrowheads="1"/>
            </p:cNvSpPr>
            <p:nvPr/>
          </p:nvSpPr>
          <p:spPr bwMode="auto">
            <a:xfrm>
              <a:off x="2096" y="5225"/>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097" name="Rectangle 93"/>
            <p:cNvSpPr>
              <a:spLocks noChangeArrowheads="1"/>
            </p:cNvSpPr>
            <p:nvPr/>
          </p:nvSpPr>
          <p:spPr bwMode="auto">
            <a:xfrm>
              <a:off x="2204" y="5225"/>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098" name="Rectangle 94"/>
            <p:cNvSpPr>
              <a:spLocks noChangeArrowheads="1"/>
            </p:cNvSpPr>
            <p:nvPr/>
          </p:nvSpPr>
          <p:spPr bwMode="auto">
            <a:xfrm>
              <a:off x="2232" y="5225"/>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099" name="Rectangle 95"/>
            <p:cNvSpPr>
              <a:spLocks noChangeArrowheads="1"/>
            </p:cNvSpPr>
            <p:nvPr/>
          </p:nvSpPr>
          <p:spPr bwMode="auto">
            <a:xfrm>
              <a:off x="2069" y="5078"/>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00" name="Rectangle 96"/>
            <p:cNvSpPr>
              <a:spLocks noChangeArrowheads="1"/>
            </p:cNvSpPr>
            <p:nvPr/>
          </p:nvSpPr>
          <p:spPr bwMode="auto">
            <a:xfrm>
              <a:off x="2096" y="5078"/>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01" name="Rectangle 97"/>
            <p:cNvSpPr>
              <a:spLocks noChangeArrowheads="1"/>
            </p:cNvSpPr>
            <p:nvPr/>
          </p:nvSpPr>
          <p:spPr bwMode="auto">
            <a:xfrm>
              <a:off x="2204" y="5078"/>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02" name="Rectangle 98"/>
            <p:cNvSpPr>
              <a:spLocks noChangeArrowheads="1"/>
            </p:cNvSpPr>
            <p:nvPr/>
          </p:nvSpPr>
          <p:spPr bwMode="auto">
            <a:xfrm>
              <a:off x="2232" y="5078"/>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03" name="Rectangle 99"/>
            <p:cNvSpPr>
              <a:spLocks noChangeArrowheads="1"/>
            </p:cNvSpPr>
            <p:nvPr/>
          </p:nvSpPr>
          <p:spPr bwMode="auto">
            <a:xfrm>
              <a:off x="2031" y="4931"/>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04" name="Rectangle 100"/>
            <p:cNvSpPr>
              <a:spLocks noChangeArrowheads="1"/>
            </p:cNvSpPr>
            <p:nvPr/>
          </p:nvSpPr>
          <p:spPr bwMode="auto">
            <a:xfrm>
              <a:off x="2085" y="4931"/>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05" name="Rectangle 101"/>
            <p:cNvSpPr>
              <a:spLocks noChangeArrowheads="1"/>
            </p:cNvSpPr>
            <p:nvPr/>
          </p:nvSpPr>
          <p:spPr bwMode="auto">
            <a:xfrm>
              <a:off x="2194" y="4931"/>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06" name="Rectangle 102"/>
            <p:cNvSpPr>
              <a:spLocks noChangeArrowheads="1"/>
            </p:cNvSpPr>
            <p:nvPr/>
          </p:nvSpPr>
          <p:spPr bwMode="auto">
            <a:xfrm>
              <a:off x="2249" y="4931"/>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07" name="Rectangle 103"/>
            <p:cNvSpPr>
              <a:spLocks noChangeArrowheads="1"/>
            </p:cNvSpPr>
            <p:nvPr/>
          </p:nvSpPr>
          <p:spPr bwMode="auto">
            <a:xfrm>
              <a:off x="2031" y="4783"/>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08" name="Rectangle 104"/>
            <p:cNvSpPr>
              <a:spLocks noChangeArrowheads="1"/>
            </p:cNvSpPr>
            <p:nvPr/>
          </p:nvSpPr>
          <p:spPr bwMode="auto">
            <a:xfrm>
              <a:off x="2085" y="4783"/>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09" name="Rectangle 105"/>
            <p:cNvSpPr>
              <a:spLocks noChangeArrowheads="1"/>
            </p:cNvSpPr>
            <p:nvPr/>
          </p:nvSpPr>
          <p:spPr bwMode="auto">
            <a:xfrm>
              <a:off x="2194" y="4783"/>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10" name="Rectangle 106"/>
            <p:cNvSpPr>
              <a:spLocks noChangeArrowheads="1"/>
            </p:cNvSpPr>
            <p:nvPr/>
          </p:nvSpPr>
          <p:spPr bwMode="auto">
            <a:xfrm>
              <a:off x="2249" y="4783"/>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11" name="Rectangle 107"/>
            <p:cNvSpPr>
              <a:spLocks noChangeArrowheads="1"/>
            </p:cNvSpPr>
            <p:nvPr/>
          </p:nvSpPr>
          <p:spPr bwMode="auto">
            <a:xfrm>
              <a:off x="2031" y="4636"/>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12" name="Rectangle 108"/>
            <p:cNvSpPr>
              <a:spLocks noChangeArrowheads="1"/>
            </p:cNvSpPr>
            <p:nvPr/>
          </p:nvSpPr>
          <p:spPr bwMode="auto">
            <a:xfrm>
              <a:off x="2085" y="4636"/>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13" name="Rectangle 109"/>
            <p:cNvSpPr>
              <a:spLocks noChangeArrowheads="1"/>
            </p:cNvSpPr>
            <p:nvPr/>
          </p:nvSpPr>
          <p:spPr bwMode="auto">
            <a:xfrm>
              <a:off x="2194" y="4636"/>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14" name="Rectangle 110"/>
            <p:cNvSpPr>
              <a:spLocks noChangeArrowheads="1"/>
            </p:cNvSpPr>
            <p:nvPr/>
          </p:nvSpPr>
          <p:spPr bwMode="auto">
            <a:xfrm>
              <a:off x="2249" y="4636"/>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15" name="Rectangle 111"/>
            <p:cNvSpPr>
              <a:spLocks noChangeArrowheads="1"/>
            </p:cNvSpPr>
            <p:nvPr/>
          </p:nvSpPr>
          <p:spPr bwMode="auto">
            <a:xfrm>
              <a:off x="2031" y="4488"/>
              <a:ext cx="7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16" name="Rectangle 112"/>
            <p:cNvSpPr>
              <a:spLocks noChangeArrowheads="1"/>
            </p:cNvSpPr>
            <p:nvPr/>
          </p:nvSpPr>
          <p:spPr bwMode="auto">
            <a:xfrm>
              <a:off x="2085" y="4488"/>
              <a:ext cx="7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17" name="Rectangle 113"/>
            <p:cNvSpPr>
              <a:spLocks noChangeArrowheads="1"/>
            </p:cNvSpPr>
            <p:nvPr/>
          </p:nvSpPr>
          <p:spPr bwMode="auto">
            <a:xfrm>
              <a:off x="2194" y="4488"/>
              <a:ext cx="7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18" name="Rectangle 114"/>
            <p:cNvSpPr>
              <a:spLocks noChangeArrowheads="1"/>
            </p:cNvSpPr>
            <p:nvPr/>
          </p:nvSpPr>
          <p:spPr bwMode="auto">
            <a:xfrm>
              <a:off x="2249" y="4488"/>
              <a:ext cx="51"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19" name="Rectangle 115"/>
            <p:cNvSpPr>
              <a:spLocks noChangeArrowheads="1"/>
            </p:cNvSpPr>
            <p:nvPr/>
          </p:nvSpPr>
          <p:spPr bwMode="auto">
            <a:xfrm>
              <a:off x="2031" y="4341"/>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20" name="Rectangle 116"/>
            <p:cNvSpPr>
              <a:spLocks noChangeArrowheads="1"/>
            </p:cNvSpPr>
            <p:nvPr/>
          </p:nvSpPr>
          <p:spPr bwMode="auto">
            <a:xfrm>
              <a:off x="2085" y="4341"/>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21" name="Rectangle 117"/>
            <p:cNvSpPr>
              <a:spLocks noChangeArrowheads="1"/>
            </p:cNvSpPr>
            <p:nvPr/>
          </p:nvSpPr>
          <p:spPr bwMode="auto">
            <a:xfrm>
              <a:off x="2194" y="4341"/>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22" name="Rectangle 118"/>
            <p:cNvSpPr>
              <a:spLocks noChangeArrowheads="1"/>
            </p:cNvSpPr>
            <p:nvPr/>
          </p:nvSpPr>
          <p:spPr bwMode="auto">
            <a:xfrm>
              <a:off x="2249" y="4341"/>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23" name="Rectangle 119"/>
            <p:cNvSpPr>
              <a:spLocks noChangeArrowheads="1"/>
            </p:cNvSpPr>
            <p:nvPr/>
          </p:nvSpPr>
          <p:spPr bwMode="auto">
            <a:xfrm>
              <a:off x="2031" y="4193"/>
              <a:ext cx="7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24" name="Rectangle 120"/>
            <p:cNvSpPr>
              <a:spLocks noChangeArrowheads="1"/>
            </p:cNvSpPr>
            <p:nvPr/>
          </p:nvSpPr>
          <p:spPr bwMode="auto">
            <a:xfrm>
              <a:off x="2085" y="4193"/>
              <a:ext cx="7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25" name="Rectangle 121"/>
            <p:cNvSpPr>
              <a:spLocks noChangeArrowheads="1"/>
            </p:cNvSpPr>
            <p:nvPr/>
          </p:nvSpPr>
          <p:spPr bwMode="auto">
            <a:xfrm>
              <a:off x="2194" y="4193"/>
              <a:ext cx="7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26" name="Rectangle 122"/>
            <p:cNvSpPr>
              <a:spLocks noChangeArrowheads="1"/>
            </p:cNvSpPr>
            <p:nvPr/>
          </p:nvSpPr>
          <p:spPr bwMode="auto">
            <a:xfrm>
              <a:off x="2249" y="4193"/>
              <a:ext cx="51"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27" name="Rectangle 123"/>
            <p:cNvSpPr>
              <a:spLocks noChangeArrowheads="1"/>
            </p:cNvSpPr>
            <p:nvPr/>
          </p:nvSpPr>
          <p:spPr bwMode="auto">
            <a:xfrm>
              <a:off x="2031" y="4046"/>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28" name="Rectangle 124"/>
            <p:cNvSpPr>
              <a:spLocks noChangeArrowheads="1"/>
            </p:cNvSpPr>
            <p:nvPr/>
          </p:nvSpPr>
          <p:spPr bwMode="auto">
            <a:xfrm>
              <a:off x="2085" y="4046"/>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29" name="Rectangle 125"/>
            <p:cNvSpPr>
              <a:spLocks noChangeArrowheads="1"/>
            </p:cNvSpPr>
            <p:nvPr/>
          </p:nvSpPr>
          <p:spPr bwMode="auto">
            <a:xfrm>
              <a:off x="2194" y="4046"/>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30" name="Rectangle 126"/>
            <p:cNvSpPr>
              <a:spLocks noChangeArrowheads="1"/>
            </p:cNvSpPr>
            <p:nvPr/>
          </p:nvSpPr>
          <p:spPr bwMode="auto">
            <a:xfrm>
              <a:off x="2249" y="4046"/>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31" name="Rectangle 127"/>
            <p:cNvSpPr>
              <a:spLocks noChangeArrowheads="1"/>
            </p:cNvSpPr>
            <p:nvPr/>
          </p:nvSpPr>
          <p:spPr bwMode="auto">
            <a:xfrm>
              <a:off x="2031" y="3898"/>
              <a:ext cx="7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32" name="Rectangle 128"/>
            <p:cNvSpPr>
              <a:spLocks noChangeArrowheads="1"/>
            </p:cNvSpPr>
            <p:nvPr/>
          </p:nvSpPr>
          <p:spPr bwMode="auto">
            <a:xfrm>
              <a:off x="2085" y="3898"/>
              <a:ext cx="7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33" name="Rectangle 129"/>
            <p:cNvSpPr>
              <a:spLocks noChangeArrowheads="1"/>
            </p:cNvSpPr>
            <p:nvPr/>
          </p:nvSpPr>
          <p:spPr bwMode="auto">
            <a:xfrm>
              <a:off x="2194" y="3898"/>
              <a:ext cx="7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34" name="Rectangle 130"/>
            <p:cNvSpPr>
              <a:spLocks noChangeArrowheads="1"/>
            </p:cNvSpPr>
            <p:nvPr/>
          </p:nvSpPr>
          <p:spPr bwMode="auto">
            <a:xfrm>
              <a:off x="2249" y="3898"/>
              <a:ext cx="51"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35" name="Rectangle 131"/>
            <p:cNvSpPr>
              <a:spLocks noChangeArrowheads="1"/>
            </p:cNvSpPr>
            <p:nvPr/>
          </p:nvSpPr>
          <p:spPr bwMode="auto">
            <a:xfrm>
              <a:off x="2031" y="3751"/>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36" name="Rectangle 132"/>
            <p:cNvSpPr>
              <a:spLocks noChangeArrowheads="1"/>
            </p:cNvSpPr>
            <p:nvPr/>
          </p:nvSpPr>
          <p:spPr bwMode="auto">
            <a:xfrm>
              <a:off x="2085" y="3751"/>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37" name="Rectangle 133"/>
            <p:cNvSpPr>
              <a:spLocks noChangeArrowheads="1"/>
            </p:cNvSpPr>
            <p:nvPr/>
          </p:nvSpPr>
          <p:spPr bwMode="auto">
            <a:xfrm>
              <a:off x="2194" y="3751"/>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38" name="Rectangle 134"/>
            <p:cNvSpPr>
              <a:spLocks noChangeArrowheads="1"/>
            </p:cNvSpPr>
            <p:nvPr/>
          </p:nvSpPr>
          <p:spPr bwMode="auto">
            <a:xfrm>
              <a:off x="2249" y="3751"/>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39" name="Rectangle 135"/>
            <p:cNvSpPr>
              <a:spLocks noChangeArrowheads="1"/>
            </p:cNvSpPr>
            <p:nvPr/>
          </p:nvSpPr>
          <p:spPr bwMode="auto">
            <a:xfrm>
              <a:off x="2031" y="3602"/>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40" name="Rectangle 136"/>
            <p:cNvSpPr>
              <a:spLocks noChangeArrowheads="1"/>
            </p:cNvSpPr>
            <p:nvPr/>
          </p:nvSpPr>
          <p:spPr bwMode="auto">
            <a:xfrm>
              <a:off x="2085" y="3602"/>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41" name="Rectangle 137"/>
            <p:cNvSpPr>
              <a:spLocks noChangeArrowheads="1"/>
            </p:cNvSpPr>
            <p:nvPr/>
          </p:nvSpPr>
          <p:spPr bwMode="auto">
            <a:xfrm>
              <a:off x="2194" y="3602"/>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42" name="Rectangle 138"/>
            <p:cNvSpPr>
              <a:spLocks noChangeArrowheads="1"/>
            </p:cNvSpPr>
            <p:nvPr/>
          </p:nvSpPr>
          <p:spPr bwMode="auto">
            <a:xfrm>
              <a:off x="2249" y="3602"/>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43" name="Rectangle 139"/>
            <p:cNvSpPr>
              <a:spLocks noChangeArrowheads="1"/>
            </p:cNvSpPr>
            <p:nvPr/>
          </p:nvSpPr>
          <p:spPr bwMode="auto">
            <a:xfrm>
              <a:off x="2031" y="3455"/>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44" name="Rectangle 140"/>
            <p:cNvSpPr>
              <a:spLocks noChangeArrowheads="1"/>
            </p:cNvSpPr>
            <p:nvPr/>
          </p:nvSpPr>
          <p:spPr bwMode="auto">
            <a:xfrm>
              <a:off x="2085" y="3455"/>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45" name="Rectangle 141"/>
            <p:cNvSpPr>
              <a:spLocks noChangeArrowheads="1"/>
            </p:cNvSpPr>
            <p:nvPr/>
          </p:nvSpPr>
          <p:spPr bwMode="auto">
            <a:xfrm>
              <a:off x="2194" y="3455"/>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46" name="Rectangle 142"/>
            <p:cNvSpPr>
              <a:spLocks noChangeArrowheads="1"/>
            </p:cNvSpPr>
            <p:nvPr/>
          </p:nvSpPr>
          <p:spPr bwMode="auto">
            <a:xfrm>
              <a:off x="2249" y="3455"/>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47" name="Rectangle 143"/>
            <p:cNvSpPr>
              <a:spLocks noChangeArrowheads="1"/>
            </p:cNvSpPr>
            <p:nvPr/>
          </p:nvSpPr>
          <p:spPr bwMode="auto">
            <a:xfrm>
              <a:off x="2031" y="3308"/>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65</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48" name="Rectangle 144"/>
            <p:cNvSpPr>
              <a:spLocks noChangeArrowheads="1"/>
            </p:cNvSpPr>
            <p:nvPr/>
          </p:nvSpPr>
          <p:spPr bwMode="auto">
            <a:xfrm>
              <a:off x="2085" y="3308"/>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49" name="Rectangle 145"/>
            <p:cNvSpPr>
              <a:spLocks noChangeArrowheads="1"/>
            </p:cNvSpPr>
            <p:nvPr/>
          </p:nvSpPr>
          <p:spPr bwMode="auto">
            <a:xfrm>
              <a:off x="2194" y="3308"/>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69</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50" name="Rectangle 146"/>
            <p:cNvSpPr>
              <a:spLocks noChangeArrowheads="1"/>
            </p:cNvSpPr>
            <p:nvPr/>
          </p:nvSpPr>
          <p:spPr bwMode="auto">
            <a:xfrm>
              <a:off x="2249" y="3308"/>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51" name="Rectangle 147"/>
            <p:cNvSpPr>
              <a:spLocks noChangeArrowheads="1"/>
            </p:cNvSpPr>
            <p:nvPr/>
          </p:nvSpPr>
          <p:spPr bwMode="auto">
            <a:xfrm>
              <a:off x="2031" y="3160"/>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52" name="Rectangle 148"/>
            <p:cNvSpPr>
              <a:spLocks noChangeArrowheads="1"/>
            </p:cNvSpPr>
            <p:nvPr/>
          </p:nvSpPr>
          <p:spPr bwMode="auto">
            <a:xfrm>
              <a:off x="2085" y="3160"/>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53" name="Rectangle 149"/>
            <p:cNvSpPr>
              <a:spLocks noChangeArrowheads="1"/>
            </p:cNvSpPr>
            <p:nvPr/>
          </p:nvSpPr>
          <p:spPr bwMode="auto">
            <a:xfrm>
              <a:off x="2194" y="3160"/>
              <a:ext cx="79"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54" name="Rectangle 150"/>
            <p:cNvSpPr>
              <a:spLocks noChangeArrowheads="1"/>
            </p:cNvSpPr>
            <p:nvPr/>
          </p:nvSpPr>
          <p:spPr bwMode="auto">
            <a:xfrm>
              <a:off x="2249" y="3160"/>
              <a:ext cx="5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55" name="Rectangle 151"/>
            <p:cNvSpPr>
              <a:spLocks noChangeArrowheads="1"/>
            </p:cNvSpPr>
            <p:nvPr/>
          </p:nvSpPr>
          <p:spPr bwMode="auto">
            <a:xfrm>
              <a:off x="272" y="5438"/>
              <a:ext cx="19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構成割合（</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56" name="Rectangle 152"/>
            <p:cNvSpPr>
              <a:spLocks noChangeArrowheads="1"/>
            </p:cNvSpPr>
            <p:nvPr/>
          </p:nvSpPr>
          <p:spPr bwMode="auto">
            <a:xfrm>
              <a:off x="535" y="5438"/>
              <a:ext cx="6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57" name="Rectangle 153"/>
            <p:cNvSpPr>
              <a:spLocks noChangeArrowheads="1"/>
            </p:cNvSpPr>
            <p:nvPr/>
          </p:nvSpPr>
          <p:spPr bwMode="auto">
            <a:xfrm>
              <a:off x="564" y="5438"/>
              <a:ext cx="6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58" name="Rectangle 154"/>
            <p:cNvSpPr>
              <a:spLocks noChangeArrowheads="1"/>
            </p:cNvSpPr>
            <p:nvPr/>
          </p:nvSpPr>
          <p:spPr bwMode="auto">
            <a:xfrm>
              <a:off x="3751" y="2947"/>
              <a:ext cx="19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構成割合（</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59" name="Rectangle 155"/>
            <p:cNvSpPr>
              <a:spLocks noChangeArrowheads="1"/>
            </p:cNvSpPr>
            <p:nvPr/>
          </p:nvSpPr>
          <p:spPr bwMode="auto">
            <a:xfrm>
              <a:off x="4014" y="2947"/>
              <a:ext cx="6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160" name="Rectangle 156"/>
            <p:cNvSpPr>
              <a:spLocks noChangeArrowheads="1"/>
            </p:cNvSpPr>
            <p:nvPr/>
          </p:nvSpPr>
          <p:spPr bwMode="auto">
            <a:xfrm>
              <a:off x="4043" y="2947"/>
              <a:ext cx="6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61" name="Rectangle 157"/>
            <p:cNvSpPr>
              <a:spLocks noChangeArrowheads="1"/>
            </p:cNvSpPr>
            <p:nvPr/>
          </p:nvSpPr>
          <p:spPr bwMode="auto">
            <a:xfrm>
              <a:off x="1807" y="2969"/>
              <a:ext cx="27" cy="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2" name="Rectangle 158"/>
            <p:cNvSpPr>
              <a:spLocks noChangeArrowheads="1"/>
            </p:cNvSpPr>
            <p:nvPr/>
          </p:nvSpPr>
          <p:spPr bwMode="auto">
            <a:xfrm>
              <a:off x="1845" y="2953"/>
              <a:ext cx="154"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63" name="Rectangle 159"/>
            <p:cNvSpPr>
              <a:spLocks noChangeArrowheads="1"/>
            </p:cNvSpPr>
            <p:nvPr/>
          </p:nvSpPr>
          <p:spPr bwMode="auto">
            <a:xfrm>
              <a:off x="2219" y="2969"/>
              <a:ext cx="26" cy="26"/>
            </a:xfrm>
            <a:prstGeom prst="rect">
              <a:avLst/>
            </a:prstGeom>
            <a:solidFill>
              <a:srgbClr val="66FF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4" name="Rectangle 160"/>
            <p:cNvSpPr>
              <a:spLocks noChangeArrowheads="1"/>
            </p:cNvSpPr>
            <p:nvPr/>
          </p:nvSpPr>
          <p:spPr bwMode="auto">
            <a:xfrm>
              <a:off x="2256" y="2953"/>
              <a:ext cx="59"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65" name="Rectangle 161"/>
            <p:cNvSpPr>
              <a:spLocks noChangeArrowheads="1"/>
            </p:cNvSpPr>
            <p:nvPr/>
          </p:nvSpPr>
          <p:spPr bwMode="auto">
            <a:xfrm>
              <a:off x="2456" y="2969"/>
              <a:ext cx="26" cy="26"/>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6" name="Rectangle 162"/>
            <p:cNvSpPr>
              <a:spLocks noChangeArrowheads="1"/>
            </p:cNvSpPr>
            <p:nvPr/>
          </p:nvSpPr>
          <p:spPr bwMode="auto">
            <a:xfrm>
              <a:off x="2494" y="2953"/>
              <a:ext cx="58"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67" name="Freeform 163"/>
            <p:cNvSpPr>
              <a:spLocks noEditPoints="1"/>
            </p:cNvSpPr>
            <p:nvPr/>
          </p:nvSpPr>
          <p:spPr bwMode="auto">
            <a:xfrm>
              <a:off x="240" y="2888"/>
              <a:ext cx="3848" cy="2624"/>
            </a:xfrm>
            <a:custGeom>
              <a:avLst/>
              <a:gdLst>
                <a:gd name="T0" fmla="*/ 0 w 16608"/>
                <a:gd name="T1" fmla="*/ 6 h 11350"/>
                <a:gd name="T2" fmla="*/ 6 w 16608"/>
                <a:gd name="T3" fmla="*/ 0 h 11350"/>
                <a:gd name="T4" fmla="*/ 16602 w 16608"/>
                <a:gd name="T5" fmla="*/ 0 h 11350"/>
                <a:gd name="T6" fmla="*/ 16608 w 16608"/>
                <a:gd name="T7" fmla="*/ 6 h 11350"/>
                <a:gd name="T8" fmla="*/ 16608 w 16608"/>
                <a:gd name="T9" fmla="*/ 11344 h 11350"/>
                <a:gd name="T10" fmla="*/ 16602 w 16608"/>
                <a:gd name="T11" fmla="*/ 11350 h 11350"/>
                <a:gd name="T12" fmla="*/ 6 w 16608"/>
                <a:gd name="T13" fmla="*/ 11350 h 11350"/>
                <a:gd name="T14" fmla="*/ 0 w 16608"/>
                <a:gd name="T15" fmla="*/ 11344 h 11350"/>
                <a:gd name="T16" fmla="*/ 0 w 16608"/>
                <a:gd name="T17" fmla="*/ 6 h 11350"/>
                <a:gd name="T18" fmla="*/ 12 w 16608"/>
                <a:gd name="T19" fmla="*/ 11344 h 11350"/>
                <a:gd name="T20" fmla="*/ 6 w 16608"/>
                <a:gd name="T21" fmla="*/ 11338 h 11350"/>
                <a:gd name="T22" fmla="*/ 16602 w 16608"/>
                <a:gd name="T23" fmla="*/ 11338 h 11350"/>
                <a:gd name="T24" fmla="*/ 16596 w 16608"/>
                <a:gd name="T25" fmla="*/ 11344 h 11350"/>
                <a:gd name="T26" fmla="*/ 16596 w 16608"/>
                <a:gd name="T27" fmla="*/ 6 h 11350"/>
                <a:gd name="T28" fmla="*/ 16602 w 16608"/>
                <a:gd name="T29" fmla="*/ 12 h 11350"/>
                <a:gd name="T30" fmla="*/ 6 w 16608"/>
                <a:gd name="T31" fmla="*/ 12 h 11350"/>
                <a:gd name="T32" fmla="*/ 12 w 16608"/>
                <a:gd name="T33" fmla="*/ 6 h 11350"/>
                <a:gd name="T34" fmla="*/ 12 w 16608"/>
                <a:gd name="T35" fmla="*/ 11344 h 11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608" h="11350">
                  <a:moveTo>
                    <a:pt x="0" y="6"/>
                  </a:moveTo>
                  <a:cubicBezTo>
                    <a:pt x="0" y="3"/>
                    <a:pt x="3" y="0"/>
                    <a:pt x="6" y="0"/>
                  </a:cubicBezTo>
                  <a:lnTo>
                    <a:pt x="16602" y="0"/>
                  </a:lnTo>
                  <a:cubicBezTo>
                    <a:pt x="16606" y="0"/>
                    <a:pt x="16608" y="3"/>
                    <a:pt x="16608" y="6"/>
                  </a:cubicBezTo>
                  <a:lnTo>
                    <a:pt x="16608" y="11344"/>
                  </a:lnTo>
                  <a:cubicBezTo>
                    <a:pt x="16608" y="11348"/>
                    <a:pt x="16606" y="11350"/>
                    <a:pt x="16602" y="11350"/>
                  </a:cubicBezTo>
                  <a:lnTo>
                    <a:pt x="6" y="11350"/>
                  </a:lnTo>
                  <a:cubicBezTo>
                    <a:pt x="3" y="11350"/>
                    <a:pt x="0" y="11348"/>
                    <a:pt x="0" y="11344"/>
                  </a:cubicBezTo>
                  <a:lnTo>
                    <a:pt x="0" y="6"/>
                  </a:lnTo>
                  <a:close/>
                  <a:moveTo>
                    <a:pt x="12" y="11344"/>
                  </a:moveTo>
                  <a:lnTo>
                    <a:pt x="6" y="11338"/>
                  </a:lnTo>
                  <a:lnTo>
                    <a:pt x="16602" y="11338"/>
                  </a:lnTo>
                  <a:lnTo>
                    <a:pt x="16596" y="11344"/>
                  </a:lnTo>
                  <a:lnTo>
                    <a:pt x="16596" y="6"/>
                  </a:lnTo>
                  <a:lnTo>
                    <a:pt x="16602" y="12"/>
                  </a:lnTo>
                  <a:lnTo>
                    <a:pt x="6" y="12"/>
                  </a:lnTo>
                  <a:lnTo>
                    <a:pt x="12" y="6"/>
                  </a:lnTo>
                  <a:lnTo>
                    <a:pt x="12" y="11344"/>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68" name="Rectangle 164"/>
            <p:cNvSpPr>
              <a:spLocks noChangeArrowheads="1"/>
            </p:cNvSpPr>
            <p:nvPr/>
          </p:nvSpPr>
          <p:spPr bwMode="auto">
            <a:xfrm>
              <a:off x="3108" y="2934"/>
              <a:ext cx="192" cy="71"/>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9" name="Freeform 165"/>
            <p:cNvSpPr>
              <a:spLocks noEditPoints="1"/>
            </p:cNvSpPr>
            <p:nvPr/>
          </p:nvSpPr>
          <p:spPr bwMode="auto">
            <a:xfrm>
              <a:off x="3106" y="2933"/>
              <a:ext cx="196" cy="74"/>
            </a:xfrm>
            <a:custGeom>
              <a:avLst/>
              <a:gdLst>
                <a:gd name="T0" fmla="*/ 0 w 1692"/>
                <a:gd name="T1" fmla="*/ 16 h 640"/>
                <a:gd name="T2" fmla="*/ 16 w 1692"/>
                <a:gd name="T3" fmla="*/ 0 h 640"/>
                <a:gd name="T4" fmla="*/ 1676 w 1692"/>
                <a:gd name="T5" fmla="*/ 0 h 640"/>
                <a:gd name="T6" fmla="*/ 1692 w 1692"/>
                <a:gd name="T7" fmla="*/ 16 h 640"/>
                <a:gd name="T8" fmla="*/ 1692 w 1692"/>
                <a:gd name="T9" fmla="*/ 624 h 640"/>
                <a:gd name="T10" fmla="*/ 1676 w 1692"/>
                <a:gd name="T11" fmla="*/ 640 h 640"/>
                <a:gd name="T12" fmla="*/ 16 w 1692"/>
                <a:gd name="T13" fmla="*/ 640 h 640"/>
                <a:gd name="T14" fmla="*/ 0 w 1692"/>
                <a:gd name="T15" fmla="*/ 624 h 640"/>
                <a:gd name="T16" fmla="*/ 0 w 1692"/>
                <a:gd name="T17" fmla="*/ 16 h 640"/>
                <a:gd name="T18" fmla="*/ 32 w 1692"/>
                <a:gd name="T19" fmla="*/ 624 h 640"/>
                <a:gd name="T20" fmla="*/ 16 w 1692"/>
                <a:gd name="T21" fmla="*/ 608 h 640"/>
                <a:gd name="T22" fmla="*/ 1676 w 1692"/>
                <a:gd name="T23" fmla="*/ 608 h 640"/>
                <a:gd name="T24" fmla="*/ 1660 w 1692"/>
                <a:gd name="T25" fmla="*/ 624 h 640"/>
                <a:gd name="T26" fmla="*/ 1660 w 1692"/>
                <a:gd name="T27" fmla="*/ 16 h 640"/>
                <a:gd name="T28" fmla="*/ 1676 w 1692"/>
                <a:gd name="T29" fmla="*/ 32 h 640"/>
                <a:gd name="T30" fmla="*/ 16 w 1692"/>
                <a:gd name="T31" fmla="*/ 32 h 640"/>
                <a:gd name="T32" fmla="*/ 32 w 1692"/>
                <a:gd name="T33" fmla="*/ 16 h 640"/>
                <a:gd name="T34" fmla="*/ 32 w 1692"/>
                <a:gd name="T35" fmla="*/ 624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92" h="640">
                  <a:moveTo>
                    <a:pt x="0" y="16"/>
                  </a:moveTo>
                  <a:cubicBezTo>
                    <a:pt x="0" y="8"/>
                    <a:pt x="8" y="0"/>
                    <a:pt x="16" y="0"/>
                  </a:cubicBezTo>
                  <a:lnTo>
                    <a:pt x="1676" y="0"/>
                  </a:lnTo>
                  <a:cubicBezTo>
                    <a:pt x="1685" y="0"/>
                    <a:pt x="1692" y="8"/>
                    <a:pt x="1692" y="16"/>
                  </a:cubicBezTo>
                  <a:lnTo>
                    <a:pt x="1692" y="624"/>
                  </a:lnTo>
                  <a:cubicBezTo>
                    <a:pt x="1692" y="633"/>
                    <a:pt x="1685" y="640"/>
                    <a:pt x="1676" y="640"/>
                  </a:cubicBezTo>
                  <a:lnTo>
                    <a:pt x="16" y="640"/>
                  </a:lnTo>
                  <a:cubicBezTo>
                    <a:pt x="8" y="640"/>
                    <a:pt x="0" y="633"/>
                    <a:pt x="0" y="624"/>
                  </a:cubicBezTo>
                  <a:lnTo>
                    <a:pt x="0" y="16"/>
                  </a:lnTo>
                  <a:close/>
                  <a:moveTo>
                    <a:pt x="32" y="624"/>
                  </a:moveTo>
                  <a:lnTo>
                    <a:pt x="16" y="608"/>
                  </a:lnTo>
                  <a:lnTo>
                    <a:pt x="1676" y="608"/>
                  </a:lnTo>
                  <a:lnTo>
                    <a:pt x="1660" y="624"/>
                  </a:lnTo>
                  <a:lnTo>
                    <a:pt x="1660" y="16"/>
                  </a:lnTo>
                  <a:lnTo>
                    <a:pt x="1676" y="32"/>
                  </a:lnTo>
                  <a:lnTo>
                    <a:pt x="16" y="32"/>
                  </a:lnTo>
                  <a:lnTo>
                    <a:pt x="32" y="16"/>
                  </a:lnTo>
                  <a:lnTo>
                    <a:pt x="32" y="624"/>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0" name="Rectangle 166"/>
            <p:cNvSpPr>
              <a:spLocks noChangeArrowheads="1"/>
            </p:cNvSpPr>
            <p:nvPr/>
          </p:nvSpPr>
          <p:spPr bwMode="auto">
            <a:xfrm>
              <a:off x="3162" y="2949"/>
              <a:ext cx="58" cy="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女性</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71" name="Rectangle 167"/>
            <p:cNvSpPr>
              <a:spLocks noChangeArrowheads="1"/>
            </p:cNvSpPr>
            <p:nvPr/>
          </p:nvSpPr>
          <p:spPr bwMode="auto">
            <a:xfrm>
              <a:off x="1079" y="2935"/>
              <a:ext cx="193" cy="7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2" name="Freeform 168"/>
            <p:cNvSpPr>
              <a:spLocks noEditPoints="1"/>
            </p:cNvSpPr>
            <p:nvPr/>
          </p:nvSpPr>
          <p:spPr bwMode="auto">
            <a:xfrm>
              <a:off x="1077" y="2933"/>
              <a:ext cx="197" cy="74"/>
            </a:xfrm>
            <a:custGeom>
              <a:avLst/>
              <a:gdLst>
                <a:gd name="T0" fmla="*/ 0 w 3392"/>
                <a:gd name="T1" fmla="*/ 32 h 1272"/>
                <a:gd name="T2" fmla="*/ 32 w 3392"/>
                <a:gd name="T3" fmla="*/ 0 h 1272"/>
                <a:gd name="T4" fmla="*/ 3360 w 3392"/>
                <a:gd name="T5" fmla="*/ 0 h 1272"/>
                <a:gd name="T6" fmla="*/ 3392 w 3392"/>
                <a:gd name="T7" fmla="*/ 32 h 1272"/>
                <a:gd name="T8" fmla="*/ 3392 w 3392"/>
                <a:gd name="T9" fmla="*/ 1240 h 1272"/>
                <a:gd name="T10" fmla="*/ 3360 w 3392"/>
                <a:gd name="T11" fmla="*/ 1272 h 1272"/>
                <a:gd name="T12" fmla="*/ 32 w 3392"/>
                <a:gd name="T13" fmla="*/ 1272 h 1272"/>
                <a:gd name="T14" fmla="*/ 0 w 3392"/>
                <a:gd name="T15" fmla="*/ 1240 h 1272"/>
                <a:gd name="T16" fmla="*/ 0 w 3392"/>
                <a:gd name="T17" fmla="*/ 32 h 1272"/>
                <a:gd name="T18" fmla="*/ 64 w 3392"/>
                <a:gd name="T19" fmla="*/ 1240 h 1272"/>
                <a:gd name="T20" fmla="*/ 32 w 3392"/>
                <a:gd name="T21" fmla="*/ 1208 h 1272"/>
                <a:gd name="T22" fmla="*/ 3360 w 3392"/>
                <a:gd name="T23" fmla="*/ 1208 h 1272"/>
                <a:gd name="T24" fmla="*/ 3328 w 3392"/>
                <a:gd name="T25" fmla="*/ 1240 h 1272"/>
                <a:gd name="T26" fmla="*/ 3328 w 3392"/>
                <a:gd name="T27" fmla="*/ 32 h 1272"/>
                <a:gd name="T28" fmla="*/ 3360 w 3392"/>
                <a:gd name="T29" fmla="*/ 64 h 1272"/>
                <a:gd name="T30" fmla="*/ 32 w 3392"/>
                <a:gd name="T31" fmla="*/ 64 h 1272"/>
                <a:gd name="T32" fmla="*/ 64 w 3392"/>
                <a:gd name="T33" fmla="*/ 32 h 1272"/>
                <a:gd name="T34" fmla="*/ 64 w 3392"/>
                <a:gd name="T35" fmla="*/ 124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92" h="1272">
                  <a:moveTo>
                    <a:pt x="0" y="32"/>
                  </a:moveTo>
                  <a:cubicBezTo>
                    <a:pt x="0" y="15"/>
                    <a:pt x="15" y="0"/>
                    <a:pt x="32" y="0"/>
                  </a:cubicBezTo>
                  <a:lnTo>
                    <a:pt x="3360" y="0"/>
                  </a:lnTo>
                  <a:cubicBezTo>
                    <a:pt x="3378" y="0"/>
                    <a:pt x="3392" y="15"/>
                    <a:pt x="3392" y="32"/>
                  </a:cubicBezTo>
                  <a:lnTo>
                    <a:pt x="3392" y="1240"/>
                  </a:lnTo>
                  <a:cubicBezTo>
                    <a:pt x="3392" y="1258"/>
                    <a:pt x="3378" y="1272"/>
                    <a:pt x="3360" y="1272"/>
                  </a:cubicBezTo>
                  <a:lnTo>
                    <a:pt x="32" y="1272"/>
                  </a:lnTo>
                  <a:cubicBezTo>
                    <a:pt x="15" y="1272"/>
                    <a:pt x="0" y="1258"/>
                    <a:pt x="0" y="1240"/>
                  </a:cubicBezTo>
                  <a:lnTo>
                    <a:pt x="0" y="32"/>
                  </a:lnTo>
                  <a:close/>
                  <a:moveTo>
                    <a:pt x="64" y="1240"/>
                  </a:moveTo>
                  <a:lnTo>
                    <a:pt x="32" y="1208"/>
                  </a:lnTo>
                  <a:lnTo>
                    <a:pt x="3360" y="1208"/>
                  </a:lnTo>
                  <a:lnTo>
                    <a:pt x="3328" y="1240"/>
                  </a:lnTo>
                  <a:lnTo>
                    <a:pt x="3328" y="32"/>
                  </a:lnTo>
                  <a:lnTo>
                    <a:pt x="3360" y="64"/>
                  </a:lnTo>
                  <a:lnTo>
                    <a:pt x="32" y="64"/>
                  </a:lnTo>
                  <a:lnTo>
                    <a:pt x="64" y="32"/>
                  </a:lnTo>
                  <a:lnTo>
                    <a:pt x="64" y="124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73" name="Rectangle 169"/>
            <p:cNvSpPr>
              <a:spLocks noChangeArrowheads="1"/>
            </p:cNvSpPr>
            <p:nvPr/>
          </p:nvSpPr>
          <p:spPr bwMode="auto">
            <a:xfrm>
              <a:off x="1134" y="2949"/>
              <a:ext cx="58" cy="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男性</a:t>
              </a:r>
              <a:endParaRPr kumimoji="0" lang="ja-JP" sz="1800" b="0" i="0" u="none" strike="noStrike" cap="none" normalizeH="0" baseline="0" smtClean="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2130045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
          <p:cNvSpPr txBox="1">
            <a:spLocks noChangeAspect="1"/>
          </p:cNvSpPr>
          <p:nvPr/>
        </p:nvSpPr>
        <p:spPr>
          <a:xfrm>
            <a:off x="369000" y="126999"/>
            <a:ext cx="6120000" cy="1276649"/>
          </a:xfrm>
          <a:prstGeom prst="rect">
            <a:avLst/>
          </a:prstGeom>
          <a:ln>
            <a:noFill/>
          </a:ln>
        </p:spPr>
        <p:txBody>
          <a:bodyPr vert="horz" lIns="0" tIns="45720" rIns="0" bIns="45720" rtlCol="0" anchor="t">
            <a:noAutofit/>
          </a:bodyPr>
          <a:lstStyle/>
          <a:p>
            <a:pPr lvl="0">
              <a:lnSpc>
                <a:spcPct val="125000"/>
              </a:lnSpc>
              <a:spcBef>
                <a:spcPct val="0"/>
              </a:spcBef>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腎症の起因分析と指導対象者適合分析</a:t>
            </a:r>
            <a:r>
              <a:rPr lang="en-US" altLang="ja-JP" sz="1200" dirty="0">
                <a:latin typeface="ＭＳ 明朝"/>
                <a:ea typeface="ＭＳ 明朝"/>
                <a:cs typeface="Times New Roman" pitchFamily="18" charset="0"/>
              </a:rPr>
              <a:t>｣｢Ⅱ</a:t>
            </a:r>
            <a:r>
              <a:rPr lang="ja-JP" altLang="en-US" sz="1200" dirty="0">
                <a:latin typeface="ＭＳ 明朝"/>
                <a:ea typeface="ＭＳ 明朝"/>
                <a:cs typeface="Times New Roman" pitchFamily="18" charset="0"/>
              </a:rPr>
              <a:t>型糖尿病を起因とした保健指導対象者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保健指導対象者の優先順位</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の</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段階を経て分析し、適切な対象者集団を特定します。その結果、腎症患者</a:t>
            </a:r>
            <a:r>
              <a:rPr lang="en-US" altLang="ja-JP" sz="1200" dirty="0">
                <a:latin typeface="ＭＳ 明朝"/>
                <a:ea typeface="ＭＳ 明朝"/>
                <a:cs typeface="Times New Roman" pitchFamily="18" charset="0"/>
              </a:rPr>
              <a:t>173</a:t>
            </a:r>
            <a:r>
              <a:rPr lang="ja-JP" altLang="en-US" sz="1200" dirty="0">
                <a:latin typeface="ＭＳ 明朝"/>
                <a:ea typeface="ＭＳ 明朝"/>
                <a:cs typeface="Times New Roman" pitchFamily="18" charset="0"/>
              </a:rPr>
              <a:t>人中</a:t>
            </a:r>
            <a:r>
              <a:rPr lang="en-US" altLang="ja-JP" sz="1200" dirty="0">
                <a:latin typeface="ＭＳ 明朝"/>
                <a:ea typeface="ＭＳ 明朝"/>
                <a:cs typeface="Times New Roman" pitchFamily="18" charset="0"/>
              </a:rPr>
              <a:t>44</a:t>
            </a:r>
            <a:r>
              <a:rPr lang="ja-JP" altLang="en-US" sz="1200" dirty="0">
                <a:latin typeface="ＭＳ 明朝"/>
                <a:ea typeface="ＭＳ 明朝"/>
                <a:cs typeface="Times New Roman" pitchFamily="18" charset="0"/>
              </a:rPr>
              <a:t>人の適切な指導対象者を特定しました。</a:t>
            </a:r>
            <a:endParaRPr lang="en-US" altLang="ja-JP" sz="1200" dirty="0">
              <a:latin typeface="ＭＳ 明朝"/>
              <a:ea typeface="ＭＳ 明朝"/>
              <a:cs typeface="Times New Roman" pitchFamily="18" charset="0"/>
            </a:endParaRPr>
          </a:p>
          <a:p>
            <a:pPr lvl="0">
              <a:lnSpc>
                <a:spcPct val="125000"/>
              </a:lnSpc>
              <a:spcBef>
                <a:spcPct val="0"/>
              </a:spcBef>
            </a:pPr>
            <a:r>
              <a:rPr lang="ja-JP" altLang="en-US" sz="1200" dirty="0">
                <a:latin typeface="ＭＳ 明朝"/>
                <a:ea typeface="ＭＳ 明朝"/>
                <a:cs typeface="Times New Roman" pitchFamily="18" charset="0"/>
              </a:rPr>
              <a:t>  腎症患者の全体像を以下に示します。</a:t>
            </a:r>
            <a:endParaRPr lang="ja-JP" altLang="en-US" sz="1200" dirty="0">
              <a:latin typeface="ＭＳ 明朝"/>
              <a:ea typeface="ＭＳ 明朝"/>
            </a:endParaRPr>
          </a:p>
        </p:txBody>
      </p:sp>
      <p:sp>
        <p:nvSpPr>
          <p:cNvPr id="7" name="Rectangle 5"/>
          <p:cNvSpPr>
            <a:spLocks noChangeAspect="1" noChangeArrowheads="1"/>
          </p:cNvSpPr>
          <p:nvPr/>
        </p:nvSpPr>
        <p:spPr bwMode="auto">
          <a:xfrm>
            <a:off x="381000" y="1259632"/>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腎症患者の全体像</a:t>
            </a:r>
          </a:p>
        </p:txBody>
      </p:sp>
      <p:sp>
        <p:nvSpPr>
          <p:cNvPr id="8" name="Rectangle 6"/>
          <p:cNvSpPr>
            <a:spLocks noChangeAspect="1" noChangeArrowheads="1"/>
          </p:cNvSpPr>
          <p:nvPr/>
        </p:nvSpPr>
        <p:spPr bwMode="auto">
          <a:xfrm>
            <a:off x="381000" y="4069513"/>
            <a:ext cx="6120000" cy="46166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lang="ja-JP" altLang="en-US" sz="800" b="1" dirty="0">
                <a:latin typeface="ＭＳ 明朝"/>
                <a:ea typeface="ＭＳ 明朝"/>
                <a:cs typeface="ＭＳ Ｐゴシック" pitchFamily="50" charset="-128"/>
              </a:rPr>
              <a:t>データ化範囲</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cs typeface="ＭＳ Ｐゴシック" pitchFamily="50" charset="-128"/>
              </a:rPr>
              <a:t>分析</a:t>
            </a:r>
            <a:r>
              <a:rPr lang="ja-JP" altLang="en-US" sz="800" b="1">
                <a:latin typeface="ＭＳ 明朝"/>
                <a:ea typeface="ＭＳ 明朝"/>
                <a:cs typeface="ＭＳ Ｐゴシック" pitchFamily="50" charset="-128"/>
              </a:rPr>
              <a:t>対象</a:t>
            </a:r>
            <a:r>
              <a:rPr lang="en-US" altLang="ja-JP" sz="800" b="1">
                <a:latin typeface="ＭＳ 明朝"/>
                <a:ea typeface="ＭＳ 明朝"/>
                <a:cs typeface="ＭＳ Ｐゴシック" pitchFamily="50" charset="-128"/>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lvl="0" fontAlgn="base">
              <a:spcBef>
                <a:spcPct val="0"/>
              </a:spcBef>
              <a:spcAft>
                <a:spcPct val="0"/>
              </a:spcAft>
            </a:pPr>
            <a:r>
              <a:rPr lang="ja-JP" altLang="en-US" sz="800" b="1" dirty="0">
                <a:latin typeface="ＭＳ 明朝"/>
                <a:ea typeface="ＭＳ 明朝"/>
                <a:cs typeface="ＭＳ Ｐゴシック" pitchFamily="50" charset="-128"/>
              </a:rPr>
              <a:t>　　　　　　　　　　　　対象診療</a:t>
            </a:r>
            <a:r>
              <a:rPr lang="ja-JP" altLang="en-US" sz="800" b="1">
                <a:latin typeface="ＭＳ 明朝"/>
                <a:ea typeface="ＭＳ 明朝"/>
                <a:cs typeface="ＭＳ Ｐゴシック" pitchFamily="50" charset="-128"/>
              </a:rPr>
              <a:t>年月は平成</a:t>
            </a:r>
            <a:r>
              <a:rPr lang="en-US" altLang="ja-JP" sz="800" b="1">
                <a:latin typeface="ＭＳ 明朝"/>
                <a:ea typeface="ＭＳ 明朝"/>
                <a:cs typeface="ＭＳ Ｐゴシック" pitchFamily="50" charset="-128"/>
              </a:rPr>
              <a:t>28</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4</a:t>
            </a:r>
            <a:r>
              <a:rPr lang="ja-JP" altLang="en-US" sz="800" b="1">
                <a:latin typeface="ＭＳ 明朝"/>
                <a:ea typeface="ＭＳ 明朝"/>
                <a:cs typeface="ＭＳ Ｐゴシック" pitchFamily="50" charset="-128"/>
              </a:rPr>
              <a:t>月～平成</a:t>
            </a:r>
            <a:r>
              <a:rPr lang="en-US" altLang="ja-JP" sz="800" b="1">
                <a:latin typeface="ＭＳ 明朝"/>
                <a:ea typeface="ＭＳ 明朝"/>
                <a:cs typeface="ＭＳ Ｐゴシック" pitchFamily="50" charset="-128"/>
              </a:rPr>
              <a:t>29</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3</a:t>
            </a:r>
            <a:r>
              <a:rPr lang="ja-JP" altLang="en-US" sz="800" b="1">
                <a:latin typeface="ＭＳ 明朝"/>
                <a:ea typeface="ＭＳ 明朝"/>
                <a:cs typeface="ＭＳ Ｐゴシック" pitchFamily="50" charset="-128"/>
              </a:rPr>
              <a:t>月診療分</a:t>
            </a:r>
            <a:r>
              <a:rPr lang="en-US" altLang="ja-JP" sz="800" b="1">
                <a:latin typeface="ＭＳ 明朝"/>
                <a:ea typeface="ＭＳ 明朝"/>
                <a:cs typeface="ＭＳ Ｐゴシック" pitchFamily="50" charset="-128"/>
              </a:rPr>
              <a:t>(12</a:t>
            </a:r>
            <a:r>
              <a:rPr lang="ja-JP" altLang="en-US" sz="800" b="1">
                <a:latin typeface="ＭＳ 明朝"/>
                <a:ea typeface="ＭＳ 明朝"/>
                <a:cs typeface="ＭＳ Ｐゴシック" pitchFamily="50" charset="-128"/>
              </a:rPr>
              <a:t>カ月分</a:t>
            </a:r>
            <a:r>
              <a:rPr lang="en-US" altLang="ja-JP" sz="800" b="1">
                <a:latin typeface="ＭＳ 明朝"/>
                <a:ea typeface="ＭＳ 明朝"/>
                <a:cs typeface="ＭＳ Ｐゴシック" pitchFamily="50" charset="-128"/>
              </a:rPr>
              <a:t>)</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fontAlgn="base">
              <a:spcBef>
                <a:spcPct val="0"/>
              </a:spcBef>
              <a:spcAft>
                <a:spcPct val="0"/>
              </a:spcAft>
            </a:pPr>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dirty="0">
              <a:latin typeface="ＭＳ 明朝"/>
              <a:ea typeface="ＭＳ 明朝"/>
            </a:endParaRPr>
          </a:p>
        </p:txBody>
      </p:sp>
      <p:sp>
        <p:nvSpPr>
          <p:cNvPr id="9" name="テキスト ボックス 8"/>
          <p:cNvSpPr txBox="1">
            <a:spLocks noChangeAspect="1"/>
          </p:cNvSpPr>
          <p:nvPr/>
        </p:nvSpPr>
        <p:spPr>
          <a:xfrm>
            <a:off x="328427" y="4496551"/>
            <a:ext cx="6120000" cy="1452346"/>
          </a:xfrm>
          <a:prstGeom prst="rect">
            <a:avLst/>
          </a:prstGeom>
          <a:noFill/>
        </p:spPr>
        <p:txBody>
          <a:bodyPr wrap="square" lIns="0" rIns="0" rtlCol="0">
            <a:noAutofit/>
          </a:bodyPr>
          <a:lstStyle/>
          <a:p>
            <a:pPr>
              <a:lnSpc>
                <a:spcPct val="125000"/>
              </a:lnSpc>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腎症の起因分析と指導対象者適合分析</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を以下に示します</a:t>
            </a:r>
            <a:r>
              <a:rPr lang="ja-JP" altLang="en-US" sz="1200" dirty="0" smtClean="0">
                <a:latin typeface="ＭＳ 明朝"/>
                <a:ea typeface="ＭＳ 明朝"/>
                <a:cs typeface="Times New Roman" pitchFamily="18" charset="0"/>
              </a:rPr>
              <a:t>。一番大きな三角部分</a:t>
            </a:r>
            <a:r>
              <a:rPr lang="en-US" altLang="ja-JP" sz="1200" dirty="0" smtClean="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緑色部分</a:t>
            </a:r>
            <a:r>
              <a:rPr lang="en-US" altLang="ja-JP" sz="1200" dirty="0" smtClean="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は糖尿病</a:t>
            </a:r>
            <a:r>
              <a:rPr lang="ja-JP" altLang="en-US" sz="1200" dirty="0">
                <a:latin typeface="ＭＳ 明朝"/>
                <a:ea typeface="ＭＳ 明朝"/>
                <a:cs typeface="Times New Roman" pitchFamily="18" charset="0"/>
              </a:rPr>
              <a:t>起因以外の腎臓病患者と</a:t>
            </a:r>
            <a:r>
              <a:rPr lang="ja-JP" altLang="en-US" sz="1200" dirty="0" smtClean="0">
                <a:latin typeface="ＭＳ 明朝"/>
                <a:ea typeface="ＭＳ 明朝"/>
                <a:cs typeface="Times New Roman" pitchFamily="18" charset="0"/>
              </a:rPr>
              <a:t>考えられ、</a:t>
            </a:r>
            <a:r>
              <a:rPr lang="en-US" altLang="zh-TW" sz="1200" dirty="0" smtClean="0">
                <a:latin typeface="ＭＳ 明朝"/>
                <a:ea typeface="ＭＳ 明朝"/>
                <a:cs typeface="Times New Roman" pitchFamily="18" charset="0"/>
              </a:rPr>
              <a:t>76</a:t>
            </a:r>
            <a:r>
              <a:rPr lang="ja-JP" altLang="en-US" sz="1200" dirty="0" smtClean="0">
                <a:latin typeface="ＭＳ 明朝"/>
                <a:ea typeface="ＭＳ 明朝"/>
                <a:cs typeface="Times New Roman" pitchFamily="18" charset="0"/>
              </a:rPr>
              <a:t>人の患者が存在</a:t>
            </a:r>
            <a:r>
              <a:rPr lang="ja-JP" altLang="en-US" sz="1200" dirty="0">
                <a:latin typeface="ＭＳ 明朝"/>
                <a:ea typeface="ＭＳ 明朝"/>
                <a:cs typeface="Times New Roman" pitchFamily="18" charset="0"/>
              </a:rPr>
              <a:t>します。また</a:t>
            </a:r>
            <a:r>
              <a:rPr lang="ja-JP" altLang="en-US" sz="1200" dirty="0" smtClean="0">
                <a:latin typeface="ＭＳ 明朝"/>
                <a:ea typeface="ＭＳ 明朝"/>
                <a:cs typeface="Times New Roman" pitchFamily="18" charset="0"/>
              </a:rPr>
              <a:t>、中央の三角部分</a:t>
            </a:r>
            <a:r>
              <a:rPr lang="en-US" altLang="ja-JP" sz="1200" dirty="0" smtClean="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青色部分</a:t>
            </a:r>
            <a:r>
              <a:rPr lang="en-US" altLang="ja-JP" sz="1200" dirty="0" smtClean="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は糖尿病</a:t>
            </a:r>
            <a:r>
              <a:rPr lang="ja-JP" altLang="en-US" sz="1200" dirty="0">
                <a:latin typeface="ＭＳ 明朝"/>
                <a:ea typeface="ＭＳ 明朝"/>
                <a:cs typeface="Times New Roman" pitchFamily="18" charset="0"/>
              </a:rPr>
              <a:t>患者であるが、生活習慣を起因としていない糖尿病患者や、指導対象として適切でない患者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透析患者、腎臓移植した可能性がある患者、すでに資格喪失している等</a:t>
            </a:r>
            <a:r>
              <a:rPr lang="en-US" altLang="ja-JP" sz="1200" dirty="0" smtClean="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と考えられ、</a:t>
            </a:r>
            <a:r>
              <a:rPr lang="en-US" altLang="zh-TW" sz="1200" dirty="0" smtClean="0">
                <a:latin typeface="ＭＳ 明朝"/>
                <a:ea typeface="ＭＳ 明朝"/>
                <a:cs typeface="Times New Roman" pitchFamily="18" charset="0"/>
              </a:rPr>
              <a:t>33</a:t>
            </a:r>
            <a:r>
              <a:rPr lang="ja-JP" altLang="en-US" sz="1200" dirty="0" smtClean="0">
                <a:latin typeface="ＭＳ 明朝"/>
                <a:ea typeface="ＭＳ 明朝"/>
                <a:cs typeface="Times New Roman" pitchFamily="18" charset="0"/>
              </a:rPr>
              <a:t>人の患者が存在</a:t>
            </a:r>
            <a:r>
              <a:rPr lang="ja-JP" altLang="en-US" sz="1200" dirty="0">
                <a:latin typeface="ＭＳ 明朝"/>
                <a:ea typeface="ＭＳ 明朝"/>
                <a:cs typeface="Times New Roman" pitchFamily="18" charset="0"/>
              </a:rPr>
              <a:t>します</a:t>
            </a:r>
            <a:r>
              <a:rPr lang="ja-JP" altLang="en-US" sz="1200" dirty="0" smtClean="0">
                <a:latin typeface="ＭＳ 明朝"/>
                <a:ea typeface="ＭＳ 明朝"/>
                <a:cs typeface="Times New Roman" pitchFamily="18" charset="0"/>
              </a:rPr>
              <a:t>。一番小さな三角部分</a:t>
            </a:r>
            <a:r>
              <a:rPr lang="en-US" altLang="ja-JP" sz="1200" dirty="0" smtClean="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紫色部分</a:t>
            </a:r>
            <a:r>
              <a:rPr lang="en-US" altLang="ja-JP" sz="1200" dirty="0" smtClean="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は</a:t>
            </a:r>
            <a:r>
              <a:rPr lang="ja-JP" altLang="en-US" sz="1200" dirty="0">
                <a:latin typeface="ＭＳ 明朝"/>
                <a:ea typeface="ＭＳ 明朝"/>
                <a:cs typeface="Times New Roman" pitchFamily="18" charset="0"/>
              </a:rPr>
              <a:t>生活習慣起因の糖尿病または腎症と考えられる患者で、この患者層が保健指導対象者として適切となります。</a:t>
            </a:r>
            <a:endParaRPr lang="ja-JP" altLang="en-US" sz="1200" dirty="0">
              <a:latin typeface="ＭＳ 明朝"/>
              <a:ea typeface="ＭＳ 明朝"/>
            </a:endParaRPr>
          </a:p>
        </p:txBody>
      </p:sp>
      <p:sp>
        <p:nvSpPr>
          <p:cNvPr id="10" name="Rectangle 7"/>
          <p:cNvSpPr>
            <a:spLocks noChangeAspect="1" noChangeArrowheads="1"/>
          </p:cNvSpPr>
          <p:nvPr/>
        </p:nvSpPr>
        <p:spPr bwMode="auto">
          <a:xfrm>
            <a:off x="381000" y="6251176"/>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smtClean="0">
                <a:latin typeface="ＭＳ 明朝"/>
                <a:ea typeface="ＭＳ 明朝"/>
                <a:cs typeface="ＭＳ Ｐゴシック" pitchFamily="50" charset="-128"/>
              </a:rPr>
              <a:t>腎症の起因分析</a:t>
            </a:r>
            <a:endParaRPr lang="ja-JP" altLang="en-US" sz="1200" dirty="0">
              <a:latin typeface="ＭＳ 明朝"/>
              <a:ea typeface="ＭＳ 明朝"/>
              <a:cs typeface="ＭＳ Ｐゴシック" pitchFamily="50" charset="-128"/>
            </a:endParaRPr>
          </a:p>
        </p:txBody>
      </p:sp>
      <p:sp>
        <p:nvSpPr>
          <p:cNvPr id="14" name="Rectangle 6"/>
          <p:cNvSpPr>
            <a:spLocks noChangeAspect="1" noChangeArrowheads="1"/>
          </p:cNvSpPr>
          <p:nvPr/>
        </p:nvSpPr>
        <p:spPr bwMode="auto">
          <a:xfrm>
            <a:off x="381000" y="8540404"/>
            <a:ext cx="6120000" cy="46166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fontAlgn="base">
              <a:spcBef>
                <a:spcPct val="0"/>
              </a:spcBef>
              <a:spcAft>
                <a:spcPct val="0"/>
              </a:spcAft>
            </a:pPr>
            <a:r>
              <a:rPr lang="ja-JP" altLang="en-US" sz="800" b="1" dirty="0">
                <a:latin typeface="ＭＳ 明朝"/>
                <a:ea typeface="ＭＳ 明朝"/>
                <a:cs typeface="ＭＳ Ｐゴシック" pitchFamily="50" charset="-128"/>
              </a:rPr>
              <a:t>データ化範囲</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cs typeface="ＭＳ Ｐゴシック" pitchFamily="50" charset="-128"/>
              </a:rPr>
              <a:t>分析</a:t>
            </a:r>
            <a:r>
              <a:rPr lang="ja-JP" altLang="en-US" sz="800" b="1">
                <a:latin typeface="ＭＳ 明朝"/>
                <a:ea typeface="ＭＳ 明朝"/>
                <a:cs typeface="ＭＳ Ｐゴシック" pitchFamily="50" charset="-128"/>
              </a:rPr>
              <a:t>対象</a:t>
            </a:r>
            <a:r>
              <a:rPr lang="en-US" altLang="ja-JP" sz="800" b="1">
                <a:latin typeface="ＭＳ 明朝"/>
                <a:ea typeface="ＭＳ 明朝"/>
                <a:cs typeface="ＭＳ Ｐゴシック" pitchFamily="50" charset="-128"/>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fontAlgn="base">
              <a:spcBef>
                <a:spcPct val="0"/>
              </a:spcBef>
              <a:spcAft>
                <a:spcPct val="0"/>
              </a:spcAft>
            </a:pPr>
            <a:r>
              <a:rPr lang="ja-JP" altLang="en-US" sz="800" b="1" dirty="0">
                <a:latin typeface="ＭＳ 明朝"/>
                <a:ea typeface="ＭＳ 明朝"/>
                <a:cs typeface="ＭＳ Ｐゴシック" pitchFamily="50" charset="-128"/>
              </a:rPr>
              <a:t>　　　　　　　　　　　　対象診療</a:t>
            </a:r>
            <a:r>
              <a:rPr lang="ja-JP" altLang="en-US" sz="800" b="1">
                <a:latin typeface="ＭＳ 明朝"/>
                <a:ea typeface="ＭＳ 明朝"/>
                <a:cs typeface="ＭＳ Ｐゴシック" pitchFamily="50" charset="-128"/>
              </a:rPr>
              <a:t>年月は平成</a:t>
            </a:r>
            <a:r>
              <a:rPr lang="en-US" altLang="ja-JP" sz="800" b="1">
                <a:latin typeface="ＭＳ 明朝"/>
                <a:ea typeface="ＭＳ 明朝"/>
                <a:cs typeface="ＭＳ Ｐゴシック" pitchFamily="50" charset="-128"/>
              </a:rPr>
              <a:t>28</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4</a:t>
            </a:r>
            <a:r>
              <a:rPr lang="ja-JP" altLang="en-US" sz="800" b="1">
                <a:latin typeface="ＭＳ 明朝"/>
                <a:ea typeface="ＭＳ 明朝"/>
                <a:cs typeface="ＭＳ Ｐゴシック" pitchFamily="50" charset="-128"/>
              </a:rPr>
              <a:t>月～平成</a:t>
            </a:r>
            <a:r>
              <a:rPr lang="en-US" altLang="ja-JP" sz="800" b="1">
                <a:latin typeface="ＭＳ 明朝"/>
                <a:ea typeface="ＭＳ 明朝"/>
                <a:cs typeface="ＭＳ Ｐゴシック" pitchFamily="50" charset="-128"/>
              </a:rPr>
              <a:t>29</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3</a:t>
            </a:r>
            <a:r>
              <a:rPr lang="ja-JP" altLang="en-US" sz="800" b="1">
                <a:latin typeface="ＭＳ 明朝"/>
                <a:ea typeface="ＭＳ 明朝"/>
                <a:cs typeface="ＭＳ Ｐゴシック" pitchFamily="50" charset="-128"/>
              </a:rPr>
              <a:t>月診療分</a:t>
            </a:r>
            <a:r>
              <a:rPr lang="en-US" altLang="ja-JP" sz="800" b="1">
                <a:latin typeface="ＭＳ 明朝"/>
                <a:ea typeface="ＭＳ 明朝"/>
                <a:cs typeface="ＭＳ Ｐゴシック" pitchFamily="50" charset="-128"/>
              </a:rPr>
              <a:t>(12</a:t>
            </a:r>
            <a:r>
              <a:rPr lang="ja-JP" altLang="en-US" sz="800" b="1">
                <a:latin typeface="ＭＳ 明朝"/>
                <a:ea typeface="ＭＳ 明朝"/>
                <a:cs typeface="ＭＳ Ｐゴシック" pitchFamily="50" charset="-128"/>
              </a:rPr>
              <a:t>カ月分</a:t>
            </a:r>
            <a:r>
              <a:rPr lang="en-US" altLang="ja-JP" sz="800" b="1">
                <a:latin typeface="ＭＳ 明朝"/>
                <a:ea typeface="ＭＳ 明朝"/>
                <a:cs typeface="ＭＳ Ｐゴシック" pitchFamily="50" charset="-128"/>
              </a:rPr>
              <a:t>)</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fontAlgn="base">
              <a:spcBef>
                <a:spcPct val="0"/>
              </a:spcBef>
              <a:spcAft>
                <a:spcPct val="0"/>
              </a:spcAft>
            </a:pPr>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dirty="0">
              <a:latin typeface="ＭＳ 明朝"/>
              <a:ea typeface="ＭＳ 明朝"/>
            </a:endParaRPr>
          </a:p>
        </p:txBody>
      </p: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39</a:t>
            </a:fld>
            <a:endParaRPr kumimoji="1" lang="ja-JP" altLang="en-US" dirty="0">
              <a:latin typeface="ＭＳ 明朝"/>
              <a:ea typeface="ＭＳ 明朝"/>
            </a:endParaRPr>
          </a:p>
        </p:txBody>
      </p:sp>
      <p:pic>
        <p:nvPicPr>
          <p:cNvPr id="47107" name="table9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6527800"/>
            <a:ext cx="6120000" cy="20175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 name="Group 4"/>
          <p:cNvGrpSpPr>
            <a:grpSpLocks noChangeAspect="1"/>
          </p:cNvGrpSpPr>
          <p:nvPr/>
        </p:nvGrpSpPr>
        <p:grpSpPr bwMode="auto">
          <a:xfrm>
            <a:off x="303213" y="1521645"/>
            <a:ext cx="6143626" cy="2579688"/>
            <a:chOff x="235" y="955"/>
            <a:chExt cx="3870" cy="1625"/>
          </a:xfrm>
        </p:grpSpPr>
        <p:sp>
          <p:nvSpPr>
            <p:cNvPr id="3" name="AutoShape 3"/>
            <p:cNvSpPr>
              <a:spLocks noChangeAspect="1" noChangeArrowheads="1" noTextEdit="1"/>
            </p:cNvSpPr>
            <p:nvPr/>
          </p:nvSpPr>
          <p:spPr bwMode="auto">
            <a:xfrm>
              <a:off x="240" y="964"/>
              <a:ext cx="3855" cy="1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256" y="987"/>
              <a:ext cx="31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腎症患者の全体像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 name="Rectangle 6"/>
            <p:cNvSpPr>
              <a:spLocks noChangeArrowheads="1"/>
            </p:cNvSpPr>
            <p:nvPr/>
          </p:nvSpPr>
          <p:spPr bwMode="auto">
            <a:xfrm>
              <a:off x="377" y="2143"/>
              <a:ext cx="6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C00000"/>
                  </a:solidFill>
                  <a:effectLst/>
                  <a:latin typeface="ＭＳ Ｐ明朝" panose="02020600040205080304" pitchFamily="18" charset="-128"/>
                  <a:ea typeface="ＭＳ Ｐ明朝" panose="02020600040205080304" pitchFamily="18" charset="-128"/>
                </a:rPr>
                <a:t>Ⅰ</a:t>
              </a:r>
              <a:endParaRPr kumimoji="0" lang="ja-JP" altLang="ja-JP" sz="800" b="0" i="0" u="none" strike="noStrike" cap="none" normalizeH="0" baseline="0" dirty="0" smtClean="0">
                <a:ln>
                  <a:noFill/>
                </a:ln>
                <a:solidFill>
                  <a:schemeClr val="tx1"/>
                </a:solidFill>
                <a:effectLst/>
              </a:endParaRPr>
            </a:p>
          </p:txBody>
        </p:sp>
        <p:sp>
          <p:nvSpPr>
            <p:cNvPr id="6" name="Rectangle 7"/>
            <p:cNvSpPr>
              <a:spLocks noChangeArrowheads="1"/>
            </p:cNvSpPr>
            <p:nvPr/>
          </p:nvSpPr>
          <p:spPr bwMode="auto">
            <a:xfrm>
              <a:off x="515" y="1108"/>
              <a:ext cx="9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病期</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 name="Rectangle 8"/>
            <p:cNvSpPr>
              <a:spLocks noChangeArrowheads="1"/>
            </p:cNvSpPr>
            <p:nvPr/>
          </p:nvSpPr>
          <p:spPr bwMode="auto">
            <a:xfrm>
              <a:off x="1301" y="1108"/>
              <a:ext cx="19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臨床的特徴</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3" name="Rectangle 9"/>
            <p:cNvSpPr>
              <a:spLocks noChangeArrowheads="1"/>
            </p:cNvSpPr>
            <p:nvPr/>
          </p:nvSpPr>
          <p:spPr bwMode="auto">
            <a:xfrm>
              <a:off x="2544" y="1108"/>
              <a:ext cx="15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治療内容</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5" name="Rectangle 10"/>
            <p:cNvSpPr>
              <a:spLocks noChangeArrowheads="1"/>
            </p:cNvSpPr>
            <p:nvPr/>
          </p:nvSpPr>
          <p:spPr bwMode="auto">
            <a:xfrm>
              <a:off x="377" y="1278"/>
              <a:ext cx="6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Ⅴ</a:t>
              </a:r>
              <a:endParaRPr kumimoji="0" lang="ja-JP" altLang="ja-JP" sz="800" b="0" i="0" u="none" strike="noStrike" cap="none" normalizeH="0" baseline="0" smtClean="0">
                <a:ln>
                  <a:noFill/>
                </a:ln>
                <a:solidFill>
                  <a:schemeClr val="tx1"/>
                </a:solidFill>
                <a:effectLst/>
              </a:endParaRPr>
            </a:p>
          </p:txBody>
        </p:sp>
        <p:sp>
          <p:nvSpPr>
            <p:cNvPr id="16" name="Rectangle 11"/>
            <p:cNvSpPr>
              <a:spLocks noChangeArrowheads="1"/>
            </p:cNvSpPr>
            <p:nvPr/>
          </p:nvSpPr>
          <p:spPr bwMode="auto">
            <a:xfrm>
              <a:off x="470" y="1263"/>
              <a:ext cx="32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C00000"/>
                  </a:solidFill>
                  <a:effectLst/>
                  <a:latin typeface="ＭＳ Ｐ明朝" panose="02020600040205080304" pitchFamily="18" charset="-128"/>
                  <a:ea typeface="ＭＳ Ｐ明朝" panose="02020600040205080304" pitchFamily="18" charset="-128"/>
                </a:rPr>
                <a:t>透析療法期</a:t>
              </a:r>
              <a:endParaRPr kumimoji="0" lang="ja-JP" sz="800" b="0" i="0" u="none" strike="noStrike" cap="none" normalizeH="0" baseline="0" dirty="0" smtClean="0">
                <a:ln>
                  <a:noFill/>
                </a:ln>
                <a:solidFill>
                  <a:schemeClr val="tx1"/>
                </a:solidFill>
                <a:effectLst/>
              </a:endParaRPr>
            </a:p>
          </p:txBody>
        </p:sp>
        <p:sp>
          <p:nvSpPr>
            <p:cNvPr id="17" name="Rectangle 12"/>
            <p:cNvSpPr>
              <a:spLocks noChangeArrowheads="1"/>
            </p:cNvSpPr>
            <p:nvPr/>
          </p:nvSpPr>
          <p:spPr bwMode="auto">
            <a:xfrm>
              <a:off x="806" y="1278"/>
              <a:ext cx="36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透析療法中。</a:t>
              </a:r>
              <a:endParaRPr kumimoji="0" lang="ja-JP" sz="800" b="0" i="0" u="none" strike="noStrike" cap="none" normalizeH="0" baseline="0" dirty="0" smtClean="0">
                <a:ln>
                  <a:noFill/>
                </a:ln>
                <a:solidFill>
                  <a:schemeClr val="tx1"/>
                </a:solidFill>
                <a:effectLst/>
              </a:endParaRPr>
            </a:p>
          </p:txBody>
        </p:sp>
        <p:sp>
          <p:nvSpPr>
            <p:cNvPr id="18" name="Rectangle 13"/>
            <p:cNvSpPr>
              <a:spLocks noChangeArrowheads="1"/>
            </p:cNvSpPr>
            <p:nvPr/>
          </p:nvSpPr>
          <p:spPr bwMode="auto">
            <a:xfrm>
              <a:off x="2242" y="1278"/>
              <a:ext cx="53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透析療法、腎移植。</a:t>
              </a:r>
              <a:endParaRPr kumimoji="0" lang="ja-JP" sz="800" b="0" i="0" u="none" strike="noStrike" cap="none" normalizeH="0" baseline="0" dirty="0" smtClean="0">
                <a:ln>
                  <a:noFill/>
                </a:ln>
                <a:solidFill>
                  <a:schemeClr val="tx1"/>
                </a:solidFill>
                <a:effectLst/>
              </a:endParaRPr>
            </a:p>
          </p:txBody>
        </p:sp>
        <p:sp>
          <p:nvSpPr>
            <p:cNvPr id="20" name="Rectangle 14"/>
            <p:cNvSpPr>
              <a:spLocks noChangeArrowheads="1"/>
            </p:cNvSpPr>
            <p:nvPr/>
          </p:nvSpPr>
          <p:spPr bwMode="auto">
            <a:xfrm>
              <a:off x="377" y="1508"/>
              <a:ext cx="6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Ⅳ</a:t>
              </a:r>
              <a:endParaRPr kumimoji="0" lang="ja-JP" altLang="ja-JP" sz="800" b="0" i="0" u="none" strike="noStrike" cap="none" normalizeH="0" baseline="0" smtClean="0">
                <a:ln>
                  <a:noFill/>
                </a:ln>
                <a:solidFill>
                  <a:schemeClr val="tx1"/>
                </a:solidFill>
                <a:effectLst/>
              </a:endParaRPr>
            </a:p>
          </p:txBody>
        </p:sp>
        <p:sp>
          <p:nvSpPr>
            <p:cNvPr id="21" name="Rectangle 15"/>
            <p:cNvSpPr>
              <a:spLocks noChangeArrowheads="1"/>
            </p:cNvSpPr>
            <p:nvPr/>
          </p:nvSpPr>
          <p:spPr bwMode="auto">
            <a:xfrm>
              <a:off x="497" y="1493"/>
              <a:ext cx="2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C00000"/>
                  </a:solidFill>
                  <a:effectLst/>
                  <a:latin typeface="ＭＳ Ｐ明朝" panose="02020600040205080304" pitchFamily="18" charset="-128"/>
                  <a:ea typeface="ＭＳ Ｐ明朝" panose="02020600040205080304" pitchFamily="18" charset="-128"/>
                </a:rPr>
                <a:t>腎不全期</a:t>
              </a:r>
              <a:endParaRPr kumimoji="0" lang="ja-JP" sz="800" b="0" i="0" u="none" strike="noStrike" cap="none" normalizeH="0" baseline="0" dirty="0" smtClean="0">
                <a:ln>
                  <a:noFill/>
                </a:ln>
                <a:solidFill>
                  <a:schemeClr val="tx1"/>
                </a:solidFill>
                <a:effectLst/>
              </a:endParaRPr>
            </a:p>
          </p:txBody>
        </p:sp>
        <p:sp>
          <p:nvSpPr>
            <p:cNvPr id="22" name="Rectangle 16"/>
            <p:cNvSpPr>
              <a:spLocks noChangeArrowheads="1"/>
            </p:cNvSpPr>
            <p:nvPr/>
          </p:nvSpPr>
          <p:spPr bwMode="auto">
            <a:xfrm>
              <a:off x="810" y="1432"/>
              <a:ext cx="124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蛋白尿。血清</a:t>
              </a:r>
              <a:r>
                <a:rPr kumimoji="0" lang="ja-JP" altLang="en-US" sz="800" dirty="0">
                  <a:solidFill>
                    <a:srgbClr val="000000"/>
                  </a:solidFill>
                  <a:latin typeface="ＭＳ Ｐ明朝" panose="02020600040205080304" pitchFamily="18" charset="-128"/>
                  <a:ea typeface="ＭＳ Ｐ明朝" panose="02020600040205080304" pitchFamily="18" charset="-128"/>
                </a:rPr>
                <a:t>クレアチニン</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が上昇し、腎機能は</a:t>
              </a:r>
              <a:endParaRPr kumimoji="0" lang="ja-JP" sz="800" b="0" i="0" u="none" strike="noStrike" cap="none" normalizeH="0" baseline="0" dirty="0" smtClean="0">
                <a:ln>
                  <a:noFill/>
                </a:ln>
                <a:solidFill>
                  <a:schemeClr val="tx1"/>
                </a:solidFill>
                <a:effectLst/>
              </a:endParaRPr>
            </a:p>
          </p:txBody>
        </p:sp>
        <p:sp>
          <p:nvSpPr>
            <p:cNvPr id="23" name="Rectangle 17"/>
            <p:cNvSpPr>
              <a:spLocks noChangeArrowheads="1"/>
            </p:cNvSpPr>
            <p:nvPr/>
          </p:nvSpPr>
          <p:spPr bwMode="auto">
            <a:xfrm>
              <a:off x="806" y="1546"/>
              <a:ext cx="113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kumimoji="0" lang="ja-JP" altLang="ja-JP" sz="800" dirty="0" smtClean="0">
                  <a:solidFill>
                    <a:srgbClr val="000000"/>
                  </a:solidFill>
                  <a:latin typeface="ＭＳ Ｐ明朝" panose="02020600040205080304" pitchFamily="18" charset="-128"/>
                </a:rPr>
                <a:t>著明低下す</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る。尿毒症等の自覚症状あり。</a:t>
              </a:r>
              <a:endParaRPr kumimoji="0" lang="ja-JP" sz="800" b="0" i="0" u="none" strike="noStrike" cap="none" normalizeH="0" baseline="0" dirty="0" smtClean="0">
                <a:ln>
                  <a:noFill/>
                </a:ln>
                <a:solidFill>
                  <a:schemeClr val="tx1"/>
                </a:solidFill>
                <a:effectLst/>
              </a:endParaRPr>
            </a:p>
          </p:txBody>
        </p:sp>
        <p:sp>
          <p:nvSpPr>
            <p:cNvPr id="24" name="Rectangle 18"/>
            <p:cNvSpPr>
              <a:spLocks noChangeArrowheads="1"/>
            </p:cNvSpPr>
            <p:nvPr/>
          </p:nvSpPr>
          <p:spPr bwMode="auto">
            <a:xfrm>
              <a:off x="2241" y="1439"/>
              <a:ext cx="948"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食事療法（低蛋白食）、透析療法導</a:t>
              </a:r>
              <a:endParaRPr kumimoji="0" lang="ja-JP" sz="800" b="0" i="0" u="none" strike="noStrike" cap="none" normalizeH="0" baseline="0" dirty="0" smtClean="0">
                <a:ln>
                  <a:noFill/>
                </a:ln>
                <a:solidFill>
                  <a:schemeClr val="tx1"/>
                </a:solidFill>
                <a:effectLst/>
              </a:endParaRPr>
            </a:p>
          </p:txBody>
        </p:sp>
        <p:sp>
          <p:nvSpPr>
            <p:cNvPr id="25" name="Rectangle 19"/>
            <p:cNvSpPr>
              <a:spLocks noChangeArrowheads="1"/>
            </p:cNvSpPr>
            <p:nvPr/>
          </p:nvSpPr>
          <p:spPr bwMode="auto">
            <a:xfrm>
              <a:off x="2250" y="1538"/>
              <a:ext cx="598"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入、厳</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格な降圧治療。</a:t>
              </a:r>
              <a:endParaRPr kumimoji="0" lang="ja-JP" sz="800" b="0" i="0" u="none" strike="noStrike" cap="none" normalizeH="0" baseline="0" dirty="0" smtClean="0">
                <a:ln>
                  <a:noFill/>
                </a:ln>
                <a:solidFill>
                  <a:schemeClr val="tx1"/>
                </a:solidFill>
                <a:effectLst/>
              </a:endParaRPr>
            </a:p>
          </p:txBody>
        </p:sp>
        <p:sp>
          <p:nvSpPr>
            <p:cNvPr id="26" name="Rectangle 20"/>
            <p:cNvSpPr>
              <a:spLocks noChangeArrowheads="1"/>
            </p:cNvSpPr>
            <p:nvPr/>
          </p:nvSpPr>
          <p:spPr bwMode="auto">
            <a:xfrm>
              <a:off x="377" y="1738"/>
              <a:ext cx="6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Ⅲ</a:t>
              </a:r>
              <a:endParaRPr kumimoji="0" lang="ja-JP" altLang="ja-JP" sz="800" b="0" i="0" u="none" strike="noStrike" cap="none" normalizeH="0" baseline="0" smtClean="0">
                <a:ln>
                  <a:noFill/>
                </a:ln>
                <a:solidFill>
                  <a:schemeClr val="tx1"/>
                </a:solidFill>
                <a:effectLst/>
              </a:endParaRPr>
            </a:p>
          </p:txBody>
        </p:sp>
        <p:sp>
          <p:nvSpPr>
            <p:cNvPr id="27" name="Rectangle 21"/>
            <p:cNvSpPr>
              <a:spLocks noChangeArrowheads="1"/>
            </p:cNvSpPr>
            <p:nvPr/>
          </p:nvSpPr>
          <p:spPr bwMode="auto">
            <a:xfrm>
              <a:off x="470" y="1723"/>
              <a:ext cx="32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顕性腎症期</a:t>
              </a:r>
              <a:endParaRPr kumimoji="0" lang="ja-JP" sz="800" b="0" i="0" u="none" strike="noStrike" cap="none" normalizeH="0" baseline="0" smtClean="0">
                <a:ln>
                  <a:noFill/>
                </a:ln>
                <a:solidFill>
                  <a:schemeClr val="tx1"/>
                </a:solidFill>
                <a:effectLst/>
              </a:endParaRPr>
            </a:p>
          </p:txBody>
        </p:sp>
        <p:sp>
          <p:nvSpPr>
            <p:cNvPr id="28" name="Rectangle 22"/>
            <p:cNvSpPr>
              <a:spLocks noChangeArrowheads="1"/>
            </p:cNvSpPr>
            <p:nvPr/>
          </p:nvSpPr>
          <p:spPr bwMode="auto">
            <a:xfrm>
              <a:off x="799" y="1665"/>
              <a:ext cx="130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蛋白尿。腎機能は高度に低下。尿毒症等の自覚</a:t>
              </a:r>
              <a:endParaRPr kumimoji="0" lang="ja-JP" sz="800" b="0" i="0" u="none" strike="noStrike" cap="none" normalizeH="0" baseline="0" dirty="0" smtClean="0">
                <a:ln>
                  <a:noFill/>
                </a:ln>
                <a:solidFill>
                  <a:schemeClr val="tx1"/>
                </a:solidFill>
                <a:effectLst/>
              </a:endParaRPr>
            </a:p>
          </p:txBody>
        </p:sp>
        <p:sp>
          <p:nvSpPr>
            <p:cNvPr id="29" name="Rectangle 23"/>
            <p:cNvSpPr>
              <a:spLocks noChangeArrowheads="1"/>
            </p:cNvSpPr>
            <p:nvPr/>
          </p:nvSpPr>
          <p:spPr bwMode="auto">
            <a:xfrm>
              <a:off x="806" y="1776"/>
              <a:ext cx="272"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800" dirty="0">
                  <a:solidFill>
                    <a:srgbClr val="000000"/>
                  </a:solidFill>
                  <a:latin typeface="ＭＳ Ｐ明朝" panose="02020600040205080304" pitchFamily="18" charset="-128"/>
                  <a:ea typeface="ＭＳ Ｐ明朝" panose="02020600040205080304" pitchFamily="18" charset="-128"/>
                </a:rPr>
                <a:t>症状</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あり。</a:t>
              </a:r>
              <a:endParaRPr kumimoji="0" lang="ja-JP" sz="800" b="0" i="0" u="none" strike="noStrike" cap="none" normalizeH="0" baseline="0" dirty="0" smtClean="0">
                <a:ln>
                  <a:noFill/>
                </a:ln>
                <a:solidFill>
                  <a:schemeClr val="tx1"/>
                </a:solidFill>
                <a:effectLst/>
              </a:endParaRPr>
            </a:p>
          </p:txBody>
        </p:sp>
        <p:sp>
          <p:nvSpPr>
            <p:cNvPr id="30" name="Rectangle 24"/>
            <p:cNvSpPr>
              <a:spLocks noChangeArrowheads="1"/>
            </p:cNvSpPr>
            <p:nvPr/>
          </p:nvSpPr>
          <p:spPr bwMode="auto">
            <a:xfrm>
              <a:off x="2225" y="1667"/>
              <a:ext cx="878"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厳格な血糖コントロール、食事療</a:t>
              </a:r>
              <a:endParaRPr kumimoji="0" lang="ja-JP" sz="800" b="0" i="0" u="none" strike="noStrike" cap="none" normalizeH="0" baseline="0" dirty="0" smtClean="0">
                <a:ln>
                  <a:noFill/>
                </a:ln>
                <a:solidFill>
                  <a:schemeClr val="tx1"/>
                </a:solidFill>
                <a:effectLst/>
              </a:endParaRPr>
            </a:p>
          </p:txBody>
        </p:sp>
        <p:sp>
          <p:nvSpPr>
            <p:cNvPr id="31" name="Rectangle 25"/>
            <p:cNvSpPr>
              <a:spLocks noChangeArrowheads="1"/>
            </p:cNvSpPr>
            <p:nvPr/>
          </p:nvSpPr>
          <p:spPr bwMode="auto">
            <a:xfrm>
              <a:off x="2220" y="1776"/>
              <a:ext cx="83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法</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（低蛋白食）厳格な降圧治療</a:t>
              </a:r>
              <a:endParaRPr kumimoji="0" lang="ja-JP" sz="800" b="0" i="0" u="none" strike="noStrike" cap="none" normalizeH="0" baseline="0" dirty="0" smtClean="0">
                <a:ln>
                  <a:noFill/>
                </a:ln>
                <a:solidFill>
                  <a:schemeClr val="tx1"/>
                </a:solidFill>
                <a:effectLst/>
              </a:endParaRPr>
            </a:p>
          </p:txBody>
        </p:sp>
        <p:sp>
          <p:nvSpPr>
            <p:cNvPr id="47104" name="Rectangle 26"/>
            <p:cNvSpPr>
              <a:spLocks noChangeArrowheads="1"/>
            </p:cNvSpPr>
            <p:nvPr/>
          </p:nvSpPr>
          <p:spPr bwMode="auto">
            <a:xfrm>
              <a:off x="377" y="1968"/>
              <a:ext cx="6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Ⅱ</a:t>
              </a:r>
              <a:endParaRPr kumimoji="0" lang="ja-JP" altLang="ja-JP" sz="800" b="0" i="0" u="none" strike="noStrike" cap="none" normalizeH="0" baseline="0" smtClean="0">
                <a:ln>
                  <a:noFill/>
                </a:ln>
                <a:solidFill>
                  <a:schemeClr val="tx1"/>
                </a:solidFill>
                <a:effectLst/>
              </a:endParaRPr>
            </a:p>
          </p:txBody>
        </p:sp>
        <p:sp>
          <p:nvSpPr>
            <p:cNvPr id="47105" name="Rectangle 27"/>
            <p:cNvSpPr>
              <a:spLocks noChangeArrowheads="1"/>
            </p:cNvSpPr>
            <p:nvPr/>
          </p:nvSpPr>
          <p:spPr bwMode="auto">
            <a:xfrm>
              <a:off x="470" y="1953"/>
              <a:ext cx="32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早期腎症期</a:t>
              </a:r>
              <a:endParaRPr kumimoji="0" lang="ja-JP" sz="800" b="0" i="0" u="none" strike="noStrike" cap="none" normalizeH="0" baseline="0" smtClean="0">
                <a:ln>
                  <a:noFill/>
                </a:ln>
                <a:solidFill>
                  <a:schemeClr val="tx1"/>
                </a:solidFill>
                <a:effectLst/>
              </a:endParaRPr>
            </a:p>
          </p:txBody>
        </p:sp>
        <p:sp>
          <p:nvSpPr>
            <p:cNvPr id="47108" name="Rectangle 28"/>
            <p:cNvSpPr>
              <a:spLocks noChangeArrowheads="1"/>
            </p:cNvSpPr>
            <p:nvPr/>
          </p:nvSpPr>
          <p:spPr bwMode="auto">
            <a:xfrm>
              <a:off x="803" y="1885"/>
              <a:ext cx="132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微量アルブミン尿、血清</a:t>
              </a:r>
              <a:r>
                <a:rPr kumimoji="0" lang="ja-JP" altLang="en-US" sz="800" dirty="0">
                  <a:solidFill>
                    <a:srgbClr val="000000"/>
                  </a:solidFill>
                  <a:latin typeface="ＭＳ Ｐ明朝" panose="02020600040205080304" pitchFamily="18" charset="-128"/>
                  <a:ea typeface="ＭＳ Ｐ明朝" panose="02020600040205080304" pitchFamily="18" charset="-128"/>
                </a:rPr>
                <a:t>クレアチニン</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が正常、時</a:t>
              </a:r>
              <a:endParaRPr kumimoji="0" lang="ja-JP" sz="800" b="0" i="0" u="none" strike="noStrike" cap="none" normalizeH="0" baseline="0" dirty="0" smtClean="0">
                <a:ln>
                  <a:noFill/>
                </a:ln>
                <a:solidFill>
                  <a:schemeClr val="tx1"/>
                </a:solidFill>
                <a:effectLst/>
              </a:endParaRPr>
            </a:p>
          </p:txBody>
        </p:sp>
        <p:sp>
          <p:nvSpPr>
            <p:cNvPr id="47109" name="Rectangle 29"/>
            <p:cNvSpPr>
              <a:spLocks noChangeArrowheads="1"/>
            </p:cNvSpPr>
            <p:nvPr/>
          </p:nvSpPr>
          <p:spPr bwMode="auto">
            <a:xfrm>
              <a:off x="1025" y="1972"/>
              <a:ext cx="1089"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尿蛋白、血清</a:t>
              </a:r>
              <a:r>
                <a:rPr kumimoji="0" lang="ja-JP" altLang="en-US" sz="600" dirty="0">
                  <a:solidFill>
                    <a:srgbClr val="000000"/>
                  </a:solidFill>
                  <a:latin typeface="ＭＳ Ｐ明朝" panose="02020600040205080304" pitchFamily="18" charset="-128"/>
                  <a:ea typeface="ＭＳ Ｐ明朝" panose="02020600040205080304" pitchFamily="18" charset="-128"/>
                </a:rPr>
                <a:t>クレアチニン</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共に正常だが糖尿病と診</a:t>
              </a:r>
              <a:endParaRPr kumimoji="0" lang="ja-JP" sz="600" b="0" i="0" u="none" strike="noStrike" cap="none" normalizeH="0" baseline="0" dirty="0" smtClean="0">
                <a:ln>
                  <a:noFill/>
                </a:ln>
                <a:solidFill>
                  <a:schemeClr val="tx1"/>
                </a:solidFill>
                <a:effectLst/>
              </a:endParaRPr>
            </a:p>
          </p:txBody>
        </p:sp>
        <p:sp>
          <p:nvSpPr>
            <p:cNvPr id="47110" name="Rectangle 30"/>
            <p:cNvSpPr>
              <a:spLocks noChangeArrowheads="1"/>
            </p:cNvSpPr>
            <p:nvPr/>
          </p:nvSpPr>
          <p:spPr bwMode="auto">
            <a:xfrm>
              <a:off x="813" y="2041"/>
              <a:ext cx="6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kumimoji="0" lang="ja-JP" altLang="en-US" sz="600" dirty="0" smtClean="0">
                  <a:solidFill>
                    <a:srgbClr val="000000"/>
                  </a:solidFill>
                  <a:latin typeface="ＭＳ Ｐ明朝" panose="02020600040205080304" pitchFamily="18" charset="-128"/>
                </a:rPr>
                <a:t>断</a:t>
              </a:r>
              <a:r>
                <a:rPr kumimoji="0" lang="ja-JP" altLang="ja-JP" sz="600" dirty="0" smtClean="0">
                  <a:solidFill>
                    <a:srgbClr val="000000"/>
                  </a:solidFill>
                  <a:latin typeface="ＭＳ Ｐ明朝" panose="02020600040205080304" pitchFamily="18" charset="-128"/>
                </a:rPr>
                <a:t>され</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て</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年以上の場合を含む。</a:t>
              </a:r>
              <a:endParaRPr kumimoji="0" lang="ja-JP" sz="600" b="0" i="0" u="none" strike="noStrike" cap="none" normalizeH="0" baseline="0" dirty="0" smtClean="0">
                <a:ln>
                  <a:noFill/>
                </a:ln>
                <a:solidFill>
                  <a:schemeClr val="tx1"/>
                </a:solidFill>
                <a:effectLst/>
              </a:endParaRPr>
            </a:p>
          </p:txBody>
        </p:sp>
        <p:sp>
          <p:nvSpPr>
            <p:cNvPr id="47111" name="Rectangle 31"/>
            <p:cNvSpPr>
              <a:spLocks noChangeArrowheads="1"/>
            </p:cNvSpPr>
            <p:nvPr/>
          </p:nvSpPr>
          <p:spPr bwMode="auto">
            <a:xfrm>
              <a:off x="2231" y="1910"/>
              <a:ext cx="45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血糖コントロール</a:t>
              </a:r>
              <a:endParaRPr kumimoji="0" lang="ja-JP" sz="800" b="0" i="0" u="none" strike="noStrike" cap="none" normalizeH="0" baseline="0" dirty="0" smtClean="0">
                <a:ln>
                  <a:noFill/>
                </a:ln>
                <a:solidFill>
                  <a:schemeClr val="tx1"/>
                </a:solidFill>
                <a:effectLst/>
              </a:endParaRPr>
            </a:p>
          </p:txBody>
        </p:sp>
        <p:sp>
          <p:nvSpPr>
            <p:cNvPr id="47112" name="Rectangle 32"/>
            <p:cNvSpPr>
              <a:spLocks noChangeArrowheads="1"/>
            </p:cNvSpPr>
            <p:nvPr/>
          </p:nvSpPr>
          <p:spPr bwMode="auto">
            <a:xfrm>
              <a:off x="497" y="2128"/>
              <a:ext cx="25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腎症前期</a:t>
              </a:r>
              <a:endParaRPr kumimoji="0" lang="ja-JP" sz="800" b="0" i="0" u="none" strike="noStrike" cap="none" normalizeH="0" baseline="0" smtClean="0">
                <a:ln>
                  <a:noFill/>
                </a:ln>
                <a:solidFill>
                  <a:schemeClr val="tx1"/>
                </a:solidFill>
                <a:effectLst/>
              </a:endParaRPr>
            </a:p>
          </p:txBody>
        </p:sp>
        <p:sp>
          <p:nvSpPr>
            <p:cNvPr id="47113" name="Rectangle 33"/>
            <p:cNvSpPr>
              <a:spLocks noChangeArrowheads="1"/>
            </p:cNvSpPr>
            <p:nvPr/>
          </p:nvSpPr>
          <p:spPr bwMode="auto">
            <a:xfrm>
              <a:off x="806" y="2132"/>
              <a:ext cx="1428"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尿蛋白は正常。血清</a:t>
              </a:r>
              <a:r>
                <a:rPr kumimoji="0" lang="ja-JP" altLang="en-US" sz="800" dirty="0" smtClean="0">
                  <a:solidFill>
                    <a:srgbClr val="000000"/>
                  </a:solidFill>
                  <a:latin typeface="ＭＳ Ｐ明朝" panose="02020600040205080304" pitchFamily="18" charset="-128"/>
                  <a:ea typeface="ＭＳ Ｐ明朝" panose="02020600040205080304" pitchFamily="18" charset="-128"/>
                </a:rPr>
                <a:t>クレアチニン</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が正常、時に高値。</a:t>
              </a:r>
              <a:endParaRPr kumimoji="0" lang="ja-JP" sz="800" b="0" i="0" u="none" strike="noStrike" cap="none" normalizeH="0" baseline="0" dirty="0" smtClean="0">
                <a:ln>
                  <a:noFill/>
                </a:ln>
                <a:solidFill>
                  <a:schemeClr val="tx1"/>
                </a:solidFill>
                <a:effectLst/>
              </a:endParaRPr>
            </a:p>
          </p:txBody>
        </p:sp>
        <p:sp>
          <p:nvSpPr>
            <p:cNvPr id="47114" name="Rectangle 34"/>
            <p:cNvSpPr>
              <a:spLocks noChangeArrowheads="1"/>
            </p:cNvSpPr>
            <p:nvPr/>
          </p:nvSpPr>
          <p:spPr bwMode="auto">
            <a:xfrm>
              <a:off x="2239" y="2125"/>
              <a:ext cx="49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血糖コントロール。</a:t>
              </a:r>
              <a:endParaRPr kumimoji="0" lang="ja-JP" sz="800" b="0" i="0" u="none" strike="noStrike" cap="none" normalizeH="0" baseline="0" dirty="0" smtClean="0">
                <a:ln>
                  <a:noFill/>
                </a:ln>
                <a:solidFill>
                  <a:schemeClr val="tx1"/>
                </a:solidFill>
                <a:effectLst/>
              </a:endParaRPr>
            </a:p>
          </p:txBody>
        </p:sp>
        <p:sp>
          <p:nvSpPr>
            <p:cNvPr id="47115" name="Rectangle 35"/>
            <p:cNvSpPr>
              <a:spLocks noChangeArrowheads="1"/>
            </p:cNvSpPr>
            <p:nvPr/>
          </p:nvSpPr>
          <p:spPr bwMode="auto">
            <a:xfrm>
              <a:off x="2462" y="2368"/>
              <a:ext cx="31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Ⅲ</a:t>
              </a:r>
              <a:r>
                <a:rPr kumimoji="0" 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期以降腎症患者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7116" name="Rectangle 36"/>
            <p:cNvSpPr>
              <a:spLocks noChangeArrowheads="1"/>
            </p:cNvSpPr>
            <p:nvPr/>
          </p:nvSpPr>
          <p:spPr bwMode="auto">
            <a:xfrm>
              <a:off x="3457" y="2357"/>
              <a:ext cx="33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合計　</a:t>
              </a:r>
              <a:r>
                <a:rPr kumimoji="0" lang="ja-JP" alt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173</a:t>
              </a:r>
              <a:r>
                <a:rPr kumimoji="0" lang="ja-JP" sz="11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7117" name="Rectangle 37"/>
            <p:cNvSpPr>
              <a:spLocks noChangeArrowheads="1"/>
            </p:cNvSpPr>
            <p:nvPr/>
          </p:nvSpPr>
          <p:spPr bwMode="auto">
            <a:xfrm>
              <a:off x="3210" y="1081"/>
              <a:ext cx="5" cy="11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18" name="Rectangle 38"/>
            <p:cNvSpPr>
              <a:spLocks noChangeArrowheads="1"/>
            </p:cNvSpPr>
            <p:nvPr/>
          </p:nvSpPr>
          <p:spPr bwMode="auto">
            <a:xfrm>
              <a:off x="235" y="955"/>
              <a:ext cx="10" cy="16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19" name="Rectangle 39"/>
            <p:cNvSpPr>
              <a:spLocks noChangeArrowheads="1"/>
            </p:cNvSpPr>
            <p:nvPr/>
          </p:nvSpPr>
          <p:spPr bwMode="auto">
            <a:xfrm>
              <a:off x="4084" y="965"/>
              <a:ext cx="11" cy="16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20" name="Rectangle 40"/>
            <p:cNvSpPr>
              <a:spLocks noChangeArrowheads="1"/>
            </p:cNvSpPr>
            <p:nvPr/>
          </p:nvSpPr>
          <p:spPr bwMode="auto">
            <a:xfrm>
              <a:off x="350" y="1075"/>
              <a:ext cx="5" cy="1156"/>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800"/>
            </a:p>
          </p:txBody>
        </p:sp>
        <p:sp>
          <p:nvSpPr>
            <p:cNvPr id="47121" name="Rectangle 41"/>
            <p:cNvSpPr>
              <a:spLocks noChangeArrowheads="1"/>
            </p:cNvSpPr>
            <p:nvPr/>
          </p:nvSpPr>
          <p:spPr bwMode="auto">
            <a:xfrm>
              <a:off x="790" y="1081"/>
              <a:ext cx="5" cy="11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22" name="Rectangle 42"/>
            <p:cNvSpPr>
              <a:spLocks noChangeArrowheads="1"/>
            </p:cNvSpPr>
            <p:nvPr/>
          </p:nvSpPr>
          <p:spPr bwMode="auto">
            <a:xfrm>
              <a:off x="2215" y="1087"/>
              <a:ext cx="5" cy="11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23" name="Line 43"/>
            <p:cNvSpPr>
              <a:spLocks noChangeShapeType="1"/>
            </p:cNvSpPr>
            <p:nvPr/>
          </p:nvSpPr>
          <p:spPr bwMode="auto">
            <a:xfrm>
              <a:off x="3210" y="2346"/>
              <a:ext cx="0" cy="1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124" name="Rectangle 44"/>
            <p:cNvSpPr>
              <a:spLocks noChangeArrowheads="1"/>
            </p:cNvSpPr>
            <p:nvPr/>
          </p:nvSpPr>
          <p:spPr bwMode="auto">
            <a:xfrm>
              <a:off x="3210" y="2346"/>
              <a:ext cx="5" cy="1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25" name="Rectangle 45"/>
            <p:cNvSpPr>
              <a:spLocks noChangeArrowheads="1"/>
            </p:cNvSpPr>
            <p:nvPr/>
          </p:nvSpPr>
          <p:spPr bwMode="auto">
            <a:xfrm>
              <a:off x="460" y="1196"/>
              <a:ext cx="5" cy="103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26" name="Line 46"/>
            <p:cNvSpPr>
              <a:spLocks noChangeShapeType="1"/>
            </p:cNvSpPr>
            <p:nvPr/>
          </p:nvSpPr>
          <p:spPr bwMode="auto">
            <a:xfrm>
              <a:off x="2330" y="2340"/>
              <a:ext cx="0" cy="1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127" name="Rectangle 47"/>
            <p:cNvSpPr>
              <a:spLocks noChangeArrowheads="1"/>
            </p:cNvSpPr>
            <p:nvPr/>
          </p:nvSpPr>
          <p:spPr bwMode="auto">
            <a:xfrm>
              <a:off x="2330" y="2340"/>
              <a:ext cx="5" cy="1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28" name="Line 48"/>
            <p:cNvSpPr>
              <a:spLocks noChangeShapeType="1"/>
            </p:cNvSpPr>
            <p:nvPr/>
          </p:nvSpPr>
          <p:spPr bwMode="auto">
            <a:xfrm>
              <a:off x="3979" y="2346"/>
              <a:ext cx="0" cy="1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129" name="Rectangle 49"/>
            <p:cNvSpPr>
              <a:spLocks noChangeArrowheads="1"/>
            </p:cNvSpPr>
            <p:nvPr/>
          </p:nvSpPr>
          <p:spPr bwMode="auto">
            <a:xfrm>
              <a:off x="3979" y="2346"/>
              <a:ext cx="6" cy="1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30" name="Rectangle 50"/>
            <p:cNvSpPr>
              <a:spLocks noChangeArrowheads="1"/>
            </p:cNvSpPr>
            <p:nvPr/>
          </p:nvSpPr>
          <p:spPr bwMode="auto">
            <a:xfrm>
              <a:off x="245" y="955"/>
              <a:ext cx="3850"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31" name="Rectangle 51"/>
            <p:cNvSpPr>
              <a:spLocks noChangeArrowheads="1"/>
            </p:cNvSpPr>
            <p:nvPr/>
          </p:nvSpPr>
          <p:spPr bwMode="auto">
            <a:xfrm>
              <a:off x="355" y="1075"/>
              <a:ext cx="2860" cy="6"/>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32" name="Rectangle 52"/>
            <p:cNvSpPr>
              <a:spLocks noChangeArrowheads="1"/>
            </p:cNvSpPr>
            <p:nvPr/>
          </p:nvSpPr>
          <p:spPr bwMode="auto">
            <a:xfrm>
              <a:off x="355" y="1190"/>
              <a:ext cx="2860" cy="6"/>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33" name="Rectangle 53"/>
            <p:cNvSpPr>
              <a:spLocks noChangeArrowheads="1"/>
            </p:cNvSpPr>
            <p:nvPr/>
          </p:nvSpPr>
          <p:spPr bwMode="auto">
            <a:xfrm>
              <a:off x="355" y="1420"/>
              <a:ext cx="2860" cy="6"/>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34" name="Rectangle 54"/>
            <p:cNvSpPr>
              <a:spLocks noChangeArrowheads="1"/>
            </p:cNvSpPr>
            <p:nvPr/>
          </p:nvSpPr>
          <p:spPr bwMode="auto">
            <a:xfrm>
              <a:off x="355" y="1650"/>
              <a:ext cx="2860" cy="6"/>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35" name="Rectangle 55"/>
            <p:cNvSpPr>
              <a:spLocks noChangeArrowheads="1"/>
            </p:cNvSpPr>
            <p:nvPr/>
          </p:nvSpPr>
          <p:spPr bwMode="auto">
            <a:xfrm>
              <a:off x="355" y="1880"/>
              <a:ext cx="2860" cy="6"/>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36" name="Rectangle 56"/>
            <p:cNvSpPr>
              <a:spLocks noChangeArrowheads="1"/>
            </p:cNvSpPr>
            <p:nvPr/>
          </p:nvSpPr>
          <p:spPr bwMode="auto">
            <a:xfrm>
              <a:off x="355" y="2110"/>
              <a:ext cx="2860" cy="6"/>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37" name="Rectangle 57"/>
            <p:cNvSpPr>
              <a:spLocks noChangeArrowheads="1"/>
            </p:cNvSpPr>
            <p:nvPr/>
          </p:nvSpPr>
          <p:spPr bwMode="auto">
            <a:xfrm>
              <a:off x="355" y="2225"/>
              <a:ext cx="2860" cy="6"/>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38" name="Line 58"/>
            <p:cNvSpPr>
              <a:spLocks noChangeShapeType="1"/>
            </p:cNvSpPr>
            <p:nvPr/>
          </p:nvSpPr>
          <p:spPr bwMode="auto">
            <a:xfrm>
              <a:off x="2335" y="2340"/>
              <a:ext cx="165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139" name="Rectangle 59"/>
            <p:cNvSpPr>
              <a:spLocks noChangeArrowheads="1"/>
            </p:cNvSpPr>
            <p:nvPr/>
          </p:nvSpPr>
          <p:spPr bwMode="auto">
            <a:xfrm>
              <a:off x="2335" y="2340"/>
              <a:ext cx="165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40" name="Line 60"/>
            <p:cNvSpPr>
              <a:spLocks noChangeShapeType="1"/>
            </p:cNvSpPr>
            <p:nvPr/>
          </p:nvSpPr>
          <p:spPr bwMode="auto">
            <a:xfrm>
              <a:off x="2335" y="2455"/>
              <a:ext cx="165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141" name="Rectangle 61"/>
            <p:cNvSpPr>
              <a:spLocks noChangeArrowheads="1"/>
            </p:cNvSpPr>
            <p:nvPr/>
          </p:nvSpPr>
          <p:spPr bwMode="auto">
            <a:xfrm>
              <a:off x="2335" y="2455"/>
              <a:ext cx="1650"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42" name="Rectangle 62"/>
            <p:cNvSpPr>
              <a:spLocks noChangeArrowheads="1"/>
            </p:cNvSpPr>
            <p:nvPr/>
          </p:nvSpPr>
          <p:spPr bwMode="auto">
            <a:xfrm>
              <a:off x="245" y="2565"/>
              <a:ext cx="3850"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43" name="Freeform 63"/>
            <p:cNvSpPr>
              <a:spLocks/>
            </p:cNvSpPr>
            <p:nvPr/>
          </p:nvSpPr>
          <p:spPr bwMode="auto">
            <a:xfrm>
              <a:off x="2812" y="1203"/>
              <a:ext cx="1293" cy="1019"/>
            </a:xfrm>
            <a:custGeom>
              <a:avLst/>
              <a:gdLst>
                <a:gd name="T0" fmla="*/ 0 w 1293"/>
                <a:gd name="T1" fmla="*/ 1019 h 1019"/>
                <a:gd name="T2" fmla="*/ 659 w 1293"/>
                <a:gd name="T3" fmla="*/ 0 h 1019"/>
                <a:gd name="T4" fmla="*/ 1293 w 1293"/>
                <a:gd name="T5" fmla="*/ 1019 h 1019"/>
                <a:gd name="T6" fmla="*/ 0 w 1293"/>
                <a:gd name="T7" fmla="*/ 1019 h 1019"/>
              </a:gdLst>
              <a:ahLst/>
              <a:cxnLst>
                <a:cxn ang="0">
                  <a:pos x="T0" y="T1"/>
                </a:cxn>
                <a:cxn ang="0">
                  <a:pos x="T2" y="T3"/>
                </a:cxn>
                <a:cxn ang="0">
                  <a:pos x="T4" y="T5"/>
                </a:cxn>
                <a:cxn ang="0">
                  <a:pos x="T6" y="T7"/>
                </a:cxn>
              </a:cxnLst>
              <a:rect l="0" t="0" r="r" b="b"/>
              <a:pathLst>
                <a:path w="1293" h="1019">
                  <a:moveTo>
                    <a:pt x="0" y="1019"/>
                  </a:moveTo>
                  <a:lnTo>
                    <a:pt x="659" y="0"/>
                  </a:lnTo>
                  <a:lnTo>
                    <a:pt x="1293" y="1019"/>
                  </a:lnTo>
                  <a:lnTo>
                    <a:pt x="0" y="101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44" name="Freeform 64"/>
            <p:cNvSpPr>
              <a:spLocks noEditPoints="1"/>
            </p:cNvSpPr>
            <p:nvPr/>
          </p:nvSpPr>
          <p:spPr bwMode="auto">
            <a:xfrm>
              <a:off x="3042" y="1194"/>
              <a:ext cx="852" cy="699"/>
            </a:xfrm>
            <a:custGeom>
              <a:avLst/>
              <a:gdLst>
                <a:gd name="T0" fmla="*/ 2457 w 2478"/>
                <a:gd name="T1" fmla="*/ 1992 h 2040"/>
                <a:gd name="T2" fmla="*/ 2121 w 2478"/>
                <a:gd name="T3" fmla="*/ 1992 h 2040"/>
                <a:gd name="T4" fmla="*/ 1929 w 2478"/>
                <a:gd name="T5" fmla="*/ 2040 h 2040"/>
                <a:gd name="T6" fmla="*/ 1881 w 2478"/>
                <a:gd name="T7" fmla="*/ 2040 h 2040"/>
                <a:gd name="T8" fmla="*/ 1881 w 2478"/>
                <a:gd name="T9" fmla="*/ 2040 h 2040"/>
                <a:gd name="T10" fmla="*/ 1689 w 2478"/>
                <a:gd name="T11" fmla="*/ 1992 h 2040"/>
                <a:gd name="T12" fmla="*/ 1353 w 2478"/>
                <a:gd name="T13" fmla="*/ 1992 h 2040"/>
                <a:gd name="T14" fmla="*/ 1161 w 2478"/>
                <a:gd name="T15" fmla="*/ 2040 h 2040"/>
                <a:gd name="T16" fmla="*/ 1113 w 2478"/>
                <a:gd name="T17" fmla="*/ 2040 h 2040"/>
                <a:gd name="T18" fmla="*/ 1113 w 2478"/>
                <a:gd name="T19" fmla="*/ 2040 h 2040"/>
                <a:gd name="T20" fmla="*/ 921 w 2478"/>
                <a:gd name="T21" fmla="*/ 1992 h 2040"/>
                <a:gd name="T22" fmla="*/ 585 w 2478"/>
                <a:gd name="T23" fmla="*/ 1992 h 2040"/>
                <a:gd name="T24" fmla="*/ 393 w 2478"/>
                <a:gd name="T25" fmla="*/ 2040 h 2040"/>
                <a:gd name="T26" fmla="*/ 345 w 2478"/>
                <a:gd name="T27" fmla="*/ 2040 h 2040"/>
                <a:gd name="T28" fmla="*/ 345 w 2478"/>
                <a:gd name="T29" fmla="*/ 2040 h 2040"/>
                <a:gd name="T30" fmla="*/ 5 w 2478"/>
                <a:gd name="T31" fmla="*/ 2004 h 2040"/>
                <a:gd name="T32" fmla="*/ 25 w 2478"/>
                <a:gd name="T33" fmla="*/ 1992 h 2040"/>
                <a:gd name="T34" fmla="*/ 112 w 2478"/>
                <a:gd name="T35" fmla="*/ 1826 h 2040"/>
                <a:gd name="T36" fmla="*/ 137 w 2478"/>
                <a:gd name="T37" fmla="*/ 1785 h 2040"/>
                <a:gd name="T38" fmla="*/ 137 w 2478"/>
                <a:gd name="T39" fmla="*/ 1785 h 2040"/>
                <a:gd name="T40" fmla="*/ 277 w 2478"/>
                <a:gd name="T41" fmla="*/ 1645 h 2040"/>
                <a:gd name="T42" fmla="*/ 451 w 2478"/>
                <a:gd name="T43" fmla="*/ 1358 h 2040"/>
                <a:gd name="T44" fmla="*/ 509 w 2478"/>
                <a:gd name="T45" fmla="*/ 1168 h 2040"/>
                <a:gd name="T46" fmla="*/ 534 w 2478"/>
                <a:gd name="T47" fmla="*/ 1127 h 2040"/>
                <a:gd name="T48" fmla="*/ 534 w 2478"/>
                <a:gd name="T49" fmla="*/ 1127 h 2040"/>
                <a:gd name="T50" fmla="*/ 674 w 2478"/>
                <a:gd name="T51" fmla="*/ 988 h 2040"/>
                <a:gd name="T52" fmla="*/ 848 w 2478"/>
                <a:gd name="T53" fmla="*/ 700 h 2040"/>
                <a:gd name="T54" fmla="*/ 906 w 2478"/>
                <a:gd name="T55" fmla="*/ 511 h 2040"/>
                <a:gd name="T56" fmla="*/ 930 w 2478"/>
                <a:gd name="T57" fmla="*/ 470 h 2040"/>
                <a:gd name="T58" fmla="*/ 930 w 2478"/>
                <a:gd name="T59" fmla="*/ 470 h 2040"/>
                <a:gd name="T60" fmla="*/ 1071 w 2478"/>
                <a:gd name="T61" fmla="*/ 330 h 2040"/>
                <a:gd name="T62" fmla="*/ 1244 w 2478"/>
                <a:gd name="T63" fmla="*/ 42 h 2040"/>
                <a:gd name="T64" fmla="*/ 1343 w 2478"/>
                <a:gd name="T65" fmla="*/ 123 h 2040"/>
                <a:gd name="T66" fmla="*/ 1368 w 2478"/>
                <a:gd name="T67" fmla="*/ 164 h 2040"/>
                <a:gd name="T68" fmla="*/ 1368 w 2478"/>
                <a:gd name="T69" fmla="*/ 164 h 2040"/>
                <a:gd name="T70" fmla="*/ 1426 w 2478"/>
                <a:gd name="T71" fmla="*/ 353 h 2040"/>
                <a:gd name="T72" fmla="*/ 1600 w 2478"/>
                <a:gd name="T73" fmla="*/ 641 h 2040"/>
                <a:gd name="T74" fmla="*/ 1740 w 2478"/>
                <a:gd name="T75" fmla="*/ 781 h 2040"/>
                <a:gd name="T76" fmla="*/ 1765 w 2478"/>
                <a:gd name="T77" fmla="*/ 822 h 2040"/>
                <a:gd name="T78" fmla="*/ 1765 w 2478"/>
                <a:gd name="T79" fmla="*/ 822 h 2040"/>
                <a:gd name="T80" fmla="*/ 1823 w 2478"/>
                <a:gd name="T81" fmla="*/ 1011 h 2040"/>
                <a:gd name="T82" fmla="*/ 1997 w 2478"/>
                <a:gd name="T83" fmla="*/ 1299 h 2040"/>
                <a:gd name="T84" fmla="*/ 2137 w 2478"/>
                <a:gd name="T85" fmla="*/ 1438 h 2040"/>
                <a:gd name="T86" fmla="*/ 2162 w 2478"/>
                <a:gd name="T87" fmla="*/ 1479 h 2040"/>
                <a:gd name="T88" fmla="*/ 2162 w 2478"/>
                <a:gd name="T89" fmla="*/ 1479 h 2040"/>
                <a:gd name="T90" fmla="*/ 2220 w 2478"/>
                <a:gd name="T91" fmla="*/ 1669 h 2040"/>
                <a:gd name="T92" fmla="*/ 2393 w 2478"/>
                <a:gd name="T93" fmla="*/ 1956 h 2040"/>
                <a:gd name="T94" fmla="*/ 2478 w 2478"/>
                <a:gd name="T95" fmla="*/ 200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8" h="2040">
                  <a:moveTo>
                    <a:pt x="2457" y="2040"/>
                  </a:moveTo>
                  <a:lnTo>
                    <a:pt x="2313" y="2040"/>
                  </a:lnTo>
                  <a:lnTo>
                    <a:pt x="2313" y="1992"/>
                  </a:lnTo>
                  <a:lnTo>
                    <a:pt x="2457" y="1992"/>
                  </a:lnTo>
                  <a:lnTo>
                    <a:pt x="2457" y="2040"/>
                  </a:lnTo>
                  <a:close/>
                  <a:moveTo>
                    <a:pt x="2265" y="2040"/>
                  </a:moveTo>
                  <a:lnTo>
                    <a:pt x="2121" y="2040"/>
                  </a:lnTo>
                  <a:lnTo>
                    <a:pt x="2121" y="1992"/>
                  </a:lnTo>
                  <a:lnTo>
                    <a:pt x="2265" y="1992"/>
                  </a:lnTo>
                  <a:lnTo>
                    <a:pt x="2265" y="2040"/>
                  </a:lnTo>
                  <a:close/>
                  <a:moveTo>
                    <a:pt x="2073" y="2040"/>
                  </a:moveTo>
                  <a:lnTo>
                    <a:pt x="1929" y="2040"/>
                  </a:lnTo>
                  <a:lnTo>
                    <a:pt x="1929" y="1992"/>
                  </a:lnTo>
                  <a:lnTo>
                    <a:pt x="2073" y="1992"/>
                  </a:lnTo>
                  <a:lnTo>
                    <a:pt x="2073" y="2040"/>
                  </a:lnTo>
                  <a:close/>
                  <a:moveTo>
                    <a:pt x="1881" y="2040"/>
                  </a:moveTo>
                  <a:lnTo>
                    <a:pt x="1737" y="2040"/>
                  </a:lnTo>
                  <a:lnTo>
                    <a:pt x="1737" y="1992"/>
                  </a:lnTo>
                  <a:lnTo>
                    <a:pt x="1881" y="1992"/>
                  </a:lnTo>
                  <a:lnTo>
                    <a:pt x="1881" y="2040"/>
                  </a:lnTo>
                  <a:close/>
                  <a:moveTo>
                    <a:pt x="1689" y="2040"/>
                  </a:moveTo>
                  <a:lnTo>
                    <a:pt x="1545" y="2040"/>
                  </a:lnTo>
                  <a:lnTo>
                    <a:pt x="1545" y="1992"/>
                  </a:lnTo>
                  <a:lnTo>
                    <a:pt x="1689" y="1992"/>
                  </a:lnTo>
                  <a:lnTo>
                    <a:pt x="1689" y="2040"/>
                  </a:lnTo>
                  <a:close/>
                  <a:moveTo>
                    <a:pt x="1497" y="2040"/>
                  </a:moveTo>
                  <a:lnTo>
                    <a:pt x="1353" y="2040"/>
                  </a:lnTo>
                  <a:lnTo>
                    <a:pt x="1353" y="1992"/>
                  </a:lnTo>
                  <a:lnTo>
                    <a:pt x="1497" y="1992"/>
                  </a:lnTo>
                  <a:lnTo>
                    <a:pt x="1497" y="2040"/>
                  </a:lnTo>
                  <a:close/>
                  <a:moveTo>
                    <a:pt x="1305" y="2040"/>
                  </a:moveTo>
                  <a:lnTo>
                    <a:pt x="1161" y="2040"/>
                  </a:lnTo>
                  <a:lnTo>
                    <a:pt x="1161" y="1992"/>
                  </a:lnTo>
                  <a:lnTo>
                    <a:pt x="1305" y="1992"/>
                  </a:lnTo>
                  <a:lnTo>
                    <a:pt x="1305" y="2040"/>
                  </a:lnTo>
                  <a:close/>
                  <a:moveTo>
                    <a:pt x="1113" y="2040"/>
                  </a:moveTo>
                  <a:lnTo>
                    <a:pt x="969" y="2040"/>
                  </a:lnTo>
                  <a:lnTo>
                    <a:pt x="969" y="1992"/>
                  </a:lnTo>
                  <a:lnTo>
                    <a:pt x="1113" y="1992"/>
                  </a:lnTo>
                  <a:lnTo>
                    <a:pt x="1113" y="2040"/>
                  </a:lnTo>
                  <a:close/>
                  <a:moveTo>
                    <a:pt x="921" y="2040"/>
                  </a:moveTo>
                  <a:lnTo>
                    <a:pt x="777" y="2040"/>
                  </a:lnTo>
                  <a:lnTo>
                    <a:pt x="777" y="1992"/>
                  </a:lnTo>
                  <a:lnTo>
                    <a:pt x="921" y="1992"/>
                  </a:lnTo>
                  <a:lnTo>
                    <a:pt x="921" y="2040"/>
                  </a:lnTo>
                  <a:close/>
                  <a:moveTo>
                    <a:pt x="729" y="2040"/>
                  </a:moveTo>
                  <a:lnTo>
                    <a:pt x="585" y="2040"/>
                  </a:lnTo>
                  <a:lnTo>
                    <a:pt x="585" y="1992"/>
                  </a:lnTo>
                  <a:lnTo>
                    <a:pt x="729" y="1992"/>
                  </a:lnTo>
                  <a:lnTo>
                    <a:pt x="729" y="2040"/>
                  </a:lnTo>
                  <a:close/>
                  <a:moveTo>
                    <a:pt x="537" y="2040"/>
                  </a:moveTo>
                  <a:lnTo>
                    <a:pt x="393" y="2040"/>
                  </a:lnTo>
                  <a:lnTo>
                    <a:pt x="393" y="1992"/>
                  </a:lnTo>
                  <a:lnTo>
                    <a:pt x="537" y="1992"/>
                  </a:lnTo>
                  <a:lnTo>
                    <a:pt x="537" y="2040"/>
                  </a:lnTo>
                  <a:close/>
                  <a:moveTo>
                    <a:pt x="345" y="2040"/>
                  </a:moveTo>
                  <a:lnTo>
                    <a:pt x="201" y="2040"/>
                  </a:lnTo>
                  <a:lnTo>
                    <a:pt x="201" y="1992"/>
                  </a:lnTo>
                  <a:lnTo>
                    <a:pt x="345" y="1992"/>
                  </a:lnTo>
                  <a:lnTo>
                    <a:pt x="345" y="2040"/>
                  </a:lnTo>
                  <a:close/>
                  <a:moveTo>
                    <a:pt x="153" y="2040"/>
                  </a:moveTo>
                  <a:lnTo>
                    <a:pt x="25" y="2040"/>
                  </a:lnTo>
                  <a:cubicBezTo>
                    <a:pt x="17" y="2040"/>
                    <a:pt x="9" y="2036"/>
                    <a:pt x="5" y="2028"/>
                  </a:cubicBezTo>
                  <a:cubicBezTo>
                    <a:pt x="0" y="2021"/>
                    <a:pt x="0" y="2011"/>
                    <a:pt x="5" y="2004"/>
                  </a:cubicBezTo>
                  <a:lnTo>
                    <a:pt x="13" y="1990"/>
                  </a:lnTo>
                  <a:lnTo>
                    <a:pt x="54" y="2015"/>
                  </a:lnTo>
                  <a:lnTo>
                    <a:pt x="46" y="2029"/>
                  </a:lnTo>
                  <a:lnTo>
                    <a:pt x="25" y="1992"/>
                  </a:lnTo>
                  <a:lnTo>
                    <a:pt x="153" y="1992"/>
                  </a:lnTo>
                  <a:lnTo>
                    <a:pt x="153" y="2040"/>
                  </a:lnTo>
                  <a:close/>
                  <a:moveTo>
                    <a:pt x="38" y="1949"/>
                  </a:moveTo>
                  <a:lnTo>
                    <a:pt x="112" y="1826"/>
                  </a:lnTo>
                  <a:lnTo>
                    <a:pt x="153" y="1851"/>
                  </a:lnTo>
                  <a:lnTo>
                    <a:pt x="79" y="1974"/>
                  </a:lnTo>
                  <a:lnTo>
                    <a:pt x="38" y="1949"/>
                  </a:lnTo>
                  <a:close/>
                  <a:moveTo>
                    <a:pt x="137" y="1785"/>
                  </a:moveTo>
                  <a:lnTo>
                    <a:pt x="212" y="1662"/>
                  </a:lnTo>
                  <a:lnTo>
                    <a:pt x="253" y="1686"/>
                  </a:lnTo>
                  <a:lnTo>
                    <a:pt x="178" y="1810"/>
                  </a:lnTo>
                  <a:lnTo>
                    <a:pt x="137" y="1785"/>
                  </a:lnTo>
                  <a:close/>
                  <a:moveTo>
                    <a:pt x="236" y="1620"/>
                  </a:moveTo>
                  <a:lnTo>
                    <a:pt x="311" y="1497"/>
                  </a:lnTo>
                  <a:lnTo>
                    <a:pt x="352" y="1522"/>
                  </a:lnTo>
                  <a:lnTo>
                    <a:pt x="277" y="1645"/>
                  </a:lnTo>
                  <a:lnTo>
                    <a:pt x="236" y="1620"/>
                  </a:lnTo>
                  <a:close/>
                  <a:moveTo>
                    <a:pt x="335" y="1456"/>
                  </a:moveTo>
                  <a:lnTo>
                    <a:pt x="410" y="1333"/>
                  </a:lnTo>
                  <a:lnTo>
                    <a:pt x="451" y="1358"/>
                  </a:lnTo>
                  <a:lnTo>
                    <a:pt x="377" y="1481"/>
                  </a:lnTo>
                  <a:lnTo>
                    <a:pt x="335" y="1456"/>
                  </a:lnTo>
                  <a:close/>
                  <a:moveTo>
                    <a:pt x="435" y="1292"/>
                  </a:moveTo>
                  <a:lnTo>
                    <a:pt x="509" y="1168"/>
                  </a:lnTo>
                  <a:lnTo>
                    <a:pt x="550" y="1193"/>
                  </a:lnTo>
                  <a:lnTo>
                    <a:pt x="476" y="1316"/>
                  </a:lnTo>
                  <a:lnTo>
                    <a:pt x="435" y="1292"/>
                  </a:lnTo>
                  <a:close/>
                  <a:moveTo>
                    <a:pt x="534" y="1127"/>
                  </a:moveTo>
                  <a:lnTo>
                    <a:pt x="608" y="1004"/>
                  </a:lnTo>
                  <a:lnTo>
                    <a:pt x="649" y="1029"/>
                  </a:lnTo>
                  <a:lnTo>
                    <a:pt x="575" y="1152"/>
                  </a:lnTo>
                  <a:lnTo>
                    <a:pt x="534" y="1127"/>
                  </a:lnTo>
                  <a:close/>
                  <a:moveTo>
                    <a:pt x="633" y="963"/>
                  </a:moveTo>
                  <a:lnTo>
                    <a:pt x="707" y="840"/>
                  </a:lnTo>
                  <a:lnTo>
                    <a:pt x="748" y="864"/>
                  </a:lnTo>
                  <a:lnTo>
                    <a:pt x="674" y="988"/>
                  </a:lnTo>
                  <a:lnTo>
                    <a:pt x="633" y="963"/>
                  </a:lnTo>
                  <a:close/>
                  <a:moveTo>
                    <a:pt x="732" y="798"/>
                  </a:moveTo>
                  <a:lnTo>
                    <a:pt x="807" y="675"/>
                  </a:lnTo>
                  <a:lnTo>
                    <a:pt x="848" y="700"/>
                  </a:lnTo>
                  <a:lnTo>
                    <a:pt x="773" y="823"/>
                  </a:lnTo>
                  <a:lnTo>
                    <a:pt x="732" y="798"/>
                  </a:lnTo>
                  <a:close/>
                  <a:moveTo>
                    <a:pt x="831" y="634"/>
                  </a:moveTo>
                  <a:lnTo>
                    <a:pt x="906" y="511"/>
                  </a:lnTo>
                  <a:lnTo>
                    <a:pt x="947" y="535"/>
                  </a:lnTo>
                  <a:lnTo>
                    <a:pt x="872" y="659"/>
                  </a:lnTo>
                  <a:lnTo>
                    <a:pt x="831" y="634"/>
                  </a:lnTo>
                  <a:close/>
                  <a:moveTo>
                    <a:pt x="930" y="470"/>
                  </a:moveTo>
                  <a:lnTo>
                    <a:pt x="1005" y="346"/>
                  </a:lnTo>
                  <a:lnTo>
                    <a:pt x="1046" y="371"/>
                  </a:lnTo>
                  <a:lnTo>
                    <a:pt x="972" y="494"/>
                  </a:lnTo>
                  <a:lnTo>
                    <a:pt x="930" y="470"/>
                  </a:lnTo>
                  <a:close/>
                  <a:moveTo>
                    <a:pt x="1030" y="305"/>
                  </a:moveTo>
                  <a:lnTo>
                    <a:pt x="1104" y="182"/>
                  </a:lnTo>
                  <a:lnTo>
                    <a:pt x="1145" y="207"/>
                  </a:lnTo>
                  <a:lnTo>
                    <a:pt x="1071" y="330"/>
                  </a:lnTo>
                  <a:lnTo>
                    <a:pt x="1030" y="305"/>
                  </a:lnTo>
                  <a:close/>
                  <a:moveTo>
                    <a:pt x="1129" y="141"/>
                  </a:moveTo>
                  <a:lnTo>
                    <a:pt x="1203" y="17"/>
                  </a:lnTo>
                  <a:lnTo>
                    <a:pt x="1244" y="42"/>
                  </a:lnTo>
                  <a:lnTo>
                    <a:pt x="1170" y="166"/>
                  </a:lnTo>
                  <a:lnTo>
                    <a:pt x="1129" y="141"/>
                  </a:lnTo>
                  <a:close/>
                  <a:moveTo>
                    <a:pt x="1269" y="0"/>
                  </a:moveTo>
                  <a:lnTo>
                    <a:pt x="1343" y="123"/>
                  </a:lnTo>
                  <a:lnTo>
                    <a:pt x="1302" y="148"/>
                  </a:lnTo>
                  <a:lnTo>
                    <a:pt x="1228" y="25"/>
                  </a:lnTo>
                  <a:lnTo>
                    <a:pt x="1269" y="0"/>
                  </a:lnTo>
                  <a:close/>
                  <a:moveTo>
                    <a:pt x="1368" y="164"/>
                  </a:moveTo>
                  <a:lnTo>
                    <a:pt x="1443" y="287"/>
                  </a:lnTo>
                  <a:lnTo>
                    <a:pt x="1402" y="312"/>
                  </a:lnTo>
                  <a:lnTo>
                    <a:pt x="1327" y="189"/>
                  </a:lnTo>
                  <a:lnTo>
                    <a:pt x="1368" y="164"/>
                  </a:lnTo>
                  <a:close/>
                  <a:moveTo>
                    <a:pt x="1467" y="329"/>
                  </a:moveTo>
                  <a:lnTo>
                    <a:pt x="1542" y="452"/>
                  </a:lnTo>
                  <a:lnTo>
                    <a:pt x="1501" y="477"/>
                  </a:lnTo>
                  <a:lnTo>
                    <a:pt x="1426" y="353"/>
                  </a:lnTo>
                  <a:lnTo>
                    <a:pt x="1467" y="329"/>
                  </a:lnTo>
                  <a:close/>
                  <a:moveTo>
                    <a:pt x="1567" y="493"/>
                  </a:moveTo>
                  <a:lnTo>
                    <a:pt x="1641" y="616"/>
                  </a:lnTo>
                  <a:lnTo>
                    <a:pt x="1600" y="641"/>
                  </a:lnTo>
                  <a:lnTo>
                    <a:pt x="1525" y="518"/>
                  </a:lnTo>
                  <a:lnTo>
                    <a:pt x="1567" y="493"/>
                  </a:lnTo>
                  <a:close/>
                  <a:moveTo>
                    <a:pt x="1666" y="657"/>
                  </a:moveTo>
                  <a:lnTo>
                    <a:pt x="1740" y="781"/>
                  </a:lnTo>
                  <a:lnTo>
                    <a:pt x="1699" y="806"/>
                  </a:lnTo>
                  <a:lnTo>
                    <a:pt x="1625" y="682"/>
                  </a:lnTo>
                  <a:lnTo>
                    <a:pt x="1666" y="657"/>
                  </a:lnTo>
                  <a:close/>
                  <a:moveTo>
                    <a:pt x="1765" y="822"/>
                  </a:moveTo>
                  <a:lnTo>
                    <a:pt x="1839" y="945"/>
                  </a:lnTo>
                  <a:lnTo>
                    <a:pt x="1798" y="970"/>
                  </a:lnTo>
                  <a:lnTo>
                    <a:pt x="1724" y="847"/>
                  </a:lnTo>
                  <a:lnTo>
                    <a:pt x="1765" y="822"/>
                  </a:lnTo>
                  <a:close/>
                  <a:moveTo>
                    <a:pt x="1864" y="986"/>
                  </a:moveTo>
                  <a:lnTo>
                    <a:pt x="1938" y="1110"/>
                  </a:lnTo>
                  <a:lnTo>
                    <a:pt x="1897" y="1134"/>
                  </a:lnTo>
                  <a:lnTo>
                    <a:pt x="1823" y="1011"/>
                  </a:lnTo>
                  <a:lnTo>
                    <a:pt x="1864" y="986"/>
                  </a:lnTo>
                  <a:close/>
                  <a:moveTo>
                    <a:pt x="1963" y="1151"/>
                  </a:moveTo>
                  <a:lnTo>
                    <a:pt x="2038" y="1274"/>
                  </a:lnTo>
                  <a:lnTo>
                    <a:pt x="1997" y="1299"/>
                  </a:lnTo>
                  <a:lnTo>
                    <a:pt x="1922" y="1175"/>
                  </a:lnTo>
                  <a:lnTo>
                    <a:pt x="1963" y="1151"/>
                  </a:lnTo>
                  <a:close/>
                  <a:moveTo>
                    <a:pt x="2062" y="1315"/>
                  </a:moveTo>
                  <a:lnTo>
                    <a:pt x="2137" y="1438"/>
                  </a:lnTo>
                  <a:lnTo>
                    <a:pt x="2096" y="1463"/>
                  </a:lnTo>
                  <a:lnTo>
                    <a:pt x="2021" y="1340"/>
                  </a:lnTo>
                  <a:lnTo>
                    <a:pt x="2062" y="1315"/>
                  </a:lnTo>
                  <a:close/>
                  <a:moveTo>
                    <a:pt x="2162" y="1479"/>
                  </a:moveTo>
                  <a:lnTo>
                    <a:pt x="2236" y="1603"/>
                  </a:lnTo>
                  <a:lnTo>
                    <a:pt x="2195" y="1628"/>
                  </a:lnTo>
                  <a:lnTo>
                    <a:pt x="2120" y="1504"/>
                  </a:lnTo>
                  <a:lnTo>
                    <a:pt x="2162" y="1479"/>
                  </a:lnTo>
                  <a:close/>
                  <a:moveTo>
                    <a:pt x="2261" y="1644"/>
                  </a:moveTo>
                  <a:lnTo>
                    <a:pt x="2335" y="1767"/>
                  </a:lnTo>
                  <a:lnTo>
                    <a:pt x="2294" y="1792"/>
                  </a:lnTo>
                  <a:lnTo>
                    <a:pt x="2220" y="1669"/>
                  </a:lnTo>
                  <a:lnTo>
                    <a:pt x="2261" y="1644"/>
                  </a:lnTo>
                  <a:close/>
                  <a:moveTo>
                    <a:pt x="2360" y="1808"/>
                  </a:moveTo>
                  <a:lnTo>
                    <a:pt x="2434" y="1932"/>
                  </a:lnTo>
                  <a:lnTo>
                    <a:pt x="2393" y="1956"/>
                  </a:lnTo>
                  <a:lnTo>
                    <a:pt x="2319" y="1833"/>
                  </a:lnTo>
                  <a:lnTo>
                    <a:pt x="2360" y="1808"/>
                  </a:lnTo>
                  <a:close/>
                  <a:moveTo>
                    <a:pt x="2459" y="1973"/>
                  </a:moveTo>
                  <a:lnTo>
                    <a:pt x="2478" y="2004"/>
                  </a:lnTo>
                  <a:lnTo>
                    <a:pt x="2437" y="2029"/>
                  </a:lnTo>
                  <a:lnTo>
                    <a:pt x="2418" y="1997"/>
                  </a:lnTo>
                  <a:lnTo>
                    <a:pt x="2459" y="1973"/>
                  </a:lnTo>
                  <a:close/>
                </a:path>
              </a:pathLst>
            </a:custGeom>
            <a:solidFill>
              <a:srgbClr val="C00000"/>
            </a:solidFill>
            <a:ln w="0" cap="flat">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145" name="Freeform 65"/>
            <p:cNvSpPr>
              <a:spLocks noEditPoints="1"/>
            </p:cNvSpPr>
            <p:nvPr/>
          </p:nvSpPr>
          <p:spPr bwMode="auto">
            <a:xfrm>
              <a:off x="3179" y="1642"/>
              <a:ext cx="605" cy="11"/>
            </a:xfrm>
            <a:custGeom>
              <a:avLst/>
              <a:gdLst>
                <a:gd name="T0" fmla="*/ 11 w 605"/>
                <a:gd name="T1" fmla="*/ 11 h 11"/>
                <a:gd name="T2" fmla="*/ 22 w 605"/>
                <a:gd name="T3" fmla="*/ 0 h 11"/>
                <a:gd name="T4" fmla="*/ 22 w 605"/>
                <a:gd name="T5" fmla="*/ 11 h 11"/>
                <a:gd name="T6" fmla="*/ 55 w 605"/>
                <a:gd name="T7" fmla="*/ 0 h 11"/>
                <a:gd name="T8" fmla="*/ 44 w 605"/>
                <a:gd name="T9" fmla="*/ 0 h 11"/>
                <a:gd name="T10" fmla="*/ 77 w 605"/>
                <a:gd name="T11" fmla="*/ 11 h 11"/>
                <a:gd name="T12" fmla="*/ 88 w 605"/>
                <a:gd name="T13" fmla="*/ 0 h 11"/>
                <a:gd name="T14" fmla="*/ 88 w 605"/>
                <a:gd name="T15" fmla="*/ 11 h 11"/>
                <a:gd name="T16" fmla="*/ 121 w 605"/>
                <a:gd name="T17" fmla="*/ 0 h 11"/>
                <a:gd name="T18" fmla="*/ 110 w 605"/>
                <a:gd name="T19" fmla="*/ 0 h 11"/>
                <a:gd name="T20" fmla="*/ 143 w 605"/>
                <a:gd name="T21" fmla="*/ 11 h 11"/>
                <a:gd name="T22" fmla="*/ 154 w 605"/>
                <a:gd name="T23" fmla="*/ 0 h 11"/>
                <a:gd name="T24" fmla="*/ 154 w 605"/>
                <a:gd name="T25" fmla="*/ 11 h 11"/>
                <a:gd name="T26" fmla="*/ 187 w 605"/>
                <a:gd name="T27" fmla="*/ 0 h 11"/>
                <a:gd name="T28" fmla="*/ 176 w 605"/>
                <a:gd name="T29" fmla="*/ 0 h 11"/>
                <a:gd name="T30" fmla="*/ 209 w 605"/>
                <a:gd name="T31" fmla="*/ 11 h 11"/>
                <a:gd name="T32" fmla="*/ 220 w 605"/>
                <a:gd name="T33" fmla="*/ 0 h 11"/>
                <a:gd name="T34" fmla="*/ 220 w 605"/>
                <a:gd name="T35" fmla="*/ 11 h 11"/>
                <a:gd name="T36" fmla="*/ 253 w 605"/>
                <a:gd name="T37" fmla="*/ 0 h 11"/>
                <a:gd name="T38" fmla="*/ 242 w 605"/>
                <a:gd name="T39" fmla="*/ 0 h 11"/>
                <a:gd name="T40" fmla="*/ 275 w 605"/>
                <a:gd name="T41" fmla="*/ 11 h 11"/>
                <a:gd name="T42" fmla="*/ 286 w 605"/>
                <a:gd name="T43" fmla="*/ 0 h 11"/>
                <a:gd name="T44" fmla="*/ 286 w 605"/>
                <a:gd name="T45" fmla="*/ 11 h 11"/>
                <a:gd name="T46" fmla="*/ 319 w 605"/>
                <a:gd name="T47" fmla="*/ 0 h 11"/>
                <a:gd name="T48" fmla="*/ 308 w 605"/>
                <a:gd name="T49" fmla="*/ 0 h 11"/>
                <a:gd name="T50" fmla="*/ 341 w 605"/>
                <a:gd name="T51" fmla="*/ 11 h 11"/>
                <a:gd name="T52" fmla="*/ 352 w 605"/>
                <a:gd name="T53" fmla="*/ 0 h 11"/>
                <a:gd name="T54" fmla="*/ 352 w 605"/>
                <a:gd name="T55" fmla="*/ 11 h 11"/>
                <a:gd name="T56" fmla="*/ 385 w 605"/>
                <a:gd name="T57" fmla="*/ 0 h 11"/>
                <a:gd name="T58" fmla="*/ 374 w 605"/>
                <a:gd name="T59" fmla="*/ 0 h 11"/>
                <a:gd name="T60" fmla="*/ 407 w 605"/>
                <a:gd name="T61" fmla="*/ 11 h 11"/>
                <a:gd name="T62" fmla="*/ 418 w 605"/>
                <a:gd name="T63" fmla="*/ 0 h 11"/>
                <a:gd name="T64" fmla="*/ 418 w 605"/>
                <a:gd name="T65" fmla="*/ 11 h 11"/>
                <a:gd name="T66" fmla="*/ 451 w 605"/>
                <a:gd name="T67" fmla="*/ 0 h 11"/>
                <a:gd name="T68" fmla="*/ 440 w 605"/>
                <a:gd name="T69" fmla="*/ 0 h 11"/>
                <a:gd name="T70" fmla="*/ 473 w 605"/>
                <a:gd name="T71" fmla="*/ 11 h 11"/>
                <a:gd name="T72" fmla="*/ 484 w 605"/>
                <a:gd name="T73" fmla="*/ 0 h 11"/>
                <a:gd name="T74" fmla="*/ 484 w 605"/>
                <a:gd name="T75" fmla="*/ 11 h 11"/>
                <a:gd name="T76" fmla="*/ 517 w 605"/>
                <a:gd name="T77" fmla="*/ 0 h 11"/>
                <a:gd name="T78" fmla="*/ 506 w 605"/>
                <a:gd name="T79" fmla="*/ 0 h 11"/>
                <a:gd name="T80" fmla="*/ 539 w 605"/>
                <a:gd name="T81" fmla="*/ 11 h 11"/>
                <a:gd name="T82" fmla="*/ 550 w 605"/>
                <a:gd name="T83" fmla="*/ 0 h 11"/>
                <a:gd name="T84" fmla="*/ 550 w 605"/>
                <a:gd name="T85" fmla="*/ 11 h 11"/>
                <a:gd name="T86" fmla="*/ 583 w 605"/>
                <a:gd name="T87" fmla="*/ 0 h 11"/>
                <a:gd name="T88" fmla="*/ 572 w 605"/>
                <a:gd name="T89" fmla="*/ 0 h 11"/>
                <a:gd name="T90" fmla="*/ 605 w 605"/>
                <a:gd name="T9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5" h="11">
                  <a:moveTo>
                    <a:pt x="0" y="0"/>
                  </a:moveTo>
                  <a:lnTo>
                    <a:pt x="11" y="0"/>
                  </a:lnTo>
                  <a:lnTo>
                    <a:pt x="11" y="11"/>
                  </a:lnTo>
                  <a:lnTo>
                    <a:pt x="0" y="11"/>
                  </a:lnTo>
                  <a:lnTo>
                    <a:pt x="0" y="0"/>
                  </a:lnTo>
                  <a:close/>
                  <a:moveTo>
                    <a:pt x="22" y="0"/>
                  </a:moveTo>
                  <a:lnTo>
                    <a:pt x="33" y="0"/>
                  </a:lnTo>
                  <a:lnTo>
                    <a:pt x="33" y="11"/>
                  </a:lnTo>
                  <a:lnTo>
                    <a:pt x="22" y="11"/>
                  </a:lnTo>
                  <a:lnTo>
                    <a:pt x="22" y="0"/>
                  </a:lnTo>
                  <a:close/>
                  <a:moveTo>
                    <a:pt x="44" y="0"/>
                  </a:moveTo>
                  <a:lnTo>
                    <a:pt x="55" y="0"/>
                  </a:lnTo>
                  <a:lnTo>
                    <a:pt x="55" y="11"/>
                  </a:lnTo>
                  <a:lnTo>
                    <a:pt x="44" y="11"/>
                  </a:lnTo>
                  <a:lnTo>
                    <a:pt x="44" y="0"/>
                  </a:lnTo>
                  <a:close/>
                  <a:moveTo>
                    <a:pt x="66" y="0"/>
                  </a:moveTo>
                  <a:lnTo>
                    <a:pt x="77" y="0"/>
                  </a:lnTo>
                  <a:lnTo>
                    <a:pt x="77" y="11"/>
                  </a:lnTo>
                  <a:lnTo>
                    <a:pt x="66" y="11"/>
                  </a:lnTo>
                  <a:lnTo>
                    <a:pt x="66" y="0"/>
                  </a:lnTo>
                  <a:close/>
                  <a:moveTo>
                    <a:pt x="88" y="0"/>
                  </a:moveTo>
                  <a:lnTo>
                    <a:pt x="99" y="0"/>
                  </a:lnTo>
                  <a:lnTo>
                    <a:pt x="99" y="11"/>
                  </a:lnTo>
                  <a:lnTo>
                    <a:pt x="88" y="11"/>
                  </a:lnTo>
                  <a:lnTo>
                    <a:pt x="88" y="0"/>
                  </a:lnTo>
                  <a:close/>
                  <a:moveTo>
                    <a:pt x="110" y="0"/>
                  </a:moveTo>
                  <a:lnTo>
                    <a:pt x="121" y="0"/>
                  </a:lnTo>
                  <a:lnTo>
                    <a:pt x="121" y="11"/>
                  </a:lnTo>
                  <a:lnTo>
                    <a:pt x="110" y="11"/>
                  </a:lnTo>
                  <a:lnTo>
                    <a:pt x="110" y="0"/>
                  </a:lnTo>
                  <a:close/>
                  <a:moveTo>
                    <a:pt x="132" y="0"/>
                  </a:moveTo>
                  <a:lnTo>
                    <a:pt x="143" y="0"/>
                  </a:lnTo>
                  <a:lnTo>
                    <a:pt x="143" y="11"/>
                  </a:lnTo>
                  <a:lnTo>
                    <a:pt x="132" y="11"/>
                  </a:lnTo>
                  <a:lnTo>
                    <a:pt x="132" y="0"/>
                  </a:lnTo>
                  <a:close/>
                  <a:moveTo>
                    <a:pt x="154" y="0"/>
                  </a:moveTo>
                  <a:lnTo>
                    <a:pt x="165" y="0"/>
                  </a:lnTo>
                  <a:lnTo>
                    <a:pt x="165" y="11"/>
                  </a:lnTo>
                  <a:lnTo>
                    <a:pt x="154" y="11"/>
                  </a:lnTo>
                  <a:lnTo>
                    <a:pt x="154" y="0"/>
                  </a:lnTo>
                  <a:close/>
                  <a:moveTo>
                    <a:pt x="176" y="0"/>
                  </a:moveTo>
                  <a:lnTo>
                    <a:pt x="187" y="0"/>
                  </a:lnTo>
                  <a:lnTo>
                    <a:pt x="187" y="11"/>
                  </a:lnTo>
                  <a:lnTo>
                    <a:pt x="176" y="11"/>
                  </a:lnTo>
                  <a:lnTo>
                    <a:pt x="176" y="0"/>
                  </a:lnTo>
                  <a:close/>
                  <a:moveTo>
                    <a:pt x="198" y="0"/>
                  </a:moveTo>
                  <a:lnTo>
                    <a:pt x="209" y="0"/>
                  </a:lnTo>
                  <a:lnTo>
                    <a:pt x="209" y="11"/>
                  </a:lnTo>
                  <a:lnTo>
                    <a:pt x="198" y="11"/>
                  </a:lnTo>
                  <a:lnTo>
                    <a:pt x="198" y="0"/>
                  </a:lnTo>
                  <a:close/>
                  <a:moveTo>
                    <a:pt x="220" y="0"/>
                  </a:moveTo>
                  <a:lnTo>
                    <a:pt x="231" y="0"/>
                  </a:lnTo>
                  <a:lnTo>
                    <a:pt x="231" y="11"/>
                  </a:lnTo>
                  <a:lnTo>
                    <a:pt x="220" y="11"/>
                  </a:lnTo>
                  <a:lnTo>
                    <a:pt x="220" y="0"/>
                  </a:lnTo>
                  <a:close/>
                  <a:moveTo>
                    <a:pt x="242" y="0"/>
                  </a:moveTo>
                  <a:lnTo>
                    <a:pt x="253" y="0"/>
                  </a:lnTo>
                  <a:lnTo>
                    <a:pt x="253" y="11"/>
                  </a:lnTo>
                  <a:lnTo>
                    <a:pt x="242" y="11"/>
                  </a:lnTo>
                  <a:lnTo>
                    <a:pt x="242" y="0"/>
                  </a:lnTo>
                  <a:close/>
                  <a:moveTo>
                    <a:pt x="264" y="0"/>
                  </a:moveTo>
                  <a:lnTo>
                    <a:pt x="275" y="0"/>
                  </a:lnTo>
                  <a:lnTo>
                    <a:pt x="275" y="11"/>
                  </a:lnTo>
                  <a:lnTo>
                    <a:pt x="264" y="11"/>
                  </a:lnTo>
                  <a:lnTo>
                    <a:pt x="264" y="0"/>
                  </a:lnTo>
                  <a:close/>
                  <a:moveTo>
                    <a:pt x="286" y="0"/>
                  </a:moveTo>
                  <a:lnTo>
                    <a:pt x="297" y="0"/>
                  </a:lnTo>
                  <a:lnTo>
                    <a:pt x="297" y="11"/>
                  </a:lnTo>
                  <a:lnTo>
                    <a:pt x="286" y="11"/>
                  </a:lnTo>
                  <a:lnTo>
                    <a:pt x="286" y="0"/>
                  </a:lnTo>
                  <a:close/>
                  <a:moveTo>
                    <a:pt x="308" y="0"/>
                  </a:moveTo>
                  <a:lnTo>
                    <a:pt x="319" y="0"/>
                  </a:lnTo>
                  <a:lnTo>
                    <a:pt x="319" y="11"/>
                  </a:lnTo>
                  <a:lnTo>
                    <a:pt x="308" y="11"/>
                  </a:lnTo>
                  <a:lnTo>
                    <a:pt x="308" y="0"/>
                  </a:lnTo>
                  <a:close/>
                  <a:moveTo>
                    <a:pt x="330" y="0"/>
                  </a:moveTo>
                  <a:lnTo>
                    <a:pt x="341" y="0"/>
                  </a:lnTo>
                  <a:lnTo>
                    <a:pt x="341" y="11"/>
                  </a:lnTo>
                  <a:lnTo>
                    <a:pt x="330" y="11"/>
                  </a:lnTo>
                  <a:lnTo>
                    <a:pt x="330" y="0"/>
                  </a:lnTo>
                  <a:close/>
                  <a:moveTo>
                    <a:pt x="352" y="0"/>
                  </a:moveTo>
                  <a:lnTo>
                    <a:pt x="363" y="0"/>
                  </a:lnTo>
                  <a:lnTo>
                    <a:pt x="363" y="11"/>
                  </a:lnTo>
                  <a:lnTo>
                    <a:pt x="352" y="11"/>
                  </a:lnTo>
                  <a:lnTo>
                    <a:pt x="352" y="0"/>
                  </a:lnTo>
                  <a:close/>
                  <a:moveTo>
                    <a:pt x="374" y="0"/>
                  </a:moveTo>
                  <a:lnTo>
                    <a:pt x="385" y="0"/>
                  </a:lnTo>
                  <a:lnTo>
                    <a:pt x="385" y="11"/>
                  </a:lnTo>
                  <a:lnTo>
                    <a:pt x="374" y="11"/>
                  </a:lnTo>
                  <a:lnTo>
                    <a:pt x="374" y="0"/>
                  </a:lnTo>
                  <a:close/>
                  <a:moveTo>
                    <a:pt x="396" y="0"/>
                  </a:moveTo>
                  <a:lnTo>
                    <a:pt x="407" y="0"/>
                  </a:lnTo>
                  <a:lnTo>
                    <a:pt x="407" y="11"/>
                  </a:lnTo>
                  <a:lnTo>
                    <a:pt x="396" y="11"/>
                  </a:lnTo>
                  <a:lnTo>
                    <a:pt x="396" y="0"/>
                  </a:lnTo>
                  <a:close/>
                  <a:moveTo>
                    <a:pt x="418" y="0"/>
                  </a:moveTo>
                  <a:lnTo>
                    <a:pt x="429" y="0"/>
                  </a:lnTo>
                  <a:lnTo>
                    <a:pt x="429" y="11"/>
                  </a:lnTo>
                  <a:lnTo>
                    <a:pt x="418" y="11"/>
                  </a:lnTo>
                  <a:lnTo>
                    <a:pt x="418" y="0"/>
                  </a:lnTo>
                  <a:close/>
                  <a:moveTo>
                    <a:pt x="440" y="0"/>
                  </a:moveTo>
                  <a:lnTo>
                    <a:pt x="451" y="0"/>
                  </a:lnTo>
                  <a:lnTo>
                    <a:pt x="451" y="11"/>
                  </a:lnTo>
                  <a:lnTo>
                    <a:pt x="440" y="11"/>
                  </a:lnTo>
                  <a:lnTo>
                    <a:pt x="440" y="0"/>
                  </a:lnTo>
                  <a:close/>
                  <a:moveTo>
                    <a:pt x="462" y="0"/>
                  </a:moveTo>
                  <a:lnTo>
                    <a:pt x="473" y="0"/>
                  </a:lnTo>
                  <a:lnTo>
                    <a:pt x="473" y="11"/>
                  </a:lnTo>
                  <a:lnTo>
                    <a:pt x="462" y="11"/>
                  </a:lnTo>
                  <a:lnTo>
                    <a:pt x="462" y="0"/>
                  </a:lnTo>
                  <a:close/>
                  <a:moveTo>
                    <a:pt x="484" y="0"/>
                  </a:moveTo>
                  <a:lnTo>
                    <a:pt x="495" y="0"/>
                  </a:lnTo>
                  <a:lnTo>
                    <a:pt x="495" y="11"/>
                  </a:lnTo>
                  <a:lnTo>
                    <a:pt x="484" y="11"/>
                  </a:lnTo>
                  <a:lnTo>
                    <a:pt x="484" y="0"/>
                  </a:lnTo>
                  <a:close/>
                  <a:moveTo>
                    <a:pt x="506" y="0"/>
                  </a:moveTo>
                  <a:lnTo>
                    <a:pt x="517" y="0"/>
                  </a:lnTo>
                  <a:lnTo>
                    <a:pt x="517" y="11"/>
                  </a:lnTo>
                  <a:lnTo>
                    <a:pt x="506" y="11"/>
                  </a:lnTo>
                  <a:lnTo>
                    <a:pt x="506" y="0"/>
                  </a:lnTo>
                  <a:close/>
                  <a:moveTo>
                    <a:pt x="528" y="0"/>
                  </a:moveTo>
                  <a:lnTo>
                    <a:pt x="539" y="0"/>
                  </a:lnTo>
                  <a:lnTo>
                    <a:pt x="539" y="11"/>
                  </a:lnTo>
                  <a:lnTo>
                    <a:pt x="528" y="11"/>
                  </a:lnTo>
                  <a:lnTo>
                    <a:pt x="528" y="0"/>
                  </a:lnTo>
                  <a:close/>
                  <a:moveTo>
                    <a:pt x="550" y="0"/>
                  </a:moveTo>
                  <a:lnTo>
                    <a:pt x="561" y="0"/>
                  </a:lnTo>
                  <a:lnTo>
                    <a:pt x="561" y="11"/>
                  </a:lnTo>
                  <a:lnTo>
                    <a:pt x="550" y="11"/>
                  </a:lnTo>
                  <a:lnTo>
                    <a:pt x="550" y="0"/>
                  </a:lnTo>
                  <a:close/>
                  <a:moveTo>
                    <a:pt x="572" y="0"/>
                  </a:moveTo>
                  <a:lnTo>
                    <a:pt x="583" y="0"/>
                  </a:lnTo>
                  <a:lnTo>
                    <a:pt x="583" y="11"/>
                  </a:lnTo>
                  <a:lnTo>
                    <a:pt x="572" y="11"/>
                  </a:lnTo>
                  <a:lnTo>
                    <a:pt x="572" y="0"/>
                  </a:lnTo>
                  <a:close/>
                  <a:moveTo>
                    <a:pt x="594" y="0"/>
                  </a:moveTo>
                  <a:lnTo>
                    <a:pt x="605" y="0"/>
                  </a:lnTo>
                  <a:lnTo>
                    <a:pt x="605" y="11"/>
                  </a:lnTo>
                  <a:lnTo>
                    <a:pt x="594" y="11"/>
                  </a:lnTo>
                  <a:lnTo>
                    <a:pt x="594" y="0"/>
                  </a:lnTo>
                  <a:close/>
                </a:path>
              </a:pathLst>
            </a:custGeom>
            <a:solidFill>
              <a:srgbClr val="595959"/>
            </a:solidFill>
            <a:ln w="0" cap="flat">
              <a:solidFill>
                <a:srgbClr val="59595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146" name="Freeform 66"/>
            <p:cNvSpPr>
              <a:spLocks noEditPoints="1"/>
            </p:cNvSpPr>
            <p:nvPr/>
          </p:nvSpPr>
          <p:spPr bwMode="auto">
            <a:xfrm>
              <a:off x="3327" y="1423"/>
              <a:ext cx="275" cy="12"/>
            </a:xfrm>
            <a:custGeom>
              <a:avLst/>
              <a:gdLst>
                <a:gd name="T0" fmla="*/ 11 w 275"/>
                <a:gd name="T1" fmla="*/ 0 h 12"/>
                <a:gd name="T2" fmla="*/ 0 w 275"/>
                <a:gd name="T3" fmla="*/ 11 h 12"/>
                <a:gd name="T4" fmla="*/ 22 w 275"/>
                <a:gd name="T5" fmla="*/ 0 h 12"/>
                <a:gd name="T6" fmla="*/ 33 w 275"/>
                <a:gd name="T7" fmla="*/ 11 h 12"/>
                <a:gd name="T8" fmla="*/ 22 w 275"/>
                <a:gd name="T9" fmla="*/ 0 h 12"/>
                <a:gd name="T10" fmla="*/ 55 w 275"/>
                <a:gd name="T11" fmla="*/ 0 h 12"/>
                <a:gd name="T12" fmla="*/ 44 w 275"/>
                <a:gd name="T13" fmla="*/ 11 h 12"/>
                <a:gd name="T14" fmla="*/ 66 w 275"/>
                <a:gd name="T15" fmla="*/ 0 h 12"/>
                <a:gd name="T16" fmla="*/ 77 w 275"/>
                <a:gd name="T17" fmla="*/ 11 h 12"/>
                <a:gd name="T18" fmla="*/ 66 w 275"/>
                <a:gd name="T19" fmla="*/ 0 h 12"/>
                <a:gd name="T20" fmla="*/ 99 w 275"/>
                <a:gd name="T21" fmla="*/ 0 h 12"/>
                <a:gd name="T22" fmla="*/ 88 w 275"/>
                <a:gd name="T23" fmla="*/ 11 h 12"/>
                <a:gd name="T24" fmla="*/ 110 w 275"/>
                <a:gd name="T25" fmla="*/ 0 h 12"/>
                <a:gd name="T26" fmla="*/ 121 w 275"/>
                <a:gd name="T27" fmla="*/ 11 h 12"/>
                <a:gd name="T28" fmla="*/ 110 w 275"/>
                <a:gd name="T29" fmla="*/ 0 h 12"/>
                <a:gd name="T30" fmla="*/ 143 w 275"/>
                <a:gd name="T31" fmla="*/ 0 h 12"/>
                <a:gd name="T32" fmla="*/ 132 w 275"/>
                <a:gd name="T33" fmla="*/ 11 h 12"/>
                <a:gd name="T34" fmla="*/ 154 w 275"/>
                <a:gd name="T35" fmla="*/ 1 h 12"/>
                <a:gd name="T36" fmla="*/ 165 w 275"/>
                <a:gd name="T37" fmla="*/ 12 h 12"/>
                <a:gd name="T38" fmla="*/ 154 w 275"/>
                <a:gd name="T39" fmla="*/ 1 h 12"/>
                <a:gd name="T40" fmla="*/ 187 w 275"/>
                <a:gd name="T41" fmla="*/ 1 h 12"/>
                <a:gd name="T42" fmla="*/ 176 w 275"/>
                <a:gd name="T43" fmla="*/ 12 h 12"/>
                <a:gd name="T44" fmla="*/ 198 w 275"/>
                <a:gd name="T45" fmla="*/ 1 h 12"/>
                <a:gd name="T46" fmla="*/ 209 w 275"/>
                <a:gd name="T47" fmla="*/ 12 h 12"/>
                <a:gd name="T48" fmla="*/ 198 w 275"/>
                <a:gd name="T49" fmla="*/ 1 h 12"/>
                <a:gd name="T50" fmla="*/ 231 w 275"/>
                <a:gd name="T51" fmla="*/ 1 h 12"/>
                <a:gd name="T52" fmla="*/ 220 w 275"/>
                <a:gd name="T53" fmla="*/ 12 h 12"/>
                <a:gd name="T54" fmla="*/ 242 w 275"/>
                <a:gd name="T55" fmla="*/ 1 h 12"/>
                <a:gd name="T56" fmla="*/ 253 w 275"/>
                <a:gd name="T57" fmla="*/ 12 h 12"/>
                <a:gd name="T58" fmla="*/ 242 w 275"/>
                <a:gd name="T59" fmla="*/ 1 h 12"/>
                <a:gd name="T60" fmla="*/ 275 w 275"/>
                <a:gd name="T61" fmla="*/ 1 h 12"/>
                <a:gd name="T62" fmla="*/ 264 w 275"/>
                <a:gd name="T6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5" h="12">
                  <a:moveTo>
                    <a:pt x="0" y="0"/>
                  </a:moveTo>
                  <a:lnTo>
                    <a:pt x="11" y="0"/>
                  </a:lnTo>
                  <a:lnTo>
                    <a:pt x="11" y="11"/>
                  </a:lnTo>
                  <a:lnTo>
                    <a:pt x="0" y="11"/>
                  </a:lnTo>
                  <a:lnTo>
                    <a:pt x="0" y="0"/>
                  </a:lnTo>
                  <a:close/>
                  <a:moveTo>
                    <a:pt x="22" y="0"/>
                  </a:moveTo>
                  <a:lnTo>
                    <a:pt x="33" y="0"/>
                  </a:lnTo>
                  <a:lnTo>
                    <a:pt x="33" y="11"/>
                  </a:lnTo>
                  <a:lnTo>
                    <a:pt x="22" y="11"/>
                  </a:lnTo>
                  <a:lnTo>
                    <a:pt x="22" y="0"/>
                  </a:lnTo>
                  <a:close/>
                  <a:moveTo>
                    <a:pt x="44" y="0"/>
                  </a:moveTo>
                  <a:lnTo>
                    <a:pt x="55" y="0"/>
                  </a:lnTo>
                  <a:lnTo>
                    <a:pt x="55" y="11"/>
                  </a:lnTo>
                  <a:lnTo>
                    <a:pt x="44" y="11"/>
                  </a:lnTo>
                  <a:lnTo>
                    <a:pt x="44" y="0"/>
                  </a:lnTo>
                  <a:close/>
                  <a:moveTo>
                    <a:pt x="66" y="0"/>
                  </a:moveTo>
                  <a:lnTo>
                    <a:pt x="77" y="0"/>
                  </a:lnTo>
                  <a:lnTo>
                    <a:pt x="77" y="11"/>
                  </a:lnTo>
                  <a:lnTo>
                    <a:pt x="66" y="11"/>
                  </a:lnTo>
                  <a:lnTo>
                    <a:pt x="66" y="0"/>
                  </a:lnTo>
                  <a:close/>
                  <a:moveTo>
                    <a:pt x="88" y="0"/>
                  </a:moveTo>
                  <a:lnTo>
                    <a:pt x="99" y="0"/>
                  </a:lnTo>
                  <a:lnTo>
                    <a:pt x="99" y="11"/>
                  </a:lnTo>
                  <a:lnTo>
                    <a:pt x="88" y="11"/>
                  </a:lnTo>
                  <a:lnTo>
                    <a:pt x="88" y="0"/>
                  </a:lnTo>
                  <a:close/>
                  <a:moveTo>
                    <a:pt x="110" y="0"/>
                  </a:moveTo>
                  <a:lnTo>
                    <a:pt x="121" y="0"/>
                  </a:lnTo>
                  <a:lnTo>
                    <a:pt x="121" y="11"/>
                  </a:lnTo>
                  <a:lnTo>
                    <a:pt x="110" y="11"/>
                  </a:lnTo>
                  <a:lnTo>
                    <a:pt x="110" y="0"/>
                  </a:lnTo>
                  <a:close/>
                  <a:moveTo>
                    <a:pt x="132" y="0"/>
                  </a:moveTo>
                  <a:lnTo>
                    <a:pt x="143" y="0"/>
                  </a:lnTo>
                  <a:lnTo>
                    <a:pt x="143" y="11"/>
                  </a:lnTo>
                  <a:lnTo>
                    <a:pt x="132" y="11"/>
                  </a:lnTo>
                  <a:lnTo>
                    <a:pt x="132" y="0"/>
                  </a:lnTo>
                  <a:close/>
                  <a:moveTo>
                    <a:pt x="154" y="1"/>
                  </a:moveTo>
                  <a:lnTo>
                    <a:pt x="165" y="1"/>
                  </a:lnTo>
                  <a:lnTo>
                    <a:pt x="165" y="12"/>
                  </a:lnTo>
                  <a:lnTo>
                    <a:pt x="154" y="12"/>
                  </a:lnTo>
                  <a:lnTo>
                    <a:pt x="154" y="1"/>
                  </a:lnTo>
                  <a:close/>
                  <a:moveTo>
                    <a:pt x="176" y="1"/>
                  </a:moveTo>
                  <a:lnTo>
                    <a:pt x="187" y="1"/>
                  </a:lnTo>
                  <a:lnTo>
                    <a:pt x="187" y="12"/>
                  </a:lnTo>
                  <a:lnTo>
                    <a:pt x="176" y="12"/>
                  </a:lnTo>
                  <a:lnTo>
                    <a:pt x="176" y="1"/>
                  </a:lnTo>
                  <a:close/>
                  <a:moveTo>
                    <a:pt x="198" y="1"/>
                  </a:moveTo>
                  <a:lnTo>
                    <a:pt x="209" y="1"/>
                  </a:lnTo>
                  <a:lnTo>
                    <a:pt x="209" y="12"/>
                  </a:lnTo>
                  <a:lnTo>
                    <a:pt x="198" y="12"/>
                  </a:lnTo>
                  <a:lnTo>
                    <a:pt x="198" y="1"/>
                  </a:lnTo>
                  <a:close/>
                  <a:moveTo>
                    <a:pt x="220" y="1"/>
                  </a:moveTo>
                  <a:lnTo>
                    <a:pt x="231" y="1"/>
                  </a:lnTo>
                  <a:lnTo>
                    <a:pt x="231" y="12"/>
                  </a:lnTo>
                  <a:lnTo>
                    <a:pt x="220" y="12"/>
                  </a:lnTo>
                  <a:lnTo>
                    <a:pt x="220" y="1"/>
                  </a:lnTo>
                  <a:close/>
                  <a:moveTo>
                    <a:pt x="242" y="1"/>
                  </a:moveTo>
                  <a:lnTo>
                    <a:pt x="253" y="1"/>
                  </a:lnTo>
                  <a:lnTo>
                    <a:pt x="253" y="12"/>
                  </a:lnTo>
                  <a:lnTo>
                    <a:pt x="242" y="12"/>
                  </a:lnTo>
                  <a:lnTo>
                    <a:pt x="242" y="1"/>
                  </a:lnTo>
                  <a:close/>
                  <a:moveTo>
                    <a:pt x="264" y="1"/>
                  </a:moveTo>
                  <a:lnTo>
                    <a:pt x="275" y="1"/>
                  </a:lnTo>
                  <a:lnTo>
                    <a:pt x="275" y="12"/>
                  </a:lnTo>
                  <a:lnTo>
                    <a:pt x="264" y="12"/>
                  </a:lnTo>
                  <a:lnTo>
                    <a:pt x="264" y="1"/>
                  </a:lnTo>
                  <a:close/>
                </a:path>
              </a:pathLst>
            </a:custGeom>
            <a:solidFill>
              <a:srgbClr val="595959"/>
            </a:solidFill>
            <a:ln w="0" cap="flat">
              <a:solidFill>
                <a:srgbClr val="59595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47147" name="Rectangle 67"/>
            <p:cNvSpPr>
              <a:spLocks noChangeArrowheads="1"/>
            </p:cNvSpPr>
            <p:nvPr/>
          </p:nvSpPr>
          <p:spPr bwMode="auto">
            <a:xfrm>
              <a:off x="3566" y="1520"/>
              <a:ext cx="176"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1"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腎不全期</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7148" name="Rectangle 68"/>
            <p:cNvSpPr>
              <a:spLocks noChangeArrowheads="1"/>
            </p:cNvSpPr>
            <p:nvPr/>
          </p:nvSpPr>
          <p:spPr bwMode="auto">
            <a:xfrm>
              <a:off x="3847" y="1520"/>
              <a:ext cx="12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1"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(Ⅳ)</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7149" name="Rectangle 69"/>
            <p:cNvSpPr>
              <a:spLocks noChangeArrowheads="1"/>
            </p:cNvSpPr>
            <p:nvPr/>
          </p:nvSpPr>
          <p:spPr bwMode="auto">
            <a:xfrm>
              <a:off x="3566" y="1733"/>
              <a:ext cx="21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1"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顕性腎症期</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7150" name="Rectangle 70"/>
            <p:cNvSpPr>
              <a:spLocks noChangeArrowheads="1"/>
            </p:cNvSpPr>
            <p:nvPr/>
          </p:nvSpPr>
          <p:spPr bwMode="auto">
            <a:xfrm>
              <a:off x="3913" y="1733"/>
              <a:ext cx="12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1"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(Ⅲ)</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7151" name="Rectangle 71"/>
            <p:cNvSpPr>
              <a:spLocks noChangeArrowheads="1"/>
            </p:cNvSpPr>
            <p:nvPr/>
          </p:nvSpPr>
          <p:spPr bwMode="auto">
            <a:xfrm>
              <a:off x="3566" y="1286"/>
              <a:ext cx="215"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1"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透析療法期</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7152" name="Rectangle 72"/>
            <p:cNvSpPr>
              <a:spLocks noChangeArrowheads="1"/>
            </p:cNvSpPr>
            <p:nvPr/>
          </p:nvSpPr>
          <p:spPr bwMode="auto">
            <a:xfrm>
              <a:off x="3913" y="1286"/>
              <a:ext cx="127"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1"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(Ⅴ)</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7153" name="Rectangle 73"/>
            <p:cNvSpPr>
              <a:spLocks noChangeArrowheads="1"/>
            </p:cNvSpPr>
            <p:nvPr/>
          </p:nvSpPr>
          <p:spPr bwMode="auto">
            <a:xfrm>
              <a:off x="3566" y="1947"/>
              <a:ext cx="21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1"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早期腎症期</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7154" name="Rectangle 74"/>
            <p:cNvSpPr>
              <a:spLocks noChangeArrowheads="1"/>
            </p:cNvSpPr>
            <p:nvPr/>
          </p:nvSpPr>
          <p:spPr bwMode="auto">
            <a:xfrm>
              <a:off x="3913" y="1947"/>
              <a:ext cx="14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1"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(Ⅱ) </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7155" name="Rectangle 75"/>
            <p:cNvSpPr>
              <a:spLocks noChangeArrowheads="1"/>
            </p:cNvSpPr>
            <p:nvPr/>
          </p:nvSpPr>
          <p:spPr bwMode="auto">
            <a:xfrm>
              <a:off x="3566" y="2104"/>
              <a:ext cx="176"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1" u="none" strike="noStrike" cap="none" normalizeH="0" baseline="0" dirty="0" smtClean="0">
                  <a:ln>
                    <a:noFill/>
                  </a:ln>
                  <a:solidFill>
                    <a:srgbClr val="C00000"/>
                  </a:solidFill>
                  <a:effectLst/>
                  <a:latin typeface="ＭＳ Ｐ明朝" panose="02020600040205080304" pitchFamily="18" charset="-128"/>
                  <a:ea typeface="ＭＳ Ｐ明朝" panose="02020600040205080304" pitchFamily="18" charset="-128"/>
                </a:rPr>
                <a:t>腎症前期</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47156" name="Rectangle 76"/>
            <p:cNvSpPr>
              <a:spLocks noChangeArrowheads="1"/>
            </p:cNvSpPr>
            <p:nvPr/>
          </p:nvSpPr>
          <p:spPr bwMode="auto">
            <a:xfrm>
              <a:off x="3847" y="2104"/>
              <a:ext cx="127"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1" u="none" strike="noStrike" cap="none" normalizeH="0" baseline="0" smtClean="0">
                  <a:ln>
                    <a:noFill/>
                  </a:ln>
                  <a:solidFill>
                    <a:srgbClr val="C00000"/>
                  </a:solidFill>
                  <a:effectLst/>
                  <a:latin typeface="ＭＳ Ｐ明朝" panose="02020600040205080304" pitchFamily="18" charset="-128"/>
                  <a:ea typeface="ＭＳ Ｐ明朝" panose="02020600040205080304" pitchFamily="18" charset="-128"/>
                </a:rPr>
                <a:t>(Ⅰ)</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7157" name="Freeform 77"/>
            <p:cNvSpPr>
              <a:spLocks noEditPoints="1"/>
            </p:cNvSpPr>
            <p:nvPr/>
          </p:nvSpPr>
          <p:spPr bwMode="auto">
            <a:xfrm>
              <a:off x="3047" y="1883"/>
              <a:ext cx="869" cy="13"/>
            </a:xfrm>
            <a:custGeom>
              <a:avLst/>
              <a:gdLst>
                <a:gd name="T0" fmla="*/ 0 w 869"/>
                <a:gd name="T1" fmla="*/ 11 h 13"/>
                <a:gd name="T2" fmla="*/ 33 w 869"/>
                <a:gd name="T3" fmla="*/ 11 h 13"/>
                <a:gd name="T4" fmla="*/ 55 w 869"/>
                <a:gd name="T5" fmla="*/ 0 h 13"/>
                <a:gd name="T6" fmla="*/ 66 w 869"/>
                <a:gd name="T7" fmla="*/ 0 h 13"/>
                <a:gd name="T8" fmla="*/ 66 w 869"/>
                <a:gd name="T9" fmla="*/ 0 h 13"/>
                <a:gd name="T10" fmla="*/ 88 w 869"/>
                <a:gd name="T11" fmla="*/ 11 h 13"/>
                <a:gd name="T12" fmla="*/ 121 w 869"/>
                <a:gd name="T13" fmla="*/ 11 h 13"/>
                <a:gd name="T14" fmla="*/ 143 w 869"/>
                <a:gd name="T15" fmla="*/ 0 h 13"/>
                <a:gd name="T16" fmla="*/ 154 w 869"/>
                <a:gd name="T17" fmla="*/ 0 h 13"/>
                <a:gd name="T18" fmla="*/ 154 w 869"/>
                <a:gd name="T19" fmla="*/ 0 h 13"/>
                <a:gd name="T20" fmla="*/ 176 w 869"/>
                <a:gd name="T21" fmla="*/ 12 h 13"/>
                <a:gd name="T22" fmla="*/ 209 w 869"/>
                <a:gd name="T23" fmla="*/ 12 h 13"/>
                <a:gd name="T24" fmla="*/ 231 w 869"/>
                <a:gd name="T25" fmla="*/ 1 h 13"/>
                <a:gd name="T26" fmla="*/ 242 w 869"/>
                <a:gd name="T27" fmla="*/ 1 h 13"/>
                <a:gd name="T28" fmla="*/ 242 w 869"/>
                <a:gd name="T29" fmla="*/ 1 h 13"/>
                <a:gd name="T30" fmla="*/ 264 w 869"/>
                <a:gd name="T31" fmla="*/ 12 h 13"/>
                <a:gd name="T32" fmla="*/ 297 w 869"/>
                <a:gd name="T33" fmla="*/ 12 h 13"/>
                <a:gd name="T34" fmla="*/ 319 w 869"/>
                <a:gd name="T35" fmla="*/ 1 h 13"/>
                <a:gd name="T36" fmla="*/ 330 w 869"/>
                <a:gd name="T37" fmla="*/ 1 h 13"/>
                <a:gd name="T38" fmla="*/ 330 w 869"/>
                <a:gd name="T39" fmla="*/ 1 h 13"/>
                <a:gd name="T40" fmla="*/ 352 w 869"/>
                <a:gd name="T41" fmla="*/ 12 h 13"/>
                <a:gd name="T42" fmla="*/ 385 w 869"/>
                <a:gd name="T43" fmla="*/ 12 h 13"/>
                <a:gd name="T44" fmla="*/ 407 w 869"/>
                <a:gd name="T45" fmla="*/ 1 h 13"/>
                <a:gd name="T46" fmla="*/ 418 w 869"/>
                <a:gd name="T47" fmla="*/ 1 h 13"/>
                <a:gd name="T48" fmla="*/ 418 w 869"/>
                <a:gd name="T49" fmla="*/ 1 h 13"/>
                <a:gd name="T50" fmla="*/ 440 w 869"/>
                <a:gd name="T51" fmla="*/ 12 h 13"/>
                <a:gd name="T52" fmla="*/ 473 w 869"/>
                <a:gd name="T53" fmla="*/ 12 h 13"/>
                <a:gd name="T54" fmla="*/ 495 w 869"/>
                <a:gd name="T55" fmla="*/ 1 h 13"/>
                <a:gd name="T56" fmla="*/ 506 w 869"/>
                <a:gd name="T57" fmla="*/ 1 h 13"/>
                <a:gd name="T58" fmla="*/ 506 w 869"/>
                <a:gd name="T59" fmla="*/ 1 h 13"/>
                <a:gd name="T60" fmla="*/ 528 w 869"/>
                <a:gd name="T61" fmla="*/ 12 h 13"/>
                <a:gd name="T62" fmla="*/ 561 w 869"/>
                <a:gd name="T63" fmla="*/ 12 h 13"/>
                <a:gd name="T64" fmla="*/ 583 w 869"/>
                <a:gd name="T65" fmla="*/ 1 h 13"/>
                <a:gd name="T66" fmla="*/ 594 w 869"/>
                <a:gd name="T67" fmla="*/ 1 h 13"/>
                <a:gd name="T68" fmla="*/ 594 w 869"/>
                <a:gd name="T69" fmla="*/ 1 h 13"/>
                <a:gd name="T70" fmla="*/ 616 w 869"/>
                <a:gd name="T71" fmla="*/ 12 h 13"/>
                <a:gd name="T72" fmla="*/ 649 w 869"/>
                <a:gd name="T73" fmla="*/ 13 h 13"/>
                <a:gd name="T74" fmla="*/ 671 w 869"/>
                <a:gd name="T75" fmla="*/ 2 h 13"/>
                <a:gd name="T76" fmla="*/ 682 w 869"/>
                <a:gd name="T77" fmla="*/ 2 h 13"/>
                <a:gd name="T78" fmla="*/ 682 w 869"/>
                <a:gd name="T79" fmla="*/ 2 h 13"/>
                <a:gd name="T80" fmla="*/ 704 w 869"/>
                <a:gd name="T81" fmla="*/ 13 h 13"/>
                <a:gd name="T82" fmla="*/ 737 w 869"/>
                <a:gd name="T83" fmla="*/ 13 h 13"/>
                <a:gd name="T84" fmla="*/ 759 w 869"/>
                <a:gd name="T85" fmla="*/ 2 h 13"/>
                <a:gd name="T86" fmla="*/ 770 w 869"/>
                <a:gd name="T87" fmla="*/ 2 h 13"/>
                <a:gd name="T88" fmla="*/ 770 w 869"/>
                <a:gd name="T89" fmla="*/ 2 h 13"/>
                <a:gd name="T90" fmla="*/ 792 w 869"/>
                <a:gd name="T91" fmla="*/ 13 h 13"/>
                <a:gd name="T92" fmla="*/ 825 w 869"/>
                <a:gd name="T93" fmla="*/ 13 h 13"/>
                <a:gd name="T94" fmla="*/ 847 w 869"/>
                <a:gd name="T95" fmla="*/ 2 h 13"/>
                <a:gd name="T96" fmla="*/ 858 w 869"/>
                <a:gd name="T97" fmla="*/ 2 h 13"/>
                <a:gd name="T98" fmla="*/ 858 w 869"/>
                <a:gd name="T9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9" h="13">
                  <a:moveTo>
                    <a:pt x="0" y="0"/>
                  </a:moveTo>
                  <a:lnTo>
                    <a:pt x="11" y="0"/>
                  </a:lnTo>
                  <a:lnTo>
                    <a:pt x="11" y="11"/>
                  </a:lnTo>
                  <a:lnTo>
                    <a:pt x="0" y="11"/>
                  </a:lnTo>
                  <a:lnTo>
                    <a:pt x="0" y="0"/>
                  </a:lnTo>
                  <a:close/>
                  <a:moveTo>
                    <a:pt x="22" y="0"/>
                  </a:moveTo>
                  <a:lnTo>
                    <a:pt x="33" y="0"/>
                  </a:lnTo>
                  <a:lnTo>
                    <a:pt x="33" y="11"/>
                  </a:lnTo>
                  <a:lnTo>
                    <a:pt x="22" y="11"/>
                  </a:lnTo>
                  <a:lnTo>
                    <a:pt x="22" y="0"/>
                  </a:lnTo>
                  <a:close/>
                  <a:moveTo>
                    <a:pt x="44" y="0"/>
                  </a:moveTo>
                  <a:lnTo>
                    <a:pt x="55" y="0"/>
                  </a:lnTo>
                  <a:lnTo>
                    <a:pt x="55" y="11"/>
                  </a:lnTo>
                  <a:lnTo>
                    <a:pt x="44" y="11"/>
                  </a:lnTo>
                  <a:lnTo>
                    <a:pt x="44" y="0"/>
                  </a:lnTo>
                  <a:close/>
                  <a:moveTo>
                    <a:pt x="66" y="0"/>
                  </a:moveTo>
                  <a:lnTo>
                    <a:pt x="77" y="0"/>
                  </a:lnTo>
                  <a:lnTo>
                    <a:pt x="77" y="11"/>
                  </a:lnTo>
                  <a:lnTo>
                    <a:pt x="66" y="11"/>
                  </a:lnTo>
                  <a:lnTo>
                    <a:pt x="66" y="0"/>
                  </a:lnTo>
                  <a:close/>
                  <a:moveTo>
                    <a:pt x="88" y="0"/>
                  </a:moveTo>
                  <a:lnTo>
                    <a:pt x="99" y="0"/>
                  </a:lnTo>
                  <a:lnTo>
                    <a:pt x="99" y="11"/>
                  </a:lnTo>
                  <a:lnTo>
                    <a:pt x="88" y="11"/>
                  </a:lnTo>
                  <a:lnTo>
                    <a:pt x="88" y="0"/>
                  </a:lnTo>
                  <a:close/>
                  <a:moveTo>
                    <a:pt x="110" y="0"/>
                  </a:moveTo>
                  <a:lnTo>
                    <a:pt x="121" y="0"/>
                  </a:lnTo>
                  <a:lnTo>
                    <a:pt x="121" y="11"/>
                  </a:lnTo>
                  <a:lnTo>
                    <a:pt x="110" y="11"/>
                  </a:lnTo>
                  <a:lnTo>
                    <a:pt x="110" y="0"/>
                  </a:lnTo>
                  <a:close/>
                  <a:moveTo>
                    <a:pt x="132" y="0"/>
                  </a:moveTo>
                  <a:lnTo>
                    <a:pt x="143" y="0"/>
                  </a:lnTo>
                  <a:lnTo>
                    <a:pt x="143" y="11"/>
                  </a:lnTo>
                  <a:lnTo>
                    <a:pt x="132" y="11"/>
                  </a:lnTo>
                  <a:lnTo>
                    <a:pt x="132" y="0"/>
                  </a:lnTo>
                  <a:close/>
                  <a:moveTo>
                    <a:pt x="154" y="0"/>
                  </a:moveTo>
                  <a:lnTo>
                    <a:pt x="165" y="1"/>
                  </a:lnTo>
                  <a:lnTo>
                    <a:pt x="165" y="12"/>
                  </a:lnTo>
                  <a:lnTo>
                    <a:pt x="154" y="11"/>
                  </a:lnTo>
                  <a:lnTo>
                    <a:pt x="154" y="0"/>
                  </a:lnTo>
                  <a:close/>
                  <a:moveTo>
                    <a:pt x="176" y="1"/>
                  </a:moveTo>
                  <a:lnTo>
                    <a:pt x="187" y="1"/>
                  </a:lnTo>
                  <a:lnTo>
                    <a:pt x="187" y="12"/>
                  </a:lnTo>
                  <a:lnTo>
                    <a:pt x="176" y="12"/>
                  </a:lnTo>
                  <a:lnTo>
                    <a:pt x="176" y="1"/>
                  </a:lnTo>
                  <a:close/>
                  <a:moveTo>
                    <a:pt x="198" y="1"/>
                  </a:moveTo>
                  <a:lnTo>
                    <a:pt x="209" y="1"/>
                  </a:lnTo>
                  <a:lnTo>
                    <a:pt x="209" y="12"/>
                  </a:lnTo>
                  <a:lnTo>
                    <a:pt x="198" y="12"/>
                  </a:lnTo>
                  <a:lnTo>
                    <a:pt x="198" y="1"/>
                  </a:lnTo>
                  <a:close/>
                  <a:moveTo>
                    <a:pt x="220" y="1"/>
                  </a:moveTo>
                  <a:lnTo>
                    <a:pt x="231" y="1"/>
                  </a:lnTo>
                  <a:lnTo>
                    <a:pt x="231" y="12"/>
                  </a:lnTo>
                  <a:lnTo>
                    <a:pt x="220" y="12"/>
                  </a:lnTo>
                  <a:lnTo>
                    <a:pt x="220" y="1"/>
                  </a:lnTo>
                  <a:close/>
                  <a:moveTo>
                    <a:pt x="242" y="1"/>
                  </a:moveTo>
                  <a:lnTo>
                    <a:pt x="253" y="1"/>
                  </a:lnTo>
                  <a:lnTo>
                    <a:pt x="253" y="12"/>
                  </a:lnTo>
                  <a:lnTo>
                    <a:pt x="242" y="12"/>
                  </a:lnTo>
                  <a:lnTo>
                    <a:pt x="242" y="1"/>
                  </a:lnTo>
                  <a:close/>
                  <a:moveTo>
                    <a:pt x="264" y="1"/>
                  </a:moveTo>
                  <a:lnTo>
                    <a:pt x="275" y="1"/>
                  </a:lnTo>
                  <a:lnTo>
                    <a:pt x="275" y="12"/>
                  </a:lnTo>
                  <a:lnTo>
                    <a:pt x="264" y="12"/>
                  </a:lnTo>
                  <a:lnTo>
                    <a:pt x="264" y="1"/>
                  </a:lnTo>
                  <a:close/>
                  <a:moveTo>
                    <a:pt x="286" y="1"/>
                  </a:moveTo>
                  <a:lnTo>
                    <a:pt x="297" y="1"/>
                  </a:lnTo>
                  <a:lnTo>
                    <a:pt x="297" y="12"/>
                  </a:lnTo>
                  <a:lnTo>
                    <a:pt x="286" y="12"/>
                  </a:lnTo>
                  <a:lnTo>
                    <a:pt x="286" y="1"/>
                  </a:lnTo>
                  <a:close/>
                  <a:moveTo>
                    <a:pt x="308" y="1"/>
                  </a:moveTo>
                  <a:lnTo>
                    <a:pt x="319" y="1"/>
                  </a:lnTo>
                  <a:lnTo>
                    <a:pt x="319" y="12"/>
                  </a:lnTo>
                  <a:lnTo>
                    <a:pt x="308" y="12"/>
                  </a:lnTo>
                  <a:lnTo>
                    <a:pt x="308" y="1"/>
                  </a:lnTo>
                  <a:close/>
                  <a:moveTo>
                    <a:pt x="330" y="1"/>
                  </a:moveTo>
                  <a:lnTo>
                    <a:pt x="341" y="1"/>
                  </a:lnTo>
                  <a:lnTo>
                    <a:pt x="341" y="12"/>
                  </a:lnTo>
                  <a:lnTo>
                    <a:pt x="330" y="12"/>
                  </a:lnTo>
                  <a:lnTo>
                    <a:pt x="330" y="1"/>
                  </a:lnTo>
                  <a:close/>
                  <a:moveTo>
                    <a:pt x="352" y="1"/>
                  </a:moveTo>
                  <a:lnTo>
                    <a:pt x="363" y="1"/>
                  </a:lnTo>
                  <a:lnTo>
                    <a:pt x="363" y="12"/>
                  </a:lnTo>
                  <a:lnTo>
                    <a:pt x="352" y="12"/>
                  </a:lnTo>
                  <a:lnTo>
                    <a:pt x="352" y="1"/>
                  </a:lnTo>
                  <a:close/>
                  <a:moveTo>
                    <a:pt x="374" y="1"/>
                  </a:moveTo>
                  <a:lnTo>
                    <a:pt x="385" y="1"/>
                  </a:lnTo>
                  <a:lnTo>
                    <a:pt x="385" y="12"/>
                  </a:lnTo>
                  <a:lnTo>
                    <a:pt x="374" y="12"/>
                  </a:lnTo>
                  <a:lnTo>
                    <a:pt x="374" y="1"/>
                  </a:lnTo>
                  <a:close/>
                  <a:moveTo>
                    <a:pt x="396" y="1"/>
                  </a:moveTo>
                  <a:lnTo>
                    <a:pt x="407" y="1"/>
                  </a:lnTo>
                  <a:lnTo>
                    <a:pt x="407" y="12"/>
                  </a:lnTo>
                  <a:lnTo>
                    <a:pt x="396" y="12"/>
                  </a:lnTo>
                  <a:lnTo>
                    <a:pt x="396" y="1"/>
                  </a:lnTo>
                  <a:close/>
                  <a:moveTo>
                    <a:pt x="418" y="1"/>
                  </a:moveTo>
                  <a:lnTo>
                    <a:pt x="429" y="1"/>
                  </a:lnTo>
                  <a:lnTo>
                    <a:pt x="429" y="12"/>
                  </a:lnTo>
                  <a:lnTo>
                    <a:pt x="418" y="12"/>
                  </a:lnTo>
                  <a:lnTo>
                    <a:pt x="418" y="1"/>
                  </a:lnTo>
                  <a:close/>
                  <a:moveTo>
                    <a:pt x="440" y="1"/>
                  </a:moveTo>
                  <a:lnTo>
                    <a:pt x="451" y="1"/>
                  </a:lnTo>
                  <a:lnTo>
                    <a:pt x="451" y="12"/>
                  </a:lnTo>
                  <a:lnTo>
                    <a:pt x="440" y="12"/>
                  </a:lnTo>
                  <a:lnTo>
                    <a:pt x="440" y="1"/>
                  </a:lnTo>
                  <a:close/>
                  <a:moveTo>
                    <a:pt x="462" y="1"/>
                  </a:moveTo>
                  <a:lnTo>
                    <a:pt x="473" y="1"/>
                  </a:lnTo>
                  <a:lnTo>
                    <a:pt x="473" y="12"/>
                  </a:lnTo>
                  <a:lnTo>
                    <a:pt x="462" y="12"/>
                  </a:lnTo>
                  <a:lnTo>
                    <a:pt x="462" y="1"/>
                  </a:lnTo>
                  <a:close/>
                  <a:moveTo>
                    <a:pt x="484" y="1"/>
                  </a:moveTo>
                  <a:lnTo>
                    <a:pt x="495" y="1"/>
                  </a:lnTo>
                  <a:lnTo>
                    <a:pt x="495" y="12"/>
                  </a:lnTo>
                  <a:lnTo>
                    <a:pt x="484" y="12"/>
                  </a:lnTo>
                  <a:lnTo>
                    <a:pt x="484" y="1"/>
                  </a:lnTo>
                  <a:close/>
                  <a:moveTo>
                    <a:pt x="506" y="1"/>
                  </a:moveTo>
                  <a:lnTo>
                    <a:pt x="517" y="1"/>
                  </a:lnTo>
                  <a:lnTo>
                    <a:pt x="517" y="12"/>
                  </a:lnTo>
                  <a:lnTo>
                    <a:pt x="506" y="12"/>
                  </a:lnTo>
                  <a:lnTo>
                    <a:pt x="506" y="1"/>
                  </a:lnTo>
                  <a:close/>
                  <a:moveTo>
                    <a:pt x="528" y="1"/>
                  </a:moveTo>
                  <a:lnTo>
                    <a:pt x="539" y="1"/>
                  </a:lnTo>
                  <a:lnTo>
                    <a:pt x="539" y="12"/>
                  </a:lnTo>
                  <a:lnTo>
                    <a:pt x="528" y="12"/>
                  </a:lnTo>
                  <a:lnTo>
                    <a:pt x="528" y="1"/>
                  </a:lnTo>
                  <a:close/>
                  <a:moveTo>
                    <a:pt x="550" y="1"/>
                  </a:moveTo>
                  <a:lnTo>
                    <a:pt x="561" y="1"/>
                  </a:lnTo>
                  <a:lnTo>
                    <a:pt x="561" y="12"/>
                  </a:lnTo>
                  <a:lnTo>
                    <a:pt x="550" y="12"/>
                  </a:lnTo>
                  <a:lnTo>
                    <a:pt x="550" y="1"/>
                  </a:lnTo>
                  <a:close/>
                  <a:moveTo>
                    <a:pt x="572" y="1"/>
                  </a:moveTo>
                  <a:lnTo>
                    <a:pt x="583" y="1"/>
                  </a:lnTo>
                  <a:lnTo>
                    <a:pt x="583" y="12"/>
                  </a:lnTo>
                  <a:lnTo>
                    <a:pt x="572" y="12"/>
                  </a:lnTo>
                  <a:lnTo>
                    <a:pt x="572" y="1"/>
                  </a:lnTo>
                  <a:close/>
                  <a:moveTo>
                    <a:pt x="594" y="1"/>
                  </a:moveTo>
                  <a:lnTo>
                    <a:pt x="605" y="1"/>
                  </a:lnTo>
                  <a:lnTo>
                    <a:pt x="605" y="12"/>
                  </a:lnTo>
                  <a:lnTo>
                    <a:pt x="594" y="12"/>
                  </a:lnTo>
                  <a:lnTo>
                    <a:pt x="594" y="1"/>
                  </a:lnTo>
                  <a:close/>
                  <a:moveTo>
                    <a:pt x="616" y="1"/>
                  </a:moveTo>
                  <a:lnTo>
                    <a:pt x="627" y="1"/>
                  </a:lnTo>
                  <a:lnTo>
                    <a:pt x="627" y="12"/>
                  </a:lnTo>
                  <a:lnTo>
                    <a:pt x="616" y="12"/>
                  </a:lnTo>
                  <a:lnTo>
                    <a:pt x="616" y="1"/>
                  </a:lnTo>
                  <a:close/>
                  <a:moveTo>
                    <a:pt x="638" y="1"/>
                  </a:moveTo>
                  <a:lnTo>
                    <a:pt x="649" y="2"/>
                  </a:lnTo>
                  <a:lnTo>
                    <a:pt x="649" y="13"/>
                  </a:lnTo>
                  <a:lnTo>
                    <a:pt x="638" y="12"/>
                  </a:lnTo>
                  <a:lnTo>
                    <a:pt x="638" y="1"/>
                  </a:lnTo>
                  <a:close/>
                  <a:moveTo>
                    <a:pt x="660" y="2"/>
                  </a:moveTo>
                  <a:lnTo>
                    <a:pt x="671" y="2"/>
                  </a:lnTo>
                  <a:lnTo>
                    <a:pt x="671" y="13"/>
                  </a:lnTo>
                  <a:lnTo>
                    <a:pt x="660" y="13"/>
                  </a:lnTo>
                  <a:lnTo>
                    <a:pt x="660" y="2"/>
                  </a:lnTo>
                  <a:close/>
                  <a:moveTo>
                    <a:pt x="682" y="2"/>
                  </a:moveTo>
                  <a:lnTo>
                    <a:pt x="693" y="2"/>
                  </a:lnTo>
                  <a:lnTo>
                    <a:pt x="693" y="13"/>
                  </a:lnTo>
                  <a:lnTo>
                    <a:pt x="682" y="13"/>
                  </a:lnTo>
                  <a:lnTo>
                    <a:pt x="682" y="2"/>
                  </a:lnTo>
                  <a:close/>
                  <a:moveTo>
                    <a:pt x="704" y="2"/>
                  </a:moveTo>
                  <a:lnTo>
                    <a:pt x="715" y="2"/>
                  </a:lnTo>
                  <a:lnTo>
                    <a:pt x="715" y="13"/>
                  </a:lnTo>
                  <a:lnTo>
                    <a:pt x="704" y="13"/>
                  </a:lnTo>
                  <a:lnTo>
                    <a:pt x="704" y="2"/>
                  </a:lnTo>
                  <a:close/>
                  <a:moveTo>
                    <a:pt x="726" y="2"/>
                  </a:moveTo>
                  <a:lnTo>
                    <a:pt x="737" y="2"/>
                  </a:lnTo>
                  <a:lnTo>
                    <a:pt x="737" y="13"/>
                  </a:lnTo>
                  <a:lnTo>
                    <a:pt x="726" y="13"/>
                  </a:lnTo>
                  <a:lnTo>
                    <a:pt x="726" y="2"/>
                  </a:lnTo>
                  <a:close/>
                  <a:moveTo>
                    <a:pt x="748" y="2"/>
                  </a:moveTo>
                  <a:lnTo>
                    <a:pt x="759" y="2"/>
                  </a:lnTo>
                  <a:lnTo>
                    <a:pt x="759" y="13"/>
                  </a:lnTo>
                  <a:lnTo>
                    <a:pt x="748" y="13"/>
                  </a:lnTo>
                  <a:lnTo>
                    <a:pt x="748" y="2"/>
                  </a:lnTo>
                  <a:close/>
                  <a:moveTo>
                    <a:pt x="770" y="2"/>
                  </a:moveTo>
                  <a:lnTo>
                    <a:pt x="781" y="2"/>
                  </a:lnTo>
                  <a:lnTo>
                    <a:pt x="781" y="13"/>
                  </a:lnTo>
                  <a:lnTo>
                    <a:pt x="770" y="13"/>
                  </a:lnTo>
                  <a:lnTo>
                    <a:pt x="770" y="2"/>
                  </a:lnTo>
                  <a:close/>
                  <a:moveTo>
                    <a:pt x="792" y="2"/>
                  </a:moveTo>
                  <a:lnTo>
                    <a:pt x="803" y="2"/>
                  </a:lnTo>
                  <a:lnTo>
                    <a:pt x="803" y="13"/>
                  </a:lnTo>
                  <a:lnTo>
                    <a:pt x="792" y="13"/>
                  </a:lnTo>
                  <a:lnTo>
                    <a:pt x="792" y="2"/>
                  </a:lnTo>
                  <a:close/>
                  <a:moveTo>
                    <a:pt x="814" y="2"/>
                  </a:moveTo>
                  <a:lnTo>
                    <a:pt x="825" y="2"/>
                  </a:lnTo>
                  <a:lnTo>
                    <a:pt x="825" y="13"/>
                  </a:lnTo>
                  <a:lnTo>
                    <a:pt x="814" y="13"/>
                  </a:lnTo>
                  <a:lnTo>
                    <a:pt x="814" y="2"/>
                  </a:lnTo>
                  <a:close/>
                  <a:moveTo>
                    <a:pt x="836" y="2"/>
                  </a:moveTo>
                  <a:lnTo>
                    <a:pt x="847" y="2"/>
                  </a:lnTo>
                  <a:lnTo>
                    <a:pt x="847" y="13"/>
                  </a:lnTo>
                  <a:lnTo>
                    <a:pt x="836" y="13"/>
                  </a:lnTo>
                  <a:lnTo>
                    <a:pt x="836" y="2"/>
                  </a:lnTo>
                  <a:close/>
                  <a:moveTo>
                    <a:pt x="858" y="2"/>
                  </a:moveTo>
                  <a:lnTo>
                    <a:pt x="869" y="2"/>
                  </a:lnTo>
                  <a:lnTo>
                    <a:pt x="869" y="13"/>
                  </a:lnTo>
                  <a:lnTo>
                    <a:pt x="858" y="13"/>
                  </a:lnTo>
                  <a:lnTo>
                    <a:pt x="858" y="2"/>
                  </a:lnTo>
                  <a:close/>
                </a:path>
              </a:pathLst>
            </a:custGeom>
            <a:solidFill>
              <a:srgbClr val="595959"/>
            </a:solidFill>
            <a:ln w="0" cap="flat">
              <a:solidFill>
                <a:srgbClr val="59595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
        <p:nvSpPr>
          <p:cNvPr id="85" name="Rectangle 28"/>
          <p:cNvSpPr>
            <a:spLocks noChangeArrowheads="1"/>
          </p:cNvSpPr>
          <p:nvPr/>
        </p:nvSpPr>
        <p:spPr bwMode="auto">
          <a:xfrm>
            <a:off x="1209464" y="3116754"/>
            <a:ext cx="37189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en-US" sz="800" dirty="0">
                <a:solidFill>
                  <a:srgbClr val="000000"/>
                </a:solidFill>
                <a:latin typeface="ＭＳ Ｐ明朝" panose="02020600040205080304" pitchFamily="18" charset="-128"/>
                <a:ea typeface="ＭＳ Ｐ明朝" panose="02020600040205080304" pitchFamily="18" charset="-128"/>
              </a:rPr>
              <a:t>に</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高値。</a:t>
            </a:r>
            <a:endParaRPr kumimoji="0" lang="ja-JP" sz="800" b="0" i="0" u="none" strike="noStrike" cap="none" normalizeH="0" baseline="0" dirty="0" smtClean="0">
              <a:ln>
                <a:noFill/>
              </a:ln>
              <a:solidFill>
                <a:schemeClr val="tx1"/>
              </a:solidFill>
              <a:effectLst/>
            </a:endParaRPr>
          </a:p>
        </p:txBody>
      </p:sp>
      <p:sp>
        <p:nvSpPr>
          <p:cNvPr id="86" name="Rectangle 31"/>
          <p:cNvSpPr>
            <a:spLocks noChangeArrowheads="1"/>
          </p:cNvSpPr>
          <p:nvPr/>
        </p:nvSpPr>
        <p:spPr bwMode="auto">
          <a:xfrm>
            <a:off x="3470572" y="3187210"/>
            <a:ext cx="47929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降圧治療。</a:t>
            </a:r>
            <a:endParaRPr kumimoji="0" lang="ja-JP" sz="800" b="0" i="0" u="none" strike="noStrike" cap="none" normalizeH="0" baseline="0" dirty="0" smtClean="0">
              <a:ln>
                <a:noFill/>
              </a:ln>
              <a:solidFill>
                <a:schemeClr val="tx1"/>
              </a:solidFill>
              <a:effectLst/>
            </a:endParaRPr>
          </a:p>
        </p:txBody>
      </p:sp>
    </p:spTree>
    <p:extLst>
      <p:ext uri="{BB962C8B-B14F-4D97-AF65-F5344CB8AC3E}">
        <p14:creationId xmlns:p14="http://schemas.microsoft.com/office/powerpoint/2010/main" val="72044840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テキスト ボックス 17"/>
          <p:cNvSpPr txBox="1">
            <a:spLocks noChangeAspect="1"/>
          </p:cNvSpPr>
          <p:nvPr/>
        </p:nvSpPr>
        <p:spPr>
          <a:xfrm>
            <a:off x="369000" y="190500"/>
            <a:ext cx="6120000" cy="997124"/>
          </a:xfrm>
          <a:prstGeom prst="rect">
            <a:avLst/>
          </a:prstGeom>
          <a:noFill/>
        </p:spPr>
        <p:txBody>
          <a:bodyPr wrap="square" lIns="0" rIns="0" rtlCol="0">
            <a:noAutofit/>
          </a:bodyPr>
          <a:lstStyle/>
          <a:p>
            <a:pPr>
              <a:lnSpc>
                <a:spcPct val="125000"/>
              </a:lnSpc>
            </a:pPr>
            <a:r>
              <a:rPr lang="ja-JP" altLang="en-US" sz="1200" dirty="0">
                <a:latin typeface="ＭＳ 明朝"/>
                <a:ea typeface="ＭＳ 明朝"/>
                <a:cs typeface="Times New Roman" pitchFamily="18" charset="0"/>
              </a:rPr>
              <a:t>　</a:t>
            </a:r>
            <a:r>
              <a:rPr lang="ja-JP" altLang="en-US" sz="1200" dirty="0">
                <a:latin typeface="ＭＳ 明朝"/>
                <a:ea typeface="ＭＳ 明朝"/>
              </a:rPr>
              <a:t>次に、</a:t>
            </a:r>
            <a:r>
              <a:rPr lang="en-US" altLang="ja-JP" sz="1200" dirty="0">
                <a:latin typeface="ＭＳ 明朝"/>
                <a:ea typeface="ＭＳ 明朝"/>
              </a:rPr>
              <a:t>｢Ⅱ</a:t>
            </a:r>
            <a:r>
              <a:rPr lang="ja-JP" altLang="en-US" sz="1200" dirty="0">
                <a:latin typeface="ＭＳ 明朝"/>
                <a:ea typeface="ＭＳ 明朝"/>
              </a:rPr>
              <a:t>型糖尿病を起因とした保健指導対象者</a:t>
            </a:r>
            <a:r>
              <a:rPr lang="en-US" altLang="ja-JP" sz="1200" dirty="0">
                <a:latin typeface="ＭＳ 明朝"/>
                <a:ea typeface="ＭＳ 明朝"/>
              </a:rPr>
              <a:t>｣</a:t>
            </a:r>
            <a:r>
              <a:rPr lang="ja-JP" altLang="en-US" sz="1200" dirty="0">
                <a:latin typeface="ＭＳ 明朝"/>
                <a:ea typeface="ＭＳ 明朝"/>
              </a:rPr>
              <a:t>を以下の通り示します。腎不全期または顕性腎症期の患者は合わせて</a:t>
            </a:r>
            <a:r>
              <a:rPr lang="en-US" altLang="zh-TW" sz="1200" dirty="0">
                <a:latin typeface="ＭＳ 明朝"/>
                <a:ea typeface="ＭＳ 明朝"/>
              </a:rPr>
              <a:t>64</a:t>
            </a:r>
            <a:r>
              <a:rPr lang="ja-JP" altLang="en-US" sz="1200" dirty="0">
                <a:latin typeface="ＭＳ 明朝"/>
                <a:ea typeface="ＭＳ 明朝"/>
              </a:rPr>
              <a:t>人となりました。重症化予防を実施するに当たり、適切な病期は、透析への移行が近い腎不全期、腎機能が急激に低下する顕性腎症期となります。</a:t>
            </a:r>
          </a:p>
        </p:txBody>
      </p:sp>
      <p:sp>
        <p:nvSpPr>
          <p:cNvPr id="12" name="Rectangle 7"/>
          <p:cNvSpPr>
            <a:spLocks noChangeArrowheads="1"/>
          </p:cNvSpPr>
          <p:nvPr/>
        </p:nvSpPr>
        <p:spPr bwMode="auto">
          <a:xfrm>
            <a:off x="368320" y="1102228"/>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en-US" altLang="ja-JP" sz="1200" dirty="0">
                <a:latin typeface="ＭＳ 明朝"/>
                <a:ea typeface="ＭＳ 明朝"/>
                <a:cs typeface="ＭＳ Ｐゴシック" pitchFamily="50" charset="-128"/>
              </a:rPr>
              <a:t>Ⅱ</a:t>
            </a:r>
            <a:r>
              <a:rPr lang="ja-JP" altLang="en-US" sz="1200" dirty="0">
                <a:latin typeface="ＭＳ 明朝"/>
                <a:ea typeface="ＭＳ 明朝"/>
                <a:cs typeface="ＭＳ Ｐゴシック" pitchFamily="50" charset="-128"/>
              </a:rPr>
              <a:t>型糖尿病を起因とした保健指導対象者</a:t>
            </a:r>
          </a:p>
        </p:txBody>
      </p:sp>
      <p:sp>
        <p:nvSpPr>
          <p:cNvPr id="13" name="Rectangle 8"/>
          <p:cNvSpPr>
            <a:spLocks noChangeArrowheads="1"/>
          </p:cNvSpPr>
          <p:nvPr/>
        </p:nvSpPr>
        <p:spPr bwMode="auto">
          <a:xfrm>
            <a:off x="381596" y="3330125"/>
            <a:ext cx="6120000" cy="46166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lang="ja-JP" altLang="en-US" sz="800" b="1" dirty="0">
                <a:latin typeface="ＭＳ 明朝"/>
                <a:ea typeface="ＭＳ 明朝"/>
                <a:cs typeface="ＭＳ Ｐゴシック" pitchFamily="50" charset="-128"/>
              </a:rPr>
              <a:t>データ化範囲</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cs typeface="ＭＳ Ｐゴシック" pitchFamily="50" charset="-128"/>
              </a:rPr>
              <a:t>分析</a:t>
            </a:r>
            <a:r>
              <a:rPr lang="ja-JP" altLang="en-US" sz="800" b="1">
                <a:latin typeface="ＭＳ 明朝"/>
                <a:ea typeface="ＭＳ 明朝"/>
                <a:cs typeface="ＭＳ Ｐゴシック" pitchFamily="50" charset="-128"/>
              </a:rPr>
              <a:t>対象</a:t>
            </a:r>
            <a:r>
              <a:rPr lang="en-US" altLang="ja-JP" sz="800" b="1">
                <a:latin typeface="ＭＳ 明朝"/>
                <a:ea typeface="ＭＳ 明朝"/>
                <a:cs typeface="ＭＳ Ｐゴシック" pitchFamily="50" charset="-128"/>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lvl="0" fontAlgn="base">
              <a:spcBef>
                <a:spcPct val="0"/>
              </a:spcBef>
              <a:spcAft>
                <a:spcPct val="0"/>
              </a:spcAft>
            </a:pPr>
            <a:r>
              <a:rPr lang="ja-JP" altLang="en-US" sz="800" b="1" dirty="0">
                <a:latin typeface="ＭＳ 明朝"/>
                <a:ea typeface="ＭＳ 明朝"/>
                <a:cs typeface="ＭＳ Ｐゴシック" pitchFamily="50" charset="-128"/>
              </a:rPr>
              <a:t>　　　　　　　　　　　　対象診療</a:t>
            </a:r>
            <a:r>
              <a:rPr lang="ja-JP" altLang="en-US" sz="800" b="1">
                <a:latin typeface="ＭＳ 明朝"/>
                <a:ea typeface="ＭＳ 明朝"/>
                <a:cs typeface="ＭＳ Ｐゴシック" pitchFamily="50" charset="-128"/>
              </a:rPr>
              <a:t>年月は平成</a:t>
            </a:r>
            <a:r>
              <a:rPr lang="en-US" altLang="ja-JP" sz="800" b="1">
                <a:latin typeface="ＭＳ 明朝"/>
                <a:ea typeface="ＭＳ 明朝"/>
                <a:cs typeface="ＭＳ Ｐゴシック" pitchFamily="50" charset="-128"/>
              </a:rPr>
              <a:t>28</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4</a:t>
            </a:r>
            <a:r>
              <a:rPr lang="ja-JP" altLang="en-US" sz="800" b="1">
                <a:latin typeface="ＭＳ 明朝"/>
                <a:ea typeface="ＭＳ 明朝"/>
                <a:cs typeface="ＭＳ Ｐゴシック" pitchFamily="50" charset="-128"/>
              </a:rPr>
              <a:t>月～平成</a:t>
            </a:r>
            <a:r>
              <a:rPr lang="en-US" altLang="ja-JP" sz="800" b="1">
                <a:latin typeface="ＭＳ 明朝"/>
                <a:ea typeface="ＭＳ 明朝"/>
                <a:cs typeface="ＭＳ Ｐゴシック" pitchFamily="50" charset="-128"/>
              </a:rPr>
              <a:t>29</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3</a:t>
            </a:r>
            <a:r>
              <a:rPr lang="ja-JP" altLang="en-US" sz="800" b="1">
                <a:latin typeface="ＭＳ 明朝"/>
                <a:ea typeface="ＭＳ 明朝"/>
                <a:cs typeface="ＭＳ Ｐゴシック" pitchFamily="50" charset="-128"/>
              </a:rPr>
              <a:t>月診療分</a:t>
            </a:r>
            <a:r>
              <a:rPr lang="en-US" altLang="ja-JP" sz="800" b="1">
                <a:latin typeface="ＭＳ 明朝"/>
                <a:ea typeface="ＭＳ 明朝"/>
                <a:cs typeface="ＭＳ Ｐゴシック" pitchFamily="50" charset="-128"/>
              </a:rPr>
              <a:t>(12</a:t>
            </a:r>
            <a:r>
              <a:rPr lang="ja-JP" altLang="en-US" sz="800" b="1">
                <a:latin typeface="ＭＳ 明朝"/>
                <a:ea typeface="ＭＳ 明朝"/>
                <a:cs typeface="ＭＳ Ｐゴシック" pitchFamily="50" charset="-128"/>
              </a:rPr>
              <a:t>カ月分</a:t>
            </a:r>
            <a:r>
              <a:rPr lang="en-US" altLang="ja-JP" sz="800" b="1">
                <a:latin typeface="ＭＳ 明朝"/>
                <a:ea typeface="ＭＳ 明朝"/>
                <a:cs typeface="ＭＳ Ｐゴシック" pitchFamily="50" charset="-128"/>
              </a:rPr>
              <a:t>)</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fontAlgn="base">
              <a:spcBef>
                <a:spcPct val="0"/>
              </a:spcBef>
              <a:spcAft>
                <a:spcPct val="0"/>
              </a:spcAft>
            </a:pPr>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dirty="0">
              <a:latin typeface="ＭＳ 明朝"/>
              <a:ea typeface="ＭＳ 明朝"/>
            </a:endParaRPr>
          </a:p>
        </p:txBody>
      </p:sp>
      <p:sp>
        <p:nvSpPr>
          <p:cNvPr id="16" name="Rectangle 1"/>
          <p:cNvSpPr>
            <a:spLocks noChangeArrowheads="1"/>
          </p:cNvSpPr>
          <p:nvPr/>
        </p:nvSpPr>
        <p:spPr bwMode="auto">
          <a:xfrm>
            <a:off x="369000" y="3913002"/>
            <a:ext cx="6120000" cy="1359060"/>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noAutofit/>
          </a:bodyPr>
          <a:lstStyle/>
          <a:p>
            <a:pPr fontAlgn="base">
              <a:lnSpc>
                <a:spcPct val="125000"/>
              </a:lnSpc>
              <a:spcBef>
                <a:spcPct val="0"/>
              </a:spcBef>
              <a:spcAft>
                <a:spcPct val="0"/>
              </a:spcAft>
            </a:pPr>
            <a:r>
              <a:rPr lang="ja-JP" altLang="en-US" sz="1200" dirty="0">
                <a:latin typeface="ＭＳ 明朝"/>
                <a:ea typeface="ＭＳ 明朝"/>
                <a:cs typeface="Times New Roman" pitchFamily="18" charset="0"/>
              </a:rPr>
              <a:t>　次に、</a:t>
            </a:r>
            <a:r>
              <a:rPr lang="ja-JP" altLang="ja-JP" sz="1200" dirty="0">
                <a:latin typeface="ＭＳ 明朝"/>
                <a:ea typeface="ＭＳ 明朝"/>
                <a:cs typeface="Times New Roman" pitchFamily="18" charset="0"/>
              </a:rPr>
              <a:t>個人毎の状態を見極め、</a:t>
            </a:r>
            <a:r>
              <a:rPr lang="en-US" altLang="ja-JP" sz="1200" dirty="0">
                <a:latin typeface="ＭＳ 明朝"/>
                <a:ea typeface="ＭＳ 明朝"/>
                <a:cs typeface="Times New Roman" pitchFamily="18" charset="0"/>
              </a:rPr>
              <a:t>｢</a:t>
            </a:r>
            <a:r>
              <a:rPr lang="ja-JP" altLang="ja-JP" sz="1200" dirty="0">
                <a:latin typeface="ＭＳ 明朝"/>
                <a:ea typeface="ＭＳ 明朝"/>
                <a:cs typeface="Times New Roman" pitchFamily="18" charset="0"/>
              </a:rPr>
              <a:t>保健指導対象者の優先順位</a:t>
            </a:r>
            <a:r>
              <a:rPr lang="en-US" altLang="ja-JP" sz="1200" dirty="0">
                <a:latin typeface="ＭＳ 明朝"/>
                <a:ea typeface="ＭＳ 明朝"/>
                <a:cs typeface="Times New Roman" pitchFamily="18" charset="0"/>
              </a:rPr>
              <a:t>｣</a:t>
            </a:r>
            <a:r>
              <a:rPr lang="ja-JP" altLang="ja-JP" sz="1200" dirty="0">
                <a:latin typeface="ＭＳ 明朝"/>
                <a:ea typeface="ＭＳ 明朝"/>
                <a:cs typeface="Times New Roman" pitchFamily="18" charset="0"/>
              </a:rPr>
              <a:t>について</a:t>
            </a:r>
            <a:r>
              <a:rPr lang="ja-JP" altLang="en-US" sz="1200" dirty="0">
                <a:latin typeface="ＭＳ 明朝"/>
                <a:ea typeface="ＭＳ 明朝"/>
                <a:cs typeface="Times New Roman" pitchFamily="18" charset="0"/>
              </a:rPr>
              <a:t>分析しました。</a:t>
            </a:r>
            <a:r>
              <a:rPr lang="en-US" altLang="zh-TW" sz="1200" dirty="0">
                <a:latin typeface="ＭＳ 明朝"/>
                <a:ea typeface="ＭＳ 明朝"/>
              </a:rPr>
              <a:t>64</a:t>
            </a:r>
            <a:r>
              <a:rPr lang="ja-JP" altLang="en-US" sz="1200" dirty="0">
                <a:latin typeface="ＭＳ 明朝"/>
                <a:ea typeface="ＭＳ 明朝"/>
                <a:cs typeface="Times New Roman" pitchFamily="18" charset="0"/>
              </a:rPr>
              <a:t>人のうち</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複雑なケースが含まれる集団</a:t>
            </a:r>
            <a:r>
              <a:rPr lang="en-US" altLang="ja-JP" sz="1200" dirty="0">
                <a:latin typeface="ＭＳ 明朝"/>
                <a:ea typeface="ＭＳ 明朝"/>
                <a:cs typeface="Times New Roman" pitchFamily="18" charset="0"/>
              </a:rPr>
              <a:t>｣</a:t>
            </a:r>
            <a:r>
              <a:rPr lang="ja-JP" altLang="en-US" sz="1200" dirty="0" err="1">
                <a:latin typeface="ＭＳ 明朝"/>
                <a:ea typeface="ＭＳ 明朝"/>
                <a:cs typeface="Times New Roman" pitchFamily="18" charset="0"/>
              </a:rPr>
              <a:t>、</a:t>
            </a:r>
            <a:r>
              <a:rPr lang="ja-JP" altLang="en-US" sz="1200" dirty="0">
                <a:latin typeface="ＭＳ 明朝"/>
                <a:ea typeface="ＭＳ 明朝"/>
                <a:cs typeface="Times New Roman" pitchFamily="18" charset="0"/>
              </a:rPr>
              <a:t>つまり、がん、難病、精神疾患、認知症等が含まれる患者は、</a:t>
            </a:r>
            <a:r>
              <a:rPr lang="en-US" altLang="zh-TW" sz="1200" dirty="0">
                <a:latin typeface="ＭＳ 明朝"/>
                <a:ea typeface="ＭＳ 明朝"/>
                <a:cs typeface="Times New Roman" pitchFamily="18" charset="0"/>
              </a:rPr>
              <a:t>20</a:t>
            </a:r>
            <a:r>
              <a:rPr lang="ja-JP" altLang="en-US" sz="1200" dirty="0">
                <a:latin typeface="ＭＳ 明朝"/>
                <a:ea typeface="ＭＳ 明朝"/>
                <a:cs typeface="Times New Roman" pitchFamily="18" charset="0"/>
              </a:rPr>
              <a:t>人存在します。</a:t>
            </a:r>
            <a:endParaRPr lang="en-US" altLang="ja-JP" sz="1200" dirty="0">
              <a:latin typeface="ＭＳ 明朝"/>
              <a:ea typeface="ＭＳ 明朝"/>
              <a:cs typeface="Times New Roman" pitchFamily="18" charset="0"/>
            </a:endParaRPr>
          </a:p>
          <a:p>
            <a:pPr fontAlgn="base">
              <a:lnSpc>
                <a:spcPct val="125000"/>
              </a:lnSpc>
              <a:spcBef>
                <a:spcPct val="0"/>
              </a:spcBef>
              <a:spcAft>
                <a:spcPct val="0"/>
              </a:spcAft>
            </a:pPr>
            <a:r>
              <a:rPr lang="ja-JP" altLang="en-US" sz="1200" dirty="0">
                <a:latin typeface="ＭＳ 明朝"/>
                <a:ea typeface="ＭＳ 明朝"/>
                <a:cs typeface="Times New Roman" pitchFamily="18" charset="0"/>
              </a:rPr>
              <a:t>　一方、それらの疾病が確認できない</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比較的行動変容が現れやすい集団</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は、</a:t>
            </a:r>
            <a:r>
              <a:rPr lang="en-US" altLang="ja-JP" sz="1200" dirty="0">
                <a:latin typeface="ＭＳ 明朝"/>
                <a:ea typeface="ＭＳ 明朝"/>
                <a:cs typeface="Times New Roman" pitchFamily="18" charset="0"/>
              </a:rPr>
              <a:t>44</a:t>
            </a:r>
            <a:r>
              <a:rPr lang="ja-JP" altLang="en-US" sz="1200" dirty="0">
                <a:latin typeface="ＭＳ 明朝"/>
                <a:ea typeface="ＭＳ 明朝"/>
                <a:cs typeface="Times New Roman" pitchFamily="18" charset="0"/>
              </a:rPr>
              <a:t>人存在します。保健事業を行う上で、これら</a:t>
            </a:r>
            <a:r>
              <a:rPr lang="en-US" altLang="ja-JP" sz="1200" dirty="0">
                <a:latin typeface="ＭＳ 明朝"/>
                <a:ea typeface="ＭＳ 明朝"/>
                <a:cs typeface="Times New Roman" pitchFamily="18" charset="0"/>
              </a:rPr>
              <a:t>2</a:t>
            </a:r>
            <a:r>
              <a:rPr lang="ja-JP" altLang="en-US" sz="1200" dirty="0">
                <a:latin typeface="ＭＳ 明朝"/>
                <a:ea typeface="ＭＳ 明朝"/>
                <a:cs typeface="Times New Roman" pitchFamily="18" charset="0"/>
              </a:rPr>
              <a:t>つのグループには費用対効果に大きな違いがあります。</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比較的行動変容が現れやすい集団</a:t>
            </a:r>
            <a:r>
              <a:rPr lang="en-US" altLang="ja-JP" sz="1200" dirty="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が糖尿病性腎症重症化予防事業</a:t>
            </a:r>
            <a:r>
              <a:rPr lang="ja-JP" altLang="en-US" sz="1200" dirty="0">
                <a:latin typeface="ＭＳ 明朝"/>
                <a:ea typeface="ＭＳ 明朝"/>
                <a:cs typeface="Times New Roman" pitchFamily="18" charset="0"/>
              </a:rPr>
              <a:t>の対象者になります。</a:t>
            </a:r>
            <a:endParaRPr lang="ja-JP" altLang="en-US" sz="1200" dirty="0">
              <a:latin typeface="ＭＳ 明朝"/>
              <a:ea typeface="ＭＳ 明朝"/>
              <a:cs typeface="ＭＳ Ｐゴシック" pitchFamily="50" charset="-128"/>
            </a:endParaRPr>
          </a:p>
        </p:txBody>
      </p:sp>
      <p:sp>
        <p:nvSpPr>
          <p:cNvPr id="17" name="Rectangle 7"/>
          <p:cNvSpPr>
            <a:spLocks noChangeArrowheads="1"/>
          </p:cNvSpPr>
          <p:nvPr/>
        </p:nvSpPr>
        <p:spPr bwMode="auto">
          <a:xfrm>
            <a:off x="382192" y="5688124"/>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marL="0" marR="0" lvl="0" indent="0" algn="l" defTabSz="914400" rtl="0" fontAlgn="base" latinLnBrk="0" hangingPunct="1">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rPr>
              <a:t>保健指導対象者の優先順位</a:t>
            </a:r>
          </a:p>
        </p:txBody>
      </p:sp>
      <p:sp>
        <p:nvSpPr>
          <p:cNvPr id="19" name="Rectangle 6"/>
          <p:cNvSpPr>
            <a:spLocks noChangeArrowheads="1"/>
          </p:cNvSpPr>
          <p:nvPr/>
        </p:nvSpPr>
        <p:spPr bwMode="auto">
          <a:xfrm>
            <a:off x="388094" y="7867005"/>
            <a:ext cx="6120000" cy="46166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lang="ja-JP" altLang="en-US" sz="800" b="1" dirty="0">
                <a:latin typeface="ＭＳ 明朝"/>
                <a:ea typeface="ＭＳ 明朝"/>
                <a:cs typeface="ＭＳ Ｐゴシック" pitchFamily="50" charset="-128"/>
              </a:rPr>
              <a:t>データ化範囲</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cs typeface="ＭＳ Ｐゴシック" pitchFamily="50" charset="-128"/>
              </a:rPr>
              <a:t>分析</a:t>
            </a:r>
            <a:r>
              <a:rPr lang="ja-JP" altLang="en-US" sz="800" b="1">
                <a:latin typeface="ＭＳ 明朝"/>
                <a:ea typeface="ＭＳ 明朝"/>
                <a:cs typeface="ＭＳ Ｐゴシック" pitchFamily="50" charset="-128"/>
              </a:rPr>
              <a:t>対象</a:t>
            </a:r>
            <a:r>
              <a:rPr lang="en-US" altLang="ja-JP" sz="800" b="1">
                <a:latin typeface="ＭＳ 明朝"/>
                <a:ea typeface="ＭＳ 明朝"/>
                <a:cs typeface="ＭＳ Ｐゴシック" pitchFamily="50" charset="-128"/>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lvl="0" fontAlgn="base">
              <a:spcBef>
                <a:spcPct val="0"/>
              </a:spcBef>
              <a:spcAft>
                <a:spcPct val="0"/>
              </a:spcAft>
            </a:pPr>
            <a:r>
              <a:rPr lang="ja-JP" altLang="en-US" sz="800" b="1" dirty="0">
                <a:latin typeface="ＭＳ 明朝"/>
                <a:ea typeface="ＭＳ 明朝"/>
                <a:cs typeface="ＭＳ Ｐゴシック" pitchFamily="50" charset="-128"/>
              </a:rPr>
              <a:t>　　　　　　　　　　　　対象診療</a:t>
            </a:r>
            <a:r>
              <a:rPr lang="ja-JP" altLang="en-US" sz="800" b="1">
                <a:latin typeface="ＭＳ 明朝"/>
                <a:ea typeface="ＭＳ 明朝"/>
                <a:cs typeface="ＭＳ Ｐゴシック" pitchFamily="50" charset="-128"/>
              </a:rPr>
              <a:t>年月は平成</a:t>
            </a:r>
            <a:r>
              <a:rPr lang="en-US" altLang="ja-JP" sz="800" b="1">
                <a:latin typeface="ＭＳ 明朝"/>
                <a:ea typeface="ＭＳ 明朝"/>
                <a:cs typeface="ＭＳ Ｐゴシック" pitchFamily="50" charset="-128"/>
              </a:rPr>
              <a:t>28</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4</a:t>
            </a:r>
            <a:r>
              <a:rPr lang="ja-JP" altLang="en-US" sz="800" b="1">
                <a:latin typeface="ＭＳ 明朝"/>
                <a:ea typeface="ＭＳ 明朝"/>
                <a:cs typeface="ＭＳ Ｐゴシック" pitchFamily="50" charset="-128"/>
              </a:rPr>
              <a:t>月～平成</a:t>
            </a:r>
            <a:r>
              <a:rPr lang="en-US" altLang="ja-JP" sz="800" b="1">
                <a:latin typeface="ＭＳ 明朝"/>
                <a:ea typeface="ＭＳ 明朝"/>
                <a:cs typeface="ＭＳ Ｐゴシック" pitchFamily="50" charset="-128"/>
              </a:rPr>
              <a:t>29</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3</a:t>
            </a:r>
            <a:r>
              <a:rPr lang="ja-JP" altLang="en-US" sz="800" b="1">
                <a:latin typeface="ＭＳ 明朝"/>
                <a:ea typeface="ＭＳ 明朝"/>
                <a:cs typeface="ＭＳ Ｐゴシック" pitchFamily="50" charset="-128"/>
              </a:rPr>
              <a:t>月診療分</a:t>
            </a:r>
            <a:r>
              <a:rPr lang="en-US" altLang="ja-JP" sz="800" b="1">
                <a:latin typeface="ＭＳ 明朝"/>
                <a:ea typeface="ＭＳ 明朝"/>
                <a:cs typeface="ＭＳ Ｐゴシック" pitchFamily="50" charset="-128"/>
              </a:rPr>
              <a:t>(12</a:t>
            </a:r>
            <a:r>
              <a:rPr lang="ja-JP" altLang="en-US" sz="800" b="1">
                <a:latin typeface="ＭＳ 明朝"/>
                <a:ea typeface="ＭＳ 明朝"/>
                <a:cs typeface="ＭＳ Ｐゴシック" pitchFamily="50" charset="-128"/>
              </a:rPr>
              <a:t>カ月分</a:t>
            </a:r>
            <a:r>
              <a:rPr lang="en-US" altLang="ja-JP" sz="800" b="1">
                <a:latin typeface="ＭＳ 明朝"/>
                <a:ea typeface="ＭＳ 明朝"/>
                <a:cs typeface="ＭＳ Ｐゴシック" pitchFamily="50" charset="-128"/>
              </a:rPr>
              <a:t>)</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fontAlgn="base">
              <a:spcBef>
                <a:spcPct val="0"/>
              </a:spcBef>
              <a:spcAft>
                <a:spcPct val="0"/>
              </a:spcAft>
            </a:pPr>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dirty="0">
              <a:latin typeface="ＭＳ 明朝"/>
              <a:ea typeface="ＭＳ 明朝"/>
            </a:endParaRPr>
          </a:p>
        </p:txBody>
      </p:sp>
      <p:sp>
        <p:nvSpPr>
          <p:cNvPr id="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40</a:t>
            </a:fld>
            <a:endParaRPr kumimoji="1" lang="ja-JP" altLang="en-US" dirty="0">
              <a:latin typeface="ＭＳ 明朝"/>
              <a:ea typeface="ＭＳ 明朝"/>
            </a:endParaRPr>
          </a:p>
        </p:txBody>
      </p:sp>
      <p:pic>
        <p:nvPicPr>
          <p:cNvPr id="48130" name="table9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1371600"/>
            <a:ext cx="6108000" cy="19707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8131" name="table9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5960995"/>
            <a:ext cx="6120596" cy="1908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0713006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1"/>
          <p:cNvSpPr>
            <a:spLocks noChangeAspect="1" noChangeArrowheads="1"/>
          </p:cNvSpPr>
          <p:nvPr/>
        </p:nvSpPr>
        <p:spPr bwMode="auto">
          <a:xfrm>
            <a:off x="369000" y="190503"/>
            <a:ext cx="6120000" cy="831271"/>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noAutofit/>
          </a:bodyPr>
          <a:lstStyle/>
          <a:p>
            <a:pPr>
              <a:lnSpc>
                <a:spcPct val="125000"/>
              </a:lnSpc>
            </a:pPr>
            <a:r>
              <a:rPr lang="ja-JP" altLang="en-US" sz="1200" dirty="0">
                <a:latin typeface="ＭＳ 明朝"/>
                <a:ea typeface="ＭＳ 明朝"/>
                <a:cs typeface="Times New Roman" pitchFamily="18" charset="0"/>
              </a:rPr>
              <a:t>　</a:t>
            </a:r>
            <a:r>
              <a:rPr lang="ja-JP" altLang="ja-JP" sz="1200" dirty="0">
                <a:latin typeface="ＭＳ 明朝"/>
                <a:ea typeface="ＭＳ 明朝"/>
                <a:cs typeface="Times New Roman" pitchFamily="18" charset="0"/>
              </a:rPr>
              <a:t>以上の分析のように</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腎症の起因分析と指導対象者適合分析</a:t>
            </a:r>
            <a:r>
              <a:rPr lang="en-US" altLang="ja-JP" sz="1200" dirty="0">
                <a:latin typeface="ＭＳ 明朝"/>
                <a:ea typeface="ＭＳ 明朝"/>
                <a:cs typeface="Times New Roman" pitchFamily="18" charset="0"/>
              </a:rPr>
              <a:t>｣｢Ⅱ</a:t>
            </a:r>
            <a:r>
              <a:rPr lang="ja-JP" altLang="en-US" sz="1200" dirty="0">
                <a:latin typeface="ＭＳ 明朝"/>
                <a:ea typeface="ＭＳ 明朝"/>
                <a:cs typeface="Times New Roman" pitchFamily="18" charset="0"/>
              </a:rPr>
              <a:t>型糖尿病を起因とした保健指導対象者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保健指導対象者の優先順位</a:t>
            </a:r>
            <a:r>
              <a:rPr lang="en-US" altLang="ja-JP" sz="1200" dirty="0">
                <a:latin typeface="ＭＳ 明朝"/>
                <a:ea typeface="ＭＳ 明朝"/>
                <a:cs typeface="Times New Roman" pitchFamily="18" charset="0"/>
              </a:rPr>
              <a:t>｣</a:t>
            </a:r>
            <a:r>
              <a:rPr lang="ja-JP" altLang="ja-JP" sz="1200" dirty="0">
                <a:latin typeface="ＭＳ 明朝"/>
                <a:ea typeface="ＭＳ 明朝"/>
                <a:cs typeface="Times New Roman" pitchFamily="18" charset="0"/>
              </a:rPr>
              <a:t>の</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段階を経て、適切な指導対象者は、</a:t>
            </a:r>
            <a:r>
              <a:rPr lang="en-US" altLang="ja-JP" sz="1200" dirty="0">
                <a:latin typeface="ＭＳ 明朝"/>
                <a:ea typeface="ＭＳ 明朝"/>
                <a:cs typeface="Times New Roman" pitchFamily="18" charset="0"/>
              </a:rPr>
              <a:t>44</a:t>
            </a:r>
            <a:r>
              <a:rPr lang="ja-JP" altLang="en-US" sz="1200" dirty="0">
                <a:latin typeface="ＭＳ 明朝"/>
                <a:ea typeface="ＭＳ 明朝"/>
                <a:cs typeface="Times New Roman" pitchFamily="18" charset="0"/>
              </a:rPr>
              <a:t>人となりました。この分析の全体像を以下に示します。</a:t>
            </a:r>
            <a:endParaRPr lang="ja-JP" altLang="en-US" sz="1200" dirty="0">
              <a:latin typeface="ＭＳ 明朝"/>
              <a:ea typeface="ＭＳ 明朝"/>
            </a:endParaRPr>
          </a:p>
        </p:txBody>
      </p:sp>
      <p:sp>
        <p:nvSpPr>
          <p:cNvPr id="7" name="Rectangle 7"/>
          <p:cNvSpPr>
            <a:spLocks noChangeArrowheads="1"/>
          </p:cNvSpPr>
          <p:nvPr/>
        </p:nvSpPr>
        <p:spPr bwMode="auto">
          <a:xfrm>
            <a:off x="381000" y="1111248"/>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noAutofit/>
          </a:bodyPr>
          <a:lstStyle/>
          <a:p>
            <a:pPr marL="0" marR="0" lvl="0" indent="0" algn="l" defTabSz="914400" rtl="0" fontAlgn="base" latinLnBrk="0" hangingPunct="1">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rPr>
              <a:t>保健指導対象者特定の全体像</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9" name="Rectangle 8"/>
          <p:cNvSpPr>
            <a:spLocks noChangeAspect="1" noChangeArrowheads="1"/>
          </p:cNvSpPr>
          <p:nvPr/>
        </p:nvSpPr>
        <p:spPr bwMode="auto">
          <a:xfrm>
            <a:off x="391632" y="4655640"/>
            <a:ext cx="6120000" cy="954107"/>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kumimoji="1" lang="ja-JP" sz="800" b="1" i="0" u="none" strike="noStrike" cap="none" normalizeH="0" baseline="0" dirty="0">
                <a:ln>
                  <a:noFill/>
                </a:ln>
                <a:solidFill>
                  <a:schemeClr val="tx1"/>
                </a:solidFill>
                <a:effectLst/>
                <a:latin typeface="ＭＳ 明朝"/>
                <a:ea typeface="ＭＳ 明朝"/>
                <a:cs typeface="ＭＳ Ｐゴシック" pitchFamily="50" charset="-128"/>
              </a:rPr>
              <a:t>デ</a:t>
            </a:r>
            <a:r>
              <a:rPr lang="ja-JP" altLang="en-US" sz="800" b="1" dirty="0">
                <a:latin typeface="ＭＳ 明朝"/>
                <a:ea typeface="ＭＳ 明朝"/>
                <a:cs typeface="ＭＳ Ｐゴシック" pitchFamily="50" charset="-128"/>
              </a:rPr>
              <a:t>ータ化範囲</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cs typeface="ＭＳ Ｐゴシック" pitchFamily="50" charset="-128"/>
              </a:rPr>
              <a:t>分析</a:t>
            </a:r>
            <a:r>
              <a:rPr lang="ja-JP" altLang="en-US" sz="800" b="1">
                <a:latin typeface="ＭＳ 明朝"/>
                <a:ea typeface="ＭＳ 明朝"/>
                <a:cs typeface="ＭＳ Ｐゴシック" pitchFamily="50" charset="-128"/>
              </a:rPr>
              <a:t>対象</a:t>
            </a:r>
            <a:r>
              <a:rPr lang="en-US" altLang="ja-JP" sz="800" b="1">
                <a:latin typeface="ＭＳ 明朝"/>
                <a:ea typeface="ＭＳ 明朝"/>
                <a:cs typeface="ＭＳ Ｐゴシック" pitchFamily="50" charset="-128"/>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lvl="0" fontAlgn="base">
              <a:spcBef>
                <a:spcPct val="0"/>
              </a:spcBef>
              <a:spcAft>
                <a:spcPct val="0"/>
              </a:spcAft>
            </a:pPr>
            <a:r>
              <a:rPr lang="ja-JP" altLang="en-US" sz="800" b="1" dirty="0">
                <a:latin typeface="ＭＳ 明朝"/>
                <a:ea typeface="ＭＳ 明朝"/>
                <a:cs typeface="ＭＳ Ｐゴシック" pitchFamily="50" charset="-128"/>
              </a:rPr>
              <a:t>　　　　　　　　　　　　対象診療</a:t>
            </a:r>
            <a:r>
              <a:rPr lang="ja-JP" altLang="en-US" sz="800" b="1">
                <a:latin typeface="ＭＳ 明朝"/>
                <a:ea typeface="ＭＳ 明朝"/>
                <a:cs typeface="ＭＳ Ｐゴシック" pitchFamily="50" charset="-128"/>
              </a:rPr>
              <a:t>年月は平成</a:t>
            </a:r>
            <a:r>
              <a:rPr lang="en-US" altLang="ja-JP" sz="800" b="1">
                <a:latin typeface="ＭＳ 明朝"/>
                <a:ea typeface="ＭＳ 明朝"/>
                <a:cs typeface="ＭＳ Ｐゴシック" pitchFamily="50" charset="-128"/>
              </a:rPr>
              <a:t>28</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4</a:t>
            </a:r>
            <a:r>
              <a:rPr lang="ja-JP" altLang="en-US" sz="800" b="1">
                <a:latin typeface="ＭＳ 明朝"/>
                <a:ea typeface="ＭＳ 明朝"/>
                <a:cs typeface="ＭＳ Ｐゴシック" pitchFamily="50" charset="-128"/>
              </a:rPr>
              <a:t>月～平成</a:t>
            </a:r>
            <a:r>
              <a:rPr lang="en-US" altLang="ja-JP" sz="800" b="1">
                <a:latin typeface="ＭＳ 明朝"/>
                <a:ea typeface="ＭＳ 明朝"/>
                <a:cs typeface="ＭＳ Ｐゴシック" pitchFamily="50" charset="-128"/>
              </a:rPr>
              <a:t>29</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3</a:t>
            </a:r>
            <a:r>
              <a:rPr lang="ja-JP" altLang="en-US" sz="800" b="1">
                <a:latin typeface="ＭＳ 明朝"/>
                <a:ea typeface="ＭＳ 明朝"/>
                <a:cs typeface="ＭＳ Ｐゴシック" pitchFamily="50" charset="-128"/>
              </a:rPr>
              <a:t>月診療分</a:t>
            </a:r>
            <a:r>
              <a:rPr lang="en-US" altLang="ja-JP" sz="800" b="1">
                <a:latin typeface="ＭＳ 明朝"/>
                <a:ea typeface="ＭＳ 明朝"/>
                <a:cs typeface="ＭＳ Ｐゴシック" pitchFamily="50" charset="-128"/>
              </a:rPr>
              <a:t>(12</a:t>
            </a:r>
            <a:r>
              <a:rPr lang="ja-JP" altLang="en-US" sz="800" b="1">
                <a:latin typeface="ＭＳ 明朝"/>
                <a:ea typeface="ＭＳ 明朝"/>
                <a:cs typeface="ＭＳ Ｐゴシック" pitchFamily="50" charset="-128"/>
              </a:rPr>
              <a:t>カ月分</a:t>
            </a:r>
            <a:r>
              <a:rPr lang="en-US" altLang="ja-JP" sz="800" b="1">
                <a:latin typeface="ＭＳ 明朝"/>
                <a:ea typeface="ＭＳ 明朝"/>
                <a:cs typeface="ＭＳ Ｐゴシック" pitchFamily="50" charset="-128"/>
              </a:rPr>
              <a:t>)</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fontAlgn="base">
              <a:spcBef>
                <a:spcPct val="0"/>
              </a:spcBef>
              <a:spcAft>
                <a:spcPct val="0"/>
              </a:spcAft>
            </a:pPr>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b="1" dirty="0">
              <a:latin typeface="ＭＳ 明朝"/>
              <a:ea typeface="ＭＳ 明朝"/>
            </a:endParaRPr>
          </a:p>
          <a:p>
            <a:pPr lvl="0" fontAlgn="base">
              <a:spcBef>
                <a:spcPct val="0"/>
              </a:spcBef>
              <a:spcAft>
                <a:spcPct val="0"/>
              </a:spcAft>
            </a:pPr>
            <a:r>
              <a:rPr lang="en-US" altLang="ja-JP" sz="800" dirty="0">
                <a:latin typeface="ＭＳ 明朝"/>
                <a:ea typeface="ＭＳ 明朝"/>
                <a:cs typeface="ＭＳ Ｐゴシック" pitchFamily="50" charset="-128"/>
              </a:rPr>
              <a:t>※1…</a:t>
            </a:r>
            <a:r>
              <a:rPr lang="ja-JP" altLang="en-US" sz="800" dirty="0">
                <a:latin typeface="ＭＳ 明朝"/>
                <a:ea typeface="ＭＳ 明朝"/>
                <a:cs typeface="ＭＳ Ｐゴシック" pitchFamily="50" charset="-128"/>
              </a:rPr>
              <a:t>糖尿病起因以外の腎臓病患者</a:t>
            </a:r>
            <a:endParaRPr lang="en-US" altLang="ja-JP" sz="800" dirty="0">
              <a:latin typeface="ＭＳ 明朝"/>
              <a:ea typeface="ＭＳ 明朝"/>
              <a:cs typeface="ＭＳ Ｐゴシック" pitchFamily="50" charset="-128"/>
            </a:endParaRPr>
          </a:p>
          <a:p>
            <a:r>
              <a:rPr lang="en-US" altLang="ja-JP" sz="800" dirty="0">
                <a:latin typeface="ＭＳ 明朝"/>
                <a:ea typeface="ＭＳ 明朝"/>
                <a:cs typeface="ＭＳ Ｐゴシック" pitchFamily="50" charset="-128"/>
              </a:rPr>
              <a:t>※2…</a:t>
            </a:r>
            <a:r>
              <a:rPr lang="en-US" altLang="ja-JP" sz="800" dirty="0">
                <a:solidFill>
                  <a:schemeClr val="dk1"/>
                </a:solidFill>
                <a:latin typeface="ＭＳ 明朝"/>
                <a:ea typeface="ＭＳ 明朝"/>
              </a:rPr>
              <a:t>Ⅰ</a:t>
            </a:r>
            <a:r>
              <a:rPr lang="ja-JP" altLang="en-US" sz="800" dirty="0">
                <a:solidFill>
                  <a:schemeClr val="dk1"/>
                </a:solidFill>
                <a:latin typeface="ＭＳ 明朝"/>
                <a:ea typeface="ＭＳ 明朝"/>
              </a:rPr>
              <a:t>型糖尿病</a:t>
            </a:r>
            <a:r>
              <a:rPr lang="ja-JP" altLang="ja-JP" sz="800" dirty="0">
                <a:solidFill>
                  <a:schemeClr val="dk1"/>
                </a:solidFill>
                <a:latin typeface="ＭＳ 明朝"/>
                <a:ea typeface="ＭＳ 明朝"/>
              </a:rPr>
              <a:t>や、指導対象として適切でない患者</a:t>
            </a:r>
            <a:r>
              <a:rPr lang="en-US" altLang="ja-JP" sz="800" dirty="0">
                <a:solidFill>
                  <a:schemeClr val="dk1"/>
                </a:solidFill>
                <a:latin typeface="ＭＳ 明朝"/>
                <a:ea typeface="ＭＳ 明朝"/>
              </a:rPr>
              <a:t>(</a:t>
            </a:r>
            <a:r>
              <a:rPr lang="ja-JP" altLang="en-US" sz="800" dirty="0">
                <a:solidFill>
                  <a:schemeClr val="dk1"/>
                </a:solidFill>
                <a:latin typeface="ＭＳ 明朝"/>
                <a:ea typeface="ＭＳ 明朝"/>
              </a:rPr>
              <a:t>透析患者等</a:t>
            </a:r>
            <a:r>
              <a:rPr lang="en-US" altLang="ja-JP" sz="800" dirty="0">
                <a:solidFill>
                  <a:schemeClr val="dk1"/>
                </a:solidFill>
                <a:latin typeface="ＭＳ 明朝"/>
                <a:ea typeface="ＭＳ 明朝"/>
              </a:rPr>
              <a:t>)</a:t>
            </a:r>
          </a:p>
          <a:p>
            <a:pPr lvl="0" fontAlgn="base">
              <a:spcBef>
                <a:spcPct val="0"/>
              </a:spcBef>
              <a:spcAft>
                <a:spcPct val="0"/>
              </a:spcAft>
            </a:pPr>
            <a:r>
              <a:rPr lang="en-US" altLang="ja-JP" sz="800" dirty="0">
                <a:latin typeface="ＭＳ 明朝"/>
                <a:ea typeface="ＭＳ 明朝"/>
                <a:cs typeface="ＭＳ Ｐゴシック" pitchFamily="50" charset="-128"/>
              </a:rPr>
              <a:t>※3…</a:t>
            </a:r>
            <a:r>
              <a:rPr lang="ja-JP" altLang="en-US" sz="800" dirty="0">
                <a:latin typeface="ＭＳ 明朝"/>
                <a:ea typeface="ＭＳ 明朝"/>
                <a:cs typeface="ＭＳ Ｐゴシック" pitchFamily="50" charset="-128"/>
              </a:rPr>
              <a:t>複雑なケースが含まれる集団</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がん、難病、精神疾患、認知症等を確認できる患者</a:t>
            </a:r>
            <a:r>
              <a:rPr lang="en-US" altLang="ja-JP" sz="800" dirty="0">
                <a:latin typeface="ＭＳ 明朝"/>
                <a:ea typeface="ＭＳ 明朝"/>
                <a:cs typeface="ＭＳ Ｐゴシック" pitchFamily="50" charset="-128"/>
              </a:rPr>
              <a:t>)</a:t>
            </a:r>
          </a:p>
          <a:p>
            <a:pPr lvl="0" fontAlgn="base">
              <a:spcBef>
                <a:spcPct val="0"/>
              </a:spcBef>
              <a:spcAft>
                <a:spcPct val="0"/>
              </a:spcAft>
            </a:pPr>
            <a:r>
              <a:rPr lang="en-US" altLang="ja-JP" sz="800" dirty="0">
                <a:latin typeface="ＭＳ 明朝"/>
                <a:ea typeface="ＭＳ 明朝"/>
                <a:cs typeface="ＭＳ Ｐゴシック" pitchFamily="50" charset="-128"/>
              </a:rPr>
              <a:t>※4…</a:t>
            </a:r>
            <a:r>
              <a:rPr lang="ja-JP" altLang="en-US" sz="800" dirty="0">
                <a:latin typeface="ＭＳ 明朝"/>
                <a:ea typeface="ＭＳ 明朝"/>
                <a:cs typeface="ＭＳ Ｐゴシック" pitchFamily="50" charset="-128"/>
              </a:rPr>
              <a:t>比較的行動変容が現れやすい患者</a:t>
            </a:r>
          </a:p>
        </p:txBody>
      </p:sp>
      <p:sp>
        <p:nvSpPr>
          <p:cNvPr id="6"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41</a:t>
            </a:fld>
            <a:endParaRPr kumimoji="1" lang="ja-JP" altLang="en-US" dirty="0">
              <a:latin typeface="ＭＳ 明朝"/>
              <a:ea typeface="ＭＳ 明朝"/>
            </a:endParaRPr>
          </a:p>
        </p:txBody>
      </p:sp>
      <p:pic>
        <p:nvPicPr>
          <p:cNvPr id="49154" name="table9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384300"/>
            <a:ext cx="6130632" cy="3299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4254579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タイトル 1"/>
          <p:cNvSpPr txBox="1">
            <a:spLocks noChangeAspect="1"/>
          </p:cNvSpPr>
          <p:nvPr/>
        </p:nvSpPr>
        <p:spPr>
          <a:xfrm>
            <a:off x="381000" y="127000"/>
            <a:ext cx="6120000" cy="1996728"/>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(6)</a:t>
            </a:r>
            <a:r>
              <a:rPr lang="ja-JP" altLang="en-US" sz="1400" dirty="0">
                <a:latin typeface="ＭＳ 明朝"/>
                <a:ea typeface="ＭＳ 明朝"/>
                <a:cs typeface="Times New Roman" pitchFamily="18" charset="0"/>
              </a:rPr>
              <a:t>受診行動適正化に係る分析</a:t>
            </a:r>
            <a:endParaRPr lang="en-US" altLang="ja-JP" sz="1400" dirty="0">
              <a:latin typeface="ＭＳ 明朝"/>
              <a:ea typeface="ＭＳ 明朝"/>
              <a:cs typeface="Times New Roman" pitchFamily="18" charset="0"/>
            </a:endParaRPr>
          </a:p>
          <a:p>
            <a:pPr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ja-JP" altLang="en-US" sz="1200" dirty="0">
                <a:solidFill>
                  <a:prstClr val="black"/>
                </a:solidFill>
                <a:latin typeface="ＭＳ 明朝" panose="02020609040205080304" pitchFamily="17" charset="-128"/>
                <a:ea typeface="ＭＳ 明朝" panose="02020609040205080304" pitchFamily="17" charset="-128"/>
              </a:rPr>
              <a:t>多受診</a:t>
            </a:r>
            <a:r>
              <a:rPr lang="en-US" altLang="ja-JP" sz="1200" dirty="0">
                <a:solidFill>
                  <a:prstClr val="black"/>
                </a:solidFill>
                <a:latin typeface="ＭＳ 明朝" panose="02020609040205080304" pitchFamily="17" charset="-128"/>
                <a:ea typeface="ＭＳ 明朝" panose="02020609040205080304" pitchFamily="17" charset="-128"/>
              </a:rPr>
              <a:t>(</a:t>
            </a:r>
            <a:r>
              <a:rPr lang="ja-JP" altLang="en-US" sz="1200" dirty="0">
                <a:solidFill>
                  <a:prstClr val="black"/>
                </a:solidFill>
                <a:latin typeface="ＭＳ 明朝" panose="02020609040205080304" pitchFamily="17" charset="-128"/>
                <a:ea typeface="ＭＳ 明朝" panose="02020609040205080304" pitchFamily="17" charset="-128"/>
              </a:rPr>
              <a:t>重複受診、頻回受診、重複服薬</a:t>
            </a:r>
            <a:r>
              <a:rPr lang="en-US" altLang="ja-JP" sz="1200" dirty="0">
                <a:solidFill>
                  <a:prstClr val="black"/>
                </a:solidFill>
                <a:latin typeface="ＭＳ 明朝" panose="02020609040205080304" pitchFamily="17" charset="-128"/>
                <a:ea typeface="ＭＳ 明朝" panose="02020609040205080304" pitchFamily="17" charset="-128"/>
              </a:rPr>
              <a:t>)</a:t>
            </a:r>
            <a:r>
              <a:rPr lang="ja-JP" altLang="en-US" sz="1200" dirty="0">
                <a:solidFill>
                  <a:prstClr val="black"/>
                </a:solidFill>
                <a:latin typeface="ＭＳ 明朝" panose="02020609040205080304" pitchFamily="17" charset="-128"/>
                <a:ea typeface="ＭＳ 明朝" panose="02020609040205080304" pitchFamily="17" charset="-128"/>
              </a:rPr>
              <a:t>は、不適切な受診行動も含まれているため、これらの患者を正しい受診行動に導く指導が必要になります。</a:t>
            </a:r>
            <a:r>
              <a:rPr lang="ja-JP" altLang="en-US" sz="1200" dirty="0">
                <a:solidFill>
                  <a:prstClr val="black"/>
                </a:solidFill>
                <a:latin typeface="ＭＳ 明朝"/>
                <a:ea typeface="ＭＳ 明朝"/>
                <a:cs typeface="Times New Roman" pitchFamily="18" charset="0"/>
              </a:rPr>
              <a:t>指導対象者数の分析結果は以下</a:t>
            </a:r>
            <a:r>
              <a:rPr lang="ja-JP" altLang="en-US" sz="1200" dirty="0" smtClean="0">
                <a:solidFill>
                  <a:prstClr val="black"/>
                </a:solidFill>
                <a:latin typeface="ＭＳ 明朝"/>
                <a:ea typeface="ＭＳ 明朝"/>
                <a:cs typeface="Times New Roman" pitchFamily="18" charset="0"/>
              </a:rPr>
              <a:t>のとお</a:t>
            </a:r>
            <a:r>
              <a:rPr lang="ja-JP" altLang="en-US" sz="1200" dirty="0">
                <a:solidFill>
                  <a:prstClr val="black"/>
                </a:solidFill>
                <a:latin typeface="ＭＳ 明朝"/>
                <a:ea typeface="ＭＳ 明朝"/>
                <a:cs typeface="Times New Roman" pitchFamily="18" charset="0"/>
              </a:rPr>
              <a:t>り</a:t>
            </a:r>
            <a:r>
              <a:rPr lang="ja-JP" altLang="en-US" sz="1200" dirty="0" smtClean="0">
                <a:solidFill>
                  <a:prstClr val="black"/>
                </a:solidFill>
                <a:latin typeface="ＭＳ 明朝"/>
                <a:ea typeface="ＭＳ 明朝"/>
                <a:cs typeface="Times New Roman" pitchFamily="18" charset="0"/>
              </a:rPr>
              <a:t>です</a:t>
            </a:r>
            <a:r>
              <a:rPr lang="ja-JP" altLang="en-US" sz="1200" dirty="0">
                <a:solidFill>
                  <a:prstClr val="black"/>
                </a:solidFill>
                <a:latin typeface="ＭＳ 明朝"/>
                <a:ea typeface="ＭＳ 明朝"/>
                <a:cs typeface="Times New Roman" pitchFamily="18" charset="0"/>
              </a:rPr>
              <a:t>。</a:t>
            </a:r>
            <a:endParaRPr lang="en-US" altLang="ja-JP" sz="1200" dirty="0">
              <a:solidFill>
                <a:prstClr val="black"/>
              </a:solidFill>
              <a:latin typeface="ＭＳ 明朝"/>
              <a:ea typeface="ＭＳ 明朝"/>
              <a:cs typeface="Times New Roman" pitchFamily="18" charset="0"/>
            </a:endParaRPr>
          </a:p>
          <a:p>
            <a:pPr fontAlgn="base">
              <a:lnSpc>
                <a:spcPct val="125000"/>
              </a:lnSpc>
              <a:spcBef>
                <a:spcPct val="0"/>
              </a:spcBef>
              <a:spcAft>
                <a:spcPct val="0"/>
              </a:spcAft>
            </a:pPr>
            <a:r>
              <a:rPr lang="ja-JP" altLang="ja-JP" sz="1200" dirty="0">
                <a:latin typeface="ＭＳ 明朝"/>
                <a:ea typeface="ＭＳ 明朝"/>
              </a:rPr>
              <a:t>　</a:t>
            </a:r>
            <a:r>
              <a:rPr lang="ja-JP" altLang="en-US" sz="1200" dirty="0">
                <a:latin typeface="ＭＳ 明朝"/>
                <a:ea typeface="ＭＳ 明朝"/>
                <a:cs typeface="Times New Roman" pitchFamily="18" charset="0"/>
              </a:rPr>
              <a:t>ひと月に同系の疾病を理由に複数の医療機関に受診している</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重複受診者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や、ひと月に同一の医療機関に一定回数以上受診している</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頻回受診者</a:t>
            </a:r>
            <a:r>
              <a:rPr lang="en-US" altLang="ja-JP" sz="1200" dirty="0">
                <a:latin typeface="ＭＳ 明朝"/>
                <a:ea typeface="ＭＳ 明朝"/>
                <a:cs typeface="Times New Roman" pitchFamily="18" charset="0"/>
              </a:rPr>
              <a:t>｣</a:t>
            </a:r>
            <a:r>
              <a:rPr lang="ja-JP" altLang="en-US" sz="1200" dirty="0" err="1">
                <a:latin typeface="ＭＳ 明朝"/>
                <a:ea typeface="ＭＳ 明朝"/>
                <a:cs typeface="Times New Roman" pitchFamily="18" charset="0"/>
              </a:rPr>
              <a:t>、</a:t>
            </a:r>
            <a:r>
              <a:rPr lang="ja-JP" altLang="en-US" sz="1200" dirty="0">
                <a:latin typeface="ＭＳ 明朝"/>
                <a:ea typeface="ＭＳ 明朝"/>
                <a:cs typeface="Times New Roman" pitchFamily="18" charset="0"/>
              </a:rPr>
              <a:t>ひと月に同系の医薬品が複数の医療機関で処方され、処方日数が一定以上の</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重複服薬者</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について</a:t>
            </a:r>
            <a:r>
              <a:rPr lang="ja-JP" altLang="en-US" sz="1200" dirty="0">
                <a:solidFill>
                  <a:prstClr val="black"/>
                </a:solidFill>
                <a:latin typeface="ＭＳ 明朝"/>
                <a:ea typeface="ＭＳ 明朝"/>
              </a:rPr>
              <a:t>平成</a:t>
            </a:r>
            <a:r>
              <a:rPr lang="en-US" altLang="ja-JP" sz="1200" dirty="0">
                <a:solidFill>
                  <a:prstClr val="black"/>
                </a:solidFill>
                <a:latin typeface="ＭＳ 明朝"/>
                <a:ea typeface="ＭＳ 明朝"/>
              </a:rPr>
              <a:t>28</a:t>
            </a:r>
            <a:r>
              <a:rPr lang="ja-JP" altLang="en-US" sz="1200" dirty="0">
                <a:solidFill>
                  <a:prstClr val="black"/>
                </a:solidFill>
                <a:latin typeface="ＭＳ 明朝"/>
                <a:ea typeface="ＭＳ 明朝"/>
              </a:rPr>
              <a:t>年</a:t>
            </a:r>
            <a:r>
              <a:rPr lang="en-US" altLang="ja-JP" sz="1200" dirty="0">
                <a:solidFill>
                  <a:prstClr val="black"/>
                </a:solidFill>
                <a:latin typeface="ＭＳ 明朝"/>
                <a:ea typeface="ＭＳ 明朝"/>
              </a:rPr>
              <a:t>4</a:t>
            </a:r>
            <a:r>
              <a:rPr lang="ja-JP" altLang="en-US" sz="1200" dirty="0">
                <a:solidFill>
                  <a:prstClr val="black"/>
                </a:solidFill>
                <a:latin typeface="ＭＳ 明朝"/>
                <a:ea typeface="ＭＳ 明朝"/>
              </a:rPr>
              <a:t>月～平成</a:t>
            </a:r>
            <a:r>
              <a:rPr lang="en-US" altLang="ja-JP" sz="1200" dirty="0">
                <a:solidFill>
                  <a:prstClr val="black"/>
                </a:solidFill>
                <a:latin typeface="ＭＳ 明朝"/>
                <a:ea typeface="ＭＳ 明朝"/>
              </a:rPr>
              <a:t>29</a:t>
            </a:r>
            <a:r>
              <a:rPr lang="ja-JP" altLang="en-US" sz="1200" dirty="0">
                <a:solidFill>
                  <a:prstClr val="black"/>
                </a:solidFill>
                <a:latin typeface="ＭＳ 明朝"/>
                <a:ea typeface="ＭＳ 明朝"/>
              </a:rPr>
              <a:t>年</a:t>
            </a:r>
            <a:r>
              <a:rPr lang="en-US" altLang="ja-JP" sz="1200" dirty="0">
                <a:solidFill>
                  <a:prstClr val="black"/>
                </a:solidFill>
                <a:latin typeface="ＭＳ 明朝"/>
                <a:ea typeface="ＭＳ 明朝"/>
              </a:rPr>
              <a:t>3</a:t>
            </a:r>
            <a:r>
              <a:rPr lang="ja-JP" altLang="en-US" sz="1200" dirty="0">
                <a:solidFill>
                  <a:prstClr val="black"/>
                </a:solidFill>
                <a:latin typeface="ＭＳ 明朝"/>
                <a:ea typeface="ＭＳ 明朝"/>
              </a:rPr>
              <a:t>月診療分</a:t>
            </a:r>
            <a:r>
              <a:rPr lang="en-US" altLang="ja-JP" sz="1200" dirty="0">
                <a:solidFill>
                  <a:prstClr val="black"/>
                </a:solidFill>
                <a:latin typeface="ＭＳ 明朝"/>
                <a:ea typeface="ＭＳ 明朝"/>
              </a:rPr>
              <a:t>(12</a:t>
            </a:r>
            <a:r>
              <a:rPr lang="ja-JP" altLang="en-US" sz="1200" dirty="0">
                <a:solidFill>
                  <a:prstClr val="black"/>
                </a:solidFill>
                <a:latin typeface="ＭＳ 明朝"/>
                <a:ea typeface="ＭＳ 明朝"/>
              </a:rPr>
              <a:t>カ月分</a:t>
            </a:r>
            <a:r>
              <a:rPr lang="en-US" altLang="ja-JP" sz="1200" dirty="0">
                <a:solidFill>
                  <a:prstClr val="black"/>
                </a:solidFill>
                <a:latin typeface="ＭＳ 明朝"/>
                <a:ea typeface="ＭＳ 明朝"/>
              </a:rPr>
              <a:t>)</a:t>
            </a:r>
            <a:r>
              <a:rPr lang="ja-JP" altLang="en-US" sz="1200" dirty="0">
                <a:latin typeface="ＭＳ 明朝"/>
                <a:ea typeface="ＭＳ 明朝"/>
                <a:cs typeface="Times New Roman" pitchFamily="18" charset="0"/>
              </a:rPr>
              <a:t>のレセプトデータを用いて分析しました。</a:t>
            </a:r>
            <a:endParaRPr lang="en-US" altLang="ja-JP" sz="1200" dirty="0">
              <a:solidFill>
                <a:prstClr val="black"/>
              </a:solidFill>
              <a:latin typeface="ＭＳ 明朝" panose="02020609040205080304" pitchFamily="17" charset="-128"/>
              <a:ea typeface="ＭＳ 明朝" panose="02020609040205080304" pitchFamily="17" charset="-128"/>
            </a:endParaRPr>
          </a:p>
        </p:txBody>
      </p:sp>
      <p:sp>
        <p:nvSpPr>
          <p:cNvPr id="10" name="正方形/長方形 9"/>
          <p:cNvSpPr/>
          <p:nvPr/>
        </p:nvSpPr>
        <p:spPr>
          <a:xfrm>
            <a:off x="365328" y="6808549"/>
            <a:ext cx="6120680" cy="276999"/>
          </a:xfrm>
          <a:prstGeom prst="rect">
            <a:avLst/>
          </a:prstGeom>
        </p:spPr>
        <p:txBody>
          <a:bodyPr wrap="square" lIns="0" rIns="0" anchor="ctr" anchorCtr="0">
            <a:spAutoFit/>
          </a:bodyPr>
          <a:lstStyle/>
          <a:p>
            <a:r>
              <a:rPr lang="ja-JP" altLang="ja-JP" sz="1200" dirty="0">
                <a:latin typeface="ＭＳ 明朝"/>
                <a:ea typeface="ＭＳ 明朝"/>
              </a:rPr>
              <a:t>重複服薬者</a:t>
            </a:r>
            <a:r>
              <a:rPr lang="ja-JP" altLang="en-US" sz="1200" dirty="0">
                <a:latin typeface="ＭＳ 明朝"/>
                <a:ea typeface="ＭＳ 明朝"/>
              </a:rPr>
              <a:t>数</a:t>
            </a:r>
          </a:p>
        </p:txBody>
      </p:sp>
      <p:sp>
        <p:nvSpPr>
          <p:cNvPr id="14" name="Rectangle 2"/>
          <p:cNvSpPr>
            <a:spLocks noChangeArrowheads="1"/>
          </p:cNvSpPr>
          <p:nvPr/>
        </p:nvSpPr>
        <p:spPr bwMode="auto">
          <a:xfrm>
            <a:off x="381000" y="2099220"/>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marL="0" marR="0" lvl="0" indent="0" algn="l" defTabSz="914400" rtl="0" fontAlgn="base" latinLnBrk="0" hangingPunct="1">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rPr>
              <a:t>重複受診者数</a:t>
            </a:r>
          </a:p>
        </p:txBody>
      </p: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42</a:t>
            </a:fld>
            <a:endParaRPr kumimoji="1" lang="ja-JP" altLang="en-US" dirty="0">
              <a:latin typeface="ＭＳ 明朝"/>
              <a:ea typeface="ＭＳ 明朝"/>
            </a:endParaRPr>
          </a:p>
        </p:txBody>
      </p:sp>
      <p:sp>
        <p:nvSpPr>
          <p:cNvPr id="9" name="正方形/長方形 8"/>
          <p:cNvSpPr/>
          <p:nvPr/>
        </p:nvSpPr>
        <p:spPr>
          <a:xfrm>
            <a:off x="381000" y="4571242"/>
            <a:ext cx="6120680" cy="276999"/>
          </a:xfrm>
          <a:prstGeom prst="rect">
            <a:avLst/>
          </a:prstGeom>
        </p:spPr>
        <p:txBody>
          <a:bodyPr wrap="square" lIns="0" rIns="0" anchor="ctr" anchorCtr="0">
            <a:spAutoFit/>
          </a:bodyPr>
          <a:lstStyle/>
          <a:p>
            <a:r>
              <a:rPr lang="ja-JP" altLang="ja-JP" sz="1200" dirty="0">
                <a:latin typeface="ＭＳ 明朝"/>
                <a:ea typeface="ＭＳ 明朝"/>
              </a:rPr>
              <a:t>頻回受診者</a:t>
            </a:r>
            <a:r>
              <a:rPr lang="ja-JP" altLang="en-US" sz="1200" dirty="0">
                <a:latin typeface="ＭＳ 明朝"/>
                <a:ea typeface="ＭＳ 明朝"/>
              </a:rPr>
              <a:t>数</a:t>
            </a:r>
          </a:p>
        </p:txBody>
      </p:sp>
      <p:sp>
        <p:nvSpPr>
          <p:cNvPr id="13" name="テキスト ボックス 12"/>
          <p:cNvSpPr txBox="1">
            <a:spLocks noChangeAspect="1"/>
          </p:cNvSpPr>
          <p:nvPr/>
        </p:nvSpPr>
        <p:spPr>
          <a:xfrm>
            <a:off x="381000" y="3680112"/>
            <a:ext cx="6120000" cy="830997"/>
          </a:xfrm>
          <a:prstGeom prst="rect">
            <a:avLst/>
          </a:prstGeom>
          <a:noFill/>
        </p:spPr>
        <p:txBody>
          <a:bodyPr wrap="square" lIns="0" rIns="0" rtlCol="0">
            <a:spAutoFit/>
          </a:bodyPr>
          <a:lstStyle/>
          <a:p>
            <a:pPr lvl="0" fontAlgn="base">
              <a:spcBef>
                <a:spcPct val="0"/>
              </a:spcBef>
              <a:spcAft>
                <a:spcPct val="0"/>
              </a:spcAft>
            </a:pPr>
            <a:r>
              <a:rPr lang="ja-JP" altLang="ja-JP" sz="800" b="1" dirty="0">
                <a:latin typeface="ＭＳ 明朝"/>
                <a:ea typeface="ＭＳ 明朝"/>
                <a:cs typeface="ＭＳ Ｐゴシック" pitchFamily="50" charset="-128"/>
              </a:rPr>
              <a:t>デ</a:t>
            </a:r>
            <a:r>
              <a:rPr lang="ja-JP" altLang="en-US" sz="800" b="1" dirty="0">
                <a:latin typeface="ＭＳ 明朝"/>
                <a:ea typeface="ＭＳ 明朝"/>
                <a:cs typeface="ＭＳ Ｐゴシック" pitchFamily="50" charset="-128"/>
              </a:rPr>
              <a:t>ータ化範囲</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cs typeface="ＭＳ Ｐゴシック" pitchFamily="50" charset="-128"/>
              </a:rPr>
              <a:t>分析対象</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r>
              <a:rPr lang="ja-JP" altLang="en-US" sz="800" b="1" dirty="0">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lvl="0" fontAlgn="base">
              <a:spcBef>
                <a:spcPct val="0"/>
              </a:spcBef>
              <a:spcAft>
                <a:spcPct val="0"/>
              </a:spcAft>
            </a:pPr>
            <a:r>
              <a:rPr lang="ja-JP" altLang="en-US" sz="800" b="1" dirty="0">
                <a:latin typeface="ＭＳ 明朝"/>
                <a:ea typeface="ＭＳ 明朝"/>
                <a:cs typeface="ＭＳ Ｐゴシック" pitchFamily="50" charset="-128"/>
              </a:rPr>
              <a:t>　　　　　　　　　　　　対象診療年月は平成</a:t>
            </a:r>
            <a:r>
              <a:rPr lang="en-US" altLang="ja-JP" sz="800" b="1" dirty="0">
                <a:latin typeface="ＭＳ 明朝"/>
                <a:ea typeface="ＭＳ 明朝"/>
                <a:cs typeface="ＭＳ Ｐゴシック" pitchFamily="50" charset="-128"/>
              </a:rPr>
              <a:t>28</a:t>
            </a:r>
            <a:r>
              <a:rPr lang="ja-JP" altLang="en-US" sz="800" b="1" dirty="0">
                <a:latin typeface="ＭＳ 明朝"/>
                <a:ea typeface="ＭＳ 明朝"/>
                <a:cs typeface="ＭＳ Ｐゴシック" pitchFamily="50" charset="-128"/>
              </a:rPr>
              <a:t>年</a:t>
            </a:r>
            <a:r>
              <a:rPr lang="en-US" altLang="ja-JP" sz="800" b="1" dirty="0">
                <a:latin typeface="ＭＳ 明朝"/>
                <a:ea typeface="ＭＳ 明朝"/>
                <a:cs typeface="ＭＳ Ｐゴシック" pitchFamily="50" charset="-128"/>
              </a:rPr>
              <a:t>4</a:t>
            </a:r>
            <a:r>
              <a:rPr lang="ja-JP" altLang="en-US" sz="800" b="1" dirty="0">
                <a:latin typeface="ＭＳ 明朝"/>
                <a:ea typeface="ＭＳ 明朝"/>
                <a:cs typeface="ＭＳ Ｐゴシック" pitchFamily="50" charset="-128"/>
              </a:rPr>
              <a:t>月～平成</a:t>
            </a:r>
            <a:r>
              <a:rPr lang="en-US" altLang="ja-JP" sz="800" b="1" dirty="0">
                <a:latin typeface="ＭＳ 明朝"/>
                <a:ea typeface="ＭＳ 明朝"/>
                <a:cs typeface="ＭＳ Ｐゴシック" pitchFamily="50" charset="-128"/>
              </a:rPr>
              <a:t>29</a:t>
            </a:r>
            <a:r>
              <a:rPr lang="ja-JP" altLang="en-US" sz="800" b="1" dirty="0">
                <a:latin typeface="ＭＳ 明朝"/>
                <a:ea typeface="ＭＳ 明朝"/>
                <a:cs typeface="ＭＳ Ｐゴシック" pitchFamily="50" charset="-128"/>
              </a:rPr>
              <a:t>年</a:t>
            </a:r>
            <a:r>
              <a:rPr lang="en-US" altLang="ja-JP" sz="800" b="1" dirty="0">
                <a:latin typeface="ＭＳ 明朝"/>
                <a:ea typeface="ＭＳ 明朝"/>
                <a:cs typeface="ＭＳ Ｐゴシック" pitchFamily="50" charset="-128"/>
              </a:rPr>
              <a:t>3</a:t>
            </a:r>
            <a:r>
              <a:rPr lang="ja-JP" altLang="en-US" sz="800" b="1" dirty="0">
                <a:latin typeface="ＭＳ 明朝"/>
                <a:ea typeface="ＭＳ 明朝"/>
                <a:cs typeface="ＭＳ Ｐゴシック" pitchFamily="50" charset="-128"/>
              </a:rPr>
              <a:t>月診療分</a:t>
            </a:r>
            <a:r>
              <a:rPr lang="en-US" altLang="ja-JP" sz="800" b="1" dirty="0">
                <a:latin typeface="ＭＳ 明朝"/>
                <a:ea typeface="ＭＳ 明朝"/>
                <a:cs typeface="ＭＳ Ｐゴシック" pitchFamily="50" charset="-128"/>
              </a:rPr>
              <a:t>(12</a:t>
            </a:r>
            <a:r>
              <a:rPr lang="ja-JP" altLang="en-US" sz="800" b="1" dirty="0">
                <a:latin typeface="ＭＳ 明朝"/>
                <a:ea typeface="ＭＳ 明朝"/>
                <a:cs typeface="ＭＳ Ｐゴシック" pitchFamily="50" charset="-128"/>
              </a:rPr>
              <a:t>カ月分</a:t>
            </a:r>
            <a:r>
              <a:rPr lang="en-US" altLang="ja-JP" sz="800" b="1" dirty="0">
                <a:latin typeface="ＭＳ 明朝"/>
                <a:ea typeface="ＭＳ 明朝"/>
                <a:cs typeface="ＭＳ Ｐゴシック" pitchFamily="50" charset="-128"/>
              </a:rPr>
              <a:t>)</a:t>
            </a:r>
            <a:r>
              <a:rPr lang="ja-JP" altLang="en-US" sz="800" b="1" dirty="0" err="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fontAlgn="base">
              <a:spcBef>
                <a:spcPct val="0"/>
              </a:spcBef>
              <a:spcAft>
                <a:spcPct val="0"/>
              </a:spcAft>
            </a:pPr>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a:t>
            </a:r>
            <a:r>
              <a:rPr lang="en-US" altLang="ja-JP" sz="800" b="1" dirty="0">
                <a:latin typeface="ＭＳ 明朝"/>
                <a:ea typeface="ＭＳ 明朝"/>
              </a:rPr>
              <a:t>31</a:t>
            </a:r>
            <a:r>
              <a:rPr lang="ja-JP" altLang="en-US" sz="800" b="1" dirty="0">
                <a:latin typeface="ＭＳ 明朝"/>
                <a:ea typeface="ＭＳ 明朝"/>
              </a:rPr>
              <a:t>日時点。</a:t>
            </a:r>
            <a:endParaRPr lang="en-US" altLang="ja-JP" sz="800" b="1" dirty="0">
              <a:latin typeface="ＭＳ 明朝"/>
              <a:ea typeface="ＭＳ 明朝"/>
            </a:endParaRPr>
          </a:p>
          <a:p>
            <a:pPr lvl="0"/>
            <a:r>
              <a:rPr lang="ja-JP" altLang="en-US" sz="800" dirty="0">
                <a:latin typeface="ＭＳ 明朝"/>
                <a:ea typeface="ＭＳ 明朝"/>
              </a:rPr>
              <a:t>株式会社データホライゾン特許医療費分解を用いて算出。 </a:t>
            </a:r>
            <a:endParaRPr lang="en-US" altLang="ja-JP" sz="800" dirty="0">
              <a:latin typeface="ＭＳ 明朝"/>
              <a:ea typeface="ＭＳ 明朝"/>
            </a:endParaRPr>
          </a:p>
          <a:p>
            <a:pPr lvl="0"/>
            <a:r>
              <a:rPr lang="en-US" altLang="ja-JP" sz="800" dirty="0">
                <a:latin typeface="ＭＳ 明朝"/>
                <a:ea typeface="ＭＳ 明朝"/>
              </a:rPr>
              <a:t>※</a:t>
            </a:r>
            <a:r>
              <a:rPr lang="ja-JP" altLang="en-US" sz="800" dirty="0">
                <a:latin typeface="ＭＳ 明朝"/>
                <a:ea typeface="ＭＳ 明朝"/>
              </a:rPr>
              <a:t>重複受診者数</a:t>
            </a:r>
            <a:r>
              <a:rPr lang="en-US" altLang="ja-JP" sz="800" dirty="0">
                <a:latin typeface="ＭＳ 明朝"/>
                <a:ea typeface="ＭＳ 明朝"/>
              </a:rPr>
              <a:t>…1</a:t>
            </a:r>
            <a:r>
              <a:rPr lang="ja-JP" altLang="en-US" sz="800" dirty="0">
                <a:latin typeface="ＭＳ 明朝"/>
                <a:ea typeface="ＭＳ 明朝"/>
              </a:rPr>
              <a:t>カ月間に同系の疾病を理由に、</a:t>
            </a:r>
            <a:r>
              <a:rPr lang="en-US" altLang="ja-JP" sz="800" dirty="0">
                <a:latin typeface="ＭＳ 明朝"/>
                <a:ea typeface="ＭＳ 明朝"/>
              </a:rPr>
              <a:t>3</a:t>
            </a:r>
            <a:r>
              <a:rPr lang="ja-JP" altLang="en-US" sz="800" dirty="0">
                <a:latin typeface="ＭＳ 明朝"/>
                <a:ea typeface="ＭＳ 明朝"/>
              </a:rPr>
              <a:t>医療機関以上受診している人を対象とする。透析中、治療行為を行っていないレセプトは対象外とする。 </a:t>
            </a:r>
            <a:endParaRPr kumimoji="1" lang="ja-JP" altLang="en-US" sz="800" dirty="0">
              <a:latin typeface="ＭＳ 明朝"/>
              <a:ea typeface="ＭＳ 明朝"/>
            </a:endParaRPr>
          </a:p>
        </p:txBody>
      </p:sp>
      <p:sp>
        <p:nvSpPr>
          <p:cNvPr id="16" name="Rectangle 9"/>
          <p:cNvSpPr>
            <a:spLocks noChangeAspect="1" noChangeArrowheads="1"/>
          </p:cNvSpPr>
          <p:nvPr/>
        </p:nvSpPr>
        <p:spPr bwMode="auto">
          <a:xfrm>
            <a:off x="381000" y="6146707"/>
            <a:ext cx="6120679" cy="58477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lang="ja-JP" altLang="ja-JP" sz="800" b="1" dirty="0">
                <a:latin typeface="ＭＳ 明朝"/>
                <a:ea typeface="ＭＳ 明朝"/>
                <a:cs typeface="ＭＳ Ｐゴシック" pitchFamily="50" charset="-128"/>
              </a:rPr>
              <a:t>デ</a:t>
            </a:r>
            <a:r>
              <a:rPr lang="ja-JP" altLang="en-US" sz="800" b="1" dirty="0">
                <a:latin typeface="ＭＳ 明朝"/>
                <a:ea typeface="ＭＳ 明朝"/>
                <a:cs typeface="ＭＳ Ｐゴシック" pitchFamily="50" charset="-128"/>
              </a:rPr>
              <a:t>ータ化範囲</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cs typeface="ＭＳ Ｐゴシック" pitchFamily="50" charset="-128"/>
              </a:rPr>
              <a:t>分析</a:t>
            </a:r>
            <a:r>
              <a:rPr lang="ja-JP" altLang="en-US" sz="800" b="1">
                <a:latin typeface="ＭＳ 明朝"/>
                <a:ea typeface="ＭＳ 明朝"/>
                <a:cs typeface="ＭＳ Ｐゴシック" pitchFamily="50" charset="-128"/>
              </a:rPr>
              <a:t>対象</a:t>
            </a:r>
            <a:r>
              <a:rPr lang="en-US" altLang="ja-JP" sz="800" b="1">
                <a:latin typeface="ＭＳ 明朝"/>
                <a:ea typeface="ＭＳ 明朝"/>
                <a:cs typeface="ＭＳ Ｐゴシック" pitchFamily="50" charset="-128"/>
              </a:rPr>
              <a:t>)…</a:t>
            </a:r>
            <a:r>
              <a:rPr lang="ja-JP" altLang="en-US" sz="800" b="1">
                <a:latin typeface="ＭＳ 明朝"/>
                <a:ea typeface="ＭＳ 明朝"/>
              </a:rPr>
              <a:t>入院外、調剤の電子レセプト</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lvl="0" fontAlgn="base">
              <a:spcBef>
                <a:spcPct val="0"/>
              </a:spcBef>
              <a:spcAft>
                <a:spcPct val="0"/>
              </a:spcAft>
            </a:pPr>
            <a:r>
              <a:rPr lang="ja-JP" altLang="en-US" sz="800" b="1" dirty="0">
                <a:latin typeface="ＭＳ 明朝"/>
                <a:ea typeface="ＭＳ 明朝"/>
                <a:cs typeface="ＭＳ Ｐゴシック" pitchFamily="50" charset="-128"/>
              </a:rPr>
              <a:t>　　　　　　　　　　　　対象診療</a:t>
            </a:r>
            <a:r>
              <a:rPr lang="ja-JP" altLang="en-US" sz="800" b="1">
                <a:latin typeface="ＭＳ 明朝"/>
                <a:ea typeface="ＭＳ 明朝"/>
                <a:cs typeface="ＭＳ Ｐゴシック" pitchFamily="50" charset="-128"/>
              </a:rPr>
              <a:t>年月は平成</a:t>
            </a:r>
            <a:r>
              <a:rPr lang="en-US" altLang="ja-JP" sz="800" b="1">
                <a:latin typeface="ＭＳ 明朝"/>
                <a:ea typeface="ＭＳ 明朝"/>
                <a:cs typeface="ＭＳ Ｐゴシック" pitchFamily="50" charset="-128"/>
              </a:rPr>
              <a:t>28</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4</a:t>
            </a:r>
            <a:r>
              <a:rPr lang="ja-JP" altLang="en-US" sz="800" b="1">
                <a:latin typeface="ＭＳ 明朝"/>
                <a:ea typeface="ＭＳ 明朝"/>
                <a:cs typeface="ＭＳ Ｐゴシック" pitchFamily="50" charset="-128"/>
              </a:rPr>
              <a:t>月～平成</a:t>
            </a:r>
            <a:r>
              <a:rPr lang="en-US" altLang="ja-JP" sz="800" b="1">
                <a:latin typeface="ＭＳ 明朝"/>
                <a:ea typeface="ＭＳ 明朝"/>
                <a:cs typeface="ＭＳ Ｐゴシック" pitchFamily="50" charset="-128"/>
              </a:rPr>
              <a:t>29</a:t>
            </a:r>
            <a:r>
              <a:rPr lang="ja-JP" altLang="en-US" sz="800" b="1">
                <a:latin typeface="ＭＳ 明朝"/>
                <a:ea typeface="ＭＳ 明朝"/>
                <a:cs typeface="ＭＳ Ｐゴシック" pitchFamily="50" charset="-128"/>
              </a:rPr>
              <a:t>年</a:t>
            </a:r>
            <a:r>
              <a:rPr lang="en-US" altLang="ja-JP" sz="800" b="1">
                <a:latin typeface="ＭＳ 明朝"/>
                <a:ea typeface="ＭＳ 明朝"/>
                <a:cs typeface="ＭＳ Ｐゴシック" pitchFamily="50" charset="-128"/>
              </a:rPr>
              <a:t>3</a:t>
            </a:r>
            <a:r>
              <a:rPr lang="ja-JP" altLang="en-US" sz="800" b="1">
                <a:latin typeface="ＭＳ 明朝"/>
                <a:ea typeface="ＭＳ 明朝"/>
                <a:cs typeface="ＭＳ Ｐゴシック" pitchFamily="50" charset="-128"/>
              </a:rPr>
              <a:t>月診療分</a:t>
            </a:r>
            <a:r>
              <a:rPr lang="en-US" altLang="ja-JP" sz="800" b="1">
                <a:latin typeface="ＭＳ 明朝"/>
                <a:ea typeface="ＭＳ 明朝"/>
                <a:cs typeface="ＭＳ Ｐゴシック" pitchFamily="50" charset="-128"/>
              </a:rPr>
              <a:t>(12</a:t>
            </a:r>
            <a:r>
              <a:rPr lang="ja-JP" altLang="en-US" sz="800" b="1">
                <a:latin typeface="ＭＳ 明朝"/>
                <a:ea typeface="ＭＳ 明朝"/>
                <a:cs typeface="ＭＳ Ｐゴシック" pitchFamily="50" charset="-128"/>
              </a:rPr>
              <a:t>カ月分</a:t>
            </a:r>
            <a:r>
              <a:rPr lang="en-US" altLang="ja-JP" sz="800" b="1">
                <a:latin typeface="ＭＳ 明朝"/>
                <a:ea typeface="ＭＳ 明朝"/>
                <a:cs typeface="ＭＳ Ｐゴシック" pitchFamily="50" charset="-128"/>
              </a:rPr>
              <a:t>)</a:t>
            </a:r>
            <a:r>
              <a:rPr lang="ja-JP" altLang="en-US" sz="800" b="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fontAlgn="base">
              <a:spcBef>
                <a:spcPct val="0"/>
              </a:spcBef>
              <a:spcAft>
                <a:spcPct val="0"/>
              </a:spcAft>
            </a:pPr>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b="1" dirty="0">
              <a:latin typeface="ＭＳ 明朝"/>
              <a:ea typeface="ＭＳ 明朝"/>
            </a:endParaRPr>
          </a:p>
          <a:p>
            <a:pPr lvl="0"/>
            <a:r>
              <a:rPr lang="en-US" altLang="ja-JP" sz="800" dirty="0">
                <a:latin typeface="ＭＳ 明朝"/>
                <a:ea typeface="ＭＳ 明朝"/>
              </a:rPr>
              <a:t>※</a:t>
            </a:r>
            <a:r>
              <a:rPr lang="ja-JP" altLang="en-US" sz="800" dirty="0">
                <a:latin typeface="ＭＳ 明朝"/>
                <a:ea typeface="ＭＳ 明朝"/>
              </a:rPr>
              <a:t>頻回受診者数</a:t>
            </a:r>
            <a:r>
              <a:rPr lang="en-US" altLang="ja-JP" sz="800" dirty="0">
                <a:latin typeface="ＭＳ 明朝"/>
                <a:ea typeface="ＭＳ 明朝"/>
              </a:rPr>
              <a:t>…1</a:t>
            </a:r>
            <a:r>
              <a:rPr lang="ja-JP" altLang="en-US" sz="800" dirty="0">
                <a:latin typeface="ＭＳ 明朝"/>
                <a:ea typeface="ＭＳ 明朝"/>
              </a:rPr>
              <a:t>カ月間に</a:t>
            </a:r>
            <a:r>
              <a:rPr lang="en-US" altLang="ja-JP" sz="800" dirty="0">
                <a:latin typeface="ＭＳ 明朝"/>
                <a:ea typeface="ＭＳ 明朝"/>
              </a:rPr>
              <a:t>12</a:t>
            </a:r>
            <a:r>
              <a:rPr lang="ja-JP" altLang="en-US" sz="800" dirty="0">
                <a:latin typeface="ＭＳ 明朝"/>
                <a:ea typeface="ＭＳ 明朝"/>
              </a:rPr>
              <a:t>回以上受診している患者を対象とする。透析患者は対象外とする。 </a:t>
            </a:r>
            <a:endParaRPr kumimoji="1" lang="ja-JP" altLang="en-US" sz="8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9" name="Rectangle 9"/>
          <p:cNvSpPr>
            <a:spLocks noChangeAspect="1" noChangeArrowheads="1"/>
          </p:cNvSpPr>
          <p:nvPr/>
        </p:nvSpPr>
        <p:spPr bwMode="auto">
          <a:xfrm>
            <a:off x="381000" y="8406752"/>
            <a:ext cx="6120000" cy="58477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lang="ja-JP" altLang="ja-JP" sz="800" b="1" dirty="0">
                <a:latin typeface="ＭＳ 明朝"/>
                <a:ea typeface="ＭＳ 明朝"/>
                <a:cs typeface="ＭＳ Ｐゴシック" pitchFamily="50" charset="-128"/>
              </a:rPr>
              <a:t>デ</a:t>
            </a:r>
            <a:r>
              <a:rPr lang="ja-JP" altLang="en-US" sz="800" b="1" dirty="0">
                <a:latin typeface="ＭＳ 明朝"/>
                <a:ea typeface="ＭＳ 明朝"/>
                <a:cs typeface="ＭＳ Ｐゴシック" pitchFamily="50" charset="-128"/>
              </a:rPr>
              <a:t>ータ化範囲</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cs typeface="ＭＳ Ｐゴシック" pitchFamily="50" charset="-128"/>
              </a:rPr>
              <a:t>分析対象</a:t>
            </a:r>
            <a:r>
              <a:rPr lang="en-US" altLang="ja-JP" sz="800" b="1" dirty="0">
                <a:latin typeface="ＭＳ 明朝"/>
                <a:ea typeface="ＭＳ 明朝"/>
                <a:cs typeface="ＭＳ Ｐゴシック" pitchFamily="50" charset="-128"/>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r>
              <a:rPr lang="ja-JP" altLang="en-US" sz="800" b="1" dirty="0">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lvl="0" fontAlgn="base">
              <a:spcBef>
                <a:spcPct val="0"/>
              </a:spcBef>
              <a:spcAft>
                <a:spcPct val="0"/>
              </a:spcAft>
            </a:pPr>
            <a:r>
              <a:rPr lang="ja-JP" altLang="en-US" sz="800" b="1" dirty="0">
                <a:latin typeface="ＭＳ 明朝"/>
                <a:ea typeface="ＭＳ 明朝"/>
                <a:cs typeface="ＭＳ Ｐゴシック" pitchFamily="50" charset="-128"/>
              </a:rPr>
              <a:t>　　　　　　　　　　　　対象診療年月は平成</a:t>
            </a:r>
            <a:r>
              <a:rPr lang="en-US" altLang="ja-JP" sz="800" b="1" dirty="0">
                <a:latin typeface="ＭＳ 明朝"/>
                <a:ea typeface="ＭＳ 明朝"/>
                <a:cs typeface="ＭＳ Ｐゴシック" pitchFamily="50" charset="-128"/>
              </a:rPr>
              <a:t>28</a:t>
            </a:r>
            <a:r>
              <a:rPr lang="ja-JP" altLang="en-US" sz="800" b="1" dirty="0">
                <a:latin typeface="ＭＳ 明朝"/>
                <a:ea typeface="ＭＳ 明朝"/>
                <a:cs typeface="ＭＳ Ｐゴシック" pitchFamily="50" charset="-128"/>
              </a:rPr>
              <a:t>年</a:t>
            </a:r>
            <a:r>
              <a:rPr lang="en-US" altLang="ja-JP" sz="800" b="1" dirty="0">
                <a:latin typeface="ＭＳ 明朝"/>
                <a:ea typeface="ＭＳ 明朝"/>
                <a:cs typeface="ＭＳ Ｐゴシック" pitchFamily="50" charset="-128"/>
              </a:rPr>
              <a:t>4</a:t>
            </a:r>
            <a:r>
              <a:rPr lang="ja-JP" altLang="en-US" sz="800" b="1" dirty="0">
                <a:latin typeface="ＭＳ 明朝"/>
                <a:ea typeface="ＭＳ 明朝"/>
                <a:cs typeface="ＭＳ Ｐゴシック" pitchFamily="50" charset="-128"/>
              </a:rPr>
              <a:t>月～平成</a:t>
            </a:r>
            <a:r>
              <a:rPr lang="en-US" altLang="ja-JP" sz="800" b="1" dirty="0">
                <a:latin typeface="ＭＳ 明朝"/>
                <a:ea typeface="ＭＳ 明朝"/>
                <a:cs typeface="ＭＳ Ｐゴシック" pitchFamily="50" charset="-128"/>
              </a:rPr>
              <a:t>29</a:t>
            </a:r>
            <a:r>
              <a:rPr lang="ja-JP" altLang="en-US" sz="800" b="1" dirty="0">
                <a:latin typeface="ＭＳ 明朝"/>
                <a:ea typeface="ＭＳ 明朝"/>
                <a:cs typeface="ＭＳ Ｐゴシック" pitchFamily="50" charset="-128"/>
              </a:rPr>
              <a:t>年</a:t>
            </a:r>
            <a:r>
              <a:rPr lang="en-US" altLang="ja-JP" sz="800" b="1" dirty="0">
                <a:latin typeface="ＭＳ 明朝"/>
                <a:ea typeface="ＭＳ 明朝"/>
                <a:cs typeface="ＭＳ Ｐゴシック" pitchFamily="50" charset="-128"/>
              </a:rPr>
              <a:t>3</a:t>
            </a:r>
            <a:r>
              <a:rPr lang="ja-JP" altLang="en-US" sz="800" b="1" dirty="0">
                <a:latin typeface="ＭＳ 明朝"/>
                <a:ea typeface="ＭＳ 明朝"/>
                <a:cs typeface="ＭＳ Ｐゴシック" pitchFamily="50" charset="-128"/>
              </a:rPr>
              <a:t>月診療分</a:t>
            </a:r>
            <a:r>
              <a:rPr lang="en-US" altLang="ja-JP" sz="800" b="1" dirty="0">
                <a:latin typeface="ＭＳ 明朝"/>
                <a:ea typeface="ＭＳ 明朝"/>
                <a:cs typeface="ＭＳ Ｐゴシック" pitchFamily="50" charset="-128"/>
              </a:rPr>
              <a:t>(12</a:t>
            </a:r>
            <a:r>
              <a:rPr lang="ja-JP" altLang="en-US" sz="800" b="1" dirty="0">
                <a:latin typeface="ＭＳ 明朝"/>
                <a:ea typeface="ＭＳ 明朝"/>
                <a:cs typeface="ＭＳ Ｐゴシック" pitchFamily="50" charset="-128"/>
              </a:rPr>
              <a:t>カ月分</a:t>
            </a:r>
            <a:r>
              <a:rPr lang="en-US" altLang="ja-JP" sz="800" b="1" dirty="0">
                <a:latin typeface="ＭＳ 明朝"/>
                <a:ea typeface="ＭＳ 明朝"/>
                <a:cs typeface="ＭＳ Ｐゴシック" pitchFamily="50" charset="-128"/>
              </a:rPr>
              <a:t>)</a:t>
            </a:r>
            <a:r>
              <a:rPr lang="ja-JP" altLang="en-US" sz="800" b="1" dirty="0" err="1">
                <a:latin typeface="ＭＳ 明朝"/>
                <a:ea typeface="ＭＳ 明朝"/>
                <a:cs typeface="ＭＳ Ｐゴシック" pitchFamily="50" charset="-128"/>
              </a:rPr>
              <a:t>。</a:t>
            </a:r>
            <a:endParaRPr lang="en-US" altLang="ja-JP" sz="800" b="1" dirty="0">
              <a:latin typeface="ＭＳ 明朝"/>
              <a:ea typeface="ＭＳ 明朝"/>
              <a:cs typeface="ＭＳ Ｐゴシック" pitchFamily="50" charset="-128"/>
            </a:endParaRPr>
          </a:p>
          <a:p>
            <a:pPr fontAlgn="base">
              <a:spcBef>
                <a:spcPct val="0"/>
              </a:spcBef>
              <a:spcAft>
                <a:spcPct val="0"/>
              </a:spcAft>
            </a:pPr>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a:t>
            </a:r>
            <a:r>
              <a:rPr lang="en-US" altLang="ja-JP" sz="800" b="1" dirty="0">
                <a:latin typeface="ＭＳ 明朝"/>
                <a:ea typeface="ＭＳ 明朝"/>
              </a:rPr>
              <a:t>31</a:t>
            </a:r>
            <a:r>
              <a:rPr lang="ja-JP" altLang="en-US" sz="800" b="1" dirty="0">
                <a:latin typeface="ＭＳ 明朝"/>
                <a:ea typeface="ＭＳ 明朝"/>
              </a:rPr>
              <a:t>日時点。</a:t>
            </a:r>
            <a:endParaRPr lang="en-US" altLang="ja-JP" sz="800" b="1" dirty="0">
              <a:latin typeface="ＭＳ 明朝"/>
              <a:ea typeface="ＭＳ 明朝"/>
            </a:endParaRPr>
          </a:p>
          <a:p>
            <a:pPr lvl="0"/>
            <a:r>
              <a:rPr lang="en-US" altLang="ja-JP" sz="800" dirty="0">
                <a:latin typeface="ＭＳ 明朝"/>
                <a:ea typeface="ＭＳ 明朝"/>
              </a:rPr>
              <a:t>※</a:t>
            </a:r>
            <a:r>
              <a:rPr lang="ja-JP" altLang="en-US" sz="800" dirty="0">
                <a:latin typeface="ＭＳ 明朝"/>
                <a:ea typeface="ＭＳ 明朝"/>
              </a:rPr>
              <a:t>重複服薬者数</a:t>
            </a:r>
            <a:r>
              <a:rPr lang="en-US" altLang="ja-JP" sz="800" dirty="0">
                <a:latin typeface="ＭＳ 明朝"/>
                <a:ea typeface="ＭＳ 明朝"/>
              </a:rPr>
              <a:t>…1</a:t>
            </a:r>
            <a:r>
              <a:rPr lang="ja-JP" altLang="en-US" sz="800" dirty="0">
                <a:latin typeface="ＭＳ 明朝"/>
                <a:ea typeface="ＭＳ 明朝"/>
              </a:rPr>
              <a:t>カ月間に、同系の医薬品が複数の医療機関で処方され、同系医薬品の日数合計が</a:t>
            </a:r>
            <a:r>
              <a:rPr lang="en-US" altLang="ja-JP" sz="800" dirty="0">
                <a:latin typeface="ＭＳ 明朝"/>
                <a:ea typeface="ＭＳ 明朝"/>
              </a:rPr>
              <a:t>60</a:t>
            </a:r>
            <a:r>
              <a:rPr lang="ja-JP" altLang="en-US" sz="800" dirty="0">
                <a:latin typeface="ＭＳ 明朝"/>
                <a:ea typeface="ＭＳ 明朝"/>
              </a:rPr>
              <a:t>日を超える患者を対象とする。</a:t>
            </a:r>
            <a:endParaRPr kumimoji="1" lang="ja-JP" altLang="en-US" sz="800" b="0" i="0" u="none" strike="noStrike" cap="none" normalizeH="0" baseline="0" dirty="0">
              <a:ln>
                <a:noFill/>
              </a:ln>
              <a:solidFill>
                <a:schemeClr val="tx1"/>
              </a:solidFill>
              <a:effectLst/>
              <a:latin typeface="ＭＳ 明朝"/>
              <a:ea typeface="ＭＳ 明朝"/>
              <a:cs typeface="ＭＳ Ｐゴシック" pitchFamily="50" charset="-128"/>
            </a:endParaRPr>
          </a:p>
        </p:txBody>
      </p:sp>
      <p:grpSp>
        <p:nvGrpSpPr>
          <p:cNvPr id="2" name="Group 4"/>
          <p:cNvGrpSpPr>
            <a:grpSpLocks noChangeAspect="1"/>
          </p:cNvGrpSpPr>
          <p:nvPr/>
        </p:nvGrpSpPr>
        <p:grpSpPr bwMode="auto">
          <a:xfrm>
            <a:off x="381187" y="2376219"/>
            <a:ext cx="6119813" cy="1422401"/>
            <a:chOff x="240" y="1490"/>
            <a:chExt cx="3855" cy="896"/>
          </a:xfrm>
        </p:grpSpPr>
        <p:sp>
          <p:nvSpPr>
            <p:cNvPr id="4" name="Rectangle 5"/>
            <p:cNvSpPr>
              <a:spLocks noChangeArrowheads="1"/>
            </p:cNvSpPr>
            <p:nvPr/>
          </p:nvSpPr>
          <p:spPr bwMode="auto">
            <a:xfrm>
              <a:off x="240" y="2331"/>
              <a:ext cx="33" cy="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 name="Rectangle 6"/>
            <p:cNvSpPr>
              <a:spLocks noChangeArrowheads="1"/>
            </p:cNvSpPr>
            <p:nvPr/>
          </p:nvSpPr>
          <p:spPr bwMode="auto">
            <a:xfrm>
              <a:off x="726" y="159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6" name="Rectangle 7"/>
            <p:cNvSpPr>
              <a:spLocks noChangeArrowheads="1"/>
            </p:cNvSpPr>
            <p:nvPr/>
          </p:nvSpPr>
          <p:spPr bwMode="auto">
            <a:xfrm>
              <a:off x="1005" y="159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7" name="Rectangle 8"/>
            <p:cNvSpPr>
              <a:spLocks noChangeArrowheads="1"/>
            </p:cNvSpPr>
            <p:nvPr/>
          </p:nvSpPr>
          <p:spPr bwMode="auto">
            <a:xfrm>
              <a:off x="1285" y="159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8" name="Rectangle 9"/>
            <p:cNvSpPr>
              <a:spLocks noChangeArrowheads="1"/>
            </p:cNvSpPr>
            <p:nvPr/>
          </p:nvSpPr>
          <p:spPr bwMode="auto">
            <a:xfrm>
              <a:off x="1564" y="159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11" name="Rectangle 10"/>
            <p:cNvSpPr>
              <a:spLocks noChangeArrowheads="1"/>
            </p:cNvSpPr>
            <p:nvPr/>
          </p:nvSpPr>
          <p:spPr bwMode="auto">
            <a:xfrm>
              <a:off x="1843" y="159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15" name="Rectangle 11"/>
            <p:cNvSpPr>
              <a:spLocks noChangeArrowheads="1"/>
            </p:cNvSpPr>
            <p:nvPr/>
          </p:nvSpPr>
          <p:spPr bwMode="auto">
            <a:xfrm>
              <a:off x="2122" y="159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18" name="Rectangle 12"/>
            <p:cNvSpPr>
              <a:spLocks noChangeArrowheads="1"/>
            </p:cNvSpPr>
            <p:nvPr/>
          </p:nvSpPr>
          <p:spPr bwMode="auto">
            <a:xfrm>
              <a:off x="2384" y="1595"/>
              <a:ext cx="29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20" name="Rectangle 13"/>
            <p:cNvSpPr>
              <a:spLocks noChangeArrowheads="1"/>
            </p:cNvSpPr>
            <p:nvPr/>
          </p:nvSpPr>
          <p:spPr bwMode="auto">
            <a:xfrm>
              <a:off x="2670" y="1595"/>
              <a:ext cx="29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21" name="Rectangle 14"/>
            <p:cNvSpPr>
              <a:spLocks noChangeArrowheads="1"/>
            </p:cNvSpPr>
            <p:nvPr/>
          </p:nvSpPr>
          <p:spPr bwMode="auto">
            <a:xfrm>
              <a:off x="2949" y="1595"/>
              <a:ext cx="29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22" name="Rectangle 15"/>
            <p:cNvSpPr>
              <a:spLocks noChangeArrowheads="1"/>
            </p:cNvSpPr>
            <p:nvPr/>
          </p:nvSpPr>
          <p:spPr bwMode="auto">
            <a:xfrm>
              <a:off x="3239" y="159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23" name="Rectangle 16"/>
            <p:cNvSpPr>
              <a:spLocks noChangeArrowheads="1"/>
            </p:cNvSpPr>
            <p:nvPr/>
          </p:nvSpPr>
          <p:spPr bwMode="auto">
            <a:xfrm>
              <a:off x="3519" y="159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24" name="Rectangle 17"/>
            <p:cNvSpPr>
              <a:spLocks noChangeArrowheads="1"/>
            </p:cNvSpPr>
            <p:nvPr/>
          </p:nvSpPr>
          <p:spPr bwMode="auto">
            <a:xfrm>
              <a:off x="3789" y="159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25" name="Rectangle 18"/>
            <p:cNvSpPr>
              <a:spLocks noChangeArrowheads="1"/>
            </p:cNvSpPr>
            <p:nvPr/>
          </p:nvSpPr>
          <p:spPr bwMode="auto">
            <a:xfrm>
              <a:off x="287" y="1728"/>
              <a:ext cx="3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重複受診者数（人</a:t>
              </a:r>
              <a:r>
                <a:rPr kumimoji="0" lang="ja-JP" sz="5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6" name="Rectangle 19"/>
            <p:cNvSpPr>
              <a:spLocks noChangeArrowheads="1"/>
            </p:cNvSpPr>
            <p:nvPr/>
          </p:nvSpPr>
          <p:spPr bwMode="auto">
            <a:xfrm>
              <a:off x="936"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000" b="0" i="0" u="none" strike="noStrike" cap="none" normalizeH="0" baseline="0" dirty="0" smtClean="0">
                <a:ln>
                  <a:noFill/>
                </a:ln>
                <a:solidFill>
                  <a:schemeClr val="tx1"/>
                </a:solidFill>
                <a:effectLst/>
              </a:endParaRPr>
            </a:p>
          </p:txBody>
        </p:sp>
        <p:sp>
          <p:nvSpPr>
            <p:cNvPr id="27" name="Rectangle 20"/>
            <p:cNvSpPr>
              <a:spLocks noChangeArrowheads="1"/>
            </p:cNvSpPr>
            <p:nvPr/>
          </p:nvSpPr>
          <p:spPr bwMode="auto">
            <a:xfrm>
              <a:off x="1216"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000" b="0" i="0" u="none" strike="noStrike" cap="none" normalizeH="0" baseline="0" smtClean="0">
                <a:ln>
                  <a:noFill/>
                </a:ln>
                <a:solidFill>
                  <a:schemeClr val="tx1"/>
                </a:solidFill>
                <a:effectLst/>
              </a:endParaRPr>
            </a:p>
          </p:txBody>
        </p:sp>
        <p:sp>
          <p:nvSpPr>
            <p:cNvPr id="28" name="Rectangle 21"/>
            <p:cNvSpPr>
              <a:spLocks noChangeArrowheads="1"/>
            </p:cNvSpPr>
            <p:nvPr/>
          </p:nvSpPr>
          <p:spPr bwMode="auto">
            <a:xfrm>
              <a:off x="1495"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000" b="0" i="0" u="none" strike="noStrike" cap="none" normalizeH="0" baseline="0" smtClean="0">
                <a:ln>
                  <a:noFill/>
                </a:ln>
                <a:solidFill>
                  <a:schemeClr val="tx1"/>
                </a:solidFill>
                <a:effectLst/>
              </a:endParaRPr>
            </a:p>
          </p:txBody>
        </p:sp>
        <p:sp>
          <p:nvSpPr>
            <p:cNvPr id="29" name="Rectangle 22"/>
            <p:cNvSpPr>
              <a:spLocks noChangeArrowheads="1"/>
            </p:cNvSpPr>
            <p:nvPr/>
          </p:nvSpPr>
          <p:spPr bwMode="auto">
            <a:xfrm>
              <a:off x="1774"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000" b="0" i="0" u="none" strike="noStrike" cap="none" normalizeH="0" baseline="0" smtClean="0">
                <a:ln>
                  <a:noFill/>
                </a:ln>
                <a:solidFill>
                  <a:schemeClr val="tx1"/>
                </a:solidFill>
                <a:effectLst/>
              </a:endParaRPr>
            </a:p>
          </p:txBody>
        </p:sp>
        <p:sp>
          <p:nvSpPr>
            <p:cNvPr id="30" name="Rectangle 23"/>
            <p:cNvSpPr>
              <a:spLocks noChangeArrowheads="1"/>
            </p:cNvSpPr>
            <p:nvPr/>
          </p:nvSpPr>
          <p:spPr bwMode="auto">
            <a:xfrm>
              <a:off x="2053"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000" b="0" i="0" u="none" strike="noStrike" cap="none" normalizeH="0" baseline="0" smtClean="0">
                <a:ln>
                  <a:noFill/>
                </a:ln>
                <a:solidFill>
                  <a:schemeClr val="tx1"/>
                </a:solidFill>
                <a:effectLst/>
              </a:endParaRPr>
            </a:p>
          </p:txBody>
        </p:sp>
        <p:sp>
          <p:nvSpPr>
            <p:cNvPr id="31" name="Rectangle 24"/>
            <p:cNvSpPr>
              <a:spLocks noChangeArrowheads="1"/>
            </p:cNvSpPr>
            <p:nvPr/>
          </p:nvSpPr>
          <p:spPr bwMode="auto">
            <a:xfrm>
              <a:off x="2332"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000" b="0" i="0" u="none" strike="noStrike" cap="none" normalizeH="0" baseline="0" smtClean="0">
                <a:ln>
                  <a:noFill/>
                </a:ln>
                <a:solidFill>
                  <a:schemeClr val="tx1"/>
                </a:solidFill>
                <a:effectLst/>
              </a:endParaRPr>
            </a:p>
          </p:txBody>
        </p:sp>
        <p:sp>
          <p:nvSpPr>
            <p:cNvPr id="50176" name="Rectangle 25"/>
            <p:cNvSpPr>
              <a:spLocks noChangeArrowheads="1"/>
            </p:cNvSpPr>
            <p:nvPr/>
          </p:nvSpPr>
          <p:spPr bwMode="auto">
            <a:xfrm>
              <a:off x="2612"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000" b="0" i="0" u="none" strike="noStrike" cap="none" normalizeH="0" baseline="0" smtClean="0">
                <a:ln>
                  <a:noFill/>
                </a:ln>
                <a:solidFill>
                  <a:schemeClr val="tx1"/>
                </a:solidFill>
                <a:effectLst/>
              </a:endParaRPr>
            </a:p>
          </p:txBody>
        </p:sp>
        <p:sp>
          <p:nvSpPr>
            <p:cNvPr id="50177" name="Rectangle 26"/>
            <p:cNvSpPr>
              <a:spLocks noChangeArrowheads="1"/>
            </p:cNvSpPr>
            <p:nvPr/>
          </p:nvSpPr>
          <p:spPr bwMode="auto">
            <a:xfrm>
              <a:off x="2891"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000" b="0" i="0" u="none" strike="noStrike" cap="none" normalizeH="0" baseline="0" smtClean="0">
                <a:ln>
                  <a:noFill/>
                </a:ln>
                <a:solidFill>
                  <a:schemeClr val="tx1"/>
                </a:solidFill>
                <a:effectLst/>
              </a:endParaRPr>
            </a:p>
          </p:txBody>
        </p:sp>
        <p:sp>
          <p:nvSpPr>
            <p:cNvPr id="50181" name="Rectangle 27"/>
            <p:cNvSpPr>
              <a:spLocks noChangeArrowheads="1"/>
            </p:cNvSpPr>
            <p:nvPr/>
          </p:nvSpPr>
          <p:spPr bwMode="auto">
            <a:xfrm>
              <a:off x="3170"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000" b="0" i="0" u="none" strike="noStrike" cap="none" normalizeH="0" baseline="0" smtClean="0">
                <a:ln>
                  <a:noFill/>
                </a:ln>
                <a:solidFill>
                  <a:schemeClr val="tx1"/>
                </a:solidFill>
                <a:effectLst/>
              </a:endParaRPr>
            </a:p>
          </p:txBody>
        </p:sp>
        <p:sp>
          <p:nvSpPr>
            <p:cNvPr id="50182" name="Rectangle 28"/>
            <p:cNvSpPr>
              <a:spLocks noChangeArrowheads="1"/>
            </p:cNvSpPr>
            <p:nvPr/>
          </p:nvSpPr>
          <p:spPr bwMode="auto">
            <a:xfrm>
              <a:off x="3449"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000" b="0" i="0" u="none" strike="noStrike" cap="none" normalizeH="0" baseline="0" dirty="0" smtClean="0">
                <a:ln>
                  <a:noFill/>
                </a:ln>
                <a:solidFill>
                  <a:schemeClr val="tx1"/>
                </a:solidFill>
                <a:effectLst/>
              </a:endParaRPr>
            </a:p>
          </p:txBody>
        </p:sp>
        <p:sp>
          <p:nvSpPr>
            <p:cNvPr id="50183" name="Rectangle 29"/>
            <p:cNvSpPr>
              <a:spLocks noChangeArrowheads="1"/>
            </p:cNvSpPr>
            <p:nvPr/>
          </p:nvSpPr>
          <p:spPr bwMode="auto">
            <a:xfrm>
              <a:off x="3729"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000" b="0" i="0" u="none" strike="noStrike" cap="none" normalizeH="0" baseline="0" smtClean="0">
                <a:ln>
                  <a:noFill/>
                </a:ln>
                <a:solidFill>
                  <a:schemeClr val="tx1"/>
                </a:solidFill>
                <a:effectLst/>
              </a:endParaRPr>
            </a:p>
          </p:txBody>
        </p:sp>
        <p:sp>
          <p:nvSpPr>
            <p:cNvPr id="50184" name="Rectangle 30"/>
            <p:cNvSpPr>
              <a:spLocks noChangeArrowheads="1"/>
            </p:cNvSpPr>
            <p:nvPr/>
          </p:nvSpPr>
          <p:spPr bwMode="auto">
            <a:xfrm>
              <a:off x="4008" y="1728"/>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000" b="0" i="0" u="none" strike="noStrike" cap="none" normalizeH="0" baseline="0" smtClean="0">
                <a:ln>
                  <a:noFill/>
                </a:ln>
                <a:solidFill>
                  <a:schemeClr val="tx1"/>
                </a:solidFill>
                <a:effectLst/>
              </a:endParaRPr>
            </a:p>
          </p:txBody>
        </p:sp>
        <p:sp>
          <p:nvSpPr>
            <p:cNvPr id="50185" name="Rectangle 31"/>
            <p:cNvSpPr>
              <a:spLocks noChangeArrowheads="1"/>
            </p:cNvSpPr>
            <p:nvPr/>
          </p:nvSpPr>
          <p:spPr bwMode="auto">
            <a:xfrm>
              <a:off x="2516" y="2016"/>
              <a:ext cx="57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カ月間の延べ人数</a:t>
              </a:r>
              <a:endParaRPr kumimoji="0" lang="ja-JP" sz="800" b="0" i="0" u="none" strike="noStrike" cap="none" normalizeH="0" baseline="0" dirty="0" smtClean="0">
                <a:ln>
                  <a:noFill/>
                </a:ln>
                <a:solidFill>
                  <a:schemeClr val="tx1"/>
                </a:solidFill>
                <a:effectLst/>
              </a:endParaRPr>
            </a:p>
          </p:txBody>
        </p:sp>
        <p:sp>
          <p:nvSpPr>
            <p:cNvPr id="50186" name="Rectangle 32"/>
            <p:cNvSpPr>
              <a:spLocks noChangeArrowheads="1"/>
            </p:cNvSpPr>
            <p:nvPr/>
          </p:nvSpPr>
          <p:spPr bwMode="auto">
            <a:xfrm>
              <a:off x="3944" y="1997"/>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22</a:t>
              </a:r>
              <a:endParaRPr kumimoji="0" lang="ja-JP" altLang="ja-JP" sz="1000" b="0" i="0" u="none" strike="noStrike" cap="none" normalizeH="0" baseline="0" dirty="0" smtClean="0">
                <a:ln>
                  <a:noFill/>
                </a:ln>
                <a:solidFill>
                  <a:schemeClr val="tx1"/>
                </a:solidFill>
                <a:effectLst/>
              </a:endParaRPr>
            </a:p>
          </p:txBody>
        </p:sp>
        <p:sp>
          <p:nvSpPr>
            <p:cNvPr id="50187" name="Rectangle 33"/>
            <p:cNvSpPr>
              <a:spLocks noChangeArrowheads="1"/>
            </p:cNvSpPr>
            <p:nvPr/>
          </p:nvSpPr>
          <p:spPr bwMode="auto">
            <a:xfrm>
              <a:off x="2521" y="2197"/>
              <a:ext cx="50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カ月間の実人数</a:t>
              </a:r>
              <a:endParaRPr kumimoji="0" lang="ja-JP" sz="800" b="0" i="0" u="none" strike="noStrike" cap="none" normalizeH="0" baseline="0" dirty="0" smtClean="0">
                <a:ln>
                  <a:noFill/>
                </a:ln>
                <a:solidFill>
                  <a:schemeClr val="tx1"/>
                </a:solidFill>
                <a:effectLst/>
              </a:endParaRPr>
            </a:p>
          </p:txBody>
        </p:sp>
        <p:sp>
          <p:nvSpPr>
            <p:cNvPr id="50188" name="Rectangle 34"/>
            <p:cNvSpPr>
              <a:spLocks noChangeArrowheads="1"/>
            </p:cNvSpPr>
            <p:nvPr/>
          </p:nvSpPr>
          <p:spPr bwMode="auto">
            <a:xfrm>
              <a:off x="3944" y="2178"/>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22</a:t>
              </a:r>
              <a:endParaRPr kumimoji="0" lang="ja-JP" altLang="ja-JP" sz="1000" b="0" i="0" u="none" strike="noStrike" cap="none" normalizeH="0" baseline="0" dirty="0" smtClean="0">
                <a:ln>
                  <a:noFill/>
                </a:ln>
                <a:solidFill>
                  <a:schemeClr val="tx1"/>
                </a:solidFill>
                <a:effectLst/>
              </a:endParaRPr>
            </a:p>
          </p:txBody>
        </p:sp>
        <p:sp>
          <p:nvSpPr>
            <p:cNvPr id="50189" name="Line 35"/>
            <p:cNvSpPr>
              <a:spLocks noChangeShapeType="1"/>
            </p:cNvSpPr>
            <p:nvPr/>
          </p:nvSpPr>
          <p:spPr bwMode="auto">
            <a:xfrm>
              <a:off x="2108"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190" name="Rectangle 36"/>
            <p:cNvSpPr>
              <a:spLocks noChangeArrowheads="1"/>
            </p:cNvSpPr>
            <p:nvPr/>
          </p:nvSpPr>
          <p:spPr bwMode="auto">
            <a:xfrm>
              <a:off x="2108" y="1541"/>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91" name="Line 37"/>
            <p:cNvSpPr>
              <a:spLocks noChangeShapeType="1"/>
            </p:cNvSpPr>
            <p:nvPr/>
          </p:nvSpPr>
          <p:spPr bwMode="auto">
            <a:xfrm>
              <a:off x="3504"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192" name="Rectangle 38"/>
            <p:cNvSpPr>
              <a:spLocks noChangeArrowheads="1"/>
            </p:cNvSpPr>
            <p:nvPr/>
          </p:nvSpPr>
          <p:spPr bwMode="auto">
            <a:xfrm>
              <a:off x="3504" y="1541"/>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93" name="Line 39"/>
            <p:cNvSpPr>
              <a:spLocks noChangeShapeType="1"/>
            </p:cNvSpPr>
            <p:nvPr/>
          </p:nvSpPr>
          <p:spPr bwMode="auto">
            <a:xfrm>
              <a:off x="4062"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194" name="Rectangle 40"/>
            <p:cNvSpPr>
              <a:spLocks noChangeArrowheads="1"/>
            </p:cNvSpPr>
            <p:nvPr/>
          </p:nvSpPr>
          <p:spPr bwMode="auto">
            <a:xfrm>
              <a:off x="4062" y="1541"/>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95" name="Line 41"/>
            <p:cNvSpPr>
              <a:spLocks noChangeShapeType="1"/>
            </p:cNvSpPr>
            <p:nvPr/>
          </p:nvSpPr>
          <p:spPr bwMode="auto">
            <a:xfrm>
              <a:off x="2108" y="1970"/>
              <a:ext cx="0" cy="14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196" name="Rectangle 42"/>
            <p:cNvSpPr>
              <a:spLocks noChangeArrowheads="1"/>
            </p:cNvSpPr>
            <p:nvPr/>
          </p:nvSpPr>
          <p:spPr bwMode="auto">
            <a:xfrm>
              <a:off x="2108" y="1970"/>
              <a:ext cx="3" cy="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97" name="Line 43"/>
            <p:cNvSpPr>
              <a:spLocks noChangeShapeType="1"/>
            </p:cNvSpPr>
            <p:nvPr/>
          </p:nvSpPr>
          <p:spPr bwMode="auto">
            <a:xfrm>
              <a:off x="3504" y="1974"/>
              <a:ext cx="0" cy="1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198" name="Rectangle 44"/>
            <p:cNvSpPr>
              <a:spLocks noChangeArrowheads="1"/>
            </p:cNvSpPr>
            <p:nvPr/>
          </p:nvSpPr>
          <p:spPr bwMode="auto">
            <a:xfrm>
              <a:off x="3504" y="1974"/>
              <a:ext cx="3" cy="1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99" name="Line 45"/>
            <p:cNvSpPr>
              <a:spLocks noChangeShapeType="1"/>
            </p:cNvSpPr>
            <p:nvPr/>
          </p:nvSpPr>
          <p:spPr bwMode="auto">
            <a:xfrm>
              <a:off x="4062" y="1974"/>
              <a:ext cx="0" cy="1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00" name="Rectangle 46"/>
            <p:cNvSpPr>
              <a:spLocks noChangeArrowheads="1"/>
            </p:cNvSpPr>
            <p:nvPr/>
          </p:nvSpPr>
          <p:spPr bwMode="auto">
            <a:xfrm>
              <a:off x="4062" y="1974"/>
              <a:ext cx="4" cy="1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01" name="Line 47"/>
            <p:cNvSpPr>
              <a:spLocks noChangeShapeType="1"/>
            </p:cNvSpPr>
            <p:nvPr/>
          </p:nvSpPr>
          <p:spPr bwMode="auto">
            <a:xfrm>
              <a:off x="240" y="1490"/>
              <a:ext cx="0" cy="8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02" name="Rectangle 48"/>
            <p:cNvSpPr>
              <a:spLocks noChangeArrowheads="1"/>
            </p:cNvSpPr>
            <p:nvPr/>
          </p:nvSpPr>
          <p:spPr bwMode="auto">
            <a:xfrm>
              <a:off x="240" y="1490"/>
              <a:ext cx="4" cy="8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03" name="Line 49"/>
            <p:cNvSpPr>
              <a:spLocks noChangeShapeType="1"/>
            </p:cNvSpPr>
            <p:nvPr/>
          </p:nvSpPr>
          <p:spPr bwMode="auto">
            <a:xfrm>
              <a:off x="4091" y="1494"/>
              <a:ext cx="0" cy="8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04" name="Rectangle 50"/>
            <p:cNvSpPr>
              <a:spLocks noChangeArrowheads="1"/>
            </p:cNvSpPr>
            <p:nvPr/>
          </p:nvSpPr>
          <p:spPr bwMode="auto">
            <a:xfrm>
              <a:off x="4091" y="1494"/>
              <a:ext cx="4" cy="84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05" name="Line 51"/>
            <p:cNvSpPr>
              <a:spLocks noChangeShapeType="1"/>
            </p:cNvSpPr>
            <p:nvPr/>
          </p:nvSpPr>
          <p:spPr bwMode="auto">
            <a:xfrm>
              <a:off x="269" y="1537"/>
              <a:ext cx="0" cy="2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06" name="Rectangle 52"/>
            <p:cNvSpPr>
              <a:spLocks noChangeArrowheads="1"/>
            </p:cNvSpPr>
            <p:nvPr/>
          </p:nvSpPr>
          <p:spPr bwMode="auto">
            <a:xfrm>
              <a:off x="269" y="1537"/>
              <a:ext cx="4" cy="2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07" name="Line 53"/>
            <p:cNvSpPr>
              <a:spLocks noChangeShapeType="1"/>
            </p:cNvSpPr>
            <p:nvPr/>
          </p:nvSpPr>
          <p:spPr bwMode="auto">
            <a:xfrm>
              <a:off x="711"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08" name="Rectangle 54"/>
            <p:cNvSpPr>
              <a:spLocks noChangeArrowheads="1"/>
            </p:cNvSpPr>
            <p:nvPr/>
          </p:nvSpPr>
          <p:spPr bwMode="auto">
            <a:xfrm>
              <a:off x="711" y="1541"/>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09" name="Line 55"/>
            <p:cNvSpPr>
              <a:spLocks noChangeShapeType="1"/>
            </p:cNvSpPr>
            <p:nvPr/>
          </p:nvSpPr>
          <p:spPr bwMode="auto">
            <a:xfrm>
              <a:off x="991"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10" name="Rectangle 56"/>
            <p:cNvSpPr>
              <a:spLocks noChangeArrowheads="1"/>
            </p:cNvSpPr>
            <p:nvPr/>
          </p:nvSpPr>
          <p:spPr bwMode="auto">
            <a:xfrm>
              <a:off x="991" y="1541"/>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11" name="Line 57"/>
            <p:cNvSpPr>
              <a:spLocks noChangeShapeType="1"/>
            </p:cNvSpPr>
            <p:nvPr/>
          </p:nvSpPr>
          <p:spPr bwMode="auto">
            <a:xfrm>
              <a:off x="1270"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000"/>
            </a:p>
          </p:txBody>
        </p:sp>
        <p:sp>
          <p:nvSpPr>
            <p:cNvPr id="50213" name="Line 59"/>
            <p:cNvSpPr>
              <a:spLocks noChangeShapeType="1"/>
            </p:cNvSpPr>
            <p:nvPr/>
          </p:nvSpPr>
          <p:spPr bwMode="auto">
            <a:xfrm>
              <a:off x="1549"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14" name="Rectangle 60"/>
            <p:cNvSpPr>
              <a:spLocks noChangeArrowheads="1"/>
            </p:cNvSpPr>
            <p:nvPr/>
          </p:nvSpPr>
          <p:spPr bwMode="auto">
            <a:xfrm>
              <a:off x="1549" y="1541"/>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15" name="Line 61"/>
            <p:cNvSpPr>
              <a:spLocks noChangeShapeType="1"/>
            </p:cNvSpPr>
            <p:nvPr/>
          </p:nvSpPr>
          <p:spPr bwMode="auto">
            <a:xfrm>
              <a:off x="1828"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16" name="Rectangle 62"/>
            <p:cNvSpPr>
              <a:spLocks noChangeArrowheads="1"/>
            </p:cNvSpPr>
            <p:nvPr/>
          </p:nvSpPr>
          <p:spPr bwMode="auto">
            <a:xfrm>
              <a:off x="1828" y="1541"/>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17" name="Line 63"/>
            <p:cNvSpPr>
              <a:spLocks noChangeShapeType="1"/>
            </p:cNvSpPr>
            <p:nvPr/>
          </p:nvSpPr>
          <p:spPr bwMode="auto">
            <a:xfrm>
              <a:off x="2108" y="2151"/>
              <a:ext cx="0" cy="14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18" name="Rectangle 64"/>
            <p:cNvSpPr>
              <a:spLocks noChangeArrowheads="1"/>
            </p:cNvSpPr>
            <p:nvPr/>
          </p:nvSpPr>
          <p:spPr bwMode="auto">
            <a:xfrm>
              <a:off x="2108" y="2151"/>
              <a:ext cx="3" cy="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19" name="Line 65"/>
            <p:cNvSpPr>
              <a:spLocks noChangeShapeType="1"/>
            </p:cNvSpPr>
            <p:nvPr/>
          </p:nvSpPr>
          <p:spPr bwMode="auto">
            <a:xfrm>
              <a:off x="2387"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50220" name="Rectangle 66"/>
            <p:cNvSpPr>
              <a:spLocks noChangeArrowheads="1"/>
            </p:cNvSpPr>
            <p:nvPr/>
          </p:nvSpPr>
          <p:spPr bwMode="auto">
            <a:xfrm>
              <a:off x="2387" y="1541"/>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21" name="Line 67"/>
            <p:cNvSpPr>
              <a:spLocks noChangeShapeType="1"/>
            </p:cNvSpPr>
            <p:nvPr/>
          </p:nvSpPr>
          <p:spPr bwMode="auto">
            <a:xfrm>
              <a:off x="2666"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23" name="Line 69"/>
            <p:cNvSpPr>
              <a:spLocks noChangeShapeType="1"/>
            </p:cNvSpPr>
            <p:nvPr/>
          </p:nvSpPr>
          <p:spPr bwMode="auto">
            <a:xfrm>
              <a:off x="2945"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24" name="Rectangle 70"/>
            <p:cNvSpPr>
              <a:spLocks noChangeArrowheads="1"/>
            </p:cNvSpPr>
            <p:nvPr/>
          </p:nvSpPr>
          <p:spPr bwMode="auto">
            <a:xfrm>
              <a:off x="2945" y="1541"/>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25" name="Line 71"/>
            <p:cNvSpPr>
              <a:spLocks noChangeShapeType="1"/>
            </p:cNvSpPr>
            <p:nvPr/>
          </p:nvSpPr>
          <p:spPr bwMode="auto">
            <a:xfrm>
              <a:off x="3225"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26" name="Rectangle 72"/>
            <p:cNvSpPr>
              <a:spLocks noChangeArrowheads="1"/>
            </p:cNvSpPr>
            <p:nvPr/>
          </p:nvSpPr>
          <p:spPr bwMode="auto">
            <a:xfrm>
              <a:off x="3225" y="1541"/>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27" name="Line 73"/>
            <p:cNvSpPr>
              <a:spLocks noChangeShapeType="1"/>
            </p:cNvSpPr>
            <p:nvPr/>
          </p:nvSpPr>
          <p:spPr bwMode="auto">
            <a:xfrm>
              <a:off x="3504" y="2154"/>
              <a:ext cx="0" cy="1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28" name="Rectangle 74"/>
            <p:cNvSpPr>
              <a:spLocks noChangeArrowheads="1"/>
            </p:cNvSpPr>
            <p:nvPr/>
          </p:nvSpPr>
          <p:spPr bwMode="auto">
            <a:xfrm>
              <a:off x="3504" y="2154"/>
              <a:ext cx="3" cy="1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29" name="Line 75"/>
            <p:cNvSpPr>
              <a:spLocks noChangeShapeType="1"/>
            </p:cNvSpPr>
            <p:nvPr/>
          </p:nvSpPr>
          <p:spPr bwMode="auto">
            <a:xfrm>
              <a:off x="3783" y="1541"/>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900"/>
            </a:p>
          </p:txBody>
        </p:sp>
        <p:sp>
          <p:nvSpPr>
            <p:cNvPr id="50230" name="Rectangle 76"/>
            <p:cNvSpPr>
              <a:spLocks noChangeArrowheads="1"/>
            </p:cNvSpPr>
            <p:nvPr/>
          </p:nvSpPr>
          <p:spPr bwMode="auto">
            <a:xfrm>
              <a:off x="3783" y="1541"/>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31" name="Line 77"/>
            <p:cNvSpPr>
              <a:spLocks noChangeShapeType="1"/>
            </p:cNvSpPr>
            <p:nvPr/>
          </p:nvSpPr>
          <p:spPr bwMode="auto">
            <a:xfrm>
              <a:off x="4062" y="2154"/>
              <a:ext cx="0" cy="1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32" name="Rectangle 78"/>
            <p:cNvSpPr>
              <a:spLocks noChangeArrowheads="1"/>
            </p:cNvSpPr>
            <p:nvPr/>
          </p:nvSpPr>
          <p:spPr bwMode="auto">
            <a:xfrm>
              <a:off x="4062" y="2154"/>
              <a:ext cx="4" cy="1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33" name="Line 79"/>
            <p:cNvSpPr>
              <a:spLocks noChangeShapeType="1"/>
            </p:cNvSpPr>
            <p:nvPr/>
          </p:nvSpPr>
          <p:spPr bwMode="auto">
            <a:xfrm>
              <a:off x="244" y="1490"/>
              <a:ext cx="38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34" name="Rectangle 80"/>
            <p:cNvSpPr>
              <a:spLocks noChangeArrowheads="1"/>
            </p:cNvSpPr>
            <p:nvPr/>
          </p:nvSpPr>
          <p:spPr bwMode="auto">
            <a:xfrm>
              <a:off x="244" y="1490"/>
              <a:ext cx="385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35" name="Line 81"/>
            <p:cNvSpPr>
              <a:spLocks noChangeShapeType="1"/>
            </p:cNvSpPr>
            <p:nvPr/>
          </p:nvSpPr>
          <p:spPr bwMode="auto">
            <a:xfrm>
              <a:off x="273" y="1537"/>
              <a:ext cx="37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37" name="Line 83"/>
            <p:cNvSpPr>
              <a:spLocks noChangeShapeType="1"/>
            </p:cNvSpPr>
            <p:nvPr/>
          </p:nvSpPr>
          <p:spPr bwMode="auto">
            <a:xfrm>
              <a:off x="273" y="1681"/>
              <a:ext cx="37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38" name="Rectangle 84"/>
            <p:cNvSpPr>
              <a:spLocks noChangeArrowheads="1"/>
            </p:cNvSpPr>
            <p:nvPr/>
          </p:nvSpPr>
          <p:spPr bwMode="auto">
            <a:xfrm>
              <a:off x="273" y="1681"/>
              <a:ext cx="379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39" name="Line 85"/>
            <p:cNvSpPr>
              <a:spLocks noChangeShapeType="1"/>
            </p:cNvSpPr>
            <p:nvPr/>
          </p:nvSpPr>
          <p:spPr bwMode="auto">
            <a:xfrm>
              <a:off x="273" y="1826"/>
              <a:ext cx="37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40" name="Rectangle 86"/>
            <p:cNvSpPr>
              <a:spLocks noChangeArrowheads="1"/>
            </p:cNvSpPr>
            <p:nvPr/>
          </p:nvSpPr>
          <p:spPr bwMode="auto">
            <a:xfrm>
              <a:off x="273" y="1826"/>
              <a:ext cx="379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41" name="Line 87"/>
            <p:cNvSpPr>
              <a:spLocks noChangeShapeType="1"/>
            </p:cNvSpPr>
            <p:nvPr/>
          </p:nvSpPr>
          <p:spPr bwMode="auto">
            <a:xfrm>
              <a:off x="2111" y="1970"/>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42" name="Rectangle 88"/>
            <p:cNvSpPr>
              <a:spLocks noChangeArrowheads="1"/>
            </p:cNvSpPr>
            <p:nvPr/>
          </p:nvSpPr>
          <p:spPr bwMode="auto">
            <a:xfrm>
              <a:off x="2111" y="1970"/>
              <a:ext cx="19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44" name="Rectangle 90"/>
            <p:cNvSpPr>
              <a:spLocks noChangeArrowheads="1"/>
            </p:cNvSpPr>
            <p:nvPr/>
          </p:nvSpPr>
          <p:spPr bwMode="auto">
            <a:xfrm>
              <a:off x="2111" y="2115"/>
              <a:ext cx="1955"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45" name="Line 91"/>
            <p:cNvSpPr>
              <a:spLocks noChangeShapeType="1"/>
            </p:cNvSpPr>
            <p:nvPr/>
          </p:nvSpPr>
          <p:spPr bwMode="auto">
            <a:xfrm>
              <a:off x="2111" y="2151"/>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46" name="Rectangle 92"/>
            <p:cNvSpPr>
              <a:spLocks noChangeArrowheads="1"/>
            </p:cNvSpPr>
            <p:nvPr/>
          </p:nvSpPr>
          <p:spPr bwMode="auto">
            <a:xfrm>
              <a:off x="2111" y="2151"/>
              <a:ext cx="1955"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47" name="Line 93"/>
            <p:cNvSpPr>
              <a:spLocks noChangeShapeType="1"/>
            </p:cNvSpPr>
            <p:nvPr/>
          </p:nvSpPr>
          <p:spPr bwMode="auto">
            <a:xfrm>
              <a:off x="2111" y="2295"/>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48" name="Rectangle 94"/>
            <p:cNvSpPr>
              <a:spLocks noChangeArrowheads="1"/>
            </p:cNvSpPr>
            <p:nvPr/>
          </p:nvSpPr>
          <p:spPr bwMode="auto">
            <a:xfrm>
              <a:off x="2111" y="2295"/>
              <a:ext cx="19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49" name="Line 95"/>
            <p:cNvSpPr>
              <a:spLocks noChangeShapeType="1"/>
            </p:cNvSpPr>
            <p:nvPr/>
          </p:nvSpPr>
          <p:spPr bwMode="auto">
            <a:xfrm>
              <a:off x="244" y="2331"/>
              <a:ext cx="38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50" name="Rectangle 96"/>
            <p:cNvSpPr>
              <a:spLocks noChangeArrowheads="1"/>
            </p:cNvSpPr>
            <p:nvPr/>
          </p:nvSpPr>
          <p:spPr bwMode="auto">
            <a:xfrm>
              <a:off x="244" y="2331"/>
              <a:ext cx="385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51" name="Rectangle 97"/>
            <p:cNvSpPr>
              <a:spLocks noChangeArrowheads="1"/>
            </p:cNvSpPr>
            <p:nvPr/>
          </p:nvSpPr>
          <p:spPr bwMode="auto">
            <a:xfrm>
              <a:off x="666" y="1723"/>
              <a:ext cx="39"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4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grpSp>
      <p:grpSp>
        <p:nvGrpSpPr>
          <p:cNvPr id="50252" name="Group 100"/>
          <p:cNvGrpSpPr>
            <a:grpSpLocks noChangeAspect="1"/>
          </p:cNvGrpSpPr>
          <p:nvPr/>
        </p:nvGrpSpPr>
        <p:grpSpPr bwMode="auto">
          <a:xfrm>
            <a:off x="374837" y="4813491"/>
            <a:ext cx="6119813" cy="1422401"/>
            <a:chOff x="240" y="3042"/>
            <a:chExt cx="3855" cy="896"/>
          </a:xfrm>
        </p:grpSpPr>
        <p:sp>
          <p:nvSpPr>
            <p:cNvPr id="50254" name="Rectangle 101"/>
            <p:cNvSpPr>
              <a:spLocks noChangeArrowheads="1"/>
            </p:cNvSpPr>
            <p:nvPr/>
          </p:nvSpPr>
          <p:spPr bwMode="auto">
            <a:xfrm>
              <a:off x="240" y="3883"/>
              <a:ext cx="33" cy="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55" name="Rectangle 102"/>
            <p:cNvSpPr>
              <a:spLocks noChangeArrowheads="1"/>
            </p:cNvSpPr>
            <p:nvPr/>
          </p:nvSpPr>
          <p:spPr bwMode="auto">
            <a:xfrm>
              <a:off x="717" y="314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256" name="Rectangle 103"/>
            <p:cNvSpPr>
              <a:spLocks noChangeArrowheads="1"/>
            </p:cNvSpPr>
            <p:nvPr/>
          </p:nvSpPr>
          <p:spPr bwMode="auto">
            <a:xfrm>
              <a:off x="996" y="314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50257" name="Rectangle 104"/>
            <p:cNvSpPr>
              <a:spLocks noChangeArrowheads="1"/>
            </p:cNvSpPr>
            <p:nvPr/>
          </p:nvSpPr>
          <p:spPr bwMode="auto">
            <a:xfrm>
              <a:off x="1276" y="314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50258" name="Rectangle 105"/>
            <p:cNvSpPr>
              <a:spLocks noChangeArrowheads="1"/>
            </p:cNvSpPr>
            <p:nvPr/>
          </p:nvSpPr>
          <p:spPr bwMode="auto">
            <a:xfrm>
              <a:off x="1555" y="314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259" name="Rectangle 106"/>
            <p:cNvSpPr>
              <a:spLocks noChangeArrowheads="1"/>
            </p:cNvSpPr>
            <p:nvPr/>
          </p:nvSpPr>
          <p:spPr bwMode="auto">
            <a:xfrm>
              <a:off x="1834" y="314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50260" name="Rectangle 107"/>
            <p:cNvSpPr>
              <a:spLocks noChangeArrowheads="1"/>
            </p:cNvSpPr>
            <p:nvPr/>
          </p:nvSpPr>
          <p:spPr bwMode="auto">
            <a:xfrm>
              <a:off x="2113" y="314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50261" name="Rectangle 108"/>
            <p:cNvSpPr>
              <a:spLocks noChangeArrowheads="1"/>
            </p:cNvSpPr>
            <p:nvPr/>
          </p:nvSpPr>
          <p:spPr bwMode="auto">
            <a:xfrm>
              <a:off x="2382" y="3145"/>
              <a:ext cx="29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262" name="Rectangle 109"/>
            <p:cNvSpPr>
              <a:spLocks noChangeArrowheads="1"/>
            </p:cNvSpPr>
            <p:nvPr/>
          </p:nvSpPr>
          <p:spPr bwMode="auto">
            <a:xfrm>
              <a:off x="2661" y="3145"/>
              <a:ext cx="29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50263" name="Rectangle 110"/>
            <p:cNvSpPr>
              <a:spLocks noChangeArrowheads="1"/>
            </p:cNvSpPr>
            <p:nvPr/>
          </p:nvSpPr>
          <p:spPr bwMode="auto">
            <a:xfrm>
              <a:off x="2940" y="3145"/>
              <a:ext cx="29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50264" name="Rectangle 111"/>
            <p:cNvSpPr>
              <a:spLocks noChangeArrowheads="1"/>
            </p:cNvSpPr>
            <p:nvPr/>
          </p:nvSpPr>
          <p:spPr bwMode="auto">
            <a:xfrm>
              <a:off x="3230" y="314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265" name="Rectangle 112"/>
            <p:cNvSpPr>
              <a:spLocks noChangeArrowheads="1"/>
            </p:cNvSpPr>
            <p:nvPr/>
          </p:nvSpPr>
          <p:spPr bwMode="auto">
            <a:xfrm>
              <a:off x="3527" y="3146"/>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266" name="Rectangle 113"/>
            <p:cNvSpPr>
              <a:spLocks noChangeArrowheads="1"/>
            </p:cNvSpPr>
            <p:nvPr/>
          </p:nvSpPr>
          <p:spPr bwMode="auto">
            <a:xfrm>
              <a:off x="3796" y="3145"/>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267" name="Rectangle 114"/>
            <p:cNvSpPr>
              <a:spLocks noChangeArrowheads="1"/>
            </p:cNvSpPr>
            <p:nvPr/>
          </p:nvSpPr>
          <p:spPr bwMode="auto">
            <a:xfrm>
              <a:off x="280" y="3288"/>
              <a:ext cx="3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頻回受診者数（人</a:t>
              </a:r>
              <a:r>
                <a:rPr kumimoji="0" lang="ja-JP" sz="5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50268" name="Rectangle 115"/>
            <p:cNvSpPr>
              <a:spLocks noChangeArrowheads="1"/>
            </p:cNvSpPr>
            <p:nvPr/>
          </p:nvSpPr>
          <p:spPr bwMode="auto">
            <a:xfrm>
              <a:off x="907"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a:t>
              </a:r>
              <a:endParaRPr kumimoji="0" lang="ja-JP" altLang="ja-JP" sz="1000" b="0" i="0" u="none" strike="noStrike" cap="none" normalizeH="0" baseline="0" dirty="0" smtClean="0">
                <a:ln>
                  <a:noFill/>
                </a:ln>
                <a:solidFill>
                  <a:schemeClr val="tx1"/>
                </a:solidFill>
                <a:effectLst/>
              </a:endParaRPr>
            </a:p>
          </p:txBody>
        </p:sp>
        <p:sp>
          <p:nvSpPr>
            <p:cNvPr id="50269" name="Rectangle 116"/>
            <p:cNvSpPr>
              <a:spLocks noChangeArrowheads="1"/>
            </p:cNvSpPr>
            <p:nvPr/>
          </p:nvSpPr>
          <p:spPr bwMode="auto">
            <a:xfrm>
              <a:off x="1187"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a:t>
              </a:r>
              <a:endParaRPr kumimoji="0" lang="ja-JP" altLang="ja-JP" sz="1000" b="0" i="0" u="none" strike="noStrike" cap="none" normalizeH="0" baseline="0" dirty="0" smtClean="0">
                <a:ln>
                  <a:noFill/>
                </a:ln>
                <a:solidFill>
                  <a:schemeClr val="tx1"/>
                </a:solidFill>
                <a:effectLst/>
              </a:endParaRPr>
            </a:p>
          </p:txBody>
        </p:sp>
        <p:sp>
          <p:nvSpPr>
            <p:cNvPr id="50270" name="Rectangle 117"/>
            <p:cNvSpPr>
              <a:spLocks noChangeArrowheads="1"/>
            </p:cNvSpPr>
            <p:nvPr/>
          </p:nvSpPr>
          <p:spPr bwMode="auto">
            <a:xfrm>
              <a:off x="1466"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a:t>
              </a:r>
              <a:endParaRPr kumimoji="0" lang="ja-JP" altLang="ja-JP" sz="1000" b="0" i="0" u="none" strike="noStrike" cap="none" normalizeH="0" baseline="0" smtClean="0">
                <a:ln>
                  <a:noFill/>
                </a:ln>
                <a:solidFill>
                  <a:schemeClr val="tx1"/>
                </a:solidFill>
                <a:effectLst/>
              </a:endParaRPr>
            </a:p>
          </p:txBody>
        </p:sp>
        <p:sp>
          <p:nvSpPr>
            <p:cNvPr id="50271" name="Rectangle 118"/>
            <p:cNvSpPr>
              <a:spLocks noChangeArrowheads="1"/>
            </p:cNvSpPr>
            <p:nvPr/>
          </p:nvSpPr>
          <p:spPr bwMode="auto">
            <a:xfrm>
              <a:off x="1745"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17</a:t>
              </a:r>
              <a:endParaRPr kumimoji="0" lang="ja-JP" altLang="ja-JP" sz="1000" b="0" i="0" u="none" strike="noStrike" cap="none" normalizeH="0" baseline="0" smtClean="0">
                <a:ln>
                  <a:noFill/>
                </a:ln>
                <a:solidFill>
                  <a:schemeClr val="tx1"/>
                </a:solidFill>
                <a:effectLst/>
              </a:endParaRPr>
            </a:p>
          </p:txBody>
        </p:sp>
        <p:sp>
          <p:nvSpPr>
            <p:cNvPr id="50272" name="Rectangle 119"/>
            <p:cNvSpPr>
              <a:spLocks noChangeArrowheads="1"/>
            </p:cNvSpPr>
            <p:nvPr/>
          </p:nvSpPr>
          <p:spPr bwMode="auto">
            <a:xfrm>
              <a:off x="2024"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13</a:t>
              </a:r>
              <a:endParaRPr kumimoji="0" lang="ja-JP" altLang="ja-JP" sz="1000" b="0" i="0" u="none" strike="noStrike" cap="none" normalizeH="0" baseline="0" smtClean="0">
                <a:ln>
                  <a:noFill/>
                </a:ln>
                <a:solidFill>
                  <a:schemeClr val="tx1"/>
                </a:solidFill>
                <a:effectLst/>
              </a:endParaRPr>
            </a:p>
          </p:txBody>
        </p:sp>
        <p:sp>
          <p:nvSpPr>
            <p:cNvPr id="50273" name="Rectangle 120"/>
            <p:cNvSpPr>
              <a:spLocks noChangeArrowheads="1"/>
            </p:cNvSpPr>
            <p:nvPr/>
          </p:nvSpPr>
          <p:spPr bwMode="auto">
            <a:xfrm>
              <a:off x="2303"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a:t>
              </a:r>
              <a:endParaRPr kumimoji="0" lang="ja-JP" altLang="ja-JP" sz="1000" b="0" i="0" u="none" strike="noStrike" cap="none" normalizeH="0" baseline="0" smtClean="0">
                <a:ln>
                  <a:noFill/>
                </a:ln>
                <a:solidFill>
                  <a:schemeClr val="tx1"/>
                </a:solidFill>
                <a:effectLst/>
              </a:endParaRPr>
            </a:p>
          </p:txBody>
        </p:sp>
        <p:sp>
          <p:nvSpPr>
            <p:cNvPr id="50274" name="Rectangle 121"/>
            <p:cNvSpPr>
              <a:spLocks noChangeArrowheads="1"/>
            </p:cNvSpPr>
            <p:nvPr/>
          </p:nvSpPr>
          <p:spPr bwMode="auto">
            <a:xfrm>
              <a:off x="2583"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a:t>
              </a:r>
              <a:endParaRPr kumimoji="0" lang="ja-JP" altLang="ja-JP" sz="1000" b="0" i="0" u="none" strike="noStrike" cap="none" normalizeH="0" baseline="0" smtClean="0">
                <a:ln>
                  <a:noFill/>
                </a:ln>
                <a:solidFill>
                  <a:schemeClr val="tx1"/>
                </a:solidFill>
                <a:effectLst/>
              </a:endParaRPr>
            </a:p>
          </p:txBody>
        </p:sp>
        <p:sp>
          <p:nvSpPr>
            <p:cNvPr id="50275" name="Rectangle 122"/>
            <p:cNvSpPr>
              <a:spLocks noChangeArrowheads="1"/>
            </p:cNvSpPr>
            <p:nvPr/>
          </p:nvSpPr>
          <p:spPr bwMode="auto">
            <a:xfrm>
              <a:off x="2862"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11</a:t>
              </a:r>
              <a:endParaRPr kumimoji="0" lang="ja-JP" altLang="ja-JP" sz="1000" b="0" i="0" u="none" strike="noStrike" cap="none" normalizeH="0" baseline="0" smtClean="0">
                <a:ln>
                  <a:noFill/>
                </a:ln>
                <a:solidFill>
                  <a:schemeClr val="tx1"/>
                </a:solidFill>
                <a:effectLst/>
              </a:endParaRPr>
            </a:p>
          </p:txBody>
        </p:sp>
        <p:sp>
          <p:nvSpPr>
            <p:cNvPr id="50276" name="Rectangle 123"/>
            <p:cNvSpPr>
              <a:spLocks noChangeArrowheads="1"/>
            </p:cNvSpPr>
            <p:nvPr/>
          </p:nvSpPr>
          <p:spPr bwMode="auto">
            <a:xfrm>
              <a:off x="3170" y="3280"/>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8</a:t>
              </a:r>
              <a:endParaRPr kumimoji="0" lang="ja-JP" altLang="ja-JP" sz="1000" b="0" i="0" u="none" strike="noStrike" cap="none" normalizeH="0" baseline="0" smtClean="0">
                <a:ln>
                  <a:noFill/>
                </a:ln>
                <a:solidFill>
                  <a:schemeClr val="tx1"/>
                </a:solidFill>
                <a:effectLst/>
              </a:endParaRPr>
            </a:p>
          </p:txBody>
        </p:sp>
        <p:sp>
          <p:nvSpPr>
            <p:cNvPr id="50277" name="Rectangle 124"/>
            <p:cNvSpPr>
              <a:spLocks noChangeArrowheads="1"/>
            </p:cNvSpPr>
            <p:nvPr/>
          </p:nvSpPr>
          <p:spPr bwMode="auto">
            <a:xfrm>
              <a:off x="3449" y="3280"/>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a:t>
              </a:r>
              <a:endParaRPr kumimoji="0" lang="ja-JP" altLang="ja-JP" sz="1000" b="0" i="0" u="none" strike="noStrike" cap="none" normalizeH="0" baseline="0" smtClean="0">
                <a:ln>
                  <a:noFill/>
                </a:ln>
                <a:solidFill>
                  <a:schemeClr val="tx1"/>
                </a:solidFill>
                <a:effectLst/>
              </a:endParaRPr>
            </a:p>
          </p:txBody>
        </p:sp>
        <p:sp>
          <p:nvSpPr>
            <p:cNvPr id="50278" name="Rectangle 125"/>
            <p:cNvSpPr>
              <a:spLocks noChangeArrowheads="1"/>
            </p:cNvSpPr>
            <p:nvPr/>
          </p:nvSpPr>
          <p:spPr bwMode="auto">
            <a:xfrm>
              <a:off x="3700"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a:t>
              </a:r>
              <a:endParaRPr kumimoji="0" lang="ja-JP" altLang="ja-JP" sz="1000" b="0" i="0" u="none" strike="noStrike" cap="none" normalizeH="0" baseline="0" smtClean="0">
                <a:ln>
                  <a:noFill/>
                </a:ln>
                <a:solidFill>
                  <a:schemeClr val="tx1"/>
                </a:solidFill>
                <a:effectLst/>
              </a:endParaRPr>
            </a:p>
          </p:txBody>
        </p:sp>
        <p:sp>
          <p:nvSpPr>
            <p:cNvPr id="50279" name="Rectangle 126"/>
            <p:cNvSpPr>
              <a:spLocks noChangeArrowheads="1"/>
            </p:cNvSpPr>
            <p:nvPr/>
          </p:nvSpPr>
          <p:spPr bwMode="auto">
            <a:xfrm>
              <a:off x="3979" y="3280"/>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a:t>
              </a:r>
              <a:endParaRPr kumimoji="0" lang="ja-JP" altLang="ja-JP" sz="1000" b="0" i="0" u="none" strike="noStrike" cap="none" normalizeH="0" baseline="0" smtClean="0">
                <a:ln>
                  <a:noFill/>
                </a:ln>
                <a:solidFill>
                  <a:schemeClr val="tx1"/>
                </a:solidFill>
                <a:effectLst/>
              </a:endParaRPr>
            </a:p>
          </p:txBody>
        </p:sp>
        <p:sp>
          <p:nvSpPr>
            <p:cNvPr id="50280" name="Rectangle 127"/>
            <p:cNvSpPr>
              <a:spLocks noChangeArrowheads="1"/>
            </p:cNvSpPr>
            <p:nvPr/>
          </p:nvSpPr>
          <p:spPr bwMode="auto">
            <a:xfrm>
              <a:off x="2550" y="3569"/>
              <a:ext cx="57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カ月間の延べ人数</a:t>
              </a:r>
              <a:endParaRPr kumimoji="0" lang="ja-JP" sz="800" b="0" i="0" u="none" strike="noStrike" cap="none" normalizeH="0" baseline="0" dirty="0" smtClean="0">
                <a:ln>
                  <a:noFill/>
                </a:ln>
                <a:solidFill>
                  <a:schemeClr val="tx1"/>
                </a:solidFill>
                <a:effectLst/>
              </a:endParaRPr>
            </a:p>
          </p:txBody>
        </p:sp>
        <p:sp>
          <p:nvSpPr>
            <p:cNvPr id="50281" name="Rectangle 128"/>
            <p:cNvSpPr>
              <a:spLocks noChangeArrowheads="1"/>
            </p:cNvSpPr>
            <p:nvPr/>
          </p:nvSpPr>
          <p:spPr bwMode="auto">
            <a:xfrm>
              <a:off x="3928" y="3563"/>
              <a:ext cx="12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159</a:t>
              </a:r>
              <a:endParaRPr kumimoji="0" lang="ja-JP" altLang="ja-JP" sz="1000" b="0" i="0" u="none" strike="noStrike" cap="none" normalizeH="0" baseline="0" dirty="0" smtClean="0">
                <a:ln>
                  <a:noFill/>
                </a:ln>
                <a:solidFill>
                  <a:schemeClr val="tx1"/>
                </a:solidFill>
                <a:effectLst/>
              </a:endParaRPr>
            </a:p>
          </p:txBody>
        </p:sp>
        <p:sp>
          <p:nvSpPr>
            <p:cNvPr id="50282" name="Rectangle 129"/>
            <p:cNvSpPr>
              <a:spLocks noChangeArrowheads="1"/>
            </p:cNvSpPr>
            <p:nvPr/>
          </p:nvSpPr>
          <p:spPr bwMode="auto">
            <a:xfrm>
              <a:off x="2553" y="3740"/>
              <a:ext cx="50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カ月間の実人数</a:t>
              </a:r>
              <a:endParaRPr kumimoji="0" lang="ja-JP" sz="800" b="0" i="0" u="none" strike="noStrike" cap="none" normalizeH="0" baseline="0" dirty="0" smtClean="0">
                <a:ln>
                  <a:noFill/>
                </a:ln>
                <a:solidFill>
                  <a:schemeClr val="tx1"/>
                </a:solidFill>
                <a:effectLst/>
              </a:endParaRPr>
            </a:p>
          </p:txBody>
        </p:sp>
        <p:sp>
          <p:nvSpPr>
            <p:cNvPr id="50283" name="Rectangle 130"/>
            <p:cNvSpPr>
              <a:spLocks noChangeArrowheads="1"/>
            </p:cNvSpPr>
            <p:nvPr/>
          </p:nvSpPr>
          <p:spPr bwMode="auto">
            <a:xfrm>
              <a:off x="3957" y="3744"/>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36</a:t>
              </a:r>
              <a:endParaRPr kumimoji="0" lang="ja-JP" altLang="ja-JP" sz="1000" b="0" i="0" u="none" strike="noStrike" cap="none" normalizeH="0" baseline="0" dirty="0" smtClean="0">
                <a:ln>
                  <a:noFill/>
                </a:ln>
                <a:solidFill>
                  <a:schemeClr val="tx1"/>
                </a:solidFill>
                <a:effectLst/>
              </a:endParaRPr>
            </a:p>
          </p:txBody>
        </p:sp>
        <p:sp>
          <p:nvSpPr>
            <p:cNvPr id="50284" name="Line 131"/>
            <p:cNvSpPr>
              <a:spLocks noChangeShapeType="1"/>
            </p:cNvSpPr>
            <p:nvPr/>
          </p:nvSpPr>
          <p:spPr bwMode="auto">
            <a:xfrm>
              <a:off x="2108" y="3093"/>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85" name="Rectangle 132"/>
            <p:cNvSpPr>
              <a:spLocks noChangeArrowheads="1"/>
            </p:cNvSpPr>
            <p:nvPr/>
          </p:nvSpPr>
          <p:spPr bwMode="auto">
            <a:xfrm>
              <a:off x="2108" y="3093"/>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86" name="Line 133"/>
            <p:cNvSpPr>
              <a:spLocks noChangeShapeType="1"/>
            </p:cNvSpPr>
            <p:nvPr/>
          </p:nvSpPr>
          <p:spPr bwMode="auto">
            <a:xfrm>
              <a:off x="3504" y="3093"/>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87" name="Rectangle 134"/>
            <p:cNvSpPr>
              <a:spLocks noChangeArrowheads="1"/>
            </p:cNvSpPr>
            <p:nvPr/>
          </p:nvSpPr>
          <p:spPr bwMode="auto">
            <a:xfrm>
              <a:off x="3504" y="3093"/>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88" name="Line 135"/>
            <p:cNvSpPr>
              <a:spLocks noChangeShapeType="1"/>
            </p:cNvSpPr>
            <p:nvPr/>
          </p:nvSpPr>
          <p:spPr bwMode="auto">
            <a:xfrm>
              <a:off x="4062" y="3093"/>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89" name="Rectangle 136"/>
            <p:cNvSpPr>
              <a:spLocks noChangeArrowheads="1"/>
            </p:cNvSpPr>
            <p:nvPr/>
          </p:nvSpPr>
          <p:spPr bwMode="auto">
            <a:xfrm>
              <a:off x="4062" y="3093"/>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90" name="Line 137"/>
            <p:cNvSpPr>
              <a:spLocks noChangeShapeType="1"/>
            </p:cNvSpPr>
            <p:nvPr/>
          </p:nvSpPr>
          <p:spPr bwMode="auto">
            <a:xfrm>
              <a:off x="2108" y="3522"/>
              <a:ext cx="0" cy="14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91" name="Rectangle 138"/>
            <p:cNvSpPr>
              <a:spLocks noChangeArrowheads="1"/>
            </p:cNvSpPr>
            <p:nvPr/>
          </p:nvSpPr>
          <p:spPr bwMode="auto">
            <a:xfrm>
              <a:off x="2108" y="3522"/>
              <a:ext cx="3" cy="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92" name="Line 139"/>
            <p:cNvSpPr>
              <a:spLocks noChangeShapeType="1"/>
            </p:cNvSpPr>
            <p:nvPr/>
          </p:nvSpPr>
          <p:spPr bwMode="auto">
            <a:xfrm>
              <a:off x="3504" y="3526"/>
              <a:ext cx="0" cy="1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93" name="Rectangle 140"/>
            <p:cNvSpPr>
              <a:spLocks noChangeArrowheads="1"/>
            </p:cNvSpPr>
            <p:nvPr/>
          </p:nvSpPr>
          <p:spPr bwMode="auto">
            <a:xfrm>
              <a:off x="3504" y="3526"/>
              <a:ext cx="3" cy="1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94" name="Line 141"/>
            <p:cNvSpPr>
              <a:spLocks noChangeShapeType="1"/>
            </p:cNvSpPr>
            <p:nvPr/>
          </p:nvSpPr>
          <p:spPr bwMode="auto">
            <a:xfrm>
              <a:off x="4062" y="3526"/>
              <a:ext cx="0" cy="1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95" name="Rectangle 142"/>
            <p:cNvSpPr>
              <a:spLocks noChangeArrowheads="1"/>
            </p:cNvSpPr>
            <p:nvPr/>
          </p:nvSpPr>
          <p:spPr bwMode="auto">
            <a:xfrm>
              <a:off x="4062" y="3526"/>
              <a:ext cx="4" cy="1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96" name="Line 143"/>
            <p:cNvSpPr>
              <a:spLocks noChangeShapeType="1"/>
            </p:cNvSpPr>
            <p:nvPr/>
          </p:nvSpPr>
          <p:spPr bwMode="auto">
            <a:xfrm>
              <a:off x="240" y="3042"/>
              <a:ext cx="0" cy="8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97" name="Rectangle 144"/>
            <p:cNvSpPr>
              <a:spLocks noChangeArrowheads="1"/>
            </p:cNvSpPr>
            <p:nvPr/>
          </p:nvSpPr>
          <p:spPr bwMode="auto">
            <a:xfrm>
              <a:off x="240" y="3042"/>
              <a:ext cx="4" cy="8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98" name="Line 145"/>
            <p:cNvSpPr>
              <a:spLocks noChangeShapeType="1"/>
            </p:cNvSpPr>
            <p:nvPr/>
          </p:nvSpPr>
          <p:spPr bwMode="auto">
            <a:xfrm>
              <a:off x="4091" y="3046"/>
              <a:ext cx="0" cy="8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99" name="Rectangle 146"/>
            <p:cNvSpPr>
              <a:spLocks noChangeArrowheads="1"/>
            </p:cNvSpPr>
            <p:nvPr/>
          </p:nvSpPr>
          <p:spPr bwMode="auto">
            <a:xfrm>
              <a:off x="4091" y="3046"/>
              <a:ext cx="4" cy="84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00" name="Line 147"/>
            <p:cNvSpPr>
              <a:spLocks noChangeShapeType="1"/>
            </p:cNvSpPr>
            <p:nvPr/>
          </p:nvSpPr>
          <p:spPr bwMode="auto">
            <a:xfrm>
              <a:off x="269" y="3089"/>
              <a:ext cx="0" cy="2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01" name="Rectangle 148"/>
            <p:cNvSpPr>
              <a:spLocks noChangeArrowheads="1"/>
            </p:cNvSpPr>
            <p:nvPr/>
          </p:nvSpPr>
          <p:spPr bwMode="auto">
            <a:xfrm>
              <a:off x="269" y="3089"/>
              <a:ext cx="4" cy="2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04" name="Line 151"/>
            <p:cNvSpPr>
              <a:spLocks noChangeShapeType="1"/>
            </p:cNvSpPr>
            <p:nvPr/>
          </p:nvSpPr>
          <p:spPr bwMode="auto">
            <a:xfrm>
              <a:off x="991" y="3093"/>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05" name="Rectangle 152"/>
            <p:cNvSpPr>
              <a:spLocks noChangeArrowheads="1"/>
            </p:cNvSpPr>
            <p:nvPr/>
          </p:nvSpPr>
          <p:spPr bwMode="auto">
            <a:xfrm>
              <a:off x="991" y="3093"/>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07" name="Rectangle 154"/>
            <p:cNvSpPr>
              <a:spLocks noChangeArrowheads="1"/>
            </p:cNvSpPr>
            <p:nvPr/>
          </p:nvSpPr>
          <p:spPr bwMode="auto">
            <a:xfrm>
              <a:off x="1270" y="3093"/>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08" name="Line 155"/>
            <p:cNvSpPr>
              <a:spLocks noChangeShapeType="1"/>
            </p:cNvSpPr>
            <p:nvPr/>
          </p:nvSpPr>
          <p:spPr bwMode="auto">
            <a:xfrm>
              <a:off x="1549" y="3093"/>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09" name="Rectangle 156"/>
            <p:cNvSpPr>
              <a:spLocks noChangeArrowheads="1"/>
            </p:cNvSpPr>
            <p:nvPr/>
          </p:nvSpPr>
          <p:spPr bwMode="auto">
            <a:xfrm>
              <a:off x="1549" y="3093"/>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10" name="Line 157"/>
            <p:cNvSpPr>
              <a:spLocks noChangeShapeType="1"/>
            </p:cNvSpPr>
            <p:nvPr/>
          </p:nvSpPr>
          <p:spPr bwMode="auto">
            <a:xfrm>
              <a:off x="1828" y="3093"/>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11" name="Rectangle 158"/>
            <p:cNvSpPr>
              <a:spLocks noChangeArrowheads="1"/>
            </p:cNvSpPr>
            <p:nvPr/>
          </p:nvSpPr>
          <p:spPr bwMode="auto">
            <a:xfrm>
              <a:off x="1828" y="3093"/>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12" name="Line 159"/>
            <p:cNvSpPr>
              <a:spLocks noChangeShapeType="1"/>
            </p:cNvSpPr>
            <p:nvPr/>
          </p:nvSpPr>
          <p:spPr bwMode="auto">
            <a:xfrm>
              <a:off x="2108" y="3703"/>
              <a:ext cx="0" cy="14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13" name="Rectangle 160"/>
            <p:cNvSpPr>
              <a:spLocks noChangeArrowheads="1"/>
            </p:cNvSpPr>
            <p:nvPr/>
          </p:nvSpPr>
          <p:spPr bwMode="auto">
            <a:xfrm>
              <a:off x="2108" y="3703"/>
              <a:ext cx="3" cy="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16" name="Line 163"/>
            <p:cNvSpPr>
              <a:spLocks noChangeShapeType="1"/>
            </p:cNvSpPr>
            <p:nvPr/>
          </p:nvSpPr>
          <p:spPr bwMode="auto">
            <a:xfrm>
              <a:off x="2666" y="3093"/>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17" name="Rectangle 164"/>
            <p:cNvSpPr>
              <a:spLocks noChangeArrowheads="1"/>
            </p:cNvSpPr>
            <p:nvPr/>
          </p:nvSpPr>
          <p:spPr bwMode="auto">
            <a:xfrm>
              <a:off x="2666" y="3093"/>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18" name="Line 165"/>
            <p:cNvSpPr>
              <a:spLocks noChangeShapeType="1"/>
            </p:cNvSpPr>
            <p:nvPr/>
          </p:nvSpPr>
          <p:spPr bwMode="auto">
            <a:xfrm>
              <a:off x="2945" y="3093"/>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19" name="Rectangle 166"/>
            <p:cNvSpPr>
              <a:spLocks noChangeArrowheads="1"/>
            </p:cNvSpPr>
            <p:nvPr/>
          </p:nvSpPr>
          <p:spPr bwMode="auto">
            <a:xfrm>
              <a:off x="2945" y="3093"/>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20" name="Line 167"/>
            <p:cNvSpPr>
              <a:spLocks noChangeShapeType="1"/>
            </p:cNvSpPr>
            <p:nvPr/>
          </p:nvSpPr>
          <p:spPr bwMode="auto">
            <a:xfrm>
              <a:off x="3225" y="3093"/>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21" name="Rectangle 168"/>
            <p:cNvSpPr>
              <a:spLocks noChangeArrowheads="1"/>
            </p:cNvSpPr>
            <p:nvPr/>
          </p:nvSpPr>
          <p:spPr bwMode="auto">
            <a:xfrm>
              <a:off x="3225" y="3093"/>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22" name="Line 169"/>
            <p:cNvSpPr>
              <a:spLocks noChangeShapeType="1"/>
            </p:cNvSpPr>
            <p:nvPr/>
          </p:nvSpPr>
          <p:spPr bwMode="auto">
            <a:xfrm>
              <a:off x="3504" y="3706"/>
              <a:ext cx="0" cy="1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23" name="Rectangle 170"/>
            <p:cNvSpPr>
              <a:spLocks noChangeArrowheads="1"/>
            </p:cNvSpPr>
            <p:nvPr/>
          </p:nvSpPr>
          <p:spPr bwMode="auto">
            <a:xfrm>
              <a:off x="3504" y="3706"/>
              <a:ext cx="3" cy="1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26" name="Line 173"/>
            <p:cNvSpPr>
              <a:spLocks noChangeShapeType="1"/>
            </p:cNvSpPr>
            <p:nvPr/>
          </p:nvSpPr>
          <p:spPr bwMode="auto">
            <a:xfrm>
              <a:off x="4062" y="3706"/>
              <a:ext cx="0" cy="1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27" name="Rectangle 174"/>
            <p:cNvSpPr>
              <a:spLocks noChangeArrowheads="1"/>
            </p:cNvSpPr>
            <p:nvPr/>
          </p:nvSpPr>
          <p:spPr bwMode="auto">
            <a:xfrm>
              <a:off x="4062" y="3706"/>
              <a:ext cx="4" cy="1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28" name="Line 175"/>
            <p:cNvSpPr>
              <a:spLocks noChangeShapeType="1"/>
            </p:cNvSpPr>
            <p:nvPr/>
          </p:nvSpPr>
          <p:spPr bwMode="auto">
            <a:xfrm>
              <a:off x="244" y="3042"/>
              <a:ext cx="38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29" name="Rectangle 176"/>
            <p:cNvSpPr>
              <a:spLocks noChangeArrowheads="1"/>
            </p:cNvSpPr>
            <p:nvPr/>
          </p:nvSpPr>
          <p:spPr bwMode="auto">
            <a:xfrm>
              <a:off x="244" y="3042"/>
              <a:ext cx="385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30" name="Line 177"/>
            <p:cNvSpPr>
              <a:spLocks noChangeShapeType="1"/>
            </p:cNvSpPr>
            <p:nvPr/>
          </p:nvSpPr>
          <p:spPr bwMode="auto">
            <a:xfrm>
              <a:off x="273" y="3089"/>
              <a:ext cx="37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31" name="Rectangle 178"/>
            <p:cNvSpPr>
              <a:spLocks noChangeArrowheads="1"/>
            </p:cNvSpPr>
            <p:nvPr/>
          </p:nvSpPr>
          <p:spPr bwMode="auto">
            <a:xfrm>
              <a:off x="273" y="3089"/>
              <a:ext cx="379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32" name="Line 179"/>
            <p:cNvSpPr>
              <a:spLocks noChangeShapeType="1"/>
            </p:cNvSpPr>
            <p:nvPr/>
          </p:nvSpPr>
          <p:spPr bwMode="auto">
            <a:xfrm>
              <a:off x="273" y="3233"/>
              <a:ext cx="37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34" name="Line 181"/>
            <p:cNvSpPr>
              <a:spLocks noChangeShapeType="1"/>
            </p:cNvSpPr>
            <p:nvPr/>
          </p:nvSpPr>
          <p:spPr bwMode="auto">
            <a:xfrm>
              <a:off x="273" y="3378"/>
              <a:ext cx="37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35" name="Rectangle 182"/>
            <p:cNvSpPr>
              <a:spLocks noChangeArrowheads="1"/>
            </p:cNvSpPr>
            <p:nvPr/>
          </p:nvSpPr>
          <p:spPr bwMode="auto">
            <a:xfrm>
              <a:off x="273" y="3378"/>
              <a:ext cx="379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36" name="Line 183"/>
            <p:cNvSpPr>
              <a:spLocks noChangeShapeType="1"/>
            </p:cNvSpPr>
            <p:nvPr/>
          </p:nvSpPr>
          <p:spPr bwMode="auto">
            <a:xfrm>
              <a:off x="2111" y="3522"/>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37" name="Rectangle 184"/>
            <p:cNvSpPr>
              <a:spLocks noChangeArrowheads="1"/>
            </p:cNvSpPr>
            <p:nvPr/>
          </p:nvSpPr>
          <p:spPr bwMode="auto">
            <a:xfrm>
              <a:off x="2111" y="3522"/>
              <a:ext cx="19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38" name="Line 185"/>
            <p:cNvSpPr>
              <a:spLocks noChangeShapeType="1"/>
            </p:cNvSpPr>
            <p:nvPr/>
          </p:nvSpPr>
          <p:spPr bwMode="auto">
            <a:xfrm>
              <a:off x="2111" y="3667"/>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39" name="Rectangle 186"/>
            <p:cNvSpPr>
              <a:spLocks noChangeArrowheads="1"/>
            </p:cNvSpPr>
            <p:nvPr/>
          </p:nvSpPr>
          <p:spPr bwMode="auto">
            <a:xfrm>
              <a:off x="2111" y="3667"/>
              <a:ext cx="1955"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40" name="Line 187"/>
            <p:cNvSpPr>
              <a:spLocks noChangeShapeType="1"/>
            </p:cNvSpPr>
            <p:nvPr/>
          </p:nvSpPr>
          <p:spPr bwMode="auto">
            <a:xfrm>
              <a:off x="2111" y="3703"/>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41" name="Rectangle 188"/>
            <p:cNvSpPr>
              <a:spLocks noChangeArrowheads="1"/>
            </p:cNvSpPr>
            <p:nvPr/>
          </p:nvSpPr>
          <p:spPr bwMode="auto">
            <a:xfrm>
              <a:off x="2111" y="3703"/>
              <a:ext cx="1955"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42" name="Line 189"/>
            <p:cNvSpPr>
              <a:spLocks noChangeShapeType="1"/>
            </p:cNvSpPr>
            <p:nvPr/>
          </p:nvSpPr>
          <p:spPr bwMode="auto">
            <a:xfrm>
              <a:off x="2111" y="3847"/>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43" name="Rectangle 190"/>
            <p:cNvSpPr>
              <a:spLocks noChangeArrowheads="1"/>
            </p:cNvSpPr>
            <p:nvPr/>
          </p:nvSpPr>
          <p:spPr bwMode="auto">
            <a:xfrm>
              <a:off x="2111" y="3847"/>
              <a:ext cx="19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44" name="Line 191"/>
            <p:cNvSpPr>
              <a:spLocks noChangeShapeType="1"/>
            </p:cNvSpPr>
            <p:nvPr/>
          </p:nvSpPr>
          <p:spPr bwMode="auto">
            <a:xfrm>
              <a:off x="244" y="3883"/>
              <a:ext cx="38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45" name="Rectangle 192"/>
            <p:cNvSpPr>
              <a:spLocks noChangeArrowheads="1"/>
            </p:cNvSpPr>
            <p:nvPr/>
          </p:nvSpPr>
          <p:spPr bwMode="auto">
            <a:xfrm>
              <a:off x="244" y="3883"/>
              <a:ext cx="385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46" name="Rectangle 193"/>
            <p:cNvSpPr>
              <a:spLocks noChangeArrowheads="1"/>
            </p:cNvSpPr>
            <p:nvPr/>
          </p:nvSpPr>
          <p:spPr bwMode="auto">
            <a:xfrm>
              <a:off x="666" y="3281"/>
              <a:ext cx="29"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4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grpSp>
      <p:grpSp>
        <p:nvGrpSpPr>
          <p:cNvPr id="50347" name="Group 196"/>
          <p:cNvGrpSpPr>
            <a:grpSpLocks noChangeAspect="1"/>
          </p:cNvGrpSpPr>
          <p:nvPr/>
        </p:nvGrpSpPr>
        <p:grpSpPr bwMode="auto">
          <a:xfrm>
            <a:off x="327024" y="7057937"/>
            <a:ext cx="6127751" cy="1439864"/>
            <a:chOff x="235" y="4455"/>
            <a:chExt cx="3860" cy="907"/>
          </a:xfrm>
        </p:grpSpPr>
        <p:sp>
          <p:nvSpPr>
            <p:cNvPr id="50348" name="AutoShape 195"/>
            <p:cNvSpPr>
              <a:spLocks noChangeAspect="1" noChangeArrowheads="1" noTextEdit="1"/>
            </p:cNvSpPr>
            <p:nvPr/>
          </p:nvSpPr>
          <p:spPr bwMode="auto">
            <a:xfrm>
              <a:off x="235" y="4455"/>
              <a:ext cx="3855" cy="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1000"/>
            </a:p>
          </p:txBody>
        </p:sp>
        <p:sp>
          <p:nvSpPr>
            <p:cNvPr id="50349" name="Rectangle 197"/>
            <p:cNvSpPr>
              <a:spLocks noChangeArrowheads="1"/>
            </p:cNvSpPr>
            <p:nvPr/>
          </p:nvSpPr>
          <p:spPr bwMode="auto">
            <a:xfrm>
              <a:off x="240" y="5307"/>
              <a:ext cx="33" cy="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50" name="Rectangle 198"/>
            <p:cNvSpPr>
              <a:spLocks noChangeArrowheads="1"/>
            </p:cNvSpPr>
            <p:nvPr/>
          </p:nvSpPr>
          <p:spPr bwMode="auto">
            <a:xfrm>
              <a:off x="728" y="4566"/>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351" name="Rectangle 199"/>
            <p:cNvSpPr>
              <a:spLocks noChangeArrowheads="1"/>
            </p:cNvSpPr>
            <p:nvPr/>
          </p:nvSpPr>
          <p:spPr bwMode="auto">
            <a:xfrm>
              <a:off x="996" y="4566"/>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50352" name="Rectangle 200"/>
            <p:cNvSpPr>
              <a:spLocks noChangeArrowheads="1"/>
            </p:cNvSpPr>
            <p:nvPr/>
          </p:nvSpPr>
          <p:spPr bwMode="auto">
            <a:xfrm>
              <a:off x="1276" y="4566"/>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50353" name="Rectangle 201"/>
            <p:cNvSpPr>
              <a:spLocks noChangeArrowheads="1"/>
            </p:cNvSpPr>
            <p:nvPr/>
          </p:nvSpPr>
          <p:spPr bwMode="auto">
            <a:xfrm>
              <a:off x="1555" y="4566"/>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smtClean="0">
                <a:ln>
                  <a:noFill/>
                </a:ln>
                <a:solidFill>
                  <a:schemeClr val="tx1"/>
                </a:solidFill>
                <a:effectLst/>
              </a:endParaRPr>
            </a:p>
          </p:txBody>
        </p:sp>
        <p:sp>
          <p:nvSpPr>
            <p:cNvPr id="50354" name="Rectangle 202"/>
            <p:cNvSpPr>
              <a:spLocks noChangeArrowheads="1"/>
            </p:cNvSpPr>
            <p:nvPr/>
          </p:nvSpPr>
          <p:spPr bwMode="auto">
            <a:xfrm>
              <a:off x="1837" y="4566"/>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355" name="Rectangle 203"/>
            <p:cNvSpPr>
              <a:spLocks noChangeArrowheads="1"/>
            </p:cNvSpPr>
            <p:nvPr/>
          </p:nvSpPr>
          <p:spPr bwMode="auto">
            <a:xfrm>
              <a:off x="2109" y="4566"/>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356" name="Rectangle 204"/>
            <p:cNvSpPr>
              <a:spLocks noChangeArrowheads="1"/>
            </p:cNvSpPr>
            <p:nvPr/>
          </p:nvSpPr>
          <p:spPr bwMode="auto">
            <a:xfrm>
              <a:off x="2382" y="4566"/>
              <a:ext cx="29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357" name="Rectangle 205"/>
            <p:cNvSpPr>
              <a:spLocks noChangeArrowheads="1"/>
            </p:cNvSpPr>
            <p:nvPr/>
          </p:nvSpPr>
          <p:spPr bwMode="auto">
            <a:xfrm>
              <a:off x="2661" y="4566"/>
              <a:ext cx="29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358" name="Rectangle 206"/>
            <p:cNvSpPr>
              <a:spLocks noChangeArrowheads="1"/>
            </p:cNvSpPr>
            <p:nvPr/>
          </p:nvSpPr>
          <p:spPr bwMode="auto">
            <a:xfrm>
              <a:off x="2943" y="4566"/>
              <a:ext cx="29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359" name="Rectangle 207"/>
            <p:cNvSpPr>
              <a:spLocks noChangeArrowheads="1"/>
            </p:cNvSpPr>
            <p:nvPr/>
          </p:nvSpPr>
          <p:spPr bwMode="auto">
            <a:xfrm>
              <a:off x="3225" y="4562"/>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360" name="Rectangle 208"/>
            <p:cNvSpPr>
              <a:spLocks noChangeArrowheads="1"/>
            </p:cNvSpPr>
            <p:nvPr/>
          </p:nvSpPr>
          <p:spPr bwMode="auto">
            <a:xfrm>
              <a:off x="3505" y="4566"/>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361" name="Rectangle 209"/>
            <p:cNvSpPr>
              <a:spLocks noChangeArrowheads="1"/>
            </p:cNvSpPr>
            <p:nvPr/>
          </p:nvSpPr>
          <p:spPr bwMode="auto">
            <a:xfrm>
              <a:off x="3797" y="4566"/>
              <a:ext cx="26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29</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a:t>
              </a: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a:t>
              </a: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月</a:t>
              </a:r>
              <a:endParaRPr kumimoji="0" lang="ja-JP" sz="600" b="0" i="0" u="none" strike="noStrike" cap="none" normalizeH="0" baseline="0" dirty="0" smtClean="0">
                <a:ln>
                  <a:noFill/>
                </a:ln>
                <a:solidFill>
                  <a:schemeClr val="tx1"/>
                </a:solidFill>
                <a:effectLst/>
              </a:endParaRPr>
            </a:p>
          </p:txBody>
        </p:sp>
        <p:sp>
          <p:nvSpPr>
            <p:cNvPr id="50362" name="Rectangle 210"/>
            <p:cNvSpPr>
              <a:spLocks noChangeArrowheads="1"/>
            </p:cNvSpPr>
            <p:nvPr/>
          </p:nvSpPr>
          <p:spPr bwMode="auto">
            <a:xfrm>
              <a:off x="280" y="4712"/>
              <a:ext cx="3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重複服薬者数（人</a:t>
              </a:r>
              <a:r>
                <a:rPr kumimoji="0" lang="ja-JP" sz="5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50363" name="Rectangle 211"/>
            <p:cNvSpPr>
              <a:spLocks noChangeArrowheads="1"/>
            </p:cNvSpPr>
            <p:nvPr/>
          </p:nvSpPr>
          <p:spPr bwMode="auto">
            <a:xfrm>
              <a:off x="907" y="4704"/>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a:t>
              </a:r>
              <a:endParaRPr kumimoji="0" lang="ja-JP" altLang="ja-JP" sz="1000" b="0" i="0" u="none" strike="noStrike" cap="none" normalizeH="0" baseline="0" dirty="0" smtClean="0">
                <a:ln>
                  <a:noFill/>
                </a:ln>
                <a:solidFill>
                  <a:schemeClr val="tx1"/>
                </a:solidFill>
                <a:effectLst/>
              </a:endParaRPr>
            </a:p>
          </p:txBody>
        </p:sp>
        <p:sp>
          <p:nvSpPr>
            <p:cNvPr id="50364" name="Rectangle 212"/>
            <p:cNvSpPr>
              <a:spLocks noChangeArrowheads="1"/>
            </p:cNvSpPr>
            <p:nvPr/>
          </p:nvSpPr>
          <p:spPr bwMode="auto">
            <a:xfrm>
              <a:off x="1216" y="4704"/>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000" b="0" i="0" u="none" strike="noStrike" cap="none" normalizeH="0" baseline="0" smtClean="0">
                <a:ln>
                  <a:noFill/>
                </a:ln>
                <a:solidFill>
                  <a:schemeClr val="tx1"/>
                </a:solidFill>
                <a:effectLst/>
              </a:endParaRPr>
            </a:p>
          </p:txBody>
        </p:sp>
        <p:sp>
          <p:nvSpPr>
            <p:cNvPr id="50365" name="Rectangle 213"/>
            <p:cNvSpPr>
              <a:spLocks noChangeArrowheads="1"/>
            </p:cNvSpPr>
            <p:nvPr/>
          </p:nvSpPr>
          <p:spPr bwMode="auto">
            <a:xfrm>
              <a:off x="1466" y="4704"/>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a:t>
              </a:r>
              <a:endParaRPr kumimoji="0" lang="ja-JP" altLang="ja-JP" sz="1000" b="0" i="0" u="none" strike="noStrike" cap="none" normalizeH="0" baseline="0" smtClean="0">
                <a:ln>
                  <a:noFill/>
                </a:ln>
                <a:solidFill>
                  <a:schemeClr val="tx1"/>
                </a:solidFill>
                <a:effectLst/>
              </a:endParaRPr>
            </a:p>
          </p:txBody>
        </p:sp>
        <p:sp>
          <p:nvSpPr>
            <p:cNvPr id="50366" name="Rectangle 214"/>
            <p:cNvSpPr>
              <a:spLocks noChangeArrowheads="1"/>
            </p:cNvSpPr>
            <p:nvPr/>
          </p:nvSpPr>
          <p:spPr bwMode="auto">
            <a:xfrm>
              <a:off x="1774" y="4704"/>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1000" b="0" i="0" u="none" strike="noStrike" cap="none" normalizeH="0" baseline="0" smtClean="0">
                <a:ln>
                  <a:noFill/>
                </a:ln>
                <a:solidFill>
                  <a:schemeClr val="tx1"/>
                </a:solidFill>
                <a:effectLst/>
              </a:endParaRPr>
            </a:p>
          </p:txBody>
        </p:sp>
        <p:sp>
          <p:nvSpPr>
            <p:cNvPr id="50367" name="Rectangle 215"/>
            <p:cNvSpPr>
              <a:spLocks noChangeArrowheads="1"/>
            </p:cNvSpPr>
            <p:nvPr/>
          </p:nvSpPr>
          <p:spPr bwMode="auto">
            <a:xfrm>
              <a:off x="2024" y="4704"/>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13</a:t>
              </a:r>
              <a:endParaRPr kumimoji="0" lang="ja-JP" altLang="ja-JP" sz="1000" b="0" i="0" u="none" strike="noStrike" cap="none" normalizeH="0" baseline="0" smtClean="0">
                <a:ln>
                  <a:noFill/>
                </a:ln>
                <a:solidFill>
                  <a:schemeClr val="tx1"/>
                </a:solidFill>
                <a:effectLst/>
              </a:endParaRPr>
            </a:p>
          </p:txBody>
        </p:sp>
        <p:sp>
          <p:nvSpPr>
            <p:cNvPr id="50368" name="Rectangle 216"/>
            <p:cNvSpPr>
              <a:spLocks noChangeArrowheads="1"/>
            </p:cNvSpPr>
            <p:nvPr/>
          </p:nvSpPr>
          <p:spPr bwMode="auto">
            <a:xfrm>
              <a:off x="2297" y="4708"/>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a:t>
              </a:r>
              <a:endParaRPr kumimoji="0" lang="ja-JP" altLang="ja-JP" sz="1000" b="0" i="0" u="none" strike="noStrike" cap="none" normalizeH="0" baseline="0" dirty="0" smtClean="0">
                <a:ln>
                  <a:noFill/>
                </a:ln>
                <a:solidFill>
                  <a:schemeClr val="tx1"/>
                </a:solidFill>
                <a:effectLst/>
              </a:endParaRPr>
            </a:p>
          </p:txBody>
        </p:sp>
        <p:sp>
          <p:nvSpPr>
            <p:cNvPr id="50369" name="Rectangle 217"/>
            <p:cNvSpPr>
              <a:spLocks noChangeArrowheads="1"/>
            </p:cNvSpPr>
            <p:nvPr/>
          </p:nvSpPr>
          <p:spPr bwMode="auto">
            <a:xfrm>
              <a:off x="2583" y="4704"/>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a:t>
              </a:r>
              <a:endParaRPr kumimoji="0" lang="ja-JP" altLang="ja-JP" sz="1000" b="0" i="0" u="none" strike="noStrike" cap="none" normalizeH="0" baseline="0" smtClean="0">
                <a:ln>
                  <a:noFill/>
                </a:ln>
                <a:solidFill>
                  <a:schemeClr val="tx1"/>
                </a:solidFill>
                <a:effectLst/>
              </a:endParaRPr>
            </a:p>
          </p:txBody>
        </p:sp>
        <p:sp>
          <p:nvSpPr>
            <p:cNvPr id="50370" name="Rectangle 218"/>
            <p:cNvSpPr>
              <a:spLocks noChangeArrowheads="1"/>
            </p:cNvSpPr>
            <p:nvPr/>
          </p:nvSpPr>
          <p:spPr bwMode="auto">
            <a:xfrm>
              <a:off x="2862" y="4704"/>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a:t>
              </a:r>
              <a:endParaRPr kumimoji="0" lang="ja-JP" altLang="ja-JP" sz="1000" b="0" i="0" u="none" strike="noStrike" cap="none" normalizeH="0" baseline="0" smtClean="0">
                <a:ln>
                  <a:noFill/>
                </a:ln>
                <a:solidFill>
                  <a:schemeClr val="tx1"/>
                </a:solidFill>
                <a:effectLst/>
              </a:endParaRPr>
            </a:p>
          </p:txBody>
        </p:sp>
        <p:sp>
          <p:nvSpPr>
            <p:cNvPr id="50371" name="Rectangle 219"/>
            <p:cNvSpPr>
              <a:spLocks noChangeArrowheads="1"/>
            </p:cNvSpPr>
            <p:nvPr/>
          </p:nvSpPr>
          <p:spPr bwMode="auto">
            <a:xfrm>
              <a:off x="3141" y="4704"/>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a:t>
              </a:r>
              <a:endParaRPr kumimoji="0" lang="ja-JP" altLang="ja-JP" sz="1000" b="0" i="0" u="none" strike="noStrike" cap="none" normalizeH="0" baseline="0" smtClean="0">
                <a:ln>
                  <a:noFill/>
                </a:ln>
                <a:solidFill>
                  <a:schemeClr val="tx1"/>
                </a:solidFill>
                <a:effectLst/>
              </a:endParaRPr>
            </a:p>
          </p:txBody>
        </p:sp>
        <p:sp>
          <p:nvSpPr>
            <p:cNvPr id="50372" name="Rectangle 220"/>
            <p:cNvSpPr>
              <a:spLocks noChangeArrowheads="1"/>
            </p:cNvSpPr>
            <p:nvPr/>
          </p:nvSpPr>
          <p:spPr bwMode="auto">
            <a:xfrm>
              <a:off x="3420" y="4704"/>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12</a:t>
              </a:r>
              <a:endParaRPr kumimoji="0" lang="ja-JP" altLang="ja-JP" sz="1000" b="0" i="0" u="none" strike="noStrike" cap="none" normalizeH="0" baseline="0" smtClean="0">
                <a:ln>
                  <a:noFill/>
                </a:ln>
                <a:solidFill>
                  <a:schemeClr val="tx1"/>
                </a:solidFill>
                <a:effectLst/>
              </a:endParaRPr>
            </a:p>
          </p:txBody>
        </p:sp>
        <p:sp>
          <p:nvSpPr>
            <p:cNvPr id="50373" name="Rectangle 221"/>
            <p:cNvSpPr>
              <a:spLocks noChangeArrowheads="1"/>
            </p:cNvSpPr>
            <p:nvPr/>
          </p:nvSpPr>
          <p:spPr bwMode="auto">
            <a:xfrm>
              <a:off x="3700" y="4704"/>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a:t>
              </a:r>
              <a:endParaRPr kumimoji="0" lang="ja-JP" altLang="ja-JP" sz="1000" b="0" i="0" u="none" strike="noStrike" cap="none" normalizeH="0" baseline="0" smtClean="0">
                <a:ln>
                  <a:noFill/>
                </a:ln>
                <a:solidFill>
                  <a:schemeClr val="tx1"/>
                </a:solidFill>
                <a:effectLst/>
              </a:endParaRPr>
            </a:p>
          </p:txBody>
        </p:sp>
        <p:sp>
          <p:nvSpPr>
            <p:cNvPr id="50374" name="Rectangle 222"/>
            <p:cNvSpPr>
              <a:spLocks noChangeArrowheads="1"/>
            </p:cNvSpPr>
            <p:nvPr/>
          </p:nvSpPr>
          <p:spPr bwMode="auto">
            <a:xfrm>
              <a:off x="4008" y="4704"/>
              <a:ext cx="4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a:t>
              </a:r>
              <a:endParaRPr kumimoji="0" lang="ja-JP" altLang="ja-JP" sz="1000" b="0" i="0" u="none" strike="noStrike" cap="none" normalizeH="0" baseline="0" smtClean="0">
                <a:ln>
                  <a:noFill/>
                </a:ln>
                <a:solidFill>
                  <a:schemeClr val="tx1"/>
                </a:solidFill>
                <a:effectLst/>
              </a:endParaRPr>
            </a:p>
          </p:txBody>
        </p:sp>
        <p:sp>
          <p:nvSpPr>
            <p:cNvPr id="50375" name="Rectangle 223"/>
            <p:cNvSpPr>
              <a:spLocks noChangeArrowheads="1"/>
            </p:cNvSpPr>
            <p:nvPr/>
          </p:nvSpPr>
          <p:spPr bwMode="auto">
            <a:xfrm>
              <a:off x="2550" y="4993"/>
              <a:ext cx="57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カ月間の延べ人数</a:t>
              </a:r>
              <a:endParaRPr kumimoji="0" lang="ja-JP" sz="800" b="0" i="0" u="none" strike="noStrike" cap="none" normalizeH="0" baseline="0" dirty="0" smtClean="0">
                <a:ln>
                  <a:noFill/>
                </a:ln>
                <a:solidFill>
                  <a:schemeClr val="tx1"/>
                </a:solidFill>
                <a:effectLst/>
              </a:endParaRPr>
            </a:p>
          </p:txBody>
        </p:sp>
        <p:sp>
          <p:nvSpPr>
            <p:cNvPr id="50376" name="Rectangle 224"/>
            <p:cNvSpPr>
              <a:spLocks noChangeArrowheads="1"/>
            </p:cNvSpPr>
            <p:nvPr/>
          </p:nvSpPr>
          <p:spPr bwMode="auto">
            <a:xfrm>
              <a:off x="3939" y="4990"/>
              <a:ext cx="12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147</a:t>
              </a:r>
              <a:endParaRPr kumimoji="0" lang="ja-JP" altLang="ja-JP" sz="1000" b="0" i="0" u="none" strike="noStrike" cap="none" normalizeH="0" baseline="0" dirty="0" smtClean="0">
                <a:ln>
                  <a:noFill/>
                </a:ln>
                <a:solidFill>
                  <a:schemeClr val="tx1"/>
                </a:solidFill>
                <a:effectLst/>
              </a:endParaRPr>
            </a:p>
          </p:txBody>
        </p:sp>
        <p:sp>
          <p:nvSpPr>
            <p:cNvPr id="50377" name="Rectangle 225"/>
            <p:cNvSpPr>
              <a:spLocks noChangeArrowheads="1"/>
            </p:cNvSpPr>
            <p:nvPr/>
          </p:nvSpPr>
          <p:spPr bwMode="auto">
            <a:xfrm>
              <a:off x="2554" y="5164"/>
              <a:ext cx="50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カ月間の実人数</a:t>
              </a:r>
              <a:endParaRPr kumimoji="0" lang="ja-JP" sz="800" b="0" i="0" u="none" strike="noStrike" cap="none" normalizeH="0" baseline="0" dirty="0" smtClean="0">
                <a:ln>
                  <a:noFill/>
                </a:ln>
                <a:solidFill>
                  <a:schemeClr val="tx1"/>
                </a:solidFill>
                <a:effectLst/>
              </a:endParaRPr>
            </a:p>
          </p:txBody>
        </p:sp>
        <p:sp>
          <p:nvSpPr>
            <p:cNvPr id="50378" name="Rectangle 226"/>
            <p:cNvSpPr>
              <a:spLocks noChangeArrowheads="1"/>
            </p:cNvSpPr>
            <p:nvPr/>
          </p:nvSpPr>
          <p:spPr bwMode="auto">
            <a:xfrm>
              <a:off x="3970" y="5168"/>
              <a:ext cx="8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94</a:t>
              </a:r>
              <a:endParaRPr kumimoji="0" lang="ja-JP" altLang="ja-JP" sz="1000" b="0" i="0" u="none" strike="noStrike" cap="none" normalizeH="0" baseline="0" dirty="0" smtClean="0">
                <a:ln>
                  <a:noFill/>
                </a:ln>
                <a:solidFill>
                  <a:schemeClr val="tx1"/>
                </a:solidFill>
                <a:effectLst/>
              </a:endParaRPr>
            </a:p>
          </p:txBody>
        </p:sp>
        <p:sp>
          <p:nvSpPr>
            <p:cNvPr id="50379" name="Line 227"/>
            <p:cNvSpPr>
              <a:spLocks noChangeShapeType="1"/>
            </p:cNvSpPr>
            <p:nvPr/>
          </p:nvSpPr>
          <p:spPr bwMode="auto">
            <a:xfrm>
              <a:off x="2108"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80" name="Rectangle 228"/>
            <p:cNvSpPr>
              <a:spLocks noChangeArrowheads="1"/>
            </p:cNvSpPr>
            <p:nvPr/>
          </p:nvSpPr>
          <p:spPr bwMode="auto">
            <a:xfrm>
              <a:off x="2108" y="4517"/>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81" name="Line 229"/>
            <p:cNvSpPr>
              <a:spLocks noChangeShapeType="1"/>
            </p:cNvSpPr>
            <p:nvPr/>
          </p:nvSpPr>
          <p:spPr bwMode="auto">
            <a:xfrm>
              <a:off x="3504"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82" name="Rectangle 230"/>
            <p:cNvSpPr>
              <a:spLocks noChangeArrowheads="1"/>
            </p:cNvSpPr>
            <p:nvPr/>
          </p:nvSpPr>
          <p:spPr bwMode="auto">
            <a:xfrm>
              <a:off x="3504" y="4517"/>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83" name="Line 231"/>
            <p:cNvSpPr>
              <a:spLocks noChangeShapeType="1"/>
            </p:cNvSpPr>
            <p:nvPr/>
          </p:nvSpPr>
          <p:spPr bwMode="auto">
            <a:xfrm>
              <a:off x="4062"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000"/>
            </a:p>
          </p:txBody>
        </p:sp>
        <p:sp>
          <p:nvSpPr>
            <p:cNvPr id="50385" name="Line 233"/>
            <p:cNvSpPr>
              <a:spLocks noChangeShapeType="1"/>
            </p:cNvSpPr>
            <p:nvPr/>
          </p:nvSpPr>
          <p:spPr bwMode="auto">
            <a:xfrm>
              <a:off x="2108" y="4946"/>
              <a:ext cx="0" cy="14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86" name="Rectangle 234"/>
            <p:cNvSpPr>
              <a:spLocks noChangeArrowheads="1"/>
            </p:cNvSpPr>
            <p:nvPr/>
          </p:nvSpPr>
          <p:spPr bwMode="auto">
            <a:xfrm>
              <a:off x="2108" y="4946"/>
              <a:ext cx="3" cy="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87" name="Line 235"/>
            <p:cNvSpPr>
              <a:spLocks noChangeShapeType="1"/>
            </p:cNvSpPr>
            <p:nvPr/>
          </p:nvSpPr>
          <p:spPr bwMode="auto">
            <a:xfrm>
              <a:off x="3504" y="4950"/>
              <a:ext cx="0" cy="1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88" name="Rectangle 236"/>
            <p:cNvSpPr>
              <a:spLocks noChangeArrowheads="1"/>
            </p:cNvSpPr>
            <p:nvPr/>
          </p:nvSpPr>
          <p:spPr bwMode="auto">
            <a:xfrm>
              <a:off x="3504" y="4950"/>
              <a:ext cx="3" cy="1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89" name="Line 237"/>
            <p:cNvSpPr>
              <a:spLocks noChangeShapeType="1"/>
            </p:cNvSpPr>
            <p:nvPr/>
          </p:nvSpPr>
          <p:spPr bwMode="auto">
            <a:xfrm>
              <a:off x="4062" y="4950"/>
              <a:ext cx="0" cy="1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90" name="Rectangle 238"/>
            <p:cNvSpPr>
              <a:spLocks noChangeArrowheads="1"/>
            </p:cNvSpPr>
            <p:nvPr/>
          </p:nvSpPr>
          <p:spPr bwMode="auto">
            <a:xfrm>
              <a:off x="4062" y="4950"/>
              <a:ext cx="4" cy="1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91" name="Line 239"/>
            <p:cNvSpPr>
              <a:spLocks noChangeShapeType="1"/>
            </p:cNvSpPr>
            <p:nvPr/>
          </p:nvSpPr>
          <p:spPr bwMode="auto">
            <a:xfrm>
              <a:off x="240" y="4466"/>
              <a:ext cx="0" cy="8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92" name="Rectangle 240"/>
            <p:cNvSpPr>
              <a:spLocks noChangeArrowheads="1"/>
            </p:cNvSpPr>
            <p:nvPr/>
          </p:nvSpPr>
          <p:spPr bwMode="auto">
            <a:xfrm>
              <a:off x="240" y="4466"/>
              <a:ext cx="4" cy="8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93" name="Line 241"/>
            <p:cNvSpPr>
              <a:spLocks noChangeShapeType="1"/>
            </p:cNvSpPr>
            <p:nvPr/>
          </p:nvSpPr>
          <p:spPr bwMode="auto">
            <a:xfrm>
              <a:off x="4091" y="4470"/>
              <a:ext cx="0" cy="8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94" name="Rectangle 242"/>
            <p:cNvSpPr>
              <a:spLocks noChangeArrowheads="1"/>
            </p:cNvSpPr>
            <p:nvPr/>
          </p:nvSpPr>
          <p:spPr bwMode="auto">
            <a:xfrm>
              <a:off x="4091" y="4470"/>
              <a:ext cx="4" cy="84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95" name="Line 243"/>
            <p:cNvSpPr>
              <a:spLocks noChangeShapeType="1"/>
            </p:cNvSpPr>
            <p:nvPr/>
          </p:nvSpPr>
          <p:spPr bwMode="auto">
            <a:xfrm>
              <a:off x="269" y="4513"/>
              <a:ext cx="0" cy="2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96" name="Rectangle 244"/>
            <p:cNvSpPr>
              <a:spLocks noChangeArrowheads="1"/>
            </p:cNvSpPr>
            <p:nvPr/>
          </p:nvSpPr>
          <p:spPr bwMode="auto">
            <a:xfrm>
              <a:off x="269" y="4513"/>
              <a:ext cx="4" cy="29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97" name="Line 245"/>
            <p:cNvSpPr>
              <a:spLocks noChangeShapeType="1"/>
            </p:cNvSpPr>
            <p:nvPr/>
          </p:nvSpPr>
          <p:spPr bwMode="auto">
            <a:xfrm>
              <a:off x="711"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98" name="Rectangle 246"/>
            <p:cNvSpPr>
              <a:spLocks noChangeArrowheads="1"/>
            </p:cNvSpPr>
            <p:nvPr/>
          </p:nvSpPr>
          <p:spPr bwMode="auto">
            <a:xfrm>
              <a:off x="711" y="4517"/>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99" name="Line 247"/>
            <p:cNvSpPr>
              <a:spLocks noChangeShapeType="1"/>
            </p:cNvSpPr>
            <p:nvPr/>
          </p:nvSpPr>
          <p:spPr bwMode="auto">
            <a:xfrm>
              <a:off x="991"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00" name="Rectangle 248"/>
            <p:cNvSpPr>
              <a:spLocks noChangeArrowheads="1"/>
            </p:cNvSpPr>
            <p:nvPr/>
          </p:nvSpPr>
          <p:spPr bwMode="auto">
            <a:xfrm>
              <a:off x="991" y="4517"/>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03" name="Line 251"/>
            <p:cNvSpPr>
              <a:spLocks noChangeShapeType="1"/>
            </p:cNvSpPr>
            <p:nvPr/>
          </p:nvSpPr>
          <p:spPr bwMode="auto">
            <a:xfrm>
              <a:off x="1549"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04" name="Rectangle 252"/>
            <p:cNvSpPr>
              <a:spLocks noChangeArrowheads="1"/>
            </p:cNvSpPr>
            <p:nvPr/>
          </p:nvSpPr>
          <p:spPr bwMode="auto">
            <a:xfrm>
              <a:off x="1549" y="4517"/>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05" name="Line 253"/>
            <p:cNvSpPr>
              <a:spLocks noChangeShapeType="1"/>
            </p:cNvSpPr>
            <p:nvPr/>
          </p:nvSpPr>
          <p:spPr bwMode="auto">
            <a:xfrm>
              <a:off x="1828"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06" name="Rectangle 254"/>
            <p:cNvSpPr>
              <a:spLocks noChangeArrowheads="1"/>
            </p:cNvSpPr>
            <p:nvPr/>
          </p:nvSpPr>
          <p:spPr bwMode="auto">
            <a:xfrm>
              <a:off x="1828" y="4517"/>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07" name="Line 255"/>
            <p:cNvSpPr>
              <a:spLocks noChangeShapeType="1"/>
            </p:cNvSpPr>
            <p:nvPr/>
          </p:nvSpPr>
          <p:spPr bwMode="auto">
            <a:xfrm>
              <a:off x="2108" y="5127"/>
              <a:ext cx="0" cy="14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08" name="Rectangle 256"/>
            <p:cNvSpPr>
              <a:spLocks noChangeArrowheads="1"/>
            </p:cNvSpPr>
            <p:nvPr/>
          </p:nvSpPr>
          <p:spPr bwMode="auto">
            <a:xfrm>
              <a:off x="2108" y="5127"/>
              <a:ext cx="3" cy="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11" name="Line 259"/>
            <p:cNvSpPr>
              <a:spLocks noChangeShapeType="1"/>
            </p:cNvSpPr>
            <p:nvPr/>
          </p:nvSpPr>
          <p:spPr bwMode="auto">
            <a:xfrm>
              <a:off x="2666"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000"/>
            </a:p>
          </p:txBody>
        </p:sp>
        <p:sp>
          <p:nvSpPr>
            <p:cNvPr id="50413" name="Line 261"/>
            <p:cNvSpPr>
              <a:spLocks noChangeShapeType="1"/>
            </p:cNvSpPr>
            <p:nvPr/>
          </p:nvSpPr>
          <p:spPr bwMode="auto">
            <a:xfrm>
              <a:off x="2945"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14" name="Rectangle 262"/>
            <p:cNvSpPr>
              <a:spLocks noChangeArrowheads="1"/>
            </p:cNvSpPr>
            <p:nvPr/>
          </p:nvSpPr>
          <p:spPr bwMode="auto">
            <a:xfrm>
              <a:off x="2945" y="4517"/>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15" name="Line 263"/>
            <p:cNvSpPr>
              <a:spLocks noChangeShapeType="1"/>
            </p:cNvSpPr>
            <p:nvPr/>
          </p:nvSpPr>
          <p:spPr bwMode="auto">
            <a:xfrm>
              <a:off x="3225"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16" name="Rectangle 264"/>
            <p:cNvSpPr>
              <a:spLocks noChangeArrowheads="1"/>
            </p:cNvSpPr>
            <p:nvPr/>
          </p:nvSpPr>
          <p:spPr bwMode="auto">
            <a:xfrm>
              <a:off x="3225" y="4517"/>
              <a:ext cx="3"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17" name="Line 265"/>
            <p:cNvSpPr>
              <a:spLocks noChangeShapeType="1"/>
            </p:cNvSpPr>
            <p:nvPr/>
          </p:nvSpPr>
          <p:spPr bwMode="auto">
            <a:xfrm>
              <a:off x="3504" y="5130"/>
              <a:ext cx="0" cy="1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18" name="Rectangle 266"/>
            <p:cNvSpPr>
              <a:spLocks noChangeArrowheads="1"/>
            </p:cNvSpPr>
            <p:nvPr/>
          </p:nvSpPr>
          <p:spPr bwMode="auto">
            <a:xfrm>
              <a:off x="3504" y="5130"/>
              <a:ext cx="3" cy="1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19" name="Line 267"/>
            <p:cNvSpPr>
              <a:spLocks noChangeShapeType="1"/>
            </p:cNvSpPr>
            <p:nvPr/>
          </p:nvSpPr>
          <p:spPr bwMode="auto">
            <a:xfrm>
              <a:off x="3783" y="4517"/>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000"/>
            </a:p>
          </p:txBody>
        </p:sp>
        <p:sp>
          <p:nvSpPr>
            <p:cNvPr id="50420" name="Rectangle 268"/>
            <p:cNvSpPr>
              <a:spLocks noChangeArrowheads="1"/>
            </p:cNvSpPr>
            <p:nvPr/>
          </p:nvSpPr>
          <p:spPr bwMode="auto">
            <a:xfrm>
              <a:off x="3783" y="4517"/>
              <a:ext cx="4" cy="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21" name="Line 269"/>
            <p:cNvSpPr>
              <a:spLocks noChangeShapeType="1"/>
            </p:cNvSpPr>
            <p:nvPr/>
          </p:nvSpPr>
          <p:spPr bwMode="auto">
            <a:xfrm>
              <a:off x="4062" y="5130"/>
              <a:ext cx="0" cy="1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22" name="Rectangle 270"/>
            <p:cNvSpPr>
              <a:spLocks noChangeArrowheads="1"/>
            </p:cNvSpPr>
            <p:nvPr/>
          </p:nvSpPr>
          <p:spPr bwMode="auto">
            <a:xfrm>
              <a:off x="4062" y="5130"/>
              <a:ext cx="4" cy="14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23" name="Line 271"/>
            <p:cNvSpPr>
              <a:spLocks noChangeShapeType="1"/>
            </p:cNvSpPr>
            <p:nvPr/>
          </p:nvSpPr>
          <p:spPr bwMode="auto">
            <a:xfrm>
              <a:off x="244" y="4466"/>
              <a:ext cx="38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24" name="Rectangle 272"/>
            <p:cNvSpPr>
              <a:spLocks noChangeArrowheads="1"/>
            </p:cNvSpPr>
            <p:nvPr/>
          </p:nvSpPr>
          <p:spPr bwMode="auto">
            <a:xfrm>
              <a:off x="244" y="4466"/>
              <a:ext cx="385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25" name="Line 273"/>
            <p:cNvSpPr>
              <a:spLocks noChangeShapeType="1"/>
            </p:cNvSpPr>
            <p:nvPr/>
          </p:nvSpPr>
          <p:spPr bwMode="auto">
            <a:xfrm>
              <a:off x="273" y="4513"/>
              <a:ext cx="37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26" name="Rectangle 274"/>
            <p:cNvSpPr>
              <a:spLocks noChangeArrowheads="1"/>
            </p:cNvSpPr>
            <p:nvPr/>
          </p:nvSpPr>
          <p:spPr bwMode="auto">
            <a:xfrm>
              <a:off x="273" y="4513"/>
              <a:ext cx="3793"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27" name="Line 275"/>
            <p:cNvSpPr>
              <a:spLocks noChangeShapeType="1"/>
            </p:cNvSpPr>
            <p:nvPr/>
          </p:nvSpPr>
          <p:spPr bwMode="auto">
            <a:xfrm>
              <a:off x="273" y="4657"/>
              <a:ext cx="37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29" name="Line 277"/>
            <p:cNvSpPr>
              <a:spLocks noChangeShapeType="1"/>
            </p:cNvSpPr>
            <p:nvPr/>
          </p:nvSpPr>
          <p:spPr bwMode="auto">
            <a:xfrm>
              <a:off x="273" y="4802"/>
              <a:ext cx="37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30" name="Rectangle 278"/>
            <p:cNvSpPr>
              <a:spLocks noChangeArrowheads="1"/>
            </p:cNvSpPr>
            <p:nvPr/>
          </p:nvSpPr>
          <p:spPr bwMode="auto">
            <a:xfrm>
              <a:off x="273" y="4802"/>
              <a:ext cx="3793"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31" name="Line 279"/>
            <p:cNvSpPr>
              <a:spLocks noChangeShapeType="1"/>
            </p:cNvSpPr>
            <p:nvPr/>
          </p:nvSpPr>
          <p:spPr bwMode="auto">
            <a:xfrm>
              <a:off x="2111" y="4946"/>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32" name="Rectangle 280"/>
            <p:cNvSpPr>
              <a:spLocks noChangeArrowheads="1"/>
            </p:cNvSpPr>
            <p:nvPr/>
          </p:nvSpPr>
          <p:spPr bwMode="auto">
            <a:xfrm>
              <a:off x="2111" y="4946"/>
              <a:ext cx="19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33" name="Line 281"/>
            <p:cNvSpPr>
              <a:spLocks noChangeShapeType="1"/>
            </p:cNvSpPr>
            <p:nvPr/>
          </p:nvSpPr>
          <p:spPr bwMode="auto">
            <a:xfrm>
              <a:off x="2111" y="5091"/>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34" name="Rectangle 282"/>
            <p:cNvSpPr>
              <a:spLocks noChangeArrowheads="1"/>
            </p:cNvSpPr>
            <p:nvPr/>
          </p:nvSpPr>
          <p:spPr bwMode="auto">
            <a:xfrm>
              <a:off x="2111" y="5091"/>
              <a:ext cx="1955"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35" name="Line 283"/>
            <p:cNvSpPr>
              <a:spLocks noChangeShapeType="1"/>
            </p:cNvSpPr>
            <p:nvPr/>
          </p:nvSpPr>
          <p:spPr bwMode="auto">
            <a:xfrm>
              <a:off x="2111" y="5127"/>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36" name="Rectangle 284"/>
            <p:cNvSpPr>
              <a:spLocks noChangeArrowheads="1"/>
            </p:cNvSpPr>
            <p:nvPr/>
          </p:nvSpPr>
          <p:spPr bwMode="auto">
            <a:xfrm>
              <a:off x="2111" y="5127"/>
              <a:ext cx="1955"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37" name="Line 285"/>
            <p:cNvSpPr>
              <a:spLocks noChangeShapeType="1"/>
            </p:cNvSpPr>
            <p:nvPr/>
          </p:nvSpPr>
          <p:spPr bwMode="auto">
            <a:xfrm>
              <a:off x="2111" y="5271"/>
              <a:ext cx="19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38" name="Rectangle 286"/>
            <p:cNvSpPr>
              <a:spLocks noChangeArrowheads="1"/>
            </p:cNvSpPr>
            <p:nvPr/>
          </p:nvSpPr>
          <p:spPr bwMode="auto">
            <a:xfrm>
              <a:off x="2111" y="5271"/>
              <a:ext cx="1955"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39" name="Line 287"/>
            <p:cNvSpPr>
              <a:spLocks noChangeShapeType="1"/>
            </p:cNvSpPr>
            <p:nvPr/>
          </p:nvSpPr>
          <p:spPr bwMode="auto">
            <a:xfrm>
              <a:off x="244" y="5307"/>
              <a:ext cx="38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40" name="Rectangle 288"/>
            <p:cNvSpPr>
              <a:spLocks noChangeArrowheads="1"/>
            </p:cNvSpPr>
            <p:nvPr/>
          </p:nvSpPr>
          <p:spPr bwMode="auto">
            <a:xfrm>
              <a:off x="244" y="5307"/>
              <a:ext cx="385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41" name="Rectangle 289"/>
            <p:cNvSpPr>
              <a:spLocks noChangeArrowheads="1"/>
            </p:cNvSpPr>
            <p:nvPr/>
          </p:nvSpPr>
          <p:spPr bwMode="auto">
            <a:xfrm>
              <a:off x="666" y="4699"/>
              <a:ext cx="39"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4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0442" name="Rectangle 290"/>
            <p:cNvSpPr>
              <a:spLocks noChangeArrowheads="1"/>
            </p:cNvSpPr>
            <p:nvPr/>
          </p:nvSpPr>
          <p:spPr bwMode="auto">
            <a:xfrm>
              <a:off x="666" y="4699"/>
              <a:ext cx="39"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4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grpSp>
      <p:sp>
        <p:nvSpPr>
          <p:cNvPr id="299" name="Line 227"/>
          <p:cNvSpPr>
            <a:spLocks noChangeShapeType="1"/>
          </p:cNvSpPr>
          <p:nvPr/>
        </p:nvSpPr>
        <p:spPr bwMode="auto">
          <a:xfrm>
            <a:off x="3713957" y="7150012"/>
            <a:ext cx="0" cy="4572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Line 157"/>
          <p:cNvSpPr>
            <a:spLocks noChangeShapeType="1"/>
          </p:cNvSpPr>
          <p:nvPr/>
        </p:nvSpPr>
        <p:spPr bwMode="auto">
          <a:xfrm>
            <a:off x="3778438" y="4898170"/>
            <a:ext cx="0" cy="4572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Line 155"/>
          <p:cNvSpPr>
            <a:spLocks noChangeShapeType="1"/>
          </p:cNvSpPr>
          <p:nvPr/>
        </p:nvSpPr>
        <p:spPr bwMode="auto">
          <a:xfrm>
            <a:off x="6012050" y="4894454"/>
            <a:ext cx="0" cy="4572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Line 151"/>
          <p:cNvSpPr>
            <a:spLocks noChangeShapeType="1"/>
          </p:cNvSpPr>
          <p:nvPr/>
        </p:nvSpPr>
        <p:spPr bwMode="auto">
          <a:xfrm>
            <a:off x="1135250" y="4894454"/>
            <a:ext cx="0" cy="4572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Line 251"/>
          <p:cNvSpPr>
            <a:spLocks noChangeShapeType="1"/>
          </p:cNvSpPr>
          <p:nvPr/>
        </p:nvSpPr>
        <p:spPr bwMode="auto">
          <a:xfrm>
            <a:off x="1972292" y="7156362"/>
            <a:ext cx="0" cy="4572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623804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注釈文章 3"/>
          <p:cNvSpPr>
            <a:spLocks noChangeArrowheads="1"/>
          </p:cNvSpPr>
          <p:nvPr/>
        </p:nvSpPr>
        <p:spPr bwMode="auto">
          <a:xfrm>
            <a:off x="381000" y="7777493"/>
            <a:ext cx="6120000" cy="58477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lvl="0"/>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pPr lvl="0"/>
            <a:r>
              <a:rPr lang="ja-JP" altLang="en-US" sz="800" b="1" dirty="0">
                <a:latin typeface="ＭＳ 明朝"/>
                <a:ea typeface="ＭＳ 明朝"/>
              </a:rPr>
              <a:t>　　　　　　　　　　　　対象診療年月は平成</a:t>
            </a:r>
            <a:r>
              <a:rPr lang="en-US" altLang="ja-JP" sz="800" b="1" dirty="0">
                <a:latin typeface="ＭＳ 明朝"/>
                <a:ea typeface="ＭＳ 明朝"/>
              </a:rPr>
              <a:t>28</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(12</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a:t>
            </a:r>
            <a:r>
              <a:rPr lang="en-US" altLang="ja-JP" sz="800" b="1" dirty="0">
                <a:latin typeface="ＭＳ 明朝"/>
                <a:ea typeface="ＭＳ 明朝"/>
              </a:rPr>
              <a:t>31</a:t>
            </a:r>
            <a:r>
              <a:rPr lang="ja-JP" altLang="en-US" sz="800" b="1" dirty="0">
                <a:latin typeface="ＭＳ 明朝"/>
                <a:ea typeface="ＭＳ 明朝"/>
              </a:rPr>
              <a:t>日時点。</a:t>
            </a:r>
            <a:endParaRPr lang="en-US" altLang="ja-JP" sz="800" b="1" dirty="0">
              <a:latin typeface="ＭＳ 明朝"/>
              <a:ea typeface="ＭＳ 明朝"/>
            </a:endParaRPr>
          </a:p>
          <a:p>
            <a:pPr lvl="0"/>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疑い病名を含む。</a:t>
            </a:r>
          </a:p>
        </p:txBody>
      </p: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43</a:t>
            </a:fld>
            <a:endParaRPr kumimoji="1" lang="ja-JP" altLang="en-US" dirty="0">
              <a:latin typeface="ＭＳ 明朝"/>
              <a:ea typeface="ＭＳ 明朝"/>
            </a:endParaRPr>
          </a:p>
        </p:txBody>
      </p:sp>
      <p:grpSp>
        <p:nvGrpSpPr>
          <p:cNvPr id="2" name="グループ化 1">
            <a:extLst>
              <a:ext uri="{FF2B5EF4-FFF2-40B4-BE49-F238E27FC236}">
                <a16:creationId xmlns="" xmlns:a16="http://schemas.microsoft.com/office/drawing/2014/main" id="{35DF6887-EEE2-46F9-9AB8-1C99CA6ED299}"/>
              </a:ext>
            </a:extLst>
          </p:cNvPr>
          <p:cNvGrpSpPr/>
          <p:nvPr/>
        </p:nvGrpSpPr>
        <p:grpSpPr>
          <a:xfrm>
            <a:off x="381000" y="143508"/>
            <a:ext cx="6120680" cy="7668178"/>
            <a:chOff x="381000" y="127000"/>
            <a:chExt cx="6120680" cy="7668178"/>
          </a:xfrm>
        </p:grpSpPr>
        <p:sp>
          <p:nvSpPr>
            <p:cNvPr id="17" name="タイトル 1"/>
            <p:cNvSpPr txBox="1">
              <a:spLocks noChangeAspect="1"/>
            </p:cNvSpPr>
            <p:nvPr/>
          </p:nvSpPr>
          <p:spPr>
            <a:xfrm>
              <a:off x="381000" y="127000"/>
              <a:ext cx="6120000" cy="2068736"/>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分析結果より、</a:t>
              </a:r>
              <a:r>
                <a:rPr lang="en-US" altLang="ja-JP" sz="1200" dirty="0">
                  <a:solidFill>
                    <a:prstClr val="black"/>
                  </a:solidFill>
                  <a:latin typeface="ＭＳ 明朝"/>
                  <a:ea typeface="ＭＳ 明朝"/>
                </a:rPr>
                <a:t>12</a:t>
              </a:r>
              <a:r>
                <a:rPr lang="ja-JP" altLang="en-US" sz="1200" dirty="0">
                  <a:solidFill>
                    <a:prstClr val="black"/>
                  </a:solidFill>
                  <a:latin typeface="ＭＳ 明朝"/>
                  <a:ea typeface="ＭＳ 明朝"/>
                </a:rPr>
                <a:t>カ</a:t>
              </a:r>
              <a:r>
                <a:rPr lang="zh-TW" altLang="en-US" sz="1200" dirty="0">
                  <a:solidFill>
                    <a:prstClr val="black"/>
                  </a:solidFill>
                  <a:latin typeface="ＭＳ 明朝"/>
                  <a:ea typeface="ＭＳ 明朝"/>
                </a:rPr>
                <a:t>月</a:t>
              </a:r>
              <a:r>
                <a:rPr lang="ja-JP" altLang="en-US" sz="1200" dirty="0">
                  <a:latin typeface="ＭＳ 明朝"/>
                  <a:ea typeface="ＭＳ 明朝"/>
                  <a:cs typeface="Times New Roman" pitchFamily="18" charset="0"/>
                </a:rPr>
                <a:t>間で重複受診者は</a:t>
              </a:r>
              <a:r>
                <a:rPr lang="en-US" altLang="ja-JP" sz="1200" dirty="0">
                  <a:latin typeface="ＭＳ 明朝"/>
                  <a:ea typeface="ＭＳ 明朝"/>
                  <a:cs typeface="Times New Roman" pitchFamily="18" charset="0"/>
                </a:rPr>
                <a:t>22</a:t>
              </a:r>
              <a:r>
                <a:rPr lang="ja-JP" altLang="en-US" sz="1200" dirty="0">
                  <a:latin typeface="ＭＳ 明朝"/>
                  <a:ea typeface="ＭＳ 明朝"/>
                  <a:cs typeface="Times New Roman" pitchFamily="18" charset="0"/>
                </a:rPr>
                <a:t>人、頻回受診者は</a:t>
              </a:r>
              <a:r>
                <a:rPr lang="en-US" altLang="ja-JP" sz="1200" dirty="0">
                  <a:latin typeface="ＭＳ 明朝"/>
                  <a:ea typeface="ＭＳ 明朝"/>
                  <a:cs typeface="Times New Roman" pitchFamily="18" charset="0"/>
                </a:rPr>
                <a:t>36</a:t>
              </a:r>
              <a:r>
                <a:rPr lang="ja-JP" altLang="en-US" sz="1200" dirty="0">
                  <a:latin typeface="ＭＳ 明朝"/>
                  <a:ea typeface="ＭＳ 明朝"/>
                  <a:cs typeface="Times New Roman" pitchFamily="18" charset="0"/>
                </a:rPr>
                <a:t>人、重複服薬者は</a:t>
              </a:r>
              <a:r>
                <a:rPr lang="en-US" altLang="ja-JP" sz="1200" dirty="0">
                  <a:latin typeface="ＭＳ 明朝"/>
                  <a:ea typeface="ＭＳ 明朝"/>
                  <a:cs typeface="Times New Roman" pitchFamily="18" charset="0"/>
                </a:rPr>
                <a:t>94</a:t>
              </a:r>
              <a:r>
                <a:rPr lang="ja-JP" altLang="en-US" sz="1200" dirty="0">
                  <a:latin typeface="ＭＳ 明朝"/>
                  <a:ea typeface="ＭＳ 明朝"/>
                  <a:cs typeface="Times New Roman" pitchFamily="18" charset="0"/>
                </a:rPr>
                <a:t>人存在しています。</a:t>
              </a:r>
              <a:r>
                <a:rPr lang="ja-JP" altLang="ja-JP" sz="1200" dirty="0">
                  <a:latin typeface="ＭＳ 明朝"/>
                  <a:ea typeface="ＭＳ 明朝"/>
                  <a:cs typeface="Times New Roman" pitchFamily="18" charset="0"/>
                </a:rPr>
                <a:t>機械的に多受診患者を</a:t>
              </a:r>
              <a:r>
                <a:rPr lang="ja-JP" altLang="en-US" sz="1200" dirty="0">
                  <a:latin typeface="ＭＳ 明朝"/>
                  <a:ea typeface="ＭＳ 明朝"/>
                  <a:cs typeface="Times New Roman" pitchFamily="18" charset="0"/>
                </a:rPr>
                <a:t>特定</a:t>
              </a:r>
              <a:r>
                <a:rPr lang="ja-JP" altLang="ja-JP" sz="1200" dirty="0">
                  <a:latin typeface="ＭＳ 明朝"/>
                  <a:ea typeface="ＭＳ 明朝"/>
                  <a:cs typeface="Times New Roman" pitchFamily="18" charset="0"/>
                </a:rPr>
                <a:t>した場合、問題になるのは、その患者の多くに</a:t>
              </a:r>
              <a:r>
                <a:rPr lang="en-US" altLang="ja-JP" sz="1200" dirty="0">
                  <a:latin typeface="ＭＳ 明朝"/>
                  <a:ea typeface="ＭＳ 明朝"/>
                  <a:cs typeface="Times New Roman" pitchFamily="18" charset="0"/>
                </a:rPr>
                <a:t>｢</a:t>
              </a:r>
              <a:r>
                <a:rPr lang="ja-JP" altLang="ja-JP" sz="1200" dirty="0">
                  <a:latin typeface="ＭＳ 明朝"/>
                  <a:ea typeface="ＭＳ 明朝"/>
                  <a:cs typeface="Times New Roman" pitchFamily="18" charset="0"/>
                </a:rPr>
                <a:t>必要な医療</a:t>
              </a:r>
              <a:r>
                <a:rPr lang="en-US" altLang="ja-JP" sz="1200" dirty="0">
                  <a:latin typeface="ＭＳ 明朝"/>
                  <a:ea typeface="ＭＳ 明朝"/>
                  <a:cs typeface="Times New Roman" pitchFamily="18" charset="0"/>
                </a:rPr>
                <a:t>｣</a:t>
              </a:r>
              <a:r>
                <a:rPr lang="ja-JP" altLang="ja-JP" sz="1200" dirty="0">
                  <a:latin typeface="ＭＳ 明朝"/>
                  <a:ea typeface="ＭＳ 明朝"/>
                  <a:cs typeface="Times New Roman" pitchFamily="18" charset="0"/>
                </a:rPr>
                <a:t>の可能性がある患者も含まれる</a:t>
              </a:r>
              <a:r>
                <a:rPr lang="ja-JP" altLang="en-US" sz="1200" dirty="0">
                  <a:latin typeface="ＭＳ 明朝"/>
                  <a:ea typeface="ＭＳ 明朝"/>
                  <a:cs typeface="Times New Roman" pitchFamily="18" charset="0"/>
                </a:rPr>
                <a:t>ことである</a:t>
              </a:r>
              <a:r>
                <a:rPr lang="ja-JP" altLang="ja-JP" sz="1200" dirty="0">
                  <a:latin typeface="ＭＳ 明朝"/>
                  <a:ea typeface="ＭＳ 明朝"/>
                  <a:cs typeface="Times New Roman" pitchFamily="18" charset="0"/>
                </a:rPr>
                <a:t>。機械的に多受診患者を</a:t>
              </a:r>
              <a:r>
                <a:rPr lang="ja-JP" altLang="en-US" sz="1200" dirty="0">
                  <a:latin typeface="ＭＳ 明朝"/>
                  <a:ea typeface="ＭＳ 明朝"/>
                  <a:cs typeface="Times New Roman" pitchFamily="18" charset="0"/>
                </a:rPr>
                <a:t>特定</a:t>
              </a:r>
              <a:r>
                <a:rPr lang="ja-JP" altLang="ja-JP" sz="1200" dirty="0">
                  <a:latin typeface="ＭＳ 明朝"/>
                  <a:ea typeface="ＭＳ 明朝"/>
                  <a:cs typeface="Times New Roman" pitchFamily="18" charset="0"/>
                </a:rPr>
                <a:t>するのではなく、十分な分析の上、指導対象者を</a:t>
              </a:r>
              <a:r>
                <a:rPr lang="ja-JP" altLang="en-US" sz="1200" dirty="0">
                  <a:latin typeface="ＭＳ 明朝"/>
                  <a:ea typeface="ＭＳ 明朝"/>
                  <a:cs typeface="Times New Roman" pitchFamily="18" charset="0"/>
                </a:rPr>
                <a:t>特定</a:t>
              </a:r>
              <a:r>
                <a:rPr lang="ja-JP" altLang="ja-JP" sz="1200" dirty="0">
                  <a:latin typeface="ＭＳ 明朝"/>
                  <a:ea typeface="ＭＳ 明朝"/>
                  <a:cs typeface="Times New Roman" pitchFamily="18" charset="0"/>
                </a:rPr>
                <a:t>する必要があ</a:t>
              </a:r>
              <a:r>
                <a:rPr lang="ja-JP" altLang="en-US" sz="1200" dirty="0">
                  <a:latin typeface="ＭＳ 明朝"/>
                  <a:ea typeface="ＭＳ 明朝"/>
                  <a:cs typeface="Times New Roman" pitchFamily="18" charset="0"/>
                </a:rPr>
                <a:t>ります</a:t>
              </a:r>
              <a:r>
                <a:rPr lang="ja-JP" altLang="ja-JP" sz="1200" dirty="0">
                  <a:latin typeface="ＭＳ 明朝"/>
                  <a:ea typeface="ＭＳ 明朝"/>
                  <a:cs typeface="Times New Roman" pitchFamily="18" charset="0"/>
                </a:rPr>
                <a:t>。ここでは、</a:t>
              </a:r>
              <a:r>
                <a:rPr lang="ja-JP" altLang="en-US" sz="1200" dirty="0">
                  <a:solidFill>
                    <a:prstClr val="black"/>
                  </a:solidFill>
                  <a:latin typeface="ＭＳ 明朝"/>
                  <a:ea typeface="ＭＳ 明朝"/>
                </a:rPr>
                <a:t>平成</a:t>
              </a:r>
              <a:r>
                <a:rPr lang="en-US" altLang="ja-JP" sz="1200" dirty="0">
                  <a:solidFill>
                    <a:prstClr val="black"/>
                  </a:solidFill>
                  <a:latin typeface="ＭＳ 明朝"/>
                  <a:ea typeface="ＭＳ 明朝"/>
                </a:rPr>
                <a:t>28</a:t>
              </a:r>
              <a:r>
                <a:rPr lang="ja-JP" altLang="en-US" sz="1200" dirty="0">
                  <a:solidFill>
                    <a:prstClr val="black"/>
                  </a:solidFill>
                  <a:latin typeface="ＭＳ 明朝"/>
                  <a:ea typeface="ＭＳ 明朝"/>
                </a:rPr>
                <a:t>年</a:t>
              </a:r>
              <a:r>
                <a:rPr lang="en-US" altLang="ja-JP" sz="1200" dirty="0">
                  <a:solidFill>
                    <a:prstClr val="black"/>
                  </a:solidFill>
                  <a:latin typeface="ＭＳ 明朝"/>
                  <a:ea typeface="ＭＳ 明朝"/>
                </a:rPr>
                <a:t>4</a:t>
              </a:r>
              <a:r>
                <a:rPr lang="ja-JP" altLang="en-US" sz="1200" dirty="0">
                  <a:solidFill>
                    <a:prstClr val="black"/>
                  </a:solidFill>
                  <a:latin typeface="ＭＳ 明朝"/>
                  <a:ea typeface="ＭＳ 明朝"/>
                </a:rPr>
                <a:t>月～平成</a:t>
              </a:r>
              <a:r>
                <a:rPr lang="en-US" altLang="ja-JP" sz="1200" dirty="0">
                  <a:solidFill>
                    <a:prstClr val="black"/>
                  </a:solidFill>
                  <a:latin typeface="ＭＳ 明朝"/>
                  <a:ea typeface="ＭＳ 明朝"/>
                </a:rPr>
                <a:t>29</a:t>
              </a:r>
              <a:r>
                <a:rPr lang="ja-JP" altLang="en-US" sz="1200" dirty="0">
                  <a:solidFill>
                    <a:prstClr val="black"/>
                  </a:solidFill>
                  <a:latin typeface="ＭＳ 明朝"/>
                  <a:ea typeface="ＭＳ 明朝"/>
                </a:rPr>
                <a:t>年</a:t>
              </a:r>
              <a:r>
                <a:rPr lang="en-US" altLang="ja-JP" sz="1200" dirty="0">
                  <a:solidFill>
                    <a:prstClr val="black"/>
                  </a:solidFill>
                  <a:latin typeface="ＭＳ 明朝"/>
                  <a:ea typeface="ＭＳ 明朝"/>
                </a:rPr>
                <a:t>3</a:t>
              </a:r>
              <a:r>
                <a:rPr lang="ja-JP" altLang="en-US" sz="1200" dirty="0">
                  <a:solidFill>
                    <a:prstClr val="black"/>
                  </a:solidFill>
                  <a:latin typeface="ＭＳ 明朝"/>
                  <a:ea typeface="ＭＳ 明朝"/>
                </a:rPr>
                <a:t>月診療分</a:t>
              </a:r>
              <a:r>
                <a:rPr lang="en-US" altLang="ja-JP" sz="1200" dirty="0">
                  <a:solidFill>
                    <a:prstClr val="black"/>
                  </a:solidFill>
                  <a:latin typeface="ＭＳ 明朝"/>
                  <a:ea typeface="ＭＳ 明朝"/>
                </a:rPr>
                <a:t>(12</a:t>
              </a:r>
              <a:r>
                <a:rPr lang="ja-JP" altLang="en-US" sz="1200" dirty="0">
                  <a:solidFill>
                    <a:prstClr val="black"/>
                  </a:solidFill>
                  <a:latin typeface="ＭＳ 明朝"/>
                  <a:ea typeface="ＭＳ 明朝"/>
                </a:rPr>
                <a:t>カ月分</a:t>
              </a:r>
              <a:r>
                <a:rPr lang="en-US" altLang="ja-JP" sz="1200" dirty="0">
                  <a:solidFill>
                    <a:prstClr val="black"/>
                  </a:solidFill>
                  <a:latin typeface="ＭＳ 明朝"/>
                  <a:ea typeface="ＭＳ 明朝"/>
                </a:rPr>
                <a:t>)</a:t>
              </a:r>
              <a:r>
                <a:rPr lang="ja-JP" altLang="en-US" sz="1200" dirty="0">
                  <a:latin typeface="ＭＳ 明朝"/>
                  <a:ea typeface="ＭＳ 明朝"/>
                  <a:cs typeface="Times New Roman" pitchFamily="18" charset="0"/>
                </a:rPr>
                <a:t>のレセプトを対象に、</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条件設定による指導対象者の特定</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除外設定</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優先順位</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の</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段階を経て</a:t>
              </a:r>
              <a:r>
                <a:rPr lang="ja-JP" altLang="en-US" sz="1200" dirty="0" smtClean="0">
                  <a:latin typeface="ＭＳ 明朝"/>
                  <a:ea typeface="ＭＳ 明朝"/>
                  <a:cs typeface="Times New Roman" pitchFamily="18" charset="0"/>
                </a:rPr>
                <a:t>分析しました</a:t>
              </a:r>
              <a:r>
                <a:rPr lang="ja-JP" altLang="en-US" sz="1200" dirty="0">
                  <a:latin typeface="ＭＳ 明朝"/>
                  <a:ea typeface="ＭＳ 明朝"/>
                  <a:cs typeface="Times New Roman" pitchFamily="18" charset="0"/>
                </a:rPr>
                <a:t>。</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endParaRPr lang="en-US" altLang="ja-JP" sz="800" dirty="0">
                <a:solidFill>
                  <a:srgbClr val="FF0000"/>
                </a:solidFill>
                <a:latin typeface="ＭＳ 明朝"/>
                <a:ea typeface="ＭＳ 明朝"/>
                <a:cs typeface="Times New Roman" pitchFamily="18" charset="0"/>
              </a:endParaRPr>
            </a:p>
            <a:p>
              <a:pPr lvl="0" fontAlgn="base">
                <a:lnSpc>
                  <a:spcPct val="125000"/>
                </a:lnSpc>
                <a:spcBef>
                  <a:spcPct val="0"/>
                </a:spcBef>
                <a:spcAft>
                  <a:spcPct val="0"/>
                </a:spcAft>
              </a:pPr>
              <a:r>
                <a:rPr lang="ja-JP" altLang="en-US" sz="800" dirty="0">
                  <a:solidFill>
                    <a:srgbClr val="FF0000"/>
                  </a:solidFill>
                  <a:latin typeface="ＭＳ 明朝"/>
                  <a:ea typeface="ＭＳ 明朝"/>
                  <a:cs typeface="Times New Roman" pitchFamily="18" charset="0"/>
                </a:rPr>
                <a:t>　</a:t>
              </a:r>
              <a:r>
                <a:rPr lang="ja-JP" altLang="en-US" sz="1200" dirty="0">
                  <a:solidFill>
                    <a:prstClr val="black"/>
                  </a:solidFill>
                  <a:latin typeface="ＭＳ 明朝" panose="02020609040205080304" pitchFamily="17" charset="-128"/>
                  <a:ea typeface="ＭＳ 明朝" panose="02020609040205080304" pitchFamily="17" charset="-128"/>
                </a:rPr>
                <a:t>はじめに、</a:t>
              </a:r>
              <a:r>
                <a:rPr lang="en-US" altLang="ja-JP" sz="1200" dirty="0">
                  <a:solidFill>
                    <a:prstClr val="black"/>
                  </a:solidFill>
                  <a:latin typeface="ＭＳ 明朝" panose="02020609040205080304" pitchFamily="17" charset="-128"/>
                  <a:ea typeface="ＭＳ 明朝" panose="02020609040205080304" pitchFamily="17" charset="-128"/>
                </a:rPr>
                <a:t>｢</a:t>
              </a:r>
              <a:r>
                <a:rPr lang="ja-JP" altLang="ja-JP" sz="1200" dirty="0">
                  <a:latin typeface="ＭＳ 明朝"/>
                  <a:ea typeface="ＭＳ 明朝"/>
                </a:rPr>
                <a:t>条件設定による指導対象者</a:t>
              </a:r>
              <a:r>
                <a:rPr lang="ja-JP" altLang="en-US" sz="1200" dirty="0">
                  <a:latin typeface="ＭＳ 明朝"/>
                  <a:ea typeface="ＭＳ 明朝"/>
                </a:rPr>
                <a:t>の特定</a:t>
              </a:r>
              <a:r>
                <a:rPr lang="en-US" altLang="ja-JP" sz="1200" dirty="0">
                  <a:latin typeface="ＭＳ 明朝"/>
                  <a:ea typeface="ＭＳ 明朝"/>
                </a:rPr>
                <a:t>｣</a:t>
              </a:r>
              <a:r>
                <a:rPr lang="ja-JP" altLang="en-US" sz="1200" dirty="0">
                  <a:latin typeface="ＭＳ 明朝"/>
                  <a:ea typeface="ＭＳ 明朝"/>
                </a:rPr>
                <a:t>を行います。</a:t>
              </a:r>
              <a:r>
                <a:rPr lang="ja-JP" altLang="en-US" sz="1200" dirty="0">
                  <a:solidFill>
                    <a:prstClr val="black"/>
                  </a:solidFill>
                  <a:latin typeface="ＭＳ 明朝" panose="02020609040205080304" pitchFamily="17" charset="-128"/>
                  <a:ea typeface="ＭＳ 明朝" panose="02020609040205080304" pitchFamily="17" charset="-128"/>
                </a:rPr>
                <a:t>重複受診･頻回受診･重複服薬を併せ持つ患者がいるため前述の分析結果より患者数は減少します。</a:t>
              </a:r>
              <a:endParaRPr lang="ja-JP" altLang="en-US" sz="1200" dirty="0">
                <a:latin typeface="ＭＳ 明朝"/>
                <a:ea typeface="ＭＳ 明朝"/>
                <a:cs typeface="ＭＳ Ｐゴシック" pitchFamily="50" charset="-128"/>
              </a:endParaRPr>
            </a:p>
          </p:txBody>
        </p:sp>
        <p:sp>
          <p:nvSpPr>
            <p:cNvPr id="18" name="Rectangle 1"/>
            <p:cNvSpPr>
              <a:spLocks noChangeArrowheads="1"/>
            </p:cNvSpPr>
            <p:nvPr/>
          </p:nvSpPr>
          <p:spPr bwMode="auto">
            <a:xfrm>
              <a:off x="381680" y="4572758"/>
              <a:ext cx="6120000" cy="798020"/>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noAutofit/>
            </a:bodyPr>
            <a:lstStyle/>
            <a:p>
              <a:pPr fontAlgn="base">
                <a:lnSpc>
                  <a:spcPct val="125000"/>
                </a:lnSpc>
                <a:spcBef>
                  <a:spcPct val="0"/>
                </a:spcBef>
                <a:spcAft>
                  <a:spcPct val="0"/>
                </a:spcAft>
              </a:pPr>
              <a:r>
                <a:rPr kumimoji="1" lang="ja-JP" altLang="en-US" sz="1200" i="0" u="none" strike="noStrike" cap="none" normalizeH="0" baseline="0" dirty="0">
                  <a:ln>
                    <a:noFill/>
                  </a:ln>
                  <a:solidFill>
                    <a:schemeClr val="tx1"/>
                  </a:solidFill>
                  <a:effectLst/>
                  <a:latin typeface="ＭＳ 明朝"/>
                  <a:ea typeface="ＭＳ 明朝"/>
                  <a:cs typeface="Times New Roman" pitchFamily="18" charset="0"/>
                </a:rPr>
                <a:t>　</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次に、</a:t>
              </a:r>
              <a:r>
                <a:rPr lang="ja-JP"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指導対象者として適切ではない可能性がある患者を</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除外設定</a:t>
              </a:r>
              <a:r>
                <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r>
                <a:rPr lang="ja-JP"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により除外</a:t>
              </a: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します</a:t>
              </a:r>
              <a:r>
                <a:rPr lang="ja-JP" altLang="ja-JP" sz="1200" dirty="0">
                  <a:solidFill>
                    <a:prstClr val="black"/>
                  </a:solidFill>
                  <a:latin typeface="ＭＳ 明朝" panose="02020609040205080304" pitchFamily="17" charset="-128"/>
                  <a:ea typeface="ＭＳ 明朝" panose="02020609040205080304" pitchFamily="17" charset="-128"/>
                  <a:cs typeface="Times New Roman" pitchFamily="18" charset="0"/>
                </a:rPr>
                <a:t>。</a:t>
              </a:r>
              <a:endPar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endParaRPr>
            </a:p>
            <a:p>
              <a:pPr fontAlgn="base">
                <a:lnSpc>
                  <a:spcPct val="125000"/>
                </a:lnSpc>
                <a:spcBef>
                  <a:spcPct val="0"/>
                </a:spcBef>
                <a:spcAft>
                  <a:spcPct val="0"/>
                </a:spcAft>
              </a:pPr>
              <a:r>
                <a:rPr lang="ja-JP" altLang="en-US" sz="1200" dirty="0">
                  <a:solidFill>
                    <a:prstClr val="black"/>
                  </a:solidFill>
                  <a:latin typeface="ＭＳ 明朝" panose="02020609040205080304" pitchFamily="17" charset="-128"/>
                  <a:ea typeface="ＭＳ 明朝" panose="02020609040205080304" pitchFamily="17" charset="-128"/>
                  <a:cs typeface="Times New Roman" pitchFamily="18" charset="0"/>
                </a:rPr>
                <a:t>必要な医療の可能性がある患者、また指導が困難な可能性がある患者、事業の効果を測定できない患者についても除外します。</a:t>
              </a:r>
              <a:endParaRPr lang="ja-JP" altLang="en-US" sz="1200" dirty="0">
                <a:solidFill>
                  <a:prstClr val="black"/>
                </a:solidFill>
                <a:latin typeface="ＭＳ 明朝" panose="02020609040205080304" pitchFamily="17" charset="-128"/>
                <a:ea typeface="ＭＳ 明朝" panose="02020609040205080304" pitchFamily="17" charset="-128"/>
                <a:cs typeface="ＭＳ Ｐゴシック" pitchFamily="50" charset="-128"/>
              </a:endParaRPr>
            </a:p>
          </p:txBody>
        </p:sp>
        <p:sp>
          <p:nvSpPr>
            <p:cNvPr id="10" name="正方形/長方形 9"/>
            <p:cNvSpPr/>
            <p:nvPr/>
          </p:nvSpPr>
          <p:spPr>
            <a:xfrm>
              <a:off x="381000" y="2343542"/>
              <a:ext cx="6120680" cy="276999"/>
            </a:xfrm>
            <a:prstGeom prst="rect">
              <a:avLst/>
            </a:prstGeom>
          </p:spPr>
          <p:txBody>
            <a:bodyPr wrap="square" lIns="0" rIns="0" anchor="ctr" anchorCtr="0">
              <a:spAutoFit/>
            </a:bodyPr>
            <a:lstStyle/>
            <a:p>
              <a:r>
                <a:rPr lang="ja-JP" altLang="ja-JP" sz="1200" dirty="0">
                  <a:latin typeface="ＭＳ 明朝"/>
                  <a:ea typeface="ＭＳ 明朝"/>
                </a:rPr>
                <a:t>条件設定による指導対象者</a:t>
              </a:r>
              <a:r>
                <a:rPr lang="ja-JP" altLang="en-US" sz="1200" dirty="0">
                  <a:latin typeface="ＭＳ 明朝"/>
                  <a:ea typeface="ＭＳ 明朝"/>
                </a:rPr>
                <a:t>の特定</a:t>
              </a:r>
              <a:r>
                <a:rPr lang="en-US" altLang="ja-JP" sz="1200" dirty="0">
                  <a:latin typeface="ＭＳ 明朝"/>
                  <a:ea typeface="ＭＳ 明朝"/>
                </a:rPr>
                <a:t>(</a:t>
              </a:r>
              <a:r>
                <a:rPr lang="ja-JP" altLang="ja-JP" sz="1200" dirty="0">
                  <a:latin typeface="ＭＳ 明朝"/>
                  <a:ea typeface="ＭＳ 明朝"/>
                </a:rPr>
                <a:t>重複受診者、頻回受診者、重複服薬者</a:t>
              </a:r>
              <a:r>
                <a:rPr lang="en-US" altLang="ja-JP" sz="1200" dirty="0">
                  <a:latin typeface="ＭＳ 明朝"/>
                  <a:ea typeface="ＭＳ 明朝"/>
                </a:rPr>
                <a:t>)</a:t>
              </a:r>
              <a:endParaRPr lang="ja-JP" altLang="en-US" sz="1200" dirty="0">
                <a:latin typeface="ＭＳ 明朝"/>
                <a:ea typeface="ＭＳ 明朝"/>
              </a:endParaRPr>
            </a:p>
          </p:txBody>
        </p:sp>
        <p:sp>
          <p:nvSpPr>
            <p:cNvPr id="11" name="Rectangle 3"/>
            <p:cNvSpPr>
              <a:spLocks noChangeArrowheads="1"/>
            </p:cNvSpPr>
            <p:nvPr/>
          </p:nvSpPr>
          <p:spPr bwMode="auto">
            <a:xfrm>
              <a:off x="381000" y="3948436"/>
              <a:ext cx="6120000" cy="46166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分析対象</a:t>
              </a:r>
              <a:r>
                <a:rPr lang="en-US" altLang="ja-JP" sz="800" b="1" dirty="0">
                  <a:latin typeface="ＭＳ 明朝"/>
                  <a:ea typeface="ＭＳ 明朝"/>
                </a:rPr>
                <a:t>)…</a:t>
              </a:r>
              <a:r>
                <a:rPr lang="ja-JP" altLang="en-US" sz="800" b="1" dirty="0">
                  <a:latin typeface="ＭＳ 明朝"/>
                  <a:ea typeface="ＭＳ 明朝"/>
                </a:rPr>
                <a:t>入院</a:t>
              </a:r>
              <a:r>
                <a:rPr lang="en-US" altLang="ja-JP" sz="800" b="1" dirty="0">
                  <a:latin typeface="ＭＳ 明朝"/>
                  <a:ea typeface="ＭＳ 明朝"/>
                </a:rPr>
                <a:t>(DPC</a:t>
              </a:r>
              <a:r>
                <a:rPr lang="ja-JP" altLang="en-US" sz="800" b="1" dirty="0">
                  <a:latin typeface="ＭＳ 明朝"/>
                  <a:ea typeface="ＭＳ 明朝"/>
                </a:rPr>
                <a:t>を含む</a:t>
              </a:r>
              <a:r>
                <a:rPr lang="en-US" altLang="ja-JP" sz="800" b="1" dirty="0">
                  <a:latin typeface="ＭＳ 明朝"/>
                  <a:ea typeface="ＭＳ 明朝"/>
                </a:rPr>
                <a:t>)</a:t>
              </a:r>
              <a:r>
                <a:rPr lang="ja-JP" altLang="en-US" sz="800" b="1" dirty="0" err="1">
                  <a:latin typeface="ＭＳ 明朝"/>
                  <a:ea typeface="ＭＳ 明朝"/>
                </a:rPr>
                <a:t>、</a:t>
              </a:r>
              <a:r>
                <a:rPr lang="ja-JP" altLang="en-US" sz="800" b="1" dirty="0">
                  <a:latin typeface="ＭＳ 明朝"/>
                  <a:ea typeface="ＭＳ 明朝"/>
                </a:rPr>
                <a:t>入院外、調剤の電子レセプト。</a:t>
              </a:r>
              <a:endParaRPr lang="en-US" altLang="ja-JP" sz="800" b="1" dirty="0">
                <a:latin typeface="ＭＳ 明朝"/>
                <a:ea typeface="ＭＳ 明朝"/>
              </a:endParaRPr>
            </a:p>
            <a:p>
              <a:pPr lvl="0"/>
              <a:r>
                <a:rPr lang="ja-JP" altLang="en-US" sz="800" b="1" dirty="0">
                  <a:latin typeface="ＭＳ 明朝"/>
                  <a:ea typeface="ＭＳ 明朝"/>
                </a:rPr>
                <a:t>　　　　　　　　　　　　対象診療年月は平成</a:t>
              </a:r>
              <a:r>
                <a:rPr lang="en-US" altLang="ja-JP" sz="800" b="1" dirty="0">
                  <a:latin typeface="ＭＳ 明朝"/>
                  <a:ea typeface="ＭＳ 明朝"/>
                </a:rPr>
                <a:t>28</a:t>
              </a:r>
              <a:r>
                <a:rPr lang="ja-JP" altLang="en-US" sz="800" b="1" dirty="0">
                  <a:latin typeface="ＭＳ 明朝"/>
                  <a:ea typeface="ＭＳ 明朝"/>
                </a:rPr>
                <a:t>年</a:t>
              </a:r>
              <a:r>
                <a:rPr lang="en-US" altLang="ja-JP" sz="800" b="1" dirty="0">
                  <a:latin typeface="ＭＳ 明朝"/>
                  <a:ea typeface="ＭＳ 明朝"/>
                </a:rPr>
                <a:t>4</a:t>
              </a:r>
              <a:r>
                <a:rPr lang="ja-JP" altLang="en-US" sz="800" b="1" dirty="0">
                  <a:latin typeface="ＭＳ 明朝"/>
                  <a:ea typeface="ＭＳ 明朝"/>
                </a:rPr>
                <a:t>月～平成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月診療分</a:t>
              </a:r>
              <a:r>
                <a:rPr lang="en-US" altLang="ja-JP" sz="800" b="1" dirty="0">
                  <a:latin typeface="ＭＳ 明朝"/>
                  <a:ea typeface="ＭＳ 明朝"/>
                </a:rPr>
                <a:t>(12</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平成</a:t>
              </a:r>
              <a:r>
                <a:rPr lang="en-US" altLang="ja-JP" sz="800" b="1" dirty="0">
                  <a:latin typeface="ＭＳ 明朝"/>
                  <a:ea typeface="ＭＳ 明朝"/>
                </a:rPr>
                <a:t>29</a:t>
              </a:r>
              <a:r>
                <a:rPr lang="ja-JP" altLang="en-US" sz="800" b="1" dirty="0">
                  <a:latin typeface="ＭＳ 明朝"/>
                  <a:ea typeface="ＭＳ 明朝"/>
                </a:rPr>
                <a:t>年</a:t>
              </a:r>
              <a:r>
                <a:rPr lang="en-US" altLang="ja-JP" sz="800" b="1" dirty="0">
                  <a:latin typeface="ＭＳ 明朝"/>
                  <a:ea typeface="ＭＳ 明朝"/>
                </a:rPr>
                <a:t>3</a:t>
              </a:r>
              <a:r>
                <a:rPr lang="ja-JP" altLang="en-US" sz="800" b="1" dirty="0">
                  <a:latin typeface="ＭＳ 明朝"/>
                  <a:ea typeface="ＭＳ 明朝"/>
                </a:rPr>
                <a:t>月</a:t>
              </a:r>
              <a:r>
                <a:rPr lang="en-US" altLang="ja-JP" sz="800" b="1" dirty="0">
                  <a:latin typeface="ＭＳ 明朝"/>
                  <a:ea typeface="ＭＳ 明朝"/>
                </a:rPr>
                <a:t>31</a:t>
              </a:r>
              <a:r>
                <a:rPr lang="ja-JP" altLang="en-US" sz="800" b="1" dirty="0">
                  <a:latin typeface="ＭＳ 明朝"/>
                  <a:ea typeface="ＭＳ 明朝"/>
                </a:rPr>
                <a:t>日時点。</a:t>
              </a:r>
              <a:endParaRPr lang="en-US" altLang="ja-JP" sz="800" dirty="0">
                <a:latin typeface="ＭＳ 明朝"/>
                <a:ea typeface="ＭＳ 明朝"/>
              </a:endParaRPr>
            </a:p>
          </p:txBody>
        </p:sp>
        <p:sp>
          <p:nvSpPr>
            <p:cNvPr id="14" name="Rectangle 2"/>
            <p:cNvSpPr>
              <a:spLocks noChangeArrowheads="1"/>
            </p:cNvSpPr>
            <p:nvPr/>
          </p:nvSpPr>
          <p:spPr bwMode="auto">
            <a:xfrm>
              <a:off x="381000" y="5484354"/>
              <a:ext cx="612068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marL="0" marR="0" lvl="0" indent="0" algn="l" defTabSz="914400" rtl="0" fontAlgn="base" latinLnBrk="0" hangingPunct="1">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rPr>
                <a:t>除外設定</a:t>
              </a:r>
              <a:r>
                <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rPr>
                <a:t>(</a:t>
              </a:r>
              <a:r>
                <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rPr>
                <a:t>重複受診者、頻回受診者、重複服薬者</a:t>
              </a:r>
              <a:r>
                <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rPr>
                <a:t>)</a:t>
              </a:r>
              <a:endPar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pic>
          <p:nvPicPr>
            <p:cNvPr id="51203" name="table1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5765800"/>
              <a:ext cx="6120000" cy="20293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3" name="Group 4"/>
          <p:cNvGrpSpPr>
            <a:grpSpLocks noChangeAspect="1"/>
          </p:cNvGrpSpPr>
          <p:nvPr/>
        </p:nvGrpSpPr>
        <p:grpSpPr bwMode="auto">
          <a:xfrm>
            <a:off x="373063" y="2620961"/>
            <a:ext cx="6162676" cy="1336675"/>
            <a:chOff x="235" y="1651"/>
            <a:chExt cx="3882" cy="842"/>
          </a:xfrm>
        </p:grpSpPr>
        <p:sp>
          <p:nvSpPr>
            <p:cNvPr id="4" name="AutoShape 3"/>
            <p:cNvSpPr>
              <a:spLocks noChangeAspect="1" noChangeArrowheads="1" noTextEdit="1"/>
            </p:cNvSpPr>
            <p:nvPr/>
          </p:nvSpPr>
          <p:spPr bwMode="auto">
            <a:xfrm>
              <a:off x="262" y="1656"/>
              <a:ext cx="3855" cy="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800"/>
            </a:p>
          </p:txBody>
        </p:sp>
        <p:sp>
          <p:nvSpPr>
            <p:cNvPr id="6" name="Rectangle 6"/>
            <p:cNvSpPr>
              <a:spLocks noChangeArrowheads="1"/>
            </p:cNvSpPr>
            <p:nvPr/>
          </p:nvSpPr>
          <p:spPr bwMode="auto">
            <a:xfrm>
              <a:off x="260" y="1681"/>
              <a:ext cx="66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Ⅰ.</a:t>
              </a:r>
              <a:r>
                <a:rPr kumimoji="0" lang="ja-JP" sz="9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条件設定による指導対象者の特定</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7" name="Rectangle 7"/>
            <p:cNvSpPr>
              <a:spLocks noChangeArrowheads="1"/>
            </p:cNvSpPr>
            <p:nvPr/>
          </p:nvSpPr>
          <p:spPr bwMode="auto">
            <a:xfrm>
              <a:off x="3612" y="2245"/>
              <a:ext cx="99"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300" b="1" i="1" u="none" strike="noStrike" cap="none" normalizeH="0" baseline="0" smtClean="0">
                  <a:ln>
                    <a:noFill/>
                  </a:ln>
                  <a:solidFill>
                    <a:srgbClr val="FF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8" name="Rectangle 8"/>
            <p:cNvSpPr>
              <a:spLocks noChangeArrowheads="1"/>
            </p:cNvSpPr>
            <p:nvPr/>
          </p:nvSpPr>
          <p:spPr bwMode="auto">
            <a:xfrm>
              <a:off x="555" y="1814"/>
              <a:ext cx="137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・重複受診患者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カ月間で同系の疾病を理由に</a:t>
              </a:r>
              <a:endParaRPr kumimoji="0" lang="ja-JP" sz="800" b="0" i="0" u="none" strike="noStrike" cap="none" normalizeH="0" baseline="0" dirty="0" smtClean="0">
                <a:ln>
                  <a:noFill/>
                </a:ln>
                <a:solidFill>
                  <a:schemeClr val="tx1"/>
                </a:solidFill>
                <a:effectLst/>
              </a:endParaRPr>
            </a:p>
          </p:txBody>
        </p:sp>
        <p:sp>
          <p:nvSpPr>
            <p:cNvPr id="9" name="Rectangle 9"/>
            <p:cNvSpPr>
              <a:spLocks noChangeArrowheads="1"/>
            </p:cNvSpPr>
            <p:nvPr/>
          </p:nvSpPr>
          <p:spPr bwMode="auto">
            <a:xfrm>
              <a:off x="1954" y="1814"/>
              <a:ext cx="420"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a:t>
              </a:r>
              <a:r>
                <a:rPr kumimoji="0" 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医療機関以上</a:t>
              </a:r>
              <a:endParaRPr kumimoji="0" lang="ja-JP" sz="800" b="0" i="0" u="none" strike="noStrike" cap="none" normalizeH="0" baseline="0" dirty="0" smtClean="0">
                <a:ln>
                  <a:noFill/>
                </a:ln>
                <a:solidFill>
                  <a:schemeClr val="tx1"/>
                </a:solidFill>
                <a:effectLst/>
              </a:endParaRPr>
            </a:p>
          </p:txBody>
        </p:sp>
        <p:sp>
          <p:nvSpPr>
            <p:cNvPr id="13" name="Rectangle 10"/>
            <p:cNvSpPr>
              <a:spLocks noChangeArrowheads="1"/>
            </p:cNvSpPr>
            <p:nvPr/>
          </p:nvSpPr>
          <p:spPr bwMode="auto">
            <a:xfrm>
              <a:off x="2412" y="1815"/>
              <a:ext cx="48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受診している患者</a:t>
              </a:r>
              <a:endParaRPr kumimoji="0" lang="ja-JP" sz="800" b="0" i="0" u="none" strike="noStrike" cap="none" normalizeH="0" baseline="0" dirty="0" smtClean="0">
                <a:ln>
                  <a:noFill/>
                </a:ln>
                <a:solidFill>
                  <a:schemeClr val="tx1"/>
                </a:solidFill>
                <a:effectLst/>
              </a:endParaRPr>
            </a:p>
          </p:txBody>
        </p:sp>
        <p:sp>
          <p:nvSpPr>
            <p:cNvPr id="16" name="Rectangle 11"/>
            <p:cNvSpPr>
              <a:spLocks noChangeArrowheads="1"/>
            </p:cNvSpPr>
            <p:nvPr/>
          </p:nvSpPr>
          <p:spPr bwMode="auto">
            <a:xfrm>
              <a:off x="554" y="1933"/>
              <a:ext cx="80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・頻回受診患者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カ月間で</a:t>
              </a:r>
              <a:endParaRPr kumimoji="0" lang="ja-JP" sz="800" b="0" i="0" u="none" strike="noStrike" cap="none" normalizeH="0" baseline="0" dirty="0" smtClean="0">
                <a:ln>
                  <a:noFill/>
                </a:ln>
                <a:solidFill>
                  <a:schemeClr val="tx1"/>
                </a:solidFill>
                <a:effectLst/>
              </a:endParaRPr>
            </a:p>
          </p:txBody>
        </p:sp>
        <p:sp>
          <p:nvSpPr>
            <p:cNvPr id="19" name="Rectangle 12"/>
            <p:cNvSpPr>
              <a:spLocks noChangeArrowheads="1"/>
            </p:cNvSpPr>
            <p:nvPr/>
          </p:nvSpPr>
          <p:spPr bwMode="auto">
            <a:xfrm>
              <a:off x="1378" y="1934"/>
              <a:ext cx="73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同一医療機関に</a:t>
              </a:r>
              <a:r>
                <a:rPr kumimoji="0" lang="ja-JP" alt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a:t>
              </a:r>
              <a:r>
                <a:rPr kumimoji="0" 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回以上</a:t>
              </a:r>
              <a:endParaRPr kumimoji="0" lang="ja-JP" sz="800" b="0" i="0" u="none" strike="noStrike" cap="none" normalizeH="0" baseline="0" dirty="0" smtClean="0">
                <a:ln>
                  <a:noFill/>
                </a:ln>
                <a:solidFill>
                  <a:schemeClr val="tx1"/>
                </a:solidFill>
                <a:effectLst/>
              </a:endParaRPr>
            </a:p>
          </p:txBody>
        </p:sp>
        <p:sp>
          <p:nvSpPr>
            <p:cNvPr id="20" name="Rectangle 13"/>
            <p:cNvSpPr>
              <a:spLocks noChangeArrowheads="1"/>
            </p:cNvSpPr>
            <p:nvPr/>
          </p:nvSpPr>
          <p:spPr bwMode="auto">
            <a:xfrm>
              <a:off x="2111" y="1937"/>
              <a:ext cx="48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受診している患者</a:t>
              </a:r>
              <a:endParaRPr kumimoji="0" lang="ja-JP" sz="800" b="0" i="0" u="none" strike="noStrike" cap="none" normalizeH="0" baseline="0" dirty="0" smtClean="0">
                <a:ln>
                  <a:noFill/>
                </a:ln>
                <a:solidFill>
                  <a:schemeClr val="tx1"/>
                </a:solidFill>
                <a:effectLst/>
              </a:endParaRPr>
            </a:p>
          </p:txBody>
        </p:sp>
        <p:sp>
          <p:nvSpPr>
            <p:cNvPr id="21" name="Rectangle 14"/>
            <p:cNvSpPr>
              <a:spLocks noChangeArrowheads="1"/>
            </p:cNvSpPr>
            <p:nvPr/>
          </p:nvSpPr>
          <p:spPr bwMode="auto">
            <a:xfrm>
              <a:off x="554" y="2049"/>
              <a:ext cx="204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・重複服薬者　   </a:t>
              </a: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カ月間で同系の医薬品が複数の医療機関で処方され、</a:t>
              </a:r>
              <a:endParaRPr kumimoji="0" lang="ja-JP" sz="800" b="0" i="0" u="none" strike="noStrike" cap="none" normalizeH="0" baseline="0" dirty="0" smtClean="0">
                <a:ln>
                  <a:noFill/>
                </a:ln>
                <a:solidFill>
                  <a:schemeClr val="tx1"/>
                </a:solidFill>
                <a:effectLst/>
              </a:endParaRPr>
            </a:p>
          </p:txBody>
        </p:sp>
        <p:sp>
          <p:nvSpPr>
            <p:cNvPr id="22" name="Rectangle 15"/>
            <p:cNvSpPr>
              <a:spLocks noChangeArrowheads="1"/>
            </p:cNvSpPr>
            <p:nvPr/>
          </p:nvSpPr>
          <p:spPr bwMode="auto">
            <a:xfrm>
              <a:off x="2587" y="2049"/>
              <a:ext cx="1064"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同系医薬品の日数合計が</a:t>
              </a:r>
              <a:r>
                <a:rPr kumimoji="0" lang="ja-JP" alt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a:t>
              </a:r>
              <a:r>
                <a:rPr kumimoji="0" lang="ja-JP" sz="8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日を超える</a:t>
              </a:r>
              <a:endParaRPr kumimoji="0" lang="ja-JP" sz="800" b="0" i="0" u="none" strike="noStrike" cap="none" normalizeH="0" baseline="0" dirty="0" smtClean="0">
                <a:ln>
                  <a:noFill/>
                </a:ln>
                <a:solidFill>
                  <a:schemeClr val="tx1"/>
                </a:solidFill>
                <a:effectLst/>
              </a:endParaRPr>
            </a:p>
          </p:txBody>
        </p:sp>
        <p:sp>
          <p:nvSpPr>
            <p:cNvPr id="23" name="Rectangle 16"/>
            <p:cNvSpPr>
              <a:spLocks noChangeArrowheads="1"/>
            </p:cNvSpPr>
            <p:nvPr/>
          </p:nvSpPr>
          <p:spPr bwMode="auto">
            <a:xfrm>
              <a:off x="3668" y="2046"/>
              <a:ext cx="12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患者</a:t>
              </a:r>
              <a:endParaRPr kumimoji="0" lang="ja-JP" sz="800" b="0" i="0" u="none" strike="noStrike" cap="none" normalizeH="0" baseline="0" dirty="0" smtClean="0">
                <a:ln>
                  <a:noFill/>
                </a:ln>
                <a:solidFill>
                  <a:schemeClr val="tx1"/>
                </a:solidFill>
                <a:effectLst/>
              </a:endParaRPr>
            </a:p>
          </p:txBody>
        </p:sp>
        <p:sp>
          <p:nvSpPr>
            <p:cNvPr id="24" name="Rectangle 17"/>
            <p:cNvSpPr>
              <a:spLocks noChangeArrowheads="1"/>
            </p:cNvSpPr>
            <p:nvPr/>
          </p:nvSpPr>
          <p:spPr bwMode="auto">
            <a:xfrm>
              <a:off x="1006" y="2250"/>
              <a:ext cx="667"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条件設定により候補者となった患者数</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5" name="Rectangle 18"/>
            <p:cNvSpPr>
              <a:spLocks noChangeArrowheads="1"/>
            </p:cNvSpPr>
            <p:nvPr/>
          </p:nvSpPr>
          <p:spPr bwMode="auto">
            <a:xfrm>
              <a:off x="3349" y="2240"/>
              <a:ext cx="204"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300" b="1" i="1" u="none" strike="noStrike" cap="none" normalizeH="0" baseline="0" dirty="0" smtClean="0">
                  <a:ln>
                    <a:noFill/>
                  </a:ln>
                  <a:solidFill>
                    <a:srgbClr val="FF0000"/>
                  </a:solidFill>
                  <a:effectLst/>
                  <a:latin typeface="ＭＳ Ｐ明朝" panose="02020600040205080304" pitchFamily="18" charset="-128"/>
                  <a:ea typeface="ＭＳ Ｐ明朝" panose="02020600040205080304" pitchFamily="18" charset="-128"/>
                </a:rPr>
                <a:t>148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 name="Rectangle 19"/>
            <p:cNvSpPr>
              <a:spLocks noChangeArrowheads="1"/>
            </p:cNvSpPr>
            <p:nvPr/>
          </p:nvSpPr>
          <p:spPr bwMode="auto">
            <a:xfrm>
              <a:off x="235" y="1651"/>
              <a:ext cx="10" cy="84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Rectangle 20"/>
            <p:cNvSpPr>
              <a:spLocks noChangeArrowheads="1"/>
            </p:cNvSpPr>
            <p:nvPr/>
          </p:nvSpPr>
          <p:spPr bwMode="auto">
            <a:xfrm>
              <a:off x="4085" y="1661"/>
              <a:ext cx="10" cy="83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Line 21"/>
            <p:cNvSpPr>
              <a:spLocks noChangeShapeType="1"/>
            </p:cNvSpPr>
            <p:nvPr/>
          </p:nvSpPr>
          <p:spPr bwMode="auto">
            <a:xfrm>
              <a:off x="529" y="2176"/>
              <a:ext cx="0" cy="2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22"/>
            <p:cNvSpPr>
              <a:spLocks noChangeArrowheads="1"/>
            </p:cNvSpPr>
            <p:nvPr/>
          </p:nvSpPr>
          <p:spPr bwMode="auto">
            <a:xfrm>
              <a:off x="529" y="2176"/>
              <a:ext cx="4" cy="22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Line 23"/>
            <p:cNvSpPr>
              <a:spLocks noChangeShapeType="1"/>
            </p:cNvSpPr>
            <p:nvPr/>
          </p:nvSpPr>
          <p:spPr bwMode="auto">
            <a:xfrm>
              <a:off x="2727" y="2181"/>
              <a:ext cx="0" cy="2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24"/>
            <p:cNvSpPr>
              <a:spLocks noChangeArrowheads="1"/>
            </p:cNvSpPr>
            <p:nvPr/>
          </p:nvSpPr>
          <p:spPr bwMode="auto">
            <a:xfrm>
              <a:off x="2727" y="2181"/>
              <a:ext cx="5" cy="22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200" name="Line 25"/>
            <p:cNvSpPr>
              <a:spLocks noChangeShapeType="1"/>
            </p:cNvSpPr>
            <p:nvPr/>
          </p:nvSpPr>
          <p:spPr bwMode="auto">
            <a:xfrm>
              <a:off x="3821" y="2181"/>
              <a:ext cx="0" cy="2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201" name="Rectangle 26"/>
            <p:cNvSpPr>
              <a:spLocks noChangeArrowheads="1"/>
            </p:cNvSpPr>
            <p:nvPr/>
          </p:nvSpPr>
          <p:spPr bwMode="auto">
            <a:xfrm>
              <a:off x="3821" y="2181"/>
              <a:ext cx="5" cy="22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204" name="Rectangle 27"/>
            <p:cNvSpPr>
              <a:spLocks noChangeArrowheads="1"/>
            </p:cNvSpPr>
            <p:nvPr/>
          </p:nvSpPr>
          <p:spPr bwMode="auto">
            <a:xfrm>
              <a:off x="245" y="1651"/>
              <a:ext cx="3850"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206" name="Rectangle 29"/>
            <p:cNvSpPr>
              <a:spLocks noChangeArrowheads="1"/>
            </p:cNvSpPr>
            <p:nvPr/>
          </p:nvSpPr>
          <p:spPr bwMode="auto">
            <a:xfrm>
              <a:off x="533" y="2176"/>
              <a:ext cx="329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207" name="Line 30"/>
            <p:cNvSpPr>
              <a:spLocks noChangeShapeType="1"/>
            </p:cNvSpPr>
            <p:nvPr/>
          </p:nvSpPr>
          <p:spPr bwMode="auto">
            <a:xfrm>
              <a:off x="533" y="2399"/>
              <a:ext cx="32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208" name="Rectangle 31"/>
            <p:cNvSpPr>
              <a:spLocks noChangeArrowheads="1"/>
            </p:cNvSpPr>
            <p:nvPr/>
          </p:nvSpPr>
          <p:spPr bwMode="auto">
            <a:xfrm>
              <a:off x="533" y="2399"/>
              <a:ext cx="329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209" name="Rectangle 32"/>
            <p:cNvSpPr>
              <a:spLocks noChangeArrowheads="1"/>
            </p:cNvSpPr>
            <p:nvPr/>
          </p:nvSpPr>
          <p:spPr bwMode="auto">
            <a:xfrm>
              <a:off x="245" y="2483"/>
              <a:ext cx="3850"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15033579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4"/>
          <p:cNvSpPr>
            <a:spLocks noChangeAspect="1" noChangeArrowheads="1"/>
          </p:cNvSpPr>
          <p:nvPr/>
        </p:nvSpPr>
        <p:spPr bwMode="auto">
          <a:xfrm>
            <a:off x="369000" y="190503"/>
            <a:ext cx="6120000" cy="1501177"/>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noAutofit/>
          </a:bodyPr>
          <a:lstStyle/>
          <a:p>
            <a:pPr fontAlgn="base">
              <a:lnSpc>
                <a:spcPct val="125000"/>
              </a:lnSpc>
              <a:spcBef>
                <a:spcPct val="0"/>
              </a:spcBef>
              <a:spcAft>
                <a:spcPct val="0"/>
              </a:spcAft>
            </a:pPr>
            <a:r>
              <a:rPr kumimoji="1" lang="ja-JP" altLang="en-US" sz="1200" b="0" i="0" u="none" strike="noStrike" cap="none" normalizeH="0" baseline="0" dirty="0">
                <a:ln>
                  <a:noFill/>
                </a:ln>
                <a:solidFill>
                  <a:schemeClr val="tx1"/>
                </a:solidFill>
                <a:effectLst/>
                <a:latin typeface="ＭＳ 明朝"/>
                <a:ea typeface="ＭＳ 明朝"/>
                <a:cs typeface="Times New Roman" pitchFamily="18" charset="0"/>
              </a:rPr>
              <a:t>　</a:t>
            </a:r>
            <a:r>
              <a:rPr lang="ja-JP" altLang="en-US" sz="1200" dirty="0">
                <a:latin typeface="ＭＳ 明朝"/>
                <a:ea typeface="ＭＳ 明朝"/>
                <a:cs typeface="Times New Roman" pitchFamily="18" charset="0"/>
              </a:rPr>
              <a:t>次に、</a:t>
            </a:r>
            <a:r>
              <a:rPr lang="ja-JP" altLang="ja-JP" sz="1200" dirty="0">
                <a:latin typeface="ＭＳ 明朝"/>
                <a:ea typeface="ＭＳ 明朝"/>
                <a:cs typeface="Times New Roman" pitchFamily="18" charset="0"/>
              </a:rPr>
              <a:t>残る対象者</a:t>
            </a:r>
            <a:r>
              <a:rPr lang="en-US" altLang="ja-JP" sz="1200" dirty="0">
                <a:latin typeface="ＭＳ 明朝"/>
                <a:ea typeface="ＭＳ 明朝"/>
                <a:cs typeface="Times New Roman" pitchFamily="18" charset="0"/>
              </a:rPr>
              <a:t>48</a:t>
            </a:r>
            <a:r>
              <a:rPr lang="ja-JP" altLang="en-US" sz="1200" dirty="0">
                <a:latin typeface="ＭＳ 明朝"/>
                <a:ea typeface="ＭＳ 明朝"/>
                <a:cs typeface="Times New Roman" pitchFamily="18" charset="0"/>
              </a:rPr>
              <a:t>人のうち、指導することでより効果が高く、より効率の良い対象者を特定します。これらは費用対効果を重視し、</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優先順位</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を決めるためです。効果については、レセプト期間最終月から、</a:t>
            </a:r>
            <a:r>
              <a:rPr lang="en-US" altLang="ja-JP" sz="1200" dirty="0">
                <a:latin typeface="ＭＳ 明朝"/>
                <a:ea typeface="ＭＳ 明朝"/>
                <a:cs typeface="Times New Roman" pitchFamily="18" charset="0"/>
              </a:rPr>
              <a:t>6</a:t>
            </a:r>
            <a:r>
              <a:rPr lang="ja-JP" altLang="en-US" sz="1200" dirty="0">
                <a:latin typeface="ＭＳ 明朝"/>
                <a:ea typeface="ＭＳ 明朝"/>
                <a:cs typeface="Times New Roman" pitchFamily="18" charset="0"/>
              </a:rPr>
              <a:t>カ月間遡ったレセプトのうち</a:t>
            </a:r>
            <a:r>
              <a:rPr lang="en-US" altLang="ja-JP" sz="1200" dirty="0">
                <a:latin typeface="ＭＳ 明朝"/>
                <a:ea typeface="ＭＳ 明朝"/>
                <a:cs typeface="Times New Roman" pitchFamily="18" charset="0"/>
              </a:rPr>
              <a:t>5</a:t>
            </a:r>
            <a:r>
              <a:rPr lang="ja-JP" altLang="en-US" sz="1200" dirty="0">
                <a:latin typeface="ＭＳ 明朝"/>
                <a:ea typeface="ＭＳ 明朝"/>
                <a:cs typeface="Times New Roman" pitchFamily="18" charset="0"/>
              </a:rPr>
              <a:t>～</a:t>
            </a:r>
            <a:r>
              <a:rPr lang="en-US" altLang="ja-JP" sz="1200" dirty="0">
                <a:latin typeface="ＭＳ 明朝"/>
                <a:ea typeface="ＭＳ 明朝"/>
                <a:cs typeface="Times New Roman" pitchFamily="18" charset="0"/>
              </a:rPr>
              <a:t>6</a:t>
            </a:r>
            <a:r>
              <a:rPr lang="ja-JP" altLang="en-US" sz="1200" dirty="0">
                <a:latin typeface="ＭＳ 明朝"/>
                <a:ea typeface="ＭＳ 明朝"/>
                <a:cs typeface="Times New Roman" pitchFamily="18" charset="0"/>
              </a:rPr>
              <a:t>カ月重複受診･頻回受診･重複服薬に該当する患者を最優先とします。効率については、指導のアポイントメントが取りやすい等の理由から</a:t>
            </a:r>
            <a:r>
              <a:rPr lang="en-US" altLang="ja-JP" sz="1200" dirty="0">
                <a:latin typeface="ＭＳ 明朝"/>
                <a:ea typeface="ＭＳ 明朝"/>
                <a:cs typeface="Times New Roman" pitchFamily="18" charset="0"/>
              </a:rPr>
              <a:t>60</a:t>
            </a:r>
            <a:r>
              <a:rPr lang="ja-JP" altLang="en-US" sz="1200" dirty="0">
                <a:latin typeface="ＭＳ 明朝"/>
                <a:ea typeface="ＭＳ 明朝"/>
                <a:cs typeface="Times New Roman" pitchFamily="18" charset="0"/>
              </a:rPr>
              <a:t>歳以上を最優先とし、次に、</a:t>
            </a:r>
            <a:r>
              <a:rPr lang="en-US" altLang="ja-JP" sz="1200" dirty="0">
                <a:latin typeface="ＭＳ 明朝"/>
                <a:ea typeface="ＭＳ 明朝"/>
                <a:cs typeface="Times New Roman" pitchFamily="18" charset="0"/>
              </a:rPr>
              <a:t>50</a:t>
            </a:r>
            <a:r>
              <a:rPr lang="ja-JP" altLang="en-US" sz="1200" dirty="0">
                <a:latin typeface="ＭＳ 明朝"/>
                <a:ea typeface="ＭＳ 明朝"/>
                <a:cs typeface="Times New Roman" pitchFamily="18" charset="0"/>
              </a:rPr>
              <a:t>歳～</a:t>
            </a:r>
            <a:r>
              <a:rPr lang="en-US" altLang="ja-JP" sz="1200" dirty="0">
                <a:latin typeface="ＭＳ 明朝"/>
                <a:ea typeface="ＭＳ 明朝"/>
                <a:cs typeface="Times New Roman" pitchFamily="18" charset="0"/>
              </a:rPr>
              <a:t>59</a:t>
            </a:r>
            <a:r>
              <a:rPr lang="ja-JP" altLang="en-US" sz="1200" dirty="0">
                <a:latin typeface="ＭＳ 明朝"/>
                <a:ea typeface="ＭＳ 明朝"/>
                <a:cs typeface="Times New Roman" pitchFamily="18" charset="0"/>
              </a:rPr>
              <a:t>歳を対象としました。以下の通り、効果が高く効率の良い候補者</a:t>
            </a:r>
            <a:r>
              <a:rPr lang="en-US" altLang="ja-JP" sz="1200" dirty="0">
                <a:latin typeface="ＭＳ 明朝"/>
                <a:ea typeface="ＭＳ 明朝"/>
                <a:cs typeface="Times New Roman" pitchFamily="18" charset="0"/>
              </a:rPr>
              <a:t>A</a:t>
            </a:r>
            <a:r>
              <a:rPr lang="ja-JP" altLang="en-US" sz="1200" dirty="0">
                <a:latin typeface="ＭＳ 明朝"/>
                <a:ea typeface="ＭＳ 明朝"/>
                <a:cs typeface="Times New Roman" pitchFamily="18" charset="0"/>
              </a:rPr>
              <a:t>～候補者</a:t>
            </a:r>
            <a:r>
              <a:rPr lang="en-US" altLang="ja-JP" sz="1200" dirty="0">
                <a:latin typeface="ＭＳ 明朝"/>
                <a:ea typeface="ＭＳ 明朝"/>
                <a:cs typeface="Times New Roman" pitchFamily="18" charset="0"/>
              </a:rPr>
              <a:t>F</a:t>
            </a:r>
            <a:r>
              <a:rPr lang="ja-JP" altLang="en-US" sz="1200" dirty="0">
                <a:latin typeface="ＭＳ 明朝"/>
                <a:ea typeface="ＭＳ 明朝"/>
                <a:cs typeface="Times New Roman" pitchFamily="18" charset="0"/>
              </a:rPr>
              <a:t>は</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人となりました。</a:t>
            </a:r>
            <a:endParaRPr lang="en-US" altLang="ja-JP" sz="1200" dirty="0">
              <a:solidFill>
                <a:prstClr val="black"/>
              </a:solidFill>
              <a:latin typeface="ＭＳ 明朝" panose="02020609040205080304" pitchFamily="17" charset="-128"/>
              <a:ea typeface="ＭＳ 明朝" panose="02020609040205080304" pitchFamily="17" charset="-128"/>
              <a:cs typeface="Times New Roman" pitchFamily="18" charset="0"/>
            </a:endParaRPr>
          </a:p>
        </p:txBody>
      </p:sp>
      <p:sp>
        <p:nvSpPr>
          <p:cNvPr id="11" name="Rectangle 5"/>
          <p:cNvSpPr>
            <a:spLocks noChangeArrowheads="1"/>
          </p:cNvSpPr>
          <p:nvPr/>
        </p:nvSpPr>
        <p:spPr bwMode="auto">
          <a:xfrm>
            <a:off x="369000" y="1800071"/>
            <a:ext cx="6120000"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marL="0" marR="0" lvl="0" indent="0" algn="l" defTabSz="914400" rtl="0" fontAlgn="base" latinLnBrk="0" hangingPunct="1">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rPr>
              <a:t>優先順位</a:t>
            </a:r>
            <a:r>
              <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rPr>
              <a:t>(</a:t>
            </a:r>
            <a:r>
              <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rPr>
              <a:t>重複受診者、頻回受診者、重複服薬者</a:t>
            </a:r>
            <a:r>
              <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rPr>
              <a:t>)</a:t>
            </a:r>
            <a:endParaRPr kumimoji="1" lang="ja-JP" altLang="en-US"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2" name="Rectangle 6"/>
          <p:cNvSpPr>
            <a:spLocks noChangeAspect="1" noChangeArrowheads="1"/>
          </p:cNvSpPr>
          <p:nvPr/>
        </p:nvSpPr>
        <p:spPr bwMode="auto">
          <a:xfrm>
            <a:off x="379633" y="6703919"/>
            <a:ext cx="6120000" cy="46166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pPr lvl="0"/>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r>
              <a:rPr lang="ja-JP" altLang="en-US" sz="800" b="1" dirty="0">
                <a:latin typeface="ＭＳ 明朝"/>
                <a:ea typeface="ＭＳ 明朝"/>
              </a:rPr>
              <a:t>資格確認</a:t>
            </a:r>
            <a:r>
              <a:rPr lang="ja-JP" altLang="en-US" sz="800" b="1">
                <a:latin typeface="ＭＳ 明朝"/>
                <a:ea typeface="ＭＳ 明朝"/>
              </a:rPr>
              <a:t>日</a:t>
            </a:r>
            <a:r>
              <a:rPr lang="en-US" altLang="ja-JP" sz="800" b="1">
                <a:latin typeface="ＭＳ 明朝"/>
                <a:ea typeface="ＭＳ 明朝"/>
              </a:rPr>
              <a:t>…</a:t>
            </a:r>
            <a:r>
              <a:rPr lang="ja-JP" altLang="en-US" sz="800" b="1">
                <a:latin typeface="ＭＳ 明朝"/>
                <a:ea typeface="ＭＳ 明朝"/>
              </a:rPr>
              <a:t>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a:t>
            </a:r>
            <a:r>
              <a:rPr lang="en-US" altLang="ja-JP" sz="800" b="1">
                <a:latin typeface="ＭＳ 明朝"/>
                <a:ea typeface="ＭＳ 明朝"/>
              </a:rPr>
              <a:t>31</a:t>
            </a:r>
            <a:r>
              <a:rPr lang="ja-JP" altLang="en-US" sz="800" b="1">
                <a:latin typeface="ＭＳ 明朝"/>
                <a:ea typeface="ＭＳ 明朝"/>
              </a:rPr>
              <a:t>日時点。</a:t>
            </a:r>
            <a:endParaRPr lang="en-US" altLang="ja-JP" sz="800" b="1" dirty="0">
              <a:latin typeface="ＭＳ 明朝"/>
              <a:ea typeface="ＭＳ 明朝"/>
            </a:endParaRPr>
          </a:p>
        </p:txBody>
      </p:sp>
      <p:sp>
        <p:nvSpPr>
          <p:cNvPr id="6"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44</a:t>
            </a:fld>
            <a:endParaRPr kumimoji="1" lang="ja-JP" altLang="en-US" dirty="0">
              <a:latin typeface="ＭＳ 明朝"/>
              <a:ea typeface="ＭＳ 明朝"/>
            </a:endParaRPr>
          </a:p>
        </p:txBody>
      </p:sp>
      <p:pic>
        <p:nvPicPr>
          <p:cNvPr id="52226" name="table1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2082801"/>
            <a:ext cx="6118634" cy="464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7961215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タイトル 1"/>
          <p:cNvSpPr txBox="1">
            <a:spLocks noChangeAspect="1"/>
          </p:cNvSpPr>
          <p:nvPr/>
        </p:nvSpPr>
        <p:spPr>
          <a:xfrm>
            <a:off x="368660" y="127000"/>
            <a:ext cx="6120680" cy="1728192"/>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defRPr/>
            </a:pPr>
            <a:r>
              <a:rPr kumimoji="1" lang="en-US" altLang="ja-JP" sz="1400" b="0" i="0" u="none" strike="noStrike" kern="1200" cap="none" spc="0" normalizeH="0" baseline="0" noProof="0" dirty="0">
                <a:ln>
                  <a:noFill/>
                </a:ln>
                <a:solidFill>
                  <a:schemeClr val="tx1"/>
                </a:solidFill>
                <a:effectLst/>
                <a:uLnTx/>
                <a:uFillTx/>
                <a:latin typeface="ＭＳ 明朝"/>
                <a:ea typeface="ＭＳ 明朝"/>
                <a:cs typeface="Times New Roman" pitchFamily="18" charset="0"/>
              </a:rPr>
              <a:t>(7)</a:t>
            </a:r>
            <a:r>
              <a:rPr kumimoji="1" lang="ja-JP" altLang="en-US" sz="1400" b="0" i="0" u="none" strike="noStrike" kern="1200" cap="none" spc="0" normalizeH="0" baseline="0" noProof="0" dirty="0">
                <a:ln>
                  <a:noFill/>
                </a:ln>
                <a:solidFill>
                  <a:schemeClr val="tx1"/>
                </a:solidFill>
                <a:effectLst/>
                <a:uLnTx/>
                <a:uFillTx/>
                <a:latin typeface="ＭＳ 明朝"/>
                <a:ea typeface="ＭＳ 明朝"/>
                <a:cs typeface="Times New Roman" pitchFamily="18" charset="0"/>
              </a:rPr>
              <a:t>ジェネリック医薬品普及率に係る分析</a:t>
            </a:r>
            <a:endParaRPr kumimoji="1" lang="en-US" altLang="ja-JP" sz="1400" b="0" i="0" u="none" strike="noStrike" kern="1200" cap="none" spc="0" normalizeH="0" baseline="0" noProof="0" dirty="0">
              <a:ln>
                <a:noFill/>
              </a:ln>
              <a:solidFill>
                <a:schemeClr val="tx1"/>
              </a:solidFill>
              <a:effectLst/>
              <a:uLnTx/>
              <a:uFillTx/>
              <a:latin typeface="ＭＳ 明朝"/>
              <a:ea typeface="ＭＳ 明朝"/>
              <a:cs typeface="Times New Roman" pitchFamily="18" charset="0"/>
            </a:endParaRPr>
          </a:p>
          <a:p>
            <a:pPr lvl="0">
              <a:lnSpc>
                <a:spcPct val="125000"/>
              </a:lnSpc>
              <a:spcBef>
                <a:spcPct val="0"/>
              </a:spcBef>
            </a:pPr>
            <a:r>
              <a:rPr kumimoji="1" lang="ja-JP" altLang="en-US" sz="1200" b="0" i="0" u="none" strike="noStrike" kern="1200" cap="none" spc="0" normalizeH="0" baseline="0" noProof="0" dirty="0">
                <a:ln>
                  <a:noFill/>
                </a:ln>
                <a:solidFill>
                  <a:schemeClr val="tx1"/>
                </a:solidFill>
                <a:effectLst/>
                <a:uLnTx/>
                <a:uFillTx/>
                <a:latin typeface="ＭＳ 明朝"/>
                <a:ea typeface="ＭＳ 明朝"/>
                <a:cs typeface="Times New Roman" pitchFamily="18" charset="0"/>
              </a:rPr>
              <a:t>　先発医薬品からジェネリック医薬品への切り替えを患者に促し薬剤費の削減を図ります</a:t>
            </a:r>
            <a:r>
              <a:rPr lang="ja-JP" altLang="en-US" sz="1200" dirty="0" err="1">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ジェネリック医薬品への切り替えは複数の疾病に対して行うことができるため、多くの患者に対してアプローチできる利点があります。</a:t>
            </a:r>
          </a:p>
          <a:p>
            <a:pPr>
              <a:lnSpc>
                <a:spcPct val="125000"/>
              </a:lnSpc>
              <a:spcBef>
                <a:spcPct val="0"/>
              </a:spcBef>
            </a:pPr>
            <a:r>
              <a:rPr lang="ja-JP" altLang="en-US" sz="1200" dirty="0">
                <a:latin typeface="ＭＳ 明朝" panose="02020609040205080304" pitchFamily="17" charset="-128"/>
                <a:ea typeface="ＭＳ 明朝" panose="02020609040205080304" pitchFamily="17" charset="-128"/>
              </a:rPr>
              <a:t>　</a:t>
            </a:r>
            <a:r>
              <a:rPr lang="ja-JP" altLang="en-US" sz="1200" dirty="0">
                <a:latin typeface="ＭＳ 明朝" panose="02020609040205080304" pitchFamily="17" charset="-128"/>
                <a:ea typeface="ＭＳ 明朝" panose="02020609040205080304" pitchFamily="17" charset="-128"/>
                <a:cs typeface="Times New Roman" pitchFamily="18" charset="0"/>
              </a:rPr>
              <a:t>以下に平成</a:t>
            </a:r>
            <a:r>
              <a:rPr lang="en-US" altLang="ja-JP" sz="1200" dirty="0">
                <a:latin typeface="ＭＳ 明朝" panose="02020609040205080304" pitchFamily="17" charset="-128"/>
                <a:ea typeface="ＭＳ 明朝" panose="02020609040205080304" pitchFamily="17" charset="-128"/>
                <a:cs typeface="Times New Roman" pitchFamily="18" charset="0"/>
              </a:rPr>
              <a:t>28</a:t>
            </a:r>
            <a:r>
              <a:rPr lang="ja-JP" altLang="en-US" sz="1200" dirty="0">
                <a:latin typeface="ＭＳ 明朝" panose="02020609040205080304" pitchFamily="17" charset="-128"/>
                <a:ea typeface="ＭＳ 明朝" panose="02020609040205080304" pitchFamily="17" charset="-128"/>
                <a:cs typeface="Times New Roman" pitchFamily="18" charset="0"/>
              </a:rPr>
              <a:t>年</a:t>
            </a:r>
            <a:r>
              <a:rPr lang="en-US" altLang="ja-JP" sz="1200" dirty="0">
                <a:latin typeface="ＭＳ 明朝" panose="02020609040205080304" pitchFamily="17" charset="-128"/>
                <a:ea typeface="ＭＳ 明朝" panose="02020609040205080304" pitchFamily="17" charset="-128"/>
                <a:cs typeface="Times New Roman" pitchFamily="18" charset="0"/>
              </a:rPr>
              <a:t>4</a:t>
            </a:r>
            <a:r>
              <a:rPr lang="ja-JP" altLang="en-US" sz="1200" dirty="0">
                <a:latin typeface="ＭＳ 明朝" panose="02020609040205080304" pitchFamily="17" charset="-128"/>
                <a:ea typeface="ＭＳ 明朝" panose="02020609040205080304" pitchFamily="17" charset="-128"/>
                <a:cs typeface="Times New Roman" pitchFamily="18" charset="0"/>
              </a:rPr>
              <a:t>月～平成</a:t>
            </a:r>
            <a:r>
              <a:rPr lang="en-US" altLang="ja-JP" sz="1200" dirty="0">
                <a:latin typeface="ＭＳ 明朝" panose="02020609040205080304" pitchFamily="17" charset="-128"/>
                <a:ea typeface="ＭＳ 明朝" panose="02020609040205080304" pitchFamily="17" charset="-128"/>
                <a:cs typeface="Times New Roman" pitchFamily="18" charset="0"/>
              </a:rPr>
              <a:t>29</a:t>
            </a:r>
            <a:r>
              <a:rPr lang="ja-JP" altLang="en-US" sz="1200" dirty="0">
                <a:latin typeface="ＭＳ 明朝" panose="02020609040205080304" pitchFamily="17" charset="-128"/>
                <a:ea typeface="ＭＳ 明朝" panose="02020609040205080304" pitchFamily="17" charset="-128"/>
                <a:cs typeface="Times New Roman" pitchFamily="18" charset="0"/>
              </a:rPr>
              <a:t>年</a:t>
            </a:r>
            <a:r>
              <a:rPr lang="en-US" altLang="ja-JP" sz="1200" dirty="0">
                <a:latin typeface="ＭＳ 明朝" panose="02020609040205080304" pitchFamily="17" charset="-128"/>
                <a:ea typeface="ＭＳ 明朝" panose="02020609040205080304" pitchFamily="17" charset="-128"/>
                <a:cs typeface="Times New Roman" pitchFamily="18" charset="0"/>
              </a:rPr>
              <a:t>3</a:t>
            </a:r>
            <a:r>
              <a:rPr lang="ja-JP" altLang="en-US" sz="1200" dirty="0">
                <a:latin typeface="ＭＳ 明朝" panose="02020609040205080304" pitchFamily="17" charset="-128"/>
                <a:ea typeface="ＭＳ 明朝" panose="02020609040205080304" pitchFamily="17" charset="-128"/>
                <a:cs typeface="Times New Roman" pitchFamily="18" charset="0"/>
              </a:rPr>
              <a:t>月診療分</a:t>
            </a:r>
            <a:r>
              <a:rPr lang="en-US" altLang="ja-JP" sz="1200" dirty="0">
                <a:latin typeface="ＭＳ 明朝" panose="02020609040205080304" pitchFamily="17" charset="-128"/>
                <a:ea typeface="ＭＳ 明朝" panose="02020609040205080304" pitchFamily="17" charset="-128"/>
                <a:cs typeface="Times New Roman" pitchFamily="18" charset="0"/>
              </a:rPr>
              <a:t>(12</a:t>
            </a:r>
            <a:r>
              <a:rPr lang="ja-JP" altLang="en-US" sz="1200" dirty="0">
                <a:latin typeface="ＭＳ 明朝" panose="02020609040205080304" pitchFamily="17" charset="-128"/>
                <a:ea typeface="ＭＳ 明朝" panose="02020609040205080304" pitchFamily="17" charset="-128"/>
                <a:cs typeface="Times New Roman" pitchFamily="18" charset="0"/>
              </a:rPr>
              <a:t>カ月分</a:t>
            </a:r>
            <a:r>
              <a:rPr lang="en-US" altLang="ja-JP" sz="1200" dirty="0">
                <a:latin typeface="ＭＳ 明朝" panose="02020609040205080304" pitchFamily="17" charset="-128"/>
                <a:ea typeface="ＭＳ 明朝" panose="02020609040205080304" pitchFamily="17" charset="-128"/>
                <a:cs typeface="Times New Roman" pitchFamily="18" charset="0"/>
              </a:rPr>
              <a:t>)</a:t>
            </a:r>
            <a:r>
              <a:rPr lang="ja-JP" altLang="en-US" sz="1200" dirty="0">
                <a:latin typeface="ＭＳ 明朝" panose="02020609040205080304" pitchFamily="17" charset="-128"/>
                <a:ea typeface="ＭＳ 明朝" panose="02020609040205080304" pitchFamily="17" charset="-128"/>
                <a:cs typeface="Times New Roman" pitchFamily="18" charset="0"/>
              </a:rPr>
              <a:t>の</a:t>
            </a:r>
            <a:r>
              <a:rPr lang="ja-JP" altLang="en-US" sz="1200" dirty="0">
                <a:latin typeface="ＭＳ 明朝" panose="02020609040205080304" pitchFamily="17" charset="-128"/>
                <a:ea typeface="ＭＳ 明朝" panose="02020609040205080304" pitchFamily="17" charset="-128"/>
              </a:rPr>
              <a:t>ジェネリック医薬品普及率</a:t>
            </a:r>
            <a:r>
              <a:rPr lang="en-US" altLang="ja-JP" sz="1200" dirty="0">
                <a:latin typeface="ＭＳ 明朝" panose="02020609040205080304" pitchFamily="17" charset="-128"/>
                <a:ea typeface="ＭＳ 明朝" panose="02020609040205080304" pitchFamily="17" charset="-128"/>
                <a:cs typeface="Times New Roman" pitchFamily="18" charset="0"/>
              </a:rPr>
              <a:t>(</a:t>
            </a:r>
            <a:r>
              <a:rPr lang="ja-JP" altLang="en-US" sz="1200" dirty="0">
                <a:latin typeface="ＭＳ 明朝" panose="02020609040205080304" pitchFamily="17" charset="-128"/>
                <a:ea typeface="ＭＳ 明朝" panose="02020609040205080304" pitchFamily="17" charset="-128"/>
                <a:cs typeface="Times New Roman" pitchFamily="18" charset="0"/>
              </a:rPr>
              <a:t>金額ベース･数量ベース</a:t>
            </a:r>
            <a:r>
              <a:rPr lang="en-US" altLang="ja-JP" sz="1200" dirty="0">
                <a:latin typeface="ＭＳ 明朝" panose="02020609040205080304" pitchFamily="17" charset="-128"/>
                <a:ea typeface="ＭＳ 明朝" panose="02020609040205080304" pitchFamily="17" charset="-128"/>
                <a:cs typeface="Times New Roman" pitchFamily="18" charset="0"/>
              </a:rPr>
              <a:t>)</a:t>
            </a:r>
            <a:r>
              <a:rPr lang="ja-JP" altLang="en-US" sz="1200" dirty="0">
                <a:latin typeface="ＭＳ 明朝" panose="02020609040205080304" pitchFamily="17" charset="-128"/>
                <a:ea typeface="ＭＳ 明朝" panose="02020609040205080304" pitchFamily="17" charset="-128"/>
                <a:cs typeface="Times New Roman" pitchFamily="18" charset="0"/>
              </a:rPr>
              <a:t>を示します。</a:t>
            </a:r>
            <a:r>
              <a:rPr lang="ja-JP" altLang="en-US" sz="1200" dirty="0">
                <a:latin typeface="ＭＳ 明朝" panose="02020609040205080304" pitchFamily="17" charset="-128"/>
                <a:ea typeface="ＭＳ 明朝" panose="02020609040205080304" pitchFamily="17" charset="-128"/>
              </a:rPr>
              <a:t>現在、ジェネリック医薬品普及率は</a:t>
            </a:r>
            <a:r>
              <a:rPr lang="en-US" altLang="ja-JP" sz="1200" dirty="0">
                <a:latin typeface="ＭＳ 明朝" panose="02020609040205080304" pitchFamily="17" charset="-128"/>
                <a:ea typeface="ＭＳ 明朝" panose="02020609040205080304" pitchFamily="17" charset="-128"/>
              </a:rPr>
              <a:t>40.2%</a:t>
            </a:r>
            <a:r>
              <a:rPr lang="en-US" altLang="ja-JP" sz="1200" dirty="0">
                <a:latin typeface="ＭＳ 明朝"/>
                <a:ea typeface="ＭＳ 明朝"/>
              </a:rPr>
              <a:t>(</a:t>
            </a:r>
            <a:r>
              <a:rPr lang="ja-JP" altLang="en-US" sz="1200" dirty="0">
                <a:latin typeface="ＭＳ 明朝"/>
                <a:ea typeface="ＭＳ 明朝"/>
              </a:rPr>
              <a:t>金額ベース</a:t>
            </a:r>
            <a:r>
              <a:rPr lang="en-US" altLang="ja-JP" sz="1200" dirty="0">
                <a:latin typeface="ＭＳ 明朝"/>
                <a:ea typeface="ＭＳ 明朝"/>
              </a:rPr>
              <a:t>)</a:t>
            </a:r>
            <a:r>
              <a:rPr lang="ja-JP" altLang="en-US" sz="1200" dirty="0" err="1">
                <a:latin typeface="ＭＳ 明朝"/>
                <a:ea typeface="ＭＳ 明朝"/>
              </a:rPr>
              <a:t>、</a:t>
            </a:r>
            <a:r>
              <a:rPr lang="en-US" altLang="ja-JP" sz="1200" dirty="0">
                <a:latin typeface="ＭＳ 明朝"/>
                <a:ea typeface="ＭＳ 明朝"/>
              </a:rPr>
              <a:t>67.5%</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数量ベース</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です。</a:t>
            </a:r>
          </a:p>
        </p:txBody>
      </p:sp>
      <p:sp>
        <p:nvSpPr>
          <p:cNvPr id="19" name="Rectangle 7"/>
          <p:cNvSpPr>
            <a:spLocks noChangeArrowheads="1"/>
          </p:cNvSpPr>
          <p:nvPr/>
        </p:nvSpPr>
        <p:spPr bwMode="auto">
          <a:xfrm>
            <a:off x="383533" y="4661726"/>
            <a:ext cx="6120000" cy="71499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pPr lvl="0" fontAlgn="base">
              <a:spcBef>
                <a:spcPct val="0"/>
              </a:spcBef>
              <a:spcAft>
                <a:spcPct val="0"/>
              </a:spcAft>
            </a:pPr>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pPr fontAlgn="base">
              <a:spcBef>
                <a:spcPct val="0"/>
              </a:spcBef>
              <a:spcAft>
                <a:spcPct val="0"/>
              </a:spcAft>
            </a:pPr>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b="1" dirty="0">
              <a:latin typeface="ＭＳ 明朝"/>
              <a:ea typeface="ＭＳ 明朝"/>
            </a:endParaRPr>
          </a:p>
          <a:p>
            <a:pPr lvl="0" fontAlgn="base">
              <a:spcBef>
                <a:spcPct val="0"/>
              </a:spcBef>
              <a:spcAft>
                <a:spcPct val="0"/>
              </a:spcAft>
            </a:pP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ジェネリック医薬品普及率</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ジェネリック医薬品薬剤費</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ジェネリック医薬品薬剤費</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先発品薬剤費のうちジェネリック医薬品が存在する金額範囲</a:t>
            </a:r>
            <a:r>
              <a:rPr lang="en-US" altLang="ja-JP" sz="800" dirty="0">
                <a:latin typeface="ＭＳ 明朝"/>
                <a:ea typeface="ＭＳ 明朝"/>
                <a:cs typeface="ＭＳ Ｐゴシック" pitchFamily="50" charset="-128"/>
              </a:rPr>
              <a:t>)</a:t>
            </a:r>
            <a:endParaRPr lang="en-US" altLang="ja-JP" sz="800" b="1" dirty="0">
              <a:latin typeface="ＭＳ 明朝"/>
              <a:ea typeface="ＭＳ 明朝"/>
            </a:endParaRPr>
          </a:p>
        </p:txBody>
      </p:sp>
      <p:sp>
        <p:nvSpPr>
          <p:cNvPr id="20" name="テキスト ボックス 19"/>
          <p:cNvSpPr txBox="1"/>
          <p:nvPr/>
        </p:nvSpPr>
        <p:spPr>
          <a:xfrm>
            <a:off x="368660" y="1919579"/>
            <a:ext cx="6120000" cy="276999"/>
          </a:xfrm>
          <a:prstGeom prst="rect">
            <a:avLst/>
          </a:prstGeom>
          <a:noFill/>
        </p:spPr>
        <p:txBody>
          <a:bodyPr wrap="square" lIns="0" rIns="0" rtlCol="0" anchor="ctr" anchorCtr="0">
            <a:spAutoFit/>
          </a:bodyPr>
          <a:lstStyle/>
          <a:p>
            <a:r>
              <a:rPr kumimoji="1" lang="ja-JP" altLang="en-US" sz="1200" dirty="0">
                <a:latin typeface="ＭＳ 明朝"/>
                <a:ea typeface="ＭＳ 明朝"/>
              </a:rPr>
              <a:t>ジェネリック医薬品普及率</a:t>
            </a:r>
            <a:r>
              <a:rPr kumimoji="1" lang="en-US" altLang="ja-JP" sz="1200" dirty="0">
                <a:latin typeface="ＭＳ 明朝"/>
                <a:ea typeface="ＭＳ 明朝"/>
              </a:rPr>
              <a:t>(</a:t>
            </a:r>
            <a:r>
              <a:rPr kumimoji="1" lang="ja-JP" altLang="en-US" sz="1200" dirty="0">
                <a:latin typeface="ＭＳ 明朝"/>
                <a:ea typeface="ＭＳ 明朝"/>
              </a:rPr>
              <a:t>金額ベース</a:t>
            </a:r>
            <a:r>
              <a:rPr kumimoji="1" lang="en-US" altLang="ja-JP" sz="1200" dirty="0">
                <a:latin typeface="ＭＳ 明朝"/>
                <a:ea typeface="ＭＳ 明朝"/>
              </a:rPr>
              <a:t>)               </a:t>
            </a:r>
            <a:endParaRPr lang="en-US" altLang="ja-JP" sz="1200" dirty="0">
              <a:latin typeface="ＭＳ 明朝"/>
              <a:ea typeface="ＭＳ 明朝"/>
            </a:endParaRPr>
          </a:p>
        </p:txBody>
      </p:sp>
      <p:sp>
        <p:nvSpPr>
          <p:cNvPr id="10" name="テキスト ボックス 9"/>
          <p:cNvSpPr txBox="1">
            <a:spLocks noChangeAspect="1"/>
          </p:cNvSpPr>
          <p:nvPr/>
        </p:nvSpPr>
        <p:spPr>
          <a:xfrm>
            <a:off x="381000" y="5544108"/>
            <a:ext cx="6120000" cy="276999"/>
          </a:xfrm>
          <a:prstGeom prst="rect">
            <a:avLst/>
          </a:prstGeom>
          <a:noFill/>
        </p:spPr>
        <p:txBody>
          <a:bodyPr wrap="square" lIns="0" rIns="0" rtlCol="0" anchor="ctr" anchorCtr="0">
            <a:spAutoFit/>
          </a:bodyPr>
          <a:lstStyle/>
          <a:p>
            <a:r>
              <a:rPr kumimoji="1" lang="ja-JP" altLang="en-US" sz="1200" dirty="0">
                <a:latin typeface="ＭＳ 明朝"/>
                <a:ea typeface="ＭＳ 明朝"/>
              </a:rPr>
              <a:t>ジェネリック医薬品普及率</a:t>
            </a:r>
            <a:r>
              <a:rPr kumimoji="1" lang="en-US" altLang="ja-JP" sz="1200" dirty="0">
                <a:latin typeface="ＭＳ 明朝"/>
                <a:ea typeface="ＭＳ 明朝"/>
              </a:rPr>
              <a:t>(</a:t>
            </a:r>
            <a:r>
              <a:rPr kumimoji="1" lang="ja-JP" altLang="en-US" sz="1200" dirty="0">
                <a:latin typeface="ＭＳ 明朝"/>
                <a:ea typeface="ＭＳ 明朝"/>
              </a:rPr>
              <a:t>数量</a:t>
            </a:r>
            <a:r>
              <a:rPr lang="ja-JP" altLang="en-US" sz="1200" dirty="0">
                <a:latin typeface="ＭＳ 明朝"/>
                <a:ea typeface="ＭＳ 明朝"/>
              </a:rPr>
              <a:t>ベース</a:t>
            </a:r>
            <a:r>
              <a:rPr lang="en-US" altLang="ja-JP" sz="1200" dirty="0">
                <a:latin typeface="ＭＳ 明朝"/>
                <a:ea typeface="ＭＳ 明朝"/>
              </a:rPr>
              <a:t>)               </a:t>
            </a:r>
          </a:p>
        </p:txBody>
      </p:sp>
      <p:sp>
        <p:nvSpPr>
          <p:cNvPr id="11" name="Rectangle 7"/>
          <p:cNvSpPr>
            <a:spLocks noChangeAspect="1" noChangeArrowheads="1"/>
          </p:cNvSpPr>
          <p:nvPr/>
        </p:nvSpPr>
        <p:spPr bwMode="auto">
          <a:xfrm>
            <a:off x="381000" y="8279275"/>
            <a:ext cx="6120000" cy="707886"/>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pPr lvl="0" fontAlgn="base">
              <a:spcBef>
                <a:spcPct val="0"/>
              </a:spcBef>
              <a:spcAft>
                <a:spcPct val="0"/>
              </a:spcAft>
            </a:pPr>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28</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a:latin typeface="ＭＳ 明朝"/>
                <a:ea typeface="ＭＳ 明朝"/>
              </a:rPr>
              <a:t>(12</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pPr fontAlgn="base">
              <a:spcBef>
                <a:spcPct val="0"/>
              </a:spcBef>
              <a:spcAft>
                <a:spcPct val="0"/>
              </a:spcAft>
            </a:pPr>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b="1" dirty="0">
              <a:latin typeface="ＭＳ 明朝"/>
              <a:ea typeface="ＭＳ 明朝"/>
            </a:endParaRPr>
          </a:p>
          <a:p>
            <a:pPr lvl="0" fontAlgn="base">
              <a:spcBef>
                <a:spcPct val="0"/>
              </a:spcBef>
              <a:spcAft>
                <a:spcPct val="0"/>
              </a:spcAft>
            </a:pP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ジェネリック医薬品普及率</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ジェネリック医薬品薬剤数量</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ジェネリック医薬品薬剤数量</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先発品薬剤数量のうちジェネリック医薬品が存在する数量</a:t>
            </a:r>
            <a:r>
              <a:rPr lang="en-US" altLang="ja-JP" sz="800" dirty="0">
                <a:latin typeface="ＭＳ 明朝"/>
                <a:ea typeface="ＭＳ 明朝"/>
                <a:cs typeface="ＭＳ Ｐゴシック" pitchFamily="50" charset="-128"/>
              </a:rPr>
              <a:t>)</a:t>
            </a:r>
            <a:endParaRPr lang="en-US" altLang="ja-JP" sz="800" b="1" dirty="0">
              <a:latin typeface="ＭＳ 明朝"/>
              <a:ea typeface="ＭＳ 明朝"/>
            </a:endParaRPr>
          </a:p>
        </p:txBody>
      </p:sp>
      <p:sp>
        <p:nvSpPr>
          <p:cNvPr id="8"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45</a:t>
            </a:fld>
            <a:endParaRPr kumimoji="1" lang="ja-JP" altLang="en-US" dirty="0">
              <a:latin typeface="ＭＳ 明朝"/>
              <a:ea typeface="ＭＳ 明朝"/>
            </a:endParaRPr>
          </a:p>
        </p:txBody>
      </p:sp>
      <p:grpSp>
        <p:nvGrpSpPr>
          <p:cNvPr id="2" name="Group 4"/>
          <p:cNvGrpSpPr>
            <a:grpSpLocks noChangeAspect="1"/>
          </p:cNvGrpSpPr>
          <p:nvPr/>
        </p:nvGrpSpPr>
        <p:grpSpPr bwMode="auto">
          <a:xfrm>
            <a:off x="381000" y="2197100"/>
            <a:ext cx="6107113" cy="2474913"/>
            <a:chOff x="240" y="1384"/>
            <a:chExt cx="3847" cy="1559"/>
          </a:xfrm>
        </p:grpSpPr>
        <p:sp>
          <p:nvSpPr>
            <p:cNvPr id="3" name="AutoShape 3"/>
            <p:cNvSpPr>
              <a:spLocks noChangeAspect="1" noChangeArrowheads="1" noTextEdit="1"/>
            </p:cNvSpPr>
            <p:nvPr/>
          </p:nvSpPr>
          <p:spPr bwMode="auto">
            <a:xfrm>
              <a:off x="240" y="1384"/>
              <a:ext cx="3847" cy="1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241" y="1385"/>
              <a:ext cx="3845" cy="15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 name="Rectangle 6"/>
            <p:cNvSpPr>
              <a:spLocks noChangeArrowheads="1"/>
            </p:cNvSpPr>
            <p:nvPr/>
          </p:nvSpPr>
          <p:spPr bwMode="auto">
            <a:xfrm>
              <a:off x="617" y="1740"/>
              <a:ext cx="3166" cy="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 name="Freeform 7"/>
            <p:cNvSpPr>
              <a:spLocks noEditPoints="1"/>
            </p:cNvSpPr>
            <p:nvPr/>
          </p:nvSpPr>
          <p:spPr bwMode="auto">
            <a:xfrm>
              <a:off x="617" y="1738"/>
              <a:ext cx="3166" cy="814"/>
            </a:xfrm>
            <a:custGeom>
              <a:avLst/>
              <a:gdLst>
                <a:gd name="T0" fmla="*/ 0 w 3166"/>
                <a:gd name="T1" fmla="*/ 811 h 814"/>
                <a:gd name="T2" fmla="*/ 3166 w 3166"/>
                <a:gd name="T3" fmla="*/ 811 h 814"/>
                <a:gd name="T4" fmla="*/ 3166 w 3166"/>
                <a:gd name="T5" fmla="*/ 814 h 814"/>
                <a:gd name="T6" fmla="*/ 0 w 3166"/>
                <a:gd name="T7" fmla="*/ 814 h 814"/>
                <a:gd name="T8" fmla="*/ 0 w 3166"/>
                <a:gd name="T9" fmla="*/ 811 h 814"/>
                <a:gd name="T10" fmla="*/ 0 w 3166"/>
                <a:gd name="T11" fmla="*/ 709 h 814"/>
                <a:gd name="T12" fmla="*/ 3166 w 3166"/>
                <a:gd name="T13" fmla="*/ 709 h 814"/>
                <a:gd name="T14" fmla="*/ 3166 w 3166"/>
                <a:gd name="T15" fmla="*/ 713 h 814"/>
                <a:gd name="T16" fmla="*/ 0 w 3166"/>
                <a:gd name="T17" fmla="*/ 713 h 814"/>
                <a:gd name="T18" fmla="*/ 0 w 3166"/>
                <a:gd name="T19" fmla="*/ 709 h 814"/>
                <a:gd name="T20" fmla="*/ 0 w 3166"/>
                <a:gd name="T21" fmla="*/ 608 h 814"/>
                <a:gd name="T22" fmla="*/ 3166 w 3166"/>
                <a:gd name="T23" fmla="*/ 608 h 814"/>
                <a:gd name="T24" fmla="*/ 3166 w 3166"/>
                <a:gd name="T25" fmla="*/ 611 h 814"/>
                <a:gd name="T26" fmla="*/ 0 w 3166"/>
                <a:gd name="T27" fmla="*/ 611 h 814"/>
                <a:gd name="T28" fmla="*/ 0 w 3166"/>
                <a:gd name="T29" fmla="*/ 608 h 814"/>
                <a:gd name="T30" fmla="*/ 0 w 3166"/>
                <a:gd name="T31" fmla="*/ 507 h 814"/>
                <a:gd name="T32" fmla="*/ 3166 w 3166"/>
                <a:gd name="T33" fmla="*/ 507 h 814"/>
                <a:gd name="T34" fmla="*/ 3166 w 3166"/>
                <a:gd name="T35" fmla="*/ 510 h 814"/>
                <a:gd name="T36" fmla="*/ 0 w 3166"/>
                <a:gd name="T37" fmla="*/ 510 h 814"/>
                <a:gd name="T38" fmla="*/ 0 w 3166"/>
                <a:gd name="T39" fmla="*/ 507 h 814"/>
                <a:gd name="T40" fmla="*/ 0 w 3166"/>
                <a:gd name="T41" fmla="*/ 406 h 814"/>
                <a:gd name="T42" fmla="*/ 3166 w 3166"/>
                <a:gd name="T43" fmla="*/ 406 h 814"/>
                <a:gd name="T44" fmla="*/ 3166 w 3166"/>
                <a:gd name="T45" fmla="*/ 409 h 814"/>
                <a:gd name="T46" fmla="*/ 0 w 3166"/>
                <a:gd name="T47" fmla="*/ 409 h 814"/>
                <a:gd name="T48" fmla="*/ 0 w 3166"/>
                <a:gd name="T49" fmla="*/ 406 h 814"/>
                <a:gd name="T50" fmla="*/ 0 w 3166"/>
                <a:gd name="T51" fmla="*/ 304 h 814"/>
                <a:gd name="T52" fmla="*/ 3166 w 3166"/>
                <a:gd name="T53" fmla="*/ 304 h 814"/>
                <a:gd name="T54" fmla="*/ 3166 w 3166"/>
                <a:gd name="T55" fmla="*/ 307 h 814"/>
                <a:gd name="T56" fmla="*/ 0 w 3166"/>
                <a:gd name="T57" fmla="*/ 307 h 814"/>
                <a:gd name="T58" fmla="*/ 0 w 3166"/>
                <a:gd name="T59" fmla="*/ 304 h 814"/>
                <a:gd name="T60" fmla="*/ 0 w 3166"/>
                <a:gd name="T61" fmla="*/ 202 h 814"/>
                <a:gd name="T62" fmla="*/ 3166 w 3166"/>
                <a:gd name="T63" fmla="*/ 202 h 814"/>
                <a:gd name="T64" fmla="*/ 3166 w 3166"/>
                <a:gd name="T65" fmla="*/ 206 h 814"/>
                <a:gd name="T66" fmla="*/ 0 w 3166"/>
                <a:gd name="T67" fmla="*/ 206 h 814"/>
                <a:gd name="T68" fmla="*/ 0 w 3166"/>
                <a:gd name="T69" fmla="*/ 202 h 814"/>
                <a:gd name="T70" fmla="*/ 0 w 3166"/>
                <a:gd name="T71" fmla="*/ 101 h 814"/>
                <a:gd name="T72" fmla="*/ 3166 w 3166"/>
                <a:gd name="T73" fmla="*/ 101 h 814"/>
                <a:gd name="T74" fmla="*/ 3166 w 3166"/>
                <a:gd name="T75" fmla="*/ 104 h 814"/>
                <a:gd name="T76" fmla="*/ 0 w 3166"/>
                <a:gd name="T77" fmla="*/ 104 h 814"/>
                <a:gd name="T78" fmla="*/ 0 w 3166"/>
                <a:gd name="T79" fmla="*/ 101 h 814"/>
                <a:gd name="T80" fmla="*/ 0 w 3166"/>
                <a:gd name="T81" fmla="*/ 0 h 814"/>
                <a:gd name="T82" fmla="*/ 3166 w 3166"/>
                <a:gd name="T83" fmla="*/ 0 h 814"/>
                <a:gd name="T84" fmla="*/ 3166 w 3166"/>
                <a:gd name="T85" fmla="*/ 3 h 814"/>
                <a:gd name="T86" fmla="*/ 0 w 3166"/>
                <a:gd name="T87" fmla="*/ 3 h 814"/>
                <a:gd name="T88" fmla="*/ 0 w 3166"/>
                <a:gd name="T89"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66" h="814">
                  <a:moveTo>
                    <a:pt x="0" y="811"/>
                  </a:moveTo>
                  <a:lnTo>
                    <a:pt x="3166" y="811"/>
                  </a:lnTo>
                  <a:lnTo>
                    <a:pt x="3166" y="814"/>
                  </a:lnTo>
                  <a:lnTo>
                    <a:pt x="0" y="814"/>
                  </a:lnTo>
                  <a:lnTo>
                    <a:pt x="0" y="811"/>
                  </a:lnTo>
                  <a:close/>
                  <a:moveTo>
                    <a:pt x="0" y="709"/>
                  </a:moveTo>
                  <a:lnTo>
                    <a:pt x="3166" y="709"/>
                  </a:lnTo>
                  <a:lnTo>
                    <a:pt x="3166" y="713"/>
                  </a:lnTo>
                  <a:lnTo>
                    <a:pt x="0" y="713"/>
                  </a:lnTo>
                  <a:lnTo>
                    <a:pt x="0" y="709"/>
                  </a:lnTo>
                  <a:close/>
                  <a:moveTo>
                    <a:pt x="0" y="608"/>
                  </a:moveTo>
                  <a:lnTo>
                    <a:pt x="3166" y="608"/>
                  </a:lnTo>
                  <a:lnTo>
                    <a:pt x="3166" y="611"/>
                  </a:lnTo>
                  <a:lnTo>
                    <a:pt x="0" y="611"/>
                  </a:lnTo>
                  <a:lnTo>
                    <a:pt x="0" y="608"/>
                  </a:lnTo>
                  <a:close/>
                  <a:moveTo>
                    <a:pt x="0" y="507"/>
                  </a:moveTo>
                  <a:lnTo>
                    <a:pt x="3166" y="507"/>
                  </a:lnTo>
                  <a:lnTo>
                    <a:pt x="3166" y="510"/>
                  </a:lnTo>
                  <a:lnTo>
                    <a:pt x="0" y="510"/>
                  </a:lnTo>
                  <a:lnTo>
                    <a:pt x="0" y="507"/>
                  </a:lnTo>
                  <a:close/>
                  <a:moveTo>
                    <a:pt x="0" y="406"/>
                  </a:moveTo>
                  <a:lnTo>
                    <a:pt x="3166" y="406"/>
                  </a:lnTo>
                  <a:lnTo>
                    <a:pt x="3166" y="409"/>
                  </a:lnTo>
                  <a:lnTo>
                    <a:pt x="0" y="409"/>
                  </a:lnTo>
                  <a:lnTo>
                    <a:pt x="0" y="406"/>
                  </a:lnTo>
                  <a:close/>
                  <a:moveTo>
                    <a:pt x="0" y="304"/>
                  </a:moveTo>
                  <a:lnTo>
                    <a:pt x="3166" y="304"/>
                  </a:lnTo>
                  <a:lnTo>
                    <a:pt x="3166" y="307"/>
                  </a:lnTo>
                  <a:lnTo>
                    <a:pt x="0" y="307"/>
                  </a:lnTo>
                  <a:lnTo>
                    <a:pt x="0" y="304"/>
                  </a:lnTo>
                  <a:close/>
                  <a:moveTo>
                    <a:pt x="0" y="202"/>
                  </a:moveTo>
                  <a:lnTo>
                    <a:pt x="3166" y="202"/>
                  </a:lnTo>
                  <a:lnTo>
                    <a:pt x="3166" y="206"/>
                  </a:lnTo>
                  <a:lnTo>
                    <a:pt x="0" y="206"/>
                  </a:lnTo>
                  <a:lnTo>
                    <a:pt x="0" y="202"/>
                  </a:lnTo>
                  <a:close/>
                  <a:moveTo>
                    <a:pt x="0" y="101"/>
                  </a:moveTo>
                  <a:lnTo>
                    <a:pt x="3166" y="101"/>
                  </a:lnTo>
                  <a:lnTo>
                    <a:pt x="3166" y="104"/>
                  </a:lnTo>
                  <a:lnTo>
                    <a:pt x="0" y="104"/>
                  </a:lnTo>
                  <a:lnTo>
                    <a:pt x="0" y="101"/>
                  </a:lnTo>
                  <a:close/>
                  <a:moveTo>
                    <a:pt x="0" y="0"/>
                  </a:moveTo>
                  <a:lnTo>
                    <a:pt x="3166" y="0"/>
                  </a:lnTo>
                  <a:lnTo>
                    <a:pt x="3166" y="3"/>
                  </a:lnTo>
                  <a:lnTo>
                    <a:pt x="0" y="3"/>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 name="Freeform 8"/>
            <p:cNvSpPr>
              <a:spLocks noEditPoints="1"/>
            </p:cNvSpPr>
            <p:nvPr/>
          </p:nvSpPr>
          <p:spPr bwMode="auto">
            <a:xfrm>
              <a:off x="695" y="2483"/>
              <a:ext cx="3008" cy="169"/>
            </a:xfrm>
            <a:custGeom>
              <a:avLst/>
              <a:gdLst>
                <a:gd name="T0" fmla="*/ 0 w 3008"/>
                <a:gd name="T1" fmla="*/ 2 h 169"/>
                <a:gd name="T2" fmla="*/ 106 w 3008"/>
                <a:gd name="T3" fmla="*/ 2 h 169"/>
                <a:gd name="T4" fmla="*/ 106 w 3008"/>
                <a:gd name="T5" fmla="*/ 169 h 169"/>
                <a:gd name="T6" fmla="*/ 0 w 3008"/>
                <a:gd name="T7" fmla="*/ 169 h 169"/>
                <a:gd name="T8" fmla="*/ 0 w 3008"/>
                <a:gd name="T9" fmla="*/ 2 h 169"/>
                <a:gd name="T10" fmla="*/ 264 w 3008"/>
                <a:gd name="T11" fmla="*/ 15 h 169"/>
                <a:gd name="T12" fmla="*/ 370 w 3008"/>
                <a:gd name="T13" fmla="*/ 15 h 169"/>
                <a:gd name="T14" fmla="*/ 370 w 3008"/>
                <a:gd name="T15" fmla="*/ 169 h 169"/>
                <a:gd name="T16" fmla="*/ 264 w 3008"/>
                <a:gd name="T17" fmla="*/ 169 h 169"/>
                <a:gd name="T18" fmla="*/ 264 w 3008"/>
                <a:gd name="T19" fmla="*/ 15 h 169"/>
                <a:gd name="T20" fmla="*/ 528 w 3008"/>
                <a:gd name="T21" fmla="*/ 5 h 169"/>
                <a:gd name="T22" fmla="*/ 634 w 3008"/>
                <a:gd name="T23" fmla="*/ 5 h 169"/>
                <a:gd name="T24" fmla="*/ 634 w 3008"/>
                <a:gd name="T25" fmla="*/ 169 h 169"/>
                <a:gd name="T26" fmla="*/ 528 w 3008"/>
                <a:gd name="T27" fmla="*/ 169 h 169"/>
                <a:gd name="T28" fmla="*/ 528 w 3008"/>
                <a:gd name="T29" fmla="*/ 5 h 169"/>
                <a:gd name="T30" fmla="*/ 792 w 3008"/>
                <a:gd name="T31" fmla="*/ 3 h 169"/>
                <a:gd name="T32" fmla="*/ 897 w 3008"/>
                <a:gd name="T33" fmla="*/ 3 h 169"/>
                <a:gd name="T34" fmla="*/ 897 w 3008"/>
                <a:gd name="T35" fmla="*/ 169 h 169"/>
                <a:gd name="T36" fmla="*/ 792 w 3008"/>
                <a:gd name="T37" fmla="*/ 169 h 169"/>
                <a:gd name="T38" fmla="*/ 792 w 3008"/>
                <a:gd name="T39" fmla="*/ 3 h 169"/>
                <a:gd name="T40" fmla="*/ 1056 w 3008"/>
                <a:gd name="T41" fmla="*/ 0 h 169"/>
                <a:gd name="T42" fmla="*/ 1162 w 3008"/>
                <a:gd name="T43" fmla="*/ 0 h 169"/>
                <a:gd name="T44" fmla="*/ 1162 w 3008"/>
                <a:gd name="T45" fmla="*/ 169 h 169"/>
                <a:gd name="T46" fmla="*/ 1056 w 3008"/>
                <a:gd name="T47" fmla="*/ 169 h 169"/>
                <a:gd name="T48" fmla="*/ 1056 w 3008"/>
                <a:gd name="T49" fmla="*/ 0 h 169"/>
                <a:gd name="T50" fmla="*/ 1319 w 3008"/>
                <a:gd name="T51" fmla="*/ 29 h 169"/>
                <a:gd name="T52" fmla="*/ 1425 w 3008"/>
                <a:gd name="T53" fmla="*/ 29 h 169"/>
                <a:gd name="T54" fmla="*/ 1425 w 3008"/>
                <a:gd name="T55" fmla="*/ 169 h 169"/>
                <a:gd name="T56" fmla="*/ 1319 w 3008"/>
                <a:gd name="T57" fmla="*/ 169 h 169"/>
                <a:gd name="T58" fmla="*/ 1319 w 3008"/>
                <a:gd name="T59" fmla="*/ 29 h 169"/>
                <a:gd name="T60" fmla="*/ 1583 w 3008"/>
                <a:gd name="T61" fmla="*/ 0 h 169"/>
                <a:gd name="T62" fmla="*/ 1689 w 3008"/>
                <a:gd name="T63" fmla="*/ 0 h 169"/>
                <a:gd name="T64" fmla="*/ 1689 w 3008"/>
                <a:gd name="T65" fmla="*/ 169 h 169"/>
                <a:gd name="T66" fmla="*/ 1583 w 3008"/>
                <a:gd name="T67" fmla="*/ 169 h 169"/>
                <a:gd name="T68" fmla="*/ 1583 w 3008"/>
                <a:gd name="T69" fmla="*/ 0 h 169"/>
                <a:gd name="T70" fmla="*/ 1847 w 3008"/>
                <a:gd name="T71" fmla="*/ 27 h 169"/>
                <a:gd name="T72" fmla="*/ 1953 w 3008"/>
                <a:gd name="T73" fmla="*/ 27 h 169"/>
                <a:gd name="T74" fmla="*/ 1953 w 3008"/>
                <a:gd name="T75" fmla="*/ 169 h 169"/>
                <a:gd name="T76" fmla="*/ 1847 w 3008"/>
                <a:gd name="T77" fmla="*/ 169 h 169"/>
                <a:gd name="T78" fmla="*/ 1847 w 3008"/>
                <a:gd name="T79" fmla="*/ 27 h 169"/>
                <a:gd name="T80" fmla="*/ 2111 w 3008"/>
                <a:gd name="T81" fmla="*/ 19 h 169"/>
                <a:gd name="T82" fmla="*/ 2216 w 3008"/>
                <a:gd name="T83" fmla="*/ 19 h 169"/>
                <a:gd name="T84" fmla="*/ 2216 w 3008"/>
                <a:gd name="T85" fmla="*/ 169 h 169"/>
                <a:gd name="T86" fmla="*/ 2111 w 3008"/>
                <a:gd name="T87" fmla="*/ 169 h 169"/>
                <a:gd name="T88" fmla="*/ 2111 w 3008"/>
                <a:gd name="T89" fmla="*/ 19 h 169"/>
                <a:gd name="T90" fmla="*/ 2375 w 3008"/>
                <a:gd name="T91" fmla="*/ 3 h 169"/>
                <a:gd name="T92" fmla="*/ 2480 w 3008"/>
                <a:gd name="T93" fmla="*/ 3 h 169"/>
                <a:gd name="T94" fmla="*/ 2480 w 3008"/>
                <a:gd name="T95" fmla="*/ 169 h 169"/>
                <a:gd name="T96" fmla="*/ 2375 w 3008"/>
                <a:gd name="T97" fmla="*/ 169 h 169"/>
                <a:gd name="T98" fmla="*/ 2375 w 3008"/>
                <a:gd name="T99" fmla="*/ 3 h 169"/>
                <a:gd name="T100" fmla="*/ 2639 w 3008"/>
                <a:gd name="T101" fmla="*/ 31 h 169"/>
                <a:gd name="T102" fmla="*/ 2744 w 3008"/>
                <a:gd name="T103" fmla="*/ 31 h 169"/>
                <a:gd name="T104" fmla="*/ 2744 w 3008"/>
                <a:gd name="T105" fmla="*/ 169 h 169"/>
                <a:gd name="T106" fmla="*/ 2639 w 3008"/>
                <a:gd name="T107" fmla="*/ 169 h 169"/>
                <a:gd name="T108" fmla="*/ 2639 w 3008"/>
                <a:gd name="T109" fmla="*/ 31 h 169"/>
                <a:gd name="T110" fmla="*/ 2902 w 3008"/>
                <a:gd name="T111" fmla="*/ 12 h 169"/>
                <a:gd name="T112" fmla="*/ 3008 w 3008"/>
                <a:gd name="T113" fmla="*/ 12 h 169"/>
                <a:gd name="T114" fmla="*/ 3008 w 3008"/>
                <a:gd name="T115" fmla="*/ 169 h 169"/>
                <a:gd name="T116" fmla="*/ 2902 w 3008"/>
                <a:gd name="T117" fmla="*/ 169 h 169"/>
                <a:gd name="T118" fmla="*/ 2902 w 3008"/>
                <a:gd name="T11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8" h="169">
                  <a:moveTo>
                    <a:pt x="0" y="2"/>
                  </a:moveTo>
                  <a:lnTo>
                    <a:pt x="106" y="2"/>
                  </a:lnTo>
                  <a:lnTo>
                    <a:pt x="106" y="169"/>
                  </a:lnTo>
                  <a:lnTo>
                    <a:pt x="0" y="169"/>
                  </a:lnTo>
                  <a:lnTo>
                    <a:pt x="0" y="2"/>
                  </a:lnTo>
                  <a:close/>
                  <a:moveTo>
                    <a:pt x="264" y="15"/>
                  </a:moveTo>
                  <a:lnTo>
                    <a:pt x="370" y="15"/>
                  </a:lnTo>
                  <a:lnTo>
                    <a:pt x="370" y="169"/>
                  </a:lnTo>
                  <a:lnTo>
                    <a:pt x="264" y="169"/>
                  </a:lnTo>
                  <a:lnTo>
                    <a:pt x="264" y="15"/>
                  </a:lnTo>
                  <a:close/>
                  <a:moveTo>
                    <a:pt x="528" y="5"/>
                  </a:moveTo>
                  <a:lnTo>
                    <a:pt x="634" y="5"/>
                  </a:lnTo>
                  <a:lnTo>
                    <a:pt x="634" y="169"/>
                  </a:lnTo>
                  <a:lnTo>
                    <a:pt x="528" y="169"/>
                  </a:lnTo>
                  <a:lnTo>
                    <a:pt x="528" y="5"/>
                  </a:lnTo>
                  <a:close/>
                  <a:moveTo>
                    <a:pt x="792" y="3"/>
                  </a:moveTo>
                  <a:lnTo>
                    <a:pt x="897" y="3"/>
                  </a:lnTo>
                  <a:lnTo>
                    <a:pt x="897" y="169"/>
                  </a:lnTo>
                  <a:lnTo>
                    <a:pt x="792" y="169"/>
                  </a:lnTo>
                  <a:lnTo>
                    <a:pt x="792" y="3"/>
                  </a:lnTo>
                  <a:close/>
                  <a:moveTo>
                    <a:pt x="1056" y="0"/>
                  </a:moveTo>
                  <a:lnTo>
                    <a:pt x="1162" y="0"/>
                  </a:lnTo>
                  <a:lnTo>
                    <a:pt x="1162" y="169"/>
                  </a:lnTo>
                  <a:lnTo>
                    <a:pt x="1056" y="169"/>
                  </a:lnTo>
                  <a:lnTo>
                    <a:pt x="1056" y="0"/>
                  </a:lnTo>
                  <a:close/>
                  <a:moveTo>
                    <a:pt x="1319" y="29"/>
                  </a:moveTo>
                  <a:lnTo>
                    <a:pt x="1425" y="29"/>
                  </a:lnTo>
                  <a:lnTo>
                    <a:pt x="1425" y="169"/>
                  </a:lnTo>
                  <a:lnTo>
                    <a:pt x="1319" y="169"/>
                  </a:lnTo>
                  <a:lnTo>
                    <a:pt x="1319" y="29"/>
                  </a:lnTo>
                  <a:close/>
                  <a:moveTo>
                    <a:pt x="1583" y="0"/>
                  </a:moveTo>
                  <a:lnTo>
                    <a:pt x="1689" y="0"/>
                  </a:lnTo>
                  <a:lnTo>
                    <a:pt x="1689" y="169"/>
                  </a:lnTo>
                  <a:lnTo>
                    <a:pt x="1583" y="169"/>
                  </a:lnTo>
                  <a:lnTo>
                    <a:pt x="1583" y="0"/>
                  </a:lnTo>
                  <a:close/>
                  <a:moveTo>
                    <a:pt x="1847" y="27"/>
                  </a:moveTo>
                  <a:lnTo>
                    <a:pt x="1953" y="27"/>
                  </a:lnTo>
                  <a:lnTo>
                    <a:pt x="1953" y="169"/>
                  </a:lnTo>
                  <a:lnTo>
                    <a:pt x="1847" y="169"/>
                  </a:lnTo>
                  <a:lnTo>
                    <a:pt x="1847" y="27"/>
                  </a:lnTo>
                  <a:close/>
                  <a:moveTo>
                    <a:pt x="2111" y="19"/>
                  </a:moveTo>
                  <a:lnTo>
                    <a:pt x="2216" y="19"/>
                  </a:lnTo>
                  <a:lnTo>
                    <a:pt x="2216" y="169"/>
                  </a:lnTo>
                  <a:lnTo>
                    <a:pt x="2111" y="169"/>
                  </a:lnTo>
                  <a:lnTo>
                    <a:pt x="2111" y="19"/>
                  </a:lnTo>
                  <a:close/>
                  <a:moveTo>
                    <a:pt x="2375" y="3"/>
                  </a:moveTo>
                  <a:lnTo>
                    <a:pt x="2480" y="3"/>
                  </a:lnTo>
                  <a:lnTo>
                    <a:pt x="2480" y="169"/>
                  </a:lnTo>
                  <a:lnTo>
                    <a:pt x="2375" y="169"/>
                  </a:lnTo>
                  <a:lnTo>
                    <a:pt x="2375" y="3"/>
                  </a:lnTo>
                  <a:close/>
                  <a:moveTo>
                    <a:pt x="2639" y="31"/>
                  </a:moveTo>
                  <a:lnTo>
                    <a:pt x="2744" y="31"/>
                  </a:lnTo>
                  <a:lnTo>
                    <a:pt x="2744" y="169"/>
                  </a:lnTo>
                  <a:lnTo>
                    <a:pt x="2639" y="169"/>
                  </a:lnTo>
                  <a:lnTo>
                    <a:pt x="2639" y="31"/>
                  </a:lnTo>
                  <a:close/>
                  <a:moveTo>
                    <a:pt x="2902" y="12"/>
                  </a:moveTo>
                  <a:lnTo>
                    <a:pt x="3008" y="12"/>
                  </a:lnTo>
                  <a:lnTo>
                    <a:pt x="3008" y="169"/>
                  </a:lnTo>
                  <a:lnTo>
                    <a:pt x="2902" y="169"/>
                  </a:lnTo>
                  <a:lnTo>
                    <a:pt x="2902" y="12"/>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 name="Freeform 9"/>
            <p:cNvSpPr>
              <a:spLocks noEditPoints="1"/>
            </p:cNvSpPr>
            <p:nvPr/>
          </p:nvSpPr>
          <p:spPr bwMode="auto">
            <a:xfrm>
              <a:off x="695" y="1967"/>
              <a:ext cx="3008" cy="547"/>
            </a:xfrm>
            <a:custGeom>
              <a:avLst/>
              <a:gdLst>
                <a:gd name="T0" fmla="*/ 0 w 3008"/>
                <a:gd name="T1" fmla="*/ 22 h 547"/>
                <a:gd name="T2" fmla="*/ 106 w 3008"/>
                <a:gd name="T3" fmla="*/ 22 h 547"/>
                <a:gd name="T4" fmla="*/ 106 w 3008"/>
                <a:gd name="T5" fmla="*/ 518 h 547"/>
                <a:gd name="T6" fmla="*/ 0 w 3008"/>
                <a:gd name="T7" fmla="*/ 518 h 547"/>
                <a:gd name="T8" fmla="*/ 0 w 3008"/>
                <a:gd name="T9" fmla="*/ 22 h 547"/>
                <a:gd name="T10" fmla="*/ 264 w 3008"/>
                <a:gd name="T11" fmla="*/ 40 h 547"/>
                <a:gd name="T12" fmla="*/ 370 w 3008"/>
                <a:gd name="T13" fmla="*/ 40 h 547"/>
                <a:gd name="T14" fmla="*/ 370 w 3008"/>
                <a:gd name="T15" fmla="*/ 531 h 547"/>
                <a:gd name="T16" fmla="*/ 264 w 3008"/>
                <a:gd name="T17" fmla="*/ 531 h 547"/>
                <a:gd name="T18" fmla="*/ 264 w 3008"/>
                <a:gd name="T19" fmla="*/ 40 h 547"/>
                <a:gd name="T20" fmla="*/ 528 w 3008"/>
                <a:gd name="T21" fmla="*/ 0 h 547"/>
                <a:gd name="T22" fmla="*/ 634 w 3008"/>
                <a:gd name="T23" fmla="*/ 0 h 547"/>
                <a:gd name="T24" fmla="*/ 634 w 3008"/>
                <a:gd name="T25" fmla="*/ 521 h 547"/>
                <a:gd name="T26" fmla="*/ 528 w 3008"/>
                <a:gd name="T27" fmla="*/ 521 h 547"/>
                <a:gd name="T28" fmla="*/ 528 w 3008"/>
                <a:gd name="T29" fmla="*/ 0 h 547"/>
                <a:gd name="T30" fmla="*/ 792 w 3008"/>
                <a:gd name="T31" fmla="*/ 51 h 547"/>
                <a:gd name="T32" fmla="*/ 897 w 3008"/>
                <a:gd name="T33" fmla="*/ 51 h 547"/>
                <a:gd name="T34" fmla="*/ 897 w 3008"/>
                <a:gd name="T35" fmla="*/ 519 h 547"/>
                <a:gd name="T36" fmla="*/ 792 w 3008"/>
                <a:gd name="T37" fmla="*/ 519 h 547"/>
                <a:gd name="T38" fmla="*/ 792 w 3008"/>
                <a:gd name="T39" fmla="*/ 51 h 547"/>
                <a:gd name="T40" fmla="*/ 1056 w 3008"/>
                <a:gd name="T41" fmla="*/ 69 h 547"/>
                <a:gd name="T42" fmla="*/ 1162 w 3008"/>
                <a:gd name="T43" fmla="*/ 69 h 547"/>
                <a:gd name="T44" fmla="*/ 1162 w 3008"/>
                <a:gd name="T45" fmla="*/ 516 h 547"/>
                <a:gd name="T46" fmla="*/ 1056 w 3008"/>
                <a:gd name="T47" fmla="*/ 516 h 547"/>
                <a:gd name="T48" fmla="*/ 1056 w 3008"/>
                <a:gd name="T49" fmla="*/ 69 h 547"/>
                <a:gd name="T50" fmla="*/ 1319 w 3008"/>
                <a:gd name="T51" fmla="*/ 103 h 547"/>
                <a:gd name="T52" fmla="*/ 1425 w 3008"/>
                <a:gd name="T53" fmla="*/ 103 h 547"/>
                <a:gd name="T54" fmla="*/ 1425 w 3008"/>
                <a:gd name="T55" fmla="*/ 545 h 547"/>
                <a:gd name="T56" fmla="*/ 1319 w 3008"/>
                <a:gd name="T57" fmla="*/ 545 h 547"/>
                <a:gd name="T58" fmla="*/ 1319 w 3008"/>
                <a:gd name="T59" fmla="*/ 103 h 547"/>
                <a:gd name="T60" fmla="*/ 1583 w 3008"/>
                <a:gd name="T61" fmla="*/ 108 h 547"/>
                <a:gd name="T62" fmla="*/ 1689 w 3008"/>
                <a:gd name="T63" fmla="*/ 108 h 547"/>
                <a:gd name="T64" fmla="*/ 1689 w 3008"/>
                <a:gd name="T65" fmla="*/ 516 h 547"/>
                <a:gd name="T66" fmla="*/ 1583 w 3008"/>
                <a:gd name="T67" fmla="*/ 516 h 547"/>
                <a:gd name="T68" fmla="*/ 1583 w 3008"/>
                <a:gd name="T69" fmla="*/ 108 h 547"/>
                <a:gd name="T70" fmla="*/ 1847 w 3008"/>
                <a:gd name="T71" fmla="*/ 102 h 547"/>
                <a:gd name="T72" fmla="*/ 1953 w 3008"/>
                <a:gd name="T73" fmla="*/ 102 h 547"/>
                <a:gd name="T74" fmla="*/ 1953 w 3008"/>
                <a:gd name="T75" fmla="*/ 543 h 547"/>
                <a:gd name="T76" fmla="*/ 1847 w 3008"/>
                <a:gd name="T77" fmla="*/ 543 h 547"/>
                <a:gd name="T78" fmla="*/ 1847 w 3008"/>
                <a:gd name="T79" fmla="*/ 102 h 547"/>
                <a:gd name="T80" fmla="*/ 2111 w 3008"/>
                <a:gd name="T81" fmla="*/ 70 h 547"/>
                <a:gd name="T82" fmla="*/ 2216 w 3008"/>
                <a:gd name="T83" fmla="*/ 70 h 547"/>
                <a:gd name="T84" fmla="*/ 2216 w 3008"/>
                <a:gd name="T85" fmla="*/ 535 h 547"/>
                <a:gd name="T86" fmla="*/ 2111 w 3008"/>
                <a:gd name="T87" fmla="*/ 535 h 547"/>
                <a:gd name="T88" fmla="*/ 2111 w 3008"/>
                <a:gd name="T89" fmla="*/ 70 h 547"/>
                <a:gd name="T90" fmla="*/ 2375 w 3008"/>
                <a:gd name="T91" fmla="*/ 114 h 547"/>
                <a:gd name="T92" fmla="*/ 2480 w 3008"/>
                <a:gd name="T93" fmla="*/ 114 h 547"/>
                <a:gd name="T94" fmla="*/ 2480 w 3008"/>
                <a:gd name="T95" fmla="*/ 519 h 547"/>
                <a:gd name="T96" fmla="*/ 2375 w 3008"/>
                <a:gd name="T97" fmla="*/ 519 h 547"/>
                <a:gd name="T98" fmla="*/ 2375 w 3008"/>
                <a:gd name="T99" fmla="*/ 114 h 547"/>
                <a:gd name="T100" fmla="*/ 2639 w 3008"/>
                <a:gd name="T101" fmla="*/ 101 h 547"/>
                <a:gd name="T102" fmla="*/ 2744 w 3008"/>
                <a:gd name="T103" fmla="*/ 101 h 547"/>
                <a:gd name="T104" fmla="*/ 2744 w 3008"/>
                <a:gd name="T105" fmla="*/ 547 h 547"/>
                <a:gd name="T106" fmla="*/ 2639 w 3008"/>
                <a:gd name="T107" fmla="*/ 547 h 547"/>
                <a:gd name="T108" fmla="*/ 2639 w 3008"/>
                <a:gd name="T109" fmla="*/ 101 h 547"/>
                <a:gd name="T110" fmla="*/ 2902 w 3008"/>
                <a:gd name="T111" fmla="*/ 75 h 547"/>
                <a:gd name="T112" fmla="*/ 3008 w 3008"/>
                <a:gd name="T113" fmla="*/ 75 h 547"/>
                <a:gd name="T114" fmla="*/ 3008 w 3008"/>
                <a:gd name="T115" fmla="*/ 528 h 547"/>
                <a:gd name="T116" fmla="*/ 2902 w 3008"/>
                <a:gd name="T117" fmla="*/ 528 h 547"/>
                <a:gd name="T118" fmla="*/ 2902 w 3008"/>
                <a:gd name="T119" fmla="*/ 75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8" h="547">
                  <a:moveTo>
                    <a:pt x="0" y="22"/>
                  </a:moveTo>
                  <a:lnTo>
                    <a:pt x="106" y="22"/>
                  </a:lnTo>
                  <a:lnTo>
                    <a:pt x="106" y="518"/>
                  </a:lnTo>
                  <a:lnTo>
                    <a:pt x="0" y="518"/>
                  </a:lnTo>
                  <a:lnTo>
                    <a:pt x="0" y="22"/>
                  </a:lnTo>
                  <a:close/>
                  <a:moveTo>
                    <a:pt x="264" y="40"/>
                  </a:moveTo>
                  <a:lnTo>
                    <a:pt x="370" y="40"/>
                  </a:lnTo>
                  <a:lnTo>
                    <a:pt x="370" y="531"/>
                  </a:lnTo>
                  <a:lnTo>
                    <a:pt x="264" y="531"/>
                  </a:lnTo>
                  <a:lnTo>
                    <a:pt x="264" y="40"/>
                  </a:lnTo>
                  <a:close/>
                  <a:moveTo>
                    <a:pt x="528" y="0"/>
                  </a:moveTo>
                  <a:lnTo>
                    <a:pt x="634" y="0"/>
                  </a:lnTo>
                  <a:lnTo>
                    <a:pt x="634" y="521"/>
                  </a:lnTo>
                  <a:lnTo>
                    <a:pt x="528" y="521"/>
                  </a:lnTo>
                  <a:lnTo>
                    <a:pt x="528" y="0"/>
                  </a:lnTo>
                  <a:close/>
                  <a:moveTo>
                    <a:pt x="792" y="51"/>
                  </a:moveTo>
                  <a:lnTo>
                    <a:pt x="897" y="51"/>
                  </a:lnTo>
                  <a:lnTo>
                    <a:pt x="897" y="519"/>
                  </a:lnTo>
                  <a:lnTo>
                    <a:pt x="792" y="519"/>
                  </a:lnTo>
                  <a:lnTo>
                    <a:pt x="792" y="51"/>
                  </a:lnTo>
                  <a:close/>
                  <a:moveTo>
                    <a:pt x="1056" y="69"/>
                  </a:moveTo>
                  <a:lnTo>
                    <a:pt x="1162" y="69"/>
                  </a:lnTo>
                  <a:lnTo>
                    <a:pt x="1162" y="516"/>
                  </a:lnTo>
                  <a:lnTo>
                    <a:pt x="1056" y="516"/>
                  </a:lnTo>
                  <a:lnTo>
                    <a:pt x="1056" y="69"/>
                  </a:lnTo>
                  <a:close/>
                  <a:moveTo>
                    <a:pt x="1319" y="103"/>
                  </a:moveTo>
                  <a:lnTo>
                    <a:pt x="1425" y="103"/>
                  </a:lnTo>
                  <a:lnTo>
                    <a:pt x="1425" y="545"/>
                  </a:lnTo>
                  <a:lnTo>
                    <a:pt x="1319" y="545"/>
                  </a:lnTo>
                  <a:lnTo>
                    <a:pt x="1319" y="103"/>
                  </a:lnTo>
                  <a:close/>
                  <a:moveTo>
                    <a:pt x="1583" y="108"/>
                  </a:moveTo>
                  <a:lnTo>
                    <a:pt x="1689" y="108"/>
                  </a:lnTo>
                  <a:lnTo>
                    <a:pt x="1689" y="516"/>
                  </a:lnTo>
                  <a:lnTo>
                    <a:pt x="1583" y="516"/>
                  </a:lnTo>
                  <a:lnTo>
                    <a:pt x="1583" y="108"/>
                  </a:lnTo>
                  <a:close/>
                  <a:moveTo>
                    <a:pt x="1847" y="102"/>
                  </a:moveTo>
                  <a:lnTo>
                    <a:pt x="1953" y="102"/>
                  </a:lnTo>
                  <a:lnTo>
                    <a:pt x="1953" y="543"/>
                  </a:lnTo>
                  <a:lnTo>
                    <a:pt x="1847" y="543"/>
                  </a:lnTo>
                  <a:lnTo>
                    <a:pt x="1847" y="102"/>
                  </a:lnTo>
                  <a:close/>
                  <a:moveTo>
                    <a:pt x="2111" y="70"/>
                  </a:moveTo>
                  <a:lnTo>
                    <a:pt x="2216" y="70"/>
                  </a:lnTo>
                  <a:lnTo>
                    <a:pt x="2216" y="535"/>
                  </a:lnTo>
                  <a:lnTo>
                    <a:pt x="2111" y="535"/>
                  </a:lnTo>
                  <a:lnTo>
                    <a:pt x="2111" y="70"/>
                  </a:lnTo>
                  <a:close/>
                  <a:moveTo>
                    <a:pt x="2375" y="114"/>
                  </a:moveTo>
                  <a:lnTo>
                    <a:pt x="2480" y="114"/>
                  </a:lnTo>
                  <a:lnTo>
                    <a:pt x="2480" y="519"/>
                  </a:lnTo>
                  <a:lnTo>
                    <a:pt x="2375" y="519"/>
                  </a:lnTo>
                  <a:lnTo>
                    <a:pt x="2375" y="114"/>
                  </a:lnTo>
                  <a:close/>
                  <a:moveTo>
                    <a:pt x="2639" y="101"/>
                  </a:moveTo>
                  <a:lnTo>
                    <a:pt x="2744" y="101"/>
                  </a:lnTo>
                  <a:lnTo>
                    <a:pt x="2744" y="547"/>
                  </a:lnTo>
                  <a:lnTo>
                    <a:pt x="2639" y="547"/>
                  </a:lnTo>
                  <a:lnTo>
                    <a:pt x="2639" y="101"/>
                  </a:lnTo>
                  <a:close/>
                  <a:moveTo>
                    <a:pt x="2902" y="75"/>
                  </a:moveTo>
                  <a:lnTo>
                    <a:pt x="3008" y="75"/>
                  </a:lnTo>
                  <a:lnTo>
                    <a:pt x="3008" y="528"/>
                  </a:lnTo>
                  <a:lnTo>
                    <a:pt x="2902" y="528"/>
                  </a:lnTo>
                  <a:lnTo>
                    <a:pt x="2902" y="75"/>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Freeform 10"/>
            <p:cNvSpPr>
              <a:spLocks noEditPoints="1"/>
            </p:cNvSpPr>
            <p:nvPr/>
          </p:nvSpPr>
          <p:spPr bwMode="auto">
            <a:xfrm>
              <a:off x="695" y="1867"/>
              <a:ext cx="3008" cy="214"/>
            </a:xfrm>
            <a:custGeom>
              <a:avLst/>
              <a:gdLst>
                <a:gd name="T0" fmla="*/ 0 w 3008"/>
                <a:gd name="T1" fmla="*/ 15 h 214"/>
                <a:gd name="T2" fmla="*/ 106 w 3008"/>
                <a:gd name="T3" fmla="*/ 15 h 214"/>
                <a:gd name="T4" fmla="*/ 106 w 3008"/>
                <a:gd name="T5" fmla="*/ 122 h 214"/>
                <a:gd name="T6" fmla="*/ 0 w 3008"/>
                <a:gd name="T7" fmla="*/ 122 h 214"/>
                <a:gd name="T8" fmla="*/ 0 w 3008"/>
                <a:gd name="T9" fmla="*/ 15 h 214"/>
                <a:gd name="T10" fmla="*/ 264 w 3008"/>
                <a:gd name="T11" fmla="*/ 45 h 214"/>
                <a:gd name="T12" fmla="*/ 370 w 3008"/>
                <a:gd name="T13" fmla="*/ 45 h 214"/>
                <a:gd name="T14" fmla="*/ 370 w 3008"/>
                <a:gd name="T15" fmla="*/ 140 h 214"/>
                <a:gd name="T16" fmla="*/ 264 w 3008"/>
                <a:gd name="T17" fmla="*/ 140 h 214"/>
                <a:gd name="T18" fmla="*/ 264 w 3008"/>
                <a:gd name="T19" fmla="*/ 45 h 214"/>
                <a:gd name="T20" fmla="*/ 528 w 3008"/>
                <a:gd name="T21" fmla="*/ 0 h 214"/>
                <a:gd name="T22" fmla="*/ 634 w 3008"/>
                <a:gd name="T23" fmla="*/ 0 h 214"/>
                <a:gd name="T24" fmla="*/ 634 w 3008"/>
                <a:gd name="T25" fmla="*/ 100 h 214"/>
                <a:gd name="T26" fmla="*/ 528 w 3008"/>
                <a:gd name="T27" fmla="*/ 100 h 214"/>
                <a:gd name="T28" fmla="*/ 528 w 3008"/>
                <a:gd name="T29" fmla="*/ 0 h 214"/>
                <a:gd name="T30" fmla="*/ 792 w 3008"/>
                <a:gd name="T31" fmla="*/ 53 h 214"/>
                <a:gd name="T32" fmla="*/ 897 w 3008"/>
                <a:gd name="T33" fmla="*/ 53 h 214"/>
                <a:gd name="T34" fmla="*/ 897 w 3008"/>
                <a:gd name="T35" fmla="*/ 151 h 214"/>
                <a:gd name="T36" fmla="*/ 792 w 3008"/>
                <a:gd name="T37" fmla="*/ 151 h 214"/>
                <a:gd name="T38" fmla="*/ 792 w 3008"/>
                <a:gd name="T39" fmla="*/ 53 h 214"/>
                <a:gd name="T40" fmla="*/ 1056 w 3008"/>
                <a:gd name="T41" fmla="*/ 62 h 214"/>
                <a:gd name="T42" fmla="*/ 1162 w 3008"/>
                <a:gd name="T43" fmla="*/ 62 h 214"/>
                <a:gd name="T44" fmla="*/ 1162 w 3008"/>
                <a:gd name="T45" fmla="*/ 169 h 214"/>
                <a:gd name="T46" fmla="*/ 1056 w 3008"/>
                <a:gd name="T47" fmla="*/ 169 h 214"/>
                <a:gd name="T48" fmla="*/ 1056 w 3008"/>
                <a:gd name="T49" fmla="*/ 62 h 214"/>
                <a:gd name="T50" fmla="*/ 1319 w 3008"/>
                <a:gd name="T51" fmla="*/ 96 h 214"/>
                <a:gd name="T52" fmla="*/ 1425 w 3008"/>
                <a:gd name="T53" fmla="*/ 96 h 214"/>
                <a:gd name="T54" fmla="*/ 1425 w 3008"/>
                <a:gd name="T55" fmla="*/ 203 h 214"/>
                <a:gd name="T56" fmla="*/ 1319 w 3008"/>
                <a:gd name="T57" fmla="*/ 203 h 214"/>
                <a:gd name="T58" fmla="*/ 1319 w 3008"/>
                <a:gd name="T59" fmla="*/ 96 h 214"/>
                <a:gd name="T60" fmla="*/ 1583 w 3008"/>
                <a:gd name="T61" fmla="*/ 102 h 214"/>
                <a:gd name="T62" fmla="*/ 1689 w 3008"/>
                <a:gd name="T63" fmla="*/ 102 h 214"/>
                <a:gd name="T64" fmla="*/ 1689 w 3008"/>
                <a:gd name="T65" fmla="*/ 208 h 214"/>
                <a:gd name="T66" fmla="*/ 1583 w 3008"/>
                <a:gd name="T67" fmla="*/ 208 h 214"/>
                <a:gd name="T68" fmla="*/ 1583 w 3008"/>
                <a:gd name="T69" fmla="*/ 102 h 214"/>
                <a:gd name="T70" fmla="*/ 1847 w 3008"/>
                <a:gd name="T71" fmla="*/ 95 h 214"/>
                <a:gd name="T72" fmla="*/ 1953 w 3008"/>
                <a:gd name="T73" fmla="*/ 95 h 214"/>
                <a:gd name="T74" fmla="*/ 1953 w 3008"/>
                <a:gd name="T75" fmla="*/ 202 h 214"/>
                <a:gd name="T76" fmla="*/ 1847 w 3008"/>
                <a:gd name="T77" fmla="*/ 202 h 214"/>
                <a:gd name="T78" fmla="*/ 1847 w 3008"/>
                <a:gd name="T79" fmla="*/ 95 h 214"/>
                <a:gd name="T80" fmla="*/ 2111 w 3008"/>
                <a:gd name="T81" fmla="*/ 57 h 214"/>
                <a:gd name="T82" fmla="*/ 2216 w 3008"/>
                <a:gd name="T83" fmla="*/ 57 h 214"/>
                <a:gd name="T84" fmla="*/ 2216 w 3008"/>
                <a:gd name="T85" fmla="*/ 170 h 214"/>
                <a:gd name="T86" fmla="*/ 2111 w 3008"/>
                <a:gd name="T87" fmla="*/ 170 h 214"/>
                <a:gd name="T88" fmla="*/ 2111 w 3008"/>
                <a:gd name="T89" fmla="*/ 57 h 214"/>
                <a:gd name="T90" fmla="*/ 2375 w 3008"/>
                <a:gd name="T91" fmla="*/ 114 h 214"/>
                <a:gd name="T92" fmla="*/ 2480 w 3008"/>
                <a:gd name="T93" fmla="*/ 114 h 214"/>
                <a:gd name="T94" fmla="*/ 2480 w 3008"/>
                <a:gd name="T95" fmla="*/ 214 h 214"/>
                <a:gd name="T96" fmla="*/ 2375 w 3008"/>
                <a:gd name="T97" fmla="*/ 214 h 214"/>
                <a:gd name="T98" fmla="*/ 2375 w 3008"/>
                <a:gd name="T99" fmla="*/ 114 h 214"/>
                <a:gd name="T100" fmla="*/ 2639 w 3008"/>
                <a:gd name="T101" fmla="*/ 97 h 214"/>
                <a:gd name="T102" fmla="*/ 2744 w 3008"/>
                <a:gd name="T103" fmla="*/ 97 h 214"/>
                <a:gd name="T104" fmla="*/ 2744 w 3008"/>
                <a:gd name="T105" fmla="*/ 201 h 214"/>
                <a:gd name="T106" fmla="*/ 2639 w 3008"/>
                <a:gd name="T107" fmla="*/ 201 h 214"/>
                <a:gd name="T108" fmla="*/ 2639 w 3008"/>
                <a:gd name="T109" fmla="*/ 97 h 214"/>
                <a:gd name="T110" fmla="*/ 2902 w 3008"/>
                <a:gd name="T111" fmla="*/ 60 h 214"/>
                <a:gd name="T112" fmla="*/ 3008 w 3008"/>
                <a:gd name="T113" fmla="*/ 60 h 214"/>
                <a:gd name="T114" fmla="*/ 3008 w 3008"/>
                <a:gd name="T115" fmla="*/ 175 h 214"/>
                <a:gd name="T116" fmla="*/ 2902 w 3008"/>
                <a:gd name="T117" fmla="*/ 175 h 214"/>
                <a:gd name="T118" fmla="*/ 2902 w 3008"/>
                <a:gd name="T119" fmla="*/ 6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8" h="214">
                  <a:moveTo>
                    <a:pt x="0" y="15"/>
                  </a:moveTo>
                  <a:lnTo>
                    <a:pt x="106" y="15"/>
                  </a:lnTo>
                  <a:lnTo>
                    <a:pt x="106" y="122"/>
                  </a:lnTo>
                  <a:lnTo>
                    <a:pt x="0" y="122"/>
                  </a:lnTo>
                  <a:lnTo>
                    <a:pt x="0" y="15"/>
                  </a:lnTo>
                  <a:close/>
                  <a:moveTo>
                    <a:pt x="264" y="45"/>
                  </a:moveTo>
                  <a:lnTo>
                    <a:pt x="370" y="45"/>
                  </a:lnTo>
                  <a:lnTo>
                    <a:pt x="370" y="140"/>
                  </a:lnTo>
                  <a:lnTo>
                    <a:pt x="264" y="140"/>
                  </a:lnTo>
                  <a:lnTo>
                    <a:pt x="264" y="45"/>
                  </a:lnTo>
                  <a:close/>
                  <a:moveTo>
                    <a:pt x="528" y="0"/>
                  </a:moveTo>
                  <a:lnTo>
                    <a:pt x="634" y="0"/>
                  </a:lnTo>
                  <a:lnTo>
                    <a:pt x="634" y="100"/>
                  </a:lnTo>
                  <a:lnTo>
                    <a:pt x="528" y="100"/>
                  </a:lnTo>
                  <a:lnTo>
                    <a:pt x="528" y="0"/>
                  </a:lnTo>
                  <a:close/>
                  <a:moveTo>
                    <a:pt x="792" y="53"/>
                  </a:moveTo>
                  <a:lnTo>
                    <a:pt x="897" y="53"/>
                  </a:lnTo>
                  <a:lnTo>
                    <a:pt x="897" y="151"/>
                  </a:lnTo>
                  <a:lnTo>
                    <a:pt x="792" y="151"/>
                  </a:lnTo>
                  <a:lnTo>
                    <a:pt x="792" y="53"/>
                  </a:lnTo>
                  <a:close/>
                  <a:moveTo>
                    <a:pt x="1056" y="62"/>
                  </a:moveTo>
                  <a:lnTo>
                    <a:pt x="1162" y="62"/>
                  </a:lnTo>
                  <a:lnTo>
                    <a:pt x="1162" y="169"/>
                  </a:lnTo>
                  <a:lnTo>
                    <a:pt x="1056" y="169"/>
                  </a:lnTo>
                  <a:lnTo>
                    <a:pt x="1056" y="62"/>
                  </a:lnTo>
                  <a:close/>
                  <a:moveTo>
                    <a:pt x="1319" y="96"/>
                  </a:moveTo>
                  <a:lnTo>
                    <a:pt x="1425" y="96"/>
                  </a:lnTo>
                  <a:lnTo>
                    <a:pt x="1425" y="203"/>
                  </a:lnTo>
                  <a:lnTo>
                    <a:pt x="1319" y="203"/>
                  </a:lnTo>
                  <a:lnTo>
                    <a:pt x="1319" y="96"/>
                  </a:lnTo>
                  <a:close/>
                  <a:moveTo>
                    <a:pt x="1583" y="102"/>
                  </a:moveTo>
                  <a:lnTo>
                    <a:pt x="1689" y="102"/>
                  </a:lnTo>
                  <a:lnTo>
                    <a:pt x="1689" y="208"/>
                  </a:lnTo>
                  <a:lnTo>
                    <a:pt x="1583" y="208"/>
                  </a:lnTo>
                  <a:lnTo>
                    <a:pt x="1583" y="102"/>
                  </a:lnTo>
                  <a:close/>
                  <a:moveTo>
                    <a:pt x="1847" y="95"/>
                  </a:moveTo>
                  <a:lnTo>
                    <a:pt x="1953" y="95"/>
                  </a:lnTo>
                  <a:lnTo>
                    <a:pt x="1953" y="202"/>
                  </a:lnTo>
                  <a:lnTo>
                    <a:pt x="1847" y="202"/>
                  </a:lnTo>
                  <a:lnTo>
                    <a:pt x="1847" y="95"/>
                  </a:lnTo>
                  <a:close/>
                  <a:moveTo>
                    <a:pt x="2111" y="57"/>
                  </a:moveTo>
                  <a:lnTo>
                    <a:pt x="2216" y="57"/>
                  </a:lnTo>
                  <a:lnTo>
                    <a:pt x="2216" y="170"/>
                  </a:lnTo>
                  <a:lnTo>
                    <a:pt x="2111" y="170"/>
                  </a:lnTo>
                  <a:lnTo>
                    <a:pt x="2111" y="57"/>
                  </a:lnTo>
                  <a:close/>
                  <a:moveTo>
                    <a:pt x="2375" y="114"/>
                  </a:moveTo>
                  <a:lnTo>
                    <a:pt x="2480" y="114"/>
                  </a:lnTo>
                  <a:lnTo>
                    <a:pt x="2480" y="214"/>
                  </a:lnTo>
                  <a:lnTo>
                    <a:pt x="2375" y="214"/>
                  </a:lnTo>
                  <a:lnTo>
                    <a:pt x="2375" y="114"/>
                  </a:lnTo>
                  <a:close/>
                  <a:moveTo>
                    <a:pt x="2639" y="97"/>
                  </a:moveTo>
                  <a:lnTo>
                    <a:pt x="2744" y="97"/>
                  </a:lnTo>
                  <a:lnTo>
                    <a:pt x="2744" y="201"/>
                  </a:lnTo>
                  <a:lnTo>
                    <a:pt x="2639" y="201"/>
                  </a:lnTo>
                  <a:lnTo>
                    <a:pt x="2639" y="97"/>
                  </a:lnTo>
                  <a:close/>
                  <a:moveTo>
                    <a:pt x="2902" y="60"/>
                  </a:moveTo>
                  <a:lnTo>
                    <a:pt x="3008" y="60"/>
                  </a:lnTo>
                  <a:lnTo>
                    <a:pt x="3008" y="175"/>
                  </a:lnTo>
                  <a:lnTo>
                    <a:pt x="2902" y="175"/>
                  </a:lnTo>
                  <a:lnTo>
                    <a:pt x="2902" y="6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Rectangle 11"/>
            <p:cNvSpPr>
              <a:spLocks noChangeArrowheads="1"/>
            </p:cNvSpPr>
            <p:nvPr/>
          </p:nvSpPr>
          <p:spPr bwMode="auto">
            <a:xfrm>
              <a:off x="3781" y="1740"/>
              <a:ext cx="3" cy="912"/>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 name="Freeform 12"/>
            <p:cNvSpPr>
              <a:spLocks noEditPoints="1"/>
            </p:cNvSpPr>
            <p:nvPr/>
          </p:nvSpPr>
          <p:spPr bwMode="auto">
            <a:xfrm>
              <a:off x="3783" y="1738"/>
              <a:ext cx="13" cy="915"/>
            </a:xfrm>
            <a:custGeom>
              <a:avLst/>
              <a:gdLst>
                <a:gd name="T0" fmla="*/ 0 w 13"/>
                <a:gd name="T1" fmla="*/ 912 h 915"/>
                <a:gd name="T2" fmla="*/ 13 w 13"/>
                <a:gd name="T3" fmla="*/ 912 h 915"/>
                <a:gd name="T4" fmla="*/ 13 w 13"/>
                <a:gd name="T5" fmla="*/ 915 h 915"/>
                <a:gd name="T6" fmla="*/ 0 w 13"/>
                <a:gd name="T7" fmla="*/ 915 h 915"/>
                <a:gd name="T8" fmla="*/ 0 w 13"/>
                <a:gd name="T9" fmla="*/ 912 h 915"/>
                <a:gd name="T10" fmla="*/ 0 w 13"/>
                <a:gd name="T11" fmla="*/ 821 h 915"/>
                <a:gd name="T12" fmla="*/ 13 w 13"/>
                <a:gd name="T13" fmla="*/ 821 h 915"/>
                <a:gd name="T14" fmla="*/ 13 w 13"/>
                <a:gd name="T15" fmla="*/ 824 h 915"/>
                <a:gd name="T16" fmla="*/ 0 w 13"/>
                <a:gd name="T17" fmla="*/ 824 h 915"/>
                <a:gd name="T18" fmla="*/ 0 w 13"/>
                <a:gd name="T19" fmla="*/ 821 h 915"/>
                <a:gd name="T20" fmla="*/ 0 w 13"/>
                <a:gd name="T21" fmla="*/ 730 h 915"/>
                <a:gd name="T22" fmla="*/ 13 w 13"/>
                <a:gd name="T23" fmla="*/ 730 h 915"/>
                <a:gd name="T24" fmla="*/ 13 w 13"/>
                <a:gd name="T25" fmla="*/ 733 h 915"/>
                <a:gd name="T26" fmla="*/ 0 w 13"/>
                <a:gd name="T27" fmla="*/ 733 h 915"/>
                <a:gd name="T28" fmla="*/ 0 w 13"/>
                <a:gd name="T29" fmla="*/ 730 h 915"/>
                <a:gd name="T30" fmla="*/ 0 w 13"/>
                <a:gd name="T31" fmla="*/ 638 h 915"/>
                <a:gd name="T32" fmla="*/ 13 w 13"/>
                <a:gd name="T33" fmla="*/ 638 h 915"/>
                <a:gd name="T34" fmla="*/ 13 w 13"/>
                <a:gd name="T35" fmla="*/ 641 h 915"/>
                <a:gd name="T36" fmla="*/ 0 w 13"/>
                <a:gd name="T37" fmla="*/ 641 h 915"/>
                <a:gd name="T38" fmla="*/ 0 w 13"/>
                <a:gd name="T39" fmla="*/ 638 h 915"/>
                <a:gd name="T40" fmla="*/ 0 w 13"/>
                <a:gd name="T41" fmla="*/ 547 h 915"/>
                <a:gd name="T42" fmla="*/ 13 w 13"/>
                <a:gd name="T43" fmla="*/ 547 h 915"/>
                <a:gd name="T44" fmla="*/ 13 w 13"/>
                <a:gd name="T45" fmla="*/ 551 h 915"/>
                <a:gd name="T46" fmla="*/ 0 w 13"/>
                <a:gd name="T47" fmla="*/ 551 h 915"/>
                <a:gd name="T48" fmla="*/ 0 w 13"/>
                <a:gd name="T49" fmla="*/ 547 h 915"/>
                <a:gd name="T50" fmla="*/ 0 w 13"/>
                <a:gd name="T51" fmla="*/ 456 h 915"/>
                <a:gd name="T52" fmla="*/ 13 w 13"/>
                <a:gd name="T53" fmla="*/ 456 h 915"/>
                <a:gd name="T54" fmla="*/ 13 w 13"/>
                <a:gd name="T55" fmla="*/ 459 h 915"/>
                <a:gd name="T56" fmla="*/ 0 w 13"/>
                <a:gd name="T57" fmla="*/ 459 h 915"/>
                <a:gd name="T58" fmla="*/ 0 w 13"/>
                <a:gd name="T59" fmla="*/ 456 h 915"/>
                <a:gd name="T60" fmla="*/ 0 w 13"/>
                <a:gd name="T61" fmla="*/ 365 h 915"/>
                <a:gd name="T62" fmla="*/ 13 w 13"/>
                <a:gd name="T63" fmla="*/ 365 h 915"/>
                <a:gd name="T64" fmla="*/ 13 w 13"/>
                <a:gd name="T65" fmla="*/ 368 h 915"/>
                <a:gd name="T66" fmla="*/ 0 w 13"/>
                <a:gd name="T67" fmla="*/ 368 h 915"/>
                <a:gd name="T68" fmla="*/ 0 w 13"/>
                <a:gd name="T69" fmla="*/ 365 h 915"/>
                <a:gd name="T70" fmla="*/ 0 w 13"/>
                <a:gd name="T71" fmla="*/ 274 h 915"/>
                <a:gd name="T72" fmla="*/ 13 w 13"/>
                <a:gd name="T73" fmla="*/ 274 h 915"/>
                <a:gd name="T74" fmla="*/ 13 w 13"/>
                <a:gd name="T75" fmla="*/ 277 h 915"/>
                <a:gd name="T76" fmla="*/ 0 w 13"/>
                <a:gd name="T77" fmla="*/ 277 h 915"/>
                <a:gd name="T78" fmla="*/ 0 w 13"/>
                <a:gd name="T79" fmla="*/ 274 h 915"/>
                <a:gd name="T80" fmla="*/ 0 w 13"/>
                <a:gd name="T81" fmla="*/ 182 h 915"/>
                <a:gd name="T82" fmla="*/ 13 w 13"/>
                <a:gd name="T83" fmla="*/ 182 h 915"/>
                <a:gd name="T84" fmla="*/ 13 w 13"/>
                <a:gd name="T85" fmla="*/ 185 h 915"/>
                <a:gd name="T86" fmla="*/ 0 w 13"/>
                <a:gd name="T87" fmla="*/ 185 h 915"/>
                <a:gd name="T88" fmla="*/ 0 w 13"/>
                <a:gd name="T89" fmla="*/ 182 h 915"/>
                <a:gd name="T90" fmla="*/ 0 w 13"/>
                <a:gd name="T91" fmla="*/ 91 h 915"/>
                <a:gd name="T92" fmla="*/ 13 w 13"/>
                <a:gd name="T93" fmla="*/ 91 h 915"/>
                <a:gd name="T94" fmla="*/ 13 w 13"/>
                <a:gd name="T95" fmla="*/ 95 h 915"/>
                <a:gd name="T96" fmla="*/ 0 w 13"/>
                <a:gd name="T97" fmla="*/ 95 h 915"/>
                <a:gd name="T98" fmla="*/ 0 w 13"/>
                <a:gd name="T99" fmla="*/ 91 h 915"/>
                <a:gd name="T100" fmla="*/ 0 w 13"/>
                <a:gd name="T101" fmla="*/ 0 h 915"/>
                <a:gd name="T102" fmla="*/ 13 w 13"/>
                <a:gd name="T103" fmla="*/ 0 h 915"/>
                <a:gd name="T104" fmla="*/ 13 w 13"/>
                <a:gd name="T105" fmla="*/ 3 h 915"/>
                <a:gd name="T106" fmla="*/ 0 w 13"/>
                <a:gd name="T107" fmla="*/ 3 h 915"/>
                <a:gd name="T108" fmla="*/ 0 w 13"/>
                <a:gd name="T109"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915">
                  <a:moveTo>
                    <a:pt x="0" y="912"/>
                  </a:moveTo>
                  <a:lnTo>
                    <a:pt x="13" y="912"/>
                  </a:lnTo>
                  <a:lnTo>
                    <a:pt x="13" y="915"/>
                  </a:lnTo>
                  <a:lnTo>
                    <a:pt x="0" y="915"/>
                  </a:lnTo>
                  <a:lnTo>
                    <a:pt x="0" y="912"/>
                  </a:lnTo>
                  <a:close/>
                  <a:moveTo>
                    <a:pt x="0" y="821"/>
                  </a:moveTo>
                  <a:lnTo>
                    <a:pt x="13" y="821"/>
                  </a:lnTo>
                  <a:lnTo>
                    <a:pt x="13" y="824"/>
                  </a:lnTo>
                  <a:lnTo>
                    <a:pt x="0" y="824"/>
                  </a:lnTo>
                  <a:lnTo>
                    <a:pt x="0" y="821"/>
                  </a:lnTo>
                  <a:close/>
                  <a:moveTo>
                    <a:pt x="0" y="730"/>
                  </a:moveTo>
                  <a:lnTo>
                    <a:pt x="13" y="730"/>
                  </a:lnTo>
                  <a:lnTo>
                    <a:pt x="13" y="733"/>
                  </a:lnTo>
                  <a:lnTo>
                    <a:pt x="0" y="733"/>
                  </a:lnTo>
                  <a:lnTo>
                    <a:pt x="0" y="730"/>
                  </a:lnTo>
                  <a:close/>
                  <a:moveTo>
                    <a:pt x="0" y="638"/>
                  </a:moveTo>
                  <a:lnTo>
                    <a:pt x="13" y="638"/>
                  </a:lnTo>
                  <a:lnTo>
                    <a:pt x="13" y="641"/>
                  </a:lnTo>
                  <a:lnTo>
                    <a:pt x="0" y="641"/>
                  </a:lnTo>
                  <a:lnTo>
                    <a:pt x="0" y="638"/>
                  </a:lnTo>
                  <a:close/>
                  <a:moveTo>
                    <a:pt x="0" y="547"/>
                  </a:moveTo>
                  <a:lnTo>
                    <a:pt x="13" y="547"/>
                  </a:lnTo>
                  <a:lnTo>
                    <a:pt x="13" y="551"/>
                  </a:lnTo>
                  <a:lnTo>
                    <a:pt x="0" y="551"/>
                  </a:lnTo>
                  <a:lnTo>
                    <a:pt x="0" y="547"/>
                  </a:lnTo>
                  <a:close/>
                  <a:moveTo>
                    <a:pt x="0" y="456"/>
                  </a:moveTo>
                  <a:lnTo>
                    <a:pt x="13" y="456"/>
                  </a:lnTo>
                  <a:lnTo>
                    <a:pt x="13" y="459"/>
                  </a:lnTo>
                  <a:lnTo>
                    <a:pt x="0" y="459"/>
                  </a:lnTo>
                  <a:lnTo>
                    <a:pt x="0" y="456"/>
                  </a:lnTo>
                  <a:close/>
                  <a:moveTo>
                    <a:pt x="0" y="365"/>
                  </a:moveTo>
                  <a:lnTo>
                    <a:pt x="13" y="365"/>
                  </a:lnTo>
                  <a:lnTo>
                    <a:pt x="13" y="368"/>
                  </a:lnTo>
                  <a:lnTo>
                    <a:pt x="0" y="368"/>
                  </a:lnTo>
                  <a:lnTo>
                    <a:pt x="0" y="365"/>
                  </a:lnTo>
                  <a:close/>
                  <a:moveTo>
                    <a:pt x="0" y="274"/>
                  </a:moveTo>
                  <a:lnTo>
                    <a:pt x="13" y="274"/>
                  </a:lnTo>
                  <a:lnTo>
                    <a:pt x="13" y="277"/>
                  </a:lnTo>
                  <a:lnTo>
                    <a:pt x="0" y="277"/>
                  </a:lnTo>
                  <a:lnTo>
                    <a:pt x="0" y="274"/>
                  </a:lnTo>
                  <a:close/>
                  <a:moveTo>
                    <a:pt x="0" y="182"/>
                  </a:moveTo>
                  <a:lnTo>
                    <a:pt x="13" y="182"/>
                  </a:lnTo>
                  <a:lnTo>
                    <a:pt x="13" y="185"/>
                  </a:lnTo>
                  <a:lnTo>
                    <a:pt x="0" y="185"/>
                  </a:lnTo>
                  <a:lnTo>
                    <a:pt x="0" y="182"/>
                  </a:lnTo>
                  <a:close/>
                  <a:moveTo>
                    <a:pt x="0" y="91"/>
                  </a:moveTo>
                  <a:lnTo>
                    <a:pt x="13" y="91"/>
                  </a:lnTo>
                  <a:lnTo>
                    <a:pt x="13" y="95"/>
                  </a:lnTo>
                  <a:lnTo>
                    <a:pt x="0" y="95"/>
                  </a:lnTo>
                  <a:lnTo>
                    <a:pt x="0" y="91"/>
                  </a:lnTo>
                  <a:close/>
                  <a:moveTo>
                    <a:pt x="0" y="0"/>
                  </a:moveTo>
                  <a:lnTo>
                    <a:pt x="13" y="0"/>
                  </a:lnTo>
                  <a:lnTo>
                    <a:pt x="13" y="3"/>
                  </a:lnTo>
                  <a:lnTo>
                    <a:pt x="0" y="3"/>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5" name="Rectangle 13"/>
            <p:cNvSpPr>
              <a:spLocks noChangeArrowheads="1"/>
            </p:cNvSpPr>
            <p:nvPr/>
          </p:nvSpPr>
          <p:spPr bwMode="auto">
            <a:xfrm>
              <a:off x="615" y="1740"/>
              <a:ext cx="3" cy="912"/>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 name="Freeform 14"/>
            <p:cNvSpPr>
              <a:spLocks noEditPoints="1"/>
            </p:cNvSpPr>
            <p:nvPr/>
          </p:nvSpPr>
          <p:spPr bwMode="auto">
            <a:xfrm>
              <a:off x="604" y="1738"/>
              <a:ext cx="13" cy="915"/>
            </a:xfrm>
            <a:custGeom>
              <a:avLst/>
              <a:gdLst>
                <a:gd name="T0" fmla="*/ 0 w 13"/>
                <a:gd name="T1" fmla="*/ 912 h 915"/>
                <a:gd name="T2" fmla="*/ 13 w 13"/>
                <a:gd name="T3" fmla="*/ 912 h 915"/>
                <a:gd name="T4" fmla="*/ 13 w 13"/>
                <a:gd name="T5" fmla="*/ 915 h 915"/>
                <a:gd name="T6" fmla="*/ 0 w 13"/>
                <a:gd name="T7" fmla="*/ 915 h 915"/>
                <a:gd name="T8" fmla="*/ 0 w 13"/>
                <a:gd name="T9" fmla="*/ 912 h 915"/>
                <a:gd name="T10" fmla="*/ 0 w 13"/>
                <a:gd name="T11" fmla="*/ 811 h 915"/>
                <a:gd name="T12" fmla="*/ 13 w 13"/>
                <a:gd name="T13" fmla="*/ 811 h 915"/>
                <a:gd name="T14" fmla="*/ 13 w 13"/>
                <a:gd name="T15" fmla="*/ 814 h 915"/>
                <a:gd name="T16" fmla="*/ 0 w 13"/>
                <a:gd name="T17" fmla="*/ 814 h 915"/>
                <a:gd name="T18" fmla="*/ 0 w 13"/>
                <a:gd name="T19" fmla="*/ 811 h 915"/>
                <a:gd name="T20" fmla="*/ 0 w 13"/>
                <a:gd name="T21" fmla="*/ 709 h 915"/>
                <a:gd name="T22" fmla="*/ 13 w 13"/>
                <a:gd name="T23" fmla="*/ 709 h 915"/>
                <a:gd name="T24" fmla="*/ 13 w 13"/>
                <a:gd name="T25" fmla="*/ 713 h 915"/>
                <a:gd name="T26" fmla="*/ 0 w 13"/>
                <a:gd name="T27" fmla="*/ 713 h 915"/>
                <a:gd name="T28" fmla="*/ 0 w 13"/>
                <a:gd name="T29" fmla="*/ 709 h 915"/>
                <a:gd name="T30" fmla="*/ 0 w 13"/>
                <a:gd name="T31" fmla="*/ 608 h 915"/>
                <a:gd name="T32" fmla="*/ 13 w 13"/>
                <a:gd name="T33" fmla="*/ 608 h 915"/>
                <a:gd name="T34" fmla="*/ 13 w 13"/>
                <a:gd name="T35" fmla="*/ 611 h 915"/>
                <a:gd name="T36" fmla="*/ 0 w 13"/>
                <a:gd name="T37" fmla="*/ 611 h 915"/>
                <a:gd name="T38" fmla="*/ 0 w 13"/>
                <a:gd name="T39" fmla="*/ 608 h 915"/>
                <a:gd name="T40" fmla="*/ 0 w 13"/>
                <a:gd name="T41" fmla="*/ 507 h 915"/>
                <a:gd name="T42" fmla="*/ 13 w 13"/>
                <a:gd name="T43" fmla="*/ 507 h 915"/>
                <a:gd name="T44" fmla="*/ 13 w 13"/>
                <a:gd name="T45" fmla="*/ 510 h 915"/>
                <a:gd name="T46" fmla="*/ 0 w 13"/>
                <a:gd name="T47" fmla="*/ 510 h 915"/>
                <a:gd name="T48" fmla="*/ 0 w 13"/>
                <a:gd name="T49" fmla="*/ 507 h 915"/>
                <a:gd name="T50" fmla="*/ 0 w 13"/>
                <a:gd name="T51" fmla="*/ 406 h 915"/>
                <a:gd name="T52" fmla="*/ 13 w 13"/>
                <a:gd name="T53" fmla="*/ 406 h 915"/>
                <a:gd name="T54" fmla="*/ 13 w 13"/>
                <a:gd name="T55" fmla="*/ 409 h 915"/>
                <a:gd name="T56" fmla="*/ 0 w 13"/>
                <a:gd name="T57" fmla="*/ 409 h 915"/>
                <a:gd name="T58" fmla="*/ 0 w 13"/>
                <a:gd name="T59" fmla="*/ 406 h 915"/>
                <a:gd name="T60" fmla="*/ 0 w 13"/>
                <a:gd name="T61" fmla="*/ 304 h 915"/>
                <a:gd name="T62" fmla="*/ 13 w 13"/>
                <a:gd name="T63" fmla="*/ 304 h 915"/>
                <a:gd name="T64" fmla="*/ 13 w 13"/>
                <a:gd name="T65" fmla="*/ 307 h 915"/>
                <a:gd name="T66" fmla="*/ 0 w 13"/>
                <a:gd name="T67" fmla="*/ 307 h 915"/>
                <a:gd name="T68" fmla="*/ 0 w 13"/>
                <a:gd name="T69" fmla="*/ 304 h 915"/>
                <a:gd name="T70" fmla="*/ 0 w 13"/>
                <a:gd name="T71" fmla="*/ 202 h 915"/>
                <a:gd name="T72" fmla="*/ 13 w 13"/>
                <a:gd name="T73" fmla="*/ 202 h 915"/>
                <a:gd name="T74" fmla="*/ 13 w 13"/>
                <a:gd name="T75" fmla="*/ 206 h 915"/>
                <a:gd name="T76" fmla="*/ 0 w 13"/>
                <a:gd name="T77" fmla="*/ 206 h 915"/>
                <a:gd name="T78" fmla="*/ 0 w 13"/>
                <a:gd name="T79" fmla="*/ 202 h 915"/>
                <a:gd name="T80" fmla="*/ 0 w 13"/>
                <a:gd name="T81" fmla="*/ 101 h 915"/>
                <a:gd name="T82" fmla="*/ 13 w 13"/>
                <a:gd name="T83" fmla="*/ 101 h 915"/>
                <a:gd name="T84" fmla="*/ 13 w 13"/>
                <a:gd name="T85" fmla="*/ 104 h 915"/>
                <a:gd name="T86" fmla="*/ 0 w 13"/>
                <a:gd name="T87" fmla="*/ 104 h 915"/>
                <a:gd name="T88" fmla="*/ 0 w 13"/>
                <a:gd name="T89" fmla="*/ 101 h 915"/>
                <a:gd name="T90" fmla="*/ 0 w 13"/>
                <a:gd name="T91" fmla="*/ 0 h 915"/>
                <a:gd name="T92" fmla="*/ 13 w 13"/>
                <a:gd name="T93" fmla="*/ 0 h 915"/>
                <a:gd name="T94" fmla="*/ 13 w 13"/>
                <a:gd name="T95" fmla="*/ 3 h 915"/>
                <a:gd name="T96" fmla="*/ 0 w 13"/>
                <a:gd name="T97" fmla="*/ 3 h 915"/>
                <a:gd name="T98" fmla="*/ 0 w 13"/>
                <a:gd name="T99"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 h="915">
                  <a:moveTo>
                    <a:pt x="0" y="912"/>
                  </a:moveTo>
                  <a:lnTo>
                    <a:pt x="13" y="912"/>
                  </a:lnTo>
                  <a:lnTo>
                    <a:pt x="13" y="915"/>
                  </a:lnTo>
                  <a:lnTo>
                    <a:pt x="0" y="915"/>
                  </a:lnTo>
                  <a:lnTo>
                    <a:pt x="0" y="912"/>
                  </a:lnTo>
                  <a:close/>
                  <a:moveTo>
                    <a:pt x="0" y="811"/>
                  </a:moveTo>
                  <a:lnTo>
                    <a:pt x="13" y="811"/>
                  </a:lnTo>
                  <a:lnTo>
                    <a:pt x="13" y="814"/>
                  </a:lnTo>
                  <a:lnTo>
                    <a:pt x="0" y="814"/>
                  </a:lnTo>
                  <a:lnTo>
                    <a:pt x="0" y="811"/>
                  </a:lnTo>
                  <a:close/>
                  <a:moveTo>
                    <a:pt x="0" y="709"/>
                  </a:moveTo>
                  <a:lnTo>
                    <a:pt x="13" y="709"/>
                  </a:lnTo>
                  <a:lnTo>
                    <a:pt x="13" y="713"/>
                  </a:lnTo>
                  <a:lnTo>
                    <a:pt x="0" y="713"/>
                  </a:lnTo>
                  <a:lnTo>
                    <a:pt x="0" y="709"/>
                  </a:lnTo>
                  <a:close/>
                  <a:moveTo>
                    <a:pt x="0" y="608"/>
                  </a:moveTo>
                  <a:lnTo>
                    <a:pt x="13" y="608"/>
                  </a:lnTo>
                  <a:lnTo>
                    <a:pt x="13" y="611"/>
                  </a:lnTo>
                  <a:lnTo>
                    <a:pt x="0" y="611"/>
                  </a:lnTo>
                  <a:lnTo>
                    <a:pt x="0" y="608"/>
                  </a:lnTo>
                  <a:close/>
                  <a:moveTo>
                    <a:pt x="0" y="507"/>
                  </a:moveTo>
                  <a:lnTo>
                    <a:pt x="13" y="507"/>
                  </a:lnTo>
                  <a:lnTo>
                    <a:pt x="13" y="510"/>
                  </a:lnTo>
                  <a:lnTo>
                    <a:pt x="0" y="510"/>
                  </a:lnTo>
                  <a:lnTo>
                    <a:pt x="0" y="507"/>
                  </a:lnTo>
                  <a:close/>
                  <a:moveTo>
                    <a:pt x="0" y="406"/>
                  </a:moveTo>
                  <a:lnTo>
                    <a:pt x="13" y="406"/>
                  </a:lnTo>
                  <a:lnTo>
                    <a:pt x="13" y="409"/>
                  </a:lnTo>
                  <a:lnTo>
                    <a:pt x="0" y="409"/>
                  </a:lnTo>
                  <a:lnTo>
                    <a:pt x="0" y="406"/>
                  </a:lnTo>
                  <a:close/>
                  <a:moveTo>
                    <a:pt x="0" y="304"/>
                  </a:moveTo>
                  <a:lnTo>
                    <a:pt x="13" y="304"/>
                  </a:lnTo>
                  <a:lnTo>
                    <a:pt x="13" y="307"/>
                  </a:lnTo>
                  <a:lnTo>
                    <a:pt x="0" y="307"/>
                  </a:lnTo>
                  <a:lnTo>
                    <a:pt x="0" y="304"/>
                  </a:lnTo>
                  <a:close/>
                  <a:moveTo>
                    <a:pt x="0" y="202"/>
                  </a:moveTo>
                  <a:lnTo>
                    <a:pt x="13" y="202"/>
                  </a:lnTo>
                  <a:lnTo>
                    <a:pt x="13" y="206"/>
                  </a:lnTo>
                  <a:lnTo>
                    <a:pt x="0" y="206"/>
                  </a:lnTo>
                  <a:lnTo>
                    <a:pt x="0" y="202"/>
                  </a:lnTo>
                  <a:close/>
                  <a:moveTo>
                    <a:pt x="0" y="101"/>
                  </a:moveTo>
                  <a:lnTo>
                    <a:pt x="13" y="101"/>
                  </a:lnTo>
                  <a:lnTo>
                    <a:pt x="13" y="104"/>
                  </a:lnTo>
                  <a:lnTo>
                    <a:pt x="0" y="104"/>
                  </a:lnTo>
                  <a:lnTo>
                    <a:pt x="0" y="101"/>
                  </a:lnTo>
                  <a:close/>
                  <a:moveTo>
                    <a:pt x="0" y="0"/>
                  </a:moveTo>
                  <a:lnTo>
                    <a:pt x="13" y="0"/>
                  </a:lnTo>
                  <a:lnTo>
                    <a:pt x="13" y="3"/>
                  </a:lnTo>
                  <a:lnTo>
                    <a:pt x="0" y="3"/>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 name="Rectangle 15"/>
            <p:cNvSpPr>
              <a:spLocks noChangeArrowheads="1"/>
            </p:cNvSpPr>
            <p:nvPr/>
          </p:nvSpPr>
          <p:spPr bwMode="auto">
            <a:xfrm>
              <a:off x="617" y="2650"/>
              <a:ext cx="3166" cy="3"/>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 name="Freeform 16"/>
            <p:cNvSpPr>
              <a:spLocks noEditPoints="1"/>
            </p:cNvSpPr>
            <p:nvPr/>
          </p:nvSpPr>
          <p:spPr bwMode="auto">
            <a:xfrm>
              <a:off x="615" y="2652"/>
              <a:ext cx="3169" cy="13"/>
            </a:xfrm>
            <a:custGeom>
              <a:avLst/>
              <a:gdLst>
                <a:gd name="T0" fmla="*/ 3 w 3169"/>
                <a:gd name="T1" fmla="*/ 13 h 13"/>
                <a:gd name="T2" fmla="*/ 0 w 3169"/>
                <a:gd name="T3" fmla="*/ 0 h 13"/>
                <a:gd name="T4" fmla="*/ 267 w 3169"/>
                <a:gd name="T5" fmla="*/ 0 h 13"/>
                <a:gd name="T6" fmla="*/ 264 w 3169"/>
                <a:gd name="T7" fmla="*/ 13 h 13"/>
                <a:gd name="T8" fmla="*/ 267 w 3169"/>
                <a:gd name="T9" fmla="*/ 0 h 13"/>
                <a:gd name="T10" fmla="*/ 531 w 3169"/>
                <a:gd name="T11" fmla="*/ 13 h 13"/>
                <a:gd name="T12" fmla="*/ 528 w 3169"/>
                <a:gd name="T13" fmla="*/ 0 h 13"/>
                <a:gd name="T14" fmla="*/ 795 w 3169"/>
                <a:gd name="T15" fmla="*/ 0 h 13"/>
                <a:gd name="T16" fmla="*/ 791 w 3169"/>
                <a:gd name="T17" fmla="*/ 13 h 13"/>
                <a:gd name="T18" fmla="*/ 795 w 3169"/>
                <a:gd name="T19" fmla="*/ 0 h 13"/>
                <a:gd name="T20" fmla="*/ 1058 w 3169"/>
                <a:gd name="T21" fmla="*/ 13 h 13"/>
                <a:gd name="T22" fmla="*/ 1055 w 3169"/>
                <a:gd name="T23" fmla="*/ 0 h 13"/>
                <a:gd name="T24" fmla="*/ 1322 w 3169"/>
                <a:gd name="T25" fmla="*/ 0 h 13"/>
                <a:gd name="T26" fmla="*/ 1319 w 3169"/>
                <a:gd name="T27" fmla="*/ 13 h 13"/>
                <a:gd name="T28" fmla="*/ 1322 w 3169"/>
                <a:gd name="T29" fmla="*/ 0 h 13"/>
                <a:gd name="T30" fmla="*/ 1586 w 3169"/>
                <a:gd name="T31" fmla="*/ 13 h 13"/>
                <a:gd name="T32" fmla="*/ 1583 w 3169"/>
                <a:gd name="T33" fmla="*/ 0 h 13"/>
                <a:gd name="T34" fmla="*/ 1850 w 3169"/>
                <a:gd name="T35" fmla="*/ 0 h 13"/>
                <a:gd name="T36" fmla="*/ 1847 w 3169"/>
                <a:gd name="T37" fmla="*/ 13 h 13"/>
                <a:gd name="T38" fmla="*/ 1850 w 3169"/>
                <a:gd name="T39" fmla="*/ 0 h 13"/>
                <a:gd name="T40" fmla="*/ 2114 w 3169"/>
                <a:gd name="T41" fmla="*/ 13 h 13"/>
                <a:gd name="T42" fmla="*/ 2111 w 3169"/>
                <a:gd name="T43" fmla="*/ 0 h 13"/>
                <a:gd name="T44" fmla="*/ 2378 w 3169"/>
                <a:gd name="T45" fmla="*/ 0 h 13"/>
                <a:gd name="T46" fmla="*/ 2374 w 3169"/>
                <a:gd name="T47" fmla="*/ 13 h 13"/>
                <a:gd name="T48" fmla="*/ 2378 w 3169"/>
                <a:gd name="T49" fmla="*/ 0 h 13"/>
                <a:gd name="T50" fmla="*/ 2641 w 3169"/>
                <a:gd name="T51" fmla="*/ 13 h 13"/>
                <a:gd name="T52" fmla="*/ 2638 w 3169"/>
                <a:gd name="T53" fmla="*/ 0 h 13"/>
                <a:gd name="T54" fmla="*/ 2906 w 3169"/>
                <a:gd name="T55" fmla="*/ 0 h 13"/>
                <a:gd name="T56" fmla="*/ 2902 w 3169"/>
                <a:gd name="T57" fmla="*/ 13 h 13"/>
                <a:gd name="T58" fmla="*/ 2906 w 3169"/>
                <a:gd name="T59" fmla="*/ 0 h 13"/>
                <a:gd name="T60" fmla="*/ 3169 w 3169"/>
                <a:gd name="T61" fmla="*/ 13 h 13"/>
                <a:gd name="T62" fmla="*/ 3166 w 3169"/>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9" h="13">
                  <a:moveTo>
                    <a:pt x="3" y="0"/>
                  </a:moveTo>
                  <a:lnTo>
                    <a:pt x="3" y="13"/>
                  </a:lnTo>
                  <a:lnTo>
                    <a:pt x="0" y="13"/>
                  </a:lnTo>
                  <a:lnTo>
                    <a:pt x="0" y="0"/>
                  </a:lnTo>
                  <a:lnTo>
                    <a:pt x="3" y="0"/>
                  </a:lnTo>
                  <a:close/>
                  <a:moveTo>
                    <a:pt x="267" y="0"/>
                  </a:moveTo>
                  <a:lnTo>
                    <a:pt x="267" y="13"/>
                  </a:lnTo>
                  <a:lnTo>
                    <a:pt x="264" y="13"/>
                  </a:lnTo>
                  <a:lnTo>
                    <a:pt x="264" y="0"/>
                  </a:lnTo>
                  <a:lnTo>
                    <a:pt x="267" y="0"/>
                  </a:lnTo>
                  <a:close/>
                  <a:moveTo>
                    <a:pt x="531" y="0"/>
                  </a:moveTo>
                  <a:lnTo>
                    <a:pt x="531" y="13"/>
                  </a:lnTo>
                  <a:lnTo>
                    <a:pt x="528" y="13"/>
                  </a:lnTo>
                  <a:lnTo>
                    <a:pt x="528" y="0"/>
                  </a:lnTo>
                  <a:lnTo>
                    <a:pt x="531" y="0"/>
                  </a:lnTo>
                  <a:close/>
                  <a:moveTo>
                    <a:pt x="795" y="0"/>
                  </a:moveTo>
                  <a:lnTo>
                    <a:pt x="795" y="13"/>
                  </a:lnTo>
                  <a:lnTo>
                    <a:pt x="791" y="13"/>
                  </a:lnTo>
                  <a:lnTo>
                    <a:pt x="791" y="0"/>
                  </a:lnTo>
                  <a:lnTo>
                    <a:pt x="795" y="0"/>
                  </a:lnTo>
                  <a:close/>
                  <a:moveTo>
                    <a:pt x="1058" y="0"/>
                  </a:moveTo>
                  <a:lnTo>
                    <a:pt x="1058" y="13"/>
                  </a:lnTo>
                  <a:lnTo>
                    <a:pt x="1055" y="13"/>
                  </a:lnTo>
                  <a:lnTo>
                    <a:pt x="1055" y="0"/>
                  </a:lnTo>
                  <a:lnTo>
                    <a:pt x="1058" y="0"/>
                  </a:lnTo>
                  <a:close/>
                  <a:moveTo>
                    <a:pt x="1322" y="0"/>
                  </a:moveTo>
                  <a:lnTo>
                    <a:pt x="1322" y="13"/>
                  </a:lnTo>
                  <a:lnTo>
                    <a:pt x="1319" y="13"/>
                  </a:lnTo>
                  <a:lnTo>
                    <a:pt x="1319" y="0"/>
                  </a:lnTo>
                  <a:lnTo>
                    <a:pt x="1322" y="0"/>
                  </a:lnTo>
                  <a:close/>
                  <a:moveTo>
                    <a:pt x="1586" y="0"/>
                  </a:moveTo>
                  <a:lnTo>
                    <a:pt x="1586" y="13"/>
                  </a:lnTo>
                  <a:lnTo>
                    <a:pt x="1583" y="13"/>
                  </a:lnTo>
                  <a:lnTo>
                    <a:pt x="1583" y="0"/>
                  </a:lnTo>
                  <a:lnTo>
                    <a:pt x="1586" y="0"/>
                  </a:lnTo>
                  <a:close/>
                  <a:moveTo>
                    <a:pt x="1850" y="0"/>
                  </a:moveTo>
                  <a:lnTo>
                    <a:pt x="1850" y="13"/>
                  </a:lnTo>
                  <a:lnTo>
                    <a:pt x="1847" y="13"/>
                  </a:lnTo>
                  <a:lnTo>
                    <a:pt x="1847" y="0"/>
                  </a:lnTo>
                  <a:lnTo>
                    <a:pt x="1850" y="0"/>
                  </a:lnTo>
                  <a:close/>
                  <a:moveTo>
                    <a:pt x="2114" y="0"/>
                  </a:moveTo>
                  <a:lnTo>
                    <a:pt x="2114" y="13"/>
                  </a:lnTo>
                  <a:lnTo>
                    <a:pt x="2111" y="13"/>
                  </a:lnTo>
                  <a:lnTo>
                    <a:pt x="2111" y="0"/>
                  </a:lnTo>
                  <a:lnTo>
                    <a:pt x="2114" y="0"/>
                  </a:lnTo>
                  <a:close/>
                  <a:moveTo>
                    <a:pt x="2378" y="0"/>
                  </a:moveTo>
                  <a:lnTo>
                    <a:pt x="2378" y="13"/>
                  </a:lnTo>
                  <a:lnTo>
                    <a:pt x="2374" y="13"/>
                  </a:lnTo>
                  <a:lnTo>
                    <a:pt x="2374" y="0"/>
                  </a:lnTo>
                  <a:lnTo>
                    <a:pt x="2378" y="0"/>
                  </a:lnTo>
                  <a:close/>
                  <a:moveTo>
                    <a:pt x="2641" y="0"/>
                  </a:moveTo>
                  <a:lnTo>
                    <a:pt x="2641" y="13"/>
                  </a:lnTo>
                  <a:lnTo>
                    <a:pt x="2638" y="13"/>
                  </a:lnTo>
                  <a:lnTo>
                    <a:pt x="2638" y="0"/>
                  </a:lnTo>
                  <a:lnTo>
                    <a:pt x="2641" y="0"/>
                  </a:lnTo>
                  <a:close/>
                  <a:moveTo>
                    <a:pt x="2906" y="0"/>
                  </a:moveTo>
                  <a:lnTo>
                    <a:pt x="2906" y="13"/>
                  </a:lnTo>
                  <a:lnTo>
                    <a:pt x="2902" y="13"/>
                  </a:lnTo>
                  <a:lnTo>
                    <a:pt x="2902" y="0"/>
                  </a:lnTo>
                  <a:lnTo>
                    <a:pt x="2906" y="0"/>
                  </a:lnTo>
                  <a:close/>
                  <a:moveTo>
                    <a:pt x="3169" y="0"/>
                  </a:moveTo>
                  <a:lnTo>
                    <a:pt x="3169" y="13"/>
                  </a:lnTo>
                  <a:lnTo>
                    <a:pt x="3166" y="13"/>
                  </a:lnTo>
                  <a:lnTo>
                    <a:pt x="3166" y="0"/>
                  </a:lnTo>
                  <a:lnTo>
                    <a:pt x="3169"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 name="Freeform 17"/>
            <p:cNvSpPr>
              <a:spLocks/>
            </p:cNvSpPr>
            <p:nvPr/>
          </p:nvSpPr>
          <p:spPr bwMode="auto">
            <a:xfrm>
              <a:off x="743" y="1852"/>
              <a:ext cx="2913" cy="126"/>
            </a:xfrm>
            <a:custGeom>
              <a:avLst/>
              <a:gdLst>
                <a:gd name="T0" fmla="*/ 40 w 21686"/>
                <a:gd name="T1" fmla="*/ 597 h 921"/>
                <a:gd name="T2" fmla="*/ 2004 w 21686"/>
                <a:gd name="T3" fmla="*/ 725 h 921"/>
                <a:gd name="T4" fmla="*/ 3970 w 21686"/>
                <a:gd name="T5" fmla="*/ 752 h 921"/>
                <a:gd name="T6" fmla="*/ 5935 w 21686"/>
                <a:gd name="T7" fmla="*/ 849 h 921"/>
                <a:gd name="T8" fmla="*/ 5929 w 21686"/>
                <a:gd name="T9" fmla="*/ 849 h 921"/>
                <a:gd name="T10" fmla="*/ 7893 w 21686"/>
                <a:gd name="T11" fmla="*/ 609 h 921"/>
                <a:gd name="T12" fmla="*/ 7887 w 21686"/>
                <a:gd name="T13" fmla="*/ 610 h 921"/>
                <a:gd name="T14" fmla="*/ 9851 w 21686"/>
                <a:gd name="T15" fmla="*/ 2 h 921"/>
                <a:gd name="T16" fmla="*/ 9873 w 21686"/>
                <a:gd name="T17" fmla="*/ 2 h 921"/>
                <a:gd name="T18" fmla="*/ 11837 w 21686"/>
                <a:gd name="T19" fmla="*/ 666 h 921"/>
                <a:gd name="T20" fmla="*/ 11815 w 21686"/>
                <a:gd name="T21" fmla="*/ 666 h 921"/>
                <a:gd name="T22" fmla="*/ 13779 w 21686"/>
                <a:gd name="T23" fmla="*/ 82 h 921"/>
                <a:gd name="T24" fmla="*/ 13789 w 21686"/>
                <a:gd name="T25" fmla="*/ 80 h 921"/>
                <a:gd name="T26" fmla="*/ 15757 w 21686"/>
                <a:gd name="T27" fmla="*/ 60 h 921"/>
                <a:gd name="T28" fmla="*/ 15770 w 21686"/>
                <a:gd name="T29" fmla="*/ 63 h 921"/>
                <a:gd name="T30" fmla="*/ 17734 w 21686"/>
                <a:gd name="T31" fmla="*/ 807 h 921"/>
                <a:gd name="T32" fmla="*/ 17709 w 21686"/>
                <a:gd name="T33" fmla="*/ 807 h 921"/>
                <a:gd name="T34" fmla="*/ 19673 w 21686"/>
                <a:gd name="T35" fmla="*/ 71 h 921"/>
                <a:gd name="T36" fmla="*/ 19687 w 21686"/>
                <a:gd name="T37" fmla="*/ 69 h 921"/>
                <a:gd name="T38" fmla="*/ 21651 w 21686"/>
                <a:gd name="T39" fmla="*/ 173 h 921"/>
                <a:gd name="T40" fmla="*/ 21685 w 21686"/>
                <a:gd name="T41" fmla="*/ 210 h 921"/>
                <a:gd name="T42" fmla="*/ 21648 w 21686"/>
                <a:gd name="T43" fmla="*/ 244 h 921"/>
                <a:gd name="T44" fmla="*/ 19684 w 21686"/>
                <a:gd name="T45" fmla="*/ 140 h 921"/>
                <a:gd name="T46" fmla="*/ 19698 w 21686"/>
                <a:gd name="T47" fmla="*/ 138 h 921"/>
                <a:gd name="T48" fmla="*/ 17734 w 21686"/>
                <a:gd name="T49" fmla="*/ 874 h 921"/>
                <a:gd name="T50" fmla="*/ 17709 w 21686"/>
                <a:gd name="T51" fmla="*/ 874 h 921"/>
                <a:gd name="T52" fmla="*/ 15745 w 21686"/>
                <a:gd name="T53" fmla="*/ 130 h 921"/>
                <a:gd name="T54" fmla="*/ 15758 w 21686"/>
                <a:gd name="T55" fmla="*/ 132 h 921"/>
                <a:gd name="T56" fmla="*/ 13790 w 21686"/>
                <a:gd name="T57" fmla="*/ 152 h 921"/>
                <a:gd name="T58" fmla="*/ 13800 w 21686"/>
                <a:gd name="T59" fmla="*/ 151 h 921"/>
                <a:gd name="T60" fmla="*/ 11836 w 21686"/>
                <a:gd name="T61" fmla="*/ 735 h 921"/>
                <a:gd name="T62" fmla="*/ 11814 w 21686"/>
                <a:gd name="T63" fmla="*/ 735 h 921"/>
                <a:gd name="T64" fmla="*/ 9850 w 21686"/>
                <a:gd name="T65" fmla="*/ 71 h 921"/>
                <a:gd name="T66" fmla="*/ 9872 w 21686"/>
                <a:gd name="T67" fmla="*/ 71 h 921"/>
                <a:gd name="T68" fmla="*/ 7908 w 21686"/>
                <a:gd name="T69" fmla="*/ 679 h 921"/>
                <a:gd name="T70" fmla="*/ 7902 w 21686"/>
                <a:gd name="T71" fmla="*/ 680 h 921"/>
                <a:gd name="T72" fmla="*/ 5938 w 21686"/>
                <a:gd name="T73" fmla="*/ 920 h 921"/>
                <a:gd name="T74" fmla="*/ 5932 w 21686"/>
                <a:gd name="T75" fmla="*/ 920 h 921"/>
                <a:gd name="T76" fmla="*/ 3969 w 21686"/>
                <a:gd name="T77" fmla="*/ 824 h 921"/>
                <a:gd name="T78" fmla="*/ 1999 w 21686"/>
                <a:gd name="T79" fmla="*/ 796 h 921"/>
                <a:gd name="T80" fmla="*/ 35 w 21686"/>
                <a:gd name="T81" fmla="*/ 668 h 921"/>
                <a:gd name="T82" fmla="*/ 2 w 21686"/>
                <a:gd name="T83" fmla="*/ 630 h 921"/>
                <a:gd name="T84" fmla="*/ 40 w 21686"/>
                <a:gd name="T85" fmla="*/ 597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86" h="921">
                  <a:moveTo>
                    <a:pt x="40" y="597"/>
                  </a:moveTo>
                  <a:lnTo>
                    <a:pt x="2004" y="725"/>
                  </a:lnTo>
                  <a:lnTo>
                    <a:pt x="3970" y="752"/>
                  </a:lnTo>
                  <a:lnTo>
                    <a:pt x="5935" y="849"/>
                  </a:lnTo>
                  <a:lnTo>
                    <a:pt x="5929" y="849"/>
                  </a:lnTo>
                  <a:lnTo>
                    <a:pt x="7893" y="609"/>
                  </a:lnTo>
                  <a:lnTo>
                    <a:pt x="7887" y="610"/>
                  </a:lnTo>
                  <a:lnTo>
                    <a:pt x="9851" y="2"/>
                  </a:lnTo>
                  <a:cubicBezTo>
                    <a:pt x="9858" y="0"/>
                    <a:pt x="9866" y="0"/>
                    <a:pt x="9873" y="2"/>
                  </a:cubicBezTo>
                  <a:lnTo>
                    <a:pt x="11837" y="666"/>
                  </a:lnTo>
                  <a:lnTo>
                    <a:pt x="11815" y="666"/>
                  </a:lnTo>
                  <a:lnTo>
                    <a:pt x="13779" y="82"/>
                  </a:lnTo>
                  <a:cubicBezTo>
                    <a:pt x="13782" y="81"/>
                    <a:pt x="13786" y="81"/>
                    <a:pt x="13789" y="80"/>
                  </a:cubicBezTo>
                  <a:lnTo>
                    <a:pt x="15757" y="60"/>
                  </a:lnTo>
                  <a:cubicBezTo>
                    <a:pt x="15762" y="60"/>
                    <a:pt x="15766" y="61"/>
                    <a:pt x="15770" y="63"/>
                  </a:cubicBezTo>
                  <a:lnTo>
                    <a:pt x="17734" y="807"/>
                  </a:lnTo>
                  <a:lnTo>
                    <a:pt x="17709" y="807"/>
                  </a:lnTo>
                  <a:lnTo>
                    <a:pt x="19673" y="71"/>
                  </a:lnTo>
                  <a:cubicBezTo>
                    <a:pt x="19677" y="69"/>
                    <a:pt x="19682" y="68"/>
                    <a:pt x="19687" y="69"/>
                  </a:cubicBezTo>
                  <a:lnTo>
                    <a:pt x="21651" y="173"/>
                  </a:lnTo>
                  <a:cubicBezTo>
                    <a:pt x="21671" y="174"/>
                    <a:pt x="21686" y="191"/>
                    <a:pt x="21685" y="210"/>
                  </a:cubicBezTo>
                  <a:cubicBezTo>
                    <a:pt x="21684" y="230"/>
                    <a:pt x="21667" y="245"/>
                    <a:pt x="21648" y="244"/>
                  </a:cubicBezTo>
                  <a:lnTo>
                    <a:pt x="19684" y="140"/>
                  </a:lnTo>
                  <a:lnTo>
                    <a:pt x="19698" y="138"/>
                  </a:lnTo>
                  <a:lnTo>
                    <a:pt x="17734" y="874"/>
                  </a:lnTo>
                  <a:cubicBezTo>
                    <a:pt x="17726" y="877"/>
                    <a:pt x="17717" y="877"/>
                    <a:pt x="17709" y="874"/>
                  </a:cubicBezTo>
                  <a:lnTo>
                    <a:pt x="15745" y="130"/>
                  </a:lnTo>
                  <a:lnTo>
                    <a:pt x="15758" y="132"/>
                  </a:lnTo>
                  <a:lnTo>
                    <a:pt x="13790" y="152"/>
                  </a:lnTo>
                  <a:lnTo>
                    <a:pt x="13800" y="151"/>
                  </a:lnTo>
                  <a:lnTo>
                    <a:pt x="11836" y="735"/>
                  </a:lnTo>
                  <a:cubicBezTo>
                    <a:pt x="11829" y="737"/>
                    <a:pt x="11821" y="737"/>
                    <a:pt x="11814" y="735"/>
                  </a:cubicBezTo>
                  <a:lnTo>
                    <a:pt x="9850" y="71"/>
                  </a:lnTo>
                  <a:lnTo>
                    <a:pt x="9872" y="71"/>
                  </a:lnTo>
                  <a:lnTo>
                    <a:pt x="7908" y="679"/>
                  </a:lnTo>
                  <a:cubicBezTo>
                    <a:pt x="7906" y="679"/>
                    <a:pt x="7904" y="680"/>
                    <a:pt x="7902" y="680"/>
                  </a:cubicBezTo>
                  <a:lnTo>
                    <a:pt x="5938" y="920"/>
                  </a:lnTo>
                  <a:cubicBezTo>
                    <a:pt x="5936" y="920"/>
                    <a:pt x="5934" y="921"/>
                    <a:pt x="5932" y="920"/>
                  </a:cubicBezTo>
                  <a:lnTo>
                    <a:pt x="3969" y="824"/>
                  </a:lnTo>
                  <a:lnTo>
                    <a:pt x="1999" y="796"/>
                  </a:lnTo>
                  <a:lnTo>
                    <a:pt x="35" y="668"/>
                  </a:lnTo>
                  <a:cubicBezTo>
                    <a:pt x="15" y="667"/>
                    <a:pt x="0" y="650"/>
                    <a:pt x="2" y="630"/>
                  </a:cubicBezTo>
                  <a:cubicBezTo>
                    <a:pt x="3" y="610"/>
                    <a:pt x="20" y="595"/>
                    <a:pt x="40" y="597"/>
                  </a:cubicBezTo>
                  <a:close/>
                </a:path>
              </a:pathLst>
            </a:custGeom>
            <a:solidFill>
              <a:srgbClr val="C3D69B"/>
            </a:solidFill>
            <a:ln w="1588" cap="flat">
              <a:solidFill>
                <a:srgbClr val="C3D69B"/>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 name="Freeform 18"/>
            <p:cNvSpPr>
              <a:spLocks/>
            </p:cNvSpPr>
            <p:nvPr/>
          </p:nvSpPr>
          <p:spPr bwMode="auto">
            <a:xfrm>
              <a:off x="732" y="1922"/>
              <a:ext cx="31" cy="32"/>
            </a:xfrm>
            <a:custGeom>
              <a:avLst/>
              <a:gdLst>
                <a:gd name="T0" fmla="*/ 16 w 31"/>
                <a:gd name="T1" fmla="*/ 0 h 32"/>
                <a:gd name="T2" fmla="*/ 31 w 31"/>
                <a:gd name="T3" fmla="*/ 32 h 32"/>
                <a:gd name="T4" fmla="*/ 0 w 31"/>
                <a:gd name="T5" fmla="*/ 32 h 32"/>
                <a:gd name="T6" fmla="*/ 16 w 31"/>
                <a:gd name="T7" fmla="*/ 0 h 32"/>
              </a:gdLst>
              <a:ahLst/>
              <a:cxnLst>
                <a:cxn ang="0">
                  <a:pos x="T0" y="T1"/>
                </a:cxn>
                <a:cxn ang="0">
                  <a:pos x="T2" y="T3"/>
                </a:cxn>
                <a:cxn ang="0">
                  <a:pos x="T4" y="T5"/>
                </a:cxn>
                <a:cxn ang="0">
                  <a:pos x="T6" y="T7"/>
                </a:cxn>
              </a:cxnLst>
              <a:rect l="0" t="0" r="r" b="b"/>
              <a:pathLst>
                <a:path w="31" h="32">
                  <a:moveTo>
                    <a:pt x="16" y="0"/>
                  </a:moveTo>
                  <a:lnTo>
                    <a:pt x="31"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9"/>
            <p:cNvSpPr>
              <a:spLocks noEditPoints="1"/>
            </p:cNvSpPr>
            <p:nvPr/>
          </p:nvSpPr>
          <p:spPr bwMode="auto">
            <a:xfrm>
              <a:off x="731" y="1920"/>
              <a:ext cx="34" cy="35"/>
            </a:xfrm>
            <a:custGeom>
              <a:avLst/>
              <a:gdLst>
                <a:gd name="T0" fmla="*/ 474 w 1029"/>
                <a:gd name="T1" fmla="*/ 27 h 1024"/>
                <a:gd name="T2" fmla="*/ 517 w 1029"/>
                <a:gd name="T3" fmla="*/ 0 h 1024"/>
                <a:gd name="T4" fmla="*/ 560 w 1029"/>
                <a:gd name="T5" fmla="*/ 27 h 1024"/>
                <a:gd name="T6" fmla="*/ 1021 w 1029"/>
                <a:gd name="T7" fmla="*/ 955 h 1024"/>
                <a:gd name="T8" fmla="*/ 1019 w 1029"/>
                <a:gd name="T9" fmla="*/ 1002 h 1024"/>
                <a:gd name="T10" fmla="*/ 978 w 1029"/>
                <a:gd name="T11" fmla="*/ 1024 h 1024"/>
                <a:gd name="T12" fmla="*/ 50 w 1029"/>
                <a:gd name="T13" fmla="*/ 1024 h 1024"/>
                <a:gd name="T14" fmla="*/ 10 w 1029"/>
                <a:gd name="T15" fmla="*/ 1002 h 1024"/>
                <a:gd name="T16" fmla="*/ 8 w 1029"/>
                <a:gd name="T17" fmla="*/ 955 h 1024"/>
                <a:gd name="T18" fmla="*/ 474 w 1029"/>
                <a:gd name="T19" fmla="*/ 27 h 1024"/>
                <a:gd name="T20" fmla="*/ 93 w 1029"/>
                <a:gd name="T21" fmla="*/ 998 h 1024"/>
                <a:gd name="T22" fmla="*/ 50 w 1029"/>
                <a:gd name="T23" fmla="*/ 928 h 1024"/>
                <a:gd name="T24" fmla="*/ 978 w 1029"/>
                <a:gd name="T25" fmla="*/ 928 h 1024"/>
                <a:gd name="T26" fmla="*/ 935 w 1029"/>
                <a:gd name="T27" fmla="*/ 998 h 1024"/>
                <a:gd name="T28" fmla="*/ 474 w 1029"/>
                <a:gd name="T29" fmla="*/ 70 h 1024"/>
                <a:gd name="T30" fmla="*/ 560 w 1029"/>
                <a:gd name="T31" fmla="*/ 70 h 1024"/>
                <a:gd name="T32" fmla="*/ 93 w 1029"/>
                <a:gd name="T33" fmla="*/ 99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9" h="1024">
                  <a:moveTo>
                    <a:pt x="474" y="27"/>
                  </a:moveTo>
                  <a:cubicBezTo>
                    <a:pt x="482" y="11"/>
                    <a:pt x="499" y="0"/>
                    <a:pt x="517" y="0"/>
                  </a:cubicBezTo>
                  <a:cubicBezTo>
                    <a:pt x="535" y="1"/>
                    <a:pt x="552" y="11"/>
                    <a:pt x="560" y="27"/>
                  </a:cubicBezTo>
                  <a:lnTo>
                    <a:pt x="1021" y="955"/>
                  </a:lnTo>
                  <a:cubicBezTo>
                    <a:pt x="1029" y="970"/>
                    <a:pt x="1028" y="988"/>
                    <a:pt x="1019" y="1002"/>
                  </a:cubicBezTo>
                  <a:cubicBezTo>
                    <a:pt x="1011" y="1016"/>
                    <a:pt x="995" y="1024"/>
                    <a:pt x="978" y="1024"/>
                  </a:cubicBezTo>
                  <a:lnTo>
                    <a:pt x="50" y="1024"/>
                  </a:lnTo>
                  <a:cubicBezTo>
                    <a:pt x="34" y="1024"/>
                    <a:pt x="18" y="1016"/>
                    <a:pt x="10" y="1002"/>
                  </a:cubicBezTo>
                  <a:cubicBezTo>
                    <a:pt x="1" y="987"/>
                    <a:pt x="0" y="970"/>
                    <a:pt x="8" y="955"/>
                  </a:cubicBezTo>
                  <a:lnTo>
                    <a:pt x="474" y="27"/>
                  </a:lnTo>
                  <a:close/>
                  <a:moveTo>
                    <a:pt x="93" y="998"/>
                  </a:moveTo>
                  <a:lnTo>
                    <a:pt x="50" y="928"/>
                  </a:lnTo>
                  <a:lnTo>
                    <a:pt x="978" y="928"/>
                  </a:lnTo>
                  <a:lnTo>
                    <a:pt x="935" y="998"/>
                  </a:lnTo>
                  <a:lnTo>
                    <a:pt x="474" y="70"/>
                  </a:lnTo>
                  <a:lnTo>
                    <a:pt x="560" y="70"/>
                  </a:lnTo>
                  <a:lnTo>
                    <a:pt x="93" y="998"/>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 name="Freeform 20"/>
            <p:cNvSpPr>
              <a:spLocks/>
            </p:cNvSpPr>
            <p:nvPr/>
          </p:nvSpPr>
          <p:spPr bwMode="auto">
            <a:xfrm>
              <a:off x="996" y="1939"/>
              <a:ext cx="31" cy="32"/>
            </a:xfrm>
            <a:custGeom>
              <a:avLst/>
              <a:gdLst>
                <a:gd name="T0" fmla="*/ 16 w 31"/>
                <a:gd name="T1" fmla="*/ 0 h 32"/>
                <a:gd name="T2" fmla="*/ 31 w 31"/>
                <a:gd name="T3" fmla="*/ 32 h 32"/>
                <a:gd name="T4" fmla="*/ 0 w 31"/>
                <a:gd name="T5" fmla="*/ 32 h 32"/>
                <a:gd name="T6" fmla="*/ 16 w 31"/>
                <a:gd name="T7" fmla="*/ 0 h 32"/>
              </a:gdLst>
              <a:ahLst/>
              <a:cxnLst>
                <a:cxn ang="0">
                  <a:pos x="T0" y="T1"/>
                </a:cxn>
                <a:cxn ang="0">
                  <a:pos x="T2" y="T3"/>
                </a:cxn>
                <a:cxn ang="0">
                  <a:pos x="T4" y="T5"/>
                </a:cxn>
                <a:cxn ang="0">
                  <a:pos x="T6" y="T7"/>
                </a:cxn>
              </a:cxnLst>
              <a:rect l="0" t="0" r="r" b="b"/>
              <a:pathLst>
                <a:path w="31" h="32">
                  <a:moveTo>
                    <a:pt x="16" y="0"/>
                  </a:moveTo>
                  <a:lnTo>
                    <a:pt x="31"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21"/>
            <p:cNvSpPr>
              <a:spLocks noEditPoints="1"/>
            </p:cNvSpPr>
            <p:nvPr/>
          </p:nvSpPr>
          <p:spPr bwMode="auto">
            <a:xfrm>
              <a:off x="994" y="1938"/>
              <a:ext cx="35" cy="35"/>
            </a:xfrm>
            <a:custGeom>
              <a:avLst/>
              <a:gdLst>
                <a:gd name="T0" fmla="*/ 474 w 1029"/>
                <a:gd name="T1" fmla="*/ 27 h 1024"/>
                <a:gd name="T2" fmla="*/ 517 w 1029"/>
                <a:gd name="T3" fmla="*/ 0 h 1024"/>
                <a:gd name="T4" fmla="*/ 560 w 1029"/>
                <a:gd name="T5" fmla="*/ 27 h 1024"/>
                <a:gd name="T6" fmla="*/ 1021 w 1029"/>
                <a:gd name="T7" fmla="*/ 955 h 1024"/>
                <a:gd name="T8" fmla="*/ 1019 w 1029"/>
                <a:gd name="T9" fmla="*/ 1002 h 1024"/>
                <a:gd name="T10" fmla="*/ 978 w 1029"/>
                <a:gd name="T11" fmla="*/ 1024 h 1024"/>
                <a:gd name="T12" fmla="*/ 50 w 1029"/>
                <a:gd name="T13" fmla="*/ 1024 h 1024"/>
                <a:gd name="T14" fmla="*/ 10 w 1029"/>
                <a:gd name="T15" fmla="*/ 1002 h 1024"/>
                <a:gd name="T16" fmla="*/ 8 w 1029"/>
                <a:gd name="T17" fmla="*/ 955 h 1024"/>
                <a:gd name="T18" fmla="*/ 474 w 1029"/>
                <a:gd name="T19" fmla="*/ 27 h 1024"/>
                <a:gd name="T20" fmla="*/ 93 w 1029"/>
                <a:gd name="T21" fmla="*/ 998 h 1024"/>
                <a:gd name="T22" fmla="*/ 50 w 1029"/>
                <a:gd name="T23" fmla="*/ 928 h 1024"/>
                <a:gd name="T24" fmla="*/ 978 w 1029"/>
                <a:gd name="T25" fmla="*/ 928 h 1024"/>
                <a:gd name="T26" fmla="*/ 935 w 1029"/>
                <a:gd name="T27" fmla="*/ 998 h 1024"/>
                <a:gd name="T28" fmla="*/ 474 w 1029"/>
                <a:gd name="T29" fmla="*/ 70 h 1024"/>
                <a:gd name="T30" fmla="*/ 560 w 1029"/>
                <a:gd name="T31" fmla="*/ 70 h 1024"/>
                <a:gd name="T32" fmla="*/ 93 w 1029"/>
                <a:gd name="T33" fmla="*/ 99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9" h="1024">
                  <a:moveTo>
                    <a:pt x="474" y="27"/>
                  </a:moveTo>
                  <a:cubicBezTo>
                    <a:pt x="482" y="11"/>
                    <a:pt x="499" y="0"/>
                    <a:pt x="517" y="0"/>
                  </a:cubicBezTo>
                  <a:cubicBezTo>
                    <a:pt x="535" y="1"/>
                    <a:pt x="552" y="11"/>
                    <a:pt x="560" y="27"/>
                  </a:cubicBezTo>
                  <a:lnTo>
                    <a:pt x="1021" y="955"/>
                  </a:lnTo>
                  <a:cubicBezTo>
                    <a:pt x="1029" y="970"/>
                    <a:pt x="1028" y="988"/>
                    <a:pt x="1019" y="1002"/>
                  </a:cubicBezTo>
                  <a:cubicBezTo>
                    <a:pt x="1011" y="1016"/>
                    <a:pt x="995" y="1024"/>
                    <a:pt x="978" y="1024"/>
                  </a:cubicBezTo>
                  <a:lnTo>
                    <a:pt x="50" y="1024"/>
                  </a:lnTo>
                  <a:cubicBezTo>
                    <a:pt x="34" y="1024"/>
                    <a:pt x="18" y="1016"/>
                    <a:pt x="10" y="1002"/>
                  </a:cubicBezTo>
                  <a:cubicBezTo>
                    <a:pt x="1" y="987"/>
                    <a:pt x="0" y="970"/>
                    <a:pt x="8" y="955"/>
                  </a:cubicBezTo>
                  <a:lnTo>
                    <a:pt x="474" y="27"/>
                  </a:lnTo>
                  <a:close/>
                  <a:moveTo>
                    <a:pt x="93" y="998"/>
                  </a:moveTo>
                  <a:lnTo>
                    <a:pt x="50" y="928"/>
                  </a:lnTo>
                  <a:lnTo>
                    <a:pt x="978" y="928"/>
                  </a:lnTo>
                  <a:lnTo>
                    <a:pt x="935" y="998"/>
                  </a:lnTo>
                  <a:lnTo>
                    <a:pt x="474" y="70"/>
                  </a:lnTo>
                  <a:lnTo>
                    <a:pt x="560" y="70"/>
                  </a:lnTo>
                  <a:lnTo>
                    <a:pt x="93" y="998"/>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 name="Freeform 22"/>
            <p:cNvSpPr>
              <a:spLocks/>
            </p:cNvSpPr>
            <p:nvPr/>
          </p:nvSpPr>
          <p:spPr bwMode="auto">
            <a:xfrm>
              <a:off x="1260" y="1943"/>
              <a:ext cx="31" cy="32"/>
            </a:xfrm>
            <a:custGeom>
              <a:avLst/>
              <a:gdLst>
                <a:gd name="T0" fmla="*/ 15 w 31"/>
                <a:gd name="T1" fmla="*/ 0 h 32"/>
                <a:gd name="T2" fmla="*/ 31 w 31"/>
                <a:gd name="T3" fmla="*/ 32 h 32"/>
                <a:gd name="T4" fmla="*/ 0 w 31"/>
                <a:gd name="T5" fmla="*/ 32 h 32"/>
                <a:gd name="T6" fmla="*/ 15 w 31"/>
                <a:gd name="T7" fmla="*/ 0 h 32"/>
              </a:gdLst>
              <a:ahLst/>
              <a:cxnLst>
                <a:cxn ang="0">
                  <a:pos x="T0" y="T1"/>
                </a:cxn>
                <a:cxn ang="0">
                  <a:pos x="T2" y="T3"/>
                </a:cxn>
                <a:cxn ang="0">
                  <a:pos x="T4" y="T5"/>
                </a:cxn>
                <a:cxn ang="0">
                  <a:pos x="T6" y="T7"/>
                </a:cxn>
              </a:cxnLst>
              <a:rect l="0" t="0" r="r" b="b"/>
              <a:pathLst>
                <a:path w="31" h="32">
                  <a:moveTo>
                    <a:pt x="15" y="0"/>
                  </a:moveTo>
                  <a:lnTo>
                    <a:pt x="31" y="32"/>
                  </a:lnTo>
                  <a:lnTo>
                    <a:pt x="0" y="32"/>
                  </a:lnTo>
                  <a:lnTo>
                    <a:pt x="15"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23"/>
            <p:cNvSpPr>
              <a:spLocks noEditPoints="1"/>
            </p:cNvSpPr>
            <p:nvPr/>
          </p:nvSpPr>
          <p:spPr bwMode="auto">
            <a:xfrm>
              <a:off x="1258" y="1942"/>
              <a:ext cx="35" cy="35"/>
            </a:xfrm>
            <a:custGeom>
              <a:avLst/>
              <a:gdLst>
                <a:gd name="T0" fmla="*/ 474 w 1029"/>
                <a:gd name="T1" fmla="*/ 27 h 1024"/>
                <a:gd name="T2" fmla="*/ 517 w 1029"/>
                <a:gd name="T3" fmla="*/ 0 h 1024"/>
                <a:gd name="T4" fmla="*/ 560 w 1029"/>
                <a:gd name="T5" fmla="*/ 27 h 1024"/>
                <a:gd name="T6" fmla="*/ 1021 w 1029"/>
                <a:gd name="T7" fmla="*/ 955 h 1024"/>
                <a:gd name="T8" fmla="*/ 1019 w 1029"/>
                <a:gd name="T9" fmla="*/ 1002 h 1024"/>
                <a:gd name="T10" fmla="*/ 978 w 1029"/>
                <a:gd name="T11" fmla="*/ 1024 h 1024"/>
                <a:gd name="T12" fmla="*/ 50 w 1029"/>
                <a:gd name="T13" fmla="*/ 1024 h 1024"/>
                <a:gd name="T14" fmla="*/ 10 w 1029"/>
                <a:gd name="T15" fmla="*/ 1002 h 1024"/>
                <a:gd name="T16" fmla="*/ 8 w 1029"/>
                <a:gd name="T17" fmla="*/ 955 h 1024"/>
                <a:gd name="T18" fmla="*/ 474 w 1029"/>
                <a:gd name="T19" fmla="*/ 27 h 1024"/>
                <a:gd name="T20" fmla="*/ 93 w 1029"/>
                <a:gd name="T21" fmla="*/ 998 h 1024"/>
                <a:gd name="T22" fmla="*/ 50 w 1029"/>
                <a:gd name="T23" fmla="*/ 928 h 1024"/>
                <a:gd name="T24" fmla="*/ 978 w 1029"/>
                <a:gd name="T25" fmla="*/ 928 h 1024"/>
                <a:gd name="T26" fmla="*/ 935 w 1029"/>
                <a:gd name="T27" fmla="*/ 998 h 1024"/>
                <a:gd name="T28" fmla="*/ 474 w 1029"/>
                <a:gd name="T29" fmla="*/ 70 h 1024"/>
                <a:gd name="T30" fmla="*/ 560 w 1029"/>
                <a:gd name="T31" fmla="*/ 70 h 1024"/>
                <a:gd name="T32" fmla="*/ 93 w 1029"/>
                <a:gd name="T33" fmla="*/ 99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9" h="1024">
                  <a:moveTo>
                    <a:pt x="474" y="27"/>
                  </a:moveTo>
                  <a:cubicBezTo>
                    <a:pt x="482" y="11"/>
                    <a:pt x="499" y="0"/>
                    <a:pt x="517" y="0"/>
                  </a:cubicBezTo>
                  <a:cubicBezTo>
                    <a:pt x="535" y="1"/>
                    <a:pt x="552" y="11"/>
                    <a:pt x="560" y="27"/>
                  </a:cubicBezTo>
                  <a:lnTo>
                    <a:pt x="1021" y="955"/>
                  </a:lnTo>
                  <a:cubicBezTo>
                    <a:pt x="1029" y="970"/>
                    <a:pt x="1028" y="988"/>
                    <a:pt x="1019" y="1002"/>
                  </a:cubicBezTo>
                  <a:cubicBezTo>
                    <a:pt x="1011" y="1016"/>
                    <a:pt x="995" y="1024"/>
                    <a:pt x="978" y="1024"/>
                  </a:cubicBezTo>
                  <a:lnTo>
                    <a:pt x="50" y="1024"/>
                  </a:lnTo>
                  <a:cubicBezTo>
                    <a:pt x="34" y="1024"/>
                    <a:pt x="18" y="1016"/>
                    <a:pt x="10" y="1002"/>
                  </a:cubicBezTo>
                  <a:cubicBezTo>
                    <a:pt x="1" y="987"/>
                    <a:pt x="0" y="970"/>
                    <a:pt x="8" y="955"/>
                  </a:cubicBezTo>
                  <a:lnTo>
                    <a:pt x="474" y="27"/>
                  </a:lnTo>
                  <a:close/>
                  <a:moveTo>
                    <a:pt x="93" y="998"/>
                  </a:moveTo>
                  <a:lnTo>
                    <a:pt x="50" y="928"/>
                  </a:lnTo>
                  <a:lnTo>
                    <a:pt x="978" y="928"/>
                  </a:lnTo>
                  <a:lnTo>
                    <a:pt x="935" y="998"/>
                  </a:lnTo>
                  <a:lnTo>
                    <a:pt x="474" y="70"/>
                  </a:lnTo>
                  <a:lnTo>
                    <a:pt x="560" y="70"/>
                  </a:lnTo>
                  <a:lnTo>
                    <a:pt x="93" y="998"/>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 name="Freeform 24"/>
            <p:cNvSpPr>
              <a:spLocks/>
            </p:cNvSpPr>
            <p:nvPr/>
          </p:nvSpPr>
          <p:spPr bwMode="auto">
            <a:xfrm>
              <a:off x="1523" y="1956"/>
              <a:ext cx="32" cy="32"/>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5"/>
            <p:cNvSpPr>
              <a:spLocks noEditPoints="1"/>
            </p:cNvSpPr>
            <p:nvPr/>
          </p:nvSpPr>
          <p:spPr bwMode="auto">
            <a:xfrm>
              <a:off x="1522" y="1955"/>
              <a:ext cx="34" cy="35"/>
            </a:xfrm>
            <a:custGeom>
              <a:avLst/>
              <a:gdLst>
                <a:gd name="T0" fmla="*/ 237 w 515"/>
                <a:gd name="T1" fmla="*/ 14 h 512"/>
                <a:gd name="T2" fmla="*/ 259 w 515"/>
                <a:gd name="T3" fmla="*/ 0 h 512"/>
                <a:gd name="T4" fmla="*/ 280 w 515"/>
                <a:gd name="T5" fmla="*/ 14 h 512"/>
                <a:gd name="T6" fmla="*/ 511 w 515"/>
                <a:gd name="T7" fmla="*/ 478 h 512"/>
                <a:gd name="T8" fmla="*/ 510 w 515"/>
                <a:gd name="T9" fmla="*/ 501 h 512"/>
                <a:gd name="T10" fmla="*/ 489 w 515"/>
                <a:gd name="T11" fmla="*/ 512 h 512"/>
                <a:gd name="T12" fmla="*/ 25 w 515"/>
                <a:gd name="T13" fmla="*/ 512 h 512"/>
                <a:gd name="T14" fmla="*/ 5 w 515"/>
                <a:gd name="T15" fmla="*/ 501 h 512"/>
                <a:gd name="T16" fmla="*/ 4 w 515"/>
                <a:gd name="T17" fmla="*/ 478 h 512"/>
                <a:gd name="T18" fmla="*/ 237 w 515"/>
                <a:gd name="T19" fmla="*/ 14 h 512"/>
                <a:gd name="T20" fmla="*/ 47 w 515"/>
                <a:gd name="T21" fmla="*/ 499 h 512"/>
                <a:gd name="T22" fmla="*/ 25 w 515"/>
                <a:gd name="T23" fmla="*/ 464 h 512"/>
                <a:gd name="T24" fmla="*/ 489 w 515"/>
                <a:gd name="T25" fmla="*/ 464 h 512"/>
                <a:gd name="T26" fmla="*/ 468 w 515"/>
                <a:gd name="T27" fmla="*/ 499 h 512"/>
                <a:gd name="T28" fmla="*/ 237 w 515"/>
                <a:gd name="T29" fmla="*/ 35 h 512"/>
                <a:gd name="T30" fmla="*/ 280 w 515"/>
                <a:gd name="T31" fmla="*/ 35 h 512"/>
                <a:gd name="T32" fmla="*/ 47 w 515"/>
                <a:gd name="T33" fmla="*/ 49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512">
                  <a:moveTo>
                    <a:pt x="237" y="14"/>
                  </a:moveTo>
                  <a:cubicBezTo>
                    <a:pt x="241" y="6"/>
                    <a:pt x="250" y="0"/>
                    <a:pt x="259" y="0"/>
                  </a:cubicBezTo>
                  <a:cubicBezTo>
                    <a:pt x="268" y="0"/>
                    <a:pt x="276" y="6"/>
                    <a:pt x="280" y="14"/>
                  </a:cubicBezTo>
                  <a:lnTo>
                    <a:pt x="511" y="478"/>
                  </a:lnTo>
                  <a:cubicBezTo>
                    <a:pt x="515" y="485"/>
                    <a:pt x="514" y="494"/>
                    <a:pt x="510" y="501"/>
                  </a:cubicBezTo>
                  <a:cubicBezTo>
                    <a:pt x="505" y="508"/>
                    <a:pt x="498" y="512"/>
                    <a:pt x="489" y="512"/>
                  </a:cubicBezTo>
                  <a:lnTo>
                    <a:pt x="25" y="512"/>
                  </a:lnTo>
                  <a:cubicBezTo>
                    <a:pt x="17" y="512"/>
                    <a:pt x="9" y="508"/>
                    <a:pt x="5" y="501"/>
                  </a:cubicBezTo>
                  <a:cubicBezTo>
                    <a:pt x="1" y="494"/>
                    <a:pt x="0" y="485"/>
                    <a:pt x="4" y="478"/>
                  </a:cubicBezTo>
                  <a:lnTo>
                    <a:pt x="237" y="14"/>
                  </a:lnTo>
                  <a:close/>
                  <a:moveTo>
                    <a:pt x="47" y="499"/>
                  </a:moveTo>
                  <a:lnTo>
                    <a:pt x="25" y="464"/>
                  </a:lnTo>
                  <a:lnTo>
                    <a:pt x="489" y="464"/>
                  </a:lnTo>
                  <a:lnTo>
                    <a:pt x="468" y="499"/>
                  </a:lnTo>
                  <a:lnTo>
                    <a:pt x="237" y="35"/>
                  </a:lnTo>
                  <a:lnTo>
                    <a:pt x="280" y="35"/>
                  </a:lnTo>
                  <a:lnTo>
                    <a:pt x="47" y="499"/>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31" name="Freeform 26"/>
            <p:cNvSpPr>
              <a:spLocks/>
            </p:cNvSpPr>
            <p:nvPr/>
          </p:nvSpPr>
          <p:spPr bwMode="auto">
            <a:xfrm>
              <a:off x="1787" y="1924"/>
              <a:ext cx="31" cy="32"/>
            </a:xfrm>
            <a:custGeom>
              <a:avLst/>
              <a:gdLst>
                <a:gd name="T0" fmla="*/ 16 w 31"/>
                <a:gd name="T1" fmla="*/ 0 h 32"/>
                <a:gd name="T2" fmla="*/ 31 w 31"/>
                <a:gd name="T3" fmla="*/ 32 h 32"/>
                <a:gd name="T4" fmla="*/ 0 w 31"/>
                <a:gd name="T5" fmla="*/ 32 h 32"/>
                <a:gd name="T6" fmla="*/ 16 w 31"/>
                <a:gd name="T7" fmla="*/ 0 h 32"/>
              </a:gdLst>
              <a:ahLst/>
              <a:cxnLst>
                <a:cxn ang="0">
                  <a:pos x="T0" y="T1"/>
                </a:cxn>
                <a:cxn ang="0">
                  <a:pos x="T2" y="T3"/>
                </a:cxn>
                <a:cxn ang="0">
                  <a:pos x="T4" y="T5"/>
                </a:cxn>
                <a:cxn ang="0">
                  <a:pos x="T6" y="T7"/>
                </a:cxn>
              </a:cxnLst>
              <a:rect l="0" t="0" r="r" b="b"/>
              <a:pathLst>
                <a:path w="31" h="32">
                  <a:moveTo>
                    <a:pt x="16" y="0"/>
                  </a:moveTo>
                  <a:lnTo>
                    <a:pt x="31"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48" name="Freeform 27"/>
            <p:cNvSpPr>
              <a:spLocks noEditPoints="1"/>
            </p:cNvSpPr>
            <p:nvPr/>
          </p:nvSpPr>
          <p:spPr bwMode="auto">
            <a:xfrm>
              <a:off x="1786" y="1922"/>
              <a:ext cx="34" cy="35"/>
            </a:xfrm>
            <a:custGeom>
              <a:avLst/>
              <a:gdLst>
                <a:gd name="T0" fmla="*/ 237 w 515"/>
                <a:gd name="T1" fmla="*/ 14 h 512"/>
                <a:gd name="T2" fmla="*/ 259 w 515"/>
                <a:gd name="T3" fmla="*/ 0 h 512"/>
                <a:gd name="T4" fmla="*/ 280 w 515"/>
                <a:gd name="T5" fmla="*/ 14 h 512"/>
                <a:gd name="T6" fmla="*/ 511 w 515"/>
                <a:gd name="T7" fmla="*/ 478 h 512"/>
                <a:gd name="T8" fmla="*/ 510 w 515"/>
                <a:gd name="T9" fmla="*/ 501 h 512"/>
                <a:gd name="T10" fmla="*/ 489 w 515"/>
                <a:gd name="T11" fmla="*/ 512 h 512"/>
                <a:gd name="T12" fmla="*/ 25 w 515"/>
                <a:gd name="T13" fmla="*/ 512 h 512"/>
                <a:gd name="T14" fmla="*/ 5 w 515"/>
                <a:gd name="T15" fmla="*/ 501 h 512"/>
                <a:gd name="T16" fmla="*/ 4 w 515"/>
                <a:gd name="T17" fmla="*/ 478 h 512"/>
                <a:gd name="T18" fmla="*/ 237 w 515"/>
                <a:gd name="T19" fmla="*/ 14 h 512"/>
                <a:gd name="T20" fmla="*/ 47 w 515"/>
                <a:gd name="T21" fmla="*/ 499 h 512"/>
                <a:gd name="T22" fmla="*/ 25 w 515"/>
                <a:gd name="T23" fmla="*/ 464 h 512"/>
                <a:gd name="T24" fmla="*/ 489 w 515"/>
                <a:gd name="T25" fmla="*/ 464 h 512"/>
                <a:gd name="T26" fmla="*/ 468 w 515"/>
                <a:gd name="T27" fmla="*/ 499 h 512"/>
                <a:gd name="T28" fmla="*/ 237 w 515"/>
                <a:gd name="T29" fmla="*/ 35 h 512"/>
                <a:gd name="T30" fmla="*/ 280 w 515"/>
                <a:gd name="T31" fmla="*/ 35 h 512"/>
                <a:gd name="T32" fmla="*/ 47 w 515"/>
                <a:gd name="T33" fmla="*/ 49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512">
                  <a:moveTo>
                    <a:pt x="237" y="14"/>
                  </a:moveTo>
                  <a:cubicBezTo>
                    <a:pt x="241" y="6"/>
                    <a:pt x="250" y="0"/>
                    <a:pt x="259" y="0"/>
                  </a:cubicBezTo>
                  <a:cubicBezTo>
                    <a:pt x="268" y="0"/>
                    <a:pt x="276" y="6"/>
                    <a:pt x="280" y="14"/>
                  </a:cubicBezTo>
                  <a:lnTo>
                    <a:pt x="511" y="478"/>
                  </a:lnTo>
                  <a:cubicBezTo>
                    <a:pt x="515" y="485"/>
                    <a:pt x="514" y="494"/>
                    <a:pt x="510" y="501"/>
                  </a:cubicBezTo>
                  <a:cubicBezTo>
                    <a:pt x="505" y="508"/>
                    <a:pt x="498" y="512"/>
                    <a:pt x="489" y="512"/>
                  </a:cubicBezTo>
                  <a:lnTo>
                    <a:pt x="25" y="512"/>
                  </a:lnTo>
                  <a:cubicBezTo>
                    <a:pt x="17" y="512"/>
                    <a:pt x="9" y="508"/>
                    <a:pt x="5" y="501"/>
                  </a:cubicBezTo>
                  <a:cubicBezTo>
                    <a:pt x="1" y="494"/>
                    <a:pt x="0" y="485"/>
                    <a:pt x="4" y="478"/>
                  </a:cubicBezTo>
                  <a:lnTo>
                    <a:pt x="237" y="14"/>
                  </a:lnTo>
                  <a:close/>
                  <a:moveTo>
                    <a:pt x="47" y="499"/>
                  </a:moveTo>
                  <a:lnTo>
                    <a:pt x="25" y="464"/>
                  </a:lnTo>
                  <a:lnTo>
                    <a:pt x="489" y="464"/>
                  </a:lnTo>
                  <a:lnTo>
                    <a:pt x="468" y="499"/>
                  </a:lnTo>
                  <a:lnTo>
                    <a:pt x="237" y="35"/>
                  </a:lnTo>
                  <a:lnTo>
                    <a:pt x="280" y="35"/>
                  </a:lnTo>
                  <a:lnTo>
                    <a:pt x="47" y="499"/>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49" name="Freeform 28"/>
            <p:cNvSpPr>
              <a:spLocks/>
            </p:cNvSpPr>
            <p:nvPr/>
          </p:nvSpPr>
          <p:spPr bwMode="auto">
            <a:xfrm>
              <a:off x="2051" y="1841"/>
              <a:ext cx="32" cy="32"/>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52" name="Freeform 29"/>
            <p:cNvSpPr>
              <a:spLocks noEditPoints="1"/>
            </p:cNvSpPr>
            <p:nvPr/>
          </p:nvSpPr>
          <p:spPr bwMode="auto">
            <a:xfrm>
              <a:off x="2050" y="1839"/>
              <a:ext cx="34" cy="35"/>
            </a:xfrm>
            <a:custGeom>
              <a:avLst/>
              <a:gdLst>
                <a:gd name="T0" fmla="*/ 237 w 515"/>
                <a:gd name="T1" fmla="*/ 14 h 512"/>
                <a:gd name="T2" fmla="*/ 259 w 515"/>
                <a:gd name="T3" fmla="*/ 0 h 512"/>
                <a:gd name="T4" fmla="*/ 280 w 515"/>
                <a:gd name="T5" fmla="*/ 14 h 512"/>
                <a:gd name="T6" fmla="*/ 511 w 515"/>
                <a:gd name="T7" fmla="*/ 478 h 512"/>
                <a:gd name="T8" fmla="*/ 510 w 515"/>
                <a:gd name="T9" fmla="*/ 501 h 512"/>
                <a:gd name="T10" fmla="*/ 489 w 515"/>
                <a:gd name="T11" fmla="*/ 512 h 512"/>
                <a:gd name="T12" fmla="*/ 25 w 515"/>
                <a:gd name="T13" fmla="*/ 512 h 512"/>
                <a:gd name="T14" fmla="*/ 5 w 515"/>
                <a:gd name="T15" fmla="*/ 501 h 512"/>
                <a:gd name="T16" fmla="*/ 4 w 515"/>
                <a:gd name="T17" fmla="*/ 478 h 512"/>
                <a:gd name="T18" fmla="*/ 237 w 515"/>
                <a:gd name="T19" fmla="*/ 14 h 512"/>
                <a:gd name="T20" fmla="*/ 47 w 515"/>
                <a:gd name="T21" fmla="*/ 499 h 512"/>
                <a:gd name="T22" fmla="*/ 25 w 515"/>
                <a:gd name="T23" fmla="*/ 464 h 512"/>
                <a:gd name="T24" fmla="*/ 489 w 515"/>
                <a:gd name="T25" fmla="*/ 464 h 512"/>
                <a:gd name="T26" fmla="*/ 468 w 515"/>
                <a:gd name="T27" fmla="*/ 499 h 512"/>
                <a:gd name="T28" fmla="*/ 237 w 515"/>
                <a:gd name="T29" fmla="*/ 35 h 512"/>
                <a:gd name="T30" fmla="*/ 280 w 515"/>
                <a:gd name="T31" fmla="*/ 35 h 512"/>
                <a:gd name="T32" fmla="*/ 47 w 515"/>
                <a:gd name="T33" fmla="*/ 49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512">
                  <a:moveTo>
                    <a:pt x="237" y="14"/>
                  </a:moveTo>
                  <a:cubicBezTo>
                    <a:pt x="241" y="6"/>
                    <a:pt x="250" y="0"/>
                    <a:pt x="259" y="0"/>
                  </a:cubicBezTo>
                  <a:cubicBezTo>
                    <a:pt x="268" y="0"/>
                    <a:pt x="276" y="6"/>
                    <a:pt x="280" y="14"/>
                  </a:cubicBezTo>
                  <a:lnTo>
                    <a:pt x="511" y="478"/>
                  </a:lnTo>
                  <a:cubicBezTo>
                    <a:pt x="515" y="485"/>
                    <a:pt x="514" y="494"/>
                    <a:pt x="510" y="501"/>
                  </a:cubicBezTo>
                  <a:cubicBezTo>
                    <a:pt x="505" y="508"/>
                    <a:pt x="498" y="512"/>
                    <a:pt x="489" y="512"/>
                  </a:cubicBezTo>
                  <a:lnTo>
                    <a:pt x="25" y="512"/>
                  </a:lnTo>
                  <a:cubicBezTo>
                    <a:pt x="17" y="512"/>
                    <a:pt x="9" y="508"/>
                    <a:pt x="5" y="501"/>
                  </a:cubicBezTo>
                  <a:cubicBezTo>
                    <a:pt x="1" y="494"/>
                    <a:pt x="0" y="485"/>
                    <a:pt x="4" y="478"/>
                  </a:cubicBezTo>
                  <a:lnTo>
                    <a:pt x="237" y="14"/>
                  </a:lnTo>
                  <a:close/>
                  <a:moveTo>
                    <a:pt x="47" y="499"/>
                  </a:moveTo>
                  <a:lnTo>
                    <a:pt x="25" y="464"/>
                  </a:lnTo>
                  <a:lnTo>
                    <a:pt x="489" y="464"/>
                  </a:lnTo>
                  <a:lnTo>
                    <a:pt x="468" y="499"/>
                  </a:lnTo>
                  <a:lnTo>
                    <a:pt x="237" y="35"/>
                  </a:lnTo>
                  <a:lnTo>
                    <a:pt x="280" y="35"/>
                  </a:lnTo>
                  <a:lnTo>
                    <a:pt x="47" y="499"/>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53" name="Freeform 30"/>
            <p:cNvSpPr>
              <a:spLocks/>
            </p:cNvSpPr>
            <p:nvPr/>
          </p:nvSpPr>
          <p:spPr bwMode="auto">
            <a:xfrm>
              <a:off x="2315" y="1931"/>
              <a:ext cx="31" cy="32"/>
            </a:xfrm>
            <a:custGeom>
              <a:avLst/>
              <a:gdLst>
                <a:gd name="T0" fmla="*/ 16 w 31"/>
                <a:gd name="T1" fmla="*/ 0 h 32"/>
                <a:gd name="T2" fmla="*/ 31 w 31"/>
                <a:gd name="T3" fmla="*/ 32 h 32"/>
                <a:gd name="T4" fmla="*/ 0 w 31"/>
                <a:gd name="T5" fmla="*/ 32 h 32"/>
                <a:gd name="T6" fmla="*/ 16 w 31"/>
                <a:gd name="T7" fmla="*/ 0 h 32"/>
              </a:gdLst>
              <a:ahLst/>
              <a:cxnLst>
                <a:cxn ang="0">
                  <a:pos x="T0" y="T1"/>
                </a:cxn>
                <a:cxn ang="0">
                  <a:pos x="T2" y="T3"/>
                </a:cxn>
                <a:cxn ang="0">
                  <a:pos x="T4" y="T5"/>
                </a:cxn>
                <a:cxn ang="0">
                  <a:pos x="T6" y="T7"/>
                </a:cxn>
              </a:cxnLst>
              <a:rect l="0" t="0" r="r" b="b"/>
              <a:pathLst>
                <a:path w="31" h="32">
                  <a:moveTo>
                    <a:pt x="16" y="0"/>
                  </a:moveTo>
                  <a:lnTo>
                    <a:pt x="31"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54" name="Freeform 31"/>
            <p:cNvSpPr>
              <a:spLocks noEditPoints="1"/>
            </p:cNvSpPr>
            <p:nvPr/>
          </p:nvSpPr>
          <p:spPr bwMode="auto">
            <a:xfrm>
              <a:off x="2314" y="1929"/>
              <a:ext cx="34" cy="36"/>
            </a:xfrm>
            <a:custGeom>
              <a:avLst/>
              <a:gdLst>
                <a:gd name="T0" fmla="*/ 237 w 515"/>
                <a:gd name="T1" fmla="*/ 14 h 512"/>
                <a:gd name="T2" fmla="*/ 259 w 515"/>
                <a:gd name="T3" fmla="*/ 0 h 512"/>
                <a:gd name="T4" fmla="*/ 280 w 515"/>
                <a:gd name="T5" fmla="*/ 14 h 512"/>
                <a:gd name="T6" fmla="*/ 511 w 515"/>
                <a:gd name="T7" fmla="*/ 478 h 512"/>
                <a:gd name="T8" fmla="*/ 510 w 515"/>
                <a:gd name="T9" fmla="*/ 501 h 512"/>
                <a:gd name="T10" fmla="*/ 489 w 515"/>
                <a:gd name="T11" fmla="*/ 512 h 512"/>
                <a:gd name="T12" fmla="*/ 25 w 515"/>
                <a:gd name="T13" fmla="*/ 512 h 512"/>
                <a:gd name="T14" fmla="*/ 5 w 515"/>
                <a:gd name="T15" fmla="*/ 501 h 512"/>
                <a:gd name="T16" fmla="*/ 4 w 515"/>
                <a:gd name="T17" fmla="*/ 478 h 512"/>
                <a:gd name="T18" fmla="*/ 237 w 515"/>
                <a:gd name="T19" fmla="*/ 14 h 512"/>
                <a:gd name="T20" fmla="*/ 47 w 515"/>
                <a:gd name="T21" fmla="*/ 499 h 512"/>
                <a:gd name="T22" fmla="*/ 25 w 515"/>
                <a:gd name="T23" fmla="*/ 464 h 512"/>
                <a:gd name="T24" fmla="*/ 489 w 515"/>
                <a:gd name="T25" fmla="*/ 464 h 512"/>
                <a:gd name="T26" fmla="*/ 468 w 515"/>
                <a:gd name="T27" fmla="*/ 499 h 512"/>
                <a:gd name="T28" fmla="*/ 237 w 515"/>
                <a:gd name="T29" fmla="*/ 35 h 512"/>
                <a:gd name="T30" fmla="*/ 280 w 515"/>
                <a:gd name="T31" fmla="*/ 35 h 512"/>
                <a:gd name="T32" fmla="*/ 47 w 515"/>
                <a:gd name="T33" fmla="*/ 49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512">
                  <a:moveTo>
                    <a:pt x="237" y="14"/>
                  </a:moveTo>
                  <a:cubicBezTo>
                    <a:pt x="241" y="6"/>
                    <a:pt x="250" y="0"/>
                    <a:pt x="259" y="0"/>
                  </a:cubicBezTo>
                  <a:cubicBezTo>
                    <a:pt x="268" y="0"/>
                    <a:pt x="276" y="6"/>
                    <a:pt x="280" y="14"/>
                  </a:cubicBezTo>
                  <a:lnTo>
                    <a:pt x="511" y="478"/>
                  </a:lnTo>
                  <a:cubicBezTo>
                    <a:pt x="515" y="485"/>
                    <a:pt x="514" y="494"/>
                    <a:pt x="510" y="501"/>
                  </a:cubicBezTo>
                  <a:cubicBezTo>
                    <a:pt x="505" y="508"/>
                    <a:pt x="498" y="512"/>
                    <a:pt x="489" y="512"/>
                  </a:cubicBezTo>
                  <a:lnTo>
                    <a:pt x="25" y="512"/>
                  </a:lnTo>
                  <a:cubicBezTo>
                    <a:pt x="17" y="512"/>
                    <a:pt x="9" y="508"/>
                    <a:pt x="5" y="501"/>
                  </a:cubicBezTo>
                  <a:cubicBezTo>
                    <a:pt x="1" y="494"/>
                    <a:pt x="0" y="485"/>
                    <a:pt x="4" y="478"/>
                  </a:cubicBezTo>
                  <a:lnTo>
                    <a:pt x="237" y="14"/>
                  </a:lnTo>
                  <a:close/>
                  <a:moveTo>
                    <a:pt x="47" y="499"/>
                  </a:moveTo>
                  <a:lnTo>
                    <a:pt x="25" y="464"/>
                  </a:lnTo>
                  <a:lnTo>
                    <a:pt x="489" y="464"/>
                  </a:lnTo>
                  <a:lnTo>
                    <a:pt x="468" y="499"/>
                  </a:lnTo>
                  <a:lnTo>
                    <a:pt x="237" y="35"/>
                  </a:lnTo>
                  <a:lnTo>
                    <a:pt x="280" y="35"/>
                  </a:lnTo>
                  <a:lnTo>
                    <a:pt x="47" y="499"/>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55" name="Freeform 32"/>
            <p:cNvSpPr>
              <a:spLocks/>
            </p:cNvSpPr>
            <p:nvPr/>
          </p:nvSpPr>
          <p:spPr bwMode="auto">
            <a:xfrm>
              <a:off x="2579" y="1852"/>
              <a:ext cx="31" cy="32"/>
            </a:xfrm>
            <a:custGeom>
              <a:avLst/>
              <a:gdLst>
                <a:gd name="T0" fmla="*/ 16 w 31"/>
                <a:gd name="T1" fmla="*/ 0 h 32"/>
                <a:gd name="T2" fmla="*/ 31 w 31"/>
                <a:gd name="T3" fmla="*/ 32 h 32"/>
                <a:gd name="T4" fmla="*/ 0 w 31"/>
                <a:gd name="T5" fmla="*/ 32 h 32"/>
                <a:gd name="T6" fmla="*/ 16 w 31"/>
                <a:gd name="T7" fmla="*/ 0 h 32"/>
              </a:gdLst>
              <a:ahLst/>
              <a:cxnLst>
                <a:cxn ang="0">
                  <a:pos x="T0" y="T1"/>
                </a:cxn>
                <a:cxn ang="0">
                  <a:pos x="T2" y="T3"/>
                </a:cxn>
                <a:cxn ang="0">
                  <a:pos x="T4" y="T5"/>
                </a:cxn>
                <a:cxn ang="0">
                  <a:pos x="T6" y="T7"/>
                </a:cxn>
              </a:cxnLst>
              <a:rect l="0" t="0" r="r" b="b"/>
              <a:pathLst>
                <a:path w="31" h="32">
                  <a:moveTo>
                    <a:pt x="16" y="0"/>
                  </a:moveTo>
                  <a:lnTo>
                    <a:pt x="31"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56" name="Freeform 33"/>
            <p:cNvSpPr>
              <a:spLocks noEditPoints="1"/>
            </p:cNvSpPr>
            <p:nvPr/>
          </p:nvSpPr>
          <p:spPr bwMode="auto">
            <a:xfrm>
              <a:off x="2577" y="1850"/>
              <a:ext cx="35" cy="35"/>
            </a:xfrm>
            <a:custGeom>
              <a:avLst/>
              <a:gdLst>
                <a:gd name="T0" fmla="*/ 118 w 257"/>
                <a:gd name="T1" fmla="*/ 7 h 256"/>
                <a:gd name="T2" fmla="*/ 129 w 257"/>
                <a:gd name="T3" fmla="*/ 0 h 256"/>
                <a:gd name="T4" fmla="*/ 140 w 257"/>
                <a:gd name="T5" fmla="*/ 7 h 256"/>
                <a:gd name="T6" fmla="*/ 255 w 257"/>
                <a:gd name="T7" fmla="*/ 239 h 256"/>
                <a:gd name="T8" fmla="*/ 255 w 257"/>
                <a:gd name="T9" fmla="*/ 251 h 256"/>
                <a:gd name="T10" fmla="*/ 244 w 257"/>
                <a:gd name="T11" fmla="*/ 256 h 256"/>
                <a:gd name="T12" fmla="*/ 12 w 257"/>
                <a:gd name="T13" fmla="*/ 256 h 256"/>
                <a:gd name="T14" fmla="*/ 2 w 257"/>
                <a:gd name="T15" fmla="*/ 251 h 256"/>
                <a:gd name="T16" fmla="*/ 2 w 257"/>
                <a:gd name="T17" fmla="*/ 239 h 256"/>
                <a:gd name="T18" fmla="*/ 118 w 257"/>
                <a:gd name="T19" fmla="*/ 7 h 256"/>
                <a:gd name="T20" fmla="*/ 23 w 257"/>
                <a:gd name="T21" fmla="*/ 250 h 256"/>
                <a:gd name="T22" fmla="*/ 12 w 257"/>
                <a:gd name="T23" fmla="*/ 232 h 256"/>
                <a:gd name="T24" fmla="*/ 244 w 257"/>
                <a:gd name="T25" fmla="*/ 232 h 256"/>
                <a:gd name="T26" fmla="*/ 234 w 257"/>
                <a:gd name="T27" fmla="*/ 250 h 256"/>
                <a:gd name="T28" fmla="*/ 118 w 257"/>
                <a:gd name="T29" fmla="*/ 18 h 256"/>
                <a:gd name="T30" fmla="*/ 140 w 257"/>
                <a:gd name="T31" fmla="*/ 18 h 256"/>
                <a:gd name="T32" fmla="*/ 23 w 257"/>
                <a:gd name="T33"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256">
                  <a:moveTo>
                    <a:pt x="118" y="7"/>
                  </a:moveTo>
                  <a:cubicBezTo>
                    <a:pt x="120" y="3"/>
                    <a:pt x="125" y="0"/>
                    <a:pt x="129" y="0"/>
                  </a:cubicBezTo>
                  <a:cubicBezTo>
                    <a:pt x="134" y="0"/>
                    <a:pt x="138" y="3"/>
                    <a:pt x="140" y="7"/>
                  </a:cubicBezTo>
                  <a:lnTo>
                    <a:pt x="255" y="239"/>
                  </a:lnTo>
                  <a:cubicBezTo>
                    <a:pt x="257" y="243"/>
                    <a:pt x="257" y="247"/>
                    <a:pt x="255" y="251"/>
                  </a:cubicBezTo>
                  <a:cubicBezTo>
                    <a:pt x="252" y="254"/>
                    <a:pt x="249" y="256"/>
                    <a:pt x="244" y="256"/>
                  </a:cubicBezTo>
                  <a:lnTo>
                    <a:pt x="12" y="256"/>
                  </a:lnTo>
                  <a:cubicBezTo>
                    <a:pt x="8" y="256"/>
                    <a:pt x="4" y="254"/>
                    <a:pt x="2" y="251"/>
                  </a:cubicBezTo>
                  <a:cubicBezTo>
                    <a:pt x="0" y="247"/>
                    <a:pt x="0" y="243"/>
                    <a:pt x="2" y="239"/>
                  </a:cubicBezTo>
                  <a:lnTo>
                    <a:pt x="118" y="7"/>
                  </a:lnTo>
                  <a:close/>
                  <a:moveTo>
                    <a:pt x="23" y="250"/>
                  </a:moveTo>
                  <a:lnTo>
                    <a:pt x="12" y="232"/>
                  </a:lnTo>
                  <a:lnTo>
                    <a:pt x="244" y="232"/>
                  </a:lnTo>
                  <a:lnTo>
                    <a:pt x="234" y="250"/>
                  </a:lnTo>
                  <a:lnTo>
                    <a:pt x="118" y="18"/>
                  </a:lnTo>
                  <a:lnTo>
                    <a:pt x="140" y="18"/>
                  </a:lnTo>
                  <a:lnTo>
                    <a:pt x="23" y="250"/>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57" name="Freeform 34"/>
            <p:cNvSpPr>
              <a:spLocks/>
            </p:cNvSpPr>
            <p:nvPr/>
          </p:nvSpPr>
          <p:spPr bwMode="auto">
            <a:xfrm>
              <a:off x="2843" y="1849"/>
              <a:ext cx="31" cy="32"/>
            </a:xfrm>
            <a:custGeom>
              <a:avLst/>
              <a:gdLst>
                <a:gd name="T0" fmla="*/ 15 w 31"/>
                <a:gd name="T1" fmla="*/ 0 h 32"/>
                <a:gd name="T2" fmla="*/ 31 w 31"/>
                <a:gd name="T3" fmla="*/ 32 h 32"/>
                <a:gd name="T4" fmla="*/ 0 w 31"/>
                <a:gd name="T5" fmla="*/ 32 h 32"/>
                <a:gd name="T6" fmla="*/ 15 w 31"/>
                <a:gd name="T7" fmla="*/ 0 h 32"/>
              </a:gdLst>
              <a:ahLst/>
              <a:cxnLst>
                <a:cxn ang="0">
                  <a:pos x="T0" y="T1"/>
                </a:cxn>
                <a:cxn ang="0">
                  <a:pos x="T2" y="T3"/>
                </a:cxn>
                <a:cxn ang="0">
                  <a:pos x="T4" y="T5"/>
                </a:cxn>
                <a:cxn ang="0">
                  <a:pos x="T6" y="T7"/>
                </a:cxn>
              </a:cxnLst>
              <a:rect l="0" t="0" r="r" b="b"/>
              <a:pathLst>
                <a:path w="31" h="32">
                  <a:moveTo>
                    <a:pt x="15" y="0"/>
                  </a:moveTo>
                  <a:lnTo>
                    <a:pt x="31" y="32"/>
                  </a:lnTo>
                  <a:lnTo>
                    <a:pt x="0" y="32"/>
                  </a:lnTo>
                  <a:lnTo>
                    <a:pt x="15"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58" name="Freeform 35"/>
            <p:cNvSpPr>
              <a:spLocks noEditPoints="1"/>
            </p:cNvSpPr>
            <p:nvPr/>
          </p:nvSpPr>
          <p:spPr bwMode="auto">
            <a:xfrm>
              <a:off x="2841" y="1847"/>
              <a:ext cx="35" cy="35"/>
            </a:xfrm>
            <a:custGeom>
              <a:avLst/>
              <a:gdLst>
                <a:gd name="T0" fmla="*/ 118 w 257"/>
                <a:gd name="T1" fmla="*/ 7 h 256"/>
                <a:gd name="T2" fmla="*/ 129 w 257"/>
                <a:gd name="T3" fmla="*/ 0 h 256"/>
                <a:gd name="T4" fmla="*/ 140 w 257"/>
                <a:gd name="T5" fmla="*/ 7 h 256"/>
                <a:gd name="T6" fmla="*/ 255 w 257"/>
                <a:gd name="T7" fmla="*/ 239 h 256"/>
                <a:gd name="T8" fmla="*/ 255 w 257"/>
                <a:gd name="T9" fmla="*/ 251 h 256"/>
                <a:gd name="T10" fmla="*/ 244 w 257"/>
                <a:gd name="T11" fmla="*/ 256 h 256"/>
                <a:gd name="T12" fmla="*/ 12 w 257"/>
                <a:gd name="T13" fmla="*/ 256 h 256"/>
                <a:gd name="T14" fmla="*/ 2 w 257"/>
                <a:gd name="T15" fmla="*/ 251 h 256"/>
                <a:gd name="T16" fmla="*/ 2 w 257"/>
                <a:gd name="T17" fmla="*/ 239 h 256"/>
                <a:gd name="T18" fmla="*/ 118 w 257"/>
                <a:gd name="T19" fmla="*/ 7 h 256"/>
                <a:gd name="T20" fmla="*/ 23 w 257"/>
                <a:gd name="T21" fmla="*/ 250 h 256"/>
                <a:gd name="T22" fmla="*/ 12 w 257"/>
                <a:gd name="T23" fmla="*/ 232 h 256"/>
                <a:gd name="T24" fmla="*/ 244 w 257"/>
                <a:gd name="T25" fmla="*/ 232 h 256"/>
                <a:gd name="T26" fmla="*/ 234 w 257"/>
                <a:gd name="T27" fmla="*/ 250 h 256"/>
                <a:gd name="T28" fmla="*/ 118 w 257"/>
                <a:gd name="T29" fmla="*/ 18 h 256"/>
                <a:gd name="T30" fmla="*/ 140 w 257"/>
                <a:gd name="T31" fmla="*/ 18 h 256"/>
                <a:gd name="T32" fmla="*/ 23 w 257"/>
                <a:gd name="T33"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256">
                  <a:moveTo>
                    <a:pt x="118" y="7"/>
                  </a:moveTo>
                  <a:cubicBezTo>
                    <a:pt x="120" y="3"/>
                    <a:pt x="125" y="0"/>
                    <a:pt x="129" y="0"/>
                  </a:cubicBezTo>
                  <a:cubicBezTo>
                    <a:pt x="134" y="0"/>
                    <a:pt x="138" y="3"/>
                    <a:pt x="140" y="7"/>
                  </a:cubicBezTo>
                  <a:lnTo>
                    <a:pt x="255" y="239"/>
                  </a:lnTo>
                  <a:cubicBezTo>
                    <a:pt x="257" y="243"/>
                    <a:pt x="257" y="247"/>
                    <a:pt x="255" y="251"/>
                  </a:cubicBezTo>
                  <a:cubicBezTo>
                    <a:pt x="252" y="254"/>
                    <a:pt x="249" y="256"/>
                    <a:pt x="244" y="256"/>
                  </a:cubicBezTo>
                  <a:lnTo>
                    <a:pt x="12" y="256"/>
                  </a:lnTo>
                  <a:cubicBezTo>
                    <a:pt x="8" y="256"/>
                    <a:pt x="4" y="254"/>
                    <a:pt x="2" y="251"/>
                  </a:cubicBezTo>
                  <a:cubicBezTo>
                    <a:pt x="0" y="247"/>
                    <a:pt x="0" y="243"/>
                    <a:pt x="2" y="239"/>
                  </a:cubicBezTo>
                  <a:lnTo>
                    <a:pt x="118" y="7"/>
                  </a:lnTo>
                  <a:close/>
                  <a:moveTo>
                    <a:pt x="23" y="250"/>
                  </a:moveTo>
                  <a:lnTo>
                    <a:pt x="12" y="232"/>
                  </a:lnTo>
                  <a:lnTo>
                    <a:pt x="244" y="232"/>
                  </a:lnTo>
                  <a:lnTo>
                    <a:pt x="234" y="250"/>
                  </a:lnTo>
                  <a:lnTo>
                    <a:pt x="118" y="18"/>
                  </a:lnTo>
                  <a:lnTo>
                    <a:pt x="140" y="18"/>
                  </a:lnTo>
                  <a:lnTo>
                    <a:pt x="23" y="250"/>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59" name="Freeform 36"/>
            <p:cNvSpPr>
              <a:spLocks/>
            </p:cNvSpPr>
            <p:nvPr/>
          </p:nvSpPr>
          <p:spPr bwMode="auto">
            <a:xfrm>
              <a:off x="3106" y="1951"/>
              <a:ext cx="32" cy="32"/>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60" name="Freeform 37"/>
            <p:cNvSpPr>
              <a:spLocks noEditPoints="1"/>
            </p:cNvSpPr>
            <p:nvPr/>
          </p:nvSpPr>
          <p:spPr bwMode="auto">
            <a:xfrm>
              <a:off x="3105" y="1949"/>
              <a:ext cx="34" cy="35"/>
            </a:xfrm>
            <a:custGeom>
              <a:avLst/>
              <a:gdLst>
                <a:gd name="T0" fmla="*/ 118 w 257"/>
                <a:gd name="T1" fmla="*/ 7 h 256"/>
                <a:gd name="T2" fmla="*/ 129 w 257"/>
                <a:gd name="T3" fmla="*/ 0 h 256"/>
                <a:gd name="T4" fmla="*/ 140 w 257"/>
                <a:gd name="T5" fmla="*/ 7 h 256"/>
                <a:gd name="T6" fmla="*/ 255 w 257"/>
                <a:gd name="T7" fmla="*/ 239 h 256"/>
                <a:gd name="T8" fmla="*/ 255 w 257"/>
                <a:gd name="T9" fmla="*/ 251 h 256"/>
                <a:gd name="T10" fmla="*/ 244 w 257"/>
                <a:gd name="T11" fmla="*/ 256 h 256"/>
                <a:gd name="T12" fmla="*/ 12 w 257"/>
                <a:gd name="T13" fmla="*/ 256 h 256"/>
                <a:gd name="T14" fmla="*/ 2 w 257"/>
                <a:gd name="T15" fmla="*/ 251 h 256"/>
                <a:gd name="T16" fmla="*/ 2 w 257"/>
                <a:gd name="T17" fmla="*/ 239 h 256"/>
                <a:gd name="T18" fmla="*/ 118 w 257"/>
                <a:gd name="T19" fmla="*/ 7 h 256"/>
                <a:gd name="T20" fmla="*/ 23 w 257"/>
                <a:gd name="T21" fmla="*/ 250 h 256"/>
                <a:gd name="T22" fmla="*/ 12 w 257"/>
                <a:gd name="T23" fmla="*/ 232 h 256"/>
                <a:gd name="T24" fmla="*/ 244 w 257"/>
                <a:gd name="T25" fmla="*/ 232 h 256"/>
                <a:gd name="T26" fmla="*/ 234 w 257"/>
                <a:gd name="T27" fmla="*/ 250 h 256"/>
                <a:gd name="T28" fmla="*/ 118 w 257"/>
                <a:gd name="T29" fmla="*/ 18 h 256"/>
                <a:gd name="T30" fmla="*/ 140 w 257"/>
                <a:gd name="T31" fmla="*/ 18 h 256"/>
                <a:gd name="T32" fmla="*/ 23 w 257"/>
                <a:gd name="T33"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256">
                  <a:moveTo>
                    <a:pt x="118" y="7"/>
                  </a:moveTo>
                  <a:cubicBezTo>
                    <a:pt x="120" y="3"/>
                    <a:pt x="125" y="0"/>
                    <a:pt x="129" y="0"/>
                  </a:cubicBezTo>
                  <a:cubicBezTo>
                    <a:pt x="134" y="0"/>
                    <a:pt x="138" y="3"/>
                    <a:pt x="140" y="7"/>
                  </a:cubicBezTo>
                  <a:lnTo>
                    <a:pt x="255" y="239"/>
                  </a:lnTo>
                  <a:cubicBezTo>
                    <a:pt x="257" y="243"/>
                    <a:pt x="257" y="247"/>
                    <a:pt x="255" y="251"/>
                  </a:cubicBezTo>
                  <a:cubicBezTo>
                    <a:pt x="252" y="254"/>
                    <a:pt x="249" y="256"/>
                    <a:pt x="244" y="256"/>
                  </a:cubicBezTo>
                  <a:lnTo>
                    <a:pt x="12" y="256"/>
                  </a:lnTo>
                  <a:cubicBezTo>
                    <a:pt x="8" y="256"/>
                    <a:pt x="4" y="254"/>
                    <a:pt x="2" y="251"/>
                  </a:cubicBezTo>
                  <a:cubicBezTo>
                    <a:pt x="0" y="247"/>
                    <a:pt x="0" y="243"/>
                    <a:pt x="2" y="239"/>
                  </a:cubicBezTo>
                  <a:lnTo>
                    <a:pt x="118" y="7"/>
                  </a:lnTo>
                  <a:close/>
                  <a:moveTo>
                    <a:pt x="23" y="250"/>
                  </a:moveTo>
                  <a:lnTo>
                    <a:pt x="12" y="232"/>
                  </a:lnTo>
                  <a:lnTo>
                    <a:pt x="244" y="232"/>
                  </a:lnTo>
                  <a:lnTo>
                    <a:pt x="234" y="250"/>
                  </a:lnTo>
                  <a:lnTo>
                    <a:pt x="118" y="18"/>
                  </a:lnTo>
                  <a:lnTo>
                    <a:pt x="140" y="18"/>
                  </a:lnTo>
                  <a:lnTo>
                    <a:pt x="23" y="250"/>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61" name="Freeform 38"/>
            <p:cNvSpPr>
              <a:spLocks/>
            </p:cNvSpPr>
            <p:nvPr/>
          </p:nvSpPr>
          <p:spPr bwMode="auto">
            <a:xfrm>
              <a:off x="3370" y="1850"/>
              <a:ext cx="31" cy="31"/>
            </a:xfrm>
            <a:custGeom>
              <a:avLst/>
              <a:gdLst>
                <a:gd name="T0" fmla="*/ 16 w 31"/>
                <a:gd name="T1" fmla="*/ 0 h 31"/>
                <a:gd name="T2" fmla="*/ 31 w 31"/>
                <a:gd name="T3" fmla="*/ 31 h 31"/>
                <a:gd name="T4" fmla="*/ 0 w 31"/>
                <a:gd name="T5" fmla="*/ 31 h 31"/>
                <a:gd name="T6" fmla="*/ 16 w 31"/>
                <a:gd name="T7" fmla="*/ 0 h 31"/>
              </a:gdLst>
              <a:ahLst/>
              <a:cxnLst>
                <a:cxn ang="0">
                  <a:pos x="T0" y="T1"/>
                </a:cxn>
                <a:cxn ang="0">
                  <a:pos x="T2" y="T3"/>
                </a:cxn>
                <a:cxn ang="0">
                  <a:pos x="T4" y="T5"/>
                </a:cxn>
                <a:cxn ang="0">
                  <a:pos x="T6" y="T7"/>
                </a:cxn>
              </a:cxnLst>
              <a:rect l="0" t="0" r="r" b="b"/>
              <a:pathLst>
                <a:path w="31" h="31">
                  <a:moveTo>
                    <a:pt x="16" y="0"/>
                  </a:moveTo>
                  <a:lnTo>
                    <a:pt x="31" y="31"/>
                  </a:lnTo>
                  <a:lnTo>
                    <a:pt x="0" y="31"/>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62" name="Freeform 39"/>
            <p:cNvSpPr>
              <a:spLocks noEditPoints="1"/>
            </p:cNvSpPr>
            <p:nvPr/>
          </p:nvSpPr>
          <p:spPr bwMode="auto">
            <a:xfrm>
              <a:off x="3369" y="1848"/>
              <a:ext cx="34" cy="35"/>
            </a:xfrm>
            <a:custGeom>
              <a:avLst/>
              <a:gdLst>
                <a:gd name="T0" fmla="*/ 118 w 257"/>
                <a:gd name="T1" fmla="*/ 7 h 256"/>
                <a:gd name="T2" fmla="*/ 129 w 257"/>
                <a:gd name="T3" fmla="*/ 0 h 256"/>
                <a:gd name="T4" fmla="*/ 140 w 257"/>
                <a:gd name="T5" fmla="*/ 7 h 256"/>
                <a:gd name="T6" fmla="*/ 255 w 257"/>
                <a:gd name="T7" fmla="*/ 239 h 256"/>
                <a:gd name="T8" fmla="*/ 255 w 257"/>
                <a:gd name="T9" fmla="*/ 251 h 256"/>
                <a:gd name="T10" fmla="*/ 244 w 257"/>
                <a:gd name="T11" fmla="*/ 256 h 256"/>
                <a:gd name="T12" fmla="*/ 12 w 257"/>
                <a:gd name="T13" fmla="*/ 256 h 256"/>
                <a:gd name="T14" fmla="*/ 2 w 257"/>
                <a:gd name="T15" fmla="*/ 251 h 256"/>
                <a:gd name="T16" fmla="*/ 2 w 257"/>
                <a:gd name="T17" fmla="*/ 239 h 256"/>
                <a:gd name="T18" fmla="*/ 118 w 257"/>
                <a:gd name="T19" fmla="*/ 7 h 256"/>
                <a:gd name="T20" fmla="*/ 23 w 257"/>
                <a:gd name="T21" fmla="*/ 250 h 256"/>
                <a:gd name="T22" fmla="*/ 12 w 257"/>
                <a:gd name="T23" fmla="*/ 232 h 256"/>
                <a:gd name="T24" fmla="*/ 244 w 257"/>
                <a:gd name="T25" fmla="*/ 232 h 256"/>
                <a:gd name="T26" fmla="*/ 234 w 257"/>
                <a:gd name="T27" fmla="*/ 250 h 256"/>
                <a:gd name="T28" fmla="*/ 118 w 257"/>
                <a:gd name="T29" fmla="*/ 18 h 256"/>
                <a:gd name="T30" fmla="*/ 140 w 257"/>
                <a:gd name="T31" fmla="*/ 18 h 256"/>
                <a:gd name="T32" fmla="*/ 23 w 257"/>
                <a:gd name="T33"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256">
                  <a:moveTo>
                    <a:pt x="118" y="7"/>
                  </a:moveTo>
                  <a:cubicBezTo>
                    <a:pt x="120" y="3"/>
                    <a:pt x="125" y="0"/>
                    <a:pt x="129" y="0"/>
                  </a:cubicBezTo>
                  <a:cubicBezTo>
                    <a:pt x="134" y="0"/>
                    <a:pt x="138" y="3"/>
                    <a:pt x="140" y="7"/>
                  </a:cubicBezTo>
                  <a:lnTo>
                    <a:pt x="255" y="239"/>
                  </a:lnTo>
                  <a:cubicBezTo>
                    <a:pt x="257" y="243"/>
                    <a:pt x="257" y="247"/>
                    <a:pt x="255" y="251"/>
                  </a:cubicBezTo>
                  <a:cubicBezTo>
                    <a:pt x="252" y="254"/>
                    <a:pt x="249" y="256"/>
                    <a:pt x="244" y="256"/>
                  </a:cubicBezTo>
                  <a:lnTo>
                    <a:pt x="12" y="256"/>
                  </a:lnTo>
                  <a:cubicBezTo>
                    <a:pt x="8" y="256"/>
                    <a:pt x="4" y="254"/>
                    <a:pt x="2" y="251"/>
                  </a:cubicBezTo>
                  <a:cubicBezTo>
                    <a:pt x="0" y="247"/>
                    <a:pt x="0" y="243"/>
                    <a:pt x="2" y="239"/>
                  </a:cubicBezTo>
                  <a:lnTo>
                    <a:pt x="118" y="7"/>
                  </a:lnTo>
                  <a:close/>
                  <a:moveTo>
                    <a:pt x="23" y="250"/>
                  </a:moveTo>
                  <a:lnTo>
                    <a:pt x="12" y="232"/>
                  </a:lnTo>
                  <a:lnTo>
                    <a:pt x="244" y="232"/>
                  </a:lnTo>
                  <a:lnTo>
                    <a:pt x="234" y="250"/>
                  </a:lnTo>
                  <a:lnTo>
                    <a:pt x="118" y="18"/>
                  </a:lnTo>
                  <a:lnTo>
                    <a:pt x="140" y="18"/>
                  </a:lnTo>
                  <a:lnTo>
                    <a:pt x="23" y="250"/>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63" name="Freeform 40"/>
            <p:cNvSpPr>
              <a:spLocks/>
            </p:cNvSpPr>
            <p:nvPr/>
          </p:nvSpPr>
          <p:spPr bwMode="auto">
            <a:xfrm>
              <a:off x="3634" y="1864"/>
              <a:ext cx="32" cy="32"/>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64" name="Freeform 41"/>
            <p:cNvSpPr>
              <a:spLocks noEditPoints="1"/>
            </p:cNvSpPr>
            <p:nvPr/>
          </p:nvSpPr>
          <p:spPr bwMode="auto">
            <a:xfrm>
              <a:off x="3633" y="1863"/>
              <a:ext cx="34" cy="35"/>
            </a:xfrm>
            <a:custGeom>
              <a:avLst/>
              <a:gdLst>
                <a:gd name="T0" fmla="*/ 118 w 257"/>
                <a:gd name="T1" fmla="*/ 7 h 256"/>
                <a:gd name="T2" fmla="*/ 129 w 257"/>
                <a:gd name="T3" fmla="*/ 0 h 256"/>
                <a:gd name="T4" fmla="*/ 140 w 257"/>
                <a:gd name="T5" fmla="*/ 7 h 256"/>
                <a:gd name="T6" fmla="*/ 255 w 257"/>
                <a:gd name="T7" fmla="*/ 239 h 256"/>
                <a:gd name="T8" fmla="*/ 255 w 257"/>
                <a:gd name="T9" fmla="*/ 251 h 256"/>
                <a:gd name="T10" fmla="*/ 244 w 257"/>
                <a:gd name="T11" fmla="*/ 256 h 256"/>
                <a:gd name="T12" fmla="*/ 12 w 257"/>
                <a:gd name="T13" fmla="*/ 256 h 256"/>
                <a:gd name="T14" fmla="*/ 2 w 257"/>
                <a:gd name="T15" fmla="*/ 251 h 256"/>
                <a:gd name="T16" fmla="*/ 2 w 257"/>
                <a:gd name="T17" fmla="*/ 239 h 256"/>
                <a:gd name="T18" fmla="*/ 118 w 257"/>
                <a:gd name="T19" fmla="*/ 7 h 256"/>
                <a:gd name="T20" fmla="*/ 23 w 257"/>
                <a:gd name="T21" fmla="*/ 250 h 256"/>
                <a:gd name="T22" fmla="*/ 12 w 257"/>
                <a:gd name="T23" fmla="*/ 232 h 256"/>
                <a:gd name="T24" fmla="*/ 244 w 257"/>
                <a:gd name="T25" fmla="*/ 232 h 256"/>
                <a:gd name="T26" fmla="*/ 234 w 257"/>
                <a:gd name="T27" fmla="*/ 250 h 256"/>
                <a:gd name="T28" fmla="*/ 118 w 257"/>
                <a:gd name="T29" fmla="*/ 18 h 256"/>
                <a:gd name="T30" fmla="*/ 140 w 257"/>
                <a:gd name="T31" fmla="*/ 18 h 256"/>
                <a:gd name="T32" fmla="*/ 23 w 257"/>
                <a:gd name="T33"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256">
                  <a:moveTo>
                    <a:pt x="118" y="7"/>
                  </a:moveTo>
                  <a:cubicBezTo>
                    <a:pt x="120" y="3"/>
                    <a:pt x="125" y="0"/>
                    <a:pt x="129" y="0"/>
                  </a:cubicBezTo>
                  <a:cubicBezTo>
                    <a:pt x="134" y="0"/>
                    <a:pt x="138" y="3"/>
                    <a:pt x="140" y="7"/>
                  </a:cubicBezTo>
                  <a:lnTo>
                    <a:pt x="255" y="239"/>
                  </a:lnTo>
                  <a:cubicBezTo>
                    <a:pt x="257" y="243"/>
                    <a:pt x="257" y="247"/>
                    <a:pt x="255" y="251"/>
                  </a:cubicBezTo>
                  <a:cubicBezTo>
                    <a:pt x="252" y="254"/>
                    <a:pt x="249" y="256"/>
                    <a:pt x="244" y="256"/>
                  </a:cubicBezTo>
                  <a:lnTo>
                    <a:pt x="12" y="256"/>
                  </a:lnTo>
                  <a:cubicBezTo>
                    <a:pt x="8" y="256"/>
                    <a:pt x="4" y="254"/>
                    <a:pt x="2" y="251"/>
                  </a:cubicBezTo>
                  <a:cubicBezTo>
                    <a:pt x="0" y="247"/>
                    <a:pt x="0" y="243"/>
                    <a:pt x="2" y="239"/>
                  </a:cubicBezTo>
                  <a:lnTo>
                    <a:pt x="118" y="7"/>
                  </a:lnTo>
                  <a:close/>
                  <a:moveTo>
                    <a:pt x="23" y="250"/>
                  </a:moveTo>
                  <a:lnTo>
                    <a:pt x="12" y="232"/>
                  </a:lnTo>
                  <a:lnTo>
                    <a:pt x="244" y="232"/>
                  </a:lnTo>
                  <a:lnTo>
                    <a:pt x="234" y="250"/>
                  </a:lnTo>
                  <a:lnTo>
                    <a:pt x="118" y="18"/>
                  </a:lnTo>
                  <a:lnTo>
                    <a:pt x="140" y="18"/>
                  </a:lnTo>
                  <a:lnTo>
                    <a:pt x="23" y="250"/>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65" name="Rectangle 42"/>
            <p:cNvSpPr>
              <a:spLocks noChangeArrowheads="1"/>
            </p:cNvSpPr>
            <p:nvPr/>
          </p:nvSpPr>
          <p:spPr bwMode="auto">
            <a:xfrm>
              <a:off x="680" y="1773"/>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39.1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66" name="Rectangle 43"/>
            <p:cNvSpPr>
              <a:spLocks noChangeArrowheads="1"/>
            </p:cNvSpPr>
            <p:nvPr/>
          </p:nvSpPr>
          <p:spPr bwMode="auto">
            <a:xfrm>
              <a:off x="943" y="1808"/>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38.2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67" name="Rectangle 44"/>
            <p:cNvSpPr>
              <a:spLocks noChangeArrowheads="1"/>
            </p:cNvSpPr>
            <p:nvPr/>
          </p:nvSpPr>
          <p:spPr bwMode="auto">
            <a:xfrm>
              <a:off x="1219" y="1799"/>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37.9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68" name="Rectangle 45"/>
            <p:cNvSpPr>
              <a:spLocks noChangeArrowheads="1"/>
            </p:cNvSpPr>
            <p:nvPr/>
          </p:nvSpPr>
          <p:spPr bwMode="auto">
            <a:xfrm>
              <a:off x="1475" y="1824"/>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37.2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69" name="Rectangle 46"/>
            <p:cNvSpPr>
              <a:spLocks noChangeArrowheads="1"/>
            </p:cNvSpPr>
            <p:nvPr/>
          </p:nvSpPr>
          <p:spPr bwMode="auto">
            <a:xfrm>
              <a:off x="1730" y="1831"/>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39.0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70" name="Rectangle 47"/>
            <p:cNvSpPr>
              <a:spLocks noChangeArrowheads="1"/>
            </p:cNvSpPr>
            <p:nvPr/>
          </p:nvSpPr>
          <p:spPr bwMode="auto">
            <a:xfrm>
              <a:off x="1994" y="1748"/>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43.6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71" name="Rectangle 48"/>
            <p:cNvSpPr>
              <a:spLocks noChangeArrowheads="1"/>
            </p:cNvSpPr>
            <p:nvPr/>
          </p:nvSpPr>
          <p:spPr bwMode="auto">
            <a:xfrm>
              <a:off x="2258" y="1838"/>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38.6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72" name="Rectangle 49"/>
            <p:cNvSpPr>
              <a:spLocks noChangeArrowheads="1"/>
            </p:cNvSpPr>
            <p:nvPr/>
          </p:nvSpPr>
          <p:spPr bwMode="auto">
            <a:xfrm>
              <a:off x="2522" y="1758"/>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43.0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73" name="Rectangle 50"/>
            <p:cNvSpPr>
              <a:spLocks noChangeArrowheads="1"/>
            </p:cNvSpPr>
            <p:nvPr/>
          </p:nvSpPr>
          <p:spPr bwMode="auto">
            <a:xfrm>
              <a:off x="2786" y="1756"/>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43.1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74" name="Rectangle 51"/>
            <p:cNvSpPr>
              <a:spLocks noChangeArrowheads="1"/>
            </p:cNvSpPr>
            <p:nvPr/>
          </p:nvSpPr>
          <p:spPr bwMode="auto">
            <a:xfrm>
              <a:off x="3067" y="1895"/>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37.5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75" name="Rectangle 52"/>
            <p:cNvSpPr>
              <a:spLocks noChangeArrowheads="1"/>
            </p:cNvSpPr>
            <p:nvPr/>
          </p:nvSpPr>
          <p:spPr bwMode="auto">
            <a:xfrm>
              <a:off x="3334" y="1758"/>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43.1</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76" name="Rectangle 53"/>
            <p:cNvSpPr>
              <a:spLocks noChangeArrowheads="1"/>
            </p:cNvSpPr>
            <p:nvPr/>
          </p:nvSpPr>
          <p:spPr bwMode="auto">
            <a:xfrm>
              <a:off x="3573" y="1786"/>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42.3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77" name="Freeform 54"/>
            <p:cNvSpPr>
              <a:spLocks/>
            </p:cNvSpPr>
            <p:nvPr/>
          </p:nvSpPr>
          <p:spPr bwMode="auto">
            <a:xfrm>
              <a:off x="747" y="1877"/>
              <a:ext cx="2905" cy="82"/>
            </a:xfrm>
            <a:custGeom>
              <a:avLst/>
              <a:gdLst>
                <a:gd name="T0" fmla="*/ 12 w 21637"/>
                <a:gd name="T1" fmla="*/ 576 h 601"/>
                <a:gd name="T2" fmla="*/ 21624 w 21637"/>
                <a:gd name="T3" fmla="*/ 0 h 601"/>
                <a:gd name="T4" fmla="*/ 21636 w 21637"/>
                <a:gd name="T5" fmla="*/ 12 h 601"/>
                <a:gd name="T6" fmla="*/ 21625 w 21637"/>
                <a:gd name="T7" fmla="*/ 24 h 601"/>
                <a:gd name="T8" fmla="*/ 13 w 21637"/>
                <a:gd name="T9" fmla="*/ 600 h 601"/>
                <a:gd name="T10" fmla="*/ 0 w 21637"/>
                <a:gd name="T11" fmla="*/ 589 h 601"/>
                <a:gd name="T12" fmla="*/ 12 w 21637"/>
                <a:gd name="T13" fmla="*/ 576 h 601"/>
              </a:gdLst>
              <a:ahLst/>
              <a:cxnLst>
                <a:cxn ang="0">
                  <a:pos x="T0" y="T1"/>
                </a:cxn>
                <a:cxn ang="0">
                  <a:pos x="T2" y="T3"/>
                </a:cxn>
                <a:cxn ang="0">
                  <a:pos x="T4" y="T5"/>
                </a:cxn>
                <a:cxn ang="0">
                  <a:pos x="T6" y="T7"/>
                </a:cxn>
                <a:cxn ang="0">
                  <a:pos x="T8" y="T9"/>
                </a:cxn>
                <a:cxn ang="0">
                  <a:pos x="T10" y="T11"/>
                </a:cxn>
                <a:cxn ang="0">
                  <a:pos x="T12" y="T13"/>
                </a:cxn>
              </a:cxnLst>
              <a:rect l="0" t="0" r="r" b="b"/>
              <a:pathLst>
                <a:path w="21637" h="601">
                  <a:moveTo>
                    <a:pt x="12" y="576"/>
                  </a:moveTo>
                  <a:lnTo>
                    <a:pt x="21624" y="0"/>
                  </a:lnTo>
                  <a:cubicBezTo>
                    <a:pt x="21631" y="0"/>
                    <a:pt x="21636" y="6"/>
                    <a:pt x="21636" y="12"/>
                  </a:cubicBezTo>
                  <a:cubicBezTo>
                    <a:pt x="21637" y="19"/>
                    <a:pt x="21631" y="24"/>
                    <a:pt x="21625" y="24"/>
                  </a:cubicBezTo>
                  <a:lnTo>
                    <a:pt x="13" y="600"/>
                  </a:lnTo>
                  <a:cubicBezTo>
                    <a:pt x="6" y="601"/>
                    <a:pt x="1" y="595"/>
                    <a:pt x="0" y="589"/>
                  </a:cubicBezTo>
                  <a:cubicBezTo>
                    <a:pt x="0" y="582"/>
                    <a:pt x="6" y="577"/>
                    <a:pt x="12" y="576"/>
                  </a:cubicBez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278" name="Rectangle 55"/>
            <p:cNvSpPr>
              <a:spLocks noChangeArrowheads="1"/>
            </p:cNvSpPr>
            <p:nvPr/>
          </p:nvSpPr>
          <p:spPr bwMode="auto">
            <a:xfrm>
              <a:off x="3818" y="2629"/>
              <a:ext cx="6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79" name="Rectangle 56"/>
            <p:cNvSpPr>
              <a:spLocks noChangeArrowheads="1"/>
            </p:cNvSpPr>
            <p:nvPr/>
          </p:nvSpPr>
          <p:spPr bwMode="auto">
            <a:xfrm>
              <a:off x="3818" y="2538"/>
              <a:ext cx="6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0" name="Rectangle 57"/>
            <p:cNvSpPr>
              <a:spLocks noChangeArrowheads="1"/>
            </p:cNvSpPr>
            <p:nvPr/>
          </p:nvSpPr>
          <p:spPr bwMode="auto">
            <a:xfrm>
              <a:off x="3818" y="2448"/>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1" name="Rectangle 58"/>
            <p:cNvSpPr>
              <a:spLocks noChangeArrowheads="1"/>
            </p:cNvSpPr>
            <p:nvPr/>
          </p:nvSpPr>
          <p:spPr bwMode="auto">
            <a:xfrm>
              <a:off x="3818" y="2356"/>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2" name="Rectangle 59"/>
            <p:cNvSpPr>
              <a:spLocks noChangeArrowheads="1"/>
            </p:cNvSpPr>
            <p:nvPr/>
          </p:nvSpPr>
          <p:spPr bwMode="auto">
            <a:xfrm>
              <a:off x="3818" y="2265"/>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3" name="Rectangle 60"/>
            <p:cNvSpPr>
              <a:spLocks noChangeArrowheads="1"/>
            </p:cNvSpPr>
            <p:nvPr/>
          </p:nvSpPr>
          <p:spPr bwMode="auto">
            <a:xfrm>
              <a:off x="3818" y="2173"/>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4" name="Rectangle 61"/>
            <p:cNvSpPr>
              <a:spLocks noChangeArrowheads="1"/>
            </p:cNvSpPr>
            <p:nvPr/>
          </p:nvSpPr>
          <p:spPr bwMode="auto">
            <a:xfrm>
              <a:off x="3818" y="2082"/>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5" name="Rectangle 62"/>
            <p:cNvSpPr>
              <a:spLocks noChangeArrowheads="1"/>
            </p:cNvSpPr>
            <p:nvPr/>
          </p:nvSpPr>
          <p:spPr bwMode="auto">
            <a:xfrm>
              <a:off x="3818" y="1992"/>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6" name="Rectangle 63"/>
            <p:cNvSpPr>
              <a:spLocks noChangeArrowheads="1"/>
            </p:cNvSpPr>
            <p:nvPr/>
          </p:nvSpPr>
          <p:spPr bwMode="auto">
            <a:xfrm>
              <a:off x="3818" y="1900"/>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7" name="Rectangle 64"/>
            <p:cNvSpPr>
              <a:spLocks noChangeArrowheads="1"/>
            </p:cNvSpPr>
            <p:nvPr/>
          </p:nvSpPr>
          <p:spPr bwMode="auto">
            <a:xfrm>
              <a:off x="3818" y="1809"/>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8" name="Rectangle 65"/>
            <p:cNvSpPr>
              <a:spLocks noChangeArrowheads="1"/>
            </p:cNvSpPr>
            <p:nvPr/>
          </p:nvSpPr>
          <p:spPr bwMode="auto">
            <a:xfrm>
              <a:off x="3818" y="1717"/>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289" name="Rectangle 66"/>
            <p:cNvSpPr>
              <a:spLocks noChangeArrowheads="1"/>
            </p:cNvSpPr>
            <p:nvPr/>
          </p:nvSpPr>
          <p:spPr bwMode="auto">
            <a:xfrm>
              <a:off x="545" y="2629"/>
              <a:ext cx="44"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0" name="Rectangle 67"/>
            <p:cNvSpPr>
              <a:spLocks noChangeArrowheads="1"/>
            </p:cNvSpPr>
            <p:nvPr/>
          </p:nvSpPr>
          <p:spPr bwMode="auto">
            <a:xfrm>
              <a:off x="384" y="2529"/>
              <a:ext cx="21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1" name="Rectangle 68"/>
            <p:cNvSpPr>
              <a:spLocks noChangeArrowheads="1"/>
            </p:cNvSpPr>
            <p:nvPr/>
          </p:nvSpPr>
          <p:spPr bwMode="auto">
            <a:xfrm>
              <a:off x="361" y="2427"/>
              <a:ext cx="240"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2" name="Rectangle 69"/>
            <p:cNvSpPr>
              <a:spLocks noChangeArrowheads="1"/>
            </p:cNvSpPr>
            <p:nvPr/>
          </p:nvSpPr>
          <p:spPr bwMode="auto">
            <a:xfrm>
              <a:off x="361" y="2325"/>
              <a:ext cx="240"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3" name="Rectangle 70"/>
            <p:cNvSpPr>
              <a:spLocks noChangeArrowheads="1"/>
            </p:cNvSpPr>
            <p:nvPr/>
          </p:nvSpPr>
          <p:spPr bwMode="auto">
            <a:xfrm>
              <a:off x="361" y="2225"/>
              <a:ext cx="240"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4" name="Rectangle 71"/>
            <p:cNvSpPr>
              <a:spLocks noChangeArrowheads="1"/>
            </p:cNvSpPr>
            <p:nvPr/>
          </p:nvSpPr>
          <p:spPr bwMode="auto">
            <a:xfrm>
              <a:off x="361" y="2123"/>
              <a:ext cx="240"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25,000,000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5" name="Rectangle 72"/>
            <p:cNvSpPr>
              <a:spLocks noChangeArrowheads="1"/>
            </p:cNvSpPr>
            <p:nvPr/>
          </p:nvSpPr>
          <p:spPr bwMode="auto">
            <a:xfrm>
              <a:off x="361" y="2021"/>
              <a:ext cx="240"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6" name="Rectangle 73"/>
            <p:cNvSpPr>
              <a:spLocks noChangeArrowheads="1"/>
            </p:cNvSpPr>
            <p:nvPr/>
          </p:nvSpPr>
          <p:spPr bwMode="auto">
            <a:xfrm>
              <a:off x="361" y="1921"/>
              <a:ext cx="240"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35,000,000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7" name="Rectangle 74"/>
            <p:cNvSpPr>
              <a:spLocks noChangeArrowheads="1"/>
            </p:cNvSpPr>
            <p:nvPr/>
          </p:nvSpPr>
          <p:spPr bwMode="auto">
            <a:xfrm>
              <a:off x="361" y="1819"/>
              <a:ext cx="240"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8" name="Rectangle 75"/>
            <p:cNvSpPr>
              <a:spLocks noChangeArrowheads="1"/>
            </p:cNvSpPr>
            <p:nvPr/>
          </p:nvSpPr>
          <p:spPr bwMode="auto">
            <a:xfrm>
              <a:off x="361" y="1717"/>
              <a:ext cx="240"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45,000,000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299" name="Freeform 76"/>
            <p:cNvSpPr>
              <a:spLocks noEditPoints="1"/>
            </p:cNvSpPr>
            <p:nvPr/>
          </p:nvSpPr>
          <p:spPr bwMode="auto">
            <a:xfrm>
              <a:off x="566" y="2806"/>
              <a:ext cx="82" cy="71"/>
            </a:xfrm>
            <a:custGeom>
              <a:avLst/>
              <a:gdLst>
                <a:gd name="T0" fmla="*/ 627 w 1221"/>
                <a:gd name="T1" fmla="*/ 621 h 1039"/>
                <a:gd name="T2" fmla="*/ 567 w 1221"/>
                <a:gd name="T3" fmla="*/ 975 h 1039"/>
                <a:gd name="T4" fmla="*/ 396 w 1221"/>
                <a:gd name="T5" fmla="*/ 852 h 1039"/>
                <a:gd name="T6" fmla="*/ 198 w 1221"/>
                <a:gd name="T7" fmla="*/ 1028 h 1039"/>
                <a:gd name="T8" fmla="*/ 180 w 1221"/>
                <a:gd name="T9" fmla="*/ 635 h 1039"/>
                <a:gd name="T10" fmla="*/ 0 w 1221"/>
                <a:gd name="T11" fmla="*/ 793 h 1039"/>
                <a:gd name="T12" fmla="*/ 312 w 1221"/>
                <a:gd name="T13" fmla="*/ 426 h 1039"/>
                <a:gd name="T14" fmla="*/ 385 w 1221"/>
                <a:gd name="T15" fmla="*/ 430 h 1039"/>
                <a:gd name="T16" fmla="*/ 409 w 1221"/>
                <a:gd name="T17" fmla="*/ 817 h 1039"/>
                <a:gd name="T18" fmla="*/ 554 w 1221"/>
                <a:gd name="T19" fmla="*/ 617 h 1039"/>
                <a:gd name="T20" fmla="*/ 413 w 1221"/>
                <a:gd name="T21" fmla="*/ 516 h 1039"/>
                <a:gd name="T22" fmla="*/ 436 w 1221"/>
                <a:gd name="T23" fmla="*/ 746 h 1039"/>
                <a:gd name="T24" fmla="*/ 347 w 1221"/>
                <a:gd name="T25" fmla="*/ 527 h 1039"/>
                <a:gd name="T26" fmla="*/ 81 w 1221"/>
                <a:gd name="T27" fmla="*/ 808 h 1039"/>
                <a:gd name="T28" fmla="*/ 266 w 1221"/>
                <a:gd name="T29" fmla="*/ 883 h 1039"/>
                <a:gd name="T30" fmla="*/ 81 w 1221"/>
                <a:gd name="T31" fmla="*/ 819 h 1039"/>
                <a:gd name="T32" fmla="*/ 679 w 1221"/>
                <a:gd name="T33" fmla="*/ 463 h 1039"/>
                <a:gd name="T34" fmla="*/ 827 w 1221"/>
                <a:gd name="T35" fmla="*/ 736 h 1039"/>
                <a:gd name="T36" fmla="*/ 695 w 1221"/>
                <a:gd name="T37" fmla="*/ 527 h 1039"/>
                <a:gd name="T38" fmla="*/ 576 w 1221"/>
                <a:gd name="T39" fmla="*/ 353 h 1039"/>
                <a:gd name="T40" fmla="*/ 682 w 1221"/>
                <a:gd name="T41" fmla="*/ 140 h 1039"/>
                <a:gd name="T42" fmla="*/ 666 w 1221"/>
                <a:gd name="T43" fmla="*/ 61 h 1039"/>
                <a:gd name="T44" fmla="*/ 702 w 1221"/>
                <a:gd name="T45" fmla="*/ 113 h 1039"/>
                <a:gd name="T46" fmla="*/ 860 w 1221"/>
                <a:gd name="T47" fmla="*/ 69 h 1039"/>
                <a:gd name="T48" fmla="*/ 921 w 1221"/>
                <a:gd name="T49" fmla="*/ 5 h 1039"/>
                <a:gd name="T50" fmla="*/ 772 w 1221"/>
                <a:gd name="T51" fmla="*/ 179 h 1039"/>
                <a:gd name="T52" fmla="*/ 908 w 1221"/>
                <a:gd name="T53" fmla="*/ 131 h 1039"/>
                <a:gd name="T54" fmla="*/ 957 w 1221"/>
                <a:gd name="T55" fmla="*/ 144 h 1039"/>
                <a:gd name="T56" fmla="*/ 1154 w 1221"/>
                <a:gd name="T57" fmla="*/ 300 h 1039"/>
                <a:gd name="T58" fmla="*/ 1128 w 1221"/>
                <a:gd name="T59" fmla="*/ 208 h 1039"/>
                <a:gd name="T60" fmla="*/ 1181 w 1221"/>
                <a:gd name="T61" fmla="*/ 272 h 1039"/>
                <a:gd name="T62" fmla="*/ 1221 w 1221"/>
                <a:gd name="T63" fmla="*/ 302 h 1039"/>
                <a:gd name="T64" fmla="*/ 1009 w 1221"/>
                <a:gd name="T65" fmla="*/ 353 h 1039"/>
                <a:gd name="T66" fmla="*/ 981 w 1221"/>
                <a:gd name="T67" fmla="*/ 568 h 1039"/>
                <a:gd name="T68" fmla="*/ 750 w 1221"/>
                <a:gd name="T69" fmla="*/ 201 h 1039"/>
                <a:gd name="T70" fmla="*/ 668 w 1221"/>
                <a:gd name="T71" fmla="*/ 452 h 1039"/>
                <a:gd name="T72" fmla="*/ 750 w 1221"/>
                <a:gd name="T73" fmla="*/ 337 h 1039"/>
                <a:gd name="T74" fmla="*/ 800 w 1221"/>
                <a:gd name="T75" fmla="*/ 353 h 1039"/>
                <a:gd name="T76" fmla="*/ 917 w 1221"/>
                <a:gd name="T77" fmla="*/ 540 h 1039"/>
                <a:gd name="T78" fmla="*/ 866 w 1221"/>
                <a:gd name="T79" fmla="*/ 555 h 1039"/>
                <a:gd name="T80" fmla="*/ 816 w 1221"/>
                <a:gd name="T81" fmla="*/ 571 h 1039"/>
                <a:gd name="T82" fmla="*/ 875 w 1221"/>
                <a:gd name="T83" fmla="*/ 491 h 1039"/>
                <a:gd name="T84" fmla="*/ 679 w 1221"/>
                <a:gd name="T85" fmla="*/ 463 h 1039"/>
                <a:gd name="T86" fmla="*/ 723 w 1221"/>
                <a:gd name="T87" fmla="*/ 52 h 1039"/>
                <a:gd name="T88" fmla="*/ 829 w 1221"/>
                <a:gd name="T89" fmla="*/ 23 h 1039"/>
                <a:gd name="T90" fmla="*/ 803 w 1221"/>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1" h="1039">
                  <a:moveTo>
                    <a:pt x="614" y="608"/>
                  </a:moveTo>
                  <a:cubicBezTo>
                    <a:pt x="628" y="607"/>
                    <a:pt x="632" y="611"/>
                    <a:pt x="627" y="621"/>
                  </a:cubicBezTo>
                  <a:lnTo>
                    <a:pt x="420" y="828"/>
                  </a:lnTo>
                  <a:lnTo>
                    <a:pt x="567" y="975"/>
                  </a:lnTo>
                  <a:cubicBezTo>
                    <a:pt x="565" y="1005"/>
                    <a:pt x="558" y="1014"/>
                    <a:pt x="545" y="1000"/>
                  </a:cubicBezTo>
                  <a:lnTo>
                    <a:pt x="396" y="852"/>
                  </a:lnTo>
                  <a:lnTo>
                    <a:pt x="209" y="1039"/>
                  </a:lnTo>
                  <a:lnTo>
                    <a:pt x="198" y="1028"/>
                  </a:lnTo>
                  <a:lnTo>
                    <a:pt x="385" y="841"/>
                  </a:lnTo>
                  <a:lnTo>
                    <a:pt x="180" y="635"/>
                  </a:lnTo>
                  <a:lnTo>
                    <a:pt x="11" y="804"/>
                  </a:lnTo>
                  <a:lnTo>
                    <a:pt x="0" y="793"/>
                  </a:lnTo>
                  <a:lnTo>
                    <a:pt x="312" y="481"/>
                  </a:lnTo>
                  <a:lnTo>
                    <a:pt x="312" y="426"/>
                  </a:lnTo>
                  <a:lnTo>
                    <a:pt x="372" y="417"/>
                  </a:lnTo>
                  <a:cubicBezTo>
                    <a:pt x="386" y="416"/>
                    <a:pt x="390" y="420"/>
                    <a:pt x="385" y="430"/>
                  </a:cubicBezTo>
                  <a:lnTo>
                    <a:pt x="204" y="612"/>
                  </a:lnTo>
                  <a:lnTo>
                    <a:pt x="409" y="817"/>
                  </a:lnTo>
                  <a:lnTo>
                    <a:pt x="554" y="672"/>
                  </a:lnTo>
                  <a:lnTo>
                    <a:pt x="554" y="617"/>
                  </a:lnTo>
                  <a:lnTo>
                    <a:pt x="614" y="608"/>
                  </a:lnTo>
                  <a:close/>
                  <a:moveTo>
                    <a:pt x="413" y="516"/>
                  </a:moveTo>
                  <a:cubicBezTo>
                    <a:pt x="432" y="516"/>
                    <a:pt x="428" y="527"/>
                    <a:pt x="400" y="547"/>
                  </a:cubicBezTo>
                  <a:cubicBezTo>
                    <a:pt x="418" y="617"/>
                    <a:pt x="430" y="683"/>
                    <a:pt x="436" y="746"/>
                  </a:cubicBezTo>
                  <a:cubicBezTo>
                    <a:pt x="434" y="753"/>
                    <a:pt x="431" y="753"/>
                    <a:pt x="427" y="747"/>
                  </a:cubicBezTo>
                  <a:cubicBezTo>
                    <a:pt x="408" y="672"/>
                    <a:pt x="381" y="598"/>
                    <a:pt x="347" y="527"/>
                  </a:cubicBezTo>
                  <a:lnTo>
                    <a:pt x="413" y="516"/>
                  </a:lnTo>
                  <a:close/>
                  <a:moveTo>
                    <a:pt x="81" y="808"/>
                  </a:moveTo>
                  <a:cubicBezTo>
                    <a:pt x="160" y="797"/>
                    <a:pt x="218" y="810"/>
                    <a:pt x="255" y="846"/>
                  </a:cubicBezTo>
                  <a:cubicBezTo>
                    <a:pt x="271" y="862"/>
                    <a:pt x="274" y="875"/>
                    <a:pt x="266" y="883"/>
                  </a:cubicBezTo>
                  <a:cubicBezTo>
                    <a:pt x="259" y="890"/>
                    <a:pt x="249" y="890"/>
                    <a:pt x="237" y="883"/>
                  </a:cubicBezTo>
                  <a:cubicBezTo>
                    <a:pt x="193" y="844"/>
                    <a:pt x="141" y="823"/>
                    <a:pt x="81" y="819"/>
                  </a:cubicBezTo>
                  <a:cubicBezTo>
                    <a:pt x="71" y="816"/>
                    <a:pt x="71" y="813"/>
                    <a:pt x="81" y="808"/>
                  </a:cubicBezTo>
                  <a:close/>
                  <a:moveTo>
                    <a:pt x="679" y="463"/>
                  </a:moveTo>
                  <a:lnTo>
                    <a:pt x="715" y="500"/>
                  </a:lnTo>
                  <a:cubicBezTo>
                    <a:pt x="776" y="561"/>
                    <a:pt x="814" y="640"/>
                    <a:pt x="827" y="736"/>
                  </a:cubicBezTo>
                  <a:cubicBezTo>
                    <a:pt x="825" y="746"/>
                    <a:pt x="821" y="747"/>
                    <a:pt x="816" y="740"/>
                  </a:cubicBezTo>
                  <a:cubicBezTo>
                    <a:pt x="790" y="653"/>
                    <a:pt x="750" y="582"/>
                    <a:pt x="695" y="527"/>
                  </a:cubicBezTo>
                  <a:lnTo>
                    <a:pt x="530" y="362"/>
                  </a:lnTo>
                  <a:lnTo>
                    <a:pt x="576" y="353"/>
                  </a:lnTo>
                  <a:lnTo>
                    <a:pt x="737" y="192"/>
                  </a:lnTo>
                  <a:cubicBezTo>
                    <a:pt x="718" y="175"/>
                    <a:pt x="699" y="157"/>
                    <a:pt x="682" y="140"/>
                  </a:cubicBezTo>
                  <a:lnTo>
                    <a:pt x="629" y="87"/>
                  </a:lnTo>
                  <a:lnTo>
                    <a:pt x="666" y="61"/>
                  </a:lnTo>
                  <a:cubicBezTo>
                    <a:pt x="679" y="55"/>
                    <a:pt x="683" y="64"/>
                    <a:pt x="679" y="89"/>
                  </a:cubicBezTo>
                  <a:lnTo>
                    <a:pt x="702" y="113"/>
                  </a:lnTo>
                  <a:cubicBezTo>
                    <a:pt x="720" y="130"/>
                    <a:pt x="739" y="148"/>
                    <a:pt x="761" y="168"/>
                  </a:cubicBezTo>
                  <a:lnTo>
                    <a:pt x="860" y="69"/>
                  </a:lnTo>
                  <a:lnTo>
                    <a:pt x="860" y="14"/>
                  </a:lnTo>
                  <a:lnTo>
                    <a:pt x="921" y="5"/>
                  </a:lnTo>
                  <a:cubicBezTo>
                    <a:pt x="934" y="3"/>
                    <a:pt x="938" y="8"/>
                    <a:pt x="933" y="17"/>
                  </a:cubicBezTo>
                  <a:lnTo>
                    <a:pt x="772" y="179"/>
                  </a:lnTo>
                  <a:cubicBezTo>
                    <a:pt x="849" y="241"/>
                    <a:pt x="915" y="283"/>
                    <a:pt x="970" y="304"/>
                  </a:cubicBezTo>
                  <a:cubicBezTo>
                    <a:pt x="955" y="245"/>
                    <a:pt x="935" y="187"/>
                    <a:pt x="908" y="131"/>
                  </a:cubicBezTo>
                  <a:lnTo>
                    <a:pt x="957" y="115"/>
                  </a:lnTo>
                  <a:cubicBezTo>
                    <a:pt x="977" y="110"/>
                    <a:pt x="977" y="119"/>
                    <a:pt x="957" y="144"/>
                  </a:cubicBezTo>
                  <a:cubicBezTo>
                    <a:pt x="978" y="201"/>
                    <a:pt x="993" y="258"/>
                    <a:pt x="1003" y="315"/>
                  </a:cubicBezTo>
                  <a:cubicBezTo>
                    <a:pt x="1066" y="326"/>
                    <a:pt x="1116" y="321"/>
                    <a:pt x="1154" y="300"/>
                  </a:cubicBezTo>
                  <a:cubicBezTo>
                    <a:pt x="1162" y="294"/>
                    <a:pt x="1165" y="286"/>
                    <a:pt x="1161" y="278"/>
                  </a:cubicBezTo>
                  <a:lnTo>
                    <a:pt x="1128" y="208"/>
                  </a:lnTo>
                  <a:cubicBezTo>
                    <a:pt x="1128" y="198"/>
                    <a:pt x="1131" y="197"/>
                    <a:pt x="1137" y="203"/>
                  </a:cubicBezTo>
                  <a:lnTo>
                    <a:pt x="1181" y="272"/>
                  </a:lnTo>
                  <a:cubicBezTo>
                    <a:pt x="1190" y="281"/>
                    <a:pt x="1197" y="285"/>
                    <a:pt x="1203" y="283"/>
                  </a:cubicBezTo>
                  <a:cubicBezTo>
                    <a:pt x="1215" y="286"/>
                    <a:pt x="1221" y="292"/>
                    <a:pt x="1221" y="302"/>
                  </a:cubicBezTo>
                  <a:cubicBezTo>
                    <a:pt x="1220" y="308"/>
                    <a:pt x="1215" y="314"/>
                    <a:pt x="1207" y="320"/>
                  </a:cubicBezTo>
                  <a:cubicBezTo>
                    <a:pt x="1158" y="354"/>
                    <a:pt x="1092" y="365"/>
                    <a:pt x="1009" y="353"/>
                  </a:cubicBezTo>
                  <a:cubicBezTo>
                    <a:pt x="1015" y="430"/>
                    <a:pt x="1009" y="503"/>
                    <a:pt x="992" y="571"/>
                  </a:cubicBezTo>
                  <a:cubicBezTo>
                    <a:pt x="986" y="577"/>
                    <a:pt x="982" y="576"/>
                    <a:pt x="981" y="568"/>
                  </a:cubicBezTo>
                  <a:cubicBezTo>
                    <a:pt x="991" y="494"/>
                    <a:pt x="990" y="420"/>
                    <a:pt x="979" y="346"/>
                  </a:cubicBezTo>
                  <a:cubicBezTo>
                    <a:pt x="907" y="318"/>
                    <a:pt x="831" y="269"/>
                    <a:pt x="750" y="201"/>
                  </a:cubicBezTo>
                  <a:lnTo>
                    <a:pt x="583" y="368"/>
                  </a:lnTo>
                  <a:lnTo>
                    <a:pt x="668" y="452"/>
                  </a:lnTo>
                  <a:lnTo>
                    <a:pt x="752" y="368"/>
                  </a:lnTo>
                  <a:lnTo>
                    <a:pt x="750" y="337"/>
                  </a:lnTo>
                  <a:lnTo>
                    <a:pt x="796" y="327"/>
                  </a:lnTo>
                  <a:cubicBezTo>
                    <a:pt x="814" y="319"/>
                    <a:pt x="815" y="327"/>
                    <a:pt x="800" y="353"/>
                  </a:cubicBezTo>
                  <a:cubicBezTo>
                    <a:pt x="839" y="395"/>
                    <a:pt x="874" y="436"/>
                    <a:pt x="904" y="476"/>
                  </a:cubicBezTo>
                  <a:cubicBezTo>
                    <a:pt x="920" y="497"/>
                    <a:pt x="924" y="518"/>
                    <a:pt x="917" y="540"/>
                  </a:cubicBezTo>
                  <a:cubicBezTo>
                    <a:pt x="910" y="560"/>
                    <a:pt x="901" y="565"/>
                    <a:pt x="891" y="555"/>
                  </a:cubicBezTo>
                  <a:cubicBezTo>
                    <a:pt x="886" y="550"/>
                    <a:pt x="878" y="550"/>
                    <a:pt x="866" y="555"/>
                  </a:cubicBezTo>
                  <a:lnTo>
                    <a:pt x="820" y="579"/>
                  </a:lnTo>
                  <a:cubicBezTo>
                    <a:pt x="815" y="579"/>
                    <a:pt x="814" y="576"/>
                    <a:pt x="816" y="571"/>
                  </a:cubicBezTo>
                  <a:lnTo>
                    <a:pt x="871" y="531"/>
                  </a:lnTo>
                  <a:cubicBezTo>
                    <a:pt x="885" y="520"/>
                    <a:pt x="886" y="506"/>
                    <a:pt x="875" y="491"/>
                  </a:cubicBezTo>
                  <a:cubicBezTo>
                    <a:pt x="848" y="454"/>
                    <a:pt x="814" y="414"/>
                    <a:pt x="772" y="370"/>
                  </a:cubicBezTo>
                  <a:lnTo>
                    <a:pt x="679" y="463"/>
                  </a:lnTo>
                  <a:close/>
                  <a:moveTo>
                    <a:pt x="803" y="49"/>
                  </a:moveTo>
                  <a:cubicBezTo>
                    <a:pt x="781" y="41"/>
                    <a:pt x="754" y="42"/>
                    <a:pt x="723" y="52"/>
                  </a:cubicBezTo>
                  <a:cubicBezTo>
                    <a:pt x="715" y="55"/>
                    <a:pt x="713" y="52"/>
                    <a:pt x="715" y="45"/>
                  </a:cubicBezTo>
                  <a:cubicBezTo>
                    <a:pt x="768" y="7"/>
                    <a:pt x="806" y="0"/>
                    <a:pt x="829" y="23"/>
                  </a:cubicBezTo>
                  <a:cubicBezTo>
                    <a:pt x="836" y="30"/>
                    <a:pt x="836" y="38"/>
                    <a:pt x="829" y="45"/>
                  </a:cubicBezTo>
                  <a:cubicBezTo>
                    <a:pt x="823" y="51"/>
                    <a:pt x="814" y="52"/>
                    <a:pt x="803"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0" name="Freeform 77"/>
            <p:cNvSpPr>
              <a:spLocks noEditPoints="1"/>
            </p:cNvSpPr>
            <p:nvPr/>
          </p:nvSpPr>
          <p:spPr bwMode="auto">
            <a:xfrm>
              <a:off x="632" y="2774"/>
              <a:ext cx="43" cy="47"/>
            </a:xfrm>
            <a:custGeom>
              <a:avLst/>
              <a:gdLst>
                <a:gd name="T0" fmla="*/ 179 w 645"/>
                <a:gd name="T1" fmla="*/ 307 h 690"/>
                <a:gd name="T2" fmla="*/ 53 w 645"/>
                <a:gd name="T3" fmla="*/ 298 h 690"/>
                <a:gd name="T4" fmla="*/ 42 w 645"/>
                <a:gd name="T5" fmla="*/ 393 h 690"/>
                <a:gd name="T6" fmla="*/ 87 w 645"/>
                <a:gd name="T7" fmla="*/ 413 h 690"/>
                <a:gd name="T8" fmla="*/ 87 w 645"/>
                <a:gd name="T9" fmla="*/ 450 h 690"/>
                <a:gd name="T10" fmla="*/ 36 w 645"/>
                <a:gd name="T11" fmla="*/ 446 h 690"/>
                <a:gd name="T12" fmla="*/ 43 w 645"/>
                <a:gd name="T13" fmla="*/ 281 h 690"/>
                <a:gd name="T14" fmla="*/ 207 w 645"/>
                <a:gd name="T15" fmla="*/ 272 h 690"/>
                <a:gd name="T16" fmla="*/ 251 w 645"/>
                <a:gd name="T17" fmla="*/ 400 h 690"/>
                <a:gd name="T18" fmla="*/ 262 w 645"/>
                <a:gd name="T19" fmla="*/ 642 h 690"/>
                <a:gd name="T20" fmla="*/ 384 w 645"/>
                <a:gd name="T21" fmla="*/ 494 h 690"/>
                <a:gd name="T22" fmla="*/ 372 w 645"/>
                <a:gd name="T23" fmla="*/ 430 h 690"/>
                <a:gd name="T24" fmla="*/ 269 w 645"/>
                <a:gd name="T25" fmla="*/ 690 h 690"/>
                <a:gd name="T26" fmla="*/ 232 w 645"/>
                <a:gd name="T27" fmla="*/ 595 h 690"/>
                <a:gd name="T28" fmla="*/ 216 w 645"/>
                <a:gd name="T29" fmla="*/ 373 h 690"/>
                <a:gd name="T30" fmla="*/ 453 w 645"/>
                <a:gd name="T31" fmla="*/ 355 h 690"/>
                <a:gd name="T32" fmla="*/ 587 w 645"/>
                <a:gd name="T33" fmla="*/ 354 h 690"/>
                <a:gd name="T34" fmla="*/ 589 w 645"/>
                <a:gd name="T35" fmla="*/ 223 h 690"/>
                <a:gd name="T36" fmla="*/ 415 w 645"/>
                <a:gd name="T37" fmla="*/ 225 h 690"/>
                <a:gd name="T38" fmla="*/ 549 w 645"/>
                <a:gd name="T39" fmla="*/ 157 h 690"/>
                <a:gd name="T40" fmla="*/ 644 w 645"/>
                <a:gd name="T41" fmla="*/ 275 h 690"/>
                <a:gd name="T42" fmla="*/ 510 w 645"/>
                <a:gd name="T43" fmla="*/ 409 h 690"/>
                <a:gd name="T44" fmla="*/ 389 w 645"/>
                <a:gd name="T45" fmla="*/ 313 h 690"/>
                <a:gd name="T46" fmla="*/ 323 w 645"/>
                <a:gd name="T47" fmla="*/ 236 h 690"/>
                <a:gd name="T48" fmla="*/ 239 w 645"/>
                <a:gd name="T49" fmla="*/ 130 h 690"/>
                <a:gd name="T50" fmla="*/ 367 w 645"/>
                <a:gd name="T51" fmla="*/ 1 h 690"/>
                <a:gd name="T52" fmla="*/ 470 w 645"/>
                <a:gd name="T53" fmla="*/ 86 h 690"/>
                <a:gd name="T54" fmla="*/ 549 w 645"/>
                <a:gd name="T55" fmla="*/ 157 h 690"/>
                <a:gd name="T56" fmla="*/ 420 w 645"/>
                <a:gd name="T57" fmla="*/ 58 h 690"/>
                <a:gd name="T58" fmla="*/ 296 w 645"/>
                <a:gd name="T59" fmla="*/ 55 h 690"/>
                <a:gd name="T60" fmla="*/ 288 w 645"/>
                <a:gd name="T61" fmla="*/ 176 h 690"/>
                <a:gd name="T62" fmla="*/ 442 w 645"/>
                <a:gd name="T63" fmla="*/ 168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5" h="690">
                  <a:moveTo>
                    <a:pt x="216" y="373"/>
                  </a:moveTo>
                  <a:cubicBezTo>
                    <a:pt x="207" y="345"/>
                    <a:pt x="195" y="323"/>
                    <a:pt x="179" y="307"/>
                  </a:cubicBezTo>
                  <a:cubicBezTo>
                    <a:pt x="157" y="285"/>
                    <a:pt x="135" y="273"/>
                    <a:pt x="113" y="270"/>
                  </a:cubicBezTo>
                  <a:cubicBezTo>
                    <a:pt x="92" y="269"/>
                    <a:pt x="72" y="278"/>
                    <a:pt x="53" y="298"/>
                  </a:cubicBezTo>
                  <a:cubicBezTo>
                    <a:pt x="37" y="314"/>
                    <a:pt x="27" y="330"/>
                    <a:pt x="25" y="347"/>
                  </a:cubicBezTo>
                  <a:cubicBezTo>
                    <a:pt x="23" y="364"/>
                    <a:pt x="28" y="380"/>
                    <a:pt x="42" y="393"/>
                  </a:cubicBezTo>
                  <a:cubicBezTo>
                    <a:pt x="49" y="400"/>
                    <a:pt x="57" y="405"/>
                    <a:pt x="65" y="406"/>
                  </a:cubicBezTo>
                  <a:cubicBezTo>
                    <a:pt x="75" y="406"/>
                    <a:pt x="82" y="408"/>
                    <a:pt x="87" y="413"/>
                  </a:cubicBezTo>
                  <a:cubicBezTo>
                    <a:pt x="93" y="419"/>
                    <a:pt x="96" y="425"/>
                    <a:pt x="95" y="432"/>
                  </a:cubicBezTo>
                  <a:cubicBezTo>
                    <a:pt x="96" y="438"/>
                    <a:pt x="93" y="444"/>
                    <a:pt x="87" y="450"/>
                  </a:cubicBezTo>
                  <a:cubicBezTo>
                    <a:pt x="80" y="457"/>
                    <a:pt x="71" y="461"/>
                    <a:pt x="62" y="461"/>
                  </a:cubicBezTo>
                  <a:cubicBezTo>
                    <a:pt x="54" y="461"/>
                    <a:pt x="46" y="456"/>
                    <a:pt x="36" y="446"/>
                  </a:cubicBezTo>
                  <a:cubicBezTo>
                    <a:pt x="10" y="421"/>
                    <a:pt x="0" y="392"/>
                    <a:pt x="5" y="360"/>
                  </a:cubicBezTo>
                  <a:cubicBezTo>
                    <a:pt x="10" y="328"/>
                    <a:pt x="23" y="302"/>
                    <a:pt x="43" y="281"/>
                  </a:cubicBezTo>
                  <a:cubicBezTo>
                    <a:pt x="73" y="252"/>
                    <a:pt x="101" y="238"/>
                    <a:pt x="130" y="239"/>
                  </a:cubicBezTo>
                  <a:cubicBezTo>
                    <a:pt x="160" y="240"/>
                    <a:pt x="186" y="251"/>
                    <a:pt x="207" y="272"/>
                  </a:cubicBezTo>
                  <a:cubicBezTo>
                    <a:pt x="220" y="285"/>
                    <a:pt x="231" y="304"/>
                    <a:pt x="240" y="327"/>
                  </a:cubicBezTo>
                  <a:cubicBezTo>
                    <a:pt x="248" y="350"/>
                    <a:pt x="252" y="375"/>
                    <a:pt x="251" y="400"/>
                  </a:cubicBezTo>
                  <a:cubicBezTo>
                    <a:pt x="249" y="485"/>
                    <a:pt x="249" y="540"/>
                    <a:pt x="251" y="565"/>
                  </a:cubicBezTo>
                  <a:cubicBezTo>
                    <a:pt x="253" y="602"/>
                    <a:pt x="257" y="628"/>
                    <a:pt x="262" y="642"/>
                  </a:cubicBezTo>
                  <a:lnTo>
                    <a:pt x="370" y="534"/>
                  </a:lnTo>
                  <a:cubicBezTo>
                    <a:pt x="381" y="523"/>
                    <a:pt x="386" y="510"/>
                    <a:pt x="384" y="494"/>
                  </a:cubicBezTo>
                  <a:cubicBezTo>
                    <a:pt x="383" y="478"/>
                    <a:pt x="375" y="460"/>
                    <a:pt x="361" y="441"/>
                  </a:cubicBezTo>
                  <a:lnTo>
                    <a:pt x="372" y="430"/>
                  </a:lnTo>
                  <a:lnTo>
                    <a:pt x="440" y="520"/>
                  </a:lnTo>
                  <a:lnTo>
                    <a:pt x="269" y="690"/>
                  </a:lnTo>
                  <a:lnTo>
                    <a:pt x="245" y="666"/>
                  </a:lnTo>
                  <a:cubicBezTo>
                    <a:pt x="239" y="646"/>
                    <a:pt x="235" y="622"/>
                    <a:pt x="232" y="595"/>
                  </a:cubicBezTo>
                  <a:cubicBezTo>
                    <a:pt x="230" y="570"/>
                    <a:pt x="229" y="531"/>
                    <a:pt x="229" y="477"/>
                  </a:cubicBezTo>
                  <a:cubicBezTo>
                    <a:pt x="229" y="436"/>
                    <a:pt x="224" y="401"/>
                    <a:pt x="216" y="373"/>
                  </a:cubicBezTo>
                  <a:close/>
                  <a:moveTo>
                    <a:pt x="417" y="297"/>
                  </a:moveTo>
                  <a:cubicBezTo>
                    <a:pt x="423" y="317"/>
                    <a:pt x="435" y="337"/>
                    <a:pt x="453" y="355"/>
                  </a:cubicBezTo>
                  <a:cubicBezTo>
                    <a:pt x="474" y="376"/>
                    <a:pt x="496" y="386"/>
                    <a:pt x="519" y="385"/>
                  </a:cubicBezTo>
                  <a:cubicBezTo>
                    <a:pt x="545" y="383"/>
                    <a:pt x="568" y="373"/>
                    <a:pt x="587" y="354"/>
                  </a:cubicBezTo>
                  <a:cubicBezTo>
                    <a:pt x="610" y="330"/>
                    <a:pt x="621" y="308"/>
                    <a:pt x="618" y="286"/>
                  </a:cubicBezTo>
                  <a:cubicBezTo>
                    <a:pt x="616" y="261"/>
                    <a:pt x="606" y="240"/>
                    <a:pt x="589" y="223"/>
                  </a:cubicBezTo>
                  <a:cubicBezTo>
                    <a:pt x="573" y="207"/>
                    <a:pt x="551" y="199"/>
                    <a:pt x="521" y="199"/>
                  </a:cubicBezTo>
                  <a:cubicBezTo>
                    <a:pt x="492" y="199"/>
                    <a:pt x="456" y="208"/>
                    <a:pt x="415" y="225"/>
                  </a:cubicBezTo>
                  <a:cubicBezTo>
                    <a:pt x="410" y="252"/>
                    <a:pt x="411" y="276"/>
                    <a:pt x="417" y="297"/>
                  </a:cubicBezTo>
                  <a:close/>
                  <a:moveTo>
                    <a:pt x="549" y="157"/>
                  </a:moveTo>
                  <a:cubicBezTo>
                    <a:pt x="573" y="162"/>
                    <a:pt x="594" y="173"/>
                    <a:pt x="611" y="190"/>
                  </a:cubicBezTo>
                  <a:cubicBezTo>
                    <a:pt x="634" y="214"/>
                    <a:pt x="645" y="242"/>
                    <a:pt x="644" y="275"/>
                  </a:cubicBezTo>
                  <a:cubicBezTo>
                    <a:pt x="643" y="308"/>
                    <a:pt x="628" y="338"/>
                    <a:pt x="600" y="366"/>
                  </a:cubicBezTo>
                  <a:cubicBezTo>
                    <a:pt x="574" y="392"/>
                    <a:pt x="544" y="406"/>
                    <a:pt x="510" y="409"/>
                  </a:cubicBezTo>
                  <a:cubicBezTo>
                    <a:pt x="476" y="411"/>
                    <a:pt x="448" y="402"/>
                    <a:pt x="428" y="381"/>
                  </a:cubicBezTo>
                  <a:cubicBezTo>
                    <a:pt x="406" y="359"/>
                    <a:pt x="393" y="336"/>
                    <a:pt x="389" y="313"/>
                  </a:cubicBezTo>
                  <a:cubicBezTo>
                    <a:pt x="384" y="289"/>
                    <a:pt x="387" y="261"/>
                    <a:pt x="396" y="229"/>
                  </a:cubicBezTo>
                  <a:cubicBezTo>
                    <a:pt x="371" y="237"/>
                    <a:pt x="346" y="240"/>
                    <a:pt x="323" y="236"/>
                  </a:cubicBezTo>
                  <a:cubicBezTo>
                    <a:pt x="302" y="232"/>
                    <a:pt x="284" y="223"/>
                    <a:pt x="268" y="207"/>
                  </a:cubicBezTo>
                  <a:cubicBezTo>
                    <a:pt x="247" y="186"/>
                    <a:pt x="238" y="160"/>
                    <a:pt x="239" y="130"/>
                  </a:cubicBezTo>
                  <a:cubicBezTo>
                    <a:pt x="240" y="99"/>
                    <a:pt x="255" y="70"/>
                    <a:pt x="283" y="42"/>
                  </a:cubicBezTo>
                  <a:cubicBezTo>
                    <a:pt x="308" y="16"/>
                    <a:pt x="337" y="3"/>
                    <a:pt x="367" y="1"/>
                  </a:cubicBezTo>
                  <a:cubicBezTo>
                    <a:pt x="398" y="0"/>
                    <a:pt x="423" y="10"/>
                    <a:pt x="444" y="31"/>
                  </a:cubicBezTo>
                  <a:cubicBezTo>
                    <a:pt x="459" y="45"/>
                    <a:pt x="467" y="64"/>
                    <a:pt x="470" y="86"/>
                  </a:cubicBezTo>
                  <a:cubicBezTo>
                    <a:pt x="475" y="108"/>
                    <a:pt x="472" y="133"/>
                    <a:pt x="463" y="163"/>
                  </a:cubicBezTo>
                  <a:cubicBezTo>
                    <a:pt x="496" y="154"/>
                    <a:pt x="524" y="152"/>
                    <a:pt x="549" y="157"/>
                  </a:cubicBezTo>
                  <a:close/>
                  <a:moveTo>
                    <a:pt x="448" y="108"/>
                  </a:moveTo>
                  <a:cubicBezTo>
                    <a:pt x="444" y="89"/>
                    <a:pt x="435" y="73"/>
                    <a:pt x="420" y="58"/>
                  </a:cubicBezTo>
                  <a:cubicBezTo>
                    <a:pt x="403" y="41"/>
                    <a:pt x="383" y="31"/>
                    <a:pt x="360" y="27"/>
                  </a:cubicBezTo>
                  <a:cubicBezTo>
                    <a:pt x="338" y="25"/>
                    <a:pt x="316" y="34"/>
                    <a:pt x="296" y="55"/>
                  </a:cubicBezTo>
                  <a:cubicBezTo>
                    <a:pt x="272" y="78"/>
                    <a:pt x="262" y="100"/>
                    <a:pt x="264" y="122"/>
                  </a:cubicBezTo>
                  <a:cubicBezTo>
                    <a:pt x="267" y="144"/>
                    <a:pt x="275" y="162"/>
                    <a:pt x="288" y="176"/>
                  </a:cubicBezTo>
                  <a:cubicBezTo>
                    <a:pt x="302" y="189"/>
                    <a:pt x="321" y="195"/>
                    <a:pt x="347" y="194"/>
                  </a:cubicBezTo>
                  <a:cubicBezTo>
                    <a:pt x="375" y="193"/>
                    <a:pt x="407" y="184"/>
                    <a:pt x="442" y="168"/>
                  </a:cubicBezTo>
                  <a:cubicBezTo>
                    <a:pt x="450" y="146"/>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1" name="Freeform 78"/>
            <p:cNvSpPr>
              <a:spLocks noEditPoints="1"/>
            </p:cNvSpPr>
            <p:nvPr/>
          </p:nvSpPr>
          <p:spPr bwMode="auto">
            <a:xfrm>
              <a:off x="664" y="2741"/>
              <a:ext cx="40" cy="40"/>
            </a:xfrm>
            <a:custGeom>
              <a:avLst/>
              <a:gdLst>
                <a:gd name="T0" fmla="*/ 383 w 606"/>
                <a:gd name="T1" fmla="*/ 403 h 597"/>
                <a:gd name="T2" fmla="*/ 189 w 606"/>
                <a:gd name="T3" fmla="*/ 597 h 597"/>
                <a:gd name="T4" fmla="*/ 178 w 606"/>
                <a:gd name="T5" fmla="*/ 586 h 597"/>
                <a:gd name="T6" fmla="*/ 244 w 606"/>
                <a:gd name="T7" fmla="*/ 520 h 597"/>
                <a:gd name="T8" fmla="*/ 123 w 606"/>
                <a:gd name="T9" fmla="*/ 399 h 597"/>
                <a:gd name="T10" fmla="*/ 168 w 606"/>
                <a:gd name="T11" fmla="*/ 390 h 597"/>
                <a:gd name="T12" fmla="*/ 269 w 606"/>
                <a:gd name="T13" fmla="*/ 289 h 597"/>
                <a:gd name="T14" fmla="*/ 179 w 606"/>
                <a:gd name="T15" fmla="*/ 199 h 597"/>
                <a:gd name="T16" fmla="*/ 75 w 606"/>
                <a:gd name="T17" fmla="*/ 304 h 597"/>
                <a:gd name="T18" fmla="*/ 99 w 606"/>
                <a:gd name="T19" fmla="*/ 537 h 597"/>
                <a:gd name="T20" fmla="*/ 90 w 606"/>
                <a:gd name="T21" fmla="*/ 535 h 597"/>
                <a:gd name="T22" fmla="*/ 0 w 606"/>
                <a:gd name="T23" fmla="*/ 236 h 597"/>
                <a:gd name="T24" fmla="*/ 47 w 606"/>
                <a:gd name="T25" fmla="*/ 214 h 597"/>
                <a:gd name="T26" fmla="*/ 51 w 606"/>
                <a:gd name="T27" fmla="*/ 240 h 597"/>
                <a:gd name="T28" fmla="*/ 69 w 606"/>
                <a:gd name="T29" fmla="*/ 287 h 597"/>
                <a:gd name="T30" fmla="*/ 300 w 606"/>
                <a:gd name="T31" fmla="*/ 56 h 597"/>
                <a:gd name="T32" fmla="*/ 300 w 606"/>
                <a:gd name="T33" fmla="*/ 9 h 597"/>
                <a:gd name="T34" fmla="*/ 352 w 606"/>
                <a:gd name="T35" fmla="*/ 1 h 597"/>
                <a:gd name="T36" fmla="*/ 365 w 606"/>
                <a:gd name="T37" fmla="*/ 14 h 597"/>
                <a:gd name="T38" fmla="*/ 203 w 606"/>
                <a:gd name="T39" fmla="*/ 176 h 597"/>
                <a:gd name="T40" fmla="*/ 293 w 606"/>
                <a:gd name="T41" fmla="*/ 265 h 597"/>
                <a:gd name="T42" fmla="*/ 385 w 606"/>
                <a:gd name="T43" fmla="*/ 174 h 597"/>
                <a:gd name="T44" fmla="*/ 385 w 606"/>
                <a:gd name="T45" fmla="*/ 126 h 597"/>
                <a:gd name="T46" fmla="*/ 436 w 606"/>
                <a:gd name="T47" fmla="*/ 119 h 597"/>
                <a:gd name="T48" fmla="*/ 449 w 606"/>
                <a:gd name="T49" fmla="*/ 132 h 597"/>
                <a:gd name="T50" fmla="*/ 304 w 606"/>
                <a:gd name="T51" fmla="*/ 276 h 597"/>
                <a:gd name="T52" fmla="*/ 396 w 606"/>
                <a:gd name="T53" fmla="*/ 368 h 597"/>
                <a:gd name="T54" fmla="*/ 528 w 606"/>
                <a:gd name="T55" fmla="*/ 236 h 597"/>
                <a:gd name="T56" fmla="*/ 528 w 606"/>
                <a:gd name="T57" fmla="*/ 181 h 597"/>
                <a:gd name="T58" fmla="*/ 588 w 606"/>
                <a:gd name="T59" fmla="*/ 172 h 597"/>
                <a:gd name="T60" fmla="*/ 601 w 606"/>
                <a:gd name="T61" fmla="*/ 185 h 597"/>
                <a:gd name="T62" fmla="*/ 407 w 606"/>
                <a:gd name="T63" fmla="*/ 379 h 597"/>
                <a:gd name="T64" fmla="*/ 539 w 606"/>
                <a:gd name="T65" fmla="*/ 511 h 597"/>
                <a:gd name="T66" fmla="*/ 517 w 606"/>
                <a:gd name="T67" fmla="*/ 537 h 597"/>
                <a:gd name="T68" fmla="*/ 383 w 606"/>
                <a:gd name="T69" fmla="*/ 403 h 597"/>
                <a:gd name="T70" fmla="*/ 176 w 606"/>
                <a:gd name="T71" fmla="*/ 405 h 597"/>
                <a:gd name="T72" fmla="*/ 267 w 606"/>
                <a:gd name="T73" fmla="*/ 497 h 597"/>
                <a:gd name="T74" fmla="*/ 372 w 606"/>
                <a:gd name="T75" fmla="*/ 392 h 597"/>
                <a:gd name="T76" fmla="*/ 280 w 606"/>
                <a:gd name="T77" fmla="*/ 300 h 597"/>
                <a:gd name="T78" fmla="*/ 176 w 606"/>
                <a:gd name="T79" fmla="*/ 40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7">
                  <a:moveTo>
                    <a:pt x="383" y="403"/>
                  </a:moveTo>
                  <a:lnTo>
                    <a:pt x="189" y="597"/>
                  </a:lnTo>
                  <a:lnTo>
                    <a:pt x="178" y="586"/>
                  </a:lnTo>
                  <a:lnTo>
                    <a:pt x="244" y="520"/>
                  </a:lnTo>
                  <a:lnTo>
                    <a:pt x="123" y="399"/>
                  </a:lnTo>
                  <a:lnTo>
                    <a:pt x="168" y="390"/>
                  </a:lnTo>
                  <a:lnTo>
                    <a:pt x="269" y="289"/>
                  </a:lnTo>
                  <a:lnTo>
                    <a:pt x="179" y="199"/>
                  </a:lnTo>
                  <a:lnTo>
                    <a:pt x="75" y="304"/>
                  </a:lnTo>
                  <a:cubicBezTo>
                    <a:pt x="102" y="382"/>
                    <a:pt x="110" y="460"/>
                    <a:pt x="99" y="537"/>
                  </a:cubicBezTo>
                  <a:cubicBezTo>
                    <a:pt x="95" y="543"/>
                    <a:pt x="92" y="542"/>
                    <a:pt x="90" y="535"/>
                  </a:cubicBezTo>
                  <a:cubicBezTo>
                    <a:pt x="85" y="420"/>
                    <a:pt x="55" y="320"/>
                    <a:pt x="0" y="236"/>
                  </a:cubicBezTo>
                  <a:lnTo>
                    <a:pt x="47" y="214"/>
                  </a:lnTo>
                  <a:cubicBezTo>
                    <a:pt x="71" y="206"/>
                    <a:pt x="72" y="214"/>
                    <a:pt x="51" y="240"/>
                  </a:cubicBezTo>
                  <a:cubicBezTo>
                    <a:pt x="57" y="256"/>
                    <a:pt x="63" y="272"/>
                    <a:pt x="69" y="287"/>
                  </a:cubicBezTo>
                  <a:lnTo>
                    <a:pt x="300" y="56"/>
                  </a:lnTo>
                  <a:lnTo>
                    <a:pt x="300" y="9"/>
                  </a:lnTo>
                  <a:lnTo>
                    <a:pt x="352" y="1"/>
                  </a:lnTo>
                  <a:cubicBezTo>
                    <a:pt x="365" y="0"/>
                    <a:pt x="370" y="4"/>
                    <a:pt x="365" y="14"/>
                  </a:cubicBezTo>
                  <a:lnTo>
                    <a:pt x="203" y="176"/>
                  </a:lnTo>
                  <a:lnTo>
                    <a:pt x="293" y="265"/>
                  </a:lnTo>
                  <a:lnTo>
                    <a:pt x="385" y="174"/>
                  </a:lnTo>
                  <a:lnTo>
                    <a:pt x="385" y="126"/>
                  </a:lnTo>
                  <a:lnTo>
                    <a:pt x="436" y="119"/>
                  </a:lnTo>
                  <a:cubicBezTo>
                    <a:pt x="450" y="118"/>
                    <a:pt x="454" y="122"/>
                    <a:pt x="449" y="132"/>
                  </a:cubicBezTo>
                  <a:lnTo>
                    <a:pt x="304" y="276"/>
                  </a:lnTo>
                  <a:lnTo>
                    <a:pt x="396" y="368"/>
                  </a:lnTo>
                  <a:lnTo>
                    <a:pt x="528" y="236"/>
                  </a:lnTo>
                  <a:lnTo>
                    <a:pt x="528" y="181"/>
                  </a:lnTo>
                  <a:lnTo>
                    <a:pt x="588" y="172"/>
                  </a:lnTo>
                  <a:cubicBezTo>
                    <a:pt x="602" y="171"/>
                    <a:pt x="606" y="175"/>
                    <a:pt x="601" y="185"/>
                  </a:cubicBezTo>
                  <a:lnTo>
                    <a:pt x="407" y="379"/>
                  </a:lnTo>
                  <a:lnTo>
                    <a:pt x="539" y="511"/>
                  </a:lnTo>
                  <a:cubicBezTo>
                    <a:pt x="538" y="542"/>
                    <a:pt x="530" y="550"/>
                    <a:pt x="517" y="537"/>
                  </a:cubicBezTo>
                  <a:lnTo>
                    <a:pt x="383" y="403"/>
                  </a:lnTo>
                  <a:close/>
                  <a:moveTo>
                    <a:pt x="176" y="405"/>
                  </a:moveTo>
                  <a:lnTo>
                    <a:pt x="267" y="497"/>
                  </a:lnTo>
                  <a:lnTo>
                    <a:pt x="372" y="392"/>
                  </a:lnTo>
                  <a:lnTo>
                    <a:pt x="280" y="300"/>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2" name="Freeform 79"/>
            <p:cNvSpPr>
              <a:spLocks noEditPoints="1"/>
            </p:cNvSpPr>
            <p:nvPr/>
          </p:nvSpPr>
          <p:spPr bwMode="auto">
            <a:xfrm>
              <a:off x="701" y="2725"/>
              <a:ext cx="25" cy="27"/>
            </a:xfrm>
            <a:custGeom>
              <a:avLst/>
              <a:gdLst>
                <a:gd name="T0" fmla="*/ 301 w 380"/>
                <a:gd name="T1" fmla="*/ 283 h 395"/>
                <a:gd name="T2" fmla="*/ 326 w 380"/>
                <a:gd name="T3" fmla="*/ 294 h 395"/>
                <a:gd name="T4" fmla="*/ 352 w 380"/>
                <a:gd name="T5" fmla="*/ 279 h 395"/>
                <a:gd name="T6" fmla="*/ 369 w 380"/>
                <a:gd name="T7" fmla="*/ 263 h 395"/>
                <a:gd name="T8" fmla="*/ 380 w 380"/>
                <a:gd name="T9" fmla="*/ 274 h 395"/>
                <a:gd name="T10" fmla="*/ 258 w 380"/>
                <a:gd name="T11" fmla="*/ 395 h 395"/>
                <a:gd name="T12" fmla="*/ 247 w 380"/>
                <a:gd name="T13" fmla="*/ 384 h 395"/>
                <a:gd name="T14" fmla="*/ 268 w 380"/>
                <a:gd name="T15" fmla="*/ 363 h 395"/>
                <a:gd name="T16" fmla="*/ 282 w 380"/>
                <a:gd name="T17" fmla="*/ 338 h 395"/>
                <a:gd name="T18" fmla="*/ 271 w 380"/>
                <a:gd name="T19" fmla="*/ 312 h 395"/>
                <a:gd name="T20" fmla="*/ 211 w 380"/>
                <a:gd name="T21" fmla="*/ 252 h 395"/>
                <a:gd name="T22" fmla="*/ 88 w 380"/>
                <a:gd name="T23" fmla="*/ 374 h 395"/>
                <a:gd name="T24" fmla="*/ 79 w 380"/>
                <a:gd name="T25" fmla="*/ 365 h 395"/>
                <a:gd name="T26" fmla="*/ 0 w 380"/>
                <a:gd name="T27" fmla="*/ 19 h 395"/>
                <a:gd name="T28" fmla="*/ 18 w 380"/>
                <a:gd name="T29" fmla="*/ 0 h 395"/>
                <a:gd name="T30" fmla="*/ 229 w 380"/>
                <a:gd name="T31" fmla="*/ 211 h 395"/>
                <a:gd name="T32" fmla="*/ 279 w 380"/>
                <a:gd name="T33" fmla="*/ 162 h 395"/>
                <a:gd name="T34" fmla="*/ 290 w 380"/>
                <a:gd name="T35" fmla="*/ 173 h 395"/>
                <a:gd name="T36" fmla="*/ 240 w 380"/>
                <a:gd name="T37" fmla="*/ 222 h 395"/>
                <a:gd name="T38" fmla="*/ 301 w 380"/>
                <a:gd name="T39" fmla="*/ 283 h 395"/>
                <a:gd name="T40" fmla="*/ 33 w 380"/>
                <a:gd name="T41" fmla="*/ 77 h 395"/>
                <a:gd name="T42" fmla="*/ 93 w 380"/>
                <a:gd name="T43" fmla="*/ 347 h 395"/>
                <a:gd name="T44" fmla="*/ 200 w 380"/>
                <a:gd name="T45" fmla="*/ 241 h 395"/>
                <a:gd name="T46" fmla="*/ 35 w 380"/>
                <a:gd name="T47" fmla="*/ 75 h 395"/>
                <a:gd name="T48" fmla="*/ 33 w 380"/>
                <a:gd name="T49" fmla="*/ 7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0" h="395">
                  <a:moveTo>
                    <a:pt x="301" y="283"/>
                  </a:moveTo>
                  <a:cubicBezTo>
                    <a:pt x="309" y="291"/>
                    <a:pt x="318" y="295"/>
                    <a:pt x="326" y="294"/>
                  </a:cubicBezTo>
                  <a:cubicBezTo>
                    <a:pt x="335" y="292"/>
                    <a:pt x="343" y="288"/>
                    <a:pt x="352" y="279"/>
                  </a:cubicBezTo>
                  <a:lnTo>
                    <a:pt x="369" y="263"/>
                  </a:lnTo>
                  <a:lnTo>
                    <a:pt x="380" y="274"/>
                  </a:lnTo>
                  <a:lnTo>
                    <a:pt x="258" y="395"/>
                  </a:lnTo>
                  <a:lnTo>
                    <a:pt x="247" y="384"/>
                  </a:lnTo>
                  <a:lnTo>
                    <a:pt x="268" y="363"/>
                  </a:lnTo>
                  <a:cubicBezTo>
                    <a:pt x="277" y="354"/>
                    <a:pt x="282" y="345"/>
                    <a:pt x="282" y="338"/>
                  </a:cubicBezTo>
                  <a:cubicBezTo>
                    <a:pt x="284" y="329"/>
                    <a:pt x="280" y="321"/>
                    <a:pt x="271" y="312"/>
                  </a:cubicBezTo>
                  <a:lnTo>
                    <a:pt x="211" y="252"/>
                  </a:lnTo>
                  <a:lnTo>
                    <a:pt x="88" y="374"/>
                  </a:lnTo>
                  <a:lnTo>
                    <a:pt x="79" y="365"/>
                  </a:lnTo>
                  <a:lnTo>
                    <a:pt x="0" y="19"/>
                  </a:lnTo>
                  <a:lnTo>
                    <a:pt x="18" y="0"/>
                  </a:lnTo>
                  <a:lnTo>
                    <a:pt x="229" y="211"/>
                  </a:lnTo>
                  <a:lnTo>
                    <a:pt x="279" y="162"/>
                  </a:lnTo>
                  <a:lnTo>
                    <a:pt x="290" y="173"/>
                  </a:lnTo>
                  <a:lnTo>
                    <a:pt x="240" y="222"/>
                  </a:lnTo>
                  <a:lnTo>
                    <a:pt x="301" y="283"/>
                  </a:lnTo>
                  <a:close/>
                  <a:moveTo>
                    <a:pt x="33" y="77"/>
                  </a:moveTo>
                  <a:lnTo>
                    <a:pt x="93" y="347"/>
                  </a:lnTo>
                  <a:lnTo>
                    <a:pt x="200" y="241"/>
                  </a:lnTo>
                  <a:lnTo>
                    <a:pt x="35" y="75"/>
                  </a:lnTo>
                  <a:lnTo>
                    <a:pt x="33" y="7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3" name="Freeform 80"/>
            <p:cNvSpPr>
              <a:spLocks noEditPoints="1"/>
            </p:cNvSpPr>
            <p:nvPr/>
          </p:nvSpPr>
          <p:spPr bwMode="auto">
            <a:xfrm>
              <a:off x="713" y="2695"/>
              <a:ext cx="38" cy="47"/>
            </a:xfrm>
            <a:custGeom>
              <a:avLst/>
              <a:gdLst>
                <a:gd name="T0" fmla="*/ 312 w 565"/>
                <a:gd name="T1" fmla="*/ 550 h 692"/>
                <a:gd name="T2" fmla="*/ 284 w 565"/>
                <a:gd name="T3" fmla="*/ 684 h 692"/>
                <a:gd name="T4" fmla="*/ 275 w 565"/>
                <a:gd name="T5" fmla="*/ 682 h 692"/>
                <a:gd name="T6" fmla="*/ 284 w 565"/>
                <a:gd name="T7" fmla="*/ 526 h 692"/>
                <a:gd name="T8" fmla="*/ 206 w 565"/>
                <a:gd name="T9" fmla="*/ 392 h 692"/>
                <a:gd name="T10" fmla="*/ 0 w 565"/>
                <a:gd name="T11" fmla="*/ 187 h 692"/>
                <a:gd name="T12" fmla="*/ 44 w 565"/>
                <a:gd name="T13" fmla="*/ 176 h 692"/>
                <a:gd name="T14" fmla="*/ 185 w 565"/>
                <a:gd name="T15" fmla="*/ 34 h 692"/>
                <a:gd name="T16" fmla="*/ 182 w 565"/>
                <a:gd name="T17" fmla="*/ 9 h 692"/>
                <a:gd name="T18" fmla="*/ 226 w 565"/>
                <a:gd name="T19" fmla="*/ 1 h 692"/>
                <a:gd name="T20" fmla="*/ 231 w 565"/>
                <a:gd name="T21" fmla="*/ 22 h 692"/>
                <a:gd name="T22" fmla="*/ 545 w 565"/>
                <a:gd name="T23" fmla="*/ 335 h 692"/>
                <a:gd name="T24" fmla="*/ 565 w 565"/>
                <a:gd name="T25" fmla="*/ 381 h 692"/>
                <a:gd name="T26" fmla="*/ 549 w 565"/>
                <a:gd name="T27" fmla="*/ 420 h 692"/>
                <a:gd name="T28" fmla="*/ 528 w 565"/>
                <a:gd name="T29" fmla="*/ 414 h 692"/>
                <a:gd name="T30" fmla="*/ 510 w 565"/>
                <a:gd name="T31" fmla="*/ 414 h 692"/>
                <a:gd name="T32" fmla="*/ 471 w 565"/>
                <a:gd name="T33" fmla="*/ 438 h 692"/>
                <a:gd name="T34" fmla="*/ 464 w 565"/>
                <a:gd name="T35" fmla="*/ 431 h 692"/>
                <a:gd name="T36" fmla="*/ 512 w 565"/>
                <a:gd name="T37" fmla="*/ 383 h 692"/>
                <a:gd name="T38" fmla="*/ 512 w 565"/>
                <a:gd name="T39" fmla="*/ 350 h 692"/>
                <a:gd name="T40" fmla="*/ 409 w 565"/>
                <a:gd name="T41" fmla="*/ 247 h 692"/>
                <a:gd name="T42" fmla="*/ 259 w 565"/>
                <a:gd name="T43" fmla="*/ 398 h 692"/>
                <a:gd name="T44" fmla="*/ 312 w 565"/>
                <a:gd name="T45" fmla="*/ 550 h 692"/>
                <a:gd name="T46" fmla="*/ 156 w 565"/>
                <a:gd name="T47" fmla="*/ 295 h 692"/>
                <a:gd name="T48" fmla="*/ 248 w 565"/>
                <a:gd name="T49" fmla="*/ 387 h 692"/>
                <a:gd name="T50" fmla="*/ 398 w 565"/>
                <a:gd name="T51" fmla="*/ 236 h 692"/>
                <a:gd name="T52" fmla="*/ 306 w 565"/>
                <a:gd name="T53" fmla="*/ 144 h 692"/>
                <a:gd name="T54" fmla="*/ 156 w 565"/>
                <a:gd name="T55" fmla="*/ 295 h 692"/>
                <a:gd name="T56" fmla="*/ 51 w 565"/>
                <a:gd name="T57" fmla="*/ 190 h 692"/>
                <a:gd name="T58" fmla="*/ 145 w 565"/>
                <a:gd name="T59" fmla="*/ 284 h 692"/>
                <a:gd name="T60" fmla="*/ 295 w 565"/>
                <a:gd name="T61" fmla="*/ 133 h 692"/>
                <a:gd name="T62" fmla="*/ 202 w 565"/>
                <a:gd name="T63" fmla="*/ 40 h 692"/>
                <a:gd name="T64" fmla="*/ 51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50"/>
                  </a:moveTo>
                  <a:cubicBezTo>
                    <a:pt x="312" y="596"/>
                    <a:pt x="303" y="641"/>
                    <a:pt x="284" y="684"/>
                  </a:cubicBezTo>
                  <a:cubicBezTo>
                    <a:pt x="278" y="692"/>
                    <a:pt x="275" y="692"/>
                    <a:pt x="275" y="682"/>
                  </a:cubicBezTo>
                  <a:cubicBezTo>
                    <a:pt x="291" y="617"/>
                    <a:pt x="294" y="565"/>
                    <a:pt x="284" y="526"/>
                  </a:cubicBezTo>
                  <a:cubicBezTo>
                    <a:pt x="272" y="477"/>
                    <a:pt x="246" y="432"/>
                    <a:pt x="206" y="392"/>
                  </a:cubicBezTo>
                  <a:lnTo>
                    <a:pt x="0" y="187"/>
                  </a:lnTo>
                  <a:lnTo>
                    <a:pt x="44" y="176"/>
                  </a:lnTo>
                  <a:lnTo>
                    <a:pt x="185" y="34"/>
                  </a:lnTo>
                  <a:lnTo>
                    <a:pt x="182" y="9"/>
                  </a:lnTo>
                  <a:lnTo>
                    <a:pt x="226" y="1"/>
                  </a:lnTo>
                  <a:cubicBezTo>
                    <a:pt x="239" y="0"/>
                    <a:pt x="241" y="7"/>
                    <a:pt x="231" y="22"/>
                  </a:cubicBezTo>
                  <a:lnTo>
                    <a:pt x="545" y="335"/>
                  </a:lnTo>
                  <a:cubicBezTo>
                    <a:pt x="558" y="349"/>
                    <a:pt x="565" y="364"/>
                    <a:pt x="565" y="381"/>
                  </a:cubicBezTo>
                  <a:cubicBezTo>
                    <a:pt x="565" y="396"/>
                    <a:pt x="560" y="409"/>
                    <a:pt x="549" y="420"/>
                  </a:cubicBezTo>
                  <a:cubicBezTo>
                    <a:pt x="544" y="424"/>
                    <a:pt x="537" y="423"/>
                    <a:pt x="528" y="414"/>
                  </a:cubicBezTo>
                  <a:cubicBezTo>
                    <a:pt x="523" y="409"/>
                    <a:pt x="517" y="409"/>
                    <a:pt x="510" y="414"/>
                  </a:cubicBezTo>
                  <a:lnTo>
                    <a:pt x="471" y="438"/>
                  </a:lnTo>
                  <a:cubicBezTo>
                    <a:pt x="462" y="440"/>
                    <a:pt x="459" y="438"/>
                    <a:pt x="464" y="431"/>
                  </a:cubicBezTo>
                  <a:lnTo>
                    <a:pt x="512" y="383"/>
                  </a:lnTo>
                  <a:cubicBezTo>
                    <a:pt x="523" y="372"/>
                    <a:pt x="523" y="361"/>
                    <a:pt x="512" y="350"/>
                  </a:cubicBezTo>
                  <a:lnTo>
                    <a:pt x="409" y="247"/>
                  </a:lnTo>
                  <a:lnTo>
                    <a:pt x="259" y="398"/>
                  </a:lnTo>
                  <a:cubicBezTo>
                    <a:pt x="294" y="443"/>
                    <a:pt x="312" y="494"/>
                    <a:pt x="312" y="550"/>
                  </a:cubicBezTo>
                  <a:close/>
                  <a:moveTo>
                    <a:pt x="156" y="295"/>
                  </a:moveTo>
                  <a:lnTo>
                    <a:pt x="248" y="387"/>
                  </a:lnTo>
                  <a:lnTo>
                    <a:pt x="398" y="236"/>
                  </a:lnTo>
                  <a:lnTo>
                    <a:pt x="306" y="144"/>
                  </a:lnTo>
                  <a:lnTo>
                    <a:pt x="156" y="295"/>
                  </a:lnTo>
                  <a:close/>
                  <a:moveTo>
                    <a:pt x="51" y="190"/>
                  </a:moveTo>
                  <a:lnTo>
                    <a:pt x="145" y="284"/>
                  </a:lnTo>
                  <a:lnTo>
                    <a:pt x="295" y="133"/>
                  </a:lnTo>
                  <a:lnTo>
                    <a:pt x="202" y="40"/>
                  </a:lnTo>
                  <a:lnTo>
                    <a:pt x="51"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4" name="Freeform 81"/>
            <p:cNvSpPr>
              <a:spLocks noEditPoints="1"/>
            </p:cNvSpPr>
            <p:nvPr/>
          </p:nvSpPr>
          <p:spPr bwMode="auto">
            <a:xfrm>
              <a:off x="830" y="2806"/>
              <a:ext cx="82" cy="71"/>
            </a:xfrm>
            <a:custGeom>
              <a:avLst/>
              <a:gdLst>
                <a:gd name="T0" fmla="*/ 628 w 1222"/>
                <a:gd name="T1" fmla="*/ 621 h 1039"/>
                <a:gd name="T2" fmla="*/ 567 w 1222"/>
                <a:gd name="T3" fmla="*/ 975 h 1039"/>
                <a:gd name="T4" fmla="*/ 397 w 1222"/>
                <a:gd name="T5" fmla="*/ 852 h 1039"/>
                <a:gd name="T6" fmla="*/ 198 w 1222"/>
                <a:gd name="T7" fmla="*/ 1028 h 1039"/>
                <a:gd name="T8" fmla="*/ 180 w 1222"/>
                <a:gd name="T9" fmla="*/ 635 h 1039"/>
                <a:gd name="T10" fmla="*/ 0 w 1222"/>
                <a:gd name="T11" fmla="*/ 793 h 1039"/>
                <a:gd name="T12" fmla="*/ 312 w 1222"/>
                <a:gd name="T13" fmla="*/ 426 h 1039"/>
                <a:gd name="T14" fmla="*/ 386 w 1222"/>
                <a:gd name="T15" fmla="*/ 430 h 1039"/>
                <a:gd name="T16" fmla="*/ 409 w 1222"/>
                <a:gd name="T17" fmla="*/ 817 h 1039"/>
                <a:gd name="T18" fmla="*/ 554 w 1222"/>
                <a:gd name="T19" fmla="*/ 617 h 1039"/>
                <a:gd name="T20" fmla="*/ 413 w 1222"/>
                <a:gd name="T21" fmla="*/ 516 h 1039"/>
                <a:gd name="T22" fmla="*/ 437 w 1222"/>
                <a:gd name="T23" fmla="*/ 746 h 1039"/>
                <a:gd name="T24" fmla="*/ 347 w 1222"/>
                <a:gd name="T25" fmla="*/ 527 h 1039"/>
                <a:gd name="T26" fmla="*/ 81 w 1222"/>
                <a:gd name="T27" fmla="*/ 808 h 1039"/>
                <a:gd name="T28" fmla="*/ 266 w 1222"/>
                <a:gd name="T29" fmla="*/ 883 h 1039"/>
                <a:gd name="T30" fmla="*/ 81 w 1222"/>
                <a:gd name="T31" fmla="*/ 819 h 1039"/>
                <a:gd name="T32" fmla="*/ 679 w 1222"/>
                <a:gd name="T33" fmla="*/ 463 h 1039"/>
                <a:gd name="T34" fmla="*/ 828 w 1222"/>
                <a:gd name="T35" fmla="*/ 736 h 1039"/>
                <a:gd name="T36" fmla="*/ 695 w 1222"/>
                <a:gd name="T37" fmla="*/ 527 h 1039"/>
                <a:gd name="T38" fmla="*/ 576 w 1222"/>
                <a:gd name="T39" fmla="*/ 353 h 1039"/>
                <a:gd name="T40" fmla="*/ 683 w 1222"/>
                <a:gd name="T41" fmla="*/ 140 h 1039"/>
                <a:gd name="T42" fmla="*/ 666 w 1222"/>
                <a:gd name="T43" fmla="*/ 61 h 1039"/>
                <a:gd name="T44" fmla="*/ 703 w 1222"/>
                <a:gd name="T45" fmla="*/ 113 h 1039"/>
                <a:gd name="T46" fmla="*/ 861 w 1222"/>
                <a:gd name="T47" fmla="*/ 69 h 1039"/>
                <a:gd name="T48" fmla="*/ 921 w 1222"/>
                <a:gd name="T49" fmla="*/ 5 h 1039"/>
                <a:gd name="T50" fmla="*/ 773 w 1222"/>
                <a:gd name="T51" fmla="*/ 179 h 1039"/>
                <a:gd name="T52" fmla="*/ 908 w 1222"/>
                <a:gd name="T53" fmla="*/ 131 h 1039"/>
                <a:gd name="T54" fmla="*/ 958 w 1222"/>
                <a:gd name="T55" fmla="*/ 144 h 1039"/>
                <a:gd name="T56" fmla="*/ 1154 w 1222"/>
                <a:gd name="T57" fmla="*/ 300 h 1039"/>
                <a:gd name="T58" fmla="*/ 1128 w 1222"/>
                <a:gd name="T59" fmla="*/ 208 h 1039"/>
                <a:gd name="T60" fmla="*/ 1182 w 1222"/>
                <a:gd name="T61" fmla="*/ 272 h 1039"/>
                <a:gd name="T62" fmla="*/ 1222 w 1222"/>
                <a:gd name="T63" fmla="*/ 302 h 1039"/>
                <a:gd name="T64" fmla="*/ 1009 w 1222"/>
                <a:gd name="T65" fmla="*/ 353 h 1039"/>
                <a:gd name="T66" fmla="*/ 982 w 1222"/>
                <a:gd name="T67" fmla="*/ 568 h 1039"/>
                <a:gd name="T68" fmla="*/ 751 w 1222"/>
                <a:gd name="T69" fmla="*/ 201 h 1039"/>
                <a:gd name="T70" fmla="*/ 668 w 1222"/>
                <a:gd name="T71" fmla="*/ 452 h 1039"/>
                <a:gd name="T72" fmla="*/ 751 w 1222"/>
                <a:gd name="T73" fmla="*/ 337 h 1039"/>
                <a:gd name="T74" fmla="*/ 800 w 1222"/>
                <a:gd name="T75" fmla="*/ 353 h 1039"/>
                <a:gd name="T76" fmla="*/ 917 w 1222"/>
                <a:gd name="T77" fmla="*/ 540 h 1039"/>
                <a:gd name="T78" fmla="*/ 866 w 1222"/>
                <a:gd name="T79" fmla="*/ 555 h 1039"/>
                <a:gd name="T80" fmla="*/ 817 w 1222"/>
                <a:gd name="T81" fmla="*/ 571 h 1039"/>
                <a:gd name="T82" fmla="*/ 875 w 1222"/>
                <a:gd name="T83" fmla="*/ 491 h 1039"/>
                <a:gd name="T84" fmla="*/ 679 w 1222"/>
                <a:gd name="T85" fmla="*/ 463 h 1039"/>
                <a:gd name="T86" fmla="*/ 723 w 1222"/>
                <a:gd name="T87" fmla="*/ 52 h 1039"/>
                <a:gd name="T88" fmla="*/ 829 w 1222"/>
                <a:gd name="T89" fmla="*/ 23 h 1039"/>
                <a:gd name="T90" fmla="*/ 804 w 1222"/>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2" h="1039">
                  <a:moveTo>
                    <a:pt x="615" y="608"/>
                  </a:moveTo>
                  <a:cubicBezTo>
                    <a:pt x="628" y="607"/>
                    <a:pt x="633" y="611"/>
                    <a:pt x="628" y="621"/>
                  </a:cubicBezTo>
                  <a:lnTo>
                    <a:pt x="420" y="828"/>
                  </a:lnTo>
                  <a:lnTo>
                    <a:pt x="567" y="975"/>
                  </a:lnTo>
                  <a:cubicBezTo>
                    <a:pt x="566" y="1005"/>
                    <a:pt x="559" y="1014"/>
                    <a:pt x="545" y="1000"/>
                  </a:cubicBezTo>
                  <a:lnTo>
                    <a:pt x="397" y="852"/>
                  </a:lnTo>
                  <a:lnTo>
                    <a:pt x="209" y="1039"/>
                  </a:lnTo>
                  <a:lnTo>
                    <a:pt x="198" y="1028"/>
                  </a:lnTo>
                  <a:lnTo>
                    <a:pt x="386" y="841"/>
                  </a:lnTo>
                  <a:lnTo>
                    <a:pt x="180" y="635"/>
                  </a:lnTo>
                  <a:lnTo>
                    <a:pt x="11" y="804"/>
                  </a:lnTo>
                  <a:lnTo>
                    <a:pt x="0" y="793"/>
                  </a:lnTo>
                  <a:lnTo>
                    <a:pt x="312" y="481"/>
                  </a:lnTo>
                  <a:lnTo>
                    <a:pt x="312" y="426"/>
                  </a:lnTo>
                  <a:lnTo>
                    <a:pt x="373" y="417"/>
                  </a:lnTo>
                  <a:cubicBezTo>
                    <a:pt x="386" y="416"/>
                    <a:pt x="390" y="420"/>
                    <a:pt x="386" y="430"/>
                  </a:cubicBezTo>
                  <a:lnTo>
                    <a:pt x="204" y="612"/>
                  </a:lnTo>
                  <a:lnTo>
                    <a:pt x="409" y="817"/>
                  </a:lnTo>
                  <a:lnTo>
                    <a:pt x="554" y="672"/>
                  </a:lnTo>
                  <a:lnTo>
                    <a:pt x="554" y="617"/>
                  </a:lnTo>
                  <a:lnTo>
                    <a:pt x="615" y="608"/>
                  </a:lnTo>
                  <a:close/>
                  <a:moveTo>
                    <a:pt x="413" y="516"/>
                  </a:moveTo>
                  <a:cubicBezTo>
                    <a:pt x="433" y="516"/>
                    <a:pt x="428" y="527"/>
                    <a:pt x="400" y="547"/>
                  </a:cubicBezTo>
                  <a:cubicBezTo>
                    <a:pt x="419" y="617"/>
                    <a:pt x="431" y="683"/>
                    <a:pt x="437" y="746"/>
                  </a:cubicBezTo>
                  <a:cubicBezTo>
                    <a:pt x="434" y="753"/>
                    <a:pt x="431" y="753"/>
                    <a:pt x="428" y="747"/>
                  </a:cubicBezTo>
                  <a:cubicBezTo>
                    <a:pt x="408" y="672"/>
                    <a:pt x="381" y="598"/>
                    <a:pt x="347" y="527"/>
                  </a:cubicBezTo>
                  <a:lnTo>
                    <a:pt x="413" y="516"/>
                  </a:lnTo>
                  <a:close/>
                  <a:moveTo>
                    <a:pt x="81" y="808"/>
                  </a:moveTo>
                  <a:cubicBezTo>
                    <a:pt x="161" y="797"/>
                    <a:pt x="219" y="810"/>
                    <a:pt x="255" y="846"/>
                  </a:cubicBezTo>
                  <a:cubicBezTo>
                    <a:pt x="271" y="862"/>
                    <a:pt x="275" y="875"/>
                    <a:pt x="266" y="883"/>
                  </a:cubicBezTo>
                  <a:cubicBezTo>
                    <a:pt x="259" y="890"/>
                    <a:pt x="249" y="890"/>
                    <a:pt x="237" y="883"/>
                  </a:cubicBezTo>
                  <a:cubicBezTo>
                    <a:pt x="193" y="844"/>
                    <a:pt x="141" y="823"/>
                    <a:pt x="81" y="819"/>
                  </a:cubicBezTo>
                  <a:cubicBezTo>
                    <a:pt x="71" y="816"/>
                    <a:pt x="71" y="813"/>
                    <a:pt x="81" y="808"/>
                  </a:cubicBezTo>
                  <a:close/>
                  <a:moveTo>
                    <a:pt x="679" y="463"/>
                  </a:moveTo>
                  <a:lnTo>
                    <a:pt x="716" y="500"/>
                  </a:lnTo>
                  <a:cubicBezTo>
                    <a:pt x="777" y="561"/>
                    <a:pt x="814" y="640"/>
                    <a:pt x="828" y="736"/>
                  </a:cubicBezTo>
                  <a:cubicBezTo>
                    <a:pt x="825" y="746"/>
                    <a:pt x="821" y="747"/>
                    <a:pt x="817" y="740"/>
                  </a:cubicBezTo>
                  <a:cubicBezTo>
                    <a:pt x="791" y="653"/>
                    <a:pt x="751" y="582"/>
                    <a:pt x="695" y="527"/>
                  </a:cubicBezTo>
                  <a:lnTo>
                    <a:pt x="530" y="362"/>
                  </a:lnTo>
                  <a:lnTo>
                    <a:pt x="576" y="353"/>
                  </a:lnTo>
                  <a:lnTo>
                    <a:pt x="738" y="192"/>
                  </a:lnTo>
                  <a:cubicBezTo>
                    <a:pt x="718" y="175"/>
                    <a:pt x="700" y="157"/>
                    <a:pt x="683" y="140"/>
                  </a:cubicBezTo>
                  <a:lnTo>
                    <a:pt x="629" y="87"/>
                  </a:lnTo>
                  <a:lnTo>
                    <a:pt x="666" y="61"/>
                  </a:lnTo>
                  <a:cubicBezTo>
                    <a:pt x="680" y="55"/>
                    <a:pt x="684" y="64"/>
                    <a:pt x="679" y="89"/>
                  </a:cubicBezTo>
                  <a:lnTo>
                    <a:pt x="703" y="113"/>
                  </a:lnTo>
                  <a:cubicBezTo>
                    <a:pt x="720" y="130"/>
                    <a:pt x="740" y="148"/>
                    <a:pt x="762" y="168"/>
                  </a:cubicBezTo>
                  <a:lnTo>
                    <a:pt x="861" y="69"/>
                  </a:lnTo>
                  <a:lnTo>
                    <a:pt x="861" y="14"/>
                  </a:lnTo>
                  <a:lnTo>
                    <a:pt x="921" y="5"/>
                  </a:lnTo>
                  <a:cubicBezTo>
                    <a:pt x="935" y="3"/>
                    <a:pt x="939" y="8"/>
                    <a:pt x="934" y="17"/>
                  </a:cubicBezTo>
                  <a:lnTo>
                    <a:pt x="773" y="179"/>
                  </a:lnTo>
                  <a:cubicBezTo>
                    <a:pt x="850" y="241"/>
                    <a:pt x="916" y="283"/>
                    <a:pt x="971" y="304"/>
                  </a:cubicBezTo>
                  <a:cubicBezTo>
                    <a:pt x="956" y="245"/>
                    <a:pt x="935" y="187"/>
                    <a:pt x="908" y="131"/>
                  </a:cubicBezTo>
                  <a:lnTo>
                    <a:pt x="958" y="115"/>
                  </a:lnTo>
                  <a:cubicBezTo>
                    <a:pt x="977" y="110"/>
                    <a:pt x="977" y="119"/>
                    <a:pt x="958" y="144"/>
                  </a:cubicBezTo>
                  <a:cubicBezTo>
                    <a:pt x="979" y="201"/>
                    <a:pt x="994" y="258"/>
                    <a:pt x="1004" y="315"/>
                  </a:cubicBezTo>
                  <a:cubicBezTo>
                    <a:pt x="1066" y="326"/>
                    <a:pt x="1116" y="321"/>
                    <a:pt x="1154" y="300"/>
                  </a:cubicBezTo>
                  <a:cubicBezTo>
                    <a:pt x="1163" y="294"/>
                    <a:pt x="1165" y="286"/>
                    <a:pt x="1161" y="278"/>
                  </a:cubicBezTo>
                  <a:lnTo>
                    <a:pt x="1128" y="208"/>
                  </a:lnTo>
                  <a:cubicBezTo>
                    <a:pt x="1128" y="198"/>
                    <a:pt x="1131" y="197"/>
                    <a:pt x="1137" y="203"/>
                  </a:cubicBezTo>
                  <a:lnTo>
                    <a:pt x="1182" y="272"/>
                  </a:lnTo>
                  <a:cubicBezTo>
                    <a:pt x="1190" y="281"/>
                    <a:pt x="1197" y="285"/>
                    <a:pt x="1204" y="283"/>
                  </a:cubicBezTo>
                  <a:cubicBezTo>
                    <a:pt x="1216" y="286"/>
                    <a:pt x="1222" y="292"/>
                    <a:pt x="1222" y="302"/>
                  </a:cubicBezTo>
                  <a:cubicBezTo>
                    <a:pt x="1221" y="308"/>
                    <a:pt x="1216" y="314"/>
                    <a:pt x="1207" y="320"/>
                  </a:cubicBezTo>
                  <a:cubicBezTo>
                    <a:pt x="1158" y="354"/>
                    <a:pt x="1092" y="365"/>
                    <a:pt x="1009" y="353"/>
                  </a:cubicBezTo>
                  <a:cubicBezTo>
                    <a:pt x="1015" y="430"/>
                    <a:pt x="1010" y="503"/>
                    <a:pt x="993" y="571"/>
                  </a:cubicBezTo>
                  <a:cubicBezTo>
                    <a:pt x="986" y="577"/>
                    <a:pt x="983" y="576"/>
                    <a:pt x="982" y="568"/>
                  </a:cubicBezTo>
                  <a:cubicBezTo>
                    <a:pt x="991" y="494"/>
                    <a:pt x="991" y="420"/>
                    <a:pt x="980" y="346"/>
                  </a:cubicBezTo>
                  <a:cubicBezTo>
                    <a:pt x="908" y="318"/>
                    <a:pt x="831" y="269"/>
                    <a:pt x="751" y="201"/>
                  </a:cubicBezTo>
                  <a:lnTo>
                    <a:pt x="584" y="368"/>
                  </a:lnTo>
                  <a:lnTo>
                    <a:pt x="668" y="452"/>
                  </a:lnTo>
                  <a:lnTo>
                    <a:pt x="752" y="368"/>
                  </a:lnTo>
                  <a:lnTo>
                    <a:pt x="751" y="337"/>
                  </a:lnTo>
                  <a:lnTo>
                    <a:pt x="796" y="327"/>
                  </a:lnTo>
                  <a:cubicBezTo>
                    <a:pt x="815" y="319"/>
                    <a:pt x="816" y="327"/>
                    <a:pt x="800" y="353"/>
                  </a:cubicBezTo>
                  <a:cubicBezTo>
                    <a:pt x="839" y="395"/>
                    <a:pt x="874" y="436"/>
                    <a:pt x="905" y="476"/>
                  </a:cubicBezTo>
                  <a:cubicBezTo>
                    <a:pt x="920" y="497"/>
                    <a:pt x="925" y="518"/>
                    <a:pt x="917" y="540"/>
                  </a:cubicBezTo>
                  <a:cubicBezTo>
                    <a:pt x="910" y="560"/>
                    <a:pt x="902" y="565"/>
                    <a:pt x="892" y="555"/>
                  </a:cubicBezTo>
                  <a:cubicBezTo>
                    <a:pt x="887" y="550"/>
                    <a:pt x="878" y="550"/>
                    <a:pt x="866" y="555"/>
                  </a:cubicBezTo>
                  <a:lnTo>
                    <a:pt x="820" y="579"/>
                  </a:lnTo>
                  <a:cubicBezTo>
                    <a:pt x="815" y="579"/>
                    <a:pt x="814" y="576"/>
                    <a:pt x="817" y="571"/>
                  </a:cubicBezTo>
                  <a:lnTo>
                    <a:pt x="872" y="531"/>
                  </a:lnTo>
                  <a:cubicBezTo>
                    <a:pt x="885" y="520"/>
                    <a:pt x="886" y="506"/>
                    <a:pt x="875" y="491"/>
                  </a:cubicBezTo>
                  <a:cubicBezTo>
                    <a:pt x="848" y="454"/>
                    <a:pt x="814" y="414"/>
                    <a:pt x="773" y="370"/>
                  </a:cubicBezTo>
                  <a:lnTo>
                    <a:pt x="679" y="463"/>
                  </a:lnTo>
                  <a:close/>
                  <a:moveTo>
                    <a:pt x="804" y="49"/>
                  </a:moveTo>
                  <a:cubicBezTo>
                    <a:pt x="782" y="41"/>
                    <a:pt x="755" y="42"/>
                    <a:pt x="723" y="52"/>
                  </a:cubicBezTo>
                  <a:cubicBezTo>
                    <a:pt x="716" y="55"/>
                    <a:pt x="713" y="52"/>
                    <a:pt x="716" y="45"/>
                  </a:cubicBezTo>
                  <a:cubicBezTo>
                    <a:pt x="768" y="7"/>
                    <a:pt x="806" y="0"/>
                    <a:pt x="829" y="23"/>
                  </a:cubicBezTo>
                  <a:cubicBezTo>
                    <a:pt x="837" y="30"/>
                    <a:pt x="837" y="38"/>
                    <a:pt x="829" y="45"/>
                  </a:cubicBezTo>
                  <a:cubicBezTo>
                    <a:pt x="823" y="51"/>
                    <a:pt x="815" y="52"/>
                    <a:pt x="804"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5" name="Freeform 82"/>
            <p:cNvSpPr>
              <a:spLocks noEditPoints="1"/>
            </p:cNvSpPr>
            <p:nvPr/>
          </p:nvSpPr>
          <p:spPr bwMode="auto">
            <a:xfrm>
              <a:off x="896" y="2774"/>
              <a:ext cx="43" cy="47"/>
            </a:xfrm>
            <a:custGeom>
              <a:avLst/>
              <a:gdLst>
                <a:gd name="T0" fmla="*/ 180 w 646"/>
                <a:gd name="T1" fmla="*/ 307 h 690"/>
                <a:gd name="T2" fmla="*/ 53 w 646"/>
                <a:gd name="T3" fmla="*/ 298 h 690"/>
                <a:gd name="T4" fmla="*/ 42 w 646"/>
                <a:gd name="T5" fmla="*/ 393 h 690"/>
                <a:gd name="T6" fmla="*/ 88 w 646"/>
                <a:gd name="T7" fmla="*/ 413 h 690"/>
                <a:gd name="T8" fmla="*/ 88 w 646"/>
                <a:gd name="T9" fmla="*/ 450 h 690"/>
                <a:gd name="T10" fmla="*/ 36 w 646"/>
                <a:gd name="T11" fmla="*/ 446 h 690"/>
                <a:gd name="T12" fmla="*/ 44 w 646"/>
                <a:gd name="T13" fmla="*/ 281 h 690"/>
                <a:gd name="T14" fmla="*/ 207 w 646"/>
                <a:gd name="T15" fmla="*/ 272 h 690"/>
                <a:gd name="T16" fmla="*/ 251 w 646"/>
                <a:gd name="T17" fmla="*/ 400 h 690"/>
                <a:gd name="T18" fmla="*/ 262 w 646"/>
                <a:gd name="T19" fmla="*/ 642 h 690"/>
                <a:gd name="T20" fmla="*/ 385 w 646"/>
                <a:gd name="T21" fmla="*/ 494 h 690"/>
                <a:gd name="T22" fmla="*/ 372 w 646"/>
                <a:gd name="T23" fmla="*/ 430 h 690"/>
                <a:gd name="T24" fmla="*/ 269 w 646"/>
                <a:gd name="T25" fmla="*/ 690 h 690"/>
                <a:gd name="T26" fmla="*/ 233 w 646"/>
                <a:gd name="T27" fmla="*/ 595 h 690"/>
                <a:gd name="T28" fmla="*/ 216 w 646"/>
                <a:gd name="T29" fmla="*/ 373 h 690"/>
                <a:gd name="T30" fmla="*/ 454 w 646"/>
                <a:gd name="T31" fmla="*/ 355 h 690"/>
                <a:gd name="T32" fmla="*/ 588 w 646"/>
                <a:gd name="T33" fmla="*/ 354 h 690"/>
                <a:gd name="T34" fmla="*/ 589 w 646"/>
                <a:gd name="T35" fmla="*/ 223 h 690"/>
                <a:gd name="T36" fmla="*/ 415 w 646"/>
                <a:gd name="T37" fmla="*/ 225 h 690"/>
                <a:gd name="T38" fmla="*/ 549 w 646"/>
                <a:gd name="T39" fmla="*/ 157 h 690"/>
                <a:gd name="T40" fmla="*/ 645 w 646"/>
                <a:gd name="T41" fmla="*/ 275 h 690"/>
                <a:gd name="T42" fmla="*/ 511 w 646"/>
                <a:gd name="T43" fmla="*/ 409 h 690"/>
                <a:gd name="T44" fmla="*/ 390 w 646"/>
                <a:gd name="T45" fmla="*/ 313 h 690"/>
                <a:gd name="T46" fmla="*/ 324 w 646"/>
                <a:gd name="T47" fmla="*/ 236 h 690"/>
                <a:gd name="T48" fmla="*/ 239 w 646"/>
                <a:gd name="T49" fmla="*/ 130 h 690"/>
                <a:gd name="T50" fmla="*/ 368 w 646"/>
                <a:gd name="T51" fmla="*/ 1 h 690"/>
                <a:gd name="T52" fmla="*/ 470 w 646"/>
                <a:gd name="T53" fmla="*/ 86 h 690"/>
                <a:gd name="T54" fmla="*/ 549 w 646"/>
                <a:gd name="T55" fmla="*/ 157 h 690"/>
                <a:gd name="T56" fmla="*/ 421 w 646"/>
                <a:gd name="T57" fmla="*/ 58 h 690"/>
                <a:gd name="T58" fmla="*/ 296 w 646"/>
                <a:gd name="T59" fmla="*/ 55 h 690"/>
                <a:gd name="T60" fmla="*/ 289 w 646"/>
                <a:gd name="T61" fmla="*/ 176 h 690"/>
                <a:gd name="T62" fmla="*/ 443 w 646"/>
                <a:gd name="T63" fmla="*/ 168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6" h="690">
                  <a:moveTo>
                    <a:pt x="216" y="373"/>
                  </a:moveTo>
                  <a:cubicBezTo>
                    <a:pt x="208" y="345"/>
                    <a:pt x="195" y="323"/>
                    <a:pt x="180" y="307"/>
                  </a:cubicBezTo>
                  <a:cubicBezTo>
                    <a:pt x="157" y="285"/>
                    <a:pt x="135" y="273"/>
                    <a:pt x="113" y="270"/>
                  </a:cubicBezTo>
                  <a:cubicBezTo>
                    <a:pt x="93" y="269"/>
                    <a:pt x="73" y="278"/>
                    <a:pt x="53" y="298"/>
                  </a:cubicBezTo>
                  <a:cubicBezTo>
                    <a:pt x="37" y="314"/>
                    <a:pt x="28" y="330"/>
                    <a:pt x="25" y="347"/>
                  </a:cubicBezTo>
                  <a:cubicBezTo>
                    <a:pt x="23" y="364"/>
                    <a:pt x="29" y="380"/>
                    <a:pt x="42" y="393"/>
                  </a:cubicBezTo>
                  <a:cubicBezTo>
                    <a:pt x="49" y="400"/>
                    <a:pt x="57" y="405"/>
                    <a:pt x="66" y="406"/>
                  </a:cubicBezTo>
                  <a:cubicBezTo>
                    <a:pt x="76" y="406"/>
                    <a:pt x="83" y="408"/>
                    <a:pt x="88" y="413"/>
                  </a:cubicBezTo>
                  <a:cubicBezTo>
                    <a:pt x="94" y="419"/>
                    <a:pt x="96" y="425"/>
                    <a:pt x="95" y="432"/>
                  </a:cubicBezTo>
                  <a:cubicBezTo>
                    <a:pt x="96" y="438"/>
                    <a:pt x="94" y="444"/>
                    <a:pt x="88" y="450"/>
                  </a:cubicBezTo>
                  <a:cubicBezTo>
                    <a:pt x="80" y="457"/>
                    <a:pt x="72" y="461"/>
                    <a:pt x="62" y="461"/>
                  </a:cubicBezTo>
                  <a:cubicBezTo>
                    <a:pt x="55" y="461"/>
                    <a:pt x="46" y="456"/>
                    <a:pt x="36" y="446"/>
                  </a:cubicBezTo>
                  <a:cubicBezTo>
                    <a:pt x="11" y="421"/>
                    <a:pt x="0" y="392"/>
                    <a:pt x="5" y="360"/>
                  </a:cubicBezTo>
                  <a:cubicBezTo>
                    <a:pt x="10" y="328"/>
                    <a:pt x="23" y="302"/>
                    <a:pt x="44" y="281"/>
                  </a:cubicBezTo>
                  <a:cubicBezTo>
                    <a:pt x="73" y="252"/>
                    <a:pt x="102" y="238"/>
                    <a:pt x="130" y="239"/>
                  </a:cubicBezTo>
                  <a:cubicBezTo>
                    <a:pt x="161" y="240"/>
                    <a:pt x="186" y="251"/>
                    <a:pt x="207" y="272"/>
                  </a:cubicBezTo>
                  <a:cubicBezTo>
                    <a:pt x="220" y="285"/>
                    <a:pt x="231" y="304"/>
                    <a:pt x="240" y="327"/>
                  </a:cubicBezTo>
                  <a:cubicBezTo>
                    <a:pt x="249" y="350"/>
                    <a:pt x="252" y="375"/>
                    <a:pt x="251" y="400"/>
                  </a:cubicBezTo>
                  <a:cubicBezTo>
                    <a:pt x="250" y="485"/>
                    <a:pt x="250" y="540"/>
                    <a:pt x="251" y="565"/>
                  </a:cubicBezTo>
                  <a:cubicBezTo>
                    <a:pt x="253" y="602"/>
                    <a:pt x="257" y="628"/>
                    <a:pt x="262" y="642"/>
                  </a:cubicBezTo>
                  <a:lnTo>
                    <a:pt x="370" y="534"/>
                  </a:lnTo>
                  <a:cubicBezTo>
                    <a:pt x="381" y="523"/>
                    <a:pt x="386" y="510"/>
                    <a:pt x="385" y="494"/>
                  </a:cubicBezTo>
                  <a:cubicBezTo>
                    <a:pt x="384" y="478"/>
                    <a:pt x="376" y="460"/>
                    <a:pt x="361" y="441"/>
                  </a:cubicBezTo>
                  <a:lnTo>
                    <a:pt x="372" y="430"/>
                  </a:lnTo>
                  <a:lnTo>
                    <a:pt x="440" y="520"/>
                  </a:lnTo>
                  <a:lnTo>
                    <a:pt x="269" y="690"/>
                  </a:lnTo>
                  <a:lnTo>
                    <a:pt x="246" y="666"/>
                  </a:lnTo>
                  <a:cubicBezTo>
                    <a:pt x="239" y="646"/>
                    <a:pt x="235" y="622"/>
                    <a:pt x="233" y="595"/>
                  </a:cubicBezTo>
                  <a:cubicBezTo>
                    <a:pt x="230" y="570"/>
                    <a:pt x="229" y="531"/>
                    <a:pt x="229" y="477"/>
                  </a:cubicBezTo>
                  <a:cubicBezTo>
                    <a:pt x="229" y="436"/>
                    <a:pt x="225" y="401"/>
                    <a:pt x="216" y="373"/>
                  </a:cubicBezTo>
                  <a:close/>
                  <a:moveTo>
                    <a:pt x="417" y="297"/>
                  </a:moveTo>
                  <a:cubicBezTo>
                    <a:pt x="423" y="317"/>
                    <a:pt x="435" y="337"/>
                    <a:pt x="454" y="355"/>
                  </a:cubicBezTo>
                  <a:cubicBezTo>
                    <a:pt x="475" y="376"/>
                    <a:pt x="497" y="386"/>
                    <a:pt x="520" y="385"/>
                  </a:cubicBezTo>
                  <a:cubicBezTo>
                    <a:pt x="545" y="383"/>
                    <a:pt x="568" y="373"/>
                    <a:pt x="588" y="354"/>
                  </a:cubicBezTo>
                  <a:cubicBezTo>
                    <a:pt x="611" y="330"/>
                    <a:pt x="621" y="308"/>
                    <a:pt x="619" y="286"/>
                  </a:cubicBezTo>
                  <a:cubicBezTo>
                    <a:pt x="616" y="261"/>
                    <a:pt x="607" y="240"/>
                    <a:pt x="589" y="223"/>
                  </a:cubicBezTo>
                  <a:cubicBezTo>
                    <a:pt x="574" y="207"/>
                    <a:pt x="551" y="199"/>
                    <a:pt x="522" y="199"/>
                  </a:cubicBezTo>
                  <a:cubicBezTo>
                    <a:pt x="492" y="199"/>
                    <a:pt x="457" y="208"/>
                    <a:pt x="415" y="225"/>
                  </a:cubicBezTo>
                  <a:cubicBezTo>
                    <a:pt x="410" y="252"/>
                    <a:pt x="411" y="276"/>
                    <a:pt x="417" y="297"/>
                  </a:cubicBezTo>
                  <a:close/>
                  <a:moveTo>
                    <a:pt x="549" y="157"/>
                  </a:moveTo>
                  <a:cubicBezTo>
                    <a:pt x="574" y="162"/>
                    <a:pt x="594" y="173"/>
                    <a:pt x="612" y="190"/>
                  </a:cubicBezTo>
                  <a:cubicBezTo>
                    <a:pt x="635" y="214"/>
                    <a:pt x="646" y="242"/>
                    <a:pt x="645" y="275"/>
                  </a:cubicBezTo>
                  <a:cubicBezTo>
                    <a:pt x="643" y="308"/>
                    <a:pt x="629" y="338"/>
                    <a:pt x="600" y="366"/>
                  </a:cubicBezTo>
                  <a:cubicBezTo>
                    <a:pt x="575" y="392"/>
                    <a:pt x="545" y="406"/>
                    <a:pt x="511" y="409"/>
                  </a:cubicBezTo>
                  <a:cubicBezTo>
                    <a:pt x="476" y="411"/>
                    <a:pt x="449" y="402"/>
                    <a:pt x="428" y="381"/>
                  </a:cubicBezTo>
                  <a:cubicBezTo>
                    <a:pt x="406" y="359"/>
                    <a:pt x="393" y="336"/>
                    <a:pt x="390" y="313"/>
                  </a:cubicBezTo>
                  <a:cubicBezTo>
                    <a:pt x="385" y="289"/>
                    <a:pt x="387" y="261"/>
                    <a:pt x="397" y="229"/>
                  </a:cubicBezTo>
                  <a:cubicBezTo>
                    <a:pt x="371" y="237"/>
                    <a:pt x="347" y="240"/>
                    <a:pt x="324" y="236"/>
                  </a:cubicBezTo>
                  <a:cubicBezTo>
                    <a:pt x="303" y="232"/>
                    <a:pt x="284" y="223"/>
                    <a:pt x="269" y="207"/>
                  </a:cubicBezTo>
                  <a:cubicBezTo>
                    <a:pt x="248" y="186"/>
                    <a:pt x="238" y="160"/>
                    <a:pt x="239" y="130"/>
                  </a:cubicBezTo>
                  <a:cubicBezTo>
                    <a:pt x="240" y="99"/>
                    <a:pt x="255" y="70"/>
                    <a:pt x="283" y="42"/>
                  </a:cubicBezTo>
                  <a:cubicBezTo>
                    <a:pt x="309" y="16"/>
                    <a:pt x="337" y="3"/>
                    <a:pt x="368" y="1"/>
                  </a:cubicBezTo>
                  <a:cubicBezTo>
                    <a:pt x="398" y="0"/>
                    <a:pt x="424" y="10"/>
                    <a:pt x="445" y="31"/>
                  </a:cubicBezTo>
                  <a:cubicBezTo>
                    <a:pt x="459" y="45"/>
                    <a:pt x="468" y="64"/>
                    <a:pt x="470" y="86"/>
                  </a:cubicBezTo>
                  <a:cubicBezTo>
                    <a:pt x="475" y="108"/>
                    <a:pt x="473" y="133"/>
                    <a:pt x="463" y="163"/>
                  </a:cubicBezTo>
                  <a:cubicBezTo>
                    <a:pt x="496" y="154"/>
                    <a:pt x="525" y="152"/>
                    <a:pt x="549" y="157"/>
                  </a:cubicBezTo>
                  <a:close/>
                  <a:moveTo>
                    <a:pt x="448" y="108"/>
                  </a:moveTo>
                  <a:cubicBezTo>
                    <a:pt x="445" y="89"/>
                    <a:pt x="435" y="73"/>
                    <a:pt x="421" y="58"/>
                  </a:cubicBezTo>
                  <a:cubicBezTo>
                    <a:pt x="404" y="41"/>
                    <a:pt x="383" y="31"/>
                    <a:pt x="360" y="27"/>
                  </a:cubicBezTo>
                  <a:cubicBezTo>
                    <a:pt x="338" y="25"/>
                    <a:pt x="317" y="34"/>
                    <a:pt x="296" y="55"/>
                  </a:cubicBezTo>
                  <a:cubicBezTo>
                    <a:pt x="273" y="78"/>
                    <a:pt x="262" y="100"/>
                    <a:pt x="265" y="122"/>
                  </a:cubicBezTo>
                  <a:cubicBezTo>
                    <a:pt x="267" y="144"/>
                    <a:pt x="275" y="162"/>
                    <a:pt x="289" y="176"/>
                  </a:cubicBezTo>
                  <a:cubicBezTo>
                    <a:pt x="302" y="189"/>
                    <a:pt x="322" y="195"/>
                    <a:pt x="347" y="194"/>
                  </a:cubicBezTo>
                  <a:cubicBezTo>
                    <a:pt x="376" y="193"/>
                    <a:pt x="407" y="184"/>
                    <a:pt x="443" y="168"/>
                  </a:cubicBezTo>
                  <a:cubicBezTo>
                    <a:pt x="450" y="146"/>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6" name="Freeform 83"/>
            <p:cNvSpPr>
              <a:spLocks noEditPoints="1"/>
            </p:cNvSpPr>
            <p:nvPr/>
          </p:nvSpPr>
          <p:spPr bwMode="auto">
            <a:xfrm>
              <a:off x="927" y="2741"/>
              <a:ext cx="41" cy="40"/>
            </a:xfrm>
            <a:custGeom>
              <a:avLst/>
              <a:gdLst>
                <a:gd name="T0" fmla="*/ 383 w 607"/>
                <a:gd name="T1" fmla="*/ 403 h 597"/>
                <a:gd name="T2" fmla="*/ 189 w 607"/>
                <a:gd name="T3" fmla="*/ 597 h 597"/>
                <a:gd name="T4" fmla="*/ 178 w 607"/>
                <a:gd name="T5" fmla="*/ 586 h 597"/>
                <a:gd name="T6" fmla="*/ 244 w 607"/>
                <a:gd name="T7" fmla="*/ 520 h 597"/>
                <a:gd name="T8" fmla="*/ 123 w 607"/>
                <a:gd name="T9" fmla="*/ 399 h 597"/>
                <a:gd name="T10" fmla="*/ 169 w 607"/>
                <a:gd name="T11" fmla="*/ 390 h 597"/>
                <a:gd name="T12" fmla="*/ 270 w 607"/>
                <a:gd name="T13" fmla="*/ 289 h 597"/>
                <a:gd name="T14" fmla="*/ 180 w 607"/>
                <a:gd name="T15" fmla="*/ 199 h 597"/>
                <a:gd name="T16" fmla="*/ 75 w 607"/>
                <a:gd name="T17" fmla="*/ 304 h 597"/>
                <a:gd name="T18" fmla="*/ 99 w 607"/>
                <a:gd name="T19" fmla="*/ 537 h 597"/>
                <a:gd name="T20" fmla="*/ 90 w 607"/>
                <a:gd name="T21" fmla="*/ 535 h 597"/>
                <a:gd name="T22" fmla="*/ 0 w 607"/>
                <a:gd name="T23" fmla="*/ 236 h 597"/>
                <a:gd name="T24" fmla="*/ 48 w 607"/>
                <a:gd name="T25" fmla="*/ 214 h 597"/>
                <a:gd name="T26" fmla="*/ 51 w 607"/>
                <a:gd name="T27" fmla="*/ 240 h 597"/>
                <a:gd name="T28" fmla="*/ 70 w 607"/>
                <a:gd name="T29" fmla="*/ 287 h 597"/>
                <a:gd name="T30" fmla="*/ 301 w 607"/>
                <a:gd name="T31" fmla="*/ 56 h 597"/>
                <a:gd name="T32" fmla="*/ 301 w 607"/>
                <a:gd name="T33" fmla="*/ 9 h 597"/>
                <a:gd name="T34" fmla="*/ 352 w 607"/>
                <a:gd name="T35" fmla="*/ 1 h 597"/>
                <a:gd name="T36" fmla="*/ 365 w 607"/>
                <a:gd name="T37" fmla="*/ 14 h 597"/>
                <a:gd name="T38" fmla="*/ 204 w 607"/>
                <a:gd name="T39" fmla="*/ 176 h 597"/>
                <a:gd name="T40" fmla="*/ 294 w 607"/>
                <a:gd name="T41" fmla="*/ 265 h 597"/>
                <a:gd name="T42" fmla="*/ 385 w 607"/>
                <a:gd name="T43" fmla="*/ 174 h 597"/>
                <a:gd name="T44" fmla="*/ 385 w 607"/>
                <a:gd name="T45" fmla="*/ 126 h 597"/>
                <a:gd name="T46" fmla="*/ 437 w 607"/>
                <a:gd name="T47" fmla="*/ 119 h 597"/>
                <a:gd name="T48" fmla="*/ 449 w 607"/>
                <a:gd name="T49" fmla="*/ 132 h 597"/>
                <a:gd name="T50" fmla="*/ 305 w 607"/>
                <a:gd name="T51" fmla="*/ 276 h 597"/>
                <a:gd name="T52" fmla="*/ 396 w 607"/>
                <a:gd name="T53" fmla="*/ 368 h 597"/>
                <a:gd name="T54" fmla="*/ 528 w 607"/>
                <a:gd name="T55" fmla="*/ 236 h 597"/>
                <a:gd name="T56" fmla="*/ 528 w 607"/>
                <a:gd name="T57" fmla="*/ 181 h 597"/>
                <a:gd name="T58" fmla="*/ 589 w 607"/>
                <a:gd name="T59" fmla="*/ 172 h 597"/>
                <a:gd name="T60" fmla="*/ 602 w 607"/>
                <a:gd name="T61" fmla="*/ 185 h 597"/>
                <a:gd name="T62" fmla="*/ 407 w 607"/>
                <a:gd name="T63" fmla="*/ 379 h 597"/>
                <a:gd name="T64" fmla="*/ 539 w 607"/>
                <a:gd name="T65" fmla="*/ 511 h 597"/>
                <a:gd name="T66" fmla="*/ 517 w 607"/>
                <a:gd name="T67" fmla="*/ 537 h 597"/>
                <a:gd name="T68" fmla="*/ 383 w 607"/>
                <a:gd name="T69" fmla="*/ 403 h 597"/>
                <a:gd name="T70" fmla="*/ 176 w 607"/>
                <a:gd name="T71" fmla="*/ 405 h 597"/>
                <a:gd name="T72" fmla="*/ 268 w 607"/>
                <a:gd name="T73" fmla="*/ 497 h 597"/>
                <a:gd name="T74" fmla="*/ 372 w 607"/>
                <a:gd name="T75" fmla="*/ 392 h 597"/>
                <a:gd name="T76" fmla="*/ 281 w 607"/>
                <a:gd name="T77" fmla="*/ 300 h 597"/>
                <a:gd name="T78" fmla="*/ 176 w 607"/>
                <a:gd name="T79" fmla="*/ 40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7" h="597">
                  <a:moveTo>
                    <a:pt x="383" y="403"/>
                  </a:moveTo>
                  <a:lnTo>
                    <a:pt x="189" y="597"/>
                  </a:lnTo>
                  <a:lnTo>
                    <a:pt x="178" y="586"/>
                  </a:lnTo>
                  <a:lnTo>
                    <a:pt x="244" y="520"/>
                  </a:lnTo>
                  <a:lnTo>
                    <a:pt x="123" y="399"/>
                  </a:lnTo>
                  <a:lnTo>
                    <a:pt x="169" y="390"/>
                  </a:lnTo>
                  <a:lnTo>
                    <a:pt x="270" y="289"/>
                  </a:lnTo>
                  <a:lnTo>
                    <a:pt x="180" y="199"/>
                  </a:lnTo>
                  <a:lnTo>
                    <a:pt x="75" y="304"/>
                  </a:lnTo>
                  <a:cubicBezTo>
                    <a:pt x="102" y="382"/>
                    <a:pt x="110" y="460"/>
                    <a:pt x="99" y="537"/>
                  </a:cubicBezTo>
                  <a:cubicBezTo>
                    <a:pt x="95" y="543"/>
                    <a:pt x="92" y="542"/>
                    <a:pt x="90" y="535"/>
                  </a:cubicBezTo>
                  <a:cubicBezTo>
                    <a:pt x="85" y="420"/>
                    <a:pt x="55" y="320"/>
                    <a:pt x="0" y="236"/>
                  </a:cubicBezTo>
                  <a:lnTo>
                    <a:pt x="48" y="214"/>
                  </a:lnTo>
                  <a:cubicBezTo>
                    <a:pt x="71" y="206"/>
                    <a:pt x="72" y="214"/>
                    <a:pt x="51" y="240"/>
                  </a:cubicBezTo>
                  <a:cubicBezTo>
                    <a:pt x="58" y="256"/>
                    <a:pt x="64" y="272"/>
                    <a:pt x="70" y="287"/>
                  </a:cubicBezTo>
                  <a:lnTo>
                    <a:pt x="301" y="56"/>
                  </a:lnTo>
                  <a:lnTo>
                    <a:pt x="301" y="9"/>
                  </a:lnTo>
                  <a:lnTo>
                    <a:pt x="352" y="1"/>
                  </a:lnTo>
                  <a:cubicBezTo>
                    <a:pt x="366" y="0"/>
                    <a:pt x="370" y="4"/>
                    <a:pt x="365" y="14"/>
                  </a:cubicBezTo>
                  <a:lnTo>
                    <a:pt x="204" y="176"/>
                  </a:lnTo>
                  <a:lnTo>
                    <a:pt x="294" y="265"/>
                  </a:lnTo>
                  <a:lnTo>
                    <a:pt x="385" y="174"/>
                  </a:lnTo>
                  <a:lnTo>
                    <a:pt x="385" y="126"/>
                  </a:lnTo>
                  <a:lnTo>
                    <a:pt x="437" y="119"/>
                  </a:lnTo>
                  <a:cubicBezTo>
                    <a:pt x="450" y="118"/>
                    <a:pt x="454" y="122"/>
                    <a:pt x="449" y="132"/>
                  </a:cubicBezTo>
                  <a:lnTo>
                    <a:pt x="305" y="276"/>
                  </a:lnTo>
                  <a:lnTo>
                    <a:pt x="396" y="368"/>
                  </a:lnTo>
                  <a:lnTo>
                    <a:pt x="528" y="236"/>
                  </a:lnTo>
                  <a:lnTo>
                    <a:pt x="528" y="181"/>
                  </a:lnTo>
                  <a:lnTo>
                    <a:pt x="589" y="172"/>
                  </a:lnTo>
                  <a:cubicBezTo>
                    <a:pt x="602" y="171"/>
                    <a:pt x="607" y="175"/>
                    <a:pt x="602" y="185"/>
                  </a:cubicBezTo>
                  <a:lnTo>
                    <a:pt x="407" y="379"/>
                  </a:lnTo>
                  <a:lnTo>
                    <a:pt x="539" y="511"/>
                  </a:lnTo>
                  <a:cubicBezTo>
                    <a:pt x="538" y="542"/>
                    <a:pt x="531" y="550"/>
                    <a:pt x="517" y="537"/>
                  </a:cubicBezTo>
                  <a:lnTo>
                    <a:pt x="383" y="403"/>
                  </a:lnTo>
                  <a:close/>
                  <a:moveTo>
                    <a:pt x="176" y="405"/>
                  </a:moveTo>
                  <a:lnTo>
                    <a:pt x="268" y="497"/>
                  </a:lnTo>
                  <a:lnTo>
                    <a:pt x="372" y="392"/>
                  </a:lnTo>
                  <a:lnTo>
                    <a:pt x="281" y="300"/>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7" name="Freeform 84"/>
            <p:cNvSpPr>
              <a:spLocks/>
            </p:cNvSpPr>
            <p:nvPr/>
          </p:nvSpPr>
          <p:spPr bwMode="auto">
            <a:xfrm>
              <a:off x="958" y="2723"/>
              <a:ext cx="28" cy="31"/>
            </a:xfrm>
            <a:custGeom>
              <a:avLst/>
              <a:gdLst>
                <a:gd name="T0" fmla="*/ 158 w 425"/>
                <a:gd name="T1" fmla="*/ 227 h 448"/>
                <a:gd name="T2" fmla="*/ 189 w 425"/>
                <a:gd name="T3" fmla="*/ 185 h 448"/>
                <a:gd name="T4" fmla="*/ 272 w 425"/>
                <a:gd name="T5" fmla="*/ 154 h 448"/>
                <a:gd name="T6" fmla="*/ 365 w 425"/>
                <a:gd name="T7" fmla="*/ 203 h 448"/>
                <a:gd name="T8" fmla="*/ 420 w 425"/>
                <a:gd name="T9" fmla="*/ 306 h 448"/>
                <a:gd name="T10" fmla="*/ 380 w 425"/>
                <a:gd name="T11" fmla="*/ 405 h 448"/>
                <a:gd name="T12" fmla="*/ 301 w 425"/>
                <a:gd name="T13" fmla="*/ 444 h 448"/>
                <a:gd name="T14" fmla="*/ 229 w 425"/>
                <a:gd name="T15" fmla="*/ 423 h 448"/>
                <a:gd name="T16" fmla="*/ 215 w 425"/>
                <a:gd name="T17" fmla="*/ 398 h 448"/>
                <a:gd name="T18" fmla="*/ 226 w 425"/>
                <a:gd name="T19" fmla="*/ 372 h 448"/>
                <a:gd name="T20" fmla="*/ 248 w 425"/>
                <a:gd name="T21" fmla="*/ 365 h 448"/>
                <a:gd name="T22" fmla="*/ 264 w 425"/>
                <a:gd name="T23" fmla="*/ 374 h 448"/>
                <a:gd name="T24" fmla="*/ 275 w 425"/>
                <a:gd name="T25" fmla="*/ 396 h 448"/>
                <a:gd name="T26" fmla="*/ 284 w 425"/>
                <a:gd name="T27" fmla="*/ 416 h 448"/>
                <a:gd name="T28" fmla="*/ 323 w 425"/>
                <a:gd name="T29" fmla="*/ 422 h 448"/>
                <a:gd name="T30" fmla="*/ 369 w 425"/>
                <a:gd name="T31" fmla="*/ 390 h 448"/>
                <a:gd name="T32" fmla="*/ 389 w 425"/>
                <a:gd name="T33" fmla="*/ 323 h 448"/>
                <a:gd name="T34" fmla="*/ 338 w 425"/>
                <a:gd name="T35" fmla="*/ 238 h 448"/>
                <a:gd name="T36" fmla="*/ 262 w 425"/>
                <a:gd name="T37" fmla="*/ 192 h 448"/>
                <a:gd name="T38" fmla="*/ 200 w 425"/>
                <a:gd name="T39" fmla="*/ 211 h 448"/>
                <a:gd name="T40" fmla="*/ 173 w 425"/>
                <a:gd name="T41" fmla="*/ 253 h 448"/>
                <a:gd name="T42" fmla="*/ 176 w 425"/>
                <a:gd name="T43" fmla="*/ 312 h 448"/>
                <a:gd name="T44" fmla="*/ 158 w 425"/>
                <a:gd name="T45" fmla="*/ 326 h 448"/>
                <a:gd name="T46" fmla="*/ 0 w 425"/>
                <a:gd name="T47" fmla="*/ 150 h 448"/>
                <a:gd name="T48" fmla="*/ 151 w 425"/>
                <a:gd name="T49" fmla="*/ 0 h 448"/>
                <a:gd name="T50" fmla="*/ 173 w 425"/>
                <a:gd name="T51" fmla="*/ 33 h 448"/>
                <a:gd name="T52" fmla="*/ 40 w 425"/>
                <a:gd name="T53" fmla="*/ 165 h 448"/>
                <a:gd name="T54" fmla="*/ 154 w 425"/>
                <a:gd name="T55" fmla="*/ 293 h 448"/>
                <a:gd name="T56" fmla="*/ 158 w 425"/>
                <a:gd name="T57" fmla="*/ 22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5" h="448">
                  <a:moveTo>
                    <a:pt x="158" y="227"/>
                  </a:moveTo>
                  <a:cubicBezTo>
                    <a:pt x="166" y="211"/>
                    <a:pt x="177" y="197"/>
                    <a:pt x="189" y="185"/>
                  </a:cubicBezTo>
                  <a:cubicBezTo>
                    <a:pt x="212" y="162"/>
                    <a:pt x="240" y="151"/>
                    <a:pt x="272" y="154"/>
                  </a:cubicBezTo>
                  <a:cubicBezTo>
                    <a:pt x="305" y="157"/>
                    <a:pt x="336" y="174"/>
                    <a:pt x="365" y="203"/>
                  </a:cubicBezTo>
                  <a:cubicBezTo>
                    <a:pt x="397" y="235"/>
                    <a:pt x="415" y="269"/>
                    <a:pt x="420" y="306"/>
                  </a:cubicBezTo>
                  <a:cubicBezTo>
                    <a:pt x="425" y="340"/>
                    <a:pt x="412" y="373"/>
                    <a:pt x="380" y="405"/>
                  </a:cubicBezTo>
                  <a:cubicBezTo>
                    <a:pt x="359" y="426"/>
                    <a:pt x="333" y="439"/>
                    <a:pt x="301" y="444"/>
                  </a:cubicBezTo>
                  <a:cubicBezTo>
                    <a:pt x="272" y="448"/>
                    <a:pt x="248" y="442"/>
                    <a:pt x="229" y="423"/>
                  </a:cubicBezTo>
                  <a:cubicBezTo>
                    <a:pt x="222" y="416"/>
                    <a:pt x="217" y="408"/>
                    <a:pt x="215" y="398"/>
                  </a:cubicBezTo>
                  <a:cubicBezTo>
                    <a:pt x="215" y="388"/>
                    <a:pt x="218" y="379"/>
                    <a:pt x="226" y="372"/>
                  </a:cubicBezTo>
                  <a:cubicBezTo>
                    <a:pt x="233" y="365"/>
                    <a:pt x="240" y="362"/>
                    <a:pt x="248" y="365"/>
                  </a:cubicBezTo>
                  <a:cubicBezTo>
                    <a:pt x="255" y="367"/>
                    <a:pt x="261" y="370"/>
                    <a:pt x="264" y="374"/>
                  </a:cubicBezTo>
                  <a:cubicBezTo>
                    <a:pt x="272" y="381"/>
                    <a:pt x="275" y="389"/>
                    <a:pt x="275" y="396"/>
                  </a:cubicBezTo>
                  <a:cubicBezTo>
                    <a:pt x="276" y="404"/>
                    <a:pt x="280" y="411"/>
                    <a:pt x="284" y="416"/>
                  </a:cubicBezTo>
                  <a:cubicBezTo>
                    <a:pt x="294" y="426"/>
                    <a:pt x="307" y="428"/>
                    <a:pt x="323" y="422"/>
                  </a:cubicBezTo>
                  <a:cubicBezTo>
                    <a:pt x="340" y="414"/>
                    <a:pt x="355" y="404"/>
                    <a:pt x="369" y="390"/>
                  </a:cubicBezTo>
                  <a:cubicBezTo>
                    <a:pt x="388" y="371"/>
                    <a:pt x="395" y="348"/>
                    <a:pt x="389" y="323"/>
                  </a:cubicBezTo>
                  <a:cubicBezTo>
                    <a:pt x="383" y="294"/>
                    <a:pt x="366" y="266"/>
                    <a:pt x="338" y="238"/>
                  </a:cubicBezTo>
                  <a:cubicBezTo>
                    <a:pt x="313" y="214"/>
                    <a:pt x="288" y="198"/>
                    <a:pt x="262" y="192"/>
                  </a:cubicBezTo>
                  <a:cubicBezTo>
                    <a:pt x="239" y="186"/>
                    <a:pt x="218" y="192"/>
                    <a:pt x="200" y="211"/>
                  </a:cubicBezTo>
                  <a:cubicBezTo>
                    <a:pt x="187" y="224"/>
                    <a:pt x="177" y="238"/>
                    <a:pt x="173" y="253"/>
                  </a:cubicBezTo>
                  <a:cubicBezTo>
                    <a:pt x="168" y="268"/>
                    <a:pt x="169" y="287"/>
                    <a:pt x="176" y="312"/>
                  </a:cubicBezTo>
                  <a:lnTo>
                    <a:pt x="158" y="326"/>
                  </a:lnTo>
                  <a:lnTo>
                    <a:pt x="0" y="150"/>
                  </a:lnTo>
                  <a:lnTo>
                    <a:pt x="151" y="0"/>
                  </a:lnTo>
                  <a:lnTo>
                    <a:pt x="173" y="33"/>
                  </a:lnTo>
                  <a:lnTo>
                    <a:pt x="40" y="165"/>
                  </a:lnTo>
                  <a:lnTo>
                    <a:pt x="154" y="293"/>
                  </a:lnTo>
                  <a:cubicBezTo>
                    <a:pt x="149" y="264"/>
                    <a:pt x="151" y="242"/>
                    <a:pt x="158" y="227"/>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8" name="Freeform 85"/>
            <p:cNvSpPr>
              <a:spLocks noEditPoints="1"/>
            </p:cNvSpPr>
            <p:nvPr/>
          </p:nvSpPr>
          <p:spPr bwMode="auto">
            <a:xfrm>
              <a:off x="977" y="2695"/>
              <a:ext cx="38" cy="47"/>
            </a:xfrm>
            <a:custGeom>
              <a:avLst/>
              <a:gdLst>
                <a:gd name="T0" fmla="*/ 311 w 564"/>
                <a:gd name="T1" fmla="*/ 550 h 692"/>
                <a:gd name="T2" fmla="*/ 284 w 564"/>
                <a:gd name="T3" fmla="*/ 684 h 692"/>
                <a:gd name="T4" fmla="*/ 275 w 564"/>
                <a:gd name="T5" fmla="*/ 682 h 692"/>
                <a:gd name="T6" fmla="*/ 284 w 564"/>
                <a:gd name="T7" fmla="*/ 526 h 692"/>
                <a:gd name="T8" fmla="*/ 205 w 564"/>
                <a:gd name="T9" fmla="*/ 392 h 692"/>
                <a:gd name="T10" fmla="*/ 0 w 564"/>
                <a:gd name="T11" fmla="*/ 187 h 692"/>
                <a:gd name="T12" fmla="*/ 44 w 564"/>
                <a:gd name="T13" fmla="*/ 176 h 692"/>
                <a:gd name="T14" fmla="*/ 185 w 564"/>
                <a:gd name="T15" fmla="*/ 34 h 692"/>
                <a:gd name="T16" fmla="*/ 181 w 564"/>
                <a:gd name="T17" fmla="*/ 9 h 692"/>
                <a:gd name="T18" fmla="*/ 225 w 564"/>
                <a:gd name="T19" fmla="*/ 1 h 692"/>
                <a:gd name="T20" fmla="*/ 231 w 564"/>
                <a:gd name="T21" fmla="*/ 22 h 692"/>
                <a:gd name="T22" fmla="*/ 544 w 564"/>
                <a:gd name="T23" fmla="*/ 335 h 692"/>
                <a:gd name="T24" fmla="*/ 564 w 564"/>
                <a:gd name="T25" fmla="*/ 381 h 692"/>
                <a:gd name="T26" fmla="*/ 548 w 564"/>
                <a:gd name="T27" fmla="*/ 420 h 692"/>
                <a:gd name="T28" fmla="*/ 528 w 564"/>
                <a:gd name="T29" fmla="*/ 414 h 692"/>
                <a:gd name="T30" fmla="*/ 509 w 564"/>
                <a:gd name="T31" fmla="*/ 414 h 692"/>
                <a:gd name="T32" fmla="*/ 471 w 564"/>
                <a:gd name="T33" fmla="*/ 438 h 692"/>
                <a:gd name="T34" fmla="*/ 464 w 564"/>
                <a:gd name="T35" fmla="*/ 431 h 692"/>
                <a:gd name="T36" fmla="*/ 511 w 564"/>
                <a:gd name="T37" fmla="*/ 383 h 692"/>
                <a:gd name="T38" fmla="*/ 511 w 564"/>
                <a:gd name="T39" fmla="*/ 350 h 692"/>
                <a:gd name="T40" fmla="*/ 409 w 564"/>
                <a:gd name="T41" fmla="*/ 247 h 692"/>
                <a:gd name="T42" fmla="*/ 258 w 564"/>
                <a:gd name="T43" fmla="*/ 398 h 692"/>
                <a:gd name="T44" fmla="*/ 311 w 564"/>
                <a:gd name="T45" fmla="*/ 550 h 692"/>
                <a:gd name="T46" fmla="*/ 155 w 564"/>
                <a:gd name="T47" fmla="*/ 295 h 692"/>
                <a:gd name="T48" fmla="*/ 247 w 564"/>
                <a:gd name="T49" fmla="*/ 387 h 692"/>
                <a:gd name="T50" fmla="*/ 398 w 564"/>
                <a:gd name="T51" fmla="*/ 236 h 692"/>
                <a:gd name="T52" fmla="*/ 306 w 564"/>
                <a:gd name="T53" fmla="*/ 144 h 692"/>
                <a:gd name="T54" fmla="*/ 155 w 564"/>
                <a:gd name="T55" fmla="*/ 295 h 692"/>
                <a:gd name="T56" fmla="*/ 51 w 564"/>
                <a:gd name="T57" fmla="*/ 190 h 692"/>
                <a:gd name="T58" fmla="*/ 144 w 564"/>
                <a:gd name="T59" fmla="*/ 284 h 692"/>
                <a:gd name="T60" fmla="*/ 295 w 564"/>
                <a:gd name="T61" fmla="*/ 133 h 692"/>
                <a:gd name="T62" fmla="*/ 201 w 564"/>
                <a:gd name="T63" fmla="*/ 40 h 692"/>
                <a:gd name="T64" fmla="*/ 51 w 564"/>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4" h="692">
                  <a:moveTo>
                    <a:pt x="311" y="550"/>
                  </a:moveTo>
                  <a:cubicBezTo>
                    <a:pt x="311" y="596"/>
                    <a:pt x="302" y="641"/>
                    <a:pt x="284" y="684"/>
                  </a:cubicBezTo>
                  <a:cubicBezTo>
                    <a:pt x="278" y="692"/>
                    <a:pt x="275" y="692"/>
                    <a:pt x="275" y="682"/>
                  </a:cubicBezTo>
                  <a:cubicBezTo>
                    <a:pt x="291" y="617"/>
                    <a:pt x="294" y="565"/>
                    <a:pt x="284" y="526"/>
                  </a:cubicBezTo>
                  <a:cubicBezTo>
                    <a:pt x="272" y="477"/>
                    <a:pt x="245" y="432"/>
                    <a:pt x="205" y="392"/>
                  </a:cubicBezTo>
                  <a:lnTo>
                    <a:pt x="0" y="187"/>
                  </a:lnTo>
                  <a:lnTo>
                    <a:pt x="44" y="176"/>
                  </a:lnTo>
                  <a:lnTo>
                    <a:pt x="185" y="34"/>
                  </a:lnTo>
                  <a:lnTo>
                    <a:pt x="181" y="9"/>
                  </a:lnTo>
                  <a:lnTo>
                    <a:pt x="225" y="1"/>
                  </a:lnTo>
                  <a:cubicBezTo>
                    <a:pt x="239" y="0"/>
                    <a:pt x="240" y="7"/>
                    <a:pt x="231" y="22"/>
                  </a:cubicBezTo>
                  <a:lnTo>
                    <a:pt x="544" y="335"/>
                  </a:lnTo>
                  <a:cubicBezTo>
                    <a:pt x="558" y="349"/>
                    <a:pt x="564" y="364"/>
                    <a:pt x="564" y="381"/>
                  </a:cubicBezTo>
                  <a:cubicBezTo>
                    <a:pt x="564" y="396"/>
                    <a:pt x="559" y="409"/>
                    <a:pt x="548" y="420"/>
                  </a:cubicBezTo>
                  <a:cubicBezTo>
                    <a:pt x="543" y="424"/>
                    <a:pt x="536" y="423"/>
                    <a:pt x="528" y="414"/>
                  </a:cubicBezTo>
                  <a:cubicBezTo>
                    <a:pt x="523" y="409"/>
                    <a:pt x="517" y="409"/>
                    <a:pt x="509" y="414"/>
                  </a:cubicBezTo>
                  <a:lnTo>
                    <a:pt x="471" y="438"/>
                  </a:lnTo>
                  <a:cubicBezTo>
                    <a:pt x="461" y="440"/>
                    <a:pt x="459" y="438"/>
                    <a:pt x="464" y="431"/>
                  </a:cubicBezTo>
                  <a:lnTo>
                    <a:pt x="511" y="383"/>
                  </a:lnTo>
                  <a:cubicBezTo>
                    <a:pt x="522" y="372"/>
                    <a:pt x="522" y="361"/>
                    <a:pt x="511" y="350"/>
                  </a:cubicBezTo>
                  <a:lnTo>
                    <a:pt x="409" y="247"/>
                  </a:lnTo>
                  <a:lnTo>
                    <a:pt x="258" y="398"/>
                  </a:lnTo>
                  <a:cubicBezTo>
                    <a:pt x="294" y="443"/>
                    <a:pt x="311" y="494"/>
                    <a:pt x="311" y="550"/>
                  </a:cubicBezTo>
                  <a:close/>
                  <a:moveTo>
                    <a:pt x="155" y="295"/>
                  </a:moveTo>
                  <a:lnTo>
                    <a:pt x="247" y="387"/>
                  </a:lnTo>
                  <a:lnTo>
                    <a:pt x="398" y="236"/>
                  </a:lnTo>
                  <a:lnTo>
                    <a:pt x="306" y="144"/>
                  </a:lnTo>
                  <a:lnTo>
                    <a:pt x="155" y="295"/>
                  </a:lnTo>
                  <a:close/>
                  <a:moveTo>
                    <a:pt x="51" y="190"/>
                  </a:moveTo>
                  <a:lnTo>
                    <a:pt x="144" y="284"/>
                  </a:lnTo>
                  <a:lnTo>
                    <a:pt x="295" y="133"/>
                  </a:lnTo>
                  <a:lnTo>
                    <a:pt x="201" y="40"/>
                  </a:lnTo>
                  <a:lnTo>
                    <a:pt x="51"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09" name="Freeform 86"/>
            <p:cNvSpPr>
              <a:spLocks noEditPoints="1"/>
            </p:cNvSpPr>
            <p:nvPr/>
          </p:nvSpPr>
          <p:spPr bwMode="auto">
            <a:xfrm>
              <a:off x="1094" y="2806"/>
              <a:ext cx="82" cy="71"/>
            </a:xfrm>
            <a:custGeom>
              <a:avLst/>
              <a:gdLst>
                <a:gd name="T0" fmla="*/ 627 w 1221"/>
                <a:gd name="T1" fmla="*/ 621 h 1039"/>
                <a:gd name="T2" fmla="*/ 567 w 1221"/>
                <a:gd name="T3" fmla="*/ 975 h 1039"/>
                <a:gd name="T4" fmla="*/ 396 w 1221"/>
                <a:gd name="T5" fmla="*/ 852 h 1039"/>
                <a:gd name="T6" fmla="*/ 198 w 1221"/>
                <a:gd name="T7" fmla="*/ 1028 h 1039"/>
                <a:gd name="T8" fmla="*/ 180 w 1221"/>
                <a:gd name="T9" fmla="*/ 635 h 1039"/>
                <a:gd name="T10" fmla="*/ 0 w 1221"/>
                <a:gd name="T11" fmla="*/ 793 h 1039"/>
                <a:gd name="T12" fmla="*/ 312 w 1221"/>
                <a:gd name="T13" fmla="*/ 426 h 1039"/>
                <a:gd name="T14" fmla="*/ 385 w 1221"/>
                <a:gd name="T15" fmla="*/ 430 h 1039"/>
                <a:gd name="T16" fmla="*/ 409 w 1221"/>
                <a:gd name="T17" fmla="*/ 817 h 1039"/>
                <a:gd name="T18" fmla="*/ 554 w 1221"/>
                <a:gd name="T19" fmla="*/ 617 h 1039"/>
                <a:gd name="T20" fmla="*/ 412 w 1221"/>
                <a:gd name="T21" fmla="*/ 516 h 1039"/>
                <a:gd name="T22" fmla="*/ 436 w 1221"/>
                <a:gd name="T23" fmla="*/ 746 h 1039"/>
                <a:gd name="T24" fmla="*/ 346 w 1221"/>
                <a:gd name="T25" fmla="*/ 527 h 1039"/>
                <a:gd name="T26" fmla="*/ 81 w 1221"/>
                <a:gd name="T27" fmla="*/ 808 h 1039"/>
                <a:gd name="T28" fmla="*/ 266 w 1221"/>
                <a:gd name="T29" fmla="*/ 883 h 1039"/>
                <a:gd name="T30" fmla="*/ 81 w 1221"/>
                <a:gd name="T31" fmla="*/ 819 h 1039"/>
                <a:gd name="T32" fmla="*/ 678 w 1221"/>
                <a:gd name="T33" fmla="*/ 463 h 1039"/>
                <a:gd name="T34" fmla="*/ 827 w 1221"/>
                <a:gd name="T35" fmla="*/ 736 h 1039"/>
                <a:gd name="T36" fmla="*/ 695 w 1221"/>
                <a:gd name="T37" fmla="*/ 527 h 1039"/>
                <a:gd name="T38" fmla="*/ 576 w 1221"/>
                <a:gd name="T39" fmla="*/ 353 h 1039"/>
                <a:gd name="T40" fmla="*/ 682 w 1221"/>
                <a:gd name="T41" fmla="*/ 140 h 1039"/>
                <a:gd name="T42" fmla="*/ 666 w 1221"/>
                <a:gd name="T43" fmla="*/ 61 h 1039"/>
                <a:gd name="T44" fmla="*/ 702 w 1221"/>
                <a:gd name="T45" fmla="*/ 113 h 1039"/>
                <a:gd name="T46" fmla="*/ 860 w 1221"/>
                <a:gd name="T47" fmla="*/ 69 h 1039"/>
                <a:gd name="T48" fmla="*/ 921 w 1221"/>
                <a:gd name="T49" fmla="*/ 5 h 1039"/>
                <a:gd name="T50" fmla="*/ 772 w 1221"/>
                <a:gd name="T51" fmla="*/ 179 h 1039"/>
                <a:gd name="T52" fmla="*/ 908 w 1221"/>
                <a:gd name="T53" fmla="*/ 131 h 1039"/>
                <a:gd name="T54" fmla="*/ 957 w 1221"/>
                <a:gd name="T55" fmla="*/ 144 h 1039"/>
                <a:gd name="T56" fmla="*/ 1153 w 1221"/>
                <a:gd name="T57" fmla="*/ 300 h 1039"/>
                <a:gd name="T58" fmla="*/ 1128 w 1221"/>
                <a:gd name="T59" fmla="*/ 208 h 1039"/>
                <a:gd name="T60" fmla="*/ 1181 w 1221"/>
                <a:gd name="T61" fmla="*/ 272 h 1039"/>
                <a:gd name="T62" fmla="*/ 1221 w 1221"/>
                <a:gd name="T63" fmla="*/ 302 h 1039"/>
                <a:gd name="T64" fmla="*/ 1009 w 1221"/>
                <a:gd name="T65" fmla="*/ 353 h 1039"/>
                <a:gd name="T66" fmla="*/ 981 w 1221"/>
                <a:gd name="T67" fmla="*/ 568 h 1039"/>
                <a:gd name="T68" fmla="*/ 750 w 1221"/>
                <a:gd name="T69" fmla="*/ 201 h 1039"/>
                <a:gd name="T70" fmla="*/ 667 w 1221"/>
                <a:gd name="T71" fmla="*/ 452 h 1039"/>
                <a:gd name="T72" fmla="*/ 750 w 1221"/>
                <a:gd name="T73" fmla="*/ 337 h 1039"/>
                <a:gd name="T74" fmla="*/ 799 w 1221"/>
                <a:gd name="T75" fmla="*/ 353 h 1039"/>
                <a:gd name="T76" fmla="*/ 917 w 1221"/>
                <a:gd name="T77" fmla="*/ 540 h 1039"/>
                <a:gd name="T78" fmla="*/ 865 w 1221"/>
                <a:gd name="T79" fmla="*/ 555 h 1039"/>
                <a:gd name="T80" fmla="*/ 816 w 1221"/>
                <a:gd name="T81" fmla="*/ 571 h 1039"/>
                <a:gd name="T82" fmla="*/ 875 w 1221"/>
                <a:gd name="T83" fmla="*/ 491 h 1039"/>
                <a:gd name="T84" fmla="*/ 678 w 1221"/>
                <a:gd name="T85" fmla="*/ 463 h 1039"/>
                <a:gd name="T86" fmla="*/ 722 w 1221"/>
                <a:gd name="T87" fmla="*/ 52 h 1039"/>
                <a:gd name="T88" fmla="*/ 829 w 1221"/>
                <a:gd name="T89" fmla="*/ 23 h 1039"/>
                <a:gd name="T90" fmla="*/ 803 w 1221"/>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1" h="1039">
                  <a:moveTo>
                    <a:pt x="614" y="608"/>
                  </a:moveTo>
                  <a:cubicBezTo>
                    <a:pt x="628" y="607"/>
                    <a:pt x="632" y="611"/>
                    <a:pt x="627" y="621"/>
                  </a:cubicBezTo>
                  <a:lnTo>
                    <a:pt x="420" y="828"/>
                  </a:lnTo>
                  <a:lnTo>
                    <a:pt x="567" y="975"/>
                  </a:lnTo>
                  <a:cubicBezTo>
                    <a:pt x="565" y="1005"/>
                    <a:pt x="558" y="1014"/>
                    <a:pt x="545" y="1000"/>
                  </a:cubicBezTo>
                  <a:lnTo>
                    <a:pt x="396" y="852"/>
                  </a:lnTo>
                  <a:lnTo>
                    <a:pt x="209" y="1039"/>
                  </a:lnTo>
                  <a:lnTo>
                    <a:pt x="198" y="1028"/>
                  </a:lnTo>
                  <a:lnTo>
                    <a:pt x="385" y="841"/>
                  </a:lnTo>
                  <a:lnTo>
                    <a:pt x="180" y="635"/>
                  </a:lnTo>
                  <a:lnTo>
                    <a:pt x="11" y="804"/>
                  </a:lnTo>
                  <a:lnTo>
                    <a:pt x="0" y="793"/>
                  </a:lnTo>
                  <a:lnTo>
                    <a:pt x="312" y="481"/>
                  </a:lnTo>
                  <a:lnTo>
                    <a:pt x="312" y="426"/>
                  </a:lnTo>
                  <a:lnTo>
                    <a:pt x="372" y="417"/>
                  </a:lnTo>
                  <a:cubicBezTo>
                    <a:pt x="386" y="416"/>
                    <a:pt x="390" y="420"/>
                    <a:pt x="385" y="430"/>
                  </a:cubicBezTo>
                  <a:lnTo>
                    <a:pt x="203" y="612"/>
                  </a:lnTo>
                  <a:lnTo>
                    <a:pt x="409" y="817"/>
                  </a:lnTo>
                  <a:lnTo>
                    <a:pt x="554" y="672"/>
                  </a:lnTo>
                  <a:lnTo>
                    <a:pt x="554" y="617"/>
                  </a:lnTo>
                  <a:lnTo>
                    <a:pt x="614" y="608"/>
                  </a:lnTo>
                  <a:close/>
                  <a:moveTo>
                    <a:pt x="412" y="516"/>
                  </a:moveTo>
                  <a:cubicBezTo>
                    <a:pt x="432" y="516"/>
                    <a:pt x="428" y="527"/>
                    <a:pt x="400" y="547"/>
                  </a:cubicBezTo>
                  <a:cubicBezTo>
                    <a:pt x="418" y="617"/>
                    <a:pt x="430" y="683"/>
                    <a:pt x="436" y="746"/>
                  </a:cubicBezTo>
                  <a:cubicBezTo>
                    <a:pt x="434" y="753"/>
                    <a:pt x="431" y="753"/>
                    <a:pt x="427" y="747"/>
                  </a:cubicBezTo>
                  <a:cubicBezTo>
                    <a:pt x="408" y="672"/>
                    <a:pt x="381" y="598"/>
                    <a:pt x="346" y="527"/>
                  </a:cubicBezTo>
                  <a:lnTo>
                    <a:pt x="412" y="516"/>
                  </a:lnTo>
                  <a:close/>
                  <a:moveTo>
                    <a:pt x="81" y="808"/>
                  </a:moveTo>
                  <a:cubicBezTo>
                    <a:pt x="160" y="797"/>
                    <a:pt x="218" y="810"/>
                    <a:pt x="255" y="846"/>
                  </a:cubicBezTo>
                  <a:cubicBezTo>
                    <a:pt x="271" y="862"/>
                    <a:pt x="274" y="875"/>
                    <a:pt x="266" y="883"/>
                  </a:cubicBezTo>
                  <a:cubicBezTo>
                    <a:pt x="258" y="890"/>
                    <a:pt x="249" y="890"/>
                    <a:pt x="236" y="883"/>
                  </a:cubicBezTo>
                  <a:cubicBezTo>
                    <a:pt x="192" y="844"/>
                    <a:pt x="140" y="823"/>
                    <a:pt x="81" y="819"/>
                  </a:cubicBezTo>
                  <a:cubicBezTo>
                    <a:pt x="71" y="816"/>
                    <a:pt x="71" y="813"/>
                    <a:pt x="81" y="808"/>
                  </a:cubicBezTo>
                  <a:close/>
                  <a:moveTo>
                    <a:pt x="678" y="463"/>
                  </a:moveTo>
                  <a:lnTo>
                    <a:pt x="715" y="500"/>
                  </a:lnTo>
                  <a:cubicBezTo>
                    <a:pt x="776" y="561"/>
                    <a:pt x="814" y="640"/>
                    <a:pt x="827" y="736"/>
                  </a:cubicBezTo>
                  <a:cubicBezTo>
                    <a:pt x="825" y="746"/>
                    <a:pt x="821" y="747"/>
                    <a:pt x="816" y="740"/>
                  </a:cubicBezTo>
                  <a:cubicBezTo>
                    <a:pt x="790" y="653"/>
                    <a:pt x="750" y="582"/>
                    <a:pt x="695" y="527"/>
                  </a:cubicBezTo>
                  <a:lnTo>
                    <a:pt x="530" y="362"/>
                  </a:lnTo>
                  <a:lnTo>
                    <a:pt x="576" y="353"/>
                  </a:lnTo>
                  <a:lnTo>
                    <a:pt x="737" y="192"/>
                  </a:lnTo>
                  <a:cubicBezTo>
                    <a:pt x="718" y="175"/>
                    <a:pt x="699" y="157"/>
                    <a:pt x="682" y="140"/>
                  </a:cubicBezTo>
                  <a:lnTo>
                    <a:pt x="629" y="87"/>
                  </a:lnTo>
                  <a:lnTo>
                    <a:pt x="666" y="61"/>
                  </a:lnTo>
                  <a:cubicBezTo>
                    <a:pt x="679" y="55"/>
                    <a:pt x="683" y="64"/>
                    <a:pt x="678" y="89"/>
                  </a:cubicBezTo>
                  <a:lnTo>
                    <a:pt x="702" y="113"/>
                  </a:lnTo>
                  <a:cubicBezTo>
                    <a:pt x="719" y="130"/>
                    <a:pt x="739" y="148"/>
                    <a:pt x="761" y="168"/>
                  </a:cubicBezTo>
                  <a:lnTo>
                    <a:pt x="860" y="69"/>
                  </a:lnTo>
                  <a:lnTo>
                    <a:pt x="860" y="14"/>
                  </a:lnTo>
                  <a:lnTo>
                    <a:pt x="921" y="5"/>
                  </a:lnTo>
                  <a:cubicBezTo>
                    <a:pt x="934" y="3"/>
                    <a:pt x="938" y="8"/>
                    <a:pt x="933" y="17"/>
                  </a:cubicBezTo>
                  <a:lnTo>
                    <a:pt x="772" y="179"/>
                  </a:lnTo>
                  <a:cubicBezTo>
                    <a:pt x="849" y="241"/>
                    <a:pt x="915" y="283"/>
                    <a:pt x="970" y="304"/>
                  </a:cubicBezTo>
                  <a:cubicBezTo>
                    <a:pt x="955" y="245"/>
                    <a:pt x="935" y="187"/>
                    <a:pt x="908" y="131"/>
                  </a:cubicBezTo>
                  <a:lnTo>
                    <a:pt x="957" y="115"/>
                  </a:lnTo>
                  <a:cubicBezTo>
                    <a:pt x="977" y="110"/>
                    <a:pt x="977" y="119"/>
                    <a:pt x="957" y="144"/>
                  </a:cubicBezTo>
                  <a:cubicBezTo>
                    <a:pt x="978" y="201"/>
                    <a:pt x="993" y="258"/>
                    <a:pt x="1003" y="315"/>
                  </a:cubicBezTo>
                  <a:cubicBezTo>
                    <a:pt x="1065" y="326"/>
                    <a:pt x="1116" y="321"/>
                    <a:pt x="1153" y="300"/>
                  </a:cubicBezTo>
                  <a:cubicBezTo>
                    <a:pt x="1162" y="294"/>
                    <a:pt x="1164" y="286"/>
                    <a:pt x="1161" y="278"/>
                  </a:cubicBezTo>
                  <a:lnTo>
                    <a:pt x="1128" y="208"/>
                  </a:lnTo>
                  <a:cubicBezTo>
                    <a:pt x="1128" y="198"/>
                    <a:pt x="1131" y="197"/>
                    <a:pt x="1137" y="203"/>
                  </a:cubicBezTo>
                  <a:lnTo>
                    <a:pt x="1181" y="272"/>
                  </a:lnTo>
                  <a:cubicBezTo>
                    <a:pt x="1190" y="281"/>
                    <a:pt x="1197" y="285"/>
                    <a:pt x="1203" y="283"/>
                  </a:cubicBezTo>
                  <a:cubicBezTo>
                    <a:pt x="1215" y="286"/>
                    <a:pt x="1221" y="292"/>
                    <a:pt x="1221" y="302"/>
                  </a:cubicBezTo>
                  <a:cubicBezTo>
                    <a:pt x="1220" y="308"/>
                    <a:pt x="1215" y="314"/>
                    <a:pt x="1207" y="320"/>
                  </a:cubicBezTo>
                  <a:cubicBezTo>
                    <a:pt x="1158" y="354"/>
                    <a:pt x="1092" y="365"/>
                    <a:pt x="1009" y="353"/>
                  </a:cubicBezTo>
                  <a:cubicBezTo>
                    <a:pt x="1015" y="430"/>
                    <a:pt x="1009" y="503"/>
                    <a:pt x="992" y="571"/>
                  </a:cubicBezTo>
                  <a:cubicBezTo>
                    <a:pt x="986" y="577"/>
                    <a:pt x="982" y="576"/>
                    <a:pt x="981" y="568"/>
                  </a:cubicBezTo>
                  <a:cubicBezTo>
                    <a:pt x="991" y="494"/>
                    <a:pt x="990" y="420"/>
                    <a:pt x="979" y="346"/>
                  </a:cubicBezTo>
                  <a:cubicBezTo>
                    <a:pt x="907" y="318"/>
                    <a:pt x="831" y="269"/>
                    <a:pt x="750" y="201"/>
                  </a:cubicBezTo>
                  <a:lnTo>
                    <a:pt x="583" y="368"/>
                  </a:lnTo>
                  <a:lnTo>
                    <a:pt x="667" y="452"/>
                  </a:lnTo>
                  <a:lnTo>
                    <a:pt x="752" y="368"/>
                  </a:lnTo>
                  <a:lnTo>
                    <a:pt x="750" y="337"/>
                  </a:lnTo>
                  <a:lnTo>
                    <a:pt x="796" y="327"/>
                  </a:lnTo>
                  <a:cubicBezTo>
                    <a:pt x="814" y="319"/>
                    <a:pt x="815" y="327"/>
                    <a:pt x="799" y="353"/>
                  </a:cubicBezTo>
                  <a:cubicBezTo>
                    <a:pt x="839" y="395"/>
                    <a:pt x="873" y="436"/>
                    <a:pt x="904" y="476"/>
                  </a:cubicBezTo>
                  <a:cubicBezTo>
                    <a:pt x="920" y="497"/>
                    <a:pt x="924" y="518"/>
                    <a:pt x="917" y="540"/>
                  </a:cubicBezTo>
                  <a:cubicBezTo>
                    <a:pt x="910" y="560"/>
                    <a:pt x="901" y="565"/>
                    <a:pt x="891" y="555"/>
                  </a:cubicBezTo>
                  <a:cubicBezTo>
                    <a:pt x="886" y="550"/>
                    <a:pt x="878" y="550"/>
                    <a:pt x="865" y="555"/>
                  </a:cubicBezTo>
                  <a:lnTo>
                    <a:pt x="820" y="579"/>
                  </a:lnTo>
                  <a:cubicBezTo>
                    <a:pt x="815" y="579"/>
                    <a:pt x="814" y="576"/>
                    <a:pt x="816" y="571"/>
                  </a:cubicBezTo>
                  <a:lnTo>
                    <a:pt x="871" y="531"/>
                  </a:lnTo>
                  <a:cubicBezTo>
                    <a:pt x="884" y="520"/>
                    <a:pt x="886" y="506"/>
                    <a:pt x="875" y="491"/>
                  </a:cubicBezTo>
                  <a:cubicBezTo>
                    <a:pt x="848" y="454"/>
                    <a:pt x="814" y="414"/>
                    <a:pt x="772" y="370"/>
                  </a:cubicBezTo>
                  <a:lnTo>
                    <a:pt x="678" y="463"/>
                  </a:lnTo>
                  <a:close/>
                  <a:moveTo>
                    <a:pt x="803" y="49"/>
                  </a:moveTo>
                  <a:cubicBezTo>
                    <a:pt x="781" y="41"/>
                    <a:pt x="754" y="42"/>
                    <a:pt x="722" y="52"/>
                  </a:cubicBezTo>
                  <a:cubicBezTo>
                    <a:pt x="715" y="55"/>
                    <a:pt x="713" y="52"/>
                    <a:pt x="715" y="45"/>
                  </a:cubicBezTo>
                  <a:cubicBezTo>
                    <a:pt x="768" y="7"/>
                    <a:pt x="806" y="0"/>
                    <a:pt x="829" y="23"/>
                  </a:cubicBezTo>
                  <a:cubicBezTo>
                    <a:pt x="836" y="30"/>
                    <a:pt x="836" y="38"/>
                    <a:pt x="829" y="45"/>
                  </a:cubicBezTo>
                  <a:cubicBezTo>
                    <a:pt x="823" y="51"/>
                    <a:pt x="814" y="52"/>
                    <a:pt x="803"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0" name="Freeform 87"/>
            <p:cNvSpPr>
              <a:spLocks noEditPoints="1"/>
            </p:cNvSpPr>
            <p:nvPr/>
          </p:nvSpPr>
          <p:spPr bwMode="auto">
            <a:xfrm>
              <a:off x="1160" y="2774"/>
              <a:ext cx="43" cy="47"/>
            </a:xfrm>
            <a:custGeom>
              <a:avLst/>
              <a:gdLst>
                <a:gd name="T0" fmla="*/ 179 w 645"/>
                <a:gd name="T1" fmla="*/ 307 h 690"/>
                <a:gd name="T2" fmla="*/ 52 w 645"/>
                <a:gd name="T3" fmla="*/ 298 h 690"/>
                <a:gd name="T4" fmla="*/ 41 w 645"/>
                <a:gd name="T5" fmla="*/ 393 h 690"/>
                <a:gd name="T6" fmla="*/ 87 w 645"/>
                <a:gd name="T7" fmla="*/ 413 h 690"/>
                <a:gd name="T8" fmla="*/ 87 w 645"/>
                <a:gd name="T9" fmla="*/ 450 h 690"/>
                <a:gd name="T10" fmla="*/ 36 w 645"/>
                <a:gd name="T11" fmla="*/ 446 h 690"/>
                <a:gd name="T12" fmla="*/ 43 w 645"/>
                <a:gd name="T13" fmla="*/ 281 h 690"/>
                <a:gd name="T14" fmla="*/ 206 w 645"/>
                <a:gd name="T15" fmla="*/ 272 h 690"/>
                <a:gd name="T16" fmla="*/ 250 w 645"/>
                <a:gd name="T17" fmla="*/ 400 h 690"/>
                <a:gd name="T18" fmla="*/ 261 w 645"/>
                <a:gd name="T19" fmla="*/ 642 h 690"/>
                <a:gd name="T20" fmla="*/ 384 w 645"/>
                <a:gd name="T21" fmla="*/ 494 h 690"/>
                <a:gd name="T22" fmla="*/ 372 w 645"/>
                <a:gd name="T23" fmla="*/ 430 h 690"/>
                <a:gd name="T24" fmla="*/ 269 w 645"/>
                <a:gd name="T25" fmla="*/ 690 h 690"/>
                <a:gd name="T26" fmla="*/ 232 w 645"/>
                <a:gd name="T27" fmla="*/ 595 h 690"/>
                <a:gd name="T28" fmla="*/ 216 w 645"/>
                <a:gd name="T29" fmla="*/ 373 h 690"/>
                <a:gd name="T30" fmla="*/ 453 w 645"/>
                <a:gd name="T31" fmla="*/ 355 h 690"/>
                <a:gd name="T32" fmla="*/ 587 w 645"/>
                <a:gd name="T33" fmla="*/ 354 h 690"/>
                <a:gd name="T34" fmla="*/ 589 w 645"/>
                <a:gd name="T35" fmla="*/ 223 h 690"/>
                <a:gd name="T36" fmla="*/ 415 w 645"/>
                <a:gd name="T37" fmla="*/ 225 h 690"/>
                <a:gd name="T38" fmla="*/ 549 w 645"/>
                <a:gd name="T39" fmla="*/ 157 h 690"/>
                <a:gd name="T40" fmla="*/ 644 w 645"/>
                <a:gd name="T41" fmla="*/ 275 h 690"/>
                <a:gd name="T42" fmla="*/ 510 w 645"/>
                <a:gd name="T43" fmla="*/ 409 h 690"/>
                <a:gd name="T44" fmla="*/ 389 w 645"/>
                <a:gd name="T45" fmla="*/ 313 h 690"/>
                <a:gd name="T46" fmla="*/ 323 w 645"/>
                <a:gd name="T47" fmla="*/ 236 h 690"/>
                <a:gd name="T48" fmla="*/ 239 w 645"/>
                <a:gd name="T49" fmla="*/ 130 h 690"/>
                <a:gd name="T50" fmla="*/ 367 w 645"/>
                <a:gd name="T51" fmla="*/ 1 h 690"/>
                <a:gd name="T52" fmla="*/ 470 w 645"/>
                <a:gd name="T53" fmla="*/ 86 h 690"/>
                <a:gd name="T54" fmla="*/ 549 w 645"/>
                <a:gd name="T55" fmla="*/ 157 h 690"/>
                <a:gd name="T56" fmla="*/ 420 w 645"/>
                <a:gd name="T57" fmla="*/ 58 h 690"/>
                <a:gd name="T58" fmla="*/ 295 w 645"/>
                <a:gd name="T59" fmla="*/ 55 h 690"/>
                <a:gd name="T60" fmla="*/ 288 w 645"/>
                <a:gd name="T61" fmla="*/ 176 h 690"/>
                <a:gd name="T62" fmla="*/ 442 w 645"/>
                <a:gd name="T63" fmla="*/ 168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5" h="690">
                  <a:moveTo>
                    <a:pt x="216" y="373"/>
                  </a:moveTo>
                  <a:cubicBezTo>
                    <a:pt x="207" y="345"/>
                    <a:pt x="195" y="323"/>
                    <a:pt x="179" y="307"/>
                  </a:cubicBezTo>
                  <a:cubicBezTo>
                    <a:pt x="157" y="285"/>
                    <a:pt x="135" y="273"/>
                    <a:pt x="113" y="270"/>
                  </a:cubicBezTo>
                  <a:cubicBezTo>
                    <a:pt x="92" y="269"/>
                    <a:pt x="72" y="278"/>
                    <a:pt x="52" y="298"/>
                  </a:cubicBezTo>
                  <a:cubicBezTo>
                    <a:pt x="36" y="314"/>
                    <a:pt x="27" y="330"/>
                    <a:pt x="25" y="347"/>
                  </a:cubicBezTo>
                  <a:cubicBezTo>
                    <a:pt x="22" y="364"/>
                    <a:pt x="28" y="380"/>
                    <a:pt x="41" y="393"/>
                  </a:cubicBezTo>
                  <a:cubicBezTo>
                    <a:pt x="49" y="400"/>
                    <a:pt x="57" y="405"/>
                    <a:pt x="65" y="406"/>
                  </a:cubicBezTo>
                  <a:cubicBezTo>
                    <a:pt x="75" y="406"/>
                    <a:pt x="82" y="408"/>
                    <a:pt x="87" y="413"/>
                  </a:cubicBezTo>
                  <a:cubicBezTo>
                    <a:pt x="93" y="419"/>
                    <a:pt x="96" y="425"/>
                    <a:pt x="95" y="432"/>
                  </a:cubicBezTo>
                  <a:cubicBezTo>
                    <a:pt x="96" y="438"/>
                    <a:pt x="93" y="444"/>
                    <a:pt x="87" y="450"/>
                  </a:cubicBezTo>
                  <a:cubicBezTo>
                    <a:pt x="80" y="457"/>
                    <a:pt x="71" y="461"/>
                    <a:pt x="62" y="461"/>
                  </a:cubicBezTo>
                  <a:cubicBezTo>
                    <a:pt x="54" y="461"/>
                    <a:pt x="46" y="456"/>
                    <a:pt x="36" y="446"/>
                  </a:cubicBezTo>
                  <a:cubicBezTo>
                    <a:pt x="10" y="421"/>
                    <a:pt x="0" y="392"/>
                    <a:pt x="5" y="360"/>
                  </a:cubicBezTo>
                  <a:cubicBezTo>
                    <a:pt x="10" y="328"/>
                    <a:pt x="22" y="302"/>
                    <a:pt x="43" y="281"/>
                  </a:cubicBezTo>
                  <a:cubicBezTo>
                    <a:pt x="73" y="252"/>
                    <a:pt x="101" y="238"/>
                    <a:pt x="129" y="239"/>
                  </a:cubicBezTo>
                  <a:cubicBezTo>
                    <a:pt x="160" y="240"/>
                    <a:pt x="186" y="251"/>
                    <a:pt x="206" y="272"/>
                  </a:cubicBezTo>
                  <a:cubicBezTo>
                    <a:pt x="220" y="285"/>
                    <a:pt x="231" y="304"/>
                    <a:pt x="239" y="327"/>
                  </a:cubicBezTo>
                  <a:cubicBezTo>
                    <a:pt x="248" y="350"/>
                    <a:pt x="252" y="375"/>
                    <a:pt x="250" y="400"/>
                  </a:cubicBezTo>
                  <a:cubicBezTo>
                    <a:pt x="249" y="485"/>
                    <a:pt x="249" y="540"/>
                    <a:pt x="250" y="565"/>
                  </a:cubicBezTo>
                  <a:cubicBezTo>
                    <a:pt x="253" y="602"/>
                    <a:pt x="257" y="628"/>
                    <a:pt x="261" y="642"/>
                  </a:cubicBezTo>
                  <a:lnTo>
                    <a:pt x="370" y="534"/>
                  </a:lnTo>
                  <a:cubicBezTo>
                    <a:pt x="381" y="523"/>
                    <a:pt x="386" y="510"/>
                    <a:pt x="384" y="494"/>
                  </a:cubicBezTo>
                  <a:cubicBezTo>
                    <a:pt x="383" y="478"/>
                    <a:pt x="375" y="460"/>
                    <a:pt x="361" y="441"/>
                  </a:cubicBezTo>
                  <a:lnTo>
                    <a:pt x="372" y="430"/>
                  </a:lnTo>
                  <a:lnTo>
                    <a:pt x="439" y="520"/>
                  </a:lnTo>
                  <a:lnTo>
                    <a:pt x="269" y="690"/>
                  </a:lnTo>
                  <a:lnTo>
                    <a:pt x="245" y="666"/>
                  </a:lnTo>
                  <a:cubicBezTo>
                    <a:pt x="239" y="646"/>
                    <a:pt x="235" y="622"/>
                    <a:pt x="232" y="595"/>
                  </a:cubicBezTo>
                  <a:cubicBezTo>
                    <a:pt x="230" y="570"/>
                    <a:pt x="228" y="531"/>
                    <a:pt x="228" y="477"/>
                  </a:cubicBezTo>
                  <a:cubicBezTo>
                    <a:pt x="228" y="436"/>
                    <a:pt x="224" y="401"/>
                    <a:pt x="216" y="373"/>
                  </a:cubicBezTo>
                  <a:close/>
                  <a:moveTo>
                    <a:pt x="417" y="297"/>
                  </a:moveTo>
                  <a:cubicBezTo>
                    <a:pt x="423" y="317"/>
                    <a:pt x="435" y="337"/>
                    <a:pt x="453" y="355"/>
                  </a:cubicBezTo>
                  <a:cubicBezTo>
                    <a:pt x="474" y="376"/>
                    <a:pt x="496" y="386"/>
                    <a:pt x="519" y="385"/>
                  </a:cubicBezTo>
                  <a:cubicBezTo>
                    <a:pt x="545" y="383"/>
                    <a:pt x="568" y="373"/>
                    <a:pt x="587" y="354"/>
                  </a:cubicBezTo>
                  <a:cubicBezTo>
                    <a:pt x="610" y="330"/>
                    <a:pt x="621" y="308"/>
                    <a:pt x="618" y="286"/>
                  </a:cubicBezTo>
                  <a:cubicBezTo>
                    <a:pt x="616" y="261"/>
                    <a:pt x="606" y="240"/>
                    <a:pt x="589" y="223"/>
                  </a:cubicBezTo>
                  <a:cubicBezTo>
                    <a:pt x="573" y="207"/>
                    <a:pt x="550" y="199"/>
                    <a:pt x="521" y="199"/>
                  </a:cubicBezTo>
                  <a:cubicBezTo>
                    <a:pt x="492" y="199"/>
                    <a:pt x="456" y="208"/>
                    <a:pt x="415" y="225"/>
                  </a:cubicBezTo>
                  <a:cubicBezTo>
                    <a:pt x="410" y="252"/>
                    <a:pt x="410" y="276"/>
                    <a:pt x="417" y="297"/>
                  </a:cubicBezTo>
                  <a:close/>
                  <a:moveTo>
                    <a:pt x="549" y="157"/>
                  </a:moveTo>
                  <a:cubicBezTo>
                    <a:pt x="573" y="162"/>
                    <a:pt x="594" y="173"/>
                    <a:pt x="611" y="190"/>
                  </a:cubicBezTo>
                  <a:cubicBezTo>
                    <a:pt x="634" y="214"/>
                    <a:pt x="645" y="242"/>
                    <a:pt x="644" y="275"/>
                  </a:cubicBezTo>
                  <a:cubicBezTo>
                    <a:pt x="643" y="308"/>
                    <a:pt x="628" y="338"/>
                    <a:pt x="600" y="366"/>
                  </a:cubicBezTo>
                  <a:cubicBezTo>
                    <a:pt x="574" y="392"/>
                    <a:pt x="544" y="406"/>
                    <a:pt x="510" y="409"/>
                  </a:cubicBezTo>
                  <a:cubicBezTo>
                    <a:pt x="476" y="411"/>
                    <a:pt x="448" y="402"/>
                    <a:pt x="428" y="381"/>
                  </a:cubicBezTo>
                  <a:cubicBezTo>
                    <a:pt x="406" y="359"/>
                    <a:pt x="393" y="336"/>
                    <a:pt x="389" y="313"/>
                  </a:cubicBezTo>
                  <a:cubicBezTo>
                    <a:pt x="384" y="289"/>
                    <a:pt x="387" y="261"/>
                    <a:pt x="396" y="229"/>
                  </a:cubicBezTo>
                  <a:cubicBezTo>
                    <a:pt x="371" y="237"/>
                    <a:pt x="346" y="240"/>
                    <a:pt x="323" y="236"/>
                  </a:cubicBezTo>
                  <a:cubicBezTo>
                    <a:pt x="302" y="232"/>
                    <a:pt x="284" y="223"/>
                    <a:pt x="268" y="207"/>
                  </a:cubicBezTo>
                  <a:cubicBezTo>
                    <a:pt x="247" y="186"/>
                    <a:pt x="237" y="160"/>
                    <a:pt x="239" y="130"/>
                  </a:cubicBezTo>
                  <a:cubicBezTo>
                    <a:pt x="240" y="99"/>
                    <a:pt x="255" y="70"/>
                    <a:pt x="283" y="42"/>
                  </a:cubicBezTo>
                  <a:cubicBezTo>
                    <a:pt x="308" y="16"/>
                    <a:pt x="336" y="3"/>
                    <a:pt x="367" y="1"/>
                  </a:cubicBezTo>
                  <a:cubicBezTo>
                    <a:pt x="398" y="0"/>
                    <a:pt x="423" y="10"/>
                    <a:pt x="444" y="31"/>
                  </a:cubicBezTo>
                  <a:cubicBezTo>
                    <a:pt x="459" y="45"/>
                    <a:pt x="467" y="64"/>
                    <a:pt x="470" y="86"/>
                  </a:cubicBezTo>
                  <a:cubicBezTo>
                    <a:pt x="475" y="108"/>
                    <a:pt x="472" y="133"/>
                    <a:pt x="462" y="163"/>
                  </a:cubicBezTo>
                  <a:cubicBezTo>
                    <a:pt x="495" y="154"/>
                    <a:pt x="524" y="152"/>
                    <a:pt x="549" y="157"/>
                  </a:cubicBezTo>
                  <a:close/>
                  <a:moveTo>
                    <a:pt x="448" y="108"/>
                  </a:moveTo>
                  <a:cubicBezTo>
                    <a:pt x="444" y="89"/>
                    <a:pt x="435" y="73"/>
                    <a:pt x="420" y="58"/>
                  </a:cubicBezTo>
                  <a:cubicBezTo>
                    <a:pt x="403" y="41"/>
                    <a:pt x="383" y="31"/>
                    <a:pt x="360" y="27"/>
                  </a:cubicBezTo>
                  <a:cubicBezTo>
                    <a:pt x="338" y="25"/>
                    <a:pt x="316" y="34"/>
                    <a:pt x="295" y="55"/>
                  </a:cubicBezTo>
                  <a:cubicBezTo>
                    <a:pt x="272" y="78"/>
                    <a:pt x="262" y="100"/>
                    <a:pt x="264" y="122"/>
                  </a:cubicBezTo>
                  <a:cubicBezTo>
                    <a:pt x="267" y="144"/>
                    <a:pt x="275" y="162"/>
                    <a:pt x="288" y="176"/>
                  </a:cubicBezTo>
                  <a:cubicBezTo>
                    <a:pt x="302" y="189"/>
                    <a:pt x="321" y="195"/>
                    <a:pt x="347" y="194"/>
                  </a:cubicBezTo>
                  <a:cubicBezTo>
                    <a:pt x="375" y="193"/>
                    <a:pt x="407" y="184"/>
                    <a:pt x="442" y="168"/>
                  </a:cubicBezTo>
                  <a:cubicBezTo>
                    <a:pt x="450" y="146"/>
                    <a:pt x="451"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1" name="Freeform 88"/>
            <p:cNvSpPr>
              <a:spLocks noEditPoints="1"/>
            </p:cNvSpPr>
            <p:nvPr/>
          </p:nvSpPr>
          <p:spPr bwMode="auto">
            <a:xfrm>
              <a:off x="1191" y="2741"/>
              <a:ext cx="41" cy="40"/>
            </a:xfrm>
            <a:custGeom>
              <a:avLst/>
              <a:gdLst>
                <a:gd name="T0" fmla="*/ 383 w 606"/>
                <a:gd name="T1" fmla="*/ 403 h 597"/>
                <a:gd name="T2" fmla="*/ 188 w 606"/>
                <a:gd name="T3" fmla="*/ 597 h 597"/>
                <a:gd name="T4" fmla="*/ 177 w 606"/>
                <a:gd name="T5" fmla="*/ 586 h 597"/>
                <a:gd name="T6" fmla="*/ 243 w 606"/>
                <a:gd name="T7" fmla="*/ 520 h 597"/>
                <a:gd name="T8" fmla="*/ 122 w 606"/>
                <a:gd name="T9" fmla="*/ 399 h 597"/>
                <a:gd name="T10" fmla="*/ 168 w 606"/>
                <a:gd name="T11" fmla="*/ 390 h 597"/>
                <a:gd name="T12" fmla="*/ 269 w 606"/>
                <a:gd name="T13" fmla="*/ 289 h 597"/>
                <a:gd name="T14" fmla="*/ 179 w 606"/>
                <a:gd name="T15" fmla="*/ 199 h 597"/>
                <a:gd name="T16" fmla="*/ 75 w 606"/>
                <a:gd name="T17" fmla="*/ 304 h 597"/>
                <a:gd name="T18" fmla="*/ 99 w 606"/>
                <a:gd name="T19" fmla="*/ 537 h 597"/>
                <a:gd name="T20" fmla="*/ 89 w 606"/>
                <a:gd name="T21" fmla="*/ 535 h 597"/>
                <a:gd name="T22" fmla="*/ 0 w 606"/>
                <a:gd name="T23" fmla="*/ 236 h 597"/>
                <a:gd name="T24" fmla="*/ 47 w 606"/>
                <a:gd name="T25" fmla="*/ 214 h 597"/>
                <a:gd name="T26" fmla="*/ 51 w 606"/>
                <a:gd name="T27" fmla="*/ 240 h 597"/>
                <a:gd name="T28" fmla="*/ 69 w 606"/>
                <a:gd name="T29" fmla="*/ 287 h 597"/>
                <a:gd name="T30" fmla="*/ 300 w 606"/>
                <a:gd name="T31" fmla="*/ 56 h 597"/>
                <a:gd name="T32" fmla="*/ 300 w 606"/>
                <a:gd name="T33" fmla="*/ 9 h 597"/>
                <a:gd name="T34" fmla="*/ 352 w 606"/>
                <a:gd name="T35" fmla="*/ 1 h 597"/>
                <a:gd name="T36" fmla="*/ 365 w 606"/>
                <a:gd name="T37" fmla="*/ 14 h 597"/>
                <a:gd name="T38" fmla="*/ 203 w 606"/>
                <a:gd name="T39" fmla="*/ 176 h 597"/>
                <a:gd name="T40" fmla="*/ 293 w 606"/>
                <a:gd name="T41" fmla="*/ 265 h 597"/>
                <a:gd name="T42" fmla="*/ 385 w 606"/>
                <a:gd name="T43" fmla="*/ 174 h 597"/>
                <a:gd name="T44" fmla="*/ 385 w 606"/>
                <a:gd name="T45" fmla="*/ 126 h 597"/>
                <a:gd name="T46" fmla="*/ 436 w 606"/>
                <a:gd name="T47" fmla="*/ 119 h 597"/>
                <a:gd name="T48" fmla="*/ 449 w 606"/>
                <a:gd name="T49" fmla="*/ 132 h 597"/>
                <a:gd name="T50" fmla="*/ 304 w 606"/>
                <a:gd name="T51" fmla="*/ 276 h 597"/>
                <a:gd name="T52" fmla="*/ 396 w 606"/>
                <a:gd name="T53" fmla="*/ 368 h 597"/>
                <a:gd name="T54" fmla="*/ 528 w 606"/>
                <a:gd name="T55" fmla="*/ 236 h 597"/>
                <a:gd name="T56" fmla="*/ 528 w 606"/>
                <a:gd name="T57" fmla="*/ 181 h 597"/>
                <a:gd name="T58" fmla="*/ 588 w 606"/>
                <a:gd name="T59" fmla="*/ 172 h 597"/>
                <a:gd name="T60" fmla="*/ 601 w 606"/>
                <a:gd name="T61" fmla="*/ 185 h 597"/>
                <a:gd name="T62" fmla="*/ 407 w 606"/>
                <a:gd name="T63" fmla="*/ 379 h 597"/>
                <a:gd name="T64" fmla="*/ 539 w 606"/>
                <a:gd name="T65" fmla="*/ 511 h 597"/>
                <a:gd name="T66" fmla="*/ 517 w 606"/>
                <a:gd name="T67" fmla="*/ 537 h 597"/>
                <a:gd name="T68" fmla="*/ 383 w 606"/>
                <a:gd name="T69" fmla="*/ 403 h 597"/>
                <a:gd name="T70" fmla="*/ 176 w 606"/>
                <a:gd name="T71" fmla="*/ 405 h 597"/>
                <a:gd name="T72" fmla="*/ 267 w 606"/>
                <a:gd name="T73" fmla="*/ 497 h 597"/>
                <a:gd name="T74" fmla="*/ 372 w 606"/>
                <a:gd name="T75" fmla="*/ 392 h 597"/>
                <a:gd name="T76" fmla="*/ 280 w 606"/>
                <a:gd name="T77" fmla="*/ 300 h 597"/>
                <a:gd name="T78" fmla="*/ 176 w 606"/>
                <a:gd name="T79" fmla="*/ 40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7">
                  <a:moveTo>
                    <a:pt x="383" y="403"/>
                  </a:moveTo>
                  <a:lnTo>
                    <a:pt x="188" y="597"/>
                  </a:lnTo>
                  <a:lnTo>
                    <a:pt x="177" y="586"/>
                  </a:lnTo>
                  <a:lnTo>
                    <a:pt x="243" y="520"/>
                  </a:lnTo>
                  <a:lnTo>
                    <a:pt x="122" y="399"/>
                  </a:lnTo>
                  <a:lnTo>
                    <a:pt x="168" y="390"/>
                  </a:lnTo>
                  <a:lnTo>
                    <a:pt x="269" y="289"/>
                  </a:lnTo>
                  <a:lnTo>
                    <a:pt x="179" y="199"/>
                  </a:lnTo>
                  <a:lnTo>
                    <a:pt x="75" y="304"/>
                  </a:lnTo>
                  <a:cubicBezTo>
                    <a:pt x="102" y="382"/>
                    <a:pt x="110" y="460"/>
                    <a:pt x="99" y="537"/>
                  </a:cubicBezTo>
                  <a:cubicBezTo>
                    <a:pt x="95" y="543"/>
                    <a:pt x="92" y="542"/>
                    <a:pt x="89" y="535"/>
                  </a:cubicBezTo>
                  <a:cubicBezTo>
                    <a:pt x="85" y="420"/>
                    <a:pt x="55" y="320"/>
                    <a:pt x="0" y="236"/>
                  </a:cubicBezTo>
                  <a:lnTo>
                    <a:pt x="47" y="214"/>
                  </a:lnTo>
                  <a:cubicBezTo>
                    <a:pt x="70" y="206"/>
                    <a:pt x="72" y="214"/>
                    <a:pt x="51" y="240"/>
                  </a:cubicBezTo>
                  <a:cubicBezTo>
                    <a:pt x="57" y="256"/>
                    <a:pt x="63" y="272"/>
                    <a:pt x="69" y="287"/>
                  </a:cubicBezTo>
                  <a:lnTo>
                    <a:pt x="300" y="56"/>
                  </a:lnTo>
                  <a:lnTo>
                    <a:pt x="300" y="9"/>
                  </a:lnTo>
                  <a:lnTo>
                    <a:pt x="352" y="1"/>
                  </a:lnTo>
                  <a:cubicBezTo>
                    <a:pt x="365" y="0"/>
                    <a:pt x="369" y="4"/>
                    <a:pt x="365" y="14"/>
                  </a:cubicBezTo>
                  <a:lnTo>
                    <a:pt x="203" y="176"/>
                  </a:lnTo>
                  <a:lnTo>
                    <a:pt x="293" y="265"/>
                  </a:lnTo>
                  <a:lnTo>
                    <a:pt x="385" y="174"/>
                  </a:lnTo>
                  <a:lnTo>
                    <a:pt x="385" y="126"/>
                  </a:lnTo>
                  <a:lnTo>
                    <a:pt x="436" y="119"/>
                  </a:lnTo>
                  <a:cubicBezTo>
                    <a:pt x="450" y="118"/>
                    <a:pt x="454" y="122"/>
                    <a:pt x="449" y="132"/>
                  </a:cubicBezTo>
                  <a:lnTo>
                    <a:pt x="304" y="276"/>
                  </a:lnTo>
                  <a:lnTo>
                    <a:pt x="396" y="368"/>
                  </a:lnTo>
                  <a:lnTo>
                    <a:pt x="528" y="236"/>
                  </a:lnTo>
                  <a:lnTo>
                    <a:pt x="528" y="181"/>
                  </a:lnTo>
                  <a:lnTo>
                    <a:pt x="588" y="172"/>
                  </a:lnTo>
                  <a:cubicBezTo>
                    <a:pt x="602" y="171"/>
                    <a:pt x="606" y="175"/>
                    <a:pt x="601" y="185"/>
                  </a:cubicBezTo>
                  <a:lnTo>
                    <a:pt x="407" y="379"/>
                  </a:lnTo>
                  <a:lnTo>
                    <a:pt x="539" y="511"/>
                  </a:lnTo>
                  <a:cubicBezTo>
                    <a:pt x="538" y="542"/>
                    <a:pt x="530" y="550"/>
                    <a:pt x="517" y="537"/>
                  </a:cubicBezTo>
                  <a:lnTo>
                    <a:pt x="383" y="403"/>
                  </a:lnTo>
                  <a:close/>
                  <a:moveTo>
                    <a:pt x="176" y="405"/>
                  </a:moveTo>
                  <a:lnTo>
                    <a:pt x="267" y="497"/>
                  </a:lnTo>
                  <a:lnTo>
                    <a:pt x="372" y="392"/>
                  </a:lnTo>
                  <a:lnTo>
                    <a:pt x="280" y="300"/>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2" name="Freeform 89"/>
            <p:cNvSpPr>
              <a:spLocks noEditPoints="1"/>
            </p:cNvSpPr>
            <p:nvPr/>
          </p:nvSpPr>
          <p:spPr bwMode="auto">
            <a:xfrm>
              <a:off x="1224" y="2725"/>
              <a:ext cx="26" cy="28"/>
            </a:xfrm>
            <a:custGeom>
              <a:avLst/>
              <a:gdLst>
                <a:gd name="T0" fmla="*/ 146 w 388"/>
                <a:gd name="T1" fmla="*/ 222 h 406"/>
                <a:gd name="T2" fmla="*/ 161 w 388"/>
                <a:gd name="T3" fmla="*/ 299 h 406"/>
                <a:gd name="T4" fmla="*/ 264 w 388"/>
                <a:gd name="T5" fmla="*/ 365 h 406"/>
                <a:gd name="T6" fmla="*/ 342 w 388"/>
                <a:gd name="T7" fmla="*/ 348 h 406"/>
                <a:gd name="T8" fmla="*/ 364 w 388"/>
                <a:gd name="T9" fmla="*/ 286 h 406"/>
                <a:gd name="T10" fmla="*/ 304 w 388"/>
                <a:gd name="T11" fmla="*/ 196 h 406"/>
                <a:gd name="T12" fmla="*/ 230 w 388"/>
                <a:gd name="T13" fmla="*/ 156 h 406"/>
                <a:gd name="T14" fmla="*/ 174 w 388"/>
                <a:gd name="T15" fmla="*/ 172 h 406"/>
                <a:gd name="T16" fmla="*/ 146 w 388"/>
                <a:gd name="T17" fmla="*/ 222 h 406"/>
                <a:gd name="T18" fmla="*/ 126 w 388"/>
                <a:gd name="T19" fmla="*/ 205 h 406"/>
                <a:gd name="T20" fmla="*/ 157 w 388"/>
                <a:gd name="T21" fmla="*/ 152 h 406"/>
                <a:gd name="T22" fmla="*/ 249 w 388"/>
                <a:gd name="T23" fmla="*/ 119 h 406"/>
                <a:gd name="T24" fmla="*/ 335 w 388"/>
                <a:gd name="T25" fmla="*/ 165 h 406"/>
                <a:gd name="T26" fmla="*/ 388 w 388"/>
                <a:gd name="T27" fmla="*/ 273 h 406"/>
                <a:gd name="T28" fmla="*/ 355 w 388"/>
                <a:gd name="T29" fmla="*/ 361 h 406"/>
                <a:gd name="T30" fmla="*/ 242 w 388"/>
                <a:gd name="T31" fmla="*/ 398 h 406"/>
                <a:gd name="T32" fmla="*/ 108 w 388"/>
                <a:gd name="T33" fmla="*/ 315 h 406"/>
                <a:gd name="T34" fmla="*/ 9 w 388"/>
                <a:gd name="T35" fmla="*/ 154 h 406"/>
                <a:gd name="T36" fmla="*/ 49 w 388"/>
                <a:gd name="T37" fmla="*/ 25 h 406"/>
                <a:gd name="T38" fmla="*/ 104 w 388"/>
                <a:gd name="T39" fmla="*/ 0 h 406"/>
                <a:gd name="T40" fmla="*/ 146 w 388"/>
                <a:gd name="T41" fmla="*/ 9 h 406"/>
                <a:gd name="T42" fmla="*/ 157 w 388"/>
                <a:gd name="T43" fmla="*/ 31 h 406"/>
                <a:gd name="T44" fmla="*/ 148 w 388"/>
                <a:gd name="T45" fmla="*/ 51 h 406"/>
                <a:gd name="T46" fmla="*/ 128 w 388"/>
                <a:gd name="T47" fmla="*/ 60 h 406"/>
                <a:gd name="T48" fmla="*/ 111 w 388"/>
                <a:gd name="T49" fmla="*/ 51 h 406"/>
                <a:gd name="T50" fmla="*/ 104 w 388"/>
                <a:gd name="T51" fmla="*/ 44 h 406"/>
                <a:gd name="T52" fmla="*/ 98 w 388"/>
                <a:gd name="T53" fmla="*/ 35 h 406"/>
                <a:gd name="T54" fmla="*/ 80 w 388"/>
                <a:gd name="T55" fmla="*/ 27 h 406"/>
                <a:gd name="T56" fmla="*/ 56 w 388"/>
                <a:gd name="T57" fmla="*/ 44 h 406"/>
                <a:gd name="T58" fmla="*/ 31 w 388"/>
                <a:gd name="T59" fmla="*/ 124 h 406"/>
                <a:gd name="T60" fmla="*/ 133 w 388"/>
                <a:gd name="T61" fmla="*/ 271 h 406"/>
                <a:gd name="T62" fmla="*/ 126 w 388"/>
                <a:gd name="T63" fmla="*/ 20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8" h="406">
                  <a:moveTo>
                    <a:pt x="146" y="222"/>
                  </a:moveTo>
                  <a:cubicBezTo>
                    <a:pt x="144" y="239"/>
                    <a:pt x="149" y="264"/>
                    <a:pt x="161" y="299"/>
                  </a:cubicBezTo>
                  <a:cubicBezTo>
                    <a:pt x="197" y="335"/>
                    <a:pt x="232" y="357"/>
                    <a:pt x="264" y="365"/>
                  </a:cubicBezTo>
                  <a:cubicBezTo>
                    <a:pt x="298" y="372"/>
                    <a:pt x="324" y="367"/>
                    <a:pt x="342" y="348"/>
                  </a:cubicBezTo>
                  <a:cubicBezTo>
                    <a:pt x="361" y="330"/>
                    <a:pt x="368" y="309"/>
                    <a:pt x="364" y="286"/>
                  </a:cubicBezTo>
                  <a:cubicBezTo>
                    <a:pt x="361" y="263"/>
                    <a:pt x="341" y="233"/>
                    <a:pt x="304" y="196"/>
                  </a:cubicBezTo>
                  <a:cubicBezTo>
                    <a:pt x="281" y="173"/>
                    <a:pt x="256" y="159"/>
                    <a:pt x="230" y="156"/>
                  </a:cubicBezTo>
                  <a:cubicBezTo>
                    <a:pt x="207" y="152"/>
                    <a:pt x="188" y="157"/>
                    <a:pt x="174" y="172"/>
                  </a:cubicBezTo>
                  <a:cubicBezTo>
                    <a:pt x="159" y="187"/>
                    <a:pt x="150" y="203"/>
                    <a:pt x="146" y="222"/>
                  </a:cubicBezTo>
                  <a:close/>
                  <a:moveTo>
                    <a:pt x="126" y="205"/>
                  </a:moveTo>
                  <a:cubicBezTo>
                    <a:pt x="131" y="186"/>
                    <a:pt x="141" y="168"/>
                    <a:pt x="157" y="152"/>
                  </a:cubicBezTo>
                  <a:cubicBezTo>
                    <a:pt x="186" y="123"/>
                    <a:pt x="217" y="112"/>
                    <a:pt x="249" y="119"/>
                  </a:cubicBezTo>
                  <a:cubicBezTo>
                    <a:pt x="283" y="126"/>
                    <a:pt x="312" y="142"/>
                    <a:pt x="335" y="165"/>
                  </a:cubicBezTo>
                  <a:cubicBezTo>
                    <a:pt x="370" y="200"/>
                    <a:pt x="388" y="236"/>
                    <a:pt x="388" y="273"/>
                  </a:cubicBezTo>
                  <a:cubicBezTo>
                    <a:pt x="388" y="310"/>
                    <a:pt x="377" y="339"/>
                    <a:pt x="355" y="361"/>
                  </a:cubicBezTo>
                  <a:cubicBezTo>
                    <a:pt x="322" y="394"/>
                    <a:pt x="284" y="406"/>
                    <a:pt x="242" y="398"/>
                  </a:cubicBezTo>
                  <a:cubicBezTo>
                    <a:pt x="200" y="390"/>
                    <a:pt x="155" y="363"/>
                    <a:pt x="108" y="315"/>
                  </a:cubicBezTo>
                  <a:cubicBezTo>
                    <a:pt x="51" y="259"/>
                    <a:pt x="18" y="205"/>
                    <a:pt x="9" y="154"/>
                  </a:cubicBezTo>
                  <a:cubicBezTo>
                    <a:pt x="0" y="104"/>
                    <a:pt x="13" y="61"/>
                    <a:pt x="49" y="25"/>
                  </a:cubicBezTo>
                  <a:cubicBezTo>
                    <a:pt x="66" y="8"/>
                    <a:pt x="84" y="0"/>
                    <a:pt x="104" y="0"/>
                  </a:cubicBezTo>
                  <a:cubicBezTo>
                    <a:pt x="126" y="0"/>
                    <a:pt x="140" y="3"/>
                    <a:pt x="146" y="9"/>
                  </a:cubicBezTo>
                  <a:cubicBezTo>
                    <a:pt x="153" y="16"/>
                    <a:pt x="157" y="24"/>
                    <a:pt x="157" y="31"/>
                  </a:cubicBezTo>
                  <a:cubicBezTo>
                    <a:pt x="158" y="37"/>
                    <a:pt x="155" y="44"/>
                    <a:pt x="148" y="51"/>
                  </a:cubicBezTo>
                  <a:cubicBezTo>
                    <a:pt x="142" y="57"/>
                    <a:pt x="135" y="60"/>
                    <a:pt x="128" y="60"/>
                  </a:cubicBezTo>
                  <a:cubicBezTo>
                    <a:pt x="123" y="60"/>
                    <a:pt x="117" y="57"/>
                    <a:pt x="111" y="51"/>
                  </a:cubicBezTo>
                  <a:cubicBezTo>
                    <a:pt x="109" y="49"/>
                    <a:pt x="106" y="46"/>
                    <a:pt x="104" y="44"/>
                  </a:cubicBezTo>
                  <a:cubicBezTo>
                    <a:pt x="103" y="40"/>
                    <a:pt x="101" y="37"/>
                    <a:pt x="98" y="35"/>
                  </a:cubicBezTo>
                  <a:cubicBezTo>
                    <a:pt x="94" y="30"/>
                    <a:pt x="87" y="27"/>
                    <a:pt x="80" y="27"/>
                  </a:cubicBezTo>
                  <a:cubicBezTo>
                    <a:pt x="74" y="29"/>
                    <a:pt x="66" y="34"/>
                    <a:pt x="56" y="44"/>
                  </a:cubicBezTo>
                  <a:cubicBezTo>
                    <a:pt x="35" y="65"/>
                    <a:pt x="27" y="91"/>
                    <a:pt x="31" y="124"/>
                  </a:cubicBezTo>
                  <a:cubicBezTo>
                    <a:pt x="35" y="159"/>
                    <a:pt x="70" y="208"/>
                    <a:pt x="133" y="271"/>
                  </a:cubicBezTo>
                  <a:cubicBezTo>
                    <a:pt x="125" y="246"/>
                    <a:pt x="122" y="224"/>
                    <a:pt x="126" y="205"/>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3" name="Freeform 90"/>
            <p:cNvSpPr>
              <a:spLocks noEditPoints="1"/>
            </p:cNvSpPr>
            <p:nvPr/>
          </p:nvSpPr>
          <p:spPr bwMode="auto">
            <a:xfrm>
              <a:off x="1241" y="2695"/>
              <a:ext cx="38" cy="47"/>
            </a:xfrm>
            <a:custGeom>
              <a:avLst/>
              <a:gdLst>
                <a:gd name="T0" fmla="*/ 312 w 565"/>
                <a:gd name="T1" fmla="*/ 550 h 692"/>
                <a:gd name="T2" fmla="*/ 284 w 565"/>
                <a:gd name="T3" fmla="*/ 684 h 692"/>
                <a:gd name="T4" fmla="*/ 275 w 565"/>
                <a:gd name="T5" fmla="*/ 682 h 692"/>
                <a:gd name="T6" fmla="*/ 284 w 565"/>
                <a:gd name="T7" fmla="*/ 526 h 692"/>
                <a:gd name="T8" fmla="*/ 205 w 565"/>
                <a:gd name="T9" fmla="*/ 392 h 692"/>
                <a:gd name="T10" fmla="*/ 0 w 565"/>
                <a:gd name="T11" fmla="*/ 187 h 692"/>
                <a:gd name="T12" fmla="*/ 44 w 565"/>
                <a:gd name="T13" fmla="*/ 176 h 692"/>
                <a:gd name="T14" fmla="*/ 185 w 565"/>
                <a:gd name="T15" fmla="*/ 34 h 692"/>
                <a:gd name="T16" fmla="*/ 182 w 565"/>
                <a:gd name="T17" fmla="*/ 9 h 692"/>
                <a:gd name="T18" fmla="*/ 226 w 565"/>
                <a:gd name="T19" fmla="*/ 1 h 692"/>
                <a:gd name="T20" fmla="*/ 231 w 565"/>
                <a:gd name="T21" fmla="*/ 22 h 692"/>
                <a:gd name="T22" fmla="*/ 545 w 565"/>
                <a:gd name="T23" fmla="*/ 335 h 692"/>
                <a:gd name="T24" fmla="*/ 565 w 565"/>
                <a:gd name="T25" fmla="*/ 381 h 692"/>
                <a:gd name="T26" fmla="*/ 548 w 565"/>
                <a:gd name="T27" fmla="*/ 420 h 692"/>
                <a:gd name="T28" fmla="*/ 528 w 565"/>
                <a:gd name="T29" fmla="*/ 414 h 692"/>
                <a:gd name="T30" fmla="*/ 510 w 565"/>
                <a:gd name="T31" fmla="*/ 414 h 692"/>
                <a:gd name="T32" fmla="*/ 471 w 565"/>
                <a:gd name="T33" fmla="*/ 438 h 692"/>
                <a:gd name="T34" fmla="*/ 464 w 565"/>
                <a:gd name="T35" fmla="*/ 431 h 692"/>
                <a:gd name="T36" fmla="*/ 512 w 565"/>
                <a:gd name="T37" fmla="*/ 383 h 692"/>
                <a:gd name="T38" fmla="*/ 512 w 565"/>
                <a:gd name="T39" fmla="*/ 350 h 692"/>
                <a:gd name="T40" fmla="*/ 409 w 565"/>
                <a:gd name="T41" fmla="*/ 247 h 692"/>
                <a:gd name="T42" fmla="*/ 259 w 565"/>
                <a:gd name="T43" fmla="*/ 398 h 692"/>
                <a:gd name="T44" fmla="*/ 312 w 565"/>
                <a:gd name="T45" fmla="*/ 550 h 692"/>
                <a:gd name="T46" fmla="*/ 156 w 565"/>
                <a:gd name="T47" fmla="*/ 295 h 692"/>
                <a:gd name="T48" fmla="*/ 248 w 565"/>
                <a:gd name="T49" fmla="*/ 387 h 692"/>
                <a:gd name="T50" fmla="*/ 398 w 565"/>
                <a:gd name="T51" fmla="*/ 236 h 692"/>
                <a:gd name="T52" fmla="*/ 306 w 565"/>
                <a:gd name="T53" fmla="*/ 144 h 692"/>
                <a:gd name="T54" fmla="*/ 156 w 565"/>
                <a:gd name="T55" fmla="*/ 295 h 692"/>
                <a:gd name="T56" fmla="*/ 51 w 565"/>
                <a:gd name="T57" fmla="*/ 190 h 692"/>
                <a:gd name="T58" fmla="*/ 145 w 565"/>
                <a:gd name="T59" fmla="*/ 284 h 692"/>
                <a:gd name="T60" fmla="*/ 295 w 565"/>
                <a:gd name="T61" fmla="*/ 133 h 692"/>
                <a:gd name="T62" fmla="*/ 202 w 565"/>
                <a:gd name="T63" fmla="*/ 40 h 692"/>
                <a:gd name="T64" fmla="*/ 51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50"/>
                  </a:moveTo>
                  <a:cubicBezTo>
                    <a:pt x="312" y="596"/>
                    <a:pt x="303" y="641"/>
                    <a:pt x="284" y="684"/>
                  </a:cubicBezTo>
                  <a:cubicBezTo>
                    <a:pt x="278" y="692"/>
                    <a:pt x="275" y="692"/>
                    <a:pt x="275" y="682"/>
                  </a:cubicBezTo>
                  <a:cubicBezTo>
                    <a:pt x="291" y="617"/>
                    <a:pt x="294" y="565"/>
                    <a:pt x="284" y="526"/>
                  </a:cubicBezTo>
                  <a:cubicBezTo>
                    <a:pt x="272" y="477"/>
                    <a:pt x="246" y="432"/>
                    <a:pt x="205" y="392"/>
                  </a:cubicBezTo>
                  <a:lnTo>
                    <a:pt x="0" y="187"/>
                  </a:lnTo>
                  <a:lnTo>
                    <a:pt x="44" y="176"/>
                  </a:lnTo>
                  <a:lnTo>
                    <a:pt x="185" y="34"/>
                  </a:lnTo>
                  <a:lnTo>
                    <a:pt x="182" y="9"/>
                  </a:lnTo>
                  <a:lnTo>
                    <a:pt x="226" y="1"/>
                  </a:lnTo>
                  <a:cubicBezTo>
                    <a:pt x="239" y="0"/>
                    <a:pt x="241" y="7"/>
                    <a:pt x="231" y="22"/>
                  </a:cubicBezTo>
                  <a:lnTo>
                    <a:pt x="545" y="335"/>
                  </a:lnTo>
                  <a:cubicBezTo>
                    <a:pt x="558" y="349"/>
                    <a:pt x="565" y="364"/>
                    <a:pt x="565" y="381"/>
                  </a:cubicBezTo>
                  <a:cubicBezTo>
                    <a:pt x="565" y="396"/>
                    <a:pt x="559" y="409"/>
                    <a:pt x="548" y="420"/>
                  </a:cubicBezTo>
                  <a:cubicBezTo>
                    <a:pt x="543" y="424"/>
                    <a:pt x="537" y="423"/>
                    <a:pt x="528" y="414"/>
                  </a:cubicBezTo>
                  <a:cubicBezTo>
                    <a:pt x="523" y="409"/>
                    <a:pt x="517" y="409"/>
                    <a:pt x="510" y="414"/>
                  </a:cubicBezTo>
                  <a:lnTo>
                    <a:pt x="471" y="438"/>
                  </a:lnTo>
                  <a:cubicBezTo>
                    <a:pt x="462" y="440"/>
                    <a:pt x="459" y="438"/>
                    <a:pt x="464" y="431"/>
                  </a:cubicBezTo>
                  <a:lnTo>
                    <a:pt x="512" y="383"/>
                  </a:lnTo>
                  <a:cubicBezTo>
                    <a:pt x="523" y="372"/>
                    <a:pt x="523" y="361"/>
                    <a:pt x="512" y="350"/>
                  </a:cubicBezTo>
                  <a:lnTo>
                    <a:pt x="409" y="247"/>
                  </a:lnTo>
                  <a:lnTo>
                    <a:pt x="259" y="398"/>
                  </a:lnTo>
                  <a:cubicBezTo>
                    <a:pt x="294" y="443"/>
                    <a:pt x="312" y="494"/>
                    <a:pt x="312" y="550"/>
                  </a:cubicBezTo>
                  <a:close/>
                  <a:moveTo>
                    <a:pt x="156" y="295"/>
                  </a:moveTo>
                  <a:lnTo>
                    <a:pt x="248" y="387"/>
                  </a:lnTo>
                  <a:lnTo>
                    <a:pt x="398" y="236"/>
                  </a:lnTo>
                  <a:lnTo>
                    <a:pt x="306" y="144"/>
                  </a:lnTo>
                  <a:lnTo>
                    <a:pt x="156" y="295"/>
                  </a:lnTo>
                  <a:close/>
                  <a:moveTo>
                    <a:pt x="51" y="190"/>
                  </a:moveTo>
                  <a:lnTo>
                    <a:pt x="145" y="284"/>
                  </a:lnTo>
                  <a:lnTo>
                    <a:pt x="295" y="133"/>
                  </a:lnTo>
                  <a:lnTo>
                    <a:pt x="202" y="40"/>
                  </a:lnTo>
                  <a:lnTo>
                    <a:pt x="51"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4" name="Freeform 91"/>
            <p:cNvSpPr>
              <a:spLocks noEditPoints="1"/>
            </p:cNvSpPr>
            <p:nvPr/>
          </p:nvSpPr>
          <p:spPr bwMode="auto">
            <a:xfrm>
              <a:off x="1358" y="2806"/>
              <a:ext cx="82" cy="71"/>
            </a:xfrm>
            <a:custGeom>
              <a:avLst/>
              <a:gdLst>
                <a:gd name="T0" fmla="*/ 628 w 1222"/>
                <a:gd name="T1" fmla="*/ 621 h 1039"/>
                <a:gd name="T2" fmla="*/ 567 w 1222"/>
                <a:gd name="T3" fmla="*/ 975 h 1039"/>
                <a:gd name="T4" fmla="*/ 396 w 1222"/>
                <a:gd name="T5" fmla="*/ 852 h 1039"/>
                <a:gd name="T6" fmla="*/ 198 w 1222"/>
                <a:gd name="T7" fmla="*/ 1028 h 1039"/>
                <a:gd name="T8" fmla="*/ 180 w 1222"/>
                <a:gd name="T9" fmla="*/ 635 h 1039"/>
                <a:gd name="T10" fmla="*/ 0 w 1222"/>
                <a:gd name="T11" fmla="*/ 793 h 1039"/>
                <a:gd name="T12" fmla="*/ 312 w 1222"/>
                <a:gd name="T13" fmla="*/ 426 h 1039"/>
                <a:gd name="T14" fmla="*/ 385 w 1222"/>
                <a:gd name="T15" fmla="*/ 430 h 1039"/>
                <a:gd name="T16" fmla="*/ 409 w 1222"/>
                <a:gd name="T17" fmla="*/ 817 h 1039"/>
                <a:gd name="T18" fmla="*/ 554 w 1222"/>
                <a:gd name="T19" fmla="*/ 617 h 1039"/>
                <a:gd name="T20" fmla="*/ 413 w 1222"/>
                <a:gd name="T21" fmla="*/ 516 h 1039"/>
                <a:gd name="T22" fmla="*/ 437 w 1222"/>
                <a:gd name="T23" fmla="*/ 746 h 1039"/>
                <a:gd name="T24" fmla="*/ 347 w 1222"/>
                <a:gd name="T25" fmla="*/ 527 h 1039"/>
                <a:gd name="T26" fmla="*/ 81 w 1222"/>
                <a:gd name="T27" fmla="*/ 808 h 1039"/>
                <a:gd name="T28" fmla="*/ 266 w 1222"/>
                <a:gd name="T29" fmla="*/ 883 h 1039"/>
                <a:gd name="T30" fmla="*/ 81 w 1222"/>
                <a:gd name="T31" fmla="*/ 819 h 1039"/>
                <a:gd name="T32" fmla="*/ 679 w 1222"/>
                <a:gd name="T33" fmla="*/ 463 h 1039"/>
                <a:gd name="T34" fmla="*/ 827 w 1222"/>
                <a:gd name="T35" fmla="*/ 736 h 1039"/>
                <a:gd name="T36" fmla="*/ 695 w 1222"/>
                <a:gd name="T37" fmla="*/ 527 h 1039"/>
                <a:gd name="T38" fmla="*/ 576 w 1222"/>
                <a:gd name="T39" fmla="*/ 353 h 1039"/>
                <a:gd name="T40" fmla="*/ 683 w 1222"/>
                <a:gd name="T41" fmla="*/ 140 h 1039"/>
                <a:gd name="T42" fmla="*/ 666 w 1222"/>
                <a:gd name="T43" fmla="*/ 61 h 1039"/>
                <a:gd name="T44" fmla="*/ 703 w 1222"/>
                <a:gd name="T45" fmla="*/ 113 h 1039"/>
                <a:gd name="T46" fmla="*/ 860 w 1222"/>
                <a:gd name="T47" fmla="*/ 69 h 1039"/>
                <a:gd name="T48" fmla="*/ 921 w 1222"/>
                <a:gd name="T49" fmla="*/ 5 h 1039"/>
                <a:gd name="T50" fmla="*/ 772 w 1222"/>
                <a:gd name="T51" fmla="*/ 179 h 1039"/>
                <a:gd name="T52" fmla="*/ 908 w 1222"/>
                <a:gd name="T53" fmla="*/ 131 h 1039"/>
                <a:gd name="T54" fmla="*/ 958 w 1222"/>
                <a:gd name="T55" fmla="*/ 144 h 1039"/>
                <a:gd name="T56" fmla="*/ 1154 w 1222"/>
                <a:gd name="T57" fmla="*/ 300 h 1039"/>
                <a:gd name="T58" fmla="*/ 1128 w 1222"/>
                <a:gd name="T59" fmla="*/ 208 h 1039"/>
                <a:gd name="T60" fmla="*/ 1181 w 1222"/>
                <a:gd name="T61" fmla="*/ 272 h 1039"/>
                <a:gd name="T62" fmla="*/ 1222 w 1222"/>
                <a:gd name="T63" fmla="*/ 302 h 1039"/>
                <a:gd name="T64" fmla="*/ 1009 w 1222"/>
                <a:gd name="T65" fmla="*/ 353 h 1039"/>
                <a:gd name="T66" fmla="*/ 981 w 1222"/>
                <a:gd name="T67" fmla="*/ 568 h 1039"/>
                <a:gd name="T68" fmla="*/ 750 w 1222"/>
                <a:gd name="T69" fmla="*/ 201 h 1039"/>
                <a:gd name="T70" fmla="*/ 668 w 1222"/>
                <a:gd name="T71" fmla="*/ 452 h 1039"/>
                <a:gd name="T72" fmla="*/ 750 w 1222"/>
                <a:gd name="T73" fmla="*/ 337 h 1039"/>
                <a:gd name="T74" fmla="*/ 800 w 1222"/>
                <a:gd name="T75" fmla="*/ 353 h 1039"/>
                <a:gd name="T76" fmla="*/ 917 w 1222"/>
                <a:gd name="T77" fmla="*/ 540 h 1039"/>
                <a:gd name="T78" fmla="*/ 866 w 1222"/>
                <a:gd name="T79" fmla="*/ 555 h 1039"/>
                <a:gd name="T80" fmla="*/ 816 w 1222"/>
                <a:gd name="T81" fmla="*/ 571 h 1039"/>
                <a:gd name="T82" fmla="*/ 875 w 1222"/>
                <a:gd name="T83" fmla="*/ 491 h 1039"/>
                <a:gd name="T84" fmla="*/ 679 w 1222"/>
                <a:gd name="T85" fmla="*/ 463 h 1039"/>
                <a:gd name="T86" fmla="*/ 723 w 1222"/>
                <a:gd name="T87" fmla="*/ 52 h 1039"/>
                <a:gd name="T88" fmla="*/ 829 w 1222"/>
                <a:gd name="T89" fmla="*/ 23 h 1039"/>
                <a:gd name="T90" fmla="*/ 804 w 1222"/>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2" h="1039">
                  <a:moveTo>
                    <a:pt x="615" y="608"/>
                  </a:moveTo>
                  <a:cubicBezTo>
                    <a:pt x="628" y="607"/>
                    <a:pt x="632" y="611"/>
                    <a:pt x="628" y="621"/>
                  </a:cubicBezTo>
                  <a:lnTo>
                    <a:pt x="420" y="828"/>
                  </a:lnTo>
                  <a:lnTo>
                    <a:pt x="567" y="975"/>
                  </a:lnTo>
                  <a:cubicBezTo>
                    <a:pt x="566" y="1005"/>
                    <a:pt x="558" y="1014"/>
                    <a:pt x="545" y="1000"/>
                  </a:cubicBezTo>
                  <a:lnTo>
                    <a:pt x="396" y="852"/>
                  </a:lnTo>
                  <a:lnTo>
                    <a:pt x="209" y="1039"/>
                  </a:lnTo>
                  <a:lnTo>
                    <a:pt x="198" y="1028"/>
                  </a:lnTo>
                  <a:lnTo>
                    <a:pt x="385" y="841"/>
                  </a:lnTo>
                  <a:lnTo>
                    <a:pt x="180" y="635"/>
                  </a:lnTo>
                  <a:lnTo>
                    <a:pt x="11" y="804"/>
                  </a:lnTo>
                  <a:lnTo>
                    <a:pt x="0" y="793"/>
                  </a:lnTo>
                  <a:lnTo>
                    <a:pt x="312" y="481"/>
                  </a:lnTo>
                  <a:lnTo>
                    <a:pt x="312" y="426"/>
                  </a:lnTo>
                  <a:lnTo>
                    <a:pt x="373" y="417"/>
                  </a:lnTo>
                  <a:cubicBezTo>
                    <a:pt x="386" y="416"/>
                    <a:pt x="390" y="420"/>
                    <a:pt x="385" y="430"/>
                  </a:cubicBezTo>
                  <a:lnTo>
                    <a:pt x="204" y="612"/>
                  </a:lnTo>
                  <a:lnTo>
                    <a:pt x="409" y="817"/>
                  </a:lnTo>
                  <a:lnTo>
                    <a:pt x="554" y="672"/>
                  </a:lnTo>
                  <a:lnTo>
                    <a:pt x="554" y="617"/>
                  </a:lnTo>
                  <a:lnTo>
                    <a:pt x="615" y="608"/>
                  </a:lnTo>
                  <a:close/>
                  <a:moveTo>
                    <a:pt x="413" y="516"/>
                  </a:moveTo>
                  <a:cubicBezTo>
                    <a:pt x="432" y="516"/>
                    <a:pt x="428" y="527"/>
                    <a:pt x="400" y="547"/>
                  </a:cubicBezTo>
                  <a:cubicBezTo>
                    <a:pt x="418" y="617"/>
                    <a:pt x="431" y="683"/>
                    <a:pt x="437" y="746"/>
                  </a:cubicBezTo>
                  <a:cubicBezTo>
                    <a:pt x="434" y="753"/>
                    <a:pt x="431" y="753"/>
                    <a:pt x="428" y="747"/>
                  </a:cubicBezTo>
                  <a:cubicBezTo>
                    <a:pt x="408" y="672"/>
                    <a:pt x="381" y="598"/>
                    <a:pt x="347" y="527"/>
                  </a:cubicBezTo>
                  <a:lnTo>
                    <a:pt x="413" y="516"/>
                  </a:lnTo>
                  <a:close/>
                  <a:moveTo>
                    <a:pt x="81" y="808"/>
                  </a:moveTo>
                  <a:cubicBezTo>
                    <a:pt x="160" y="797"/>
                    <a:pt x="219" y="810"/>
                    <a:pt x="255" y="846"/>
                  </a:cubicBezTo>
                  <a:cubicBezTo>
                    <a:pt x="271" y="862"/>
                    <a:pt x="275" y="875"/>
                    <a:pt x="266" y="883"/>
                  </a:cubicBezTo>
                  <a:cubicBezTo>
                    <a:pt x="259" y="890"/>
                    <a:pt x="249" y="890"/>
                    <a:pt x="237" y="883"/>
                  </a:cubicBezTo>
                  <a:cubicBezTo>
                    <a:pt x="193" y="844"/>
                    <a:pt x="141" y="823"/>
                    <a:pt x="81" y="819"/>
                  </a:cubicBezTo>
                  <a:cubicBezTo>
                    <a:pt x="71" y="816"/>
                    <a:pt x="71" y="813"/>
                    <a:pt x="81" y="808"/>
                  </a:cubicBezTo>
                  <a:close/>
                  <a:moveTo>
                    <a:pt x="679" y="463"/>
                  </a:moveTo>
                  <a:lnTo>
                    <a:pt x="716" y="500"/>
                  </a:lnTo>
                  <a:cubicBezTo>
                    <a:pt x="777" y="561"/>
                    <a:pt x="814" y="640"/>
                    <a:pt x="827" y="736"/>
                  </a:cubicBezTo>
                  <a:cubicBezTo>
                    <a:pt x="825" y="746"/>
                    <a:pt x="821" y="747"/>
                    <a:pt x="816" y="740"/>
                  </a:cubicBezTo>
                  <a:cubicBezTo>
                    <a:pt x="791" y="653"/>
                    <a:pt x="750" y="582"/>
                    <a:pt x="695" y="527"/>
                  </a:cubicBezTo>
                  <a:lnTo>
                    <a:pt x="530" y="362"/>
                  </a:lnTo>
                  <a:lnTo>
                    <a:pt x="576" y="353"/>
                  </a:lnTo>
                  <a:lnTo>
                    <a:pt x="738" y="192"/>
                  </a:lnTo>
                  <a:cubicBezTo>
                    <a:pt x="718" y="175"/>
                    <a:pt x="700" y="157"/>
                    <a:pt x="683" y="140"/>
                  </a:cubicBezTo>
                  <a:lnTo>
                    <a:pt x="629" y="87"/>
                  </a:lnTo>
                  <a:lnTo>
                    <a:pt x="666" y="61"/>
                  </a:lnTo>
                  <a:cubicBezTo>
                    <a:pt x="679" y="55"/>
                    <a:pt x="684" y="64"/>
                    <a:pt x="679" y="89"/>
                  </a:cubicBezTo>
                  <a:lnTo>
                    <a:pt x="703" y="113"/>
                  </a:lnTo>
                  <a:cubicBezTo>
                    <a:pt x="720" y="130"/>
                    <a:pt x="739" y="148"/>
                    <a:pt x="761" y="168"/>
                  </a:cubicBezTo>
                  <a:lnTo>
                    <a:pt x="860" y="69"/>
                  </a:lnTo>
                  <a:lnTo>
                    <a:pt x="860" y="14"/>
                  </a:lnTo>
                  <a:lnTo>
                    <a:pt x="921" y="5"/>
                  </a:lnTo>
                  <a:cubicBezTo>
                    <a:pt x="934" y="3"/>
                    <a:pt x="939" y="8"/>
                    <a:pt x="934" y="17"/>
                  </a:cubicBezTo>
                  <a:lnTo>
                    <a:pt x="772" y="179"/>
                  </a:lnTo>
                  <a:cubicBezTo>
                    <a:pt x="849" y="241"/>
                    <a:pt x="915" y="283"/>
                    <a:pt x="970" y="304"/>
                  </a:cubicBezTo>
                  <a:cubicBezTo>
                    <a:pt x="956" y="245"/>
                    <a:pt x="935" y="187"/>
                    <a:pt x="908" y="131"/>
                  </a:cubicBezTo>
                  <a:lnTo>
                    <a:pt x="958" y="115"/>
                  </a:lnTo>
                  <a:cubicBezTo>
                    <a:pt x="977" y="110"/>
                    <a:pt x="977" y="119"/>
                    <a:pt x="958" y="144"/>
                  </a:cubicBezTo>
                  <a:cubicBezTo>
                    <a:pt x="978" y="201"/>
                    <a:pt x="994" y="258"/>
                    <a:pt x="1003" y="315"/>
                  </a:cubicBezTo>
                  <a:cubicBezTo>
                    <a:pt x="1066" y="326"/>
                    <a:pt x="1116" y="321"/>
                    <a:pt x="1154" y="300"/>
                  </a:cubicBezTo>
                  <a:cubicBezTo>
                    <a:pt x="1162" y="294"/>
                    <a:pt x="1165" y="286"/>
                    <a:pt x="1161" y="278"/>
                  </a:cubicBezTo>
                  <a:lnTo>
                    <a:pt x="1128" y="208"/>
                  </a:lnTo>
                  <a:cubicBezTo>
                    <a:pt x="1128" y="198"/>
                    <a:pt x="1131" y="197"/>
                    <a:pt x="1137" y="203"/>
                  </a:cubicBezTo>
                  <a:lnTo>
                    <a:pt x="1181" y="272"/>
                  </a:lnTo>
                  <a:cubicBezTo>
                    <a:pt x="1190" y="281"/>
                    <a:pt x="1197" y="285"/>
                    <a:pt x="1203" y="283"/>
                  </a:cubicBezTo>
                  <a:cubicBezTo>
                    <a:pt x="1216" y="286"/>
                    <a:pt x="1222" y="292"/>
                    <a:pt x="1222" y="302"/>
                  </a:cubicBezTo>
                  <a:cubicBezTo>
                    <a:pt x="1221" y="308"/>
                    <a:pt x="1216" y="314"/>
                    <a:pt x="1207" y="320"/>
                  </a:cubicBezTo>
                  <a:cubicBezTo>
                    <a:pt x="1158" y="354"/>
                    <a:pt x="1092" y="365"/>
                    <a:pt x="1009" y="353"/>
                  </a:cubicBezTo>
                  <a:cubicBezTo>
                    <a:pt x="1015" y="430"/>
                    <a:pt x="1010" y="503"/>
                    <a:pt x="992" y="571"/>
                  </a:cubicBezTo>
                  <a:cubicBezTo>
                    <a:pt x="986" y="577"/>
                    <a:pt x="983" y="576"/>
                    <a:pt x="981" y="568"/>
                  </a:cubicBezTo>
                  <a:cubicBezTo>
                    <a:pt x="991" y="494"/>
                    <a:pt x="991" y="420"/>
                    <a:pt x="980" y="346"/>
                  </a:cubicBezTo>
                  <a:cubicBezTo>
                    <a:pt x="907" y="318"/>
                    <a:pt x="831" y="269"/>
                    <a:pt x="750" y="201"/>
                  </a:cubicBezTo>
                  <a:lnTo>
                    <a:pt x="583" y="368"/>
                  </a:lnTo>
                  <a:lnTo>
                    <a:pt x="668" y="452"/>
                  </a:lnTo>
                  <a:lnTo>
                    <a:pt x="752" y="368"/>
                  </a:lnTo>
                  <a:lnTo>
                    <a:pt x="750" y="337"/>
                  </a:lnTo>
                  <a:lnTo>
                    <a:pt x="796" y="327"/>
                  </a:lnTo>
                  <a:cubicBezTo>
                    <a:pt x="815" y="319"/>
                    <a:pt x="816" y="327"/>
                    <a:pt x="800" y="353"/>
                  </a:cubicBezTo>
                  <a:cubicBezTo>
                    <a:pt x="839" y="395"/>
                    <a:pt x="874" y="436"/>
                    <a:pt x="904" y="476"/>
                  </a:cubicBezTo>
                  <a:cubicBezTo>
                    <a:pt x="920" y="497"/>
                    <a:pt x="925" y="518"/>
                    <a:pt x="917" y="540"/>
                  </a:cubicBezTo>
                  <a:cubicBezTo>
                    <a:pt x="910" y="560"/>
                    <a:pt x="901" y="565"/>
                    <a:pt x="892" y="555"/>
                  </a:cubicBezTo>
                  <a:cubicBezTo>
                    <a:pt x="887" y="550"/>
                    <a:pt x="878" y="550"/>
                    <a:pt x="866" y="555"/>
                  </a:cubicBezTo>
                  <a:lnTo>
                    <a:pt x="820" y="579"/>
                  </a:lnTo>
                  <a:cubicBezTo>
                    <a:pt x="815" y="579"/>
                    <a:pt x="814" y="576"/>
                    <a:pt x="816" y="571"/>
                  </a:cubicBezTo>
                  <a:lnTo>
                    <a:pt x="871" y="531"/>
                  </a:lnTo>
                  <a:cubicBezTo>
                    <a:pt x="885" y="520"/>
                    <a:pt x="886" y="506"/>
                    <a:pt x="875" y="491"/>
                  </a:cubicBezTo>
                  <a:cubicBezTo>
                    <a:pt x="848" y="454"/>
                    <a:pt x="814" y="414"/>
                    <a:pt x="772" y="370"/>
                  </a:cubicBezTo>
                  <a:lnTo>
                    <a:pt x="679" y="463"/>
                  </a:lnTo>
                  <a:close/>
                  <a:moveTo>
                    <a:pt x="804" y="49"/>
                  </a:moveTo>
                  <a:cubicBezTo>
                    <a:pt x="782" y="41"/>
                    <a:pt x="755" y="42"/>
                    <a:pt x="723" y="52"/>
                  </a:cubicBezTo>
                  <a:cubicBezTo>
                    <a:pt x="716" y="55"/>
                    <a:pt x="713" y="52"/>
                    <a:pt x="716" y="45"/>
                  </a:cubicBezTo>
                  <a:cubicBezTo>
                    <a:pt x="768" y="7"/>
                    <a:pt x="806" y="0"/>
                    <a:pt x="829" y="23"/>
                  </a:cubicBezTo>
                  <a:cubicBezTo>
                    <a:pt x="837" y="30"/>
                    <a:pt x="837" y="38"/>
                    <a:pt x="829" y="45"/>
                  </a:cubicBezTo>
                  <a:cubicBezTo>
                    <a:pt x="823" y="51"/>
                    <a:pt x="815" y="52"/>
                    <a:pt x="804"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5" name="Freeform 92"/>
            <p:cNvSpPr>
              <a:spLocks noEditPoints="1"/>
            </p:cNvSpPr>
            <p:nvPr/>
          </p:nvSpPr>
          <p:spPr bwMode="auto">
            <a:xfrm>
              <a:off x="1423" y="2774"/>
              <a:ext cx="44" cy="47"/>
            </a:xfrm>
            <a:custGeom>
              <a:avLst/>
              <a:gdLst>
                <a:gd name="T0" fmla="*/ 179 w 646"/>
                <a:gd name="T1" fmla="*/ 307 h 690"/>
                <a:gd name="T2" fmla="*/ 53 w 646"/>
                <a:gd name="T3" fmla="*/ 298 h 690"/>
                <a:gd name="T4" fmla="*/ 42 w 646"/>
                <a:gd name="T5" fmla="*/ 393 h 690"/>
                <a:gd name="T6" fmla="*/ 88 w 646"/>
                <a:gd name="T7" fmla="*/ 413 h 690"/>
                <a:gd name="T8" fmla="*/ 88 w 646"/>
                <a:gd name="T9" fmla="*/ 450 h 690"/>
                <a:gd name="T10" fmla="*/ 36 w 646"/>
                <a:gd name="T11" fmla="*/ 446 h 690"/>
                <a:gd name="T12" fmla="*/ 44 w 646"/>
                <a:gd name="T13" fmla="*/ 281 h 690"/>
                <a:gd name="T14" fmla="*/ 207 w 646"/>
                <a:gd name="T15" fmla="*/ 272 h 690"/>
                <a:gd name="T16" fmla="*/ 251 w 646"/>
                <a:gd name="T17" fmla="*/ 400 h 690"/>
                <a:gd name="T18" fmla="*/ 262 w 646"/>
                <a:gd name="T19" fmla="*/ 642 h 690"/>
                <a:gd name="T20" fmla="*/ 385 w 646"/>
                <a:gd name="T21" fmla="*/ 494 h 690"/>
                <a:gd name="T22" fmla="*/ 372 w 646"/>
                <a:gd name="T23" fmla="*/ 430 h 690"/>
                <a:gd name="T24" fmla="*/ 269 w 646"/>
                <a:gd name="T25" fmla="*/ 690 h 690"/>
                <a:gd name="T26" fmla="*/ 233 w 646"/>
                <a:gd name="T27" fmla="*/ 595 h 690"/>
                <a:gd name="T28" fmla="*/ 216 w 646"/>
                <a:gd name="T29" fmla="*/ 373 h 690"/>
                <a:gd name="T30" fmla="*/ 454 w 646"/>
                <a:gd name="T31" fmla="*/ 355 h 690"/>
                <a:gd name="T32" fmla="*/ 588 w 646"/>
                <a:gd name="T33" fmla="*/ 354 h 690"/>
                <a:gd name="T34" fmla="*/ 589 w 646"/>
                <a:gd name="T35" fmla="*/ 223 h 690"/>
                <a:gd name="T36" fmla="*/ 415 w 646"/>
                <a:gd name="T37" fmla="*/ 225 h 690"/>
                <a:gd name="T38" fmla="*/ 549 w 646"/>
                <a:gd name="T39" fmla="*/ 157 h 690"/>
                <a:gd name="T40" fmla="*/ 644 w 646"/>
                <a:gd name="T41" fmla="*/ 275 h 690"/>
                <a:gd name="T42" fmla="*/ 511 w 646"/>
                <a:gd name="T43" fmla="*/ 409 h 690"/>
                <a:gd name="T44" fmla="*/ 389 w 646"/>
                <a:gd name="T45" fmla="*/ 313 h 690"/>
                <a:gd name="T46" fmla="*/ 323 w 646"/>
                <a:gd name="T47" fmla="*/ 236 h 690"/>
                <a:gd name="T48" fmla="*/ 239 w 646"/>
                <a:gd name="T49" fmla="*/ 130 h 690"/>
                <a:gd name="T50" fmla="*/ 367 w 646"/>
                <a:gd name="T51" fmla="*/ 1 h 690"/>
                <a:gd name="T52" fmla="*/ 470 w 646"/>
                <a:gd name="T53" fmla="*/ 86 h 690"/>
                <a:gd name="T54" fmla="*/ 549 w 646"/>
                <a:gd name="T55" fmla="*/ 157 h 690"/>
                <a:gd name="T56" fmla="*/ 421 w 646"/>
                <a:gd name="T57" fmla="*/ 58 h 690"/>
                <a:gd name="T58" fmla="*/ 296 w 646"/>
                <a:gd name="T59" fmla="*/ 55 h 690"/>
                <a:gd name="T60" fmla="*/ 289 w 646"/>
                <a:gd name="T61" fmla="*/ 176 h 690"/>
                <a:gd name="T62" fmla="*/ 443 w 646"/>
                <a:gd name="T63" fmla="*/ 168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6" h="690">
                  <a:moveTo>
                    <a:pt x="216" y="373"/>
                  </a:moveTo>
                  <a:cubicBezTo>
                    <a:pt x="207" y="345"/>
                    <a:pt x="195" y="323"/>
                    <a:pt x="179" y="307"/>
                  </a:cubicBezTo>
                  <a:cubicBezTo>
                    <a:pt x="157" y="285"/>
                    <a:pt x="135" y="273"/>
                    <a:pt x="113" y="270"/>
                  </a:cubicBezTo>
                  <a:cubicBezTo>
                    <a:pt x="93" y="269"/>
                    <a:pt x="72" y="278"/>
                    <a:pt x="53" y="298"/>
                  </a:cubicBezTo>
                  <a:cubicBezTo>
                    <a:pt x="37" y="314"/>
                    <a:pt x="28" y="330"/>
                    <a:pt x="25" y="347"/>
                  </a:cubicBezTo>
                  <a:cubicBezTo>
                    <a:pt x="23" y="364"/>
                    <a:pt x="28" y="380"/>
                    <a:pt x="42" y="393"/>
                  </a:cubicBezTo>
                  <a:cubicBezTo>
                    <a:pt x="49" y="400"/>
                    <a:pt x="57" y="405"/>
                    <a:pt x="66" y="406"/>
                  </a:cubicBezTo>
                  <a:cubicBezTo>
                    <a:pt x="75" y="406"/>
                    <a:pt x="83" y="408"/>
                    <a:pt x="88" y="413"/>
                  </a:cubicBezTo>
                  <a:cubicBezTo>
                    <a:pt x="94" y="419"/>
                    <a:pt x="96" y="425"/>
                    <a:pt x="95" y="432"/>
                  </a:cubicBezTo>
                  <a:cubicBezTo>
                    <a:pt x="96" y="438"/>
                    <a:pt x="94" y="444"/>
                    <a:pt x="88" y="450"/>
                  </a:cubicBezTo>
                  <a:cubicBezTo>
                    <a:pt x="80" y="457"/>
                    <a:pt x="72" y="461"/>
                    <a:pt x="62" y="461"/>
                  </a:cubicBezTo>
                  <a:cubicBezTo>
                    <a:pt x="55" y="461"/>
                    <a:pt x="46" y="456"/>
                    <a:pt x="36" y="446"/>
                  </a:cubicBezTo>
                  <a:cubicBezTo>
                    <a:pt x="11" y="421"/>
                    <a:pt x="0" y="392"/>
                    <a:pt x="5" y="360"/>
                  </a:cubicBezTo>
                  <a:cubicBezTo>
                    <a:pt x="10" y="328"/>
                    <a:pt x="23" y="302"/>
                    <a:pt x="44" y="281"/>
                  </a:cubicBezTo>
                  <a:cubicBezTo>
                    <a:pt x="73" y="252"/>
                    <a:pt x="102" y="238"/>
                    <a:pt x="130" y="239"/>
                  </a:cubicBezTo>
                  <a:cubicBezTo>
                    <a:pt x="160" y="240"/>
                    <a:pt x="186" y="251"/>
                    <a:pt x="207" y="272"/>
                  </a:cubicBezTo>
                  <a:cubicBezTo>
                    <a:pt x="220" y="285"/>
                    <a:pt x="231" y="304"/>
                    <a:pt x="240" y="327"/>
                  </a:cubicBezTo>
                  <a:cubicBezTo>
                    <a:pt x="248" y="350"/>
                    <a:pt x="252" y="375"/>
                    <a:pt x="251" y="400"/>
                  </a:cubicBezTo>
                  <a:cubicBezTo>
                    <a:pt x="250" y="485"/>
                    <a:pt x="250" y="540"/>
                    <a:pt x="251" y="565"/>
                  </a:cubicBezTo>
                  <a:cubicBezTo>
                    <a:pt x="253" y="602"/>
                    <a:pt x="257" y="628"/>
                    <a:pt x="262" y="642"/>
                  </a:cubicBezTo>
                  <a:lnTo>
                    <a:pt x="370" y="534"/>
                  </a:lnTo>
                  <a:cubicBezTo>
                    <a:pt x="381" y="523"/>
                    <a:pt x="386" y="510"/>
                    <a:pt x="385" y="494"/>
                  </a:cubicBezTo>
                  <a:cubicBezTo>
                    <a:pt x="384" y="478"/>
                    <a:pt x="376" y="460"/>
                    <a:pt x="361" y="441"/>
                  </a:cubicBezTo>
                  <a:lnTo>
                    <a:pt x="372" y="430"/>
                  </a:lnTo>
                  <a:lnTo>
                    <a:pt x="440" y="520"/>
                  </a:lnTo>
                  <a:lnTo>
                    <a:pt x="269" y="690"/>
                  </a:lnTo>
                  <a:lnTo>
                    <a:pt x="245" y="666"/>
                  </a:lnTo>
                  <a:cubicBezTo>
                    <a:pt x="239" y="646"/>
                    <a:pt x="235" y="622"/>
                    <a:pt x="233" y="595"/>
                  </a:cubicBezTo>
                  <a:cubicBezTo>
                    <a:pt x="230" y="570"/>
                    <a:pt x="229" y="531"/>
                    <a:pt x="229" y="477"/>
                  </a:cubicBezTo>
                  <a:cubicBezTo>
                    <a:pt x="229" y="436"/>
                    <a:pt x="225" y="401"/>
                    <a:pt x="216" y="373"/>
                  </a:cubicBezTo>
                  <a:close/>
                  <a:moveTo>
                    <a:pt x="417" y="297"/>
                  </a:moveTo>
                  <a:cubicBezTo>
                    <a:pt x="423" y="317"/>
                    <a:pt x="435" y="337"/>
                    <a:pt x="454" y="355"/>
                  </a:cubicBezTo>
                  <a:cubicBezTo>
                    <a:pt x="474" y="376"/>
                    <a:pt x="496" y="386"/>
                    <a:pt x="520" y="385"/>
                  </a:cubicBezTo>
                  <a:cubicBezTo>
                    <a:pt x="545" y="383"/>
                    <a:pt x="568" y="373"/>
                    <a:pt x="588" y="354"/>
                  </a:cubicBezTo>
                  <a:cubicBezTo>
                    <a:pt x="611" y="330"/>
                    <a:pt x="621" y="308"/>
                    <a:pt x="619" y="286"/>
                  </a:cubicBezTo>
                  <a:cubicBezTo>
                    <a:pt x="616" y="261"/>
                    <a:pt x="606" y="240"/>
                    <a:pt x="589" y="223"/>
                  </a:cubicBezTo>
                  <a:cubicBezTo>
                    <a:pt x="573" y="207"/>
                    <a:pt x="551" y="199"/>
                    <a:pt x="522" y="199"/>
                  </a:cubicBezTo>
                  <a:cubicBezTo>
                    <a:pt x="492" y="199"/>
                    <a:pt x="457" y="208"/>
                    <a:pt x="415" y="225"/>
                  </a:cubicBezTo>
                  <a:cubicBezTo>
                    <a:pt x="410" y="252"/>
                    <a:pt x="411" y="276"/>
                    <a:pt x="417" y="297"/>
                  </a:cubicBezTo>
                  <a:close/>
                  <a:moveTo>
                    <a:pt x="549" y="157"/>
                  </a:moveTo>
                  <a:cubicBezTo>
                    <a:pt x="573" y="162"/>
                    <a:pt x="594" y="173"/>
                    <a:pt x="611" y="190"/>
                  </a:cubicBezTo>
                  <a:cubicBezTo>
                    <a:pt x="635" y="214"/>
                    <a:pt x="646" y="242"/>
                    <a:pt x="644" y="275"/>
                  </a:cubicBezTo>
                  <a:cubicBezTo>
                    <a:pt x="643" y="308"/>
                    <a:pt x="628" y="338"/>
                    <a:pt x="600" y="366"/>
                  </a:cubicBezTo>
                  <a:cubicBezTo>
                    <a:pt x="575" y="392"/>
                    <a:pt x="545" y="406"/>
                    <a:pt x="511" y="409"/>
                  </a:cubicBezTo>
                  <a:cubicBezTo>
                    <a:pt x="476" y="411"/>
                    <a:pt x="449" y="402"/>
                    <a:pt x="428" y="381"/>
                  </a:cubicBezTo>
                  <a:cubicBezTo>
                    <a:pt x="406" y="359"/>
                    <a:pt x="393" y="336"/>
                    <a:pt x="389" y="313"/>
                  </a:cubicBezTo>
                  <a:cubicBezTo>
                    <a:pt x="385" y="289"/>
                    <a:pt x="387" y="261"/>
                    <a:pt x="397" y="229"/>
                  </a:cubicBezTo>
                  <a:cubicBezTo>
                    <a:pt x="371" y="237"/>
                    <a:pt x="347" y="240"/>
                    <a:pt x="323" y="236"/>
                  </a:cubicBezTo>
                  <a:cubicBezTo>
                    <a:pt x="303" y="232"/>
                    <a:pt x="284" y="223"/>
                    <a:pt x="268" y="207"/>
                  </a:cubicBezTo>
                  <a:cubicBezTo>
                    <a:pt x="248" y="186"/>
                    <a:pt x="238" y="160"/>
                    <a:pt x="239" y="130"/>
                  </a:cubicBezTo>
                  <a:cubicBezTo>
                    <a:pt x="240" y="99"/>
                    <a:pt x="255" y="70"/>
                    <a:pt x="283" y="42"/>
                  </a:cubicBezTo>
                  <a:cubicBezTo>
                    <a:pt x="309" y="16"/>
                    <a:pt x="337" y="3"/>
                    <a:pt x="367" y="1"/>
                  </a:cubicBezTo>
                  <a:cubicBezTo>
                    <a:pt x="398" y="0"/>
                    <a:pt x="424" y="10"/>
                    <a:pt x="444" y="31"/>
                  </a:cubicBezTo>
                  <a:cubicBezTo>
                    <a:pt x="459" y="45"/>
                    <a:pt x="468" y="64"/>
                    <a:pt x="470" y="86"/>
                  </a:cubicBezTo>
                  <a:cubicBezTo>
                    <a:pt x="475" y="108"/>
                    <a:pt x="473" y="133"/>
                    <a:pt x="463" y="163"/>
                  </a:cubicBezTo>
                  <a:cubicBezTo>
                    <a:pt x="496" y="154"/>
                    <a:pt x="525" y="152"/>
                    <a:pt x="549" y="157"/>
                  </a:cubicBezTo>
                  <a:close/>
                  <a:moveTo>
                    <a:pt x="448" y="108"/>
                  </a:moveTo>
                  <a:cubicBezTo>
                    <a:pt x="444" y="89"/>
                    <a:pt x="435" y="73"/>
                    <a:pt x="421" y="58"/>
                  </a:cubicBezTo>
                  <a:cubicBezTo>
                    <a:pt x="404" y="41"/>
                    <a:pt x="383" y="31"/>
                    <a:pt x="360" y="27"/>
                  </a:cubicBezTo>
                  <a:cubicBezTo>
                    <a:pt x="338" y="25"/>
                    <a:pt x="317" y="34"/>
                    <a:pt x="296" y="55"/>
                  </a:cubicBezTo>
                  <a:cubicBezTo>
                    <a:pt x="273" y="78"/>
                    <a:pt x="262" y="100"/>
                    <a:pt x="265" y="122"/>
                  </a:cubicBezTo>
                  <a:cubicBezTo>
                    <a:pt x="267" y="144"/>
                    <a:pt x="275" y="162"/>
                    <a:pt x="289" y="176"/>
                  </a:cubicBezTo>
                  <a:cubicBezTo>
                    <a:pt x="302" y="189"/>
                    <a:pt x="322" y="195"/>
                    <a:pt x="347" y="194"/>
                  </a:cubicBezTo>
                  <a:cubicBezTo>
                    <a:pt x="375" y="193"/>
                    <a:pt x="407" y="184"/>
                    <a:pt x="443" y="168"/>
                  </a:cubicBezTo>
                  <a:cubicBezTo>
                    <a:pt x="450" y="146"/>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6" name="Freeform 93"/>
            <p:cNvSpPr>
              <a:spLocks noEditPoints="1"/>
            </p:cNvSpPr>
            <p:nvPr/>
          </p:nvSpPr>
          <p:spPr bwMode="auto">
            <a:xfrm>
              <a:off x="1455" y="2741"/>
              <a:ext cx="41" cy="40"/>
            </a:xfrm>
            <a:custGeom>
              <a:avLst/>
              <a:gdLst>
                <a:gd name="T0" fmla="*/ 383 w 606"/>
                <a:gd name="T1" fmla="*/ 403 h 597"/>
                <a:gd name="T2" fmla="*/ 189 w 606"/>
                <a:gd name="T3" fmla="*/ 597 h 597"/>
                <a:gd name="T4" fmla="*/ 178 w 606"/>
                <a:gd name="T5" fmla="*/ 586 h 597"/>
                <a:gd name="T6" fmla="*/ 244 w 606"/>
                <a:gd name="T7" fmla="*/ 520 h 597"/>
                <a:gd name="T8" fmla="*/ 123 w 606"/>
                <a:gd name="T9" fmla="*/ 399 h 597"/>
                <a:gd name="T10" fmla="*/ 169 w 606"/>
                <a:gd name="T11" fmla="*/ 390 h 597"/>
                <a:gd name="T12" fmla="*/ 270 w 606"/>
                <a:gd name="T13" fmla="*/ 289 h 597"/>
                <a:gd name="T14" fmla="*/ 180 w 606"/>
                <a:gd name="T15" fmla="*/ 199 h 597"/>
                <a:gd name="T16" fmla="*/ 75 w 606"/>
                <a:gd name="T17" fmla="*/ 304 h 597"/>
                <a:gd name="T18" fmla="*/ 99 w 606"/>
                <a:gd name="T19" fmla="*/ 537 h 597"/>
                <a:gd name="T20" fmla="*/ 90 w 606"/>
                <a:gd name="T21" fmla="*/ 535 h 597"/>
                <a:gd name="T22" fmla="*/ 0 w 606"/>
                <a:gd name="T23" fmla="*/ 236 h 597"/>
                <a:gd name="T24" fmla="*/ 48 w 606"/>
                <a:gd name="T25" fmla="*/ 214 h 597"/>
                <a:gd name="T26" fmla="*/ 51 w 606"/>
                <a:gd name="T27" fmla="*/ 240 h 597"/>
                <a:gd name="T28" fmla="*/ 70 w 606"/>
                <a:gd name="T29" fmla="*/ 287 h 597"/>
                <a:gd name="T30" fmla="*/ 301 w 606"/>
                <a:gd name="T31" fmla="*/ 56 h 597"/>
                <a:gd name="T32" fmla="*/ 301 w 606"/>
                <a:gd name="T33" fmla="*/ 9 h 597"/>
                <a:gd name="T34" fmla="*/ 352 w 606"/>
                <a:gd name="T35" fmla="*/ 1 h 597"/>
                <a:gd name="T36" fmla="*/ 365 w 606"/>
                <a:gd name="T37" fmla="*/ 14 h 597"/>
                <a:gd name="T38" fmla="*/ 204 w 606"/>
                <a:gd name="T39" fmla="*/ 176 h 597"/>
                <a:gd name="T40" fmla="*/ 293 w 606"/>
                <a:gd name="T41" fmla="*/ 265 h 597"/>
                <a:gd name="T42" fmla="*/ 385 w 606"/>
                <a:gd name="T43" fmla="*/ 174 h 597"/>
                <a:gd name="T44" fmla="*/ 385 w 606"/>
                <a:gd name="T45" fmla="*/ 126 h 597"/>
                <a:gd name="T46" fmla="*/ 436 w 606"/>
                <a:gd name="T47" fmla="*/ 119 h 597"/>
                <a:gd name="T48" fmla="*/ 449 w 606"/>
                <a:gd name="T49" fmla="*/ 132 h 597"/>
                <a:gd name="T50" fmla="*/ 304 w 606"/>
                <a:gd name="T51" fmla="*/ 276 h 597"/>
                <a:gd name="T52" fmla="*/ 396 w 606"/>
                <a:gd name="T53" fmla="*/ 368 h 597"/>
                <a:gd name="T54" fmla="*/ 528 w 606"/>
                <a:gd name="T55" fmla="*/ 236 h 597"/>
                <a:gd name="T56" fmla="*/ 528 w 606"/>
                <a:gd name="T57" fmla="*/ 181 h 597"/>
                <a:gd name="T58" fmla="*/ 589 w 606"/>
                <a:gd name="T59" fmla="*/ 172 h 597"/>
                <a:gd name="T60" fmla="*/ 602 w 606"/>
                <a:gd name="T61" fmla="*/ 185 h 597"/>
                <a:gd name="T62" fmla="*/ 407 w 606"/>
                <a:gd name="T63" fmla="*/ 379 h 597"/>
                <a:gd name="T64" fmla="*/ 539 w 606"/>
                <a:gd name="T65" fmla="*/ 511 h 597"/>
                <a:gd name="T66" fmla="*/ 517 w 606"/>
                <a:gd name="T67" fmla="*/ 537 h 597"/>
                <a:gd name="T68" fmla="*/ 383 w 606"/>
                <a:gd name="T69" fmla="*/ 403 h 597"/>
                <a:gd name="T70" fmla="*/ 176 w 606"/>
                <a:gd name="T71" fmla="*/ 405 h 597"/>
                <a:gd name="T72" fmla="*/ 268 w 606"/>
                <a:gd name="T73" fmla="*/ 497 h 597"/>
                <a:gd name="T74" fmla="*/ 372 w 606"/>
                <a:gd name="T75" fmla="*/ 392 h 597"/>
                <a:gd name="T76" fmla="*/ 281 w 606"/>
                <a:gd name="T77" fmla="*/ 300 h 597"/>
                <a:gd name="T78" fmla="*/ 176 w 606"/>
                <a:gd name="T79" fmla="*/ 40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7">
                  <a:moveTo>
                    <a:pt x="383" y="403"/>
                  </a:moveTo>
                  <a:lnTo>
                    <a:pt x="189" y="597"/>
                  </a:lnTo>
                  <a:lnTo>
                    <a:pt x="178" y="586"/>
                  </a:lnTo>
                  <a:lnTo>
                    <a:pt x="244" y="520"/>
                  </a:lnTo>
                  <a:lnTo>
                    <a:pt x="123" y="399"/>
                  </a:lnTo>
                  <a:lnTo>
                    <a:pt x="169" y="390"/>
                  </a:lnTo>
                  <a:lnTo>
                    <a:pt x="270" y="289"/>
                  </a:lnTo>
                  <a:lnTo>
                    <a:pt x="180" y="199"/>
                  </a:lnTo>
                  <a:lnTo>
                    <a:pt x="75" y="304"/>
                  </a:lnTo>
                  <a:cubicBezTo>
                    <a:pt x="102" y="382"/>
                    <a:pt x="110" y="460"/>
                    <a:pt x="99" y="537"/>
                  </a:cubicBezTo>
                  <a:cubicBezTo>
                    <a:pt x="95" y="543"/>
                    <a:pt x="92" y="542"/>
                    <a:pt x="90" y="535"/>
                  </a:cubicBezTo>
                  <a:cubicBezTo>
                    <a:pt x="85" y="420"/>
                    <a:pt x="55" y="320"/>
                    <a:pt x="0" y="236"/>
                  </a:cubicBezTo>
                  <a:lnTo>
                    <a:pt x="48" y="214"/>
                  </a:lnTo>
                  <a:cubicBezTo>
                    <a:pt x="71" y="206"/>
                    <a:pt x="72" y="214"/>
                    <a:pt x="51" y="240"/>
                  </a:cubicBezTo>
                  <a:cubicBezTo>
                    <a:pt x="57" y="256"/>
                    <a:pt x="64" y="272"/>
                    <a:pt x="70" y="287"/>
                  </a:cubicBezTo>
                  <a:lnTo>
                    <a:pt x="301" y="56"/>
                  </a:lnTo>
                  <a:lnTo>
                    <a:pt x="301" y="9"/>
                  </a:lnTo>
                  <a:lnTo>
                    <a:pt x="352" y="1"/>
                  </a:lnTo>
                  <a:cubicBezTo>
                    <a:pt x="366" y="0"/>
                    <a:pt x="370" y="4"/>
                    <a:pt x="365" y="14"/>
                  </a:cubicBezTo>
                  <a:lnTo>
                    <a:pt x="204" y="176"/>
                  </a:lnTo>
                  <a:lnTo>
                    <a:pt x="293" y="265"/>
                  </a:lnTo>
                  <a:lnTo>
                    <a:pt x="385" y="174"/>
                  </a:lnTo>
                  <a:lnTo>
                    <a:pt x="385" y="126"/>
                  </a:lnTo>
                  <a:lnTo>
                    <a:pt x="436" y="119"/>
                  </a:lnTo>
                  <a:cubicBezTo>
                    <a:pt x="450" y="118"/>
                    <a:pt x="454" y="122"/>
                    <a:pt x="449" y="132"/>
                  </a:cubicBezTo>
                  <a:lnTo>
                    <a:pt x="304" y="276"/>
                  </a:lnTo>
                  <a:lnTo>
                    <a:pt x="396" y="368"/>
                  </a:lnTo>
                  <a:lnTo>
                    <a:pt x="528" y="236"/>
                  </a:lnTo>
                  <a:lnTo>
                    <a:pt x="528" y="181"/>
                  </a:lnTo>
                  <a:lnTo>
                    <a:pt x="589" y="172"/>
                  </a:lnTo>
                  <a:cubicBezTo>
                    <a:pt x="602" y="171"/>
                    <a:pt x="606" y="175"/>
                    <a:pt x="602" y="185"/>
                  </a:cubicBezTo>
                  <a:lnTo>
                    <a:pt x="407" y="379"/>
                  </a:lnTo>
                  <a:lnTo>
                    <a:pt x="539" y="511"/>
                  </a:lnTo>
                  <a:cubicBezTo>
                    <a:pt x="538" y="542"/>
                    <a:pt x="531" y="550"/>
                    <a:pt x="517" y="537"/>
                  </a:cubicBezTo>
                  <a:lnTo>
                    <a:pt x="383" y="403"/>
                  </a:lnTo>
                  <a:close/>
                  <a:moveTo>
                    <a:pt x="176" y="405"/>
                  </a:moveTo>
                  <a:lnTo>
                    <a:pt x="268" y="497"/>
                  </a:lnTo>
                  <a:lnTo>
                    <a:pt x="372" y="392"/>
                  </a:lnTo>
                  <a:lnTo>
                    <a:pt x="281" y="300"/>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7" name="Freeform 94"/>
            <p:cNvSpPr>
              <a:spLocks/>
            </p:cNvSpPr>
            <p:nvPr/>
          </p:nvSpPr>
          <p:spPr bwMode="auto">
            <a:xfrm>
              <a:off x="1485" y="2722"/>
              <a:ext cx="26" cy="30"/>
            </a:xfrm>
            <a:custGeom>
              <a:avLst/>
              <a:gdLst>
                <a:gd name="T0" fmla="*/ 178 w 390"/>
                <a:gd name="T1" fmla="*/ 13 h 430"/>
                <a:gd name="T2" fmla="*/ 236 w 390"/>
                <a:gd name="T3" fmla="*/ 197 h 430"/>
                <a:gd name="T4" fmla="*/ 319 w 390"/>
                <a:gd name="T5" fmla="*/ 323 h 430"/>
                <a:gd name="T6" fmla="*/ 339 w 390"/>
                <a:gd name="T7" fmla="*/ 343 h 430"/>
                <a:gd name="T8" fmla="*/ 374 w 390"/>
                <a:gd name="T9" fmla="*/ 375 h 430"/>
                <a:gd name="T10" fmla="*/ 388 w 390"/>
                <a:gd name="T11" fmla="*/ 400 h 430"/>
                <a:gd name="T12" fmla="*/ 379 w 390"/>
                <a:gd name="T13" fmla="*/ 420 h 430"/>
                <a:gd name="T14" fmla="*/ 355 w 390"/>
                <a:gd name="T15" fmla="*/ 430 h 430"/>
                <a:gd name="T16" fmla="*/ 328 w 390"/>
                <a:gd name="T17" fmla="*/ 413 h 430"/>
                <a:gd name="T18" fmla="*/ 256 w 390"/>
                <a:gd name="T19" fmla="*/ 312 h 430"/>
                <a:gd name="T20" fmla="*/ 167 w 390"/>
                <a:gd name="T21" fmla="*/ 54 h 430"/>
                <a:gd name="T22" fmla="*/ 75 w 390"/>
                <a:gd name="T23" fmla="*/ 145 h 430"/>
                <a:gd name="T24" fmla="*/ 55 w 390"/>
                <a:gd name="T25" fmla="*/ 191 h 430"/>
                <a:gd name="T26" fmla="*/ 77 w 390"/>
                <a:gd name="T27" fmla="*/ 246 h 430"/>
                <a:gd name="T28" fmla="*/ 64 w 390"/>
                <a:gd name="T29" fmla="*/ 255 h 430"/>
                <a:gd name="T30" fmla="*/ 0 w 390"/>
                <a:gd name="T31" fmla="*/ 165 h 430"/>
                <a:gd name="T32" fmla="*/ 165 w 390"/>
                <a:gd name="T33" fmla="*/ 0 h 430"/>
                <a:gd name="T34" fmla="*/ 178 w 390"/>
                <a:gd name="T35" fmla="*/ 13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430">
                  <a:moveTo>
                    <a:pt x="178" y="13"/>
                  </a:moveTo>
                  <a:cubicBezTo>
                    <a:pt x="195" y="87"/>
                    <a:pt x="214" y="148"/>
                    <a:pt x="236" y="197"/>
                  </a:cubicBezTo>
                  <a:cubicBezTo>
                    <a:pt x="259" y="249"/>
                    <a:pt x="287" y="291"/>
                    <a:pt x="319" y="323"/>
                  </a:cubicBezTo>
                  <a:cubicBezTo>
                    <a:pt x="326" y="331"/>
                    <a:pt x="333" y="337"/>
                    <a:pt x="339" y="343"/>
                  </a:cubicBezTo>
                  <a:cubicBezTo>
                    <a:pt x="359" y="361"/>
                    <a:pt x="370" y="371"/>
                    <a:pt x="374" y="375"/>
                  </a:cubicBezTo>
                  <a:cubicBezTo>
                    <a:pt x="384" y="384"/>
                    <a:pt x="388" y="393"/>
                    <a:pt x="388" y="400"/>
                  </a:cubicBezTo>
                  <a:cubicBezTo>
                    <a:pt x="390" y="406"/>
                    <a:pt x="387" y="413"/>
                    <a:pt x="379" y="420"/>
                  </a:cubicBezTo>
                  <a:cubicBezTo>
                    <a:pt x="373" y="427"/>
                    <a:pt x="365" y="430"/>
                    <a:pt x="355" y="430"/>
                  </a:cubicBezTo>
                  <a:cubicBezTo>
                    <a:pt x="348" y="430"/>
                    <a:pt x="339" y="424"/>
                    <a:pt x="328" y="413"/>
                  </a:cubicBezTo>
                  <a:cubicBezTo>
                    <a:pt x="302" y="387"/>
                    <a:pt x="278" y="354"/>
                    <a:pt x="256" y="312"/>
                  </a:cubicBezTo>
                  <a:cubicBezTo>
                    <a:pt x="234" y="271"/>
                    <a:pt x="204" y="184"/>
                    <a:pt x="167" y="54"/>
                  </a:cubicBezTo>
                  <a:lnTo>
                    <a:pt x="75" y="145"/>
                  </a:lnTo>
                  <a:cubicBezTo>
                    <a:pt x="61" y="159"/>
                    <a:pt x="55" y="174"/>
                    <a:pt x="55" y="191"/>
                  </a:cubicBezTo>
                  <a:cubicBezTo>
                    <a:pt x="55" y="206"/>
                    <a:pt x="62" y="224"/>
                    <a:pt x="77" y="246"/>
                  </a:cubicBezTo>
                  <a:lnTo>
                    <a:pt x="64" y="255"/>
                  </a:lnTo>
                  <a:lnTo>
                    <a:pt x="0" y="165"/>
                  </a:lnTo>
                  <a:lnTo>
                    <a:pt x="165" y="0"/>
                  </a:lnTo>
                  <a:lnTo>
                    <a:pt x="178" y="1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8" name="Freeform 95"/>
            <p:cNvSpPr>
              <a:spLocks noEditPoints="1"/>
            </p:cNvSpPr>
            <p:nvPr/>
          </p:nvSpPr>
          <p:spPr bwMode="auto">
            <a:xfrm>
              <a:off x="1504" y="2695"/>
              <a:ext cx="38" cy="47"/>
            </a:xfrm>
            <a:custGeom>
              <a:avLst/>
              <a:gdLst>
                <a:gd name="T0" fmla="*/ 312 w 565"/>
                <a:gd name="T1" fmla="*/ 550 h 692"/>
                <a:gd name="T2" fmla="*/ 285 w 565"/>
                <a:gd name="T3" fmla="*/ 684 h 692"/>
                <a:gd name="T4" fmla="*/ 276 w 565"/>
                <a:gd name="T5" fmla="*/ 682 h 692"/>
                <a:gd name="T6" fmla="*/ 285 w 565"/>
                <a:gd name="T7" fmla="*/ 526 h 692"/>
                <a:gd name="T8" fmla="*/ 206 w 565"/>
                <a:gd name="T9" fmla="*/ 392 h 692"/>
                <a:gd name="T10" fmla="*/ 0 w 565"/>
                <a:gd name="T11" fmla="*/ 187 h 692"/>
                <a:gd name="T12" fmla="*/ 44 w 565"/>
                <a:gd name="T13" fmla="*/ 176 h 692"/>
                <a:gd name="T14" fmla="*/ 186 w 565"/>
                <a:gd name="T15" fmla="*/ 34 h 692"/>
                <a:gd name="T16" fmla="*/ 182 w 565"/>
                <a:gd name="T17" fmla="*/ 9 h 692"/>
                <a:gd name="T18" fmla="*/ 226 w 565"/>
                <a:gd name="T19" fmla="*/ 1 h 692"/>
                <a:gd name="T20" fmla="*/ 232 w 565"/>
                <a:gd name="T21" fmla="*/ 22 h 692"/>
                <a:gd name="T22" fmla="*/ 545 w 565"/>
                <a:gd name="T23" fmla="*/ 335 h 692"/>
                <a:gd name="T24" fmla="*/ 565 w 565"/>
                <a:gd name="T25" fmla="*/ 381 h 692"/>
                <a:gd name="T26" fmla="*/ 549 w 565"/>
                <a:gd name="T27" fmla="*/ 420 h 692"/>
                <a:gd name="T28" fmla="*/ 529 w 565"/>
                <a:gd name="T29" fmla="*/ 414 h 692"/>
                <a:gd name="T30" fmla="*/ 510 w 565"/>
                <a:gd name="T31" fmla="*/ 414 h 692"/>
                <a:gd name="T32" fmla="*/ 472 w 565"/>
                <a:gd name="T33" fmla="*/ 438 h 692"/>
                <a:gd name="T34" fmla="*/ 464 w 565"/>
                <a:gd name="T35" fmla="*/ 431 h 692"/>
                <a:gd name="T36" fmla="*/ 512 w 565"/>
                <a:gd name="T37" fmla="*/ 383 h 692"/>
                <a:gd name="T38" fmla="*/ 512 w 565"/>
                <a:gd name="T39" fmla="*/ 350 h 692"/>
                <a:gd name="T40" fmla="*/ 409 w 565"/>
                <a:gd name="T41" fmla="*/ 247 h 692"/>
                <a:gd name="T42" fmla="*/ 259 w 565"/>
                <a:gd name="T43" fmla="*/ 398 h 692"/>
                <a:gd name="T44" fmla="*/ 312 w 565"/>
                <a:gd name="T45" fmla="*/ 550 h 692"/>
                <a:gd name="T46" fmla="*/ 156 w 565"/>
                <a:gd name="T47" fmla="*/ 295 h 692"/>
                <a:gd name="T48" fmla="*/ 248 w 565"/>
                <a:gd name="T49" fmla="*/ 387 h 692"/>
                <a:gd name="T50" fmla="*/ 398 w 565"/>
                <a:gd name="T51" fmla="*/ 236 h 692"/>
                <a:gd name="T52" fmla="*/ 307 w 565"/>
                <a:gd name="T53" fmla="*/ 144 h 692"/>
                <a:gd name="T54" fmla="*/ 156 w 565"/>
                <a:gd name="T55" fmla="*/ 295 h 692"/>
                <a:gd name="T56" fmla="*/ 52 w 565"/>
                <a:gd name="T57" fmla="*/ 190 h 692"/>
                <a:gd name="T58" fmla="*/ 145 w 565"/>
                <a:gd name="T59" fmla="*/ 284 h 692"/>
                <a:gd name="T60" fmla="*/ 296 w 565"/>
                <a:gd name="T61" fmla="*/ 133 h 692"/>
                <a:gd name="T62" fmla="*/ 202 w 565"/>
                <a:gd name="T63" fmla="*/ 40 h 692"/>
                <a:gd name="T64" fmla="*/ 52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50"/>
                  </a:moveTo>
                  <a:cubicBezTo>
                    <a:pt x="312" y="596"/>
                    <a:pt x="303" y="641"/>
                    <a:pt x="285" y="684"/>
                  </a:cubicBezTo>
                  <a:cubicBezTo>
                    <a:pt x="279" y="692"/>
                    <a:pt x="276" y="692"/>
                    <a:pt x="276" y="682"/>
                  </a:cubicBezTo>
                  <a:cubicBezTo>
                    <a:pt x="291" y="617"/>
                    <a:pt x="294" y="565"/>
                    <a:pt x="285" y="526"/>
                  </a:cubicBezTo>
                  <a:cubicBezTo>
                    <a:pt x="272" y="477"/>
                    <a:pt x="246" y="432"/>
                    <a:pt x="206" y="392"/>
                  </a:cubicBezTo>
                  <a:lnTo>
                    <a:pt x="0" y="187"/>
                  </a:lnTo>
                  <a:lnTo>
                    <a:pt x="44" y="176"/>
                  </a:lnTo>
                  <a:lnTo>
                    <a:pt x="186" y="34"/>
                  </a:lnTo>
                  <a:lnTo>
                    <a:pt x="182" y="9"/>
                  </a:lnTo>
                  <a:lnTo>
                    <a:pt x="226" y="1"/>
                  </a:lnTo>
                  <a:cubicBezTo>
                    <a:pt x="239" y="0"/>
                    <a:pt x="241" y="7"/>
                    <a:pt x="232" y="22"/>
                  </a:cubicBezTo>
                  <a:lnTo>
                    <a:pt x="545" y="335"/>
                  </a:lnTo>
                  <a:cubicBezTo>
                    <a:pt x="559" y="349"/>
                    <a:pt x="565" y="364"/>
                    <a:pt x="565" y="381"/>
                  </a:cubicBezTo>
                  <a:cubicBezTo>
                    <a:pt x="565" y="396"/>
                    <a:pt x="560" y="409"/>
                    <a:pt x="549" y="420"/>
                  </a:cubicBezTo>
                  <a:cubicBezTo>
                    <a:pt x="544" y="424"/>
                    <a:pt x="537" y="423"/>
                    <a:pt x="529" y="414"/>
                  </a:cubicBezTo>
                  <a:cubicBezTo>
                    <a:pt x="524" y="409"/>
                    <a:pt x="518" y="409"/>
                    <a:pt x="510" y="414"/>
                  </a:cubicBezTo>
                  <a:lnTo>
                    <a:pt x="472" y="438"/>
                  </a:lnTo>
                  <a:cubicBezTo>
                    <a:pt x="462" y="440"/>
                    <a:pt x="460" y="438"/>
                    <a:pt x="464" y="431"/>
                  </a:cubicBezTo>
                  <a:lnTo>
                    <a:pt x="512" y="383"/>
                  </a:lnTo>
                  <a:cubicBezTo>
                    <a:pt x="523" y="372"/>
                    <a:pt x="523" y="361"/>
                    <a:pt x="512" y="350"/>
                  </a:cubicBezTo>
                  <a:lnTo>
                    <a:pt x="409" y="247"/>
                  </a:lnTo>
                  <a:lnTo>
                    <a:pt x="259" y="398"/>
                  </a:lnTo>
                  <a:cubicBezTo>
                    <a:pt x="294" y="443"/>
                    <a:pt x="312" y="494"/>
                    <a:pt x="312" y="550"/>
                  </a:cubicBezTo>
                  <a:close/>
                  <a:moveTo>
                    <a:pt x="156" y="295"/>
                  </a:moveTo>
                  <a:lnTo>
                    <a:pt x="248" y="387"/>
                  </a:lnTo>
                  <a:lnTo>
                    <a:pt x="398" y="236"/>
                  </a:lnTo>
                  <a:lnTo>
                    <a:pt x="307" y="144"/>
                  </a:lnTo>
                  <a:lnTo>
                    <a:pt x="156" y="295"/>
                  </a:lnTo>
                  <a:close/>
                  <a:moveTo>
                    <a:pt x="52" y="190"/>
                  </a:moveTo>
                  <a:lnTo>
                    <a:pt x="145" y="284"/>
                  </a:lnTo>
                  <a:lnTo>
                    <a:pt x="296" y="133"/>
                  </a:lnTo>
                  <a:lnTo>
                    <a:pt x="202" y="40"/>
                  </a:lnTo>
                  <a:lnTo>
                    <a:pt x="52"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19" name="Freeform 96"/>
            <p:cNvSpPr>
              <a:spLocks noEditPoints="1"/>
            </p:cNvSpPr>
            <p:nvPr/>
          </p:nvSpPr>
          <p:spPr bwMode="auto">
            <a:xfrm>
              <a:off x="1621" y="2806"/>
              <a:ext cx="82" cy="71"/>
            </a:xfrm>
            <a:custGeom>
              <a:avLst/>
              <a:gdLst>
                <a:gd name="T0" fmla="*/ 627 w 1221"/>
                <a:gd name="T1" fmla="*/ 621 h 1039"/>
                <a:gd name="T2" fmla="*/ 566 w 1221"/>
                <a:gd name="T3" fmla="*/ 975 h 1039"/>
                <a:gd name="T4" fmla="*/ 396 w 1221"/>
                <a:gd name="T5" fmla="*/ 852 h 1039"/>
                <a:gd name="T6" fmla="*/ 198 w 1221"/>
                <a:gd name="T7" fmla="*/ 1028 h 1039"/>
                <a:gd name="T8" fmla="*/ 179 w 1221"/>
                <a:gd name="T9" fmla="*/ 635 h 1039"/>
                <a:gd name="T10" fmla="*/ 0 w 1221"/>
                <a:gd name="T11" fmla="*/ 793 h 1039"/>
                <a:gd name="T12" fmla="*/ 311 w 1221"/>
                <a:gd name="T13" fmla="*/ 426 h 1039"/>
                <a:gd name="T14" fmla="*/ 385 w 1221"/>
                <a:gd name="T15" fmla="*/ 430 h 1039"/>
                <a:gd name="T16" fmla="*/ 409 w 1221"/>
                <a:gd name="T17" fmla="*/ 817 h 1039"/>
                <a:gd name="T18" fmla="*/ 554 w 1221"/>
                <a:gd name="T19" fmla="*/ 617 h 1039"/>
                <a:gd name="T20" fmla="*/ 412 w 1221"/>
                <a:gd name="T21" fmla="*/ 516 h 1039"/>
                <a:gd name="T22" fmla="*/ 436 w 1221"/>
                <a:gd name="T23" fmla="*/ 746 h 1039"/>
                <a:gd name="T24" fmla="*/ 346 w 1221"/>
                <a:gd name="T25" fmla="*/ 527 h 1039"/>
                <a:gd name="T26" fmla="*/ 80 w 1221"/>
                <a:gd name="T27" fmla="*/ 808 h 1039"/>
                <a:gd name="T28" fmla="*/ 266 w 1221"/>
                <a:gd name="T29" fmla="*/ 883 h 1039"/>
                <a:gd name="T30" fmla="*/ 80 w 1221"/>
                <a:gd name="T31" fmla="*/ 819 h 1039"/>
                <a:gd name="T32" fmla="*/ 678 w 1221"/>
                <a:gd name="T33" fmla="*/ 463 h 1039"/>
                <a:gd name="T34" fmla="*/ 827 w 1221"/>
                <a:gd name="T35" fmla="*/ 736 h 1039"/>
                <a:gd name="T36" fmla="*/ 695 w 1221"/>
                <a:gd name="T37" fmla="*/ 527 h 1039"/>
                <a:gd name="T38" fmla="*/ 576 w 1221"/>
                <a:gd name="T39" fmla="*/ 353 h 1039"/>
                <a:gd name="T40" fmla="*/ 682 w 1221"/>
                <a:gd name="T41" fmla="*/ 140 h 1039"/>
                <a:gd name="T42" fmla="*/ 665 w 1221"/>
                <a:gd name="T43" fmla="*/ 61 h 1039"/>
                <a:gd name="T44" fmla="*/ 702 w 1221"/>
                <a:gd name="T45" fmla="*/ 113 h 1039"/>
                <a:gd name="T46" fmla="*/ 860 w 1221"/>
                <a:gd name="T47" fmla="*/ 69 h 1039"/>
                <a:gd name="T48" fmla="*/ 920 w 1221"/>
                <a:gd name="T49" fmla="*/ 5 h 1039"/>
                <a:gd name="T50" fmla="*/ 772 w 1221"/>
                <a:gd name="T51" fmla="*/ 179 h 1039"/>
                <a:gd name="T52" fmla="*/ 908 w 1221"/>
                <a:gd name="T53" fmla="*/ 131 h 1039"/>
                <a:gd name="T54" fmla="*/ 957 w 1221"/>
                <a:gd name="T55" fmla="*/ 144 h 1039"/>
                <a:gd name="T56" fmla="*/ 1153 w 1221"/>
                <a:gd name="T57" fmla="*/ 300 h 1039"/>
                <a:gd name="T58" fmla="*/ 1128 w 1221"/>
                <a:gd name="T59" fmla="*/ 208 h 1039"/>
                <a:gd name="T60" fmla="*/ 1181 w 1221"/>
                <a:gd name="T61" fmla="*/ 272 h 1039"/>
                <a:gd name="T62" fmla="*/ 1221 w 1221"/>
                <a:gd name="T63" fmla="*/ 302 h 1039"/>
                <a:gd name="T64" fmla="*/ 1008 w 1221"/>
                <a:gd name="T65" fmla="*/ 353 h 1039"/>
                <a:gd name="T66" fmla="*/ 981 w 1221"/>
                <a:gd name="T67" fmla="*/ 568 h 1039"/>
                <a:gd name="T68" fmla="*/ 750 w 1221"/>
                <a:gd name="T69" fmla="*/ 201 h 1039"/>
                <a:gd name="T70" fmla="*/ 667 w 1221"/>
                <a:gd name="T71" fmla="*/ 452 h 1039"/>
                <a:gd name="T72" fmla="*/ 750 w 1221"/>
                <a:gd name="T73" fmla="*/ 337 h 1039"/>
                <a:gd name="T74" fmla="*/ 799 w 1221"/>
                <a:gd name="T75" fmla="*/ 353 h 1039"/>
                <a:gd name="T76" fmla="*/ 917 w 1221"/>
                <a:gd name="T77" fmla="*/ 540 h 1039"/>
                <a:gd name="T78" fmla="*/ 865 w 1221"/>
                <a:gd name="T79" fmla="*/ 555 h 1039"/>
                <a:gd name="T80" fmla="*/ 816 w 1221"/>
                <a:gd name="T81" fmla="*/ 571 h 1039"/>
                <a:gd name="T82" fmla="*/ 875 w 1221"/>
                <a:gd name="T83" fmla="*/ 491 h 1039"/>
                <a:gd name="T84" fmla="*/ 678 w 1221"/>
                <a:gd name="T85" fmla="*/ 463 h 1039"/>
                <a:gd name="T86" fmla="*/ 722 w 1221"/>
                <a:gd name="T87" fmla="*/ 52 h 1039"/>
                <a:gd name="T88" fmla="*/ 829 w 1221"/>
                <a:gd name="T89" fmla="*/ 23 h 1039"/>
                <a:gd name="T90" fmla="*/ 803 w 1221"/>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1" h="1039">
                  <a:moveTo>
                    <a:pt x="614" y="608"/>
                  </a:moveTo>
                  <a:cubicBezTo>
                    <a:pt x="628" y="607"/>
                    <a:pt x="632" y="611"/>
                    <a:pt x="627" y="621"/>
                  </a:cubicBezTo>
                  <a:lnTo>
                    <a:pt x="420" y="828"/>
                  </a:lnTo>
                  <a:lnTo>
                    <a:pt x="566" y="975"/>
                  </a:lnTo>
                  <a:cubicBezTo>
                    <a:pt x="565" y="1005"/>
                    <a:pt x="558" y="1014"/>
                    <a:pt x="544" y="1000"/>
                  </a:cubicBezTo>
                  <a:lnTo>
                    <a:pt x="396" y="852"/>
                  </a:lnTo>
                  <a:lnTo>
                    <a:pt x="209" y="1039"/>
                  </a:lnTo>
                  <a:lnTo>
                    <a:pt x="198" y="1028"/>
                  </a:lnTo>
                  <a:lnTo>
                    <a:pt x="385" y="841"/>
                  </a:lnTo>
                  <a:lnTo>
                    <a:pt x="179" y="635"/>
                  </a:lnTo>
                  <a:lnTo>
                    <a:pt x="11" y="804"/>
                  </a:lnTo>
                  <a:lnTo>
                    <a:pt x="0" y="793"/>
                  </a:lnTo>
                  <a:lnTo>
                    <a:pt x="311" y="481"/>
                  </a:lnTo>
                  <a:lnTo>
                    <a:pt x="311" y="426"/>
                  </a:lnTo>
                  <a:lnTo>
                    <a:pt x="372" y="417"/>
                  </a:lnTo>
                  <a:cubicBezTo>
                    <a:pt x="385" y="416"/>
                    <a:pt x="390" y="420"/>
                    <a:pt x="385" y="430"/>
                  </a:cubicBezTo>
                  <a:lnTo>
                    <a:pt x="203" y="612"/>
                  </a:lnTo>
                  <a:lnTo>
                    <a:pt x="409" y="817"/>
                  </a:lnTo>
                  <a:lnTo>
                    <a:pt x="554" y="672"/>
                  </a:lnTo>
                  <a:lnTo>
                    <a:pt x="554" y="617"/>
                  </a:lnTo>
                  <a:lnTo>
                    <a:pt x="614" y="608"/>
                  </a:lnTo>
                  <a:close/>
                  <a:moveTo>
                    <a:pt x="412" y="516"/>
                  </a:moveTo>
                  <a:cubicBezTo>
                    <a:pt x="432" y="516"/>
                    <a:pt x="428" y="527"/>
                    <a:pt x="400" y="547"/>
                  </a:cubicBezTo>
                  <a:cubicBezTo>
                    <a:pt x="418" y="617"/>
                    <a:pt x="430" y="683"/>
                    <a:pt x="436" y="746"/>
                  </a:cubicBezTo>
                  <a:cubicBezTo>
                    <a:pt x="434" y="753"/>
                    <a:pt x="431" y="753"/>
                    <a:pt x="427" y="747"/>
                  </a:cubicBezTo>
                  <a:cubicBezTo>
                    <a:pt x="407" y="672"/>
                    <a:pt x="381" y="598"/>
                    <a:pt x="346" y="527"/>
                  </a:cubicBezTo>
                  <a:lnTo>
                    <a:pt x="412" y="516"/>
                  </a:lnTo>
                  <a:close/>
                  <a:moveTo>
                    <a:pt x="80" y="808"/>
                  </a:moveTo>
                  <a:cubicBezTo>
                    <a:pt x="160" y="797"/>
                    <a:pt x="218" y="810"/>
                    <a:pt x="255" y="846"/>
                  </a:cubicBezTo>
                  <a:cubicBezTo>
                    <a:pt x="271" y="862"/>
                    <a:pt x="274" y="875"/>
                    <a:pt x="266" y="883"/>
                  </a:cubicBezTo>
                  <a:cubicBezTo>
                    <a:pt x="258" y="890"/>
                    <a:pt x="249" y="890"/>
                    <a:pt x="236" y="883"/>
                  </a:cubicBezTo>
                  <a:cubicBezTo>
                    <a:pt x="192" y="844"/>
                    <a:pt x="140" y="823"/>
                    <a:pt x="80" y="819"/>
                  </a:cubicBezTo>
                  <a:cubicBezTo>
                    <a:pt x="71" y="816"/>
                    <a:pt x="71" y="813"/>
                    <a:pt x="80" y="808"/>
                  </a:cubicBezTo>
                  <a:close/>
                  <a:moveTo>
                    <a:pt x="678" y="463"/>
                  </a:moveTo>
                  <a:lnTo>
                    <a:pt x="715" y="500"/>
                  </a:lnTo>
                  <a:cubicBezTo>
                    <a:pt x="776" y="561"/>
                    <a:pt x="813" y="640"/>
                    <a:pt x="827" y="736"/>
                  </a:cubicBezTo>
                  <a:cubicBezTo>
                    <a:pt x="824" y="746"/>
                    <a:pt x="821" y="747"/>
                    <a:pt x="816" y="740"/>
                  </a:cubicBezTo>
                  <a:cubicBezTo>
                    <a:pt x="790" y="653"/>
                    <a:pt x="750" y="582"/>
                    <a:pt x="695" y="527"/>
                  </a:cubicBezTo>
                  <a:lnTo>
                    <a:pt x="530" y="362"/>
                  </a:lnTo>
                  <a:lnTo>
                    <a:pt x="576" y="353"/>
                  </a:lnTo>
                  <a:lnTo>
                    <a:pt x="737" y="192"/>
                  </a:lnTo>
                  <a:cubicBezTo>
                    <a:pt x="717" y="175"/>
                    <a:pt x="699" y="157"/>
                    <a:pt x="682" y="140"/>
                  </a:cubicBezTo>
                  <a:lnTo>
                    <a:pt x="629" y="87"/>
                  </a:lnTo>
                  <a:lnTo>
                    <a:pt x="665" y="61"/>
                  </a:lnTo>
                  <a:cubicBezTo>
                    <a:pt x="679" y="55"/>
                    <a:pt x="683" y="64"/>
                    <a:pt x="678" y="89"/>
                  </a:cubicBezTo>
                  <a:lnTo>
                    <a:pt x="702" y="113"/>
                  </a:lnTo>
                  <a:cubicBezTo>
                    <a:pt x="719" y="130"/>
                    <a:pt x="739" y="148"/>
                    <a:pt x="761" y="168"/>
                  </a:cubicBezTo>
                  <a:lnTo>
                    <a:pt x="860" y="69"/>
                  </a:lnTo>
                  <a:lnTo>
                    <a:pt x="860" y="14"/>
                  </a:lnTo>
                  <a:lnTo>
                    <a:pt x="920" y="5"/>
                  </a:lnTo>
                  <a:cubicBezTo>
                    <a:pt x="934" y="3"/>
                    <a:pt x="938" y="8"/>
                    <a:pt x="933" y="17"/>
                  </a:cubicBezTo>
                  <a:lnTo>
                    <a:pt x="772" y="179"/>
                  </a:lnTo>
                  <a:cubicBezTo>
                    <a:pt x="849" y="241"/>
                    <a:pt x="915" y="283"/>
                    <a:pt x="970" y="304"/>
                  </a:cubicBezTo>
                  <a:cubicBezTo>
                    <a:pt x="955" y="245"/>
                    <a:pt x="934" y="187"/>
                    <a:pt x="908" y="131"/>
                  </a:cubicBezTo>
                  <a:lnTo>
                    <a:pt x="957" y="115"/>
                  </a:lnTo>
                  <a:cubicBezTo>
                    <a:pt x="977" y="110"/>
                    <a:pt x="977" y="119"/>
                    <a:pt x="957" y="144"/>
                  </a:cubicBezTo>
                  <a:cubicBezTo>
                    <a:pt x="978" y="201"/>
                    <a:pt x="993" y="258"/>
                    <a:pt x="1003" y="315"/>
                  </a:cubicBezTo>
                  <a:cubicBezTo>
                    <a:pt x="1065" y="326"/>
                    <a:pt x="1115" y="321"/>
                    <a:pt x="1153" y="300"/>
                  </a:cubicBezTo>
                  <a:cubicBezTo>
                    <a:pt x="1162" y="294"/>
                    <a:pt x="1164" y="286"/>
                    <a:pt x="1161" y="278"/>
                  </a:cubicBezTo>
                  <a:lnTo>
                    <a:pt x="1128" y="208"/>
                  </a:lnTo>
                  <a:cubicBezTo>
                    <a:pt x="1128" y="198"/>
                    <a:pt x="1131" y="197"/>
                    <a:pt x="1137" y="203"/>
                  </a:cubicBezTo>
                  <a:lnTo>
                    <a:pt x="1181" y="272"/>
                  </a:lnTo>
                  <a:cubicBezTo>
                    <a:pt x="1189" y="281"/>
                    <a:pt x="1197" y="285"/>
                    <a:pt x="1203" y="283"/>
                  </a:cubicBezTo>
                  <a:cubicBezTo>
                    <a:pt x="1215" y="286"/>
                    <a:pt x="1221" y="292"/>
                    <a:pt x="1221" y="302"/>
                  </a:cubicBezTo>
                  <a:cubicBezTo>
                    <a:pt x="1220" y="308"/>
                    <a:pt x="1215" y="314"/>
                    <a:pt x="1206" y="320"/>
                  </a:cubicBezTo>
                  <a:cubicBezTo>
                    <a:pt x="1158" y="354"/>
                    <a:pt x="1092" y="365"/>
                    <a:pt x="1008" y="353"/>
                  </a:cubicBezTo>
                  <a:cubicBezTo>
                    <a:pt x="1015" y="430"/>
                    <a:pt x="1009" y="503"/>
                    <a:pt x="992" y="571"/>
                  </a:cubicBezTo>
                  <a:cubicBezTo>
                    <a:pt x="986" y="577"/>
                    <a:pt x="982" y="576"/>
                    <a:pt x="981" y="568"/>
                  </a:cubicBezTo>
                  <a:cubicBezTo>
                    <a:pt x="991" y="494"/>
                    <a:pt x="990" y="420"/>
                    <a:pt x="979" y="346"/>
                  </a:cubicBezTo>
                  <a:cubicBezTo>
                    <a:pt x="907" y="318"/>
                    <a:pt x="831" y="269"/>
                    <a:pt x="750" y="201"/>
                  </a:cubicBezTo>
                  <a:lnTo>
                    <a:pt x="583" y="368"/>
                  </a:lnTo>
                  <a:lnTo>
                    <a:pt x="667" y="452"/>
                  </a:lnTo>
                  <a:lnTo>
                    <a:pt x="752" y="368"/>
                  </a:lnTo>
                  <a:lnTo>
                    <a:pt x="750" y="337"/>
                  </a:lnTo>
                  <a:lnTo>
                    <a:pt x="796" y="327"/>
                  </a:lnTo>
                  <a:cubicBezTo>
                    <a:pt x="814" y="319"/>
                    <a:pt x="815" y="327"/>
                    <a:pt x="799" y="353"/>
                  </a:cubicBezTo>
                  <a:cubicBezTo>
                    <a:pt x="838" y="395"/>
                    <a:pt x="873" y="436"/>
                    <a:pt x="904" y="476"/>
                  </a:cubicBezTo>
                  <a:cubicBezTo>
                    <a:pt x="920" y="497"/>
                    <a:pt x="924" y="518"/>
                    <a:pt x="917" y="540"/>
                  </a:cubicBezTo>
                  <a:cubicBezTo>
                    <a:pt x="909" y="560"/>
                    <a:pt x="901" y="565"/>
                    <a:pt x="891" y="555"/>
                  </a:cubicBezTo>
                  <a:cubicBezTo>
                    <a:pt x="886" y="550"/>
                    <a:pt x="878" y="550"/>
                    <a:pt x="865" y="555"/>
                  </a:cubicBezTo>
                  <a:lnTo>
                    <a:pt x="820" y="579"/>
                  </a:lnTo>
                  <a:cubicBezTo>
                    <a:pt x="815" y="579"/>
                    <a:pt x="813" y="576"/>
                    <a:pt x="816" y="571"/>
                  </a:cubicBezTo>
                  <a:lnTo>
                    <a:pt x="871" y="531"/>
                  </a:lnTo>
                  <a:cubicBezTo>
                    <a:pt x="884" y="520"/>
                    <a:pt x="886" y="506"/>
                    <a:pt x="875" y="491"/>
                  </a:cubicBezTo>
                  <a:cubicBezTo>
                    <a:pt x="848" y="454"/>
                    <a:pt x="813" y="414"/>
                    <a:pt x="772" y="370"/>
                  </a:cubicBezTo>
                  <a:lnTo>
                    <a:pt x="678" y="463"/>
                  </a:lnTo>
                  <a:close/>
                  <a:moveTo>
                    <a:pt x="803" y="49"/>
                  </a:moveTo>
                  <a:cubicBezTo>
                    <a:pt x="781" y="41"/>
                    <a:pt x="754" y="42"/>
                    <a:pt x="722" y="52"/>
                  </a:cubicBezTo>
                  <a:cubicBezTo>
                    <a:pt x="715" y="55"/>
                    <a:pt x="713" y="52"/>
                    <a:pt x="715" y="45"/>
                  </a:cubicBezTo>
                  <a:cubicBezTo>
                    <a:pt x="768" y="7"/>
                    <a:pt x="805" y="0"/>
                    <a:pt x="829" y="23"/>
                  </a:cubicBezTo>
                  <a:cubicBezTo>
                    <a:pt x="836" y="30"/>
                    <a:pt x="836" y="38"/>
                    <a:pt x="829" y="45"/>
                  </a:cubicBezTo>
                  <a:cubicBezTo>
                    <a:pt x="823" y="51"/>
                    <a:pt x="814" y="52"/>
                    <a:pt x="803"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0" name="Freeform 97"/>
            <p:cNvSpPr>
              <a:spLocks noEditPoints="1"/>
            </p:cNvSpPr>
            <p:nvPr/>
          </p:nvSpPr>
          <p:spPr bwMode="auto">
            <a:xfrm>
              <a:off x="1687" y="2774"/>
              <a:ext cx="43" cy="47"/>
            </a:xfrm>
            <a:custGeom>
              <a:avLst/>
              <a:gdLst>
                <a:gd name="T0" fmla="*/ 179 w 645"/>
                <a:gd name="T1" fmla="*/ 307 h 690"/>
                <a:gd name="T2" fmla="*/ 52 w 645"/>
                <a:gd name="T3" fmla="*/ 298 h 690"/>
                <a:gd name="T4" fmla="*/ 41 w 645"/>
                <a:gd name="T5" fmla="*/ 393 h 690"/>
                <a:gd name="T6" fmla="*/ 87 w 645"/>
                <a:gd name="T7" fmla="*/ 413 h 690"/>
                <a:gd name="T8" fmla="*/ 87 w 645"/>
                <a:gd name="T9" fmla="*/ 450 h 690"/>
                <a:gd name="T10" fmla="*/ 36 w 645"/>
                <a:gd name="T11" fmla="*/ 446 h 690"/>
                <a:gd name="T12" fmla="*/ 43 w 645"/>
                <a:gd name="T13" fmla="*/ 281 h 690"/>
                <a:gd name="T14" fmla="*/ 206 w 645"/>
                <a:gd name="T15" fmla="*/ 272 h 690"/>
                <a:gd name="T16" fmla="*/ 250 w 645"/>
                <a:gd name="T17" fmla="*/ 400 h 690"/>
                <a:gd name="T18" fmla="*/ 261 w 645"/>
                <a:gd name="T19" fmla="*/ 642 h 690"/>
                <a:gd name="T20" fmla="*/ 384 w 645"/>
                <a:gd name="T21" fmla="*/ 494 h 690"/>
                <a:gd name="T22" fmla="*/ 371 w 645"/>
                <a:gd name="T23" fmla="*/ 430 h 690"/>
                <a:gd name="T24" fmla="*/ 269 w 645"/>
                <a:gd name="T25" fmla="*/ 690 h 690"/>
                <a:gd name="T26" fmla="*/ 232 w 645"/>
                <a:gd name="T27" fmla="*/ 595 h 690"/>
                <a:gd name="T28" fmla="*/ 215 w 645"/>
                <a:gd name="T29" fmla="*/ 373 h 690"/>
                <a:gd name="T30" fmla="*/ 453 w 645"/>
                <a:gd name="T31" fmla="*/ 355 h 690"/>
                <a:gd name="T32" fmla="*/ 587 w 645"/>
                <a:gd name="T33" fmla="*/ 354 h 690"/>
                <a:gd name="T34" fmla="*/ 589 w 645"/>
                <a:gd name="T35" fmla="*/ 223 h 690"/>
                <a:gd name="T36" fmla="*/ 415 w 645"/>
                <a:gd name="T37" fmla="*/ 225 h 690"/>
                <a:gd name="T38" fmla="*/ 548 w 645"/>
                <a:gd name="T39" fmla="*/ 157 h 690"/>
                <a:gd name="T40" fmla="*/ 644 w 645"/>
                <a:gd name="T41" fmla="*/ 275 h 690"/>
                <a:gd name="T42" fmla="*/ 510 w 645"/>
                <a:gd name="T43" fmla="*/ 409 h 690"/>
                <a:gd name="T44" fmla="*/ 389 w 645"/>
                <a:gd name="T45" fmla="*/ 313 h 690"/>
                <a:gd name="T46" fmla="*/ 323 w 645"/>
                <a:gd name="T47" fmla="*/ 236 h 690"/>
                <a:gd name="T48" fmla="*/ 238 w 645"/>
                <a:gd name="T49" fmla="*/ 130 h 690"/>
                <a:gd name="T50" fmla="*/ 367 w 645"/>
                <a:gd name="T51" fmla="*/ 1 h 690"/>
                <a:gd name="T52" fmla="*/ 470 w 645"/>
                <a:gd name="T53" fmla="*/ 86 h 690"/>
                <a:gd name="T54" fmla="*/ 548 w 645"/>
                <a:gd name="T55" fmla="*/ 157 h 690"/>
                <a:gd name="T56" fmla="*/ 420 w 645"/>
                <a:gd name="T57" fmla="*/ 58 h 690"/>
                <a:gd name="T58" fmla="*/ 295 w 645"/>
                <a:gd name="T59" fmla="*/ 55 h 690"/>
                <a:gd name="T60" fmla="*/ 288 w 645"/>
                <a:gd name="T61" fmla="*/ 176 h 690"/>
                <a:gd name="T62" fmla="*/ 442 w 645"/>
                <a:gd name="T63" fmla="*/ 168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5" h="690">
                  <a:moveTo>
                    <a:pt x="215" y="373"/>
                  </a:moveTo>
                  <a:cubicBezTo>
                    <a:pt x="207" y="345"/>
                    <a:pt x="195" y="323"/>
                    <a:pt x="179" y="307"/>
                  </a:cubicBezTo>
                  <a:cubicBezTo>
                    <a:pt x="157" y="285"/>
                    <a:pt x="135" y="273"/>
                    <a:pt x="113" y="270"/>
                  </a:cubicBezTo>
                  <a:cubicBezTo>
                    <a:pt x="92" y="269"/>
                    <a:pt x="72" y="278"/>
                    <a:pt x="52" y="298"/>
                  </a:cubicBezTo>
                  <a:cubicBezTo>
                    <a:pt x="36" y="314"/>
                    <a:pt x="27" y="330"/>
                    <a:pt x="25" y="347"/>
                  </a:cubicBezTo>
                  <a:cubicBezTo>
                    <a:pt x="22" y="364"/>
                    <a:pt x="28" y="380"/>
                    <a:pt x="41" y="393"/>
                  </a:cubicBezTo>
                  <a:cubicBezTo>
                    <a:pt x="49" y="400"/>
                    <a:pt x="57" y="405"/>
                    <a:pt x="65" y="406"/>
                  </a:cubicBezTo>
                  <a:cubicBezTo>
                    <a:pt x="75" y="406"/>
                    <a:pt x="82" y="408"/>
                    <a:pt x="87" y="413"/>
                  </a:cubicBezTo>
                  <a:cubicBezTo>
                    <a:pt x="93" y="419"/>
                    <a:pt x="96" y="425"/>
                    <a:pt x="94" y="432"/>
                  </a:cubicBezTo>
                  <a:cubicBezTo>
                    <a:pt x="96" y="438"/>
                    <a:pt x="93" y="444"/>
                    <a:pt x="87" y="450"/>
                  </a:cubicBezTo>
                  <a:cubicBezTo>
                    <a:pt x="80" y="457"/>
                    <a:pt x="71" y="461"/>
                    <a:pt x="61" y="461"/>
                  </a:cubicBezTo>
                  <a:cubicBezTo>
                    <a:pt x="54" y="461"/>
                    <a:pt x="46" y="456"/>
                    <a:pt x="36" y="446"/>
                  </a:cubicBezTo>
                  <a:cubicBezTo>
                    <a:pt x="10" y="421"/>
                    <a:pt x="0" y="392"/>
                    <a:pt x="5" y="360"/>
                  </a:cubicBezTo>
                  <a:cubicBezTo>
                    <a:pt x="9" y="328"/>
                    <a:pt x="22" y="302"/>
                    <a:pt x="43" y="281"/>
                  </a:cubicBezTo>
                  <a:cubicBezTo>
                    <a:pt x="72" y="252"/>
                    <a:pt x="101" y="238"/>
                    <a:pt x="129" y="239"/>
                  </a:cubicBezTo>
                  <a:cubicBezTo>
                    <a:pt x="160" y="240"/>
                    <a:pt x="186" y="251"/>
                    <a:pt x="206" y="272"/>
                  </a:cubicBezTo>
                  <a:cubicBezTo>
                    <a:pt x="220" y="285"/>
                    <a:pt x="231" y="304"/>
                    <a:pt x="239" y="327"/>
                  </a:cubicBezTo>
                  <a:cubicBezTo>
                    <a:pt x="248" y="350"/>
                    <a:pt x="252" y="375"/>
                    <a:pt x="250" y="400"/>
                  </a:cubicBezTo>
                  <a:cubicBezTo>
                    <a:pt x="249" y="485"/>
                    <a:pt x="249" y="540"/>
                    <a:pt x="250" y="565"/>
                  </a:cubicBezTo>
                  <a:cubicBezTo>
                    <a:pt x="253" y="602"/>
                    <a:pt x="256" y="628"/>
                    <a:pt x="261" y="642"/>
                  </a:cubicBezTo>
                  <a:lnTo>
                    <a:pt x="370" y="534"/>
                  </a:lnTo>
                  <a:cubicBezTo>
                    <a:pt x="381" y="523"/>
                    <a:pt x="385" y="510"/>
                    <a:pt x="384" y="494"/>
                  </a:cubicBezTo>
                  <a:cubicBezTo>
                    <a:pt x="383" y="478"/>
                    <a:pt x="375" y="460"/>
                    <a:pt x="360" y="441"/>
                  </a:cubicBezTo>
                  <a:lnTo>
                    <a:pt x="371" y="430"/>
                  </a:lnTo>
                  <a:lnTo>
                    <a:pt x="439" y="520"/>
                  </a:lnTo>
                  <a:lnTo>
                    <a:pt x="269" y="690"/>
                  </a:lnTo>
                  <a:lnTo>
                    <a:pt x="245" y="666"/>
                  </a:lnTo>
                  <a:cubicBezTo>
                    <a:pt x="239" y="646"/>
                    <a:pt x="234" y="622"/>
                    <a:pt x="232" y="595"/>
                  </a:cubicBezTo>
                  <a:cubicBezTo>
                    <a:pt x="230" y="570"/>
                    <a:pt x="228" y="531"/>
                    <a:pt x="228" y="477"/>
                  </a:cubicBezTo>
                  <a:cubicBezTo>
                    <a:pt x="228" y="436"/>
                    <a:pt x="224" y="401"/>
                    <a:pt x="215" y="373"/>
                  </a:cubicBezTo>
                  <a:close/>
                  <a:moveTo>
                    <a:pt x="416" y="297"/>
                  </a:moveTo>
                  <a:cubicBezTo>
                    <a:pt x="423" y="317"/>
                    <a:pt x="435" y="337"/>
                    <a:pt x="453" y="355"/>
                  </a:cubicBezTo>
                  <a:cubicBezTo>
                    <a:pt x="474" y="376"/>
                    <a:pt x="496" y="386"/>
                    <a:pt x="519" y="385"/>
                  </a:cubicBezTo>
                  <a:cubicBezTo>
                    <a:pt x="545" y="383"/>
                    <a:pt x="567" y="373"/>
                    <a:pt x="587" y="354"/>
                  </a:cubicBezTo>
                  <a:cubicBezTo>
                    <a:pt x="610" y="330"/>
                    <a:pt x="621" y="308"/>
                    <a:pt x="618" y="286"/>
                  </a:cubicBezTo>
                  <a:cubicBezTo>
                    <a:pt x="616" y="261"/>
                    <a:pt x="606" y="240"/>
                    <a:pt x="589" y="223"/>
                  </a:cubicBezTo>
                  <a:cubicBezTo>
                    <a:pt x="573" y="207"/>
                    <a:pt x="550" y="199"/>
                    <a:pt x="521" y="199"/>
                  </a:cubicBezTo>
                  <a:cubicBezTo>
                    <a:pt x="492" y="199"/>
                    <a:pt x="456" y="208"/>
                    <a:pt x="415" y="225"/>
                  </a:cubicBezTo>
                  <a:cubicBezTo>
                    <a:pt x="410" y="252"/>
                    <a:pt x="410" y="276"/>
                    <a:pt x="416" y="297"/>
                  </a:cubicBezTo>
                  <a:close/>
                  <a:moveTo>
                    <a:pt x="548" y="157"/>
                  </a:moveTo>
                  <a:cubicBezTo>
                    <a:pt x="573" y="162"/>
                    <a:pt x="594" y="173"/>
                    <a:pt x="611" y="190"/>
                  </a:cubicBezTo>
                  <a:cubicBezTo>
                    <a:pt x="634" y="214"/>
                    <a:pt x="645" y="242"/>
                    <a:pt x="644" y="275"/>
                  </a:cubicBezTo>
                  <a:cubicBezTo>
                    <a:pt x="643" y="308"/>
                    <a:pt x="628" y="338"/>
                    <a:pt x="600" y="366"/>
                  </a:cubicBezTo>
                  <a:cubicBezTo>
                    <a:pt x="574" y="392"/>
                    <a:pt x="544" y="406"/>
                    <a:pt x="510" y="409"/>
                  </a:cubicBezTo>
                  <a:cubicBezTo>
                    <a:pt x="476" y="411"/>
                    <a:pt x="448" y="402"/>
                    <a:pt x="427" y="381"/>
                  </a:cubicBezTo>
                  <a:cubicBezTo>
                    <a:pt x="405" y="359"/>
                    <a:pt x="393" y="336"/>
                    <a:pt x="389" y="313"/>
                  </a:cubicBezTo>
                  <a:cubicBezTo>
                    <a:pt x="384" y="289"/>
                    <a:pt x="386" y="261"/>
                    <a:pt x="396" y="229"/>
                  </a:cubicBezTo>
                  <a:cubicBezTo>
                    <a:pt x="371" y="237"/>
                    <a:pt x="346" y="240"/>
                    <a:pt x="323" y="236"/>
                  </a:cubicBezTo>
                  <a:cubicBezTo>
                    <a:pt x="302" y="232"/>
                    <a:pt x="284" y="223"/>
                    <a:pt x="268" y="207"/>
                  </a:cubicBezTo>
                  <a:cubicBezTo>
                    <a:pt x="247" y="186"/>
                    <a:pt x="237" y="160"/>
                    <a:pt x="238" y="130"/>
                  </a:cubicBezTo>
                  <a:cubicBezTo>
                    <a:pt x="240" y="99"/>
                    <a:pt x="254" y="70"/>
                    <a:pt x="283" y="42"/>
                  </a:cubicBezTo>
                  <a:cubicBezTo>
                    <a:pt x="308" y="16"/>
                    <a:pt x="336" y="3"/>
                    <a:pt x="367" y="1"/>
                  </a:cubicBezTo>
                  <a:cubicBezTo>
                    <a:pt x="397" y="0"/>
                    <a:pt x="423" y="10"/>
                    <a:pt x="444" y="31"/>
                  </a:cubicBezTo>
                  <a:cubicBezTo>
                    <a:pt x="459" y="45"/>
                    <a:pt x="467" y="64"/>
                    <a:pt x="470" y="86"/>
                  </a:cubicBezTo>
                  <a:cubicBezTo>
                    <a:pt x="474" y="108"/>
                    <a:pt x="472" y="133"/>
                    <a:pt x="462" y="163"/>
                  </a:cubicBezTo>
                  <a:cubicBezTo>
                    <a:pt x="495" y="154"/>
                    <a:pt x="524" y="152"/>
                    <a:pt x="548" y="157"/>
                  </a:cubicBezTo>
                  <a:close/>
                  <a:moveTo>
                    <a:pt x="448" y="108"/>
                  </a:moveTo>
                  <a:cubicBezTo>
                    <a:pt x="444" y="89"/>
                    <a:pt x="435" y="73"/>
                    <a:pt x="420" y="58"/>
                  </a:cubicBezTo>
                  <a:cubicBezTo>
                    <a:pt x="403" y="41"/>
                    <a:pt x="383" y="31"/>
                    <a:pt x="360" y="27"/>
                  </a:cubicBezTo>
                  <a:cubicBezTo>
                    <a:pt x="338" y="25"/>
                    <a:pt x="316" y="34"/>
                    <a:pt x="295" y="55"/>
                  </a:cubicBezTo>
                  <a:cubicBezTo>
                    <a:pt x="272" y="78"/>
                    <a:pt x="262" y="100"/>
                    <a:pt x="264" y="122"/>
                  </a:cubicBezTo>
                  <a:cubicBezTo>
                    <a:pt x="267" y="144"/>
                    <a:pt x="275" y="162"/>
                    <a:pt x="288" y="176"/>
                  </a:cubicBezTo>
                  <a:cubicBezTo>
                    <a:pt x="301" y="189"/>
                    <a:pt x="321" y="195"/>
                    <a:pt x="347" y="194"/>
                  </a:cubicBezTo>
                  <a:cubicBezTo>
                    <a:pt x="375" y="193"/>
                    <a:pt x="407" y="184"/>
                    <a:pt x="442" y="168"/>
                  </a:cubicBezTo>
                  <a:cubicBezTo>
                    <a:pt x="449" y="146"/>
                    <a:pt x="451"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1" name="Freeform 98"/>
            <p:cNvSpPr>
              <a:spLocks noEditPoints="1"/>
            </p:cNvSpPr>
            <p:nvPr/>
          </p:nvSpPr>
          <p:spPr bwMode="auto">
            <a:xfrm>
              <a:off x="1719" y="2741"/>
              <a:ext cx="41" cy="40"/>
            </a:xfrm>
            <a:custGeom>
              <a:avLst/>
              <a:gdLst>
                <a:gd name="T0" fmla="*/ 384 w 607"/>
                <a:gd name="T1" fmla="*/ 403 h 597"/>
                <a:gd name="T2" fmla="*/ 189 w 607"/>
                <a:gd name="T3" fmla="*/ 597 h 597"/>
                <a:gd name="T4" fmla="*/ 178 w 607"/>
                <a:gd name="T5" fmla="*/ 586 h 597"/>
                <a:gd name="T6" fmla="*/ 244 w 607"/>
                <a:gd name="T7" fmla="*/ 520 h 597"/>
                <a:gd name="T8" fmla="*/ 123 w 607"/>
                <a:gd name="T9" fmla="*/ 399 h 597"/>
                <a:gd name="T10" fmla="*/ 169 w 607"/>
                <a:gd name="T11" fmla="*/ 390 h 597"/>
                <a:gd name="T12" fmla="*/ 270 w 607"/>
                <a:gd name="T13" fmla="*/ 289 h 597"/>
                <a:gd name="T14" fmla="*/ 180 w 607"/>
                <a:gd name="T15" fmla="*/ 199 h 597"/>
                <a:gd name="T16" fmla="*/ 76 w 607"/>
                <a:gd name="T17" fmla="*/ 304 h 597"/>
                <a:gd name="T18" fmla="*/ 99 w 607"/>
                <a:gd name="T19" fmla="*/ 537 h 597"/>
                <a:gd name="T20" fmla="*/ 90 w 607"/>
                <a:gd name="T21" fmla="*/ 535 h 597"/>
                <a:gd name="T22" fmla="*/ 0 w 607"/>
                <a:gd name="T23" fmla="*/ 236 h 597"/>
                <a:gd name="T24" fmla="*/ 48 w 607"/>
                <a:gd name="T25" fmla="*/ 214 h 597"/>
                <a:gd name="T26" fmla="*/ 52 w 607"/>
                <a:gd name="T27" fmla="*/ 240 h 597"/>
                <a:gd name="T28" fmla="*/ 70 w 607"/>
                <a:gd name="T29" fmla="*/ 287 h 597"/>
                <a:gd name="T30" fmla="*/ 301 w 607"/>
                <a:gd name="T31" fmla="*/ 56 h 597"/>
                <a:gd name="T32" fmla="*/ 301 w 607"/>
                <a:gd name="T33" fmla="*/ 9 h 597"/>
                <a:gd name="T34" fmla="*/ 353 w 607"/>
                <a:gd name="T35" fmla="*/ 1 h 597"/>
                <a:gd name="T36" fmla="*/ 365 w 607"/>
                <a:gd name="T37" fmla="*/ 14 h 597"/>
                <a:gd name="T38" fmla="*/ 204 w 607"/>
                <a:gd name="T39" fmla="*/ 176 h 597"/>
                <a:gd name="T40" fmla="*/ 294 w 607"/>
                <a:gd name="T41" fmla="*/ 265 h 597"/>
                <a:gd name="T42" fmla="*/ 386 w 607"/>
                <a:gd name="T43" fmla="*/ 174 h 597"/>
                <a:gd name="T44" fmla="*/ 386 w 607"/>
                <a:gd name="T45" fmla="*/ 126 h 597"/>
                <a:gd name="T46" fmla="*/ 437 w 607"/>
                <a:gd name="T47" fmla="*/ 119 h 597"/>
                <a:gd name="T48" fmla="*/ 450 w 607"/>
                <a:gd name="T49" fmla="*/ 132 h 597"/>
                <a:gd name="T50" fmla="*/ 305 w 607"/>
                <a:gd name="T51" fmla="*/ 276 h 597"/>
                <a:gd name="T52" fmla="*/ 397 w 607"/>
                <a:gd name="T53" fmla="*/ 368 h 597"/>
                <a:gd name="T54" fmla="*/ 529 w 607"/>
                <a:gd name="T55" fmla="*/ 236 h 597"/>
                <a:gd name="T56" fmla="*/ 529 w 607"/>
                <a:gd name="T57" fmla="*/ 181 h 597"/>
                <a:gd name="T58" fmla="*/ 589 w 607"/>
                <a:gd name="T59" fmla="*/ 172 h 597"/>
                <a:gd name="T60" fmla="*/ 602 w 607"/>
                <a:gd name="T61" fmla="*/ 185 h 597"/>
                <a:gd name="T62" fmla="*/ 408 w 607"/>
                <a:gd name="T63" fmla="*/ 379 h 597"/>
                <a:gd name="T64" fmla="*/ 540 w 607"/>
                <a:gd name="T65" fmla="*/ 511 h 597"/>
                <a:gd name="T66" fmla="*/ 518 w 607"/>
                <a:gd name="T67" fmla="*/ 537 h 597"/>
                <a:gd name="T68" fmla="*/ 384 w 607"/>
                <a:gd name="T69" fmla="*/ 403 h 597"/>
                <a:gd name="T70" fmla="*/ 176 w 607"/>
                <a:gd name="T71" fmla="*/ 405 h 597"/>
                <a:gd name="T72" fmla="*/ 268 w 607"/>
                <a:gd name="T73" fmla="*/ 497 h 597"/>
                <a:gd name="T74" fmla="*/ 373 w 607"/>
                <a:gd name="T75" fmla="*/ 392 h 597"/>
                <a:gd name="T76" fmla="*/ 281 w 607"/>
                <a:gd name="T77" fmla="*/ 300 h 597"/>
                <a:gd name="T78" fmla="*/ 176 w 607"/>
                <a:gd name="T79" fmla="*/ 40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7" h="597">
                  <a:moveTo>
                    <a:pt x="384" y="403"/>
                  </a:moveTo>
                  <a:lnTo>
                    <a:pt x="189" y="597"/>
                  </a:lnTo>
                  <a:lnTo>
                    <a:pt x="178" y="586"/>
                  </a:lnTo>
                  <a:lnTo>
                    <a:pt x="244" y="520"/>
                  </a:lnTo>
                  <a:lnTo>
                    <a:pt x="123" y="399"/>
                  </a:lnTo>
                  <a:lnTo>
                    <a:pt x="169" y="390"/>
                  </a:lnTo>
                  <a:lnTo>
                    <a:pt x="270" y="289"/>
                  </a:lnTo>
                  <a:lnTo>
                    <a:pt x="180" y="199"/>
                  </a:lnTo>
                  <a:lnTo>
                    <a:pt x="76" y="304"/>
                  </a:lnTo>
                  <a:cubicBezTo>
                    <a:pt x="103" y="382"/>
                    <a:pt x="110" y="460"/>
                    <a:pt x="99" y="537"/>
                  </a:cubicBezTo>
                  <a:cubicBezTo>
                    <a:pt x="96" y="543"/>
                    <a:pt x="93" y="542"/>
                    <a:pt x="90" y="535"/>
                  </a:cubicBezTo>
                  <a:cubicBezTo>
                    <a:pt x="85" y="420"/>
                    <a:pt x="55" y="320"/>
                    <a:pt x="0" y="236"/>
                  </a:cubicBezTo>
                  <a:lnTo>
                    <a:pt x="48" y="214"/>
                  </a:lnTo>
                  <a:cubicBezTo>
                    <a:pt x="71" y="206"/>
                    <a:pt x="73" y="214"/>
                    <a:pt x="52" y="240"/>
                  </a:cubicBezTo>
                  <a:cubicBezTo>
                    <a:pt x="58" y="256"/>
                    <a:pt x="64" y="272"/>
                    <a:pt x="70" y="287"/>
                  </a:cubicBezTo>
                  <a:lnTo>
                    <a:pt x="301" y="56"/>
                  </a:lnTo>
                  <a:lnTo>
                    <a:pt x="301" y="9"/>
                  </a:lnTo>
                  <a:lnTo>
                    <a:pt x="353" y="1"/>
                  </a:lnTo>
                  <a:cubicBezTo>
                    <a:pt x="366" y="0"/>
                    <a:pt x="370" y="4"/>
                    <a:pt x="365" y="14"/>
                  </a:cubicBezTo>
                  <a:lnTo>
                    <a:pt x="204" y="176"/>
                  </a:lnTo>
                  <a:lnTo>
                    <a:pt x="294" y="265"/>
                  </a:lnTo>
                  <a:lnTo>
                    <a:pt x="386" y="174"/>
                  </a:lnTo>
                  <a:lnTo>
                    <a:pt x="386" y="126"/>
                  </a:lnTo>
                  <a:lnTo>
                    <a:pt x="437" y="119"/>
                  </a:lnTo>
                  <a:cubicBezTo>
                    <a:pt x="450" y="118"/>
                    <a:pt x="455" y="122"/>
                    <a:pt x="450" y="132"/>
                  </a:cubicBezTo>
                  <a:lnTo>
                    <a:pt x="305" y="276"/>
                  </a:lnTo>
                  <a:lnTo>
                    <a:pt x="397" y="368"/>
                  </a:lnTo>
                  <a:lnTo>
                    <a:pt x="529" y="236"/>
                  </a:lnTo>
                  <a:lnTo>
                    <a:pt x="529" y="181"/>
                  </a:lnTo>
                  <a:lnTo>
                    <a:pt x="589" y="172"/>
                  </a:lnTo>
                  <a:cubicBezTo>
                    <a:pt x="603" y="171"/>
                    <a:pt x="607" y="175"/>
                    <a:pt x="602" y="185"/>
                  </a:cubicBezTo>
                  <a:lnTo>
                    <a:pt x="408" y="379"/>
                  </a:lnTo>
                  <a:lnTo>
                    <a:pt x="540" y="511"/>
                  </a:lnTo>
                  <a:cubicBezTo>
                    <a:pt x="538" y="542"/>
                    <a:pt x="531" y="550"/>
                    <a:pt x="518" y="537"/>
                  </a:cubicBezTo>
                  <a:lnTo>
                    <a:pt x="384" y="403"/>
                  </a:lnTo>
                  <a:close/>
                  <a:moveTo>
                    <a:pt x="176" y="405"/>
                  </a:moveTo>
                  <a:lnTo>
                    <a:pt x="268" y="497"/>
                  </a:lnTo>
                  <a:lnTo>
                    <a:pt x="373" y="392"/>
                  </a:lnTo>
                  <a:lnTo>
                    <a:pt x="281" y="300"/>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2" name="Freeform 99"/>
            <p:cNvSpPr>
              <a:spLocks noEditPoints="1"/>
            </p:cNvSpPr>
            <p:nvPr/>
          </p:nvSpPr>
          <p:spPr bwMode="auto">
            <a:xfrm>
              <a:off x="1751" y="2726"/>
              <a:ext cx="27" cy="28"/>
            </a:xfrm>
            <a:custGeom>
              <a:avLst/>
              <a:gdLst>
                <a:gd name="T0" fmla="*/ 180 w 408"/>
                <a:gd name="T1" fmla="*/ 297 h 411"/>
                <a:gd name="T2" fmla="*/ 216 w 408"/>
                <a:gd name="T3" fmla="*/ 355 h 411"/>
                <a:gd name="T4" fmla="*/ 282 w 408"/>
                <a:gd name="T5" fmla="*/ 385 h 411"/>
                <a:gd name="T6" fmla="*/ 350 w 408"/>
                <a:gd name="T7" fmla="*/ 353 h 411"/>
                <a:gd name="T8" fmla="*/ 381 w 408"/>
                <a:gd name="T9" fmla="*/ 286 h 411"/>
                <a:gd name="T10" fmla="*/ 352 w 408"/>
                <a:gd name="T11" fmla="*/ 223 h 411"/>
                <a:gd name="T12" fmla="*/ 284 w 408"/>
                <a:gd name="T13" fmla="*/ 199 h 411"/>
                <a:gd name="T14" fmla="*/ 178 w 408"/>
                <a:gd name="T15" fmla="*/ 225 h 411"/>
                <a:gd name="T16" fmla="*/ 180 w 408"/>
                <a:gd name="T17" fmla="*/ 297 h 411"/>
                <a:gd name="T18" fmla="*/ 312 w 408"/>
                <a:gd name="T19" fmla="*/ 157 h 411"/>
                <a:gd name="T20" fmla="*/ 374 w 408"/>
                <a:gd name="T21" fmla="*/ 190 h 411"/>
                <a:gd name="T22" fmla="*/ 407 w 408"/>
                <a:gd name="T23" fmla="*/ 275 h 411"/>
                <a:gd name="T24" fmla="*/ 363 w 408"/>
                <a:gd name="T25" fmla="*/ 366 h 411"/>
                <a:gd name="T26" fmla="*/ 273 w 408"/>
                <a:gd name="T27" fmla="*/ 408 h 411"/>
                <a:gd name="T28" fmla="*/ 191 w 408"/>
                <a:gd name="T29" fmla="*/ 381 h 411"/>
                <a:gd name="T30" fmla="*/ 152 w 408"/>
                <a:gd name="T31" fmla="*/ 313 h 411"/>
                <a:gd name="T32" fmla="*/ 159 w 408"/>
                <a:gd name="T33" fmla="*/ 229 h 411"/>
                <a:gd name="T34" fmla="*/ 86 w 408"/>
                <a:gd name="T35" fmla="*/ 236 h 411"/>
                <a:gd name="T36" fmla="*/ 31 w 408"/>
                <a:gd name="T37" fmla="*/ 207 h 411"/>
                <a:gd name="T38" fmla="*/ 2 w 408"/>
                <a:gd name="T39" fmla="*/ 130 h 411"/>
                <a:gd name="T40" fmla="*/ 46 w 408"/>
                <a:gd name="T41" fmla="*/ 42 h 411"/>
                <a:gd name="T42" fmla="*/ 130 w 408"/>
                <a:gd name="T43" fmla="*/ 1 h 411"/>
                <a:gd name="T44" fmla="*/ 207 w 408"/>
                <a:gd name="T45" fmla="*/ 31 h 411"/>
                <a:gd name="T46" fmla="*/ 233 w 408"/>
                <a:gd name="T47" fmla="*/ 86 h 411"/>
                <a:gd name="T48" fmla="*/ 225 w 408"/>
                <a:gd name="T49" fmla="*/ 163 h 411"/>
                <a:gd name="T50" fmla="*/ 312 w 408"/>
                <a:gd name="T51" fmla="*/ 157 h 411"/>
                <a:gd name="T52" fmla="*/ 211 w 408"/>
                <a:gd name="T53" fmla="*/ 108 h 411"/>
                <a:gd name="T54" fmla="*/ 183 w 408"/>
                <a:gd name="T55" fmla="*/ 58 h 411"/>
                <a:gd name="T56" fmla="*/ 123 w 408"/>
                <a:gd name="T57" fmla="*/ 27 h 411"/>
                <a:gd name="T58" fmla="*/ 58 w 408"/>
                <a:gd name="T59" fmla="*/ 54 h 411"/>
                <a:gd name="T60" fmla="*/ 27 w 408"/>
                <a:gd name="T61" fmla="*/ 122 h 411"/>
                <a:gd name="T62" fmla="*/ 51 w 408"/>
                <a:gd name="T63" fmla="*/ 176 h 411"/>
                <a:gd name="T64" fmla="*/ 110 w 408"/>
                <a:gd name="T65" fmla="*/ 194 h 411"/>
                <a:gd name="T66" fmla="*/ 205 w 408"/>
                <a:gd name="T67" fmla="*/ 168 h 411"/>
                <a:gd name="T68" fmla="*/ 211 w 408"/>
                <a:gd name="T69" fmla="*/ 10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8" h="411">
                  <a:moveTo>
                    <a:pt x="180" y="297"/>
                  </a:moveTo>
                  <a:cubicBezTo>
                    <a:pt x="186" y="317"/>
                    <a:pt x="198" y="337"/>
                    <a:pt x="216" y="355"/>
                  </a:cubicBezTo>
                  <a:cubicBezTo>
                    <a:pt x="237" y="376"/>
                    <a:pt x="259" y="386"/>
                    <a:pt x="282" y="385"/>
                  </a:cubicBezTo>
                  <a:cubicBezTo>
                    <a:pt x="308" y="383"/>
                    <a:pt x="331" y="373"/>
                    <a:pt x="350" y="353"/>
                  </a:cubicBezTo>
                  <a:cubicBezTo>
                    <a:pt x="373" y="330"/>
                    <a:pt x="384" y="308"/>
                    <a:pt x="381" y="286"/>
                  </a:cubicBezTo>
                  <a:cubicBezTo>
                    <a:pt x="379" y="261"/>
                    <a:pt x="369" y="240"/>
                    <a:pt x="352" y="223"/>
                  </a:cubicBezTo>
                  <a:cubicBezTo>
                    <a:pt x="336" y="207"/>
                    <a:pt x="313" y="199"/>
                    <a:pt x="284" y="199"/>
                  </a:cubicBezTo>
                  <a:cubicBezTo>
                    <a:pt x="255" y="199"/>
                    <a:pt x="219" y="208"/>
                    <a:pt x="178" y="225"/>
                  </a:cubicBezTo>
                  <a:cubicBezTo>
                    <a:pt x="173" y="252"/>
                    <a:pt x="173" y="276"/>
                    <a:pt x="180" y="297"/>
                  </a:cubicBezTo>
                  <a:close/>
                  <a:moveTo>
                    <a:pt x="312" y="157"/>
                  </a:moveTo>
                  <a:cubicBezTo>
                    <a:pt x="336" y="162"/>
                    <a:pt x="357" y="173"/>
                    <a:pt x="374" y="190"/>
                  </a:cubicBezTo>
                  <a:cubicBezTo>
                    <a:pt x="397" y="213"/>
                    <a:pt x="408" y="242"/>
                    <a:pt x="407" y="275"/>
                  </a:cubicBezTo>
                  <a:cubicBezTo>
                    <a:pt x="406" y="308"/>
                    <a:pt x="391" y="338"/>
                    <a:pt x="363" y="366"/>
                  </a:cubicBezTo>
                  <a:cubicBezTo>
                    <a:pt x="337" y="392"/>
                    <a:pt x="307" y="406"/>
                    <a:pt x="273" y="408"/>
                  </a:cubicBezTo>
                  <a:cubicBezTo>
                    <a:pt x="239" y="411"/>
                    <a:pt x="211" y="402"/>
                    <a:pt x="191" y="381"/>
                  </a:cubicBezTo>
                  <a:cubicBezTo>
                    <a:pt x="169" y="359"/>
                    <a:pt x="156" y="336"/>
                    <a:pt x="152" y="313"/>
                  </a:cubicBezTo>
                  <a:cubicBezTo>
                    <a:pt x="147" y="289"/>
                    <a:pt x="150" y="260"/>
                    <a:pt x="159" y="229"/>
                  </a:cubicBezTo>
                  <a:cubicBezTo>
                    <a:pt x="134" y="237"/>
                    <a:pt x="109" y="240"/>
                    <a:pt x="86" y="236"/>
                  </a:cubicBezTo>
                  <a:cubicBezTo>
                    <a:pt x="65" y="232"/>
                    <a:pt x="47" y="223"/>
                    <a:pt x="31" y="207"/>
                  </a:cubicBezTo>
                  <a:cubicBezTo>
                    <a:pt x="10" y="186"/>
                    <a:pt x="0" y="160"/>
                    <a:pt x="2" y="130"/>
                  </a:cubicBezTo>
                  <a:cubicBezTo>
                    <a:pt x="3" y="99"/>
                    <a:pt x="17" y="70"/>
                    <a:pt x="46" y="42"/>
                  </a:cubicBezTo>
                  <a:cubicBezTo>
                    <a:pt x="71" y="16"/>
                    <a:pt x="99" y="2"/>
                    <a:pt x="130" y="1"/>
                  </a:cubicBezTo>
                  <a:cubicBezTo>
                    <a:pt x="161" y="0"/>
                    <a:pt x="186" y="10"/>
                    <a:pt x="207" y="31"/>
                  </a:cubicBezTo>
                  <a:cubicBezTo>
                    <a:pt x="222" y="45"/>
                    <a:pt x="230" y="64"/>
                    <a:pt x="233" y="86"/>
                  </a:cubicBezTo>
                  <a:cubicBezTo>
                    <a:pt x="238" y="108"/>
                    <a:pt x="235" y="133"/>
                    <a:pt x="225" y="163"/>
                  </a:cubicBezTo>
                  <a:cubicBezTo>
                    <a:pt x="258" y="154"/>
                    <a:pt x="287" y="152"/>
                    <a:pt x="312" y="157"/>
                  </a:cubicBezTo>
                  <a:close/>
                  <a:moveTo>
                    <a:pt x="211" y="108"/>
                  </a:moveTo>
                  <a:cubicBezTo>
                    <a:pt x="207" y="89"/>
                    <a:pt x="198" y="73"/>
                    <a:pt x="183" y="58"/>
                  </a:cubicBezTo>
                  <a:cubicBezTo>
                    <a:pt x="166" y="41"/>
                    <a:pt x="146" y="31"/>
                    <a:pt x="123" y="27"/>
                  </a:cubicBezTo>
                  <a:cubicBezTo>
                    <a:pt x="101" y="25"/>
                    <a:pt x="79" y="34"/>
                    <a:pt x="58" y="54"/>
                  </a:cubicBezTo>
                  <a:cubicBezTo>
                    <a:pt x="35" y="78"/>
                    <a:pt x="25" y="100"/>
                    <a:pt x="27" y="122"/>
                  </a:cubicBezTo>
                  <a:cubicBezTo>
                    <a:pt x="30" y="144"/>
                    <a:pt x="38" y="162"/>
                    <a:pt x="51" y="176"/>
                  </a:cubicBezTo>
                  <a:cubicBezTo>
                    <a:pt x="65" y="189"/>
                    <a:pt x="84" y="195"/>
                    <a:pt x="110" y="194"/>
                  </a:cubicBezTo>
                  <a:cubicBezTo>
                    <a:pt x="138" y="193"/>
                    <a:pt x="170" y="184"/>
                    <a:pt x="205" y="168"/>
                  </a:cubicBezTo>
                  <a:cubicBezTo>
                    <a:pt x="213" y="146"/>
                    <a:pt x="214" y="126"/>
                    <a:pt x="211"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3" name="Freeform 100"/>
            <p:cNvSpPr>
              <a:spLocks noEditPoints="1"/>
            </p:cNvSpPr>
            <p:nvPr/>
          </p:nvSpPr>
          <p:spPr bwMode="auto">
            <a:xfrm>
              <a:off x="1768" y="2695"/>
              <a:ext cx="38" cy="47"/>
            </a:xfrm>
            <a:custGeom>
              <a:avLst/>
              <a:gdLst>
                <a:gd name="T0" fmla="*/ 312 w 565"/>
                <a:gd name="T1" fmla="*/ 550 h 692"/>
                <a:gd name="T2" fmla="*/ 284 w 565"/>
                <a:gd name="T3" fmla="*/ 684 h 692"/>
                <a:gd name="T4" fmla="*/ 275 w 565"/>
                <a:gd name="T5" fmla="*/ 682 h 692"/>
                <a:gd name="T6" fmla="*/ 284 w 565"/>
                <a:gd name="T7" fmla="*/ 526 h 692"/>
                <a:gd name="T8" fmla="*/ 205 w 565"/>
                <a:gd name="T9" fmla="*/ 392 h 692"/>
                <a:gd name="T10" fmla="*/ 0 w 565"/>
                <a:gd name="T11" fmla="*/ 187 h 692"/>
                <a:gd name="T12" fmla="*/ 44 w 565"/>
                <a:gd name="T13" fmla="*/ 176 h 692"/>
                <a:gd name="T14" fmla="*/ 185 w 565"/>
                <a:gd name="T15" fmla="*/ 34 h 692"/>
                <a:gd name="T16" fmla="*/ 181 w 565"/>
                <a:gd name="T17" fmla="*/ 9 h 692"/>
                <a:gd name="T18" fmla="*/ 225 w 565"/>
                <a:gd name="T19" fmla="*/ 1 h 692"/>
                <a:gd name="T20" fmla="*/ 231 w 565"/>
                <a:gd name="T21" fmla="*/ 22 h 692"/>
                <a:gd name="T22" fmla="*/ 545 w 565"/>
                <a:gd name="T23" fmla="*/ 335 h 692"/>
                <a:gd name="T24" fmla="*/ 565 w 565"/>
                <a:gd name="T25" fmla="*/ 381 h 692"/>
                <a:gd name="T26" fmla="*/ 548 w 565"/>
                <a:gd name="T27" fmla="*/ 420 h 692"/>
                <a:gd name="T28" fmla="*/ 528 w 565"/>
                <a:gd name="T29" fmla="*/ 414 h 692"/>
                <a:gd name="T30" fmla="*/ 510 w 565"/>
                <a:gd name="T31" fmla="*/ 414 h 692"/>
                <a:gd name="T32" fmla="*/ 471 w 565"/>
                <a:gd name="T33" fmla="*/ 438 h 692"/>
                <a:gd name="T34" fmla="*/ 464 w 565"/>
                <a:gd name="T35" fmla="*/ 431 h 692"/>
                <a:gd name="T36" fmla="*/ 512 w 565"/>
                <a:gd name="T37" fmla="*/ 383 h 692"/>
                <a:gd name="T38" fmla="*/ 512 w 565"/>
                <a:gd name="T39" fmla="*/ 350 h 692"/>
                <a:gd name="T40" fmla="*/ 409 w 565"/>
                <a:gd name="T41" fmla="*/ 247 h 692"/>
                <a:gd name="T42" fmla="*/ 258 w 565"/>
                <a:gd name="T43" fmla="*/ 398 h 692"/>
                <a:gd name="T44" fmla="*/ 312 w 565"/>
                <a:gd name="T45" fmla="*/ 550 h 692"/>
                <a:gd name="T46" fmla="*/ 156 w 565"/>
                <a:gd name="T47" fmla="*/ 295 h 692"/>
                <a:gd name="T48" fmla="*/ 247 w 565"/>
                <a:gd name="T49" fmla="*/ 387 h 692"/>
                <a:gd name="T50" fmla="*/ 398 w 565"/>
                <a:gd name="T51" fmla="*/ 236 h 692"/>
                <a:gd name="T52" fmla="*/ 306 w 565"/>
                <a:gd name="T53" fmla="*/ 144 h 692"/>
                <a:gd name="T54" fmla="*/ 156 w 565"/>
                <a:gd name="T55" fmla="*/ 295 h 692"/>
                <a:gd name="T56" fmla="*/ 51 w 565"/>
                <a:gd name="T57" fmla="*/ 190 h 692"/>
                <a:gd name="T58" fmla="*/ 145 w 565"/>
                <a:gd name="T59" fmla="*/ 284 h 692"/>
                <a:gd name="T60" fmla="*/ 295 w 565"/>
                <a:gd name="T61" fmla="*/ 133 h 692"/>
                <a:gd name="T62" fmla="*/ 202 w 565"/>
                <a:gd name="T63" fmla="*/ 40 h 692"/>
                <a:gd name="T64" fmla="*/ 51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50"/>
                  </a:moveTo>
                  <a:cubicBezTo>
                    <a:pt x="312" y="596"/>
                    <a:pt x="302" y="641"/>
                    <a:pt x="284" y="684"/>
                  </a:cubicBezTo>
                  <a:cubicBezTo>
                    <a:pt x="278" y="692"/>
                    <a:pt x="275" y="692"/>
                    <a:pt x="275" y="682"/>
                  </a:cubicBezTo>
                  <a:cubicBezTo>
                    <a:pt x="291" y="617"/>
                    <a:pt x="294" y="565"/>
                    <a:pt x="284" y="526"/>
                  </a:cubicBezTo>
                  <a:cubicBezTo>
                    <a:pt x="272" y="477"/>
                    <a:pt x="246" y="432"/>
                    <a:pt x="205" y="392"/>
                  </a:cubicBezTo>
                  <a:lnTo>
                    <a:pt x="0" y="187"/>
                  </a:lnTo>
                  <a:lnTo>
                    <a:pt x="44" y="176"/>
                  </a:lnTo>
                  <a:lnTo>
                    <a:pt x="185" y="34"/>
                  </a:lnTo>
                  <a:lnTo>
                    <a:pt x="181" y="9"/>
                  </a:lnTo>
                  <a:lnTo>
                    <a:pt x="225" y="1"/>
                  </a:lnTo>
                  <a:cubicBezTo>
                    <a:pt x="239" y="0"/>
                    <a:pt x="241" y="7"/>
                    <a:pt x="231" y="22"/>
                  </a:cubicBezTo>
                  <a:lnTo>
                    <a:pt x="545" y="335"/>
                  </a:lnTo>
                  <a:cubicBezTo>
                    <a:pt x="558" y="349"/>
                    <a:pt x="565" y="364"/>
                    <a:pt x="565" y="381"/>
                  </a:cubicBezTo>
                  <a:cubicBezTo>
                    <a:pt x="565" y="396"/>
                    <a:pt x="559" y="409"/>
                    <a:pt x="548" y="420"/>
                  </a:cubicBezTo>
                  <a:cubicBezTo>
                    <a:pt x="543" y="424"/>
                    <a:pt x="537" y="423"/>
                    <a:pt x="528" y="414"/>
                  </a:cubicBezTo>
                  <a:cubicBezTo>
                    <a:pt x="523" y="409"/>
                    <a:pt x="517" y="409"/>
                    <a:pt x="510" y="414"/>
                  </a:cubicBezTo>
                  <a:lnTo>
                    <a:pt x="471" y="438"/>
                  </a:lnTo>
                  <a:cubicBezTo>
                    <a:pt x="461" y="440"/>
                    <a:pt x="459" y="438"/>
                    <a:pt x="464" y="431"/>
                  </a:cubicBezTo>
                  <a:lnTo>
                    <a:pt x="512" y="383"/>
                  </a:lnTo>
                  <a:cubicBezTo>
                    <a:pt x="523" y="372"/>
                    <a:pt x="523" y="361"/>
                    <a:pt x="512" y="350"/>
                  </a:cubicBezTo>
                  <a:lnTo>
                    <a:pt x="409" y="247"/>
                  </a:lnTo>
                  <a:lnTo>
                    <a:pt x="258" y="398"/>
                  </a:lnTo>
                  <a:cubicBezTo>
                    <a:pt x="294" y="443"/>
                    <a:pt x="312" y="494"/>
                    <a:pt x="312" y="550"/>
                  </a:cubicBezTo>
                  <a:close/>
                  <a:moveTo>
                    <a:pt x="156" y="295"/>
                  </a:moveTo>
                  <a:lnTo>
                    <a:pt x="247" y="387"/>
                  </a:lnTo>
                  <a:lnTo>
                    <a:pt x="398" y="236"/>
                  </a:lnTo>
                  <a:lnTo>
                    <a:pt x="306" y="144"/>
                  </a:lnTo>
                  <a:lnTo>
                    <a:pt x="156" y="295"/>
                  </a:lnTo>
                  <a:close/>
                  <a:moveTo>
                    <a:pt x="51" y="190"/>
                  </a:moveTo>
                  <a:lnTo>
                    <a:pt x="145" y="284"/>
                  </a:lnTo>
                  <a:lnTo>
                    <a:pt x="295" y="133"/>
                  </a:lnTo>
                  <a:lnTo>
                    <a:pt x="202" y="40"/>
                  </a:lnTo>
                  <a:lnTo>
                    <a:pt x="51"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4" name="Freeform 101"/>
            <p:cNvSpPr>
              <a:spLocks noEditPoints="1"/>
            </p:cNvSpPr>
            <p:nvPr/>
          </p:nvSpPr>
          <p:spPr bwMode="auto">
            <a:xfrm>
              <a:off x="1885" y="2806"/>
              <a:ext cx="82" cy="71"/>
            </a:xfrm>
            <a:custGeom>
              <a:avLst/>
              <a:gdLst>
                <a:gd name="T0" fmla="*/ 627 w 1222"/>
                <a:gd name="T1" fmla="*/ 621 h 1039"/>
                <a:gd name="T2" fmla="*/ 567 w 1222"/>
                <a:gd name="T3" fmla="*/ 975 h 1039"/>
                <a:gd name="T4" fmla="*/ 396 w 1222"/>
                <a:gd name="T5" fmla="*/ 852 h 1039"/>
                <a:gd name="T6" fmla="*/ 198 w 1222"/>
                <a:gd name="T7" fmla="*/ 1028 h 1039"/>
                <a:gd name="T8" fmla="*/ 180 w 1222"/>
                <a:gd name="T9" fmla="*/ 635 h 1039"/>
                <a:gd name="T10" fmla="*/ 0 w 1222"/>
                <a:gd name="T11" fmla="*/ 793 h 1039"/>
                <a:gd name="T12" fmla="*/ 312 w 1222"/>
                <a:gd name="T13" fmla="*/ 426 h 1039"/>
                <a:gd name="T14" fmla="*/ 385 w 1222"/>
                <a:gd name="T15" fmla="*/ 430 h 1039"/>
                <a:gd name="T16" fmla="*/ 409 w 1222"/>
                <a:gd name="T17" fmla="*/ 817 h 1039"/>
                <a:gd name="T18" fmla="*/ 554 w 1222"/>
                <a:gd name="T19" fmla="*/ 617 h 1039"/>
                <a:gd name="T20" fmla="*/ 413 w 1222"/>
                <a:gd name="T21" fmla="*/ 516 h 1039"/>
                <a:gd name="T22" fmla="*/ 437 w 1222"/>
                <a:gd name="T23" fmla="*/ 746 h 1039"/>
                <a:gd name="T24" fmla="*/ 347 w 1222"/>
                <a:gd name="T25" fmla="*/ 527 h 1039"/>
                <a:gd name="T26" fmla="*/ 81 w 1222"/>
                <a:gd name="T27" fmla="*/ 808 h 1039"/>
                <a:gd name="T28" fmla="*/ 266 w 1222"/>
                <a:gd name="T29" fmla="*/ 883 h 1039"/>
                <a:gd name="T30" fmla="*/ 81 w 1222"/>
                <a:gd name="T31" fmla="*/ 819 h 1039"/>
                <a:gd name="T32" fmla="*/ 679 w 1222"/>
                <a:gd name="T33" fmla="*/ 463 h 1039"/>
                <a:gd name="T34" fmla="*/ 827 w 1222"/>
                <a:gd name="T35" fmla="*/ 736 h 1039"/>
                <a:gd name="T36" fmla="*/ 695 w 1222"/>
                <a:gd name="T37" fmla="*/ 527 h 1039"/>
                <a:gd name="T38" fmla="*/ 576 w 1222"/>
                <a:gd name="T39" fmla="*/ 353 h 1039"/>
                <a:gd name="T40" fmla="*/ 682 w 1222"/>
                <a:gd name="T41" fmla="*/ 140 h 1039"/>
                <a:gd name="T42" fmla="*/ 666 w 1222"/>
                <a:gd name="T43" fmla="*/ 61 h 1039"/>
                <a:gd name="T44" fmla="*/ 703 w 1222"/>
                <a:gd name="T45" fmla="*/ 113 h 1039"/>
                <a:gd name="T46" fmla="*/ 860 w 1222"/>
                <a:gd name="T47" fmla="*/ 69 h 1039"/>
                <a:gd name="T48" fmla="*/ 921 w 1222"/>
                <a:gd name="T49" fmla="*/ 5 h 1039"/>
                <a:gd name="T50" fmla="*/ 772 w 1222"/>
                <a:gd name="T51" fmla="*/ 179 h 1039"/>
                <a:gd name="T52" fmla="*/ 908 w 1222"/>
                <a:gd name="T53" fmla="*/ 131 h 1039"/>
                <a:gd name="T54" fmla="*/ 958 w 1222"/>
                <a:gd name="T55" fmla="*/ 144 h 1039"/>
                <a:gd name="T56" fmla="*/ 1154 w 1222"/>
                <a:gd name="T57" fmla="*/ 300 h 1039"/>
                <a:gd name="T58" fmla="*/ 1128 w 1222"/>
                <a:gd name="T59" fmla="*/ 208 h 1039"/>
                <a:gd name="T60" fmla="*/ 1181 w 1222"/>
                <a:gd name="T61" fmla="*/ 272 h 1039"/>
                <a:gd name="T62" fmla="*/ 1222 w 1222"/>
                <a:gd name="T63" fmla="*/ 302 h 1039"/>
                <a:gd name="T64" fmla="*/ 1009 w 1222"/>
                <a:gd name="T65" fmla="*/ 353 h 1039"/>
                <a:gd name="T66" fmla="*/ 981 w 1222"/>
                <a:gd name="T67" fmla="*/ 568 h 1039"/>
                <a:gd name="T68" fmla="*/ 750 w 1222"/>
                <a:gd name="T69" fmla="*/ 201 h 1039"/>
                <a:gd name="T70" fmla="*/ 668 w 1222"/>
                <a:gd name="T71" fmla="*/ 452 h 1039"/>
                <a:gd name="T72" fmla="*/ 750 w 1222"/>
                <a:gd name="T73" fmla="*/ 337 h 1039"/>
                <a:gd name="T74" fmla="*/ 800 w 1222"/>
                <a:gd name="T75" fmla="*/ 353 h 1039"/>
                <a:gd name="T76" fmla="*/ 917 w 1222"/>
                <a:gd name="T77" fmla="*/ 540 h 1039"/>
                <a:gd name="T78" fmla="*/ 866 w 1222"/>
                <a:gd name="T79" fmla="*/ 555 h 1039"/>
                <a:gd name="T80" fmla="*/ 816 w 1222"/>
                <a:gd name="T81" fmla="*/ 571 h 1039"/>
                <a:gd name="T82" fmla="*/ 875 w 1222"/>
                <a:gd name="T83" fmla="*/ 491 h 1039"/>
                <a:gd name="T84" fmla="*/ 679 w 1222"/>
                <a:gd name="T85" fmla="*/ 463 h 1039"/>
                <a:gd name="T86" fmla="*/ 723 w 1222"/>
                <a:gd name="T87" fmla="*/ 52 h 1039"/>
                <a:gd name="T88" fmla="*/ 829 w 1222"/>
                <a:gd name="T89" fmla="*/ 23 h 1039"/>
                <a:gd name="T90" fmla="*/ 803 w 1222"/>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2" h="1039">
                  <a:moveTo>
                    <a:pt x="615" y="608"/>
                  </a:moveTo>
                  <a:cubicBezTo>
                    <a:pt x="628" y="607"/>
                    <a:pt x="632" y="611"/>
                    <a:pt x="627" y="621"/>
                  </a:cubicBezTo>
                  <a:lnTo>
                    <a:pt x="420" y="828"/>
                  </a:lnTo>
                  <a:lnTo>
                    <a:pt x="567" y="975"/>
                  </a:lnTo>
                  <a:cubicBezTo>
                    <a:pt x="566" y="1005"/>
                    <a:pt x="558" y="1014"/>
                    <a:pt x="545" y="1000"/>
                  </a:cubicBezTo>
                  <a:lnTo>
                    <a:pt x="396" y="852"/>
                  </a:lnTo>
                  <a:lnTo>
                    <a:pt x="209" y="1039"/>
                  </a:lnTo>
                  <a:lnTo>
                    <a:pt x="198" y="1028"/>
                  </a:lnTo>
                  <a:lnTo>
                    <a:pt x="385" y="841"/>
                  </a:lnTo>
                  <a:lnTo>
                    <a:pt x="180" y="635"/>
                  </a:lnTo>
                  <a:lnTo>
                    <a:pt x="11" y="804"/>
                  </a:lnTo>
                  <a:lnTo>
                    <a:pt x="0" y="793"/>
                  </a:lnTo>
                  <a:lnTo>
                    <a:pt x="312" y="481"/>
                  </a:lnTo>
                  <a:lnTo>
                    <a:pt x="312" y="426"/>
                  </a:lnTo>
                  <a:lnTo>
                    <a:pt x="372" y="417"/>
                  </a:lnTo>
                  <a:cubicBezTo>
                    <a:pt x="386" y="416"/>
                    <a:pt x="390" y="420"/>
                    <a:pt x="385" y="430"/>
                  </a:cubicBezTo>
                  <a:lnTo>
                    <a:pt x="204" y="612"/>
                  </a:lnTo>
                  <a:lnTo>
                    <a:pt x="409" y="817"/>
                  </a:lnTo>
                  <a:lnTo>
                    <a:pt x="554" y="672"/>
                  </a:lnTo>
                  <a:lnTo>
                    <a:pt x="554" y="617"/>
                  </a:lnTo>
                  <a:lnTo>
                    <a:pt x="615" y="608"/>
                  </a:lnTo>
                  <a:close/>
                  <a:moveTo>
                    <a:pt x="413" y="516"/>
                  </a:moveTo>
                  <a:cubicBezTo>
                    <a:pt x="432" y="516"/>
                    <a:pt x="428" y="527"/>
                    <a:pt x="400" y="547"/>
                  </a:cubicBezTo>
                  <a:cubicBezTo>
                    <a:pt x="418" y="617"/>
                    <a:pt x="431" y="683"/>
                    <a:pt x="437" y="746"/>
                  </a:cubicBezTo>
                  <a:cubicBezTo>
                    <a:pt x="434" y="753"/>
                    <a:pt x="431" y="753"/>
                    <a:pt x="427" y="747"/>
                  </a:cubicBezTo>
                  <a:cubicBezTo>
                    <a:pt x="408" y="672"/>
                    <a:pt x="381" y="598"/>
                    <a:pt x="347" y="527"/>
                  </a:cubicBezTo>
                  <a:lnTo>
                    <a:pt x="413" y="516"/>
                  </a:lnTo>
                  <a:close/>
                  <a:moveTo>
                    <a:pt x="81" y="808"/>
                  </a:moveTo>
                  <a:cubicBezTo>
                    <a:pt x="160" y="797"/>
                    <a:pt x="218" y="810"/>
                    <a:pt x="255" y="846"/>
                  </a:cubicBezTo>
                  <a:cubicBezTo>
                    <a:pt x="271" y="862"/>
                    <a:pt x="275" y="875"/>
                    <a:pt x="266" y="883"/>
                  </a:cubicBezTo>
                  <a:cubicBezTo>
                    <a:pt x="259" y="890"/>
                    <a:pt x="249" y="890"/>
                    <a:pt x="237" y="883"/>
                  </a:cubicBezTo>
                  <a:cubicBezTo>
                    <a:pt x="193" y="844"/>
                    <a:pt x="141" y="823"/>
                    <a:pt x="81" y="819"/>
                  </a:cubicBezTo>
                  <a:cubicBezTo>
                    <a:pt x="71" y="816"/>
                    <a:pt x="71" y="813"/>
                    <a:pt x="81" y="808"/>
                  </a:cubicBezTo>
                  <a:close/>
                  <a:moveTo>
                    <a:pt x="679" y="463"/>
                  </a:moveTo>
                  <a:lnTo>
                    <a:pt x="715" y="500"/>
                  </a:lnTo>
                  <a:cubicBezTo>
                    <a:pt x="777" y="561"/>
                    <a:pt x="814" y="640"/>
                    <a:pt x="827" y="736"/>
                  </a:cubicBezTo>
                  <a:cubicBezTo>
                    <a:pt x="825" y="746"/>
                    <a:pt x="821" y="747"/>
                    <a:pt x="816" y="740"/>
                  </a:cubicBezTo>
                  <a:cubicBezTo>
                    <a:pt x="791" y="653"/>
                    <a:pt x="750" y="582"/>
                    <a:pt x="695" y="527"/>
                  </a:cubicBezTo>
                  <a:lnTo>
                    <a:pt x="530" y="362"/>
                  </a:lnTo>
                  <a:lnTo>
                    <a:pt x="576" y="353"/>
                  </a:lnTo>
                  <a:lnTo>
                    <a:pt x="737" y="192"/>
                  </a:lnTo>
                  <a:cubicBezTo>
                    <a:pt x="718" y="175"/>
                    <a:pt x="700" y="157"/>
                    <a:pt x="682" y="140"/>
                  </a:cubicBezTo>
                  <a:lnTo>
                    <a:pt x="629" y="87"/>
                  </a:lnTo>
                  <a:lnTo>
                    <a:pt x="666" y="61"/>
                  </a:lnTo>
                  <a:cubicBezTo>
                    <a:pt x="679" y="55"/>
                    <a:pt x="684" y="64"/>
                    <a:pt x="679" y="89"/>
                  </a:cubicBezTo>
                  <a:lnTo>
                    <a:pt x="703" y="113"/>
                  </a:lnTo>
                  <a:cubicBezTo>
                    <a:pt x="720" y="130"/>
                    <a:pt x="739" y="148"/>
                    <a:pt x="761" y="168"/>
                  </a:cubicBezTo>
                  <a:lnTo>
                    <a:pt x="860" y="69"/>
                  </a:lnTo>
                  <a:lnTo>
                    <a:pt x="860" y="14"/>
                  </a:lnTo>
                  <a:lnTo>
                    <a:pt x="921" y="5"/>
                  </a:lnTo>
                  <a:cubicBezTo>
                    <a:pt x="934" y="3"/>
                    <a:pt x="939" y="8"/>
                    <a:pt x="934" y="17"/>
                  </a:cubicBezTo>
                  <a:lnTo>
                    <a:pt x="772" y="179"/>
                  </a:lnTo>
                  <a:cubicBezTo>
                    <a:pt x="849" y="241"/>
                    <a:pt x="915" y="283"/>
                    <a:pt x="970" y="304"/>
                  </a:cubicBezTo>
                  <a:cubicBezTo>
                    <a:pt x="956" y="245"/>
                    <a:pt x="935" y="187"/>
                    <a:pt x="908" y="131"/>
                  </a:cubicBezTo>
                  <a:lnTo>
                    <a:pt x="958" y="115"/>
                  </a:lnTo>
                  <a:cubicBezTo>
                    <a:pt x="977" y="110"/>
                    <a:pt x="977" y="119"/>
                    <a:pt x="958" y="144"/>
                  </a:cubicBezTo>
                  <a:cubicBezTo>
                    <a:pt x="978" y="201"/>
                    <a:pt x="994" y="258"/>
                    <a:pt x="1003" y="315"/>
                  </a:cubicBezTo>
                  <a:cubicBezTo>
                    <a:pt x="1066" y="326"/>
                    <a:pt x="1116" y="321"/>
                    <a:pt x="1154" y="300"/>
                  </a:cubicBezTo>
                  <a:cubicBezTo>
                    <a:pt x="1162" y="294"/>
                    <a:pt x="1165" y="286"/>
                    <a:pt x="1161" y="278"/>
                  </a:cubicBezTo>
                  <a:lnTo>
                    <a:pt x="1128" y="208"/>
                  </a:lnTo>
                  <a:cubicBezTo>
                    <a:pt x="1128" y="198"/>
                    <a:pt x="1131" y="197"/>
                    <a:pt x="1137" y="203"/>
                  </a:cubicBezTo>
                  <a:lnTo>
                    <a:pt x="1181" y="272"/>
                  </a:lnTo>
                  <a:cubicBezTo>
                    <a:pt x="1190" y="281"/>
                    <a:pt x="1197" y="285"/>
                    <a:pt x="1203" y="283"/>
                  </a:cubicBezTo>
                  <a:cubicBezTo>
                    <a:pt x="1215" y="286"/>
                    <a:pt x="1222" y="292"/>
                    <a:pt x="1222" y="302"/>
                  </a:cubicBezTo>
                  <a:cubicBezTo>
                    <a:pt x="1220" y="308"/>
                    <a:pt x="1215" y="314"/>
                    <a:pt x="1207" y="320"/>
                  </a:cubicBezTo>
                  <a:cubicBezTo>
                    <a:pt x="1158" y="354"/>
                    <a:pt x="1092" y="365"/>
                    <a:pt x="1009" y="353"/>
                  </a:cubicBezTo>
                  <a:cubicBezTo>
                    <a:pt x="1015" y="430"/>
                    <a:pt x="1009" y="503"/>
                    <a:pt x="992" y="571"/>
                  </a:cubicBezTo>
                  <a:cubicBezTo>
                    <a:pt x="986" y="577"/>
                    <a:pt x="983" y="576"/>
                    <a:pt x="981" y="568"/>
                  </a:cubicBezTo>
                  <a:cubicBezTo>
                    <a:pt x="991" y="494"/>
                    <a:pt x="991" y="420"/>
                    <a:pt x="980" y="346"/>
                  </a:cubicBezTo>
                  <a:cubicBezTo>
                    <a:pt x="907" y="318"/>
                    <a:pt x="831" y="269"/>
                    <a:pt x="750" y="201"/>
                  </a:cubicBezTo>
                  <a:lnTo>
                    <a:pt x="583" y="368"/>
                  </a:lnTo>
                  <a:lnTo>
                    <a:pt x="668" y="452"/>
                  </a:lnTo>
                  <a:lnTo>
                    <a:pt x="752" y="368"/>
                  </a:lnTo>
                  <a:lnTo>
                    <a:pt x="750" y="337"/>
                  </a:lnTo>
                  <a:lnTo>
                    <a:pt x="796" y="327"/>
                  </a:lnTo>
                  <a:cubicBezTo>
                    <a:pt x="814" y="319"/>
                    <a:pt x="816" y="327"/>
                    <a:pt x="800" y="353"/>
                  </a:cubicBezTo>
                  <a:cubicBezTo>
                    <a:pt x="839" y="395"/>
                    <a:pt x="874" y="436"/>
                    <a:pt x="904" y="476"/>
                  </a:cubicBezTo>
                  <a:cubicBezTo>
                    <a:pt x="920" y="497"/>
                    <a:pt x="924" y="518"/>
                    <a:pt x="917" y="540"/>
                  </a:cubicBezTo>
                  <a:cubicBezTo>
                    <a:pt x="910" y="560"/>
                    <a:pt x="901" y="565"/>
                    <a:pt x="891" y="555"/>
                  </a:cubicBezTo>
                  <a:cubicBezTo>
                    <a:pt x="887" y="550"/>
                    <a:pt x="878" y="550"/>
                    <a:pt x="866" y="555"/>
                  </a:cubicBezTo>
                  <a:lnTo>
                    <a:pt x="820" y="579"/>
                  </a:lnTo>
                  <a:cubicBezTo>
                    <a:pt x="815" y="579"/>
                    <a:pt x="814" y="576"/>
                    <a:pt x="816" y="571"/>
                  </a:cubicBezTo>
                  <a:lnTo>
                    <a:pt x="871" y="531"/>
                  </a:lnTo>
                  <a:cubicBezTo>
                    <a:pt x="885" y="520"/>
                    <a:pt x="886" y="506"/>
                    <a:pt x="875" y="491"/>
                  </a:cubicBezTo>
                  <a:cubicBezTo>
                    <a:pt x="848" y="454"/>
                    <a:pt x="814" y="414"/>
                    <a:pt x="772" y="370"/>
                  </a:cubicBezTo>
                  <a:lnTo>
                    <a:pt x="679" y="463"/>
                  </a:lnTo>
                  <a:close/>
                  <a:moveTo>
                    <a:pt x="803" y="49"/>
                  </a:moveTo>
                  <a:cubicBezTo>
                    <a:pt x="781" y="41"/>
                    <a:pt x="755" y="42"/>
                    <a:pt x="723" y="52"/>
                  </a:cubicBezTo>
                  <a:cubicBezTo>
                    <a:pt x="715" y="55"/>
                    <a:pt x="713" y="52"/>
                    <a:pt x="715" y="45"/>
                  </a:cubicBezTo>
                  <a:cubicBezTo>
                    <a:pt x="768" y="7"/>
                    <a:pt x="806" y="0"/>
                    <a:pt x="829" y="23"/>
                  </a:cubicBezTo>
                  <a:cubicBezTo>
                    <a:pt x="836" y="30"/>
                    <a:pt x="836" y="38"/>
                    <a:pt x="829" y="45"/>
                  </a:cubicBezTo>
                  <a:cubicBezTo>
                    <a:pt x="823" y="51"/>
                    <a:pt x="814" y="52"/>
                    <a:pt x="803"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5" name="Freeform 102"/>
            <p:cNvSpPr>
              <a:spLocks noEditPoints="1"/>
            </p:cNvSpPr>
            <p:nvPr/>
          </p:nvSpPr>
          <p:spPr bwMode="auto">
            <a:xfrm>
              <a:off x="1951" y="2774"/>
              <a:ext cx="43" cy="47"/>
            </a:xfrm>
            <a:custGeom>
              <a:avLst/>
              <a:gdLst>
                <a:gd name="T0" fmla="*/ 179 w 645"/>
                <a:gd name="T1" fmla="*/ 307 h 690"/>
                <a:gd name="T2" fmla="*/ 53 w 645"/>
                <a:gd name="T3" fmla="*/ 298 h 690"/>
                <a:gd name="T4" fmla="*/ 42 w 645"/>
                <a:gd name="T5" fmla="*/ 393 h 690"/>
                <a:gd name="T6" fmla="*/ 88 w 645"/>
                <a:gd name="T7" fmla="*/ 413 h 690"/>
                <a:gd name="T8" fmla="*/ 88 w 645"/>
                <a:gd name="T9" fmla="*/ 450 h 690"/>
                <a:gd name="T10" fmla="*/ 36 w 645"/>
                <a:gd name="T11" fmla="*/ 446 h 690"/>
                <a:gd name="T12" fmla="*/ 44 w 645"/>
                <a:gd name="T13" fmla="*/ 281 h 690"/>
                <a:gd name="T14" fmla="*/ 207 w 645"/>
                <a:gd name="T15" fmla="*/ 272 h 690"/>
                <a:gd name="T16" fmla="*/ 251 w 645"/>
                <a:gd name="T17" fmla="*/ 400 h 690"/>
                <a:gd name="T18" fmla="*/ 262 w 645"/>
                <a:gd name="T19" fmla="*/ 642 h 690"/>
                <a:gd name="T20" fmla="*/ 385 w 645"/>
                <a:gd name="T21" fmla="*/ 494 h 690"/>
                <a:gd name="T22" fmla="*/ 372 w 645"/>
                <a:gd name="T23" fmla="*/ 430 h 690"/>
                <a:gd name="T24" fmla="*/ 269 w 645"/>
                <a:gd name="T25" fmla="*/ 690 h 690"/>
                <a:gd name="T26" fmla="*/ 232 w 645"/>
                <a:gd name="T27" fmla="*/ 595 h 690"/>
                <a:gd name="T28" fmla="*/ 216 w 645"/>
                <a:gd name="T29" fmla="*/ 373 h 690"/>
                <a:gd name="T30" fmla="*/ 454 w 645"/>
                <a:gd name="T31" fmla="*/ 355 h 690"/>
                <a:gd name="T32" fmla="*/ 587 w 645"/>
                <a:gd name="T33" fmla="*/ 354 h 690"/>
                <a:gd name="T34" fmla="*/ 589 w 645"/>
                <a:gd name="T35" fmla="*/ 223 h 690"/>
                <a:gd name="T36" fmla="*/ 415 w 645"/>
                <a:gd name="T37" fmla="*/ 225 h 690"/>
                <a:gd name="T38" fmla="*/ 549 w 645"/>
                <a:gd name="T39" fmla="*/ 157 h 690"/>
                <a:gd name="T40" fmla="*/ 644 w 645"/>
                <a:gd name="T41" fmla="*/ 275 h 690"/>
                <a:gd name="T42" fmla="*/ 510 w 645"/>
                <a:gd name="T43" fmla="*/ 409 h 690"/>
                <a:gd name="T44" fmla="*/ 389 w 645"/>
                <a:gd name="T45" fmla="*/ 313 h 690"/>
                <a:gd name="T46" fmla="*/ 323 w 645"/>
                <a:gd name="T47" fmla="*/ 236 h 690"/>
                <a:gd name="T48" fmla="*/ 239 w 645"/>
                <a:gd name="T49" fmla="*/ 130 h 690"/>
                <a:gd name="T50" fmla="*/ 367 w 645"/>
                <a:gd name="T51" fmla="*/ 1 h 690"/>
                <a:gd name="T52" fmla="*/ 470 w 645"/>
                <a:gd name="T53" fmla="*/ 86 h 690"/>
                <a:gd name="T54" fmla="*/ 549 w 645"/>
                <a:gd name="T55" fmla="*/ 157 h 690"/>
                <a:gd name="T56" fmla="*/ 421 w 645"/>
                <a:gd name="T57" fmla="*/ 58 h 690"/>
                <a:gd name="T58" fmla="*/ 296 w 645"/>
                <a:gd name="T59" fmla="*/ 55 h 690"/>
                <a:gd name="T60" fmla="*/ 288 w 645"/>
                <a:gd name="T61" fmla="*/ 176 h 690"/>
                <a:gd name="T62" fmla="*/ 443 w 645"/>
                <a:gd name="T63" fmla="*/ 168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5" h="690">
                  <a:moveTo>
                    <a:pt x="216" y="373"/>
                  </a:moveTo>
                  <a:cubicBezTo>
                    <a:pt x="207" y="345"/>
                    <a:pt x="195" y="323"/>
                    <a:pt x="179" y="307"/>
                  </a:cubicBezTo>
                  <a:cubicBezTo>
                    <a:pt x="157" y="285"/>
                    <a:pt x="135" y="273"/>
                    <a:pt x="113" y="270"/>
                  </a:cubicBezTo>
                  <a:cubicBezTo>
                    <a:pt x="92" y="269"/>
                    <a:pt x="72" y="278"/>
                    <a:pt x="53" y="298"/>
                  </a:cubicBezTo>
                  <a:cubicBezTo>
                    <a:pt x="37" y="314"/>
                    <a:pt x="28" y="330"/>
                    <a:pt x="25" y="347"/>
                  </a:cubicBezTo>
                  <a:cubicBezTo>
                    <a:pt x="23" y="364"/>
                    <a:pt x="28" y="380"/>
                    <a:pt x="42" y="393"/>
                  </a:cubicBezTo>
                  <a:cubicBezTo>
                    <a:pt x="49" y="400"/>
                    <a:pt x="57" y="405"/>
                    <a:pt x="66" y="406"/>
                  </a:cubicBezTo>
                  <a:cubicBezTo>
                    <a:pt x="75" y="406"/>
                    <a:pt x="83" y="408"/>
                    <a:pt x="88" y="413"/>
                  </a:cubicBezTo>
                  <a:cubicBezTo>
                    <a:pt x="94" y="419"/>
                    <a:pt x="96" y="425"/>
                    <a:pt x="95" y="432"/>
                  </a:cubicBezTo>
                  <a:cubicBezTo>
                    <a:pt x="96" y="438"/>
                    <a:pt x="94" y="444"/>
                    <a:pt x="88" y="450"/>
                  </a:cubicBezTo>
                  <a:cubicBezTo>
                    <a:pt x="80" y="457"/>
                    <a:pt x="72" y="461"/>
                    <a:pt x="62" y="461"/>
                  </a:cubicBezTo>
                  <a:cubicBezTo>
                    <a:pt x="55" y="461"/>
                    <a:pt x="46" y="456"/>
                    <a:pt x="36" y="446"/>
                  </a:cubicBezTo>
                  <a:cubicBezTo>
                    <a:pt x="11" y="421"/>
                    <a:pt x="0" y="392"/>
                    <a:pt x="5" y="360"/>
                  </a:cubicBezTo>
                  <a:cubicBezTo>
                    <a:pt x="10" y="328"/>
                    <a:pt x="23" y="302"/>
                    <a:pt x="44" y="281"/>
                  </a:cubicBezTo>
                  <a:cubicBezTo>
                    <a:pt x="73" y="252"/>
                    <a:pt x="102" y="238"/>
                    <a:pt x="130" y="239"/>
                  </a:cubicBezTo>
                  <a:cubicBezTo>
                    <a:pt x="160" y="240"/>
                    <a:pt x="186" y="251"/>
                    <a:pt x="207" y="272"/>
                  </a:cubicBezTo>
                  <a:cubicBezTo>
                    <a:pt x="220" y="285"/>
                    <a:pt x="231" y="304"/>
                    <a:pt x="240" y="327"/>
                  </a:cubicBezTo>
                  <a:cubicBezTo>
                    <a:pt x="248" y="350"/>
                    <a:pt x="252" y="375"/>
                    <a:pt x="251" y="400"/>
                  </a:cubicBezTo>
                  <a:cubicBezTo>
                    <a:pt x="250" y="485"/>
                    <a:pt x="250" y="540"/>
                    <a:pt x="251" y="565"/>
                  </a:cubicBezTo>
                  <a:cubicBezTo>
                    <a:pt x="253" y="602"/>
                    <a:pt x="257" y="628"/>
                    <a:pt x="262" y="642"/>
                  </a:cubicBezTo>
                  <a:lnTo>
                    <a:pt x="370" y="534"/>
                  </a:lnTo>
                  <a:cubicBezTo>
                    <a:pt x="381" y="523"/>
                    <a:pt x="386" y="510"/>
                    <a:pt x="385" y="494"/>
                  </a:cubicBezTo>
                  <a:cubicBezTo>
                    <a:pt x="383" y="478"/>
                    <a:pt x="375" y="460"/>
                    <a:pt x="361" y="441"/>
                  </a:cubicBezTo>
                  <a:lnTo>
                    <a:pt x="372" y="430"/>
                  </a:lnTo>
                  <a:lnTo>
                    <a:pt x="440" y="520"/>
                  </a:lnTo>
                  <a:lnTo>
                    <a:pt x="269" y="690"/>
                  </a:lnTo>
                  <a:lnTo>
                    <a:pt x="245" y="666"/>
                  </a:lnTo>
                  <a:cubicBezTo>
                    <a:pt x="239" y="646"/>
                    <a:pt x="235" y="622"/>
                    <a:pt x="232" y="595"/>
                  </a:cubicBezTo>
                  <a:cubicBezTo>
                    <a:pt x="230" y="570"/>
                    <a:pt x="229" y="531"/>
                    <a:pt x="229" y="477"/>
                  </a:cubicBezTo>
                  <a:cubicBezTo>
                    <a:pt x="229" y="436"/>
                    <a:pt x="224" y="401"/>
                    <a:pt x="216" y="373"/>
                  </a:cubicBezTo>
                  <a:close/>
                  <a:moveTo>
                    <a:pt x="417" y="297"/>
                  </a:moveTo>
                  <a:cubicBezTo>
                    <a:pt x="423" y="317"/>
                    <a:pt x="435" y="337"/>
                    <a:pt x="454" y="355"/>
                  </a:cubicBezTo>
                  <a:cubicBezTo>
                    <a:pt x="474" y="376"/>
                    <a:pt x="496" y="386"/>
                    <a:pt x="520" y="385"/>
                  </a:cubicBezTo>
                  <a:cubicBezTo>
                    <a:pt x="545" y="383"/>
                    <a:pt x="568" y="373"/>
                    <a:pt x="587" y="354"/>
                  </a:cubicBezTo>
                  <a:cubicBezTo>
                    <a:pt x="611" y="330"/>
                    <a:pt x="621" y="308"/>
                    <a:pt x="619" y="286"/>
                  </a:cubicBezTo>
                  <a:cubicBezTo>
                    <a:pt x="616" y="261"/>
                    <a:pt x="606" y="240"/>
                    <a:pt x="589" y="223"/>
                  </a:cubicBezTo>
                  <a:cubicBezTo>
                    <a:pt x="573" y="207"/>
                    <a:pt x="551" y="199"/>
                    <a:pt x="521" y="199"/>
                  </a:cubicBezTo>
                  <a:cubicBezTo>
                    <a:pt x="492" y="199"/>
                    <a:pt x="457" y="208"/>
                    <a:pt x="415" y="225"/>
                  </a:cubicBezTo>
                  <a:cubicBezTo>
                    <a:pt x="410" y="252"/>
                    <a:pt x="411" y="276"/>
                    <a:pt x="417" y="297"/>
                  </a:cubicBezTo>
                  <a:close/>
                  <a:moveTo>
                    <a:pt x="549" y="157"/>
                  </a:moveTo>
                  <a:cubicBezTo>
                    <a:pt x="573" y="162"/>
                    <a:pt x="594" y="173"/>
                    <a:pt x="611" y="190"/>
                  </a:cubicBezTo>
                  <a:cubicBezTo>
                    <a:pt x="634" y="214"/>
                    <a:pt x="645" y="242"/>
                    <a:pt x="644" y="275"/>
                  </a:cubicBezTo>
                  <a:cubicBezTo>
                    <a:pt x="643" y="308"/>
                    <a:pt x="628" y="338"/>
                    <a:pt x="600" y="366"/>
                  </a:cubicBezTo>
                  <a:cubicBezTo>
                    <a:pt x="575" y="392"/>
                    <a:pt x="545" y="406"/>
                    <a:pt x="510" y="409"/>
                  </a:cubicBezTo>
                  <a:cubicBezTo>
                    <a:pt x="476" y="411"/>
                    <a:pt x="449" y="402"/>
                    <a:pt x="428" y="381"/>
                  </a:cubicBezTo>
                  <a:cubicBezTo>
                    <a:pt x="406" y="359"/>
                    <a:pt x="393" y="336"/>
                    <a:pt x="389" y="313"/>
                  </a:cubicBezTo>
                  <a:cubicBezTo>
                    <a:pt x="384" y="289"/>
                    <a:pt x="387" y="261"/>
                    <a:pt x="397" y="229"/>
                  </a:cubicBezTo>
                  <a:cubicBezTo>
                    <a:pt x="371" y="237"/>
                    <a:pt x="347" y="240"/>
                    <a:pt x="323" y="236"/>
                  </a:cubicBezTo>
                  <a:cubicBezTo>
                    <a:pt x="303" y="232"/>
                    <a:pt x="284" y="223"/>
                    <a:pt x="268" y="207"/>
                  </a:cubicBezTo>
                  <a:cubicBezTo>
                    <a:pt x="247" y="186"/>
                    <a:pt x="238" y="160"/>
                    <a:pt x="239" y="130"/>
                  </a:cubicBezTo>
                  <a:cubicBezTo>
                    <a:pt x="240" y="99"/>
                    <a:pt x="255" y="70"/>
                    <a:pt x="283" y="42"/>
                  </a:cubicBezTo>
                  <a:cubicBezTo>
                    <a:pt x="309" y="16"/>
                    <a:pt x="337" y="3"/>
                    <a:pt x="367" y="1"/>
                  </a:cubicBezTo>
                  <a:cubicBezTo>
                    <a:pt x="398" y="0"/>
                    <a:pt x="424" y="10"/>
                    <a:pt x="444" y="31"/>
                  </a:cubicBezTo>
                  <a:cubicBezTo>
                    <a:pt x="459" y="45"/>
                    <a:pt x="468" y="64"/>
                    <a:pt x="470" y="86"/>
                  </a:cubicBezTo>
                  <a:cubicBezTo>
                    <a:pt x="475" y="108"/>
                    <a:pt x="472" y="133"/>
                    <a:pt x="463" y="163"/>
                  </a:cubicBezTo>
                  <a:cubicBezTo>
                    <a:pt x="496" y="154"/>
                    <a:pt x="524" y="152"/>
                    <a:pt x="549" y="157"/>
                  </a:cubicBezTo>
                  <a:close/>
                  <a:moveTo>
                    <a:pt x="448" y="108"/>
                  </a:moveTo>
                  <a:cubicBezTo>
                    <a:pt x="444" y="89"/>
                    <a:pt x="435" y="73"/>
                    <a:pt x="421" y="58"/>
                  </a:cubicBezTo>
                  <a:cubicBezTo>
                    <a:pt x="403" y="41"/>
                    <a:pt x="383" y="31"/>
                    <a:pt x="360" y="27"/>
                  </a:cubicBezTo>
                  <a:cubicBezTo>
                    <a:pt x="338" y="25"/>
                    <a:pt x="317" y="34"/>
                    <a:pt x="296" y="55"/>
                  </a:cubicBezTo>
                  <a:cubicBezTo>
                    <a:pt x="273" y="78"/>
                    <a:pt x="262" y="100"/>
                    <a:pt x="265" y="122"/>
                  </a:cubicBezTo>
                  <a:cubicBezTo>
                    <a:pt x="267" y="144"/>
                    <a:pt x="275" y="162"/>
                    <a:pt x="288" y="176"/>
                  </a:cubicBezTo>
                  <a:cubicBezTo>
                    <a:pt x="302" y="189"/>
                    <a:pt x="321" y="195"/>
                    <a:pt x="347" y="194"/>
                  </a:cubicBezTo>
                  <a:cubicBezTo>
                    <a:pt x="375" y="193"/>
                    <a:pt x="407" y="184"/>
                    <a:pt x="443" y="168"/>
                  </a:cubicBezTo>
                  <a:cubicBezTo>
                    <a:pt x="450" y="146"/>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6" name="Freeform 103"/>
            <p:cNvSpPr>
              <a:spLocks noEditPoints="1"/>
            </p:cNvSpPr>
            <p:nvPr/>
          </p:nvSpPr>
          <p:spPr bwMode="auto">
            <a:xfrm>
              <a:off x="1983" y="2741"/>
              <a:ext cx="40" cy="40"/>
            </a:xfrm>
            <a:custGeom>
              <a:avLst/>
              <a:gdLst>
                <a:gd name="T0" fmla="*/ 383 w 606"/>
                <a:gd name="T1" fmla="*/ 403 h 597"/>
                <a:gd name="T2" fmla="*/ 189 w 606"/>
                <a:gd name="T3" fmla="*/ 597 h 597"/>
                <a:gd name="T4" fmla="*/ 178 w 606"/>
                <a:gd name="T5" fmla="*/ 586 h 597"/>
                <a:gd name="T6" fmla="*/ 244 w 606"/>
                <a:gd name="T7" fmla="*/ 520 h 597"/>
                <a:gd name="T8" fmla="*/ 123 w 606"/>
                <a:gd name="T9" fmla="*/ 399 h 597"/>
                <a:gd name="T10" fmla="*/ 169 w 606"/>
                <a:gd name="T11" fmla="*/ 390 h 597"/>
                <a:gd name="T12" fmla="*/ 269 w 606"/>
                <a:gd name="T13" fmla="*/ 289 h 597"/>
                <a:gd name="T14" fmla="*/ 180 w 606"/>
                <a:gd name="T15" fmla="*/ 199 h 597"/>
                <a:gd name="T16" fmla="*/ 75 w 606"/>
                <a:gd name="T17" fmla="*/ 304 h 597"/>
                <a:gd name="T18" fmla="*/ 99 w 606"/>
                <a:gd name="T19" fmla="*/ 537 h 597"/>
                <a:gd name="T20" fmla="*/ 90 w 606"/>
                <a:gd name="T21" fmla="*/ 535 h 597"/>
                <a:gd name="T22" fmla="*/ 0 w 606"/>
                <a:gd name="T23" fmla="*/ 236 h 597"/>
                <a:gd name="T24" fmla="*/ 48 w 606"/>
                <a:gd name="T25" fmla="*/ 214 h 597"/>
                <a:gd name="T26" fmla="*/ 51 w 606"/>
                <a:gd name="T27" fmla="*/ 240 h 597"/>
                <a:gd name="T28" fmla="*/ 70 w 606"/>
                <a:gd name="T29" fmla="*/ 287 h 597"/>
                <a:gd name="T30" fmla="*/ 301 w 606"/>
                <a:gd name="T31" fmla="*/ 56 h 597"/>
                <a:gd name="T32" fmla="*/ 301 w 606"/>
                <a:gd name="T33" fmla="*/ 9 h 597"/>
                <a:gd name="T34" fmla="*/ 352 w 606"/>
                <a:gd name="T35" fmla="*/ 1 h 597"/>
                <a:gd name="T36" fmla="*/ 365 w 606"/>
                <a:gd name="T37" fmla="*/ 14 h 597"/>
                <a:gd name="T38" fmla="*/ 203 w 606"/>
                <a:gd name="T39" fmla="*/ 176 h 597"/>
                <a:gd name="T40" fmla="*/ 293 w 606"/>
                <a:gd name="T41" fmla="*/ 265 h 597"/>
                <a:gd name="T42" fmla="*/ 385 w 606"/>
                <a:gd name="T43" fmla="*/ 174 h 597"/>
                <a:gd name="T44" fmla="*/ 385 w 606"/>
                <a:gd name="T45" fmla="*/ 126 h 597"/>
                <a:gd name="T46" fmla="*/ 436 w 606"/>
                <a:gd name="T47" fmla="*/ 119 h 597"/>
                <a:gd name="T48" fmla="*/ 449 w 606"/>
                <a:gd name="T49" fmla="*/ 132 h 597"/>
                <a:gd name="T50" fmla="*/ 304 w 606"/>
                <a:gd name="T51" fmla="*/ 276 h 597"/>
                <a:gd name="T52" fmla="*/ 396 w 606"/>
                <a:gd name="T53" fmla="*/ 368 h 597"/>
                <a:gd name="T54" fmla="*/ 528 w 606"/>
                <a:gd name="T55" fmla="*/ 236 h 597"/>
                <a:gd name="T56" fmla="*/ 528 w 606"/>
                <a:gd name="T57" fmla="*/ 181 h 597"/>
                <a:gd name="T58" fmla="*/ 589 w 606"/>
                <a:gd name="T59" fmla="*/ 172 h 597"/>
                <a:gd name="T60" fmla="*/ 601 w 606"/>
                <a:gd name="T61" fmla="*/ 185 h 597"/>
                <a:gd name="T62" fmla="*/ 407 w 606"/>
                <a:gd name="T63" fmla="*/ 379 h 597"/>
                <a:gd name="T64" fmla="*/ 539 w 606"/>
                <a:gd name="T65" fmla="*/ 511 h 597"/>
                <a:gd name="T66" fmla="*/ 517 w 606"/>
                <a:gd name="T67" fmla="*/ 537 h 597"/>
                <a:gd name="T68" fmla="*/ 383 w 606"/>
                <a:gd name="T69" fmla="*/ 403 h 597"/>
                <a:gd name="T70" fmla="*/ 176 w 606"/>
                <a:gd name="T71" fmla="*/ 405 h 597"/>
                <a:gd name="T72" fmla="*/ 268 w 606"/>
                <a:gd name="T73" fmla="*/ 497 h 597"/>
                <a:gd name="T74" fmla="*/ 372 w 606"/>
                <a:gd name="T75" fmla="*/ 392 h 597"/>
                <a:gd name="T76" fmla="*/ 280 w 606"/>
                <a:gd name="T77" fmla="*/ 300 h 597"/>
                <a:gd name="T78" fmla="*/ 176 w 606"/>
                <a:gd name="T79" fmla="*/ 40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7">
                  <a:moveTo>
                    <a:pt x="383" y="403"/>
                  </a:moveTo>
                  <a:lnTo>
                    <a:pt x="189" y="597"/>
                  </a:lnTo>
                  <a:lnTo>
                    <a:pt x="178" y="586"/>
                  </a:lnTo>
                  <a:lnTo>
                    <a:pt x="244" y="520"/>
                  </a:lnTo>
                  <a:lnTo>
                    <a:pt x="123" y="399"/>
                  </a:lnTo>
                  <a:lnTo>
                    <a:pt x="169" y="390"/>
                  </a:lnTo>
                  <a:lnTo>
                    <a:pt x="269" y="289"/>
                  </a:lnTo>
                  <a:lnTo>
                    <a:pt x="180" y="199"/>
                  </a:lnTo>
                  <a:lnTo>
                    <a:pt x="75" y="304"/>
                  </a:lnTo>
                  <a:cubicBezTo>
                    <a:pt x="102" y="382"/>
                    <a:pt x="110" y="460"/>
                    <a:pt x="99" y="537"/>
                  </a:cubicBezTo>
                  <a:cubicBezTo>
                    <a:pt x="95" y="543"/>
                    <a:pt x="92" y="542"/>
                    <a:pt x="90" y="535"/>
                  </a:cubicBezTo>
                  <a:cubicBezTo>
                    <a:pt x="85" y="420"/>
                    <a:pt x="55" y="320"/>
                    <a:pt x="0" y="236"/>
                  </a:cubicBezTo>
                  <a:lnTo>
                    <a:pt x="48" y="214"/>
                  </a:lnTo>
                  <a:cubicBezTo>
                    <a:pt x="71" y="206"/>
                    <a:pt x="72" y="214"/>
                    <a:pt x="51" y="240"/>
                  </a:cubicBezTo>
                  <a:cubicBezTo>
                    <a:pt x="57" y="256"/>
                    <a:pt x="63" y="272"/>
                    <a:pt x="70" y="287"/>
                  </a:cubicBezTo>
                  <a:lnTo>
                    <a:pt x="301" y="56"/>
                  </a:lnTo>
                  <a:lnTo>
                    <a:pt x="301" y="9"/>
                  </a:lnTo>
                  <a:lnTo>
                    <a:pt x="352" y="1"/>
                  </a:lnTo>
                  <a:cubicBezTo>
                    <a:pt x="365" y="0"/>
                    <a:pt x="370" y="4"/>
                    <a:pt x="365" y="14"/>
                  </a:cubicBezTo>
                  <a:lnTo>
                    <a:pt x="203" y="176"/>
                  </a:lnTo>
                  <a:lnTo>
                    <a:pt x="293" y="265"/>
                  </a:lnTo>
                  <a:lnTo>
                    <a:pt x="385" y="174"/>
                  </a:lnTo>
                  <a:lnTo>
                    <a:pt x="385" y="126"/>
                  </a:lnTo>
                  <a:lnTo>
                    <a:pt x="436" y="119"/>
                  </a:lnTo>
                  <a:cubicBezTo>
                    <a:pt x="450" y="118"/>
                    <a:pt x="454" y="122"/>
                    <a:pt x="449" y="132"/>
                  </a:cubicBezTo>
                  <a:lnTo>
                    <a:pt x="304" y="276"/>
                  </a:lnTo>
                  <a:lnTo>
                    <a:pt x="396" y="368"/>
                  </a:lnTo>
                  <a:lnTo>
                    <a:pt x="528" y="236"/>
                  </a:lnTo>
                  <a:lnTo>
                    <a:pt x="528" y="181"/>
                  </a:lnTo>
                  <a:lnTo>
                    <a:pt x="589" y="172"/>
                  </a:lnTo>
                  <a:cubicBezTo>
                    <a:pt x="602" y="171"/>
                    <a:pt x="606" y="175"/>
                    <a:pt x="601" y="185"/>
                  </a:cubicBezTo>
                  <a:lnTo>
                    <a:pt x="407" y="379"/>
                  </a:lnTo>
                  <a:lnTo>
                    <a:pt x="539" y="511"/>
                  </a:lnTo>
                  <a:cubicBezTo>
                    <a:pt x="538" y="542"/>
                    <a:pt x="531" y="550"/>
                    <a:pt x="517" y="537"/>
                  </a:cubicBezTo>
                  <a:lnTo>
                    <a:pt x="383" y="403"/>
                  </a:lnTo>
                  <a:close/>
                  <a:moveTo>
                    <a:pt x="176" y="405"/>
                  </a:moveTo>
                  <a:lnTo>
                    <a:pt x="268" y="497"/>
                  </a:lnTo>
                  <a:lnTo>
                    <a:pt x="372" y="392"/>
                  </a:lnTo>
                  <a:lnTo>
                    <a:pt x="280" y="300"/>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7" name="Freeform 104"/>
            <p:cNvSpPr>
              <a:spLocks noEditPoints="1"/>
            </p:cNvSpPr>
            <p:nvPr/>
          </p:nvSpPr>
          <p:spPr bwMode="auto">
            <a:xfrm>
              <a:off x="2014" y="2726"/>
              <a:ext cx="27" cy="28"/>
            </a:xfrm>
            <a:custGeom>
              <a:avLst/>
              <a:gdLst>
                <a:gd name="T0" fmla="*/ 33 w 393"/>
                <a:gd name="T1" fmla="*/ 125 h 414"/>
                <a:gd name="T2" fmla="*/ 83 w 393"/>
                <a:gd name="T3" fmla="*/ 204 h 414"/>
                <a:gd name="T4" fmla="*/ 158 w 393"/>
                <a:gd name="T5" fmla="*/ 249 h 414"/>
                <a:gd name="T6" fmla="*/ 220 w 393"/>
                <a:gd name="T7" fmla="*/ 231 h 414"/>
                <a:gd name="T8" fmla="*/ 242 w 393"/>
                <a:gd name="T9" fmla="*/ 158 h 414"/>
                <a:gd name="T10" fmla="*/ 215 w 393"/>
                <a:gd name="T11" fmla="*/ 90 h 414"/>
                <a:gd name="T12" fmla="*/ 129 w 393"/>
                <a:gd name="T13" fmla="*/ 33 h 414"/>
                <a:gd name="T14" fmla="*/ 55 w 393"/>
                <a:gd name="T15" fmla="*/ 55 h 414"/>
                <a:gd name="T16" fmla="*/ 33 w 393"/>
                <a:gd name="T17" fmla="*/ 125 h 414"/>
                <a:gd name="T18" fmla="*/ 263 w 393"/>
                <a:gd name="T19" fmla="*/ 193 h 414"/>
                <a:gd name="T20" fmla="*/ 231 w 393"/>
                <a:gd name="T21" fmla="*/ 253 h 414"/>
                <a:gd name="T22" fmla="*/ 149 w 393"/>
                <a:gd name="T23" fmla="*/ 288 h 414"/>
                <a:gd name="T24" fmla="*/ 54 w 393"/>
                <a:gd name="T25" fmla="*/ 237 h 414"/>
                <a:gd name="T26" fmla="*/ 4 w 393"/>
                <a:gd name="T27" fmla="*/ 139 h 414"/>
                <a:gd name="T28" fmla="*/ 43 w 393"/>
                <a:gd name="T29" fmla="*/ 42 h 414"/>
                <a:gd name="T30" fmla="*/ 151 w 393"/>
                <a:gd name="T31" fmla="*/ 7 h 414"/>
                <a:gd name="T32" fmla="*/ 283 w 393"/>
                <a:gd name="T33" fmla="*/ 88 h 414"/>
                <a:gd name="T34" fmla="*/ 378 w 393"/>
                <a:gd name="T35" fmla="*/ 246 h 414"/>
                <a:gd name="T36" fmla="*/ 347 w 393"/>
                <a:gd name="T37" fmla="*/ 380 h 414"/>
                <a:gd name="T38" fmla="*/ 294 w 393"/>
                <a:gd name="T39" fmla="*/ 411 h 414"/>
                <a:gd name="T40" fmla="*/ 248 w 393"/>
                <a:gd name="T41" fmla="*/ 398 h 414"/>
                <a:gd name="T42" fmla="*/ 237 w 393"/>
                <a:gd name="T43" fmla="*/ 380 h 414"/>
                <a:gd name="T44" fmla="*/ 246 w 393"/>
                <a:gd name="T45" fmla="*/ 356 h 414"/>
                <a:gd name="T46" fmla="*/ 268 w 393"/>
                <a:gd name="T47" fmla="*/ 348 h 414"/>
                <a:gd name="T48" fmla="*/ 292 w 393"/>
                <a:gd name="T49" fmla="*/ 365 h 414"/>
                <a:gd name="T50" fmla="*/ 305 w 393"/>
                <a:gd name="T51" fmla="*/ 374 h 414"/>
                <a:gd name="T52" fmla="*/ 316 w 393"/>
                <a:gd name="T53" fmla="*/ 378 h 414"/>
                <a:gd name="T54" fmla="*/ 323 w 393"/>
                <a:gd name="T55" fmla="*/ 374 h 414"/>
                <a:gd name="T56" fmla="*/ 336 w 393"/>
                <a:gd name="T57" fmla="*/ 365 h 414"/>
                <a:gd name="T58" fmla="*/ 353 w 393"/>
                <a:gd name="T59" fmla="*/ 275 h 414"/>
                <a:gd name="T60" fmla="*/ 253 w 393"/>
                <a:gd name="T61" fmla="*/ 128 h 414"/>
                <a:gd name="T62" fmla="*/ 263 w 393"/>
                <a:gd name="T63" fmla="*/ 19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3" h="414">
                  <a:moveTo>
                    <a:pt x="33" y="125"/>
                  </a:moveTo>
                  <a:cubicBezTo>
                    <a:pt x="41" y="152"/>
                    <a:pt x="57" y="178"/>
                    <a:pt x="83" y="204"/>
                  </a:cubicBezTo>
                  <a:cubicBezTo>
                    <a:pt x="110" y="230"/>
                    <a:pt x="135" y="246"/>
                    <a:pt x="158" y="249"/>
                  </a:cubicBezTo>
                  <a:cubicBezTo>
                    <a:pt x="184" y="253"/>
                    <a:pt x="205" y="247"/>
                    <a:pt x="220" y="231"/>
                  </a:cubicBezTo>
                  <a:cubicBezTo>
                    <a:pt x="239" y="213"/>
                    <a:pt x="246" y="188"/>
                    <a:pt x="242" y="158"/>
                  </a:cubicBezTo>
                  <a:cubicBezTo>
                    <a:pt x="239" y="127"/>
                    <a:pt x="230" y="104"/>
                    <a:pt x="215" y="90"/>
                  </a:cubicBezTo>
                  <a:cubicBezTo>
                    <a:pt x="186" y="60"/>
                    <a:pt x="157" y="42"/>
                    <a:pt x="129" y="33"/>
                  </a:cubicBezTo>
                  <a:cubicBezTo>
                    <a:pt x="102" y="26"/>
                    <a:pt x="77" y="33"/>
                    <a:pt x="55" y="55"/>
                  </a:cubicBezTo>
                  <a:cubicBezTo>
                    <a:pt x="35" y="76"/>
                    <a:pt x="27" y="99"/>
                    <a:pt x="33" y="125"/>
                  </a:cubicBezTo>
                  <a:close/>
                  <a:moveTo>
                    <a:pt x="263" y="193"/>
                  </a:moveTo>
                  <a:cubicBezTo>
                    <a:pt x="260" y="215"/>
                    <a:pt x="250" y="235"/>
                    <a:pt x="231" y="253"/>
                  </a:cubicBezTo>
                  <a:cubicBezTo>
                    <a:pt x="208" y="276"/>
                    <a:pt x="181" y="288"/>
                    <a:pt x="149" y="288"/>
                  </a:cubicBezTo>
                  <a:cubicBezTo>
                    <a:pt x="120" y="288"/>
                    <a:pt x="88" y="271"/>
                    <a:pt x="54" y="237"/>
                  </a:cubicBezTo>
                  <a:cubicBezTo>
                    <a:pt x="24" y="207"/>
                    <a:pt x="8" y="175"/>
                    <a:pt x="4" y="139"/>
                  </a:cubicBezTo>
                  <a:cubicBezTo>
                    <a:pt x="0" y="104"/>
                    <a:pt x="13" y="71"/>
                    <a:pt x="43" y="42"/>
                  </a:cubicBezTo>
                  <a:cubicBezTo>
                    <a:pt x="73" y="12"/>
                    <a:pt x="109" y="0"/>
                    <a:pt x="151" y="7"/>
                  </a:cubicBezTo>
                  <a:cubicBezTo>
                    <a:pt x="192" y="15"/>
                    <a:pt x="236" y="42"/>
                    <a:pt x="283" y="88"/>
                  </a:cubicBezTo>
                  <a:cubicBezTo>
                    <a:pt x="334" y="139"/>
                    <a:pt x="366" y="192"/>
                    <a:pt x="378" y="246"/>
                  </a:cubicBezTo>
                  <a:cubicBezTo>
                    <a:pt x="393" y="299"/>
                    <a:pt x="382" y="344"/>
                    <a:pt x="347" y="380"/>
                  </a:cubicBezTo>
                  <a:cubicBezTo>
                    <a:pt x="331" y="395"/>
                    <a:pt x="313" y="406"/>
                    <a:pt x="294" y="411"/>
                  </a:cubicBezTo>
                  <a:cubicBezTo>
                    <a:pt x="275" y="414"/>
                    <a:pt x="260" y="410"/>
                    <a:pt x="248" y="398"/>
                  </a:cubicBezTo>
                  <a:cubicBezTo>
                    <a:pt x="243" y="393"/>
                    <a:pt x="239" y="387"/>
                    <a:pt x="237" y="380"/>
                  </a:cubicBezTo>
                  <a:cubicBezTo>
                    <a:pt x="236" y="371"/>
                    <a:pt x="239" y="363"/>
                    <a:pt x="246" y="356"/>
                  </a:cubicBezTo>
                  <a:cubicBezTo>
                    <a:pt x="253" y="348"/>
                    <a:pt x="261" y="346"/>
                    <a:pt x="268" y="348"/>
                  </a:cubicBezTo>
                  <a:cubicBezTo>
                    <a:pt x="277" y="352"/>
                    <a:pt x="285" y="358"/>
                    <a:pt x="292" y="365"/>
                  </a:cubicBezTo>
                  <a:cubicBezTo>
                    <a:pt x="297" y="370"/>
                    <a:pt x="301" y="373"/>
                    <a:pt x="305" y="374"/>
                  </a:cubicBezTo>
                  <a:cubicBezTo>
                    <a:pt x="310" y="377"/>
                    <a:pt x="313" y="378"/>
                    <a:pt x="316" y="378"/>
                  </a:cubicBezTo>
                  <a:cubicBezTo>
                    <a:pt x="318" y="378"/>
                    <a:pt x="321" y="377"/>
                    <a:pt x="323" y="374"/>
                  </a:cubicBezTo>
                  <a:cubicBezTo>
                    <a:pt x="328" y="372"/>
                    <a:pt x="332" y="369"/>
                    <a:pt x="336" y="365"/>
                  </a:cubicBezTo>
                  <a:cubicBezTo>
                    <a:pt x="358" y="343"/>
                    <a:pt x="364" y="313"/>
                    <a:pt x="353" y="275"/>
                  </a:cubicBezTo>
                  <a:cubicBezTo>
                    <a:pt x="342" y="237"/>
                    <a:pt x="308" y="188"/>
                    <a:pt x="253" y="128"/>
                  </a:cubicBezTo>
                  <a:cubicBezTo>
                    <a:pt x="262" y="149"/>
                    <a:pt x="265" y="171"/>
                    <a:pt x="263" y="193"/>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8" name="Freeform 105"/>
            <p:cNvSpPr>
              <a:spLocks noEditPoints="1"/>
            </p:cNvSpPr>
            <p:nvPr/>
          </p:nvSpPr>
          <p:spPr bwMode="auto">
            <a:xfrm>
              <a:off x="2032" y="2695"/>
              <a:ext cx="38" cy="47"/>
            </a:xfrm>
            <a:custGeom>
              <a:avLst/>
              <a:gdLst>
                <a:gd name="T0" fmla="*/ 312 w 565"/>
                <a:gd name="T1" fmla="*/ 550 h 692"/>
                <a:gd name="T2" fmla="*/ 285 w 565"/>
                <a:gd name="T3" fmla="*/ 684 h 692"/>
                <a:gd name="T4" fmla="*/ 275 w 565"/>
                <a:gd name="T5" fmla="*/ 682 h 692"/>
                <a:gd name="T6" fmla="*/ 285 w 565"/>
                <a:gd name="T7" fmla="*/ 526 h 692"/>
                <a:gd name="T8" fmla="*/ 206 w 565"/>
                <a:gd name="T9" fmla="*/ 392 h 692"/>
                <a:gd name="T10" fmla="*/ 0 w 565"/>
                <a:gd name="T11" fmla="*/ 187 h 692"/>
                <a:gd name="T12" fmla="*/ 44 w 565"/>
                <a:gd name="T13" fmla="*/ 176 h 692"/>
                <a:gd name="T14" fmla="*/ 186 w 565"/>
                <a:gd name="T15" fmla="*/ 34 h 692"/>
                <a:gd name="T16" fmla="*/ 182 w 565"/>
                <a:gd name="T17" fmla="*/ 9 h 692"/>
                <a:gd name="T18" fmla="*/ 226 w 565"/>
                <a:gd name="T19" fmla="*/ 1 h 692"/>
                <a:gd name="T20" fmla="*/ 231 w 565"/>
                <a:gd name="T21" fmla="*/ 22 h 692"/>
                <a:gd name="T22" fmla="*/ 545 w 565"/>
                <a:gd name="T23" fmla="*/ 335 h 692"/>
                <a:gd name="T24" fmla="*/ 565 w 565"/>
                <a:gd name="T25" fmla="*/ 381 h 692"/>
                <a:gd name="T26" fmla="*/ 549 w 565"/>
                <a:gd name="T27" fmla="*/ 420 h 692"/>
                <a:gd name="T28" fmla="*/ 529 w 565"/>
                <a:gd name="T29" fmla="*/ 414 h 692"/>
                <a:gd name="T30" fmla="*/ 510 w 565"/>
                <a:gd name="T31" fmla="*/ 414 h 692"/>
                <a:gd name="T32" fmla="*/ 472 w 565"/>
                <a:gd name="T33" fmla="*/ 438 h 692"/>
                <a:gd name="T34" fmla="*/ 464 w 565"/>
                <a:gd name="T35" fmla="*/ 431 h 692"/>
                <a:gd name="T36" fmla="*/ 512 w 565"/>
                <a:gd name="T37" fmla="*/ 383 h 692"/>
                <a:gd name="T38" fmla="*/ 512 w 565"/>
                <a:gd name="T39" fmla="*/ 350 h 692"/>
                <a:gd name="T40" fmla="*/ 409 w 565"/>
                <a:gd name="T41" fmla="*/ 247 h 692"/>
                <a:gd name="T42" fmla="*/ 259 w 565"/>
                <a:gd name="T43" fmla="*/ 398 h 692"/>
                <a:gd name="T44" fmla="*/ 312 w 565"/>
                <a:gd name="T45" fmla="*/ 550 h 692"/>
                <a:gd name="T46" fmla="*/ 156 w 565"/>
                <a:gd name="T47" fmla="*/ 295 h 692"/>
                <a:gd name="T48" fmla="*/ 248 w 565"/>
                <a:gd name="T49" fmla="*/ 387 h 692"/>
                <a:gd name="T50" fmla="*/ 398 w 565"/>
                <a:gd name="T51" fmla="*/ 236 h 692"/>
                <a:gd name="T52" fmla="*/ 307 w 565"/>
                <a:gd name="T53" fmla="*/ 144 h 692"/>
                <a:gd name="T54" fmla="*/ 156 w 565"/>
                <a:gd name="T55" fmla="*/ 295 h 692"/>
                <a:gd name="T56" fmla="*/ 52 w 565"/>
                <a:gd name="T57" fmla="*/ 190 h 692"/>
                <a:gd name="T58" fmla="*/ 145 w 565"/>
                <a:gd name="T59" fmla="*/ 284 h 692"/>
                <a:gd name="T60" fmla="*/ 296 w 565"/>
                <a:gd name="T61" fmla="*/ 133 h 692"/>
                <a:gd name="T62" fmla="*/ 202 w 565"/>
                <a:gd name="T63" fmla="*/ 40 h 692"/>
                <a:gd name="T64" fmla="*/ 52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50"/>
                  </a:moveTo>
                  <a:cubicBezTo>
                    <a:pt x="312" y="596"/>
                    <a:pt x="303" y="641"/>
                    <a:pt x="285" y="684"/>
                  </a:cubicBezTo>
                  <a:cubicBezTo>
                    <a:pt x="278" y="692"/>
                    <a:pt x="275" y="692"/>
                    <a:pt x="275" y="682"/>
                  </a:cubicBezTo>
                  <a:cubicBezTo>
                    <a:pt x="291" y="617"/>
                    <a:pt x="294" y="565"/>
                    <a:pt x="285" y="526"/>
                  </a:cubicBezTo>
                  <a:cubicBezTo>
                    <a:pt x="272" y="477"/>
                    <a:pt x="246" y="432"/>
                    <a:pt x="206" y="392"/>
                  </a:cubicBezTo>
                  <a:lnTo>
                    <a:pt x="0" y="187"/>
                  </a:lnTo>
                  <a:lnTo>
                    <a:pt x="44" y="176"/>
                  </a:lnTo>
                  <a:lnTo>
                    <a:pt x="186" y="34"/>
                  </a:lnTo>
                  <a:lnTo>
                    <a:pt x="182" y="9"/>
                  </a:lnTo>
                  <a:lnTo>
                    <a:pt x="226" y="1"/>
                  </a:lnTo>
                  <a:cubicBezTo>
                    <a:pt x="239" y="0"/>
                    <a:pt x="241" y="7"/>
                    <a:pt x="231" y="22"/>
                  </a:cubicBezTo>
                  <a:lnTo>
                    <a:pt x="545" y="335"/>
                  </a:lnTo>
                  <a:cubicBezTo>
                    <a:pt x="558" y="349"/>
                    <a:pt x="565" y="364"/>
                    <a:pt x="565" y="381"/>
                  </a:cubicBezTo>
                  <a:cubicBezTo>
                    <a:pt x="565" y="396"/>
                    <a:pt x="560" y="409"/>
                    <a:pt x="549" y="420"/>
                  </a:cubicBezTo>
                  <a:cubicBezTo>
                    <a:pt x="544" y="424"/>
                    <a:pt x="537" y="423"/>
                    <a:pt x="529" y="414"/>
                  </a:cubicBezTo>
                  <a:cubicBezTo>
                    <a:pt x="524" y="409"/>
                    <a:pt x="518" y="409"/>
                    <a:pt x="510" y="414"/>
                  </a:cubicBezTo>
                  <a:lnTo>
                    <a:pt x="472" y="438"/>
                  </a:lnTo>
                  <a:cubicBezTo>
                    <a:pt x="462" y="440"/>
                    <a:pt x="459" y="438"/>
                    <a:pt x="464" y="431"/>
                  </a:cubicBezTo>
                  <a:lnTo>
                    <a:pt x="512" y="383"/>
                  </a:lnTo>
                  <a:cubicBezTo>
                    <a:pt x="523" y="372"/>
                    <a:pt x="523" y="361"/>
                    <a:pt x="512" y="350"/>
                  </a:cubicBezTo>
                  <a:lnTo>
                    <a:pt x="409" y="247"/>
                  </a:lnTo>
                  <a:lnTo>
                    <a:pt x="259" y="398"/>
                  </a:lnTo>
                  <a:cubicBezTo>
                    <a:pt x="294" y="443"/>
                    <a:pt x="312" y="494"/>
                    <a:pt x="312" y="550"/>
                  </a:cubicBezTo>
                  <a:close/>
                  <a:moveTo>
                    <a:pt x="156" y="295"/>
                  </a:moveTo>
                  <a:lnTo>
                    <a:pt x="248" y="387"/>
                  </a:lnTo>
                  <a:lnTo>
                    <a:pt x="398" y="236"/>
                  </a:lnTo>
                  <a:lnTo>
                    <a:pt x="307" y="144"/>
                  </a:lnTo>
                  <a:lnTo>
                    <a:pt x="156" y="295"/>
                  </a:lnTo>
                  <a:close/>
                  <a:moveTo>
                    <a:pt x="52" y="190"/>
                  </a:moveTo>
                  <a:lnTo>
                    <a:pt x="145" y="284"/>
                  </a:lnTo>
                  <a:lnTo>
                    <a:pt x="296" y="133"/>
                  </a:lnTo>
                  <a:lnTo>
                    <a:pt x="202" y="40"/>
                  </a:lnTo>
                  <a:lnTo>
                    <a:pt x="52"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29" name="Freeform 106"/>
            <p:cNvSpPr>
              <a:spLocks noEditPoints="1"/>
            </p:cNvSpPr>
            <p:nvPr/>
          </p:nvSpPr>
          <p:spPr bwMode="auto">
            <a:xfrm>
              <a:off x="2133" y="2822"/>
              <a:ext cx="82" cy="71"/>
            </a:xfrm>
            <a:custGeom>
              <a:avLst/>
              <a:gdLst>
                <a:gd name="T0" fmla="*/ 627 w 1221"/>
                <a:gd name="T1" fmla="*/ 621 h 1040"/>
                <a:gd name="T2" fmla="*/ 567 w 1221"/>
                <a:gd name="T3" fmla="*/ 975 h 1040"/>
                <a:gd name="T4" fmla="*/ 396 w 1221"/>
                <a:gd name="T5" fmla="*/ 853 h 1040"/>
                <a:gd name="T6" fmla="*/ 198 w 1221"/>
                <a:gd name="T7" fmla="*/ 1029 h 1040"/>
                <a:gd name="T8" fmla="*/ 180 w 1221"/>
                <a:gd name="T9" fmla="*/ 636 h 1040"/>
                <a:gd name="T10" fmla="*/ 0 w 1221"/>
                <a:gd name="T11" fmla="*/ 794 h 1040"/>
                <a:gd name="T12" fmla="*/ 312 w 1221"/>
                <a:gd name="T13" fmla="*/ 427 h 1040"/>
                <a:gd name="T14" fmla="*/ 385 w 1221"/>
                <a:gd name="T15" fmla="*/ 431 h 1040"/>
                <a:gd name="T16" fmla="*/ 409 w 1221"/>
                <a:gd name="T17" fmla="*/ 818 h 1040"/>
                <a:gd name="T18" fmla="*/ 554 w 1221"/>
                <a:gd name="T19" fmla="*/ 618 h 1040"/>
                <a:gd name="T20" fmla="*/ 413 w 1221"/>
                <a:gd name="T21" fmla="*/ 517 h 1040"/>
                <a:gd name="T22" fmla="*/ 436 w 1221"/>
                <a:gd name="T23" fmla="*/ 746 h 1040"/>
                <a:gd name="T24" fmla="*/ 347 w 1221"/>
                <a:gd name="T25" fmla="*/ 528 h 1040"/>
                <a:gd name="T26" fmla="*/ 81 w 1221"/>
                <a:gd name="T27" fmla="*/ 809 h 1040"/>
                <a:gd name="T28" fmla="*/ 266 w 1221"/>
                <a:gd name="T29" fmla="*/ 884 h 1040"/>
                <a:gd name="T30" fmla="*/ 81 w 1221"/>
                <a:gd name="T31" fmla="*/ 820 h 1040"/>
                <a:gd name="T32" fmla="*/ 679 w 1221"/>
                <a:gd name="T33" fmla="*/ 464 h 1040"/>
                <a:gd name="T34" fmla="*/ 827 w 1221"/>
                <a:gd name="T35" fmla="*/ 737 h 1040"/>
                <a:gd name="T36" fmla="*/ 695 w 1221"/>
                <a:gd name="T37" fmla="*/ 528 h 1040"/>
                <a:gd name="T38" fmla="*/ 576 w 1221"/>
                <a:gd name="T39" fmla="*/ 354 h 1040"/>
                <a:gd name="T40" fmla="*/ 682 w 1221"/>
                <a:gd name="T41" fmla="*/ 141 h 1040"/>
                <a:gd name="T42" fmla="*/ 666 w 1221"/>
                <a:gd name="T43" fmla="*/ 62 h 1040"/>
                <a:gd name="T44" fmla="*/ 702 w 1221"/>
                <a:gd name="T45" fmla="*/ 113 h 1040"/>
                <a:gd name="T46" fmla="*/ 860 w 1221"/>
                <a:gd name="T47" fmla="*/ 69 h 1040"/>
                <a:gd name="T48" fmla="*/ 921 w 1221"/>
                <a:gd name="T49" fmla="*/ 5 h 1040"/>
                <a:gd name="T50" fmla="*/ 772 w 1221"/>
                <a:gd name="T51" fmla="*/ 179 h 1040"/>
                <a:gd name="T52" fmla="*/ 908 w 1221"/>
                <a:gd name="T53" fmla="*/ 132 h 1040"/>
                <a:gd name="T54" fmla="*/ 957 w 1221"/>
                <a:gd name="T55" fmla="*/ 145 h 1040"/>
                <a:gd name="T56" fmla="*/ 1154 w 1221"/>
                <a:gd name="T57" fmla="*/ 300 h 1040"/>
                <a:gd name="T58" fmla="*/ 1128 w 1221"/>
                <a:gd name="T59" fmla="*/ 209 h 1040"/>
                <a:gd name="T60" fmla="*/ 1181 w 1221"/>
                <a:gd name="T61" fmla="*/ 273 h 1040"/>
                <a:gd name="T62" fmla="*/ 1221 w 1221"/>
                <a:gd name="T63" fmla="*/ 302 h 1040"/>
                <a:gd name="T64" fmla="*/ 1009 w 1221"/>
                <a:gd name="T65" fmla="*/ 354 h 1040"/>
                <a:gd name="T66" fmla="*/ 981 w 1221"/>
                <a:gd name="T67" fmla="*/ 568 h 1040"/>
                <a:gd name="T68" fmla="*/ 750 w 1221"/>
                <a:gd name="T69" fmla="*/ 201 h 1040"/>
                <a:gd name="T70" fmla="*/ 668 w 1221"/>
                <a:gd name="T71" fmla="*/ 453 h 1040"/>
                <a:gd name="T72" fmla="*/ 750 w 1221"/>
                <a:gd name="T73" fmla="*/ 337 h 1040"/>
                <a:gd name="T74" fmla="*/ 800 w 1221"/>
                <a:gd name="T75" fmla="*/ 354 h 1040"/>
                <a:gd name="T76" fmla="*/ 917 w 1221"/>
                <a:gd name="T77" fmla="*/ 541 h 1040"/>
                <a:gd name="T78" fmla="*/ 866 w 1221"/>
                <a:gd name="T79" fmla="*/ 555 h 1040"/>
                <a:gd name="T80" fmla="*/ 816 w 1221"/>
                <a:gd name="T81" fmla="*/ 572 h 1040"/>
                <a:gd name="T82" fmla="*/ 875 w 1221"/>
                <a:gd name="T83" fmla="*/ 491 h 1040"/>
                <a:gd name="T84" fmla="*/ 679 w 1221"/>
                <a:gd name="T85" fmla="*/ 464 h 1040"/>
                <a:gd name="T86" fmla="*/ 723 w 1221"/>
                <a:gd name="T87" fmla="*/ 53 h 1040"/>
                <a:gd name="T88" fmla="*/ 829 w 1221"/>
                <a:gd name="T89" fmla="*/ 24 h 1040"/>
                <a:gd name="T90" fmla="*/ 803 w 1221"/>
                <a:gd name="T91" fmla="*/ 49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1" h="1040">
                  <a:moveTo>
                    <a:pt x="614" y="609"/>
                  </a:moveTo>
                  <a:cubicBezTo>
                    <a:pt x="628" y="607"/>
                    <a:pt x="632" y="612"/>
                    <a:pt x="627" y="621"/>
                  </a:cubicBezTo>
                  <a:lnTo>
                    <a:pt x="420" y="829"/>
                  </a:lnTo>
                  <a:lnTo>
                    <a:pt x="567" y="975"/>
                  </a:lnTo>
                  <a:cubicBezTo>
                    <a:pt x="565" y="1006"/>
                    <a:pt x="558" y="1015"/>
                    <a:pt x="545" y="1001"/>
                  </a:cubicBezTo>
                  <a:lnTo>
                    <a:pt x="396" y="853"/>
                  </a:lnTo>
                  <a:lnTo>
                    <a:pt x="209" y="1040"/>
                  </a:lnTo>
                  <a:lnTo>
                    <a:pt x="198" y="1029"/>
                  </a:lnTo>
                  <a:lnTo>
                    <a:pt x="385" y="842"/>
                  </a:lnTo>
                  <a:lnTo>
                    <a:pt x="180" y="636"/>
                  </a:lnTo>
                  <a:lnTo>
                    <a:pt x="11" y="805"/>
                  </a:lnTo>
                  <a:lnTo>
                    <a:pt x="0" y="794"/>
                  </a:lnTo>
                  <a:lnTo>
                    <a:pt x="312" y="482"/>
                  </a:lnTo>
                  <a:lnTo>
                    <a:pt x="312" y="427"/>
                  </a:lnTo>
                  <a:lnTo>
                    <a:pt x="372" y="418"/>
                  </a:lnTo>
                  <a:cubicBezTo>
                    <a:pt x="386" y="417"/>
                    <a:pt x="390" y="421"/>
                    <a:pt x="385" y="431"/>
                  </a:cubicBezTo>
                  <a:lnTo>
                    <a:pt x="203" y="612"/>
                  </a:lnTo>
                  <a:lnTo>
                    <a:pt x="409" y="818"/>
                  </a:lnTo>
                  <a:lnTo>
                    <a:pt x="554" y="673"/>
                  </a:lnTo>
                  <a:lnTo>
                    <a:pt x="554" y="618"/>
                  </a:lnTo>
                  <a:lnTo>
                    <a:pt x="614" y="609"/>
                  </a:lnTo>
                  <a:close/>
                  <a:moveTo>
                    <a:pt x="413" y="517"/>
                  </a:moveTo>
                  <a:cubicBezTo>
                    <a:pt x="432" y="517"/>
                    <a:pt x="428" y="527"/>
                    <a:pt x="400" y="548"/>
                  </a:cubicBezTo>
                  <a:cubicBezTo>
                    <a:pt x="418" y="618"/>
                    <a:pt x="430" y="684"/>
                    <a:pt x="436" y="746"/>
                  </a:cubicBezTo>
                  <a:cubicBezTo>
                    <a:pt x="434" y="754"/>
                    <a:pt x="431" y="754"/>
                    <a:pt x="427" y="748"/>
                  </a:cubicBezTo>
                  <a:cubicBezTo>
                    <a:pt x="408" y="672"/>
                    <a:pt x="381" y="599"/>
                    <a:pt x="347" y="528"/>
                  </a:cubicBezTo>
                  <a:lnTo>
                    <a:pt x="413" y="517"/>
                  </a:lnTo>
                  <a:close/>
                  <a:moveTo>
                    <a:pt x="81" y="809"/>
                  </a:moveTo>
                  <a:cubicBezTo>
                    <a:pt x="160" y="798"/>
                    <a:pt x="218" y="810"/>
                    <a:pt x="255" y="847"/>
                  </a:cubicBezTo>
                  <a:cubicBezTo>
                    <a:pt x="271" y="863"/>
                    <a:pt x="274" y="875"/>
                    <a:pt x="266" y="884"/>
                  </a:cubicBezTo>
                  <a:cubicBezTo>
                    <a:pt x="259" y="891"/>
                    <a:pt x="249" y="891"/>
                    <a:pt x="237" y="884"/>
                  </a:cubicBezTo>
                  <a:cubicBezTo>
                    <a:pt x="192" y="845"/>
                    <a:pt x="141" y="823"/>
                    <a:pt x="81" y="820"/>
                  </a:cubicBezTo>
                  <a:cubicBezTo>
                    <a:pt x="71" y="817"/>
                    <a:pt x="71" y="813"/>
                    <a:pt x="81" y="809"/>
                  </a:cubicBezTo>
                  <a:close/>
                  <a:moveTo>
                    <a:pt x="679" y="464"/>
                  </a:moveTo>
                  <a:lnTo>
                    <a:pt x="715" y="500"/>
                  </a:lnTo>
                  <a:cubicBezTo>
                    <a:pt x="776" y="562"/>
                    <a:pt x="814" y="640"/>
                    <a:pt x="827" y="737"/>
                  </a:cubicBezTo>
                  <a:cubicBezTo>
                    <a:pt x="825" y="747"/>
                    <a:pt x="821" y="748"/>
                    <a:pt x="816" y="741"/>
                  </a:cubicBezTo>
                  <a:cubicBezTo>
                    <a:pt x="790" y="654"/>
                    <a:pt x="750" y="583"/>
                    <a:pt x="695" y="528"/>
                  </a:cubicBezTo>
                  <a:lnTo>
                    <a:pt x="530" y="363"/>
                  </a:lnTo>
                  <a:lnTo>
                    <a:pt x="576" y="354"/>
                  </a:lnTo>
                  <a:lnTo>
                    <a:pt x="737" y="192"/>
                  </a:lnTo>
                  <a:cubicBezTo>
                    <a:pt x="718" y="175"/>
                    <a:pt x="699" y="158"/>
                    <a:pt x="682" y="141"/>
                  </a:cubicBezTo>
                  <a:lnTo>
                    <a:pt x="629" y="88"/>
                  </a:lnTo>
                  <a:lnTo>
                    <a:pt x="666" y="62"/>
                  </a:lnTo>
                  <a:cubicBezTo>
                    <a:pt x="679" y="56"/>
                    <a:pt x="683" y="65"/>
                    <a:pt x="679" y="90"/>
                  </a:cubicBezTo>
                  <a:lnTo>
                    <a:pt x="702" y="113"/>
                  </a:lnTo>
                  <a:cubicBezTo>
                    <a:pt x="719" y="131"/>
                    <a:pt x="739" y="149"/>
                    <a:pt x="761" y="168"/>
                  </a:cubicBezTo>
                  <a:lnTo>
                    <a:pt x="860" y="69"/>
                  </a:lnTo>
                  <a:lnTo>
                    <a:pt x="860" y="14"/>
                  </a:lnTo>
                  <a:lnTo>
                    <a:pt x="921" y="5"/>
                  </a:lnTo>
                  <a:cubicBezTo>
                    <a:pt x="934" y="4"/>
                    <a:pt x="938" y="8"/>
                    <a:pt x="933" y="18"/>
                  </a:cubicBezTo>
                  <a:lnTo>
                    <a:pt x="772" y="179"/>
                  </a:lnTo>
                  <a:cubicBezTo>
                    <a:pt x="849" y="242"/>
                    <a:pt x="915" y="283"/>
                    <a:pt x="970" y="304"/>
                  </a:cubicBezTo>
                  <a:cubicBezTo>
                    <a:pt x="955" y="245"/>
                    <a:pt x="935" y="188"/>
                    <a:pt x="908" y="132"/>
                  </a:cubicBezTo>
                  <a:lnTo>
                    <a:pt x="957" y="115"/>
                  </a:lnTo>
                  <a:cubicBezTo>
                    <a:pt x="977" y="110"/>
                    <a:pt x="977" y="120"/>
                    <a:pt x="957" y="145"/>
                  </a:cubicBezTo>
                  <a:cubicBezTo>
                    <a:pt x="978" y="202"/>
                    <a:pt x="993" y="259"/>
                    <a:pt x="1003" y="315"/>
                  </a:cubicBezTo>
                  <a:cubicBezTo>
                    <a:pt x="1065" y="326"/>
                    <a:pt x="1116" y="321"/>
                    <a:pt x="1154" y="300"/>
                  </a:cubicBezTo>
                  <a:cubicBezTo>
                    <a:pt x="1162" y="294"/>
                    <a:pt x="1165" y="287"/>
                    <a:pt x="1161" y="278"/>
                  </a:cubicBezTo>
                  <a:lnTo>
                    <a:pt x="1128" y="209"/>
                  </a:lnTo>
                  <a:cubicBezTo>
                    <a:pt x="1128" y="199"/>
                    <a:pt x="1131" y="197"/>
                    <a:pt x="1137" y="203"/>
                  </a:cubicBezTo>
                  <a:lnTo>
                    <a:pt x="1181" y="273"/>
                  </a:lnTo>
                  <a:cubicBezTo>
                    <a:pt x="1190" y="282"/>
                    <a:pt x="1197" y="285"/>
                    <a:pt x="1203" y="284"/>
                  </a:cubicBezTo>
                  <a:cubicBezTo>
                    <a:pt x="1215" y="286"/>
                    <a:pt x="1221" y="293"/>
                    <a:pt x="1221" y="302"/>
                  </a:cubicBezTo>
                  <a:cubicBezTo>
                    <a:pt x="1220" y="308"/>
                    <a:pt x="1215" y="315"/>
                    <a:pt x="1207" y="321"/>
                  </a:cubicBezTo>
                  <a:cubicBezTo>
                    <a:pt x="1158" y="355"/>
                    <a:pt x="1092" y="366"/>
                    <a:pt x="1009" y="354"/>
                  </a:cubicBezTo>
                  <a:cubicBezTo>
                    <a:pt x="1015" y="431"/>
                    <a:pt x="1009" y="503"/>
                    <a:pt x="992" y="572"/>
                  </a:cubicBezTo>
                  <a:cubicBezTo>
                    <a:pt x="986" y="578"/>
                    <a:pt x="982" y="577"/>
                    <a:pt x="981" y="568"/>
                  </a:cubicBezTo>
                  <a:cubicBezTo>
                    <a:pt x="991" y="495"/>
                    <a:pt x="990" y="421"/>
                    <a:pt x="979" y="346"/>
                  </a:cubicBezTo>
                  <a:cubicBezTo>
                    <a:pt x="907" y="318"/>
                    <a:pt x="831" y="270"/>
                    <a:pt x="750" y="201"/>
                  </a:cubicBezTo>
                  <a:lnTo>
                    <a:pt x="583" y="368"/>
                  </a:lnTo>
                  <a:lnTo>
                    <a:pt x="668" y="453"/>
                  </a:lnTo>
                  <a:lnTo>
                    <a:pt x="752" y="368"/>
                  </a:lnTo>
                  <a:lnTo>
                    <a:pt x="750" y="337"/>
                  </a:lnTo>
                  <a:lnTo>
                    <a:pt x="796" y="328"/>
                  </a:lnTo>
                  <a:cubicBezTo>
                    <a:pt x="814" y="319"/>
                    <a:pt x="815" y="328"/>
                    <a:pt x="800" y="354"/>
                  </a:cubicBezTo>
                  <a:cubicBezTo>
                    <a:pt x="839" y="395"/>
                    <a:pt x="874" y="436"/>
                    <a:pt x="904" y="477"/>
                  </a:cubicBezTo>
                  <a:cubicBezTo>
                    <a:pt x="920" y="497"/>
                    <a:pt x="924" y="519"/>
                    <a:pt x="917" y="541"/>
                  </a:cubicBezTo>
                  <a:cubicBezTo>
                    <a:pt x="910" y="560"/>
                    <a:pt x="901" y="565"/>
                    <a:pt x="891" y="555"/>
                  </a:cubicBezTo>
                  <a:cubicBezTo>
                    <a:pt x="886" y="551"/>
                    <a:pt x="878" y="551"/>
                    <a:pt x="866" y="555"/>
                  </a:cubicBezTo>
                  <a:lnTo>
                    <a:pt x="820" y="579"/>
                  </a:lnTo>
                  <a:cubicBezTo>
                    <a:pt x="815" y="579"/>
                    <a:pt x="814" y="577"/>
                    <a:pt x="816" y="572"/>
                  </a:cubicBezTo>
                  <a:lnTo>
                    <a:pt x="871" y="532"/>
                  </a:lnTo>
                  <a:cubicBezTo>
                    <a:pt x="885" y="521"/>
                    <a:pt x="886" y="507"/>
                    <a:pt x="875" y="491"/>
                  </a:cubicBezTo>
                  <a:cubicBezTo>
                    <a:pt x="848" y="455"/>
                    <a:pt x="814" y="414"/>
                    <a:pt x="772" y="370"/>
                  </a:cubicBezTo>
                  <a:lnTo>
                    <a:pt x="679" y="464"/>
                  </a:lnTo>
                  <a:close/>
                  <a:moveTo>
                    <a:pt x="803" y="49"/>
                  </a:moveTo>
                  <a:cubicBezTo>
                    <a:pt x="781" y="42"/>
                    <a:pt x="754" y="43"/>
                    <a:pt x="723" y="53"/>
                  </a:cubicBezTo>
                  <a:cubicBezTo>
                    <a:pt x="715" y="55"/>
                    <a:pt x="713" y="53"/>
                    <a:pt x="715" y="46"/>
                  </a:cubicBezTo>
                  <a:cubicBezTo>
                    <a:pt x="768" y="8"/>
                    <a:pt x="806" y="0"/>
                    <a:pt x="829" y="24"/>
                  </a:cubicBezTo>
                  <a:cubicBezTo>
                    <a:pt x="836" y="31"/>
                    <a:pt x="836" y="38"/>
                    <a:pt x="829" y="46"/>
                  </a:cubicBezTo>
                  <a:cubicBezTo>
                    <a:pt x="823" y="52"/>
                    <a:pt x="814" y="53"/>
                    <a:pt x="803"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0" name="Freeform 107"/>
            <p:cNvSpPr>
              <a:spLocks noEditPoints="1"/>
            </p:cNvSpPr>
            <p:nvPr/>
          </p:nvSpPr>
          <p:spPr bwMode="auto">
            <a:xfrm>
              <a:off x="2199" y="2790"/>
              <a:ext cx="43" cy="47"/>
            </a:xfrm>
            <a:custGeom>
              <a:avLst/>
              <a:gdLst>
                <a:gd name="T0" fmla="*/ 179 w 645"/>
                <a:gd name="T1" fmla="*/ 306 h 690"/>
                <a:gd name="T2" fmla="*/ 52 w 645"/>
                <a:gd name="T3" fmla="*/ 297 h 690"/>
                <a:gd name="T4" fmla="*/ 41 w 645"/>
                <a:gd name="T5" fmla="*/ 393 h 690"/>
                <a:gd name="T6" fmla="*/ 87 w 645"/>
                <a:gd name="T7" fmla="*/ 413 h 690"/>
                <a:gd name="T8" fmla="*/ 87 w 645"/>
                <a:gd name="T9" fmla="*/ 450 h 690"/>
                <a:gd name="T10" fmla="*/ 36 w 645"/>
                <a:gd name="T11" fmla="*/ 446 h 690"/>
                <a:gd name="T12" fmla="*/ 43 w 645"/>
                <a:gd name="T13" fmla="*/ 281 h 690"/>
                <a:gd name="T14" fmla="*/ 207 w 645"/>
                <a:gd name="T15" fmla="*/ 272 h 690"/>
                <a:gd name="T16" fmla="*/ 251 w 645"/>
                <a:gd name="T17" fmla="*/ 400 h 690"/>
                <a:gd name="T18" fmla="*/ 262 w 645"/>
                <a:gd name="T19" fmla="*/ 642 h 690"/>
                <a:gd name="T20" fmla="*/ 384 w 645"/>
                <a:gd name="T21" fmla="*/ 494 h 690"/>
                <a:gd name="T22" fmla="*/ 372 w 645"/>
                <a:gd name="T23" fmla="*/ 429 h 690"/>
                <a:gd name="T24" fmla="*/ 269 w 645"/>
                <a:gd name="T25" fmla="*/ 690 h 690"/>
                <a:gd name="T26" fmla="*/ 232 w 645"/>
                <a:gd name="T27" fmla="*/ 594 h 690"/>
                <a:gd name="T28" fmla="*/ 216 w 645"/>
                <a:gd name="T29" fmla="*/ 372 h 690"/>
                <a:gd name="T30" fmla="*/ 453 w 645"/>
                <a:gd name="T31" fmla="*/ 355 h 690"/>
                <a:gd name="T32" fmla="*/ 587 w 645"/>
                <a:gd name="T33" fmla="*/ 353 h 690"/>
                <a:gd name="T34" fmla="*/ 589 w 645"/>
                <a:gd name="T35" fmla="*/ 223 h 690"/>
                <a:gd name="T36" fmla="*/ 415 w 645"/>
                <a:gd name="T37" fmla="*/ 225 h 690"/>
                <a:gd name="T38" fmla="*/ 549 w 645"/>
                <a:gd name="T39" fmla="*/ 157 h 690"/>
                <a:gd name="T40" fmla="*/ 644 w 645"/>
                <a:gd name="T41" fmla="*/ 274 h 690"/>
                <a:gd name="T42" fmla="*/ 510 w 645"/>
                <a:gd name="T43" fmla="*/ 408 h 690"/>
                <a:gd name="T44" fmla="*/ 389 w 645"/>
                <a:gd name="T45" fmla="*/ 313 h 690"/>
                <a:gd name="T46" fmla="*/ 323 w 645"/>
                <a:gd name="T47" fmla="*/ 236 h 690"/>
                <a:gd name="T48" fmla="*/ 239 w 645"/>
                <a:gd name="T49" fmla="*/ 129 h 690"/>
                <a:gd name="T50" fmla="*/ 367 w 645"/>
                <a:gd name="T51" fmla="*/ 1 h 690"/>
                <a:gd name="T52" fmla="*/ 470 w 645"/>
                <a:gd name="T53" fmla="*/ 85 h 690"/>
                <a:gd name="T54" fmla="*/ 549 w 645"/>
                <a:gd name="T55" fmla="*/ 157 h 690"/>
                <a:gd name="T56" fmla="*/ 420 w 645"/>
                <a:gd name="T57" fmla="*/ 58 h 690"/>
                <a:gd name="T58" fmla="*/ 296 w 645"/>
                <a:gd name="T59" fmla="*/ 54 h 690"/>
                <a:gd name="T60" fmla="*/ 288 w 645"/>
                <a:gd name="T61" fmla="*/ 175 h 690"/>
                <a:gd name="T62" fmla="*/ 442 w 645"/>
                <a:gd name="T63" fmla="*/ 168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5" h="690">
                  <a:moveTo>
                    <a:pt x="216" y="372"/>
                  </a:moveTo>
                  <a:cubicBezTo>
                    <a:pt x="207" y="344"/>
                    <a:pt x="195" y="322"/>
                    <a:pt x="179" y="306"/>
                  </a:cubicBezTo>
                  <a:cubicBezTo>
                    <a:pt x="157" y="284"/>
                    <a:pt x="135" y="272"/>
                    <a:pt x="113" y="270"/>
                  </a:cubicBezTo>
                  <a:cubicBezTo>
                    <a:pt x="92" y="269"/>
                    <a:pt x="72" y="278"/>
                    <a:pt x="52" y="297"/>
                  </a:cubicBezTo>
                  <a:cubicBezTo>
                    <a:pt x="37" y="313"/>
                    <a:pt x="27" y="330"/>
                    <a:pt x="25" y="347"/>
                  </a:cubicBezTo>
                  <a:cubicBezTo>
                    <a:pt x="23" y="364"/>
                    <a:pt x="28" y="379"/>
                    <a:pt x="41" y="393"/>
                  </a:cubicBezTo>
                  <a:cubicBezTo>
                    <a:pt x="49" y="400"/>
                    <a:pt x="57" y="404"/>
                    <a:pt x="65" y="406"/>
                  </a:cubicBezTo>
                  <a:cubicBezTo>
                    <a:pt x="75" y="406"/>
                    <a:pt x="82" y="408"/>
                    <a:pt x="87" y="413"/>
                  </a:cubicBezTo>
                  <a:cubicBezTo>
                    <a:pt x="93" y="419"/>
                    <a:pt x="96" y="425"/>
                    <a:pt x="95" y="431"/>
                  </a:cubicBezTo>
                  <a:cubicBezTo>
                    <a:pt x="96" y="437"/>
                    <a:pt x="93" y="443"/>
                    <a:pt x="87" y="450"/>
                  </a:cubicBezTo>
                  <a:cubicBezTo>
                    <a:pt x="80" y="457"/>
                    <a:pt x="71" y="461"/>
                    <a:pt x="62" y="461"/>
                  </a:cubicBezTo>
                  <a:cubicBezTo>
                    <a:pt x="54" y="461"/>
                    <a:pt x="46" y="456"/>
                    <a:pt x="36" y="446"/>
                  </a:cubicBezTo>
                  <a:cubicBezTo>
                    <a:pt x="10" y="420"/>
                    <a:pt x="0" y="391"/>
                    <a:pt x="5" y="360"/>
                  </a:cubicBezTo>
                  <a:cubicBezTo>
                    <a:pt x="10" y="328"/>
                    <a:pt x="23" y="302"/>
                    <a:pt x="43" y="281"/>
                  </a:cubicBezTo>
                  <a:cubicBezTo>
                    <a:pt x="73" y="251"/>
                    <a:pt x="101" y="237"/>
                    <a:pt x="130" y="239"/>
                  </a:cubicBezTo>
                  <a:cubicBezTo>
                    <a:pt x="160" y="240"/>
                    <a:pt x="186" y="251"/>
                    <a:pt x="207" y="272"/>
                  </a:cubicBezTo>
                  <a:cubicBezTo>
                    <a:pt x="220" y="285"/>
                    <a:pt x="231" y="303"/>
                    <a:pt x="240" y="327"/>
                  </a:cubicBezTo>
                  <a:cubicBezTo>
                    <a:pt x="248" y="350"/>
                    <a:pt x="252" y="374"/>
                    <a:pt x="251" y="400"/>
                  </a:cubicBezTo>
                  <a:cubicBezTo>
                    <a:pt x="249" y="484"/>
                    <a:pt x="249" y="539"/>
                    <a:pt x="251" y="565"/>
                  </a:cubicBezTo>
                  <a:cubicBezTo>
                    <a:pt x="253" y="602"/>
                    <a:pt x="257" y="627"/>
                    <a:pt x="262" y="642"/>
                  </a:cubicBezTo>
                  <a:lnTo>
                    <a:pt x="370" y="534"/>
                  </a:lnTo>
                  <a:cubicBezTo>
                    <a:pt x="381" y="523"/>
                    <a:pt x="386" y="509"/>
                    <a:pt x="384" y="494"/>
                  </a:cubicBezTo>
                  <a:cubicBezTo>
                    <a:pt x="383" y="478"/>
                    <a:pt x="375" y="460"/>
                    <a:pt x="361" y="440"/>
                  </a:cubicBezTo>
                  <a:lnTo>
                    <a:pt x="372" y="429"/>
                  </a:lnTo>
                  <a:lnTo>
                    <a:pt x="439" y="519"/>
                  </a:lnTo>
                  <a:lnTo>
                    <a:pt x="269" y="690"/>
                  </a:lnTo>
                  <a:lnTo>
                    <a:pt x="245" y="666"/>
                  </a:lnTo>
                  <a:cubicBezTo>
                    <a:pt x="239" y="645"/>
                    <a:pt x="235" y="621"/>
                    <a:pt x="232" y="594"/>
                  </a:cubicBezTo>
                  <a:cubicBezTo>
                    <a:pt x="230" y="570"/>
                    <a:pt x="229" y="531"/>
                    <a:pt x="229" y="477"/>
                  </a:cubicBezTo>
                  <a:cubicBezTo>
                    <a:pt x="229" y="435"/>
                    <a:pt x="224" y="401"/>
                    <a:pt x="216" y="372"/>
                  </a:cubicBezTo>
                  <a:close/>
                  <a:moveTo>
                    <a:pt x="417" y="296"/>
                  </a:moveTo>
                  <a:cubicBezTo>
                    <a:pt x="423" y="317"/>
                    <a:pt x="435" y="337"/>
                    <a:pt x="453" y="355"/>
                  </a:cubicBezTo>
                  <a:cubicBezTo>
                    <a:pt x="474" y="376"/>
                    <a:pt x="496" y="386"/>
                    <a:pt x="519" y="384"/>
                  </a:cubicBezTo>
                  <a:cubicBezTo>
                    <a:pt x="545" y="383"/>
                    <a:pt x="568" y="373"/>
                    <a:pt x="587" y="353"/>
                  </a:cubicBezTo>
                  <a:cubicBezTo>
                    <a:pt x="610" y="330"/>
                    <a:pt x="621" y="307"/>
                    <a:pt x="618" y="285"/>
                  </a:cubicBezTo>
                  <a:cubicBezTo>
                    <a:pt x="616" y="261"/>
                    <a:pt x="606" y="240"/>
                    <a:pt x="589" y="223"/>
                  </a:cubicBezTo>
                  <a:cubicBezTo>
                    <a:pt x="573" y="207"/>
                    <a:pt x="551" y="199"/>
                    <a:pt x="521" y="199"/>
                  </a:cubicBezTo>
                  <a:cubicBezTo>
                    <a:pt x="492" y="199"/>
                    <a:pt x="456" y="208"/>
                    <a:pt x="415" y="225"/>
                  </a:cubicBezTo>
                  <a:cubicBezTo>
                    <a:pt x="410" y="252"/>
                    <a:pt x="411" y="276"/>
                    <a:pt x="417" y="296"/>
                  </a:cubicBezTo>
                  <a:close/>
                  <a:moveTo>
                    <a:pt x="549" y="157"/>
                  </a:moveTo>
                  <a:cubicBezTo>
                    <a:pt x="573" y="162"/>
                    <a:pt x="594" y="173"/>
                    <a:pt x="611" y="190"/>
                  </a:cubicBezTo>
                  <a:cubicBezTo>
                    <a:pt x="634" y="213"/>
                    <a:pt x="645" y="241"/>
                    <a:pt x="644" y="274"/>
                  </a:cubicBezTo>
                  <a:cubicBezTo>
                    <a:pt x="643" y="307"/>
                    <a:pt x="628" y="338"/>
                    <a:pt x="600" y="366"/>
                  </a:cubicBezTo>
                  <a:cubicBezTo>
                    <a:pt x="574" y="392"/>
                    <a:pt x="544" y="406"/>
                    <a:pt x="510" y="408"/>
                  </a:cubicBezTo>
                  <a:cubicBezTo>
                    <a:pt x="476" y="411"/>
                    <a:pt x="448" y="401"/>
                    <a:pt x="428" y="381"/>
                  </a:cubicBezTo>
                  <a:cubicBezTo>
                    <a:pt x="406" y="359"/>
                    <a:pt x="393" y="336"/>
                    <a:pt x="389" y="313"/>
                  </a:cubicBezTo>
                  <a:cubicBezTo>
                    <a:pt x="384" y="288"/>
                    <a:pt x="387" y="260"/>
                    <a:pt x="396" y="228"/>
                  </a:cubicBezTo>
                  <a:cubicBezTo>
                    <a:pt x="371" y="237"/>
                    <a:pt x="346" y="239"/>
                    <a:pt x="323" y="236"/>
                  </a:cubicBezTo>
                  <a:cubicBezTo>
                    <a:pt x="302" y="232"/>
                    <a:pt x="284" y="222"/>
                    <a:pt x="268" y="206"/>
                  </a:cubicBezTo>
                  <a:cubicBezTo>
                    <a:pt x="247" y="186"/>
                    <a:pt x="237" y="160"/>
                    <a:pt x="239" y="129"/>
                  </a:cubicBezTo>
                  <a:cubicBezTo>
                    <a:pt x="240" y="99"/>
                    <a:pt x="255" y="69"/>
                    <a:pt x="283" y="41"/>
                  </a:cubicBezTo>
                  <a:cubicBezTo>
                    <a:pt x="308" y="16"/>
                    <a:pt x="337" y="2"/>
                    <a:pt x="367" y="1"/>
                  </a:cubicBezTo>
                  <a:cubicBezTo>
                    <a:pt x="398" y="0"/>
                    <a:pt x="423" y="10"/>
                    <a:pt x="444" y="30"/>
                  </a:cubicBezTo>
                  <a:cubicBezTo>
                    <a:pt x="459" y="45"/>
                    <a:pt x="467" y="63"/>
                    <a:pt x="470" y="85"/>
                  </a:cubicBezTo>
                  <a:cubicBezTo>
                    <a:pt x="475" y="107"/>
                    <a:pt x="472" y="133"/>
                    <a:pt x="462" y="162"/>
                  </a:cubicBezTo>
                  <a:cubicBezTo>
                    <a:pt x="495" y="154"/>
                    <a:pt x="524" y="152"/>
                    <a:pt x="549" y="157"/>
                  </a:cubicBezTo>
                  <a:close/>
                  <a:moveTo>
                    <a:pt x="448" y="107"/>
                  </a:moveTo>
                  <a:cubicBezTo>
                    <a:pt x="444" y="89"/>
                    <a:pt x="435" y="73"/>
                    <a:pt x="420" y="58"/>
                  </a:cubicBezTo>
                  <a:cubicBezTo>
                    <a:pt x="403" y="41"/>
                    <a:pt x="383" y="30"/>
                    <a:pt x="360" y="27"/>
                  </a:cubicBezTo>
                  <a:cubicBezTo>
                    <a:pt x="338" y="24"/>
                    <a:pt x="316" y="33"/>
                    <a:pt x="296" y="54"/>
                  </a:cubicBezTo>
                  <a:cubicBezTo>
                    <a:pt x="272" y="77"/>
                    <a:pt x="262" y="100"/>
                    <a:pt x="264" y="122"/>
                  </a:cubicBezTo>
                  <a:cubicBezTo>
                    <a:pt x="267" y="144"/>
                    <a:pt x="275" y="162"/>
                    <a:pt x="288" y="175"/>
                  </a:cubicBezTo>
                  <a:cubicBezTo>
                    <a:pt x="302" y="189"/>
                    <a:pt x="321" y="195"/>
                    <a:pt x="347" y="194"/>
                  </a:cubicBezTo>
                  <a:cubicBezTo>
                    <a:pt x="375" y="192"/>
                    <a:pt x="407" y="184"/>
                    <a:pt x="442" y="168"/>
                  </a:cubicBezTo>
                  <a:cubicBezTo>
                    <a:pt x="450" y="146"/>
                    <a:pt x="451" y="126"/>
                    <a:pt x="448" y="107"/>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1" name="Freeform 108"/>
            <p:cNvSpPr>
              <a:spLocks noEditPoints="1"/>
            </p:cNvSpPr>
            <p:nvPr/>
          </p:nvSpPr>
          <p:spPr bwMode="auto">
            <a:xfrm>
              <a:off x="2231" y="2757"/>
              <a:ext cx="40" cy="41"/>
            </a:xfrm>
            <a:custGeom>
              <a:avLst/>
              <a:gdLst>
                <a:gd name="T0" fmla="*/ 383 w 606"/>
                <a:gd name="T1" fmla="*/ 403 h 597"/>
                <a:gd name="T2" fmla="*/ 189 w 606"/>
                <a:gd name="T3" fmla="*/ 597 h 597"/>
                <a:gd name="T4" fmla="*/ 178 w 606"/>
                <a:gd name="T5" fmla="*/ 586 h 597"/>
                <a:gd name="T6" fmla="*/ 244 w 606"/>
                <a:gd name="T7" fmla="*/ 520 h 597"/>
                <a:gd name="T8" fmla="*/ 123 w 606"/>
                <a:gd name="T9" fmla="*/ 399 h 597"/>
                <a:gd name="T10" fmla="*/ 168 w 606"/>
                <a:gd name="T11" fmla="*/ 390 h 597"/>
                <a:gd name="T12" fmla="*/ 269 w 606"/>
                <a:gd name="T13" fmla="*/ 289 h 597"/>
                <a:gd name="T14" fmla="*/ 179 w 606"/>
                <a:gd name="T15" fmla="*/ 199 h 597"/>
                <a:gd name="T16" fmla="*/ 75 w 606"/>
                <a:gd name="T17" fmla="*/ 304 h 597"/>
                <a:gd name="T18" fmla="*/ 99 w 606"/>
                <a:gd name="T19" fmla="*/ 537 h 597"/>
                <a:gd name="T20" fmla="*/ 90 w 606"/>
                <a:gd name="T21" fmla="*/ 535 h 597"/>
                <a:gd name="T22" fmla="*/ 0 w 606"/>
                <a:gd name="T23" fmla="*/ 236 h 597"/>
                <a:gd name="T24" fmla="*/ 47 w 606"/>
                <a:gd name="T25" fmla="*/ 214 h 597"/>
                <a:gd name="T26" fmla="*/ 51 w 606"/>
                <a:gd name="T27" fmla="*/ 239 h 597"/>
                <a:gd name="T28" fmla="*/ 69 w 606"/>
                <a:gd name="T29" fmla="*/ 287 h 597"/>
                <a:gd name="T30" fmla="*/ 300 w 606"/>
                <a:gd name="T31" fmla="*/ 56 h 597"/>
                <a:gd name="T32" fmla="*/ 300 w 606"/>
                <a:gd name="T33" fmla="*/ 8 h 597"/>
                <a:gd name="T34" fmla="*/ 352 w 606"/>
                <a:gd name="T35" fmla="*/ 1 h 597"/>
                <a:gd name="T36" fmla="*/ 365 w 606"/>
                <a:gd name="T37" fmla="*/ 14 h 597"/>
                <a:gd name="T38" fmla="*/ 203 w 606"/>
                <a:gd name="T39" fmla="*/ 175 h 597"/>
                <a:gd name="T40" fmla="*/ 293 w 606"/>
                <a:gd name="T41" fmla="*/ 265 h 597"/>
                <a:gd name="T42" fmla="*/ 385 w 606"/>
                <a:gd name="T43" fmla="*/ 173 h 597"/>
                <a:gd name="T44" fmla="*/ 385 w 606"/>
                <a:gd name="T45" fmla="*/ 126 h 597"/>
                <a:gd name="T46" fmla="*/ 436 w 606"/>
                <a:gd name="T47" fmla="*/ 118 h 597"/>
                <a:gd name="T48" fmla="*/ 449 w 606"/>
                <a:gd name="T49" fmla="*/ 131 h 597"/>
                <a:gd name="T50" fmla="*/ 304 w 606"/>
                <a:gd name="T51" fmla="*/ 276 h 597"/>
                <a:gd name="T52" fmla="*/ 396 w 606"/>
                <a:gd name="T53" fmla="*/ 368 h 597"/>
                <a:gd name="T54" fmla="*/ 528 w 606"/>
                <a:gd name="T55" fmla="*/ 236 h 597"/>
                <a:gd name="T56" fmla="*/ 528 w 606"/>
                <a:gd name="T57" fmla="*/ 181 h 597"/>
                <a:gd name="T58" fmla="*/ 588 w 606"/>
                <a:gd name="T59" fmla="*/ 172 h 597"/>
                <a:gd name="T60" fmla="*/ 601 w 606"/>
                <a:gd name="T61" fmla="*/ 184 h 597"/>
                <a:gd name="T62" fmla="*/ 407 w 606"/>
                <a:gd name="T63" fmla="*/ 379 h 597"/>
                <a:gd name="T64" fmla="*/ 539 w 606"/>
                <a:gd name="T65" fmla="*/ 511 h 597"/>
                <a:gd name="T66" fmla="*/ 517 w 606"/>
                <a:gd name="T67" fmla="*/ 537 h 597"/>
                <a:gd name="T68" fmla="*/ 383 w 606"/>
                <a:gd name="T69" fmla="*/ 403 h 597"/>
                <a:gd name="T70" fmla="*/ 176 w 606"/>
                <a:gd name="T71" fmla="*/ 404 h 597"/>
                <a:gd name="T72" fmla="*/ 267 w 606"/>
                <a:gd name="T73" fmla="*/ 496 h 597"/>
                <a:gd name="T74" fmla="*/ 372 w 606"/>
                <a:gd name="T75" fmla="*/ 392 h 597"/>
                <a:gd name="T76" fmla="*/ 280 w 606"/>
                <a:gd name="T77" fmla="*/ 300 h 597"/>
                <a:gd name="T78" fmla="*/ 176 w 606"/>
                <a:gd name="T79" fmla="*/ 40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7">
                  <a:moveTo>
                    <a:pt x="383" y="403"/>
                  </a:moveTo>
                  <a:lnTo>
                    <a:pt x="189" y="597"/>
                  </a:lnTo>
                  <a:lnTo>
                    <a:pt x="178" y="586"/>
                  </a:lnTo>
                  <a:lnTo>
                    <a:pt x="244" y="520"/>
                  </a:lnTo>
                  <a:lnTo>
                    <a:pt x="123" y="399"/>
                  </a:lnTo>
                  <a:lnTo>
                    <a:pt x="168" y="390"/>
                  </a:lnTo>
                  <a:lnTo>
                    <a:pt x="269" y="289"/>
                  </a:lnTo>
                  <a:lnTo>
                    <a:pt x="179" y="199"/>
                  </a:lnTo>
                  <a:lnTo>
                    <a:pt x="75" y="304"/>
                  </a:lnTo>
                  <a:cubicBezTo>
                    <a:pt x="102" y="382"/>
                    <a:pt x="110" y="460"/>
                    <a:pt x="99" y="537"/>
                  </a:cubicBezTo>
                  <a:cubicBezTo>
                    <a:pt x="95" y="543"/>
                    <a:pt x="92" y="542"/>
                    <a:pt x="90" y="535"/>
                  </a:cubicBezTo>
                  <a:cubicBezTo>
                    <a:pt x="85" y="420"/>
                    <a:pt x="55" y="320"/>
                    <a:pt x="0" y="236"/>
                  </a:cubicBezTo>
                  <a:lnTo>
                    <a:pt x="47" y="214"/>
                  </a:lnTo>
                  <a:cubicBezTo>
                    <a:pt x="71" y="205"/>
                    <a:pt x="72" y="214"/>
                    <a:pt x="51" y="239"/>
                  </a:cubicBezTo>
                  <a:cubicBezTo>
                    <a:pt x="57" y="255"/>
                    <a:pt x="63" y="271"/>
                    <a:pt x="69" y="287"/>
                  </a:cubicBezTo>
                  <a:lnTo>
                    <a:pt x="300" y="56"/>
                  </a:lnTo>
                  <a:lnTo>
                    <a:pt x="300" y="8"/>
                  </a:lnTo>
                  <a:lnTo>
                    <a:pt x="352" y="1"/>
                  </a:lnTo>
                  <a:cubicBezTo>
                    <a:pt x="365" y="0"/>
                    <a:pt x="370" y="4"/>
                    <a:pt x="365" y="14"/>
                  </a:cubicBezTo>
                  <a:lnTo>
                    <a:pt x="203" y="175"/>
                  </a:lnTo>
                  <a:lnTo>
                    <a:pt x="293" y="265"/>
                  </a:lnTo>
                  <a:lnTo>
                    <a:pt x="385" y="173"/>
                  </a:lnTo>
                  <a:lnTo>
                    <a:pt x="385" y="126"/>
                  </a:lnTo>
                  <a:lnTo>
                    <a:pt x="436" y="118"/>
                  </a:lnTo>
                  <a:cubicBezTo>
                    <a:pt x="450" y="117"/>
                    <a:pt x="454" y="121"/>
                    <a:pt x="449" y="131"/>
                  </a:cubicBezTo>
                  <a:lnTo>
                    <a:pt x="304" y="276"/>
                  </a:lnTo>
                  <a:lnTo>
                    <a:pt x="396" y="368"/>
                  </a:lnTo>
                  <a:lnTo>
                    <a:pt x="528" y="236"/>
                  </a:lnTo>
                  <a:lnTo>
                    <a:pt x="528" y="181"/>
                  </a:lnTo>
                  <a:lnTo>
                    <a:pt x="588" y="172"/>
                  </a:lnTo>
                  <a:cubicBezTo>
                    <a:pt x="602" y="170"/>
                    <a:pt x="606" y="175"/>
                    <a:pt x="601" y="184"/>
                  </a:cubicBezTo>
                  <a:lnTo>
                    <a:pt x="407" y="379"/>
                  </a:lnTo>
                  <a:lnTo>
                    <a:pt x="539" y="511"/>
                  </a:lnTo>
                  <a:cubicBezTo>
                    <a:pt x="538" y="541"/>
                    <a:pt x="530" y="550"/>
                    <a:pt x="517" y="537"/>
                  </a:cubicBezTo>
                  <a:lnTo>
                    <a:pt x="383" y="403"/>
                  </a:lnTo>
                  <a:close/>
                  <a:moveTo>
                    <a:pt x="176" y="404"/>
                  </a:moveTo>
                  <a:lnTo>
                    <a:pt x="267" y="496"/>
                  </a:lnTo>
                  <a:lnTo>
                    <a:pt x="372" y="392"/>
                  </a:lnTo>
                  <a:lnTo>
                    <a:pt x="280" y="300"/>
                  </a:lnTo>
                  <a:lnTo>
                    <a:pt x="176" y="404"/>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2" name="Freeform 109"/>
            <p:cNvSpPr>
              <a:spLocks noEditPoints="1"/>
            </p:cNvSpPr>
            <p:nvPr/>
          </p:nvSpPr>
          <p:spPr bwMode="auto">
            <a:xfrm>
              <a:off x="2263" y="2726"/>
              <a:ext cx="42" cy="45"/>
            </a:xfrm>
            <a:custGeom>
              <a:avLst/>
              <a:gdLst>
                <a:gd name="T0" fmla="*/ 52 w 628"/>
                <a:gd name="T1" fmla="*/ 254 h 654"/>
                <a:gd name="T2" fmla="*/ 330 w 628"/>
                <a:gd name="T3" fmla="*/ 533 h 654"/>
                <a:gd name="T4" fmla="*/ 361 w 628"/>
                <a:gd name="T5" fmla="*/ 546 h 654"/>
                <a:gd name="T6" fmla="*/ 394 w 628"/>
                <a:gd name="T7" fmla="*/ 527 h 654"/>
                <a:gd name="T8" fmla="*/ 413 w 628"/>
                <a:gd name="T9" fmla="*/ 509 h 654"/>
                <a:gd name="T10" fmla="*/ 424 w 628"/>
                <a:gd name="T11" fmla="*/ 520 h 654"/>
                <a:gd name="T12" fmla="*/ 290 w 628"/>
                <a:gd name="T13" fmla="*/ 654 h 654"/>
                <a:gd name="T14" fmla="*/ 279 w 628"/>
                <a:gd name="T15" fmla="*/ 643 h 654"/>
                <a:gd name="T16" fmla="*/ 295 w 628"/>
                <a:gd name="T17" fmla="*/ 626 h 654"/>
                <a:gd name="T18" fmla="*/ 314 w 628"/>
                <a:gd name="T19" fmla="*/ 593 h 654"/>
                <a:gd name="T20" fmla="*/ 301 w 628"/>
                <a:gd name="T21" fmla="*/ 562 h 654"/>
                <a:gd name="T22" fmla="*/ 79 w 628"/>
                <a:gd name="T23" fmla="*/ 340 h 654"/>
                <a:gd name="T24" fmla="*/ 61 w 628"/>
                <a:gd name="T25" fmla="*/ 333 h 654"/>
                <a:gd name="T26" fmla="*/ 44 w 628"/>
                <a:gd name="T27" fmla="*/ 342 h 654"/>
                <a:gd name="T28" fmla="*/ 11 w 628"/>
                <a:gd name="T29" fmla="*/ 375 h 654"/>
                <a:gd name="T30" fmla="*/ 0 w 628"/>
                <a:gd name="T31" fmla="*/ 364 h 654"/>
                <a:gd name="T32" fmla="*/ 17 w 628"/>
                <a:gd name="T33" fmla="*/ 347 h 654"/>
                <a:gd name="T34" fmla="*/ 44 w 628"/>
                <a:gd name="T35" fmla="*/ 305 h 654"/>
                <a:gd name="T36" fmla="*/ 44 w 628"/>
                <a:gd name="T37" fmla="*/ 261 h 654"/>
                <a:gd name="T38" fmla="*/ 52 w 628"/>
                <a:gd name="T39" fmla="*/ 254 h 654"/>
                <a:gd name="T40" fmla="*/ 372 w 628"/>
                <a:gd name="T41" fmla="*/ 44 h 654"/>
                <a:gd name="T42" fmla="*/ 289 w 628"/>
                <a:gd name="T43" fmla="*/ 49 h 654"/>
                <a:gd name="T44" fmla="*/ 284 w 628"/>
                <a:gd name="T45" fmla="*/ 132 h 654"/>
                <a:gd name="T46" fmla="*/ 373 w 628"/>
                <a:gd name="T47" fmla="*/ 255 h 654"/>
                <a:gd name="T48" fmla="*/ 498 w 628"/>
                <a:gd name="T49" fmla="*/ 346 h 654"/>
                <a:gd name="T50" fmla="*/ 581 w 628"/>
                <a:gd name="T51" fmla="*/ 341 h 654"/>
                <a:gd name="T52" fmla="*/ 584 w 628"/>
                <a:gd name="T53" fmla="*/ 260 h 654"/>
                <a:gd name="T54" fmla="*/ 493 w 628"/>
                <a:gd name="T55" fmla="*/ 136 h 654"/>
                <a:gd name="T56" fmla="*/ 372 w 628"/>
                <a:gd name="T57" fmla="*/ 44 h 654"/>
                <a:gd name="T58" fmla="*/ 617 w 628"/>
                <a:gd name="T59" fmla="*/ 246 h 654"/>
                <a:gd name="T60" fmla="*/ 595 w 628"/>
                <a:gd name="T61" fmla="*/ 356 h 654"/>
                <a:gd name="T62" fmla="*/ 485 w 628"/>
                <a:gd name="T63" fmla="*/ 381 h 654"/>
                <a:gd name="T64" fmla="*/ 339 w 628"/>
                <a:gd name="T65" fmla="*/ 290 h 654"/>
                <a:gd name="T66" fmla="*/ 249 w 628"/>
                <a:gd name="T67" fmla="*/ 148 h 654"/>
                <a:gd name="T68" fmla="*/ 274 w 628"/>
                <a:gd name="T69" fmla="*/ 35 h 654"/>
                <a:gd name="T70" fmla="*/ 383 w 628"/>
                <a:gd name="T71" fmla="*/ 11 h 654"/>
                <a:gd name="T72" fmla="*/ 528 w 628"/>
                <a:gd name="T73" fmla="*/ 101 h 654"/>
                <a:gd name="T74" fmla="*/ 617 w 628"/>
                <a:gd name="T75" fmla="*/ 24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8" h="654">
                  <a:moveTo>
                    <a:pt x="52" y="254"/>
                  </a:moveTo>
                  <a:lnTo>
                    <a:pt x="330" y="533"/>
                  </a:lnTo>
                  <a:cubicBezTo>
                    <a:pt x="340" y="542"/>
                    <a:pt x="350" y="547"/>
                    <a:pt x="361" y="546"/>
                  </a:cubicBezTo>
                  <a:cubicBezTo>
                    <a:pt x="372" y="544"/>
                    <a:pt x="383" y="538"/>
                    <a:pt x="394" y="527"/>
                  </a:cubicBezTo>
                  <a:lnTo>
                    <a:pt x="413" y="509"/>
                  </a:lnTo>
                  <a:lnTo>
                    <a:pt x="424" y="520"/>
                  </a:lnTo>
                  <a:lnTo>
                    <a:pt x="290" y="654"/>
                  </a:lnTo>
                  <a:lnTo>
                    <a:pt x="279" y="643"/>
                  </a:lnTo>
                  <a:lnTo>
                    <a:pt x="295" y="626"/>
                  </a:lnTo>
                  <a:cubicBezTo>
                    <a:pt x="308" y="614"/>
                    <a:pt x="314" y="603"/>
                    <a:pt x="314" y="593"/>
                  </a:cubicBezTo>
                  <a:cubicBezTo>
                    <a:pt x="315" y="582"/>
                    <a:pt x="311" y="572"/>
                    <a:pt x="301" y="562"/>
                  </a:cubicBezTo>
                  <a:lnTo>
                    <a:pt x="79" y="340"/>
                  </a:lnTo>
                  <a:cubicBezTo>
                    <a:pt x="74" y="335"/>
                    <a:pt x="68" y="333"/>
                    <a:pt x="61" y="333"/>
                  </a:cubicBezTo>
                  <a:cubicBezTo>
                    <a:pt x="56" y="333"/>
                    <a:pt x="50" y="336"/>
                    <a:pt x="44" y="342"/>
                  </a:cubicBezTo>
                  <a:lnTo>
                    <a:pt x="11" y="375"/>
                  </a:lnTo>
                  <a:lnTo>
                    <a:pt x="0" y="364"/>
                  </a:lnTo>
                  <a:lnTo>
                    <a:pt x="17" y="347"/>
                  </a:lnTo>
                  <a:cubicBezTo>
                    <a:pt x="31" y="333"/>
                    <a:pt x="41" y="319"/>
                    <a:pt x="44" y="305"/>
                  </a:cubicBezTo>
                  <a:cubicBezTo>
                    <a:pt x="49" y="291"/>
                    <a:pt x="49" y="276"/>
                    <a:pt x="44" y="261"/>
                  </a:cubicBezTo>
                  <a:lnTo>
                    <a:pt x="52" y="254"/>
                  </a:lnTo>
                  <a:close/>
                  <a:moveTo>
                    <a:pt x="372" y="44"/>
                  </a:moveTo>
                  <a:cubicBezTo>
                    <a:pt x="336" y="28"/>
                    <a:pt x="309" y="30"/>
                    <a:pt x="289" y="49"/>
                  </a:cubicBezTo>
                  <a:cubicBezTo>
                    <a:pt x="271" y="68"/>
                    <a:pt x="269" y="95"/>
                    <a:pt x="284" y="132"/>
                  </a:cubicBezTo>
                  <a:cubicBezTo>
                    <a:pt x="297" y="167"/>
                    <a:pt x="327" y="208"/>
                    <a:pt x="373" y="255"/>
                  </a:cubicBezTo>
                  <a:cubicBezTo>
                    <a:pt x="421" y="302"/>
                    <a:pt x="463" y="333"/>
                    <a:pt x="498" y="346"/>
                  </a:cubicBezTo>
                  <a:cubicBezTo>
                    <a:pt x="536" y="360"/>
                    <a:pt x="564" y="358"/>
                    <a:pt x="581" y="341"/>
                  </a:cubicBezTo>
                  <a:cubicBezTo>
                    <a:pt x="599" y="323"/>
                    <a:pt x="600" y="296"/>
                    <a:pt x="584" y="260"/>
                  </a:cubicBezTo>
                  <a:cubicBezTo>
                    <a:pt x="568" y="222"/>
                    <a:pt x="538" y="181"/>
                    <a:pt x="493" y="136"/>
                  </a:cubicBezTo>
                  <a:cubicBezTo>
                    <a:pt x="449" y="92"/>
                    <a:pt x="408" y="61"/>
                    <a:pt x="372" y="44"/>
                  </a:cubicBezTo>
                  <a:close/>
                  <a:moveTo>
                    <a:pt x="617" y="246"/>
                  </a:moveTo>
                  <a:cubicBezTo>
                    <a:pt x="628" y="293"/>
                    <a:pt x="621" y="330"/>
                    <a:pt x="595" y="356"/>
                  </a:cubicBezTo>
                  <a:cubicBezTo>
                    <a:pt x="568" y="383"/>
                    <a:pt x="532" y="391"/>
                    <a:pt x="485" y="381"/>
                  </a:cubicBezTo>
                  <a:cubicBezTo>
                    <a:pt x="439" y="372"/>
                    <a:pt x="390" y="341"/>
                    <a:pt x="339" y="290"/>
                  </a:cubicBezTo>
                  <a:cubicBezTo>
                    <a:pt x="290" y="241"/>
                    <a:pt x="260" y="194"/>
                    <a:pt x="249" y="148"/>
                  </a:cubicBezTo>
                  <a:cubicBezTo>
                    <a:pt x="238" y="101"/>
                    <a:pt x="246" y="63"/>
                    <a:pt x="274" y="35"/>
                  </a:cubicBezTo>
                  <a:cubicBezTo>
                    <a:pt x="301" y="8"/>
                    <a:pt x="337" y="0"/>
                    <a:pt x="383" y="11"/>
                  </a:cubicBezTo>
                  <a:cubicBezTo>
                    <a:pt x="430" y="22"/>
                    <a:pt x="479" y="52"/>
                    <a:pt x="528" y="101"/>
                  </a:cubicBezTo>
                  <a:cubicBezTo>
                    <a:pt x="576" y="150"/>
                    <a:pt x="606" y="198"/>
                    <a:pt x="617" y="246"/>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3" name="Freeform 110"/>
            <p:cNvSpPr>
              <a:spLocks noEditPoints="1"/>
            </p:cNvSpPr>
            <p:nvPr/>
          </p:nvSpPr>
          <p:spPr bwMode="auto">
            <a:xfrm>
              <a:off x="2296" y="2695"/>
              <a:ext cx="38" cy="47"/>
            </a:xfrm>
            <a:custGeom>
              <a:avLst/>
              <a:gdLst>
                <a:gd name="T0" fmla="*/ 311 w 565"/>
                <a:gd name="T1" fmla="*/ 550 h 692"/>
                <a:gd name="T2" fmla="*/ 284 w 565"/>
                <a:gd name="T3" fmla="*/ 684 h 692"/>
                <a:gd name="T4" fmla="*/ 275 w 565"/>
                <a:gd name="T5" fmla="*/ 682 h 692"/>
                <a:gd name="T6" fmla="*/ 284 w 565"/>
                <a:gd name="T7" fmla="*/ 526 h 692"/>
                <a:gd name="T8" fmla="*/ 205 w 565"/>
                <a:gd name="T9" fmla="*/ 392 h 692"/>
                <a:gd name="T10" fmla="*/ 0 w 565"/>
                <a:gd name="T11" fmla="*/ 187 h 692"/>
                <a:gd name="T12" fmla="*/ 44 w 565"/>
                <a:gd name="T13" fmla="*/ 176 h 692"/>
                <a:gd name="T14" fmla="*/ 185 w 565"/>
                <a:gd name="T15" fmla="*/ 35 h 692"/>
                <a:gd name="T16" fmla="*/ 181 w 565"/>
                <a:gd name="T17" fmla="*/ 9 h 692"/>
                <a:gd name="T18" fmla="*/ 225 w 565"/>
                <a:gd name="T19" fmla="*/ 1 h 692"/>
                <a:gd name="T20" fmla="*/ 231 w 565"/>
                <a:gd name="T21" fmla="*/ 22 h 692"/>
                <a:gd name="T22" fmla="*/ 544 w 565"/>
                <a:gd name="T23" fmla="*/ 335 h 692"/>
                <a:gd name="T24" fmla="*/ 565 w 565"/>
                <a:gd name="T25" fmla="*/ 381 h 692"/>
                <a:gd name="T26" fmla="*/ 548 w 565"/>
                <a:gd name="T27" fmla="*/ 420 h 692"/>
                <a:gd name="T28" fmla="*/ 528 w 565"/>
                <a:gd name="T29" fmla="*/ 414 h 692"/>
                <a:gd name="T30" fmla="*/ 510 w 565"/>
                <a:gd name="T31" fmla="*/ 414 h 692"/>
                <a:gd name="T32" fmla="*/ 471 w 565"/>
                <a:gd name="T33" fmla="*/ 438 h 692"/>
                <a:gd name="T34" fmla="*/ 464 w 565"/>
                <a:gd name="T35" fmla="*/ 431 h 692"/>
                <a:gd name="T36" fmla="*/ 511 w 565"/>
                <a:gd name="T37" fmla="*/ 383 h 692"/>
                <a:gd name="T38" fmla="*/ 511 w 565"/>
                <a:gd name="T39" fmla="*/ 350 h 692"/>
                <a:gd name="T40" fmla="*/ 409 w 565"/>
                <a:gd name="T41" fmla="*/ 247 h 692"/>
                <a:gd name="T42" fmla="*/ 258 w 565"/>
                <a:gd name="T43" fmla="*/ 398 h 692"/>
                <a:gd name="T44" fmla="*/ 311 w 565"/>
                <a:gd name="T45" fmla="*/ 550 h 692"/>
                <a:gd name="T46" fmla="*/ 156 w 565"/>
                <a:gd name="T47" fmla="*/ 295 h 692"/>
                <a:gd name="T48" fmla="*/ 247 w 565"/>
                <a:gd name="T49" fmla="*/ 387 h 692"/>
                <a:gd name="T50" fmla="*/ 398 w 565"/>
                <a:gd name="T51" fmla="*/ 236 h 692"/>
                <a:gd name="T52" fmla="*/ 306 w 565"/>
                <a:gd name="T53" fmla="*/ 145 h 692"/>
                <a:gd name="T54" fmla="*/ 156 w 565"/>
                <a:gd name="T55" fmla="*/ 295 h 692"/>
                <a:gd name="T56" fmla="*/ 51 w 565"/>
                <a:gd name="T57" fmla="*/ 190 h 692"/>
                <a:gd name="T58" fmla="*/ 145 w 565"/>
                <a:gd name="T59" fmla="*/ 284 h 692"/>
                <a:gd name="T60" fmla="*/ 295 w 565"/>
                <a:gd name="T61" fmla="*/ 134 h 692"/>
                <a:gd name="T62" fmla="*/ 201 w 565"/>
                <a:gd name="T63" fmla="*/ 40 h 692"/>
                <a:gd name="T64" fmla="*/ 51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1" y="550"/>
                  </a:moveTo>
                  <a:cubicBezTo>
                    <a:pt x="311" y="596"/>
                    <a:pt x="302" y="641"/>
                    <a:pt x="284" y="684"/>
                  </a:cubicBezTo>
                  <a:cubicBezTo>
                    <a:pt x="278" y="692"/>
                    <a:pt x="275" y="692"/>
                    <a:pt x="275" y="682"/>
                  </a:cubicBezTo>
                  <a:cubicBezTo>
                    <a:pt x="291" y="617"/>
                    <a:pt x="294" y="565"/>
                    <a:pt x="284" y="526"/>
                  </a:cubicBezTo>
                  <a:cubicBezTo>
                    <a:pt x="272" y="477"/>
                    <a:pt x="245" y="432"/>
                    <a:pt x="205" y="392"/>
                  </a:cubicBezTo>
                  <a:lnTo>
                    <a:pt x="0" y="187"/>
                  </a:lnTo>
                  <a:lnTo>
                    <a:pt x="44" y="176"/>
                  </a:lnTo>
                  <a:lnTo>
                    <a:pt x="185" y="35"/>
                  </a:lnTo>
                  <a:lnTo>
                    <a:pt x="181" y="9"/>
                  </a:lnTo>
                  <a:lnTo>
                    <a:pt x="225" y="1"/>
                  </a:lnTo>
                  <a:cubicBezTo>
                    <a:pt x="239" y="0"/>
                    <a:pt x="241" y="7"/>
                    <a:pt x="231" y="22"/>
                  </a:cubicBezTo>
                  <a:lnTo>
                    <a:pt x="544" y="335"/>
                  </a:lnTo>
                  <a:cubicBezTo>
                    <a:pt x="558" y="349"/>
                    <a:pt x="565" y="364"/>
                    <a:pt x="565" y="381"/>
                  </a:cubicBezTo>
                  <a:cubicBezTo>
                    <a:pt x="565" y="396"/>
                    <a:pt x="559" y="409"/>
                    <a:pt x="548" y="420"/>
                  </a:cubicBezTo>
                  <a:cubicBezTo>
                    <a:pt x="543" y="425"/>
                    <a:pt x="536" y="423"/>
                    <a:pt x="528" y="414"/>
                  </a:cubicBezTo>
                  <a:cubicBezTo>
                    <a:pt x="523" y="409"/>
                    <a:pt x="517" y="409"/>
                    <a:pt x="510" y="414"/>
                  </a:cubicBezTo>
                  <a:lnTo>
                    <a:pt x="471" y="438"/>
                  </a:lnTo>
                  <a:cubicBezTo>
                    <a:pt x="461" y="440"/>
                    <a:pt x="459" y="438"/>
                    <a:pt x="464" y="431"/>
                  </a:cubicBezTo>
                  <a:lnTo>
                    <a:pt x="511" y="383"/>
                  </a:lnTo>
                  <a:cubicBezTo>
                    <a:pt x="522" y="372"/>
                    <a:pt x="522" y="361"/>
                    <a:pt x="511" y="350"/>
                  </a:cubicBezTo>
                  <a:lnTo>
                    <a:pt x="409" y="247"/>
                  </a:lnTo>
                  <a:lnTo>
                    <a:pt x="258" y="398"/>
                  </a:lnTo>
                  <a:cubicBezTo>
                    <a:pt x="294" y="443"/>
                    <a:pt x="311" y="494"/>
                    <a:pt x="311" y="550"/>
                  </a:cubicBezTo>
                  <a:close/>
                  <a:moveTo>
                    <a:pt x="156" y="295"/>
                  </a:moveTo>
                  <a:lnTo>
                    <a:pt x="247" y="387"/>
                  </a:lnTo>
                  <a:lnTo>
                    <a:pt x="398" y="236"/>
                  </a:lnTo>
                  <a:lnTo>
                    <a:pt x="306" y="145"/>
                  </a:lnTo>
                  <a:lnTo>
                    <a:pt x="156" y="295"/>
                  </a:lnTo>
                  <a:close/>
                  <a:moveTo>
                    <a:pt x="51" y="190"/>
                  </a:moveTo>
                  <a:lnTo>
                    <a:pt x="145" y="284"/>
                  </a:lnTo>
                  <a:lnTo>
                    <a:pt x="295" y="134"/>
                  </a:lnTo>
                  <a:lnTo>
                    <a:pt x="201" y="40"/>
                  </a:lnTo>
                  <a:lnTo>
                    <a:pt x="51"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4" name="Freeform 111"/>
            <p:cNvSpPr>
              <a:spLocks noEditPoints="1"/>
            </p:cNvSpPr>
            <p:nvPr/>
          </p:nvSpPr>
          <p:spPr bwMode="auto">
            <a:xfrm>
              <a:off x="2397" y="2822"/>
              <a:ext cx="82" cy="71"/>
            </a:xfrm>
            <a:custGeom>
              <a:avLst/>
              <a:gdLst>
                <a:gd name="T0" fmla="*/ 314 w 611"/>
                <a:gd name="T1" fmla="*/ 311 h 520"/>
                <a:gd name="T2" fmla="*/ 283 w 611"/>
                <a:gd name="T3" fmla="*/ 488 h 520"/>
                <a:gd name="T4" fmla="*/ 198 w 611"/>
                <a:gd name="T5" fmla="*/ 427 h 520"/>
                <a:gd name="T6" fmla="*/ 99 w 611"/>
                <a:gd name="T7" fmla="*/ 515 h 520"/>
                <a:gd name="T8" fmla="*/ 90 w 611"/>
                <a:gd name="T9" fmla="*/ 318 h 520"/>
                <a:gd name="T10" fmla="*/ 0 w 611"/>
                <a:gd name="T11" fmla="*/ 397 h 520"/>
                <a:gd name="T12" fmla="*/ 156 w 611"/>
                <a:gd name="T13" fmla="*/ 214 h 520"/>
                <a:gd name="T14" fmla="*/ 192 w 611"/>
                <a:gd name="T15" fmla="*/ 216 h 520"/>
                <a:gd name="T16" fmla="*/ 204 w 611"/>
                <a:gd name="T17" fmla="*/ 409 h 520"/>
                <a:gd name="T18" fmla="*/ 277 w 611"/>
                <a:gd name="T19" fmla="*/ 309 h 520"/>
                <a:gd name="T20" fmla="*/ 206 w 611"/>
                <a:gd name="T21" fmla="*/ 259 h 520"/>
                <a:gd name="T22" fmla="*/ 218 w 611"/>
                <a:gd name="T23" fmla="*/ 373 h 520"/>
                <a:gd name="T24" fmla="*/ 173 w 611"/>
                <a:gd name="T25" fmla="*/ 264 h 520"/>
                <a:gd name="T26" fmla="*/ 40 w 611"/>
                <a:gd name="T27" fmla="*/ 404 h 520"/>
                <a:gd name="T28" fmla="*/ 133 w 611"/>
                <a:gd name="T29" fmla="*/ 442 h 520"/>
                <a:gd name="T30" fmla="*/ 40 w 611"/>
                <a:gd name="T31" fmla="*/ 410 h 520"/>
                <a:gd name="T32" fmla="*/ 339 w 611"/>
                <a:gd name="T33" fmla="*/ 232 h 520"/>
                <a:gd name="T34" fmla="*/ 413 w 611"/>
                <a:gd name="T35" fmla="*/ 369 h 520"/>
                <a:gd name="T36" fmla="*/ 347 w 611"/>
                <a:gd name="T37" fmla="*/ 264 h 520"/>
                <a:gd name="T38" fmla="*/ 288 w 611"/>
                <a:gd name="T39" fmla="*/ 177 h 520"/>
                <a:gd name="T40" fmla="*/ 341 w 611"/>
                <a:gd name="T41" fmla="*/ 71 h 520"/>
                <a:gd name="T42" fmla="*/ 333 w 611"/>
                <a:gd name="T43" fmla="*/ 31 h 520"/>
                <a:gd name="T44" fmla="*/ 351 w 611"/>
                <a:gd name="T45" fmla="*/ 57 h 520"/>
                <a:gd name="T46" fmla="*/ 430 w 611"/>
                <a:gd name="T47" fmla="*/ 35 h 520"/>
                <a:gd name="T48" fmla="*/ 460 w 611"/>
                <a:gd name="T49" fmla="*/ 3 h 520"/>
                <a:gd name="T50" fmla="*/ 386 w 611"/>
                <a:gd name="T51" fmla="*/ 90 h 520"/>
                <a:gd name="T52" fmla="*/ 454 w 611"/>
                <a:gd name="T53" fmla="*/ 66 h 520"/>
                <a:gd name="T54" fmla="*/ 479 w 611"/>
                <a:gd name="T55" fmla="*/ 73 h 520"/>
                <a:gd name="T56" fmla="*/ 577 w 611"/>
                <a:gd name="T57" fmla="*/ 150 h 520"/>
                <a:gd name="T58" fmla="*/ 564 w 611"/>
                <a:gd name="T59" fmla="*/ 105 h 520"/>
                <a:gd name="T60" fmla="*/ 590 w 611"/>
                <a:gd name="T61" fmla="*/ 137 h 520"/>
                <a:gd name="T62" fmla="*/ 611 w 611"/>
                <a:gd name="T63" fmla="*/ 151 h 520"/>
                <a:gd name="T64" fmla="*/ 504 w 611"/>
                <a:gd name="T65" fmla="*/ 177 h 520"/>
                <a:gd name="T66" fmla="*/ 491 w 611"/>
                <a:gd name="T67" fmla="*/ 284 h 520"/>
                <a:gd name="T68" fmla="*/ 375 w 611"/>
                <a:gd name="T69" fmla="*/ 101 h 520"/>
                <a:gd name="T70" fmla="*/ 334 w 611"/>
                <a:gd name="T71" fmla="*/ 227 h 520"/>
                <a:gd name="T72" fmla="*/ 375 w 611"/>
                <a:gd name="T73" fmla="*/ 169 h 520"/>
                <a:gd name="T74" fmla="*/ 400 w 611"/>
                <a:gd name="T75" fmla="*/ 177 h 520"/>
                <a:gd name="T76" fmla="*/ 458 w 611"/>
                <a:gd name="T77" fmla="*/ 271 h 520"/>
                <a:gd name="T78" fmla="*/ 433 w 611"/>
                <a:gd name="T79" fmla="*/ 278 h 520"/>
                <a:gd name="T80" fmla="*/ 408 w 611"/>
                <a:gd name="T81" fmla="*/ 286 h 520"/>
                <a:gd name="T82" fmla="*/ 437 w 611"/>
                <a:gd name="T83" fmla="*/ 246 h 520"/>
                <a:gd name="T84" fmla="*/ 339 w 611"/>
                <a:gd name="T85" fmla="*/ 232 h 520"/>
                <a:gd name="T86" fmla="*/ 361 w 611"/>
                <a:gd name="T87" fmla="*/ 27 h 520"/>
                <a:gd name="T88" fmla="*/ 414 w 611"/>
                <a:gd name="T89" fmla="*/ 12 h 520"/>
                <a:gd name="T90" fmla="*/ 402 w 611"/>
                <a:gd name="T91" fmla="*/ 2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1" h="520">
                  <a:moveTo>
                    <a:pt x="307" y="305"/>
                  </a:moveTo>
                  <a:cubicBezTo>
                    <a:pt x="314" y="304"/>
                    <a:pt x="316" y="306"/>
                    <a:pt x="314" y="311"/>
                  </a:cubicBezTo>
                  <a:lnTo>
                    <a:pt x="210" y="415"/>
                  </a:lnTo>
                  <a:lnTo>
                    <a:pt x="283" y="488"/>
                  </a:lnTo>
                  <a:cubicBezTo>
                    <a:pt x="283" y="503"/>
                    <a:pt x="279" y="508"/>
                    <a:pt x="272" y="501"/>
                  </a:cubicBezTo>
                  <a:lnTo>
                    <a:pt x="198" y="427"/>
                  </a:lnTo>
                  <a:lnTo>
                    <a:pt x="104" y="520"/>
                  </a:lnTo>
                  <a:lnTo>
                    <a:pt x="99" y="515"/>
                  </a:lnTo>
                  <a:lnTo>
                    <a:pt x="192" y="421"/>
                  </a:lnTo>
                  <a:lnTo>
                    <a:pt x="90" y="318"/>
                  </a:lnTo>
                  <a:lnTo>
                    <a:pt x="5" y="403"/>
                  </a:lnTo>
                  <a:lnTo>
                    <a:pt x="0" y="397"/>
                  </a:lnTo>
                  <a:lnTo>
                    <a:pt x="156" y="241"/>
                  </a:lnTo>
                  <a:lnTo>
                    <a:pt x="156" y="214"/>
                  </a:lnTo>
                  <a:lnTo>
                    <a:pt x="186" y="209"/>
                  </a:lnTo>
                  <a:cubicBezTo>
                    <a:pt x="193" y="209"/>
                    <a:pt x="195" y="211"/>
                    <a:pt x="192" y="216"/>
                  </a:cubicBezTo>
                  <a:lnTo>
                    <a:pt x="102" y="306"/>
                  </a:lnTo>
                  <a:lnTo>
                    <a:pt x="204" y="409"/>
                  </a:lnTo>
                  <a:lnTo>
                    <a:pt x="277" y="337"/>
                  </a:lnTo>
                  <a:lnTo>
                    <a:pt x="277" y="309"/>
                  </a:lnTo>
                  <a:lnTo>
                    <a:pt x="307" y="305"/>
                  </a:lnTo>
                  <a:close/>
                  <a:moveTo>
                    <a:pt x="206" y="259"/>
                  </a:moveTo>
                  <a:cubicBezTo>
                    <a:pt x="216" y="259"/>
                    <a:pt x="214" y="264"/>
                    <a:pt x="200" y="274"/>
                  </a:cubicBezTo>
                  <a:cubicBezTo>
                    <a:pt x="209" y="309"/>
                    <a:pt x="215" y="342"/>
                    <a:pt x="218" y="373"/>
                  </a:cubicBezTo>
                  <a:cubicBezTo>
                    <a:pt x="217" y="377"/>
                    <a:pt x="215" y="377"/>
                    <a:pt x="214" y="374"/>
                  </a:cubicBezTo>
                  <a:cubicBezTo>
                    <a:pt x="204" y="336"/>
                    <a:pt x="190" y="300"/>
                    <a:pt x="173" y="264"/>
                  </a:cubicBezTo>
                  <a:lnTo>
                    <a:pt x="206" y="259"/>
                  </a:lnTo>
                  <a:close/>
                  <a:moveTo>
                    <a:pt x="40" y="404"/>
                  </a:moveTo>
                  <a:cubicBezTo>
                    <a:pt x="80" y="399"/>
                    <a:pt x="109" y="405"/>
                    <a:pt x="127" y="424"/>
                  </a:cubicBezTo>
                  <a:cubicBezTo>
                    <a:pt x="135" y="432"/>
                    <a:pt x="137" y="438"/>
                    <a:pt x="133" y="442"/>
                  </a:cubicBezTo>
                  <a:cubicBezTo>
                    <a:pt x="129" y="446"/>
                    <a:pt x="124" y="446"/>
                    <a:pt x="118" y="442"/>
                  </a:cubicBezTo>
                  <a:cubicBezTo>
                    <a:pt x="96" y="423"/>
                    <a:pt x="70" y="412"/>
                    <a:pt x="40" y="410"/>
                  </a:cubicBezTo>
                  <a:cubicBezTo>
                    <a:pt x="35" y="409"/>
                    <a:pt x="35" y="407"/>
                    <a:pt x="40" y="404"/>
                  </a:cubicBezTo>
                  <a:close/>
                  <a:moveTo>
                    <a:pt x="339" y="232"/>
                  </a:moveTo>
                  <a:lnTo>
                    <a:pt x="358" y="250"/>
                  </a:lnTo>
                  <a:cubicBezTo>
                    <a:pt x="388" y="281"/>
                    <a:pt x="407" y="320"/>
                    <a:pt x="413" y="369"/>
                  </a:cubicBezTo>
                  <a:cubicBezTo>
                    <a:pt x="412" y="374"/>
                    <a:pt x="410" y="374"/>
                    <a:pt x="408" y="371"/>
                  </a:cubicBezTo>
                  <a:cubicBezTo>
                    <a:pt x="395" y="327"/>
                    <a:pt x="375" y="292"/>
                    <a:pt x="347" y="264"/>
                  </a:cubicBezTo>
                  <a:lnTo>
                    <a:pt x="265" y="182"/>
                  </a:lnTo>
                  <a:lnTo>
                    <a:pt x="288" y="177"/>
                  </a:lnTo>
                  <a:lnTo>
                    <a:pt x="369" y="96"/>
                  </a:lnTo>
                  <a:cubicBezTo>
                    <a:pt x="359" y="88"/>
                    <a:pt x="350" y="79"/>
                    <a:pt x="341" y="71"/>
                  </a:cubicBezTo>
                  <a:lnTo>
                    <a:pt x="314" y="44"/>
                  </a:lnTo>
                  <a:lnTo>
                    <a:pt x="333" y="31"/>
                  </a:lnTo>
                  <a:cubicBezTo>
                    <a:pt x="340" y="28"/>
                    <a:pt x="342" y="33"/>
                    <a:pt x="339" y="45"/>
                  </a:cubicBezTo>
                  <a:lnTo>
                    <a:pt x="351" y="57"/>
                  </a:lnTo>
                  <a:cubicBezTo>
                    <a:pt x="360" y="66"/>
                    <a:pt x="369" y="75"/>
                    <a:pt x="380" y="84"/>
                  </a:cubicBezTo>
                  <a:lnTo>
                    <a:pt x="430" y="35"/>
                  </a:lnTo>
                  <a:lnTo>
                    <a:pt x="430" y="7"/>
                  </a:lnTo>
                  <a:lnTo>
                    <a:pt x="460" y="3"/>
                  </a:lnTo>
                  <a:cubicBezTo>
                    <a:pt x="467" y="2"/>
                    <a:pt x="469" y="4"/>
                    <a:pt x="467" y="9"/>
                  </a:cubicBezTo>
                  <a:lnTo>
                    <a:pt x="386" y="90"/>
                  </a:lnTo>
                  <a:cubicBezTo>
                    <a:pt x="424" y="121"/>
                    <a:pt x="458" y="142"/>
                    <a:pt x="485" y="152"/>
                  </a:cubicBezTo>
                  <a:cubicBezTo>
                    <a:pt x="478" y="123"/>
                    <a:pt x="467" y="94"/>
                    <a:pt x="454" y="66"/>
                  </a:cubicBezTo>
                  <a:lnTo>
                    <a:pt x="479" y="58"/>
                  </a:lnTo>
                  <a:cubicBezTo>
                    <a:pt x="488" y="55"/>
                    <a:pt x="488" y="60"/>
                    <a:pt x="479" y="73"/>
                  </a:cubicBezTo>
                  <a:cubicBezTo>
                    <a:pt x="489" y="101"/>
                    <a:pt x="497" y="130"/>
                    <a:pt x="502" y="158"/>
                  </a:cubicBezTo>
                  <a:cubicBezTo>
                    <a:pt x="533" y="163"/>
                    <a:pt x="558" y="161"/>
                    <a:pt x="577" y="150"/>
                  </a:cubicBezTo>
                  <a:cubicBezTo>
                    <a:pt x="581" y="147"/>
                    <a:pt x="582" y="144"/>
                    <a:pt x="580" y="139"/>
                  </a:cubicBezTo>
                  <a:lnTo>
                    <a:pt x="564" y="105"/>
                  </a:lnTo>
                  <a:cubicBezTo>
                    <a:pt x="564" y="100"/>
                    <a:pt x="565" y="99"/>
                    <a:pt x="568" y="102"/>
                  </a:cubicBezTo>
                  <a:lnTo>
                    <a:pt x="590" y="137"/>
                  </a:lnTo>
                  <a:cubicBezTo>
                    <a:pt x="595" y="141"/>
                    <a:pt x="598" y="143"/>
                    <a:pt x="601" y="142"/>
                  </a:cubicBezTo>
                  <a:cubicBezTo>
                    <a:pt x="608" y="143"/>
                    <a:pt x="611" y="147"/>
                    <a:pt x="611" y="151"/>
                  </a:cubicBezTo>
                  <a:cubicBezTo>
                    <a:pt x="610" y="154"/>
                    <a:pt x="608" y="158"/>
                    <a:pt x="603" y="161"/>
                  </a:cubicBezTo>
                  <a:cubicBezTo>
                    <a:pt x="579" y="178"/>
                    <a:pt x="546" y="183"/>
                    <a:pt x="504" y="177"/>
                  </a:cubicBezTo>
                  <a:cubicBezTo>
                    <a:pt x="507" y="216"/>
                    <a:pt x="505" y="252"/>
                    <a:pt x="496" y="286"/>
                  </a:cubicBezTo>
                  <a:cubicBezTo>
                    <a:pt x="493" y="289"/>
                    <a:pt x="491" y="289"/>
                    <a:pt x="491" y="284"/>
                  </a:cubicBezTo>
                  <a:cubicBezTo>
                    <a:pt x="495" y="248"/>
                    <a:pt x="495" y="211"/>
                    <a:pt x="490" y="173"/>
                  </a:cubicBezTo>
                  <a:cubicBezTo>
                    <a:pt x="454" y="159"/>
                    <a:pt x="415" y="135"/>
                    <a:pt x="375" y="101"/>
                  </a:cubicBezTo>
                  <a:lnTo>
                    <a:pt x="292" y="184"/>
                  </a:lnTo>
                  <a:lnTo>
                    <a:pt x="334" y="227"/>
                  </a:lnTo>
                  <a:lnTo>
                    <a:pt x="376" y="184"/>
                  </a:lnTo>
                  <a:lnTo>
                    <a:pt x="375" y="169"/>
                  </a:lnTo>
                  <a:lnTo>
                    <a:pt x="398" y="164"/>
                  </a:lnTo>
                  <a:cubicBezTo>
                    <a:pt x="407" y="160"/>
                    <a:pt x="408" y="164"/>
                    <a:pt x="400" y="177"/>
                  </a:cubicBezTo>
                  <a:cubicBezTo>
                    <a:pt x="419" y="198"/>
                    <a:pt x="437" y="218"/>
                    <a:pt x="452" y="239"/>
                  </a:cubicBezTo>
                  <a:cubicBezTo>
                    <a:pt x="460" y="249"/>
                    <a:pt x="462" y="260"/>
                    <a:pt x="458" y="271"/>
                  </a:cubicBezTo>
                  <a:cubicBezTo>
                    <a:pt x="455" y="280"/>
                    <a:pt x="450" y="283"/>
                    <a:pt x="446" y="278"/>
                  </a:cubicBezTo>
                  <a:cubicBezTo>
                    <a:pt x="443" y="276"/>
                    <a:pt x="439" y="276"/>
                    <a:pt x="433" y="278"/>
                  </a:cubicBezTo>
                  <a:lnTo>
                    <a:pt x="410" y="290"/>
                  </a:lnTo>
                  <a:cubicBezTo>
                    <a:pt x="407" y="290"/>
                    <a:pt x="407" y="289"/>
                    <a:pt x="408" y="286"/>
                  </a:cubicBezTo>
                  <a:lnTo>
                    <a:pt x="435" y="266"/>
                  </a:lnTo>
                  <a:cubicBezTo>
                    <a:pt x="442" y="261"/>
                    <a:pt x="443" y="254"/>
                    <a:pt x="437" y="246"/>
                  </a:cubicBezTo>
                  <a:cubicBezTo>
                    <a:pt x="424" y="228"/>
                    <a:pt x="407" y="207"/>
                    <a:pt x="386" y="185"/>
                  </a:cubicBezTo>
                  <a:lnTo>
                    <a:pt x="339" y="232"/>
                  </a:lnTo>
                  <a:close/>
                  <a:moveTo>
                    <a:pt x="402" y="25"/>
                  </a:moveTo>
                  <a:cubicBezTo>
                    <a:pt x="391" y="21"/>
                    <a:pt x="377" y="22"/>
                    <a:pt x="361" y="27"/>
                  </a:cubicBezTo>
                  <a:cubicBezTo>
                    <a:pt x="358" y="28"/>
                    <a:pt x="356" y="27"/>
                    <a:pt x="358" y="23"/>
                  </a:cubicBezTo>
                  <a:cubicBezTo>
                    <a:pt x="384" y="4"/>
                    <a:pt x="403" y="0"/>
                    <a:pt x="414" y="12"/>
                  </a:cubicBezTo>
                  <a:cubicBezTo>
                    <a:pt x="418" y="16"/>
                    <a:pt x="418" y="19"/>
                    <a:pt x="414" y="23"/>
                  </a:cubicBezTo>
                  <a:cubicBezTo>
                    <a:pt x="411" y="26"/>
                    <a:pt x="407" y="27"/>
                    <a:pt x="402" y="25"/>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5" name="Freeform 112"/>
            <p:cNvSpPr>
              <a:spLocks noEditPoints="1"/>
            </p:cNvSpPr>
            <p:nvPr/>
          </p:nvSpPr>
          <p:spPr bwMode="auto">
            <a:xfrm>
              <a:off x="2463" y="2790"/>
              <a:ext cx="43" cy="47"/>
            </a:xfrm>
            <a:custGeom>
              <a:avLst/>
              <a:gdLst>
                <a:gd name="T0" fmla="*/ 89 w 323"/>
                <a:gd name="T1" fmla="*/ 153 h 345"/>
                <a:gd name="T2" fmla="*/ 26 w 323"/>
                <a:gd name="T3" fmla="*/ 149 h 345"/>
                <a:gd name="T4" fmla="*/ 21 w 323"/>
                <a:gd name="T5" fmla="*/ 197 h 345"/>
                <a:gd name="T6" fmla="*/ 44 w 323"/>
                <a:gd name="T7" fmla="*/ 207 h 345"/>
                <a:gd name="T8" fmla="*/ 44 w 323"/>
                <a:gd name="T9" fmla="*/ 225 h 345"/>
                <a:gd name="T10" fmla="*/ 18 w 323"/>
                <a:gd name="T11" fmla="*/ 223 h 345"/>
                <a:gd name="T12" fmla="*/ 22 w 323"/>
                <a:gd name="T13" fmla="*/ 141 h 345"/>
                <a:gd name="T14" fmla="*/ 103 w 323"/>
                <a:gd name="T15" fmla="*/ 136 h 345"/>
                <a:gd name="T16" fmla="*/ 125 w 323"/>
                <a:gd name="T17" fmla="*/ 200 h 345"/>
                <a:gd name="T18" fmla="*/ 131 w 323"/>
                <a:gd name="T19" fmla="*/ 321 h 345"/>
                <a:gd name="T20" fmla="*/ 192 w 323"/>
                <a:gd name="T21" fmla="*/ 247 h 345"/>
                <a:gd name="T22" fmla="*/ 186 w 323"/>
                <a:gd name="T23" fmla="*/ 215 h 345"/>
                <a:gd name="T24" fmla="*/ 134 w 323"/>
                <a:gd name="T25" fmla="*/ 345 h 345"/>
                <a:gd name="T26" fmla="*/ 116 w 323"/>
                <a:gd name="T27" fmla="*/ 297 h 345"/>
                <a:gd name="T28" fmla="*/ 108 w 323"/>
                <a:gd name="T29" fmla="*/ 186 h 345"/>
                <a:gd name="T30" fmla="*/ 227 w 323"/>
                <a:gd name="T31" fmla="*/ 178 h 345"/>
                <a:gd name="T32" fmla="*/ 294 w 323"/>
                <a:gd name="T33" fmla="*/ 177 h 345"/>
                <a:gd name="T34" fmla="*/ 294 w 323"/>
                <a:gd name="T35" fmla="*/ 112 h 345"/>
                <a:gd name="T36" fmla="*/ 207 w 323"/>
                <a:gd name="T37" fmla="*/ 113 h 345"/>
                <a:gd name="T38" fmla="*/ 274 w 323"/>
                <a:gd name="T39" fmla="*/ 79 h 345"/>
                <a:gd name="T40" fmla="*/ 322 w 323"/>
                <a:gd name="T41" fmla="*/ 137 h 345"/>
                <a:gd name="T42" fmla="*/ 255 w 323"/>
                <a:gd name="T43" fmla="*/ 204 h 345"/>
                <a:gd name="T44" fmla="*/ 195 w 323"/>
                <a:gd name="T45" fmla="*/ 157 h 345"/>
                <a:gd name="T46" fmla="*/ 161 w 323"/>
                <a:gd name="T47" fmla="*/ 118 h 345"/>
                <a:gd name="T48" fmla="*/ 119 w 323"/>
                <a:gd name="T49" fmla="*/ 65 h 345"/>
                <a:gd name="T50" fmla="*/ 184 w 323"/>
                <a:gd name="T51" fmla="*/ 1 h 345"/>
                <a:gd name="T52" fmla="*/ 235 w 323"/>
                <a:gd name="T53" fmla="*/ 43 h 345"/>
                <a:gd name="T54" fmla="*/ 274 w 323"/>
                <a:gd name="T55" fmla="*/ 79 h 345"/>
                <a:gd name="T56" fmla="*/ 210 w 323"/>
                <a:gd name="T57" fmla="*/ 29 h 345"/>
                <a:gd name="T58" fmla="*/ 148 w 323"/>
                <a:gd name="T59" fmla="*/ 27 h 345"/>
                <a:gd name="T60" fmla="*/ 144 w 323"/>
                <a:gd name="T61" fmla="*/ 88 h 345"/>
                <a:gd name="T62" fmla="*/ 221 w 323"/>
                <a:gd name="T63" fmla="*/ 8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345">
                  <a:moveTo>
                    <a:pt x="108" y="186"/>
                  </a:moveTo>
                  <a:cubicBezTo>
                    <a:pt x="104" y="172"/>
                    <a:pt x="97" y="161"/>
                    <a:pt x="89" y="153"/>
                  </a:cubicBezTo>
                  <a:cubicBezTo>
                    <a:pt x="78" y="142"/>
                    <a:pt x="67" y="136"/>
                    <a:pt x="56" y="135"/>
                  </a:cubicBezTo>
                  <a:cubicBezTo>
                    <a:pt x="46" y="135"/>
                    <a:pt x="36" y="139"/>
                    <a:pt x="26" y="149"/>
                  </a:cubicBezTo>
                  <a:cubicBezTo>
                    <a:pt x="18" y="157"/>
                    <a:pt x="14" y="165"/>
                    <a:pt x="12" y="174"/>
                  </a:cubicBezTo>
                  <a:cubicBezTo>
                    <a:pt x="11" y="182"/>
                    <a:pt x="14" y="190"/>
                    <a:pt x="21" y="197"/>
                  </a:cubicBezTo>
                  <a:cubicBezTo>
                    <a:pt x="24" y="200"/>
                    <a:pt x="28" y="202"/>
                    <a:pt x="33" y="203"/>
                  </a:cubicBezTo>
                  <a:cubicBezTo>
                    <a:pt x="38" y="203"/>
                    <a:pt x="41" y="204"/>
                    <a:pt x="44" y="207"/>
                  </a:cubicBezTo>
                  <a:cubicBezTo>
                    <a:pt x="47" y="210"/>
                    <a:pt x="48" y="213"/>
                    <a:pt x="47" y="216"/>
                  </a:cubicBezTo>
                  <a:cubicBezTo>
                    <a:pt x="48" y="219"/>
                    <a:pt x="47" y="222"/>
                    <a:pt x="44" y="225"/>
                  </a:cubicBezTo>
                  <a:cubicBezTo>
                    <a:pt x="40" y="229"/>
                    <a:pt x="36" y="231"/>
                    <a:pt x="31" y="231"/>
                  </a:cubicBezTo>
                  <a:cubicBezTo>
                    <a:pt x="27" y="231"/>
                    <a:pt x="23" y="228"/>
                    <a:pt x="18" y="223"/>
                  </a:cubicBezTo>
                  <a:cubicBezTo>
                    <a:pt x="5" y="210"/>
                    <a:pt x="0" y="196"/>
                    <a:pt x="2" y="180"/>
                  </a:cubicBezTo>
                  <a:cubicBezTo>
                    <a:pt x="5" y="164"/>
                    <a:pt x="11" y="151"/>
                    <a:pt x="22" y="141"/>
                  </a:cubicBezTo>
                  <a:cubicBezTo>
                    <a:pt x="36" y="126"/>
                    <a:pt x="51" y="119"/>
                    <a:pt x="65" y="120"/>
                  </a:cubicBezTo>
                  <a:cubicBezTo>
                    <a:pt x="80" y="120"/>
                    <a:pt x="93" y="126"/>
                    <a:pt x="103" y="136"/>
                  </a:cubicBezTo>
                  <a:cubicBezTo>
                    <a:pt x="110" y="143"/>
                    <a:pt x="115" y="152"/>
                    <a:pt x="120" y="164"/>
                  </a:cubicBezTo>
                  <a:cubicBezTo>
                    <a:pt x="124" y="175"/>
                    <a:pt x="126" y="187"/>
                    <a:pt x="125" y="200"/>
                  </a:cubicBezTo>
                  <a:cubicBezTo>
                    <a:pt x="125" y="242"/>
                    <a:pt x="125" y="270"/>
                    <a:pt x="125" y="283"/>
                  </a:cubicBezTo>
                  <a:cubicBezTo>
                    <a:pt x="126" y="301"/>
                    <a:pt x="128" y="314"/>
                    <a:pt x="131" y="321"/>
                  </a:cubicBezTo>
                  <a:lnTo>
                    <a:pt x="185" y="267"/>
                  </a:lnTo>
                  <a:cubicBezTo>
                    <a:pt x="190" y="262"/>
                    <a:pt x="193" y="255"/>
                    <a:pt x="192" y="247"/>
                  </a:cubicBezTo>
                  <a:cubicBezTo>
                    <a:pt x="192" y="239"/>
                    <a:pt x="188" y="230"/>
                    <a:pt x="180" y="220"/>
                  </a:cubicBezTo>
                  <a:lnTo>
                    <a:pt x="186" y="215"/>
                  </a:lnTo>
                  <a:lnTo>
                    <a:pt x="220" y="260"/>
                  </a:lnTo>
                  <a:lnTo>
                    <a:pt x="134" y="345"/>
                  </a:lnTo>
                  <a:lnTo>
                    <a:pt x="122" y="333"/>
                  </a:lnTo>
                  <a:cubicBezTo>
                    <a:pt x="119" y="323"/>
                    <a:pt x="117" y="311"/>
                    <a:pt x="116" y="297"/>
                  </a:cubicBezTo>
                  <a:cubicBezTo>
                    <a:pt x="115" y="285"/>
                    <a:pt x="114" y="266"/>
                    <a:pt x="114" y="239"/>
                  </a:cubicBezTo>
                  <a:cubicBezTo>
                    <a:pt x="114" y="218"/>
                    <a:pt x="112" y="201"/>
                    <a:pt x="108" y="186"/>
                  </a:cubicBezTo>
                  <a:close/>
                  <a:moveTo>
                    <a:pt x="208" y="148"/>
                  </a:moveTo>
                  <a:cubicBezTo>
                    <a:pt x="211" y="159"/>
                    <a:pt x="217" y="169"/>
                    <a:pt x="227" y="178"/>
                  </a:cubicBezTo>
                  <a:cubicBezTo>
                    <a:pt x="237" y="188"/>
                    <a:pt x="248" y="193"/>
                    <a:pt x="260" y="192"/>
                  </a:cubicBezTo>
                  <a:cubicBezTo>
                    <a:pt x="272" y="192"/>
                    <a:pt x="284" y="187"/>
                    <a:pt x="294" y="177"/>
                  </a:cubicBezTo>
                  <a:cubicBezTo>
                    <a:pt x="305" y="165"/>
                    <a:pt x="310" y="154"/>
                    <a:pt x="309" y="143"/>
                  </a:cubicBezTo>
                  <a:cubicBezTo>
                    <a:pt x="308" y="131"/>
                    <a:pt x="303" y="120"/>
                    <a:pt x="294" y="112"/>
                  </a:cubicBezTo>
                  <a:cubicBezTo>
                    <a:pt x="287" y="104"/>
                    <a:pt x="275" y="100"/>
                    <a:pt x="261" y="100"/>
                  </a:cubicBezTo>
                  <a:cubicBezTo>
                    <a:pt x="246" y="100"/>
                    <a:pt x="228" y="104"/>
                    <a:pt x="207" y="113"/>
                  </a:cubicBezTo>
                  <a:cubicBezTo>
                    <a:pt x="205" y="126"/>
                    <a:pt x="205" y="138"/>
                    <a:pt x="208" y="148"/>
                  </a:cubicBezTo>
                  <a:close/>
                  <a:moveTo>
                    <a:pt x="274" y="79"/>
                  </a:moveTo>
                  <a:cubicBezTo>
                    <a:pt x="287" y="81"/>
                    <a:pt x="297" y="87"/>
                    <a:pt x="305" y="95"/>
                  </a:cubicBezTo>
                  <a:cubicBezTo>
                    <a:pt x="317" y="107"/>
                    <a:pt x="323" y="121"/>
                    <a:pt x="322" y="137"/>
                  </a:cubicBezTo>
                  <a:cubicBezTo>
                    <a:pt x="321" y="154"/>
                    <a:pt x="314" y="169"/>
                    <a:pt x="300" y="183"/>
                  </a:cubicBezTo>
                  <a:cubicBezTo>
                    <a:pt x="287" y="196"/>
                    <a:pt x="272" y="203"/>
                    <a:pt x="255" y="204"/>
                  </a:cubicBezTo>
                  <a:cubicBezTo>
                    <a:pt x="238" y="206"/>
                    <a:pt x="224" y="201"/>
                    <a:pt x="214" y="191"/>
                  </a:cubicBezTo>
                  <a:cubicBezTo>
                    <a:pt x="203" y="180"/>
                    <a:pt x="196" y="168"/>
                    <a:pt x="195" y="157"/>
                  </a:cubicBezTo>
                  <a:cubicBezTo>
                    <a:pt x="192" y="144"/>
                    <a:pt x="193" y="130"/>
                    <a:pt x="198" y="114"/>
                  </a:cubicBezTo>
                  <a:cubicBezTo>
                    <a:pt x="185" y="119"/>
                    <a:pt x="173" y="120"/>
                    <a:pt x="161" y="118"/>
                  </a:cubicBezTo>
                  <a:cubicBezTo>
                    <a:pt x="151" y="116"/>
                    <a:pt x="142" y="111"/>
                    <a:pt x="134" y="103"/>
                  </a:cubicBezTo>
                  <a:cubicBezTo>
                    <a:pt x="124" y="93"/>
                    <a:pt x="119" y="80"/>
                    <a:pt x="119" y="65"/>
                  </a:cubicBezTo>
                  <a:cubicBezTo>
                    <a:pt x="120" y="50"/>
                    <a:pt x="127" y="35"/>
                    <a:pt x="141" y="21"/>
                  </a:cubicBezTo>
                  <a:cubicBezTo>
                    <a:pt x="154" y="8"/>
                    <a:pt x="168" y="1"/>
                    <a:pt x="184" y="1"/>
                  </a:cubicBezTo>
                  <a:cubicBezTo>
                    <a:pt x="199" y="0"/>
                    <a:pt x="212" y="5"/>
                    <a:pt x="222" y="15"/>
                  </a:cubicBezTo>
                  <a:cubicBezTo>
                    <a:pt x="229" y="23"/>
                    <a:pt x="234" y="32"/>
                    <a:pt x="235" y="43"/>
                  </a:cubicBezTo>
                  <a:cubicBezTo>
                    <a:pt x="237" y="54"/>
                    <a:pt x="236" y="67"/>
                    <a:pt x="231" y="81"/>
                  </a:cubicBezTo>
                  <a:cubicBezTo>
                    <a:pt x="248" y="77"/>
                    <a:pt x="262" y="76"/>
                    <a:pt x="274" y="79"/>
                  </a:cubicBezTo>
                  <a:close/>
                  <a:moveTo>
                    <a:pt x="224" y="54"/>
                  </a:moveTo>
                  <a:cubicBezTo>
                    <a:pt x="222" y="45"/>
                    <a:pt x="217" y="37"/>
                    <a:pt x="210" y="29"/>
                  </a:cubicBezTo>
                  <a:cubicBezTo>
                    <a:pt x="202" y="21"/>
                    <a:pt x="191" y="15"/>
                    <a:pt x="180" y="14"/>
                  </a:cubicBezTo>
                  <a:cubicBezTo>
                    <a:pt x="169" y="12"/>
                    <a:pt x="158" y="17"/>
                    <a:pt x="148" y="27"/>
                  </a:cubicBezTo>
                  <a:cubicBezTo>
                    <a:pt x="136" y="39"/>
                    <a:pt x="131" y="50"/>
                    <a:pt x="132" y="61"/>
                  </a:cubicBezTo>
                  <a:cubicBezTo>
                    <a:pt x="133" y="72"/>
                    <a:pt x="137" y="81"/>
                    <a:pt x="144" y="88"/>
                  </a:cubicBezTo>
                  <a:cubicBezTo>
                    <a:pt x="151" y="95"/>
                    <a:pt x="161" y="98"/>
                    <a:pt x="173" y="97"/>
                  </a:cubicBezTo>
                  <a:cubicBezTo>
                    <a:pt x="187" y="96"/>
                    <a:pt x="203" y="92"/>
                    <a:pt x="221" y="84"/>
                  </a:cubicBezTo>
                  <a:cubicBezTo>
                    <a:pt x="225" y="73"/>
                    <a:pt x="226" y="63"/>
                    <a:pt x="224" y="54"/>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6" name="Freeform 113"/>
            <p:cNvSpPr>
              <a:spLocks noEditPoints="1"/>
            </p:cNvSpPr>
            <p:nvPr/>
          </p:nvSpPr>
          <p:spPr bwMode="auto">
            <a:xfrm>
              <a:off x="2495" y="2757"/>
              <a:ext cx="40" cy="41"/>
            </a:xfrm>
            <a:custGeom>
              <a:avLst/>
              <a:gdLst>
                <a:gd name="T0" fmla="*/ 192 w 304"/>
                <a:gd name="T1" fmla="*/ 201 h 298"/>
                <a:gd name="T2" fmla="*/ 95 w 304"/>
                <a:gd name="T3" fmla="*/ 298 h 298"/>
                <a:gd name="T4" fmla="*/ 89 w 304"/>
                <a:gd name="T5" fmla="*/ 293 h 298"/>
                <a:gd name="T6" fmla="*/ 122 w 304"/>
                <a:gd name="T7" fmla="*/ 260 h 298"/>
                <a:gd name="T8" fmla="*/ 62 w 304"/>
                <a:gd name="T9" fmla="*/ 199 h 298"/>
                <a:gd name="T10" fmla="*/ 85 w 304"/>
                <a:gd name="T11" fmla="*/ 195 h 298"/>
                <a:gd name="T12" fmla="*/ 135 w 304"/>
                <a:gd name="T13" fmla="*/ 144 h 298"/>
                <a:gd name="T14" fmla="*/ 90 w 304"/>
                <a:gd name="T15" fmla="*/ 99 h 298"/>
                <a:gd name="T16" fmla="*/ 38 w 304"/>
                <a:gd name="T17" fmla="*/ 152 h 298"/>
                <a:gd name="T18" fmla="*/ 50 w 304"/>
                <a:gd name="T19" fmla="*/ 268 h 298"/>
                <a:gd name="T20" fmla="*/ 45 w 304"/>
                <a:gd name="T21" fmla="*/ 267 h 298"/>
                <a:gd name="T22" fmla="*/ 0 w 304"/>
                <a:gd name="T23" fmla="*/ 118 h 298"/>
                <a:gd name="T24" fmla="*/ 24 w 304"/>
                <a:gd name="T25" fmla="*/ 107 h 298"/>
                <a:gd name="T26" fmla="*/ 26 w 304"/>
                <a:gd name="T27" fmla="*/ 119 h 298"/>
                <a:gd name="T28" fmla="*/ 35 w 304"/>
                <a:gd name="T29" fmla="*/ 143 h 298"/>
                <a:gd name="T30" fmla="*/ 151 w 304"/>
                <a:gd name="T31" fmla="*/ 28 h 298"/>
                <a:gd name="T32" fmla="*/ 151 w 304"/>
                <a:gd name="T33" fmla="*/ 4 h 298"/>
                <a:gd name="T34" fmla="*/ 176 w 304"/>
                <a:gd name="T35" fmla="*/ 0 h 298"/>
                <a:gd name="T36" fmla="*/ 183 w 304"/>
                <a:gd name="T37" fmla="*/ 7 h 298"/>
                <a:gd name="T38" fmla="*/ 102 w 304"/>
                <a:gd name="T39" fmla="*/ 87 h 298"/>
                <a:gd name="T40" fmla="*/ 147 w 304"/>
                <a:gd name="T41" fmla="*/ 132 h 298"/>
                <a:gd name="T42" fmla="*/ 193 w 304"/>
                <a:gd name="T43" fmla="*/ 86 h 298"/>
                <a:gd name="T44" fmla="*/ 193 w 304"/>
                <a:gd name="T45" fmla="*/ 63 h 298"/>
                <a:gd name="T46" fmla="*/ 219 w 304"/>
                <a:gd name="T47" fmla="*/ 59 h 298"/>
                <a:gd name="T48" fmla="*/ 225 w 304"/>
                <a:gd name="T49" fmla="*/ 65 h 298"/>
                <a:gd name="T50" fmla="*/ 153 w 304"/>
                <a:gd name="T51" fmla="*/ 138 h 298"/>
                <a:gd name="T52" fmla="*/ 198 w 304"/>
                <a:gd name="T53" fmla="*/ 184 h 298"/>
                <a:gd name="T54" fmla="*/ 264 w 304"/>
                <a:gd name="T55" fmla="*/ 118 h 298"/>
                <a:gd name="T56" fmla="*/ 264 w 304"/>
                <a:gd name="T57" fmla="*/ 90 h 298"/>
                <a:gd name="T58" fmla="*/ 295 w 304"/>
                <a:gd name="T59" fmla="*/ 86 h 298"/>
                <a:gd name="T60" fmla="*/ 301 w 304"/>
                <a:gd name="T61" fmla="*/ 92 h 298"/>
                <a:gd name="T62" fmla="*/ 204 w 304"/>
                <a:gd name="T63" fmla="*/ 189 h 298"/>
                <a:gd name="T64" fmla="*/ 270 w 304"/>
                <a:gd name="T65" fmla="*/ 255 h 298"/>
                <a:gd name="T66" fmla="*/ 259 w 304"/>
                <a:gd name="T67" fmla="*/ 268 h 298"/>
                <a:gd name="T68" fmla="*/ 192 w 304"/>
                <a:gd name="T69" fmla="*/ 201 h 298"/>
                <a:gd name="T70" fmla="*/ 88 w 304"/>
                <a:gd name="T71" fmla="*/ 202 h 298"/>
                <a:gd name="T72" fmla="*/ 134 w 304"/>
                <a:gd name="T73" fmla="*/ 248 h 298"/>
                <a:gd name="T74" fmla="*/ 186 w 304"/>
                <a:gd name="T75" fmla="*/ 196 h 298"/>
                <a:gd name="T76" fmla="*/ 141 w 304"/>
                <a:gd name="T77" fmla="*/ 150 h 298"/>
                <a:gd name="T78" fmla="*/ 88 w 304"/>
                <a:gd name="T79" fmla="*/ 20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4" h="298">
                  <a:moveTo>
                    <a:pt x="192" y="201"/>
                  </a:moveTo>
                  <a:lnTo>
                    <a:pt x="95" y="298"/>
                  </a:lnTo>
                  <a:lnTo>
                    <a:pt x="89" y="293"/>
                  </a:lnTo>
                  <a:lnTo>
                    <a:pt x="122" y="260"/>
                  </a:lnTo>
                  <a:lnTo>
                    <a:pt x="62" y="199"/>
                  </a:lnTo>
                  <a:lnTo>
                    <a:pt x="85" y="195"/>
                  </a:lnTo>
                  <a:lnTo>
                    <a:pt x="135" y="144"/>
                  </a:lnTo>
                  <a:lnTo>
                    <a:pt x="90" y="99"/>
                  </a:lnTo>
                  <a:lnTo>
                    <a:pt x="38" y="152"/>
                  </a:lnTo>
                  <a:cubicBezTo>
                    <a:pt x="51" y="191"/>
                    <a:pt x="55" y="229"/>
                    <a:pt x="50" y="268"/>
                  </a:cubicBezTo>
                  <a:cubicBezTo>
                    <a:pt x="48" y="271"/>
                    <a:pt x="46" y="271"/>
                    <a:pt x="45" y="267"/>
                  </a:cubicBezTo>
                  <a:cubicBezTo>
                    <a:pt x="43" y="210"/>
                    <a:pt x="28" y="160"/>
                    <a:pt x="0" y="118"/>
                  </a:cubicBezTo>
                  <a:lnTo>
                    <a:pt x="24" y="107"/>
                  </a:lnTo>
                  <a:cubicBezTo>
                    <a:pt x="36" y="102"/>
                    <a:pt x="36" y="107"/>
                    <a:pt x="26" y="119"/>
                  </a:cubicBezTo>
                  <a:cubicBezTo>
                    <a:pt x="29" y="127"/>
                    <a:pt x="32" y="135"/>
                    <a:pt x="35" y="143"/>
                  </a:cubicBezTo>
                  <a:lnTo>
                    <a:pt x="151" y="28"/>
                  </a:lnTo>
                  <a:lnTo>
                    <a:pt x="151" y="4"/>
                  </a:lnTo>
                  <a:lnTo>
                    <a:pt x="176" y="0"/>
                  </a:lnTo>
                  <a:cubicBezTo>
                    <a:pt x="183" y="0"/>
                    <a:pt x="185" y="2"/>
                    <a:pt x="183" y="7"/>
                  </a:cubicBezTo>
                  <a:lnTo>
                    <a:pt x="102" y="87"/>
                  </a:lnTo>
                  <a:lnTo>
                    <a:pt x="147" y="132"/>
                  </a:lnTo>
                  <a:lnTo>
                    <a:pt x="193" y="86"/>
                  </a:lnTo>
                  <a:lnTo>
                    <a:pt x="193" y="63"/>
                  </a:lnTo>
                  <a:lnTo>
                    <a:pt x="219" y="59"/>
                  </a:lnTo>
                  <a:cubicBezTo>
                    <a:pt x="225" y="58"/>
                    <a:pt x="227" y="60"/>
                    <a:pt x="225" y="65"/>
                  </a:cubicBezTo>
                  <a:lnTo>
                    <a:pt x="153" y="138"/>
                  </a:lnTo>
                  <a:lnTo>
                    <a:pt x="198" y="184"/>
                  </a:lnTo>
                  <a:lnTo>
                    <a:pt x="264" y="118"/>
                  </a:lnTo>
                  <a:lnTo>
                    <a:pt x="264" y="90"/>
                  </a:lnTo>
                  <a:lnTo>
                    <a:pt x="295" y="86"/>
                  </a:lnTo>
                  <a:cubicBezTo>
                    <a:pt x="301" y="85"/>
                    <a:pt x="304" y="87"/>
                    <a:pt x="301" y="92"/>
                  </a:cubicBezTo>
                  <a:lnTo>
                    <a:pt x="204" y="189"/>
                  </a:lnTo>
                  <a:lnTo>
                    <a:pt x="270" y="255"/>
                  </a:lnTo>
                  <a:cubicBezTo>
                    <a:pt x="269" y="270"/>
                    <a:pt x="266" y="275"/>
                    <a:pt x="259" y="268"/>
                  </a:cubicBezTo>
                  <a:lnTo>
                    <a:pt x="192" y="201"/>
                  </a:lnTo>
                  <a:close/>
                  <a:moveTo>
                    <a:pt x="88" y="202"/>
                  </a:moveTo>
                  <a:lnTo>
                    <a:pt x="134" y="248"/>
                  </a:lnTo>
                  <a:lnTo>
                    <a:pt x="186" y="196"/>
                  </a:lnTo>
                  <a:lnTo>
                    <a:pt x="141" y="150"/>
                  </a:lnTo>
                  <a:lnTo>
                    <a:pt x="88" y="20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7" name="Freeform 114"/>
            <p:cNvSpPr>
              <a:spLocks noEditPoints="1"/>
            </p:cNvSpPr>
            <p:nvPr/>
          </p:nvSpPr>
          <p:spPr bwMode="auto">
            <a:xfrm>
              <a:off x="2527" y="2727"/>
              <a:ext cx="44" cy="44"/>
            </a:xfrm>
            <a:custGeom>
              <a:avLst/>
              <a:gdLst>
                <a:gd name="T0" fmla="*/ 25 w 330"/>
                <a:gd name="T1" fmla="*/ 119 h 319"/>
                <a:gd name="T2" fmla="*/ 165 w 330"/>
                <a:gd name="T3" fmla="*/ 259 h 319"/>
                <a:gd name="T4" fmla="*/ 180 w 330"/>
                <a:gd name="T5" fmla="*/ 265 h 319"/>
                <a:gd name="T6" fmla="*/ 197 w 330"/>
                <a:gd name="T7" fmla="*/ 256 h 319"/>
                <a:gd name="T8" fmla="*/ 206 w 330"/>
                <a:gd name="T9" fmla="*/ 247 h 319"/>
                <a:gd name="T10" fmla="*/ 211 w 330"/>
                <a:gd name="T11" fmla="*/ 252 h 319"/>
                <a:gd name="T12" fmla="*/ 144 w 330"/>
                <a:gd name="T13" fmla="*/ 319 h 319"/>
                <a:gd name="T14" fmla="*/ 139 w 330"/>
                <a:gd name="T15" fmla="*/ 314 h 319"/>
                <a:gd name="T16" fmla="*/ 147 w 330"/>
                <a:gd name="T17" fmla="*/ 305 h 319"/>
                <a:gd name="T18" fmla="*/ 156 w 330"/>
                <a:gd name="T19" fmla="*/ 289 h 319"/>
                <a:gd name="T20" fmla="*/ 150 w 330"/>
                <a:gd name="T21" fmla="*/ 273 h 319"/>
                <a:gd name="T22" fmla="*/ 39 w 330"/>
                <a:gd name="T23" fmla="*/ 162 h 319"/>
                <a:gd name="T24" fmla="*/ 30 w 330"/>
                <a:gd name="T25" fmla="*/ 159 h 319"/>
                <a:gd name="T26" fmla="*/ 22 w 330"/>
                <a:gd name="T27" fmla="*/ 163 h 319"/>
                <a:gd name="T28" fmla="*/ 5 w 330"/>
                <a:gd name="T29" fmla="*/ 180 h 319"/>
                <a:gd name="T30" fmla="*/ 0 w 330"/>
                <a:gd name="T31" fmla="*/ 174 h 319"/>
                <a:gd name="T32" fmla="*/ 8 w 330"/>
                <a:gd name="T33" fmla="*/ 166 h 319"/>
                <a:gd name="T34" fmla="*/ 22 w 330"/>
                <a:gd name="T35" fmla="*/ 145 h 319"/>
                <a:gd name="T36" fmla="*/ 22 w 330"/>
                <a:gd name="T37" fmla="*/ 123 h 319"/>
                <a:gd name="T38" fmla="*/ 25 w 330"/>
                <a:gd name="T39" fmla="*/ 119 h 319"/>
                <a:gd name="T40" fmla="*/ 144 w 330"/>
                <a:gd name="T41" fmla="*/ 0 h 319"/>
                <a:gd name="T42" fmla="*/ 283 w 330"/>
                <a:gd name="T43" fmla="*/ 140 h 319"/>
                <a:gd name="T44" fmla="*/ 299 w 330"/>
                <a:gd name="T45" fmla="*/ 146 h 319"/>
                <a:gd name="T46" fmla="*/ 315 w 330"/>
                <a:gd name="T47" fmla="*/ 137 h 319"/>
                <a:gd name="T48" fmla="*/ 325 w 330"/>
                <a:gd name="T49" fmla="*/ 128 h 319"/>
                <a:gd name="T50" fmla="*/ 330 w 330"/>
                <a:gd name="T51" fmla="*/ 133 h 319"/>
                <a:gd name="T52" fmla="*/ 263 w 330"/>
                <a:gd name="T53" fmla="*/ 200 h 319"/>
                <a:gd name="T54" fmla="*/ 258 w 330"/>
                <a:gd name="T55" fmla="*/ 195 h 319"/>
                <a:gd name="T56" fmla="*/ 266 w 330"/>
                <a:gd name="T57" fmla="*/ 187 h 319"/>
                <a:gd name="T58" fmla="*/ 275 w 330"/>
                <a:gd name="T59" fmla="*/ 170 h 319"/>
                <a:gd name="T60" fmla="*/ 269 w 330"/>
                <a:gd name="T61" fmla="*/ 154 h 319"/>
                <a:gd name="T62" fmla="*/ 158 w 330"/>
                <a:gd name="T63" fmla="*/ 44 h 319"/>
                <a:gd name="T64" fmla="*/ 149 w 330"/>
                <a:gd name="T65" fmla="*/ 40 h 319"/>
                <a:gd name="T66" fmla="*/ 140 w 330"/>
                <a:gd name="T67" fmla="*/ 44 h 319"/>
                <a:gd name="T68" fmla="*/ 124 w 330"/>
                <a:gd name="T69" fmla="*/ 61 h 319"/>
                <a:gd name="T70" fmla="*/ 118 w 330"/>
                <a:gd name="T71" fmla="*/ 55 h 319"/>
                <a:gd name="T72" fmla="*/ 127 w 330"/>
                <a:gd name="T73" fmla="*/ 47 h 319"/>
                <a:gd name="T74" fmla="*/ 140 w 330"/>
                <a:gd name="T75" fmla="*/ 26 h 319"/>
                <a:gd name="T76" fmla="*/ 140 w 330"/>
                <a:gd name="T77" fmla="*/ 4 h 319"/>
                <a:gd name="T78" fmla="*/ 144 w 330"/>
                <a:gd name="T7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0" h="319">
                  <a:moveTo>
                    <a:pt x="25" y="119"/>
                  </a:moveTo>
                  <a:lnTo>
                    <a:pt x="165" y="259"/>
                  </a:lnTo>
                  <a:cubicBezTo>
                    <a:pt x="169" y="263"/>
                    <a:pt x="175" y="266"/>
                    <a:pt x="180" y="265"/>
                  </a:cubicBezTo>
                  <a:cubicBezTo>
                    <a:pt x="186" y="264"/>
                    <a:pt x="191" y="261"/>
                    <a:pt x="197" y="256"/>
                  </a:cubicBezTo>
                  <a:lnTo>
                    <a:pt x="206" y="247"/>
                  </a:lnTo>
                  <a:lnTo>
                    <a:pt x="211" y="252"/>
                  </a:lnTo>
                  <a:lnTo>
                    <a:pt x="144" y="319"/>
                  </a:lnTo>
                  <a:lnTo>
                    <a:pt x="139" y="314"/>
                  </a:lnTo>
                  <a:lnTo>
                    <a:pt x="147" y="305"/>
                  </a:lnTo>
                  <a:cubicBezTo>
                    <a:pt x="153" y="299"/>
                    <a:pt x="156" y="294"/>
                    <a:pt x="156" y="289"/>
                  </a:cubicBezTo>
                  <a:cubicBezTo>
                    <a:pt x="157" y="283"/>
                    <a:pt x="155" y="278"/>
                    <a:pt x="150" y="273"/>
                  </a:cubicBezTo>
                  <a:lnTo>
                    <a:pt x="39" y="162"/>
                  </a:lnTo>
                  <a:cubicBezTo>
                    <a:pt x="37" y="160"/>
                    <a:pt x="33" y="159"/>
                    <a:pt x="30" y="159"/>
                  </a:cubicBezTo>
                  <a:cubicBezTo>
                    <a:pt x="27" y="159"/>
                    <a:pt x="25" y="160"/>
                    <a:pt x="22" y="163"/>
                  </a:cubicBezTo>
                  <a:lnTo>
                    <a:pt x="5" y="180"/>
                  </a:lnTo>
                  <a:lnTo>
                    <a:pt x="0" y="174"/>
                  </a:lnTo>
                  <a:lnTo>
                    <a:pt x="8" y="166"/>
                  </a:lnTo>
                  <a:cubicBezTo>
                    <a:pt x="15" y="159"/>
                    <a:pt x="20" y="152"/>
                    <a:pt x="22" y="145"/>
                  </a:cubicBezTo>
                  <a:cubicBezTo>
                    <a:pt x="24" y="138"/>
                    <a:pt x="24" y="130"/>
                    <a:pt x="22" y="123"/>
                  </a:cubicBezTo>
                  <a:lnTo>
                    <a:pt x="25" y="119"/>
                  </a:lnTo>
                  <a:close/>
                  <a:moveTo>
                    <a:pt x="144" y="0"/>
                  </a:moveTo>
                  <a:lnTo>
                    <a:pt x="283" y="140"/>
                  </a:lnTo>
                  <a:cubicBezTo>
                    <a:pt x="288" y="145"/>
                    <a:pt x="293" y="147"/>
                    <a:pt x="299" y="146"/>
                  </a:cubicBezTo>
                  <a:cubicBezTo>
                    <a:pt x="304" y="146"/>
                    <a:pt x="310" y="143"/>
                    <a:pt x="315" y="137"/>
                  </a:cubicBezTo>
                  <a:lnTo>
                    <a:pt x="325" y="128"/>
                  </a:lnTo>
                  <a:lnTo>
                    <a:pt x="330" y="133"/>
                  </a:lnTo>
                  <a:lnTo>
                    <a:pt x="263" y="200"/>
                  </a:lnTo>
                  <a:lnTo>
                    <a:pt x="258" y="195"/>
                  </a:lnTo>
                  <a:lnTo>
                    <a:pt x="266" y="187"/>
                  </a:lnTo>
                  <a:cubicBezTo>
                    <a:pt x="272" y="180"/>
                    <a:pt x="275" y="175"/>
                    <a:pt x="275" y="170"/>
                  </a:cubicBezTo>
                  <a:cubicBezTo>
                    <a:pt x="276" y="165"/>
                    <a:pt x="274" y="159"/>
                    <a:pt x="269" y="154"/>
                  </a:cubicBezTo>
                  <a:lnTo>
                    <a:pt x="158" y="44"/>
                  </a:lnTo>
                  <a:cubicBezTo>
                    <a:pt x="155" y="41"/>
                    <a:pt x="152" y="40"/>
                    <a:pt x="149" y="40"/>
                  </a:cubicBezTo>
                  <a:cubicBezTo>
                    <a:pt x="146" y="40"/>
                    <a:pt x="143" y="41"/>
                    <a:pt x="140" y="44"/>
                  </a:cubicBezTo>
                  <a:lnTo>
                    <a:pt x="124" y="61"/>
                  </a:lnTo>
                  <a:lnTo>
                    <a:pt x="118" y="55"/>
                  </a:lnTo>
                  <a:lnTo>
                    <a:pt x="127" y="47"/>
                  </a:lnTo>
                  <a:cubicBezTo>
                    <a:pt x="134" y="40"/>
                    <a:pt x="139" y="33"/>
                    <a:pt x="140" y="26"/>
                  </a:cubicBezTo>
                  <a:cubicBezTo>
                    <a:pt x="143" y="19"/>
                    <a:pt x="143" y="11"/>
                    <a:pt x="140" y="4"/>
                  </a:cubicBezTo>
                  <a:lnTo>
                    <a:pt x="1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8" name="Freeform 115"/>
            <p:cNvSpPr>
              <a:spLocks noEditPoints="1"/>
            </p:cNvSpPr>
            <p:nvPr/>
          </p:nvSpPr>
          <p:spPr bwMode="auto">
            <a:xfrm>
              <a:off x="2560" y="2695"/>
              <a:ext cx="38" cy="47"/>
            </a:xfrm>
            <a:custGeom>
              <a:avLst/>
              <a:gdLst>
                <a:gd name="T0" fmla="*/ 156 w 283"/>
                <a:gd name="T1" fmla="*/ 275 h 346"/>
                <a:gd name="T2" fmla="*/ 142 w 283"/>
                <a:gd name="T3" fmla="*/ 342 h 346"/>
                <a:gd name="T4" fmla="*/ 138 w 283"/>
                <a:gd name="T5" fmla="*/ 341 h 346"/>
                <a:gd name="T6" fmla="*/ 142 w 283"/>
                <a:gd name="T7" fmla="*/ 263 h 346"/>
                <a:gd name="T8" fmla="*/ 103 w 283"/>
                <a:gd name="T9" fmla="*/ 196 h 346"/>
                <a:gd name="T10" fmla="*/ 0 w 283"/>
                <a:gd name="T11" fmla="*/ 94 h 346"/>
                <a:gd name="T12" fmla="*/ 22 w 283"/>
                <a:gd name="T13" fmla="*/ 88 h 346"/>
                <a:gd name="T14" fmla="*/ 93 w 283"/>
                <a:gd name="T15" fmla="*/ 17 h 346"/>
                <a:gd name="T16" fmla="*/ 91 w 283"/>
                <a:gd name="T17" fmla="*/ 5 h 346"/>
                <a:gd name="T18" fmla="*/ 113 w 283"/>
                <a:gd name="T19" fmla="*/ 1 h 346"/>
                <a:gd name="T20" fmla="*/ 116 w 283"/>
                <a:gd name="T21" fmla="*/ 11 h 346"/>
                <a:gd name="T22" fmla="*/ 273 w 283"/>
                <a:gd name="T23" fmla="*/ 168 h 346"/>
                <a:gd name="T24" fmla="*/ 283 w 283"/>
                <a:gd name="T25" fmla="*/ 191 h 346"/>
                <a:gd name="T26" fmla="*/ 274 w 283"/>
                <a:gd name="T27" fmla="*/ 210 h 346"/>
                <a:gd name="T28" fmla="*/ 264 w 283"/>
                <a:gd name="T29" fmla="*/ 207 h 346"/>
                <a:gd name="T30" fmla="*/ 255 w 283"/>
                <a:gd name="T31" fmla="*/ 207 h 346"/>
                <a:gd name="T32" fmla="*/ 236 w 283"/>
                <a:gd name="T33" fmla="*/ 219 h 346"/>
                <a:gd name="T34" fmla="*/ 232 w 283"/>
                <a:gd name="T35" fmla="*/ 216 h 346"/>
                <a:gd name="T36" fmla="*/ 256 w 283"/>
                <a:gd name="T37" fmla="*/ 192 h 346"/>
                <a:gd name="T38" fmla="*/ 256 w 283"/>
                <a:gd name="T39" fmla="*/ 175 h 346"/>
                <a:gd name="T40" fmla="*/ 205 w 283"/>
                <a:gd name="T41" fmla="*/ 124 h 346"/>
                <a:gd name="T42" fmla="*/ 130 w 283"/>
                <a:gd name="T43" fmla="*/ 199 h 346"/>
                <a:gd name="T44" fmla="*/ 156 w 283"/>
                <a:gd name="T45" fmla="*/ 275 h 346"/>
                <a:gd name="T46" fmla="*/ 78 w 283"/>
                <a:gd name="T47" fmla="*/ 148 h 346"/>
                <a:gd name="T48" fmla="*/ 124 w 283"/>
                <a:gd name="T49" fmla="*/ 194 h 346"/>
                <a:gd name="T50" fmla="*/ 199 w 283"/>
                <a:gd name="T51" fmla="*/ 118 h 346"/>
                <a:gd name="T52" fmla="*/ 153 w 283"/>
                <a:gd name="T53" fmla="*/ 73 h 346"/>
                <a:gd name="T54" fmla="*/ 78 w 283"/>
                <a:gd name="T55" fmla="*/ 148 h 346"/>
                <a:gd name="T56" fmla="*/ 26 w 283"/>
                <a:gd name="T57" fmla="*/ 95 h 346"/>
                <a:gd name="T58" fmla="*/ 73 w 283"/>
                <a:gd name="T59" fmla="*/ 142 h 346"/>
                <a:gd name="T60" fmla="*/ 148 w 283"/>
                <a:gd name="T61" fmla="*/ 67 h 346"/>
                <a:gd name="T62" fmla="*/ 101 w 283"/>
                <a:gd name="T63" fmla="*/ 20 h 346"/>
                <a:gd name="T64" fmla="*/ 26 w 283"/>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46">
                  <a:moveTo>
                    <a:pt x="156" y="275"/>
                  </a:moveTo>
                  <a:cubicBezTo>
                    <a:pt x="156" y="298"/>
                    <a:pt x="152" y="321"/>
                    <a:pt x="142" y="342"/>
                  </a:cubicBezTo>
                  <a:cubicBezTo>
                    <a:pt x="139" y="346"/>
                    <a:pt x="138" y="346"/>
                    <a:pt x="138" y="341"/>
                  </a:cubicBezTo>
                  <a:cubicBezTo>
                    <a:pt x="146" y="309"/>
                    <a:pt x="147" y="283"/>
                    <a:pt x="142" y="263"/>
                  </a:cubicBezTo>
                  <a:cubicBezTo>
                    <a:pt x="136" y="239"/>
                    <a:pt x="123" y="216"/>
                    <a:pt x="103" y="196"/>
                  </a:cubicBezTo>
                  <a:lnTo>
                    <a:pt x="0" y="94"/>
                  </a:lnTo>
                  <a:lnTo>
                    <a:pt x="22" y="88"/>
                  </a:lnTo>
                  <a:lnTo>
                    <a:pt x="93" y="17"/>
                  </a:lnTo>
                  <a:lnTo>
                    <a:pt x="91" y="5"/>
                  </a:lnTo>
                  <a:lnTo>
                    <a:pt x="113" y="1"/>
                  </a:lnTo>
                  <a:cubicBezTo>
                    <a:pt x="120" y="0"/>
                    <a:pt x="121" y="4"/>
                    <a:pt x="116" y="11"/>
                  </a:cubicBezTo>
                  <a:lnTo>
                    <a:pt x="273" y="168"/>
                  </a:lnTo>
                  <a:cubicBezTo>
                    <a:pt x="279" y="175"/>
                    <a:pt x="283" y="182"/>
                    <a:pt x="283" y="191"/>
                  </a:cubicBezTo>
                  <a:cubicBezTo>
                    <a:pt x="283" y="198"/>
                    <a:pt x="280" y="205"/>
                    <a:pt x="274" y="210"/>
                  </a:cubicBezTo>
                  <a:cubicBezTo>
                    <a:pt x="272" y="213"/>
                    <a:pt x="269" y="212"/>
                    <a:pt x="264" y="207"/>
                  </a:cubicBezTo>
                  <a:cubicBezTo>
                    <a:pt x="262" y="205"/>
                    <a:pt x="259" y="205"/>
                    <a:pt x="255" y="207"/>
                  </a:cubicBezTo>
                  <a:lnTo>
                    <a:pt x="236" y="219"/>
                  </a:lnTo>
                  <a:cubicBezTo>
                    <a:pt x="231" y="220"/>
                    <a:pt x="230" y="219"/>
                    <a:pt x="232" y="216"/>
                  </a:cubicBezTo>
                  <a:lnTo>
                    <a:pt x="256" y="192"/>
                  </a:lnTo>
                  <a:cubicBezTo>
                    <a:pt x="262" y="186"/>
                    <a:pt x="262" y="181"/>
                    <a:pt x="256" y="175"/>
                  </a:cubicBezTo>
                  <a:lnTo>
                    <a:pt x="205" y="124"/>
                  </a:lnTo>
                  <a:lnTo>
                    <a:pt x="130" y="199"/>
                  </a:lnTo>
                  <a:cubicBezTo>
                    <a:pt x="147" y="222"/>
                    <a:pt x="156" y="247"/>
                    <a:pt x="156" y="275"/>
                  </a:cubicBezTo>
                  <a:close/>
                  <a:moveTo>
                    <a:pt x="78" y="148"/>
                  </a:moveTo>
                  <a:lnTo>
                    <a:pt x="124" y="194"/>
                  </a:lnTo>
                  <a:lnTo>
                    <a:pt x="199" y="118"/>
                  </a:lnTo>
                  <a:lnTo>
                    <a:pt x="153" y="73"/>
                  </a:lnTo>
                  <a:lnTo>
                    <a:pt x="78" y="148"/>
                  </a:lnTo>
                  <a:close/>
                  <a:moveTo>
                    <a:pt x="26" y="95"/>
                  </a:moveTo>
                  <a:lnTo>
                    <a:pt x="73" y="142"/>
                  </a:lnTo>
                  <a:lnTo>
                    <a:pt x="148" y="67"/>
                  </a:lnTo>
                  <a:lnTo>
                    <a:pt x="101" y="20"/>
                  </a:lnTo>
                  <a:lnTo>
                    <a:pt x="26"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39" name="Freeform 116"/>
            <p:cNvSpPr>
              <a:spLocks noEditPoints="1"/>
            </p:cNvSpPr>
            <p:nvPr/>
          </p:nvSpPr>
          <p:spPr bwMode="auto">
            <a:xfrm>
              <a:off x="2661" y="2822"/>
              <a:ext cx="82" cy="71"/>
            </a:xfrm>
            <a:custGeom>
              <a:avLst/>
              <a:gdLst>
                <a:gd name="T0" fmla="*/ 313 w 610"/>
                <a:gd name="T1" fmla="*/ 311 h 520"/>
                <a:gd name="T2" fmla="*/ 283 w 610"/>
                <a:gd name="T3" fmla="*/ 488 h 520"/>
                <a:gd name="T4" fmla="*/ 198 w 610"/>
                <a:gd name="T5" fmla="*/ 427 h 520"/>
                <a:gd name="T6" fmla="*/ 99 w 610"/>
                <a:gd name="T7" fmla="*/ 515 h 520"/>
                <a:gd name="T8" fmla="*/ 89 w 610"/>
                <a:gd name="T9" fmla="*/ 318 h 520"/>
                <a:gd name="T10" fmla="*/ 0 w 610"/>
                <a:gd name="T11" fmla="*/ 397 h 520"/>
                <a:gd name="T12" fmla="*/ 156 w 610"/>
                <a:gd name="T13" fmla="*/ 214 h 520"/>
                <a:gd name="T14" fmla="*/ 192 w 610"/>
                <a:gd name="T15" fmla="*/ 216 h 520"/>
                <a:gd name="T16" fmla="*/ 204 w 610"/>
                <a:gd name="T17" fmla="*/ 409 h 520"/>
                <a:gd name="T18" fmla="*/ 277 w 610"/>
                <a:gd name="T19" fmla="*/ 309 h 520"/>
                <a:gd name="T20" fmla="*/ 206 w 610"/>
                <a:gd name="T21" fmla="*/ 259 h 520"/>
                <a:gd name="T22" fmla="*/ 218 w 610"/>
                <a:gd name="T23" fmla="*/ 373 h 520"/>
                <a:gd name="T24" fmla="*/ 173 w 610"/>
                <a:gd name="T25" fmla="*/ 264 h 520"/>
                <a:gd name="T26" fmla="*/ 40 w 610"/>
                <a:gd name="T27" fmla="*/ 404 h 520"/>
                <a:gd name="T28" fmla="*/ 133 w 610"/>
                <a:gd name="T29" fmla="*/ 442 h 520"/>
                <a:gd name="T30" fmla="*/ 40 w 610"/>
                <a:gd name="T31" fmla="*/ 410 h 520"/>
                <a:gd name="T32" fmla="*/ 339 w 610"/>
                <a:gd name="T33" fmla="*/ 232 h 520"/>
                <a:gd name="T34" fmla="*/ 413 w 610"/>
                <a:gd name="T35" fmla="*/ 369 h 520"/>
                <a:gd name="T36" fmla="*/ 347 w 610"/>
                <a:gd name="T37" fmla="*/ 264 h 520"/>
                <a:gd name="T38" fmla="*/ 288 w 610"/>
                <a:gd name="T39" fmla="*/ 177 h 520"/>
                <a:gd name="T40" fmla="*/ 341 w 610"/>
                <a:gd name="T41" fmla="*/ 71 h 520"/>
                <a:gd name="T42" fmla="*/ 333 w 610"/>
                <a:gd name="T43" fmla="*/ 31 h 520"/>
                <a:gd name="T44" fmla="*/ 351 w 610"/>
                <a:gd name="T45" fmla="*/ 57 h 520"/>
                <a:gd name="T46" fmla="*/ 430 w 610"/>
                <a:gd name="T47" fmla="*/ 35 h 520"/>
                <a:gd name="T48" fmla="*/ 460 w 610"/>
                <a:gd name="T49" fmla="*/ 3 h 520"/>
                <a:gd name="T50" fmla="*/ 386 w 610"/>
                <a:gd name="T51" fmla="*/ 90 h 520"/>
                <a:gd name="T52" fmla="*/ 454 w 610"/>
                <a:gd name="T53" fmla="*/ 66 h 520"/>
                <a:gd name="T54" fmla="*/ 478 w 610"/>
                <a:gd name="T55" fmla="*/ 73 h 520"/>
                <a:gd name="T56" fmla="*/ 576 w 610"/>
                <a:gd name="T57" fmla="*/ 150 h 520"/>
                <a:gd name="T58" fmla="*/ 564 w 610"/>
                <a:gd name="T59" fmla="*/ 105 h 520"/>
                <a:gd name="T60" fmla="*/ 590 w 610"/>
                <a:gd name="T61" fmla="*/ 137 h 520"/>
                <a:gd name="T62" fmla="*/ 610 w 610"/>
                <a:gd name="T63" fmla="*/ 151 h 520"/>
                <a:gd name="T64" fmla="*/ 504 w 610"/>
                <a:gd name="T65" fmla="*/ 177 h 520"/>
                <a:gd name="T66" fmla="*/ 490 w 610"/>
                <a:gd name="T67" fmla="*/ 284 h 520"/>
                <a:gd name="T68" fmla="*/ 375 w 610"/>
                <a:gd name="T69" fmla="*/ 101 h 520"/>
                <a:gd name="T70" fmla="*/ 333 w 610"/>
                <a:gd name="T71" fmla="*/ 227 h 520"/>
                <a:gd name="T72" fmla="*/ 375 w 610"/>
                <a:gd name="T73" fmla="*/ 169 h 520"/>
                <a:gd name="T74" fmla="*/ 399 w 610"/>
                <a:gd name="T75" fmla="*/ 177 h 520"/>
                <a:gd name="T76" fmla="*/ 458 w 610"/>
                <a:gd name="T77" fmla="*/ 271 h 520"/>
                <a:gd name="T78" fmla="*/ 432 w 610"/>
                <a:gd name="T79" fmla="*/ 278 h 520"/>
                <a:gd name="T80" fmla="*/ 408 w 610"/>
                <a:gd name="T81" fmla="*/ 286 h 520"/>
                <a:gd name="T82" fmla="*/ 437 w 610"/>
                <a:gd name="T83" fmla="*/ 246 h 520"/>
                <a:gd name="T84" fmla="*/ 339 w 610"/>
                <a:gd name="T85" fmla="*/ 232 h 520"/>
                <a:gd name="T86" fmla="*/ 361 w 610"/>
                <a:gd name="T87" fmla="*/ 27 h 520"/>
                <a:gd name="T88" fmla="*/ 414 w 610"/>
                <a:gd name="T89" fmla="*/ 12 h 520"/>
                <a:gd name="T90" fmla="*/ 401 w 610"/>
                <a:gd name="T91" fmla="*/ 2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0">
                  <a:moveTo>
                    <a:pt x="307" y="305"/>
                  </a:moveTo>
                  <a:cubicBezTo>
                    <a:pt x="314" y="304"/>
                    <a:pt x="316" y="306"/>
                    <a:pt x="313" y="311"/>
                  </a:cubicBezTo>
                  <a:lnTo>
                    <a:pt x="210" y="415"/>
                  </a:lnTo>
                  <a:lnTo>
                    <a:pt x="283" y="488"/>
                  </a:lnTo>
                  <a:cubicBezTo>
                    <a:pt x="282" y="503"/>
                    <a:pt x="279" y="508"/>
                    <a:pt x="272" y="501"/>
                  </a:cubicBezTo>
                  <a:lnTo>
                    <a:pt x="198" y="427"/>
                  </a:lnTo>
                  <a:lnTo>
                    <a:pt x="104" y="520"/>
                  </a:lnTo>
                  <a:lnTo>
                    <a:pt x="99" y="515"/>
                  </a:lnTo>
                  <a:lnTo>
                    <a:pt x="192" y="421"/>
                  </a:lnTo>
                  <a:lnTo>
                    <a:pt x="89" y="318"/>
                  </a:lnTo>
                  <a:lnTo>
                    <a:pt x="5" y="403"/>
                  </a:lnTo>
                  <a:lnTo>
                    <a:pt x="0" y="397"/>
                  </a:lnTo>
                  <a:lnTo>
                    <a:pt x="156" y="241"/>
                  </a:lnTo>
                  <a:lnTo>
                    <a:pt x="156" y="214"/>
                  </a:lnTo>
                  <a:lnTo>
                    <a:pt x="186" y="209"/>
                  </a:lnTo>
                  <a:cubicBezTo>
                    <a:pt x="193" y="209"/>
                    <a:pt x="195" y="211"/>
                    <a:pt x="192" y="216"/>
                  </a:cubicBezTo>
                  <a:lnTo>
                    <a:pt x="101" y="306"/>
                  </a:lnTo>
                  <a:lnTo>
                    <a:pt x="204" y="409"/>
                  </a:lnTo>
                  <a:lnTo>
                    <a:pt x="277" y="337"/>
                  </a:lnTo>
                  <a:lnTo>
                    <a:pt x="277" y="309"/>
                  </a:lnTo>
                  <a:lnTo>
                    <a:pt x="307" y="305"/>
                  </a:lnTo>
                  <a:close/>
                  <a:moveTo>
                    <a:pt x="206" y="259"/>
                  </a:moveTo>
                  <a:cubicBezTo>
                    <a:pt x="216" y="259"/>
                    <a:pt x="214" y="264"/>
                    <a:pt x="200" y="274"/>
                  </a:cubicBezTo>
                  <a:cubicBezTo>
                    <a:pt x="209" y="309"/>
                    <a:pt x="215" y="342"/>
                    <a:pt x="218" y="373"/>
                  </a:cubicBezTo>
                  <a:cubicBezTo>
                    <a:pt x="217" y="377"/>
                    <a:pt x="215" y="377"/>
                    <a:pt x="213" y="374"/>
                  </a:cubicBezTo>
                  <a:cubicBezTo>
                    <a:pt x="204" y="336"/>
                    <a:pt x="190" y="300"/>
                    <a:pt x="173" y="264"/>
                  </a:cubicBezTo>
                  <a:lnTo>
                    <a:pt x="206" y="259"/>
                  </a:lnTo>
                  <a:close/>
                  <a:moveTo>
                    <a:pt x="40" y="404"/>
                  </a:moveTo>
                  <a:cubicBezTo>
                    <a:pt x="80" y="399"/>
                    <a:pt x="109" y="405"/>
                    <a:pt x="127" y="424"/>
                  </a:cubicBezTo>
                  <a:cubicBezTo>
                    <a:pt x="135" y="432"/>
                    <a:pt x="137" y="438"/>
                    <a:pt x="133" y="442"/>
                  </a:cubicBezTo>
                  <a:cubicBezTo>
                    <a:pt x="129" y="446"/>
                    <a:pt x="124" y="446"/>
                    <a:pt x="118" y="442"/>
                  </a:cubicBezTo>
                  <a:cubicBezTo>
                    <a:pt x="96" y="423"/>
                    <a:pt x="70" y="412"/>
                    <a:pt x="40" y="410"/>
                  </a:cubicBezTo>
                  <a:cubicBezTo>
                    <a:pt x="35" y="409"/>
                    <a:pt x="35" y="407"/>
                    <a:pt x="40" y="404"/>
                  </a:cubicBezTo>
                  <a:close/>
                  <a:moveTo>
                    <a:pt x="339" y="232"/>
                  </a:moveTo>
                  <a:lnTo>
                    <a:pt x="357" y="250"/>
                  </a:lnTo>
                  <a:cubicBezTo>
                    <a:pt x="388" y="281"/>
                    <a:pt x="406" y="320"/>
                    <a:pt x="413" y="369"/>
                  </a:cubicBezTo>
                  <a:cubicBezTo>
                    <a:pt x="412" y="374"/>
                    <a:pt x="410" y="374"/>
                    <a:pt x="408" y="371"/>
                  </a:cubicBezTo>
                  <a:cubicBezTo>
                    <a:pt x="395" y="327"/>
                    <a:pt x="375" y="292"/>
                    <a:pt x="347" y="264"/>
                  </a:cubicBezTo>
                  <a:lnTo>
                    <a:pt x="265" y="182"/>
                  </a:lnTo>
                  <a:lnTo>
                    <a:pt x="288" y="177"/>
                  </a:lnTo>
                  <a:lnTo>
                    <a:pt x="368" y="96"/>
                  </a:lnTo>
                  <a:cubicBezTo>
                    <a:pt x="358" y="88"/>
                    <a:pt x="349" y="79"/>
                    <a:pt x="341" y="71"/>
                  </a:cubicBezTo>
                  <a:lnTo>
                    <a:pt x="314" y="44"/>
                  </a:lnTo>
                  <a:lnTo>
                    <a:pt x="333" y="31"/>
                  </a:lnTo>
                  <a:cubicBezTo>
                    <a:pt x="339" y="28"/>
                    <a:pt x="341" y="33"/>
                    <a:pt x="339" y="45"/>
                  </a:cubicBezTo>
                  <a:lnTo>
                    <a:pt x="351" y="57"/>
                  </a:lnTo>
                  <a:cubicBezTo>
                    <a:pt x="359" y="66"/>
                    <a:pt x="369" y="75"/>
                    <a:pt x="380" y="84"/>
                  </a:cubicBezTo>
                  <a:lnTo>
                    <a:pt x="430" y="35"/>
                  </a:lnTo>
                  <a:lnTo>
                    <a:pt x="430" y="7"/>
                  </a:lnTo>
                  <a:lnTo>
                    <a:pt x="460" y="3"/>
                  </a:lnTo>
                  <a:cubicBezTo>
                    <a:pt x="467" y="2"/>
                    <a:pt x="469" y="4"/>
                    <a:pt x="466" y="9"/>
                  </a:cubicBezTo>
                  <a:lnTo>
                    <a:pt x="386" y="90"/>
                  </a:lnTo>
                  <a:cubicBezTo>
                    <a:pt x="424" y="121"/>
                    <a:pt x="457" y="142"/>
                    <a:pt x="485" y="152"/>
                  </a:cubicBezTo>
                  <a:cubicBezTo>
                    <a:pt x="477" y="123"/>
                    <a:pt x="467" y="94"/>
                    <a:pt x="454" y="66"/>
                  </a:cubicBezTo>
                  <a:lnTo>
                    <a:pt x="478" y="58"/>
                  </a:lnTo>
                  <a:cubicBezTo>
                    <a:pt x="488" y="55"/>
                    <a:pt x="488" y="60"/>
                    <a:pt x="478" y="73"/>
                  </a:cubicBezTo>
                  <a:cubicBezTo>
                    <a:pt x="489" y="101"/>
                    <a:pt x="496" y="130"/>
                    <a:pt x="501" y="158"/>
                  </a:cubicBezTo>
                  <a:cubicBezTo>
                    <a:pt x="532" y="163"/>
                    <a:pt x="557" y="161"/>
                    <a:pt x="576" y="150"/>
                  </a:cubicBezTo>
                  <a:cubicBezTo>
                    <a:pt x="581" y="147"/>
                    <a:pt x="582" y="144"/>
                    <a:pt x="580" y="139"/>
                  </a:cubicBezTo>
                  <a:lnTo>
                    <a:pt x="564" y="105"/>
                  </a:lnTo>
                  <a:cubicBezTo>
                    <a:pt x="564" y="100"/>
                    <a:pt x="565" y="99"/>
                    <a:pt x="568" y="102"/>
                  </a:cubicBezTo>
                  <a:lnTo>
                    <a:pt x="590" y="137"/>
                  </a:lnTo>
                  <a:cubicBezTo>
                    <a:pt x="594" y="141"/>
                    <a:pt x="598" y="143"/>
                    <a:pt x="601" y="142"/>
                  </a:cubicBezTo>
                  <a:cubicBezTo>
                    <a:pt x="607" y="143"/>
                    <a:pt x="610" y="147"/>
                    <a:pt x="610" y="151"/>
                  </a:cubicBezTo>
                  <a:cubicBezTo>
                    <a:pt x="610" y="154"/>
                    <a:pt x="607" y="158"/>
                    <a:pt x="603" y="161"/>
                  </a:cubicBezTo>
                  <a:cubicBezTo>
                    <a:pt x="579" y="178"/>
                    <a:pt x="546" y="183"/>
                    <a:pt x="504" y="177"/>
                  </a:cubicBezTo>
                  <a:cubicBezTo>
                    <a:pt x="507" y="216"/>
                    <a:pt x="504" y="252"/>
                    <a:pt x="496" y="286"/>
                  </a:cubicBezTo>
                  <a:cubicBezTo>
                    <a:pt x="493" y="289"/>
                    <a:pt x="491" y="289"/>
                    <a:pt x="490" y="284"/>
                  </a:cubicBezTo>
                  <a:cubicBezTo>
                    <a:pt x="495" y="248"/>
                    <a:pt x="495" y="211"/>
                    <a:pt x="489" y="173"/>
                  </a:cubicBezTo>
                  <a:cubicBezTo>
                    <a:pt x="453" y="159"/>
                    <a:pt x="415" y="135"/>
                    <a:pt x="375" y="101"/>
                  </a:cubicBezTo>
                  <a:lnTo>
                    <a:pt x="291" y="184"/>
                  </a:lnTo>
                  <a:lnTo>
                    <a:pt x="333" y="227"/>
                  </a:lnTo>
                  <a:lnTo>
                    <a:pt x="376" y="184"/>
                  </a:lnTo>
                  <a:lnTo>
                    <a:pt x="375" y="169"/>
                  </a:lnTo>
                  <a:lnTo>
                    <a:pt x="398" y="164"/>
                  </a:lnTo>
                  <a:cubicBezTo>
                    <a:pt x="407" y="160"/>
                    <a:pt x="407" y="164"/>
                    <a:pt x="399" y="177"/>
                  </a:cubicBezTo>
                  <a:cubicBezTo>
                    <a:pt x="419" y="198"/>
                    <a:pt x="436" y="218"/>
                    <a:pt x="452" y="239"/>
                  </a:cubicBezTo>
                  <a:cubicBezTo>
                    <a:pt x="460" y="249"/>
                    <a:pt x="462" y="260"/>
                    <a:pt x="458" y="271"/>
                  </a:cubicBezTo>
                  <a:cubicBezTo>
                    <a:pt x="454" y="280"/>
                    <a:pt x="450" y="283"/>
                    <a:pt x="445" y="278"/>
                  </a:cubicBezTo>
                  <a:cubicBezTo>
                    <a:pt x="443" y="276"/>
                    <a:pt x="439" y="276"/>
                    <a:pt x="432" y="278"/>
                  </a:cubicBezTo>
                  <a:lnTo>
                    <a:pt x="410" y="290"/>
                  </a:lnTo>
                  <a:cubicBezTo>
                    <a:pt x="407" y="290"/>
                    <a:pt x="406" y="289"/>
                    <a:pt x="408" y="286"/>
                  </a:cubicBezTo>
                  <a:lnTo>
                    <a:pt x="435" y="266"/>
                  </a:lnTo>
                  <a:cubicBezTo>
                    <a:pt x="442" y="261"/>
                    <a:pt x="443" y="254"/>
                    <a:pt x="437" y="246"/>
                  </a:cubicBezTo>
                  <a:cubicBezTo>
                    <a:pt x="424" y="228"/>
                    <a:pt x="406" y="207"/>
                    <a:pt x="386" y="185"/>
                  </a:cubicBezTo>
                  <a:lnTo>
                    <a:pt x="339" y="232"/>
                  </a:lnTo>
                  <a:close/>
                  <a:moveTo>
                    <a:pt x="401" y="25"/>
                  </a:moveTo>
                  <a:cubicBezTo>
                    <a:pt x="390" y="21"/>
                    <a:pt x="377" y="22"/>
                    <a:pt x="361" y="27"/>
                  </a:cubicBezTo>
                  <a:cubicBezTo>
                    <a:pt x="357" y="28"/>
                    <a:pt x="356" y="27"/>
                    <a:pt x="357" y="23"/>
                  </a:cubicBezTo>
                  <a:cubicBezTo>
                    <a:pt x="384" y="4"/>
                    <a:pt x="403" y="0"/>
                    <a:pt x="414" y="12"/>
                  </a:cubicBezTo>
                  <a:cubicBezTo>
                    <a:pt x="418" y="16"/>
                    <a:pt x="418" y="19"/>
                    <a:pt x="414" y="23"/>
                  </a:cubicBezTo>
                  <a:cubicBezTo>
                    <a:pt x="411" y="26"/>
                    <a:pt x="407" y="27"/>
                    <a:pt x="401" y="25"/>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0" name="Freeform 117"/>
            <p:cNvSpPr>
              <a:spLocks noEditPoints="1"/>
            </p:cNvSpPr>
            <p:nvPr/>
          </p:nvSpPr>
          <p:spPr bwMode="auto">
            <a:xfrm>
              <a:off x="2727" y="2790"/>
              <a:ext cx="43" cy="47"/>
            </a:xfrm>
            <a:custGeom>
              <a:avLst/>
              <a:gdLst>
                <a:gd name="T0" fmla="*/ 89 w 322"/>
                <a:gd name="T1" fmla="*/ 153 h 345"/>
                <a:gd name="T2" fmla="*/ 26 w 322"/>
                <a:gd name="T3" fmla="*/ 149 h 345"/>
                <a:gd name="T4" fmla="*/ 20 w 322"/>
                <a:gd name="T5" fmla="*/ 197 h 345"/>
                <a:gd name="T6" fmla="*/ 43 w 322"/>
                <a:gd name="T7" fmla="*/ 207 h 345"/>
                <a:gd name="T8" fmla="*/ 43 w 322"/>
                <a:gd name="T9" fmla="*/ 225 h 345"/>
                <a:gd name="T10" fmla="*/ 18 w 322"/>
                <a:gd name="T11" fmla="*/ 223 h 345"/>
                <a:gd name="T12" fmla="*/ 21 w 322"/>
                <a:gd name="T13" fmla="*/ 141 h 345"/>
                <a:gd name="T14" fmla="*/ 103 w 322"/>
                <a:gd name="T15" fmla="*/ 136 h 345"/>
                <a:gd name="T16" fmla="*/ 125 w 322"/>
                <a:gd name="T17" fmla="*/ 200 h 345"/>
                <a:gd name="T18" fmla="*/ 130 w 322"/>
                <a:gd name="T19" fmla="*/ 321 h 345"/>
                <a:gd name="T20" fmla="*/ 192 w 322"/>
                <a:gd name="T21" fmla="*/ 247 h 345"/>
                <a:gd name="T22" fmla="*/ 185 w 322"/>
                <a:gd name="T23" fmla="*/ 215 h 345"/>
                <a:gd name="T24" fmla="*/ 134 w 322"/>
                <a:gd name="T25" fmla="*/ 345 h 345"/>
                <a:gd name="T26" fmla="*/ 116 w 322"/>
                <a:gd name="T27" fmla="*/ 297 h 345"/>
                <a:gd name="T28" fmla="*/ 108 w 322"/>
                <a:gd name="T29" fmla="*/ 186 h 345"/>
                <a:gd name="T30" fmla="*/ 226 w 322"/>
                <a:gd name="T31" fmla="*/ 178 h 345"/>
                <a:gd name="T32" fmla="*/ 293 w 322"/>
                <a:gd name="T33" fmla="*/ 177 h 345"/>
                <a:gd name="T34" fmla="*/ 294 w 322"/>
                <a:gd name="T35" fmla="*/ 112 h 345"/>
                <a:gd name="T36" fmla="*/ 207 w 322"/>
                <a:gd name="T37" fmla="*/ 113 h 345"/>
                <a:gd name="T38" fmla="*/ 274 w 322"/>
                <a:gd name="T39" fmla="*/ 79 h 345"/>
                <a:gd name="T40" fmla="*/ 322 w 322"/>
                <a:gd name="T41" fmla="*/ 137 h 345"/>
                <a:gd name="T42" fmla="*/ 255 w 322"/>
                <a:gd name="T43" fmla="*/ 204 h 345"/>
                <a:gd name="T44" fmla="*/ 194 w 322"/>
                <a:gd name="T45" fmla="*/ 157 h 345"/>
                <a:gd name="T46" fmla="*/ 161 w 322"/>
                <a:gd name="T47" fmla="*/ 118 h 345"/>
                <a:gd name="T48" fmla="*/ 119 w 322"/>
                <a:gd name="T49" fmla="*/ 65 h 345"/>
                <a:gd name="T50" fmla="*/ 183 w 322"/>
                <a:gd name="T51" fmla="*/ 1 h 345"/>
                <a:gd name="T52" fmla="*/ 235 w 322"/>
                <a:gd name="T53" fmla="*/ 43 h 345"/>
                <a:gd name="T54" fmla="*/ 274 w 322"/>
                <a:gd name="T55" fmla="*/ 79 h 345"/>
                <a:gd name="T56" fmla="*/ 210 w 322"/>
                <a:gd name="T57" fmla="*/ 29 h 345"/>
                <a:gd name="T58" fmla="*/ 147 w 322"/>
                <a:gd name="T59" fmla="*/ 27 h 345"/>
                <a:gd name="T60" fmla="*/ 144 w 322"/>
                <a:gd name="T61" fmla="*/ 88 h 345"/>
                <a:gd name="T62" fmla="*/ 221 w 322"/>
                <a:gd name="T63" fmla="*/ 8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345">
                  <a:moveTo>
                    <a:pt x="108" y="186"/>
                  </a:moveTo>
                  <a:cubicBezTo>
                    <a:pt x="103" y="172"/>
                    <a:pt x="97" y="161"/>
                    <a:pt x="89" y="153"/>
                  </a:cubicBezTo>
                  <a:cubicBezTo>
                    <a:pt x="78" y="142"/>
                    <a:pt x="67" y="136"/>
                    <a:pt x="56" y="135"/>
                  </a:cubicBezTo>
                  <a:cubicBezTo>
                    <a:pt x="46" y="135"/>
                    <a:pt x="36" y="139"/>
                    <a:pt x="26" y="149"/>
                  </a:cubicBezTo>
                  <a:cubicBezTo>
                    <a:pt x="18" y="157"/>
                    <a:pt x="13" y="165"/>
                    <a:pt x="12" y="174"/>
                  </a:cubicBezTo>
                  <a:cubicBezTo>
                    <a:pt x="11" y="182"/>
                    <a:pt x="14" y="190"/>
                    <a:pt x="20" y="197"/>
                  </a:cubicBezTo>
                  <a:cubicBezTo>
                    <a:pt x="24" y="200"/>
                    <a:pt x="28" y="202"/>
                    <a:pt x="32" y="203"/>
                  </a:cubicBezTo>
                  <a:cubicBezTo>
                    <a:pt x="37" y="203"/>
                    <a:pt x="41" y="204"/>
                    <a:pt x="43" y="207"/>
                  </a:cubicBezTo>
                  <a:cubicBezTo>
                    <a:pt x="46" y="210"/>
                    <a:pt x="48" y="213"/>
                    <a:pt x="47" y="216"/>
                  </a:cubicBezTo>
                  <a:cubicBezTo>
                    <a:pt x="48" y="219"/>
                    <a:pt x="46" y="222"/>
                    <a:pt x="43" y="225"/>
                  </a:cubicBezTo>
                  <a:cubicBezTo>
                    <a:pt x="40" y="229"/>
                    <a:pt x="35" y="231"/>
                    <a:pt x="30" y="231"/>
                  </a:cubicBezTo>
                  <a:cubicBezTo>
                    <a:pt x="27" y="231"/>
                    <a:pt x="23" y="228"/>
                    <a:pt x="18" y="223"/>
                  </a:cubicBezTo>
                  <a:cubicBezTo>
                    <a:pt x="5" y="210"/>
                    <a:pt x="0" y="196"/>
                    <a:pt x="2" y="180"/>
                  </a:cubicBezTo>
                  <a:cubicBezTo>
                    <a:pt x="5" y="164"/>
                    <a:pt x="11" y="151"/>
                    <a:pt x="21" y="141"/>
                  </a:cubicBezTo>
                  <a:cubicBezTo>
                    <a:pt x="36" y="126"/>
                    <a:pt x="50" y="119"/>
                    <a:pt x="64" y="120"/>
                  </a:cubicBezTo>
                  <a:cubicBezTo>
                    <a:pt x="80" y="120"/>
                    <a:pt x="93" y="126"/>
                    <a:pt x="103" y="136"/>
                  </a:cubicBezTo>
                  <a:cubicBezTo>
                    <a:pt x="110" y="143"/>
                    <a:pt x="115" y="152"/>
                    <a:pt x="119" y="164"/>
                  </a:cubicBezTo>
                  <a:cubicBezTo>
                    <a:pt x="124" y="175"/>
                    <a:pt x="126" y="187"/>
                    <a:pt x="125" y="200"/>
                  </a:cubicBezTo>
                  <a:cubicBezTo>
                    <a:pt x="124" y="242"/>
                    <a:pt x="124" y="270"/>
                    <a:pt x="125" y="283"/>
                  </a:cubicBezTo>
                  <a:cubicBezTo>
                    <a:pt x="126" y="301"/>
                    <a:pt x="128" y="314"/>
                    <a:pt x="130" y="321"/>
                  </a:cubicBezTo>
                  <a:lnTo>
                    <a:pt x="185" y="267"/>
                  </a:lnTo>
                  <a:cubicBezTo>
                    <a:pt x="190" y="262"/>
                    <a:pt x="193" y="255"/>
                    <a:pt x="192" y="247"/>
                  </a:cubicBezTo>
                  <a:cubicBezTo>
                    <a:pt x="191" y="239"/>
                    <a:pt x="187" y="230"/>
                    <a:pt x="180" y="220"/>
                  </a:cubicBezTo>
                  <a:lnTo>
                    <a:pt x="185" y="215"/>
                  </a:lnTo>
                  <a:lnTo>
                    <a:pt x="219" y="260"/>
                  </a:lnTo>
                  <a:lnTo>
                    <a:pt x="134" y="345"/>
                  </a:lnTo>
                  <a:lnTo>
                    <a:pt x="122" y="333"/>
                  </a:lnTo>
                  <a:cubicBezTo>
                    <a:pt x="119" y="323"/>
                    <a:pt x="117" y="311"/>
                    <a:pt x="116" y="297"/>
                  </a:cubicBezTo>
                  <a:cubicBezTo>
                    <a:pt x="115" y="285"/>
                    <a:pt x="114" y="266"/>
                    <a:pt x="114" y="239"/>
                  </a:cubicBezTo>
                  <a:cubicBezTo>
                    <a:pt x="114" y="218"/>
                    <a:pt x="112" y="201"/>
                    <a:pt x="108" y="186"/>
                  </a:cubicBezTo>
                  <a:close/>
                  <a:moveTo>
                    <a:pt x="208" y="148"/>
                  </a:moveTo>
                  <a:cubicBezTo>
                    <a:pt x="211" y="159"/>
                    <a:pt x="217" y="169"/>
                    <a:pt x="226" y="178"/>
                  </a:cubicBezTo>
                  <a:cubicBezTo>
                    <a:pt x="237" y="188"/>
                    <a:pt x="248" y="193"/>
                    <a:pt x="259" y="192"/>
                  </a:cubicBezTo>
                  <a:cubicBezTo>
                    <a:pt x="272" y="192"/>
                    <a:pt x="283" y="187"/>
                    <a:pt x="293" y="177"/>
                  </a:cubicBezTo>
                  <a:cubicBezTo>
                    <a:pt x="305" y="165"/>
                    <a:pt x="310" y="154"/>
                    <a:pt x="309" y="143"/>
                  </a:cubicBezTo>
                  <a:cubicBezTo>
                    <a:pt x="308" y="131"/>
                    <a:pt x="303" y="120"/>
                    <a:pt x="294" y="112"/>
                  </a:cubicBezTo>
                  <a:cubicBezTo>
                    <a:pt x="286" y="104"/>
                    <a:pt x="275" y="100"/>
                    <a:pt x="260" y="100"/>
                  </a:cubicBezTo>
                  <a:cubicBezTo>
                    <a:pt x="246" y="100"/>
                    <a:pt x="228" y="104"/>
                    <a:pt x="207" y="113"/>
                  </a:cubicBezTo>
                  <a:cubicBezTo>
                    <a:pt x="205" y="126"/>
                    <a:pt x="205" y="138"/>
                    <a:pt x="208" y="148"/>
                  </a:cubicBezTo>
                  <a:close/>
                  <a:moveTo>
                    <a:pt x="274" y="79"/>
                  </a:moveTo>
                  <a:cubicBezTo>
                    <a:pt x="286" y="81"/>
                    <a:pt x="297" y="87"/>
                    <a:pt x="305" y="95"/>
                  </a:cubicBezTo>
                  <a:cubicBezTo>
                    <a:pt x="317" y="107"/>
                    <a:pt x="322" y="121"/>
                    <a:pt x="322" y="137"/>
                  </a:cubicBezTo>
                  <a:cubicBezTo>
                    <a:pt x="321" y="154"/>
                    <a:pt x="314" y="169"/>
                    <a:pt x="300" y="183"/>
                  </a:cubicBezTo>
                  <a:cubicBezTo>
                    <a:pt x="287" y="196"/>
                    <a:pt x="272" y="203"/>
                    <a:pt x="255" y="204"/>
                  </a:cubicBezTo>
                  <a:cubicBezTo>
                    <a:pt x="238" y="206"/>
                    <a:pt x="224" y="201"/>
                    <a:pt x="213" y="191"/>
                  </a:cubicBezTo>
                  <a:cubicBezTo>
                    <a:pt x="202" y="180"/>
                    <a:pt x="196" y="168"/>
                    <a:pt x="194" y="157"/>
                  </a:cubicBezTo>
                  <a:cubicBezTo>
                    <a:pt x="192" y="144"/>
                    <a:pt x="193" y="130"/>
                    <a:pt x="198" y="114"/>
                  </a:cubicBezTo>
                  <a:cubicBezTo>
                    <a:pt x="185" y="119"/>
                    <a:pt x="173" y="120"/>
                    <a:pt x="161" y="118"/>
                  </a:cubicBezTo>
                  <a:cubicBezTo>
                    <a:pt x="151" y="116"/>
                    <a:pt x="142" y="111"/>
                    <a:pt x="134" y="103"/>
                  </a:cubicBezTo>
                  <a:cubicBezTo>
                    <a:pt x="123" y="93"/>
                    <a:pt x="118" y="80"/>
                    <a:pt x="119" y="65"/>
                  </a:cubicBezTo>
                  <a:cubicBezTo>
                    <a:pt x="120" y="50"/>
                    <a:pt x="127" y="35"/>
                    <a:pt x="141" y="21"/>
                  </a:cubicBezTo>
                  <a:cubicBezTo>
                    <a:pt x="154" y="8"/>
                    <a:pt x="168" y="1"/>
                    <a:pt x="183" y="1"/>
                  </a:cubicBezTo>
                  <a:cubicBezTo>
                    <a:pt x="199" y="0"/>
                    <a:pt x="211" y="5"/>
                    <a:pt x="222" y="15"/>
                  </a:cubicBezTo>
                  <a:cubicBezTo>
                    <a:pt x="229" y="23"/>
                    <a:pt x="233" y="32"/>
                    <a:pt x="235" y="43"/>
                  </a:cubicBezTo>
                  <a:cubicBezTo>
                    <a:pt x="237" y="54"/>
                    <a:pt x="236" y="67"/>
                    <a:pt x="231" y="81"/>
                  </a:cubicBezTo>
                  <a:cubicBezTo>
                    <a:pt x="247" y="77"/>
                    <a:pt x="262" y="76"/>
                    <a:pt x="274" y="79"/>
                  </a:cubicBezTo>
                  <a:close/>
                  <a:moveTo>
                    <a:pt x="224" y="54"/>
                  </a:moveTo>
                  <a:cubicBezTo>
                    <a:pt x="222" y="45"/>
                    <a:pt x="217" y="37"/>
                    <a:pt x="210" y="29"/>
                  </a:cubicBezTo>
                  <a:cubicBezTo>
                    <a:pt x="201" y="21"/>
                    <a:pt x="191" y="15"/>
                    <a:pt x="180" y="14"/>
                  </a:cubicBezTo>
                  <a:cubicBezTo>
                    <a:pt x="169" y="12"/>
                    <a:pt x="158" y="17"/>
                    <a:pt x="147" y="27"/>
                  </a:cubicBezTo>
                  <a:cubicBezTo>
                    <a:pt x="136" y="39"/>
                    <a:pt x="131" y="50"/>
                    <a:pt x="132" y="61"/>
                  </a:cubicBezTo>
                  <a:cubicBezTo>
                    <a:pt x="133" y="72"/>
                    <a:pt x="137" y="81"/>
                    <a:pt x="144" y="88"/>
                  </a:cubicBezTo>
                  <a:cubicBezTo>
                    <a:pt x="151" y="95"/>
                    <a:pt x="160" y="98"/>
                    <a:pt x="173" y="97"/>
                  </a:cubicBezTo>
                  <a:cubicBezTo>
                    <a:pt x="187" y="96"/>
                    <a:pt x="203" y="92"/>
                    <a:pt x="221" y="84"/>
                  </a:cubicBezTo>
                  <a:cubicBezTo>
                    <a:pt x="224" y="73"/>
                    <a:pt x="225" y="63"/>
                    <a:pt x="224" y="54"/>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1" name="Freeform 118"/>
            <p:cNvSpPr>
              <a:spLocks noEditPoints="1"/>
            </p:cNvSpPr>
            <p:nvPr/>
          </p:nvSpPr>
          <p:spPr bwMode="auto">
            <a:xfrm>
              <a:off x="2758" y="2757"/>
              <a:ext cx="41" cy="41"/>
            </a:xfrm>
            <a:custGeom>
              <a:avLst/>
              <a:gdLst>
                <a:gd name="T0" fmla="*/ 192 w 303"/>
                <a:gd name="T1" fmla="*/ 201 h 298"/>
                <a:gd name="T2" fmla="*/ 94 w 303"/>
                <a:gd name="T3" fmla="*/ 298 h 298"/>
                <a:gd name="T4" fmla="*/ 89 w 303"/>
                <a:gd name="T5" fmla="*/ 293 h 298"/>
                <a:gd name="T6" fmla="*/ 122 w 303"/>
                <a:gd name="T7" fmla="*/ 260 h 298"/>
                <a:gd name="T8" fmla="*/ 61 w 303"/>
                <a:gd name="T9" fmla="*/ 199 h 298"/>
                <a:gd name="T10" fmla="*/ 84 w 303"/>
                <a:gd name="T11" fmla="*/ 195 h 298"/>
                <a:gd name="T12" fmla="*/ 135 w 303"/>
                <a:gd name="T13" fmla="*/ 144 h 298"/>
                <a:gd name="T14" fmla="*/ 90 w 303"/>
                <a:gd name="T15" fmla="*/ 99 h 298"/>
                <a:gd name="T16" fmla="*/ 38 w 303"/>
                <a:gd name="T17" fmla="*/ 152 h 298"/>
                <a:gd name="T18" fmla="*/ 50 w 303"/>
                <a:gd name="T19" fmla="*/ 268 h 298"/>
                <a:gd name="T20" fmla="*/ 45 w 303"/>
                <a:gd name="T21" fmla="*/ 267 h 298"/>
                <a:gd name="T22" fmla="*/ 0 w 303"/>
                <a:gd name="T23" fmla="*/ 118 h 298"/>
                <a:gd name="T24" fmla="*/ 24 w 303"/>
                <a:gd name="T25" fmla="*/ 107 h 298"/>
                <a:gd name="T26" fmla="*/ 26 w 303"/>
                <a:gd name="T27" fmla="*/ 119 h 298"/>
                <a:gd name="T28" fmla="*/ 35 w 303"/>
                <a:gd name="T29" fmla="*/ 143 h 298"/>
                <a:gd name="T30" fmla="*/ 150 w 303"/>
                <a:gd name="T31" fmla="*/ 28 h 298"/>
                <a:gd name="T32" fmla="*/ 150 w 303"/>
                <a:gd name="T33" fmla="*/ 4 h 298"/>
                <a:gd name="T34" fmla="*/ 176 w 303"/>
                <a:gd name="T35" fmla="*/ 0 h 298"/>
                <a:gd name="T36" fmla="*/ 182 w 303"/>
                <a:gd name="T37" fmla="*/ 7 h 298"/>
                <a:gd name="T38" fmla="*/ 102 w 303"/>
                <a:gd name="T39" fmla="*/ 87 h 298"/>
                <a:gd name="T40" fmla="*/ 147 w 303"/>
                <a:gd name="T41" fmla="*/ 132 h 298"/>
                <a:gd name="T42" fmla="*/ 193 w 303"/>
                <a:gd name="T43" fmla="*/ 86 h 298"/>
                <a:gd name="T44" fmla="*/ 193 w 303"/>
                <a:gd name="T45" fmla="*/ 63 h 298"/>
                <a:gd name="T46" fmla="*/ 218 w 303"/>
                <a:gd name="T47" fmla="*/ 59 h 298"/>
                <a:gd name="T48" fmla="*/ 225 w 303"/>
                <a:gd name="T49" fmla="*/ 65 h 298"/>
                <a:gd name="T50" fmla="*/ 152 w 303"/>
                <a:gd name="T51" fmla="*/ 138 h 298"/>
                <a:gd name="T52" fmla="*/ 198 w 303"/>
                <a:gd name="T53" fmla="*/ 184 h 298"/>
                <a:gd name="T54" fmla="*/ 264 w 303"/>
                <a:gd name="T55" fmla="*/ 118 h 298"/>
                <a:gd name="T56" fmla="*/ 264 w 303"/>
                <a:gd name="T57" fmla="*/ 90 h 298"/>
                <a:gd name="T58" fmla="*/ 294 w 303"/>
                <a:gd name="T59" fmla="*/ 86 h 298"/>
                <a:gd name="T60" fmla="*/ 301 w 303"/>
                <a:gd name="T61" fmla="*/ 92 h 298"/>
                <a:gd name="T62" fmla="*/ 204 w 303"/>
                <a:gd name="T63" fmla="*/ 189 h 298"/>
                <a:gd name="T64" fmla="*/ 270 w 303"/>
                <a:gd name="T65" fmla="*/ 255 h 298"/>
                <a:gd name="T66" fmla="*/ 259 w 303"/>
                <a:gd name="T67" fmla="*/ 268 h 298"/>
                <a:gd name="T68" fmla="*/ 192 w 303"/>
                <a:gd name="T69" fmla="*/ 201 h 298"/>
                <a:gd name="T70" fmla="*/ 88 w 303"/>
                <a:gd name="T71" fmla="*/ 202 h 298"/>
                <a:gd name="T72" fmla="*/ 134 w 303"/>
                <a:gd name="T73" fmla="*/ 248 h 298"/>
                <a:gd name="T74" fmla="*/ 186 w 303"/>
                <a:gd name="T75" fmla="*/ 196 h 298"/>
                <a:gd name="T76" fmla="*/ 140 w 303"/>
                <a:gd name="T77" fmla="*/ 150 h 298"/>
                <a:gd name="T78" fmla="*/ 88 w 303"/>
                <a:gd name="T79" fmla="*/ 20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298">
                  <a:moveTo>
                    <a:pt x="192" y="201"/>
                  </a:moveTo>
                  <a:lnTo>
                    <a:pt x="94" y="298"/>
                  </a:lnTo>
                  <a:lnTo>
                    <a:pt x="89" y="293"/>
                  </a:lnTo>
                  <a:lnTo>
                    <a:pt x="122" y="260"/>
                  </a:lnTo>
                  <a:lnTo>
                    <a:pt x="61" y="199"/>
                  </a:lnTo>
                  <a:lnTo>
                    <a:pt x="84" y="195"/>
                  </a:lnTo>
                  <a:lnTo>
                    <a:pt x="135" y="144"/>
                  </a:lnTo>
                  <a:lnTo>
                    <a:pt x="90" y="99"/>
                  </a:lnTo>
                  <a:lnTo>
                    <a:pt x="38" y="152"/>
                  </a:lnTo>
                  <a:cubicBezTo>
                    <a:pt x="51" y="191"/>
                    <a:pt x="55" y="229"/>
                    <a:pt x="50" y="268"/>
                  </a:cubicBezTo>
                  <a:cubicBezTo>
                    <a:pt x="48" y="271"/>
                    <a:pt x="46" y="271"/>
                    <a:pt x="45" y="267"/>
                  </a:cubicBezTo>
                  <a:cubicBezTo>
                    <a:pt x="42" y="210"/>
                    <a:pt x="27" y="160"/>
                    <a:pt x="0" y="118"/>
                  </a:cubicBezTo>
                  <a:lnTo>
                    <a:pt x="24" y="107"/>
                  </a:lnTo>
                  <a:cubicBezTo>
                    <a:pt x="35" y="102"/>
                    <a:pt x="36" y="107"/>
                    <a:pt x="26" y="119"/>
                  </a:cubicBezTo>
                  <a:cubicBezTo>
                    <a:pt x="29" y="127"/>
                    <a:pt x="32" y="135"/>
                    <a:pt x="35" y="143"/>
                  </a:cubicBezTo>
                  <a:lnTo>
                    <a:pt x="150" y="28"/>
                  </a:lnTo>
                  <a:lnTo>
                    <a:pt x="150" y="4"/>
                  </a:lnTo>
                  <a:lnTo>
                    <a:pt x="176" y="0"/>
                  </a:lnTo>
                  <a:cubicBezTo>
                    <a:pt x="183" y="0"/>
                    <a:pt x="185" y="2"/>
                    <a:pt x="182" y="7"/>
                  </a:cubicBezTo>
                  <a:lnTo>
                    <a:pt x="102" y="87"/>
                  </a:lnTo>
                  <a:lnTo>
                    <a:pt x="147" y="132"/>
                  </a:lnTo>
                  <a:lnTo>
                    <a:pt x="193" y="86"/>
                  </a:lnTo>
                  <a:lnTo>
                    <a:pt x="193" y="63"/>
                  </a:lnTo>
                  <a:lnTo>
                    <a:pt x="218" y="59"/>
                  </a:lnTo>
                  <a:cubicBezTo>
                    <a:pt x="225" y="58"/>
                    <a:pt x="227" y="60"/>
                    <a:pt x="225" y="65"/>
                  </a:cubicBezTo>
                  <a:lnTo>
                    <a:pt x="152" y="138"/>
                  </a:lnTo>
                  <a:lnTo>
                    <a:pt x="198" y="184"/>
                  </a:lnTo>
                  <a:lnTo>
                    <a:pt x="264" y="118"/>
                  </a:lnTo>
                  <a:lnTo>
                    <a:pt x="264" y="90"/>
                  </a:lnTo>
                  <a:lnTo>
                    <a:pt x="294" y="86"/>
                  </a:lnTo>
                  <a:cubicBezTo>
                    <a:pt x="301" y="85"/>
                    <a:pt x="303" y="87"/>
                    <a:pt x="301" y="92"/>
                  </a:cubicBezTo>
                  <a:lnTo>
                    <a:pt x="204" y="189"/>
                  </a:lnTo>
                  <a:lnTo>
                    <a:pt x="270" y="255"/>
                  </a:lnTo>
                  <a:cubicBezTo>
                    <a:pt x="269" y="270"/>
                    <a:pt x="265" y="275"/>
                    <a:pt x="259" y="268"/>
                  </a:cubicBezTo>
                  <a:lnTo>
                    <a:pt x="192" y="201"/>
                  </a:lnTo>
                  <a:close/>
                  <a:moveTo>
                    <a:pt x="88" y="202"/>
                  </a:moveTo>
                  <a:lnTo>
                    <a:pt x="134" y="248"/>
                  </a:lnTo>
                  <a:lnTo>
                    <a:pt x="186" y="196"/>
                  </a:lnTo>
                  <a:lnTo>
                    <a:pt x="140" y="150"/>
                  </a:lnTo>
                  <a:lnTo>
                    <a:pt x="88" y="20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2" name="Freeform 119"/>
            <p:cNvSpPr>
              <a:spLocks noEditPoints="1"/>
            </p:cNvSpPr>
            <p:nvPr/>
          </p:nvSpPr>
          <p:spPr bwMode="auto">
            <a:xfrm>
              <a:off x="2791" y="2726"/>
              <a:ext cx="45" cy="45"/>
            </a:xfrm>
            <a:custGeom>
              <a:avLst/>
              <a:gdLst>
                <a:gd name="T0" fmla="*/ 26 w 335"/>
                <a:gd name="T1" fmla="*/ 130 h 330"/>
                <a:gd name="T2" fmla="*/ 165 w 335"/>
                <a:gd name="T3" fmla="*/ 270 h 330"/>
                <a:gd name="T4" fmla="*/ 181 w 335"/>
                <a:gd name="T5" fmla="*/ 276 h 330"/>
                <a:gd name="T6" fmla="*/ 197 w 335"/>
                <a:gd name="T7" fmla="*/ 267 h 330"/>
                <a:gd name="T8" fmla="*/ 207 w 335"/>
                <a:gd name="T9" fmla="*/ 258 h 330"/>
                <a:gd name="T10" fmla="*/ 212 w 335"/>
                <a:gd name="T11" fmla="*/ 263 h 330"/>
                <a:gd name="T12" fmla="*/ 145 w 335"/>
                <a:gd name="T13" fmla="*/ 330 h 330"/>
                <a:gd name="T14" fmla="*/ 140 w 335"/>
                <a:gd name="T15" fmla="*/ 325 h 330"/>
                <a:gd name="T16" fmla="*/ 148 w 335"/>
                <a:gd name="T17" fmla="*/ 316 h 330"/>
                <a:gd name="T18" fmla="*/ 157 w 335"/>
                <a:gd name="T19" fmla="*/ 300 h 330"/>
                <a:gd name="T20" fmla="*/ 151 w 335"/>
                <a:gd name="T21" fmla="*/ 284 h 330"/>
                <a:gd name="T22" fmla="*/ 40 w 335"/>
                <a:gd name="T23" fmla="*/ 173 h 330"/>
                <a:gd name="T24" fmla="*/ 31 w 335"/>
                <a:gd name="T25" fmla="*/ 170 h 330"/>
                <a:gd name="T26" fmla="*/ 22 w 335"/>
                <a:gd name="T27" fmla="*/ 174 h 330"/>
                <a:gd name="T28" fmla="*/ 6 w 335"/>
                <a:gd name="T29" fmla="*/ 191 h 330"/>
                <a:gd name="T30" fmla="*/ 0 w 335"/>
                <a:gd name="T31" fmla="*/ 185 h 330"/>
                <a:gd name="T32" fmla="*/ 9 w 335"/>
                <a:gd name="T33" fmla="*/ 177 h 330"/>
                <a:gd name="T34" fmla="*/ 22 w 335"/>
                <a:gd name="T35" fmla="*/ 156 h 330"/>
                <a:gd name="T36" fmla="*/ 22 w 335"/>
                <a:gd name="T37" fmla="*/ 134 h 330"/>
                <a:gd name="T38" fmla="*/ 26 w 335"/>
                <a:gd name="T39" fmla="*/ 130 h 330"/>
                <a:gd name="T40" fmla="*/ 223 w 335"/>
                <a:gd name="T41" fmla="*/ 67 h 330"/>
                <a:gd name="T42" fmla="*/ 204 w 335"/>
                <a:gd name="T43" fmla="*/ 34 h 330"/>
                <a:gd name="T44" fmla="*/ 171 w 335"/>
                <a:gd name="T45" fmla="*/ 16 h 330"/>
                <a:gd name="T46" fmla="*/ 141 w 335"/>
                <a:gd name="T47" fmla="*/ 30 h 330"/>
                <a:gd name="T48" fmla="*/ 127 w 335"/>
                <a:gd name="T49" fmla="*/ 55 h 330"/>
                <a:gd name="T50" fmla="*/ 136 w 335"/>
                <a:gd name="T51" fmla="*/ 77 h 330"/>
                <a:gd name="T52" fmla="*/ 147 w 335"/>
                <a:gd name="T53" fmla="*/ 84 h 330"/>
                <a:gd name="T54" fmla="*/ 158 w 335"/>
                <a:gd name="T55" fmla="*/ 88 h 330"/>
                <a:gd name="T56" fmla="*/ 162 w 335"/>
                <a:gd name="T57" fmla="*/ 97 h 330"/>
                <a:gd name="T58" fmla="*/ 158 w 335"/>
                <a:gd name="T59" fmla="*/ 106 h 330"/>
                <a:gd name="T60" fmla="*/ 146 w 335"/>
                <a:gd name="T61" fmla="*/ 111 h 330"/>
                <a:gd name="T62" fmla="*/ 133 w 335"/>
                <a:gd name="T63" fmla="*/ 104 h 330"/>
                <a:gd name="T64" fmla="*/ 117 w 335"/>
                <a:gd name="T65" fmla="*/ 61 h 330"/>
                <a:gd name="T66" fmla="*/ 136 w 335"/>
                <a:gd name="T67" fmla="*/ 21 h 330"/>
                <a:gd name="T68" fmla="*/ 180 w 335"/>
                <a:gd name="T69" fmla="*/ 0 h 330"/>
                <a:gd name="T70" fmla="*/ 218 w 335"/>
                <a:gd name="T71" fmla="*/ 17 h 330"/>
                <a:gd name="T72" fmla="*/ 235 w 335"/>
                <a:gd name="T73" fmla="*/ 44 h 330"/>
                <a:gd name="T74" fmla="*/ 240 w 335"/>
                <a:gd name="T75" fmla="*/ 81 h 330"/>
                <a:gd name="T76" fmla="*/ 240 w 335"/>
                <a:gd name="T77" fmla="*/ 164 h 330"/>
                <a:gd name="T78" fmla="*/ 246 w 335"/>
                <a:gd name="T79" fmla="*/ 202 h 330"/>
                <a:gd name="T80" fmla="*/ 300 w 335"/>
                <a:gd name="T81" fmla="*/ 148 h 330"/>
                <a:gd name="T82" fmla="*/ 307 w 335"/>
                <a:gd name="T83" fmla="*/ 128 h 330"/>
                <a:gd name="T84" fmla="*/ 295 w 335"/>
                <a:gd name="T85" fmla="*/ 101 h 330"/>
                <a:gd name="T86" fmla="*/ 301 w 335"/>
                <a:gd name="T87" fmla="*/ 96 h 330"/>
                <a:gd name="T88" fmla="*/ 335 w 335"/>
                <a:gd name="T89" fmla="*/ 141 h 330"/>
                <a:gd name="T90" fmla="*/ 249 w 335"/>
                <a:gd name="T91" fmla="*/ 226 h 330"/>
                <a:gd name="T92" fmla="*/ 237 w 335"/>
                <a:gd name="T93" fmla="*/ 214 h 330"/>
                <a:gd name="T94" fmla="*/ 231 w 335"/>
                <a:gd name="T95" fmla="*/ 178 h 330"/>
                <a:gd name="T96" fmla="*/ 229 w 335"/>
                <a:gd name="T97" fmla="*/ 120 h 330"/>
                <a:gd name="T98" fmla="*/ 223 w 335"/>
                <a:gd name="T99" fmla="*/ 67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330">
                  <a:moveTo>
                    <a:pt x="26" y="130"/>
                  </a:moveTo>
                  <a:lnTo>
                    <a:pt x="165" y="270"/>
                  </a:lnTo>
                  <a:cubicBezTo>
                    <a:pt x="170" y="274"/>
                    <a:pt x="175" y="277"/>
                    <a:pt x="181" y="276"/>
                  </a:cubicBezTo>
                  <a:cubicBezTo>
                    <a:pt x="186" y="275"/>
                    <a:pt x="192" y="272"/>
                    <a:pt x="197" y="267"/>
                  </a:cubicBezTo>
                  <a:lnTo>
                    <a:pt x="207" y="258"/>
                  </a:lnTo>
                  <a:lnTo>
                    <a:pt x="212" y="263"/>
                  </a:lnTo>
                  <a:lnTo>
                    <a:pt x="145" y="330"/>
                  </a:lnTo>
                  <a:lnTo>
                    <a:pt x="140" y="325"/>
                  </a:lnTo>
                  <a:lnTo>
                    <a:pt x="148" y="316"/>
                  </a:lnTo>
                  <a:cubicBezTo>
                    <a:pt x="154" y="310"/>
                    <a:pt x="157" y="305"/>
                    <a:pt x="157" y="300"/>
                  </a:cubicBezTo>
                  <a:cubicBezTo>
                    <a:pt x="158" y="294"/>
                    <a:pt x="156" y="289"/>
                    <a:pt x="151" y="284"/>
                  </a:cubicBezTo>
                  <a:lnTo>
                    <a:pt x="40" y="173"/>
                  </a:lnTo>
                  <a:cubicBezTo>
                    <a:pt x="37" y="171"/>
                    <a:pt x="34" y="170"/>
                    <a:pt x="31" y="170"/>
                  </a:cubicBezTo>
                  <a:cubicBezTo>
                    <a:pt x="28" y="170"/>
                    <a:pt x="25" y="171"/>
                    <a:pt x="22" y="174"/>
                  </a:cubicBezTo>
                  <a:lnTo>
                    <a:pt x="6" y="191"/>
                  </a:lnTo>
                  <a:lnTo>
                    <a:pt x="0" y="185"/>
                  </a:lnTo>
                  <a:lnTo>
                    <a:pt x="9" y="177"/>
                  </a:lnTo>
                  <a:cubicBezTo>
                    <a:pt x="16" y="170"/>
                    <a:pt x="20" y="163"/>
                    <a:pt x="22" y="156"/>
                  </a:cubicBezTo>
                  <a:cubicBezTo>
                    <a:pt x="25" y="149"/>
                    <a:pt x="25" y="141"/>
                    <a:pt x="22" y="134"/>
                  </a:cubicBezTo>
                  <a:lnTo>
                    <a:pt x="26" y="130"/>
                  </a:lnTo>
                  <a:close/>
                  <a:moveTo>
                    <a:pt x="223" y="67"/>
                  </a:moveTo>
                  <a:cubicBezTo>
                    <a:pt x="218" y="53"/>
                    <a:pt x="212" y="42"/>
                    <a:pt x="204" y="34"/>
                  </a:cubicBezTo>
                  <a:cubicBezTo>
                    <a:pt x="193" y="23"/>
                    <a:pt x="182" y="17"/>
                    <a:pt x="171" y="16"/>
                  </a:cubicBezTo>
                  <a:cubicBezTo>
                    <a:pt x="161" y="15"/>
                    <a:pt x="151" y="20"/>
                    <a:pt x="141" y="30"/>
                  </a:cubicBezTo>
                  <a:cubicBezTo>
                    <a:pt x="133" y="38"/>
                    <a:pt x="129" y="46"/>
                    <a:pt x="127" y="55"/>
                  </a:cubicBezTo>
                  <a:cubicBezTo>
                    <a:pt x="126" y="63"/>
                    <a:pt x="129" y="71"/>
                    <a:pt x="136" y="77"/>
                  </a:cubicBezTo>
                  <a:cubicBezTo>
                    <a:pt x="139" y="81"/>
                    <a:pt x="143" y="83"/>
                    <a:pt x="147" y="84"/>
                  </a:cubicBezTo>
                  <a:cubicBezTo>
                    <a:pt x="152" y="84"/>
                    <a:pt x="156" y="85"/>
                    <a:pt x="158" y="88"/>
                  </a:cubicBezTo>
                  <a:cubicBezTo>
                    <a:pt x="162" y="91"/>
                    <a:pt x="163" y="94"/>
                    <a:pt x="162" y="97"/>
                  </a:cubicBezTo>
                  <a:cubicBezTo>
                    <a:pt x="163" y="100"/>
                    <a:pt x="162" y="103"/>
                    <a:pt x="158" y="106"/>
                  </a:cubicBezTo>
                  <a:cubicBezTo>
                    <a:pt x="155" y="110"/>
                    <a:pt x="151" y="111"/>
                    <a:pt x="146" y="111"/>
                  </a:cubicBezTo>
                  <a:cubicBezTo>
                    <a:pt x="142" y="111"/>
                    <a:pt x="138" y="109"/>
                    <a:pt x="133" y="104"/>
                  </a:cubicBezTo>
                  <a:cubicBezTo>
                    <a:pt x="120" y="91"/>
                    <a:pt x="115" y="77"/>
                    <a:pt x="117" y="61"/>
                  </a:cubicBezTo>
                  <a:cubicBezTo>
                    <a:pt x="120" y="45"/>
                    <a:pt x="126" y="32"/>
                    <a:pt x="136" y="21"/>
                  </a:cubicBezTo>
                  <a:cubicBezTo>
                    <a:pt x="151" y="7"/>
                    <a:pt x="166" y="0"/>
                    <a:pt x="180" y="0"/>
                  </a:cubicBezTo>
                  <a:cubicBezTo>
                    <a:pt x="195" y="1"/>
                    <a:pt x="208" y="7"/>
                    <a:pt x="218" y="17"/>
                  </a:cubicBezTo>
                  <a:cubicBezTo>
                    <a:pt x="225" y="24"/>
                    <a:pt x="230" y="33"/>
                    <a:pt x="235" y="44"/>
                  </a:cubicBezTo>
                  <a:cubicBezTo>
                    <a:pt x="239" y="56"/>
                    <a:pt x="241" y="68"/>
                    <a:pt x="240" y="81"/>
                  </a:cubicBezTo>
                  <a:cubicBezTo>
                    <a:pt x="239" y="123"/>
                    <a:pt x="239" y="151"/>
                    <a:pt x="240" y="164"/>
                  </a:cubicBezTo>
                  <a:cubicBezTo>
                    <a:pt x="241" y="182"/>
                    <a:pt x="243" y="195"/>
                    <a:pt x="246" y="202"/>
                  </a:cubicBezTo>
                  <a:lnTo>
                    <a:pt x="300" y="148"/>
                  </a:lnTo>
                  <a:cubicBezTo>
                    <a:pt x="305" y="143"/>
                    <a:pt x="308" y="136"/>
                    <a:pt x="307" y="128"/>
                  </a:cubicBezTo>
                  <a:cubicBezTo>
                    <a:pt x="306" y="120"/>
                    <a:pt x="302" y="111"/>
                    <a:pt x="295" y="101"/>
                  </a:cubicBezTo>
                  <a:lnTo>
                    <a:pt x="301" y="96"/>
                  </a:lnTo>
                  <a:lnTo>
                    <a:pt x="335" y="141"/>
                  </a:lnTo>
                  <a:lnTo>
                    <a:pt x="249" y="226"/>
                  </a:lnTo>
                  <a:lnTo>
                    <a:pt x="237" y="214"/>
                  </a:lnTo>
                  <a:cubicBezTo>
                    <a:pt x="234" y="204"/>
                    <a:pt x="232" y="192"/>
                    <a:pt x="231" y="178"/>
                  </a:cubicBezTo>
                  <a:cubicBezTo>
                    <a:pt x="230" y="166"/>
                    <a:pt x="229" y="147"/>
                    <a:pt x="229" y="120"/>
                  </a:cubicBezTo>
                  <a:cubicBezTo>
                    <a:pt x="229" y="99"/>
                    <a:pt x="227" y="81"/>
                    <a:pt x="223" y="67"/>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3" name="Freeform 120"/>
            <p:cNvSpPr>
              <a:spLocks noEditPoints="1"/>
            </p:cNvSpPr>
            <p:nvPr/>
          </p:nvSpPr>
          <p:spPr bwMode="auto">
            <a:xfrm>
              <a:off x="2824" y="2695"/>
              <a:ext cx="38" cy="47"/>
            </a:xfrm>
            <a:custGeom>
              <a:avLst/>
              <a:gdLst>
                <a:gd name="T0" fmla="*/ 156 w 282"/>
                <a:gd name="T1" fmla="*/ 275 h 346"/>
                <a:gd name="T2" fmla="*/ 142 w 282"/>
                <a:gd name="T3" fmla="*/ 342 h 346"/>
                <a:gd name="T4" fmla="*/ 138 w 282"/>
                <a:gd name="T5" fmla="*/ 341 h 346"/>
                <a:gd name="T6" fmla="*/ 142 w 282"/>
                <a:gd name="T7" fmla="*/ 263 h 346"/>
                <a:gd name="T8" fmla="*/ 103 w 282"/>
                <a:gd name="T9" fmla="*/ 196 h 346"/>
                <a:gd name="T10" fmla="*/ 0 w 282"/>
                <a:gd name="T11" fmla="*/ 94 h 346"/>
                <a:gd name="T12" fmla="*/ 22 w 282"/>
                <a:gd name="T13" fmla="*/ 88 h 346"/>
                <a:gd name="T14" fmla="*/ 93 w 282"/>
                <a:gd name="T15" fmla="*/ 17 h 346"/>
                <a:gd name="T16" fmla="*/ 91 w 282"/>
                <a:gd name="T17" fmla="*/ 5 h 346"/>
                <a:gd name="T18" fmla="*/ 113 w 282"/>
                <a:gd name="T19" fmla="*/ 1 h 346"/>
                <a:gd name="T20" fmla="*/ 116 w 282"/>
                <a:gd name="T21" fmla="*/ 11 h 346"/>
                <a:gd name="T22" fmla="*/ 272 w 282"/>
                <a:gd name="T23" fmla="*/ 168 h 346"/>
                <a:gd name="T24" fmla="*/ 282 w 282"/>
                <a:gd name="T25" fmla="*/ 191 h 346"/>
                <a:gd name="T26" fmla="*/ 274 w 282"/>
                <a:gd name="T27" fmla="*/ 210 h 346"/>
                <a:gd name="T28" fmla="*/ 264 w 282"/>
                <a:gd name="T29" fmla="*/ 207 h 346"/>
                <a:gd name="T30" fmla="*/ 255 w 282"/>
                <a:gd name="T31" fmla="*/ 207 h 346"/>
                <a:gd name="T32" fmla="*/ 236 w 282"/>
                <a:gd name="T33" fmla="*/ 219 h 346"/>
                <a:gd name="T34" fmla="*/ 232 w 282"/>
                <a:gd name="T35" fmla="*/ 216 h 346"/>
                <a:gd name="T36" fmla="*/ 256 w 282"/>
                <a:gd name="T37" fmla="*/ 192 h 346"/>
                <a:gd name="T38" fmla="*/ 256 w 282"/>
                <a:gd name="T39" fmla="*/ 175 h 346"/>
                <a:gd name="T40" fmla="*/ 205 w 282"/>
                <a:gd name="T41" fmla="*/ 124 h 346"/>
                <a:gd name="T42" fmla="*/ 129 w 282"/>
                <a:gd name="T43" fmla="*/ 199 h 346"/>
                <a:gd name="T44" fmla="*/ 156 w 282"/>
                <a:gd name="T45" fmla="*/ 275 h 346"/>
                <a:gd name="T46" fmla="*/ 78 w 282"/>
                <a:gd name="T47" fmla="*/ 148 h 346"/>
                <a:gd name="T48" fmla="*/ 124 w 282"/>
                <a:gd name="T49" fmla="*/ 194 h 346"/>
                <a:gd name="T50" fmla="*/ 199 w 282"/>
                <a:gd name="T51" fmla="*/ 118 h 346"/>
                <a:gd name="T52" fmla="*/ 153 w 282"/>
                <a:gd name="T53" fmla="*/ 73 h 346"/>
                <a:gd name="T54" fmla="*/ 78 w 282"/>
                <a:gd name="T55" fmla="*/ 148 h 346"/>
                <a:gd name="T56" fmla="*/ 26 w 282"/>
                <a:gd name="T57" fmla="*/ 95 h 346"/>
                <a:gd name="T58" fmla="*/ 72 w 282"/>
                <a:gd name="T59" fmla="*/ 142 h 346"/>
                <a:gd name="T60" fmla="*/ 148 w 282"/>
                <a:gd name="T61" fmla="*/ 67 h 346"/>
                <a:gd name="T62" fmla="*/ 101 w 282"/>
                <a:gd name="T63" fmla="*/ 20 h 346"/>
                <a:gd name="T64" fmla="*/ 26 w 282"/>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346">
                  <a:moveTo>
                    <a:pt x="156" y="275"/>
                  </a:moveTo>
                  <a:cubicBezTo>
                    <a:pt x="156" y="298"/>
                    <a:pt x="151" y="321"/>
                    <a:pt x="142" y="342"/>
                  </a:cubicBezTo>
                  <a:cubicBezTo>
                    <a:pt x="139" y="346"/>
                    <a:pt x="138" y="346"/>
                    <a:pt x="138" y="341"/>
                  </a:cubicBezTo>
                  <a:cubicBezTo>
                    <a:pt x="146" y="309"/>
                    <a:pt x="147" y="283"/>
                    <a:pt x="142" y="263"/>
                  </a:cubicBezTo>
                  <a:cubicBezTo>
                    <a:pt x="136" y="239"/>
                    <a:pt x="123" y="216"/>
                    <a:pt x="103" y="196"/>
                  </a:cubicBezTo>
                  <a:lnTo>
                    <a:pt x="0" y="94"/>
                  </a:lnTo>
                  <a:lnTo>
                    <a:pt x="22" y="88"/>
                  </a:lnTo>
                  <a:lnTo>
                    <a:pt x="93" y="17"/>
                  </a:lnTo>
                  <a:lnTo>
                    <a:pt x="91" y="5"/>
                  </a:lnTo>
                  <a:lnTo>
                    <a:pt x="113" y="1"/>
                  </a:lnTo>
                  <a:cubicBezTo>
                    <a:pt x="120" y="0"/>
                    <a:pt x="120" y="4"/>
                    <a:pt x="116" y="11"/>
                  </a:cubicBezTo>
                  <a:lnTo>
                    <a:pt x="272" y="168"/>
                  </a:lnTo>
                  <a:cubicBezTo>
                    <a:pt x="279" y="175"/>
                    <a:pt x="282" y="182"/>
                    <a:pt x="282" y="191"/>
                  </a:cubicBezTo>
                  <a:cubicBezTo>
                    <a:pt x="282" y="198"/>
                    <a:pt x="280" y="205"/>
                    <a:pt x="274" y="210"/>
                  </a:cubicBezTo>
                  <a:cubicBezTo>
                    <a:pt x="272" y="213"/>
                    <a:pt x="268" y="212"/>
                    <a:pt x="264" y="207"/>
                  </a:cubicBezTo>
                  <a:cubicBezTo>
                    <a:pt x="262" y="205"/>
                    <a:pt x="259" y="205"/>
                    <a:pt x="255" y="207"/>
                  </a:cubicBezTo>
                  <a:lnTo>
                    <a:pt x="236" y="219"/>
                  </a:lnTo>
                  <a:cubicBezTo>
                    <a:pt x="231" y="220"/>
                    <a:pt x="230" y="219"/>
                    <a:pt x="232" y="216"/>
                  </a:cubicBezTo>
                  <a:lnTo>
                    <a:pt x="256" y="192"/>
                  </a:lnTo>
                  <a:cubicBezTo>
                    <a:pt x="261" y="186"/>
                    <a:pt x="261" y="181"/>
                    <a:pt x="256" y="175"/>
                  </a:cubicBezTo>
                  <a:lnTo>
                    <a:pt x="205" y="124"/>
                  </a:lnTo>
                  <a:lnTo>
                    <a:pt x="129" y="199"/>
                  </a:lnTo>
                  <a:cubicBezTo>
                    <a:pt x="147" y="222"/>
                    <a:pt x="156" y="247"/>
                    <a:pt x="156" y="275"/>
                  </a:cubicBezTo>
                  <a:close/>
                  <a:moveTo>
                    <a:pt x="78" y="148"/>
                  </a:moveTo>
                  <a:lnTo>
                    <a:pt x="124" y="194"/>
                  </a:lnTo>
                  <a:lnTo>
                    <a:pt x="199" y="118"/>
                  </a:lnTo>
                  <a:lnTo>
                    <a:pt x="153" y="73"/>
                  </a:lnTo>
                  <a:lnTo>
                    <a:pt x="78" y="148"/>
                  </a:lnTo>
                  <a:close/>
                  <a:moveTo>
                    <a:pt x="26" y="95"/>
                  </a:moveTo>
                  <a:lnTo>
                    <a:pt x="72" y="142"/>
                  </a:lnTo>
                  <a:lnTo>
                    <a:pt x="148" y="67"/>
                  </a:lnTo>
                  <a:lnTo>
                    <a:pt x="101" y="20"/>
                  </a:lnTo>
                  <a:lnTo>
                    <a:pt x="26"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4" name="Freeform 121"/>
            <p:cNvSpPr>
              <a:spLocks noEditPoints="1"/>
            </p:cNvSpPr>
            <p:nvPr/>
          </p:nvSpPr>
          <p:spPr bwMode="auto">
            <a:xfrm>
              <a:off x="2941" y="2806"/>
              <a:ext cx="82" cy="71"/>
            </a:xfrm>
            <a:custGeom>
              <a:avLst/>
              <a:gdLst>
                <a:gd name="T0" fmla="*/ 313 w 610"/>
                <a:gd name="T1" fmla="*/ 311 h 520"/>
                <a:gd name="T2" fmla="*/ 283 w 610"/>
                <a:gd name="T3" fmla="*/ 488 h 520"/>
                <a:gd name="T4" fmla="*/ 198 w 610"/>
                <a:gd name="T5" fmla="*/ 426 h 520"/>
                <a:gd name="T6" fmla="*/ 99 w 610"/>
                <a:gd name="T7" fmla="*/ 514 h 520"/>
                <a:gd name="T8" fmla="*/ 90 w 610"/>
                <a:gd name="T9" fmla="*/ 318 h 520"/>
                <a:gd name="T10" fmla="*/ 0 w 610"/>
                <a:gd name="T11" fmla="*/ 397 h 520"/>
                <a:gd name="T12" fmla="*/ 156 w 610"/>
                <a:gd name="T13" fmla="*/ 213 h 520"/>
                <a:gd name="T14" fmla="*/ 192 w 610"/>
                <a:gd name="T15" fmla="*/ 215 h 520"/>
                <a:gd name="T16" fmla="*/ 204 w 610"/>
                <a:gd name="T17" fmla="*/ 409 h 520"/>
                <a:gd name="T18" fmla="*/ 277 w 610"/>
                <a:gd name="T19" fmla="*/ 309 h 520"/>
                <a:gd name="T20" fmla="*/ 206 w 610"/>
                <a:gd name="T21" fmla="*/ 258 h 520"/>
                <a:gd name="T22" fmla="*/ 218 w 610"/>
                <a:gd name="T23" fmla="*/ 373 h 520"/>
                <a:gd name="T24" fmla="*/ 173 w 610"/>
                <a:gd name="T25" fmla="*/ 264 h 520"/>
                <a:gd name="T26" fmla="*/ 40 w 610"/>
                <a:gd name="T27" fmla="*/ 404 h 520"/>
                <a:gd name="T28" fmla="*/ 133 w 610"/>
                <a:gd name="T29" fmla="*/ 442 h 520"/>
                <a:gd name="T30" fmla="*/ 40 w 610"/>
                <a:gd name="T31" fmla="*/ 410 h 520"/>
                <a:gd name="T32" fmla="*/ 339 w 610"/>
                <a:gd name="T33" fmla="*/ 232 h 520"/>
                <a:gd name="T34" fmla="*/ 413 w 610"/>
                <a:gd name="T35" fmla="*/ 368 h 520"/>
                <a:gd name="T36" fmla="*/ 347 w 610"/>
                <a:gd name="T37" fmla="*/ 264 h 520"/>
                <a:gd name="T38" fmla="*/ 288 w 610"/>
                <a:gd name="T39" fmla="*/ 177 h 520"/>
                <a:gd name="T40" fmla="*/ 341 w 610"/>
                <a:gd name="T41" fmla="*/ 70 h 520"/>
                <a:gd name="T42" fmla="*/ 333 w 610"/>
                <a:gd name="T43" fmla="*/ 31 h 520"/>
                <a:gd name="T44" fmla="*/ 351 w 610"/>
                <a:gd name="T45" fmla="*/ 57 h 520"/>
                <a:gd name="T46" fmla="*/ 430 w 610"/>
                <a:gd name="T47" fmla="*/ 35 h 520"/>
                <a:gd name="T48" fmla="*/ 460 w 610"/>
                <a:gd name="T49" fmla="*/ 3 h 520"/>
                <a:gd name="T50" fmla="*/ 386 w 610"/>
                <a:gd name="T51" fmla="*/ 90 h 520"/>
                <a:gd name="T52" fmla="*/ 454 w 610"/>
                <a:gd name="T53" fmla="*/ 66 h 520"/>
                <a:gd name="T54" fmla="*/ 478 w 610"/>
                <a:gd name="T55" fmla="*/ 72 h 520"/>
                <a:gd name="T56" fmla="*/ 576 w 610"/>
                <a:gd name="T57" fmla="*/ 150 h 520"/>
                <a:gd name="T58" fmla="*/ 564 w 610"/>
                <a:gd name="T59" fmla="*/ 104 h 520"/>
                <a:gd name="T60" fmla="*/ 590 w 610"/>
                <a:gd name="T61" fmla="*/ 136 h 520"/>
                <a:gd name="T62" fmla="*/ 610 w 610"/>
                <a:gd name="T63" fmla="*/ 151 h 520"/>
                <a:gd name="T64" fmla="*/ 504 w 610"/>
                <a:gd name="T65" fmla="*/ 177 h 520"/>
                <a:gd name="T66" fmla="*/ 490 w 610"/>
                <a:gd name="T67" fmla="*/ 284 h 520"/>
                <a:gd name="T68" fmla="*/ 375 w 610"/>
                <a:gd name="T69" fmla="*/ 101 h 520"/>
                <a:gd name="T70" fmla="*/ 333 w 610"/>
                <a:gd name="T71" fmla="*/ 226 h 520"/>
                <a:gd name="T72" fmla="*/ 375 w 610"/>
                <a:gd name="T73" fmla="*/ 168 h 520"/>
                <a:gd name="T74" fmla="*/ 399 w 610"/>
                <a:gd name="T75" fmla="*/ 177 h 520"/>
                <a:gd name="T76" fmla="*/ 458 w 610"/>
                <a:gd name="T77" fmla="*/ 270 h 520"/>
                <a:gd name="T78" fmla="*/ 433 w 610"/>
                <a:gd name="T79" fmla="*/ 278 h 520"/>
                <a:gd name="T80" fmla="*/ 408 w 610"/>
                <a:gd name="T81" fmla="*/ 286 h 520"/>
                <a:gd name="T82" fmla="*/ 437 w 610"/>
                <a:gd name="T83" fmla="*/ 246 h 520"/>
                <a:gd name="T84" fmla="*/ 339 w 610"/>
                <a:gd name="T85" fmla="*/ 232 h 520"/>
                <a:gd name="T86" fmla="*/ 361 w 610"/>
                <a:gd name="T87" fmla="*/ 26 h 520"/>
                <a:gd name="T88" fmla="*/ 414 w 610"/>
                <a:gd name="T89" fmla="*/ 12 h 520"/>
                <a:gd name="T90" fmla="*/ 401 w 610"/>
                <a:gd name="T91" fmla="*/ 2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520">
                  <a:moveTo>
                    <a:pt x="307" y="304"/>
                  </a:moveTo>
                  <a:cubicBezTo>
                    <a:pt x="314" y="304"/>
                    <a:pt x="316" y="306"/>
                    <a:pt x="313" y="311"/>
                  </a:cubicBezTo>
                  <a:lnTo>
                    <a:pt x="210" y="414"/>
                  </a:lnTo>
                  <a:lnTo>
                    <a:pt x="283" y="488"/>
                  </a:lnTo>
                  <a:cubicBezTo>
                    <a:pt x="282" y="503"/>
                    <a:pt x="279" y="507"/>
                    <a:pt x="272" y="500"/>
                  </a:cubicBezTo>
                  <a:lnTo>
                    <a:pt x="198" y="426"/>
                  </a:lnTo>
                  <a:lnTo>
                    <a:pt x="104" y="520"/>
                  </a:lnTo>
                  <a:lnTo>
                    <a:pt x="99" y="514"/>
                  </a:lnTo>
                  <a:lnTo>
                    <a:pt x="192" y="421"/>
                  </a:lnTo>
                  <a:lnTo>
                    <a:pt x="90" y="318"/>
                  </a:lnTo>
                  <a:lnTo>
                    <a:pt x="5" y="402"/>
                  </a:lnTo>
                  <a:lnTo>
                    <a:pt x="0" y="397"/>
                  </a:lnTo>
                  <a:lnTo>
                    <a:pt x="156" y="241"/>
                  </a:lnTo>
                  <a:lnTo>
                    <a:pt x="156" y="213"/>
                  </a:lnTo>
                  <a:lnTo>
                    <a:pt x="186" y="209"/>
                  </a:lnTo>
                  <a:cubicBezTo>
                    <a:pt x="193" y="208"/>
                    <a:pt x="195" y="210"/>
                    <a:pt x="192" y="215"/>
                  </a:cubicBezTo>
                  <a:lnTo>
                    <a:pt x="101" y="306"/>
                  </a:lnTo>
                  <a:lnTo>
                    <a:pt x="204" y="409"/>
                  </a:lnTo>
                  <a:lnTo>
                    <a:pt x="277" y="336"/>
                  </a:lnTo>
                  <a:lnTo>
                    <a:pt x="277" y="309"/>
                  </a:lnTo>
                  <a:lnTo>
                    <a:pt x="307" y="304"/>
                  </a:lnTo>
                  <a:close/>
                  <a:moveTo>
                    <a:pt x="206" y="258"/>
                  </a:moveTo>
                  <a:cubicBezTo>
                    <a:pt x="216" y="258"/>
                    <a:pt x="214" y="264"/>
                    <a:pt x="200" y="274"/>
                  </a:cubicBezTo>
                  <a:cubicBezTo>
                    <a:pt x="209" y="309"/>
                    <a:pt x="215" y="342"/>
                    <a:pt x="218" y="373"/>
                  </a:cubicBezTo>
                  <a:cubicBezTo>
                    <a:pt x="217" y="377"/>
                    <a:pt x="215" y="377"/>
                    <a:pt x="213" y="374"/>
                  </a:cubicBezTo>
                  <a:cubicBezTo>
                    <a:pt x="204" y="336"/>
                    <a:pt x="190" y="299"/>
                    <a:pt x="173" y="264"/>
                  </a:cubicBezTo>
                  <a:lnTo>
                    <a:pt x="206" y="258"/>
                  </a:lnTo>
                  <a:close/>
                  <a:moveTo>
                    <a:pt x="40" y="404"/>
                  </a:moveTo>
                  <a:cubicBezTo>
                    <a:pt x="80" y="399"/>
                    <a:pt x="109" y="405"/>
                    <a:pt x="127" y="423"/>
                  </a:cubicBezTo>
                  <a:cubicBezTo>
                    <a:pt x="135" y="431"/>
                    <a:pt x="137" y="437"/>
                    <a:pt x="133" y="442"/>
                  </a:cubicBezTo>
                  <a:cubicBezTo>
                    <a:pt x="129" y="445"/>
                    <a:pt x="124" y="445"/>
                    <a:pt x="118" y="442"/>
                  </a:cubicBezTo>
                  <a:cubicBezTo>
                    <a:pt x="96" y="422"/>
                    <a:pt x="70" y="412"/>
                    <a:pt x="40" y="410"/>
                  </a:cubicBezTo>
                  <a:cubicBezTo>
                    <a:pt x="35" y="408"/>
                    <a:pt x="35" y="407"/>
                    <a:pt x="40" y="404"/>
                  </a:cubicBezTo>
                  <a:close/>
                  <a:moveTo>
                    <a:pt x="339" y="232"/>
                  </a:moveTo>
                  <a:lnTo>
                    <a:pt x="357" y="250"/>
                  </a:lnTo>
                  <a:cubicBezTo>
                    <a:pt x="388" y="281"/>
                    <a:pt x="407" y="320"/>
                    <a:pt x="413" y="368"/>
                  </a:cubicBezTo>
                  <a:cubicBezTo>
                    <a:pt x="412" y="373"/>
                    <a:pt x="410" y="374"/>
                    <a:pt x="408" y="370"/>
                  </a:cubicBezTo>
                  <a:cubicBezTo>
                    <a:pt x="395" y="327"/>
                    <a:pt x="375" y="291"/>
                    <a:pt x="347" y="264"/>
                  </a:cubicBezTo>
                  <a:lnTo>
                    <a:pt x="265" y="181"/>
                  </a:lnTo>
                  <a:lnTo>
                    <a:pt x="288" y="177"/>
                  </a:lnTo>
                  <a:lnTo>
                    <a:pt x="368" y="96"/>
                  </a:lnTo>
                  <a:cubicBezTo>
                    <a:pt x="359" y="87"/>
                    <a:pt x="349" y="79"/>
                    <a:pt x="341" y="70"/>
                  </a:cubicBezTo>
                  <a:lnTo>
                    <a:pt x="314" y="44"/>
                  </a:lnTo>
                  <a:lnTo>
                    <a:pt x="333" y="31"/>
                  </a:lnTo>
                  <a:cubicBezTo>
                    <a:pt x="339" y="28"/>
                    <a:pt x="341" y="32"/>
                    <a:pt x="339" y="45"/>
                  </a:cubicBezTo>
                  <a:lnTo>
                    <a:pt x="351" y="57"/>
                  </a:lnTo>
                  <a:cubicBezTo>
                    <a:pt x="359" y="65"/>
                    <a:pt x="369" y="74"/>
                    <a:pt x="380" y="84"/>
                  </a:cubicBezTo>
                  <a:lnTo>
                    <a:pt x="430" y="35"/>
                  </a:lnTo>
                  <a:lnTo>
                    <a:pt x="430" y="7"/>
                  </a:lnTo>
                  <a:lnTo>
                    <a:pt x="460" y="3"/>
                  </a:lnTo>
                  <a:cubicBezTo>
                    <a:pt x="467" y="2"/>
                    <a:pt x="469" y="4"/>
                    <a:pt x="466" y="9"/>
                  </a:cubicBezTo>
                  <a:lnTo>
                    <a:pt x="386" y="90"/>
                  </a:lnTo>
                  <a:cubicBezTo>
                    <a:pt x="424" y="121"/>
                    <a:pt x="457" y="142"/>
                    <a:pt x="485" y="152"/>
                  </a:cubicBezTo>
                  <a:cubicBezTo>
                    <a:pt x="477" y="123"/>
                    <a:pt x="467" y="94"/>
                    <a:pt x="454" y="66"/>
                  </a:cubicBezTo>
                  <a:lnTo>
                    <a:pt x="478" y="58"/>
                  </a:lnTo>
                  <a:cubicBezTo>
                    <a:pt x="488" y="55"/>
                    <a:pt x="488" y="60"/>
                    <a:pt x="478" y="72"/>
                  </a:cubicBezTo>
                  <a:cubicBezTo>
                    <a:pt x="489" y="101"/>
                    <a:pt x="496" y="129"/>
                    <a:pt x="501" y="157"/>
                  </a:cubicBezTo>
                  <a:cubicBezTo>
                    <a:pt x="532" y="163"/>
                    <a:pt x="558" y="161"/>
                    <a:pt x="576" y="150"/>
                  </a:cubicBezTo>
                  <a:cubicBezTo>
                    <a:pt x="581" y="147"/>
                    <a:pt x="582" y="143"/>
                    <a:pt x="580" y="139"/>
                  </a:cubicBezTo>
                  <a:lnTo>
                    <a:pt x="564" y="104"/>
                  </a:lnTo>
                  <a:cubicBezTo>
                    <a:pt x="564" y="99"/>
                    <a:pt x="565" y="98"/>
                    <a:pt x="568" y="102"/>
                  </a:cubicBezTo>
                  <a:lnTo>
                    <a:pt x="590" y="136"/>
                  </a:lnTo>
                  <a:cubicBezTo>
                    <a:pt x="595" y="141"/>
                    <a:pt x="598" y="143"/>
                    <a:pt x="601" y="142"/>
                  </a:cubicBezTo>
                  <a:cubicBezTo>
                    <a:pt x="607" y="143"/>
                    <a:pt x="610" y="146"/>
                    <a:pt x="610" y="151"/>
                  </a:cubicBezTo>
                  <a:cubicBezTo>
                    <a:pt x="610" y="154"/>
                    <a:pt x="607" y="157"/>
                    <a:pt x="603" y="160"/>
                  </a:cubicBezTo>
                  <a:cubicBezTo>
                    <a:pt x="579" y="177"/>
                    <a:pt x="546" y="183"/>
                    <a:pt x="504" y="177"/>
                  </a:cubicBezTo>
                  <a:cubicBezTo>
                    <a:pt x="507" y="215"/>
                    <a:pt x="504" y="252"/>
                    <a:pt x="496" y="286"/>
                  </a:cubicBezTo>
                  <a:cubicBezTo>
                    <a:pt x="493" y="289"/>
                    <a:pt x="491" y="288"/>
                    <a:pt x="490" y="284"/>
                  </a:cubicBezTo>
                  <a:cubicBezTo>
                    <a:pt x="495" y="247"/>
                    <a:pt x="495" y="210"/>
                    <a:pt x="489" y="173"/>
                  </a:cubicBezTo>
                  <a:cubicBezTo>
                    <a:pt x="453" y="159"/>
                    <a:pt x="415" y="135"/>
                    <a:pt x="375" y="101"/>
                  </a:cubicBezTo>
                  <a:lnTo>
                    <a:pt x="291" y="184"/>
                  </a:lnTo>
                  <a:lnTo>
                    <a:pt x="333" y="226"/>
                  </a:lnTo>
                  <a:lnTo>
                    <a:pt x="376" y="184"/>
                  </a:lnTo>
                  <a:lnTo>
                    <a:pt x="375" y="168"/>
                  </a:lnTo>
                  <a:lnTo>
                    <a:pt x="398" y="164"/>
                  </a:lnTo>
                  <a:cubicBezTo>
                    <a:pt x="407" y="160"/>
                    <a:pt x="407" y="164"/>
                    <a:pt x="399" y="177"/>
                  </a:cubicBezTo>
                  <a:cubicBezTo>
                    <a:pt x="419" y="198"/>
                    <a:pt x="436" y="218"/>
                    <a:pt x="452" y="238"/>
                  </a:cubicBezTo>
                  <a:cubicBezTo>
                    <a:pt x="460" y="249"/>
                    <a:pt x="462" y="259"/>
                    <a:pt x="458" y="270"/>
                  </a:cubicBezTo>
                  <a:cubicBezTo>
                    <a:pt x="455" y="280"/>
                    <a:pt x="450" y="283"/>
                    <a:pt x="445" y="278"/>
                  </a:cubicBezTo>
                  <a:cubicBezTo>
                    <a:pt x="443" y="275"/>
                    <a:pt x="439" y="275"/>
                    <a:pt x="433" y="278"/>
                  </a:cubicBezTo>
                  <a:lnTo>
                    <a:pt x="410" y="290"/>
                  </a:lnTo>
                  <a:cubicBezTo>
                    <a:pt x="407" y="290"/>
                    <a:pt x="407" y="288"/>
                    <a:pt x="408" y="286"/>
                  </a:cubicBezTo>
                  <a:lnTo>
                    <a:pt x="435" y="266"/>
                  </a:lnTo>
                  <a:cubicBezTo>
                    <a:pt x="442" y="260"/>
                    <a:pt x="443" y="253"/>
                    <a:pt x="437" y="246"/>
                  </a:cubicBezTo>
                  <a:cubicBezTo>
                    <a:pt x="424" y="227"/>
                    <a:pt x="407" y="207"/>
                    <a:pt x="386" y="185"/>
                  </a:cubicBezTo>
                  <a:lnTo>
                    <a:pt x="339" y="232"/>
                  </a:lnTo>
                  <a:close/>
                  <a:moveTo>
                    <a:pt x="401" y="25"/>
                  </a:moveTo>
                  <a:cubicBezTo>
                    <a:pt x="390" y="21"/>
                    <a:pt x="377" y="21"/>
                    <a:pt x="361" y="26"/>
                  </a:cubicBezTo>
                  <a:cubicBezTo>
                    <a:pt x="357" y="28"/>
                    <a:pt x="356" y="26"/>
                    <a:pt x="357" y="23"/>
                  </a:cubicBezTo>
                  <a:cubicBezTo>
                    <a:pt x="384" y="4"/>
                    <a:pt x="403" y="0"/>
                    <a:pt x="414" y="12"/>
                  </a:cubicBezTo>
                  <a:cubicBezTo>
                    <a:pt x="418" y="15"/>
                    <a:pt x="418" y="19"/>
                    <a:pt x="414" y="23"/>
                  </a:cubicBezTo>
                  <a:cubicBezTo>
                    <a:pt x="411" y="26"/>
                    <a:pt x="407" y="26"/>
                    <a:pt x="401" y="25"/>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5" name="Freeform 122"/>
            <p:cNvSpPr>
              <a:spLocks noEditPoints="1"/>
            </p:cNvSpPr>
            <p:nvPr/>
          </p:nvSpPr>
          <p:spPr bwMode="auto">
            <a:xfrm>
              <a:off x="3006" y="2774"/>
              <a:ext cx="42" cy="47"/>
            </a:xfrm>
            <a:custGeom>
              <a:avLst/>
              <a:gdLst>
                <a:gd name="T0" fmla="*/ 108 w 313"/>
                <a:gd name="T1" fmla="*/ 184 h 343"/>
                <a:gd name="T2" fmla="*/ 89 w 313"/>
                <a:gd name="T3" fmla="*/ 151 h 343"/>
                <a:gd name="T4" fmla="*/ 56 w 313"/>
                <a:gd name="T5" fmla="*/ 133 h 343"/>
                <a:gd name="T6" fmla="*/ 26 w 313"/>
                <a:gd name="T7" fmla="*/ 147 h 343"/>
                <a:gd name="T8" fmla="*/ 12 w 313"/>
                <a:gd name="T9" fmla="*/ 171 h 343"/>
                <a:gd name="T10" fmla="*/ 20 w 313"/>
                <a:gd name="T11" fmla="*/ 194 h 343"/>
                <a:gd name="T12" fmla="*/ 32 w 313"/>
                <a:gd name="T13" fmla="*/ 201 h 343"/>
                <a:gd name="T14" fmla="*/ 43 w 313"/>
                <a:gd name="T15" fmla="*/ 204 h 343"/>
                <a:gd name="T16" fmla="*/ 47 w 313"/>
                <a:gd name="T17" fmla="*/ 214 h 343"/>
                <a:gd name="T18" fmla="*/ 43 w 313"/>
                <a:gd name="T19" fmla="*/ 223 h 343"/>
                <a:gd name="T20" fmla="*/ 31 w 313"/>
                <a:gd name="T21" fmla="*/ 228 h 343"/>
                <a:gd name="T22" fmla="*/ 18 w 313"/>
                <a:gd name="T23" fmla="*/ 221 h 343"/>
                <a:gd name="T24" fmla="*/ 2 w 313"/>
                <a:gd name="T25" fmla="*/ 178 h 343"/>
                <a:gd name="T26" fmla="*/ 21 w 313"/>
                <a:gd name="T27" fmla="*/ 138 h 343"/>
                <a:gd name="T28" fmla="*/ 64 w 313"/>
                <a:gd name="T29" fmla="*/ 117 h 343"/>
                <a:gd name="T30" fmla="*/ 103 w 313"/>
                <a:gd name="T31" fmla="*/ 134 h 343"/>
                <a:gd name="T32" fmla="*/ 119 w 313"/>
                <a:gd name="T33" fmla="*/ 161 h 343"/>
                <a:gd name="T34" fmla="*/ 125 w 313"/>
                <a:gd name="T35" fmla="*/ 198 h 343"/>
                <a:gd name="T36" fmla="*/ 125 w 313"/>
                <a:gd name="T37" fmla="*/ 280 h 343"/>
                <a:gd name="T38" fmla="*/ 130 w 313"/>
                <a:gd name="T39" fmla="*/ 319 h 343"/>
                <a:gd name="T40" fmla="*/ 185 w 313"/>
                <a:gd name="T41" fmla="*/ 265 h 343"/>
                <a:gd name="T42" fmla="*/ 192 w 313"/>
                <a:gd name="T43" fmla="*/ 245 h 343"/>
                <a:gd name="T44" fmla="*/ 180 w 313"/>
                <a:gd name="T45" fmla="*/ 218 h 343"/>
                <a:gd name="T46" fmla="*/ 186 w 313"/>
                <a:gd name="T47" fmla="*/ 213 h 343"/>
                <a:gd name="T48" fmla="*/ 219 w 313"/>
                <a:gd name="T49" fmla="*/ 258 h 343"/>
                <a:gd name="T50" fmla="*/ 134 w 313"/>
                <a:gd name="T51" fmla="*/ 343 h 343"/>
                <a:gd name="T52" fmla="*/ 122 w 313"/>
                <a:gd name="T53" fmla="*/ 331 h 343"/>
                <a:gd name="T54" fmla="*/ 116 w 313"/>
                <a:gd name="T55" fmla="*/ 295 h 343"/>
                <a:gd name="T56" fmla="*/ 114 w 313"/>
                <a:gd name="T57" fmla="*/ 236 h 343"/>
                <a:gd name="T58" fmla="*/ 108 w 313"/>
                <a:gd name="T59" fmla="*/ 184 h 343"/>
                <a:gd name="T60" fmla="*/ 134 w 313"/>
                <a:gd name="T61" fmla="*/ 63 h 343"/>
                <a:gd name="T62" fmla="*/ 159 w 313"/>
                <a:gd name="T63" fmla="*/ 102 h 343"/>
                <a:gd name="T64" fmla="*/ 196 w 313"/>
                <a:gd name="T65" fmla="*/ 125 h 343"/>
                <a:gd name="T66" fmla="*/ 227 w 313"/>
                <a:gd name="T67" fmla="*/ 116 h 343"/>
                <a:gd name="T68" fmla="*/ 238 w 313"/>
                <a:gd name="T69" fmla="*/ 79 h 343"/>
                <a:gd name="T70" fmla="*/ 225 w 313"/>
                <a:gd name="T71" fmla="*/ 45 h 343"/>
                <a:gd name="T72" fmla="*/ 181 w 313"/>
                <a:gd name="T73" fmla="*/ 17 h 343"/>
                <a:gd name="T74" fmla="*/ 145 w 313"/>
                <a:gd name="T75" fmla="*/ 28 h 343"/>
                <a:gd name="T76" fmla="*/ 134 w 313"/>
                <a:gd name="T77" fmla="*/ 63 h 343"/>
                <a:gd name="T78" fmla="*/ 248 w 313"/>
                <a:gd name="T79" fmla="*/ 97 h 343"/>
                <a:gd name="T80" fmla="*/ 233 w 313"/>
                <a:gd name="T81" fmla="*/ 127 h 343"/>
                <a:gd name="T82" fmla="*/ 192 w 313"/>
                <a:gd name="T83" fmla="*/ 144 h 343"/>
                <a:gd name="T84" fmla="*/ 144 w 313"/>
                <a:gd name="T85" fmla="*/ 119 h 343"/>
                <a:gd name="T86" fmla="*/ 119 w 313"/>
                <a:gd name="T87" fmla="*/ 70 h 343"/>
                <a:gd name="T88" fmla="*/ 138 w 313"/>
                <a:gd name="T89" fmla="*/ 21 h 343"/>
                <a:gd name="T90" fmla="*/ 192 w 313"/>
                <a:gd name="T91" fmla="*/ 4 h 343"/>
                <a:gd name="T92" fmla="*/ 258 w 313"/>
                <a:gd name="T93" fmla="*/ 44 h 343"/>
                <a:gd name="T94" fmla="*/ 306 w 313"/>
                <a:gd name="T95" fmla="*/ 123 h 343"/>
                <a:gd name="T96" fmla="*/ 291 w 313"/>
                <a:gd name="T97" fmla="*/ 190 h 343"/>
                <a:gd name="T98" fmla="*/ 264 w 313"/>
                <a:gd name="T99" fmla="*/ 206 h 343"/>
                <a:gd name="T100" fmla="*/ 241 w 313"/>
                <a:gd name="T101" fmla="*/ 199 h 343"/>
                <a:gd name="T102" fmla="*/ 236 w 313"/>
                <a:gd name="T103" fmla="*/ 190 h 343"/>
                <a:gd name="T104" fmla="*/ 240 w 313"/>
                <a:gd name="T105" fmla="*/ 178 h 343"/>
                <a:gd name="T106" fmla="*/ 251 w 313"/>
                <a:gd name="T107" fmla="*/ 174 h 343"/>
                <a:gd name="T108" fmla="*/ 263 w 313"/>
                <a:gd name="T109" fmla="*/ 183 h 343"/>
                <a:gd name="T110" fmla="*/ 269 w 313"/>
                <a:gd name="T111" fmla="*/ 187 h 343"/>
                <a:gd name="T112" fmla="*/ 275 w 313"/>
                <a:gd name="T113" fmla="*/ 189 h 343"/>
                <a:gd name="T114" fmla="*/ 279 w 313"/>
                <a:gd name="T115" fmla="*/ 187 h 343"/>
                <a:gd name="T116" fmla="*/ 285 w 313"/>
                <a:gd name="T117" fmla="*/ 183 h 343"/>
                <a:gd name="T118" fmla="*/ 293 w 313"/>
                <a:gd name="T119" fmla="*/ 138 h 343"/>
                <a:gd name="T120" fmla="*/ 244 w 313"/>
                <a:gd name="T121" fmla="*/ 64 h 343"/>
                <a:gd name="T122" fmla="*/ 248 w 313"/>
                <a:gd name="T123" fmla="*/ 9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343">
                  <a:moveTo>
                    <a:pt x="108" y="184"/>
                  </a:moveTo>
                  <a:cubicBezTo>
                    <a:pt x="103" y="170"/>
                    <a:pt x="97" y="159"/>
                    <a:pt x="89" y="151"/>
                  </a:cubicBezTo>
                  <a:cubicBezTo>
                    <a:pt x="78" y="140"/>
                    <a:pt x="67" y="134"/>
                    <a:pt x="56" y="133"/>
                  </a:cubicBezTo>
                  <a:cubicBezTo>
                    <a:pt x="46" y="132"/>
                    <a:pt x="36" y="137"/>
                    <a:pt x="26" y="147"/>
                  </a:cubicBezTo>
                  <a:cubicBezTo>
                    <a:pt x="18" y="155"/>
                    <a:pt x="13" y="163"/>
                    <a:pt x="12" y="171"/>
                  </a:cubicBezTo>
                  <a:cubicBezTo>
                    <a:pt x="11" y="180"/>
                    <a:pt x="14" y="188"/>
                    <a:pt x="20" y="194"/>
                  </a:cubicBezTo>
                  <a:cubicBezTo>
                    <a:pt x="24" y="198"/>
                    <a:pt x="28" y="200"/>
                    <a:pt x="32" y="201"/>
                  </a:cubicBezTo>
                  <a:cubicBezTo>
                    <a:pt x="37" y="201"/>
                    <a:pt x="41" y="202"/>
                    <a:pt x="43" y="204"/>
                  </a:cubicBezTo>
                  <a:cubicBezTo>
                    <a:pt x="46" y="207"/>
                    <a:pt x="48" y="210"/>
                    <a:pt x="47" y="214"/>
                  </a:cubicBezTo>
                  <a:cubicBezTo>
                    <a:pt x="48" y="217"/>
                    <a:pt x="46" y="220"/>
                    <a:pt x="43" y="223"/>
                  </a:cubicBezTo>
                  <a:cubicBezTo>
                    <a:pt x="40" y="226"/>
                    <a:pt x="35" y="228"/>
                    <a:pt x="31" y="228"/>
                  </a:cubicBezTo>
                  <a:cubicBezTo>
                    <a:pt x="27" y="228"/>
                    <a:pt x="23" y="226"/>
                    <a:pt x="18" y="221"/>
                  </a:cubicBezTo>
                  <a:cubicBezTo>
                    <a:pt x="5" y="208"/>
                    <a:pt x="0" y="194"/>
                    <a:pt x="2" y="178"/>
                  </a:cubicBezTo>
                  <a:cubicBezTo>
                    <a:pt x="5" y="162"/>
                    <a:pt x="11" y="149"/>
                    <a:pt x="21" y="138"/>
                  </a:cubicBezTo>
                  <a:cubicBezTo>
                    <a:pt x="36" y="124"/>
                    <a:pt x="50" y="117"/>
                    <a:pt x="64" y="117"/>
                  </a:cubicBezTo>
                  <a:cubicBezTo>
                    <a:pt x="80" y="118"/>
                    <a:pt x="93" y="123"/>
                    <a:pt x="103" y="134"/>
                  </a:cubicBezTo>
                  <a:cubicBezTo>
                    <a:pt x="110" y="140"/>
                    <a:pt x="115" y="150"/>
                    <a:pt x="119" y="161"/>
                  </a:cubicBezTo>
                  <a:cubicBezTo>
                    <a:pt x="124" y="173"/>
                    <a:pt x="126" y="185"/>
                    <a:pt x="125" y="198"/>
                  </a:cubicBezTo>
                  <a:cubicBezTo>
                    <a:pt x="124" y="240"/>
                    <a:pt x="124" y="268"/>
                    <a:pt x="125" y="280"/>
                  </a:cubicBezTo>
                  <a:cubicBezTo>
                    <a:pt x="126" y="299"/>
                    <a:pt x="128" y="312"/>
                    <a:pt x="130" y="319"/>
                  </a:cubicBezTo>
                  <a:lnTo>
                    <a:pt x="185" y="265"/>
                  </a:lnTo>
                  <a:cubicBezTo>
                    <a:pt x="190" y="259"/>
                    <a:pt x="193" y="253"/>
                    <a:pt x="192" y="245"/>
                  </a:cubicBezTo>
                  <a:cubicBezTo>
                    <a:pt x="191" y="237"/>
                    <a:pt x="187" y="228"/>
                    <a:pt x="180" y="218"/>
                  </a:cubicBezTo>
                  <a:lnTo>
                    <a:pt x="186" y="213"/>
                  </a:lnTo>
                  <a:lnTo>
                    <a:pt x="219" y="258"/>
                  </a:lnTo>
                  <a:lnTo>
                    <a:pt x="134" y="343"/>
                  </a:lnTo>
                  <a:lnTo>
                    <a:pt x="122" y="331"/>
                  </a:lnTo>
                  <a:cubicBezTo>
                    <a:pt x="119" y="320"/>
                    <a:pt x="117" y="309"/>
                    <a:pt x="116" y="295"/>
                  </a:cubicBezTo>
                  <a:cubicBezTo>
                    <a:pt x="115" y="283"/>
                    <a:pt x="114" y="263"/>
                    <a:pt x="114" y="236"/>
                  </a:cubicBezTo>
                  <a:cubicBezTo>
                    <a:pt x="114" y="216"/>
                    <a:pt x="112" y="198"/>
                    <a:pt x="108" y="184"/>
                  </a:cubicBezTo>
                  <a:close/>
                  <a:moveTo>
                    <a:pt x="134" y="63"/>
                  </a:moveTo>
                  <a:cubicBezTo>
                    <a:pt x="137" y="76"/>
                    <a:pt x="146" y="89"/>
                    <a:pt x="159" y="102"/>
                  </a:cubicBezTo>
                  <a:cubicBezTo>
                    <a:pt x="172" y="115"/>
                    <a:pt x="184" y="123"/>
                    <a:pt x="196" y="125"/>
                  </a:cubicBezTo>
                  <a:cubicBezTo>
                    <a:pt x="209" y="127"/>
                    <a:pt x="219" y="124"/>
                    <a:pt x="227" y="116"/>
                  </a:cubicBezTo>
                  <a:cubicBezTo>
                    <a:pt x="236" y="107"/>
                    <a:pt x="240" y="94"/>
                    <a:pt x="238" y="79"/>
                  </a:cubicBezTo>
                  <a:cubicBezTo>
                    <a:pt x="236" y="64"/>
                    <a:pt x="232" y="53"/>
                    <a:pt x="225" y="45"/>
                  </a:cubicBezTo>
                  <a:cubicBezTo>
                    <a:pt x="210" y="31"/>
                    <a:pt x="195" y="21"/>
                    <a:pt x="181" y="17"/>
                  </a:cubicBezTo>
                  <a:cubicBezTo>
                    <a:pt x="168" y="13"/>
                    <a:pt x="156" y="17"/>
                    <a:pt x="145" y="28"/>
                  </a:cubicBezTo>
                  <a:cubicBezTo>
                    <a:pt x="134" y="38"/>
                    <a:pt x="131" y="50"/>
                    <a:pt x="134" y="63"/>
                  </a:cubicBezTo>
                  <a:close/>
                  <a:moveTo>
                    <a:pt x="248" y="97"/>
                  </a:moveTo>
                  <a:cubicBezTo>
                    <a:pt x="247" y="108"/>
                    <a:pt x="242" y="118"/>
                    <a:pt x="233" y="127"/>
                  </a:cubicBezTo>
                  <a:cubicBezTo>
                    <a:pt x="221" y="138"/>
                    <a:pt x="207" y="144"/>
                    <a:pt x="192" y="144"/>
                  </a:cubicBezTo>
                  <a:cubicBezTo>
                    <a:pt x="177" y="144"/>
                    <a:pt x="161" y="136"/>
                    <a:pt x="144" y="119"/>
                  </a:cubicBezTo>
                  <a:cubicBezTo>
                    <a:pt x="129" y="104"/>
                    <a:pt x="121" y="88"/>
                    <a:pt x="119" y="70"/>
                  </a:cubicBezTo>
                  <a:cubicBezTo>
                    <a:pt x="117" y="52"/>
                    <a:pt x="124" y="36"/>
                    <a:pt x="138" y="21"/>
                  </a:cubicBezTo>
                  <a:cubicBezTo>
                    <a:pt x="154" y="6"/>
                    <a:pt x="172" y="0"/>
                    <a:pt x="192" y="4"/>
                  </a:cubicBezTo>
                  <a:cubicBezTo>
                    <a:pt x="213" y="8"/>
                    <a:pt x="235" y="21"/>
                    <a:pt x="258" y="44"/>
                  </a:cubicBezTo>
                  <a:cubicBezTo>
                    <a:pt x="284" y="70"/>
                    <a:pt x="300" y="96"/>
                    <a:pt x="306" y="123"/>
                  </a:cubicBezTo>
                  <a:cubicBezTo>
                    <a:pt x="313" y="150"/>
                    <a:pt x="308" y="172"/>
                    <a:pt x="291" y="190"/>
                  </a:cubicBezTo>
                  <a:cubicBezTo>
                    <a:pt x="283" y="198"/>
                    <a:pt x="274" y="203"/>
                    <a:pt x="264" y="206"/>
                  </a:cubicBezTo>
                  <a:cubicBezTo>
                    <a:pt x="255" y="208"/>
                    <a:pt x="247" y="205"/>
                    <a:pt x="241" y="199"/>
                  </a:cubicBezTo>
                  <a:cubicBezTo>
                    <a:pt x="239" y="197"/>
                    <a:pt x="237" y="194"/>
                    <a:pt x="236" y="190"/>
                  </a:cubicBezTo>
                  <a:cubicBezTo>
                    <a:pt x="235" y="186"/>
                    <a:pt x="236" y="182"/>
                    <a:pt x="240" y="178"/>
                  </a:cubicBezTo>
                  <a:cubicBezTo>
                    <a:pt x="244" y="174"/>
                    <a:pt x="247" y="173"/>
                    <a:pt x="251" y="174"/>
                  </a:cubicBezTo>
                  <a:cubicBezTo>
                    <a:pt x="255" y="176"/>
                    <a:pt x="259" y="179"/>
                    <a:pt x="263" y="183"/>
                  </a:cubicBezTo>
                  <a:cubicBezTo>
                    <a:pt x="265" y="185"/>
                    <a:pt x="268" y="187"/>
                    <a:pt x="269" y="187"/>
                  </a:cubicBezTo>
                  <a:cubicBezTo>
                    <a:pt x="272" y="189"/>
                    <a:pt x="274" y="189"/>
                    <a:pt x="275" y="189"/>
                  </a:cubicBezTo>
                  <a:cubicBezTo>
                    <a:pt x="276" y="189"/>
                    <a:pt x="277" y="189"/>
                    <a:pt x="279" y="187"/>
                  </a:cubicBezTo>
                  <a:cubicBezTo>
                    <a:pt x="281" y="186"/>
                    <a:pt x="283" y="185"/>
                    <a:pt x="285" y="183"/>
                  </a:cubicBezTo>
                  <a:cubicBezTo>
                    <a:pt x="296" y="172"/>
                    <a:pt x="299" y="157"/>
                    <a:pt x="293" y="138"/>
                  </a:cubicBezTo>
                  <a:cubicBezTo>
                    <a:pt x="288" y="119"/>
                    <a:pt x="271" y="94"/>
                    <a:pt x="244" y="64"/>
                  </a:cubicBezTo>
                  <a:cubicBezTo>
                    <a:pt x="248" y="75"/>
                    <a:pt x="250" y="86"/>
                    <a:pt x="248" y="97"/>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6" name="Freeform 123"/>
            <p:cNvSpPr>
              <a:spLocks noEditPoints="1"/>
            </p:cNvSpPr>
            <p:nvPr/>
          </p:nvSpPr>
          <p:spPr bwMode="auto">
            <a:xfrm>
              <a:off x="3038" y="2741"/>
              <a:ext cx="41" cy="41"/>
            </a:xfrm>
            <a:custGeom>
              <a:avLst/>
              <a:gdLst>
                <a:gd name="T0" fmla="*/ 192 w 303"/>
                <a:gd name="T1" fmla="*/ 202 h 299"/>
                <a:gd name="T2" fmla="*/ 94 w 303"/>
                <a:gd name="T3" fmla="*/ 299 h 299"/>
                <a:gd name="T4" fmla="*/ 89 w 303"/>
                <a:gd name="T5" fmla="*/ 293 h 299"/>
                <a:gd name="T6" fmla="*/ 122 w 303"/>
                <a:gd name="T7" fmla="*/ 260 h 299"/>
                <a:gd name="T8" fmla="*/ 61 w 303"/>
                <a:gd name="T9" fmla="*/ 200 h 299"/>
                <a:gd name="T10" fmla="*/ 84 w 303"/>
                <a:gd name="T11" fmla="*/ 195 h 299"/>
                <a:gd name="T12" fmla="*/ 135 w 303"/>
                <a:gd name="T13" fmla="*/ 145 h 299"/>
                <a:gd name="T14" fmla="*/ 90 w 303"/>
                <a:gd name="T15" fmla="*/ 100 h 299"/>
                <a:gd name="T16" fmla="*/ 38 w 303"/>
                <a:gd name="T17" fmla="*/ 152 h 299"/>
                <a:gd name="T18" fmla="*/ 50 w 303"/>
                <a:gd name="T19" fmla="*/ 269 h 299"/>
                <a:gd name="T20" fmla="*/ 45 w 303"/>
                <a:gd name="T21" fmla="*/ 268 h 299"/>
                <a:gd name="T22" fmla="*/ 0 w 303"/>
                <a:gd name="T23" fmla="*/ 118 h 299"/>
                <a:gd name="T24" fmla="*/ 24 w 303"/>
                <a:gd name="T25" fmla="*/ 107 h 299"/>
                <a:gd name="T26" fmla="*/ 26 w 303"/>
                <a:gd name="T27" fmla="*/ 120 h 299"/>
                <a:gd name="T28" fmla="*/ 35 w 303"/>
                <a:gd name="T29" fmla="*/ 144 h 299"/>
                <a:gd name="T30" fmla="*/ 150 w 303"/>
                <a:gd name="T31" fmla="*/ 28 h 299"/>
                <a:gd name="T32" fmla="*/ 150 w 303"/>
                <a:gd name="T33" fmla="*/ 5 h 299"/>
                <a:gd name="T34" fmla="*/ 176 w 303"/>
                <a:gd name="T35" fmla="*/ 1 h 299"/>
                <a:gd name="T36" fmla="*/ 183 w 303"/>
                <a:gd name="T37" fmla="*/ 7 h 299"/>
                <a:gd name="T38" fmla="*/ 102 w 303"/>
                <a:gd name="T39" fmla="*/ 88 h 299"/>
                <a:gd name="T40" fmla="*/ 147 w 303"/>
                <a:gd name="T41" fmla="*/ 133 h 299"/>
                <a:gd name="T42" fmla="*/ 193 w 303"/>
                <a:gd name="T43" fmla="*/ 87 h 299"/>
                <a:gd name="T44" fmla="*/ 193 w 303"/>
                <a:gd name="T45" fmla="*/ 63 h 299"/>
                <a:gd name="T46" fmla="*/ 218 w 303"/>
                <a:gd name="T47" fmla="*/ 60 h 299"/>
                <a:gd name="T48" fmla="*/ 225 w 303"/>
                <a:gd name="T49" fmla="*/ 66 h 299"/>
                <a:gd name="T50" fmla="*/ 152 w 303"/>
                <a:gd name="T51" fmla="*/ 138 h 299"/>
                <a:gd name="T52" fmla="*/ 198 w 303"/>
                <a:gd name="T53" fmla="*/ 184 h 299"/>
                <a:gd name="T54" fmla="*/ 264 w 303"/>
                <a:gd name="T55" fmla="*/ 118 h 299"/>
                <a:gd name="T56" fmla="*/ 264 w 303"/>
                <a:gd name="T57" fmla="*/ 91 h 299"/>
                <a:gd name="T58" fmla="*/ 294 w 303"/>
                <a:gd name="T59" fmla="*/ 86 h 299"/>
                <a:gd name="T60" fmla="*/ 301 w 303"/>
                <a:gd name="T61" fmla="*/ 93 h 299"/>
                <a:gd name="T62" fmla="*/ 204 w 303"/>
                <a:gd name="T63" fmla="*/ 190 h 299"/>
                <a:gd name="T64" fmla="*/ 270 w 303"/>
                <a:gd name="T65" fmla="*/ 256 h 299"/>
                <a:gd name="T66" fmla="*/ 259 w 303"/>
                <a:gd name="T67" fmla="*/ 269 h 299"/>
                <a:gd name="T68" fmla="*/ 192 w 303"/>
                <a:gd name="T69" fmla="*/ 202 h 299"/>
                <a:gd name="T70" fmla="*/ 88 w 303"/>
                <a:gd name="T71" fmla="*/ 203 h 299"/>
                <a:gd name="T72" fmla="*/ 134 w 303"/>
                <a:gd name="T73" fmla="*/ 249 h 299"/>
                <a:gd name="T74" fmla="*/ 186 w 303"/>
                <a:gd name="T75" fmla="*/ 196 h 299"/>
                <a:gd name="T76" fmla="*/ 140 w 303"/>
                <a:gd name="T77" fmla="*/ 150 h 299"/>
                <a:gd name="T78" fmla="*/ 88 w 303"/>
                <a:gd name="T79" fmla="*/ 20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299">
                  <a:moveTo>
                    <a:pt x="192" y="202"/>
                  </a:moveTo>
                  <a:lnTo>
                    <a:pt x="94" y="299"/>
                  </a:lnTo>
                  <a:lnTo>
                    <a:pt x="89" y="293"/>
                  </a:lnTo>
                  <a:lnTo>
                    <a:pt x="122" y="260"/>
                  </a:lnTo>
                  <a:lnTo>
                    <a:pt x="61" y="200"/>
                  </a:lnTo>
                  <a:lnTo>
                    <a:pt x="84" y="195"/>
                  </a:lnTo>
                  <a:lnTo>
                    <a:pt x="135" y="145"/>
                  </a:lnTo>
                  <a:lnTo>
                    <a:pt x="90" y="100"/>
                  </a:lnTo>
                  <a:lnTo>
                    <a:pt x="38" y="152"/>
                  </a:lnTo>
                  <a:cubicBezTo>
                    <a:pt x="51" y="191"/>
                    <a:pt x="55" y="230"/>
                    <a:pt x="50" y="269"/>
                  </a:cubicBezTo>
                  <a:cubicBezTo>
                    <a:pt x="48" y="272"/>
                    <a:pt x="46" y="271"/>
                    <a:pt x="45" y="268"/>
                  </a:cubicBezTo>
                  <a:cubicBezTo>
                    <a:pt x="43" y="210"/>
                    <a:pt x="28" y="160"/>
                    <a:pt x="0" y="118"/>
                  </a:cubicBezTo>
                  <a:lnTo>
                    <a:pt x="24" y="107"/>
                  </a:lnTo>
                  <a:cubicBezTo>
                    <a:pt x="35" y="103"/>
                    <a:pt x="36" y="107"/>
                    <a:pt x="26" y="120"/>
                  </a:cubicBezTo>
                  <a:cubicBezTo>
                    <a:pt x="29" y="128"/>
                    <a:pt x="32" y="136"/>
                    <a:pt x="35" y="144"/>
                  </a:cubicBezTo>
                  <a:lnTo>
                    <a:pt x="150" y="28"/>
                  </a:lnTo>
                  <a:lnTo>
                    <a:pt x="150" y="5"/>
                  </a:lnTo>
                  <a:lnTo>
                    <a:pt x="176" y="1"/>
                  </a:lnTo>
                  <a:cubicBezTo>
                    <a:pt x="183" y="0"/>
                    <a:pt x="185" y="2"/>
                    <a:pt x="183" y="7"/>
                  </a:cubicBezTo>
                  <a:lnTo>
                    <a:pt x="102" y="88"/>
                  </a:lnTo>
                  <a:lnTo>
                    <a:pt x="147" y="133"/>
                  </a:lnTo>
                  <a:lnTo>
                    <a:pt x="193" y="87"/>
                  </a:lnTo>
                  <a:lnTo>
                    <a:pt x="193" y="63"/>
                  </a:lnTo>
                  <a:lnTo>
                    <a:pt x="218" y="60"/>
                  </a:lnTo>
                  <a:cubicBezTo>
                    <a:pt x="225" y="59"/>
                    <a:pt x="227" y="61"/>
                    <a:pt x="225" y="66"/>
                  </a:cubicBezTo>
                  <a:lnTo>
                    <a:pt x="152" y="138"/>
                  </a:lnTo>
                  <a:lnTo>
                    <a:pt x="198" y="184"/>
                  </a:lnTo>
                  <a:lnTo>
                    <a:pt x="264" y="118"/>
                  </a:lnTo>
                  <a:lnTo>
                    <a:pt x="264" y="91"/>
                  </a:lnTo>
                  <a:lnTo>
                    <a:pt x="294" y="86"/>
                  </a:lnTo>
                  <a:cubicBezTo>
                    <a:pt x="301" y="86"/>
                    <a:pt x="303" y="88"/>
                    <a:pt x="301" y="93"/>
                  </a:cubicBezTo>
                  <a:lnTo>
                    <a:pt x="204" y="190"/>
                  </a:lnTo>
                  <a:lnTo>
                    <a:pt x="270" y="256"/>
                  </a:lnTo>
                  <a:cubicBezTo>
                    <a:pt x="269" y="271"/>
                    <a:pt x="265" y="275"/>
                    <a:pt x="259" y="269"/>
                  </a:cubicBezTo>
                  <a:lnTo>
                    <a:pt x="192" y="202"/>
                  </a:lnTo>
                  <a:close/>
                  <a:moveTo>
                    <a:pt x="88" y="203"/>
                  </a:moveTo>
                  <a:lnTo>
                    <a:pt x="134" y="249"/>
                  </a:lnTo>
                  <a:lnTo>
                    <a:pt x="186" y="196"/>
                  </a:lnTo>
                  <a:lnTo>
                    <a:pt x="140" y="150"/>
                  </a:lnTo>
                  <a:lnTo>
                    <a:pt x="88" y="20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7" name="Freeform 124"/>
            <p:cNvSpPr>
              <a:spLocks/>
            </p:cNvSpPr>
            <p:nvPr/>
          </p:nvSpPr>
          <p:spPr bwMode="auto">
            <a:xfrm>
              <a:off x="3070" y="2727"/>
              <a:ext cx="29" cy="28"/>
            </a:xfrm>
            <a:custGeom>
              <a:avLst/>
              <a:gdLst>
                <a:gd name="T0" fmla="*/ 26 w 212"/>
                <a:gd name="T1" fmla="*/ 0 h 200"/>
                <a:gd name="T2" fmla="*/ 165 w 212"/>
                <a:gd name="T3" fmla="*/ 139 h 200"/>
                <a:gd name="T4" fmla="*/ 181 w 212"/>
                <a:gd name="T5" fmla="*/ 146 h 200"/>
                <a:gd name="T6" fmla="*/ 197 w 212"/>
                <a:gd name="T7" fmla="*/ 137 h 200"/>
                <a:gd name="T8" fmla="*/ 207 w 212"/>
                <a:gd name="T9" fmla="*/ 127 h 200"/>
                <a:gd name="T10" fmla="*/ 212 w 212"/>
                <a:gd name="T11" fmla="*/ 133 h 200"/>
                <a:gd name="T12" fmla="*/ 145 w 212"/>
                <a:gd name="T13" fmla="*/ 200 h 200"/>
                <a:gd name="T14" fmla="*/ 140 w 212"/>
                <a:gd name="T15" fmla="*/ 194 h 200"/>
                <a:gd name="T16" fmla="*/ 148 w 212"/>
                <a:gd name="T17" fmla="*/ 186 h 200"/>
                <a:gd name="T18" fmla="*/ 157 w 212"/>
                <a:gd name="T19" fmla="*/ 170 h 200"/>
                <a:gd name="T20" fmla="*/ 151 w 212"/>
                <a:gd name="T21" fmla="*/ 154 h 200"/>
                <a:gd name="T22" fmla="*/ 40 w 212"/>
                <a:gd name="T23" fmla="*/ 43 h 200"/>
                <a:gd name="T24" fmla="*/ 31 w 212"/>
                <a:gd name="T25" fmla="*/ 39 h 200"/>
                <a:gd name="T26" fmla="*/ 22 w 212"/>
                <a:gd name="T27" fmla="*/ 44 h 200"/>
                <a:gd name="T28" fmla="*/ 6 w 212"/>
                <a:gd name="T29" fmla="*/ 60 h 200"/>
                <a:gd name="T30" fmla="*/ 0 w 212"/>
                <a:gd name="T31" fmla="*/ 55 h 200"/>
                <a:gd name="T32" fmla="*/ 9 w 212"/>
                <a:gd name="T33" fmla="*/ 47 h 200"/>
                <a:gd name="T34" fmla="*/ 22 w 212"/>
                <a:gd name="T35" fmla="*/ 26 h 200"/>
                <a:gd name="T36" fmla="*/ 22 w 212"/>
                <a:gd name="T37" fmla="*/ 4 h 200"/>
                <a:gd name="T38" fmla="*/ 26 w 212"/>
                <a:gd name="T3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200">
                  <a:moveTo>
                    <a:pt x="26" y="0"/>
                  </a:moveTo>
                  <a:lnTo>
                    <a:pt x="165" y="139"/>
                  </a:lnTo>
                  <a:cubicBezTo>
                    <a:pt x="170" y="144"/>
                    <a:pt x="175" y="146"/>
                    <a:pt x="181" y="146"/>
                  </a:cubicBezTo>
                  <a:cubicBezTo>
                    <a:pt x="186" y="145"/>
                    <a:pt x="192" y="142"/>
                    <a:pt x="197" y="137"/>
                  </a:cubicBezTo>
                  <a:lnTo>
                    <a:pt x="207" y="127"/>
                  </a:lnTo>
                  <a:lnTo>
                    <a:pt x="212" y="133"/>
                  </a:lnTo>
                  <a:lnTo>
                    <a:pt x="145" y="200"/>
                  </a:lnTo>
                  <a:lnTo>
                    <a:pt x="140" y="194"/>
                  </a:lnTo>
                  <a:lnTo>
                    <a:pt x="148" y="186"/>
                  </a:lnTo>
                  <a:cubicBezTo>
                    <a:pt x="154" y="180"/>
                    <a:pt x="157" y="174"/>
                    <a:pt x="157" y="170"/>
                  </a:cubicBezTo>
                  <a:cubicBezTo>
                    <a:pt x="158" y="164"/>
                    <a:pt x="156" y="159"/>
                    <a:pt x="151" y="154"/>
                  </a:cubicBezTo>
                  <a:lnTo>
                    <a:pt x="40" y="43"/>
                  </a:lnTo>
                  <a:cubicBezTo>
                    <a:pt x="37" y="41"/>
                    <a:pt x="34" y="39"/>
                    <a:pt x="31" y="39"/>
                  </a:cubicBezTo>
                  <a:cubicBezTo>
                    <a:pt x="28" y="39"/>
                    <a:pt x="25" y="41"/>
                    <a:pt x="22" y="44"/>
                  </a:cubicBezTo>
                  <a:lnTo>
                    <a:pt x="6" y="60"/>
                  </a:lnTo>
                  <a:lnTo>
                    <a:pt x="0" y="55"/>
                  </a:lnTo>
                  <a:lnTo>
                    <a:pt x="9" y="47"/>
                  </a:lnTo>
                  <a:cubicBezTo>
                    <a:pt x="16" y="39"/>
                    <a:pt x="20" y="32"/>
                    <a:pt x="22" y="26"/>
                  </a:cubicBezTo>
                  <a:cubicBezTo>
                    <a:pt x="25" y="18"/>
                    <a:pt x="25" y="11"/>
                    <a:pt x="22" y="4"/>
                  </a:cubicBez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8" name="Freeform 125"/>
            <p:cNvSpPr>
              <a:spLocks noEditPoints="1"/>
            </p:cNvSpPr>
            <p:nvPr/>
          </p:nvSpPr>
          <p:spPr bwMode="auto">
            <a:xfrm>
              <a:off x="3088" y="2695"/>
              <a:ext cx="38" cy="48"/>
            </a:xfrm>
            <a:custGeom>
              <a:avLst/>
              <a:gdLst>
                <a:gd name="T0" fmla="*/ 156 w 283"/>
                <a:gd name="T1" fmla="*/ 275 h 346"/>
                <a:gd name="T2" fmla="*/ 142 w 283"/>
                <a:gd name="T3" fmla="*/ 342 h 346"/>
                <a:gd name="T4" fmla="*/ 138 w 283"/>
                <a:gd name="T5" fmla="*/ 341 h 346"/>
                <a:gd name="T6" fmla="*/ 142 w 283"/>
                <a:gd name="T7" fmla="*/ 263 h 346"/>
                <a:gd name="T8" fmla="*/ 103 w 283"/>
                <a:gd name="T9" fmla="*/ 196 h 346"/>
                <a:gd name="T10" fmla="*/ 0 w 283"/>
                <a:gd name="T11" fmla="*/ 93 h 346"/>
                <a:gd name="T12" fmla="*/ 22 w 283"/>
                <a:gd name="T13" fmla="*/ 88 h 346"/>
                <a:gd name="T14" fmla="*/ 93 w 283"/>
                <a:gd name="T15" fmla="*/ 17 h 346"/>
                <a:gd name="T16" fmla="*/ 91 w 283"/>
                <a:gd name="T17" fmla="*/ 4 h 346"/>
                <a:gd name="T18" fmla="*/ 113 w 283"/>
                <a:gd name="T19" fmla="*/ 0 h 346"/>
                <a:gd name="T20" fmla="*/ 116 w 283"/>
                <a:gd name="T21" fmla="*/ 11 h 346"/>
                <a:gd name="T22" fmla="*/ 273 w 283"/>
                <a:gd name="T23" fmla="*/ 167 h 346"/>
                <a:gd name="T24" fmla="*/ 283 w 283"/>
                <a:gd name="T25" fmla="*/ 190 h 346"/>
                <a:gd name="T26" fmla="*/ 274 w 283"/>
                <a:gd name="T27" fmla="*/ 210 h 346"/>
                <a:gd name="T28" fmla="*/ 264 w 283"/>
                <a:gd name="T29" fmla="*/ 207 h 346"/>
                <a:gd name="T30" fmla="*/ 255 w 283"/>
                <a:gd name="T31" fmla="*/ 207 h 346"/>
                <a:gd name="T32" fmla="*/ 236 w 283"/>
                <a:gd name="T33" fmla="*/ 219 h 346"/>
                <a:gd name="T34" fmla="*/ 232 w 283"/>
                <a:gd name="T35" fmla="*/ 215 h 346"/>
                <a:gd name="T36" fmla="*/ 256 w 283"/>
                <a:gd name="T37" fmla="*/ 191 h 346"/>
                <a:gd name="T38" fmla="*/ 256 w 283"/>
                <a:gd name="T39" fmla="*/ 175 h 346"/>
                <a:gd name="T40" fmla="*/ 205 w 283"/>
                <a:gd name="T41" fmla="*/ 123 h 346"/>
                <a:gd name="T42" fmla="*/ 130 w 283"/>
                <a:gd name="T43" fmla="*/ 199 h 346"/>
                <a:gd name="T44" fmla="*/ 156 w 283"/>
                <a:gd name="T45" fmla="*/ 275 h 346"/>
                <a:gd name="T46" fmla="*/ 78 w 283"/>
                <a:gd name="T47" fmla="*/ 147 h 346"/>
                <a:gd name="T48" fmla="*/ 124 w 283"/>
                <a:gd name="T49" fmla="*/ 193 h 346"/>
                <a:gd name="T50" fmla="*/ 199 w 283"/>
                <a:gd name="T51" fmla="*/ 118 h 346"/>
                <a:gd name="T52" fmla="*/ 153 w 283"/>
                <a:gd name="T53" fmla="*/ 72 h 346"/>
                <a:gd name="T54" fmla="*/ 78 w 283"/>
                <a:gd name="T55" fmla="*/ 147 h 346"/>
                <a:gd name="T56" fmla="*/ 26 w 283"/>
                <a:gd name="T57" fmla="*/ 95 h 346"/>
                <a:gd name="T58" fmla="*/ 73 w 283"/>
                <a:gd name="T59" fmla="*/ 142 h 346"/>
                <a:gd name="T60" fmla="*/ 148 w 283"/>
                <a:gd name="T61" fmla="*/ 66 h 346"/>
                <a:gd name="T62" fmla="*/ 101 w 283"/>
                <a:gd name="T63" fmla="*/ 20 h 346"/>
                <a:gd name="T64" fmla="*/ 26 w 283"/>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46">
                  <a:moveTo>
                    <a:pt x="156" y="275"/>
                  </a:moveTo>
                  <a:cubicBezTo>
                    <a:pt x="156" y="298"/>
                    <a:pt x="152" y="320"/>
                    <a:pt x="142" y="342"/>
                  </a:cubicBezTo>
                  <a:cubicBezTo>
                    <a:pt x="139" y="346"/>
                    <a:pt x="138" y="346"/>
                    <a:pt x="138" y="341"/>
                  </a:cubicBezTo>
                  <a:cubicBezTo>
                    <a:pt x="146" y="308"/>
                    <a:pt x="147" y="282"/>
                    <a:pt x="142" y="263"/>
                  </a:cubicBezTo>
                  <a:cubicBezTo>
                    <a:pt x="136" y="238"/>
                    <a:pt x="123" y="216"/>
                    <a:pt x="103" y="196"/>
                  </a:cubicBezTo>
                  <a:lnTo>
                    <a:pt x="0" y="93"/>
                  </a:lnTo>
                  <a:lnTo>
                    <a:pt x="22" y="88"/>
                  </a:lnTo>
                  <a:lnTo>
                    <a:pt x="93" y="17"/>
                  </a:lnTo>
                  <a:lnTo>
                    <a:pt x="91" y="4"/>
                  </a:lnTo>
                  <a:lnTo>
                    <a:pt x="113" y="0"/>
                  </a:lnTo>
                  <a:cubicBezTo>
                    <a:pt x="120" y="0"/>
                    <a:pt x="121" y="3"/>
                    <a:pt x="116" y="11"/>
                  </a:cubicBezTo>
                  <a:lnTo>
                    <a:pt x="273" y="167"/>
                  </a:lnTo>
                  <a:cubicBezTo>
                    <a:pt x="279" y="174"/>
                    <a:pt x="283" y="182"/>
                    <a:pt x="283" y="190"/>
                  </a:cubicBezTo>
                  <a:cubicBezTo>
                    <a:pt x="283" y="198"/>
                    <a:pt x="280" y="204"/>
                    <a:pt x="274" y="210"/>
                  </a:cubicBezTo>
                  <a:cubicBezTo>
                    <a:pt x="272" y="212"/>
                    <a:pt x="269" y="211"/>
                    <a:pt x="264" y="207"/>
                  </a:cubicBezTo>
                  <a:cubicBezTo>
                    <a:pt x="262" y="204"/>
                    <a:pt x="259" y="204"/>
                    <a:pt x="255" y="207"/>
                  </a:cubicBezTo>
                  <a:lnTo>
                    <a:pt x="236" y="219"/>
                  </a:lnTo>
                  <a:cubicBezTo>
                    <a:pt x="231" y="220"/>
                    <a:pt x="230" y="219"/>
                    <a:pt x="232" y="215"/>
                  </a:cubicBezTo>
                  <a:lnTo>
                    <a:pt x="256" y="191"/>
                  </a:lnTo>
                  <a:cubicBezTo>
                    <a:pt x="262" y="186"/>
                    <a:pt x="262" y="180"/>
                    <a:pt x="256" y="175"/>
                  </a:cubicBezTo>
                  <a:lnTo>
                    <a:pt x="205" y="123"/>
                  </a:lnTo>
                  <a:lnTo>
                    <a:pt x="130" y="199"/>
                  </a:lnTo>
                  <a:cubicBezTo>
                    <a:pt x="147" y="221"/>
                    <a:pt x="156" y="247"/>
                    <a:pt x="156" y="275"/>
                  </a:cubicBezTo>
                  <a:close/>
                  <a:moveTo>
                    <a:pt x="78" y="147"/>
                  </a:moveTo>
                  <a:lnTo>
                    <a:pt x="124" y="193"/>
                  </a:lnTo>
                  <a:lnTo>
                    <a:pt x="199" y="118"/>
                  </a:lnTo>
                  <a:lnTo>
                    <a:pt x="153" y="72"/>
                  </a:lnTo>
                  <a:lnTo>
                    <a:pt x="78" y="147"/>
                  </a:lnTo>
                  <a:close/>
                  <a:moveTo>
                    <a:pt x="26" y="95"/>
                  </a:moveTo>
                  <a:lnTo>
                    <a:pt x="73" y="142"/>
                  </a:lnTo>
                  <a:lnTo>
                    <a:pt x="148" y="66"/>
                  </a:lnTo>
                  <a:lnTo>
                    <a:pt x="101" y="20"/>
                  </a:lnTo>
                  <a:lnTo>
                    <a:pt x="26"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49" name="Freeform 126"/>
            <p:cNvSpPr>
              <a:spLocks noEditPoints="1"/>
            </p:cNvSpPr>
            <p:nvPr/>
          </p:nvSpPr>
          <p:spPr bwMode="auto">
            <a:xfrm>
              <a:off x="3204" y="2806"/>
              <a:ext cx="82" cy="71"/>
            </a:xfrm>
            <a:custGeom>
              <a:avLst/>
              <a:gdLst>
                <a:gd name="T0" fmla="*/ 314 w 611"/>
                <a:gd name="T1" fmla="*/ 311 h 520"/>
                <a:gd name="T2" fmla="*/ 284 w 611"/>
                <a:gd name="T3" fmla="*/ 488 h 520"/>
                <a:gd name="T4" fmla="*/ 198 w 611"/>
                <a:gd name="T5" fmla="*/ 426 h 520"/>
                <a:gd name="T6" fmla="*/ 99 w 611"/>
                <a:gd name="T7" fmla="*/ 514 h 520"/>
                <a:gd name="T8" fmla="*/ 90 w 611"/>
                <a:gd name="T9" fmla="*/ 318 h 520"/>
                <a:gd name="T10" fmla="*/ 0 w 611"/>
                <a:gd name="T11" fmla="*/ 397 h 520"/>
                <a:gd name="T12" fmla="*/ 156 w 611"/>
                <a:gd name="T13" fmla="*/ 213 h 520"/>
                <a:gd name="T14" fmla="*/ 193 w 611"/>
                <a:gd name="T15" fmla="*/ 215 h 520"/>
                <a:gd name="T16" fmla="*/ 205 w 611"/>
                <a:gd name="T17" fmla="*/ 409 h 520"/>
                <a:gd name="T18" fmla="*/ 277 w 611"/>
                <a:gd name="T19" fmla="*/ 309 h 520"/>
                <a:gd name="T20" fmla="*/ 207 w 611"/>
                <a:gd name="T21" fmla="*/ 258 h 520"/>
                <a:gd name="T22" fmla="*/ 219 w 611"/>
                <a:gd name="T23" fmla="*/ 373 h 520"/>
                <a:gd name="T24" fmla="*/ 174 w 611"/>
                <a:gd name="T25" fmla="*/ 264 h 520"/>
                <a:gd name="T26" fmla="*/ 41 w 611"/>
                <a:gd name="T27" fmla="*/ 404 h 520"/>
                <a:gd name="T28" fmla="*/ 133 w 611"/>
                <a:gd name="T29" fmla="*/ 442 h 520"/>
                <a:gd name="T30" fmla="*/ 41 w 611"/>
                <a:gd name="T31" fmla="*/ 410 h 520"/>
                <a:gd name="T32" fmla="*/ 340 w 611"/>
                <a:gd name="T33" fmla="*/ 232 h 520"/>
                <a:gd name="T34" fmla="*/ 414 w 611"/>
                <a:gd name="T35" fmla="*/ 368 h 520"/>
                <a:gd name="T36" fmla="*/ 348 w 611"/>
                <a:gd name="T37" fmla="*/ 264 h 520"/>
                <a:gd name="T38" fmla="*/ 288 w 611"/>
                <a:gd name="T39" fmla="*/ 177 h 520"/>
                <a:gd name="T40" fmla="*/ 342 w 611"/>
                <a:gd name="T41" fmla="*/ 70 h 520"/>
                <a:gd name="T42" fmla="*/ 333 w 611"/>
                <a:gd name="T43" fmla="*/ 31 h 520"/>
                <a:gd name="T44" fmla="*/ 352 w 611"/>
                <a:gd name="T45" fmla="*/ 57 h 520"/>
                <a:gd name="T46" fmla="*/ 430 w 611"/>
                <a:gd name="T47" fmla="*/ 35 h 520"/>
                <a:gd name="T48" fmla="*/ 461 w 611"/>
                <a:gd name="T49" fmla="*/ 3 h 520"/>
                <a:gd name="T50" fmla="*/ 386 w 611"/>
                <a:gd name="T51" fmla="*/ 90 h 520"/>
                <a:gd name="T52" fmla="*/ 454 w 611"/>
                <a:gd name="T53" fmla="*/ 66 h 520"/>
                <a:gd name="T54" fmla="*/ 479 w 611"/>
                <a:gd name="T55" fmla="*/ 72 h 520"/>
                <a:gd name="T56" fmla="*/ 577 w 611"/>
                <a:gd name="T57" fmla="*/ 150 h 520"/>
                <a:gd name="T58" fmla="*/ 564 w 611"/>
                <a:gd name="T59" fmla="*/ 104 h 520"/>
                <a:gd name="T60" fmla="*/ 591 w 611"/>
                <a:gd name="T61" fmla="*/ 136 h 520"/>
                <a:gd name="T62" fmla="*/ 611 w 611"/>
                <a:gd name="T63" fmla="*/ 151 h 520"/>
                <a:gd name="T64" fmla="*/ 505 w 611"/>
                <a:gd name="T65" fmla="*/ 177 h 520"/>
                <a:gd name="T66" fmla="*/ 491 w 611"/>
                <a:gd name="T67" fmla="*/ 284 h 520"/>
                <a:gd name="T68" fmla="*/ 375 w 611"/>
                <a:gd name="T69" fmla="*/ 101 h 520"/>
                <a:gd name="T70" fmla="*/ 334 w 611"/>
                <a:gd name="T71" fmla="*/ 226 h 520"/>
                <a:gd name="T72" fmla="*/ 375 w 611"/>
                <a:gd name="T73" fmla="*/ 168 h 520"/>
                <a:gd name="T74" fmla="*/ 400 w 611"/>
                <a:gd name="T75" fmla="*/ 177 h 520"/>
                <a:gd name="T76" fmla="*/ 459 w 611"/>
                <a:gd name="T77" fmla="*/ 270 h 520"/>
                <a:gd name="T78" fmla="*/ 433 w 611"/>
                <a:gd name="T79" fmla="*/ 278 h 520"/>
                <a:gd name="T80" fmla="*/ 408 w 611"/>
                <a:gd name="T81" fmla="*/ 286 h 520"/>
                <a:gd name="T82" fmla="*/ 438 w 611"/>
                <a:gd name="T83" fmla="*/ 246 h 520"/>
                <a:gd name="T84" fmla="*/ 340 w 611"/>
                <a:gd name="T85" fmla="*/ 232 h 520"/>
                <a:gd name="T86" fmla="*/ 362 w 611"/>
                <a:gd name="T87" fmla="*/ 26 h 520"/>
                <a:gd name="T88" fmla="*/ 415 w 611"/>
                <a:gd name="T89" fmla="*/ 12 h 520"/>
                <a:gd name="T90" fmla="*/ 402 w 611"/>
                <a:gd name="T91" fmla="*/ 2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1" h="520">
                  <a:moveTo>
                    <a:pt x="308" y="304"/>
                  </a:moveTo>
                  <a:cubicBezTo>
                    <a:pt x="314" y="304"/>
                    <a:pt x="316" y="306"/>
                    <a:pt x="314" y="311"/>
                  </a:cubicBezTo>
                  <a:lnTo>
                    <a:pt x="210" y="414"/>
                  </a:lnTo>
                  <a:lnTo>
                    <a:pt x="284" y="488"/>
                  </a:lnTo>
                  <a:cubicBezTo>
                    <a:pt x="283" y="503"/>
                    <a:pt x="279" y="507"/>
                    <a:pt x="273" y="500"/>
                  </a:cubicBezTo>
                  <a:lnTo>
                    <a:pt x="198" y="426"/>
                  </a:lnTo>
                  <a:lnTo>
                    <a:pt x="105" y="520"/>
                  </a:lnTo>
                  <a:lnTo>
                    <a:pt x="99" y="514"/>
                  </a:lnTo>
                  <a:lnTo>
                    <a:pt x="193" y="421"/>
                  </a:lnTo>
                  <a:lnTo>
                    <a:pt x="90" y="318"/>
                  </a:lnTo>
                  <a:lnTo>
                    <a:pt x="6" y="402"/>
                  </a:lnTo>
                  <a:lnTo>
                    <a:pt x="0" y="397"/>
                  </a:lnTo>
                  <a:lnTo>
                    <a:pt x="156" y="241"/>
                  </a:lnTo>
                  <a:lnTo>
                    <a:pt x="156" y="213"/>
                  </a:lnTo>
                  <a:lnTo>
                    <a:pt x="187" y="209"/>
                  </a:lnTo>
                  <a:cubicBezTo>
                    <a:pt x="193" y="208"/>
                    <a:pt x="195" y="210"/>
                    <a:pt x="193" y="215"/>
                  </a:cubicBezTo>
                  <a:lnTo>
                    <a:pt x="102" y="306"/>
                  </a:lnTo>
                  <a:lnTo>
                    <a:pt x="205" y="409"/>
                  </a:lnTo>
                  <a:lnTo>
                    <a:pt x="277" y="336"/>
                  </a:lnTo>
                  <a:lnTo>
                    <a:pt x="277" y="309"/>
                  </a:lnTo>
                  <a:lnTo>
                    <a:pt x="308" y="304"/>
                  </a:lnTo>
                  <a:close/>
                  <a:moveTo>
                    <a:pt x="207" y="258"/>
                  </a:moveTo>
                  <a:cubicBezTo>
                    <a:pt x="216" y="258"/>
                    <a:pt x="214" y="264"/>
                    <a:pt x="200" y="274"/>
                  </a:cubicBezTo>
                  <a:cubicBezTo>
                    <a:pt x="209" y="309"/>
                    <a:pt x="216" y="342"/>
                    <a:pt x="219" y="373"/>
                  </a:cubicBezTo>
                  <a:cubicBezTo>
                    <a:pt x="217" y="377"/>
                    <a:pt x="216" y="377"/>
                    <a:pt x="214" y="374"/>
                  </a:cubicBezTo>
                  <a:cubicBezTo>
                    <a:pt x="204" y="336"/>
                    <a:pt x="191" y="299"/>
                    <a:pt x="174" y="264"/>
                  </a:cubicBezTo>
                  <a:lnTo>
                    <a:pt x="207" y="258"/>
                  </a:lnTo>
                  <a:close/>
                  <a:moveTo>
                    <a:pt x="41" y="404"/>
                  </a:moveTo>
                  <a:cubicBezTo>
                    <a:pt x="80" y="399"/>
                    <a:pt x="110" y="405"/>
                    <a:pt x="128" y="423"/>
                  </a:cubicBezTo>
                  <a:cubicBezTo>
                    <a:pt x="136" y="431"/>
                    <a:pt x="138" y="437"/>
                    <a:pt x="133" y="442"/>
                  </a:cubicBezTo>
                  <a:cubicBezTo>
                    <a:pt x="130" y="445"/>
                    <a:pt x="125" y="445"/>
                    <a:pt x="119" y="442"/>
                  </a:cubicBezTo>
                  <a:cubicBezTo>
                    <a:pt x="97" y="422"/>
                    <a:pt x="71" y="412"/>
                    <a:pt x="41" y="410"/>
                  </a:cubicBezTo>
                  <a:cubicBezTo>
                    <a:pt x="36" y="408"/>
                    <a:pt x="36" y="407"/>
                    <a:pt x="41" y="404"/>
                  </a:cubicBezTo>
                  <a:close/>
                  <a:moveTo>
                    <a:pt x="340" y="232"/>
                  </a:moveTo>
                  <a:lnTo>
                    <a:pt x="358" y="250"/>
                  </a:lnTo>
                  <a:cubicBezTo>
                    <a:pt x="389" y="281"/>
                    <a:pt x="407" y="320"/>
                    <a:pt x="414" y="368"/>
                  </a:cubicBezTo>
                  <a:cubicBezTo>
                    <a:pt x="413" y="373"/>
                    <a:pt x="411" y="374"/>
                    <a:pt x="408" y="370"/>
                  </a:cubicBezTo>
                  <a:cubicBezTo>
                    <a:pt x="396" y="327"/>
                    <a:pt x="375" y="291"/>
                    <a:pt x="348" y="264"/>
                  </a:cubicBezTo>
                  <a:lnTo>
                    <a:pt x="265" y="181"/>
                  </a:lnTo>
                  <a:lnTo>
                    <a:pt x="288" y="177"/>
                  </a:lnTo>
                  <a:lnTo>
                    <a:pt x="369" y="96"/>
                  </a:lnTo>
                  <a:cubicBezTo>
                    <a:pt x="359" y="87"/>
                    <a:pt x="350" y="79"/>
                    <a:pt x="342" y="70"/>
                  </a:cubicBezTo>
                  <a:lnTo>
                    <a:pt x="315" y="44"/>
                  </a:lnTo>
                  <a:lnTo>
                    <a:pt x="333" y="31"/>
                  </a:lnTo>
                  <a:cubicBezTo>
                    <a:pt x="340" y="28"/>
                    <a:pt x="342" y="32"/>
                    <a:pt x="340" y="45"/>
                  </a:cubicBezTo>
                  <a:lnTo>
                    <a:pt x="352" y="57"/>
                  </a:lnTo>
                  <a:cubicBezTo>
                    <a:pt x="360" y="65"/>
                    <a:pt x="370" y="74"/>
                    <a:pt x="381" y="84"/>
                  </a:cubicBezTo>
                  <a:lnTo>
                    <a:pt x="430" y="35"/>
                  </a:lnTo>
                  <a:lnTo>
                    <a:pt x="430" y="7"/>
                  </a:lnTo>
                  <a:lnTo>
                    <a:pt x="461" y="3"/>
                  </a:lnTo>
                  <a:cubicBezTo>
                    <a:pt x="467" y="2"/>
                    <a:pt x="470" y="4"/>
                    <a:pt x="467" y="9"/>
                  </a:cubicBezTo>
                  <a:lnTo>
                    <a:pt x="386" y="90"/>
                  </a:lnTo>
                  <a:cubicBezTo>
                    <a:pt x="425" y="121"/>
                    <a:pt x="458" y="142"/>
                    <a:pt x="485" y="152"/>
                  </a:cubicBezTo>
                  <a:cubicBezTo>
                    <a:pt x="478" y="123"/>
                    <a:pt x="468" y="94"/>
                    <a:pt x="454" y="66"/>
                  </a:cubicBezTo>
                  <a:lnTo>
                    <a:pt x="479" y="58"/>
                  </a:lnTo>
                  <a:cubicBezTo>
                    <a:pt x="489" y="55"/>
                    <a:pt x="489" y="60"/>
                    <a:pt x="479" y="72"/>
                  </a:cubicBezTo>
                  <a:cubicBezTo>
                    <a:pt x="489" y="101"/>
                    <a:pt x="497" y="129"/>
                    <a:pt x="502" y="157"/>
                  </a:cubicBezTo>
                  <a:cubicBezTo>
                    <a:pt x="533" y="163"/>
                    <a:pt x="558" y="161"/>
                    <a:pt x="577" y="150"/>
                  </a:cubicBezTo>
                  <a:cubicBezTo>
                    <a:pt x="581" y="147"/>
                    <a:pt x="583" y="143"/>
                    <a:pt x="581" y="139"/>
                  </a:cubicBezTo>
                  <a:lnTo>
                    <a:pt x="564" y="104"/>
                  </a:lnTo>
                  <a:cubicBezTo>
                    <a:pt x="564" y="99"/>
                    <a:pt x="566" y="98"/>
                    <a:pt x="569" y="102"/>
                  </a:cubicBezTo>
                  <a:lnTo>
                    <a:pt x="591" y="136"/>
                  </a:lnTo>
                  <a:cubicBezTo>
                    <a:pt x="595" y="141"/>
                    <a:pt x="599" y="143"/>
                    <a:pt x="602" y="142"/>
                  </a:cubicBezTo>
                  <a:cubicBezTo>
                    <a:pt x="608" y="143"/>
                    <a:pt x="611" y="146"/>
                    <a:pt x="611" y="151"/>
                  </a:cubicBezTo>
                  <a:cubicBezTo>
                    <a:pt x="611" y="154"/>
                    <a:pt x="608" y="157"/>
                    <a:pt x="604" y="160"/>
                  </a:cubicBezTo>
                  <a:cubicBezTo>
                    <a:pt x="579" y="177"/>
                    <a:pt x="546" y="183"/>
                    <a:pt x="505" y="177"/>
                  </a:cubicBezTo>
                  <a:cubicBezTo>
                    <a:pt x="508" y="215"/>
                    <a:pt x="505" y="252"/>
                    <a:pt x="496" y="286"/>
                  </a:cubicBezTo>
                  <a:cubicBezTo>
                    <a:pt x="493" y="289"/>
                    <a:pt x="492" y="288"/>
                    <a:pt x="491" y="284"/>
                  </a:cubicBezTo>
                  <a:cubicBezTo>
                    <a:pt x="496" y="247"/>
                    <a:pt x="496" y="210"/>
                    <a:pt x="490" y="173"/>
                  </a:cubicBezTo>
                  <a:cubicBezTo>
                    <a:pt x="454" y="159"/>
                    <a:pt x="416" y="135"/>
                    <a:pt x="375" y="101"/>
                  </a:cubicBezTo>
                  <a:lnTo>
                    <a:pt x="292" y="184"/>
                  </a:lnTo>
                  <a:lnTo>
                    <a:pt x="334" y="226"/>
                  </a:lnTo>
                  <a:lnTo>
                    <a:pt x="376" y="184"/>
                  </a:lnTo>
                  <a:lnTo>
                    <a:pt x="375" y="168"/>
                  </a:lnTo>
                  <a:lnTo>
                    <a:pt x="398" y="164"/>
                  </a:lnTo>
                  <a:cubicBezTo>
                    <a:pt x="408" y="160"/>
                    <a:pt x="408" y="164"/>
                    <a:pt x="400" y="177"/>
                  </a:cubicBezTo>
                  <a:cubicBezTo>
                    <a:pt x="420" y="198"/>
                    <a:pt x="437" y="218"/>
                    <a:pt x="452" y="238"/>
                  </a:cubicBezTo>
                  <a:cubicBezTo>
                    <a:pt x="460" y="249"/>
                    <a:pt x="463" y="259"/>
                    <a:pt x="459" y="270"/>
                  </a:cubicBezTo>
                  <a:cubicBezTo>
                    <a:pt x="455" y="280"/>
                    <a:pt x="451" y="283"/>
                    <a:pt x="446" y="278"/>
                  </a:cubicBezTo>
                  <a:cubicBezTo>
                    <a:pt x="444" y="275"/>
                    <a:pt x="439" y="275"/>
                    <a:pt x="433" y="278"/>
                  </a:cubicBezTo>
                  <a:lnTo>
                    <a:pt x="410" y="290"/>
                  </a:lnTo>
                  <a:cubicBezTo>
                    <a:pt x="408" y="290"/>
                    <a:pt x="407" y="288"/>
                    <a:pt x="408" y="286"/>
                  </a:cubicBezTo>
                  <a:lnTo>
                    <a:pt x="436" y="266"/>
                  </a:lnTo>
                  <a:cubicBezTo>
                    <a:pt x="443" y="260"/>
                    <a:pt x="443" y="253"/>
                    <a:pt x="438" y="246"/>
                  </a:cubicBezTo>
                  <a:cubicBezTo>
                    <a:pt x="424" y="227"/>
                    <a:pt x="407" y="207"/>
                    <a:pt x="386" y="185"/>
                  </a:cubicBezTo>
                  <a:lnTo>
                    <a:pt x="340" y="232"/>
                  </a:lnTo>
                  <a:close/>
                  <a:moveTo>
                    <a:pt x="402" y="25"/>
                  </a:moveTo>
                  <a:cubicBezTo>
                    <a:pt x="391" y="21"/>
                    <a:pt x="378" y="21"/>
                    <a:pt x="362" y="26"/>
                  </a:cubicBezTo>
                  <a:cubicBezTo>
                    <a:pt x="358" y="28"/>
                    <a:pt x="357" y="26"/>
                    <a:pt x="358" y="23"/>
                  </a:cubicBezTo>
                  <a:cubicBezTo>
                    <a:pt x="384" y="4"/>
                    <a:pt x="403" y="0"/>
                    <a:pt x="415" y="12"/>
                  </a:cubicBezTo>
                  <a:cubicBezTo>
                    <a:pt x="419" y="15"/>
                    <a:pt x="419" y="19"/>
                    <a:pt x="415" y="23"/>
                  </a:cubicBezTo>
                  <a:cubicBezTo>
                    <a:pt x="412" y="26"/>
                    <a:pt x="408" y="26"/>
                    <a:pt x="402" y="25"/>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0" name="Freeform 127"/>
            <p:cNvSpPr>
              <a:spLocks noEditPoints="1"/>
            </p:cNvSpPr>
            <p:nvPr/>
          </p:nvSpPr>
          <p:spPr bwMode="auto">
            <a:xfrm>
              <a:off x="3270" y="2774"/>
              <a:ext cx="42" cy="47"/>
            </a:xfrm>
            <a:custGeom>
              <a:avLst/>
              <a:gdLst>
                <a:gd name="T0" fmla="*/ 108 w 314"/>
                <a:gd name="T1" fmla="*/ 184 h 343"/>
                <a:gd name="T2" fmla="*/ 90 w 314"/>
                <a:gd name="T3" fmla="*/ 151 h 343"/>
                <a:gd name="T4" fmla="*/ 57 w 314"/>
                <a:gd name="T5" fmla="*/ 133 h 343"/>
                <a:gd name="T6" fmla="*/ 27 w 314"/>
                <a:gd name="T7" fmla="*/ 147 h 343"/>
                <a:gd name="T8" fmla="*/ 13 w 314"/>
                <a:gd name="T9" fmla="*/ 171 h 343"/>
                <a:gd name="T10" fmla="*/ 21 w 314"/>
                <a:gd name="T11" fmla="*/ 194 h 343"/>
                <a:gd name="T12" fmla="*/ 33 w 314"/>
                <a:gd name="T13" fmla="*/ 201 h 343"/>
                <a:gd name="T14" fmla="*/ 44 w 314"/>
                <a:gd name="T15" fmla="*/ 204 h 343"/>
                <a:gd name="T16" fmla="*/ 48 w 314"/>
                <a:gd name="T17" fmla="*/ 214 h 343"/>
                <a:gd name="T18" fmla="*/ 44 w 314"/>
                <a:gd name="T19" fmla="*/ 223 h 343"/>
                <a:gd name="T20" fmla="*/ 31 w 314"/>
                <a:gd name="T21" fmla="*/ 228 h 343"/>
                <a:gd name="T22" fmla="*/ 18 w 314"/>
                <a:gd name="T23" fmla="*/ 221 h 343"/>
                <a:gd name="T24" fmla="*/ 3 w 314"/>
                <a:gd name="T25" fmla="*/ 178 h 343"/>
                <a:gd name="T26" fmla="*/ 22 w 314"/>
                <a:gd name="T27" fmla="*/ 138 h 343"/>
                <a:gd name="T28" fmla="*/ 65 w 314"/>
                <a:gd name="T29" fmla="*/ 117 h 343"/>
                <a:gd name="T30" fmla="*/ 104 w 314"/>
                <a:gd name="T31" fmla="*/ 134 h 343"/>
                <a:gd name="T32" fmla="*/ 120 w 314"/>
                <a:gd name="T33" fmla="*/ 161 h 343"/>
                <a:gd name="T34" fmla="*/ 126 w 314"/>
                <a:gd name="T35" fmla="*/ 198 h 343"/>
                <a:gd name="T36" fmla="*/ 126 w 314"/>
                <a:gd name="T37" fmla="*/ 280 h 343"/>
                <a:gd name="T38" fmla="*/ 131 w 314"/>
                <a:gd name="T39" fmla="*/ 319 h 343"/>
                <a:gd name="T40" fmla="*/ 185 w 314"/>
                <a:gd name="T41" fmla="*/ 265 h 343"/>
                <a:gd name="T42" fmla="*/ 193 w 314"/>
                <a:gd name="T43" fmla="*/ 245 h 343"/>
                <a:gd name="T44" fmla="*/ 181 w 314"/>
                <a:gd name="T45" fmla="*/ 218 h 343"/>
                <a:gd name="T46" fmla="*/ 186 w 314"/>
                <a:gd name="T47" fmla="*/ 213 h 343"/>
                <a:gd name="T48" fmla="*/ 220 w 314"/>
                <a:gd name="T49" fmla="*/ 258 h 343"/>
                <a:gd name="T50" fmla="*/ 135 w 314"/>
                <a:gd name="T51" fmla="*/ 343 h 343"/>
                <a:gd name="T52" fmla="*/ 123 w 314"/>
                <a:gd name="T53" fmla="*/ 331 h 343"/>
                <a:gd name="T54" fmla="*/ 117 w 314"/>
                <a:gd name="T55" fmla="*/ 295 h 343"/>
                <a:gd name="T56" fmla="*/ 115 w 314"/>
                <a:gd name="T57" fmla="*/ 236 h 343"/>
                <a:gd name="T58" fmla="*/ 108 w 314"/>
                <a:gd name="T59" fmla="*/ 184 h 343"/>
                <a:gd name="T60" fmla="*/ 134 w 314"/>
                <a:gd name="T61" fmla="*/ 63 h 343"/>
                <a:gd name="T62" fmla="*/ 159 w 314"/>
                <a:gd name="T63" fmla="*/ 102 h 343"/>
                <a:gd name="T64" fmla="*/ 197 w 314"/>
                <a:gd name="T65" fmla="*/ 125 h 343"/>
                <a:gd name="T66" fmla="*/ 228 w 314"/>
                <a:gd name="T67" fmla="*/ 116 h 343"/>
                <a:gd name="T68" fmla="*/ 239 w 314"/>
                <a:gd name="T69" fmla="*/ 79 h 343"/>
                <a:gd name="T70" fmla="*/ 225 w 314"/>
                <a:gd name="T71" fmla="*/ 45 h 343"/>
                <a:gd name="T72" fmla="*/ 182 w 314"/>
                <a:gd name="T73" fmla="*/ 17 h 343"/>
                <a:gd name="T74" fmla="*/ 145 w 314"/>
                <a:gd name="T75" fmla="*/ 28 h 343"/>
                <a:gd name="T76" fmla="*/ 134 w 314"/>
                <a:gd name="T77" fmla="*/ 63 h 343"/>
                <a:gd name="T78" fmla="*/ 249 w 314"/>
                <a:gd name="T79" fmla="*/ 97 h 343"/>
                <a:gd name="T80" fmla="*/ 234 w 314"/>
                <a:gd name="T81" fmla="*/ 127 h 343"/>
                <a:gd name="T82" fmla="*/ 192 w 314"/>
                <a:gd name="T83" fmla="*/ 144 h 343"/>
                <a:gd name="T84" fmla="*/ 145 w 314"/>
                <a:gd name="T85" fmla="*/ 119 h 343"/>
                <a:gd name="T86" fmla="*/ 120 w 314"/>
                <a:gd name="T87" fmla="*/ 70 h 343"/>
                <a:gd name="T88" fmla="*/ 139 w 314"/>
                <a:gd name="T89" fmla="*/ 21 h 343"/>
                <a:gd name="T90" fmla="*/ 193 w 314"/>
                <a:gd name="T91" fmla="*/ 4 h 343"/>
                <a:gd name="T92" fmla="*/ 259 w 314"/>
                <a:gd name="T93" fmla="*/ 44 h 343"/>
                <a:gd name="T94" fmla="*/ 307 w 314"/>
                <a:gd name="T95" fmla="*/ 123 h 343"/>
                <a:gd name="T96" fmla="*/ 291 w 314"/>
                <a:gd name="T97" fmla="*/ 190 h 343"/>
                <a:gd name="T98" fmla="*/ 265 w 314"/>
                <a:gd name="T99" fmla="*/ 206 h 343"/>
                <a:gd name="T100" fmla="*/ 242 w 314"/>
                <a:gd name="T101" fmla="*/ 199 h 343"/>
                <a:gd name="T102" fmla="*/ 236 w 314"/>
                <a:gd name="T103" fmla="*/ 190 h 343"/>
                <a:gd name="T104" fmla="*/ 241 w 314"/>
                <a:gd name="T105" fmla="*/ 178 h 343"/>
                <a:gd name="T106" fmla="*/ 252 w 314"/>
                <a:gd name="T107" fmla="*/ 174 h 343"/>
                <a:gd name="T108" fmla="*/ 264 w 314"/>
                <a:gd name="T109" fmla="*/ 183 h 343"/>
                <a:gd name="T110" fmla="*/ 270 w 314"/>
                <a:gd name="T111" fmla="*/ 187 h 343"/>
                <a:gd name="T112" fmla="*/ 276 w 314"/>
                <a:gd name="T113" fmla="*/ 189 h 343"/>
                <a:gd name="T114" fmla="*/ 279 w 314"/>
                <a:gd name="T115" fmla="*/ 187 h 343"/>
                <a:gd name="T116" fmla="*/ 286 w 314"/>
                <a:gd name="T117" fmla="*/ 183 h 343"/>
                <a:gd name="T118" fmla="*/ 294 w 314"/>
                <a:gd name="T119" fmla="*/ 138 h 343"/>
                <a:gd name="T120" fmla="*/ 245 w 314"/>
                <a:gd name="T121" fmla="*/ 64 h 343"/>
                <a:gd name="T122" fmla="*/ 249 w 314"/>
                <a:gd name="T123" fmla="*/ 9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343">
                  <a:moveTo>
                    <a:pt x="108" y="184"/>
                  </a:moveTo>
                  <a:cubicBezTo>
                    <a:pt x="104" y="170"/>
                    <a:pt x="98" y="159"/>
                    <a:pt x="90" y="151"/>
                  </a:cubicBezTo>
                  <a:cubicBezTo>
                    <a:pt x="79" y="140"/>
                    <a:pt x="68" y="134"/>
                    <a:pt x="57" y="133"/>
                  </a:cubicBezTo>
                  <a:cubicBezTo>
                    <a:pt x="47" y="132"/>
                    <a:pt x="36" y="137"/>
                    <a:pt x="27" y="147"/>
                  </a:cubicBezTo>
                  <a:cubicBezTo>
                    <a:pt x="19" y="155"/>
                    <a:pt x="14" y="163"/>
                    <a:pt x="13" y="171"/>
                  </a:cubicBezTo>
                  <a:cubicBezTo>
                    <a:pt x="12" y="180"/>
                    <a:pt x="14" y="188"/>
                    <a:pt x="21" y="194"/>
                  </a:cubicBezTo>
                  <a:cubicBezTo>
                    <a:pt x="25" y="198"/>
                    <a:pt x="29" y="200"/>
                    <a:pt x="33" y="201"/>
                  </a:cubicBezTo>
                  <a:cubicBezTo>
                    <a:pt x="38" y="201"/>
                    <a:pt x="42" y="202"/>
                    <a:pt x="44" y="204"/>
                  </a:cubicBezTo>
                  <a:cubicBezTo>
                    <a:pt x="47" y="207"/>
                    <a:pt x="48" y="210"/>
                    <a:pt x="48" y="214"/>
                  </a:cubicBezTo>
                  <a:cubicBezTo>
                    <a:pt x="48" y="217"/>
                    <a:pt x="47" y="220"/>
                    <a:pt x="44" y="223"/>
                  </a:cubicBezTo>
                  <a:cubicBezTo>
                    <a:pt x="40" y="226"/>
                    <a:pt x="36" y="228"/>
                    <a:pt x="31" y="228"/>
                  </a:cubicBezTo>
                  <a:cubicBezTo>
                    <a:pt x="28" y="228"/>
                    <a:pt x="23" y="226"/>
                    <a:pt x="18" y="221"/>
                  </a:cubicBezTo>
                  <a:cubicBezTo>
                    <a:pt x="6" y="208"/>
                    <a:pt x="0" y="194"/>
                    <a:pt x="3" y="178"/>
                  </a:cubicBezTo>
                  <a:cubicBezTo>
                    <a:pt x="5" y="162"/>
                    <a:pt x="12" y="149"/>
                    <a:pt x="22" y="138"/>
                  </a:cubicBezTo>
                  <a:cubicBezTo>
                    <a:pt x="37" y="124"/>
                    <a:pt x="51" y="117"/>
                    <a:pt x="65" y="117"/>
                  </a:cubicBezTo>
                  <a:cubicBezTo>
                    <a:pt x="80" y="118"/>
                    <a:pt x="93" y="123"/>
                    <a:pt x="104" y="134"/>
                  </a:cubicBezTo>
                  <a:cubicBezTo>
                    <a:pt x="110" y="140"/>
                    <a:pt x="116" y="150"/>
                    <a:pt x="120" y="161"/>
                  </a:cubicBezTo>
                  <a:cubicBezTo>
                    <a:pt x="124" y="173"/>
                    <a:pt x="126" y="185"/>
                    <a:pt x="126" y="198"/>
                  </a:cubicBezTo>
                  <a:cubicBezTo>
                    <a:pt x="125" y="240"/>
                    <a:pt x="125" y="268"/>
                    <a:pt x="126" y="280"/>
                  </a:cubicBezTo>
                  <a:cubicBezTo>
                    <a:pt x="127" y="299"/>
                    <a:pt x="129" y="312"/>
                    <a:pt x="131" y="319"/>
                  </a:cubicBezTo>
                  <a:lnTo>
                    <a:pt x="185" y="265"/>
                  </a:lnTo>
                  <a:cubicBezTo>
                    <a:pt x="191" y="259"/>
                    <a:pt x="193" y="253"/>
                    <a:pt x="193" y="245"/>
                  </a:cubicBezTo>
                  <a:cubicBezTo>
                    <a:pt x="192" y="237"/>
                    <a:pt x="188" y="228"/>
                    <a:pt x="181" y="218"/>
                  </a:cubicBezTo>
                  <a:lnTo>
                    <a:pt x="186" y="213"/>
                  </a:lnTo>
                  <a:lnTo>
                    <a:pt x="220" y="258"/>
                  </a:lnTo>
                  <a:lnTo>
                    <a:pt x="135" y="343"/>
                  </a:lnTo>
                  <a:lnTo>
                    <a:pt x="123" y="331"/>
                  </a:lnTo>
                  <a:cubicBezTo>
                    <a:pt x="120" y="320"/>
                    <a:pt x="118" y="309"/>
                    <a:pt x="117" y="295"/>
                  </a:cubicBezTo>
                  <a:cubicBezTo>
                    <a:pt x="115" y="283"/>
                    <a:pt x="115" y="263"/>
                    <a:pt x="115" y="236"/>
                  </a:cubicBezTo>
                  <a:cubicBezTo>
                    <a:pt x="115" y="216"/>
                    <a:pt x="113" y="198"/>
                    <a:pt x="108" y="184"/>
                  </a:cubicBezTo>
                  <a:close/>
                  <a:moveTo>
                    <a:pt x="134" y="63"/>
                  </a:moveTo>
                  <a:cubicBezTo>
                    <a:pt x="138" y="76"/>
                    <a:pt x="146" y="89"/>
                    <a:pt x="159" y="102"/>
                  </a:cubicBezTo>
                  <a:cubicBezTo>
                    <a:pt x="173" y="115"/>
                    <a:pt x="185" y="123"/>
                    <a:pt x="197" y="125"/>
                  </a:cubicBezTo>
                  <a:cubicBezTo>
                    <a:pt x="210" y="127"/>
                    <a:pt x="220" y="124"/>
                    <a:pt x="228" y="116"/>
                  </a:cubicBezTo>
                  <a:cubicBezTo>
                    <a:pt x="237" y="107"/>
                    <a:pt x="241" y="94"/>
                    <a:pt x="239" y="79"/>
                  </a:cubicBezTo>
                  <a:cubicBezTo>
                    <a:pt x="237" y="64"/>
                    <a:pt x="233" y="53"/>
                    <a:pt x="225" y="45"/>
                  </a:cubicBezTo>
                  <a:cubicBezTo>
                    <a:pt x="211" y="31"/>
                    <a:pt x="196" y="21"/>
                    <a:pt x="182" y="17"/>
                  </a:cubicBezTo>
                  <a:cubicBezTo>
                    <a:pt x="169" y="13"/>
                    <a:pt x="156" y="17"/>
                    <a:pt x="145" y="28"/>
                  </a:cubicBezTo>
                  <a:cubicBezTo>
                    <a:pt x="135" y="38"/>
                    <a:pt x="131" y="50"/>
                    <a:pt x="134" y="63"/>
                  </a:cubicBezTo>
                  <a:close/>
                  <a:moveTo>
                    <a:pt x="249" y="97"/>
                  </a:moveTo>
                  <a:cubicBezTo>
                    <a:pt x="248" y="108"/>
                    <a:pt x="243" y="118"/>
                    <a:pt x="234" y="127"/>
                  </a:cubicBezTo>
                  <a:cubicBezTo>
                    <a:pt x="222" y="138"/>
                    <a:pt x="208" y="144"/>
                    <a:pt x="192" y="144"/>
                  </a:cubicBezTo>
                  <a:cubicBezTo>
                    <a:pt x="178" y="144"/>
                    <a:pt x="162" y="136"/>
                    <a:pt x="145" y="119"/>
                  </a:cubicBezTo>
                  <a:cubicBezTo>
                    <a:pt x="130" y="104"/>
                    <a:pt x="122" y="88"/>
                    <a:pt x="120" y="70"/>
                  </a:cubicBezTo>
                  <a:cubicBezTo>
                    <a:pt x="118" y="52"/>
                    <a:pt x="124" y="36"/>
                    <a:pt x="139" y="21"/>
                  </a:cubicBezTo>
                  <a:cubicBezTo>
                    <a:pt x="154" y="6"/>
                    <a:pt x="172" y="0"/>
                    <a:pt x="193" y="4"/>
                  </a:cubicBezTo>
                  <a:cubicBezTo>
                    <a:pt x="214" y="8"/>
                    <a:pt x="236" y="21"/>
                    <a:pt x="259" y="44"/>
                  </a:cubicBezTo>
                  <a:cubicBezTo>
                    <a:pt x="285" y="70"/>
                    <a:pt x="301" y="96"/>
                    <a:pt x="307" y="123"/>
                  </a:cubicBezTo>
                  <a:cubicBezTo>
                    <a:pt x="314" y="150"/>
                    <a:pt x="309" y="172"/>
                    <a:pt x="291" y="190"/>
                  </a:cubicBezTo>
                  <a:cubicBezTo>
                    <a:pt x="283" y="198"/>
                    <a:pt x="274" y="203"/>
                    <a:pt x="265" y="206"/>
                  </a:cubicBezTo>
                  <a:cubicBezTo>
                    <a:pt x="256" y="208"/>
                    <a:pt x="248" y="205"/>
                    <a:pt x="242" y="199"/>
                  </a:cubicBezTo>
                  <a:cubicBezTo>
                    <a:pt x="239" y="197"/>
                    <a:pt x="237" y="194"/>
                    <a:pt x="236" y="190"/>
                  </a:cubicBezTo>
                  <a:cubicBezTo>
                    <a:pt x="236" y="186"/>
                    <a:pt x="237" y="182"/>
                    <a:pt x="241" y="178"/>
                  </a:cubicBezTo>
                  <a:cubicBezTo>
                    <a:pt x="245" y="174"/>
                    <a:pt x="248" y="173"/>
                    <a:pt x="252" y="174"/>
                  </a:cubicBezTo>
                  <a:cubicBezTo>
                    <a:pt x="256" y="176"/>
                    <a:pt x="260" y="179"/>
                    <a:pt x="264" y="183"/>
                  </a:cubicBezTo>
                  <a:cubicBezTo>
                    <a:pt x="266" y="185"/>
                    <a:pt x="268" y="187"/>
                    <a:pt x="270" y="187"/>
                  </a:cubicBezTo>
                  <a:cubicBezTo>
                    <a:pt x="273" y="189"/>
                    <a:pt x="274" y="189"/>
                    <a:pt x="276" y="189"/>
                  </a:cubicBezTo>
                  <a:cubicBezTo>
                    <a:pt x="277" y="189"/>
                    <a:pt x="278" y="189"/>
                    <a:pt x="279" y="187"/>
                  </a:cubicBezTo>
                  <a:cubicBezTo>
                    <a:pt x="282" y="186"/>
                    <a:pt x="284" y="185"/>
                    <a:pt x="286" y="183"/>
                  </a:cubicBezTo>
                  <a:cubicBezTo>
                    <a:pt x="297" y="172"/>
                    <a:pt x="300" y="157"/>
                    <a:pt x="294" y="138"/>
                  </a:cubicBezTo>
                  <a:cubicBezTo>
                    <a:pt x="289" y="119"/>
                    <a:pt x="272" y="94"/>
                    <a:pt x="245" y="64"/>
                  </a:cubicBezTo>
                  <a:cubicBezTo>
                    <a:pt x="249" y="75"/>
                    <a:pt x="250" y="86"/>
                    <a:pt x="249" y="97"/>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1" name="Freeform 128"/>
            <p:cNvSpPr>
              <a:spLocks noEditPoints="1"/>
            </p:cNvSpPr>
            <p:nvPr/>
          </p:nvSpPr>
          <p:spPr bwMode="auto">
            <a:xfrm>
              <a:off x="3302" y="2741"/>
              <a:ext cx="41" cy="41"/>
            </a:xfrm>
            <a:custGeom>
              <a:avLst/>
              <a:gdLst>
                <a:gd name="T0" fmla="*/ 191 w 303"/>
                <a:gd name="T1" fmla="*/ 202 h 299"/>
                <a:gd name="T2" fmla="*/ 94 w 303"/>
                <a:gd name="T3" fmla="*/ 299 h 299"/>
                <a:gd name="T4" fmla="*/ 89 w 303"/>
                <a:gd name="T5" fmla="*/ 293 h 299"/>
                <a:gd name="T6" fmla="*/ 122 w 303"/>
                <a:gd name="T7" fmla="*/ 260 h 299"/>
                <a:gd name="T8" fmla="*/ 61 w 303"/>
                <a:gd name="T9" fmla="*/ 200 h 299"/>
                <a:gd name="T10" fmla="*/ 84 w 303"/>
                <a:gd name="T11" fmla="*/ 195 h 299"/>
                <a:gd name="T12" fmla="*/ 135 w 303"/>
                <a:gd name="T13" fmla="*/ 145 h 299"/>
                <a:gd name="T14" fmla="*/ 90 w 303"/>
                <a:gd name="T15" fmla="*/ 100 h 299"/>
                <a:gd name="T16" fmla="*/ 37 w 303"/>
                <a:gd name="T17" fmla="*/ 152 h 299"/>
                <a:gd name="T18" fmla="*/ 49 w 303"/>
                <a:gd name="T19" fmla="*/ 269 h 299"/>
                <a:gd name="T20" fmla="*/ 45 w 303"/>
                <a:gd name="T21" fmla="*/ 268 h 299"/>
                <a:gd name="T22" fmla="*/ 0 w 303"/>
                <a:gd name="T23" fmla="*/ 118 h 299"/>
                <a:gd name="T24" fmla="*/ 24 w 303"/>
                <a:gd name="T25" fmla="*/ 107 h 299"/>
                <a:gd name="T26" fmla="*/ 25 w 303"/>
                <a:gd name="T27" fmla="*/ 120 h 299"/>
                <a:gd name="T28" fmla="*/ 35 w 303"/>
                <a:gd name="T29" fmla="*/ 144 h 299"/>
                <a:gd name="T30" fmla="*/ 150 w 303"/>
                <a:gd name="T31" fmla="*/ 28 h 299"/>
                <a:gd name="T32" fmla="*/ 150 w 303"/>
                <a:gd name="T33" fmla="*/ 5 h 299"/>
                <a:gd name="T34" fmla="*/ 176 w 303"/>
                <a:gd name="T35" fmla="*/ 1 h 299"/>
                <a:gd name="T36" fmla="*/ 182 w 303"/>
                <a:gd name="T37" fmla="*/ 7 h 299"/>
                <a:gd name="T38" fmla="*/ 102 w 303"/>
                <a:gd name="T39" fmla="*/ 88 h 299"/>
                <a:gd name="T40" fmla="*/ 146 w 303"/>
                <a:gd name="T41" fmla="*/ 133 h 299"/>
                <a:gd name="T42" fmla="*/ 192 w 303"/>
                <a:gd name="T43" fmla="*/ 87 h 299"/>
                <a:gd name="T44" fmla="*/ 192 w 303"/>
                <a:gd name="T45" fmla="*/ 63 h 299"/>
                <a:gd name="T46" fmla="*/ 218 w 303"/>
                <a:gd name="T47" fmla="*/ 60 h 299"/>
                <a:gd name="T48" fmla="*/ 224 w 303"/>
                <a:gd name="T49" fmla="*/ 66 h 299"/>
                <a:gd name="T50" fmla="*/ 152 w 303"/>
                <a:gd name="T51" fmla="*/ 138 h 299"/>
                <a:gd name="T52" fmla="*/ 198 w 303"/>
                <a:gd name="T53" fmla="*/ 184 h 299"/>
                <a:gd name="T54" fmla="*/ 264 w 303"/>
                <a:gd name="T55" fmla="*/ 118 h 299"/>
                <a:gd name="T56" fmla="*/ 264 w 303"/>
                <a:gd name="T57" fmla="*/ 91 h 299"/>
                <a:gd name="T58" fmla="*/ 294 w 303"/>
                <a:gd name="T59" fmla="*/ 86 h 299"/>
                <a:gd name="T60" fmla="*/ 301 w 303"/>
                <a:gd name="T61" fmla="*/ 93 h 299"/>
                <a:gd name="T62" fmla="*/ 203 w 303"/>
                <a:gd name="T63" fmla="*/ 190 h 299"/>
                <a:gd name="T64" fmla="*/ 269 w 303"/>
                <a:gd name="T65" fmla="*/ 256 h 299"/>
                <a:gd name="T66" fmla="*/ 258 w 303"/>
                <a:gd name="T67" fmla="*/ 269 h 299"/>
                <a:gd name="T68" fmla="*/ 191 w 303"/>
                <a:gd name="T69" fmla="*/ 202 h 299"/>
                <a:gd name="T70" fmla="*/ 88 w 303"/>
                <a:gd name="T71" fmla="*/ 203 h 299"/>
                <a:gd name="T72" fmla="*/ 134 w 303"/>
                <a:gd name="T73" fmla="*/ 249 h 299"/>
                <a:gd name="T74" fmla="*/ 186 w 303"/>
                <a:gd name="T75" fmla="*/ 196 h 299"/>
                <a:gd name="T76" fmla="*/ 140 w 303"/>
                <a:gd name="T77" fmla="*/ 150 h 299"/>
                <a:gd name="T78" fmla="*/ 88 w 303"/>
                <a:gd name="T79" fmla="*/ 20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299">
                  <a:moveTo>
                    <a:pt x="191" y="202"/>
                  </a:moveTo>
                  <a:lnTo>
                    <a:pt x="94" y="299"/>
                  </a:lnTo>
                  <a:lnTo>
                    <a:pt x="89" y="293"/>
                  </a:lnTo>
                  <a:lnTo>
                    <a:pt x="122" y="260"/>
                  </a:lnTo>
                  <a:lnTo>
                    <a:pt x="61" y="200"/>
                  </a:lnTo>
                  <a:lnTo>
                    <a:pt x="84" y="195"/>
                  </a:lnTo>
                  <a:lnTo>
                    <a:pt x="135" y="145"/>
                  </a:lnTo>
                  <a:lnTo>
                    <a:pt x="90" y="100"/>
                  </a:lnTo>
                  <a:lnTo>
                    <a:pt x="37" y="152"/>
                  </a:lnTo>
                  <a:cubicBezTo>
                    <a:pt x="51" y="191"/>
                    <a:pt x="55" y="230"/>
                    <a:pt x="49" y="269"/>
                  </a:cubicBezTo>
                  <a:cubicBezTo>
                    <a:pt x="47" y="272"/>
                    <a:pt x="46" y="271"/>
                    <a:pt x="45" y="268"/>
                  </a:cubicBezTo>
                  <a:cubicBezTo>
                    <a:pt x="42" y="210"/>
                    <a:pt x="27" y="160"/>
                    <a:pt x="0" y="118"/>
                  </a:cubicBezTo>
                  <a:lnTo>
                    <a:pt x="24" y="107"/>
                  </a:lnTo>
                  <a:cubicBezTo>
                    <a:pt x="35" y="103"/>
                    <a:pt x="36" y="107"/>
                    <a:pt x="25" y="120"/>
                  </a:cubicBezTo>
                  <a:cubicBezTo>
                    <a:pt x="28" y="128"/>
                    <a:pt x="32" y="136"/>
                    <a:pt x="35" y="144"/>
                  </a:cubicBezTo>
                  <a:lnTo>
                    <a:pt x="150" y="28"/>
                  </a:lnTo>
                  <a:lnTo>
                    <a:pt x="150" y="5"/>
                  </a:lnTo>
                  <a:lnTo>
                    <a:pt x="176" y="1"/>
                  </a:lnTo>
                  <a:cubicBezTo>
                    <a:pt x="183" y="0"/>
                    <a:pt x="185" y="2"/>
                    <a:pt x="182" y="7"/>
                  </a:cubicBezTo>
                  <a:lnTo>
                    <a:pt x="102" y="88"/>
                  </a:lnTo>
                  <a:lnTo>
                    <a:pt x="146" y="133"/>
                  </a:lnTo>
                  <a:lnTo>
                    <a:pt x="192" y="87"/>
                  </a:lnTo>
                  <a:lnTo>
                    <a:pt x="192" y="63"/>
                  </a:lnTo>
                  <a:lnTo>
                    <a:pt x="218" y="60"/>
                  </a:lnTo>
                  <a:cubicBezTo>
                    <a:pt x="225" y="59"/>
                    <a:pt x="227" y="61"/>
                    <a:pt x="224" y="66"/>
                  </a:cubicBezTo>
                  <a:lnTo>
                    <a:pt x="152" y="138"/>
                  </a:lnTo>
                  <a:lnTo>
                    <a:pt x="198" y="184"/>
                  </a:lnTo>
                  <a:lnTo>
                    <a:pt x="264" y="118"/>
                  </a:lnTo>
                  <a:lnTo>
                    <a:pt x="264" y="91"/>
                  </a:lnTo>
                  <a:lnTo>
                    <a:pt x="294" y="86"/>
                  </a:lnTo>
                  <a:cubicBezTo>
                    <a:pt x="301" y="86"/>
                    <a:pt x="303" y="88"/>
                    <a:pt x="301" y="93"/>
                  </a:cubicBezTo>
                  <a:lnTo>
                    <a:pt x="203" y="190"/>
                  </a:lnTo>
                  <a:lnTo>
                    <a:pt x="269" y="256"/>
                  </a:lnTo>
                  <a:cubicBezTo>
                    <a:pt x="269" y="271"/>
                    <a:pt x="265" y="275"/>
                    <a:pt x="258" y="269"/>
                  </a:cubicBezTo>
                  <a:lnTo>
                    <a:pt x="191" y="202"/>
                  </a:lnTo>
                  <a:close/>
                  <a:moveTo>
                    <a:pt x="88" y="203"/>
                  </a:moveTo>
                  <a:lnTo>
                    <a:pt x="134" y="249"/>
                  </a:lnTo>
                  <a:lnTo>
                    <a:pt x="186" y="196"/>
                  </a:lnTo>
                  <a:lnTo>
                    <a:pt x="140" y="150"/>
                  </a:lnTo>
                  <a:lnTo>
                    <a:pt x="88" y="20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2" name="Freeform 129"/>
            <p:cNvSpPr>
              <a:spLocks/>
            </p:cNvSpPr>
            <p:nvPr/>
          </p:nvSpPr>
          <p:spPr bwMode="auto">
            <a:xfrm>
              <a:off x="3334" y="2726"/>
              <a:ext cx="29" cy="30"/>
            </a:xfrm>
            <a:custGeom>
              <a:avLst/>
              <a:gdLst>
                <a:gd name="T0" fmla="*/ 108 w 220"/>
                <a:gd name="T1" fmla="*/ 68 h 226"/>
                <a:gd name="T2" fmla="*/ 89 w 220"/>
                <a:gd name="T3" fmla="*/ 35 h 226"/>
                <a:gd name="T4" fmla="*/ 56 w 220"/>
                <a:gd name="T5" fmla="*/ 16 h 226"/>
                <a:gd name="T6" fmla="*/ 26 w 220"/>
                <a:gd name="T7" fmla="*/ 30 h 226"/>
                <a:gd name="T8" fmla="*/ 12 w 220"/>
                <a:gd name="T9" fmla="*/ 55 h 226"/>
                <a:gd name="T10" fmla="*/ 21 w 220"/>
                <a:gd name="T11" fmla="*/ 78 h 226"/>
                <a:gd name="T12" fmla="*/ 32 w 220"/>
                <a:gd name="T13" fmla="*/ 84 h 226"/>
                <a:gd name="T14" fmla="*/ 43 w 220"/>
                <a:gd name="T15" fmla="*/ 88 h 226"/>
                <a:gd name="T16" fmla="*/ 47 w 220"/>
                <a:gd name="T17" fmla="*/ 97 h 226"/>
                <a:gd name="T18" fmla="*/ 43 w 220"/>
                <a:gd name="T19" fmla="*/ 106 h 226"/>
                <a:gd name="T20" fmla="*/ 31 w 220"/>
                <a:gd name="T21" fmla="*/ 112 h 226"/>
                <a:gd name="T22" fmla="*/ 18 w 220"/>
                <a:gd name="T23" fmla="*/ 104 h 226"/>
                <a:gd name="T24" fmla="*/ 2 w 220"/>
                <a:gd name="T25" fmla="*/ 61 h 226"/>
                <a:gd name="T26" fmla="*/ 21 w 220"/>
                <a:gd name="T27" fmla="*/ 22 h 226"/>
                <a:gd name="T28" fmla="*/ 65 w 220"/>
                <a:gd name="T29" fmla="*/ 1 h 226"/>
                <a:gd name="T30" fmla="*/ 103 w 220"/>
                <a:gd name="T31" fmla="*/ 17 h 226"/>
                <a:gd name="T32" fmla="*/ 120 w 220"/>
                <a:gd name="T33" fmla="*/ 45 h 226"/>
                <a:gd name="T34" fmla="*/ 125 w 220"/>
                <a:gd name="T35" fmla="*/ 82 h 226"/>
                <a:gd name="T36" fmla="*/ 125 w 220"/>
                <a:gd name="T37" fmla="*/ 164 h 226"/>
                <a:gd name="T38" fmla="*/ 131 w 220"/>
                <a:gd name="T39" fmla="*/ 203 h 226"/>
                <a:gd name="T40" fmla="*/ 185 w 220"/>
                <a:gd name="T41" fmla="*/ 149 h 226"/>
                <a:gd name="T42" fmla="*/ 192 w 220"/>
                <a:gd name="T43" fmla="*/ 128 h 226"/>
                <a:gd name="T44" fmla="*/ 180 w 220"/>
                <a:gd name="T45" fmla="*/ 102 h 226"/>
                <a:gd name="T46" fmla="*/ 186 w 220"/>
                <a:gd name="T47" fmla="*/ 96 h 226"/>
                <a:gd name="T48" fmla="*/ 220 w 220"/>
                <a:gd name="T49" fmla="*/ 141 h 226"/>
                <a:gd name="T50" fmla="*/ 134 w 220"/>
                <a:gd name="T51" fmla="*/ 226 h 226"/>
                <a:gd name="T52" fmla="*/ 122 w 220"/>
                <a:gd name="T53" fmla="*/ 215 h 226"/>
                <a:gd name="T54" fmla="*/ 116 w 220"/>
                <a:gd name="T55" fmla="*/ 179 h 226"/>
                <a:gd name="T56" fmla="*/ 114 w 220"/>
                <a:gd name="T57" fmla="*/ 120 h 226"/>
                <a:gd name="T58" fmla="*/ 108 w 220"/>
                <a:gd name="T59" fmla="*/ 6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 h="226">
                  <a:moveTo>
                    <a:pt x="108" y="68"/>
                  </a:moveTo>
                  <a:cubicBezTo>
                    <a:pt x="103" y="54"/>
                    <a:pt x="97" y="43"/>
                    <a:pt x="89" y="35"/>
                  </a:cubicBezTo>
                  <a:cubicBezTo>
                    <a:pt x="78" y="24"/>
                    <a:pt x="67" y="18"/>
                    <a:pt x="56" y="16"/>
                  </a:cubicBezTo>
                  <a:cubicBezTo>
                    <a:pt x="46" y="16"/>
                    <a:pt x="36" y="20"/>
                    <a:pt x="26" y="30"/>
                  </a:cubicBezTo>
                  <a:cubicBezTo>
                    <a:pt x="18" y="38"/>
                    <a:pt x="13" y="46"/>
                    <a:pt x="12" y="55"/>
                  </a:cubicBezTo>
                  <a:cubicBezTo>
                    <a:pt x="11" y="64"/>
                    <a:pt x="14" y="71"/>
                    <a:pt x="21" y="78"/>
                  </a:cubicBezTo>
                  <a:cubicBezTo>
                    <a:pt x="24" y="82"/>
                    <a:pt x="28" y="84"/>
                    <a:pt x="32" y="84"/>
                  </a:cubicBezTo>
                  <a:cubicBezTo>
                    <a:pt x="37" y="84"/>
                    <a:pt x="41" y="86"/>
                    <a:pt x="43" y="88"/>
                  </a:cubicBezTo>
                  <a:cubicBezTo>
                    <a:pt x="46" y="91"/>
                    <a:pt x="48" y="94"/>
                    <a:pt x="47" y="97"/>
                  </a:cubicBezTo>
                  <a:cubicBezTo>
                    <a:pt x="48" y="100"/>
                    <a:pt x="46" y="103"/>
                    <a:pt x="43" y="106"/>
                  </a:cubicBezTo>
                  <a:cubicBezTo>
                    <a:pt x="40" y="110"/>
                    <a:pt x="35" y="112"/>
                    <a:pt x="31" y="112"/>
                  </a:cubicBezTo>
                  <a:cubicBezTo>
                    <a:pt x="27" y="112"/>
                    <a:pt x="23" y="109"/>
                    <a:pt x="18" y="104"/>
                  </a:cubicBezTo>
                  <a:cubicBezTo>
                    <a:pt x="5" y="92"/>
                    <a:pt x="0" y="77"/>
                    <a:pt x="2" y="61"/>
                  </a:cubicBezTo>
                  <a:cubicBezTo>
                    <a:pt x="5" y="45"/>
                    <a:pt x="11" y="32"/>
                    <a:pt x="21" y="22"/>
                  </a:cubicBezTo>
                  <a:cubicBezTo>
                    <a:pt x="36" y="7"/>
                    <a:pt x="50" y="0"/>
                    <a:pt x="65" y="1"/>
                  </a:cubicBezTo>
                  <a:cubicBezTo>
                    <a:pt x="80" y="1"/>
                    <a:pt x="93" y="7"/>
                    <a:pt x="103" y="17"/>
                  </a:cubicBezTo>
                  <a:cubicBezTo>
                    <a:pt x="110" y="24"/>
                    <a:pt x="115" y="33"/>
                    <a:pt x="120" y="45"/>
                  </a:cubicBezTo>
                  <a:cubicBezTo>
                    <a:pt x="124" y="57"/>
                    <a:pt x="126" y="69"/>
                    <a:pt x="125" y="82"/>
                  </a:cubicBezTo>
                  <a:cubicBezTo>
                    <a:pt x="124" y="124"/>
                    <a:pt x="124" y="151"/>
                    <a:pt x="125" y="164"/>
                  </a:cubicBezTo>
                  <a:cubicBezTo>
                    <a:pt x="126" y="182"/>
                    <a:pt x="128" y="195"/>
                    <a:pt x="131" y="203"/>
                  </a:cubicBezTo>
                  <a:lnTo>
                    <a:pt x="185" y="149"/>
                  </a:lnTo>
                  <a:cubicBezTo>
                    <a:pt x="190" y="143"/>
                    <a:pt x="193" y="136"/>
                    <a:pt x="192" y="128"/>
                  </a:cubicBezTo>
                  <a:cubicBezTo>
                    <a:pt x="191" y="120"/>
                    <a:pt x="187" y="112"/>
                    <a:pt x="180" y="102"/>
                  </a:cubicBezTo>
                  <a:lnTo>
                    <a:pt x="186" y="96"/>
                  </a:lnTo>
                  <a:lnTo>
                    <a:pt x="220" y="141"/>
                  </a:lnTo>
                  <a:lnTo>
                    <a:pt x="134" y="226"/>
                  </a:lnTo>
                  <a:lnTo>
                    <a:pt x="122" y="215"/>
                  </a:lnTo>
                  <a:cubicBezTo>
                    <a:pt x="119" y="204"/>
                    <a:pt x="117" y="192"/>
                    <a:pt x="116" y="179"/>
                  </a:cubicBezTo>
                  <a:cubicBezTo>
                    <a:pt x="115" y="167"/>
                    <a:pt x="114" y="147"/>
                    <a:pt x="114" y="120"/>
                  </a:cubicBezTo>
                  <a:cubicBezTo>
                    <a:pt x="114" y="99"/>
                    <a:pt x="112" y="82"/>
                    <a:pt x="108" y="6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3" name="Freeform 130"/>
            <p:cNvSpPr>
              <a:spLocks noEditPoints="1"/>
            </p:cNvSpPr>
            <p:nvPr/>
          </p:nvSpPr>
          <p:spPr bwMode="auto">
            <a:xfrm>
              <a:off x="3351" y="2695"/>
              <a:ext cx="38" cy="48"/>
            </a:xfrm>
            <a:custGeom>
              <a:avLst/>
              <a:gdLst>
                <a:gd name="T0" fmla="*/ 156 w 282"/>
                <a:gd name="T1" fmla="*/ 275 h 346"/>
                <a:gd name="T2" fmla="*/ 142 w 282"/>
                <a:gd name="T3" fmla="*/ 342 h 346"/>
                <a:gd name="T4" fmla="*/ 138 w 282"/>
                <a:gd name="T5" fmla="*/ 341 h 346"/>
                <a:gd name="T6" fmla="*/ 142 w 282"/>
                <a:gd name="T7" fmla="*/ 263 h 346"/>
                <a:gd name="T8" fmla="*/ 103 w 282"/>
                <a:gd name="T9" fmla="*/ 196 h 346"/>
                <a:gd name="T10" fmla="*/ 0 w 282"/>
                <a:gd name="T11" fmla="*/ 93 h 346"/>
                <a:gd name="T12" fmla="*/ 22 w 282"/>
                <a:gd name="T13" fmla="*/ 88 h 346"/>
                <a:gd name="T14" fmla="*/ 93 w 282"/>
                <a:gd name="T15" fmla="*/ 17 h 346"/>
                <a:gd name="T16" fmla="*/ 91 w 282"/>
                <a:gd name="T17" fmla="*/ 4 h 346"/>
                <a:gd name="T18" fmla="*/ 113 w 282"/>
                <a:gd name="T19" fmla="*/ 0 h 346"/>
                <a:gd name="T20" fmla="*/ 116 w 282"/>
                <a:gd name="T21" fmla="*/ 11 h 346"/>
                <a:gd name="T22" fmla="*/ 272 w 282"/>
                <a:gd name="T23" fmla="*/ 167 h 346"/>
                <a:gd name="T24" fmla="*/ 282 w 282"/>
                <a:gd name="T25" fmla="*/ 190 h 346"/>
                <a:gd name="T26" fmla="*/ 274 w 282"/>
                <a:gd name="T27" fmla="*/ 210 h 346"/>
                <a:gd name="T28" fmla="*/ 264 w 282"/>
                <a:gd name="T29" fmla="*/ 207 h 346"/>
                <a:gd name="T30" fmla="*/ 255 w 282"/>
                <a:gd name="T31" fmla="*/ 207 h 346"/>
                <a:gd name="T32" fmla="*/ 236 w 282"/>
                <a:gd name="T33" fmla="*/ 219 h 346"/>
                <a:gd name="T34" fmla="*/ 232 w 282"/>
                <a:gd name="T35" fmla="*/ 215 h 346"/>
                <a:gd name="T36" fmla="*/ 256 w 282"/>
                <a:gd name="T37" fmla="*/ 191 h 346"/>
                <a:gd name="T38" fmla="*/ 256 w 282"/>
                <a:gd name="T39" fmla="*/ 175 h 346"/>
                <a:gd name="T40" fmla="*/ 204 w 282"/>
                <a:gd name="T41" fmla="*/ 123 h 346"/>
                <a:gd name="T42" fmla="*/ 129 w 282"/>
                <a:gd name="T43" fmla="*/ 199 h 346"/>
                <a:gd name="T44" fmla="*/ 156 w 282"/>
                <a:gd name="T45" fmla="*/ 275 h 346"/>
                <a:gd name="T46" fmla="*/ 78 w 282"/>
                <a:gd name="T47" fmla="*/ 147 h 346"/>
                <a:gd name="T48" fmla="*/ 124 w 282"/>
                <a:gd name="T49" fmla="*/ 193 h 346"/>
                <a:gd name="T50" fmla="*/ 199 w 282"/>
                <a:gd name="T51" fmla="*/ 118 h 346"/>
                <a:gd name="T52" fmla="*/ 153 w 282"/>
                <a:gd name="T53" fmla="*/ 72 h 346"/>
                <a:gd name="T54" fmla="*/ 78 w 282"/>
                <a:gd name="T55" fmla="*/ 147 h 346"/>
                <a:gd name="T56" fmla="*/ 26 w 282"/>
                <a:gd name="T57" fmla="*/ 95 h 346"/>
                <a:gd name="T58" fmla="*/ 72 w 282"/>
                <a:gd name="T59" fmla="*/ 142 h 346"/>
                <a:gd name="T60" fmla="*/ 148 w 282"/>
                <a:gd name="T61" fmla="*/ 66 h 346"/>
                <a:gd name="T62" fmla="*/ 101 w 282"/>
                <a:gd name="T63" fmla="*/ 20 h 346"/>
                <a:gd name="T64" fmla="*/ 26 w 282"/>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346">
                  <a:moveTo>
                    <a:pt x="156" y="275"/>
                  </a:moveTo>
                  <a:cubicBezTo>
                    <a:pt x="156" y="298"/>
                    <a:pt x="151" y="320"/>
                    <a:pt x="142" y="342"/>
                  </a:cubicBezTo>
                  <a:cubicBezTo>
                    <a:pt x="139" y="346"/>
                    <a:pt x="138" y="346"/>
                    <a:pt x="138" y="341"/>
                  </a:cubicBezTo>
                  <a:cubicBezTo>
                    <a:pt x="145" y="308"/>
                    <a:pt x="147" y="282"/>
                    <a:pt x="142" y="263"/>
                  </a:cubicBezTo>
                  <a:cubicBezTo>
                    <a:pt x="136" y="238"/>
                    <a:pt x="123" y="216"/>
                    <a:pt x="103" y="196"/>
                  </a:cubicBezTo>
                  <a:lnTo>
                    <a:pt x="0" y="93"/>
                  </a:lnTo>
                  <a:lnTo>
                    <a:pt x="22" y="88"/>
                  </a:lnTo>
                  <a:lnTo>
                    <a:pt x="93" y="17"/>
                  </a:lnTo>
                  <a:lnTo>
                    <a:pt x="91" y="4"/>
                  </a:lnTo>
                  <a:lnTo>
                    <a:pt x="113" y="0"/>
                  </a:lnTo>
                  <a:cubicBezTo>
                    <a:pt x="119" y="0"/>
                    <a:pt x="120" y="3"/>
                    <a:pt x="116" y="11"/>
                  </a:cubicBezTo>
                  <a:lnTo>
                    <a:pt x="272" y="167"/>
                  </a:lnTo>
                  <a:cubicBezTo>
                    <a:pt x="279" y="174"/>
                    <a:pt x="282" y="182"/>
                    <a:pt x="282" y="190"/>
                  </a:cubicBezTo>
                  <a:cubicBezTo>
                    <a:pt x="282" y="198"/>
                    <a:pt x="280" y="204"/>
                    <a:pt x="274" y="210"/>
                  </a:cubicBezTo>
                  <a:cubicBezTo>
                    <a:pt x="272" y="212"/>
                    <a:pt x="268" y="211"/>
                    <a:pt x="264" y="207"/>
                  </a:cubicBezTo>
                  <a:cubicBezTo>
                    <a:pt x="262" y="204"/>
                    <a:pt x="259" y="204"/>
                    <a:pt x="255" y="207"/>
                  </a:cubicBezTo>
                  <a:lnTo>
                    <a:pt x="236" y="219"/>
                  </a:lnTo>
                  <a:cubicBezTo>
                    <a:pt x="231" y="220"/>
                    <a:pt x="230" y="219"/>
                    <a:pt x="232" y="215"/>
                  </a:cubicBezTo>
                  <a:lnTo>
                    <a:pt x="256" y="191"/>
                  </a:lnTo>
                  <a:cubicBezTo>
                    <a:pt x="261" y="186"/>
                    <a:pt x="261" y="180"/>
                    <a:pt x="256" y="175"/>
                  </a:cubicBezTo>
                  <a:lnTo>
                    <a:pt x="204" y="123"/>
                  </a:lnTo>
                  <a:lnTo>
                    <a:pt x="129" y="199"/>
                  </a:lnTo>
                  <a:cubicBezTo>
                    <a:pt x="147" y="221"/>
                    <a:pt x="156" y="247"/>
                    <a:pt x="156" y="275"/>
                  </a:cubicBezTo>
                  <a:close/>
                  <a:moveTo>
                    <a:pt x="78" y="147"/>
                  </a:moveTo>
                  <a:lnTo>
                    <a:pt x="124" y="193"/>
                  </a:lnTo>
                  <a:lnTo>
                    <a:pt x="199" y="118"/>
                  </a:lnTo>
                  <a:lnTo>
                    <a:pt x="153" y="72"/>
                  </a:lnTo>
                  <a:lnTo>
                    <a:pt x="78" y="147"/>
                  </a:lnTo>
                  <a:close/>
                  <a:moveTo>
                    <a:pt x="26" y="95"/>
                  </a:moveTo>
                  <a:lnTo>
                    <a:pt x="72" y="142"/>
                  </a:lnTo>
                  <a:lnTo>
                    <a:pt x="148" y="66"/>
                  </a:lnTo>
                  <a:lnTo>
                    <a:pt x="101" y="20"/>
                  </a:lnTo>
                  <a:lnTo>
                    <a:pt x="26"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4" name="Freeform 131"/>
            <p:cNvSpPr>
              <a:spLocks noEditPoints="1"/>
            </p:cNvSpPr>
            <p:nvPr/>
          </p:nvSpPr>
          <p:spPr bwMode="auto">
            <a:xfrm>
              <a:off x="3468" y="2806"/>
              <a:ext cx="82" cy="71"/>
            </a:xfrm>
            <a:custGeom>
              <a:avLst/>
              <a:gdLst>
                <a:gd name="T0" fmla="*/ 314 w 611"/>
                <a:gd name="T1" fmla="*/ 311 h 520"/>
                <a:gd name="T2" fmla="*/ 283 w 611"/>
                <a:gd name="T3" fmla="*/ 488 h 520"/>
                <a:gd name="T4" fmla="*/ 198 w 611"/>
                <a:gd name="T5" fmla="*/ 426 h 520"/>
                <a:gd name="T6" fmla="*/ 99 w 611"/>
                <a:gd name="T7" fmla="*/ 514 h 520"/>
                <a:gd name="T8" fmla="*/ 90 w 611"/>
                <a:gd name="T9" fmla="*/ 318 h 520"/>
                <a:gd name="T10" fmla="*/ 0 w 611"/>
                <a:gd name="T11" fmla="*/ 397 h 520"/>
                <a:gd name="T12" fmla="*/ 156 w 611"/>
                <a:gd name="T13" fmla="*/ 213 h 520"/>
                <a:gd name="T14" fmla="*/ 193 w 611"/>
                <a:gd name="T15" fmla="*/ 215 h 520"/>
                <a:gd name="T16" fmla="*/ 205 w 611"/>
                <a:gd name="T17" fmla="*/ 409 h 520"/>
                <a:gd name="T18" fmla="*/ 277 w 611"/>
                <a:gd name="T19" fmla="*/ 309 h 520"/>
                <a:gd name="T20" fmla="*/ 206 w 611"/>
                <a:gd name="T21" fmla="*/ 258 h 520"/>
                <a:gd name="T22" fmla="*/ 218 w 611"/>
                <a:gd name="T23" fmla="*/ 373 h 520"/>
                <a:gd name="T24" fmla="*/ 173 w 611"/>
                <a:gd name="T25" fmla="*/ 264 h 520"/>
                <a:gd name="T26" fmla="*/ 40 w 611"/>
                <a:gd name="T27" fmla="*/ 404 h 520"/>
                <a:gd name="T28" fmla="*/ 133 w 611"/>
                <a:gd name="T29" fmla="*/ 442 h 520"/>
                <a:gd name="T30" fmla="*/ 40 w 611"/>
                <a:gd name="T31" fmla="*/ 410 h 520"/>
                <a:gd name="T32" fmla="*/ 339 w 611"/>
                <a:gd name="T33" fmla="*/ 232 h 520"/>
                <a:gd name="T34" fmla="*/ 414 w 611"/>
                <a:gd name="T35" fmla="*/ 368 h 520"/>
                <a:gd name="T36" fmla="*/ 348 w 611"/>
                <a:gd name="T37" fmla="*/ 264 h 520"/>
                <a:gd name="T38" fmla="*/ 288 w 611"/>
                <a:gd name="T39" fmla="*/ 177 h 520"/>
                <a:gd name="T40" fmla="*/ 341 w 611"/>
                <a:gd name="T41" fmla="*/ 70 h 520"/>
                <a:gd name="T42" fmla="*/ 333 w 611"/>
                <a:gd name="T43" fmla="*/ 31 h 520"/>
                <a:gd name="T44" fmla="*/ 351 w 611"/>
                <a:gd name="T45" fmla="*/ 57 h 520"/>
                <a:gd name="T46" fmla="*/ 430 w 611"/>
                <a:gd name="T47" fmla="*/ 35 h 520"/>
                <a:gd name="T48" fmla="*/ 460 w 611"/>
                <a:gd name="T49" fmla="*/ 3 h 520"/>
                <a:gd name="T50" fmla="*/ 386 w 611"/>
                <a:gd name="T51" fmla="*/ 90 h 520"/>
                <a:gd name="T52" fmla="*/ 454 w 611"/>
                <a:gd name="T53" fmla="*/ 66 h 520"/>
                <a:gd name="T54" fmla="*/ 479 w 611"/>
                <a:gd name="T55" fmla="*/ 72 h 520"/>
                <a:gd name="T56" fmla="*/ 577 w 611"/>
                <a:gd name="T57" fmla="*/ 150 h 520"/>
                <a:gd name="T58" fmla="*/ 564 w 611"/>
                <a:gd name="T59" fmla="*/ 104 h 520"/>
                <a:gd name="T60" fmla="*/ 591 w 611"/>
                <a:gd name="T61" fmla="*/ 136 h 520"/>
                <a:gd name="T62" fmla="*/ 611 w 611"/>
                <a:gd name="T63" fmla="*/ 151 h 520"/>
                <a:gd name="T64" fmla="*/ 504 w 611"/>
                <a:gd name="T65" fmla="*/ 177 h 520"/>
                <a:gd name="T66" fmla="*/ 491 w 611"/>
                <a:gd name="T67" fmla="*/ 284 h 520"/>
                <a:gd name="T68" fmla="*/ 375 w 611"/>
                <a:gd name="T69" fmla="*/ 101 h 520"/>
                <a:gd name="T70" fmla="*/ 334 w 611"/>
                <a:gd name="T71" fmla="*/ 226 h 520"/>
                <a:gd name="T72" fmla="*/ 375 w 611"/>
                <a:gd name="T73" fmla="*/ 168 h 520"/>
                <a:gd name="T74" fmla="*/ 400 w 611"/>
                <a:gd name="T75" fmla="*/ 177 h 520"/>
                <a:gd name="T76" fmla="*/ 459 w 611"/>
                <a:gd name="T77" fmla="*/ 270 h 520"/>
                <a:gd name="T78" fmla="*/ 433 w 611"/>
                <a:gd name="T79" fmla="*/ 278 h 520"/>
                <a:gd name="T80" fmla="*/ 408 w 611"/>
                <a:gd name="T81" fmla="*/ 286 h 520"/>
                <a:gd name="T82" fmla="*/ 438 w 611"/>
                <a:gd name="T83" fmla="*/ 246 h 520"/>
                <a:gd name="T84" fmla="*/ 339 w 611"/>
                <a:gd name="T85" fmla="*/ 232 h 520"/>
                <a:gd name="T86" fmla="*/ 361 w 611"/>
                <a:gd name="T87" fmla="*/ 26 h 520"/>
                <a:gd name="T88" fmla="*/ 415 w 611"/>
                <a:gd name="T89" fmla="*/ 12 h 520"/>
                <a:gd name="T90" fmla="*/ 402 w 611"/>
                <a:gd name="T91" fmla="*/ 2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1" h="520">
                  <a:moveTo>
                    <a:pt x="307" y="304"/>
                  </a:moveTo>
                  <a:cubicBezTo>
                    <a:pt x="314" y="304"/>
                    <a:pt x="316" y="306"/>
                    <a:pt x="314" y="311"/>
                  </a:cubicBezTo>
                  <a:lnTo>
                    <a:pt x="210" y="414"/>
                  </a:lnTo>
                  <a:lnTo>
                    <a:pt x="283" y="488"/>
                  </a:lnTo>
                  <a:cubicBezTo>
                    <a:pt x="283" y="503"/>
                    <a:pt x="279" y="507"/>
                    <a:pt x="272" y="500"/>
                  </a:cubicBezTo>
                  <a:lnTo>
                    <a:pt x="198" y="426"/>
                  </a:lnTo>
                  <a:lnTo>
                    <a:pt x="105" y="520"/>
                  </a:lnTo>
                  <a:lnTo>
                    <a:pt x="99" y="514"/>
                  </a:lnTo>
                  <a:lnTo>
                    <a:pt x="193" y="421"/>
                  </a:lnTo>
                  <a:lnTo>
                    <a:pt x="90" y="318"/>
                  </a:lnTo>
                  <a:lnTo>
                    <a:pt x="6" y="402"/>
                  </a:lnTo>
                  <a:lnTo>
                    <a:pt x="0" y="397"/>
                  </a:lnTo>
                  <a:lnTo>
                    <a:pt x="156" y="241"/>
                  </a:lnTo>
                  <a:lnTo>
                    <a:pt x="156" y="213"/>
                  </a:lnTo>
                  <a:lnTo>
                    <a:pt x="186" y="209"/>
                  </a:lnTo>
                  <a:cubicBezTo>
                    <a:pt x="193" y="208"/>
                    <a:pt x="195" y="210"/>
                    <a:pt x="193" y="215"/>
                  </a:cubicBezTo>
                  <a:lnTo>
                    <a:pt x="102" y="306"/>
                  </a:lnTo>
                  <a:lnTo>
                    <a:pt x="205" y="409"/>
                  </a:lnTo>
                  <a:lnTo>
                    <a:pt x="277" y="336"/>
                  </a:lnTo>
                  <a:lnTo>
                    <a:pt x="277" y="309"/>
                  </a:lnTo>
                  <a:lnTo>
                    <a:pt x="307" y="304"/>
                  </a:lnTo>
                  <a:close/>
                  <a:moveTo>
                    <a:pt x="206" y="258"/>
                  </a:moveTo>
                  <a:cubicBezTo>
                    <a:pt x="216" y="258"/>
                    <a:pt x="214" y="264"/>
                    <a:pt x="200" y="274"/>
                  </a:cubicBezTo>
                  <a:cubicBezTo>
                    <a:pt x="209" y="309"/>
                    <a:pt x="215" y="342"/>
                    <a:pt x="218" y="373"/>
                  </a:cubicBezTo>
                  <a:cubicBezTo>
                    <a:pt x="217" y="377"/>
                    <a:pt x="216" y="377"/>
                    <a:pt x="214" y="374"/>
                  </a:cubicBezTo>
                  <a:cubicBezTo>
                    <a:pt x="204" y="336"/>
                    <a:pt x="191" y="299"/>
                    <a:pt x="173" y="264"/>
                  </a:cubicBezTo>
                  <a:lnTo>
                    <a:pt x="206" y="258"/>
                  </a:lnTo>
                  <a:close/>
                  <a:moveTo>
                    <a:pt x="40" y="404"/>
                  </a:moveTo>
                  <a:cubicBezTo>
                    <a:pt x="80" y="399"/>
                    <a:pt x="109" y="405"/>
                    <a:pt x="128" y="423"/>
                  </a:cubicBezTo>
                  <a:cubicBezTo>
                    <a:pt x="136" y="431"/>
                    <a:pt x="137" y="437"/>
                    <a:pt x="133" y="442"/>
                  </a:cubicBezTo>
                  <a:cubicBezTo>
                    <a:pt x="129" y="445"/>
                    <a:pt x="125" y="445"/>
                    <a:pt x="118" y="442"/>
                  </a:cubicBezTo>
                  <a:cubicBezTo>
                    <a:pt x="96" y="422"/>
                    <a:pt x="70" y="412"/>
                    <a:pt x="40" y="410"/>
                  </a:cubicBezTo>
                  <a:cubicBezTo>
                    <a:pt x="36" y="408"/>
                    <a:pt x="36" y="407"/>
                    <a:pt x="40" y="404"/>
                  </a:cubicBezTo>
                  <a:close/>
                  <a:moveTo>
                    <a:pt x="339" y="232"/>
                  </a:moveTo>
                  <a:lnTo>
                    <a:pt x="358" y="250"/>
                  </a:lnTo>
                  <a:cubicBezTo>
                    <a:pt x="388" y="281"/>
                    <a:pt x="407" y="320"/>
                    <a:pt x="414" y="368"/>
                  </a:cubicBezTo>
                  <a:cubicBezTo>
                    <a:pt x="412" y="373"/>
                    <a:pt x="411" y="374"/>
                    <a:pt x="408" y="370"/>
                  </a:cubicBezTo>
                  <a:cubicBezTo>
                    <a:pt x="395" y="327"/>
                    <a:pt x="375" y="291"/>
                    <a:pt x="348" y="264"/>
                  </a:cubicBezTo>
                  <a:lnTo>
                    <a:pt x="265" y="181"/>
                  </a:lnTo>
                  <a:lnTo>
                    <a:pt x="288" y="177"/>
                  </a:lnTo>
                  <a:lnTo>
                    <a:pt x="369" y="96"/>
                  </a:lnTo>
                  <a:cubicBezTo>
                    <a:pt x="359" y="87"/>
                    <a:pt x="350" y="79"/>
                    <a:pt x="341" y="70"/>
                  </a:cubicBezTo>
                  <a:lnTo>
                    <a:pt x="315" y="44"/>
                  </a:lnTo>
                  <a:lnTo>
                    <a:pt x="333" y="31"/>
                  </a:lnTo>
                  <a:cubicBezTo>
                    <a:pt x="340" y="28"/>
                    <a:pt x="342" y="32"/>
                    <a:pt x="339" y="45"/>
                  </a:cubicBezTo>
                  <a:lnTo>
                    <a:pt x="351" y="57"/>
                  </a:lnTo>
                  <a:cubicBezTo>
                    <a:pt x="360" y="65"/>
                    <a:pt x="370" y="74"/>
                    <a:pt x="381" y="84"/>
                  </a:cubicBezTo>
                  <a:lnTo>
                    <a:pt x="430" y="35"/>
                  </a:lnTo>
                  <a:lnTo>
                    <a:pt x="430" y="7"/>
                  </a:lnTo>
                  <a:lnTo>
                    <a:pt x="460" y="3"/>
                  </a:lnTo>
                  <a:cubicBezTo>
                    <a:pt x="467" y="2"/>
                    <a:pt x="469" y="4"/>
                    <a:pt x="467" y="9"/>
                  </a:cubicBezTo>
                  <a:lnTo>
                    <a:pt x="386" y="90"/>
                  </a:lnTo>
                  <a:cubicBezTo>
                    <a:pt x="425" y="121"/>
                    <a:pt x="458" y="142"/>
                    <a:pt x="485" y="152"/>
                  </a:cubicBezTo>
                  <a:cubicBezTo>
                    <a:pt x="478" y="123"/>
                    <a:pt x="467" y="94"/>
                    <a:pt x="454" y="66"/>
                  </a:cubicBezTo>
                  <a:lnTo>
                    <a:pt x="479" y="58"/>
                  </a:lnTo>
                  <a:cubicBezTo>
                    <a:pt x="489" y="55"/>
                    <a:pt x="489" y="60"/>
                    <a:pt x="479" y="72"/>
                  </a:cubicBezTo>
                  <a:cubicBezTo>
                    <a:pt x="489" y="101"/>
                    <a:pt x="497" y="129"/>
                    <a:pt x="502" y="157"/>
                  </a:cubicBezTo>
                  <a:cubicBezTo>
                    <a:pt x="533" y="163"/>
                    <a:pt x="558" y="161"/>
                    <a:pt x="577" y="150"/>
                  </a:cubicBezTo>
                  <a:cubicBezTo>
                    <a:pt x="581" y="147"/>
                    <a:pt x="582" y="143"/>
                    <a:pt x="581" y="139"/>
                  </a:cubicBezTo>
                  <a:lnTo>
                    <a:pt x="564" y="104"/>
                  </a:lnTo>
                  <a:cubicBezTo>
                    <a:pt x="564" y="99"/>
                    <a:pt x="566" y="98"/>
                    <a:pt x="569" y="102"/>
                  </a:cubicBezTo>
                  <a:lnTo>
                    <a:pt x="591" y="136"/>
                  </a:lnTo>
                  <a:cubicBezTo>
                    <a:pt x="595" y="141"/>
                    <a:pt x="599" y="143"/>
                    <a:pt x="602" y="142"/>
                  </a:cubicBezTo>
                  <a:cubicBezTo>
                    <a:pt x="608" y="143"/>
                    <a:pt x="611" y="146"/>
                    <a:pt x="611" y="151"/>
                  </a:cubicBezTo>
                  <a:cubicBezTo>
                    <a:pt x="610" y="154"/>
                    <a:pt x="608" y="157"/>
                    <a:pt x="604" y="160"/>
                  </a:cubicBezTo>
                  <a:cubicBezTo>
                    <a:pt x="579" y="177"/>
                    <a:pt x="546" y="183"/>
                    <a:pt x="504" y="177"/>
                  </a:cubicBezTo>
                  <a:cubicBezTo>
                    <a:pt x="508" y="215"/>
                    <a:pt x="505" y="252"/>
                    <a:pt x="496" y="286"/>
                  </a:cubicBezTo>
                  <a:cubicBezTo>
                    <a:pt x="493" y="289"/>
                    <a:pt x="491" y="288"/>
                    <a:pt x="491" y="284"/>
                  </a:cubicBezTo>
                  <a:cubicBezTo>
                    <a:pt x="496" y="247"/>
                    <a:pt x="495" y="210"/>
                    <a:pt x="490" y="173"/>
                  </a:cubicBezTo>
                  <a:cubicBezTo>
                    <a:pt x="454" y="159"/>
                    <a:pt x="416" y="135"/>
                    <a:pt x="375" y="101"/>
                  </a:cubicBezTo>
                  <a:lnTo>
                    <a:pt x="292" y="184"/>
                  </a:lnTo>
                  <a:lnTo>
                    <a:pt x="334" y="226"/>
                  </a:lnTo>
                  <a:lnTo>
                    <a:pt x="376" y="184"/>
                  </a:lnTo>
                  <a:lnTo>
                    <a:pt x="375" y="168"/>
                  </a:lnTo>
                  <a:lnTo>
                    <a:pt x="398" y="164"/>
                  </a:lnTo>
                  <a:cubicBezTo>
                    <a:pt x="407" y="160"/>
                    <a:pt x="408" y="164"/>
                    <a:pt x="400" y="177"/>
                  </a:cubicBezTo>
                  <a:cubicBezTo>
                    <a:pt x="419" y="198"/>
                    <a:pt x="437" y="218"/>
                    <a:pt x="452" y="238"/>
                  </a:cubicBezTo>
                  <a:cubicBezTo>
                    <a:pt x="460" y="249"/>
                    <a:pt x="462" y="259"/>
                    <a:pt x="459" y="270"/>
                  </a:cubicBezTo>
                  <a:cubicBezTo>
                    <a:pt x="455" y="280"/>
                    <a:pt x="451" y="283"/>
                    <a:pt x="446" y="278"/>
                  </a:cubicBezTo>
                  <a:cubicBezTo>
                    <a:pt x="443" y="275"/>
                    <a:pt x="439" y="275"/>
                    <a:pt x="433" y="278"/>
                  </a:cubicBezTo>
                  <a:lnTo>
                    <a:pt x="410" y="290"/>
                  </a:lnTo>
                  <a:cubicBezTo>
                    <a:pt x="408" y="290"/>
                    <a:pt x="407" y="288"/>
                    <a:pt x="408" y="286"/>
                  </a:cubicBezTo>
                  <a:lnTo>
                    <a:pt x="436" y="266"/>
                  </a:lnTo>
                  <a:cubicBezTo>
                    <a:pt x="442" y="260"/>
                    <a:pt x="443" y="253"/>
                    <a:pt x="438" y="246"/>
                  </a:cubicBezTo>
                  <a:cubicBezTo>
                    <a:pt x="424" y="227"/>
                    <a:pt x="407" y="207"/>
                    <a:pt x="386" y="185"/>
                  </a:cubicBezTo>
                  <a:lnTo>
                    <a:pt x="339" y="232"/>
                  </a:lnTo>
                  <a:close/>
                  <a:moveTo>
                    <a:pt x="402" y="25"/>
                  </a:moveTo>
                  <a:cubicBezTo>
                    <a:pt x="391" y="21"/>
                    <a:pt x="377" y="21"/>
                    <a:pt x="361" y="26"/>
                  </a:cubicBezTo>
                  <a:cubicBezTo>
                    <a:pt x="358" y="28"/>
                    <a:pt x="357" y="26"/>
                    <a:pt x="358" y="23"/>
                  </a:cubicBezTo>
                  <a:cubicBezTo>
                    <a:pt x="384" y="4"/>
                    <a:pt x="403" y="0"/>
                    <a:pt x="415" y="12"/>
                  </a:cubicBezTo>
                  <a:cubicBezTo>
                    <a:pt x="418" y="15"/>
                    <a:pt x="418" y="19"/>
                    <a:pt x="415" y="23"/>
                  </a:cubicBezTo>
                  <a:cubicBezTo>
                    <a:pt x="412" y="26"/>
                    <a:pt x="407" y="26"/>
                    <a:pt x="402" y="25"/>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5" name="Freeform 132"/>
            <p:cNvSpPr>
              <a:spLocks noEditPoints="1"/>
            </p:cNvSpPr>
            <p:nvPr/>
          </p:nvSpPr>
          <p:spPr bwMode="auto">
            <a:xfrm>
              <a:off x="3534" y="2774"/>
              <a:ext cx="42" cy="47"/>
            </a:xfrm>
            <a:custGeom>
              <a:avLst/>
              <a:gdLst>
                <a:gd name="T0" fmla="*/ 108 w 314"/>
                <a:gd name="T1" fmla="*/ 184 h 343"/>
                <a:gd name="T2" fmla="*/ 90 w 314"/>
                <a:gd name="T3" fmla="*/ 151 h 343"/>
                <a:gd name="T4" fmla="*/ 57 w 314"/>
                <a:gd name="T5" fmla="*/ 133 h 343"/>
                <a:gd name="T6" fmla="*/ 26 w 314"/>
                <a:gd name="T7" fmla="*/ 147 h 343"/>
                <a:gd name="T8" fmla="*/ 13 w 314"/>
                <a:gd name="T9" fmla="*/ 171 h 343"/>
                <a:gd name="T10" fmla="*/ 21 w 314"/>
                <a:gd name="T11" fmla="*/ 194 h 343"/>
                <a:gd name="T12" fmla="*/ 33 w 314"/>
                <a:gd name="T13" fmla="*/ 201 h 343"/>
                <a:gd name="T14" fmla="*/ 44 w 314"/>
                <a:gd name="T15" fmla="*/ 204 h 343"/>
                <a:gd name="T16" fmla="*/ 47 w 314"/>
                <a:gd name="T17" fmla="*/ 214 h 343"/>
                <a:gd name="T18" fmla="*/ 44 w 314"/>
                <a:gd name="T19" fmla="*/ 223 h 343"/>
                <a:gd name="T20" fmla="*/ 31 w 314"/>
                <a:gd name="T21" fmla="*/ 228 h 343"/>
                <a:gd name="T22" fmla="*/ 18 w 314"/>
                <a:gd name="T23" fmla="*/ 221 h 343"/>
                <a:gd name="T24" fmla="*/ 3 w 314"/>
                <a:gd name="T25" fmla="*/ 178 h 343"/>
                <a:gd name="T26" fmla="*/ 22 w 314"/>
                <a:gd name="T27" fmla="*/ 138 h 343"/>
                <a:gd name="T28" fmla="*/ 65 w 314"/>
                <a:gd name="T29" fmla="*/ 117 h 343"/>
                <a:gd name="T30" fmla="*/ 103 w 314"/>
                <a:gd name="T31" fmla="*/ 134 h 343"/>
                <a:gd name="T32" fmla="*/ 120 w 314"/>
                <a:gd name="T33" fmla="*/ 161 h 343"/>
                <a:gd name="T34" fmla="*/ 125 w 314"/>
                <a:gd name="T35" fmla="*/ 198 h 343"/>
                <a:gd name="T36" fmla="*/ 125 w 314"/>
                <a:gd name="T37" fmla="*/ 280 h 343"/>
                <a:gd name="T38" fmla="*/ 131 w 314"/>
                <a:gd name="T39" fmla="*/ 319 h 343"/>
                <a:gd name="T40" fmla="*/ 185 w 314"/>
                <a:gd name="T41" fmla="*/ 265 h 343"/>
                <a:gd name="T42" fmla="*/ 192 w 314"/>
                <a:gd name="T43" fmla="*/ 245 h 343"/>
                <a:gd name="T44" fmla="*/ 180 w 314"/>
                <a:gd name="T45" fmla="*/ 218 h 343"/>
                <a:gd name="T46" fmla="*/ 186 w 314"/>
                <a:gd name="T47" fmla="*/ 213 h 343"/>
                <a:gd name="T48" fmla="*/ 220 w 314"/>
                <a:gd name="T49" fmla="*/ 258 h 343"/>
                <a:gd name="T50" fmla="*/ 135 w 314"/>
                <a:gd name="T51" fmla="*/ 343 h 343"/>
                <a:gd name="T52" fmla="*/ 123 w 314"/>
                <a:gd name="T53" fmla="*/ 331 h 343"/>
                <a:gd name="T54" fmla="*/ 116 w 314"/>
                <a:gd name="T55" fmla="*/ 295 h 343"/>
                <a:gd name="T56" fmla="*/ 114 w 314"/>
                <a:gd name="T57" fmla="*/ 236 h 343"/>
                <a:gd name="T58" fmla="*/ 108 w 314"/>
                <a:gd name="T59" fmla="*/ 184 h 343"/>
                <a:gd name="T60" fmla="*/ 134 w 314"/>
                <a:gd name="T61" fmla="*/ 63 h 343"/>
                <a:gd name="T62" fmla="*/ 159 w 314"/>
                <a:gd name="T63" fmla="*/ 102 h 343"/>
                <a:gd name="T64" fmla="*/ 197 w 314"/>
                <a:gd name="T65" fmla="*/ 125 h 343"/>
                <a:gd name="T66" fmla="*/ 228 w 314"/>
                <a:gd name="T67" fmla="*/ 116 h 343"/>
                <a:gd name="T68" fmla="*/ 239 w 314"/>
                <a:gd name="T69" fmla="*/ 79 h 343"/>
                <a:gd name="T70" fmla="*/ 225 w 314"/>
                <a:gd name="T71" fmla="*/ 45 h 343"/>
                <a:gd name="T72" fmla="*/ 182 w 314"/>
                <a:gd name="T73" fmla="*/ 17 h 343"/>
                <a:gd name="T74" fmla="*/ 145 w 314"/>
                <a:gd name="T75" fmla="*/ 28 h 343"/>
                <a:gd name="T76" fmla="*/ 134 w 314"/>
                <a:gd name="T77" fmla="*/ 63 h 343"/>
                <a:gd name="T78" fmla="*/ 249 w 314"/>
                <a:gd name="T79" fmla="*/ 97 h 343"/>
                <a:gd name="T80" fmla="*/ 233 w 314"/>
                <a:gd name="T81" fmla="*/ 127 h 343"/>
                <a:gd name="T82" fmla="*/ 192 w 314"/>
                <a:gd name="T83" fmla="*/ 144 h 343"/>
                <a:gd name="T84" fmla="*/ 144 w 314"/>
                <a:gd name="T85" fmla="*/ 119 h 343"/>
                <a:gd name="T86" fmla="*/ 120 w 314"/>
                <a:gd name="T87" fmla="*/ 70 h 343"/>
                <a:gd name="T88" fmla="*/ 139 w 314"/>
                <a:gd name="T89" fmla="*/ 21 h 343"/>
                <a:gd name="T90" fmla="*/ 193 w 314"/>
                <a:gd name="T91" fmla="*/ 4 h 343"/>
                <a:gd name="T92" fmla="*/ 259 w 314"/>
                <a:gd name="T93" fmla="*/ 44 h 343"/>
                <a:gd name="T94" fmla="*/ 307 w 314"/>
                <a:gd name="T95" fmla="*/ 123 h 343"/>
                <a:gd name="T96" fmla="*/ 291 w 314"/>
                <a:gd name="T97" fmla="*/ 190 h 343"/>
                <a:gd name="T98" fmla="*/ 264 w 314"/>
                <a:gd name="T99" fmla="*/ 206 h 343"/>
                <a:gd name="T100" fmla="*/ 241 w 314"/>
                <a:gd name="T101" fmla="*/ 199 h 343"/>
                <a:gd name="T102" fmla="*/ 236 w 314"/>
                <a:gd name="T103" fmla="*/ 190 h 343"/>
                <a:gd name="T104" fmla="*/ 241 w 314"/>
                <a:gd name="T105" fmla="*/ 178 h 343"/>
                <a:gd name="T106" fmla="*/ 252 w 314"/>
                <a:gd name="T107" fmla="*/ 174 h 343"/>
                <a:gd name="T108" fmla="*/ 263 w 314"/>
                <a:gd name="T109" fmla="*/ 183 h 343"/>
                <a:gd name="T110" fmla="*/ 270 w 314"/>
                <a:gd name="T111" fmla="*/ 187 h 343"/>
                <a:gd name="T112" fmla="*/ 275 w 314"/>
                <a:gd name="T113" fmla="*/ 189 h 343"/>
                <a:gd name="T114" fmla="*/ 279 w 314"/>
                <a:gd name="T115" fmla="*/ 187 h 343"/>
                <a:gd name="T116" fmla="*/ 285 w 314"/>
                <a:gd name="T117" fmla="*/ 183 h 343"/>
                <a:gd name="T118" fmla="*/ 294 w 314"/>
                <a:gd name="T119" fmla="*/ 138 h 343"/>
                <a:gd name="T120" fmla="*/ 244 w 314"/>
                <a:gd name="T121" fmla="*/ 64 h 343"/>
                <a:gd name="T122" fmla="*/ 249 w 314"/>
                <a:gd name="T123" fmla="*/ 9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343">
                  <a:moveTo>
                    <a:pt x="108" y="184"/>
                  </a:moveTo>
                  <a:cubicBezTo>
                    <a:pt x="104" y="170"/>
                    <a:pt x="98" y="159"/>
                    <a:pt x="90" y="151"/>
                  </a:cubicBezTo>
                  <a:cubicBezTo>
                    <a:pt x="79" y="140"/>
                    <a:pt x="68" y="134"/>
                    <a:pt x="57" y="133"/>
                  </a:cubicBezTo>
                  <a:cubicBezTo>
                    <a:pt x="46" y="132"/>
                    <a:pt x="36" y="137"/>
                    <a:pt x="26" y="147"/>
                  </a:cubicBezTo>
                  <a:cubicBezTo>
                    <a:pt x="18" y="155"/>
                    <a:pt x="14" y="163"/>
                    <a:pt x="13" y="171"/>
                  </a:cubicBezTo>
                  <a:cubicBezTo>
                    <a:pt x="11" y="180"/>
                    <a:pt x="14" y="188"/>
                    <a:pt x="21" y="194"/>
                  </a:cubicBezTo>
                  <a:cubicBezTo>
                    <a:pt x="25" y="198"/>
                    <a:pt x="29" y="200"/>
                    <a:pt x="33" y="201"/>
                  </a:cubicBezTo>
                  <a:cubicBezTo>
                    <a:pt x="38" y="201"/>
                    <a:pt x="41" y="202"/>
                    <a:pt x="44" y="204"/>
                  </a:cubicBezTo>
                  <a:cubicBezTo>
                    <a:pt x="47" y="207"/>
                    <a:pt x="48" y="210"/>
                    <a:pt x="47" y="214"/>
                  </a:cubicBezTo>
                  <a:cubicBezTo>
                    <a:pt x="48" y="217"/>
                    <a:pt x="47" y="220"/>
                    <a:pt x="44" y="223"/>
                  </a:cubicBezTo>
                  <a:cubicBezTo>
                    <a:pt x="40" y="226"/>
                    <a:pt x="36" y="228"/>
                    <a:pt x="31" y="228"/>
                  </a:cubicBezTo>
                  <a:cubicBezTo>
                    <a:pt x="27" y="228"/>
                    <a:pt x="23" y="226"/>
                    <a:pt x="18" y="221"/>
                  </a:cubicBezTo>
                  <a:cubicBezTo>
                    <a:pt x="5" y="208"/>
                    <a:pt x="0" y="194"/>
                    <a:pt x="3" y="178"/>
                  </a:cubicBezTo>
                  <a:cubicBezTo>
                    <a:pt x="5" y="162"/>
                    <a:pt x="11" y="149"/>
                    <a:pt x="22" y="138"/>
                  </a:cubicBezTo>
                  <a:cubicBezTo>
                    <a:pt x="36" y="124"/>
                    <a:pt x="51" y="117"/>
                    <a:pt x="65" y="117"/>
                  </a:cubicBezTo>
                  <a:cubicBezTo>
                    <a:pt x="80" y="118"/>
                    <a:pt x="93" y="123"/>
                    <a:pt x="103" y="134"/>
                  </a:cubicBezTo>
                  <a:cubicBezTo>
                    <a:pt x="110" y="140"/>
                    <a:pt x="116" y="150"/>
                    <a:pt x="120" y="161"/>
                  </a:cubicBezTo>
                  <a:cubicBezTo>
                    <a:pt x="124" y="173"/>
                    <a:pt x="126" y="185"/>
                    <a:pt x="125" y="198"/>
                  </a:cubicBezTo>
                  <a:cubicBezTo>
                    <a:pt x="125" y="240"/>
                    <a:pt x="125" y="268"/>
                    <a:pt x="125" y="280"/>
                  </a:cubicBezTo>
                  <a:cubicBezTo>
                    <a:pt x="127" y="299"/>
                    <a:pt x="128" y="312"/>
                    <a:pt x="131" y="319"/>
                  </a:cubicBezTo>
                  <a:lnTo>
                    <a:pt x="185" y="265"/>
                  </a:lnTo>
                  <a:cubicBezTo>
                    <a:pt x="191" y="259"/>
                    <a:pt x="193" y="253"/>
                    <a:pt x="192" y="245"/>
                  </a:cubicBezTo>
                  <a:cubicBezTo>
                    <a:pt x="192" y="237"/>
                    <a:pt x="188" y="228"/>
                    <a:pt x="180" y="218"/>
                  </a:cubicBezTo>
                  <a:lnTo>
                    <a:pt x="186" y="213"/>
                  </a:lnTo>
                  <a:lnTo>
                    <a:pt x="220" y="258"/>
                  </a:lnTo>
                  <a:lnTo>
                    <a:pt x="135" y="343"/>
                  </a:lnTo>
                  <a:lnTo>
                    <a:pt x="123" y="331"/>
                  </a:lnTo>
                  <a:cubicBezTo>
                    <a:pt x="120" y="320"/>
                    <a:pt x="117" y="309"/>
                    <a:pt x="116" y="295"/>
                  </a:cubicBezTo>
                  <a:cubicBezTo>
                    <a:pt x="115" y="283"/>
                    <a:pt x="114" y="263"/>
                    <a:pt x="114" y="236"/>
                  </a:cubicBezTo>
                  <a:cubicBezTo>
                    <a:pt x="114" y="216"/>
                    <a:pt x="112" y="198"/>
                    <a:pt x="108" y="184"/>
                  </a:cubicBezTo>
                  <a:close/>
                  <a:moveTo>
                    <a:pt x="134" y="63"/>
                  </a:moveTo>
                  <a:cubicBezTo>
                    <a:pt x="138" y="76"/>
                    <a:pt x="146" y="89"/>
                    <a:pt x="159" y="102"/>
                  </a:cubicBezTo>
                  <a:cubicBezTo>
                    <a:pt x="172" y="115"/>
                    <a:pt x="185" y="123"/>
                    <a:pt x="197" y="125"/>
                  </a:cubicBezTo>
                  <a:cubicBezTo>
                    <a:pt x="209" y="127"/>
                    <a:pt x="220" y="124"/>
                    <a:pt x="228" y="116"/>
                  </a:cubicBezTo>
                  <a:cubicBezTo>
                    <a:pt x="237" y="107"/>
                    <a:pt x="241" y="94"/>
                    <a:pt x="239" y="79"/>
                  </a:cubicBezTo>
                  <a:cubicBezTo>
                    <a:pt x="237" y="64"/>
                    <a:pt x="232" y="53"/>
                    <a:pt x="225" y="45"/>
                  </a:cubicBezTo>
                  <a:cubicBezTo>
                    <a:pt x="210" y="31"/>
                    <a:pt x="196" y="21"/>
                    <a:pt x="182" y="17"/>
                  </a:cubicBezTo>
                  <a:cubicBezTo>
                    <a:pt x="168" y="13"/>
                    <a:pt x="156" y="17"/>
                    <a:pt x="145" y="28"/>
                  </a:cubicBezTo>
                  <a:cubicBezTo>
                    <a:pt x="135" y="38"/>
                    <a:pt x="131" y="50"/>
                    <a:pt x="134" y="63"/>
                  </a:cubicBezTo>
                  <a:close/>
                  <a:moveTo>
                    <a:pt x="249" y="97"/>
                  </a:moveTo>
                  <a:cubicBezTo>
                    <a:pt x="248" y="108"/>
                    <a:pt x="242" y="118"/>
                    <a:pt x="233" y="127"/>
                  </a:cubicBezTo>
                  <a:cubicBezTo>
                    <a:pt x="222" y="138"/>
                    <a:pt x="208" y="144"/>
                    <a:pt x="192" y="144"/>
                  </a:cubicBezTo>
                  <a:cubicBezTo>
                    <a:pt x="177" y="144"/>
                    <a:pt x="161" y="136"/>
                    <a:pt x="144" y="119"/>
                  </a:cubicBezTo>
                  <a:cubicBezTo>
                    <a:pt x="130" y="104"/>
                    <a:pt x="121" y="88"/>
                    <a:pt x="120" y="70"/>
                  </a:cubicBezTo>
                  <a:cubicBezTo>
                    <a:pt x="118" y="52"/>
                    <a:pt x="124" y="36"/>
                    <a:pt x="139" y="21"/>
                  </a:cubicBezTo>
                  <a:cubicBezTo>
                    <a:pt x="154" y="6"/>
                    <a:pt x="172" y="0"/>
                    <a:pt x="193" y="4"/>
                  </a:cubicBezTo>
                  <a:cubicBezTo>
                    <a:pt x="214" y="8"/>
                    <a:pt x="236" y="21"/>
                    <a:pt x="259" y="44"/>
                  </a:cubicBezTo>
                  <a:cubicBezTo>
                    <a:pt x="285" y="70"/>
                    <a:pt x="300" y="96"/>
                    <a:pt x="307" y="123"/>
                  </a:cubicBezTo>
                  <a:cubicBezTo>
                    <a:pt x="314" y="150"/>
                    <a:pt x="309" y="172"/>
                    <a:pt x="291" y="190"/>
                  </a:cubicBezTo>
                  <a:cubicBezTo>
                    <a:pt x="283" y="198"/>
                    <a:pt x="274" y="203"/>
                    <a:pt x="264" y="206"/>
                  </a:cubicBezTo>
                  <a:cubicBezTo>
                    <a:pt x="255" y="208"/>
                    <a:pt x="248" y="205"/>
                    <a:pt x="241" y="199"/>
                  </a:cubicBezTo>
                  <a:cubicBezTo>
                    <a:pt x="239" y="197"/>
                    <a:pt x="237" y="194"/>
                    <a:pt x="236" y="190"/>
                  </a:cubicBezTo>
                  <a:cubicBezTo>
                    <a:pt x="235" y="186"/>
                    <a:pt x="237" y="182"/>
                    <a:pt x="241" y="178"/>
                  </a:cubicBezTo>
                  <a:cubicBezTo>
                    <a:pt x="244" y="174"/>
                    <a:pt x="248" y="173"/>
                    <a:pt x="252" y="174"/>
                  </a:cubicBezTo>
                  <a:cubicBezTo>
                    <a:pt x="256" y="176"/>
                    <a:pt x="260" y="179"/>
                    <a:pt x="263" y="183"/>
                  </a:cubicBezTo>
                  <a:cubicBezTo>
                    <a:pt x="266" y="185"/>
                    <a:pt x="268" y="187"/>
                    <a:pt x="270" y="187"/>
                  </a:cubicBezTo>
                  <a:cubicBezTo>
                    <a:pt x="272" y="189"/>
                    <a:pt x="274" y="189"/>
                    <a:pt x="275" y="189"/>
                  </a:cubicBezTo>
                  <a:cubicBezTo>
                    <a:pt x="277" y="189"/>
                    <a:pt x="278" y="189"/>
                    <a:pt x="279" y="187"/>
                  </a:cubicBezTo>
                  <a:cubicBezTo>
                    <a:pt x="282" y="186"/>
                    <a:pt x="284" y="185"/>
                    <a:pt x="285" y="183"/>
                  </a:cubicBezTo>
                  <a:cubicBezTo>
                    <a:pt x="296" y="172"/>
                    <a:pt x="299" y="157"/>
                    <a:pt x="294" y="138"/>
                  </a:cubicBezTo>
                  <a:cubicBezTo>
                    <a:pt x="288" y="119"/>
                    <a:pt x="272" y="94"/>
                    <a:pt x="244" y="64"/>
                  </a:cubicBezTo>
                  <a:cubicBezTo>
                    <a:pt x="248" y="75"/>
                    <a:pt x="250" y="86"/>
                    <a:pt x="249" y="97"/>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6" name="Freeform 133"/>
            <p:cNvSpPr>
              <a:spLocks noEditPoints="1"/>
            </p:cNvSpPr>
            <p:nvPr/>
          </p:nvSpPr>
          <p:spPr bwMode="auto">
            <a:xfrm>
              <a:off x="3566" y="2741"/>
              <a:ext cx="41" cy="41"/>
            </a:xfrm>
            <a:custGeom>
              <a:avLst/>
              <a:gdLst>
                <a:gd name="T0" fmla="*/ 192 w 304"/>
                <a:gd name="T1" fmla="*/ 202 h 299"/>
                <a:gd name="T2" fmla="*/ 95 w 304"/>
                <a:gd name="T3" fmla="*/ 299 h 299"/>
                <a:gd name="T4" fmla="*/ 89 w 304"/>
                <a:gd name="T5" fmla="*/ 293 h 299"/>
                <a:gd name="T6" fmla="*/ 122 w 304"/>
                <a:gd name="T7" fmla="*/ 260 h 299"/>
                <a:gd name="T8" fmla="*/ 62 w 304"/>
                <a:gd name="T9" fmla="*/ 200 h 299"/>
                <a:gd name="T10" fmla="*/ 85 w 304"/>
                <a:gd name="T11" fmla="*/ 195 h 299"/>
                <a:gd name="T12" fmla="*/ 135 w 304"/>
                <a:gd name="T13" fmla="*/ 145 h 299"/>
                <a:gd name="T14" fmla="*/ 90 w 304"/>
                <a:gd name="T15" fmla="*/ 100 h 299"/>
                <a:gd name="T16" fmla="*/ 38 w 304"/>
                <a:gd name="T17" fmla="*/ 152 h 299"/>
                <a:gd name="T18" fmla="*/ 50 w 304"/>
                <a:gd name="T19" fmla="*/ 269 h 299"/>
                <a:gd name="T20" fmla="*/ 45 w 304"/>
                <a:gd name="T21" fmla="*/ 268 h 299"/>
                <a:gd name="T22" fmla="*/ 0 w 304"/>
                <a:gd name="T23" fmla="*/ 118 h 299"/>
                <a:gd name="T24" fmla="*/ 24 w 304"/>
                <a:gd name="T25" fmla="*/ 107 h 299"/>
                <a:gd name="T26" fmla="*/ 26 w 304"/>
                <a:gd name="T27" fmla="*/ 120 h 299"/>
                <a:gd name="T28" fmla="*/ 35 w 304"/>
                <a:gd name="T29" fmla="*/ 144 h 299"/>
                <a:gd name="T30" fmla="*/ 151 w 304"/>
                <a:gd name="T31" fmla="*/ 28 h 299"/>
                <a:gd name="T32" fmla="*/ 151 w 304"/>
                <a:gd name="T33" fmla="*/ 5 h 299"/>
                <a:gd name="T34" fmla="*/ 177 w 304"/>
                <a:gd name="T35" fmla="*/ 1 h 299"/>
                <a:gd name="T36" fmla="*/ 183 w 304"/>
                <a:gd name="T37" fmla="*/ 7 h 299"/>
                <a:gd name="T38" fmla="*/ 102 w 304"/>
                <a:gd name="T39" fmla="*/ 88 h 299"/>
                <a:gd name="T40" fmla="*/ 147 w 304"/>
                <a:gd name="T41" fmla="*/ 133 h 299"/>
                <a:gd name="T42" fmla="*/ 193 w 304"/>
                <a:gd name="T43" fmla="*/ 87 h 299"/>
                <a:gd name="T44" fmla="*/ 193 w 304"/>
                <a:gd name="T45" fmla="*/ 63 h 299"/>
                <a:gd name="T46" fmla="*/ 219 w 304"/>
                <a:gd name="T47" fmla="*/ 60 h 299"/>
                <a:gd name="T48" fmla="*/ 225 w 304"/>
                <a:gd name="T49" fmla="*/ 66 h 299"/>
                <a:gd name="T50" fmla="*/ 153 w 304"/>
                <a:gd name="T51" fmla="*/ 138 h 299"/>
                <a:gd name="T52" fmla="*/ 199 w 304"/>
                <a:gd name="T53" fmla="*/ 184 h 299"/>
                <a:gd name="T54" fmla="*/ 265 w 304"/>
                <a:gd name="T55" fmla="*/ 118 h 299"/>
                <a:gd name="T56" fmla="*/ 265 w 304"/>
                <a:gd name="T57" fmla="*/ 91 h 299"/>
                <a:gd name="T58" fmla="*/ 295 w 304"/>
                <a:gd name="T59" fmla="*/ 86 h 299"/>
                <a:gd name="T60" fmla="*/ 301 w 304"/>
                <a:gd name="T61" fmla="*/ 93 h 299"/>
                <a:gd name="T62" fmla="*/ 204 w 304"/>
                <a:gd name="T63" fmla="*/ 190 h 299"/>
                <a:gd name="T64" fmla="*/ 270 w 304"/>
                <a:gd name="T65" fmla="*/ 256 h 299"/>
                <a:gd name="T66" fmla="*/ 259 w 304"/>
                <a:gd name="T67" fmla="*/ 269 h 299"/>
                <a:gd name="T68" fmla="*/ 192 w 304"/>
                <a:gd name="T69" fmla="*/ 202 h 299"/>
                <a:gd name="T70" fmla="*/ 88 w 304"/>
                <a:gd name="T71" fmla="*/ 203 h 299"/>
                <a:gd name="T72" fmla="*/ 134 w 304"/>
                <a:gd name="T73" fmla="*/ 249 h 299"/>
                <a:gd name="T74" fmla="*/ 187 w 304"/>
                <a:gd name="T75" fmla="*/ 196 h 299"/>
                <a:gd name="T76" fmla="*/ 141 w 304"/>
                <a:gd name="T77" fmla="*/ 150 h 299"/>
                <a:gd name="T78" fmla="*/ 88 w 304"/>
                <a:gd name="T79" fmla="*/ 20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4" h="299">
                  <a:moveTo>
                    <a:pt x="192" y="202"/>
                  </a:moveTo>
                  <a:lnTo>
                    <a:pt x="95" y="299"/>
                  </a:lnTo>
                  <a:lnTo>
                    <a:pt x="89" y="293"/>
                  </a:lnTo>
                  <a:lnTo>
                    <a:pt x="122" y="260"/>
                  </a:lnTo>
                  <a:lnTo>
                    <a:pt x="62" y="200"/>
                  </a:lnTo>
                  <a:lnTo>
                    <a:pt x="85" y="195"/>
                  </a:lnTo>
                  <a:lnTo>
                    <a:pt x="135" y="145"/>
                  </a:lnTo>
                  <a:lnTo>
                    <a:pt x="90" y="100"/>
                  </a:lnTo>
                  <a:lnTo>
                    <a:pt x="38" y="152"/>
                  </a:lnTo>
                  <a:cubicBezTo>
                    <a:pt x="52" y="191"/>
                    <a:pt x="55" y="230"/>
                    <a:pt x="50" y="269"/>
                  </a:cubicBezTo>
                  <a:cubicBezTo>
                    <a:pt x="48" y="272"/>
                    <a:pt x="47" y="271"/>
                    <a:pt x="45" y="268"/>
                  </a:cubicBezTo>
                  <a:cubicBezTo>
                    <a:pt x="43" y="210"/>
                    <a:pt x="28" y="160"/>
                    <a:pt x="0" y="118"/>
                  </a:cubicBezTo>
                  <a:lnTo>
                    <a:pt x="24" y="107"/>
                  </a:lnTo>
                  <a:cubicBezTo>
                    <a:pt x="36" y="103"/>
                    <a:pt x="37" y="107"/>
                    <a:pt x="26" y="120"/>
                  </a:cubicBezTo>
                  <a:cubicBezTo>
                    <a:pt x="29" y="128"/>
                    <a:pt x="32" y="136"/>
                    <a:pt x="35" y="144"/>
                  </a:cubicBezTo>
                  <a:lnTo>
                    <a:pt x="151" y="28"/>
                  </a:lnTo>
                  <a:lnTo>
                    <a:pt x="151" y="5"/>
                  </a:lnTo>
                  <a:lnTo>
                    <a:pt x="177" y="1"/>
                  </a:lnTo>
                  <a:cubicBezTo>
                    <a:pt x="183" y="0"/>
                    <a:pt x="185" y="2"/>
                    <a:pt x="183" y="7"/>
                  </a:cubicBezTo>
                  <a:lnTo>
                    <a:pt x="102" y="88"/>
                  </a:lnTo>
                  <a:lnTo>
                    <a:pt x="147" y="133"/>
                  </a:lnTo>
                  <a:lnTo>
                    <a:pt x="193" y="87"/>
                  </a:lnTo>
                  <a:lnTo>
                    <a:pt x="193" y="63"/>
                  </a:lnTo>
                  <a:lnTo>
                    <a:pt x="219" y="60"/>
                  </a:lnTo>
                  <a:cubicBezTo>
                    <a:pt x="225" y="59"/>
                    <a:pt x="228" y="61"/>
                    <a:pt x="225" y="66"/>
                  </a:cubicBezTo>
                  <a:lnTo>
                    <a:pt x="153" y="138"/>
                  </a:lnTo>
                  <a:lnTo>
                    <a:pt x="199" y="184"/>
                  </a:lnTo>
                  <a:lnTo>
                    <a:pt x="265" y="118"/>
                  </a:lnTo>
                  <a:lnTo>
                    <a:pt x="265" y="91"/>
                  </a:lnTo>
                  <a:lnTo>
                    <a:pt x="295" y="86"/>
                  </a:lnTo>
                  <a:cubicBezTo>
                    <a:pt x="302" y="86"/>
                    <a:pt x="304" y="88"/>
                    <a:pt x="301" y="93"/>
                  </a:cubicBezTo>
                  <a:lnTo>
                    <a:pt x="204" y="190"/>
                  </a:lnTo>
                  <a:lnTo>
                    <a:pt x="270" y="256"/>
                  </a:lnTo>
                  <a:cubicBezTo>
                    <a:pt x="269" y="271"/>
                    <a:pt x="266" y="275"/>
                    <a:pt x="259" y="269"/>
                  </a:cubicBezTo>
                  <a:lnTo>
                    <a:pt x="192" y="202"/>
                  </a:lnTo>
                  <a:close/>
                  <a:moveTo>
                    <a:pt x="88" y="203"/>
                  </a:moveTo>
                  <a:lnTo>
                    <a:pt x="134" y="249"/>
                  </a:lnTo>
                  <a:lnTo>
                    <a:pt x="187" y="196"/>
                  </a:lnTo>
                  <a:lnTo>
                    <a:pt x="141" y="150"/>
                  </a:lnTo>
                  <a:lnTo>
                    <a:pt x="88" y="20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7" name="Freeform 134"/>
            <p:cNvSpPr>
              <a:spLocks/>
            </p:cNvSpPr>
            <p:nvPr/>
          </p:nvSpPr>
          <p:spPr bwMode="auto">
            <a:xfrm>
              <a:off x="3597" y="2726"/>
              <a:ext cx="28" cy="28"/>
            </a:xfrm>
            <a:custGeom>
              <a:avLst/>
              <a:gdLst>
                <a:gd name="T0" fmla="*/ 153 w 203"/>
                <a:gd name="T1" fmla="*/ 72 h 202"/>
                <a:gd name="T2" fmla="*/ 185 w 203"/>
                <a:gd name="T3" fmla="*/ 88 h 202"/>
                <a:gd name="T4" fmla="*/ 202 w 203"/>
                <a:gd name="T5" fmla="*/ 132 h 202"/>
                <a:gd name="T6" fmla="*/ 180 w 203"/>
                <a:gd name="T7" fmla="*/ 181 h 202"/>
                <a:gd name="T8" fmla="*/ 142 w 203"/>
                <a:gd name="T9" fmla="*/ 200 h 202"/>
                <a:gd name="T10" fmla="*/ 109 w 203"/>
                <a:gd name="T11" fmla="*/ 191 h 202"/>
                <a:gd name="T12" fmla="*/ 103 w 203"/>
                <a:gd name="T13" fmla="*/ 177 h 202"/>
                <a:gd name="T14" fmla="*/ 107 w 203"/>
                <a:gd name="T15" fmla="*/ 166 h 202"/>
                <a:gd name="T16" fmla="*/ 118 w 203"/>
                <a:gd name="T17" fmla="*/ 163 h 202"/>
                <a:gd name="T18" fmla="*/ 128 w 203"/>
                <a:gd name="T19" fmla="*/ 167 h 202"/>
                <a:gd name="T20" fmla="*/ 133 w 203"/>
                <a:gd name="T21" fmla="*/ 177 h 202"/>
                <a:gd name="T22" fmla="*/ 138 w 203"/>
                <a:gd name="T23" fmla="*/ 185 h 202"/>
                <a:gd name="T24" fmla="*/ 153 w 203"/>
                <a:gd name="T25" fmla="*/ 188 h 202"/>
                <a:gd name="T26" fmla="*/ 173 w 203"/>
                <a:gd name="T27" fmla="*/ 176 h 202"/>
                <a:gd name="T28" fmla="*/ 187 w 203"/>
                <a:gd name="T29" fmla="*/ 141 h 202"/>
                <a:gd name="T30" fmla="*/ 166 w 203"/>
                <a:gd name="T31" fmla="*/ 103 h 202"/>
                <a:gd name="T32" fmla="*/ 130 w 203"/>
                <a:gd name="T33" fmla="*/ 86 h 202"/>
                <a:gd name="T34" fmla="*/ 88 w 203"/>
                <a:gd name="T35" fmla="*/ 108 h 202"/>
                <a:gd name="T36" fmla="*/ 82 w 203"/>
                <a:gd name="T37" fmla="*/ 101 h 202"/>
                <a:gd name="T38" fmla="*/ 99 w 203"/>
                <a:gd name="T39" fmla="*/ 66 h 202"/>
                <a:gd name="T40" fmla="*/ 85 w 203"/>
                <a:gd name="T41" fmla="*/ 33 h 202"/>
                <a:gd name="T42" fmla="*/ 54 w 203"/>
                <a:gd name="T43" fmla="*/ 17 h 202"/>
                <a:gd name="T44" fmla="*/ 24 w 203"/>
                <a:gd name="T45" fmla="*/ 29 h 202"/>
                <a:gd name="T46" fmla="*/ 13 w 203"/>
                <a:gd name="T47" fmla="*/ 45 h 202"/>
                <a:gd name="T48" fmla="*/ 17 w 203"/>
                <a:gd name="T49" fmla="*/ 64 h 202"/>
                <a:gd name="T50" fmla="*/ 28 w 203"/>
                <a:gd name="T51" fmla="*/ 71 h 202"/>
                <a:gd name="T52" fmla="*/ 34 w 203"/>
                <a:gd name="T53" fmla="*/ 74 h 202"/>
                <a:gd name="T54" fmla="*/ 40 w 203"/>
                <a:gd name="T55" fmla="*/ 83 h 202"/>
                <a:gd name="T56" fmla="*/ 36 w 203"/>
                <a:gd name="T57" fmla="*/ 92 h 202"/>
                <a:gd name="T58" fmla="*/ 26 w 203"/>
                <a:gd name="T59" fmla="*/ 97 h 202"/>
                <a:gd name="T60" fmla="*/ 13 w 203"/>
                <a:gd name="T61" fmla="*/ 89 h 202"/>
                <a:gd name="T62" fmla="*/ 2 w 203"/>
                <a:gd name="T63" fmla="*/ 55 h 202"/>
                <a:gd name="T64" fmla="*/ 21 w 203"/>
                <a:gd name="T65" fmla="*/ 19 h 202"/>
                <a:gd name="T66" fmla="*/ 62 w 203"/>
                <a:gd name="T67" fmla="*/ 0 h 202"/>
                <a:gd name="T68" fmla="*/ 97 w 203"/>
                <a:gd name="T69" fmla="*/ 14 h 202"/>
                <a:gd name="T70" fmla="*/ 113 w 203"/>
                <a:gd name="T71" fmla="*/ 44 h 202"/>
                <a:gd name="T72" fmla="*/ 107 w 203"/>
                <a:gd name="T73" fmla="*/ 80 h 202"/>
                <a:gd name="T74" fmla="*/ 153 w 203"/>
                <a:gd name="T75" fmla="*/ 7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3" h="202">
                  <a:moveTo>
                    <a:pt x="153" y="72"/>
                  </a:moveTo>
                  <a:cubicBezTo>
                    <a:pt x="166" y="75"/>
                    <a:pt x="177" y="81"/>
                    <a:pt x="185" y="88"/>
                  </a:cubicBezTo>
                  <a:cubicBezTo>
                    <a:pt x="196" y="100"/>
                    <a:pt x="202" y="114"/>
                    <a:pt x="202" y="132"/>
                  </a:cubicBezTo>
                  <a:cubicBezTo>
                    <a:pt x="203" y="149"/>
                    <a:pt x="195" y="166"/>
                    <a:pt x="180" y="181"/>
                  </a:cubicBezTo>
                  <a:cubicBezTo>
                    <a:pt x="169" y="192"/>
                    <a:pt x="156" y="199"/>
                    <a:pt x="142" y="200"/>
                  </a:cubicBezTo>
                  <a:cubicBezTo>
                    <a:pt x="128" y="202"/>
                    <a:pt x="117" y="199"/>
                    <a:pt x="109" y="191"/>
                  </a:cubicBezTo>
                  <a:cubicBezTo>
                    <a:pt x="106" y="188"/>
                    <a:pt x="104" y="183"/>
                    <a:pt x="103" y="177"/>
                  </a:cubicBezTo>
                  <a:cubicBezTo>
                    <a:pt x="103" y="173"/>
                    <a:pt x="104" y="169"/>
                    <a:pt x="107" y="166"/>
                  </a:cubicBezTo>
                  <a:cubicBezTo>
                    <a:pt x="110" y="163"/>
                    <a:pt x="114" y="162"/>
                    <a:pt x="118" y="163"/>
                  </a:cubicBezTo>
                  <a:cubicBezTo>
                    <a:pt x="122" y="164"/>
                    <a:pt x="126" y="166"/>
                    <a:pt x="128" y="167"/>
                  </a:cubicBezTo>
                  <a:cubicBezTo>
                    <a:pt x="131" y="170"/>
                    <a:pt x="133" y="173"/>
                    <a:pt x="133" y="177"/>
                  </a:cubicBezTo>
                  <a:cubicBezTo>
                    <a:pt x="134" y="180"/>
                    <a:pt x="136" y="183"/>
                    <a:pt x="138" y="185"/>
                  </a:cubicBezTo>
                  <a:cubicBezTo>
                    <a:pt x="141" y="188"/>
                    <a:pt x="147" y="189"/>
                    <a:pt x="153" y="188"/>
                  </a:cubicBezTo>
                  <a:cubicBezTo>
                    <a:pt x="161" y="185"/>
                    <a:pt x="167" y="181"/>
                    <a:pt x="173" y="176"/>
                  </a:cubicBezTo>
                  <a:cubicBezTo>
                    <a:pt x="184" y="165"/>
                    <a:pt x="189" y="153"/>
                    <a:pt x="187" y="141"/>
                  </a:cubicBezTo>
                  <a:cubicBezTo>
                    <a:pt x="187" y="129"/>
                    <a:pt x="180" y="117"/>
                    <a:pt x="166" y="103"/>
                  </a:cubicBezTo>
                  <a:cubicBezTo>
                    <a:pt x="156" y="93"/>
                    <a:pt x="144" y="87"/>
                    <a:pt x="130" y="86"/>
                  </a:cubicBezTo>
                  <a:cubicBezTo>
                    <a:pt x="118" y="85"/>
                    <a:pt x="104" y="92"/>
                    <a:pt x="88" y="108"/>
                  </a:cubicBezTo>
                  <a:lnTo>
                    <a:pt x="82" y="101"/>
                  </a:lnTo>
                  <a:cubicBezTo>
                    <a:pt x="93" y="90"/>
                    <a:pt x="99" y="78"/>
                    <a:pt x="99" y="66"/>
                  </a:cubicBezTo>
                  <a:cubicBezTo>
                    <a:pt x="99" y="53"/>
                    <a:pt x="94" y="42"/>
                    <a:pt x="85" y="33"/>
                  </a:cubicBezTo>
                  <a:cubicBezTo>
                    <a:pt x="76" y="24"/>
                    <a:pt x="66" y="19"/>
                    <a:pt x="54" y="17"/>
                  </a:cubicBezTo>
                  <a:cubicBezTo>
                    <a:pt x="44" y="15"/>
                    <a:pt x="34" y="19"/>
                    <a:pt x="24" y="29"/>
                  </a:cubicBezTo>
                  <a:cubicBezTo>
                    <a:pt x="19" y="34"/>
                    <a:pt x="16" y="39"/>
                    <a:pt x="13" y="45"/>
                  </a:cubicBezTo>
                  <a:cubicBezTo>
                    <a:pt x="11" y="53"/>
                    <a:pt x="12" y="59"/>
                    <a:pt x="17" y="64"/>
                  </a:cubicBezTo>
                  <a:cubicBezTo>
                    <a:pt x="22" y="69"/>
                    <a:pt x="25" y="71"/>
                    <a:pt x="28" y="71"/>
                  </a:cubicBezTo>
                  <a:cubicBezTo>
                    <a:pt x="30" y="71"/>
                    <a:pt x="32" y="72"/>
                    <a:pt x="34" y="74"/>
                  </a:cubicBezTo>
                  <a:cubicBezTo>
                    <a:pt x="37" y="77"/>
                    <a:pt x="39" y="80"/>
                    <a:pt x="40" y="83"/>
                  </a:cubicBezTo>
                  <a:cubicBezTo>
                    <a:pt x="40" y="86"/>
                    <a:pt x="39" y="89"/>
                    <a:pt x="36" y="92"/>
                  </a:cubicBezTo>
                  <a:cubicBezTo>
                    <a:pt x="34" y="95"/>
                    <a:pt x="30" y="96"/>
                    <a:pt x="26" y="97"/>
                  </a:cubicBezTo>
                  <a:cubicBezTo>
                    <a:pt x="22" y="97"/>
                    <a:pt x="18" y="94"/>
                    <a:pt x="13" y="89"/>
                  </a:cubicBezTo>
                  <a:cubicBezTo>
                    <a:pt x="4" y="80"/>
                    <a:pt x="0" y="69"/>
                    <a:pt x="2" y="55"/>
                  </a:cubicBezTo>
                  <a:cubicBezTo>
                    <a:pt x="5" y="41"/>
                    <a:pt x="11" y="29"/>
                    <a:pt x="21" y="19"/>
                  </a:cubicBezTo>
                  <a:cubicBezTo>
                    <a:pt x="34" y="6"/>
                    <a:pt x="48" y="0"/>
                    <a:pt x="62" y="0"/>
                  </a:cubicBezTo>
                  <a:cubicBezTo>
                    <a:pt x="77" y="1"/>
                    <a:pt x="89" y="6"/>
                    <a:pt x="97" y="14"/>
                  </a:cubicBezTo>
                  <a:cubicBezTo>
                    <a:pt x="107" y="23"/>
                    <a:pt x="112" y="33"/>
                    <a:pt x="113" y="44"/>
                  </a:cubicBezTo>
                  <a:cubicBezTo>
                    <a:pt x="115" y="55"/>
                    <a:pt x="113" y="67"/>
                    <a:pt x="107" y="80"/>
                  </a:cubicBezTo>
                  <a:cubicBezTo>
                    <a:pt x="125" y="72"/>
                    <a:pt x="141" y="69"/>
                    <a:pt x="153" y="72"/>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8" name="Freeform 135"/>
            <p:cNvSpPr>
              <a:spLocks noEditPoints="1"/>
            </p:cNvSpPr>
            <p:nvPr/>
          </p:nvSpPr>
          <p:spPr bwMode="auto">
            <a:xfrm>
              <a:off x="3615" y="2695"/>
              <a:ext cx="38" cy="48"/>
            </a:xfrm>
            <a:custGeom>
              <a:avLst/>
              <a:gdLst>
                <a:gd name="T0" fmla="*/ 156 w 282"/>
                <a:gd name="T1" fmla="*/ 275 h 346"/>
                <a:gd name="T2" fmla="*/ 142 w 282"/>
                <a:gd name="T3" fmla="*/ 342 h 346"/>
                <a:gd name="T4" fmla="*/ 137 w 282"/>
                <a:gd name="T5" fmla="*/ 341 h 346"/>
                <a:gd name="T6" fmla="*/ 142 w 282"/>
                <a:gd name="T7" fmla="*/ 263 h 346"/>
                <a:gd name="T8" fmla="*/ 102 w 282"/>
                <a:gd name="T9" fmla="*/ 196 h 346"/>
                <a:gd name="T10" fmla="*/ 0 w 282"/>
                <a:gd name="T11" fmla="*/ 93 h 346"/>
                <a:gd name="T12" fmla="*/ 22 w 282"/>
                <a:gd name="T13" fmla="*/ 88 h 346"/>
                <a:gd name="T14" fmla="*/ 92 w 282"/>
                <a:gd name="T15" fmla="*/ 17 h 346"/>
                <a:gd name="T16" fmla="*/ 90 w 282"/>
                <a:gd name="T17" fmla="*/ 4 h 346"/>
                <a:gd name="T18" fmla="*/ 112 w 282"/>
                <a:gd name="T19" fmla="*/ 0 h 346"/>
                <a:gd name="T20" fmla="*/ 115 w 282"/>
                <a:gd name="T21" fmla="*/ 11 h 346"/>
                <a:gd name="T22" fmla="*/ 272 w 282"/>
                <a:gd name="T23" fmla="*/ 167 h 346"/>
                <a:gd name="T24" fmla="*/ 282 w 282"/>
                <a:gd name="T25" fmla="*/ 190 h 346"/>
                <a:gd name="T26" fmla="*/ 274 w 282"/>
                <a:gd name="T27" fmla="*/ 210 h 346"/>
                <a:gd name="T28" fmla="*/ 264 w 282"/>
                <a:gd name="T29" fmla="*/ 207 h 346"/>
                <a:gd name="T30" fmla="*/ 255 w 282"/>
                <a:gd name="T31" fmla="*/ 207 h 346"/>
                <a:gd name="T32" fmla="*/ 235 w 282"/>
                <a:gd name="T33" fmla="*/ 219 h 346"/>
                <a:gd name="T34" fmla="*/ 232 w 282"/>
                <a:gd name="T35" fmla="*/ 215 h 346"/>
                <a:gd name="T36" fmla="*/ 256 w 282"/>
                <a:gd name="T37" fmla="*/ 191 h 346"/>
                <a:gd name="T38" fmla="*/ 256 w 282"/>
                <a:gd name="T39" fmla="*/ 175 h 346"/>
                <a:gd name="T40" fmla="*/ 204 w 282"/>
                <a:gd name="T41" fmla="*/ 123 h 346"/>
                <a:gd name="T42" fmla="*/ 129 w 282"/>
                <a:gd name="T43" fmla="*/ 199 h 346"/>
                <a:gd name="T44" fmla="*/ 156 w 282"/>
                <a:gd name="T45" fmla="*/ 275 h 346"/>
                <a:gd name="T46" fmla="*/ 78 w 282"/>
                <a:gd name="T47" fmla="*/ 147 h 346"/>
                <a:gd name="T48" fmla="*/ 123 w 282"/>
                <a:gd name="T49" fmla="*/ 193 h 346"/>
                <a:gd name="T50" fmla="*/ 199 w 282"/>
                <a:gd name="T51" fmla="*/ 118 h 346"/>
                <a:gd name="T52" fmla="*/ 153 w 282"/>
                <a:gd name="T53" fmla="*/ 72 h 346"/>
                <a:gd name="T54" fmla="*/ 78 w 282"/>
                <a:gd name="T55" fmla="*/ 147 h 346"/>
                <a:gd name="T56" fmla="*/ 25 w 282"/>
                <a:gd name="T57" fmla="*/ 95 h 346"/>
                <a:gd name="T58" fmla="*/ 72 w 282"/>
                <a:gd name="T59" fmla="*/ 142 h 346"/>
                <a:gd name="T60" fmla="*/ 147 w 282"/>
                <a:gd name="T61" fmla="*/ 66 h 346"/>
                <a:gd name="T62" fmla="*/ 101 w 282"/>
                <a:gd name="T63" fmla="*/ 20 h 346"/>
                <a:gd name="T64" fmla="*/ 25 w 282"/>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346">
                  <a:moveTo>
                    <a:pt x="156" y="275"/>
                  </a:moveTo>
                  <a:cubicBezTo>
                    <a:pt x="156" y="298"/>
                    <a:pt x="151" y="320"/>
                    <a:pt x="142" y="342"/>
                  </a:cubicBezTo>
                  <a:cubicBezTo>
                    <a:pt x="139" y="346"/>
                    <a:pt x="137" y="346"/>
                    <a:pt x="137" y="341"/>
                  </a:cubicBezTo>
                  <a:cubicBezTo>
                    <a:pt x="145" y="308"/>
                    <a:pt x="147" y="282"/>
                    <a:pt x="142" y="263"/>
                  </a:cubicBezTo>
                  <a:cubicBezTo>
                    <a:pt x="136" y="238"/>
                    <a:pt x="123" y="216"/>
                    <a:pt x="102" y="196"/>
                  </a:cubicBezTo>
                  <a:lnTo>
                    <a:pt x="0" y="93"/>
                  </a:lnTo>
                  <a:lnTo>
                    <a:pt x="22" y="88"/>
                  </a:lnTo>
                  <a:lnTo>
                    <a:pt x="92" y="17"/>
                  </a:lnTo>
                  <a:lnTo>
                    <a:pt x="90" y="4"/>
                  </a:lnTo>
                  <a:lnTo>
                    <a:pt x="112" y="0"/>
                  </a:lnTo>
                  <a:cubicBezTo>
                    <a:pt x="119" y="0"/>
                    <a:pt x="120" y="3"/>
                    <a:pt x="115" y="11"/>
                  </a:cubicBezTo>
                  <a:lnTo>
                    <a:pt x="272" y="167"/>
                  </a:lnTo>
                  <a:cubicBezTo>
                    <a:pt x="279" y="174"/>
                    <a:pt x="282" y="182"/>
                    <a:pt x="282" y="190"/>
                  </a:cubicBezTo>
                  <a:cubicBezTo>
                    <a:pt x="282" y="198"/>
                    <a:pt x="279" y="204"/>
                    <a:pt x="274" y="210"/>
                  </a:cubicBezTo>
                  <a:cubicBezTo>
                    <a:pt x="271" y="212"/>
                    <a:pt x="268" y="211"/>
                    <a:pt x="264" y="207"/>
                  </a:cubicBezTo>
                  <a:cubicBezTo>
                    <a:pt x="261" y="204"/>
                    <a:pt x="258" y="204"/>
                    <a:pt x="255" y="207"/>
                  </a:cubicBezTo>
                  <a:lnTo>
                    <a:pt x="235" y="219"/>
                  </a:lnTo>
                  <a:cubicBezTo>
                    <a:pt x="230" y="220"/>
                    <a:pt x="229" y="219"/>
                    <a:pt x="232" y="215"/>
                  </a:cubicBezTo>
                  <a:lnTo>
                    <a:pt x="256" y="191"/>
                  </a:lnTo>
                  <a:cubicBezTo>
                    <a:pt x="261" y="186"/>
                    <a:pt x="261" y="180"/>
                    <a:pt x="256" y="175"/>
                  </a:cubicBezTo>
                  <a:lnTo>
                    <a:pt x="204" y="123"/>
                  </a:lnTo>
                  <a:lnTo>
                    <a:pt x="129" y="199"/>
                  </a:lnTo>
                  <a:cubicBezTo>
                    <a:pt x="147" y="221"/>
                    <a:pt x="156" y="247"/>
                    <a:pt x="156" y="275"/>
                  </a:cubicBezTo>
                  <a:close/>
                  <a:moveTo>
                    <a:pt x="78" y="147"/>
                  </a:moveTo>
                  <a:lnTo>
                    <a:pt x="123" y="193"/>
                  </a:lnTo>
                  <a:lnTo>
                    <a:pt x="199" y="118"/>
                  </a:lnTo>
                  <a:lnTo>
                    <a:pt x="153" y="72"/>
                  </a:lnTo>
                  <a:lnTo>
                    <a:pt x="78" y="147"/>
                  </a:lnTo>
                  <a:close/>
                  <a:moveTo>
                    <a:pt x="25" y="95"/>
                  </a:moveTo>
                  <a:lnTo>
                    <a:pt x="72" y="142"/>
                  </a:lnTo>
                  <a:lnTo>
                    <a:pt x="147" y="66"/>
                  </a:lnTo>
                  <a:lnTo>
                    <a:pt x="101" y="20"/>
                  </a:lnTo>
                  <a:lnTo>
                    <a:pt x="25"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59" name="Rectangle 136"/>
            <p:cNvSpPr>
              <a:spLocks noChangeArrowheads="1"/>
            </p:cNvSpPr>
            <p:nvPr/>
          </p:nvSpPr>
          <p:spPr bwMode="auto">
            <a:xfrm>
              <a:off x="3746" y="1576"/>
              <a:ext cx="169"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360" name="Rectangle 137"/>
            <p:cNvSpPr>
              <a:spLocks noChangeArrowheads="1"/>
            </p:cNvSpPr>
            <p:nvPr/>
          </p:nvSpPr>
          <p:spPr bwMode="auto">
            <a:xfrm>
              <a:off x="3794" y="1623"/>
              <a:ext cx="13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普及率（％）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361" name="Rectangle 138"/>
            <p:cNvSpPr>
              <a:spLocks noChangeArrowheads="1"/>
            </p:cNvSpPr>
            <p:nvPr/>
          </p:nvSpPr>
          <p:spPr bwMode="auto">
            <a:xfrm>
              <a:off x="405" y="1592"/>
              <a:ext cx="13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薬剤費（円）</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362" name="Freeform 139"/>
            <p:cNvSpPr>
              <a:spLocks noEditPoints="1"/>
            </p:cNvSpPr>
            <p:nvPr/>
          </p:nvSpPr>
          <p:spPr bwMode="auto">
            <a:xfrm>
              <a:off x="664" y="1430"/>
              <a:ext cx="3047" cy="255"/>
            </a:xfrm>
            <a:custGeom>
              <a:avLst/>
              <a:gdLst>
                <a:gd name="T0" fmla="*/ 0 w 22692"/>
                <a:gd name="T1" fmla="*/ 12 h 1868"/>
                <a:gd name="T2" fmla="*/ 12 w 22692"/>
                <a:gd name="T3" fmla="*/ 0 h 1868"/>
                <a:gd name="T4" fmla="*/ 22680 w 22692"/>
                <a:gd name="T5" fmla="*/ 0 h 1868"/>
                <a:gd name="T6" fmla="*/ 22692 w 22692"/>
                <a:gd name="T7" fmla="*/ 12 h 1868"/>
                <a:gd name="T8" fmla="*/ 22692 w 22692"/>
                <a:gd name="T9" fmla="*/ 1856 h 1868"/>
                <a:gd name="T10" fmla="*/ 22680 w 22692"/>
                <a:gd name="T11" fmla="*/ 1868 h 1868"/>
                <a:gd name="T12" fmla="*/ 12 w 22692"/>
                <a:gd name="T13" fmla="*/ 1868 h 1868"/>
                <a:gd name="T14" fmla="*/ 0 w 22692"/>
                <a:gd name="T15" fmla="*/ 1856 h 1868"/>
                <a:gd name="T16" fmla="*/ 0 w 22692"/>
                <a:gd name="T17" fmla="*/ 12 h 1868"/>
                <a:gd name="T18" fmla="*/ 24 w 22692"/>
                <a:gd name="T19" fmla="*/ 1856 h 1868"/>
                <a:gd name="T20" fmla="*/ 12 w 22692"/>
                <a:gd name="T21" fmla="*/ 1844 h 1868"/>
                <a:gd name="T22" fmla="*/ 22680 w 22692"/>
                <a:gd name="T23" fmla="*/ 1844 h 1868"/>
                <a:gd name="T24" fmla="*/ 22668 w 22692"/>
                <a:gd name="T25" fmla="*/ 1856 h 1868"/>
                <a:gd name="T26" fmla="*/ 22668 w 22692"/>
                <a:gd name="T27" fmla="*/ 12 h 1868"/>
                <a:gd name="T28" fmla="*/ 22680 w 22692"/>
                <a:gd name="T29" fmla="*/ 24 h 1868"/>
                <a:gd name="T30" fmla="*/ 12 w 22692"/>
                <a:gd name="T31" fmla="*/ 24 h 1868"/>
                <a:gd name="T32" fmla="*/ 24 w 22692"/>
                <a:gd name="T33" fmla="*/ 12 h 1868"/>
                <a:gd name="T34" fmla="*/ 24 w 22692"/>
                <a:gd name="T35" fmla="*/ 1856 h 1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692" h="1868">
                  <a:moveTo>
                    <a:pt x="0" y="12"/>
                  </a:moveTo>
                  <a:cubicBezTo>
                    <a:pt x="0" y="6"/>
                    <a:pt x="6" y="0"/>
                    <a:pt x="12" y="0"/>
                  </a:cubicBezTo>
                  <a:lnTo>
                    <a:pt x="22680" y="0"/>
                  </a:lnTo>
                  <a:cubicBezTo>
                    <a:pt x="22687" y="0"/>
                    <a:pt x="22692" y="6"/>
                    <a:pt x="22692" y="12"/>
                  </a:cubicBezTo>
                  <a:lnTo>
                    <a:pt x="22692" y="1856"/>
                  </a:lnTo>
                  <a:cubicBezTo>
                    <a:pt x="22692" y="1863"/>
                    <a:pt x="22687" y="1868"/>
                    <a:pt x="22680" y="1868"/>
                  </a:cubicBezTo>
                  <a:lnTo>
                    <a:pt x="12" y="1868"/>
                  </a:lnTo>
                  <a:cubicBezTo>
                    <a:pt x="6" y="1868"/>
                    <a:pt x="0" y="1863"/>
                    <a:pt x="0" y="1856"/>
                  </a:cubicBezTo>
                  <a:lnTo>
                    <a:pt x="0" y="12"/>
                  </a:lnTo>
                  <a:close/>
                  <a:moveTo>
                    <a:pt x="24" y="1856"/>
                  </a:moveTo>
                  <a:lnTo>
                    <a:pt x="12" y="1844"/>
                  </a:lnTo>
                  <a:lnTo>
                    <a:pt x="22680" y="1844"/>
                  </a:lnTo>
                  <a:lnTo>
                    <a:pt x="22668" y="1856"/>
                  </a:lnTo>
                  <a:lnTo>
                    <a:pt x="22668" y="12"/>
                  </a:lnTo>
                  <a:lnTo>
                    <a:pt x="22680" y="24"/>
                  </a:lnTo>
                  <a:lnTo>
                    <a:pt x="12" y="24"/>
                  </a:lnTo>
                  <a:lnTo>
                    <a:pt x="24" y="12"/>
                  </a:lnTo>
                  <a:lnTo>
                    <a:pt x="24" y="1856"/>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63" name="Rectangle 140"/>
            <p:cNvSpPr>
              <a:spLocks noChangeArrowheads="1"/>
            </p:cNvSpPr>
            <p:nvPr/>
          </p:nvSpPr>
          <p:spPr bwMode="auto">
            <a:xfrm>
              <a:off x="810" y="1463"/>
              <a:ext cx="86" cy="20"/>
            </a:xfrm>
            <a:prstGeom prst="rect">
              <a:avLst/>
            </a:prstGeom>
            <a:solidFill>
              <a:schemeClr val="accent6">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64" name="Rectangle 141"/>
            <p:cNvSpPr>
              <a:spLocks noChangeArrowheads="1"/>
            </p:cNvSpPr>
            <p:nvPr/>
          </p:nvSpPr>
          <p:spPr bwMode="auto">
            <a:xfrm>
              <a:off x="905" y="1451"/>
              <a:ext cx="598"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先発品薬剤費のうちジェネリック医薬品が存在する金額範囲</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365" name="Rectangle 142"/>
            <p:cNvSpPr>
              <a:spLocks noChangeArrowheads="1"/>
            </p:cNvSpPr>
            <p:nvPr/>
          </p:nvSpPr>
          <p:spPr bwMode="auto">
            <a:xfrm>
              <a:off x="2332" y="1463"/>
              <a:ext cx="86" cy="20"/>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66" name="Rectangle 143"/>
            <p:cNvSpPr>
              <a:spLocks noChangeArrowheads="1"/>
            </p:cNvSpPr>
            <p:nvPr/>
          </p:nvSpPr>
          <p:spPr bwMode="auto">
            <a:xfrm>
              <a:off x="2427" y="1451"/>
              <a:ext cx="609"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先発品薬剤費のうちジェネリック医薬品が存在しない金額範囲</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367" name="Rectangle 144"/>
            <p:cNvSpPr>
              <a:spLocks noChangeArrowheads="1"/>
            </p:cNvSpPr>
            <p:nvPr/>
          </p:nvSpPr>
          <p:spPr bwMode="auto">
            <a:xfrm>
              <a:off x="810" y="1547"/>
              <a:ext cx="86" cy="21"/>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68" name="Rectangle 145"/>
            <p:cNvSpPr>
              <a:spLocks noChangeArrowheads="1"/>
            </p:cNvSpPr>
            <p:nvPr/>
          </p:nvSpPr>
          <p:spPr bwMode="auto">
            <a:xfrm>
              <a:off x="905" y="1535"/>
              <a:ext cx="24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ジェネリック医薬品薬剤費</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369" name="Freeform 146"/>
            <p:cNvSpPr>
              <a:spLocks/>
            </p:cNvSpPr>
            <p:nvPr/>
          </p:nvSpPr>
          <p:spPr bwMode="auto">
            <a:xfrm>
              <a:off x="2327" y="1552"/>
              <a:ext cx="96" cy="10"/>
            </a:xfrm>
            <a:custGeom>
              <a:avLst/>
              <a:gdLst>
                <a:gd name="T0" fmla="*/ 72 w 1424"/>
                <a:gd name="T1" fmla="*/ 0 h 144"/>
                <a:gd name="T2" fmla="*/ 1352 w 1424"/>
                <a:gd name="T3" fmla="*/ 0 h 144"/>
                <a:gd name="T4" fmla="*/ 1424 w 1424"/>
                <a:gd name="T5" fmla="*/ 72 h 144"/>
                <a:gd name="T6" fmla="*/ 1352 w 1424"/>
                <a:gd name="T7" fmla="*/ 144 h 144"/>
                <a:gd name="T8" fmla="*/ 72 w 1424"/>
                <a:gd name="T9" fmla="*/ 144 h 144"/>
                <a:gd name="T10" fmla="*/ 0 w 1424"/>
                <a:gd name="T11" fmla="*/ 72 h 144"/>
                <a:gd name="T12" fmla="*/ 72 w 142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24" h="144">
                  <a:moveTo>
                    <a:pt x="72" y="0"/>
                  </a:moveTo>
                  <a:lnTo>
                    <a:pt x="1352" y="0"/>
                  </a:lnTo>
                  <a:cubicBezTo>
                    <a:pt x="1392" y="0"/>
                    <a:pt x="1424" y="33"/>
                    <a:pt x="1424" y="72"/>
                  </a:cubicBezTo>
                  <a:cubicBezTo>
                    <a:pt x="1424" y="112"/>
                    <a:pt x="1392" y="144"/>
                    <a:pt x="1352" y="144"/>
                  </a:cubicBezTo>
                  <a:lnTo>
                    <a:pt x="72" y="144"/>
                  </a:lnTo>
                  <a:cubicBezTo>
                    <a:pt x="33" y="144"/>
                    <a:pt x="0" y="112"/>
                    <a:pt x="0" y="72"/>
                  </a:cubicBezTo>
                  <a:cubicBezTo>
                    <a:pt x="0" y="33"/>
                    <a:pt x="33" y="0"/>
                    <a:pt x="72" y="0"/>
                  </a:cubicBezTo>
                  <a:close/>
                </a:path>
              </a:pathLst>
            </a:custGeom>
            <a:solidFill>
              <a:srgbClr val="C3D69B"/>
            </a:solidFill>
            <a:ln w="1588" cap="flat">
              <a:solidFill>
                <a:srgbClr val="C3D69B"/>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70" name="Freeform 147"/>
            <p:cNvSpPr>
              <a:spLocks/>
            </p:cNvSpPr>
            <p:nvPr/>
          </p:nvSpPr>
          <p:spPr bwMode="auto">
            <a:xfrm>
              <a:off x="2361" y="1544"/>
              <a:ext cx="27" cy="27"/>
            </a:xfrm>
            <a:custGeom>
              <a:avLst/>
              <a:gdLst>
                <a:gd name="T0" fmla="*/ 14 w 27"/>
                <a:gd name="T1" fmla="*/ 0 h 27"/>
                <a:gd name="T2" fmla="*/ 27 w 27"/>
                <a:gd name="T3" fmla="*/ 27 h 27"/>
                <a:gd name="T4" fmla="*/ 0 w 27"/>
                <a:gd name="T5" fmla="*/ 27 h 27"/>
                <a:gd name="T6" fmla="*/ 14 w 27"/>
                <a:gd name="T7" fmla="*/ 0 h 27"/>
              </a:gdLst>
              <a:ahLst/>
              <a:cxnLst>
                <a:cxn ang="0">
                  <a:pos x="T0" y="T1"/>
                </a:cxn>
                <a:cxn ang="0">
                  <a:pos x="T2" y="T3"/>
                </a:cxn>
                <a:cxn ang="0">
                  <a:pos x="T4" y="T5"/>
                </a:cxn>
                <a:cxn ang="0">
                  <a:pos x="T6" y="T7"/>
                </a:cxn>
              </a:cxnLst>
              <a:rect l="0" t="0" r="r" b="b"/>
              <a:pathLst>
                <a:path w="27" h="27">
                  <a:moveTo>
                    <a:pt x="14" y="0"/>
                  </a:moveTo>
                  <a:lnTo>
                    <a:pt x="27" y="27"/>
                  </a:lnTo>
                  <a:lnTo>
                    <a:pt x="0" y="27"/>
                  </a:lnTo>
                  <a:lnTo>
                    <a:pt x="14"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71" name="Freeform 148"/>
            <p:cNvSpPr>
              <a:spLocks noEditPoints="1"/>
            </p:cNvSpPr>
            <p:nvPr/>
          </p:nvSpPr>
          <p:spPr bwMode="auto">
            <a:xfrm>
              <a:off x="2360" y="1542"/>
              <a:ext cx="30" cy="31"/>
            </a:xfrm>
            <a:custGeom>
              <a:avLst/>
              <a:gdLst>
                <a:gd name="T0" fmla="*/ 204 w 450"/>
                <a:gd name="T1" fmla="*/ 13 h 448"/>
                <a:gd name="T2" fmla="*/ 225 w 450"/>
                <a:gd name="T3" fmla="*/ 0 h 448"/>
                <a:gd name="T4" fmla="*/ 246 w 450"/>
                <a:gd name="T5" fmla="*/ 13 h 448"/>
                <a:gd name="T6" fmla="*/ 446 w 450"/>
                <a:gd name="T7" fmla="*/ 413 h 448"/>
                <a:gd name="T8" fmla="*/ 445 w 450"/>
                <a:gd name="T9" fmla="*/ 436 h 448"/>
                <a:gd name="T10" fmla="*/ 425 w 450"/>
                <a:gd name="T11" fmla="*/ 448 h 448"/>
                <a:gd name="T12" fmla="*/ 25 w 450"/>
                <a:gd name="T13" fmla="*/ 448 h 448"/>
                <a:gd name="T14" fmla="*/ 5 w 450"/>
                <a:gd name="T15" fmla="*/ 436 h 448"/>
                <a:gd name="T16" fmla="*/ 4 w 450"/>
                <a:gd name="T17" fmla="*/ 413 h 448"/>
                <a:gd name="T18" fmla="*/ 204 w 450"/>
                <a:gd name="T19" fmla="*/ 13 h 448"/>
                <a:gd name="T20" fmla="*/ 46 w 450"/>
                <a:gd name="T21" fmla="*/ 434 h 448"/>
                <a:gd name="T22" fmla="*/ 25 w 450"/>
                <a:gd name="T23" fmla="*/ 400 h 448"/>
                <a:gd name="T24" fmla="*/ 425 w 450"/>
                <a:gd name="T25" fmla="*/ 400 h 448"/>
                <a:gd name="T26" fmla="*/ 404 w 450"/>
                <a:gd name="T27" fmla="*/ 434 h 448"/>
                <a:gd name="T28" fmla="*/ 204 w 450"/>
                <a:gd name="T29" fmla="*/ 34 h 448"/>
                <a:gd name="T30" fmla="*/ 246 w 450"/>
                <a:gd name="T31" fmla="*/ 34 h 448"/>
                <a:gd name="T32" fmla="*/ 46 w 450"/>
                <a:gd name="T33" fmla="*/ 43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0" h="448">
                  <a:moveTo>
                    <a:pt x="204" y="13"/>
                  </a:moveTo>
                  <a:cubicBezTo>
                    <a:pt x="208" y="5"/>
                    <a:pt x="216" y="0"/>
                    <a:pt x="225" y="0"/>
                  </a:cubicBezTo>
                  <a:cubicBezTo>
                    <a:pt x="234" y="0"/>
                    <a:pt x="242" y="5"/>
                    <a:pt x="246" y="13"/>
                  </a:cubicBezTo>
                  <a:lnTo>
                    <a:pt x="446" y="413"/>
                  </a:lnTo>
                  <a:cubicBezTo>
                    <a:pt x="450" y="420"/>
                    <a:pt x="450" y="429"/>
                    <a:pt x="445" y="436"/>
                  </a:cubicBezTo>
                  <a:cubicBezTo>
                    <a:pt x="441" y="443"/>
                    <a:pt x="433" y="448"/>
                    <a:pt x="425" y="448"/>
                  </a:cubicBezTo>
                  <a:lnTo>
                    <a:pt x="25" y="448"/>
                  </a:lnTo>
                  <a:cubicBezTo>
                    <a:pt x="17" y="448"/>
                    <a:pt x="9" y="443"/>
                    <a:pt x="5" y="436"/>
                  </a:cubicBezTo>
                  <a:cubicBezTo>
                    <a:pt x="0" y="429"/>
                    <a:pt x="0" y="420"/>
                    <a:pt x="4" y="413"/>
                  </a:cubicBezTo>
                  <a:lnTo>
                    <a:pt x="204" y="13"/>
                  </a:lnTo>
                  <a:close/>
                  <a:moveTo>
                    <a:pt x="46" y="434"/>
                  </a:moveTo>
                  <a:lnTo>
                    <a:pt x="25" y="400"/>
                  </a:lnTo>
                  <a:lnTo>
                    <a:pt x="425" y="400"/>
                  </a:lnTo>
                  <a:lnTo>
                    <a:pt x="404" y="434"/>
                  </a:lnTo>
                  <a:lnTo>
                    <a:pt x="204" y="34"/>
                  </a:lnTo>
                  <a:lnTo>
                    <a:pt x="246" y="34"/>
                  </a:lnTo>
                  <a:lnTo>
                    <a:pt x="46" y="434"/>
                  </a:lnTo>
                  <a:close/>
                </a:path>
              </a:pathLst>
            </a:custGeom>
            <a:solidFill>
              <a:srgbClr val="C3D69B"/>
            </a:solidFill>
            <a:ln w="1588" cap="flat">
              <a:solidFill>
                <a:srgbClr val="C3D69B"/>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72" name="Rectangle 149"/>
            <p:cNvSpPr>
              <a:spLocks noChangeArrowheads="1"/>
            </p:cNvSpPr>
            <p:nvPr/>
          </p:nvSpPr>
          <p:spPr bwMode="auto">
            <a:xfrm>
              <a:off x="2427" y="1535"/>
              <a:ext cx="338"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ジェネリック医薬品普及率（金額）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373" name="Freeform 150"/>
            <p:cNvSpPr>
              <a:spLocks/>
            </p:cNvSpPr>
            <p:nvPr/>
          </p:nvSpPr>
          <p:spPr bwMode="auto">
            <a:xfrm>
              <a:off x="809" y="1640"/>
              <a:ext cx="89" cy="3"/>
            </a:xfrm>
            <a:custGeom>
              <a:avLst/>
              <a:gdLst>
                <a:gd name="T0" fmla="*/ 48 w 2656"/>
                <a:gd name="T1" fmla="*/ 0 h 96"/>
                <a:gd name="T2" fmla="*/ 2608 w 2656"/>
                <a:gd name="T3" fmla="*/ 0 h 96"/>
                <a:gd name="T4" fmla="*/ 2656 w 2656"/>
                <a:gd name="T5" fmla="*/ 48 h 96"/>
                <a:gd name="T6" fmla="*/ 2608 w 2656"/>
                <a:gd name="T7" fmla="*/ 96 h 96"/>
                <a:gd name="T8" fmla="*/ 48 w 2656"/>
                <a:gd name="T9" fmla="*/ 96 h 96"/>
                <a:gd name="T10" fmla="*/ 0 w 2656"/>
                <a:gd name="T11" fmla="*/ 48 h 96"/>
                <a:gd name="T12" fmla="*/ 48 w 265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656" h="96">
                  <a:moveTo>
                    <a:pt x="48" y="0"/>
                  </a:moveTo>
                  <a:lnTo>
                    <a:pt x="2608" y="0"/>
                  </a:lnTo>
                  <a:cubicBezTo>
                    <a:pt x="2635" y="0"/>
                    <a:pt x="2656" y="22"/>
                    <a:pt x="2656" y="48"/>
                  </a:cubicBezTo>
                  <a:cubicBezTo>
                    <a:pt x="2656" y="75"/>
                    <a:pt x="2635" y="96"/>
                    <a:pt x="2608" y="96"/>
                  </a:cubicBezTo>
                  <a:lnTo>
                    <a:pt x="48" y="96"/>
                  </a:lnTo>
                  <a:cubicBezTo>
                    <a:pt x="22" y="96"/>
                    <a:pt x="0" y="75"/>
                    <a:pt x="0" y="48"/>
                  </a:cubicBezTo>
                  <a:cubicBezTo>
                    <a:pt x="0" y="22"/>
                    <a:pt x="22" y="0"/>
                    <a:pt x="48" y="0"/>
                  </a:cubicBez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74" name="Rectangle 151"/>
            <p:cNvSpPr>
              <a:spLocks noChangeArrowheads="1"/>
            </p:cNvSpPr>
            <p:nvPr/>
          </p:nvSpPr>
          <p:spPr bwMode="auto">
            <a:xfrm>
              <a:off x="905" y="1619"/>
              <a:ext cx="6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線形</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375" name="Rectangle 152"/>
            <p:cNvSpPr>
              <a:spLocks noChangeArrowheads="1"/>
            </p:cNvSpPr>
            <p:nvPr/>
          </p:nvSpPr>
          <p:spPr bwMode="auto">
            <a:xfrm>
              <a:off x="1008" y="1619"/>
              <a:ext cx="3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376" name="Rectangle 153"/>
            <p:cNvSpPr>
              <a:spLocks noChangeArrowheads="1"/>
            </p:cNvSpPr>
            <p:nvPr/>
          </p:nvSpPr>
          <p:spPr bwMode="auto">
            <a:xfrm>
              <a:off x="1022" y="1619"/>
              <a:ext cx="338"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ジェネリック医薬品普及率（金額）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377" name="Rectangle 154"/>
            <p:cNvSpPr>
              <a:spLocks noChangeArrowheads="1"/>
            </p:cNvSpPr>
            <p:nvPr/>
          </p:nvSpPr>
          <p:spPr bwMode="auto">
            <a:xfrm>
              <a:off x="1634" y="1619"/>
              <a:ext cx="3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378" name="Freeform 155"/>
            <p:cNvSpPr>
              <a:spLocks noEditPoints="1"/>
            </p:cNvSpPr>
            <p:nvPr/>
          </p:nvSpPr>
          <p:spPr bwMode="auto">
            <a:xfrm>
              <a:off x="240" y="1384"/>
              <a:ext cx="3847" cy="1559"/>
            </a:xfrm>
            <a:custGeom>
              <a:avLst/>
              <a:gdLst>
                <a:gd name="T0" fmla="*/ 0 w 28652"/>
                <a:gd name="T1" fmla="*/ 12 h 11396"/>
                <a:gd name="T2" fmla="*/ 12 w 28652"/>
                <a:gd name="T3" fmla="*/ 0 h 11396"/>
                <a:gd name="T4" fmla="*/ 28640 w 28652"/>
                <a:gd name="T5" fmla="*/ 0 h 11396"/>
                <a:gd name="T6" fmla="*/ 28652 w 28652"/>
                <a:gd name="T7" fmla="*/ 12 h 11396"/>
                <a:gd name="T8" fmla="*/ 28652 w 28652"/>
                <a:gd name="T9" fmla="*/ 11384 h 11396"/>
                <a:gd name="T10" fmla="*/ 28640 w 28652"/>
                <a:gd name="T11" fmla="*/ 11396 h 11396"/>
                <a:gd name="T12" fmla="*/ 12 w 28652"/>
                <a:gd name="T13" fmla="*/ 11396 h 11396"/>
                <a:gd name="T14" fmla="*/ 0 w 28652"/>
                <a:gd name="T15" fmla="*/ 11384 h 11396"/>
                <a:gd name="T16" fmla="*/ 0 w 28652"/>
                <a:gd name="T17" fmla="*/ 12 h 11396"/>
                <a:gd name="T18" fmla="*/ 24 w 28652"/>
                <a:gd name="T19" fmla="*/ 11384 h 11396"/>
                <a:gd name="T20" fmla="*/ 12 w 28652"/>
                <a:gd name="T21" fmla="*/ 11372 h 11396"/>
                <a:gd name="T22" fmla="*/ 28640 w 28652"/>
                <a:gd name="T23" fmla="*/ 11372 h 11396"/>
                <a:gd name="T24" fmla="*/ 28628 w 28652"/>
                <a:gd name="T25" fmla="*/ 11384 h 11396"/>
                <a:gd name="T26" fmla="*/ 28628 w 28652"/>
                <a:gd name="T27" fmla="*/ 12 h 11396"/>
                <a:gd name="T28" fmla="*/ 28640 w 28652"/>
                <a:gd name="T29" fmla="*/ 24 h 11396"/>
                <a:gd name="T30" fmla="*/ 12 w 28652"/>
                <a:gd name="T31" fmla="*/ 24 h 11396"/>
                <a:gd name="T32" fmla="*/ 24 w 28652"/>
                <a:gd name="T33" fmla="*/ 12 h 11396"/>
                <a:gd name="T34" fmla="*/ 24 w 28652"/>
                <a:gd name="T35" fmla="*/ 11384 h 1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652" h="11396">
                  <a:moveTo>
                    <a:pt x="0" y="12"/>
                  </a:moveTo>
                  <a:cubicBezTo>
                    <a:pt x="0" y="6"/>
                    <a:pt x="6" y="0"/>
                    <a:pt x="12" y="0"/>
                  </a:cubicBezTo>
                  <a:lnTo>
                    <a:pt x="28640" y="0"/>
                  </a:lnTo>
                  <a:cubicBezTo>
                    <a:pt x="28647" y="0"/>
                    <a:pt x="28652" y="6"/>
                    <a:pt x="28652" y="12"/>
                  </a:cubicBezTo>
                  <a:lnTo>
                    <a:pt x="28652" y="11384"/>
                  </a:lnTo>
                  <a:cubicBezTo>
                    <a:pt x="28652" y="11391"/>
                    <a:pt x="28647" y="11396"/>
                    <a:pt x="28640" y="11396"/>
                  </a:cubicBezTo>
                  <a:lnTo>
                    <a:pt x="12" y="11396"/>
                  </a:lnTo>
                  <a:cubicBezTo>
                    <a:pt x="6" y="11396"/>
                    <a:pt x="0" y="11391"/>
                    <a:pt x="0" y="11384"/>
                  </a:cubicBezTo>
                  <a:lnTo>
                    <a:pt x="0" y="12"/>
                  </a:lnTo>
                  <a:close/>
                  <a:moveTo>
                    <a:pt x="24" y="11384"/>
                  </a:moveTo>
                  <a:lnTo>
                    <a:pt x="12" y="11372"/>
                  </a:lnTo>
                  <a:lnTo>
                    <a:pt x="28640" y="11372"/>
                  </a:lnTo>
                  <a:lnTo>
                    <a:pt x="28628" y="11384"/>
                  </a:lnTo>
                  <a:lnTo>
                    <a:pt x="28628" y="12"/>
                  </a:lnTo>
                  <a:lnTo>
                    <a:pt x="28640" y="24"/>
                  </a:lnTo>
                  <a:lnTo>
                    <a:pt x="12" y="24"/>
                  </a:lnTo>
                  <a:lnTo>
                    <a:pt x="24" y="12"/>
                  </a:lnTo>
                  <a:lnTo>
                    <a:pt x="24" y="11384"/>
                  </a:lnTo>
                  <a:close/>
                </a:path>
              </a:pathLst>
            </a:custGeom>
            <a:solidFill>
              <a:srgbClr val="7F7F7F"/>
            </a:solidFill>
            <a:ln w="0" cap="flat">
              <a:solidFill>
                <a:srgbClr val="7F7F7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53379" name="Group 158"/>
          <p:cNvGrpSpPr>
            <a:grpSpLocks noChangeAspect="1"/>
          </p:cNvGrpSpPr>
          <p:nvPr/>
        </p:nvGrpSpPr>
        <p:grpSpPr bwMode="auto">
          <a:xfrm>
            <a:off x="381000" y="5816600"/>
            <a:ext cx="6119813" cy="2478088"/>
            <a:chOff x="240" y="3664"/>
            <a:chExt cx="3855" cy="1561"/>
          </a:xfrm>
        </p:grpSpPr>
        <p:sp>
          <p:nvSpPr>
            <p:cNvPr id="53380" name="AutoShape 157"/>
            <p:cNvSpPr>
              <a:spLocks noChangeAspect="1" noChangeArrowheads="1" noTextEdit="1"/>
            </p:cNvSpPr>
            <p:nvPr/>
          </p:nvSpPr>
          <p:spPr bwMode="auto">
            <a:xfrm>
              <a:off x="240" y="3664"/>
              <a:ext cx="3855" cy="1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81" name="Rectangle 159"/>
            <p:cNvSpPr>
              <a:spLocks noChangeArrowheads="1"/>
            </p:cNvSpPr>
            <p:nvPr/>
          </p:nvSpPr>
          <p:spPr bwMode="auto">
            <a:xfrm>
              <a:off x="241" y="3665"/>
              <a:ext cx="3853" cy="15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82" name="Rectangle 160"/>
            <p:cNvSpPr>
              <a:spLocks noChangeArrowheads="1"/>
            </p:cNvSpPr>
            <p:nvPr/>
          </p:nvSpPr>
          <p:spPr bwMode="auto">
            <a:xfrm>
              <a:off x="617" y="4020"/>
              <a:ext cx="3173" cy="9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83" name="Freeform 161"/>
            <p:cNvSpPr>
              <a:spLocks noEditPoints="1"/>
            </p:cNvSpPr>
            <p:nvPr/>
          </p:nvSpPr>
          <p:spPr bwMode="auto">
            <a:xfrm>
              <a:off x="617" y="4018"/>
              <a:ext cx="3173" cy="765"/>
            </a:xfrm>
            <a:custGeom>
              <a:avLst/>
              <a:gdLst>
                <a:gd name="T0" fmla="*/ 0 w 3173"/>
                <a:gd name="T1" fmla="*/ 761 h 765"/>
                <a:gd name="T2" fmla="*/ 3173 w 3173"/>
                <a:gd name="T3" fmla="*/ 761 h 765"/>
                <a:gd name="T4" fmla="*/ 3173 w 3173"/>
                <a:gd name="T5" fmla="*/ 765 h 765"/>
                <a:gd name="T6" fmla="*/ 0 w 3173"/>
                <a:gd name="T7" fmla="*/ 765 h 765"/>
                <a:gd name="T8" fmla="*/ 0 w 3173"/>
                <a:gd name="T9" fmla="*/ 761 h 765"/>
                <a:gd name="T10" fmla="*/ 0 w 3173"/>
                <a:gd name="T11" fmla="*/ 609 h 765"/>
                <a:gd name="T12" fmla="*/ 3173 w 3173"/>
                <a:gd name="T13" fmla="*/ 609 h 765"/>
                <a:gd name="T14" fmla="*/ 3173 w 3173"/>
                <a:gd name="T15" fmla="*/ 612 h 765"/>
                <a:gd name="T16" fmla="*/ 0 w 3173"/>
                <a:gd name="T17" fmla="*/ 612 h 765"/>
                <a:gd name="T18" fmla="*/ 0 w 3173"/>
                <a:gd name="T19" fmla="*/ 609 h 765"/>
                <a:gd name="T20" fmla="*/ 0 w 3173"/>
                <a:gd name="T21" fmla="*/ 457 h 765"/>
                <a:gd name="T22" fmla="*/ 3173 w 3173"/>
                <a:gd name="T23" fmla="*/ 457 h 765"/>
                <a:gd name="T24" fmla="*/ 3173 w 3173"/>
                <a:gd name="T25" fmla="*/ 460 h 765"/>
                <a:gd name="T26" fmla="*/ 0 w 3173"/>
                <a:gd name="T27" fmla="*/ 460 h 765"/>
                <a:gd name="T28" fmla="*/ 0 w 3173"/>
                <a:gd name="T29" fmla="*/ 457 h 765"/>
                <a:gd name="T30" fmla="*/ 0 w 3173"/>
                <a:gd name="T31" fmla="*/ 305 h 765"/>
                <a:gd name="T32" fmla="*/ 3173 w 3173"/>
                <a:gd name="T33" fmla="*/ 305 h 765"/>
                <a:gd name="T34" fmla="*/ 3173 w 3173"/>
                <a:gd name="T35" fmla="*/ 308 h 765"/>
                <a:gd name="T36" fmla="*/ 0 w 3173"/>
                <a:gd name="T37" fmla="*/ 308 h 765"/>
                <a:gd name="T38" fmla="*/ 0 w 3173"/>
                <a:gd name="T39" fmla="*/ 305 h 765"/>
                <a:gd name="T40" fmla="*/ 0 w 3173"/>
                <a:gd name="T41" fmla="*/ 153 h 765"/>
                <a:gd name="T42" fmla="*/ 3173 w 3173"/>
                <a:gd name="T43" fmla="*/ 153 h 765"/>
                <a:gd name="T44" fmla="*/ 3173 w 3173"/>
                <a:gd name="T45" fmla="*/ 156 h 765"/>
                <a:gd name="T46" fmla="*/ 0 w 3173"/>
                <a:gd name="T47" fmla="*/ 156 h 765"/>
                <a:gd name="T48" fmla="*/ 0 w 3173"/>
                <a:gd name="T49" fmla="*/ 153 h 765"/>
                <a:gd name="T50" fmla="*/ 0 w 3173"/>
                <a:gd name="T51" fmla="*/ 0 h 765"/>
                <a:gd name="T52" fmla="*/ 3173 w 3173"/>
                <a:gd name="T53" fmla="*/ 0 h 765"/>
                <a:gd name="T54" fmla="*/ 3173 w 3173"/>
                <a:gd name="T55" fmla="*/ 4 h 765"/>
                <a:gd name="T56" fmla="*/ 0 w 3173"/>
                <a:gd name="T57" fmla="*/ 4 h 765"/>
                <a:gd name="T58" fmla="*/ 0 w 3173"/>
                <a:gd name="T59"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73" h="765">
                  <a:moveTo>
                    <a:pt x="0" y="761"/>
                  </a:moveTo>
                  <a:lnTo>
                    <a:pt x="3173" y="761"/>
                  </a:lnTo>
                  <a:lnTo>
                    <a:pt x="3173" y="765"/>
                  </a:lnTo>
                  <a:lnTo>
                    <a:pt x="0" y="765"/>
                  </a:lnTo>
                  <a:lnTo>
                    <a:pt x="0" y="761"/>
                  </a:lnTo>
                  <a:close/>
                  <a:moveTo>
                    <a:pt x="0" y="609"/>
                  </a:moveTo>
                  <a:lnTo>
                    <a:pt x="3173" y="609"/>
                  </a:lnTo>
                  <a:lnTo>
                    <a:pt x="3173" y="612"/>
                  </a:lnTo>
                  <a:lnTo>
                    <a:pt x="0" y="612"/>
                  </a:lnTo>
                  <a:lnTo>
                    <a:pt x="0" y="609"/>
                  </a:lnTo>
                  <a:close/>
                  <a:moveTo>
                    <a:pt x="0" y="457"/>
                  </a:moveTo>
                  <a:lnTo>
                    <a:pt x="3173" y="457"/>
                  </a:lnTo>
                  <a:lnTo>
                    <a:pt x="3173" y="460"/>
                  </a:lnTo>
                  <a:lnTo>
                    <a:pt x="0" y="460"/>
                  </a:lnTo>
                  <a:lnTo>
                    <a:pt x="0" y="457"/>
                  </a:lnTo>
                  <a:close/>
                  <a:moveTo>
                    <a:pt x="0" y="305"/>
                  </a:moveTo>
                  <a:lnTo>
                    <a:pt x="3173" y="305"/>
                  </a:lnTo>
                  <a:lnTo>
                    <a:pt x="3173" y="308"/>
                  </a:lnTo>
                  <a:lnTo>
                    <a:pt x="0" y="308"/>
                  </a:lnTo>
                  <a:lnTo>
                    <a:pt x="0" y="305"/>
                  </a:lnTo>
                  <a:close/>
                  <a:moveTo>
                    <a:pt x="0" y="153"/>
                  </a:moveTo>
                  <a:lnTo>
                    <a:pt x="3173" y="153"/>
                  </a:lnTo>
                  <a:lnTo>
                    <a:pt x="3173" y="156"/>
                  </a:lnTo>
                  <a:lnTo>
                    <a:pt x="0" y="156"/>
                  </a:lnTo>
                  <a:lnTo>
                    <a:pt x="0" y="153"/>
                  </a:lnTo>
                  <a:close/>
                  <a:moveTo>
                    <a:pt x="0" y="0"/>
                  </a:moveTo>
                  <a:lnTo>
                    <a:pt x="3173" y="0"/>
                  </a:lnTo>
                  <a:lnTo>
                    <a:pt x="3173" y="4"/>
                  </a:lnTo>
                  <a:lnTo>
                    <a:pt x="0" y="4"/>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84" name="Freeform 162"/>
            <p:cNvSpPr>
              <a:spLocks noEditPoints="1"/>
            </p:cNvSpPr>
            <p:nvPr/>
          </p:nvSpPr>
          <p:spPr bwMode="auto">
            <a:xfrm>
              <a:off x="697" y="4740"/>
              <a:ext cx="3014" cy="193"/>
            </a:xfrm>
            <a:custGeom>
              <a:avLst/>
              <a:gdLst>
                <a:gd name="T0" fmla="*/ 0 w 3014"/>
                <a:gd name="T1" fmla="*/ 0 h 193"/>
                <a:gd name="T2" fmla="*/ 106 w 3014"/>
                <a:gd name="T3" fmla="*/ 0 h 193"/>
                <a:gd name="T4" fmla="*/ 106 w 3014"/>
                <a:gd name="T5" fmla="*/ 193 h 193"/>
                <a:gd name="T6" fmla="*/ 0 w 3014"/>
                <a:gd name="T7" fmla="*/ 193 h 193"/>
                <a:gd name="T8" fmla="*/ 0 w 3014"/>
                <a:gd name="T9" fmla="*/ 0 h 193"/>
                <a:gd name="T10" fmla="*/ 264 w 3014"/>
                <a:gd name="T11" fmla="*/ 18 h 193"/>
                <a:gd name="T12" fmla="*/ 370 w 3014"/>
                <a:gd name="T13" fmla="*/ 18 h 193"/>
                <a:gd name="T14" fmla="*/ 370 w 3014"/>
                <a:gd name="T15" fmla="*/ 193 h 193"/>
                <a:gd name="T16" fmla="*/ 264 w 3014"/>
                <a:gd name="T17" fmla="*/ 193 h 193"/>
                <a:gd name="T18" fmla="*/ 264 w 3014"/>
                <a:gd name="T19" fmla="*/ 18 h 193"/>
                <a:gd name="T20" fmla="*/ 529 w 3014"/>
                <a:gd name="T21" fmla="*/ 15 h 193"/>
                <a:gd name="T22" fmla="*/ 634 w 3014"/>
                <a:gd name="T23" fmla="*/ 15 h 193"/>
                <a:gd name="T24" fmla="*/ 634 w 3014"/>
                <a:gd name="T25" fmla="*/ 193 h 193"/>
                <a:gd name="T26" fmla="*/ 529 w 3014"/>
                <a:gd name="T27" fmla="*/ 193 h 193"/>
                <a:gd name="T28" fmla="*/ 529 w 3014"/>
                <a:gd name="T29" fmla="*/ 15 h 193"/>
                <a:gd name="T30" fmla="*/ 793 w 3014"/>
                <a:gd name="T31" fmla="*/ 9 h 193"/>
                <a:gd name="T32" fmla="*/ 899 w 3014"/>
                <a:gd name="T33" fmla="*/ 9 h 193"/>
                <a:gd name="T34" fmla="*/ 899 w 3014"/>
                <a:gd name="T35" fmla="*/ 193 h 193"/>
                <a:gd name="T36" fmla="*/ 793 w 3014"/>
                <a:gd name="T37" fmla="*/ 193 h 193"/>
                <a:gd name="T38" fmla="*/ 793 w 3014"/>
                <a:gd name="T39" fmla="*/ 9 h 193"/>
                <a:gd name="T40" fmla="*/ 1057 w 3014"/>
                <a:gd name="T41" fmla="*/ 17 h 193"/>
                <a:gd name="T42" fmla="*/ 1163 w 3014"/>
                <a:gd name="T43" fmla="*/ 17 h 193"/>
                <a:gd name="T44" fmla="*/ 1163 w 3014"/>
                <a:gd name="T45" fmla="*/ 193 h 193"/>
                <a:gd name="T46" fmla="*/ 1057 w 3014"/>
                <a:gd name="T47" fmla="*/ 193 h 193"/>
                <a:gd name="T48" fmla="*/ 1057 w 3014"/>
                <a:gd name="T49" fmla="*/ 17 h 193"/>
                <a:gd name="T50" fmla="*/ 1322 w 3014"/>
                <a:gd name="T51" fmla="*/ 22 h 193"/>
                <a:gd name="T52" fmla="*/ 1427 w 3014"/>
                <a:gd name="T53" fmla="*/ 22 h 193"/>
                <a:gd name="T54" fmla="*/ 1427 w 3014"/>
                <a:gd name="T55" fmla="*/ 193 h 193"/>
                <a:gd name="T56" fmla="*/ 1322 w 3014"/>
                <a:gd name="T57" fmla="*/ 193 h 193"/>
                <a:gd name="T58" fmla="*/ 1322 w 3014"/>
                <a:gd name="T59" fmla="*/ 22 h 193"/>
                <a:gd name="T60" fmla="*/ 1586 w 3014"/>
                <a:gd name="T61" fmla="*/ 22 h 193"/>
                <a:gd name="T62" fmla="*/ 1692 w 3014"/>
                <a:gd name="T63" fmla="*/ 22 h 193"/>
                <a:gd name="T64" fmla="*/ 1692 w 3014"/>
                <a:gd name="T65" fmla="*/ 193 h 193"/>
                <a:gd name="T66" fmla="*/ 1586 w 3014"/>
                <a:gd name="T67" fmla="*/ 193 h 193"/>
                <a:gd name="T68" fmla="*/ 1586 w 3014"/>
                <a:gd name="T69" fmla="*/ 22 h 193"/>
                <a:gd name="T70" fmla="*/ 1850 w 3014"/>
                <a:gd name="T71" fmla="*/ 28 h 193"/>
                <a:gd name="T72" fmla="*/ 1956 w 3014"/>
                <a:gd name="T73" fmla="*/ 28 h 193"/>
                <a:gd name="T74" fmla="*/ 1956 w 3014"/>
                <a:gd name="T75" fmla="*/ 193 h 193"/>
                <a:gd name="T76" fmla="*/ 1850 w 3014"/>
                <a:gd name="T77" fmla="*/ 193 h 193"/>
                <a:gd name="T78" fmla="*/ 1850 w 3014"/>
                <a:gd name="T79" fmla="*/ 28 h 193"/>
                <a:gd name="T80" fmla="*/ 2115 w 3014"/>
                <a:gd name="T81" fmla="*/ 14 h 193"/>
                <a:gd name="T82" fmla="*/ 2221 w 3014"/>
                <a:gd name="T83" fmla="*/ 14 h 193"/>
                <a:gd name="T84" fmla="*/ 2221 w 3014"/>
                <a:gd name="T85" fmla="*/ 193 h 193"/>
                <a:gd name="T86" fmla="*/ 2115 w 3014"/>
                <a:gd name="T87" fmla="*/ 193 h 193"/>
                <a:gd name="T88" fmla="*/ 2115 w 3014"/>
                <a:gd name="T89" fmla="*/ 14 h 193"/>
                <a:gd name="T90" fmla="*/ 2379 w 3014"/>
                <a:gd name="T91" fmla="*/ 42 h 193"/>
                <a:gd name="T92" fmla="*/ 2485 w 3014"/>
                <a:gd name="T93" fmla="*/ 42 h 193"/>
                <a:gd name="T94" fmla="*/ 2485 w 3014"/>
                <a:gd name="T95" fmla="*/ 193 h 193"/>
                <a:gd name="T96" fmla="*/ 2379 w 3014"/>
                <a:gd name="T97" fmla="*/ 193 h 193"/>
                <a:gd name="T98" fmla="*/ 2379 w 3014"/>
                <a:gd name="T99" fmla="*/ 42 h 193"/>
                <a:gd name="T100" fmla="*/ 2644 w 3014"/>
                <a:gd name="T101" fmla="*/ 40 h 193"/>
                <a:gd name="T102" fmla="*/ 2749 w 3014"/>
                <a:gd name="T103" fmla="*/ 40 h 193"/>
                <a:gd name="T104" fmla="*/ 2749 w 3014"/>
                <a:gd name="T105" fmla="*/ 193 h 193"/>
                <a:gd name="T106" fmla="*/ 2644 w 3014"/>
                <a:gd name="T107" fmla="*/ 193 h 193"/>
                <a:gd name="T108" fmla="*/ 2644 w 3014"/>
                <a:gd name="T109" fmla="*/ 40 h 193"/>
                <a:gd name="T110" fmla="*/ 2908 w 3014"/>
                <a:gd name="T111" fmla="*/ 28 h 193"/>
                <a:gd name="T112" fmla="*/ 3014 w 3014"/>
                <a:gd name="T113" fmla="*/ 28 h 193"/>
                <a:gd name="T114" fmla="*/ 3014 w 3014"/>
                <a:gd name="T115" fmla="*/ 193 h 193"/>
                <a:gd name="T116" fmla="*/ 2908 w 3014"/>
                <a:gd name="T117" fmla="*/ 193 h 193"/>
                <a:gd name="T118" fmla="*/ 2908 w 3014"/>
                <a:gd name="T119" fmla="*/ 2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14" h="193">
                  <a:moveTo>
                    <a:pt x="0" y="0"/>
                  </a:moveTo>
                  <a:lnTo>
                    <a:pt x="106" y="0"/>
                  </a:lnTo>
                  <a:lnTo>
                    <a:pt x="106" y="193"/>
                  </a:lnTo>
                  <a:lnTo>
                    <a:pt x="0" y="193"/>
                  </a:lnTo>
                  <a:lnTo>
                    <a:pt x="0" y="0"/>
                  </a:lnTo>
                  <a:close/>
                  <a:moveTo>
                    <a:pt x="264" y="18"/>
                  </a:moveTo>
                  <a:lnTo>
                    <a:pt x="370" y="18"/>
                  </a:lnTo>
                  <a:lnTo>
                    <a:pt x="370" y="193"/>
                  </a:lnTo>
                  <a:lnTo>
                    <a:pt x="264" y="193"/>
                  </a:lnTo>
                  <a:lnTo>
                    <a:pt x="264" y="18"/>
                  </a:lnTo>
                  <a:close/>
                  <a:moveTo>
                    <a:pt x="529" y="15"/>
                  </a:moveTo>
                  <a:lnTo>
                    <a:pt x="634" y="15"/>
                  </a:lnTo>
                  <a:lnTo>
                    <a:pt x="634" y="193"/>
                  </a:lnTo>
                  <a:lnTo>
                    <a:pt x="529" y="193"/>
                  </a:lnTo>
                  <a:lnTo>
                    <a:pt x="529" y="15"/>
                  </a:lnTo>
                  <a:close/>
                  <a:moveTo>
                    <a:pt x="793" y="9"/>
                  </a:moveTo>
                  <a:lnTo>
                    <a:pt x="899" y="9"/>
                  </a:lnTo>
                  <a:lnTo>
                    <a:pt x="899" y="193"/>
                  </a:lnTo>
                  <a:lnTo>
                    <a:pt x="793" y="193"/>
                  </a:lnTo>
                  <a:lnTo>
                    <a:pt x="793" y="9"/>
                  </a:lnTo>
                  <a:close/>
                  <a:moveTo>
                    <a:pt x="1057" y="17"/>
                  </a:moveTo>
                  <a:lnTo>
                    <a:pt x="1163" y="17"/>
                  </a:lnTo>
                  <a:lnTo>
                    <a:pt x="1163" y="193"/>
                  </a:lnTo>
                  <a:lnTo>
                    <a:pt x="1057" y="193"/>
                  </a:lnTo>
                  <a:lnTo>
                    <a:pt x="1057" y="17"/>
                  </a:lnTo>
                  <a:close/>
                  <a:moveTo>
                    <a:pt x="1322" y="22"/>
                  </a:moveTo>
                  <a:lnTo>
                    <a:pt x="1427" y="22"/>
                  </a:lnTo>
                  <a:lnTo>
                    <a:pt x="1427" y="193"/>
                  </a:lnTo>
                  <a:lnTo>
                    <a:pt x="1322" y="193"/>
                  </a:lnTo>
                  <a:lnTo>
                    <a:pt x="1322" y="22"/>
                  </a:lnTo>
                  <a:close/>
                  <a:moveTo>
                    <a:pt x="1586" y="22"/>
                  </a:moveTo>
                  <a:lnTo>
                    <a:pt x="1692" y="22"/>
                  </a:lnTo>
                  <a:lnTo>
                    <a:pt x="1692" y="193"/>
                  </a:lnTo>
                  <a:lnTo>
                    <a:pt x="1586" y="193"/>
                  </a:lnTo>
                  <a:lnTo>
                    <a:pt x="1586" y="22"/>
                  </a:lnTo>
                  <a:close/>
                  <a:moveTo>
                    <a:pt x="1850" y="28"/>
                  </a:moveTo>
                  <a:lnTo>
                    <a:pt x="1956" y="28"/>
                  </a:lnTo>
                  <a:lnTo>
                    <a:pt x="1956" y="193"/>
                  </a:lnTo>
                  <a:lnTo>
                    <a:pt x="1850" y="193"/>
                  </a:lnTo>
                  <a:lnTo>
                    <a:pt x="1850" y="28"/>
                  </a:lnTo>
                  <a:close/>
                  <a:moveTo>
                    <a:pt x="2115" y="14"/>
                  </a:moveTo>
                  <a:lnTo>
                    <a:pt x="2221" y="14"/>
                  </a:lnTo>
                  <a:lnTo>
                    <a:pt x="2221" y="193"/>
                  </a:lnTo>
                  <a:lnTo>
                    <a:pt x="2115" y="193"/>
                  </a:lnTo>
                  <a:lnTo>
                    <a:pt x="2115" y="14"/>
                  </a:lnTo>
                  <a:close/>
                  <a:moveTo>
                    <a:pt x="2379" y="42"/>
                  </a:moveTo>
                  <a:lnTo>
                    <a:pt x="2485" y="42"/>
                  </a:lnTo>
                  <a:lnTo>
                    <a:pt x="2485" y="193"/>
                  </a:lnTo>
                  <a:lnTo>
                    <a:pt x="2379" y="193"/>
                  </a:lnTo>
                  <a:lnTo>
                    <a:pt x="2379" y="42"/>
                  </a:lnTo>
                  <a:close/>
                  <a:moveTo>
                    <a:pt x="2644" y="40"/>
                  </a:moveTo>
                  <a:lnTo>
                    <a:pt x="2749" y="40"/>
                  </a:lnTo>
                  <a:lnTo>
                    <a:pt x="2749" y="193"/>
                  </a:lnTo>
                  <a:lnTo>
                    <a:pt x="2644" y="193"/>
                  </a:lnTo>
                  <a:lnTo>
                    <a:pt x="2644" y="40"/>
                  </a:lnTo>
                  <a:close/>
                  <a:moveTo>
                    <a:pt x="2908" y="28"/>
                  </a:moveTo>
                  <a:lnTo>
                    <a:pt x="3014" y="28"/>
                  </a:lnTo>
                  <a:lnTo>
                    <a:pt x="3014" y="193"/>
                  </a:lnTo>
                  <a:lnTo>
                    <a:pt x="2908" y="193"/>
                  </a:lnTo>
                  <a:lnTo>
                    <a:pt x="2908" y="28"/>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85" name="Freeform 163"/>
            <p:cNvSpPr>
              <a:spLocks noEditPoints="1"/>
            </p:cNvSpPr>
            <p:nvPr/>
          </p:nvSpPr>
          <p:spPr bwMode="auto">
            <a:xfrm>
              <a:off x="697" y="4481"/>
              <a:ext cx="3014" cy="301"/>
            </a:xfrm>
            <a:custGeom>
              <a:avLst/>
              <a:gdLst>
                <a:gd name="T0" fmla="*/ 0 w 3014"/>
                <a:gd name="T1" fmla="*/ 0 h 301"/>
                <a:gd name="T2" fmla="*/ 106 w 3014"/>
                <a:gd name="T3" fmla="*/ 0 h 301"/>
                <a:gd name="T4" fmla="*/ 106 w 3014"/>
                <a:gd name="T5" fmla="*/ 259 h 301"/>
                <a:gd name="T6" fmla="*/ 0 w 3014"/>
                <a:gd name="T7" fmla="*/ 259 h 301"/>
                <a:gd name="T8" fmla="*/ 0 w 3014"/>
                <a:gd name="T9" fmla="*/ 0 h 301"/>
                <a:gd name="T10" fmla="*/ 264 w 3014"/>
                <a:gd name="T11" fmla="*/ 76 h 301"/>
                <a:gd name="T12" fmla="*/ 370 w 3014"/>
                <a:gd name="T13" fmla="*/ 76 h 301"/>
                <a:gd name="T14" fmla="*/ 370 w 3014"/>
                <a:gd name="T15" fmla="*/ 277 h 301"/>
                <a:gd name="T16" fmla="*/ 264 w 3014"/>
                <a:gd name="T17" fmla="*/ 277 h 301"/>
                <a:gd name="T18" fmla="*/ 264 w 3014"/>
                <a:gd name="T19" fmla="*/ 76 h 301"/>
                <a:gd name="T20" fmla="*/ 529 w 3014"/>
                <a:gd name="T21" fmla="*/ 91 h 301"/>
                <a:gd name="T22" fmla="*/ 634 w 3014"/>
                <a:gd name="T23" fmla="*/ 91 h 301"/>
                <a:gd name="T24" fmla="*/ 634 w 3014"/>
                <a:gd name="T25" fmla="*/ 274 h 301"/>
                <a:gd name="T26" fmla="*/ 529 w 3014"/>
                <a:gd name="T27" fmla="*/ 274 h 301"/>
                <a:gd name="T28" fmla="*/ 529 w 3014"/>
                <a:gd name="T29" fmla="*/ 91 h 301"/>
                <a:gd name="T30" fmla="*/ 793 w 3014"/>
                <a:gd name="T31" fmla="*/ 23 h 301"/>
                <a:gd name="T32" fmla="*/ 899 w 3014"/>
                <a:gd name="T33" fmla="*/ 23 h 301"/>
                <a:gd name="T34" fmla="*/ 899 w 3014"/>
                <a:gd name="T35" fmla="*/ 268 h 301"/>
                <a:gd name="T36" fmla="*/ 793 w 3014"/>
                <a:gd name="T37" fmla="*/ 268 h 301"/>
                <a:gd name="T38" fmla="*/ 793 w 3014"/>
                <a:gd name="T39" fmla="*/ 23 h 301"/>
                <a:gd name="T40" fmla="*/ 1057 w 3014"/>
                <a:gd name="T41" fmla="*/ 98 h 301"/>
                <a:gd name="T42" fmla="*/ 1163 w 3014"/>
                <a:gd name="T43" fmla="*/ 98 h 301"/>
                <a:gd name="T44" fmla="*/ 1163 w 3014"/>
                <a:gd name="T45" fmla="*/ 276 h 301"/>
                <a:gd name="T46" fmla="*/ 1057 w 3014"/>
                <a:gd name="T47" fmla="*/ 276 h 301"/>
                <a:gd name="T48" fmla="*/ 1057 w 3014"/>
                <a:gd name="T49" fmla="*/ 98 h 301"/>
                <a:gd name="T50" fmla="*/ 1322 w 3014"/>
                <a:gd name="T51" fmla="*/ 100 h 301"/>
                <a:gd name="T52" fmla="*/ 1427 w 3014"/>
                <a:gd name="T53" fmla="*/ 100 h 301"/>
                <a:gd name="T54" fmla="*/ 1427 w 3014"/>
                <a:gd name="T55" fmla="*/ 281 h 301"/>
                <a:gd name="T56" fmla="*/ 1322 w 3014"/>
                <a:gd name="T57" fmla="*/ 281 h 301"/>
                <a:gd name="T58" fmla="*/ 1322 w 3014"/>
                <a:gd name="T59" fmla="*/ 100 h 301"/>
                <a:gd name="T60" fmla="*/ 1586 w 3014"/>
                <a:gd name="T61" fmla="*/ 37 h 301"/>
                <a:gd name="T62" fmla="*/ 1692 w 3014"/>
                <a:gd name="T63" fmla="*/ 37 h 301"/>
                <a:gd name="T64" fmla="*/ 1692 w 3014"/>
                <a:gd name="T65" fmla="*/ 281 h 301"/>
                <a:gd name="T66" fmla="*/ 1586 w 3014"/>
                <a:gd name="T67" fmla="*/ 281 h 301"/>
                <a:gd name="T68" fmla="*/ 1586 w 3014"/>
                <a:gd name="T69" fmla="*/ 37 h 301"/>
                <a:gd name="T70" fmla="*/ 1850 w 3014"/>
                <a:gd name="T71" fmla="*/ 119 h 301"/>
                <a:gd name="T72" fmla="*/ 1956 w 3014"/>
                <a:gd name="T73" fmla="*/ 119 h 301"/>
                <a:gd name="T74" fmla="*/ 1956 w 3014"/>
                <a:gd name="T75" fmla="*/ 287 h 301"/>
                <a:gd name="T76" fmla="*/ 1850 w 3014"/>
                <a:gd name="T77" fmla="*/ 287 h 301"/>
                <a:gd name="T78" fmla="*/ 1850 w 3014"/>
                <a:gd name="T79" fmla="*/ 119 h 301"/>
                <a:gd name="T80" fmla="*/ 2115 w 3014"/>
                <a:gd name="T81" fmla="*/ 52 h 301"/>
                <a:gd name="T82" fmla="*/ 2221 w 3014"/>
                <a:gd name="T83" fmla="*/ 52 h 301"/>
                <a:gd name="T84" fmla="*/ 2221 w 3014"/>
                <a:gd name="T85" fmla="*/ 273 h 301"/>
                <a:gd name="T86" fmla="*/ 2115 w 3014"/>
                <a:gd name="T87" fmla="*/ 273 h 301"/>
                <a:gd name="T88" fmla="*/ 2115 w 3014"/>
                <a:gd name="T89" fmla="*/ 52 h 301"/>
                <a:gd name="T90" fmla="*/ 2379 w 3014"/>
                <a:gd name="T91" fmla="*/ 52 h 301"/>
                <a:gd name="T92" fmla="*/ 2485 w 3014"/>
                <a:gd name="T93" fmla="*/ 52 h 301"/>
                <a:gd name="T94" fmla="*/ 2485 w 3014"/>
                <a:gd name="T95" fmla="*/ 301 h 301"/>
                <a:gd name="T96" fmla="*/ 2379 w 3014"/>
                <a:gd name="T97" fmla="*/ 301 h 301"/>
                <a:gd name="T98" fmla="*/ 2379 w 3014"/>
                <a:gd name="T99" fmla="*/ 52 h 301"/>
                <a:gd name="T100" fmla="*/ 2644 w 3014"/>
                <a:gd name="T101" fmla="*/ 131 h 301"/>
                <a:gd name="T102" fmla="*/ 2749 w 3014"/>
                <a:gd name="T103" fmla="*/ 131 h 301"/>
                <a:gd name="T104" fmla="*/ 2749 w 3014"/>
                <a:gd name="T105" fmla="*/ 299 h 301"/>
                <a:gd name="T106" fmla="*/ 2644 w 3014"/>
                <a:gd name="T107" fmla="*/ 299 h 301"/>
                <a:gd name="T108" fmla="*/ 2644 w 3014"/>
                <a:gd name="T109" fmla="*/ 131 h 301"/>
                <a:gd name="T110" fmla="*/ 2908 w 3014"/>
                <a:gd name="T111" fmla="*/ 91 h 301"/>
                <a:gd name="T112" fmla="*/ 3014 w 3014"/>
                <a:gd name="T113" fmla="*/ 91 h 301"/>
                <a:gd name="T114" fmla="*/ 3014 w 3014"/>
                <a:gd name="T115" fmla="*/ 287 h 301"/>
                <a:gd name="T116" fmla="*/ 2908 w 3014"/>
                <a:gd name="T117" fmla="*/ 287 h 301"/>
                <a:gd name="T118" fmla="*/ 2908 w 3014"/>
                <a:gd name="T119" fmla="*/ 9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14" h="301">
                  <a:moveTo>
                    <a:pt x="0" y="0"/>
                  </a:moveTo>
                  <a:lnTo>
                    <a:pt x="106" y="0"/>
                  </a:lnTo>
                  <a:lnTo>
                    <a:pt x="106" y="259"/>
                  </a:lnTo>
                  <a:lnTo>
                    <a:pt x="0" y="259"/>
                  </a:lnTo>
                  <a:lnTo>
                    <a:pt x="0" y="0"/>
                  </a:lnTo>
                  <a:close/>
                  <a:moveTo>
                    <a:pt x="264" y="76"/>
                  </a:moveTo>
                  <a:lnTo>
                    <a:pt x="370" y="76"/>
                  </a:lnTo>
                  <a:lnTo>
                    <a:pt x="370" y="277"/>
                  </a:lnTo>
                  <a:lnTo>
                    <a:pt x="264" y="277"/>
                  </a:lnTo>
                  <a:lnTo>
                    <a:pt x="264" y="76"/>
                  </a:lnTo>
                  <a:close/>
                  <a:moveTo>
                    <a:pt x="529" y="91"/>
                  </a:moveTo>
                  <a:lnTo>
                    <a:pt x="634" y="91"/>
                  </a:lnTo>
                  <a:lnTo>
                    <a:pt x="634" y="274"/>
                  </a:lnTo>
                  <a:lnTo>
                    <a:pt x="529" y="274"/>
                  </a:lnTo>
                  <a:lnTo>
                    <a:pt x="529" y="91"/>
                  </a:lnTo>
                  <a:close/>
                  <a:moveTo>
                    <a:pt x="793" y="23"/>
                  </a:moveTo>
                  <a:lnTo>
                    <a:pt x="899" y="23"/>
                  </a:lnTo>
                  <a:lnTo>
                    <a:pt x="899" y="268"/>
                  </a:lnTo>
                  <a:lnTo>
                    <a:pt x="793" y="268"/>
                  </a:lnTo>
                  <a:lnTo>
                    <a:pt x="793" y="23"/>
                  </a:lnTo>
                  <a:close/>
                  <a:moveTo>
                    <a:pt x="1057" y="98"/>
                  </a:moveTo>
                  <a:lnTo>
                    <a:pt x="1163" y="98"/>
                  </a:lnTo>
                  <a:lnTo>
                    <a:pt x="1163" y="276"/>
                  </a:lnTo>
                  <a:lnTo>
                    <a:pt x="1057" y="276"/>
                  </a:lnTo>
                  <a:lnTo>
                    <a:pt x="1057" y="98"/>
                  </a:lnTo>
                  <a:close/>
                  <a:moveTo>
                    <a:pt x="1322" y="100"/>
                  </a:moveTo>
                  <a:lnTo>
                    <a:pt x="1427" y="100"/>
                  </a:lnTo>
                  <a:lnTo>
                    <a:pt x="1427" y="281"/>
                  </a:lnTo>
                  <a:lnTo>
                    <a:pt x="1322" y="281"/>
                  </a:lnTo>
                  <a:lnTo>
                    <a:pt x="1322" y="100"/>
                  </a:lnTo>
                  <a:close/>
                  <a:moveTo>
                    <a:pt x="1586" y="37"/>
                  </a:moveTo>
                  <a:lnTo>
                    <a:pt x="1692" y="37"/>
                  </a:lnTo>
                  <a:lnTo>
                    <a:pt x="1692" y="281"/>
                  </a:lnTo>
                  <a:lnTo>
                    <a:pt x="1586" y="281"/>
                  </a:lnTo>
                  <a:lnTo>
                    <a:pt x="1586" y="37"/>
                  </a:lnTo>
                  <a:close/>
                  <a:moveTo>
                    <a:pt x="1850" y="119"/>
                  </a:moveTo>
                  <a:lnTo>
                    <a:pt x="1956" y="119"/>
                  </a:lnTo>
                  <a:lnTo>
                    <a:pt x="1956" y="287"/>
                  </a:lnTo>
                  <a:lnTo>
                    <a:pt x="1850" y="287"/>
                  </a:lnTo>
                  <a:lnTo>
                    <a:pt x="1850" y="119"/>
                  </a:lnTo>
                  <a:close/>
                  <a:moveTo>
                    <a:pt x="2115" y="52"/>
                  </a:moveTo>
                  <a:lnTo>
                    <a:pt x="2221" y="52"/>
                  </a:lnTo>
                  <a:lnTo>
                    <a:pt x="2221" y="273"/>
                  </a:lnTo>
                  <a:lnTo>
                    <a:pt x="2115" y="273"/>
                  </a:lnTo>
                  <a:lnTo>
                    <a:pt x="2115" y="52"/>
                  </a:lnTo>
                  <a:close/>
                  <a:moveTo>
                    <a:pt x="2379" y="52"/>
                  </a:moveTo>
                  <a:lnTo>
                    <a:pt x="2485" y="52"/>
                  </a:lnTo>
                  <a:lnTo>
                    <a:pt x="2485" y="301"/>
                  </a:lnTo>
                  <a:lnTo>
                    <a:pt x="2379" y="301"/>
                  </a:lnTo>
                  <a:lnTo>
                    <a:pt x="2379" y="52"/>
                  </a:lnTo>
                  <a:close/>
                  <a:moveTo>
                    <a:pt x="2644" y="131"/>
                  </a:moveTo>
                  <a:lnTo>
                    <a:pt x="2749" y="131"/>
                  </a:lnTo>
                  <a:lnTo>
                    <a:pt x="2749" y="299"/>
                  </a:lnTo>
                  <a:lnTo>
                    <a:pt x="2644" y="299"/>
                  </a:lnTo>
                  <a:lnTo>
                    <a:pt x="2644" y="131"/>
                  </a:lnTo>
                  <a:close/>
                  <a:moveTo>
                    <a:pt x="2908" y="91"/>
                  </a:moveTo>
                  <a:lnTo>
                    <a:pt x="3014" y="91"/>
                  </a:lnTo>
                  <a:lnTo>
                    <a:pt x="3014" y="287"/>
                  </a:lnTo>
                  <a:lnTo>
                    <a:pt x="2908" y="287"/>
                  </a:lnTo>
                  <a:lnTo>
                    <a:pt x="2908" y="91"/>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86" name="Freeform 164"/>
            <p:cNvSpPr>
              <a:spLocks noEditPoints="1"/>
            </p:cNvSpPr>
            <p:nvPr/>
          </p:nvSpPr>
          <p:spPr bwMode="auto">
            <a:xfrm>
              <a:off x="697" y="4124"/>
              <a:ext cx="3014" cy="488"/>
            </a:xfrm>
            <a:custGeom>
              <a:avLst/>
              <a:gdLst>
                <a:gd name="T0" fmla="*/ 0 w 3014"/>
                <a:gd name="T1" fmla="*/ 0 h 488"/>
                <a:gd name="T2" fmla="*/ 106 w 3014"/>
                <a:gd name="T3" fmla="*/ 0 h 488"/>
                <a:gd name="T4" fmla="*/ 106 w 3014"/>
                <a:gd name="T5" fmla="*/ 357 h 488"/>
                <a:gd name="T6" fmla="*/ 0 w 3014"/>
                <a:gd name="T7" fmla="*/ 357 h 488"/>
                <a:gd name="T8" fmla="*/ 0 w 3014"/>
                <a:gd name="T9" fmla="*/ 0 h 488"/>
                <a:gd name="T10" fmla="*/ 264 w 3014"/>
                <a:gd name="T11" fmla="*/ 103 h 488"/>
                <a:gd name="T12" fmla="*/ 370 w 3014"/>
                <a:gd name="T13" fmla="*/ 103 h 488"/>
                <a:gd name="T14" fmla="*/ 370 w 3014"/>
                <a:gd name="T15" fmla="*/ 433 h 488"/>
                <a:gd name="T16" fmla="*/ 264 w 3014"/>
                <a:gd name="T17" fmla="*/ 433 h 488"/>
                <a:gd name="T18" fmla="*/ 264 w 3014"/>
                <a:gd name="T19" fmla="*/ 103 h 488"/>
                <a:gd name="T20" fmla="*/ 529 w 3014"/>
                <a:gd name="T21" fmla="*/ 100 h 488"/>
                <a:gd name="T22" fmla="*/ 634 w 3014"/>
                <a:gd name="T23" fmla="*/ 100 h 488"/>
                <a:gd name="T24" fmla="*/ 634 w 3014"/>
                <a:gd name="T25" fmla="*/ 448 h 488"/>
                <a:gd name="T26" fmla="*/ 529 w 3014"/>
                <a:gd name="T27" fmla="*/ 448 h 488"/>
                <a:gd name="T28" fmla="*/ 529 w 3014"/>
                <a:gd name="T29" fmla="*/ 100 h 488"/>
                <a:gd name="T30" fmla="*/ 793 w 3014"/>
                <a:gd name="T31" fmla="*/ 41 h 488"/>
                <a:gd name="T32" fmla="*/ 899 w 3014"/>
                <a:gd name="T33" fmla="*/ 41 h 488"/>
                <a:gd name="T34" fmla="*/ 899 w 3014"/>
                <a:gd name="T35" fmla="*/ 380 h 488"/>
                <a:gd name="T36" fmla="*/ 793 w 3014"/>
                <a:gd name="T37" fmla="*/ 380 h 488"/>
                <a:gd name="T38" fmla="*/ 793 w 3014"/>
                <a:gd name="T39" fmla="*/ 41 h 488"/>
                <a:gd name="T40" fmla="*/ 1057 w 3014"/>
                <a:gd name="T41" fmla="*/ 94 h 488"/>
                <a:gd name="T42" fmla="*/ 1163 w 3014"/>
                <a:gd name="T43" fmla="*/ 94 h 488"/>
                <a:gd name="T44" fmla="*/ 1163 w 3014"/>
                <a:gd name="T45" fmla="*/ 455 h 488"/>
                <a:gd name="T46" fmla="*/ 1057 w 3014"/>
                <a:gd name="T47" fmla="*/ 455 h 488"/>
                <a:gd name="T48" fmla="*/ 1057 w 3014"/>
                <a:gd name="T49" fmla="*/ 94 h 488"/>
                <a:gd name="T50" fmla="*/ 1322 w 3014"/>
                <a:gd name="T51" fmla="*/ 103 h 488"/>
                <a:gd name="T52" fmla="*/ 1427 w 3014"/>
                <a:gd name="T53" fmla="*/ 103 h 488"/>
                <a:gd name="T54" fmla="*/ 1427 w 3014"/>
                <a:gd name="T55" fmla="*/ 457 h 488"/>
                <a:gd name="T56" fmla="*/ 1322 w 3014"/>
                <a:gd name="T57" fmla="*/ 457 h 488"/>
                <a:gd name="T58" fmla="*/ 1322 w 3014"/>
                <a:gd name="T59" fmla="*/ 103 h 488"/>
                <a:gd name="T60" fmla="*/ 1586 w 3014"/>
                <a:gd name="T61" fmla="*/ 32 h 488"/>
                <a:gd name="T62" fmla="*/ 1692 w 3014"/>
                <a:gd name="T63" fmla="*/ 32 h 488"/>
                <a:gd name="T64" fmla="*/ 1692 w 3014"/>
                <a:gd name="T65" fmla="*/ 394 h 488"/>
                <a:gd name="T66" fmla="*/ 1586 w 3014"/>
                <a:gd name="T67" fmla="*/ 394 h 488"/>
                <a:gd name="T68" fmla="*/ 1586 w 3014"/>
                <a:gd name="T69" fmla="*/ 32 h 488"/>
                <a:gd name="T70" fmla="*/ 1850 w 3014"/>
                <a:gd name="T71" fmla="*/ 117 h 488"/>
                <a:gd name="T72" fmla="*/ 1956 w 3014"/>
                <a:gd name="T73" fmla="*/ 117 h 488"/>
                <a:gd name="T74" fmla="*/ 1956 w 3014"/>
                <a:gd name="T75" fmla="*/ 476 h 488"/>
                <a:gd name="T76" fmla="*/ 1850 w 3014"/>
                <a:gd name="T77" fmla="*/ 476 h 488"/>
                <a:gd name="T78" fmla="*/ 1850 w 3014"/>
                <a:gd name="T79" fmla="*/ 117 h 488"/>
                <a:gd name="T80" fmla="*/ 2115 w 3014"/>
                <a:gd name="T81" fmla="*/ 12 h 488"/>
                <a:gd name="T82" fmla="*/ 2221 w 3014"/>
                <a:gd name="T83" fmla="*/ 12 h 488"/>
                <a:gd name="T84" fmla="*/ 2221 w 3014"/>
                <a:gd name="T85" fmla="*/ 409 h 488"/>
                <a:gd name="T86" fmla="*/ 2115 w 3014"/>
                <a:gd name="T87" fmla="*/ 409 h 488"/>
                <a:gd name="T88" fmla="*/ 2115 w 3014"/>
                <a:gd name="T89" fmla="*/ 12 h 488"/>
                <a:gd name="T90" fmla="*/ 2379 w 3014"/>
                <a:gd name="T91" fmla="*/ 73 h 488"/>
                <a:gd name="T92" fmla="*/ 2485 w 3014"/>
                <a:gd name="T93" fmla="*/ 73 h 488"/>
                <a:gd name="T94" fmla="*/ 2485 w 3014"/>
                <a:gd name="T95" fmla="*/ 409 h 488"/>
                <a:gd name="T96" fmla="*/ 2379 w 3014"/>
                <a:gd name="T97" fmla="*/ 409 h 488"/>
                <a:gd name="T98" fmla="*/ 2379 w 3014"/>
                <a:gd name="T99" fmla="*/ 73 h 488"/>
                <a:gd name="T100" fmla="*/ 2644 w 3014"/>
                <a:gd name="T101" fmla="*/ 142 h 488"/>
                <a:gd name="T102" fmla="*/ 2749 w 3014"/>
                <a:gd name="T103" fmla="*/ 142 h 488"/>
                <a:gd name="T104" fmla="*/ 2749 w 3014"/>
                <a:gd name="T105" fmla="*/ 488 h 488"/>
                <a:gd name="T106" fmla="*/ 2644 w 3014"/>
                <a:gd name="T107" fmla="*/ 488 h 488"/>
                <a:gd name="T108" fmla="*/ 2644 w 3014"/>
                <a:gd name="T109" fmla="*/ 142 h 488"/>
                <a:gd name="T110" fmla="*/ 2908 w 3014"/>
                <a:gd name="T111" fmla="*/ 73 h 488"/>
                <a:gd name="T112" fmla="*/ 3014 w 3014"/>
                <a:gd name="T113" fmla="*/ 73 h 488"/>
                <a:gd name="T114" fmla="*/ 3014 w 3014"/>
                <a:gd name="T115" fmla="*/ 448 h 488"/>
                <a:gd name="T116" fmla="*/ 2908 w 3014"/>
                <a:gd name="T117" fmla="*/ 448 h 488"/>
                <a:gd name="T118" fmla="*/ 2908 w 3014"/>
                <a:gd name="T119" fmla="*/ 73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14" h="488">
                  <a:moveTo>
                    <a:pt x="0" y="0"/>
                  </a:moveTo>
                  <a:lnTo>
                    <a:pt x="106" y="0"/>
                  </a:lnTo>
                  <a:lnTo>
                    <a:pt x="106" y="357"/>
                  </a:lnTo>
                  <a:lnTo>
                    <a:pt x="0" y="357"/>
                  </a:lnTo>
                  <a:lnTo>
                    <a:pt x="0" y="0"/>
                  </a:lnTo>
                  <a:close/>
                  <a:moveTo>
                    <a:pt x="264" y="103"/>
                  </a:moveTo>
                  <a:lnTo>
                    <a:pt x="370" y="103"/>
                  </a:lnTo>
                  <a:lnTo>
                    <a:pt x="370" y="433"/>
                  </a:lnTo>
                  <a:lnTo>
                    <a:pt x="264" y="433"/>
                  </a:lnTo>
                  <a:lnTo>
                    <a:pt x="264" y="103"/>
                  </a:lnTo>
                  <a:close/>
                  <a:moveTo>
                    <a:pt x="529" y="100"/>
                  </a:moveTo>
                  <a:lnTo>
                    <a:pt x="634" y="100"/>
                  </a:lnTo>
                  <a:lnTo>
                    <a:pt x="634" y="448"/>
                  </a:lnTo>
                  <a:lnTo>
                    <a:pt x="529" y="448"/>
                  </a:lnTo>
                  <a:lnTo>
                    <a:pt x="529" y="100"/>
                  </a:lnTo>
                  <a:close/>
                  <a:moveTo>
                    <a:pt x="793" y="41"/>
                  </a:moveTo>
                  <a:lnTo>
                    <a:pt x="899" y="41"/>
                  </a:lnTo>
                  <a:lnTo>
                    <a:pt x="899" y="380"/>
                  </a:lnTo>
                  <a:lnTo>
                    <a:pt x="793" y="380"/>
                  </a:lnTo>
                  <a:lnTo>
                    <a:pt x="793" y="41"/>
                  </a:lnTo>
                  <a:close/>
                  <a:moveTo>
                    <a:pt x="1057" y="94"/>
                  </a:moveTo>
                  <a:lnTo>
                    <a:pt x="1163" y="94"/>
                  </a:lnTo>
                  <a:lnTo>
                    <a:pt x="1163" y="455"/>
                  </a:lnTo>
                  <a:lnTo>
                    <a:pt x="1057" y="455"/>
                  </a:lnTo>
                  <a:lnTo>
                    <a:pt x="1057" y="94"/>
                  </a:lnTo>
                  <a:close/>
                  <a:moveTo>
                    <a:pt x="1322" y="103"/>
                  </a:moveTo>
                  <a:lnTo>
                    <a:pt x="1427" y="103"/>
                  </a:lnTo>
                  <a:lnTo>
                    <a:pt x="1427" y="457"/>
                  </a:lnTo>
                  <a:lnTo>
                    <a:pt x="1322" y="457"/>
                  </a:lnTo>
                  <a:lnTo>
                    <a:pt x="1322" y="103"/>
                  </a:lnTo>
                  <a:close/>
                  <a:moveTo>
                    <a:pt x="1586" y="32"/>
                  </a:moveTo>
                  <a:lnTo>
                    <a:pt x="1692" y="32"/>
                  </a:lnTo>
                  <a:lnTo>
                    <a:pt x="1692" y="394"/>
                  </a:lnTo>
                  <a:lnTo>
                    <a:pt x="1586" y="394"/>
                  </a:lnTo>
                  <a:lnTo>
                    <a:pt x="1586" y="32"/>
                  </a:lnTo>
                  <a:close/>
                  <a:moveTo>
                    <a:pt x="1850" y="117"/>
                  </a:moveTo>
                  <a:lnTo>
                    <a:pt x="1956" y="117"/>
                  </a:lnTo>
                  <a:lnTo>
                    <a:pt x="1956" y="476"/>
                  </a:lnTo>
                  <a:lnTo>
                    <a:pt x="1850" y="476"/>
                  </a:lnTo>
                  <a:lnTo>
                    <a:pt x="1850" y="117"/>
                  </a:lnTo>
                  <a:close/>
                  <a:moveTo>
                    <a:pt x="2115" y="12"/>
                  </a:moveTo>
                  <a:lnTo>
                    <a:pt x="2221" y="12"/>
                  </a:lnTo>
                  <a:lnTo>
                    <a:pt x="2221" y="409"/>
                  </a:lnTo>
                  <a:lnTo>
                    <a:pt x="2115" y="409"/>
                  </a:lnTo>
                  <a:lnTo>
                    <a:pt x="2115" y="12"/>
                  </a:lnTo>
                  <a:close/>
                  <a:moveTo>
                    <a:pt x="2379" y="73"/>
                  </a:moveTo>
                  <a:lnTo>
                    <a:pt x="2485" y="73"/>
                  </a:lnTo>
                  <a:lnTo>
                    <a:pt x="2485" y="409"/>
                  </a:lnTo>
                  <a:lnTo>
                    <a:pt x="2379" y="409"/>
                  </a:lnTo>
                  <a:lnTo>
                    <a:pt x="2379" y="73"/>
                  </a:lnTo>
                  <a:close/>
                  <a:moveTo>
                    <a:pt x="2644" y="142"/>
                  </a:moveTo>
                  <a:lnTo>
                    <a:pt x="2749" y="142"/>
                  </a:lnTo>
                  <a:lnTo>
                    <a:pt x="2749" y="488"/>
                  </a:lnTo>
                  <a:lnTo>
                    <a:pt x="2644" y="488"/>
                  </a:lnTo>
                  <a:lnTo>
                    <a:pt x="2644" y="142"/>
                  </a:lnTo>
                  <a:close/>
                  <a:moveTo>
                    <a:pt x="2908" y="73"/>
                  </a:moveTo>
                  <a:lnTo>
                    <a:pt x="3014" y="73"/>
                  </a:lnTo>
                  <a:lnTo>
                    <a:pt x="3014" y="448"/>
                  </a:lnTo>
                  <a:lnTo>
                    <a:pt x="2908" y="448"/>
                  </a:lnTo>
                  <a:lnTo>
                    <a:pt x="2908" y="73"/>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87" name="Rectangle 165"/>
            <p:cNvSpPr>
              <a:spLocks noChangeArrowheads="1"/>
            </p:cNvSpPr>
            <p:nvPr/>
          </p:nvSpPr>
          <p:spPr bwMode="auto">
            <a:xfrm>
              <a:off x="3788" y="4020"/>
              <a:ext cx="3" cy="913"/>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88" name="Freeform 166"/>
            <p:cNvSpPr>
              <a:spLocks noEditPoints="1"/>
            </p:cNvSpPr>
            <p:nvPr/>
          </p:nvSpPr>
          <p:spPr bwMode="auto">
            <a:xfrm>
              <a:off x="3790" y="4018"/>
              <a:ext cx="13" cy="916"/>
            </a:xfrm>
            <a:custGeom>
              <a:avLst/>
              <a:gdLst>
                <a:gd name="T0" fmla="*/ 0 w 13"/>
                <a:gd name="T1" fmla="*/ 913 h 916"/>
                <a:gd name="T2" fmla="*/ 13 w 13"/>
                <a:gd name="T3" fmla="*/ 913 h 916"/>
                <a:gd name="T4" fmla="*/ 13 w 13"/>
                <a:gd name="T5" fmla="*/ 916 h 916"/>
                <a:gd name="T6" fmla="*/ 0 w 13"/>
                <a:gd name="T7" fmla="*/ 916 h 916"/>
                <a:gd name="T8" fmla="*/ 0 w 13"/>
                <a:gd name="T9" fmla="*/ 913 h 916"/>
                <a:gd name="T10" fmla="*/ 0 w 13"/>
                <a:gd name="T11" fmla="*/ 799 h 916"/>
                <a:gd name="T12" fmla="*/ 13 w 13"/>
                <a:gd name="T13" fmla="*/ 799 h 916"/>
                <a:gd name="T14" fmla="*/ 13 w 13"/>
                <a:gd name="T15" fmla="*/ 802 h 916"/>
                <a:gd name="T16" fmla="*/ 0 w 13"/>
                <a:gd name="T17" fmla="*/ 802 h 916"/>
                <a:gd name="T18" fmla="*/ 0 w 13"/>
                <a:gd name="T19" fmla="*/ 799 h 916"/>
                <a:gd name="T20" fmla="*/ 0 w 13"/>
                <a:gd name="T21" fmla="*/ 685 h 916"/>
                <a:gd name="T22" fmla="*/ 13 w 13"/>
                <a:gd name="T23" fmla="*/ 685 h 916"/>
                <a:gd name="T24" fmla="*/ 13 w 13"/>
                <a:gd name="T25" fmla="*/ 688 h 916"/>
                <a:gd name="T26" fmla="*/ 0 w 13"/>
                <a:gd name="T27" fmla="*/ 688 h 916"/>
                <a:gd name="T28" fmla="*/ 0 w 13"/>
                <a:gd name="T29" fmla="*/ 685 h 916"/>
                <a:gd name="T30" fmla="*/ 0 w 13"/>
                <a:gd name="T31" fmla="*/ 571 h 916"/>
                <a:gd name="T32" fmla="*/ 13 w 13"/>
                <a:gd name="T33" fmla="*/ 571 h 916"/>
                <a:gd name="T34" fmla="*/ 13 w 13"/>
                <a:gd name="T35" fmla="*/ 574 h 916"/>
                <a:gd name="T36" fmla="*/ 0 w 13"/>
                <a:gd name="T37" fmla="*/ 574 h 916"/>
                <a:gd name="T38" fmla="*/ 0 w 13"/>
                <a:gd name="T39" fmla="*/ 571 h 916"/>
                <a:gd name="T40" fmla="*/ 0 w 13"/>
                <a:gd name="T41" fmla="*/ 457 h 916"/>
                <a:gd name="T42" fmla="*/ 13 w 13"/>
                <a:gd name="T43" fmla="*/ 457 h 916"/>
                <a:gd name="T44" fmla="*/ 13 w 13"/>
                <a:gd name="T45" fmla="*/ 460 h 916"/>
                <a:gd name="T46" fmla="*/ 0 w 13"/>
                <a:gd name="T47" fmla="*/ 460 h 916"/>
                <a:gd name="T48" fmla="*/ 0 w 13"/>
                <a:gd name="T49" fmla="*/ 457 h 916"/>
                <a:gd name="T50" fmla="*/ 0 w 13"/>
                <a:gd name="T51" fmla="*/ 343 h 916"/>
                <a:gd name="T52" fmla="*/ 13 w 13"/>
                <a:gd name="T53" fmla="*/ 343 h 916"/>
                <a:gd name="T54" fmla="*/ 13 w 13"/>
                <a:gd name="T55" fmla="*/ 346 h 916"/>
                <a:gd name="T56" fmla="*/ 0 w 13"/>
                <a:gd name="T57" fmla="*/ 346 h 916"/>
                <a:gd name="T58" fmla="*/ 0 w 13"/>
                <a:gd name="T59" fmla="*/ 343 h 916"/>
                <a:gd name="T60" fmla="*/ 0 w 13"/>
                <a:gd name="T61" fmla="*/ 229 h 916"/>
                <a:gd name="T62" fmla="*/ 13 w 13"/>
                <a:gd name="T63" fmla="*/ 229 h 916"/>
                <a:gd name="T64" fmla="*/ 13 w 13"/>
                <a:gd name="T65" fmla="*/ 232 h 916"/>
                <a:gd name="T66" fmla="*/ 0 w 13"/>
                <a:gd name="T67" fmla="*/ 232 h 916"/>
                <a:gd name="T68" fmla="*/ 0 w 13"/>
                <a:gd name="T69" fmla="*/ 229 h 916"/>
                <a:gd name="T70" fmla="*/ 0 w 13"/>
                <a:gd name="T71" fmla="*/ 114 h 916"/>
                <a:gd name="T72" fmla="*/ 13 w 13"/>
                <a:gd name="T73" fmla="*/ 114 h 916"/>
                <a:gd name="T74" fmla="*/ 13 w 13"/>
                <a:gd name="T75" fmla="*/ 117 h 916"/>
                <a:gd name="T76" fmla="*/ 0 w 13"/>
                <a:gd name="T77" fmla="*/ 117 h 916"/>
                <a:gd name="T78" fmla="*/ 0 w 13"/>
                <a:gd name="T79" fmla="*/ 114 h 916"/>
                <a:gd name="T80" fmla="*/ 0 w 13"/>
                <a:gd name="T81" fmla="*/ 0 h 916"/>
                <a:gd name="T82" fmla="*/ 13 w 13"/>
                <a:gd name="T83" fmla="*/ 0 h 916"/>
                <a:gd name="T84" fmla="*/ 13 w 13"/>
                <a:gd name="T85" fmla="*/ 4 h 916"/>
                <a:gd name="T86" fmla="*/ 0 w 13"/>
                <a:gd name="T87" fmla="*/ 4 h 916"/>
                <a:gd name="T88" fmla="*/ 0 w 13"/>
                <a:gd name="T89" fmla="*/ 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916">
                  <a:moveTo>
                    <a:pt x="0" y="913"/>
                  </a:moveTo>
                  <a:lnTo>
                    <a:pt x="13" y="913"/>
                  </a:lnTo>
                  <a:lnTo>
                    <a:pt x="13" y="916"/>
                  </a:lnTo>
                  <a:lnTo>
                    <a:pt x="0" y="916"/>
                  </a:lnTo>
                  <a:lnTo>
                    <a:pt x="0" y="913"/>
                  </a:lnTo>
                  <a:close/>
                  <a:moveTo>
                    <a:pt x="0" y="799"/>
                  </a:moveTo>
                  <a:lnTo>
                    <a:pt x="13" y="799"/>
                  </a:lnTo>
                  <a:lnTo>
                    <a:pt x="13" y="802"/>
                  </a:lnTo>
                  <a:lnTo>
                    <a:pt x="0" y="802"/>
                  </a:lnTo>
                  <a:lnTo>
                    <a:pt x="0" y="799"/>
                  </a:lnTo>
                  <a:close/>
                  <a:moveTo>
                    <a:pt x="0" y="685"/>
                  </a:moveTo>
                  <a:lnTo>
                    <a:pt x="13" y="685"/>
                  </a:lnTo>
                  <a:lnTo>
                    <a:pt x="13" y="688"/>
                  </a:lnTo>
                  <a:lnTo>
                    <a:pt x="0" y="688"/>
                  </a:lnTo>
                  <a:lnTo>
                    <a:pt x="0" y="685"/>
                  </a:lnTo>
                  <a:close/>
                  <a:moveTo>
                    <a:pt x="0" y="571"/>
                  </a:moveTo>
                  <a:lnTo>
                    <a:pt x="13" y="571"/>
                  </a:lnTo>
                  <a:lnTo>
                    <a:pt x="13" y="574"/>
                  </a:lnTo>
                  <a:lnTo>
                    <a:pt x="0" y="574"/>
                  </a:lnTo>
                  <a:lnTo>
                    <a:pt x="0" y="571"/>
                  </a:lnTo>
                  <a:close/>
                  <a:moveTo>
                    <a:pt x="0" y="457"/>
                  </a:moveTo>
                  <a:lnTo>
                    <a:pt x="13" y="457"/>
                  </a:lnTo>
                  <a:lnTo>
                    <a:pt x="13" y="460"/>
                  </a:lnTo>
                  <a:lnTo>
                    <a:pt x="0" y="460"/>
                  </a:lnTo>
                  <a:lnTo>
                    <a:pt x="0" y="457"/>
                  </a:lnTo>
                  <a:close/>
                  <a:moveTo>
                    <a:pt x="0" y="343"/>
                  </a:moveTo>
                  <a:lnTo>
                    <a:pt x="13" y="343"/>
                  </a:lnTo>
                  <a:lnTo>
                    <a:pt x="13" y="346"/>
                  </a:lnTo>
                  <a:lnTo>
                    <a:pt x="0" y="346"/>
                  </a:lnTo>
                  <a:lnTo>
                    <a:pt x="0" y="343"/>
                  </a:lnTo>
                  <a:close/>
                  <a:moveTo>
                    <a:pt x="0" y="229"/>
                  </a:moveTo>
                  <a:lnTo>
                    <a:pt x="13" y="229"/>
                  </a:lnTo>
                  <a:lnTo>
                    <a:pt x="13" y="232"/>
                  </a:lnTo>
                  <a:lnTo>
                    <a:pt x="0" y="232"/>
                  </a:lnTo>
                  <a:lnTo>
                    <a:pt x="0" y="229"/>
                  </a:lnTo>
                  <a:close/>
                  <a:moveTo>
                    <a:pt x="0" y="114"/>
                  </a:moveTo>
                  <a:lnTo>
                    <a:pt x="13" y="114"/>
                  </a:lnTo>
                  <a:lnTo>
                    <a:pt x="13" y="117"/>
                  </a:lnTo>
                  <a:lnTo>
                    <a:pt x="0" y="117"/>
                  </a:lnTo>
                  <a:lnTo>
                    <a:pt x="0" y="114"/>
                  </a:lnTo>
                  <a:close/>
                  <a:moveTo>
                    <a:pt x="0" y="0"/>
                  </a:moveTo>
                  <a:lnTo>
                    <a:pt x="13" y="0"/>
                  </a:lnTo>
                  <a:lnTo>
                    <a:pt x="13" y="4"/>
                  </a:lnTo>
                  <a:lnTo>
                    <a:pt x="0" y="4"/>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89" name="Rectangle 167"/>
            <p:cNvSpPr>
              <a:spLocks noChangeArrowheads="1"/>
            </p:cNvSpPr>
            <p:nvPr/>
          </p:nvSpPr>
          <p:spPr bwMode="auto">
            <a:xfrm>
              <a:off x="616" y="4020"/>
              <a:ext cx="3" cy="913"/>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90" name="Freeform 168"/>
            <p:cNvSpPr>
              <a:spLocks noEditPoints="1"/>
            </p:cNvSpPr>
            <p:nvPr/>
          </p:nvSpPr>
          <p:spPr bwMode="auto">
            <a:xfrm>
              <a:off x="604" y="4018"/>
              <a:ext cx="13" cy="916"/>
            </a:xfrm>
            <a:custGeom>
              <a:avLst/>
              <a:gdLst>
                <a:gd name="T0" fmla="*/ 0 w 13"/>
                <a:gd name="T1" fmla="*/ 913 h 916"/>
                <a:gd name="T2" fmla="*/ 13 w 13"/>
                <a:gd name="T3" fmla="*/ 913 h 916"/>
                <a:gd name="T4" fmla="*/ 13 w 13"/>
                <a:gd name="T5" fmla="*/ 916 h 916"/>
                <a:gd name="T6" fmla="*/ 0 w 13"/>
                <a:gd name="T7" fmla="*/ 916 h 916"/>
                <a:gd name="T8" fmla="*/ 0 w 13"/>
                <a:gd name="T9" fmla="*/ 913 h 916"/>
                <a:gd name="T10" fmla="*/ 0 w 13"/>
                <a:gd name="T11" fmla="*/ 761 h 916"/>
                <a:gd name="T12" fmla="*/ 13 w 13"/>
                <a:gd name="T13" fmla="*/ 761 h 916"/>
                <a:gd name="T14" fmla="*/ 13 w 13"/>
                <a:gd name="T15" fmla="*/ 765 h 916"/>
                <a:gd name="T16" fmla="*/ 0 w 13"/>
                <a:gd name="T17" fmla="*/ 765 h 916"/>
                <a:gd name="T18" fmla="*/ 0 w 13"/>
                <a:gd name="T19" fmla="*/ 761 h 916"/>
                <a:gd name="T20" fmla="*/ 0 w 13"/>
                <a:gd name="T21" fmla="*/ 609 h 916"/>
                <a:gd name="T22" fmla="*/ 13 w 13"/>
                <a:gd name="T23" fmla="*/ 609 h 916"/>
                <a:gd name="T24" fmla="*/ 13 w 13"/>
                <a:gd name="T25" fmla="*/ 612 h 916"/>
                <a:gd name="T26" fmla="*/ 0 w 13"/>
                <a:gd name="T27" fmla="*/ 612 h 916"/>
                <a:gd name="T28" fmla="*/ 0 w 13"/>
                <a:gd name="T29" fmla="*/ 609 h 916"/>
                <a:gd name="T30" fmla="*/ 0 w 13"/>
                <a:gd name="T31" fmla="*/ 457 h 916"/>
                <a:gd name="T32" fmla="*/ 13 w 13"/>
                <a:gd name="T33" fmla="*/ 457 h 916"/>
                <a:gd name="T34" fmla="*/ 13 w 13"/>
                <a:gd name="T35" fmla="*/ 460 h 916"/>
                <a:gd name="T36" fmla="*/ 0 w 13"/>
                <a:gd name="T37" fmla="*/ 460 h 916"/>
                <a:gd name="T38" fmla="*/ 0 w 13"/>
                <a:gd name="T39" fmla="*/ 457 h 916"/>
                <a:gd name="T40" fmla="*/ 0 w 13"/>
                <a:gd name="T41" fmla="*/ 305 h 916"/>
                <a:gd name="T42" fmla="*/ 13 w 13"/>
                <a:gd name="T43" fmla="*/ 305 h 916"/>
                <a:gd name="T44" fmla="*/ 13 w 13"/>
                <a:gd name="T45" fmla="*/ 308 h 916"/>
                <a:gd name="T46" fmla="*/ 0 w 13"/>
                <a:gd name="T47" fmla="*/ 308 h 916"/>
                <a:gd name="T48" fmla="*/ 0 w 13"/>
                <a:gd name="T49" fmla="*/ 305 h 916"/>
                <a:gd name="T50" fmla="*/ 0 w 13"/>
                <a:gd name="T51" fmla="*/ 153 h 916"/>
                <a:gd name="T52" fmla="*/ 13 w 13"/>
                <a:gd name="T53" fmla="*/ 153 h 916"/>
                <a:gd name="T54" fmla="*/ 13 w 13"/>
                <a:gd name="T55" fmla="*/ 156 h 916"/>
                <a:gd name="T56" fmla="*/ 0 w 13"/>
                <a:gd name="T57" fmla="*/ 156 h 916"/>
                <a:gd name="T58" fmla="*/ 0 w 13"/>
                <a:gd name="T59" fmla="*/ 153 h 916"/>
                <a:gd name="T60" fmla="*/ 0 w 13"/>
                <a:gd name="T61" fmla="*/ 0 h 916"/>
                <a:gd name="T62" fmla="*/ 13 w 13"/>
                <a:gd name="T63" fmla="*/ 0 h 916"/>
                <a:gd name="T64" fmla="*/ 13 w 13"/>
                <a:gd name="T65" fmla="*/ 4 h 916"/>
                <a:gd name="T66" fmla="*/ 0 w 13"/>
                <a:gd name="T67" fmla="*/ 4 h 916"/>
                <a:gd name="T68" fmla="*/ 0 w 13"/>
                <a:gd name="T69" fmla="*/ 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916">
                  <a:moveTo>
                    <a:pt x="0" y="913"/>
                  </a:moveTo>
                  <a:lnTo>
                    <a:pt x="13" y="913"/>
                  </a:lnTo>
                  <a:lnTo>
                    <a:pt x="13" y="916"/>
                  </a:lnTo>
                  <a:lnTo>
                    <a:pt x="0" y="916"/>
                  </a:lnTo>
                  <a:lnTo>
                    <a:pt x="0" y="913"/>
                  </a:lnTo>
                  <a:close/>
                  <a:moveTo>
                    <a:pt x="0" y="761"/>
                  </a:moveTo>
                  <a:lnTo>
                    <a:pt x="13" y="761"/>
                  </a:lnTo>
                  <a:lnTo>
                    <a:pt x="13" y="765"/>
                  </a:lnTo>
                  <a:lnTo>
                    <a:pt x="0" y="765"/>
                  </a:lnTo>
                  <a:lnTo>
                    <a:pt x="0" y="761"/>
                  </a:lnTo>
                  <a:close/>
                  <a:moveTo>
                    <a:pt x="0" y="609"/>
                  </a:moveTo>
                  <a:lnTo>
                    <a:pt x="13" y="609"/>
                  </a:lnTo>
                  <a:lnTo>
                    <a:pt x="13" y="612"/>
                  </a:lnTo>
                  <a:lnTo>
                    <a:pt x="0" y="612"/>
                  </a:lnTo>
                  <a:lnTo>
                    <a:pt x="0" y="609"/>
                  </a:lnTo>
                  <a:close/>
                  <a:moveTo>
                    <a:pt x="0" y="457"/>
                  </a:moveTo>
                  <a:lnTo>
                    <a:pt x="13" y="457"/>
                  </a:lnTo>
                  <a:lnTo>
                    <a:pt x="13" y="460"/>
                  </a:lnTo>
                  <a:lnTo>
                    <a:pt x="0" y="460"/>
                  </a:lnTo>
                  <a:lnTo>
                    <a:pt x="0" y="457"/>
                  </a:lnTo>
                  <a:close/>
                  <a:moveTo>
                    <a:pt x="0" y="305"/>
                  </a:moveTo>
                  <a:lnTo>
                    <a:pt x="13" y="305"/>
                  </a:lnTo>
                  <a:lnTo>
                    <a:pt x="13" y="308"/>
                  </a:lnTo>
                  <a:lnTo>
                    <a:pt x="0" y="308"/>
                  </a:lnTo>
                  <a:lnTo>
                    <a:pt x="0" y="305"/>
                  </a:lnTo>
                  <a:close/>
                  <a:moveTo>
                    <a:pt x="0" y="153"/>
                  </a:moveTo>
                  <a:lnTo>
                    <a:pt x="13" y="153"/>
                  </a:lnTo>
                  <a:lnTo>
                    <a:pt x="13" y="156"/>
                  </a:lnTo>
                  <a:lnTo>
                    <a:pt x="0" y="156"/>
                  </a:lnTo>
                  <a:lnTo>
                    <a:pt x="0" y="153"/>
                  </a:lnTo>
                  <a:close/>
                  <a:moveTo>
                    <a:pt x="0" y="0"/>
                  </a:moveTo>
                  <a:lnTo>
                    <a:pt x="13" y="0"/>
                  </a:lnTo>
                  <a:lnTo>
                    <a:pt x="13" y="4"/>
                  </a:lnTo>
                  <a:lnTo>
                    <a:pt x="0" y="4"/>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91" name="Rectangle 169"/>
            <p:cNvSpPr>
              <a:spLocks noChangeArrowheads="1"/>
            </p:cNvSpPr>
            <p:nvPr/>
          </p:nvSpPr>
          <p:spPr bwMode="auto">
            <a:xfrm>
              <a:off x="617" y="4931"/>
              <a:ext cx="3173" cy="3"/>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92" name="Freeform 170"/>
            <p:cNvSpPr>
              <a:spLocks noEditPoints="1"/>
            </p:cNvSpPr>
            <p:nvPr/>
          </p:nvSpPr>
          <p:spPr bwMode="auto">
            <a:xfrm>
              <a:off x="616" y="4933"/>
              <a:ext cx="3175" cy="13"/>
            </a:xfrm>
            <a:custGeom>
              <a:avLst/>
              <a:gdLst>
                <a:gd name="T0" fmla="*/ 3 w 3175"/>
                <a:gd name="T1" fmla="*/ 13 h 13"/>
                <a:gd name="T2" fmla="*/ 0 w 3175"/>
                <a:gd name="T3" fmla="*/ 0 h 13"/>
                <a:gd name="T4" fmla="*/ 267 w 3175"/>
                <a:gd name="T5" fmla="*/ 0 h 13"/>
                <a:gd name="T6" fmla="*/ 264 w 3175"/>
                <a:gd name="T7" fmla="*/ 13 h 13"/>
                <a:gd name="T8" fmla="*/ 267 w 3175"/>
                <a:gd name="T9" fmla="*/ 0 h 13"/>
                <a:gd name="T10" fmla="*/ 531 w 3175"/>
                <a:gd name="T11" fmla="*/ 13 h 13"/>
                <a:gd name="T12" fmla="*/ 528 w 3175"/>
                <a:gd name="T13" fmla="*/ 0 h 13"/>
                <a:gd name="T14" fmla="*/ 796 w 3175"/>
                <a:gd name="T15" fmla="*/ 0 h 13"/>
                <a:gd name="T16" fmla="*/ 793 w 3175"/>
                <a:gd name="T17" fmla="*/ 13 h 13"/>
                <a:gd name="T18" fmla="*/ 796 w 3175"/>
                <a:gd name="T19" fmla="*/ 0 h 13"/>
                <a:gd name="T20" fmla="*/ 1060 w 3175"/>
                <a:gd name="T21" fmla="*/ 13 h 13"/>
                <a:gd name="T22" fmla="*/ 1057 w 3175"/>
                <a:gd name="T23" fmla="*/ 0 h 13"/>
                <a:gd name="T24" fmla="*/ 1325 w 3175"/>
                <a:gd name="T25" fmla="*/ 0 h 13"/>
                <a:gd name="T26" fmla="*/ 1322 w 3175"/>
                <a:gd name="T27" fmla="*/ 13 h 13"/>
                <a:gd name="T28" fmla="*/ 1325 w 3175"/>
                <a:gd name="T29" fmla="*/ 0 h 13"/>
                <a:gd name="T30" fmla="*/ 1589 w 3175"/>
                <a:gd name="T31" fmla="*/ 13 h 13"/>
                <a:gd name="T32" fmla="*/ 1586 w 3175"/>
                <a:gd name="T33" fmla="*/ 0 h 13"/>
                <a:gd name="T34" fmla="*/ 1853 w 3175"/>
                <a:gd name="T35" fmla="*/ 0 h 13"/>
                <a:gd name="T36" fmla="*/ 1850 w 3175"/>
                <a:gd name="T37" fmla="*/ 13 h 13"/>
                <a:gd name="T38" fmla="*/ 1853 w 3175"/>
                <a:gd name="T39" fmla="*/ 0 h 13"/>
                <a:gd name="T40" fmla="*/ 2118 w 3175"/>
                <a:gd name="T41" fmla="*/ 13 h 13"/>
                <a:gd name="T42" fmla="*/ 2115 w 3175"/>
                <a:gd name="T43" fmla="*/ 0 h 13"/>
                <a:gd name="T44" fmla="*/ 2383 w 3175"/>
                <a:gd name="T45" fmla="*/ 0 h 13"/>
                <a:gd name="T46" fmla="*/ 2379 w 3175"/>
                <a:gd name="T47" fmla="*/ 13 h 13"/>
                <a:gd name="T48" fmla="*/ 2383 w 3175"/>
                <a:gd name="T49" fmla="*/ 0 h 13"/>
                <a:gd name="T50" fmla="*/ 2646 w 3175"/>
                <a:gd name="T51" fmla="*/ 13 h 13"/>
                <a:gd name="T52" fmla="*/ 2643 w 3175"/>
                <a:gd name="T53" fmla="*/ 0 h 13"/>
                <a:gd name="T54" fmla="*/ 2911 w 3175"/>
                <a:gd name="T55" fmla="*/ 0 h 13"/>
                <a:gd name="T56" fmla="*/ 2908 w 3175"/>
                <a:gd name="T57" fmla="*/ 13 h 13"/>
                <a:gd name="T58" fmla="*/ 2911 w 3175"/>
                <a:gd name="T59" fmla="*/ 0 h 13"/>
                <a:gd name="T60" fmla="*/ 3175 w 3175"/>
                <a:gd name="T61" fmla="*/ 13 h 13"/>
                <a:gd name="T62" fmla="*/ 3172 w 317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5" h="13">
                  <a:moveTo>
                    <a:pt x="3" y="0"/>
                  </a:moveTo>
                  <a:lnTo>
                    <a:pt x="3" y="13"/>
                  </a:lnTo>
                  <a:lnTo>
                    <a:pt x="0" y="13"/>
                  </a:lnTo>
                  <a:lnTo>
                    <a:pt x="0" y="0"/>
                  </a:lnTo>
                  <a:lnTo>
                    <a:pt x="3" y="0"/>
                  </a:lnTo>
                  <a:close/>
                  <a:moveTo>
                    <a:pt x="267" y="0"/>
                  </a:moveTo>
                  <a:lnTo>
                    <a:pt x="267" y="13"/>
                  </a:lnTo>
                  <a:lnTo>
                    <a:pt x="264" y="13"/>
                  </a:lnTo>
                  <a:lnTo>
                    <a:pt x="264" y="0"/>
                  </a:lnTo>
                  <a:lnTo>
                    <a:pt x="267" y="0"/>
                  </a:lnTo>
                  <a:close/>
                  <a:moveTo>
                    <a:pt x="531" y="0"/>
                  </a:moveTo>
                  <a:lnTo>
                    <a:pt x="531" y="13"/>
                  </a:lnTo>
                  <a:lnTo>
                    <a:pt x="528" y="13"/>
                  </a:lnTo>
                  <a:lnTo>
                    <a:pt x="528" y="0"/>
                  </a:lnTo>
                  <a:lnTo>
                    <a:pt x="531" y="0"/>
                  </a:lnTo>
                  <a:close/>
                  <a:moveTo>
                    <a:pt x="796" y="0"/>
                  </a:moveTo>
                  <a:lnTo>
                    <a:pt x="796" y="13"/>
                  </a:lnTo>
                  <a:lnTo>
                    <a:pt x="793" y="13"/>
                  </a:lnTo>
                  <a:lnTo>
                    <a:pt x="793" y="0"/>
                  </a:lnTo>
                  <a:lnTo>
                    <a:pt x="796" y="0"/>
                  </a:lnTo>
                  <a:close/>
                  <a:moveTo>
                    <a:pt x="1060" y="0"/>
                  </a:moveTo>
                  <a:lnTo>
                    <a:pt x="1060" y="13"/>
                  </a:lnTo>
                  <a:lnTo>
                    <a:pt x="1057" y="13"/>
                  </a:lnTo>
                  <a:lnTo>
                    <a:pt x="1057" y="0"/>
                  </a:lnTo>
                  <a:lnTo>
                    <a:pt x="1060" y="0"/>
                  </a:lnTo>
                  <a:close/>
                  <a:moveTo>
                    <a:pt x="1325" y="0"/>
                  </a:moveTo>
                  <a:lnTo>
                    <a:pt x="1325" y="13"/>
                  </a:lnTo>
                  <a:lnTo>
                    <a:pt x="1322" y="13"/>
                  </a:lnTo>
                  <a:lnTo>
                    <a:pt x="1322" y="0"/>
                  </a:lnTo>
                  <a:lnTo>
                    <a:pt x="1325" y="0"/>
                  </a:lnTo>
                  <a:close/>
                  <a:moveTo>
                    <a:pt x="1589" y="0"/>
                  </a:moveTo>
                  <a:lnTo>
                    <a:pt x="1589" y="13"/>
                  </a:lnTo>
                  <a:lnTo>
                    <a:pt x="1586" y="13"/>
                  </a:lnTo>
                  <a:lnTo>
                    <a:pt x="1586" y="0"/>
                  </a:lnTo>
                  <a:lnTo>
                    <a:pt x="1589" y="0"/>
                  </a:lnTo>
                  <a:close/>
                  <a:moveTo>
                    <a:pt x="1853" y="0"/>
                  </a:moveTo>
                  <a:lnTo>
                    <a:pt x="1853" y="13"/>
                  </a:lnTo>
                  <a:lnTo>
                    <a:pt x="1850" y="13"/>
                  </a:lnTo>
                  <a:lnTo>
                    <a:pt x="1850" y="0"/>
                  </a:lnTo>
                  <a:lnTo>
                    <a:pt x="1853" y="0"/>
                  </a:lnTo>
                  <a:close/>
                  <a:moveTo>
                    <a:pt x="2118" y="0"/>
                  </a:moveTo>
                  <a:lnTo>
                    <a:pt x="2118" y="13"/>
                  </a:lnTo>
                  <a:lnTo>
                    <a:pt x="2115" y="13"/>
                  </a:lnTo>
                  <a:lnTo>
                    <a:pt x="2115" y="0"/>
                  </a:lnTo>
                  <a:lnTo>
                    <a:pt x="2118" y="0"/>
                  </a:lnTo>
                  <a:close/>
                  <a:moveTo>
                    <a:pt x="2383" y="0"/>
                  </a:moveTo>
                  <a:lnTo>
                    <a:pt x="2383" y="13"/>
                  </a:lnTo>
                  <a:lnTo>
                    <a:pt x="2379" y="13"/>
                  </a:lnTo>
                  <a:lnTo>
                    <a:pt x="2379" y="0"/>
                  </a:lnTo>
                  <a:lnTo>
                    <a:pt x="2383" y="0"/>
                  </a:lnTo>
                  <a:close/>
                  <a:moveTo>
                    <a:pt x="2646" y="0"/>
                  </a:moveTo>
                  <a:lnTo>
                    <a:pt x="2646" y="13"/>
                  </a:lnTo>
                  <a:lnTo>
                    <a:pt x="2643" y="13"/>
                  </a:lnTo>
                  <a:lnTo>
                    <a:pt x="2643" y="0"/>
                  </a:lnTo>
                  <a:lnTo>
                    <a:pt x="2646" y="0"/>
                  </a:lnTo>
                  <a:close/>
                  <a:moveTo>
                    <a:pt x="2911" y="0"/>
                  </a:moveTo>
                  <a:lnTo>
                    <a:pt x="2911" y="13"/>
                  </a:lnTo>
                  <a:lnTo>
                    <a:pt x="2908" y="13"/>
                  </a:lnTo>
                  <a:lnTo>
                    <a:pt x="2908" y="0"/>
                  </a:lnTo>
                  <a:lnTo>
                    <a:pt x="2911" y="0"/>
                  </a:lnTo>
                  <a:close/>
                  <a:moveTo>
                    <a:pt x="3175" y="0"/>
                  </a:moveTo>
                  <a:lnTo>
                    <a:pt x="3175" y="13"/>
                  </a:lnTo>
                  <a:lnTo>
                    <a:pt x="3172" y="13"/>
                  </a:lnTo>
                  <a:lnTo>
                    <a:pt x="3172" y="0"/>
                  </a:lnTo>
                  <a:lnTo>
                    <a:pt x="3175"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93" name="Freeform 171"/>
            <p:cNvSpPr>
              <a:spLocks/>
            </p:cNvSpPr>
            <p:nvPr/>
          </p:nvSpPr>
          <p:spPr bwMode="auto">
            <a:xfrm>
              <a:off x="745" y="4134"/>
              <a:ext cx="2918" cy="63"/>
            </a:xfrm>
            <a:custGeom>
              <a:avLst/>
              <a:gdLst>
                <a:gd name="T0" fmla="*/ 36 w 21669"/>
                <a:gd name="T1" fmla="*/ 388 h 461"/>
                <a:gd name="T2" fmla="*/ 2000 w 21669"/>
                <a:gd name="T3" fmla="*/ 348 h 461"/>
                <a:gd name="T4" fmla="*/ 3963 w 21669"/>
                <a:gd name="T5" fmla="*/ 276 h 461"/>
                <a:gd name="T6" fmla="*/ 5931 w 21669"/>
                <a:gd name="T7" fmla="*/ 389 h 461"/>
                <a:gd name="T8" fmla="*/ 5925 w 21669"/>
                <a:gd name="T9" fmla="*/ 389 h 461"/>
                <a:gd name="T10" fmla="*/ 7885 w 21669"/>
                <a:gd name="T11" fmla="*/ 197 h 461"/>
                <a:gd name="T12" fmla="*/ 9852 w 21669"/>
                <a:gd name="T13" fmla="*/ 176 h 461"/>
                <a:gd name="T14" fmla="*/ 11816 w 21669"/>
                <a:gd name="T15" fmla="*/ 144 h 461"/>
                <a:gd name="T16" fmla="*/ 13779 w 21669"/>
                <a:gd name="T17" fmla="*/ 80 h 461"/>
                <a:gd name="T18" fmla="*/ 15740 w 21669"/>
                <a:gd name="T19" fmla="*/ 48 h 461"/>
                <a:gd name="T20" fmla="*/ 17704 w 21669"/>
                <a:gd name="T21" fmla="*/ 48 h 461"/>
                <a:gd name="T22" fmla="*/ 19668 w 21669"/>
                <a:gd name="T23" fmla="*/ 24 h 461"/>
                <a:gd name="T24" fmla="*/ 21632 w 21669"/>
                <a:gd name="T25" fmla="*/ 0 h 461"/>
                <a:gd name="T26" fmla="*/ 21668 w 21669"/>
                <a:gd name="T27" fmla="*/ 36 h 461"/>
                <a:gd name="T28" fmla="*/ 21633 w 21669"/>
                <a:gd name="T29" fmla="*/ 72 h 461"/>
                <a:gd name="T30" fmla="*/ 19669 w 21669"/>
                <a:gd name="T31" fmla="*/ 96 h 461"/>
                <a:gd name="T32" fmla="*/ 17704 w 21669"/>
                <a:gd name="T33" fmla="*/ 120 h 461"/>
                <a:gd name="T34" fmla="*/ 15741 w 21669"/>
                <a:gd name="T35" fmla="*/ 120 h 461"/>
                <a:gd name="T36" fmla="*/ 13782 w 21669"/>
                <a:gd name="T37" fmla="*/ 152 h 461"/>
                <a:gd name="T38" fmla="*/ 11817 w 21669"/>
                <a:gd name="T39" fmla="*/ 216 h 461"/>
                <a:gd name="T40" fmla="*/ 9853 w 21669"/>
                <a:gd name="T41" fmla="*/ 248 h 461"/>
                <a:gd name="T42" fmla="*/ 7892 w 21669"/>
                <a:gd name="T43" fmla="*/ 268 h 461"/>
                <a:gd name="T44" fmla="*/ 5932 w 21669"/>
                <a:gd name="T45" fmla="*/ 460 h 461"/>
                <a:gd name="T46" fmla="*/ 5926 w 21669"/>
                <a:gd name="T47" fmla="*/ 460 h 461"/>
                <a:gd name="T48" fmla="*/ 3966 w 21669"/>
                <a:gd name="T49" fmla="*/ 348 h 461"/>
                <a:gd name="T50" fmla="*/ 2001 w 21669"/>
                <a:gd name="T51" fmla="*/ 420 h 461"/>
                <a:gd name="T52" fmla="*/ 37 w 21669"/>
                <a:gd name="T53" fmla="*/ 460 h 461"/>
                <a:gd name="T54" fmla="*/ 0 w 21669"/>
                <a:gd name="T55" fmla="*/ 425 h 461"/>
                <a:gd name="T56" fmla="*/ 36 w 21669"/>
                <a:gd name="T57" fmla="*/ 388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669" h="461">
                  <a:moveTo>
                    <a:pt x="36" y="388"/>
                  </a:moveTo>
                  <a:lnTo>
                    <a:pt x="2000" y="348"/>
                  </a:lnTo>
                  <a:lnTo>
                    <a:pt x="3963" y="276"/>
                  </a:lnTo>
                  <a:lnTo>
                    <a:pt x="5931" y="389"/>
                  </a:lnTo>
                  <a:lnTo>
                    <a:pt x="5925" y="389"/>
                  </a:lnTo>
                  <a:lnTo>
                    <a:pt x="7885" y="197"/>
                  </a:lnTo>
                  <a:lnTo>
                    <a:pt x="9852" y="176"/>
                  </a:lnTo>
                  <a:lnTo>
                    <a:pt x="11816" y="144"/>
                  </a:lnTo>
                  <a:lnTo>
                    <a:pt x="13779" y="80"/>
                  </a:lnTo>
                  <a:lnTo>
                    <a:pt x="15740" y="48"/>
                  </a:lnTo>
                  <a:lnTo>
                    <a:pt x="17704" y="48"/>
                  </a:lnTo>
                  <a:lnTo>
                    <a:pt x="19668" y="24"/>
                  </a:lnTo>
                  <a:lnTo>
                    <a:pt x="21632" y="0"/>
                  </a:lnTo>
                  <a:cubicBezTo>
                    <a:pt x="21652" y="0"/>
                    <a:pt x="21668" y="16"/>
                    <a:pt x="21668" y="36"/>
                  </a:cubicBezTo>
                  <a:cubicBezTo>
                    <a:pt x="21669" y="56"/>
                    <a:pt x="21653" y="72"/>
                    <a:pt x="21633" y="72"/>
                  </a:cubicBezTo>
                  <a:lnTo>
                    <a:pt x="19669" y="96"/>
                  </a:lnTo>
                  <a:lnTo>
                    <a:pt x="17704" y="120"/>
                  </a:lnTo>
                  <a:lnTo>
                    <a:pt x="15741" y="120"/>
                  </a:lnTo>
                  <a:lnTo>
                    <a:pt x="13782" y="152"/>
                  </a:lnTo>
                  <a:lnTo>
                    <a:pt x="11817" y="216"/>
                  </a:lnTo>
                  <a:lnTo>
                    <a:pt x="9853" y="248"/>
                  </a:lnTo>
                  <a:lnTo>
                    <a:pt x="7892" y="268"/>
                  </a:lnTo>
                  <a:lnTo>
                    <a:pt x="5932" y="460"/>
                  </a:lnTo>
                  <a:cubicBezTo>
                    <a:pt x="5930" y="460"/>
                    <a:pt x="5928" y="461"/>
                    <a:pt x="5926" y="460"/>
                  </a:cubicBezTo>
                  <a:lnTo>
                    <a:pt x="3966" y="348"/>
                  </a:lnTo>
                  <a:lnTo>
                    <a:pt x="2001" y="420"/>
                  </a:lnTo>
                  <a:lnTo>
                    <a:pt x="37" y="460"/>
                  </a:lnTo>
                  <a:cubicBezTo>
                    <a:pt x="17" y="461"/>
                    <a:pt x="1" y="445"/>
                    <a:pt x="0" y="425"/>
                  </a:cubicBezTo>
                  <a:cubicBezTo>
                    <a:pt x="0" y="405"/>
                    <a:pt x="16" y="389"/>
                    <a:pt x="36" y="388"/>
                  </a:cubicBezTo>
                  <a:close/>
                </a:path>
              </a:pathLst>
            </a:custGeom>
            <a:solidFill>
              <a:srgbClr val="93CDDD"/>
            </a:solidFill>
            <a:ln w="1588" cap="flat">
              <a:solidFill>
                <a:srgbClr val="93CDDD"/>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94" name="Rectangle 172"/>
            <p:cNvSpPr>
              <a:spLocks noChangeArrowheads="1"/>
            </p:cNvSpPr>
            <p:nvPr/>
          </p:nvSpPr>
          <p:spPr bwMode="auto">
            <a:xfrm>
              <a:off x="734" y="4176"/>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95" name="Freeform 173"/>
            <p:cNvSpPr>
              <a:spLocks noEditPoints="1"/>
            </p:cNvSpPr>
            <p:nvPr/>
          </p:nvSpPr>
          <p:spPr bwMode="auto">
            <a:xfrm>
              <a:off x="732" y="4174"/>
              <a:ext cx="35" cy="35"/>
            </a:xfrm>
            <a:custGeom>
              <a:avLst/>
              <a:gdLst>
                <a:gd name="T0" fmla="*/ 0 w 1024"/>
                <a:gd name="T1" fmla="*/ 48 h 1024"/>
                <a:gd name="T2" fmla="*/ 48 w 1024"/>
                <a:gd name="T3" fmla="*/ 0 h 1024"/>
                <a:gd name="T4" fmla="*/ 976 w 1024"/>
                <a:gd name="T5" fmla="*/ 0 h 1024"/>
                <a:gd name="T6" fmla="*/ 1024 w 1024"/>
                <a:gd name="T7" fmla="*/ 48 h 1024"/>
                <a:gd name="T8" fmla="*/ 1024 w 1024"/>
                <a:gd name="T9" fmla="*/ 976 h 1024"/>
                <a:gd name="T10" fmla="*/ 976 w 1024"/>
                <a:gd name="T11" fmla="*/ 1024 h 1024"/>
                <a:gd name="T12" fmla="*/ 48 w 1024"/>
                <a:gd name="T13" fmla="*/ 1024 h 1024"/>
                <a:gd name="T14" fmla="*/ 0 w 1024"/>
                <a:gd name="T15" fmla="*/ 976 h 1024"/>
                <a:gd name="T16" fmla="*/ 0 w 1024"/>
                <a:gd name="T17" fmla="*/ 48 h 1024"/>
                <a:gd name="T18" fmla="*/ 96 w 1024"/>
                <a:gd name="T19" fmla="*/ 976 h 1024"/>
                <a:gd name="T20" fmla="*/ 48 w 1024"/>
                <a:gd name="T21" fmla="*/ 928 h 1024"/>
                <a:gd name="T22" fmla="*/ 976 w 1024"/>
                <a:gd name="T23" fmla="*/ 928 h 1024"/>
                <a:gd name="T24" fmla="*/ 928 w 1024"/>
                <a:gd name="T25" fmla="*/ 976 h 1024"/>
                <a:gd name="T26" fmla="*/ 928 w 1024"/>
                <a:gd name="T27" fmla="*/ 48 h 1024"/>
                <a:gd name="T28" fmla="*/ 976 w 1024"/>
                <a:gd name="T29" fmla="*/ 96 h 1024"/>
                <a:gd name="T30" fmla="*/ 48 w 1024"/>
                <a:gd name="T31" fmla="*/ 96 h 1024"/>
                <a:gd name="T32" fmla="*/ 96 w 1024"/>
                <a:gd name="T33" fmla="*/ 48 h 1024"/>
                <a:gd name="T34" fmla="*/ 96 w 1024"/>
                <a:gd name="T35" fmla="*/ 97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4" h="1024">
                  <a:moveTo>
                    <a:pt x="0" y="48"/>
                  </a:moveTo>
                  <a:cubicBezTo>
                    <a:pt x="0" y="22"/>
                    <a:pt x="22" y="0"/>
                    <a:pt x="48" y="0"/>
                  </a:cubicBezTo>
                  <a:lnTo>
                    <a:pt x="976" y="0"/>
                  </a:lnTo>
                  <a:cubicBezTo>
                    <a:pt x="1003" y="0"/>
                    <a:pt x="1024" y="22"/>
                    <a:pt x="1024" y="48"/>
                  </a:cubicBezTo>
                  <a:lnTo>
                    <a:pt x="1024" y="976"/>
                  </a:lnTo>
                  <a:cubicBezTo>
                    <a:pt x="1024" y="1003"/>
                    <a:pt x="1003" y="1024"/>
                    <a:pt x="976" y="1024"/>
                  </a:cubicBezTo>
                  <a:lnTo>
                    <a:pt x="48" y="1024"/>
                  </a:lnTo>
                  <a:cubicBezTo>
                    <a:pt x="22" y="1024"/>
                    <a:pt x="0" y="1003"/>
                    <a:pt x="0" y="976"/>
                  </a:cubicBezTo>
                  <a:lnTo>
                    <a:pt x="0" y="48"/>
                  </a:lnTo>
                  <a:close/>
                  <a:moveTo>
                    <a:pt x="96" y="976"/>
                  </a:moveTo>
                  <a:lnTo>
                    <a:pt x="48" y="928"/>
                  </a:lnTo>
                  <a:lnTo>
                    <a:pt x="976" y="928"/>
                  </a:lnTo>
                  <a:lnTo>
                    <a:pt x="928" y="976"/>
                  </a:lnTo>
                  <a:lnTo>
                    <a:pt x="928" y="48"/>
                  </a:lnTo>
                  <a:lnTo>
                    <a:pt x="976" y="96"/>
                  </a:lnTo>
                  <a:lnTo>
                    <a:pt x="48" y="96"/>
                  </a:lnTo>
                  <a:lnTo>
                    <a:pt x="96" y="48"/>
                  </a:lnTo>
                  <a:lnTo>
                    <a:pt x="96" y="976"/>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96" name="Rectangle 174"/>
            <p:cNvSpPr>
              <a:spLocks noChangeArrowheads="1"/>
            </p:cNvSpPr>
            <p:nvPr/>
          </p:nvSpPr>
          <p:spPr bwMode="auto">
            <a:xfrm>
              <a:off x="998" y="4170"/>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97" name="Freeform 175"/>
            <p:cNvSpPr>
              <a:spLocks noEditPoints="1"/>
            </p:cNvSpPr>
            <p:nvPr/>
          </p:nvSpPr>
          <p:spPr bwMode="auto">
            <a:xfrm>
              <a:off x="997" y="4168"/>
              <a:ext cx="34" cy="35"/>
            </a:xfrm>
            <a:custGeom>
              <a:avLst/>
              <a:gdLst>
                <a:gd name="T0" fmla="*/ 0 w 1024"/>
                <a:gd name="T1" fmla="*/ 48 h 1024"/>
                <a:gd name="T2" fmla="*/ 48 w 1024"/>
                <a:gd name="T3" fmla="*/ 0 h 1024"/>
                <a:gd name="T4" fmla="*/ 976 w 1024"/>
                <a:gd name="T5" fmla="*/ 0 h 1024"/>
                <a:gd name="T6" fmla="*/ 1024 w 1024"/>
                <a:gd name="T7" fmla="*/ 48 h 1024"/>
                <a:gd name="T8" fmla="*/ 1024 w 1024"/>
                <a:gd name="T9" fmla="*/ 976 h 1024"/>
                <a:gd name="T10" fmla="*/ 976 w 1024"/>
                <a:gd name="T11" fmla="*/ 1024 h 1024"/>
                <a:gd name="T12" fmla="*/ 48 w 1024"/>
                <a:gd name="T13" fmla="*/ 1024 h 1024"/>
                <a:gd name="T14" fmla="*/ 0 w 1024"/>
                <a:gd name="T15" fmla="*/ 976 h 1024"/>
                <a:gd name="T16" fmla="*/ 0 w 1024"/>
                <a:gd name="T17" fmla="*/ 48 h 1024"/>
                <a:gd name="T18" fmla="*/ 96 w 1024"/>
                <a:gd name="T19" fmla="*/ 976 h 1024"/>
                <a:gd name="T20" fmla="*/ 48 w 1024"/>
                <a:gd name="T21" fmla="*/ 928 h 1024"/>
                <a:gd name="T22" fmla="*/ 976 w 1024"/>
                <a:gd name="T23" fmla="*/ 928 h 1024"/>
                <a:gd name="T24" fmla="*/ 928 w 1024"/>
                <a:gd name="T25" fmla="*/ 976 h 1024"/>
                <a:gd name="T26" fmla="*/ 928 w 1024"/>
                <a:gd name="T27" fmla="*/ 48 h 1024"/>
                <a:gd name="T28" fmla="*/ 976 w 1024"/>
                <a:gd name="T29" fmla="*/ 96 h 1024"/>
                <a:gd name="T30" fmla="*/ 48 w 1024"/>
                <a:gd name="T31" fmla="*/ 96 h 1024"/>
                <a:gd name="T32" fmla="*/ 96 w 1024"/>
                <a:gd name="T33" fmla="*/ 48 h 1024"/>
                <a:gd name="T34" fmla="*/ 96 w 1024"/>
                <a:gd name="T35" fmla="*/ 97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4" h="1024">
                  <a:moveTo>
                    <a:pt x="0" y="48"/>
                  </a:moveTo>
                  <a:cubicBezTo>
                    <a:pt x="0" y="22"/>
                    <a:pt x="22" y="0"/>
                    <a:pt x="48" y="0"/>
                  </a:cubicBezTo>
                  <a:lnTo>
                    <a:pt x="976" y="0"/>
                  </a:lnTo>
                  <a:cubicBezTo>
                    <a:pt x="1003" y="0"/>
                    <a:pt x="1024" y="22"/>
                    <a:pt x="1024" y="48"/>
                  </a:cubicBezTo>
                  <a:lnTo>
                    <a:pt x="1024" y="976"/>
                  </a:lnTo>
                  <a:cubicBezTo>
                    <a:pt x="1024" y="1003"/>
                    <a:pt x="1003" y="1024"/>
                    <a:pt x="976" y="1024"/>
                  </a:cubicBezTo>
                  <a:lnTo>
                    <a:pt x="48" y="1024"/>
                  </a:lnTo>
                  <a:cubicBezTo>
                    <a:pt x="22" y="1024"/>
                    <a:pt x="0" y="1003"/>
                    <a:pt x="0" y="976"/>
                  </a:cubicBezTo>
                  <a:lnTo>
                    <a:pt x="0" y="48"/>
                  </a:lnTo>
                  <a:close/>
                  <a:moveTo>
                    <a:pt x="96" y="976"/>
                  </a:moveTo>
                  <a:lnTo>
                    <a:pt x="48" y="928"/>
                  </a:lnTo>
                  <a:lnTo>
                    <a:pt x="976" y="928"/>
                  </a:lnTo>
                  <a:lnTo>
                    <a:pt x="928" y="976"/>
                  </a:lnTo>
                  <a:lnTo>
                    <a:pt x="928" y="48"/>
                  </a:lnTo>
                  <a:lnTo>
                    <a:pt x="976" y="96"/>
                  </a:lnTo>
                  <a:lnTo>
                    <a:pt x="48" y="96"/>
                  </a:lnTo>
                  <a:lnTo>
                    <a:pt x="96" y="48"/>
                  </a:lnTo>
                  <a:lnTo>
                    <a:pt x="96" y="976"/>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398" name="Rectangle 176"/>
            <p:cNvSpPr>
              <a:spLocks noChangeArrowheads="1"/>
            </p:cNvSpPr>
            <p:nvPr/>
          </p:nvSpPr>
          <p:spPr bwMode="auto">
            <a:xfrm>
              <a:off x="1262" y="4161"/>
              <a:ext cx="31" cy="31"/>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99" name="Freeform 177"/>
            <p:cNvSpPr>
              <a:spLocks noEditPoints="1"/>
            </p:cNvSpPr>
            <p:nvPr/>
          </p:nvSpPr>
          <p:spPr bwMode="auto">
            <a:xfrm>
              <a:off x="1261" y="4159"/>
              <a:ext cx="34" cy="35"/>
            </a:xfrm>
            <a:custGeom>
              <a:avLst/>
              <a:gdLst>
                <a:gd name="T0" fmla="*/ 0 w 1024"/>
                <a:gd name="T1" fmla="*/ 48 h 1024"/>
                <a:gd name="T2" fmla="*/ 48 w 1024"/>
                <a:gd name="T3" fmla="*/ 0 h 1024"/>
                <a:gd name="T4" fmla="*/ 976 w 1024"/>
                <a:gd name="T5" fmla="*/ 0 h 1024"/>
                <a:gd name="T6" fmla="*/ 1024 w 1024"/>
                <a:gd name="T7" fmla="*/ 48 h 1024"/>
                <a:gd name="T8" fmla="*/ 1024 w 1024"/>
                <a:gd name="T9" fmla="*/ 976 h 1024"/>
                <a:gd name="T10" fmla="*/ 976 w 1024"/>
                <a:gd name="T11" fmla="*/ 1024 h 1024"/>
                <a:gd name="T12" fmla="*/ 48 w 1024"/>
                <a:gd name="T13" fmla="*/ 1024 h 1024"/>
                <a:gd name="T14" fmla="*/ 0 w 1024"/>
                <a:gd name="T15" fmla="*/ 976 h 1024"/>
                <a:gd name="T16" fmla="*/ 0 w 1024"/>
                <a:gd name="T17" fmla="*/ 48 h 1024"/>
                <a:gd name="T18" fmla="*/ 96 w 1024"/>
                <a:gd name="T19" fmla="*/ 976 h 1024"/>
                <a:gd name="T20" fmla="*/ 48 w 1024"/>
                <a:gd name="T21" fmla="*/ 928 h 1024"/>
                <a:gd name="T22" fmla="*/ 976 w 1024"/>
                <a:gd name="T23" fmla="*/ 928 h 1024"/>
                <a:gd name="T24" fmla="*/ 928 w 1024"/>
                <a:gd name="T25" fmla="*/ 976 h 1024"/>
                <a:gd name="T26" fmla="*/ 928 w 1024"/>
                <a:gd name="T27" fmla="*/ 48 h 1024"/>
                <a:gd name="T28" fmla="*/ 976 w 1024"/>
                <a:gd name="T29" fmla="*/ 96 h 1024"/>
                <a:gd name="T30" fmla="*/ 48 w 1024"/>
                <a:gd name="T31" fmla="*/ 96 h 1024"/>
                <a:gd name="T32" fmla="*/ 96 w 1024"/>
                <a:gd name="T33" fmla="*/ 48 h 1024"/>
                <a:gd name="T34" fmla="*/ 96 w 1024"/>
                <a:gd name="T35" fmla="*/ 97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4" h="1024">
                  <a:moveTo>
                    <a:pt x="0" y="48"/>
                  </a:moveTo>
                  <a:cubicBezTo>
                    <a:pt x="0" y="22"/>
                    <a:pt x="22" y="0"/>
                    <a:pt x="48" y="0"/>
                  </a:cubicBezTo>
                  <a:lnTo>
                    <a:pt x="976" y="0"/>
                  </a:lnTo>
                  <a:cubicBezTo>
                    <a:pt x="1003" y="0"/>
                    <a:pt x="1024" y="22"/>
                    <a:pt x="1024" y="48"/>
                  </a:cubicBezTo>
                  <a:lnTo>
                    <a:pt x="1024" y="976"/>
                  </a:lnTo>
                  <a:cubicBezTo>
                    <a:pt x="1024" y="1003"/>
                    <a:pt x="1003" y="1024"/>
                    <a:pt x="976" y="1024"/>
                  </a:cubicBezTo>
                  <a:lnTo>
                    <a:pt x="48" y="1024"/>
                  </a:lnTo>
                  <a:cubicBezTo>
                    <a:pt x="22" y="1024"/>
                    <a:pt x="0" y="1003"/>
                    <a:pt x="0" y="976"/>
                  </a:cubicBezTo>
                  <a:lnTo>
                    <a:pt x="0" y="48"/>
                  </a:lnTo>
                  <a:close/>
                  <a:moveTo>
                    <a:pt x="96" y="976"/>
                  </a:moveTo>
                  <a:lnTo>
                    <a:pt x="48" y="928"/>
                  </a:lnTo>
                  <a:lnTo>
                    <a:pt x="976" y="928"/>
                  </a:lnTo>
                  <a:lnTo>
                    <a:pt x="928" y="976"/>
                  </a:lnTo>
                  <a:lnTo>
                    <a:pt x="928" y="48"/>
                  </a:lnTo>
                  <a:lnTo>
                    <a:pt x="976" y="96"/>
                  </a:lnTo>
                  <a:lnTo>
                    <a:pt x="48" y="96"/>
                  </a:lnTo>
                  <a:lnTo>
                    <a:pt x="96" y="48"/>
                  </a:lnTo>
                  <a:lnTo>
                    <a:pt x="96" y="976"/>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00" name="Rectangle 178"/>
            <p:cNvSpPr>
              <a:spLocks noChangeArrowheads="1"/>
            </p:cNvSpPr>
            <p:nvPr/>
          </p:nvSpPr>
          <p:spPr bwMode="auto">
            <a:xfrm>
              <a:off x="1527" y="4175"/>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01" name="Freeform 179"/>
            <p:cNvSpPr>
              <a:spLocks noEditPoints="1"/>
            </p:cNvSpPr>
            <p:nvPr/>
          </p:nvSpPr>
          <p:spPr bwMode="auto">
            <a:xfrm>
              <a:off x="1525" y="4174"/>
              <a:ext cx="35" cy="35"/>
            </a:xfrm>
            <a:custGeom>
              <a:avLst/>
              <a:gdLst>
                <a:gd name="T0" fmla="*/ 0 w 512"/>
                <a:gd name="T1" fmla="*/ 24 h 512"/>
                <a:gd name="T2" fmla="*/ 24 w 512"/>
                <a:gd name="T3" fmla="*/ 0 h 512"/>
                <a:gd name="T4" fmla="*/ 488 w 512"/>
                <a:gd name="T5" fmla="*/ 0 h 512"/>
                <a:gd name="T6" fmla="*/ 512 w 512"/>
                <a:gd name="T7" fmla="*/ 24 h 512"/>
                <a:gd name="T8" fmla="*/ 512 w 512"/>
                <a:gd name="T9" fmla="*/ 488 h 512"/>
                <a:gd name="T10" fmla="*/ 488 w 512"/>
                <a:gd name="T11" fmla="*/ 512 h 512"/>
                <a:gd name="T12" fmla="*/ 24 w 512"/>
                <a:gd name="T13" fmla="*/ 512 h 512"/>
                <a:gd name="T14" fmla="*/ 0 w 512"/>
                <a:gd name="T15" fmla="*/ 488 h 512"/>
                <a:gd name="T16" fmla="*/ 0 w 512"/>
                <a:gd name="T17" fmla="*/ 24 h 512"/>
                <a:gd name="T18" fmla="*/ 48 w 512"/>
                <a:gd name="T19" fmla="*/ 488 h 512"/>
                <a:gd name="T20" fmla="*/ 24 w 512"/>
                <a:gd name="T21" fmla="*/ 464 h 512"/>
                <a:gd name="T22" fmla="*/ 488 w 512"/>
                <a:gd name="T23" fmla="*/ 464 h 512"/>
                <a:gd name="T24" fmla="*/ 464 w 512"/>
                <a:gd name="T25" fmla="*/ 488 h 512"/>
                <a:gd name="T26" fmla="*/ 464 w 512"/>
                <a:gd name="T27" fmla="*/ 24 h 512"/>
                <a:gd name="T28" fmla="*/ 488 w 512"/>
                <a:gd name="T29" fmla="*/ 48 h 512"/>
                <a:gd name="T30" fmla="*/ 24 w 512"/>
                <a:gd name="T31" fmla="*/ 48 h 512"/>
                <a:gd name="T32" fmla="*/ 48 w 512"/>
                <a:gd name="T33" fmla="*/ 24 h 512"/>
                <a:gd name="T34" fmla="*/ 48 w 512"/>
                <a:gd name="T35" fmla="*/ 48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2" h="512">
                  <a:moveTo>
                    <a:pt x="0" y="24"/>
                  </a:moveTo>
                  <a:cubicBezTo>
                    <a:pt x="0" y="11"/>
                    <a:pt x="11" y="0"/>
                    <a:pt x="24" y="0"/>
                  </a:cubicBezTo>
                  <a:lnTo>
                    <a:pt x="488" y="0"/>
                  </a:lnTo>
                  <a:cubicBezTo>
                    <a:pt x="502" y="0"/>
                    <a:pt x="512" y="11"/>
                    <a:pt x="512" y="24"/>
                  </a:cubicBezTo>
                  <a:lnTo>
                    <a:pt x="512" y="488"/>
                  </a:lnTo>
                  <a:cubicBezTo>
                    <a:pt x="512" y="502"/>
                    <a:pt x="502" y="512"/>
                    <a:pt x="488" y="512"/>
                  </a:cubicBezTo>
                  <a:lnTo>
                    <a:pt x="24" y="512"/>
                  </a:lnTo>
                  <a:cubicBezTo>
                    <a:pt x="11" y="512"/>
                    <a:pt x="0" y="502"/>
                    <a:pt x="0" y="488"/>
                  </a:cubicBezTo>
                  <a:lnTo>
                    <a:pt x="0" y="24"/>
                  </a:lnTo>
                  <a:close/>
                  <a:moveTo>
                    <a:pt x="48" y="488"/>
                  </a:moveTo>
                  <a:lnTo>
                    <a:pt x="24" y="464"/>
                  </a:lnTo>
                  <a:lnTo>
                    <a:pt x="488" y="464"/>
                  </a:lnTo>
                  <a:lnTo>
                    <a:pt x="464" y="488"/>
                  </a:lnTo>
                  <a:lnTo>
                    <a:pt x="464" y="24"/>
                  </a:lnTo>
                  <a:lnTo>
                    <a:pt x="488" y="48"/>
                  </a:lnTo>
                  <a:lnTo>
                    <a:pt x="24" y="48"/>
                  </a:lnTo>
                  <a:lnTo>
                    <a:pt x="48" y="24"/>
                  </a:lnTo>
                  <a:lnTo>
                    <a:pt x="48" y="488"/>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02" name="Rectangle 180"/>
            <p:cNvSpPr>
              <a:spLocks noChangeArrowheads="1"/>
            </p:cNvSpPr>
            <p:nvPr/>
          </p:nvSpPr>
          <p:spPr bwMode="auto">
            <a:xfrm>
              <a:off x="1791" y="4149"/>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03" name="Freeform 181"/>
            <p:cNvSpPr>
              <a:spLocks noEditPoints="1"/>
            </p:cNvSpPr>
            <p:nvPr/>
          </p:nvSpPr>
          <p:spPr bwMode="auto">
            <a:xfrm>
              <a:off x="1790" y="4148"/>
              <a:ext cx="34" cy="35"/>
            </a:xfrm>
            <a:custGeom>
              <a:avLst/>
              <a:gdLst>
                <a:gd name="T0" fmla="*/ 0 w 512"/>
                <a:gd name="T1" fmla="*/ 24 h 512"/>
                <a:gd name="T2" fmla="*/ 24 w 512"/>
                <a:gd name="T3" fmla="*/ 0 h 512"/>
                <a:gd name="T4" fmla="*/ 488 w 512"/>
                <a:gd name="T5" fmla="*/ 0 h 512"/>
                <a:gd name="T6" fmla="*/ 512 w 512"/>
                <a:gd name="T7" fmla="*/ 24 h 512"/>
                <a:gd name="T8" fmla="*/ 512 w 512"/>
                <a:gd name="T9" fmla="*/ 488 h 512"/>
                <a:gd name="T10" fmla="*/ 488 w 512"/>
                <a:gd name="T11" fmla="*/ 512 h 512"/>
                <a:gd name="T12" fmla="*/ 24 w 512"/>
                <a:gd name="T13" fmla="*/ 512 h 512"/>
                <a:gd name="T14" fmla="*/ 0 w 512"/>
                <a:gd name="T15" fmla="*/ 488 h 512"/>
                <a:gd name="T16" fmla="*/ 0 w 512"/>
                <a:gd name="T17" fmla="*/ 24 h 512"/>
                <a:gd name="T18" fmla="*/ 48 w 512"/>
                <a:gd name="T19" fmla="*/ 488 h 512"/>
                <a:gd name="T20" fmla="*/ 24 w 512"/>
                <a:gd name="T21" fmla="*/ 464 h 512"/>
                <a:gd name="T22" fmla="*/ 488 w 512"/>
                <a:gd name="T23" fmla="*/ 464 h 512"/>
                <a:gd name="T24" fmla="*/ 464 w 512"/>
                <a:gd name="T25" fmla="*/ 488 h 512"/>
                <a:gd name="T26" fmla="*/ 464 w 512"/>
                <a:gd name="T27" fmla="*/ 24 h 512"/>
                <a:gd name="T28" fmla="*/ 488 w 512"/>
                <a:gd name="T29" fmla="*/ 48 h 512"/>
                <a:gd name="T30" fmla="*/ 24 w 512"/>
                <a:gd name="T31" fmla="*/ 48 h 512"/>
                <a:gd name="T32" fmla="*/ 48 w 512"/>
                <a:gd name="T33" fmla="*/ 24 h 512"/>
                <a:gd name="T34" fmla="*/ 48 w 512"/>
                <a:gd name="T35" fmla="*/ 48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2" h="512">
                  <a:moveTo>
                    <a:pt x="0" y="24"/>
                  </a:moveTo>
                  <a:cubicBezTo>
                    <a:pt x="0" y="11"/>
                    <a:pt x="11" y="0"/>
                    <a:pt x="24" y="0"/>
                  </a:cubicBezTo>
                  <a:lnTo>
                    <a:pt x="488" y="0"/>
                  </a:lnTo>
                  <a:cubicBezTo>
                    <a:pt x="502" y="0"/>
                    <a:pt x="512" y="11"/>
                    <a:pt x="512" y="24"/>
                  </a:cubicBezTo>
                  <a:lnTo>
                    <a:pt x="512" y="488"/>
                  </a:lnTo>
                  <a:cubicBezTo>
                    <a:pt x="512" y="502"/>
                    <a:pt x="502" y="512"/>
                    <a:pt x="488" y="512"/>
                  </a:cubicBezTo>
                  <a:lnTo>
                    <a:pt x="24" y="512"/>
                  </a:lnTo>
                  <a:cubicBezTo>
                    <a:pt x="11" y="512"/>
                    <a:pt x="0" y="502"/>
                    <a:pt x="0" y="488"/>
                  </a:cubicBezTo>
                  <a:lnTo>
                    <a:pt x="0" y="24"/>
                  </a:lnTo>
                  <a:close/>
                  <a:moveTo>
                    <a:pt x="48" y="488"/>
                  </a:moveTo>
                  <a:lnTo>
                    <a:pt x="24" y="464"/>
                  </a:lnTo>
                  <a:lnTo>
                    <a:pt x="488" y="464"/>
                  </a:lnTo>
                  <a:lnTo>
                    <a:pt x="464" y="488"/>
                  </a:lnTo>
                  <a:lnTo>
                    <a:pt x="464" y="24"/>
                  </a:lnTo>
                  <a:lnTo>
                    <a:pt x="488" y="48"/>
                  </a:lnTo>
                  <a:lnTo>
                    <a:pt x="24" y="48"/>
                  </a:lnTo>
                  <a:lnTo>
                    <a:pt x="48" y="24"/>
                  </a:lnTo>
                  <a:lnTo>
                    <a:pt x="48" y="488"/>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04" name="Rectangle 182"/>
            <p:cNvSpPr>
              <a:spLocks noChangeArrowheads="1"/>
            </p:cNvSpPr>
            <p:nvPr/>
          </p:nvSpPr>
          <p:spPr bwMode="auto">
            <a:xfrm>
              <a:off x="2056" y="4147"/>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05" name="Freeform 183"/>
            <p:cNvSpPr>
              <a:spLocks noEditPoints="1"/>
            </p:cNvSpPr>
            <p:nvPr/>
          </p:nvSpPr>
          <p:spPr bwMode="auto">
            <a:xfrm>
              <a:off x="2054" y="4145"/>
              <a:ext cx="35" cy="35"/>
            </a:xfrm>
            <a:custGeom>
              <a:avLst/>
              <a:gdLst>
                <a:gd name="T0" fmla="*/ 0 w 512"/>
                <a:gd name="T1" fmla="*/ 24 h 512"/>
                <a:gd name="T2" fmla="*/ 24 w 512"/>
                <a:gd name="T3" fmla="*/ 0 h 512"/>
                <a:gd name="T4" fmla="*/ 488 w 512"/>
                <a:gd name="T5" fmla="*/ 0 h 512"/>
                <a:gd name="T6" fmla="*/ 512 w 512"/>
                <a:gd name="T7" fmla="*/ 24 h 512"/>
                <a:gd name="T8" fmla="*/ 512 w 512"/>
                <a:gd name="T9" fmla="*/ 488 h 512"/>
                <a:gd name="T10" fmla="*/ 488 w 512"/>
                <a:gd name="T11" fmla="*/ 512 h 512"/>
                <a:gd name="T12" fmla="*/ 24 w 512"/>
                <a:gd name="T13" fmla="*/ 512 h 512"/>
                <a:gd name="T14" fmla="*/ 0 w 512"/>
                <a:gd name="T15" fmla="*/ 488 h 512"/>
                <a:gd name="T16" fmla="*/ 0 w 512"/>
                <a:gd name="T17" fmla="*/ 24 h 512"/>
                <a:gd name="T18" fmla="*/ 48 w 512"/>
                <a:gd name="T19" fmla="*/ 488 h 512"/>
                <a:gd name="T20" fmla="*/ 24 w 512"/>
                <a:gd name="T21" fmla="*/ 464 h 512"/>
                <a:gd name="T22" fmla="*/ 488 w 512"/>
                <a:gd name="T23" fmla="*/ 464 h 512"/>
                <a:gd name="T24" fmla="*/ 464 w 512"/>
                <a:gd name="T25" fmla="*/ 488 h 512"/>
                <a:gd name="T26" fmla="*/ 464 w 512"/>
                <a:gd name="T27" fmla="*/ 24 h 512"/>
                <a:gd name="T28" fmla="*/ 488 w 512"/>
                <a:gd name="T29" fmla="*/ 48 h 512"/>
                <a:gd name="T30" fmla="*/ 24 w 512"/>
                <a:gd name="T31" fmla="*/ 48 h 512"/>
                <a:gd name="T32" fmla="*/ 48 w 512"/>
                <a:gd name="T33" fmla="*/ 24 h 512"/>
                <a:gd name="T34" fmla="*/ 48 w 512"/>
                <a:gd name="T35" fmla="*/ 48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2" h="512">
                  <a:moveTo>
                    <a:pt x="0" y="24"/>
                  </a:moveTo>
                  <a:cubicBezTo>
                    <a:pt x="0" y="11"/>
                    <a:pt x="11" y="0"/>
                    <a:pt x="24" y="0"/>
                  </a:cubicBezTo>
                  <a:lnTo>
                    <a:pt x="488" y="0"/>
                  </a:lnTo>
                  <a:cubicBezTo>
                    <a:pt x="502" y="0"/>
                    <a:pt x="512" y="11"/>
                    <a:pt x="512" y="24"/>
                  </a:cubicBezTo>
                  <a:lnTo>
                    <a:pt x="512" y="488"/>
                  </a:lnTo>
                  <a:cubicBezTo>
                    <a:pt x="512" y="502"/>
                    <a:pt x="502" y="512"/>
                    <a:pt x="488" y="512"/>
                  </a:cubicBezTo>
                  <a:lnTo>
                    <a:pt x="24" y="512"/>
                  </a:lnTo>
                  <a:cubicBezTo>
                    <a:pt x="11" y="512"/>
                    <a:pt x="0" y="502"/>
                    <a:pt x="0" y="488"/>
                  </a:cubicBezTo>
                  <a:lnTo>
                    <a:pt x="0" y="24"/>
                  </a:lnTo>
                  <a:close/>
                  <a:moveTo>
                    <a:pt x="48" y="488"/>
                  </a:moveTo>
                  <a:lnTo>
                    <a:pt x="24" y="464"/>
                  </a:lnTo>
                  <a:lnTo>
                    <a:pt x="488" y="464"/>
                  </a:lnTo>
                  <a:lnTo>
                    <a:pt x="464" y="488"/>
                  </a:lnTo>
                  <a:lnTo>
                    <a:pt x="464" y="24"/>
                  </a:lnTo>
                  <a:lnTo>
                    <a:pt x="488" y="48"/>
                  </a:lnTo>
                  <a:lnTo>
                    <a:pt x="24" y="48"/>
                  </a:lnTo>
                  <a:lnTo>
                    <a:pt x="48" y="24"/>
                  </a:lnTo>
                  <a:lnTo>
                    <a:pt x="48" y="488"/>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06" name="Rectangle 184"/>
            <p:cNvSpPr>
              <a:spLocks noChangeArrowheads="1"/>
            </p:cNvSpPr>
            <p:nvPr/>
          </p:nvSpPr>
          <p:spPr bwMode="auto">
            <a:xfrm>
              <a:off x="2320" y="4142"/>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07" name="Freeform 185"/>
            <p:cNvSpPr>
              <a:spLocks noEditPoints="1"/>
            </p:cNvSpPr>
            <p:nvPr/>
          </p:nvSpPr>
          <p:spPr bwMode="auto">
            <a:xfrm>
              <a:off x="2318" y="4140"/>
              <a:ext cx="35" cy="35"/>
            </a:xfrm>
            <a:custGeom>
              <a:avLst/>
              <a:gdLst>
                <a:gd name="T0" fmla="*/ 0 w 512"/>
                <a:gd name="T1" fmla="*/ 24 h 512"/>
                <a:gd name="T2" fmla="*/ 24 w 512"/>
                <a:gd name="T3" fmla="*/ 0 h 512"/>
                <a:gd name="T4" fmla="*/ 488 w 512"/>
                <a:gd name="T5" fmla="*/ 0 h 512"/>
                <a:gd name="T6" fmla="*/ 512 w 512"/>
                <a:gd name="T7" fmla="*/ 24 h 512"/>
                <a:gd name="T8" fmla="*/ 512 w 512"/>
                <a:gd name="T9" fmla="*/ 488 h 512"/>
                <a:gd name="T10" fmla="*/ 488 w 512"/>
                <a:gd name="T11" fmla="*/ 512 h 512"/>
                <a:gd name="T12" fmla="*/ 24 w 512"/>
                <a:gd name="T13" fmla="*/ 512 h 512"/>
                <a:gd name="T14" fmla="*/ 0 w 512"/>
                <a:gd name="T15" fmla="*/ 488 h 512"/>
                <a:gd name="T16" fmla="*/ 0 w 512"/>
                <a:gd name="T17" fmla="*/ 24 h 512"/>
                <a:gd name="T18" fmla="*/ 48 w 512"/>
                <a:gd name="T19" fmla="*/ 488 h 512"/>
                <a:gd name="T20" fmla="*/ 24 w 512"/>
                <a:gd name="T21" fmla="*/ 464 h 512"/>
                <a:gd name="T22" fmla="*/ 488 w 512"/>
                <a:gd name="T23" fmla="*/ 464 h 512"/>
                <a:gd name="T24" fmla="*/ 464 w 512"/>
                <a:gd name="T25" fmla="*/ 488 h 512"/>
                <a:gd name="T26" fmla="*/ 464 w 512"/>
                <a:gd name="T27" fmla="*/ 24 h 512"/>
                <a:gd name="T28" fmla="*/ 488 w 512"/>
                <a:gd name="T29" fmla="*/ 48 h 512"/>
                <a:gd name="T30" fmla="*/ 24 w 512"/>
                <a:gd name="T31" fmla="*/ 48 h 512"/>
                <a:gd name="T32" fmla="*/ 48 w 512"/>
                <a:gd name="T33" fmla="*/ 24 h 512"/>
                <a:gd name="T34" fmla="*/ 48 w 512"/>
                <a:gd name="T35" fmla="*/ 48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2" h="512">
                  <a:moveTo>
                    <a:pt x="0" y="24"/>
                  </a:moveTo>
                  <a:cubicBezTo>
                    <a:pt x="0" y="11"/>
                    <a:pt x="11" y="0"/>
                    <a:pt x="24" y="0"/>
                  </a:cubicBezTo>
                  <a:lnTo>
                    <a:pt x="488" y="0"/>
                  </a:lnTo>
                  <a:cubicBezTo>
                    <a:pt x="502" y="0"/>
                    <a:pt x="512" y="11"/>
                    <a:pt x="512" y="24"/>
                  </a:cubicBezTo>
                  <a:lnTo>
                    <a:pt x="512" y="488"/>
                  </a:lnTo>
                  <a:cubicBezTo>
                    <a:pt x="512" y="502"/>
                    <a:pt x="502" y="512"/>
                    <a:pt x="488" y="512"/>
                  </a:cubicBezTo>
                  <a:lnTo>
                    <a:pt x="24" y="512"/>
                  </a:lnTo>
                  <a:cubicBezTo>
                    <a:pt x="11" y="512"/>
                    <a:pt x="0" y="502"/>
                    <a:pt x="0" y="488"/>
                  </a:cubicBezTo>
                  <a:lnTo>
                    <a:pt x="0" y="24"/>
                  </a:lnTo>
                  <a:close/>
                  <a:moveTo>
                    <a:pt x="48" y="488"/>
                  </a:moveTo>
                  <a:lnTo>
                    <a:pt x="24" y="464"/>
                  </a:lnTo>
                  <a:lnTo>
                    <a:pt x="488" y="464"/>
                  </a:lnTo>
                  <a:lnTo>
                    <a:pt x="464" y="488"/>
                  </a:lnTo>
                  <a:lnTo>
                    <a:pt x="464" y="24"/>
                  </a:lnTo>
                  <a:lnTo>
                    <a:pt x="488" y="48"/>
                  </a:lnTo>
                  <a:lnTo>
                    <a:pt x="24" y="48"/>
                  </a:lnTo>
                  <a:lnTo>
                    <a:pt x="48" y="24"/>
                  </a:lnTo>
                  <a:lnTo>
                    <a:pt x="48" y="488"/>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08" name="Rectangle 186"/>
            <p:cNvSpPr>
              <a:spLocks noChangeArrowheads="1"/>
            </p:cNvSpPr>
            <p:nvPr/>
          </p:nvSpPr>
          <p:spPr bwMode="auto">
            <a:xfrm>
              <a:off x="2584" y="4134"/>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09" name="Freeform 187"/>
            <p:cNvSpPr>
              <a:spLocks noEditPoints="1"/>
            </p:cNvSpPr>
            <p:nvPr/>
          </p:nvSpPr>
          <p:spPr bwMode="auto">
            <a:xfrm>
              <a:off x="2583" y="4132"/>
              <a:ext cx="34" cy="35"/>
            </a:xfrm>
            <a:custGeom>
              <a:avLst/>
              <a:gdLst>
                <a:gd name="T0" fmla="*/ 0 w 256"/>
                <a:gd name="T1" fmla="*/ 12 h 256"/>
                <a:gd name="T2" fmla="*/ 12 w 256"/>
                <a:gd name="T3" fmla="*/ 0 h 256"/>
                <a:gd name="T4" fmla="*/ 244 w 256"/>
                <a:gd name="T5" fmla="*/ 0 h 256"/>
                <a:gd name="T6" fmla="*/ 256 w 256"/>
                <a:gd name="T7" fmla="*/ 12 h 256"/>
                <a:gd name="T8" fmla="*/ 256 w 256"/>
                <a:gd name="T9" fmla="*/ 244 h 256"/>
                <a:gd name="T10" fmla="*/ 244 w 256"/>
                <a:gd name="T11" fmla="*/ 256 h 256"/>
                <a:gd name="T12" fmla="*/ 12 w 256"/>
                <a:gd name="T13" fmla="*/ 256 h 256"/>
                <a:gd name="T14" fmla="*/ 0 w 256"/>
                <a:gd name="T15" fmla="*/ 244 h 256"/>
                <a:gd name="T16" fmla="*/ 0 w 256"/>
                <a:gd name="T17" fmla="*/ 12 h 256"/>
                <a:gd name="T18" fmla="*/ 24 w 256"/>
                <a:gd name="T19" fmla="*/ 244 h 256"/>
                <a:gd name="T20" fmla="*/ 12 w 256"/>
                <a:gd name="T21" fmla="*/ 232 h 256"/>
                <a:gd name="T22" fmla="*/ 244 w 256"/>
                <a:gd name="T23" fmla="*/ 232 h 256"/>
                <a:gd name="T24" fmla="*/ 232 w 256"/>
                <a:gd name="T25" fmla="*/ 244 h 256"/>
                <a:gd name="T26" fmla="*/ 232 w 256"/>
                <a:gd name="T27" fmla="*/ 12 h 256"/>
                <a:gd name="T28" fmla="*/ 244 w 256"/>
                <a:gd name="T29" fmla="*/ 24 h 256"/>
                <a:gd name="T30" fmla="*/ 12 w 256"/>
                <a:gd name="T31" fmla="*/ 24 h 256"/>
                <a:gd name="T32" fmla="*/ 24 w 256"/>
                <a:gd name="T33" fmla="*/ 12 h 256"/>
                <a:gd name="T34" fmla="*/ 24 w 256"/>
                <a:gd name="T3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0" y="12"/>
                  </a:moveTo>
                  <a:cubicBezTo>
                    <a:pt x="0" y="6"/>
                    <a:pt x="6" y="0"/>
                    <a:pt x="12" y="0"/>
                  </a:cubicBezTo>
                  <a:lnTo>
                    <a:pt x="244" y="0"/>
                  </a:lnTo>
                  <a:cubicBezTo>
                    <a:pt x="251" y="0"/>
                    <a:pt x="256" y="6"/>
                    <a:pt x="256" y="12"/>
                  </a:cubicBezTo>
                  <a:lnTo>
                    <a:pt x="256" y="244"/>
                  </a:lnTo>
                  <a:cubicBezTo>
                    <a:pt x="256" y="251"/>
                    <a:pt x="251" y="256"/>
                    <a:pt x="244" y="256"/>
                  </a:cubicBezTo>
                  <a:lnTo>
                    <a:pt x="12" y="256"/>
                  </a:lnTo>
                  <a:cubicBezTo>
                    <a:pt x="6" y="256"/>
                    <a:pt x="0" y="251"/>
                    <a:pt x="0" y="244"/>
                  </a:cubicBezTo>
                  <a:lnTo>
                    <a:pt x="0" y="12"/>
                  </a:lnTo>
                  <a:close/>
                  <a:moveTo>
                    <a:pt x="24" y="244"/>
                  </a:moveTo>
                  <a:lnTo>
                    <a:pt x="12" y="232"/>
                  </a:lnTo>
                  <a:lnTo>
                    <a:pt x="244" y="232"/>
                  </a:lnTo>
                  <a:lnTo>
                    <a:pt x="232" y="244"/>
                  </a:lnTo>
                  <a:lnTo>
                    <a:pt x="232" y="12"/>
                  </a:lnTo>
                  <a:lnTo>
                    <a:pt x="244" y="24"/>
                  </a:lnTo>
                  <a:lnTo>
                    <a:pt x="12" y="24"/>
                  </a:lnTo>
                  <a:lnTo>
                    <a:pt x="24" y="12"/>
                  </a:lnTo>
                  <a:lnTo>
                    <a:pt x="24" y="244"/>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10" name="Rectangle 188"/>
            <p:cNvSpPr>
              <a:spLocks noChangeArrowheads="1"/>
            </p:cNvSpPr>
            <p:nvPr/>
          </p:nvSpPr>
          <p:spPr bwMode="auto">
            <a:xfrm>
              <a:off x="2849" y="4129"/>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11" name="Freeform 189"/>
            <p:cNvSpPr>
              <a:spLocks noEditPoints="1"/>
            </p:cNvSpPr>
            <p:nvPr/>
          </p:nvSpPr>
          <p:spPr bwMode="auto">
            <a:xfrm>
              <a:off x="2847" y="4128"/>
              <a:ext cx="35" cy="35"/>
            </a:xfrm>
            <a:custGeom>
              <a:avLst/>
              <a:gdLst>
                <a:gd name="T0" fmla="*/ 0 w 256"/>
                <a:gd name="T1" fmla="*/ 12 h 256"/>
                <a:gd name="T2" fmla="*/ 12 w 256"/>
                <a:gd name="T3" fmla="*/ 0 h 256"/>
                <a:gd name="T4" fmla="*/ 244 w 256"/>
                <a:gd name="T5" fmla="*/ 0 h 256"/>
                <a:gd name="T6" fmla="*/ 256 w 256"/>
                <a:gd name="T7" fmla="*/ 12 h 256"/>
                <a:gd name="T8" fmla="*/ 256 w 256"/>
                <a:gd name="T9" fmla="*/ 244 h 256"/>
                <a:gd name="T10" fmla="*/ 244 w 256"/>
                <a:gd name="T11" fmla="*/ 256 h 256"/>
                <a:gd name="T12" fmla="*/ 12 w 256"/>
                <a:gd name="T13" fmla="*/ 256 h 256"/>
                <a:gd name="T14" fmla="*/ 0 w 256"/>
                <a:gd name="T15" fmla="*/ 244 h 256"/>
                <a:gd name="T16" fmla="*/ 0 w 256"/>
                <a:gd name="T17" fmla="*/ 12 h 256"/>
                <a:gd name="T18" fmla="*/ 24 w 256"/>
                <a:gd name="T19" fmla="*/ 244 h 256"/>
                <a:gd name="T20" fmla="*/ 12 w 256"/>
                <a:gd name="T21" fmla="*/ 232 h 256"/>
                <a:gd name="T22" fmla="*/ 244 w 256"/>
                <a:gd name="T23" fmla="*/ 232 h 256"/>
                <a:gd name="T24" fmla="*/ 232 w 256"/>
                <a:gd name="T25" fmla="*/ 244 h 256"/>
                <a:gd name="T26" fmla="*/ 232 w 256"/>
                <a:gd name="T27" fmla="*/ 12 h 256"/>
                <a:gd name="T28" fmla="*/ 244 w 256"/>
                <a:gd name="T29" fmla="*/ 24 h 256"/>
                <a:gd name="T30" fmla="*/ 12 w 256"/>
                <a:gd name="T31" fmla="*/ 24 h 256"/>
                <a:gd name="T32" fmla="*/ 24 w 256"/>
                <a:gd name="T33" fmla="*/ 12 h 256"/>
                <a:gd name="T34" fmla="*/ 24 w 256"/>
                <a:gd name="T3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0" y="12"/>
                  </a:moveTo>
                  <a:cubicBezTo>
                    <a:pt x="0" y="6"/>
                    <a:pt x="6" y="0"/>
                    <a:pt x="12" y="0"/>
                  </a:cubicBezTo>
                  <a:lnTo>
                    <a:pt x="244" y="0"/>
                  </a:lnTo>
                  <a:cubicBezTo>
                    <a:pt x="251" y="0"/>
                    <a:pt x="256" y="6"/>
                    <a:pt x="256" y="12"/>
                  </a:cubicBezTo>
                  <a:lnTo>
                    <a:pt x="256" y="244"/>
                  </a:lnTo>
                  <a:cubicBezTo>
                    <a:pt x="256" y="251"/>
                    <a:pt x="251" y="256"/>
                    <a:pt x="244" y="256"/>
                  </a:cubicBezTo>
                  <a:lnTo>
                    <a:pt x="12" y="256"/>
                  </a:lnTo>
                  <a:cubicBezTo>
                    <a:pt x="6" y="256"/>
                    <a:pt x="0" y="251"/>
                    <a:pt x="0" y="244"/>
                  </a:cubicBezTo>
                  <a:lnTo>
                    <a:pt x="0" y="12"/>
                  </a:lnTo>
                  <a:close/>
                  <a:moveTo>
                    <a:pt x="24" y="244"/>
                  </a:moveTo>
                  <a:lnTo>
                    <a:pt x="12" y="232"/>
                  </a:lnTo>
                  <a:lnTo>
                    <a:pt x="244" y="232"/>
                  </a:lnTo>
                  <a:lnTo>
                    <a:pt x="232" y="244"/>
                  </a:lnTo>
                  <a:lnTo>
                    <a:pt x="232" y="12"/>
                  </a:lnTo>
                  <a:lnTo>
                    <a:pt x="244" y="24"/>
                  </a:lnTo>
                  <a:lnTo>
                    <a:pt x="12" y="24"/>
                  </a:lnTo>
                  <a:lnTo>
                    <a:pt x="24" y="12"/>
                  </a:lnTo>
                  <a:lnTo>
                    <a:pt x="24" y="244"/>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12" name="Rectangle 190"/>
            <p:cNvSpPr>
              <a:spLocks noChangeArrowheads="1"/>
            </p:cNvSpPr>
            <p:nvPr/>
          </p:nvSpPr>
          <p:spPr bwMode="auto">
            <a:xfrm>
              <a:off x="3113" y="4129"/>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13" name="Freeform 191"/>
            <p:cNvSpPr>
              <a:spLocks noEditPoints="1"/>
            </p:cNvSpPr>
            <p:nvPr/>
          </p:nvSpPr>
          <p:spPr bwMode="auto">
            <a:xfrm>
              <a:off x="3112" y="4128"/>
              <a:ext cx="34" cy="35"/>
            </a:xfrm>
            <a:custGeom>
              <a:avLst/>
              <a:gdLst>
                <a:gd name="T0" fmla="*/ 0 w 256"/>
                <a:gd name="T1" fmla="*/ 12 h 256"/>
                <a:gd name="T2" fmla="*/ 12 w 256"/>
                <a:gd name="T3" fmla="*/ 0 h 256"/>
                <a:gd name="T4" fmla="*/ 244 w 256"/>
                <a:gd name="T5" fmla="*/ 0 h 256"/>
                <a:gd name="T6" fmla="*/ 256 w 256"/>
                <a:gd name="T7" fmla="*/ 12 h 256"/>
                <a:gd name="T8" fmla="*/ 256 w 256"/>
                <a:gd name="T9" fmla="*/ 244 h 256"/>
                <a:gd name="T10" fmla="*/ 244 w 256"/>
                <a:gd name="T11" fmla="*/ 256 h 256"/>
                <a:gd name="T12" fmla="*/ 12 w 256"/>
                <a:gd name="T13" fmla="*/ 256 h 256"/>
                <a:gd name="T14" fmla="*/ 0 w 256"/>
                <a:gd name="T15" fmla="*/ 244 h 256"/>
                <a:gd name="T16" fmla="*/ 0 w 256"/>
                <a:gd name="T17" fmla="*/ 12 h 256"/>
                <a:gd name="T18" fmla="*/ 24 w 256"/>
                <a:gd name="T19" fmla="*/ 244 h 256"/>
                <a:gd name="T20" fmla="*/ 12 w 256"/>
                <a:gd name="T21" fmla="*/ 232 h 256"/>
                <a:gd name="T22" fmla="*/ 244 w 256"/>
                <a:gd name="T23" fmla="*/ 232 h 256"/>
                <a:gd name="T24" fmla="*/ 232 w 256"/>
                <a:gd name="T25" fmla="*/ 244 h 256"/>
                <a:gd name="T26" fmla="*/ 232 w 256"/>
                <a:gd name="T27" fmla="*/ 12 h 256"/>
                <a:gd name="T28" fmla="*/ 244 w 256"/>
                <a:gd name="T29" fmla="*/ 24 h 256"/>
                <a:gd name="T30" fmla="*/ 12 w 256"/>
                <a:gd name="T31" fmla="*/ 24 h 256"/>
                <a:gd name="T32" fmla="*/ 24 w 256"/>
                <a:gd name="T33" fmla="*/ 12 h 256"/>
                <a:gd name="T34" fmla="*/ 24 w 256"/>
                <a:gd name="T3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0" y="12"/>
                  </a:moveTo>
                  <a:cubicBezTo>
                    <a:pt x="0" y="6"/>
                    <a:pt x="6" y="0"/>
                    <a:pt x="12" y="0"/>
                  </a:cubicBezTo>
                  <a:lnTo>
                    <a:pt x="244" y="0"/>
                  </a:lnTo>
                  <a:cubicBezTo>
                    <a:pt x="251" y="0"/>
                    <a:pt x="256" y="6"/>
                    <a:pt x="256" y="12"/>
                  </a:cubicBezTo>
                  <a:lnTo>
                    <a:pt x="256" y="244"/>
                  </a:lnTo>
                  <a:cubicBezTo>
                    <a:pt x="256" y="251"/>
                    <a:pt x="251" y="256"/>
                    <a:pt x="244" y="256"/>
                  </a:cubicBezTo>
                  <a:lnTo>
                    <a:pt x="12" y="256"/>
                  </a:lnTo>
                  <a:cubicBezTo>
                    <a:pt x="6" y="256"/>
                    <a:pt x="0" y="251"/>
                    <a:pt x="0" y="244"/>
                  </a:cubicBezTo>
                  <a:lnTo>
                    <a:pt x="0" y="12"/>
                  </a:lnTo>
                  <a:close/>
                  <a:moveTo>
                    <a:pt x="24" y="244"/>
                  </a:moveTo>
                  <a:lnTo>
                    <a:pt x="12" y="232"/>
                  </a:lnTo>
                  <a:lnTo>
                    <a:pt x="244" y="232"/>
                  </a:lnTo>
                  <a:lnTo>
                    <a:pt x="232" y="244"/>
                  </a:lnTo>
                  <a:lnTo>
                    <a:pt x="232" y="12"/>
                  </a:lnTo>
                  <a:lnTo>
                    <a:pt x="244" y="24"/>
                  </a:lnTo>
                  <a:lnTo>
                    <a:pt x="12" y="24"/>
                  </a:lnTo>
                  <a:lnTo>
                    <a:pt x="24" y="12"/>
                  </a:lnTo>
                  <a:lnTo>
                    <a:pt x="24" y="244"/>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14" name="Rectangle 192"/>
            <p:cNvSpPr>
              <a:spLocks noChangeArrowheads="1"/>
            </p:cNvSpPr>
            <p:nvPr/>
          </p:nvSpPr>
          <p:spPr bwMode="auto">
            <a:xfrm>
              <a:off x="3377" y="4126"/>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15" name="Freeform 193"/>
            <p:cNvSpPr>
              <a:spLocks noEditPoints="1"/>
            </p:cNvSpPr>
            <p:nvPr/>
          </p:nvSpPr>
          <p:spPr bwMode="auto">
            <a:xfrm>
              <a:off x="3376" y="4125"/>
              <a:ext cx="34" cy="35"/>
            </a:xfrm>
            <a:custGeom>
              <a:avLst/>
              <a:gdLst>
                <a:gd name="T0" fmla="*/ 0 w 256"/>
                <a:gd name="T1" fmla="*/ 12 h 256"/>
                <a:gd name="T2" fmla="*/ 12 w 256"/>
                <a:gd name="T3" fmla="*/ 0 h 256"/>
                <a:gd name="T4" fmla="*/ 244 w 256"/>
                <a:gd name="T5" fmla="*/ 0 h 256"/>
                <a:gd name="T6" fmla="*/ 256 w 256"/>
                <a:gd name="T7" fmla="*/ 12 h 256"/>
                <a:gd name="T8" fmla="*/ 256 w 256"/>
                <a:gd name="T9" fmla="*/ 244 h 256"/>
                <a:gd name="T10" fmla="*/ 244 w 256"/>
                <a:gd name="T11" fmla="*/ 256 h 256"/>
                <a:gd name="T12" fmla="*/ 12 w 256"/>
                <a:gd name="T13" fmla="*/ 256 h 256"/>
                <a:gd name="T14" fmla="*/ 0 w 256"/>
                <a:gd name="T15" fmla="*/ 244 h 256"/>
                <a:gd name="T16" fmla="*/ 0 w 256"/>
                <a:gd name="T17" fmla="*/ 12 h 256"/>
                <a:gd name="T18" fmla="*/ 24 w 256"/>
                <a:gd name="T19" fmla="*/ 244 h 256"/>
                <a:gd name="T20" fmla="*/ 12 w 256"/>
                <a:gd name="T21" fmla="*/ 232 h 256"/>
                <a:gd name="T22" fmla="*/ 244 w 256"/>
                <a:gd name="T23" fmla="*/ 232 h 256"/>
                <a:gd name="T24" fmla="*/ 232 w 256"/>
                <a:gd name="T25" fmla="*/ 244 h 256"/>
                <a:gd name="T26" fmla="*/ 232 w 256"/>
                <a:gd name="T27" fmla="*/ 12 h 256"/>
                <a:gd name="T28" fmla="*/ 244 w 256"/>
                <a:gd name="T29" fmla="*/ 24 h 256"/>
                <a:gd name="T30" fmla="*/ 12 w 256"/>
                <a:gd name="T31" fmla="*/ 24 h 256"/>
                <a:gd name="T32" fmla="*/ 24 w 256"/>
                <a:gd name="T33" fmla="*/ 12 h 256"/>
                <a:gd name="T34" fmla="*/ 24 w 256"/>
                <a:gd name="T3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0" y="12"/>
                  </a:moveTo>
                  <a:cubicBezTo>
                    <a:pt x="0" y="6"/>
                    <a:pt x="6" y="0"/>
                    <a:pt x="12" y="0"/>
                  </a:cubicBezTo>
                  <a:lnTo>
                    <a:pt x="244" y="0"/>
                  </a:lnTo>
                  <a:cubicBezTo>
                    <a:pt x="251" y="0"/>
                    <a:pt x="256" y="6"/>
                    <a:pt x="256" y="12"/>
                  </a:cubicBezTo>
                  <a:lnTo>
                    <a:pt x="256" y="244"/>
                  </a:lnTo>
                  <a:cubicBezTo>
                    <a:pt x="256" y="251"/>
                    <a:pt x="251" y="256"/>
                    <a:pt x="244" y="256"/>
                  </a:cubicBezTo>
                  <a:lnTo>
                    <a:pt x="12" y="256"/>
                  </a:lnTo>
                  <a:cubicBezTo>
                    <a:pt x="6" y="256"/>
                    <a:pt x="0" y="251"/>
                    <a:pt x="0" y="244"/>
                  </a:cubicBezTo>
                  <a:lnTo>
                    <a:pt x="0" y="12"/>
                  </a:lnTo>
                  <a:close/>
                  <a:moveTo>
                    <a:pt x="24" y="244"/>
                  </a:moveTo>
                  <a:lnTo>
                    <a:pt x="12" y="232"/>
                  </a:lnTo>
                  <a:lnTo>
                    <a:pt x="244" y="232"/>
                  </a:lnTo>
                  <a:lnTo>
                    <a:pt x="232" y="244"/>
                  </a:lnTo>
                  <a:lnTo>
                    <a:pt x="232" y="12"/>
                  </a:lnTo>
                  <a:lnTo>
                    <a:pt x="244" y="24"/>
                  </a:lnTo>
                  <a:lnTo>
                    <a:pt x="12" y="24"/>
                  </a:lnTo>
                  <a:lnTo>
                    <a:pt x="24" y="12"/>
                  </a:lnTo>
                  <a:lnTo>
                    <a:pt x="24" y="244"/>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16" name="Rectangle 194"/>
            <p:cNvSpPr>
              <a:spLocks noChangeArrowheads="1"/>
            </p:cNvSpPr>
            <p:nvPr/>
          </p:nvSpPr>
          <p:spPr bwMode="auto">
            <a:xfrm>
              <a:off x="3642" y="4123"/>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17" name="Freeform 195"/>
            <p:cNvSpPr>
              <a:spLocks noEditPoints="1"/>
            </p:cNvSpPr>
            <p:nvPr/>
          </p:nvSpPr>
          <p:spPr bwMode="auto">
            <a:xfrm>
              <a:off x="3640" y="4121"/>
              <a:ext cx="35" cy="35"/>
            </a:xfrm>
            <a:custGeom>
              <a:avLst/>
              <a:gdLst>
                <a:gd name="T0" fmla="*/ 0 w 256"/>
                <a:gd name="T1" fmla="*/ 12 h 256"/>
                <a:gd name="T2" fmla="*/ 12 w 256"/>
                <a:gd name="T3" fmla="*/ 0 h 256"/>
                <a:gd name="T4" fmla="*/ 244 w 256"/>
                <a:gd name="T5" fmla="*/ 0 h 256"/>
                <a:gd name="T6" fmla="*/ 256 w 256"/>
                <a:gd name="T7" fmla="*/ 12 h 256"/>
                <a:gd name="T8" fmla="*/ 256 w 256"/>
                <a:gd name="T9" fmla="*/ 244 h 256"/>
                <a:gd name="T10" fmla="*/ 244 w 256"/>
                <a:gd name="T11" fmla="*/ 256 h 256"/>
                <a:gd name="T12" fmla="*/ 12 w 256"/>
                <a:gd name="T13" fmla="*/ 256 h 256"/>
                <a:gd name="T14" fmla="*/ 0 w 256"/>
                <a:gd name="T15" fmla="*/ 244 h 256"/>
                <a:gd name="T16" fmla="*/ 0 w 256"/>
                <a:gd name="T17" fmla="*/ 12 h 256"/>
                <a:gd name="T18" fmla="*/ 24 w 256"/>
                <a:gd name="T19" fmla="*/ 244 h 256"/>
                <a:gd name="T20" fmla="*/ 12 w 256"/>
                <a:gd name="T21" fmla="*/ 232 h 256"/>
                <a:gd name="T22" fmla="*/ 244 w 256"/>
                <a:gd name="T23" fmla="*/ 232 h 256"/>
                <a:gd name="T24" fmla="*/ 232 w 256"/>
                <a:gd name="T25" fmla="*/ 244 h 256"/>
                <a:gd name="T26" fmla="*/ 232 w 256"/>
                <a:gd name="T27" fmla="*/ 12 h 256"/>
                <a:gd name="T28" fmla="*/ 244 w 256"/>
                <a:gd name="T29" fmla="*/ 24 h 256"/>
                <a:gd name="T30" fmla="*/ 12 w 256"/>
                <a:gd name="T31" fmla="*/ 24 h 256"/>
                <a:gd name="T32" fmla="*/ 24 w 256"/>
                <a:gd name="T33" fmla="*/ 12 h 256"/>
                <a:gd name="T34" fmla="*/ 24 w 256"/>
                <a:gd name="T3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0" y="12"/>
                  </a:moveTo>
                  <a:cubicBezTo>
                    <a:pt x="0" y="6"/>
                    <a:pt x="6" y="0"/>
                    <a:pt x="12" y="0"/>
                  </a:cubicBezTo>
                  <a:lnTo>
                    <a:pt x="244" y="0"/>
                  </a:lnTo>
                  <a:cubicBezTo>
                    <a:pt x="251" y="0"/>
                    <a:pt x="256" y="6"/>
                    <a:pt x="256" y="12"/>
                  </a:cubicBezTo>
                  <a:lnTo>
                    <a:pt x="256" y="244"/>
                  </a:lnTo>
                  <a:cubicBezTo>
                    <a:pt x="256" y="251"/>
                    <a:pt x="251" y="256"/>
                    <a:pt x="244" y="256"/>
                  </a:cubicBezTo>
                  <a:lnTo>
                    <a:pt x="12" y="256"/>
                  </a:lnTo>
                  <a:cubicBezTo>
                    <a:pt x="6" y="256"/>
                    <a:pt x="0" y="251"/>
                    <a:pt x="0" y="244"/>
                  </a:cubicBezTo>
                  <a:lnTo>
                    <a:pt x="0" y="12"/>
                  </a:lnTo>
                  <a:close/>
                  <a:moveTo>
                    <a:pt x="24" y="244"/>
                  </a:moveTo>
                  <a:lnTo>
                    <a:pt x="12" y="232"/>
                  </a:lnTo>
                  <a:lnTo>
                    <a:pt x="244" y="232"/>
                  </a:lnTo>
                  <a:lnTo>
                    <a:pt x="232" y="244"/>
                  </a:lnTo>
                  <a:lnTo>
                    <a:pt x="232" y="12"/>
                  </a:lnTo>
                  <a:lnTo>
                    <a:pt x="244" y="24"/>
                  </a:lnTo>
                  <a:lnTo>
                    <a:pt x="12" y="24"/>
                  </a:lnTo>
                  <a:lnTo>
                    <a:pt x="24" y="12"/>
                  </a:lnTo>
                  <a:lnTo>
                    <a:pt x="24" y="244"/>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18" name="Rectangle 196"/>
            <p:cNvSpPr>
              <a:spLocks noChangeArrowheads="1"/>
            </p:cNvSpPr>
            <p:nvPr/>
          </p:nvSpPr>
          <p:spPr bwMode="auto">
            <a:xfrm>
              <a:off x="681" y="4027"/>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64.9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19" name="Rectangle 197"/>
            <p:cNvSpPr>
              <a:spLocks noChangeArrowheads="1"/>
            </p:cNvSpPr>
            <p:nvPr/>
          </p:nvSpPr>
          <p:spPr bwMode="auto">
            <a:xfrm>
              <a:off x="945" y="4061"/>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65.4</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0" name="Rectangle 198"/>
            <p:cNvSpPr>
              <a:spLocks noChangeArrowheads="1"/>
            </p:cNvSpPr>
            <p:nvPr/>
          </p:nvSpPr>
          <p:spPr bwMode="auto">
            <a:xfrm>
              <a:off x="1205" y="4065"/>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66.3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1" name="Rectangle 199"/>
            <p:cNvSpPr>
              <a:spLocks noChangeArrowheads="1"/>
            </p:cNvSpPr>
            <p:nvPr/>
          </p:nvSpPr>
          <p:spPr bwMode="auto">
            <a:xfrm>
              <a:off x="1470" y="4076"/>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64.9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2" name="Rectangle 200"/>
            <p:cNvSpPr>
              <a:spLocks noChangeArrowheads="1"/>
            </p:cNvSpPr>
            <p:nvPr/>
          </p:nvSpPr>
          <p:spPr bwMode="auto">
            <a:xfrm>
              <a:off x="1734" y="4055"/>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67.3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3" name="Rectangle 201"/>
            <p:cNvSpPr>
              <a:spLocks noChangeArrowheads="1"/>
            </p:cNvSpPr>
            <p:nvPr/>
          </p:nvSpPr>
          <p:spPr bwMode="auto">
            <a:xfrm>
              <a:off x="1998" y="4053"/>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67.5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4" name="Rectangle 202"/>
            <p:cNvSpPr>
              <a:spLocks noChangeArrowheads="1"/>
            </p:cNvSpPr>
            <p:nvPr/>
          </p:nvSpPr>
          <p:spPr bwMode="auto">
            <a:xfrm>
              <a:off x="2263" y="4049"/>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67.9</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5" name="Rectangle 203"/>
            <p:cNvSpPr>
              <a:spLocks noChangeArrowheads="1"/>
            </p:cNvSpPr>
            <p:nvPr/>
          </p:nvSpPr>
          <p:spPr bwMode="auto">
            <a:xfrm>
              <a:off x="2527" y="4040"/>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68.6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6" name="Rectangle 204"/>
            <p:cNvSpPr>
              <a:spLocks noChangeArrowheads="1"/>
            </p:cNvSpPr>
            <p:nvPr/>
          </p:nvSpPr>
          <p:spPr bwMode="auto">
            <a:xfrm>
              <a:off x="2791" y="4035"/>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69.0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7" name="Rectangle 205"/>
            <p:cNvSpPr>
              <a:spLocks noChangeArrowheads="1"/>
            </p:cNvSpPr>
            <p:nvPr/>
          </p:nvSpPr>
          <p:spPr bwMode="auto">
            <a:xfrm>
              <a:off x="3056" y="4042"/>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69.0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8" name="Rectangle 206"/>
            <p:cNvSpPr>
              <a:spLocks noChangeArrowheads="1"/>
            </p:cNvSpPr>
            <p:nvPr/>
          </p:nvSpPr>
          <p:spPr bwMode="auto">
            <a:xfrm>
              <a:off x="3320" y="4043"/>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69.3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29" name="Rectangle 207"/>
            <p:cNvSpPr>
              <a:spLocks noChangeArrowheads="1"/>
            </p:cNvSpPr>
            <p:nvPr/>
          </p:nvSpPr>
          <p:spPr bwMode="auto">
            <a:xfrm>
              <a:off x="3580" y="4045"/>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69.6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30" name="Freeform 208"/>
            <p:cNvSpPr>
              <a:spLocks/>
            </p:cNvSpPr>
            <p:nvPr/>
          </p:nvSpPr>
          <p:spPr bwMode="auto">
            <a:xfrm>
              <a:off x="748" y="4133"/>
              <a:ext cx="2912" cy="60"/>
            </a:xfrm>
            <a:custGeom>
              <a:avLst/>
              <a:gdLst>
                <a:gd name="T0" fmla="*/ 12 w 21621"/>
                <a:gd name="T1" fmla="*/ 416 h 441"/>
                <a:gd name="T2" fmla="*/ 21608 w 21621"/>
                <a:gd name="T3" fmla="*/ 0 h 441"/>
                <a:gd name="T4" fmla="*/ 21620 w 21621"/>
                <a:gd name="T5" fmla="*/ 12 h 441"/>
                <a:gd name="T6" fmla="*/ 21609 w 21621"/>
                <a:gd name="T7" fmla="*/ 24 h 441"/>
                <a:gd name="T8" fmla="*/ 13 w 21621"/>
                <a:gd name="T9" fmla="*/ 440 h 441"/>
                <a:gd name="T10" fmla="*/ 0 w 21621"/>
                <a:gd name="T11" fmla="*/ 429 h 441"/>
                <a:gd name="T12" fmla="*/ 12 w 21621"/>
                <a:gd name="T13" fmla="*/ 416 h 441"/>
              </a:gdLst>
              <a:ahLst/>
              <a:cxnLst>
                <a:cxn ang="0">
                  <a:pos x="T0" y="T1"/>
                </a:cxn>
                <a:cxn ang="0">
                  <a:pos x="T2" y="T3"/>
                </a:cxn>
                <a:cxn ang="0">
                  <a:pos x="T4" y="T5"/>
                </a:cxn>
                <a:cxn ang="0">
                  <a:pos x="T6" y="T7"/>
                </a:cxn>
                <a:cxn ang="0">
                  <a:pos x="T8" y="T9"/>
                </a:cxn>
                <a:cxn ang="0">
                  <a:pos x="T10" y="T11"/>
                </a:cxn>
                <a:cxn ang="0">
                  <a:pos x="T12" y="T13"/>
                </a:cxn>
              </a:cxnLst>
              <a:rect l="0" t="0" r="r" b="b"/>
              <a:pathLst>
                <a:path w="21621" h="441">
                  <a:moveTo>
                    <a:pt x="12" y="416"/>
                  </a:moveTo>
                  <a:lnTo>
                    <a:pt x="21608" y="0"/>
                  </a:lnTo>
                  <a:cubicBezTo>
                    <a:pt x="21615" y="0"/>
                    <a:pt x="21620" y="6"/>
                    <a:pt x="21620" y="12"/>
                  </a:cubicBezTo>
                  <a:cubicBezTo>
                    <a:pt x="21621" y="19"/>
                    <a:pt x="21615" y="24"/>
                    <a:pt x="21609" y="24"/>
                  </a:cubicBezTo>
                  <a:lnTo>
                    <a:pt x="13" y="440"/>
                  </a:lnTo>
                  <a:cubicBezTo>
                    <a:pt x="6" y="441"/>
                    <a:pt x="1" y="435"/>
                    <a:pt x="0" y="429"/>
                  </a:cubicBezTo>
                  <a:cubicBezTo>
                    <a:pt x="0" y="422"/>
                    <a:pt x="6" y="417"/>
                    <a:pt x="12" y="416"/>
                  </a:cubicBez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31" name="Rectangle 209"/>
            <p:cNvSpPr>
              <a:spLocks noChangeArrowheads="1"/>
            </p:cNvSpPr>
            <p:nvPr/>
          </p:nvSpPr>
          <p:spPr bwMode="auto">
            <a:xfrm>
              <a:off x="3825" y="4911"/>
              <a:ext cx="6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32" name="Rectangle 210"/>
            <p:cNvSpPr>
              <a:spLocks noChangeArrowheads="1"/>
            </p:cNvSpPr>
            <p:nvPr/>
          </p:nvSpPr>
          <p:spPr bwMode="auto">
            <a:xfrm>
              <a:off x="3825" y="4796"/>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33" name="Rectangle 211"/>
            <p:cNvSpPr>
              <a:spLocks noChangeArrowheads="1"/>
            </p:cNvSpPr>
            <p:nvPr/>
          </p:nvSpPr>
          <p:spPr bwMode="auto">
            <a:xfrm>
              <a:off x="3825" y="4682"/>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34" name="Rectangle 212"/>
            <p:cNvSpPr>
              <a:spLocks noChangeArrowheads="1"/>
            </p:cNvSpPr>
            <p:nvPr/>
          </p:nvSpPr>
          <p:spPr bwMode="auto">
            <a:xfrm>
              <a:off x="3825" y="4568"/>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35" name="Rectangle 213"/>
            <p:cNvSpPr>
              <a:spLocks noChangeArrowheads="1"/>
            </p:cNvSpPr>
            <p:nvPr/>
          </p:nvSpPr>
          <p:spPr bwMode="auto">
            <a:xfrm>
              <a:off x="3825" y="4454"/>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36" name="Rectangle 214"/>
            <p:cNvSpPr>
              <a:spLocks noChangeArrowheads="1"/>
            </p:cNvSpPr>
            <p:nvPr/>
          </p:nvSpPr>
          <p:spPr bwMode="auto">
            <a:xfrm>
              <a:off x="3825" y="4341"/>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37" name="Rectangle 215"/>
            <p:cNvSpPr>
              <a:spLocks noChangeArrowheads="1"/>
            </p:cNvSpPr>
            <p:nvPr/>
          </p:nvSpPr>
          <p:spPr bwMode="auto">
            <a:xfrm>
              <a:off x="3825" y="4226"/>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38" name="Rectangle 216"/>
            <p:cNvSpPr>
              <a:spLocks noChangeArrowheads="1"/>
            </p:cNvSpPr>
            <p:nvPr/>
          </p:nvSpPr>
          <p:spPr bwMode="auto">
            <a:xfrm>
              <a:off x="3825" y="4112"/>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39" name="Rectangle 217"/>
            <p:cNvSpPr>
              <a:spLocks noChangeArrowheads="1"/>
            </p:cNvSpPr>
            <p:nvPr/>
          </p:nvSpPr>
          <p:spPr bwMode="auto">
            <a:xfrm>
              <a:off x="3825" y="3998"/>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3440" name="Rectangle 218"/>
            <p:cNvSpPr>
              <a:spLocks noChangeArrowheads="1"/>
            </p:cNvSpPr>
            <p:nvPr/>
          </p:nvSpPr>
          <p:spPr bwMode="auto">
            <a:xfrm>
              <a:off x="546" y="4911"/>
              <a:ext cx="44"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441" name="Rectangle 219"/>
            <p:cNvSpPr>
              <a:spLocks noChangeArrowheads="1"/>
            </p:cNvSpPr>
            <p:nvPr/>
          </p:nvSpPr>
          <p:spPr bwMode="auto">
            <a:xfrm>
              <a:off x="420" y="4758"/>
              <a:ext cx="17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442" name="Rectangle 220"/>
            <p:cNvSpPr>
              <a:spLocks noChangeArrowheads="1"/>
            </p:cNvSpPr>
            <p:nvPr/>
          </p:nvSpPr>
          <p:spPr bwMode="auto">
            <a:xfrm>
              <a:off x="420" y="4606"/>
              <a:ext cx="17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443" name="Rectangle 221"/>
            <p:cNvSpPr>
              <a:spLocks noChangeArrowheads="1"/>
            </p:cNvSpPr>
            <p:nvPr/>
          </p:nvSpPr>
          <p:spPr bwMode="auto">
            <a:xfrm>
              <a:off x="420" y="4454"/>
              <a:ext cx="17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444" name="Rectangle 222"/>
            <p:cNvSpPr>
              <a:spLocks noChangeArrowheads="1"/>
            </p:cNvSpPr>
            <p:nvPr/>
          </p:nvSpPr>
          <p:spPr bwMode="auto">
            <a:xfrm>
              <a:off x="420" y="4303"/>
              <a:ext cx="17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445" name="Rectangle 223"/>
            <p:cNvSpPr>
              <a:spLocks noChangeArrowheads="1"/>
            </p:cNvSpPr>
            <p:nvPr/>
          </p:nvSpPr>
          <p:spPr bwMode="auto">
            <a:xfrm>
              <a:off x="420" y="4150"/>
              <a:ext cx="177"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446" name="Rectangle 224"/>
            <p:cNvSpPr>
              <a:spLocks noChangeArrowheads="1"/>
            </p:cNvSpPr>
            <p:nvPr/>
          </p:nvSpPr>
          <p:spPr bwMode="auto">
            <a:xfrm>
              <a:off x="420" y="3998"/>
              <a:ext cx="177"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447" name="Freeform 225"/>
            <p:cNvSpPr>
              <a:spLocks noEditPoints="1"/>
            </p:cNvSpPr>
            <p:nvPr/>
          </p:nvSpPr>
          <p:spPr bwMode="auto">
            <a:xfrm>
              <a:off x="567" y="5088"/>
              <a:ext cx="82" cy="71"/>
            </a:xfrm>
            <a:custGeom>
              <a:avLst/>
              <a:gdLst>
                <a:gd name="T0" fmla="*/ 628 w 1222"/>
                <a:gd name="T1" fmla="*/ 621 h 1039"/>
                <a:gd name="T2" fmla="*/ 567 w 1222"/>
                <a:gd name="T3" fmla="*/ 975 h 1039"/>
                <a:gd name="T4" fmla="*/ 396 w 1222"/>
                <a:gd name="T5" fmla="*/ 852 h 1039"/>
                <a:gd name="T6" fmla="*/ 198 w 1222"/>
                <a:gd name="T7" fmla="*/ 1028 h 1039"/>
                <a:gd name="T8" fmla="*/ 180 w 1222"/>
                <a:gd name="T9" fmla="*/ 636 h 1039"/>
                <a:gd name="T10" fmla="*/ 0 w 1222"/>
                <a:gd name="T11" fmla="*/ 794 h 1039"/>
                <a:gd name="T12" fmla="*/ 312 w 1222"/>
                <a:gd name="T13" fmla="*/ 427 h 1039"/>
                <a:gd name="T14" fmla="*/ 385 w 1222"/>
                <a:gd name="T15" fmla="*/ 430 h 1039"/>
                <a:gd name="T16" fmla="*/ 409 w 1222"/>
                <a:gd name="T17" fmla="*/ 817 h 1039"/>
                <a:gd name="T18" fmla="*/ 554 w 1222"/>
                <a:gd name="T19" fmla="*/ 617 h 1039"/>
                <a:gd name="T20" fmla="*/ 413 w 1222"/>
                <a:gd name="T21" fmla="*/ 517 h 1039"/>
                <a:gd name="T22" fmla="*/ 437 w 1222"/>
                <a:gd name="T23" fmla="*/ 746 h 1039"/>
                <a:gd name="T24" fmla="*/ 347 w 1222"/>
                <a:gd name="T25" fmla="*/ 528 h 1039"/>
                <a:gd name="T26" fmla="*/ 81 w 1222"/>
                <a:gd name="T27" fmla="*/ 808 h 1039"/>
                <a:gd name="T28" fmla="*/ 266 w 1222"/>
                <a:gd name="T29" fmla="*/ 883 h 1039"/>
                <a:gd name="T30" fmla="*/ 81 w 1222"/>
                <a:gd name="T31" fmla="*/ 819 h 1039"/>
                <a:gd name="T32" fmla="*/ 679 w 1222"/>
                <a:gd name="T33" fmla="*/ 463 h 1039"/>
                <a:gd name="T34" fmla="*/ 827 w 1222"/>
                <a:gd name="T35" fmla="*/ 737 h 1039"/>
                <a:gd name="T36" fmla="*/ 695 w 1222"/>
                <a:gd name="T37" fmla="*/ 528 h 1039"/>
                <a:gd name="T38" fmla="*/ 576 w 1222"/>
                <a:gd name="T39" fmla="*/ 353 h 1039"/>
                <a:gd name="T40" fmla="*/ 683 w 1222"/>
                <a:gd name="T41" fmla="*/ 141 h 1039"/>
                <a:gd name="T42" fmla="*/ 666 w 1222"/>
                <a:gd name="T43" fmla="*/ 62 h 1039"/>
                <a:gd name="T44" fmla="*/ 703 w 1222"/>
                <a:gd name="T45" fmla="*/ 113 h 1039"/>
                <a:gd name="T46" fmla="*/ 860 w 1222"/>
                <a:gd name="T47" fmla="*/ 69 h 1039"/>
                <a:gd name="T48" fmla="*/ 921 w 1222"/>
                <a:gd name="T49" fmla="*/ 5 h 1039"/>
                <a:gd name="T50" fmla="*/ 772 w 1222"/>
                <a:gd name="T51" fmla="*/ 179 h 1039"/>
                <a:gd name="T52" fmla="*/ 908 w 1222"/>
                <a:gd name="T53" fmla="*/ 131 h 1039"/>
                <a:gd name="T54" fmla="*/ 958 w 1222"/>
                <a:gd name="T55" fmla="*/ 144 h 1039"/>
                <a:gd name="T56" fmla="*/ 1154 w 1222"/>
                <a:gd name="T57" fmla="*/ 300 h 1039"/>
                <a:gd name="T58" fmla="*/ 1128 w 1222"/>
                <a:gd name="T59" fmla="*/ 208 h 1039"/>
                <a:gd name="T60" fmla="*/ 1181 w 1222"/>
                <a:gd name="T61" fmla="*/ 273 h 1039"/>
                <a:gd name="T62" fmla="*/ 1222 w 1222"/>
                <a:gd name="T63" fmla="*/ 302 h 1039"/>
                <a:gd name="T64" fmla="*/ 1009 w 1222"/>
                <a:gd name="T65" fmla="*/ 353 h 1039"/>
                <a:gd name="T66" fmla="*/ 981 w 1222"/>
                <a:gd name="T67" fmla="*/ 568 h 1039"/>
                <a:gd name="T68" fmla="*/ 750 w 1222"/>
                <a:gd name="T69" fmla="*/ 201 h 1039"/>
                <a:gd name="T70" fmla="*/ 668 w 1222"/>
                <a:gd name="T71" fmla="*/ 452 h 1039"/>
                <a:gd name="T72" fmla="*/ 750 w 1222"/>
                <a:gd name="T73" fmla="*/ 337 h 1039"/>
                <a:gd name="T74" fmla="*/ 800 w 1222"/>
                <a:gd name="T75" fmla="*/ 353 h 1039"/>
                <a:gd name="T76" fmla="*/ 917 w 1222"/>
                <a:gd name="T77" fmla="*/ 540 h 1039"/>
                <a:gd name="T78" fmla="*/ 866 w 1222"/>
                <a:gd name="T79" fmla="*/ 555 h 1039"/>
                <a:gd name="T80" fmla="*/ 816 w 1222"/>
                <a:gd name="T81" fmla="*/ 572 h 1039"/>
                <a:gd name="T82" fmla="*/ 875 w 1222"/>
                <a:gd name="T83" fmla="*/ 491 h 1039"/>
                <a:gd name="T84" fmla="*/ 679 w 1222"/>
                <a:gd name="T85" fmla="*/ 463 h 1039"/>
                <a:gd name="T86" fmla="*/ 723 w 1222"/>
                <a:gd name="T87" fmla="*/ 53 h 1039"/>
                <a:gd name="T88" fmla="*/ 829 w 1222"/>
                <a:gd name="T89" fmla="*/ 23 h 1039"/>
                <a:gd name="T90" fmla="*/ 804 w 1222"/>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2" h="1039">
                  <a:moveTo>
                    <a:pt x="615" y="608"/>
                  </a:moveTo>
                  <a:cubicBezTo>
                    <a:pt x="628" y="607"/>
                    <a:pt x="632" y="611"/>
                    <a:pt x="628" y="621"/>
                  </a:cubicBezTo>
                  <a:lnTo>
                    <a:pt x="420" y="828"/>
                  </a:lnTo>
                  <a:lnTo>
                    <a:pt x="567" y="975"/>
                  </a:lnTo>
                  <a:cubicBezTo>
                    <a:pt x="566" y="1006"/>
                    <a:pt x="558" y="1014"/>
                    <a:pt x="545" y="1001"/>
                  </a:cubicBezTo>
                  <a:lnTo>
                    <a:pt x="396" y="852"/>
                  </a:lnTo>
                  <a:lnTo>
                    <a:pt x="209" y="1039"/>
                  </a:lnTo>
                  <a:lnTo>
                    <a:pt x="198" y="1028"/>
                  </a:lnTo>
                  <a:lnTo>
                    <a:pt x="385" y="841"/>
                  </a:lnTo>
                  <a:lnTo>
                    <a:pt x="180" y="636"/>
                  </a:lnTo>
                  <a:lnTo>
                    <a:pt x="11" y="805"/>
                  </a:lnTo>
                  <a:lnTo>
                    <a:pt x="0" y="794"/>
                  </a:lnTo>
                  <a:lnTo>
                    <a:pt x="312" y="482"/>
                  </a:lnTo>
                  <a:lnTo>
                    <a:pt x="312" y="427"/>
                  </a:lnTo>
                  <a:lnTo>
                    <a:pt x="373" y="418"/>
                  </a:lnTo>
                  <a:cubicBezTo>
                    <a:pt x="386" y="416"/>
                    <a:pt x="390" y="421"/>
                    <a:pt x="385" y="430"/>
                  </a:cubicBezTo>
                  <a:lnTo>
                    <a:pt x="204" y="612"/>
                  </a:lnTo>
                  <a:lnTo>
                    <a:pt x="409" y="817"/>
                  </a:lnTo>
                  <a:lnTo>
                    <a:pt x="554" y="672"/>
                  </a:lnTo>
                  <a:lnTo>
                    <a:pt x="554" y="617"/>
                  </a:lnTo>
                  <a:lnTo>
                    <a:pt x="615" y="608"/>
                  </a:lnTo>
                  <a:close/>
                  <a:moveTo>
                    <a:pt x="413" y="517"/>
                  </a:moveTo>
                  <a:cubicBezTo>
                    <a:pt x="433" y="517"/>
                    <a:pt x="428" y="527"/>
                    <a:pt x="400" y="548"/>
                  </a:cubicBezTo>
                  <a:cubicBezTo>
                    <a:pt x="418" y="617"/>
                    <a:pt x="431" y="684"/>
                    <a:pt x="437" y="746"/>
                  </a:cubicBezTo>
                  <a:cubicBezTo>
                    <a:pt x="434" y="753"/>
                    <a:pt x="431" y="754"/>
                    <a:pt x="428" y="748"/>
                  </a:cubicBezTo>
                  <a:cubicBezTo>
                    <a:pt x="408" y="672"/>
                    <a:pt x="381" y="599"/>
                    <a:pt x="347" y="528"/>
                  </a:cubicBezTo>
                  <a:lnTo>
                    <a:pt x="413" y="517"/>
                  </a:lnTo>
                  <a:close/>
                  <a:moveTo>
                    <a:pt x="81" y="808"/>
                  </a:moveTo>
                  <a:cubicBezTo>
                    <a:pt x="160" y="797"/>
                    <a:pt x="219" y="810"/>
                    <a:pt x="255" y="847"/>
                  </a:cubicBezTo>
                  <a:cubicBezTo>
                    <a:pt x="271" y="863"/>
                    <a:pt x="275" y="875"/>
                    <a:pt x="266" y="883"/>
                  </a:cubicBezTo>
                  <a:cubicBezTo>
                    <a:pt x="259" y="891"/>
                    <a:pt x="249" y="891"/>
                    <a:pt x="237" y="883"/>
                  </a:cubicBezTo>
                  <a:cubicBezTo>
                    <a:pt x="193" y="844"/>
                    <a:pt x="141" y="823"/>
                    <a:pt x="81" y="819"/>
                  </a:cubicBezTo>
                  <a:cubicBezTo>
                    <a:pt x="71" y="817"/>
                    <a:pt x="71" y="813"/>
                    <a:pt x="81" y="808"/>
                  </a:cubicBezTo>
                  <a:close/>
                  <a:moveTo>
                    <a:pt x="679" y="463"/>
                  </a:moveTo>
                  <a:lnTo>
                    <a:pt x="716" y="500"/>
                  </a:lnTo>
                  <a:cubicBezTo>
                    <a:pt x="777" y="561"/>
                    <a:pt x="814" y="640"/>
                    <a:pt x="827" y="737"/>
                  </a:cubicBezTo>
                  <a:cubicBezTo>
                    <a:pt x="825" y="746"/>
                    <a:pt x="821" y="748"/>
                    <a:pt x="816" y="740"/>
                  </a:cubicBezTo>
                  <a:cubicBezTo>
                    <a:pt x="791" y="654"/>
                    <a:pt x="750" y="583"/>
                    <a:pt x="695" y="528"/>
                  </a:cubicBezTo>
                  <a:lnTo>
                    <a:pt x="530" y="363"/>
                  </a:lnTo>
                  <a:lnTo>
                    <a:pt x="576" y="353"/>
                  </a:lnTo>
                  <a:lnTo>
                    <a:pt x="738" y="192"/>
                  </a:lnTo>
                  <a:cubicBezTo>
                    <a:pt x="718" y="175"/>
                    <a:pt x="700" y="158"/>
                    <a:pt x="683" y="141"/>
                  </a:cubicBezTo>
                  <a:lnTo>
                    <a:pt x="629" y="87"/>
                  </a:lnTo>
                  <a:lnTo>
                    <a:pt x="666" y="62"/>
                  </a:lnTo>
                  <a:cubicBezTo>
                    <a:pt x="679" y="56"/>
                    <a:pt x="684" y="65"/>
                    <a:pt x="679" y="89"/>
                  </a:cubicBezTo>
                  <a:lnTo>
                    <a:pt x="703" y="113"/>
                  </a:lnTo>
                  <a:cubicBezTo>
                    <a:pt x="720" y="130"/>
                    <a:pt x="739" y="149"/>
                    <a:pt x="761" y="168"/>
                  </a:cubicBezTo>
                  <a:lnTo>
                    <a:pt x="860" y="69"/>
                  </a:lnTo>
                  <a:lnTo>
                    <a:pt x="860" y="14"/>
                  </a:lnTo>
                  <a:lnTo>
                    <a:pt x="921" y="5"/>
                  </a:lnTo>
                  <a:cubicBezTo>
                    <a:pt x="934" y="4"/>
                    <a:pt x="939" y="8"/>
                    <a:pt x="934" y="18"/>
                  </a:cubicBezTo>
                  <a:lnTo>
                    <a:pt x="772" y="179"/>
                  </a:lnTo>
                  <a:cubicBezTo>
                    <a:pt x="849" y="241"/>
                    <a:pt x="915" y="283"/>
                    <a:pt x="970" y="304"/>
                  </a:cubicBezTo>
                  <a:cubicBezTo>
                    <a:pt x="956" y="245"/>
                    <a:pt x="935" y="188"/>
                    <a:pt x="908" y="131"/>
                  </a:cubicBezTo>
                  <a:lnTo>
                    <a:pt x="958" y="115"/>
                  </a:lnTo>
                  <a:cubicBezTo>
                    <a:pt x="977" y="110"/>
                    <a:pt x="977" y="120"/>
                    <a:pt x="958" y="144"/>
                  </a:cubicBezTo>
                  <a:cubicBezTo>
                    <a:pt x="978" y="202"/>
                    <a:pt x="994" y="259"/>
                    <a:pt x="1004" y="315"/>
                  </a:cubicBezTo>
                  <a:cubicBezTo>
                    <a:pt x="1066" y="326"/>
                    <a:pt x="1116" y="321"/>
                    <a:pt x="1154" y="300"/>
                  </a:cubicBezTo>
                  <a:cubicBezTo>
                    <a:pt x="1162" y="294"/>
                    <a:pt x="1165" y="287"/>
                    <a:pt x="1161" y="278"/>
                  </a:cubicBezTo>
                  <a:lnTo>
                    <a:pt x="1128" y="208"/>
                  </a:lnTo>
                  <a:cubicBezTo>
                    <a:pt x="1128" y="199"/>
                    <a:pt x="1131" y="197"/>
                    <a:pt x="1137" y="203"/>
                  </a:cubicBezTo>
                  <a:lnTo>
                    <a:pt x="1181" y="273"/>
                  </a:lnTo>
                  <a:cubicBezTo>
                    <a:pt x="1190" y="281"/>
                    <a:pt x="1197" y="285"/>
                    <a:pt x="1203" y="284"/>
                  </a:cubicBezTo>
                  <a:cubicBezTo>
                    <a:pt x="1216" y="286"/>
                    <a:pt x="1222" y="292"/>
                    <a:pt x="1222" y="302"/>
                  </a:cubicBezTo>
                  <a:cubicBezTo>
                    <a:pt x="1221" y="308"/>
                    <a:pt x="1216" y="314"/>
                    <a:pt x="1207" y="320"/>
                  </a:cubicBezTo>
                  <a:cubicBezTo>
                    <a:pt x="1158" y="355"/>
                    <a:pt x="1092" y="366"/>
                    <a:pt x="1009" y="353"/>
                  </a:cubicBezTo>
                  <a:cubicBezTo>
                    <a:pt x="1015" y="430"/>
                    <a:pt x="1010" y="503"/>
                    <a:pt x="993" y="572"/>
                  </a:cubicBezTo>
                  <a:cubicBezTo>
                    <a:pt x="986" y="578"/>
                    <a:pt x="983" y="577"/>
                    <a:pt x="981" y="568"/>
                  </a:cubicBezTo>
                  <a:cubicBezTo>
                    <a:pt x="991" y="495"/>
                    <a:pt x="991" y="421"/>
                    <a:pt x="980" y="346"/>
                  </a:cubicBezTo>
                  <a:cubicBezTo>
                    <a:pt x="908" y="318"/>
                    <a:pt x="831" y="270"/>
                    <a:pt x="750" y="201"/>
                  </a:cubicBezTo>
                  <a:lnTo>
                    <a:pt x="584" y="368"/>
                  </a:lnTo>
                  <a:lnTo>
                    <a:pt x="668" y="452"/>
                  </a:lnTo>
                  <a:lnTo>
                    <a:pt x="752" y="368"/>
                  </a:lnTo>
                  <a:lnTo>
                    <a:pt x="750" y="337"/>
                  </a:lnTo>
                  <a:lnTo>
                    <a:pt x="796" y="328"/>
                  </a:lnTo>
                  <a:cubicBezTo>
                    <a:pt x="815" y="319"/>
                    <a:pt x="816" y="328"/>
                    <a:pt x="800" y="353"/>
                  </a:cubicBezTo>
                  <a:cubicBezTo>
                    <a:pt x="839" y="395"/>
                    <a:pt x="874" y="436"/>
                    <a:pt x="904" y="476"/>
                  </a:cubicBezTo>
                  <a:cubicBezTo>
                    <a:pt x="920" y="497"/>
                    <a:pt x="925" y="518"/>
                    <a:pt x="917" y="540"/>
                  </a:cubicBezTo>
                  <a:cubicBezTo>
                    <a:pt x="910" y="560"/>
                    <a:pt x="901" y="565"/>
                    <a:pt x="892" y="555"/>
                  </a:cubicBezTo>
                  <a:cubicBezTo>
                    <a:pt x="887" y="550"/>
                    <a:pt x="878" y="550"/>
                    <a:pt x="866" y="555"/>
                  </a:cubicBezTo>
                  <a:lnTo>
                    <a:pt x="820" y="579"/>
                  </a:lnTo>
                  <a:cubicBezTo>
                    <a:pt x="815" y="579"/>
                    <a:pt x="814" y="577"/>
                    <a:pt x="816" y="572"/>
                  </a:cubicBezTo>
                  <a:lnTo>
                    <a:pt x="871" y="531"/>
                  </a:lnTo>
                  <a:cubicBezTo>
                    <a:pt x="885" y="520"/>
                    <a:pt x="886" y="507"/>
                    <a:pt x="875" y="491"/>
                  </a:cubicBezTo>
                  <a:cubicBezTo>
                    <a:pt x="848" y="454"/>
                    <a:pt x="814" y="414"/>
                    <a:pt x="772" y="370"/>
                  </a:cubicBezTo>
                  <a:lnTo>
                    <a:pt x="679" y="463"/>
                  </a:lnTo>
                  <a:close/>
                  <a:moveTo>
                    <a:pt x="804" y="49"/>
                  </a:moveTo>
                  <a:cubicBezTo>
                    <a:pt x="782" y="42"/>
                    <a:pt x="755" y="43"/>
                    <a:pt x="723" y="53"/>
                  </a:cubicBezTo>
                  <a:cubicBezTo>
                    <a:pt x="716" y="55"/>
                    <a:pt x="713" y="53"/>
                    <a:pt x="716" y="45"/>
                  </a:cubicBezTo>
                  <a:cubicBezTo>
                    <a:pt x="768" y="7"/>
                    <a:pt x="806" y="0"/>
                    <a:pt x="829" y="23"/>
                  </a:cubicBezTo>
                  <a:cubicBezTo>
                    <a:pt x="837" y="31"/>
                    <a:pt x="837" y="38"/>
                    <a:pt x="829" y="45"/>
                  </a:cubicBezTo>
                  <a:cubicBezTo>
                    <a:pt x="823" y="51"/>
                    <a:pt x="815" y="53"/>
                    <a:pt x="804"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48" name="Freeform 226"/>
            <p:cNvSpPr>
              <a:spLocks noEditPoints="1"/>
            </p:cNvSpPr>
            <p:nvPr/>
          </p:nvSpPr>
          <p:spPr bwMode="auto">
            <a:xfrm>
              <a:off x="633" y="5055"/>
              <a:ext cx="43" cy="48"/>
            </a:xfrm>
            <a:custGeom>
              <a:avLst/>
              <a:gdLst>
                <a:gd name="T0" fmla="*/ 179 w 646"/>
                <a:gd name="T1" fmla="*/ 307 h 690"/>
                <a:gd name="T2" fmla="*/ 53 w 646"/>
                <a:gd name="T3" fmla="*/ 298 h 690"/>
                <a:gd name="T4" fmla="*/ 42 w 646"/>
                <a:gd name="T5" fmla="*/ 393 h 690"/>
                <a:gd name="T6" fmla="*/ 88 w 646"/>
                <a:gd name="T7" fmla="*/ 414 h 690"/>
                <a:gd name="T8" fmla="*/ 88 w 646"/>
                <a:gd name="T9" fmla="*/ 450 h 690"/>
                <a:gd name="T10" fmla="*/ 36 w 646"/>
                <a:gd name="T11" fmla="*/ 447 h 690"/>
                <a:gd name="T12" fmla="*/ 44 w 646"/>
                <a:gd name="T13" fmla="*/ 281 h 690"/>
                <a:gd name="T14" fmla="*/ 207 w 646"/>
                <a:gd name="T15" fmla="*/ 272 h 690"/>
                <a:gd name="T16" fmla="*/ 251 w 646"/>
                <a:gd name="T17" fmla="*/ 401 h 690"/>
                <a:gd name="T18" fmla="*/ 262 w 646"/>
                <a:gd name="T19" fmla="*/ 643 h 690"/>
                <a:gd name="T20" fmla="*/ 385 w 646"/>
                <a:gd name="T21" fmla="*/ 494 h 690"/>
                <a:gd name="T22" fmla="*/ 372 w 646"/>
                <a:gd name="T23" fmla="*/ 430 h 690"/>
                <a:gd name="T24" fmla="*/ 269 w 646"/>
                <a:gd name="T25" fmla="*/ 690 h 690"/>
                <a:gd name="T26" fmla="*/ 233 w 646"/>
                <a:gd name="T27" fmla="*/ 595 h 690"/>
                <a:gd name="T28" fmla="*/ 216 w 646"/>
                <a:gd name="T29" fmla="*/ 373 h 690"/>
                <a:gd name="T30" fmla="*/ 454 w 646"/>
                <a:gd name="T31" fmla="*/ 356 h 690"/>
                <a:gd name="T32" fmla="*/ 588 w 646"/>
                <a:gd name="T33" fmla="*/ 354 h 690"/>
                <a:gd name="T34" fmla="*/ 589 w 646"/>
                <a:gd name="T35" fmla="*/ 224 h 690"/>
                <a:gd name="T36" fmla="*/ 415 w 646"/>
                <a:gd name="T37" fmla="*/ 225 h 690"/>
                <a:gd name="T38" fmla="*/ 549 w 646"/>
                <a:gd name="T39" fmla="*/ 158 h 690"/>
                <a:gd name="T40" fmla="*/ 644 w 646"/>
                <a:gd name="T41" fmla="*/ 275 h 690"/>
                <a:gd name="T42" fmla="*/ 511 w 646"/>
                <a:gd name="T43" fmla="*/ 409 h 690"/>
                <a:gd name="T44" fmla="*/ 389 w 646"/>
                <a:gd name="T45" fmla="*/ 314 h 690"/>
                <a:gd name="T46" fmla="*/ 323 w 646"/>
                <a:gd name="T47" fmla="*/ 236 h 690"/>
                <a:gd name="T48" fmla="*/ 239 w 646"/>
                <a:gd name="T49" fmla="*/ 130 h 690"/>
                <a:gd name="T50" fmla="*/ 367 w 646"/>
                <a:gd name="T51" fmla="*/ 2 h 690"/>
                <a:gd name="T52" fmla="*/ 470 w 646"/>
                <a:gd name="T53" fmla="*/ 86 h 690"/>
                <a:gd name="T54" fmla="*/ 549 w 646"/>
                <a:gd name="T55" fmla="*/ 158 h 690"/>
                <a:gd name="T56" fmla="*/ 421 w 646"/>
                <a:gd name="T57" fmla="*/ 59 h 690"/>
                <a:gd name="T58" fmla="*/ 296 w 646"/>
                <a:gd name="T59" fmla="*/ 55 h 690"/>
                <a:gd name="T60" fmla="*/ 289 w 646"/>
                <a:gd name="T61" fmla="*/ 176 h 690"/>
                <a:gd name="T62" fmla="*/ 443 w 646"/>
                <a:gd name="T63" fmla="*/ 169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6" h="690">
                  <a:moveTo>
                    <a:pt x="216" y="373"/>
                  </a:moveTo>
                  <a:cubicBezTo>
                    <a:pt x="208" y="345"/>
                    <a:pt x="195" y="323"/>
                    <a:pt x="179" y="307"/>
                  </a:cubicBezTo>
                  <a:cubicBezTo>
                    <a:pt x="157" y="285"/>
                    <a:pt x="135" y="273"/>
                    <a:pt x="113" y="270"/>
                  </a:cubicBezTo>
                  <a:cubicBezTo>
                    <a:pt x="93" y="269"/>
                    <a:pt x="72" y="278"/>
                    <a:pt x="53" y="298"/>
                  </a:cubicBezTo>
                  <a:cubicBezTo>
                    <a:pt x="37" y="314"/>
                    <a:pt x="28" y="330"/>
                    <a:pt x="25" y="348"/>
                  </a:cubicBezTo>
                  <a:cubicBezTo>
                    <a:pt x="23" y="365"/>
                    <a:pt x="28" y="380"/>
                    <a:pt x="42" y="393"/>
                  </a:cubicBezTo>
                  <a:cubicBezTo>
                    <a:pt x="49" y="401"/>
                    <a:pt x="57" y="405"/>
                    <a:pt x="66" y="406"/>
                  </a:cubicBezTo>
                  <a:cubicBezTo>
                    <a:pt x="75" y="406"/>
                    <a:pt x="83" y="409"/>
                    <a:pt x="88" y="414"/>
                  </a:cubicBezTo>
                  <a:cubicBezTo>
                    <a:pt x="94" y="420"/>
                    <a:pt x="96" y="426"/>
                    <a:pt x="95" y="432"/>
                  </a:cubicBezTo>
                  <a:cubicBezTo>
                    <a:pt x="96" y="438"/>
                    <a:pt x="94" y="444"/>
                    <a:pt x="88" y="450"/>
                  </a:cubicBezTo>
                  <a:cubicBezTo>
                    <a:pt x="80" y="458"/>
                    <a:pt x="72" y="461"/>
                    <a:pt x="62" y="461"/>
                  </a:cubicBezTo>
                  <a:cubicBezTo>
                    <a:pt x="55" y="461"/>
                    <a:pt x="46" y="456"/>
                    <a:pt x="36" y="447"/>
                  </a:cubicBezTo>
                  <a:cubicBezTo>
                    <a:pt x="11" y="421"/>
                    <a:pt x="0" y="392"/>
                    <a:pt x="5" y="360"/>
                  </a:cubicBezTo>
                  <a:cubicBezTo>
                    <a:pt x="10" y="329"/>
                    <a:pt x="23" y="302"/>
                    <a:pt x="44" y="281"/>
                  </a:cubicBezTo>
                  <a:cubicBezTo>
                    <a:pt x="73" y="252"/>
                    <a:pt x="102" y="238"/>
                    <a:pt x="130" y="239"/>
                  </a:cubicBezTo>
                  <a:cubicBezTo>
                    <a:pt x="160" y="241"/>
                    <a:pt x="186" y="252"/>
                    <a:pt x="207" y="272"/>
                  </a:cubicBezTo>
                  <a:cubicBezTo>
                    <a:pt x="220" y="286"/>
                    <a:pt x="231" y="304"/>
                    <a:pt x="240" y="327"/>
                  </a:cubicBezTo>
                  <a:cubicBezTo>
                    <a:pt x="248" y="351"/>
                    <a:pt x="252" y="375"/>
                    <a:pt x="251" y="401"/>
                  </a:cubicBezTo>
                  <a:cubicBezTo>
                    <a:pt x="250" y="485"/>
                    <a:pt x="250" y="540"/>
                    <a:pt x="251" y="566"/>
                  </a:cubicBezTo>
                  <a:cubicBezTo>
                    <a:pt x="253" y="602"/>
                    <a:pt x="257" y="628"/>
                    <a:pt x="262" y="643"/>
                  </a:cubicBezTo>
                  <a:lnTo>
                    <a:pt x="370" y="535"/>
                  </a:lnTo>
                  <a:cubicBezTo>
                    <a:pt x="381" y="524"/>
                    <a:pt x="386" y="510"/>
                    <a:pt x="385" y="494"/>
                  </a:cubicBezTo>
                  <a:cubicBezTo>
                    <a:pt x="384" y="478"/>
                    <a:pt x="376" y="461"/>
                    <a:pt x="361" y="441"/>
                  </a:cubicBezTo>
                  <a:lnTo>
                    <a:pt x="372" y="430"/>
                  </a:lnTo>
                  <a:lnTo>
                    <a:pt x="440" y="520"/>
                  </a:lnTo>
                  <a:lnTo>
                    <a:pt x="269" y="690"/>
                  </a:lnTo>
                  <a:lnTo>
                    <a:pt x="245" y="667"/>
                  </a:lnTo>
                  <a:cubicBezTo>
                    <a:pt x="239" y="646"/>
                    <a:pt x="235" y="622"/>
                    <a:pt x="233" y="595"/>
                  </a:cubicBezTo>
                  <a:cubicBezTo>
                    <a:pt x="230" y="571"/>
                    <a:pt x="229" y="532"/>
                    <a:pt x="229" y="478"/>
                  </a:cubicBezTo>
                  <a:cubicBezTo>
                    <a:pt x="229" y="436"/>
                    <a:pt x="225" y="401"/>
                    <a:pt x="216" y="373"/>
                  </a:cubicBezTo>
                  <a:close/>
                  <a:moveTo>
                    <a:pt x="417" y="297"/>
                  </a:moveTo>
                  <a:cubicBezTo>
                    <a:pt x="423" y="318"/>
                    <a:pt x="435" y="337"/>
                    <a:pt x="454" y="356"/>
                  </a:cubicBezTo>
                  <a:cubicBezTo>
                    <a:pt x="474" y="376"/>
                    <a:pt x="496" y="386"/>
                    <a:pt x="520" y="385"/>
                  </a:cubicBezTo>
                  <a:cubicBezTo>
                    <a:pt x="545" y="384"/>
                    <a:pt x="568" y="373"/>
                    <a:pt x="588" y="354"/>
                  </a:cubicBezTo>
                  <a:cubicBezTo>
                    <a:pt x="611" y="331"/>
                    <a:pt x="621" y="308"/>
                    <a:pt x="619" y="286"/>
                  </a:cubicBezTo>
                  <a:cubicBezTo>
                    <a:pt x="616" y="262"/>
                    <a:pt x="607" y="241"/>
                    <a:pt x="589" y="224"/>
                  </a:cubicBezTo>
                  <a:cubicBezTo>
                    <a:pt x="573" y="208"/>
                    <a:pt x="551" y="200"/>
                    <a:pt x="522" y="200"/>
                  </a:cubicBezTo>
                  <a:cubicBezTo>
                    <a:pt x="492" y="200"/>
                    <a:pt x="457" y="208"/>
                    <a:pt x="415" y="225"/>
                  </a:cubicBezTo>
                  <a:cubicBezTo>
                    <a:pt x="410" y="252"/>
                    <a:pt x="411" y="276"/>
                    <a:pt x="417" y="297"/>
                  </a:cubicBezTo>
                  <a:close/>
                  <a:moveTo>
                    <a:pt x="549" y="158"/>
                  </a:moveTo>
                  <a:cubicBezTo>
                    <a:pt x="573" y="163"/>
                    <a:pt x="594" y="174"/>
                    <a:pt x="611" y="191"/>
                  </a:cubicBezTo>
                  <a:cubicBezTo>
                    <a:pt x="635" y="214"/>
                    <a:pt x="646" y="242"/>
                    <a:pt x="644" y="275"/>
                  </a:cubicBezTo>
                  <a:cubicBezTo>
                    <a:pt x="643" y="308"/>
                    <a:pt x="629" y="339"/>
                    <a:pt x="600" y="367"/>
                  </a:cubicBezTo>
                  <a:cubicBezTo>
                    <a:pt x="575" y="392"/>
                    <a:pt x="545" y="406"/>
                    <a:pt x="511" y="409"/>
                  </a:cubicBezTo>
                  <a:cubicBezTo>
                    <a:pt x="476" y="411"/>
                    <a:pt x="449" y="402"/>
                    <a:pt x="428" y="381"/>
                  </a:cubicBezTo>
                  <a:cubicBezTo>
                    <a:pt x="406" y="359"/>
                    <a:pt x="393" y="337"/>
                    <a:pt x="389" y="314"/>
                  </a:cubicBezTo>
                  <a:cubicBezTo>
                    <a:pt x="385" y="289"/>
                    <a:pt x="387" y="261"/>
                    <a:pt x="397" y="229"/>
                  </a:cubicBezTo>
                  <a:cubicBezTo>
                    <a:pt x="371" y="238"/>
                    <a:pt x="347" y="240"/>
                    <a:pt x="323" y="236"/>
                  </a:cubicBezTo>
                  <a:cubicBezTo>
                    <a:pt x="303" y="233"/>
                    <a:pt x="284" y="223"/>
                    <a:pt x="268" y="207"/>
                  </a:cubicBezTo>
                  <a:cubicBezTo>
                    <a:pt x="248" y="186"/>
                    <a:pt x="238" y="161"/>
                    <a:pt x="239" y="130"/>
                  </a:cubicBezTo>
                  <a:cubicBezTo>
                    <a:pt x="240" y="100"/>
                    <a:pt x="255" y="70"/>
                    <a:pt x="283" y="42"/>
                  </a:cubicBezTo>
                  <a:cubicBezTo>
                    <a:pt x="309" y="16"/>
                    <a:pt x="337" y="3"/>
                    <a:pt x="367" y="2"/>
                  </a:cubicBezTo>
                  <a:cubicBezTo>
                    <a:pt x="398" y="0"/>
                    <a:pt x="424" y="10"/>
                    <a:pt x="445" y="31"/>
                  </a:cubicBezTo>
                  <a:cubicBezTo>
                    <a:pt x="459" y="46"/>
                    <a:pt x="468" y="64"/>
                    <a:pt x="470" y="86"/>
                  </a:cubicBezTo>
                  <a:cubicBezTo>
                    <a:pt x="475" y="108"/>
                    <a:pt x="473" y="134"/>
                    <a:pt x="463" y="163"/>
                  </a:cubicBezTo>
                  <a:cubicBezTo>
                    <a:pt x="496" y="155"/>
                    <a:pt x="525" y="153"/>
                    <a:pt x="549" y="158"/>
                  </a:cubicBezTo>
                  <a:close/>
                  <a:moveTo>
                    <a:pt x="448" y="108"/>
                  </a:moveTo>
                  <a:cubicBezTo>
                    <a:pt x="445" y="90"/>
                    <a:pt x="435" y="73"/>
                    <a:pt x="421" y="59"/>
                  </a:cubicBezTo>
                  <a:cubicBezTo>
                    <a:pt x="404" y="41"/>
                    <a:pt x="383" y="31"/>
                    <a:pt x="360" y="27"/>
                  </a:cubicBezTo>
                  <a:cubicBezTo>
                    <a:pt x="338" y="25"/>
                    <a:pt x="317" y="34"/>
                    <a:pt x="296" y="55"/>
                  </a:cubicBezTo>
                  <a:cubicBezTo>
                    <a:pt x="273" y="78"/>
                    <a:pt x="262" y="101"/>
                    <a:pt x="265" y="123"/>
                  </a:cubicBezTo>
                  <a:cubicBezTo>
                    <a:pt x="267" y="145"/>
                    <a:pt x="275" y="163"/>
                    <a:pt x="289" y="176"/>
                  </a:cubicBezTo>
                  <a:cubicBezTo>
                    <a:pt x="302" y="189"/>
                    <a:pt x="322" y="196"/>
                    <a:pt x="347" y="194"/>
                  </a:cubicBezTo>
                  <a:cubicBezTo>
                    <a:pt x="375" y="193"/>
                    <a:pt x="407" y="185"/>
                    <a:pt x="443" y="169"/>
                  </a:cubicBezTo>
                  <a:cubicBezTo>
                    <a:pt x="450" y="147"/>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49" name="Freeform 227"/>
            <p:cNvSpPr>
              <a:spLocks noEditPoints="1"/>
            </p:cNvSpPr>
            <p:nvPr/>
          </p:nvSpPr>
          <p:spPr bwMode="auto">
            <a:xfrm>
              <a:off x="664" y="5022"/>
              <a:ext cx="41" cy="41"/>
            </a:xfrm>
            <a:custGeom>
              <a:avLst/>
              <a:gdLst>
                <a:gd name="T0" fmla="*/ 383 w 606"/>
                <a:gd name="T1" fmla="*/ 403 h 598"/>
                <a:gd name="T2" fmla="*/ 189 w 606"/>
                <a:gd name="T3" fmla="*/ 598 h 598"/>
                <a:gd name="T4" fmla="*/ 178 w 606"/>
                <a:gd name="T5" fmla="*/ 587 h 598"/>
                <a:gd name="T6" fmla="*/ 244 w 606"/>
                <a:gd name="T7" fmla="*/ 521 h 598"/>
                <a:gd name="T8" fmla="*/ 123 w 606"/>
                <a:gd name="T9" fmla="*/ 400 h 598"/>
                <a:gd name="T10" fmla="*/ 169 w 606"/>
                <a:gd name="T11" fmla="*/ 391 h 598"/>
                <a:gd name="T12" fmla="*/ 270 w 606"/>
                <a:gd name="T13" fmla="*/ 290 h 598"/>
                <a:gd name="T14" fmla="*/ 180 w 606"/>
                <a:gd name="T15" fmla="*/ 200 h 598"/>
                <a:gd name="T16" fmla="*/ 75 w 606"/>
                <a:gd name="T17" fmla="*/ 304 h 598"/>
                <a:gd name="T18" fmla="*/ 99 w 606"/>
                <a:gd name="T19" fmla="*/ 537 h 598"/>
                <a:gd name="T20" fmla="*/ 90 w 606"/>
                <a:gd name="T21" fmla="*/ 535 h 598"/>
                <a:gd name="T22" fmla="*/ 0 w 606"/>
                <a:gd name="T23" fmla="*/ 236 h 598"/>
                <a:gd name="T24" fmla="*/ 48 w 606"/>
                <a:gd name="T25" fmla="*/ 214 h 598"/>
                <a:gd name="T26" fmla="*/ 51 w 606"/>
                <a:gd name="T27" fmla="*/ 240 h 598"/>
                <a:gd name="T28" fmla="*/ 70 w 606"/>
                <a:gd name="T29" fmla="*/ 288 h 598"/>
                <a:gd name="T30" fmla="*/ 301 w 606"/>
                <a:gd name="T31" fmla="*/ 57 h 598"/>
                <a:gd name="T32" fmla="*/ 301 w 606"/>
                <a:gd name="T33" fmla="*/ 9 h 598"/>
                <a:gd name="T34" fmla="*/ 352 w 606"/>
                <a:gd name="T35" fmla="*/ 2 h 598"/>
                <a:gd name="T36" fmla="*/ 365 w 606"/>
                <a:gd name="T37" fmla="*/ 15 h 598"/>
                <a:gd name="T38" fmla="*/ 204 w 606"/>
                <a:gd name="T39" fmla="*/ 176 h 598"/>
                <a:gd name="T40" fmla="*/ 293 w 606"/>
                <a:gd name="T41" fmla="*/ 266 h 598"/>
                <a:gd name="T42" fmla="*/ 385 w 606"/>
                <a:gd name="T43" fmla="*/ 174 h 598"/>
                <a:gd name="T44" fmla="*/ 385 w 606"/>
                <a:gd name="T45" fmla="*/ 126 h 598"/>
                <a:gd name="T46" fmla="*/ 437 w 606"/>
                <a:gd name="T47" fmla="*/ 119 h 598"/>
                <a:gd name="T48" fmla="*/ 449 w 606"/>
                <a:gd name="T49" fmla="*/ 132 h 598"/>
                <a:gd name="T50" fmla="*/ 304 w 606"/>
                <a:gd name="T51" fmla="*/ 277 h 598"/>
                <a:gd name="T52" fmla="*/ 396 w 606"/>
                <a:gd name="T53" fmla="*/ 369 h 598"/>
                <a:gd name="T54" fmla="*/ 528 w 606"/>
                <a:gd name="T55" fmla="*/ 236 h 598"/>
                <a:gd name="T56" fmla="*/ 528 w 606"/>
                <a:gd name="T57" fmla="*/ 181 h 598"/>
                <a:gd name="T58" fmla="*/ 589 w 606"/>
                <a:gd name="T59" fmla="*/ 172 h 598"/>
                <a:gd name="T60" fmla="*/ 602 w 606"/>
                <a:gd name="T61" fmla="*/ 185 h 598"/>
                <a:gd name="T62" fmla="*/ 407 w 606"/>
                <a:gd name="T63" fmla="*/ 380 h 598"/>
                <a:gd name="T64" fmla="*/ 539 w 606"/>
                <a:gd name="T65" fmla="*/ 512 h 598"/>
                <a:gd name="T66" fmla="*/ 517 w 606"/>
                <a:gd name="T67" fmla="*/ 537 h 598"/>
                <a:gd name="T68" fmla="*/ 383 w 606"/>
                <a:gd name="T69" fmla="*/ 403 h 598"/>
                <a:gd name="T70" fmla="*/ 176 w 606"/>
                <a:gd name="T71" fmla="*/ 405 h 598"/>
                <a:gd name="T72" fmla="*/ 268 w 606"/>
                <a:gd name="T73" fmla="*/ 497 h 598"/>
                <a:gd name="T74" fmla="*/ 372 w 606"/>
                <a:gd name="T75" fmla="*/ 392 h 598"/>
                <a:gd name="T76" fmla="*/ 281 w 606"/>
                <a:gd name="T77" fmla="*/ 301 h 598"/>
                <a:gd name="T78" fmla="*/ 176 w 606"/>
                <a:gd name="T79" fmla="*/ 40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8">
                  <a:moveTo>
                    <a:pt x="383" y="403"/>
                  </a:moveTo>
                  <a:lnTo>
                    <a:pt x="189" y="598"/>
                  </a:lnTo>
                  <a:lnTo>
                    <a:pt x="178" y="587"/>
                  </a:lnTo>
                  <a:lnTo>
                    <a:pt x="244" y="521"/>
                  </a:lnTo>
                  <a:lnTo>
                    <a:pt x="123" y="400"/>
                  </a:lnTo>
                  <a:lnTo>
                    <a:pt x="169" y="391"/>
                  </a:lnTo>
                  <a:lnTo>
                    <a:pt x="270" y="290"/>
                  </a:lnTo>
                  <a:lnTo>
                    <a:pt x="180" y="200"/>
                  </a:lnTo>
                  <a:lnTo>
                    <a:pt x="75" y="304"/>
                  </a:lnTo>
                  <a:cubicBezTo>
                    <a:pt x="102" y="383"/>
                    <a:pt x="110" y="460"/>
                    <a:pt x="99" y="537"/>
                  </a:cubicBezTo>
                  <a:cubicBezTo>
                    <a:pt x="95" y="543"/>
                    <a:pt x="92" y="543"/>
                    <a:pt x="90" y="535"/>
                  </a:cubicBezTo>
                  <a:cubicBezTo>
                    <a:pt x="85" y="420"/>
                    <a:pt x="55" y="321"/>
                    <a:pt x="0" y="236"/>
                  </a:cubicBezTo>
                  <a:lnTo>
                    <a:pt x="48" y="214"/>
                  </a:lnTo>
                  <a:cubicBezTo>
                    <a:pt x="71" y="206"/>
                    <a:pt x="72" y="214"/>
                    <a:pt x="51" y="240"/>
                  </a:cubicBezTo>
                  <a:cubicBezTo>
                    <a:pt x="57" y="256"/>
                    <a:pt x="64" y="272"/>
                    <a:pt x="70" y="288"/>
                  </a:cubicBezTo>
                  <a:lnTo>
                    <a:pt x="301" y="57"/>
                  </a:lnTo>
                  <a:lnTo>
                    <a:pt x="301" y="9"/>
                  </a:lnTo>
                  <a:lnTo>
                    <a:pt x="352" y="2"/>
                  </a:lnTo>
                  <a:cubicBezTo>
                    <a:pt x="366" y="0"/>
                    <a:pt x="370" y="5"/>
                    <a:pt x="365" y="15"/>
                  </a:cubicBezTo>
                  <a:lnTo>
                    <a:pt x="204" y="176"/>
                  </a:lnTo>
                  <a:lnTo>
                    <a:pt x="293" y="266"/>
                  </a:lnTo>
                  <a:lnTo>
                    <a:pt x="385" y="174"/>
                  </a:lnTo>
                  <a:lnTo>
                    <a:pt x="385" y="126"/>
                  </a:lnTo>
                  <a:lnTo>
                    <a:pt x="437" y="119"/>
                  </a:lnTo>
                  <a:cubicBezTo>
                    <a:pt x="450" y="118"/>
                    <a:pt x="454" y="122"/>
                    <a:pt x="449" y="132"/>
                  </a:cubicBezTo>
                  <a:lnTo>
                    <a:pt x="304" y="277"/>
                  </a:lnTo>
                  <a:lnTo>
                    <a:pt x="396" y="369"/>
                  </a:lnTo>
                  <a:lnTo>
                    <a:pt x="528" y="236"/>
                  </a:lnTo>
                  <a:lnTo>
                    <a:pt x="528" y="181"/>
                  </a:lnTo>
                  <a:lnTo>
                    <a:pt x="589" y="172"/>
                  </a:lnTo>
                  <a:cubicBezTo>
                    <a:pt x="602" y="171"/>
                    <a:pt x="606" y="175"/>
                    <a:pt x="602" y="185"/>
                  </a:cubicBezTo>
                  <a:lnTo>
                    <a:pt x="407" y="380"/>
                  </a:lnTo>
                  <a:lnTo>
                    <a:pt x="539" y="512"/>
                  </a:lnTo>
                  <a:cubicBezTo>
                    <a:pt x="538" y="542"/>
                    <a:pt x="531" y="551"/>
                    <a:pt x="517" y="537"/>
                  </a:cubicBezTo>
                  <a:lnTo>
                    <a:pt x="383" y="403"/>
                  </a:lnTo>
                  <a:close/>
                  <a:moveTo>
                    <a:pt x="176" y="405"/>
                  </a:moveTo>
                  <a:lnTo>
                    <a:pt x="268" y="497"/>
                  </a:lnTo>
                  <a:lnTo>
                    <a:pt x="372" y="392"/>
                  </a:lnTo>
                  <a:lnTo>
                    <a:pt x="281" y="301"/>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0" name="Freeform 228"/>
            <p:cNvSpPr>
              <a:spLocks noEditPoints="1"/>
            </p:cNvSpPr>
            <p:nvPr/>
          </p:nvSpPr>
          <p:spPr bwMode="auto">
            <a:xfrm>
              <a:off x="701" y="5006"/>
              <a:ext cx="26" cy="27"/>
            </a:xfrm>
            <a:custGeom>
              <a:avLst/>
              <a:gdLst>
                <a:gd name="T0" fmla="*/ 301 w 380"/>
                <a:gd name="T1" fmla="*/ 282 h 394"/>
                <a:gd name="T2" fmla="*/ 327 w 380"/>
                <a:gd name="T3" fmla="*/ 293 h 394"/>
                <a:gd name="T4" fmla="*/ 352 w 380"/>
                <a:gd name="T5" fmla="*/ 278 h 394"/>
                <a:gd name="T6" fmla="*/ 369 w 380"/>
                <a:gd name="T7" fmla="*/ 262 h 394"/>
                <a:gd name="T8" fmla="*/ 380 w 380"/>
                <a:gd name="T9" fmla="*/ 273 h 394"/>
                <a:gd name="T10" fmla="*/ 259 w 380"/>
                <a:gd name="T11" fmla="*/ 394 h 394"/>
                <a:gd name="T12" fmla="*/ 248 w 380"/>
                <a:gd name="T13" fmla="*/ 383 h 394"/>
                <a:gd name="T14" fmla="*/ 268 w 380"/>
                <a:gd name="T15" fmla="*/ 363 h 394"/>
                <a:gd name="T16" fmla="*/ 283 w 380"/>
                <a:gd name="T17" fmla="*/ 337 h 394"/>
                <a:gd name="T18" fmla="*/ 272 w 380"/>
                <a:gd name="T19" fmla="*/ 311 h 394"/>
                <a:gd name="T20" fmla="*/ 211 w 380"/>
                <a:gd name="T21" fmla="*/ 251 h 394"/>
                <a:gd name="T22" fmla="*/ 88 w 380"/>
                <a:gd name="T23" fmla="*/ 374 h 394"/>
                <a:gd name="T24" fmla="*/ 79 w 380"/>
                <a:gd name="T25" fmla="*/ 365 h 394"/>
                <a:gd name="T26" fmla="*/ 0 w 380"/>
                <a:gd name="T27" fmla="*/ 18 h 394"/>
                <a:gd name="T28" fmla="*/ 19 w 380"/>
                <a:gd name="T29" fmla="*/ 0 h 394"/>
                <a:gd name="T30" fmla="*/ 229 w 380"/>
                <a:gd name="T31" fmla="*/ 211 h 394"/>
                <a:gd name="T32" fmla="*/ 279 w 380"/>
                <a:gd name="T33" fmla="*/ 161 h 394"/>
                <a:gd name="T34" fmla="*/ 290 w 380"/>
                <a:gd name="T35" fmla="*/ 172 h 394"/>
                <a:gd name="T36" fmla="*/ 240 w 380"/>
                <a:gd name="T37" fmla="*/ 222 h 394"/>
                <a:gd name="T38" fmla="*/ 301 w 380"/>
                <a:gd name="T39" fmla="*/ 282 h 394"/>
                <a:gd name="T40" fmla="*/ 33 w 380"/>
                <a:gd name="T41" fmla="*/ 77 h 394"/>
                <a:gd name="T42" fmla="*/ 94 w 380"/>
                <a:gd name="T43" fmla="*/ 346 h 394"/>
                <a:gd name="T44" fmla="*/ 200 w 380"/>
                <a:gd name="T45" fmla="*/ 240 h 394"/>
                <a:gd name="T46" fmla="*/ 35 w 380"/>
                <a:gd name="T47" fmla="*/ 75 h 394"/>
                <a:gd name="T48" fmla="*/ 33 w 380"/>
                <a:gd name="T49" fmla="*/ 7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0" h="394">
                  <a:moveTo>
                    <a:pt x="301" y="282"/>
                  </a:moveTo>
                  <a:cubicBezTo>
                    <a:pt x="310" y="291"/>
                    <a:pt x="318" y="294"/>
                    <a:pt x="327" y="293"/>
                  </a:cubicBezTo>
                  <a:cubicBezTo>
                    <a:pt x="335" y="292"/>
                    <a:pt x="344" y="287"/>
                    <a:pt x="352" y="278"/>
                  </a:cubicBezTo>
                  <a:lnTo>
                    <a:pt x="369" y="262"/>
                  </a:lnTo>
                  <a:lnTo>
                    <a:pt x="380" y="273"/>
                  </a:lnTo>
                  <a:lnTo>
                    <a:pt x="259" y="394"/>
                  </a:lnTo>
                  <a:lnTo>
                    <a:pt x="248" y="383"/>
                  </a:lnTo>
                  <a:lnTo>
                    <a:pt x="268" y="363"/>
                  </a:lnTo>
                  <a:cubicBezTo>
                    <a:pt x="278" y="353"/>
                    <a:pt x="283" y="344"/>
                    <a:pt x="283" y="337"/>
                  </a:cubicBezTo>
                  <a:cubicBezTo>
                    <a:pt x="284" y="329"/>
                    <a:pt x="280" y="320"/>
                    <a:pt x="272" y="311"/>
                  </a:cubicBezTo>
                  <a:lnTo>
                    <a:pt x="211" y="251"/>
                  </a:lnTo>
                  <a:lnTo>
                    <a:pt x="88" y="374"/>
                  </a:lnTo>
                  <a:lnTo>
                    <a:pt x="79" y="365"/>
                  </a:lnTo>
                  <a:lnTo>
                    <a:pt x="0" y="18"/>
                  </a:lnTo>
                  <a:lnTo>
                    <a:pt x="19" y="0"/>
                  </a:lnTo>
                  <a:lnTo>
                    <a:pt x="229" y="211"/>
                  </a:lnTo>
                  <a:lnTo>
                    <a:pt x="279" y="161"/>
                  </a:lnTo>
                  <a:lnTo>
                    <a:pt x="290" y="172"/>
                  </a:lnTo>
                  <a:lnTo>
                    <a:pt x="240" y="222"/>
                  </a:lnTo>
                  <a:lnTo>
                    <a:pt x="301" y="282"/>
                  </a:lnTo>
                  <a:close/>
                  <a:moveTo>
                    <a:pt x="33" y="77"/>
                  </a:moveTo>
                  <a:lnTo>
                    <a:pt x="94" y="346"/>
                  </a:lnTo>
                  <a:lnTo>
                    <a:pt x="200" y="240"/>
                  </a:lnTo>
                  <a:lnTo>
                    <a:pt x="35" y="75"/>
                  </a:lnTo>
                  <a:lnTo>
                    <a:pt x="33" y="7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1" name="Freeform 229"/>
            <p:cNvSpPr>
              <a:spLocks noEditPoints="1"/>
            </p:cNvSpPr>
            <p:nvPr/>
          </p:nvSpPr>
          <p:spPr bwMode="auto">
            <a:xfrm>
              <a:off x="714" y="4976"/>
              <a:ext cx="38" cy="48"/>
            </a:xfrm>
            <a:custGeom>
              <a:avLst/>
              <a:gdLst>
                <a:gd name="T0" fmla="*/ 312 w 565"/>
                <a:gd name="T1" fmla="*/ 549 h 692"/>
                <a:gd name="T2" fmla="*/ 285 w 565"/>
                <a:gd name="T3" fmla="*/ 683 h 692"/>
                <a:gd name="T4" fmla="*/ 276 w 565"/>
                <a:gd name="T5" fmla="*/ 681 h 692"/>
                <a:gd name="T6" fmla="*/ 285 w 565"/>
                <a:gd name="T7" fmla="*/ 525 h 692"/>
                <a:gd name="T8" fmla="*/ 206 w 565"/>
                <a:gd name="T9" fmla="*/ 391 h 692"/>
                <a:gd name="T10" fmla="*/ 0 w 565"/>
                <a:gd name="T11" fmla="*/ 186 h 692"/>
                <a:gd name="T12" fmla="*/ 44 w 565"/>
                <a:gd name="T13" fmla="*/ 175 h 692"/>
                <a:gd name="T14" fmla="*/ 186 w 565"/>
                <a:gd name="T15" fmla="*/ 34 h 692"/>
                <a:gd name="T16" fmla="*/ 182 w 565"/>
                <a:gd name="T17" fmla="*/ 8 h 692"/>
                <a:gd name="T18" fmla="*/ 226 w 565"/>
                <a:gd name="T19" fmla="*/ 1 h 692"/>
                <a:gd name="T20" fmla="*/ 232 w 565"/>
                <a:gd name="T21" fmla="*/ 21 h 692"/>
                <a:gd name="T22" fmla="*/ 545 w 565"/>
                <a:gd name="T23" fmla="*/ 335 h 692"/>
                <a:gd name="T24" fmla="*/ 565 w 565"/>
                <a:gd name="T25" fmla="*/ 380 h 692"/>
                <a:gd name="T26" fmla="*/ 549 w 565"/>
                <a:gd name="T27" fmla="*/ 419 h 692"/>
                <a:gd name="T28" fmla="*/ 529 w 565"/>
                <a:gd name="T29" fmla="*/ 413 h 692"/>
                <a:gd name="T30" fmla="*/ 510 w 565"/>
                <a:gd name="T31" fmla="*/ 413 h 692"/>
                <a:gd name="T32" fmla="*/ 472 w 565"/>
                <a:gd name="T33" fmla="*/ 437 h 692"/>
                <a:gd name="T34" fmla="*/ 464 w 565"/>
                <a:gd name="T35" fmla="*/ 430 h 692"/>
                <a:gd name="T36" fmla="*/ 512 w 565"/>
                <a:gd name="T37" fmla="*/ 382 h 692"/>
                <a:gd name="T38" fmla="*/ 512 w 565"/>
                <a:gd name="T39" fmla="*/ 349 h 692"/>
                <a:gd name="T40" fmla="*/ 409 w 565"/>
                <a:gd name="T41" fmla="*/ 247 h 692"/>
                <a:gd name="T42" fmla="*/ 259 w 565"/>
                <a:gd name="T43" fmla="*/ 397 h 692"/>
                <a:gd name="T44" fmla="*/ 312 w 565"/>
                <a:gd name="T45" fmla="*/ 549 h 692"/>
                <a:gd name="T46" fmla="*/ 156 w 565"/>
                <a:gd name="T47" fmla="*/ 294 h 692"/>
                <a:gd name="T48" fmla="*/ 248 w 565"/>
                <a:gd name="T49" fmla="*/ 386 h 692"/>
                <a:gd name="T50" fmla="*/ 398 w 565"/>
                <a:gd name="T51" fmla="*/ 236 h 692"/>
                <a:gd name="T52" fmla="*/ 307 w 565"/>
                <a:gd name="T53" fmla="*/ 144 h 692"/>
                <a:gd name="T54" fmla="*/ 156 w 565"/>
                <a:gd name="T55" fmla="*/ 294 h 692"/>
                <a:gd name="T56" fmla="*/ 52 w 565"/>
                <a:gd name="T57" fmla="*/ 190 h 692"/>
                <a:gd name="T58" fmla="*/ 145 w 565"/>
                <a:gd name="T59" fmla="*/ 283 h 692"/>
                <a:gd name="T60" fmla="*/ 296 w 565"/>
                <a:gd name="T61" fmla="*/ 133 h 692"/>
                <a:gd name="T62" fmla="*/ 202 w 565"/>
                <a:gd name="T63" fmla="*/ 39 h 692"/>
                <a:gd name="T64" fmla="*/ 52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49"/>
                  </a:moveTo>
                  <a:cubicBezTo>
                    <a:pt x="312" y="596"/>
                    <a:pt x="303" y="640"/>
                    <a:pt x="285" y="683"/>
                  </a:cubicBezTo>
                  <a:cubicBezTo>
                    <a:pt x="279" y="692"/>
                    <a:pt x="276" y="691"/>
                    <a:pt x="276" y="681"/>
                  </a:cubicBezTo>
                  <a:cubicBezTo>
                    <a:pt x="291" y="616"/>
                    <a:pt x="295" y="564"/>
                    <a:pt x="285" y="525"/>
                  </a:cubicBezTo>
                  <a:cubicBezTo>
                    <a:pt x="273" y="476"/>
                    <a:pt x="246" y="432"/>
                    <a:pt x="206" y="391"/>
                  </a:cubicBezTo>
                  <a:lnTo>
                    <a:pt x="0" y="186"/>
                  </a:lnTo>
                  <a:lnTo>
                    <a:pt x="44" y="175"/>
                  </a:lnTo>
                  <a:lnTo>
                    <a:pt x="186" y="34"/>
                  </a:lnTo>
                  <a:lnTo>
                    <a:pt x="182" y="8"/>
                  </a:lnTo>
                  <a:lnTo>
                    <a:pt x="226" y="1"/>
                  </a:lnTo>
                  <a:cubicBezTo>
                    <a:pt x="239" y="0"/>
                    <a:pt x="241" y="6"/>
                    <a:pt x="232" y="21"/>
                  </a:cubicBezTo>
                  <a:lnTo>
                    <a:pt x="545" y="335"/>
                  </a:lnTo>
                  <a:cubicBezTo>
                    <a:pt x="559" y="348"/>
                    <a:pt x="565" y="363"/>
                    <a:pt x="565" y="380"/>
                  </a:cubicBezTo>
                  <a:cubicBezTo>
                    <a:pt x="565" y="395"/>
                    <a:pt x="560" y="408"/>
                    <a:pt x="549" y="419"/>
                  </a:cubicBezTo>
                  <a:cubicBezTo>
                    <a:pt x="544" y="424"/>
                    <a:pt x="537" y="422"/>
                    <a:pt x="529" y="413"/>
                  </a:cubicBezTo>
                  <a:cubicBezTo>
                    <a:pt x="524" y="409"/>
                    <a:pt x="518" y="409"/>
                    <a:pt x="510" y="413"/>
                  </a:cubicBezTo>
                  <a:lnTo>
                    <a:pt x="472" y="437"/>
                  </a:lnTo>
                  <a:cubicBezTo>
                    <a:pt x="462" y="440"/>
                    <a:pt x="460" y="437"/>
                    <a:pt x="464" y="430"/>
                  </a:cubicBezTo>
                  <a:lnTo>
                    <a:pt x="512" y="382"/>
                  </a:lnTo>
                  <a:cubicBezTo>
                    <a:pt x="523" y="371"/>
                    <a:pt x="523" y="360"/>
                    <a:pt x="512" y="349"/>
                  </a:cubicBezTo>
                  <a:lnTo>
                    <a:pt x="409" y="247"/>
                  </a:lnTo>
                  <a:lnTo>
                    <a:pt x="259" y="397"/>
                  </a:lnTo>
                  <a:cubicBezTo>
                    <a:pt x="295" y="442"/>
                    <a:pt x="312" y="493"/>
                    <a:pt x="312" y="549"/>
                  </a:cubicBezTo>
                  <a:close/>
                  <a:moveTo>
                    <a:pt x="156" y="294"/>
                  </a:moveTo>
                  <a:lnTo>
                    <a:pt x="248" y="386"/>
                  </a:lnTo>
                  <a:lnTo>
                    <a:pt x="398" y="236"/>
                  </a:lnTo>
                  <a:lnTo>
                    <a:pt x="307" y="144"/>
                  </a:lnTo>
                  <a:lnTo>
                    <a:pt x="156" y="294"/>
                  </a:lnTo>
                  <a:close/>
                  <a:moveTo>
                    <a:pt x="52" y="190"/>
                  </a:moveTo>
                  <a:lnTo>
                    <a:pt x="145" y="283"/>
                  </a:lnTo>
                  <a:lnTo>
                    <a:pt x="296" y="133"/>
                  </a:lnTo>
                  <a:lnTo>
                    <a:pt x="202" y="39"/>
                  </a:lnTo>
                  <a:lnTo>
                    <a:pt x="52"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2" name="Freeform 230"/>
            <p:cNvSpPr>
              <a:spLocks noEditPoints="1"/>
            </p:cNvSpPr>
            <p:nvPr/>
          </p:nvSpPr>
          <p:spPr bwMode="auto">
            <a:xfrm>
              <a:off x="831" y="5088"/>
              <a:ext cx="82" cy="71"/>
            </a:xfrm>
            <a:custGeom>
              <a:avLst/>
              <a:gdLst>
                <a:gd name="T0" fmla="*/ 628 w 1222"/>
                <a:gd name="T1" fmla="*/ 621 h 1039"/>
                <a:gd name="T2" fmla="*/ 567 w 1222"/>
                <a:gd name="T3" fmla="*/ 975 h 1039"/>
                <a:gd name="T4" fmla="*/ 396 w 1222"/>
                <a:gd name="T5" fmla="*/ 852 h 1039"/>
                <a:gd name="T6" fmla="*/ 198 w 1222"/>
                <a:gd name="T7" fmla="*/ 1028 h 1039"/>
                <a:gd name="T8" fmla="*/ 180 w 1222"/>
                <a:gd name="T9" fmla="*/ 636 h 1039"/>
                <a:gd name="T10" fmla="*/ 0 w 1222"/>
                <a:gd name="T11" fmla="*/ 794 h 1039"/>
                <a:gd name="T12" fmla="*/ 312 w 1222"/>
                <a:gd name="T13" fmla="*/ 427 h 1039"/>
                <a:gd name="T14" fmla="*/ 385 w 1222"/>
                <a:gd name="T15" fmla="*/ 430 h 1039"/>
                <a:gd name="T16" fmla="*/ 409 w 1222"/>
                <a:gd name="T17" fmla="*/ 817 h 1039"/>
                <a:gd name="T18" fmla="*/ 554 w 1222"/>
                <a:gd name="T19" fmla="*/ 617 h 1039"/>
                <a:gd name="T20" fmla="*/ 413 w 1222"/>
                <a:gd name="T21" fmla="*/ 517 h 1039"/>
                <a:gd name="T22" fmla="*/ 437 w 1222"/>
                <a:gd name="T23" fmla="*/ 746 h 1039"/>
                <a:gd name="T24" fmla="*/ 347 w 1222"/>
                <a:gd name="T25" fmla="*/ 528 h 1039"/>
                <a:gd name="T26" fmla="*/ 81 w 1222"/>
                <a:gd name="T27" fmla="*/ 808 h 1039"/>
                <a:gd name="T28" fmla="*/ 266 w 1222"/>
                <a:gd name="T29" fmla="*/ 883 h 1039"/>
                <a:gd name="T30" fmla="*/ 81 w 1222"/>
                <a:gd name="T31" fmla="*/ 819 h 1039"/>
                <a:gd name="T32" fmla="*/ 679 w 1222"/>
                <a:gd name="T33" fmla="*/ 463 h 1039"/>
                <a:gd name="T34" fmla="*/ 827 w 1222"/>
                <a:gd name="T35" fmla="*/ 737 h 1039"/>
                <a:gd name="T36" fmla="*/ 695 w 1222"/>
                <a:gd name="T37" fmla="*/ 528 h 1039"/>
                <a:gd name="T38" fmla="*/ 576 w 1222"/>
                <a:gd name="T39" fmla="*/ 353 h 1039"/>
                <a:gd name="T40" fmla="*/ 683 w 1222"/>
                <a:gd name="T41" fmla="*/ 141 h 1039"/>
                <a:gd name="T42" fmla="*/ 666 w 1222"/>
                <a:gd name="T43" fmla="*/ 62 h 1039"/>
                <a:gd name="T44" fmla="*/ 703 w 1222"/>
                <a:gd name="T45" fmla="*/ 113 h 1039"/>
                <a:gd name="T46" fmla="*/ 860 w 1222"/>
                <a:gd name="T47" fmla="*/ 69 h 1039"/>
                <a:gd name="T48" fmla="*/ 921 w 1222"/>
                <a:gd name="T49" fmla="*/ 5 h 1039"/>
                <a:gd name="T50" fmla="*/ 772 w 1222"/>
                <a:gd name="T51" fmla="*/ 179 h 1039"/>
                <a:gd name="T52" fmla="*/ 908 w 1222"/>
                <a:gd name="T53" fmla="*/ 131 h 1039"/>
                <a:gd name="T54" fmla="*/ 958 w 1222"/>
                <a:gd name="T55" fmla="*/ 144 h 1039"/>
                <a:gd name="T56" fmla="*/ 1154 w 1222"/>
                <a:gd name="T57" fmla="*/ 300 h 1039"/>
                <a:gd name="T58" fmla="*/ 1128 w 1222"/>
                <a:gd name="T59" fmla="*/ 208 h 1039"/>
                <a:gd name="T60" fmla="*/ 1181 w 1222"/>
                <a:gd name="T61" fmla="*/ 273 h 1039"/>
                <a:gd name="T62" fmla="*/ 1222 w 1222"/>
                <a:gd name="T63" fmla="*/ 302 h 1039"/>
                <a:gd name="T64" fmla="*/ 1009 w 1222"/>
                <a:gd name="T65" fmla="*/ 353 h 1039"/>
                <a:gd name="T66" fmla="*/ 982 w 1222"/>
                <a:gd name="T67" fmla="*/ 568 h 1039"/>
                <a:gd name="T68" fmla="*/ 750 w 1222"/>
                <a:gd name="T69" fmla="*/ 201 h 1039"/>
                <a:gd name="T70" fmla="*/ 668 w 1222"/>
                <a:gd name="T71" fmla="*/ 452 h 1039"/>
                <a:gd name="T72" fmla="*/ 750 w 1222"/>
                <a:gd name="T73" fmla="*/ 337 h 1039"/>
                <a:gd name="T74" fmla="*/ 800 w 1222"/>
                <a:gd name="T75" fmla="*/ 353 h 1039"/>
                <a:gd name="T76" fmla="*/ 917 w 1222"/>
                <a:gd name="T77" fmla="*/ 540 h 1039"/>
                <a:gd name="T78" fmla="*/ 866 w 1222"/>
                <a:gd name="T79" fmla="*/ 555 h 1039"/>
                <a:gd name="T80" fmla="*/ 816 w 1222"/>
                <a:gd name="T81" fmla="*/ 572 h 1039"/>
                <a:gd name="T82" fmla="*/ 875 w 1222"/>
                <a:gd name="T83" fmla="*/ 491 h 1039"/>
                <a:gd name="T84" fmla="*/ 679 w 1222"/>
                <a:gd name="T85" fmla="*/ 463 h 1039"/>
                <a:gd name="T86" fmla="*/ 723 w 1222"/>
                <a:gd name="T87" fmla="*/ 53 h 1039"/>
                <a:gd name="T88" fmla="*/ 829 w 1222"/>
                <a:gd name="T89" fmla="*/ 23 h 1039"/>
                <a:gd name="T90" fmla="*/ 804 w 1222"/>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2" h="1039">
                  <a:moveTo>
                    <a:pt x="615" y="608"/>
                  </a:moveTo>
                  <a:cubicBezTo>
                    <a:pt x="628" y="607"/>
                    <a:pt x="632" y="611"/>
                    <a:pt x="628" y="621"/>
                  </a:cubicBezTo>
                  <a:lnTo>
                    <a:pt x="420" y="828"/>
                  </a:lnTo>
                  <a:lnTo>
                    <a:pt x="567" y="975"/>
                  </a:lnTo>
                  <a:cubicBezTo>
                    <a:pt x="566" y="1006"/>
                    <a:pt x="558" y="1014"/>
                    <a:pt x="545" y="1001"/>
                  </a:cubicBezTo>
                  <a:lnTo>
                    <a:pt x="396" y="852"/>
                  </a:lnTo>
                  <a:lnTo>
                    <a:pt x="209" y="1039"/>
                  </a:lnTo>
                  <a:lnTo>
                    <a:pt x="198" y="1028"/>
                  </a:lnTo>
                  <a:lnTo>
                    <a:pt x="385" y="841"/>
                  </a:lnTo>
                  <a:lnTo>
                    <a:pt x="180" y="636"/>
                  </a:lnTo>
                  <a:lnTo>
                    <a:pt x="11" y="805"/>
                  </a:lnTo>
                  <a:lnTo>
                    <a:pt x="0" y="794"/>
                  </a:lnTo>
                  <a:lnTo>
                    <a:pt x="312" y="482"/>
                  </a:lnTo>
                  <a:lnTo>
                    <a:pt x="312" y="427"/>
                  </a:lnTo>
                  <a:lnTo>
                    <a:pt x="373" y="418"/>
                  </a:lnTo>
                  <a:cubicBezTo>
                    <a:pt x="386" y="416"/>
                    <a:pt x="390" y="421"/>
                    <a:pt x="385" y="430"/>
                  </a:cubicBezTo>
                  <a:lnTo>
                    <a:pt x="204" y="612"/>
                  </a:lnTo>
                  <a:lnTo>
                    <a:pt x="409" y="817"/>
                  </a:lnTo>
                  <a:lnTo>
                    <a:pt x="554" y="672"/>
                  </a:lnTo>
                  <a:lnTo>
                    <a:pt x="554" y="617"/>
                  </a:lnTo>
                  <a:lnTo>
                    <a:pt x="615" y="608"/>
                  </a:lnTo>
                  <a:close/>
                  <a:moveTo>
                    <a:pt x="413" y="517"/>
                  </a:moveTo>
                  <a:cubicBezTo>
                    <a:pt x="433" y="517"/>
                    <a:pt x="428" y="527"/>
                    <a:pt x="400" y="548"/>
                  </a:cubicBezTo>
                  <a:cubicBezTo>
                    <a:pt x="418" y="617"/>
                    <a:pt x="431" y="684"/>
                    <a:pt x="437" y="746"/>
                  </a:cubicBezTo>
                  <a:cubicBezTo>
                    <a:pt x="434" y="753"/>
                    <a:pt x="431" y="754"/>
                    <a:pt x="428" y="748"/>
                  </a:cubicBezTo>
                  <a:cubicBezTo>
                    <a:pt x="408" y="672"/>
                    <a:pt x="381" y="599"/>
                    <a:pt x="347" y="528"/>
                  </a:cubicBezTo>
                  <a:lnTo>
                    <a:pt x="413" y="517"/>
                  </a:lnTo>
                  <a:close/>
                  <a:moveTo>
                    <a:pt x="81" y="808"/>
                  </a:moveTo>
                  <a:cubicBezTo>
                    <a:pt x="160" y="797"/>
                    <a:pt x="219" y="810"/>
                    <a:pt x="255" y="847"/>
                  </a:cubicBezTo>
                  <a:cubicBezTo>
                    <a:pt x="271" y="863"/>
                    <a:pt x="275" y="875"/>
                    <a:pt x="266" y="883"/>
                  </a:cubicBezTo>
                  <a:cubicBezTo>
                    <a:pt x="259" y="891"/>
                    <a:pt x="249" y="891"/>
                    <a:pt x="237" y="883"/>
                  </a:cubicBezTo>
                  <a:cubicBezTo>
                    <a:pt x="193" y="844"/>
                    <a:pt x="141" y="823"/>
                    <a:pt x="81" y="819"/>
                  </a:cubicBezTo>
                  <a:cubicBezTo>
                    <a:pt x="71" y="817"/>
                    <a:pt x="71" y="813"/>
                    <a:pt x="81" y="808"/>
                  </a:cubicBezTo>
                  <a:close/>
                  <a:moveTo>
                    <a:pt x="679" y="463"/>
                  </a:moveTo>
                  <a:lnTo>
                    <a:pt x="716" y="500"/>
                  </a:lnTo>
                  <a:cubicBezTo>
                    <a:pt x="777" y="561"/>
                    <a:pt x="814" y="640"/>
                    <a:pt x="827" y="737"/>
                  </a:cubicBezTo>
                  <a:cubicBezTo>
                    <a:pt x="825" y="746"/>
                    <a:pt x="821" y="748"/>
                    <a:pt x="816" y="740"/>
                  </a:cubicBezTo>
                  <a:cubicBezTo>
                    <a:pt x="791" y="654"/>
                    <a:pt x="750" y="583"/>
                    <a:pt x="695" y="528"/>
                  </a:cubicBezTo>
                  <a:lnTo>
                    <a:pt x="530" y="363"/>
                  </a:lnTo>
                  <a:lnTo>
                    <a:pt x="576" y="353"/>
                  </a:lnTo>
                  <a:lnTo>
                    <a:pt x="738" y="192"/>
                  </a:lnTo>
                  <a:cubicBezTo>
                    <a:pt x="718" y="175"/>
                    <a:pt x="700" y="158"/>
                    <a:pt x="683" y="141"/>
                  </a:cubicBezTo>
                  <a:lnTo>
                    <a:pt x="629" y="87"/>
                  </a:lnTo>
                  <a:lnTo>
                    <a:pt x="666" y="62"/>
                  </a:lnTo>
                  <a:cubicBezTo>
                    <a:pt x="679" y="56"/>
                    <a:pt x="684" y="65"/>
                    <a:pt x="679" y="89"/>
                  </a:cubicBezTo>
                  <a:lnTo>
                    <a:pt x="703" y="113"/>
                  </a:lnTo>
                  <a:cubicBezTo>
                    <a:pt x="720" y="130"/>
                    <a:pt x="739" y="149"/>
                    <a:pt x="761" y="168"/>
                  </a:cubicBezTo>
                  <a:lnTo>
                    <a:pt x="860" y="69"/>
                  </a:lnTo>
                  <a:lnTo>
                    <a:pt x="860" y="14"/>
                  </a:lnTo>
                  <a:lnTo>
                    <a:pt x="921" y="5"/>
                  </a:lnTo>
                  <a:cubicBezTo>
                    <a:pt x="934" y="4"/>
                    <a:pt x="939" y="8"/>
                    <a:pt x="934" y="18"/>
                  </a:cubicBezTo>
                  <a:lnTo>
                    <a:pt x="772" y="179"/>
                  </a:lnTo>
                  <a:cubicBezTo>
                    <a:pt x="849" y="241"/>
                    <a:pt x="915" y="283"/>
                    <a:pt x="971" y="304"/>
                  </a:cubicBezTo>
                  <a:cubicBezTo>
                    <a:pt x="956" y="245"/>
                    <a:pt x="935" y="188"/>
                    <a:pt x="908" y="131"/>
                  </a:cubicBezTo>
                  <a:lnTo>
                    <a:pt x="958" y="115"/>
                  </a:lnTo>
                  <a:cubicBezTo>
                    <a:pt x="977" y="110"/>
                    <a:pt x="977" y="120"/>
                    <a:pt x="958" y="144"/>
                  </a:cubicBezTo>
                  <a:cubicBezTo>
                    <a:pt x="978" y="202"/>
                    <a:pt x="994" y="259"/>
                    <a:pt x="1004" y="315"/>
                  </a:cubicBezTo>
                  <a:cubicBezTo>
                    <a:pt x="1066" y="326"/>
                    <a:pt x="1116" y="321"/>
                    <a:pt x="1154" y="300"/>
                  </a:cubicBezTo>
                  <a:cubicBezTo>
                    <a:pt x="1162" y="294"/>
                    <a:pt x="1165" y="287"/>
                    <a:pt x="1161" y="278"/>
                  </a:cubicBezTo>
                  <a:lnTo>
                    <a:pt x="1128" y="208"/>
                  </a:lnTo>
                  <a:cubicBezTo>
                    <a:pt x="1128" y="199"/>
                    <a:pt x="1131" y="197"/>
                    <a:pt x="1137" y="203"/>
                  </a:cubicBezTo>
                  <a:lnTo>
                    <a:pt x="1181" y="273"/>
                  </a:lnTo>
                  <a:cubicBezTo>
                    <a:pt x="1190" y="281"/>
                    <a:pt x="1197" y="285"/>
                    <a:pt x="1203" y="284"/>
                  </a:cubicBezTo>
                  <a:cubicBezTo>
                    <a:pt x="1216" y="286"/>
                    <a:pt x="1222" y="292"/>
                    <a:pt x="1222" y="302"/>
                  </a:cubicBezTo>
                  <a:cubicBezTo>
                    <a:pt x="1221" y="308"/>
                    <a:pt x="1216" y="314"/>
                    <a:pt x="1207" y="320"/>
                  </a:cubicBezTo>
                  <a:cubicBezTo>
                    <a:pt x="1158" y="355"/>
                    <a:pt x="1092" y="366"/>
                    <a:pt x="1009" y="353"/>
                  </a:cubicBezTo>
                  <a:cubicBezTo>
                    <a:pt x="1015" y="430"/>
                    <a:pt x="1010" y="503"/>
                    <a:pt x="993" y="572"/>
                  </a:cubicBezTo>
                  <a:cubicBezTo>
                    <a:pt x="986" y="578"/>
                    <a:pt x="983" y="577"/>
                    <a:pt x="982" y="568"/>
                  </a:cubicBezTo>
                  <a:cubicBezTo>
                    <a:pt x="991" y="495"/>
                    <a:pt x="991" y="421"/>
                    <a:pt x="980" y="346"/>
                  </a:cubicBezTo>
                  <a:cubicBezTo>
                    <a:pt x="908" y="318"/>
                    <a:pt x="831" y="270"/>
                    <a:pt x="750" y="201"/>
                  </a:cubicBezTo>
                  <a:lnTo>
                    <a:pt x="584" y="368"/>
                  </a:lnTo>
                  <a:lnTo>
                    <a:pt x="668" y="452"/>
                  </a:lnTo>
                  <a:lnTo>
                    <a:pt x="752" y="368"/>
                  </a:lnTo>
                  <a:lnTo>
                    <a:pt x="750" y="337"/>
                  </a:lnTo>
                  <a:lnTo>
                    <a:pt x="796" y="328"/>
                  </a:lnTo>
                  <a:cubicBezTo>
                    <a:pt x="815" y="319"/>
                    <a:pt x="816" y="328"/>
                    <a:pt x="800" y="353"/>
                  </a:cubicBezTo>
                  <a:cubicBezTo>
                    <a:pt x="839" y="395"/>
                    <a:pt x="874" y="436"/>
                    <a:pt x="904" y="476"/>
                  </a:cubicBezTo>
                  <a:cubicBezTo>
                    <a:pt x="920" y="497"/>
                    <a:pt x="925" y="518"/>
                    <a:pt x="917" y="540"/>
                  </a:cubicBezTo>
                  <a:cubicBezTo>
                    <a:pt x="910" y="560"/>
                    <a:pt x="901" y="565"/>
                    <a:pt x="892" y="555"/>
                  </a:cubicBezTo>
                  <a:cubicBezTo>
                    <a:pt x="887" y="550"/>
                    <a:pt x="878" y="550"/>
                    <a:pt x="866" y="555"/>
                  </a:cubicBezTo>
                  <a:lnTo>
                    <a:pt x="820" y="579"/>
                  </a:lnTo>
                  <a:cubicBezTo>
                    <a:pt x="815" y="579"/>
                    <a:pt x="814" y="577"/>
                    <a:pt x="816" y="572"/>
                  </a:cubicBezTo>
                  <a:lnTo>
                    <a:pt x="871" y="531"/>
                  </a:lnTo>
                  <a:cubicBezTo>
                    <a:pt x="885" y="520"/>
                    <a:pt x="886" y="507"/>
                    <a:pt x="875" y="491"/>
                  </a:cubicBezTo>
                  <a:cubicBezTo>
                    <a:pt x="848" y="454"/>
                    <a:pt x="814" y="414"/>
                    <a:pt x="772" y="370"/>
                  </a:cubicBezTo>
                  <a:lnTo>
                    <a:pt x="679" y="463"/>
                  </a:lnTo>
                  <a:close/>
                  <a:moveTo>
                    <a:pt x="804" y="49"/>
                  </a:moveTo>
                  <a:cubicBezTo>
                    <a:pt x="782" y="42"/>
                    <a:pt x="755" y="43"/>
                    <a:pt x="723" y="53"/>
                  </a:cubicBezTo>
                  <a:cubicBezTo>
                    <a:pt x="716" y="55"/>
                    <a:pt x="713" y="53"/>
                    <a:pt x="716" y="45"/>
                  </a:cubicBezTo>
                  <a:cubicBezTo>
                    <a:pt x="768" y="7"/>
                    <a:pt x="806" y="0"/>
                    <a:pt x="829" y="23"/>
                  </a:cubicBezTo>
                  <a:cubicBezTo>
                    <a:pt x="837" y="31"/>
                    <a:pt x="837" y="38"/>
                    <a:pt x="829" y="45"/>
                  </a:cubicBezTo>
                  <a:cubicBezTo>
                    <a:pt x="823" y="51"/>
                    <a:pt x="815" y="53"/>
                    <a:pt x="804"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3" name="Freeform 231"/>
            <p:cNvSpPr>
              <a:spLocks noEditPoints="1"/>
            </p:cNvSpPr>
            <p:nvPr/>
          </p:nvSpPr>
          <p:spPr bwMode="auto">
            <a:xfrm>
              <a:off x="897" y="5055"/>
              <a:ext cx="43" cy="48"/>
            </a:xfrm>
            <a:custGeom>
              <a:avLst/>
              <a:gdLst>
                <a:gd name="T0" fmla="*/ 179 w 646"/>
                <a:gd name="T1" fmla="*/ 307 h 690"/>
                <a:gd name="T2" fmla="*/ 53 w 646"/>
                <a:gd name="T3" fmla="*/ 298 h 690"/>
                <a:gd name="T4" fmla="*/ 42 w 646"/>
                <a:gd name="T5" fmla="*/ 393 h 690"/>
                <a:gd name="T6" fmla="*/ 88 w 646"/>
                <a:gd name="T7" fmla="*/ 414 h 690"/>
                <a:gd name="T8" fmla="*/ 88 w 646"/>
                <a:gd name="T9" fmla="*/ 450 h 690"/>
                <a:gd name="T10" fmla="*/ 36 w 646"/>
                <a:gd name="T11" fmla="*/ 447 h 690"/>
                <a:gd name="T12" fmla="*/ 44 w 646"/>
                <a:gd name="T13" fmla="*/ 281 h 690"/>
                <a:gd name="T14" fmla="*/ 207 w 646"/>
                <a:gd name="T15" fmla="*/ 272 h 690"/>
                <a:gd name="T16" fmla="*/ 251 w 646"/>
                <a:gd name="T17" fmla="*/ 401 h 690"/>
                <a:gd name="T18" fmla="*/ 262 w 646"/>
                <a:gd name="T19" fmla="*/ 643 h 690"/>
                <a:gd name="T20" fmla="*/ 385 w 646"/>
                <a:gd name="T21" fmla="*/ 494 h 690"/>
                <a:gd name="T22" fmla="*/ 372 w 646"/>
                <a:gd name="T23" fmla="*/ 430 h 690"/>
                <a:gd name="T24" fmla="*/ 269 w 646"/>
                <a:gd name="T25" fmla="*/ 690 h 690"/>
                <a:gd name="T26" fmla="*/ 233 w 646"/>
                <a:gd name="T27" fmla="*/ 595 h 690"/>
                <a:gd name="T28" fmla="*/ 216 w 646"/>
                <a:gd name="T29" fmla="*/ 373 h 690"/>
                <a:gd name="T30" fmla="*/ 454 w 646"/>
                <a:gd name="T31" fmla="*/ 356 h 690"/>
                <a:gd name="T32" fmla="*/ 588 w 646"/>
                <a:gd name="T33" fmla="*/ 354 h 690"/>
                <a:gd name="T34" fmla="*/ 589 w 646"/>
                <a:gd name="T35" fmla="*/ 224 h 690"/>
                <a:gd name="T36" fmla="*/ 415 w 646"/>
                <a:gd name="T37" fmla="*/ 225 h 690"/>
                <a:gd name="T38" fmla="*/ 549 w 646"/>
                <a:gd name="T39" fmla="*/ 158 h 690"/>
                <a:gd name="T40" fmla="*/ 644 w 646"/>
                <a:gd name="T41" fmla="*/ 275 h 690"/>
                <a:gd name="T42" fmla="*/ 511 w 646"/>
                <a:gd name="T43" fmla="*/ 409 h 690"/>
                <a:gd name="T44" fmla="*/ 389 w 646"/>
                <a:gd name="T45" fmla="*/ 314 h 690"/>
                <a:gd name="T46" fmla="*/ 323 w 646"/>
                <a:gd name="T47" fmla="*/ 236 h 690"/>
                <a:gd name="T48" fmla="*/ 239 w 646"/>
                <a:gd name="T49" fmla="*/ 130 h 690"/>
                <a:gd name="T50" fmla="*/ 367 w 646"/>
                <a:gd name="T51" fmla="*/ 2 h 690"/>
                <a:gd name="T52" fmla="*/ 470 w 646"/>
                <a:gd name="T53" fmla="*/ 86 h 690"/>
                <a:gd name="T54" fmla="*/ 549 w 646"/>
                <a:gd name="T55" fmla="*/ 158 h 690"/>
                <a:gd name="T56" fmla="*/ 421 w 646"/>
                <a:gd name="T57" fmla="*/ 59 h 690"/>
                <a:gd name="T58" fmla="*/ 296 w 646"/>
                <a:gd name="T59" fmla="*/ 55 h 690"/>
                <a:gd name="T60" fmla="*/ 289 w 646"/>
                <a:gd name="T61" fmla="*/ 176 h 690"/>
                <a:gd name="T62" fmla="*/ 443 w 646"/>
                <a:gd name="T63" fmla="*/ 169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6" h="690">
                  <a:moveTo>
                    <a:pt x="216" y="373"/>
                  </a:moveTo>
                  <a:cubicBezTo>
                    <a:pt x="208" y="345"/>
                    <a:pt x="195" y="323"/>
                    <a:pt x="179" y="307"/>
                  </a:cubicBezTo>
                  <a:cubicBezTo>
                    <a:pt x="157" y="285"/>
                    <a:pt x="135" y="273"/>
                    <a:pt x="113" y="270"/>
                  </a:cubicBezTo>
                  <a:cubicBezTo>
                    <a:pt x="93" y="269"/>
                    <a:pt x="72" y="278"/>
                    <a:pt x="53" y="298"/>
                  </a:cubicBezTo>
                  <a:cubicBezTo>
                    <a:pt x="37" y="314"/>
                    <a:pt x="28" y="330"/>
                    <a:pt x="25" y="348"/>
                  </a:cubicBezTo>
                  <a:cubicBezTo>
                    <a:pt x="23" y="365"/>
                    <a:pt x="28" y="380"/>
                    <a:pt x="42" y="393"/>
                  </a:cubicBezTo>
                  <a:cubicBezTo>
                    <a:pt x="49" y="401"/>
                    <a:pt x="57" y="405"/>
                    <a:pt x="66" y="406"/>
                  </a:cubicBezTo>
                  <a:cubicBezTo>
                    <a:pt x="75" y="406"/>
                    <a:pt x="83" y="409"/>
                    <a:pt x="88" y="414"/>
                  </a:cubicBezTo>
                  <a:cubicBezTo>
                    <a:pt x="94" y="420"/>
                    <a:pt x="96" y="426"/>
                    <a:pt x="95" y="432"/>
                  </a:cubicBezTo>
                  <a:cubicBezTo>
                    <a:pt x="96" y="438"/>
                    <a:pt x="94" y="444"/>
                    <a:pt x="88" y="450"/>
                  </a:cubicBezTo>
                  <a:cubicBezTo>
                    <a:pt x="80" y="458"/>
                    <a:pt x="72" y="461"/>
                    <a:pt x="62" y="461"/>
                  </a:cubicBezTo>
                  <a:cubicBezTo>
                    <a:pt x="55" y="461"/>
                    <a:pt x="46" y="456"/>
                    <a:pt x="36" y="447"/>
                  </a:cubicBezTo>
                  <a:cubicBezTo>
                    <a:pt x="11" y="421"/>
                    <a:pt x="0" y="392"/>
                    <a:pt x="5" y="360"/>
                  </a:cubicBezTo>
                  <a:cubicBezTo>
                    <a:pt x="10" y="329"/>
                    <a:pt x="23" y="302"/>
                    <a:pt x="44" y="281"/>
                  </a:cubicBezTo>
                  <a:cubicBezTo>
                    <a:pt x="73" y="252"/>
                    <a:pt x="102" y="238"/>
                    <a:pt x="130" y="239"/>
                  </a:cubicBezTo>
                  <a:cubicBezTo>
                    <a:pt x="160" y="241"/>
                    <a:pt x="186" y="252"/>
                    <a:pt x="207" y="272"/>
                  </a:cubicBezTo>
                  <a:cubicBezTo>
                    <a:pt x="220" y="286"/>
                    <a:pt x="231" y="304"/>
                    <a:pt x="240" y="327"/>
                  </a:cubicBezTo>
                  <a:cubicBezTo>
                    <a:pt x="248" y="351"/>
                    <a:pt x="252" y="375"/>
                    <a:pt x="251" y="401"/>
                  </a:cubicBezTo>
                  <a:cubicBezTo>
                    <a:pt x="250" y="485"/>
                    <a:pt x="250" y="540"/>
                    <a:pt x="251" y="566"/>
                  </a:cubicBezTo>
                  <a:cubicBezTo>
                    <a:pt x="253" y="602"/>
                    <a:pt x="257" y="628"/>
                    <a:pt x="262" y="643"/>
                  </a:cubicBezTo>
                  <a:lnTo>
                    <a:pt x="370" y="535"/>
                  </a:lnTo>
                  <a:cubicBezTo>
                    <a:pt x="381" y="524"/>
                    <a:pt x="386" y="510"/>
                    <a:pt x="385" y="494"/>
                  </a:cubicBezTo>
                  <a:cubicBezTo>
                    <a:pt x="384" y="478"/>
                    <a:pt x="376" y="461"/>
                    <a:pt x="361" y="441"/>
                  </a:cubicBezTo>
                  <a:lnTo>
                    <a:pt x="372" y="430"/>
                  </a:lnTo>
                  <a:lnTo>
                    <a:pt x="440" y="520"/>
                  </a:lnTo>
                  <a:lnTo>
                    <a:pt x="269" y="690"/>
                  </a:lnTo>
                  <a:lnTo>
                    <a:pt x="245" y="667"/>
                  </a:lnTo>
                  <a:cubicBezTo>
                    <a:pt x="239" y="646"/>
                    <a:pt x="235" y="622"/>
                    <a:pt x="233" y="595"/>
                  </a:cubicBezTo>
                  <a:cubicBezTo>
                    <a:pt x="230" y="571"/>
                    <a:pt x="229" y="532"/>
                    <a:pt x="229" y="478"/>
                  </a:cubicBezTo>
                  <a:cubicBezTo>
                    <a:pt x="229" y="436"/>
                    <a:pt x="225" y="401"/>
                    <a:pt x="216" y="373"/>
                  </a:cubicBezTo>
                  <a:close/>
                  <a:moveTo>
                    <a:pt x="417" y="297"/>
                  </a:moveTo>
                  <a:cubicBezTo>
                    <a:pt x="423" y="318"/>
                    <a:pt x="435" y="337"/>
                    <a:pt x="454" y="356"/>
                  </a:cubicBezTo>
                  <a:cubicBezTo>
                    <a:pt x="474" y="376"/>
                    <a:pt x="496" y="386"/>
                    <a:pt x="520" y="385"/>
                  </a:cubicBezTo>
                  <a:cubicBezTo>
                    <a:pt x="545" y="384"/>
                    <a:pt x="568" y="373"/>
                    <a:pt x="588" y="354"/>
                  </a:cubicBezTo>
                  <a:cubicBezTo>
                    <a:pt x="611" y="331"/>
                    <a:pt x="621" y="308"/>
                    <a:pt x="619" y="286"/>
                  </a:cubicBezTo>
                  <a:cubicBezTo>
                    <a:pt x="616" y="262"/>
                    <a:pt x="607" y="241"/>
                    <a:pt x="589" y="224"/>
                  </a:cubicBezTo>
                  <a:cubicBezTo>
                    <a:pt x="574" y="208"/>
                    <a:pt x="551" y="200"/>
                    <a:pt x="522" y="200"/>
                  </a:cubicBezTo>
                  <a:cubicBezTo>
                    <a:pt x="492" y="200"/>
                    <a:pt x="457" y="208"/>
                    <a:pt x="415" y="225"/>
                  </a:cubicBezTo>
                  <a:cubicBezTo>
                    <a:pt x="410" y="252"/>
                    <a:pt x="411" y="276"/>
                    <a:pt x="417" y="297"/>
                  </a:cubicBezTo>
                  <a:close/>
                  <a:moveTo>
                    <a:pt x="549" y="158"/>
                  </a:moveTo>
                  <a:cubicBezTo>
                    <a:pt x="574" y="163"/>
                    <a:pt x="594" y="174"/>
                    <a:pt x="611" y="191"/>
                  </a:cubicBezTo>
                  <a:cubicBezTo>
                    <a:pt x="635" y="214"/>
                    <a:pt x="646" y="242"/>
                    <a:pt x="644" y="275"/>
                  </a:cubicBezTo>
                  <a:cubicBezTo>
                    <a:pt x="643" y="308"/>
                    <a:pt x="629" y="339"/>
                    <a:pt x="600" y="367"/>
                  </a:cubicBezTo>
                  <a:cubicBezTo>
                    <a:pt x="575" y="392"/>
                    <a:pt x="545" y="406"/>
                    <a:pt x="511" y="409"/>
                  </a:cubicBezTo>
                  <a:cubicBezTo>
                    <a:pt x="476" y="411"/>
                    <a:pt x="449" y="402"/>
                    <a:pt x="428" y="381"/>
                  </a:cubicBezTo>
                  <a:cubicBezTo>
                    <a:pt x="406" y="359"/>
                    <a:pt x="393" y="337"/>
                    <a:pt x="389" y="314"/>
                  </a:cubicBezTo>
                  <a:cubicBezTo>
                    <a:pt x="385" y="289"/>
                    <a:pt x="387" y="261"/>
                    <a:pt x="397" y="229"/>
                  </a:cubicBezTo>
                  <a:cubicBezTo>
                    <a:pt x="371" y="238"/>
                    <a:pt x="347" y="240"/>
                    <a:pt x="323" y="236"/>
                  </a:cubicBezTo>
                  <a:cubicBezTo>
                    <a:pt x="303" y="233"/>
                    <a:pt x="284" y="223"/>
                    <a:pt x="268" y="207"/>
                  </a:cubicBezTo>
                  <a:cubicBezTo>
                    <a:pt x="248" y="186"/>
                    <a:pt x="238" y="161"/>
                    <a:pt x="239" y="130"/>
                  </a:cubicBezTo>
                  <a:cubicBezTo>
                    <a:pt x="240" y="100"/>
                    <a:pt x="255" y="70"/>
                    <a:pt x="283" y="42"/>
                  </a:cubicBezTo>
                  <a:cubicBezTo>
                    <a:pt x="309" y="16"/>
                    <a:pt x="337" y="3"/>
                    <a:pt x="367" y="2"/>
                  </a:cubicBezTo>
                  <a:cubicBezTo>
                    <a:pt x="398" y="0"/>
                    <a:pt x="424" y="10"/>
                    <a:pt x="445" y="31"/>
                  </a:cubicBezTo>
                  <a:cubicBezTo>
                    <a:pt x="459" y="46"/>
                    <a:pt x="468" y="64"/>
                    <a:pt x="470" y="86"/>
                  </a:cubicBezTo>
                  <a:cubicBezTo>
                    <a:pt x="475" y="108"/>
                    <a:pt x="473" y="134"/>
                    <a:pt x="463" y="163"/>
                  </a:cubicBezTo>
                  <a:cubicBezTo>
                    <a:pt x="496" y="155"/>
                    <a:pt x="525" y="153"/>
                    <a:pt x="549" y="158"/>
                  </a:cubicBezTo>
                  <a:close/>
                  <a:moveTo>
                    <a:pt x="448" y="108"/>
                  </a:moveTo>
                  <a:cubicBezTo>
                    <a:pt x="445" y="90"/>
                    <a:pt x="435" y="73"/>
                    <a:pt x="421" y="59"/>
                  </a:cubicBezTo>
                  <a:cubicBezTo>
                    <a:pt x="404" y="41"/>
                    <a:pt x="383" y="31"/>
                    <a:pt x="360" y="27"/>
                  </a:cubicBezTo>
                  <a:cubicBezTo>
                    <a:pt x="338" y="25"/>
                    <a:pt x="317" y="34"/>
                    <a:pt x="296" y="55"/>
                  </a:cubicBezTo>
                  <a:cubicBezTo>
                    <a:pt x="273" y="78"/>
                    <a:pt x="262" y="101"/>
                    <a:pt x="265" y="123"/>
                  </a:cubicBezTo>
                  <a:cubicBezTo>
                    <a:pt x="267" y="145"/>
                    <a:pt x="275" y="163"/>
                    <a:pt x="289" y="176"/>
                  </a:cubicBezTo>
                  <a:cubicBezTo>
                    <a:pt x="302" y="189"/>
                    <a:pt x="322" y="196"/>
                    <a:pt x="347" y="194"/>
                  </a:cubicBezTo>
                  <a:cubicBezTo>
                    <a:pt x="375" y="193"/>
                    <a:pt x="407" y="185"/>
                    <a:pt x="443" y="169"/>
                  </a:cubicBezTo>
                  <a:cubicBezTo>
                    <a:pt x="450" y="147"/>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4" name="Freeform 232"/>
            <p:cNvSpPr>
              <a:spLocks noEditPoints="1"/>
            </p:cNvSpPr>
            <p:nvPr/>
          </p:nvSpPr>
          <p:spPr bwMode="auto">
            <a:xfrm>
              <a:off x="929" y="5022"/>
              <a:ext cx="41" cy="41"/>
            </a:xfrm>
            <a:custGeom>
              <a:avLst/>
              <a:gdLst>
                <a:gd name="T0" fmla="*/ 383 w 606"/>
                <a:gd name="T1" fmla="*/ 403 h 598"/>
                <a:gd name="T2" fmla="*/ 189 w 606"/>
                <a:gd name="T3" fmla="*/ 598 h 598"/>
                <a:gd name="T4" fmla="*/ 178 w 606"/>
                <a:gd name="T5" fmla="*/ 587 h 598"/>
                <a:gd name="T6" fmla="*/ 244 w 606"/>
                <a:gd name="T7" fmla="*/ 521 h 598"/>
                <a:gd name="T8" fmla="*/ 123 w 606"/>
                <a:gd name="T9" fmla="*/ 400 h 598"/>
                <a:gd name="T10" fmla="*/ 169 w 606"/>
                <a:gd name="T11" fmla="*/ 391 h 598"/>
                <a:gd name="T12" fmla="*/ 270 w 606"/>
                <a:gd name="T13" fmla="*/ 290 h 598"/>
                <a:gd name="T14" fmla="*/ 180 w 606"/>
                <a:gd name="T15" fmla="*/ 200 h 598"/>
                <a:gd name="T16" fmla="*/ 75 w 606"/>
                <a:gd name="T17" fmla="*/ 304 h 598"/>
                <a:gd name="T18" fmla="*/ 99 w 606"/>
                <a:gd name="T19" fmla="*/ 537 h 598"/>
                <a:gd name="T20" fmla="*/ 90 w 606"/>
                <a:gd name="T21" fmla="*/ 535 h 598"/>
                <a:gd name="T22" fmla="*/ 0 w 606"/>
                <a:gd name="T23" fmla="*/ 236 h 598"/>
                <a:gd name="T24" fmla="*/ 48 w 606"/>
                <a:gd name="T25" fmla="*/ 214 h 598"/>
                <a:gd name="T26" fmla="*/ 51 w 606"/>
                <a:gd name="T27" fmla="*/ 240 h 598"/>
                <a:gd name="T28" fmla="*/ 70 w 606"/>
                <a:gd name="T29" fmla="*/ 288 h 598"/>
                <a:gd name="T30" fmla="*/ 301 w 606"/>
                <a:gd name="T31" fmla="*/ 57 h 598"/>
                <a:gd name="T32" fmla="*/ 301 w 606"/>
                <a:gd name="T33" fmla="*/ 9 h 598"/>
                <a:gd name="T34" fmla="*/ 352 w 606"/>
                <a:gd name="T35" fmla="*/ 2 h 598"/>
                <a:gd name="T36" fmla="*/ 365 w 606"/>
                <a:gd name="T37" fmla="*/ 15 h 598"/>
                <a:gd name="T38" fmla="*/ 204 w 606"/>
                <a:gd name="T39" fmla="*/ 176 h 598"/>
                <a:gd name="T40" fmla="*/ 293 w 606"/>
                <a:gd name="T41" fmla="*/ 266 h 598"/>
                <a:gd name="T42" fmla="*/ 385 w 606"/>
                <a:gd name="T43" fmla="*/ 174 h 598"/>
                <a:gd name="T44" fmla="*/ 385 w 606"/>
                <a:gd name="T45" fmla="*/ 126 h 598"/>
                <a:gd name="T46" fmla="*/ 437 w 606"/>
                <a:gd name="T47" fmla="*/ 119 h 598"/>
                <a:gd name="T48" fmla="*/ 449 w 606"/>
                <a:gd name="T49" fmla="*/ 132 h 598"/>
                <a:gd name="T50" fmla="*/ 304 w 606"/>
                <a:gd name="T51" fmla="*/ 277 h 598"/>
                <a:gd name="T52" fmla="*/ 396 w 606"/>
                <a:gd name="T53" fmla="*/ 369 h 598"/>
                <a:gd name="T54" fmla="*/ 528 w 606"/>
                <a:gd name="T55" fmla="*/ 236 h 598"/>
                <a:gd name="T56" fmla="*/ 528 w 606"/>
                <a:gd name="T57" fmla="*/ 181 h 598"/>
                <a:gd name="T58" fmla="*/ 589 w 606"/>
                <a:gd name="T59" fmla="*/ 172 h 598"/>
                <a:gd name="T60" fmla="*/ 602 w 606"/>
                <a:gd name="T61" fmla="*/ 185 h 598"/>
                <a:gd name="T62" fmla="*/ 407 w 606"/>
                <a:gd name="T63" fmla="*/ 380 h 598"/>
                <a:gd name="T64" fmla="*/ 539 w 606"/>
                <a:gd name="T65" fmla="*/ 512 h 598"/>
                <a:gd name="T66" fmla="*/ 517 w 606"/>
                <a:gd name="T67" fmla="*/ 537 h 598"/>
                <a:gd name="T68" fmla="*/ 383 w 606"/>
                <a:gd name="T69" fmla="*/ 403 h 598"/>
                <a:gd name="T70" fmla="*/ 176 w 606"/>
                <a:gd name="T71" fmla="*/ 405 h 598"/>
                <a:gd name="T72" fmla="*/ 268 w 606"/>
                <a:gd name="T73" fmla="*/ 497 h 598"/>
                <a:gd name="T74" fmla="*/ 372 w 606"/>
                <a:gd name="T75" fmla="*/ 392 h 598"/>
                <a:gd name="T76" fmla="*/ 281 w 606"/>
                <a:gd name="T77" fmla="*/ 301 h 598"/>
                <a:gd name="T78" fmla="*/ 176 w 606"/>
                <a:gd name="T79" fmla="*/ 40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8">
                  <a:moveTo>
                    <a:pt x="383" y="403"/>
                  </a:moveTo>
                  <a:lnTo>
                    <a:pt x="189" y="598"/>
                  </a:lnTo>
                  <a:lnTo>
                    <a:pt x="178" y="587"/>
                  </a:lnTo>
                  <a:lnTo>
                    <a:pt x="244" y="521"/>
                  </a:lnTo>
                  <a:lnTo>
                    <a:pt x="123" y="400"/>
                  </a:lnTo>
                  <a:lnTo>
                    <a:pt x="169" y="391"/>
                  </a:lnTo>
                  <a:lnTo>
                    <a:pt x="270" y="290"/>
                  </a:lnTo>
                  <a:lnTo>
                    <a:pt x="180" y="200"/>
                  </a:lnTo>
                  <a:lnTo>
                    <a:pt x="75" y="304"/>
                  </a:lnTo>
                  <a:cubicBezTo>
                    <a:pt x="102" y="383"/>
                    <a:pt x="110" y="460"/>
                    <a:pt x="99" y="537"/>
                  </a:cubicBezTo>
                  <a:cubicBezTo>
                    <a:pt x="95" y="543"/>
                    <a:pt x="92" y="543"/>
                    <a:pt x="90" y="535"/>
                  </a:cubicBezTo>
                  <a:cubicBezTo>
                    <a:pt x="85" y="420"/>
                    <a:pt x="55" y="321"/>
                    <a:pt x="0" y="236"/>
                  </a:cubicBezTo>
                  <a:lnTo>
                    <a:pt x="48" y="214"/>
                  </a:lnTo>
                  <a:cubicBezTo>
                    <a:pt x="71" y="206"/>
                    <a:pt x="72" y="214"/>
                    <a:pt x="51" y="240"/>
                  </a:cubicBezTo>
                  <a:cubicBezTo>
                    <a:pt x="57" y="256"/>
                    <a:pt x="64" y="272"/>
                    <a:pt x="70" y="288"/>
                  </a:cubicBezTo>
                  <a:lnTo>
                    <a:pt x="301" y="57"/>
                  </a:lnTo>
                  <a:lnTo>
                    <a:pt x="301" y="9"/>
                  </a:lnTo>
                  <a:lnTo>
                    <a:pt x="352" y="2"/>
                  </a:lnTo>
                  <a:cubicBezTo>
                    <a:pt x="366" y="0"/>
                    <a:pt x="370" y="5"/>
                    <a:pt x="365" y="15"/>
                  </a:cubicBezTo>
                  <a:lnTo>
                    <a:pt x="204" y="176"/>
                  </a:lnTo>
                  <a:lnTo>
                    <a:pt x="293" y="266"/>
                  </a:lnTo>
                  <a:lnTo>
                    <a:pt x="385" y="174"/>
                  </a:lnTo>
                  <a:lnTo>
                    <a:pt x="385" y="126"/>
                  </a:lnTo>
                  <a:lnTo>
                    <a:pt x="437" y="119"/>
                  </a:lnTo>
                  <a:cubicBezTo>
                    <a:pt x="450" y="118"/>
                    <a:pt x="454" y="122"/>
                    <a:pt x="449" y="132"/>
                  </a:cubicBezTo>
                  <a:lnTo>
                    <a:pt x="304" y="277"/>
                  </a:lnTo>
                  <a:lnTo>
                    <a:pt x="396" y="369"/>
                  </a:lnTo>
                  <a:lnTo>
                    <a:pt x="528" y="236"/>
                  </a:lnTo>
                  <a:lnTo>
                    <a:pt x="528" y="181"/>
                  </a:lnTo>
                  <a:lnTo>
                    <a:pt x="589" y="172"/>
                  </a:lnTo>
                  <a:cubicBezTo>
                    <a:pt x="602" y="171"/>
                    <a:pt x="606" y="175"/>
                    <a:pt x="602" y="185"/>
                  </a:cubicBezTo>
                  <a:lnTo>
                    <a:pt x="407" y="380"/>
                  </a:lnTo>
                  <a:lnTo>
                    <a:pt x="539" y="512"/>
                  </a:lnTo>
                  <a:cubicBezTo>
                    <a:pt x="538" y="542"/>
                    <a:pt x="531" y="551"/>
                    <a:pt x="517" y="537"/>
                  </a:cubicBezTo>
                  <a:lnTo>
                    <a:pt x="383" y="403"/>
                  </a:lnTo>
                  <a:close/>
                  <a:moveTo>
                    <a:pt x="176" y="405"/>
                  </a:moveTo>
                  <a:lnTo>
                    <a:pt x="268" y="497"/>
                  </a:lnTo>
                  <a:lnTo>
                    <a:pt x="372" y="392"/>
                  </a:lnTo>
                  <a:lnTo>
                    <a:pt x="281" y="301"/>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5" name="Freeform 233"/>
            <p:cNvSpPr>
              <a:spLocks/>
            </p:cNvSpPr>
            <p:nvPr/>
          </p:nvSpPr>
          <p:spPr bwMode="auto">
            <a:xfrm>
              <a:off x="959" y="5004"/>
              <a:ext cx="29" cy="31"/>
            </a:xfrm>
            <a:custGeom>
              <a:avLst/>
              <a:gdLst>
                <a:gd name="T0" fmla="*/ 158 w 425"/>
                <a:gd name="T1" fmla="*/ 228 h 449"/>
                <a:gd name="T2" fmla="*/ 189 w 425"/>
                <a:gd name="T3" fmla="*/ 185 h 449"/>
                <a:gd name="T4" fmla="*/ 271 w 425"/>
                <a:gd name="T5" fmla="*/ 154 h 449"/>
                <a:gd name="T6" fmla="*/ 365 w 425"/>
                <a:gd name="T7" fmla="*/ 204 h 449"/>
                <a:gd name="T8" fmla="*/ 420 w 425"/>
                <a:gd name="T9" fmla="*/ 306 h 449"/>
                <a:gd name="T10" fmla="*/ 380 w 425"/>
                <a:gd name="T11" fmla="*/ 405 h 449"/>
                <a:gd name="T12" fmla="*/ 301 w 425"/>
                <a:gd name="T13" fmla="*/ 444 h 449"/>
                <a:gd name="T14" fmla="*/ 229 w 425"/>
                <a:gd name="T15" fmla="*/ 424 h 449"/>
                <a:gd name="T16" fmla="*/ 215 w 425"/>
                <a:gd name="T17" fmla="*/ 398 h 449"/>
                <a:gd name="T18" fmla="*/ 226 w 425"/>
                <a:gd name="T19" fmla="*/ 372 h 449"/>
                <a:gd name="T20" fmla="*/ 248 w 425"/>
                <a:gd name="T21" fmla="*/ 365 h 449"/>
                <a:gd name="T22" fmla="*/ 264 w 425"/>
                <a:gd name="T23" fmla="*/ 374 h 449"/>
                <a:gd name="T24" fmla="*/ 275 w 425"/>
                <a:gd name="T25" fmla="*/ 396 h 449"/>
                <a:gd name="T26" fmla="*/ 284 w 425"/>
                <a:gd name="T27" fmla="*/ 416 h 449"/>
                <a:gd name="T28" fmla="*/ 323 w 425"/>
                <a:gd name="T29" fmla="*/ 422 h 449"/>
                <a:gd name="T30" fmla="*/ 369 w 425"/>
                <a:gd name="T31" fmla="*/ 391 h 449"/>
                <a:gd name="T32" fmla="*/ 389 w 425"/>
                <a:gd name="T33" fmla="*/ 323 h 449"/>
                <a:gd name="T34" fmla="*/ 337 w 425"/>
                <a:gd name="T35" fmla="*/ 239 h 449"/>
                <a:gd name="T36" fmla="*/ 262 w 425"/>
                <a:gd name="T37" fmla="*/ 193 h 449"/>
                <a:gd name="T38" fmla="*/ 200 w 425"/>
                <a:gd name="T39" fmla="*/ 211 h 449"/>
                <a:gd name="T40" fmla="*/ 172 w 425"/>
                <a:gd name="T41" fmla="*/ 253 h 449"/>
                <a:gd name="T42" fmla="*/ 176 w 425"/>
                <a:gd name="T43" fmla="*/ 312 h 449"/>
                <a:gd name="T44" fmla="*/ 158 w 425"/>
                <a:gd name="T45" fmla="*/ 327 h 449"/>
                <a:gd name="T46" fmla="*/ 0 w 425"/>
                <a:gd name="T47" fmla="*/ 150 h 449"/>
                <a:gd name="T48" fmla="*/ 150 w 425"/>
                <a:gd name="T49" fmla="*/ 0 h 449"/>
                <a:gd name="T50" fmla="*/ 172 w 425"/>
                <a:gd name="T51" fmla="*/ 33 h 449"/>
                <a:gd name="T52" fmla="*/ 40 w 425"/>
                <a:gd name="T53" fmla="*/ 165 h 449"/>
                <a:gd name="T54" fmla="*/ 154 w 425"/>
                <a:gd name="T55" fmla="*/ 294 h 449"/>
                <a:gd name="T56" fmla="*/ 158 w 425"/>
                <a:gd name="T57" fmla="*/ 228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5" h="449">
                  <a:moveTo>
                    <a:pt x="158" y="228"/>
                  </a:moveTo>
                  <a:cubicBezTo>
                    <a:pt x="166" y="212"/>
                    <a:pt x="177" y="198"/>
                    <a:pt x="189" y="185"/>
                  </a:cubicBezTo>
                  <a:cubicBezTo>
                    <a:pt x="212" y="162"/>
                    <a:pt x="240" y="152"/>
                    <a:pt x="271" y="154"/>
                  </a:cubicBezTo>
                  <a:cubicBezTo>
                    <a:pt x="304" y="158"/>
                    <a:pt x="336" y="174"/>
                    <a:pt x="365" y="204"/>
                  </a:cubicBezTo>
                  <a:cubicBezTo>
                    <a:pt x="397" y="235"/>
                    <a:pt x="415" y="270"/>
                    <a:pt x="420" y="306"/>
                  </a:cubicBezTo>
                  <a:cubicBezTo>
                    <a:pt x="425" y="341"/>
                    <a:pt x="411" y="374"/>
                    <a:pt x="380" y="405"/>
                  </a:cubicBezTo>
                  <a:cubicBezTo>
                    <a:pt x="359" y="426"/>
                    <a:pt x="333" y="439"/>
                    <a:pt x="301" y="444"/>
                  </a:cubicBezTo>
                  <a:cubicBezTo>
                    <a:pt x="271" y="449"/>
                    <a:pt x="248" y="442"/>
                    <a:pt x="229" y="424"/>
                  </a:cubicBezTo>
                  <a:cubicBezTo>
                    <a:pt x="222" y="416"/>
                    <a:pt x="217" y="408"/>
                    <a:pt x="215" y="398"/>
                  </a:cubicBezTo>
                  <a:cubicBezTo>
                    <a:pt x="215" y="388"/>
                    <a:pt x="218" y="380"/>
                    <a:pt x="226" y="372"/>
                  </a:cubicBezTo>
                  <a:cubicBezTo>
                    <a:pt x="233" y="365"/>
                    <a:pt x="240" y="363"/>
                    <a:pt x="248" y="365"/>
                  </a:cubicBezTo>
                  <a:cubicBezTo>
                    <a:pt x="255" y="368"/>
                    <a:pt x="260" y="371"/>
                    <a:pt x="264" y="374"/>
                  </a:cubicBezTo>
                  <a:cubicBezTo>
                    <a:pt x="271" y="382"/>
                    <a:pt x="275" y="389"/>
                    <a:pt x="275" y="396"/>
                  </a:cubicBezTo>
                  <a:cubicBezTo>
                    <a:pt x="276" y="405"/>
                    <a:pt x="279" y="412"/>
                    <a:pt x="284" y="416"/>
                  </a:cubicBezTo>
                  <a:cubicBezTo>
                    <a:pt x="294" y="426"/>
                    <a:pt x="307" y="428"/>
                    <a:pt x="323" y="422"/>
                  </a:cubicBezTo>
                  <a:cubicBezTo>
                    <a:pt x="340" y="415"/>
                    <a:pt x="355" y="404"/>
                    <a:pt x="369" y="391"/>
                  </a:cubicBezTo>
                  <a:cubicBezTo>
                    <a:pt x="388" y="371"/>
                    <a:pt x="395" y="349"/>
                    <a:pt x="389" y="323"/>
                  </a:cubicBezTo>
                  <a:cubicBezTo>
                    <a:pt x="383" y="295"/>
                    <a:pt x="366" y="267"/>
                    <a:pt x="337" y="239"/>
                  </a:cubicBezTo>
                  <a:cubicBezTo>
                    <a:pt x="313" y="214"/>
                    <a:pt x="288" y="199"/>
                    <a:pt x="262" y="193"/>
                  </a:cubicBezTo>
                  <a:cubicBezTo>
                    <a:pt x="239" y="187"/>
                    <a:pt x="218" y="193"/>
                    <a:pt x="200" y="211"/>
                  </a:cubicBezTo>
                  <a:cubicBezTo>
                    <a:pt x="186" y="224"/>
                    <a:pt x="177" y="239"/>
                    <a:pt x="172" y="253"/>
                  </a:cubicBezTo>
                  <a:cubicBezTo>
                    <a:pt x="168" y="268"/>
                    <a:pt x="169" y="287"/>
                    <a:pt x="176" y="312"/>
                  </a:cubicBezTo>
                  <a:lnTo>
                    <a:pt x="158" y="327"/>
                  </a:lnTo>
                  <a:lnTo>
                    <a:pt x="0" y="150"/>
                  </a:lnTo>
                  <a:lnTo>
                    <a:pt x="150" y="0"/>
                  </a:lnTo>
                  <a:lnTo>
                    <a:pt x="172" y="33"/>
                  </a:lnTo>
                  <a:lnTo>
                    <a:pt x="40" y="165"/>
                  </a:lnTo>
                  <a:lnTo>
                    <a:pt x="154" y="294"/>
                  </a:lnTo>
                  <a:cubicBezTo>
                    <a:pt x="149" y="264"/>
                    <a:pt x="150" y="242"/>
                    <a:pt x="158" y="22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6" name="Freeform 234"/>
            <p:cNvSpPr>
              <a:spLocks noEditPoints="1"/>
            </p:cNvSpPr>
            <p:nvPr/>
          </p:nvSpPr>
          <p:spPr bwMode="auto">
            <a:xfrm>
              <a:off x="978" y="4976"/>
              <a:ext cx="38" cy="48"/>
            </a:xfrm>
            <a:custGeom>
              <a:avLst/>
              <a:gdLst>
                <a:gd name="T0" fmla="*/ 312 w 565"/>
                <a:gd name="T1" fmla="*/ 549 h 692"/>
                <a:gd name="T2" fmla="*/ 285 w 565"/>
                <a:gd name="T3" fmla="*/ 683 h 692"/>
                <a:gd name="T4" fmla="*/ 276 w 565"/>
                <a:gd name="T5" fmla="*/ 681 h 692"/>
                <a:gd name="T6" fmla="*/ 285 w 565"/>
                <a:gd name="T7" fmla="*/ 525 h 692"/>
                <a:gd name="T8" fmla="*/ 206 w 565"/>
                <a:gd name="T9" fmla="*/ 391 h 692"/>
                <a:gd name="T10" fmla="*/ 0 w 565"/>
                <a:gd name="T11" fmla="*/ 186 h 692"/>
                <a:gd name="T12" fmla="*/ 44 w 565"/>
                <a:gd name="T13" fmla="*/ 175 h 692"/>
                <a:gd name="T14" fmla="*/ 186 w 565"/>
                <a:gd name="T15" fmla="*/ 34 h 692"/>
                <a:gd name="T16" fmla="*/ 182 w 565"/>
                <a:gd name="T17" fmla="*/ 8 h 692"/>
                <a:gd name="T18" fmla="*/ 226 w 565"/>
                <a:gd name="T19" fmla="*/ 1 h 692"/>
                <a:gd name="T20" fmla="*/ 232 w 565"/>
                <a:gd name="T21" fmla="*/ 21 h 692"/>
                <a:gd name="T22" fmla="*/ 545 w 565"/>
                <a:gd name="T23" fmla="*/ 335 h 692"/>
                <a:gd name="T24" fmla="*/ 565 w 565"/>
                <a:gd name="T25" fmla="*/ 380 h 692"/>
                <a:gd name="T26" fmla="*/ 549 w 565"/>
                <a:gd name="T27" fmla="*/ 419 h 692"/>
                <a:gd name="T28" fmla="*/ 529 w 565"/>
                <a:gd name="T29" fmla="*/ 413 h 692"/>
                <a:gd name="T30" fmla="*/ 510 w 565"/>
                <a:gd name="T31" fmla="*/ 413 h 692"/>
                <a:gd name="T32" fmla="*/ 472 w 565"/>
                <a:gd name="T33" fmla="*/ 437 h 692"/>
                <a:gd name="T34" fmla="*/ 464 w 565"/>
                <a:gd name="T35" fmla="*/ 430 h 692"/>
                <a:gd name="T36" fmla="*/ 512 w 565"/>
                <a:gd name="T37" fmla="*/ 382 h 692"/>
                <a:gd name="T38" fmla="*/ 512 w 565"/>
                <a:gd name="T39" fmla="*/ 349 h 692"/>
                <a:gd name="T40" fmla="*/ 409 w 565"/>
                <a:gd name="T41" fmla="*/ 247 h 692"/>
                <a:gd name="T42" fmla="*/ 259 w 565"/>
                <a:gd name="T43" fmla="*/ 397 h 692"/>
                <a:gd name="T44" fmla="*/ 312 w 565"/>
                <a:gd name="T45" fmla="*/ 549 h 692"/>
                <a:gd name="T46" fmla="*/ 156 w 565"/>
                <a:gd name="T47" fmla="*/ 294 h 692"/>
                <a:gd name="T48" fmla="*/ 248 w 565"/>
                <a:gd name="T49" fmla="*/ 386 h 692"/>
                <a:gd name="T50" fmla="*/ 398 w 565"/>
                <a:gd name="T51" fmla="*/ 236 h 692"/>
                <a:gd name="T52" fmla="*/ 307 w 565"/>
                <a:gd name="T53" fmla="*/ 144 h 692"/>
                <a:gd name="T54" fmla="*/ 156 w 565"/>
                <a:gd name="T55" fmla="*/ 294 h 692"/>
                <a:gd name="T56" fmla="*/ 52 w 565"/>
                <a:gd name="T57" fmla="*/ 190 h 692"/>
                <a:gd name="T58" fmla="*/ 145 w 565"/>
                <a:gd name="T59" fmla="*/ 283 h 692"/>
                <a:gd name="T60" fmla="*/ 296 w 565"/>
                <a:gd name="T61" fmla="*/ 133 h 692"/>
                <a:gd name="T62" fmla="*/ 202 w 565"/>
                <a:gd name="T63" fmla="*/ 39 h 692"/>
                <a:gd name="T64" fmla="*/ 52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49"/>
                  </a:moveTo>
                  <a:cubicBezTo>
                    <a:pt x="312" y="596"/>
                    <a:pt x="303" y="640"/>
                    <a:pt x="285" y="683"/>
                  </a:cubicBezTo>
                  <a:cubicBezTo>
                    <a:pt x="279" y="692"/>
                    <a:pt x="276" y="691"/>
                    <a:pt x="276" y="681"/>
                  </a:cubicBezTo>
                  <a:cubicBezTo>
                    <a:pt x="291" y="616"/>
                    <a:pt x="295" y="564"/>
                    <a:pt x="285" y="525"/>
                  </a:cubicBezTo>
                  <a:cubicBezTo>
                    <a:pt x="273" y="476"/>
                    <a:pt x="246" y="432"/>
                    <a:pt x="206" y="391"/>
                  </a:cubicBezTo>
                  <a:lnTo>
                    <a:pt x="0" y="186"/>
                  </a:lnTo>
                  <a:lnTo>
                    <a:pt x="44" y="175"/>
                  </a:lnTo>
                  <a:lnTo>
                    <a:pt x="186" y="34"/>
                  </a:lnTo>
                  <a:lnTo>
                    <a:pt x="182" y="8"/>
                  </a:lnTo>
                  <a:lnTo>
                    <a:pt x="226" y="1"/>
                  </a:lnTo>
                  <a:cubicBezTo>
                    <a:pt x="240" y="0"/>
                    <a:pt x="241" y="6"/>
                    <a:pt x="232" y="21"/>
                  </a:cubicBezTo>
                  <a:lnTo>
                    <a:pt x="545" y="335"/>
                  </a:lnTo>
                  <a:cubicBezTo>
                    <a:pt x="559" y="348"/>
                    <a:pt x="565" y="363"/>
                    <a:pt x="565" y="380"/>
                  </a:cubicBezTo>
                  <a:cubicBezTo>
                    <a:pt x="565" y="395"/>
                    <a:pt x="560" y="408"/>
                    <a:pt x="549" y="419"/>
                  </a:cubicBezTo>
                  <a:cubicBezTo>
                    <a:pt x="544" y="424"/>
                    <a:pt x="537" y="422"/>
                    <a:pt x="529" y="413"/>
                  </a:cubicBezTo>
                  <a:cubicBezTo>
                    <a:pt x="524" y="409"/>
                    <a:pt x="518" y="409"/>
                    <a:pt x="510" y="413"/>
                  </a:cubicBezTo>
                  <a:lnTo>
                    <a:pt x="472" y="437"/>
                  </a:lnTo>
                  <a:cubicBezTo>
                    <a:pt x="462" y="440"/>
                    <a:pt x="460" y="437"/>
                    <a:pt x="464" y="430"/>
                  </a:cubicBezTo>
                  <a:lnTo>
                    <a:pt x="512" y="382"/>
                  </a:lnTo>
                  <a:cubicBezTo>
                    <a:pt x="523" y="371"/>
                    <a:pt x="523" y="360"/>
                    <a:pt x="512" y="349"/>
                  </a:cubicBezTo>
                  <a:lnTo>
                    <a:pt x="409" y="247"/>
                  </a:lnTo>
                  <a:lnTo>
                    <a:pt x="259" y="397"/>
                  </a:lnTo>
                  <a:cubicBezTo>
                    <a:pt x="295" y="442"/>
                    <a:pt x="312" y="493"/>
                    <a:pt x="312" y="549"/>
                  </a:cubicBezTo>
                  <a:close/>
                  <a:moveTo>
                    <a:pt x="156" y="294"/>
                  </a:moveTo>
                  <a:lnTo>
                    <a:pt x="248" y="386"/>
                  </a:lnTo>
                  <a:lnTo>
                    <a:pt x="398" y="236"/>
                  </a:lnTo>
                  <a:lnTo>
                    <a:pt x="307" y="144"/>
                  </a:lnTo>
                  <a:lnTo>
                    <a:pt x="156" y="294"/>
                  </a:lnTo>
                  <a:close/>
                  <a:moveTo>
                    <a:pt x="52" y="190"/>
                  </a:moveTo>
                  <a:lnTo>
                    <a:pt x="145" y="283"/>
                  </a:lnTo>
                  <a:lnTo>
                    <a:pt x="296" y="133"/>
                  </a:lnTo>
                  <a:lnTo>
                    <a:pt x="202" y="39"/>
                  </a:lnTo>
                  <a:lnTo>
                    <a:pt x="52"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7" name="Freeform 235"/>
            <p:cNvSpPr>
              <a:spLocks noEditPoints="1"/>
            </p:cNvSpPr>
            <p:nvPr/>
          </p:nvSpPr>
          <p:spPr bwMode="auto">
            <a:xfrm>
              <a:off x="1095" y="5088"/>
              <a:ext cx="83" cy="71"/>
            </a:xfrm>
            <a:custGeom>
              <a:avLst/>
              <a:gdLst>
                <a:gd name="T0" fmla="*/ 628 w 1222"/>
                <a:gd name="T1" fmla="*/ 621 h 1039"/>
                <a:gd name="T2" fmla="*/ 567 w 1222"/>
                <a:gd name="T3" fmla="*/ 975 h 1039"/>
                <a:gd name="T4" fmla="*/ 396 w 1222"/>
                <a:gd name="T5" fmla="*/ 852 h 1039"/>
                <a:gd name="T6" fmla="*/ 198 w 1222"/>
                <a:gd name="T7" fmla="*/ 1028 h 1039"/>
                <a:gd name="T8" fmla="*/ 180 w 1222"/>
                <a:gd name="T9" fmla="*/ 636 h 1039"/>
                <a:gd name="T10" fmla="*/ 0 w 1222"/>
                <a:gd name="T11" fmla="*/ 794 h 1039"/>
                <a:gd name="T12" fmla="*/ 312 w 1222"/>
                <a:gd name="T13" fmla="*/ 427 h 1039"/>
                <a:gd name="T14" fmla="*/ 385 w 1222"/>
                <a:gd name="T15" fmla="*/ 430 h 1039"/>
                <a:gd name="T16" fmla="*/ 409 w 1222"/>
                <a:gd name="T17" fmla="*/ 817 h 1039"/>
                <a:gd name="T18" fmla="*/ 554 w 1222"/>
                <a:gd name="T19" fmla="*/ 617 h 1039"/>
                <a:gd name="T20" fmla="*/ 413 w 1222"/>
                <a:gd name="T21" fmla="*/ 517 h 1039"/>
                <a:gd name="T22" fmla="*/ 437 w 1222"/>
                <a:gd name="T23" fmla="*/ 746 h 1039"/>
                <a:gd name="T24" fmla="*/ 347 w 1222"/>
                <a:gd name="T25" fmla="*/ 528 h 1039"/>
                <a:gd name="T26" fmla="*/ 81 w 1222"/>
                <a:gd name="T27" fmla="*/ 808 h 1039"/>
                <a:gd name="T28" fmla="*/ 266 w 1222"/>
                <a:gd name="T29" fmla="*/ 883 h 1039"/>
                <a:gd name="T30" fmla="*/ 81 w 1222"/>
                <a:gd name="T31" fmla="*/ 819 h 1039"/>
                <a:gd name="T32" fmla="*/ 679 w 1222"/>
                <a:gd name="T33" fmla="*/ 463 h 1039"/>
                <a:gd name="T34" fmla="*/ 827 w 1222"/>
                <a:gd name="T35" fmla="*/ 737 h 1039"/>
                <a:gd name="T36" fmla="*/ 695 w 1222"/>
                <a:gd name="T37" fmla="*/ 528 h 1039"/>
                <a:gd name="T38" fmla="*/ 576 w 1222"/>
                <a:gd name="T39" fmla="*/ 353 h 1039"/>
                <a:gd name="T40" fmla="*/ 683 w 1222"/>
                <a:gd name="T41" fmla="*/ 141 h 1039"/>
                <a:gd name="T42" fmla="*/ 666 w 1222"/>
                <a:gd name="T43" fmla="*/ 62 h 1039"/>
                <a:gd name="T44" fmla="*/ 703 w 1222"/>
                <a:gd name="T45" fmla="*/ 113 h 1039"/>
                <a:gd name="T46" fmla="*/ 860 w 1222"/>
                <a:gd name="T47" fmla="*/ 69 h 1039"/>
                <a:gd name="T48" fmla="*/ 921 w 1222"/>
                <a:gd name="T49" fmla="*/ 5 h 1039"/>
                <a:gd name="T50" fmla="*/ 772 w 1222"/>
                <a:gd name="T51" fmla="*/ 179 h 1039"/>
                <a:gd name="T52" fmla="*/ 908 w 1222"/>
                <a:gd name="T53" fmla="*/ 131 h 1039"/>
                <a:gd name="T54" fmla="*/ 958 w 1222"/>
                <a:gd name="T55" fmla="*/ 144 h 1039"/>
                <a:gd name="T56" fmla="*/ 1154 w 1222"/>
                <a:gd name="T57" fmla="*/ 300 h 1039"/>
                <a:gd name="T58" fmla="*/ 1128 w 1222"/>
                <a:gd name="T59" fmla="*/ 208 h 1039"/>
                <a:gd name="T60" fmla="*/ 1181 w 1222"/>
                <a:gd name="T61" fmla="*/ 273 h 1039"/>
                <a:gd name="T62" fmla="*/ 1222 w 1222"/>
                <a:gd name="T63" fmla="*/ 302 h 1039"/>
                <a:gd name="T64" fmla="*/ 1009 w 1222"/>
                <a:gd name="T65" fmla="*/ 353 h 1039"/>
                <a:gd name="T66" fmla="*/ 982 w 1222"/>
                <a:gd name="T67" fmla="*/ 568 h 1039"/>
                <a:gd name="T68" fmla="*/ 750 w 1222"/>
                <a:gd name="T69" fmla="*/ 201 h 1039"/>
                <a:gd name="T70" fmla="*/ 668 w 1222"/>
                <a:gd name="T71" fmla="*/ 452 h 1039"/>
                <a:gd name="T72" fmla="*/ 750 w 1222"/>
                <a:gd name="T73" fmla="*/ 337 h 1039"/>
                <a:gd name="T74" fmla="*/ 800 w 1222"/>
                <a:gd name="T75" fmla="*/ 353 h 1039"/>
                <a:gd name="T76" fmla="*/ 917 w 1222"/>
                <a:gd name="T77" fmla="*/ 540 h 1039"/>
                <a:gd name="T78" fmla="*/ 866 w 1222"/>
                <a:gd name="T79" fmla="*/ 555 h 1039"/>
                <a:gd name="T80" fmla="*/ 816 w 1222"/>
                <a:gd name="T81" fmla="*/ 572 h 1039"/>
                <a:gd name="T82" fmla="*/ 875 w 1222"/>
                <a:gd name="T83" fmla="*/ 491 h 1039"/>
                <a:gd name="T84" fmla="*/ 679 w 1222"/>
                <a:gd name="T85" fmla="*/ 463 h 1039"/>
                <a:gd name="T86" fmla="*/ 723 w 1222"/>
                <a:gd name="T87" fmla="*/ 53 h 1039"/>
                <a:gd name="T88" fmla="*/ 829 w 1222"/>
                <a:gd name="T89" fmla="*/ 23 h 1039"/>
                <a:gd name="T90" fmla="*/ 804 w 1222"/>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2" h="1039">
                  <a:moveTo>
                    <a:pt x="615" y="608"/>
                  </a:moveTo>
                  <a:cubicBezTo>
                    <a:pt x="628" y="607"/>
                    <a:pt x="632" y="611"/>
                    <a:pt x="628" y="621"/>
                  </a:cubicBezTo>
                  <a:lnTo>
                    <a:pt x="420" y="828"/>
                  </a:lnTo>
                  <a:lnTo>
                    <a:pt x="567" y="975"/>
                  </a:lnTo>
                  <a:cubicBezTo>
                    <a:pt x="566" y="1006"/>
                    <a:pt x="558" y="1014"/>
                    <a:pt x="545" y="1001"/>
                  </a:cubicBezTo>
                  <a:lnTo>
                    <a:pt x="396" y="852"/>
                  </a:lnTo>
                  <a:lnTo>
                    <a:pt x="209" y="1039"/>
                  </a:lnTo>
                  <a:lnTo>
                    <a:pt x="198" y="1028"/>
                  </a:lnTo>
                  <a:lnTo>
                    <a:pt x="385" y="841"/>
                  </a:lnTo>
                  <a:lnTo>
                    <a:pt x="180" y="636"/>
                  </a:lnTo>
                  <a:lnTo>
                    <a:pt x="11" y="805"/>
                  </a:lnTo>
                  <a:lnTo>
                    <a:pt x="0" y="794"/>
                  </a:lnTo>
                  <a:lnTo>
                    <a:pt x="312" y="482"/>
                  </a:lnTo>
                  <a:lnTo>
                    <a:pt x="312" y="427"/>
                  </a:lnTo>
                  <a:lnTo>
                    <a:pt x="373" y="418"/>
                  </a:lnTo>
                  <a:cubicBezTo>
                    <a:pt x="386" y="416"/>
                    <a:pt x="390" y="421"/>
                    <a:pt x="385" y="430"/>
                  </a:cubicBezTo>
                  <a:lnTo>
                    <a:pt x="204" y="612"/>
                  </a:lnTo>
                  <a:lnTo>
                    <a:pt x="409" y="817"/>
                  </a:lnTo>
                  <a:lnTo>
                    <a:pt x="554" y="672"/>
                  </a:lnTo>
                  <a:lnTo>
                    <a:pt x="554" y="617"/>
                  </a:lnTo>
                  <a:lnTo>
                    <a:pt x="615" y="608"/>
                  </a:lnTo>
                  <a:close/>
                  <a:moveTo>
                    <a:pt x="413" y="517"/>
                  </a:moveTo>
                  <a:cubicBezTo>
                    <a:pt x="433" y="517"/>
                    <a:pt x="428" y="527"/>
                    <a:pt x="400" y="548"/>
                  </a:cubicBezTo>
                  <a:cubicBezTo>
                    <a:pt x="418" y="617"/>
                    <a:pt x="431" y="684"/>
                    <a:pt x="437" y="746"/>
                  </a:cubicBezTo>
                  <a:cubicBezTo>
                    <a:pt x="434" y="753"/>
                    <a:pt x="431" y="754"/>
                    <a:pt x="428" y="748"/>
                  </a:cubicBezTo>
                  <a:cubicBezTo>
                    <a:pt x="408" y="672"/>
                    <a:pt x="381" y="599"/>
                    <a:pt x="347" y="528"/>
                  </a:cubicBezTo>
                  <a:lnTo>
                    <a:pt x="413" y="517"/>
                  </a:lnTo>
                  <a:close/>
                  <a:moveTo>
                    <a:pt x="81" y="808"/>
                  </a:moveTo>
                  <a:cubicBezTo>
                    <a:pt x="160" y="797"/>
                    <a:pt x="219" y="810"/>
                    <a:pt x="255" y="847"/>
                  </a:cubicBezTo>
                  <a:cubicBezTo>
                    <a:pt x="271" y="863"/>
                    <a:pt x="275" y="875"/>
                    <a:pt x="266" y="883"/>
                  </a:cubicBezTo>
                  <a:cubicBezTo>
                    <a:pt x="259" y="891"/>
                    <a:pt x="249" y="891"/>
                    <a:pt x="237" y="883"/>
                  </a:cubicBezTo>
                  <a:cubicBezTo>
                    <a:pt x="193" y="844"/>
                    <a:pt x="141" y="823"/>
                    <a:pt x="81" y="819"/>
                  </a:cubicBezTo>
                  <a:cubicBezTo>
                    <a:pt x="71" y="817"/>
                    <a:pt x="71" y="813"/>
                    <a:pt x="81" y="808"/>
                  </a:cubicBezTo>
                  <a:close/>
                  <a:moveTo>
                    <a:pt x="679" y="463"/>
                  </a:moveTo>
                  <a:lnTo>
                    <a:pt x="716" y="500"/>
                  </a:lnTo>
                  <a:cubicBezTo>
                    <a:pt x="777" y="561"/>
                    <a:pt x="814" y="640"/>
                    <a:pt x="827" y="737"/>
                  </a:cubicBezTo>
                  <a:cubicBezTo>
                    <a:pt x="825" y="746"/>
                    <a:pt x="821" y="748"/>
                    <a:pt x="816" y="740"/>
                  </a:cubicBezTo>
                  <a:cubicBezTo>
                    <a:pt x="791" y="654"/>
                    <a:pt x="750" y="583"/>
                    <a:pt x="695" y="528"/>
                  </a:cubicBezTo>
                  <a:lnTo>
                    <a:pt x="530" y="363"/>
                  </a:lnTo>
                  <a:lnTo>
                    <a:pt x="576" y="353"/>
                  </a:lnTo>
                  <a:lnTo>
                    <a:pt x="738" y="192"/>
                  </a:lnTo>
                  <a:cubicBezTo>
                    <a:pt x="718" y="175"/>
                    <a:pt x="700" y="158"/>
                    <a:pt x="683" y="141"/>
                  </a:cubicBezTo>
                  <a:lnTo>
                    <a:pt x="629" y="87"/>
                  </a:lnTo>
                  <a:lnTo>
                    <a:pt x="666" y="62"/>
                  </a:lnTo>
                  <a:cubicBezTo>
                    <a:pt x="679" y="56"/>
                    <a:pt x="684" y="65"/>
                    <a:pt x="679" y="89"/>
                  </a:cubicBezTo>
                  <a:lnTo>
                    <a:pt x="703" y="113"/>
                  </a:lnTo>
                  <a:cubicBezTo>
                    <a:pt x="720" y="130"/>
                    <a:pt x="739" y="149"/>
                    <a:pt x="761" y="168"/>
                  </a:cubicBezTo>
                  <a:lnTo>
                    <a:pt x="860" y="69"/>
                  </a:lnTo>
                  <a:lnTo>
                    <a:pt x="860" y="14"/>
                  </a:lnTo>
                  <a:lnTo>
                    <a:pt x="921" y="5"/>
                  </a:lnTo>
                  <a:cubicBezTo>
                    <a:pt x="934" y="4"/>
                    <a:pt x="939" y="8"/>
                    <a:pt x="934" y="18"/>
                  </a:cubicBezTo>
                  <a:lnTo>
                    <a:pt x="772" y="179"/>
                  </a:lnTo>
                  <a:cubicBezTo>
                    <a:pt x="849" y="241"/>
                    <a:pt x="915" y="283"/>
                    <a:pt x="971" y="304"/>
                  </a:cubicBezTo>
                  <a:cubicBezTo>
                    <a:pt x="956" y="245"/>
                    <a:pt x="935" y="188"/>
                    <a:pt x="908" y="131"/>
                  </a:cubicBezTo>
                  <a:lnTo>
                    <a:pt x="958" y="115"/>
                  </a:lnTo>
                  <a:cubicBezTo>
                    <a:pt x="977" y="110"/>
                    <a:pt x="977" y="120"/>
                    <a:pt x="958" y="144"/>
                  </a:cubicBezTo>
                  <a:cubicBezTo>
                    <a:pt x="978" y="202"/>
                    <a:pt x="994" y="259"/>
                    <a:pt x="1004" y="315"/>
                  </a:cubicBezTo>
                  <a:cubicBezTo>
                    <a:pt x="1066" y="326"/>
                    <a:pt x="1116" y="321"/>
                    <a:pt x="1154" y="300"/>
                  </a:cubicBezTo>
                  <a:cubicBezTo>
                    <a:pt x="1162" y="294"/>
                    <a:pt x="1165" y="287"/>
                    <a:pt x="1161" y="278"/>
                  </a:cubicBezTo>
                  <a:lnTo>
                    <a:pt x="1128" y="208"/>
                  </a:lnTo>
                  <a:cubicBezTo>
                    <a:pt x="1128" y="199"/>
                    <a:pt x="1131" y="197"/>
                    <a:pt x="1137" y="203"/>
                  </a:cubicBezTo>
                  <a:lnTo>
                    <a:pt x="1181" y="273"/>
                  </a:lnTo>
                  <a:cubicBezTo>
                    <a:pt x="1190" y="281"/>
                    <a:pt x="1197" y="285"/>
                    <a:pt x="1203" y="284"/>
                  </a:cubicBezTo>
                  <a:cubicBezTo>
                    <a:pt x="1216" y="286"/>
                    <a:pt x="1222" y="292"/>
                    <a:pt x="1222" y="302"/>
                  </a:cubicBezTo>
                  <a:cubicBezTo>
                    <a:pt x="1221" y="308"/>
                    <a:pt x="1216" y="314"/>
                    <a:pt x="1207" y="320"/>
                  </a:cubicBezTo>
                  <a:cubicBezTo>
                    <a:pt x="1158" y="355"/>
                    <a:pt x="1092" y="366"/>
                    <a:pt x="1009" y="353"/>
                  </a:cubicBezTo>
                  <a:cubicBezTo>
                    <a:pt x="1015" y="430"/>
                    <a:pt x="1010" y="503"/>
                    <a:pt x="993" y="572"/>
                  </a:cubicBezTo>
                  <a:cubicBezTo>
                    <a:pt x="986" y="578"/>
                    <a:pt x="983" y="577"/>
                    <a:pt x="982" y="568"/>
                  </a:cubicBezTo>
                  <a:cubicBezTo>
                    <a:pt x="991" y="495"/>
                    <a:pt x="991" y="421"/>
                    <a:pt x="980" y="346"/>
                  </a:cubicBezTo>
                  <a:cubicBezTo>
                    <a:pt x="908" y="318"/>
                    <a:pt x="831" y="270"/>
                    <a:pt x="750" y="201"/>
                  </a:cubicBezTo>
                  <a:lnTo>
                    <a:pt x="584" y="368"/>
                  </a:lnTo>
                  <a:lnTo>
                    <a:pt x="668" y="452"/>
                  </a:lnTo>
                  <a:lnTo>
                    <a:pt x="752" y="368"/>
                  </a:lnTo>
                  <a:lnTo>
                    <a:pt x="750" y="337"/>
                  </a:lnTo>
                  <a:lnTo>
                    <a:pt x="796" y="328"/>
                  </a:lnTo>
                  <a:cubicBezTo>
                    <a:pt x="815" y="319"/>
                    <a:pt x="816" y="328"/>
                    <a:pt x="800" y="353"/>
                  </a:cubicBezTo>
                  <a:cubicBezTo>
                    <a:pt x="839" y="395"/>
                    <a:pt x="874" y="436"/>
                    <a:pt x="904" y="476"/>
                  </a:cubicBezTo>
                  <a:cubicBezTo>
                    <a:pt x="920" y="497"/>
                    <a:pt x="925" y="518"/>
                    <a:pt x="917" y="540"/>
                  </a:cubicBezTo>
                  <a:cubicBezTo>
                    <a:pt x="910" y="560"/>
                    <a:pt x="901" y="565"/>
                    <a:pt x="892" y="555"/>
                  </a:cubicBezTo>
                  <a:cubicBezTo>
                    <a:pt x="887" y="550"/>
                    <a:pt x="878" y="550"/>
                    <a:pt x="866" y="555"/>
                  </a:cubicBezTo>
                  <a:lnTo>
                    <a:pt x="820" y="579"/>
                  </a:lnTo>
                  <a:cubicBezTo>
                    <a:pt x="815" y="579"/>
                    <a:pt x="814" y="577"/>
                    <a:pt x="816" y="572"/>
                  </a:cubicBezTo>
                  <a:lnTo>
                    <a:pt x="871" y="531"/>
                  </a:lnTo>
                  <a:cubicBezTo>
                    <a:pt x="885" y="520"/>
                    <a:pt x="886" y="507"/>
                    <a:pt x="875" y="491"/>
                  </a:cubicBezTo>
                  <a:cubicBezTo>
                    <a:pt x="848" y="454"/>
                    <a:pt x="814" y="414"/>
                    <a:pt x="772" y="370"/>
                  </a:cubicBezTo>
                  <a:lnTo>
                    <a:pt x="679" y="463"/>
                  </a:lnTo>
                  <a:close/>
                  <a:moveTo>
                    <a:pt x="804" y="49"/>
                  </a:moveTo>
                  <a:cubicBezTo>
                    <a:pt x="782" y="42"/>
                    <a:pt x="755" y="43"/>
                    <a:pt x="723" y="53"/>
                  </a:cubicBezTo>
                  <a:cubicBezTo>
                    <a:pt x="716" y="55"/>
                    <a:pt x="713" y="53"/>
                    <a:pt x="716" y="45"/>
                  </a:cubicBezTo>
                  <a:cubicBezTo>
                    <a:pt x="768" y="7"/>
                    <a:pt x="806" y="0"/>
                    <a:pt x="829" y="23"/>
                  </a:cubicBezTo>
                  <a:cubicBezTo>
                    <a:pt x="837" y="31"/>
                    <a:pt x="837" y="38"/>
                    <a:pt x="829" y="45"/>
                  </a:cubicBezTo>
                  <a:cubicBezTo>
                    <a:pt x="823" y="51"/>
                    <a:pt x="815" y="53"/>
                    <a:pt x="804"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8" name="Freeform 236"/>
            <p:cNvSpPr>
              <a:spLocks noEditPoints="1"/>
            </p:cNvSpPr>
            <p:nvPr/>
          </p:nvSpPr>
          <p:spPr bwMode="auto">
            <a:xfrm>
              <a:off x="1161" y="5055"/>
              <a:ext cx="44" cy="48"/>
            </a:xfrm>
            <a:custGeom>
              <a:avLst/>
              <a:gdLst>
                <a:gd name="T0" fmla="*/ 179 w 646"/>
                <a:gd name="T1" fmla="*/ 307 h 690"/>
                <a:gd name="T2" fmla="*/ 53 w 646"/>
                <a:gd name="T3" fmla="*/ 298 h 690"/>
                <a:gd name="T4" fmla="*/ 42 w 646"/>
                <a:gd name="T5" fmla="*/ 393 h 690"/>
                <a:gd name="T6" fmla="*/ 88 w 646"/>
                <a:gd name="T7" fmla="*/ 414 h 690"/>
                <a:gd name="T8" fmla="*/ 88 w 646"/>
                <a:gd name="T9" fmla="*/ 450 h 690"/>
                <a:gd name="T10" fmla="*/ 36 w 646"/>
                <a:gd name="T11" fmla="*/ 447 h 690"/>
                <a:gd name="T12" fmla="*/ 44 w 646"/>
                <a:gd name="T13" fmla="*/ 281 h 690"/>
                <a:gd name="T14" fmla="*/ 207 w 646"/>
                <a:gd name="T15" fmla="*/ 272 h 690"/>
                <a:gd name="T16" fmla="*/ 251 w 646"/>
                <a:gd name="T17" fmla="*/ 401 h 690"/>
                <a:gd name="T18" fmla="*/ 262 w 646"/>
                <a:gd name="T19" fmla="*/ 643 h 690"/>
                <a:gd name="T20" fmla="*/ 385 w 646"/>
                <a:gd name="T21" fmla="*/ 494 h 690"/>
                <a:gd name="T22" fmla="*/ 372 w 646"/>
                <a:gd name="T23" fmla="*/ 430 h 690"/>
                <a:gd name="T24" fmla="*/ 269 w 646"/>
                <a:gd name="T25" fmla="*/ 690 h 690"/>
                <a:gd name="T26" fmla="*/ 233 w 646"/>
                <a:gd name="T27" fmla="*/ 595 h 690"/>
                <a:gd name="T28" fmla="*/ 216 w 646"/>
                <a:gd name="T29" fmla="*/ 373 h 690"/>
                <a:gd name="T30" fmla="*/ 454 w 646"/>
                <a:gd name="T31" fmla="*/ 356 h 690"/>
                <a:gd name="T32" fmla="*/ 588 w 646"/>
                <a:gd name="T33" fmla="*/ 354 h 690"/>
                <a:gd name="T34" fmla="*/ 589 w 646"/>
                <a:gd name="T35" fmla="*/ 224 h 690"/>
                <a:gd name="T36" fmla="*/ 415 w 646"/>
                <a:gd name="T37" fmla="*/ 225 h 690"/>
                <a:gd name="T38" fmla="*/ 549 w 646"/>
                <a:gd name="T39" fmla="*/ 158 h 690"/>
                <a:gd name="T40" fmla="*/ 644 w 646"/>
                <a:gd name="T41" fmla="*/ 275 h 690"/>
                <a:gd name="T42" fmla="*/ 511 w 646"/>
                <a:gd name="T43" fmla="*/ 409 h 690"/>
                <a:gd name="T44" fmla="*/ 389 w 646"/>
                <a:gd name="T45" fmla="*/ 314 h 690"/>
                <a:gd name="T46" fmla="*/ 323 w 646"/>
                <a:gd name="T47" fmla="*/ 236 h 690"/>
                <a:gd name="T48" fmla="*/ 239 w 646"/>
                <a:gd name="T49" fmla="*/ 130 h 690"/>
                <a:gd name="T50" fmla="*/ 367 w 646"/>
                <a:gd name="T51" fmla="*/ 2 h 690"/>
                <a:gd name="T52" fmla="*/ 470 w 646"/>
                <a:gd name="T53" fmla="*/ 86 h 690"/>
                <a:gd name="T54" fmla="*/ 549 w 646"/>
                <a:gd name="T55" fmla="*/ 158 h 690"/>
                <a:gd name="T56" fmla="*/ 421 w 646"/>
                <a:gd name="T57" fmla="*/ 59 h 690"/>
                <a:gd name="T58" fmla="*/ 296 w 646"/>
                <a:gd name="T59" fmla="*/ 55 h 690"/>
                <a:gd name="T60" fmla="*/ 289 w 646"/>
                <a:gd name="T61" fmla="*/ 176 h 690"/>
                <a:gd name="T62" fmla="*/ 443 w 646"/>
                <a:gd name="T63" fmla="*/ 169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6" h="690">
                  <a:moveTo>
                    <a:pt x="216" y="373"/>
                  </a:moveTo>
                  <a:cubicBezTo>
                    <a:pt x="208" y="345"/>
                    <a:pt x="195" y="323"/>
                    <a:pt x="179" y="307"/>
                  </a:cubicBezTo>
                  <a:cubicBezTo>
                    <a:pt x="157" y="285"/>
                    <a:pt x="135" y="273"/>
                    <a:pt x="113" y="270"/>
                  </a:cubicBezTo>
                  <a:cubicBezTo>
                    <a:pt x="93" y="269"/>
                    <a:pt x="72" y="278"/>
                    <a:pt x="53" y="298"/>
                  </a:cubicBezTo>
                  <a:cubicBezTo>
                    <a:pt x="37" y="314"/>
                    <a:pt x="28" y="330"/>
                    <a:pt x="25" y="348"/>
                  </a:cubicBezTo>
                  <a:cubicBezTo>
                    <a:pt x="23" y="365"/>
                    <a:pt x="28" y="380"/>
                    <a:pt x="42" y="393"/>
                  </a:cubicBezTo>
                  <a:cubicBezTo>
                    <a:pt x="49" y="401"/>
                    <a:pt x="57" y="405"/>
                    <a:pt x="66" y="406"/>
                  </a:cubicBezTo>
                  <a:cubicBezTo>
                    <a:pt x="75" y="406"/>
                    <a:pt x="83" y="409"/>
                    <a:pt x="88" y="414"/>
                  </a:cubicBezTo>
                  <a:cubicBezTo>
                    <a:pt x="94" y="420"/>
                    <a:pt x="96" y="426"/>
                    <a:pt x="95" y="432"/>
                  </a:cubicBezTo>
                  <a:cubicBezTo>
                    <a:pt x="96" y="438"/>
                    <a:pt x="94" y="444"/>
                    <a:pt x="88" y="450"/>
                  </a:cubicBezTo>
                  <a:cubicBezTo>
                    <a:pt x="80" y="458"/>
                    <a:pt x="72" y="461"/>
                    <a:pt x="62" y="461"/>
                  </a:cubicBezTo>
                  <a:cubicBezTo>
                    <a:pt x="55" y="461"/>
                    <a:pt x="46" y="456"/>
                    <a:pt x="36" y="447"/>
                  </a:cubicBezTo>
                  <a:cubicBezTo>
                    <a:pt x="11" y="421"/>
                    <a:pt x="0" y="392"/>
                    <a:pt x="5" y="360"/>
                  </a:cubicBezTo>
                  <a:cubicBezTo>
                    <a:pt x="10" y="329"/>
                    <a:pt x="23" y="302"/>
                    <a:pt x="44" y="281"/>
                  </a:cubicBezTo>
                  <a:cubicBezTo>
                    <a:pt x="73" y="252"/>
                    <a:pt x="102" y="238"/>
                    <a:pt x="130" y="239"/>
                  </a:cubicBezTo>
                  <a:cubicBezTo>
                    <a:pt x="160" y="241"/>
                    <a:pt x="186" y="252"/>
                    <a:pt x="207" y="272"/>
                  </a:cubicBezTo>
                  <a:cubicBezTo>
                    <a:pt x="220" y="286"/>
                    <a:pt x="231" y="304"/>
                    <a:pt x="240" y="327"/>
                  </a:cubicBezTo>
                  <a:cubicBezTo>
                    <a:pt x="248" y="351"/>
                    <a:pt x="252" y="375"/>
                    <a:pt x="251" y="401"/>
                  </a:cubicBezTo>
                  <a:cubicBezTo>
                    <a:pt x="250" y="485"/>
                    <a:pt x="250" y="540"/>
                    <a:pt x="251" y="566"/>
                  </a:cubicBezTo>
                  <a:cubicBezTo>
                    <a:pt x="253" y="602"/>
                    <a:pt x="257" y="628"/>
                    <a:pt x="262" y="643"/>
                  </a:cubicBezTo>
                  <a:lnTo>
                    <a:pt x="370" y="535"/>
                  </a:lnTo>
                  <a:cubicBezTo>
                    <a:pt x="381" y="524"/>
                    <a:pt x="386" y="510"/>
                    <a:pt x="385" y="494"/>
                  </a:cubicBezTo>
                  <a:cubicBezTo>
                    <a:pt x="384" y="478"/>
                    <a:pt x="376" y="461"/>
                    <a:pt x="361" y="441"/>
                  </a:cubicBezTo>
                  <a:lnTo>
                    <a:pt x="372" y="430"/>
                  </a:lnTo>
                  <a:lnTo>
                    <a:pt x="440" y="520"/>
                  </a:lnTo>
                  <a:lnTo>
                    <a:pt x="269" y="690"/>
                  </a:lnTo>
                  <a:lnTo>
                    <a:pt x="245" y="667"/>
                  </a:lnTo>
                  <a:cubicBezTo>
                    <a:pt x="239" y="646"/>
                    <a:pt x="235" y="622"/>
                    <a:pt x="233" y="595"/>
                  </a:cubicBezTo>
                  <a:cubicBezTo>
                    <a:pt x="230" y="571"/>
                    <a:pt x="229" y="532"/>
                    <a:pt x="229" y="478"/>
                  </a:cubicBezTo>
                  <a:cubicBezTo>
                    <a:pt x="229" y="436"/>
                    <a:pt x="225" y="401"/>
                    <a:pt x="216" y="373"/>
                  </a:cubicBezTo>
                  <a:close/>
                  <a:moveTo>
                    <a:pt x="417" y="297"/>
                  </a:moveTo>
                  <a:cubicBezTo>
                    <a:pt x="423" y="318"/>
                    <a:pt x="435" y="337"/>
                    <a:pt x="454" y="356"/>
                  </a:cubicBezTo>
                  <a:cubicBezTo>
                    <a:pt x="474" y="376"/>
                    <a:pt x="496" y="386"/>
                    <a:pt x="520" y="385"/>
                  </a:cubicBezTo>
                  <a:cubicBezTo>
                    <a:pt x="545" y="384"/>
                    <a:pt x="568" y="373"/>
                    <a:pt x="588" y="354"/>
                  </a:cubicBezTo>
                  <a:cubicBezTo>
                    <a:pt x="611" y="331"/>
                    <a:pt x="621" y="308"/>
                    <a:pt x="619" y="286"/>
                  </a:cubicBezTo>
                  <a:cubicBezTo>
                    <a:pt x="616" y="262"/>
                    <a:pt x="607" y="241"/>
                    <a:pt x="589" y="224"/>
                  </a:cubicBezTo>
                  <a:cubicBezTo>
                    <a:pt x="574" y="208"/>
                    <a:pt x="551" y="200"/>
                    <a:pt x="522" y="200"/>
                  </a:cubicBezTo>
                  <a:cubicBezTo>
                    <a:pt x="492" y="200"/>
                    <a:pt x="457" y="208"/>
                    <a:pt x="415" y="225"/>
                  </a:cubicBezTo>
                  <a:cubicBezTo>
                    <a:pt x="410" y="252"/>
                    <a:pt x="411" y="276"/>
                    <a:pt x="417" y="297"/>
                  </a:cubicBezTo>
                  <a:close/>
                  <a:moveTo>
                    <a:pt x="549" y="158"/>
                  </a:moveTo>
                  <a:cubicBezTo>
                    <a:pt x="574" y="163"/>
                    <a:pt x="594" y="174"/>
                    <a:pt x="611" y="191"/>
                  </a:cubicBezTo>
                  <a:cubicBezTo>
                    <a:pt x="635" y="214"/>
                    <a:pt x="646" y="242"/>
                    <a:pt x="644" y="275"/>
                  </a:cubicBezTo>
                  <a:cubicBezTo>
                    <a:pt x="643" y="308"/>
                    <a:pt x="629" y="339"/>
                    <a:pt x="600" y="367"/>
                  </a:cubicBezTo>
                  <a:cubicBezTo>
                    <a:pt x="575" y="392"/>
                    <a:pt x="545" y="406"/>
                    <a:pt x="511" y="409"/>
                  </a:cubicBezTo>
                  <a:cubicBezTo>
                    <a:pt x="476" y="411"/>
                    <a:pt x="449" y="402"/>
                    <a:pt x="428" y="381"/>
                  </a:cubicBezTo>
                  <a:cubicBezTo>
                    <a:pt x="406" y="359"/>
                    <a:pt x="393" y="337"/>
                    <a:pt x="389" y="314"/>
                  </a:cubicBezTo>
                  <a:cubicBezTo>
                    <a:pt x="385" y="289"/>
                    <a:pt x="387" y="261"/>
                    <a:pt x="397" y="229"/>
                  </a:cubicBezTo>
                  <a:cubicBezTo>
                    <a:pt x="371" y="238"/>
                    <a:pt x="347" y="240"/>
                    <a:pt x="323" y="236"/>
                  </a:cubicBezTo>
                  <a:cubicBezTo>
                    <a:pt x="303" y="233"/>
                    <a:pt x="284" y="223"/>
                    <a:pt x="268" y="207"/>
                  </a:cubicBezTo>
                  <a:cubicBezTo>
                    <a:pt x="248" y="186"/>
                    <a:pt x="238" y="161"/>
                    <a:pt x="239" y="130"/>
                  </a:cubicBezTo>
                  <a:cubicBezTo>
                    <a:pt x="240" y="100"/>
                    <a:pt x="255" y="70"/>
                    <a:pt x="283" y="42"/>
                  </a:cubicBezTo>
                  <a:cubicBezTo>
                    <a:pt x="309" y="16"/>
                    <a:pt x="337" y="3"/>
                    <a:pt x="367" y="2"/>
                  </a:cubicBezTo>
                  <a:cubicBezTo>
                    <a:pt x="398" y="0"/>
                    <a:pt x="424" y="10"/>
                    <a:pt x="445" y="31"/>
                  </a:cubicBezTo>
                  <a:cubicBezTo>
                    <a:pt x="459" y="46"/>
                    <a:pt x="468" y="64"/>
                    <a:pt x="470" y="86"/>
                  </a:cubicBezTo>
                  <a:cubicBezTo>
                    <a:pt x="475" y="108"/>
                    <a:pt x="473" y="134"/>
                    <a:pt x="463" y="163"/>
                  </a:cubicBezTo>
                  <a:cubicBezTo>
                    <a:pt x="496" y="155"/>
                    <a:pt x="525" y="153"/>
                    <a:pt x="549" y="158"/>
                  </a:cubicBezTo>
                  <a:close/>
                  <a:moveTo>
                    <a:pt x="448" y="108"/>
                  </a:moveTo>
                  <a:cubicBezTo>
                    <a:pt x="445" y="90"/>
                    <a:pt x="435" y="73"/>
                    <a:pt x="421" y="59"/>
                  </a:cubicBezTo>
                  <a:cubicBezTo>
                    <a:pt x="404" y="41"/>
                    <a:pt x="383" y="31"/>
                    <a:pt x="360" y="27"/>
                  </a:cubicBezTo>
                  <a:cubicBezTo>
                    <a:pt x="338" y="25"/>
                    <a:pt x="317" y="34"/>
                    <a:pt x="296" y="55"/>
                  </a:cubicBezTo>
                  <a:cubicBezTo>
                    <a:pt x="273" y="78"/>
                    <a:pt x="262" y="101"/>
                    <a:pt x="265" y="123"/>
                  </a:cubicBezTo>
                  <a:cubicBezTo>
                    <a:pt x="267" y="145"/>
                    <a:pt x="275" y="163"/>
                    <a:pt x="289" y="176"/>
                  </a:cubicBezTo>
                  <a:cubicBezTo>
                    <a:pt x="302" y="189"/>
                    <a:pt x="322" y="196"/>
                    <a:pt x="347" y="194"/>
                  </a:cubicBezTo>
                  <a:cubicBezTo>
                    <a:pt x="375" y="193"/>
                    <a:pt x="407" y="185"/>
                    <a:pt x="443" y="169"/>
                  </a:cubicBezTo>
                  <a:cubicBezTo>
                    <a:pt x="450" y="147"/>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59" name="Freeform 237"/>
            <p:cNvSpPr>
              <a:spLocks noEditPoints="1"/>
            </p:cNvSpPr>
            <p:nvPr/>
          </p:nvSpPr>
          <p:spPr bwMode="auto">
            <a:xfrm>
              <a:off x="1193" y="5022"/>
              <a:ext cx="41" cy="41"/>
            </a:xfrm>
            <a:custGeom>
              <a:avLst/>
              <a:gdLst>
                <a:gd name="T0" fmla="*/ 383 w 606"/>
                <a:gd name="T1" fmla="*/ 403 h 598"/>
                <a:gd name="T2" fmla="*/ 189 w 606"/>
                <a:gd name="T3" fmla="*/ 598 h 598"/>
                <a:gd name="T4" fmla="*/ 178 w 606"/>
                <a:gd name="T5" fmla="*/ 587 h 598"/>
                <a:gd name="T6" fmla="*/ 244 w 606"/>
                <a:gd name="T7" fmla="*/ 521 h 598"/>
                <a:gd name="T8" fmla="*/ 123 w 606"/>
                <a:gd name="T9" fmla="*/ 400 h 598"/>
                <a:gd name="T10" fmla="*/ 169 w 606"/>
                <a:gd name="T11" fmla="*/ 391 h 598"/>
                <a:gd name="T12" fmla="*/ 270 w 606"/>
                <a:gd name="T13" fmla="*/ 290 h 598"/>
                <a:gd name="T14" fmla="*/ 180 w 606"/>
                <a:gd name="T15" fmla="*/ 200 h 598"/>
                <a:gd name="T16" fmla="*/ 75 w 606"/>
                <a:gd name="T17" fmla="*/ 304 h 598"/>
                <a:gd name="T18" fmla="*/ 99 w 606"/>
                <a:gd name="T19" fmla="*/ 537 h 598"/>
                <a:gd name="T20" fmla="*/ 90 w 606"/>
                <a:gd name="T21" fmla="*/ 535 h 598"/>
                <a:gd name="T22" fmla="*/ 0 w 606"/>
                <a:gd name="T23" fmla="*/ 236 h 598"/>
                <a:gd name="T24" fmla="*/ 48 w 606"/>
                <a:gd name="T25" fmla="*/ 214 h 598"/>
                <a:gd name="T26" fmla="*/ 51 w 606"/>
                <a:gd name="T27" fmla="*/ 240 h 598"/>
                <a:gd name="T28" fmla="*/ 70 w 606"/>
                <a:gd name="T29" fmla="*/ 288 h 598"/>
                <a:gd name="T30" fmla="*/ 301 w 606"/>
                <a:gd name="T31" fmla="*/ 57 h 598"/>
                <a:gd name="T32" fmla="*/ 301 w 606"/>
                <a:gd name="T33" fmla="*/ 9 h 598"/>
                <a:gd name="T34" fmla="*/ 352 w 606"/>
                <a:gd name="T35" fmla="*/ 2 h 598"/>
                <a:gd name="T36" fmla="*/ 365 w 606"/>
                <a:gd name="T37" fmla="*/ 15 h 598"/>
                <a:gd name="T38" fmla="*/ 204 w 606"/>
                <a:gd name="T39" fmla="*/ 176 h 598"/>
                <a:gd name="T40" fmla="*/ 293 w 606"/>
                <a:gd name="T41" fmla="*/ 266 h 598"/>
                <a:gd name="T42" fmla="*/ 385 w 606"/>
                <a:gd name="T43" fmla="*/ 174 h 598"/>
                <a:gd name="T44" fmla="*/ 385 w 606"/>
                <a:gd name="T45" fmla="*/ 126 h 598"/>
                <a:gd name="T46" fmla="*/ 437 w 606"/>
                <a:gd name="T47" fmla="*/ 119 h 598"/>
                <a:gd name="T48" fmla="*/ 449 w 606"/>
                <a:gd name="T49" fmla="*/ 132 h 598"/>
                <a:gd name="T50" fmla="*/ 304 w 606"/>
                <a:gd name="T51" fmla="*/ 277 h 598"/>
                <a:gd name="T52" fmla="*/ 396 w 606"/>
                <a:gd name="T53" fmla="*/ 369 h 598"/>
                <a:gd name="T54" fmla="*/ 528 w 606"/>
                <a:gd name="T55" fmla="*/ 236 h 598"/>
                <a:gd name="T56" fmla="*/ 528 w 606"/>
                <a:gd name="T57" fmla="*/ 181 h 598"/>
                <a:gd name="T58" fmla="*/ 589 w 606"/>
                <a:gd name="T59" fmla="*/ 172 h 598"/>
                <a:gd name="T60" fmla="*/ 602 w 606"/>
                <a:gd name="T61" fmla="*/ 185 h 598"/>
                <a:gd name="T62" fmla="*/ 407 w 606"/>
                <a:gd name="T63" fmla="*/ 380 h 598"/>
                <a:gd name="T64" fmla="*/ 539 w 606"/>
                <a:gd name="T65" fmla="*/ 512 h 598"/>
                <a:gd name="T66" fmla="*/ 517 w 606"/>
                <a:gd name="T67" fmla="*/ 537 h 598"/>
                <a:gd name="T68" fmla="*/ 383 w 606"/>
                <a:gd name="T69" fmla="*/ 403 h 598"/>
                <a:gd name="T70" fmla="*/ 176 w 606"/>
                <a:gd name="T71" fmla="*/ 405 h 598"/>
                <a:gd name="T72" fmla="*/ 268 w 606"/>
                <a:gd name="T73" fmla="*/ 497 h 598"/>
                <a:gd name="T74" fmla="*/ 372 w 606"/>
                <a:gd name="T75" fmla="*/ 392 h 598"/>
                <a:gd name="T76" fmla="*/ 281 w 606"/>
                <a:gd name="T77" fmla="*/ 301 h 598"/>
                <a:gd name="T78" fmla="*/ 176 w 606"/>
                <a:gd name="T79" fmla="*/ 40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8">
                  <a:moveTo>
                    <a:pt x="383" y="403"/>
                  </a:moveTo>
                  <a:lnTo>
                    <a:pt x="189" y="598"/>
                  </a:lnTo>
                  <a:lnTo>
                    <a:pt x="178" y="587"/>
                  </a:lnTo>
                  <a:lnTo>
                    <a:pt x="244" y="521"/>
                  </a:lnTo>
                  <a:lnTo>
                    <a:pt x="123" y="400"/>
                  </a:lnTo>
                  <a:lnTo>
                    <a:pt x="169" y="391"/>
                  </a:lnTo>
                  <a:lnTo>
                    <a:pt x="270" y="290"/>
                  </a:lnTo>
                  <a:lnTo>
                    <a:pt x="180" y="200"/>
                  </a:lnTo>
                  <a:lnTo>
                    <a:pt x="75" y="304"/>
                  </a:lnTo>
                  <a:cubicBezTo>
                    <a:pt x="102" y="383"/>
                    <a:pt x="110" y="460"/>
                    <a:pt x="99" y="537"/>
                  </a:cubicBezTo>
                  <a:cubicBezTo>
                    <a:pt x="95" y="543"/>
                    <a:pt x="92" y="543"/>
                    <a:pt x="90" y="535"/>
                  </a:cubicBezTo>
                  <a:cubicBezTo>
                    <a:pt x="85" y="420"/>
                    <a:pt x="55" y="321"/>
                    <a:pt x="0" y="236"/>
                  </a:cubicBezTo>
                  <a:lnTo>
                    <a:pt x="48" y="214"/>
                  </a:lnTo>
                  <a:cubicBezTo>
                    <a:pt x="71" y="206"/>
                    <a:pt x="72" y="214"/>
                    <a:pt x="51" y="240"/>
                  </a:cubicBezTo>
                  <a:cubicBezTo>
                    <a:pt x="57" y="256"/>
                    <a:pt x="64" y="272"/>
                    <a:pt x="70" y="288"/>
                  </a:cubicBezTo>
                  <a:lnTo>
                    <a:pt x="301" y="57"/>
                  </a:lnTo>
                  <a:lnTo>
                    <a:pt x="301" y="9"/>
                  </a:lnTo>
                  <a:lnTo>
                    <a:pt x="352" y="2"/>
                  </a:lnTo>
                  <a:cubicBezTo>
                    <a:pt x="366" y="0"/>
                    <a:pt x="370" y="5"/>
                    <a:pt x="365" y="15"/>
                  </a:cubicBezTo>
                  <a:lnTo>
                    <a:pt x="204" y="176"/>
                  </a:lnTo>
                  <a:lnTo>
                    <a:pt x="293" y="266"/>
                  </a:lnTo>
                  <a:lnTo>
                    <a:pt x="385" y="174"/>
                  </a:lnTo>
                  <a:lnTo>
                    <a:pt x="385" y="126"/>
                  </a:lnTo>
                  <a:lnTo>
                    <a:pt x="437" y="119"/>
                  </a:lnTo>
                  <a:cubicBezTo>
                    <a:pt x="450" y="118"/>
                    <a:pt x="454" y="122"/>
                    <a:pt x="449" y="132"/>
                  </a:cubicBezTo>
                  <a:lnTo>
                    <a:pt x="304" y="277"/>
                  </a:lnTo>
                  <a:lnTo>
                    <a:pt x="396" y="369"/>
                  </a:lnTo>
                  <a:lnTo>
                    <a:pt x="528" y="236"/>
                  </a:lnTo>
                  <a:lnTo>
                    <a:pt x="528" y="181"/>
                  </a:lnTo>
                  <a:lnTo>
                    <a:pt x="589" y="172"/>
                  </a:lnTo>
                  <a:cubicBezTo>
                    <a:pt x="602" y="171"/>
                    <a:pt x="606" y="175"/>
                    <a:pt x="602" y="185"/>
                  </a:cubicBezTo>
                  <a:lnTo>
                    <a:pt x="407" y="380"/>
                  </a:lnTo>
                  <a:lnTo>
                    <a:pt x="539" y="512"/>
                  </a:lnTo>
                  <a:cubicBezTo>
                    <a:pt x="538" y="542"/>
                    <a:pt x="531" y="551"/>
                    <a:pt x="517" y="537"/>
                  </a:cubicBezTo>
                  <a:lnTo>
                    <a:pt x="383" y="403"/>
                  </a:lnTo>
                  <a:close/>
                  <a:moveTo>
                    <a:pt x="176" y="405"/>
                  </a:moveTo>
                  <a:lnTo>
                    <a:pt x="268" y="497"/>
                  </a:lnTo>
                  <a:lnTo>
                    <a:pt x="372" y="392"/>
                  </a:lnTo>
                  <a:lnTo>
                    <a:pt x="281" y="301"/>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0" name="Freeform 238"/>
            <p:cNvSpPr>
              <a:spLocks noEditPoints="1"/>
            </p:cNvSpPr>
            <p:nvPr/>
          </p:nvSpPr>
          <p:spPr bwMode="auto">
            <a:xfrm>
              <a:off x="1226" y="5007"/>
              <a:ext cx="26" cy="27"/>
            </a:xfrm>
            <a:custGeom>
              <a:avLst/>
              <a:gdLst>
                <a:gd name="T0" fmla="*/ 147 w 389"/>
                <a:gd name="T1" fmla="*/ 222 h 407"/>
                <a:gd name="T2" fmla="*/ 161 w 389"/>
                <a:gd name="T3" fmla="*/ 299 h 407"/>
                <a:gd name="T4" fmla="*/ 264 w 389"/>
                <a:gd name="T5" fmla="*/ 365 h 407"/>
                <a:gd name="T6" fmla="*/ 343 w 389"/>
                <a:gd name="T7" fmla="*/ 349 h 407"/>
                <a:gd name="T8" fmla="*/ 365 w 389"/>
                <a:gd name="T9" fmla="*/ 286 h 407"/>
                <a:gd name="T10" fmla="*/ 304 w 389"/>
                <a:gd name="T11" fmla="*/ 196 h 407"/>
                <a:gd name="T12" fmla="*/ 231 w 389"/>
                <a:gd name="T13" fmla="*/ 156 h 407"/>
                <a:gd name="T14" fmla="*/ 174 w 389"/>
                <a:gd name="T15" fmla="*/ 173 h 407"/>
                <a:gd name="T16" fmla="*/ 147 w 389"/>
                <a:gd name="T17" fmla="*/ 222 h 407"/>
                <a:gd name="T18" fmla="*/ 126 w 389"/>
                <a:gd name="T19" fmla="*/ 206 h 407"/>
                <a:gd name="T20" fmla="*/ 158 w 389"/>
                <a:gd name="T21" fmla="*/ 152 h 407"/>
                <a:gd name="T22" fmla="*/ 249 w 389"/>
                <a:gd name="T23" fmla="*/ 119 h 407"/>
                <a:gd name="T24" fmla="*/ 336 w 389"/>
                <a:gd name="T25" fmla="*/ 165 h 407"/>
                <a:gd name="T26" fmla="*/ 389 w 389"/>
                <a:gd name="T27" fmla="*/ 273 h 407"/>
                <a:gd name="T28" fmla="*/ 356 w 389"/>
                <a:gd name="T29" fmla="*/ 361 h 407"/>
                <a:gd name="T30" fmla="*/ 242 w 389"/>
                <a:gd name="T31" fmla="*/ 398 h 407"/>
                <a:gd name="T32" fmla="*/ 108 w 389"/>
                <a:gd name="T33" fmla="*/ 316 h 407"/>
                <a:gd name="T34" fmla="*/ 9 w 389"/>
                <a:gd name="T35" fmla="*/ 154 h 407"/>
                <a:gd name="T36" fmla="*/ 49 w 389"/>
                <a:gd name="T37" fmla="*/ 26 h 407"/>
                <a:gd name="T38" fmla="*/ 104 w 389"/>
                <a:gd name="T39" fmla="*/ 0 h 407"/>
                <a:gd name="T40" fmla="*/ 147 w 389"/>
                <a:gd name="T41" fmla="*/ 9 h 407"/>
                <a:gd name="T42" fmla="*/ 158 w 389"/>
                <a:gd name="T43" fmla="*/ 31 h 407"/>
                <a:gd name="T44" fmla="*/ 148 w 389"/>
                <a:gd name="T45" fmla="*/ 51 h 407"/>
                <a:gd name="T46" fmla="*/ 128 w 389"/>
                <a:gd name="T47" fmla="*/ 61 h 407"/>
                <a:gd name="T48" fmla="*/ 112 w 389"/>
                <a:gd name="T49" fmla="*/ 51 h 407"/>
                <a:gd name="T50" fmla="*/ 104 w 389"/>
                <a:gd name="T51" fmla="*/ 44 h 407"/>
                <a:gd name="T52" fmla="*/ 99 w 389"/>
                <a:gd name="T53" fmla="*/ 35 h 407"/>
                <a:gd name="T54" fmla="*/ 81 w 389"/>
                <a:gd name="T55" fmla="*/ 28 h 407"/>
                <a:gd name="T56" fmla="*/ 57 w 389"/>
                <a:gd name="T57" fmla="*/ 44 h 407"/>
                <a:gd name="T58" fmla="*/ 31 w 389"/>
                <a:gd name="T59" fmla="*/ 125 h 407"/>
                <a:gd name="T60" fmla="*/ 134 w 389"/>
                <a:gd name="T61" fmla="*/ 272 h 407"/>
                <a:gd name="T62" fmla="*/ 126 w 389"/>
                <a:gd name="T63" fmla="*/ 20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9" h="407">
                  <a:moveTo>
                    <a:pt x="147" y="222"/>
                  </a:moveTo>
                  <a:cubicBezTo>
                    <a:pt x="144" y="239"/>
                    <a:pt x="149" y="265"/>
                    <a:pt x="161" y="299"/>
                  </a:cubicBezTo>
                  <a:cubicBezTo>
                    <a:pt x="198" y="336"/>
                    <a:pt x="232" y="358"/>
                    <a:pt x="264" y="365"/>
                  </a:cubicBezTo>
                  <a:cubicBezTo>
                    <a:pt x="298" y="372"/>
                    <a:pt x="324" y="367"/>
                    <a:pt x="343" y="349"/>
                  </a:cubicBezTo>
                  <a:cubicBezTo>
                    <a:pt x="361" y="330"/>
                    <a:pt x="369" y="309"/>
                    <a:pt x="365" y="286"/>
                  </a:cubicBezTo>
                  <a:cubicBezTo>
                    <a:pt x="361" y="263"/>
                    <a:pt x="341" y="233"/>
                    <a:pt x="304" y="196"/>
                  </a:cubicBezTo>
                  <a:cubicBezTo>
                    <a:pt x="281" y="173"/>
                    <a:pt x="257" y="160"/>
                    <a:pt x="231" y="156"/>
                  </a:cubicBezTo>
                  <a:cubicBezTo>
                    <a:pt x="208" y="152"/>
                    <a:pt x="189" y="158"/>
                    <a:pt x="174" y="173"/>
                  </a:cubicBezTo>
                  <a:cubicBezTo>
                    <a:pt x="159" y="187"/>
                    <a:pt x="150" y="204"/>
                    <a:pt x="147" y="222"/>
                  </a:cubicBezTo>
                  <a:close/>
                  <a:moveTo>
                    <a:pt x="126" y="206"/>
                  </a:moveTo>
                  <a:cubicBezTo>
                    <a:pt x="131" y="186"/>
                    <a:pt x="142" y="168"/>
                    <a:pt x="158" y="152"/>
                  </a:cubicBezTo>
                  <a:cubicBezTo>
                    <a:pt x="187" y="123"/>
                    <a:pt x="218" y="112"/>
                    <a:pt x="249" y="119"/>
                  </a:cubicBezTo>
                  <a:cubicBezTo>
                    <a:pt x="284" y="127"/>
                    <a:pt x="312" y="142"/>
                    <a:pt x="336" y="165"/>
                  </a:cubicBezTo>
                  <a:cubicBezTo>
                    <a:pt x="371" y="201"/>
                    <a:pt x="389" y="237"/>
                    <a:pt x="389" y="273"/>
                  </a:cubicBezTo>
                  <a:cubicBezTo>
                    <a:pt x="389" y="310"/>
                    <a:pt x="378" y="339"/>
                    <a:pt x="356" y="361"/>
                  </a:cubicBezTo>
                  <a:cubicBezTo>
                    <a:pt x="323" y="394"/>
                    <a:pt x="285" y="407"/>
                    <a:pt x="242" y="398"/>
                  </a:cubicBezTo>
                  <a:cubicBezTo>
                    <a:pt x="200" y="391"/>
                    <a:pt x="156" y="363"/>
                    <a:pt x="108" y="316"/>
                  </a:cubicBezTo>
                  <a:cubicBezTo>
                    <a:pt x="52" y="259"/>
                    <a:pt x="19" y="206"/>
                    <a:pt x="9" y="154"/>
                  </a:cubicBezTo>
                  <a:cubicBezTo>
                    <a:pt x="0" y="104"/>
                    <a:pt x="14" y="61"/>
                    <a:pt x="49" y="26"/>
                  </a:cubicBezTo>
                  <a:cubicBezTo>
                    <a:pt x="67" y="9"/>
                    <a:pt x="85" y="0"/>
                    <a:pt x="104" y="0"/>
                  </a:cubicBezTo>
                  <a:cubicBezTo>
                    <a:pt x="126" y="0"/>
                    <a:pt x="140" y="3"/>
                    <a:pt x="147" y="9"/>
                  </a:cubicBezTo>
                  <a:cubicBezTo>
                    <a:pt x="154" y="17"/>
                    <a:pt x="158" y="24"/>
                    <a:pt x="158" y="31"/>
                  </a:cubicBezTo>
                  <a:cubicBezTo>
                    <a:pt x="159" y="37"/>
                    <a:pt x="156" y="44"/>
                    <a:pt x="148" y="51"/>
                  </a:cubicBezTo>
                  <a:cubicBezTo>
                    <a:pt x="142" y="58"/>
                    <a:pt x="136" y="61"/>
                    <a:pt x="128" y="61"/>
                  </a:cubicBezTo>
                  <a:cubicBezTo>
                    <a:pt x="123" y="61"/>
                    <a:pt x="118" y="58"/>
                    <a:pt x="112" y="51"/>
                  </a:cubicBezTo>
                  <a:cubicBezTo>
                    <a:pt x="109" y="49"/>
                    <a:pt x="107" y="47"/>
                    <a:pt x="104" y="44"/>
                  </a:cubicBezTo>
                  <a:cubicBezTo>
                    <a:pt x="103" y="40"/>
                    <a:pt x="101" y="37"/>
                    <a:pt x="99" y="35"/>
                  </a:cubicBezTo>
                  <a:cubicBezTo>
                    <a:pt x="94" y="30"/>
                    <a:pt x="88" y="28"/>
                    <a:pt x="81" y="28"/>
                  </a:cubicBezTo>
                  <a:cubicBezTo>
                    <a:pt x="74" y="29"/>
                    <a:pt x="67" y="34"/>
                    <a:pt x="57" y="44"/>
                  </a:cubicBezTo>
                  <a:cubicBezTo>
                    <a:pt x="36" y="65"/>
                    <a:pt x="27" y="92"/>
                    <a:pt x="31" y="125"/>
                  </a:cubicBezTo>
                  <a:cubicBezTo>
                    <a:pt x="36" y="159"/>
                    <a:pt x="70" y="208"/>
                    <a:pt x="134" y="272"/>
                  </a:cubicBezTo>
                  <a:cubicBezTo>
                    <a:pt x="125" y="246"/>
                    <a:pt x="123" y="224"/>
                    <a:pt x="126" y="206"/>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1" name="Freeform 239"/>
            <p:cNvSpPr>
              <a:spLocks noEditPoints="1"/>
            </p:cNvSpPr>
            <p:nvPr/>
          </p:nvSpPr>
          <p:spPr bwMode="auto">
            <a:xfrm>
              <a:off x="1243" y="4976"/>
              <a:ext cx="38" cy="48"/>
            </a:xfrm>
            <a:custGeom>
              <a:avLst/>
              <a:gdLst>
                <a:gd name="T0" fmla="*/ 312 w 565"/>
                <a:gd name="T1" fmla="*/ 549 h 692"/>
                <a:gd name="T2" fmla="*/ 285 w 565"/>
                <a:gd name="T3" fmla="*/ 683 h 692"/>
                <a:gd name="T4" fmla="*/ 276 w 565"/>
                <a:gd name="T5" fmla="*/ 681 h 692"/>
                <a:gd name="T6" fmla="*/ 285 w 565"/>
                <a:gd name="T7" fmla="*/ 525 h 692"/>
                <a:gd name="T8" fmla="*/ 206 w 565"/>
                <a:gd name="T9" fmla="*/ 391 h 692"/>
                <a:gd name="T10" fmla="*/ 0 w 565"/>
                <a:gd name="T11" fmla="*/ 186 h 692"/>
                <a:gd name="T12" fmla="*/ 44 w 565"/>
                <a:gd name="T13" fmla="*/ 175 h 692"/>
                <a:gd name="T14" fmla="*/ 186 w 565"/>
                <a:gd name="T15" fmla="*/ 34 h 692"/>
                <a:gd name="T16" fmla="*/ 182 w 565"/>
                <a:gd name="T17" fmla="*/ 8 h 692"/>
                <a:gd name="T18" fmla="*/ 226 w 565"/>
                <a:gd name="T19" fmla="*/ 1 h 692"/>
                <a:gd name="T20" fmla="*/ 232 w 565"/>
                <a:gd name="T21" fmla="*/ 21 h 692"/>
                <a:gd name="T22" fmla="*/ 545 w 565"/>
                <a:gd name="T23" fmla="*/ 335 h 692"/>
                <a:gd name="T24" fmla="*/ 565 w 565"/>
                <a:gd name="T25" fmla="*/ 380 h 692"/>
                <a:gd name="T26" fmla="*/ 549 w 565"/>
                <a:gd name="T27" fmla="*/ 419 h 692"/>
                <a:gd name="T28" fmla="*/ 529 w 565"/>
                <a:gd name="T29" fmla="*/ 413 h 692"/>
                <a:gd name="T30" fmla="*/ 510 w 565"/>
                <a:gd name="T31" fmla="*/ 413 h 692"/>
                <a:gd name="T32" fmla="*/ 472 w 565"/>
                <a:gd name="T33" fmla="*/ 437 h 692"/>
                <a:gd name="T34" fmla="*/ 464 w 565"/>
                <a:gd name="T35" fmla="*/ 430 h 692"/>
                <a:gd name="T36" fmla="*/ 512 w 565"/>
                <a:gd name="T37" fmla="*/ 382 h 692"/>
                <a:gd name="T38" fmla="*/ 512 w 565"/>
                <a:gd name="T39" fmla="*/ 349 h 692"/>
                <a:gd name="T40" fmla="*/ 409 w 565"/>
                <a:gd name="T41" fmla="*/ 247 h 692"/>
                <a:gd name="T42" fmla="*/ 259 w 565"/>
                <a:gd name="T43" fmla="*/ 397 h 692"/>
                <a:gd name="T44" fmla="*/ 312 w 565"/>
                <a:gd name="T45" fmla="*/ 549 h 692"/>
                <a:gd name="T46" fmla="*/ 156 w 565"/>
                <a:gd name="T47" fmla="*/ 294 h 692"/>
                <a:gd name="T48" fmla="*/ 248 w 565"/>
                <a:gd name="T49" fmla="*/ 386 h 692"/>
                <a:gd name="T50" fmla="*/ 398 w 565"/>
                <a:gd name="T51" fmla="*/ 236 h 692"/>
                <a:gd name="T52" fmla="*/ 307 w 565"/>
                <a:gd name="T53" fmla="*/ 144 h 692"/>
                <a:gd name="T54" fmla="*/ 156 w 565"/>
                <a:gd name="T55" fmla="*/ 294 h 692"/>
                <a:gd name="T56" fmla="*/ 52 w 565"/>
                <a:gd name="T57" fmla="*/ 190 h 692"/>
                <a:gd name="T58" fmla="*/ 145 w 565"/>
                <a:gd name="T59" fmla="*/ 283 h 692"/>
                <a:gd name="T60" fmla="*/ 296 w 565"/>
                <a:gd name="T61" fmla="*/ 133 h 692"/>
                <a:gd name="T62" fmla="*/ 202 w 565"/>
                <a:gd name="T63" fmla="*/ 39 h 692"/>
                <a:gd name="T64" fmla="*/ 52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49"/>
                  </a:moveTo>
                  <a:cubicBezTo>
                    <a:pt x="312" y="596"/>
                    <a:pt x="303" y="640"/>
                    <a:pt x="285" y="683"/>
                  </a:cubicBezTo>
                  <a:cubicBezTo>
                    <a:pt x="279" y="692"/>
                    <a:pt x="276" y="691"/>
                    <a:pt x="276" y="681"/>
                  </a:cubicBezTo>
                  <a:cubicBezTo>
                    <a:pt x="291" y="616"/>
                    <a:pt x="295" y="564"/>
                    <a:pt x="285" y="525"/>
                  </a:cubicBezTo>
                  <a:cubicBezTo>
                    <a:pt x="273" y="476"/>
                    <a:pt x="246" y="432"/>
                    <a:pt x="206" y="391"/>
                  </a:cubicBezTo>
                  <a:lnTo>
                    <a:pt x="0" y="186"/>
                  </a:lnTo>
                  <a:lnTo>
                    <a:pt x="44" y="175"/>
                  </a:lnTo>
                  <a:lnTo>
                    <a:pt x="186" y="34"/>
                  </a:lnTo>
                  <a:lnTo>
                    <a:pt x="182" y="8"/>
                  </a:lnTo>
                  <a:lnTo>
                    <a:pt x="226" y="1"/>
                  </a:lnTo>
                  <a:cubicBezTo>
                    <a:pt x="240" y="0"/>
                    <a:pt x="241" y="6"/>
                    <a:pt x="232" y="21"/>
                  </a:cubicBezTo>
                  <a:lnTo>
                    <a:pt x="545" y="335"/>
                  </a:lnTo>
                  <a:cubicBezTo>
                    <a:pt x="559" y="348"/>
                    <a:pt x="565" y="363"/>
                    <a:pt x="565" y="380"/>
                  </a:cubicBezTo>
                  <a:cubicBezTo>
                    <a:pt x="565" y="395"/>
                    <a:pt x="560" y="408"/>
                    <a:pt x="549" y="419"/>
                  </a:cubicBezTo>
                  <a:cubicBezTo>
                    <a:pt x="544" y="424"/>
                    <a:pt x="537" y="422"/>
                    <a:pt x="529" y="413"/>
                  </a:cubicBezTo>
                  <a:cubicBezTo>
                    <a:pt x="524" y="409"/>
                    <a:pt x="518" y="409"/>
                    <a:pt x="510" y="413"/>
                  </a:cubicBezTo>
                  <a:lnTo>
                    <a:pt x="472" y="437"/>
                  </a:lnTo>
                  <a:cubicBezTo>
                    <a:pt x="462" y="440"/>
                    <a:pt x="460" y="437"/>
                    <a:pt x="464" y="430"/>
                  </a:cubicBezTo>
                  <a:lnTo>
                    <a:pt x="512" y="382"/>
                  </a:lnTo>
                  <a:cubicBezTo>
                    <a:pt x="523" y="371"/>
                    <a:pt x="523" y="360"/>
                    <a:pt x="512" y="349"/>
                  </a:cubicBezTo>
                  <a:lnTo>
                    <a:pt x="409" y="247"/>
                  </a:lnTo>
                  <a:lnTo>
                    <a:pt x="259" y="397"/>
                  </a:lnTo>
                  <a:cubicBezTo>
                    <a:pt x="295" y="442"/>
                    <a:pt x="312" y="493"/>
                    <a:pt x="312" y="549"/>
                  </a:cubicBezTo>
                  <a:close/>
                  <a:moveTo>
                    <a:pt x="156" y="294"/>
                  </a:moveTo>
                  <a:lnTo>
                    <a:pt x="248" y="386"/>
                  </a:lnTo>
                  <a:lnTo>
                    <a:pt x="398" y="236"/>
                  </a:lnTo>
                  <a:lnTo>
                    <a:pt x="307" y="144"/>
                  </a:lnTo>
                  <a:lnTo>
                    <a:pt x="156" y="294"/>
                  </a:lnTo>
                  <a:close/>
                  <a:moveTo>
                    <a:pt x="52" y="190"/>
                  </a:moveTo>
                  <a:lnTo>
                    <a:pt x="145" y="283"/>
                  </a:lnTo>
                  <a:lnTo>
                    <a:pt x="296" y="133"/>
                  </a:lnTo>
                  <a:lnTo>
                    <a:pt x="202" y="39"/>
                  </a:lnTo>
                  <a:lnTo>
                    <a:pt x="52"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2" name="Freeform 240"/>
            <p:cNvSpPr>
              <a:spLocks noEditPoints="1"/>
            </p:cNvSpPr>
            <p:nvPr/>
          </p:nvSpPr>
          <p:spPr bwMode="auto">
            <a:xfrm>
              <a:off x="1360" y="5088"/>
              <a:ext cx="82" cy="71"/>
            </a:xfrm>
            <a:custGeom>
              <a:avLst/>
              <a:gdLst>
                <a:gd name="T0" fmla="*/ 628 w 1222"/>
                <a:gd name="T1" fmla="*/ 621 h 1039"/>
                <a:gd name="T2" fmla="*/ 567 w 1222"/>
                <a:gd name="T3" fmla="*/ 975 h 1039"/>
                <a:gd name="T4" fmla="*/ 396 w 1222"/>
                <a:gd name="T5" fmla="*/ 852 h 1039"/>
                <a:gd name="T6" fmla="*/ 198 w 1222"/>
                <a:gd name="T7" fmla="*/ 1028 h 1039"/>
                <a:gd name="T8" fmla="*/ 180 w 1222"/>
                <a:gd name="T9" fmla="*/ 636 h 1039"/>
                <a:gd name="T10" fmla="*/ 0 w 1222"/>
                <a:gd name="T11" fmla="*/ 794 h 1039"/>
                <a:gd name="T12" fmla="*/ 312 w 1222"/>
                <a:gd name="T13" fmla="*/ 427 h 1039"/>
                <a:gd name="T14" fmla="*/ 385 w 1222"/>
                <a:gd name="T15" fmla="*/ 430 h 1039"/>
                <a:gd name="T16" fmla="*/ 409 w 1222"/>
                <a:gd name="T17" fmla="*/ 817 h 1039"/>
                <a:gd name="T18" fmla="*/ 554 w 1222"/>
                <a:gd name="T19" fmla="*/ 617 h 1039"/>
                <a:gd name="T20" fmla="*/ 413 w 1222"/>
                <a:gd name="T21" fmla="*/ 517 h 1039"/>
                <a:gd name="T22" fmla="*/ 437 w 1222"/>
                <a:gd name="T23" fmla="*/ 746 h 1039"/>
                <a:gd name="T24" fmla="*/ 347 w 1222"/>
                <a:gd name="T25" fmla="*/ 528 h 1039"/>
                <a:gd name="T26" fmla="*/ 81 w 1222"/>
                <a:gd name="T27" fmla="*/ 808 h 1039"/>
                <a:gd name="T28" fmla="*/ 266 w 1222"/>
                <a:gd name="T29" fmla="*/ 883 h 1039"/>
                <a:gd name="T30" fmla="*/ 81 w 1222"/>
                <a:gd name="T31" fmla="*/ 819 h 1039"/>
                <a:gd name="T32" fmla="*/ 679 w 1222"/>
                <a:gd name="T33" fmla="*/ 463 h 1039"/>
                <a:gd name="T34" fmla="*/ 827 w 1222"/>
                <a:gd name="T35" fmla="*/ 737 h 1039"/>
                <a:gd name="T36" fmla="*/ 695 w 1222"/>
                <a:gd name="T37" fmla="*/ 528 h 1039"/>
                <a:gd name="T38" fmla="*/ 576 w 1222"/>
                <a:gd name="T39" fmla="*/ 353 h 1039"/>
                <a:gd name="T40" fmla="*/ 683 w 1222"/>
                <a:gd name="T41" fmla="*/ 141 h 1039"/>
                <a:gd name="T42" fmla="*/ 666 w 1222"/>
                <a:gd name="T43" fmla="*/ 62 h 1039"/>
                <a:gd name="T44" fmla="*/ 703 w 1222"/>
                <a:gd name="T45" fmla="*/ 113 h 1039"/>
                <a:gd name="T46" fmla="*/ 860 w 1222"/>
                <a:gd name="T47" fmla="*/ 69 h 1039"/>
                <a:gd name="T48" fmla="*/ 921 w 1222"/>
                <a:gd name="T49" fmla="*/ 5 h 1039"/>
                <a:gd name="T50" fmla="*/ 772 w 1222"/>
                <a:gd name="T51" fmla="*/ 179 h 1039"/>
                <a:gd name="T52" fmla="*/ 908 w 1222"/>
                <a:gd name="T53" fmla="*/ 131 h 1039"/>
                <a:gd name="T54" fmla="*/ 958 w 1222"/>
                <a:gd name="T55" fmla="*/ 144 h 1039"/>
                <a:gd name="T56" fmla="*/ 1154 w 1222"/>
                <a:gd name="T57" fmla="*/ 300 h 1039"/>
                <a:gd name="T58" fmla="*/ 1128 w 1222"/>
                <a:gd name="T59" fmla="*/ 208 h 1039"/>
                <a:gd name="T60" fmla="*/ 1181 w 1222"/>
                <a:gd name="T61" fmla="*/ 273 h 1039"/>
                <a:gd name="T62" fmla="*/ 1222 w 1222"/>
                <a:gd name="T63" fmla="*/ 302 h 1039"/>
                <a:gd name="T64" fmla="*/ 1009 w 1222"/>
                <a:gd name="T65" fmla="*/ 353 h 1039"/>
                <a:gd name="T66" fmla="*/ 982 w 1222"/>
                <a:gd name="T67" fmla="*/ 568 h 1039"/>
                <a:gd name="T68" fmla="*/ 750 w 1222"/>
                <a:gd name="T69" fmla="*/ 201 h 1039"/>
                <a:gd name="T70" fmla="*/ 668 w 1222"/>
                <a:gd name="T71" fmla="*/ 452 h 1039"/>
                <a:gd name="T72" fmla="*/ 750 w 1222"/>
                <a:gd name="T73" fmla="*/ 337 h 1039"/>
                <a:gd name="T74" fmla="*/ 800 w 1222"/>
                <a:gd name="T75" fmla="*/ 353 h 1039"/>
                <a:gd name="T76" fmla="*/ 917 w 1222"/>
                <a:gd name="T77" fmla="*/ 540 h 1039"/>
                <a:gd name="T78" fmla="*/ 866 w 1222"/>
                <a:gd name="T79" fmla="*/ 555 h 1039"/>
                <a:gd name="T80" fmla="*/ 816 w 1222"/>
                <a:gd name="T81" fmla="*/ 572 h 1039"/>
                <a:gd name="T82" fmla="*/ 875 w 1222"/>
                <a:gd name="T83" fmla="*/ 491 h 1039"/>
                <a:gd name="T84" fmla="*/ 679 w 1222"/>
                <a:gd name="T85" fmla="*/ 463 h 1039"/>
                <a:gd name="T86" fmla="*/ 723 w 1222"/>
                <a:gd name="T87" fmla="*/ 53 h 1039"/>
                <a:gd name="T88" fmla="*/ 829 w 1222"/>
                <a:gd name="T89" fmla="*/ 23 h 1039"/>
                <a:gd name="T90" fmla="*/ 804 w 1222"/>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2" h="1039">
                  <a:moveTo>
                    <a:pt x="615" y="608"/>
                  </a:moveTo>
                  <a:cubicBezTo>
                    <a:pt x="628" y="607"/>
                    <a:pt x="632" y="611"/>
                    <a:pt x="628" y="621"/>
                  </a:cubicBezTo>
                  <a:lnTo>
                    <a:pt x="420" y="828"/>
                  </a:lnTo>
                  <a:lnTo>
                    <a:pt x="567" y="975"/>
                  </a:lnTo>
                  <a:cubicBezTo>
                    <a:pt x="566" y="1006"/>
                    <a:pt x="558" y="1014"/>
                    <a:pt x="545" y="1001"/>
                  </a:cubicBezTo>
                  <a:lnTo>
                    <a:pt x="396" y="852"/>
                  </a:lnTo>
                  <a:lnTo>
                    <a:pt x="209" y="1039"/>
                  </a:lnTo>
                  <a:lnTo>
                    <a:pt x="198" y="1028"/>
                  </a:lnTo>
                  <a:lnTo>
                    <a:pt x="385" y="841"/>
                  </a:lnTo>
                  <a:lnTo>
                    <a:pt x="180" y="636"/>
                  </a:lnTo>
                  <a:lnTo>
                    <a:pt x="11" y="805"/>
                  </a:lnTo>
                  <a:lnTo>
                    <a:pt x="0" y="794"/>
                  </a:lnTo>
                  <a:lnTo>
                    <a:pt x="312" y="482"/>
                  </a:lnTo>
                  <a:lnTo>
                    <a:pt x="312" y="427"/>
                  </a:lnTo>
                  <a:lnTo>
                    <a:pt x="373" y="418"/>
                  </a:lnTo>
                  <a:cubicBezTo>
                    <a:pt x="386" y="416"/>
                    <a:pt x="390" y="421"/>
                    <a:pt x="385" y="430"/>
                  </a:cubicBezTo>
                  <a:lnTo>
                    <a:pt x="204" y="612"/>
                  </a:lnTo>
                  <a:lnTo>
                    <a:pt x="409" y="817"/>
                  </a:lnTo>
                  <a:lnTo>
                    <a:pt x="554" y="672"/>
                  </a:lnTo>
                  <a:lnTo>
                    <a:pt x="554" y="617"/>
                  </a:lnTo>
                  <a:lnTo>
                    <a:pt x="615" y="608"/>
                  </a:lnTo>
                  <a:close/>
                  <a:moveTo>
                    <a:pt x="413" y="517"/>
                  </a:moveTo>
                  <a:cubicBezTo>
                    <a:pt x="433" y="517"/>
                    <a:pt x="428" y="527"/>
                    <a:pt x="400" y="548"/>
                  </a:cubicBezTo>
                  <a:cubicBezTo>
                    <a:pt x="418" y="617"/>
                    <a:pt x="431" y="684"/>
                    <a:pt x="437" y="746"/>
                  </a:cubicBezTo>
                  <a:cubicBezTo>
                    <a:pt x="434" y="753"/>
                    <a:pt x="431" y="754"/>
                    <a:pt x="428" y="748"/>
                  </a:cubicBezTo>
                  <a:cubicBezTo>
                    <a:pt x="408" y="672"/>
                    <a:pt x="381" y="599"/>
                    <a:pt x="347" y="528"/>
                  </a:cubicBezTo>
                  <a:lnTo>
                    <a:pt x="413" y="517"/>
                  </a:lnTo>
                  <a:close/>
                  <a:moveTo>
                    <a:pt x="81" y="808"/>
                  </a:moveTo>
                  <a:cubicBezTo>
                    <a:pt x="160" y="797"/>
                    <a:pt x="219" y="810"/>
                    <a:pt x="255" y="847"/>
                  </a:cubicBezTo>
                  <a:cubicBezTo>
                    <a:pt x="271" y="863"/>
                    <a:pt x="275" y="875"/>
                    <a:pt x="266" y="883"/>
                  </a:cubicBezTo>
                  <a:cubicBezTo>
                    <a:pt x="259" y="891"/>
                    <a:pt x="249" y="891"/>
                    <a:pt x="237" y="883"/>
                  </a:cubicBezTo>
                  <a:cubicBezTo>
                    <a:pt x="193" y="844"/>
                    <a:pt x="141" y="823"/>
                    <a:pt x="81" y="819"/>
                  </a:cubicBezTo>
                  <a:cubicBezTo>
                    <a:pt x="71" y="817"/>
                    <a:pt x="71" y="813"/>
                    <a:pt x="81" y="808"/>
                  </a:cubicBezTo>
                  <a:close/>
                  <a:moveTo>
                    <a:pt x="679" y="463"/>
                  </a:moveTo>
                  <a:lnTo>
                    <a:pt x="716" y="500"/>
                  </a:lnTo>
                  <a:cubicBezTo>
                    <a:pt x="777" y="561"/>
                    <a:pt x="814" y="640"/>
                    <a:pt x="827" y="737"/>
                  </a:cubicBezTo>
                  <a:cubicBezTo>
                    <a:pt x="825" y="746"/>
                    <a:pt x="821" y="748"/>
                    <a:pt x="816" y="740"/>
                  </a:cubicBezTo>
                  <a:cubicBezTo>
                    <a:pt x="791" y="654"/>
                    <a:pt x="750" y="583"/>
                    <a:pt x="695" y="528"/>
                  </a:cubicBezTo>
                  <a:lnTo>
                    <a:pt x="530" y="363"/>
                  </a:lnTo>
                  <a:lnTo>
                    <a:pt x="576" y="353"/>
                  </a:lnTo>
                  <a:lnTo>
                    <a:pt x="738" y="192"/>
                  </a:lnTo>
                  <a:cubicBezTo>
                    <a:pt x="718" y="175"/>
                    <a:pt x="700" y="158"/>
                    <a:pt x="683" y="141"/>
                  </a:cubicBezTo>
                  <a:lnTo>
                    <a:pt x="629" y="87"/>
                  </a:lnTo>
                  <a:lnTo>
                    <a:pt x="666" y="62"/>
                  </a:lnTo>
                  <a:cubicBezTo>
                    <a:pt x="680" y="56"/>
                    <a:pt x="684" y="65"/>
                    <a:pt x="679" y="89"/>
                  </a:cubicBezTo>
                  <a:lnTo>
                    <a:pt x="703" y="113"/>
                  </a:lnTo>
                  <a:cubicBezTo>
                    <a:pt x="720" y="130"/>
                    <a:pt x="739" y="149"/>
                    <a:pt x="761" y="168"/>
                  </a:cubicBezTo>
                  <a:lnTo>
                    <a:pt x="860" y="69"/>
                  </a:lnTo>
                  <a:lnTo>
                    <a:pt x="860" y="14"/>
                  </a:lnTo>
                  <a:lnTo>
                    <a:pt x="921" y="5"/>
                  </a:lnTo>
                  <a:cubicBezTo>
                    <a:pt x="934" y="4"/>
                    <a:pt x="939" y="8"/>
                    <a:pt x="934" y="18"/>
                  </a:cubicBezTo>
                  <a:lnTo>
                    <a:pt x="772" y="179"/>
                  </a:lnTo>
                  <a:cubicBezTo>
                    <a:pt x="849" y="241"/>
                    <a:pt x="915" y="283"/>
                    <a:pt x="971" y="304"/>
                  </a:cubicBezTo>
                  <a:cubicBezTo>
                    <a:pt x="956" y="245"/>
                    <a:pt x="935" y="188"/>
                    <a:pt x="908" y="131"/>
                  </a:cubicBezTo>
                  <a:lnTo>
                    <a:pt x="958" y="115"/>
                  </a:lnTo>
                  <a:cubicBezTo>
                    <a:pt x="977" y="110"/>
                    <a:pt x="977" y="120"/>
                    <a:pt x="958" y="144"/>
                  </a:cubicBezTo>
                  <a:cubicBezTo>
                    <a:pt x="978" y="202"/>
                    <a:pt x="994" y="259"/>
                    <a:pt x="1004" y="315"/>
                  </a:cubicBezTo>
                  <a:cubicBezTo>
                    <a:pt x="1066" y="326"/>
                    <a:pt x="1116" y="321"/>
                    <a:pt x="1154" y="300"/>
                  </a:cubicBezTo>
                  <a:cubicBezTo>
                    <a:pt x="1162" y="294"/>
                    <a:pt x="1165" y="287"/>
                    <a:pt x="1161" y="278"/>
                  </a:cubicBezTo>
                  <a:lnTo>
                    <a:pt x="1128" y="208"/>
                  </a:lnTo>
                  <a:cubicBezTo>
                    <a:pt x="1128" y="199"/>
                    <a:pt x="1131" y="197"/>
                    <a:pt x="1137" y="203"/>
                  </a:cubicBezTo>
                  <a:lnTo>
                    <a:pt x="1181" y="273"/>
                  </a:lnTo>
                  <a:cubicBezTo>
                    <a:pt x="1190" y="281"/>
                    <a:pt x="1197" y="285"/>
                    <a:pt x="1203" y="284"/>
                  </a:cubicBezTo>
                  <a:cubicBezTo>
                    <a:pt x="1216" y="286"/>
                    <a:pt x="1222" y="292"/>
                    <a:pt x="1222" y="302"/>
                  </a:cubicBezTo>
                  <a:cubicBezTo>
                    <a:pt x="1221" y="308"/>
                    <a:pt x="1216" y="314"/>
                    <a:pt x="1207" y="320"/>
                  </a:cubicBezTo>
                  <a:cubicBezTo>
                    <a:pt x="1158" y="355"/>
                    <a:pt x="1092" y="366"/>
                    <a:pt x="1009" y="353"/>
                  </a:cubicBezTo>
                  <a:cubicBezTo>
                    <a:pt x="1015" y="430"/>
                    <a:pt x="1010" y="503"/>
                    <a:pt x="993" y="572"/>
                  </a:cubicBezTo>
                  <a:cubicBezTo>
                    <a:pt x="986" y="578"/>
                    <a:pt x="983" y="577"/>
                    <a:pt x="982" y="568"/>
                  </a:cubicBezTo>
                  <a:cubicBezTo>
                    <a:pt x="991" y="495"/>
                    <a:pt x="991" y="421"/>
                    <a:pt x="980" y="346"/>
                  </a:cubicBezTo>
                  <a:cubicBezTo>
                    <a:pt x="908" y="318"/>
                    <a:pt x="831" y="270"/>
                    <a:pt x="750" y="201"/>
                  </a:cubicBezTo>
                  <a:lnTo>
                    <a:pt x="584" y="368"/>
                  </a:lnTo>
                  <a:lnTo>
                    <a:pt x="668" y="452"/>
                  </a:lnTo>
                  <a:lnTo>
                    <a:pt x="752" y="368"/>
                  </a:lnTo>
                  <a:lnTo>
                    <a:pt x="750" y="337"/>
                  </a:lnTo>
                  <a:lnTo>
                    <a:pt x="796" y="328"/>
                  </a:lnTo>
                  <a:cubicBezTo>
                    <a:pt x="815" y="319"/>
                    <a:pt x="816" y="328"/>
                    <a:pt x="800" y="353"/>
                  </a:cubicBezTo>
                  <a:cubicBezTo>
                    <a:pt x="839" y="395"/>
                    <a:pt x="874" y="436"/>
                    <a:pt x="904" y="476"/>
                  </a:cubicBezTo>
                  <a:cubicBezTo>
                    <a:pt x="920" y="497"/>
                    <a:pt x="925" y="518"/>
                    <a:pt x="917" y="540"/>
                  </a:cubicBezTo>
                  <a:cubicBezTo>
                    <a:pt x="910" y="560"/>
                    <a:pt x="901" y="565"/>
                    <a:pt x="892" y="555"/>
                  </a:cubicBezTo>
                  <a:cubicBezTo>
                    <a:pt x="887" y="550"/>
                    <a:pt x="878" y="550"/>
                    <a:pt x="866" y="555"/>
                  </a:cubicBezTo>
                  <a:lnTo>
                    <a:pt x="820" y="579"/>
                  </a:lnTo>
                  <a:cubicBezTo>
                    <a:pt x="815" y="579"/>
                    <a:pt x="814" y="577"/>
                    <a:pt x="816" y="572"/>
                  </a:cubicBezTo>
                  <a:lnTo>
                    <a:pt x="871" y="531"/>
                  </a:lnTo>
                  <a:cubicBezTo>
                    <a:pt x="885" y="520"/>
                    <a:pt x="886" y="507"/>
                    <a:pt x="875" y="491"/>
                  </a:cubicBezTo>
                  <a:cubicBezTo>
                    <a:pt x="848" y="454"/>
                    <a:pt x="814" y="414"/>
                    <a:pt x="772" y="370"/>
                  </a:cubicBezTo>
                  <a:lnTo>
                    <a:pt x="679" y="463"/>
                  </a:lnTo>
                  <a:close/>
                  <a:moveTo>
                    <a:pt x="804" y="49"/>
                  </a:moveTo>
                  <a:cubicBezTo>
                    <a:pt x="782" y="42"/>
                    <a:pt x="755" y="43"/>
                    <a:pt x="723" y="53"/>
                  </a:cubicBezTo>
                  <a:cubicBezTo>
                    <a:pt x="716" y="55"/>
                    <a:pt x="713" y="53"/>
                    <a:pt x="716" y="45"/>
                  </a:cubicBezTo>
                  <a:cubicBezTo>
                    <a:pt x="768" y="7"/>
                    <a:pt x="806" y="0"/>
                    <a:pt x="829" y="23"/>
                  </a:cubicBezTo>
                  <a:cubicBezTo>
                    <a:pt x="837" y="31"/>
                    <a:pt x="837" y="38"/>
                    <a:pt x="829" y="45"/>
                  </a:cubicBezTo>
                  <a:cubicBezTo>
                    <a:pt x="823" y="51"/>
                    <a:pt x="815" y="53"/>
                    <a:pt x="804"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3" name="Freeform 241"/>
            <p:cNvSpPr>
              <a:spLocks noEditPoints="1"/>
            </p:cNvSpPr>
            <p:nvPr/>
          </p:nvSpPr>
          <p:spPr bwMode="auto">
            <a:xfrm>
              <a:off x="1426" y="5055"/>
              <a:ext cx="43" cy="48"/>
            </a:xfrm>
            <a:custGeom>
              <a:avLst/>
              <a:gdLst>
                <a:gd name="T0" fmla="*/ 179 w 646"/>
                <a:gd name="T1" fmla="*/ 307 h 690"/>
                <a:gd name="T2" fmla="*/ 53 w 646"/>
                <a:gd name="T3" fmla="*/ 298 h 690"/>
                <a:gd name="T4" fmla="*/ 42 w 646"/>
                <a:gd name="T5" fmla="*/ 393 h 690"/>
                <a:gd name="T6" fmla="*/ 88 w 646"/>
                <a:gd name="T7" fmla="*/ 414 h 690"/>
                <a:gd name="T8" fmla="*/ 88 w 646"/>
                <a:gd name="T9" fmla="*/ 450 h 690"/>
                <a:gd name="T10" fmla="*/ 36 w 646"/>
                <a:gd name="T11" fmla="*/ 447 h 690"/>
                <a:gd name="T12" fmla="*/ 44 w 646"/>
                <a:gd name="T13" fmla="*/ 281 h 690"/>
                <a:gd name="T14" fmla="*/ 207 w 646"/>
                <a:gd name="T15" fmla="*/ 272 h 690"/>
                <a:gd name="T16" fmla="*/ 251 w 646"/>
                <a:gd name="T17" fmla="*/ 401 h 690"/>
                <a:gd name="T18" fmla="*/ 262 w 646"/>
                <a:gd name="T19" fmla="*/ 643 h 690"/>
                <a:gd name="T20" fmla="*/ 385 w 646"/>
                <a:gd name="T21" fmla="*/ 494 h 690"/>
                <a:gd name="T22" fmla="*/ 372 w 646"/>
                <a:gd name="T23" fmla="*/ 430 h 690"/>
                <a:gd name="T24" fmla="*/ 269 w 646"/>
                <a:gd name="T25" fmla="*/ 690 h 690"/>
                <a:gd name="T26" fmla="*/ 233 w 646"/>
                <a:gd name="T27" fmla="*/ 595 h 690"/>
                <a:gd name="T28" fmla="*/ 216 w 646"/>
                <a:gd name="T29" fmla="*/ 373 h 690"/>
                <a:gd name="T30" fmla="*/ 454 w 646"/>
                <a:gd name="T31" fmla="*/ 356 h 690"/>
                <a:gd name="T32" fmla="*/ 588 w 646"/>
                <a:gd name="T33" fmla="*/ 354 h 690"/>
                <a:gd name="T34" fmla="*/ 589 w 646"/>
                <a:gd name="T35" fmla="*/ 224 h 690"/>
                <a:gd name="T36" fmla="*/ 415 w 646"/>
                <a:gd name="T37" fmla="*/ 225 h 690"/>
                <a:gd name="T38" fmla="*/ 549 w 646"/>
                <a:gd name="T39" fmla="*/ 158 h 690"/>
                <a:gd name="T40" fmla="*/ 644 w 646"/>
                <a:gd name="T41" fmla="*/ 275 h 690"/>
                <a:gd name="T42" fmla="*/ 511 w 646"/>
                <a:gd name="T43" fmla="*/ 409 h 690"/>
                <a:gd name="T44" fmla="*/ 389 w 646"/>
                <a:gd name="T45" fmla="*/ 314 h 690"/>
                <a:gd name="T46" fmla="*/ 323 w 646"/>
                <a:gd name="T47" fmla="*/ 236 h 690"/>
                <a:gd name="T48" fmla="*/ 239 w 646"/>
                <a:gd name="T49" fmla="*/ 130 h 690"/>
                <a:gd name="T50" fmla="*/ 367 w 646"/>
                <a:gd name="T51" fmla="*/ 2 h 690"/>
                <a:gd name="T52" fmla="*/ 470 w 646"/>
                <a:gd name="T53" fmla="*/ 86 h 690"/>
                <a:gd name="T54" fmla="*/ 549 w 646"/>
                <a:gd name="T55" fmla="*/ 158 h 690"/>
                <a:gd name="T56" fmla="*/ 421 w 646"/>
                <a:gd name="T57" fmla="*/ 59 h 690"/>
                <a:gd name="T58" fmla="*/ 296 w 646"/>
                <a:gd name="T59" fmla="*/ 55 h 690"/>
                <a:gd name="T60" fmla="*/ 289 w 646"/>
                <a:gd name="T61" fmla="*/ 176 h 690"/>
                <a:gd name="T62" fmla="*/ 443 w 646"/>
                <a:gd name="T63" fmla="*/ 169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6" h="690">
                  <a:moveTo>
                    <a:pt x="216" y="373"/>
                  </a:moveTo>
                  <a:cubicBezTo>
                    <a:pt x="208" y="345"/>
                    <a:pt x="195" y="323"/>
                    <a:pt x="179" y="307"/>
                  </a:cubicBezTo>
                  <a:cubicBezTo>
                    <a:pt x="157" y="285"/>
                    <a:pt x="135" y="273"/>
                    <a:pt x="113" y="270"/>
                  </a:cubicBezTo>
                  <a:cubicBezTo>
                    <a:pt x="93" y="269"/>
                    <a:pt x="72" y="278"/>
                    <a:pt x="53" y="298"/>
                  </a:cubicBezTo>
                  <a:cubicBezTo>
                    <a:pt x="37" y="314"/>
                    <a:pt x="28" y="330"/>
                    <a:pt x="25" y="348"/>
                  </a:cubicBezTo>
                  <a:cubicBezTo>
                    <a:pt x="23" y="365"/>
                    <a:pt x="28" y="380"/>
                    <a:pt x="42" y="393"/>
                  </a:cubicBezTo>
                  <a:cubicBezTo>
                    <a:pt x="49" y="401"/>
                    <a:pt x="57" y="405"/>
                    <a:pt x="66" y="406"/>
                  </a:cubicBezTo>
                  <a:cubicBezTo>
                    <a:pt x="75" y="406"/>
                    <a:pt x="83" y="409"/>
                    <a:pt x="88" y="414"/>
                  </a:cubicBezTo>
                  <a:cubicBezTo>
                    <a:pt x="94" y="420"/>
                    <a:pt x="96" y="426"/>
                    <a:pt x="95" y="432"/>
                  </a:cubicBezTo>
                  <a:cubicBezTo>
                    <a:pt x="96" y="438"/>
                    <a:pt x="94" y="444"/>
                    <a:pt x="88" y="450"/>
                  </a:cubicBezTo>
                  <a:cubicBezTo>
                    <a:pt x="80" y="458"/>
                    <a:pt x="72" y="461"/>
                    <a:pt x="62" y="461"/>
                  </a:cubicBezTo>
                  <a:cubicBezTo>
                    <a:pt x="55" y="461"/>
                    <a:pt x="46" y="456"/>
                    <a:pt x="36" y="447"/>
                  </a:cubicBezTo>
                  <a:cubicBezTo>
                    <a:pt x="11" y="421"/>
                    <a:pt x="0" y="392"/>
                    <a:pt x="5" y="360"/>
                  </a:cubicBezTo>
                  <a:cubicBezTo>
                    <a:pt x="10" y="329"/>
                    <a:pt x="23" y="302"/>
                    <a:pt x="44" y="281"/>
                  </a:cubicBezTo>
                  <a:cubicBezTo>
                    <a:pt x="73" y="252"/>
                    <a:pt x="102" y="238"/>
                    <a:pt x="130" y="239"/>
                  </a:cubicBezTo>
                  <a:cubicBezTo>
                    <a:pt x="160" y="241"/>
                    <a:pt x="186" y="252"/>
                    <a:pt x="207" y="272"/>
                  </a:cubicBezTo>
                  <a:cubicBezTo>
                    <a:pt x="220" y="286"/>
                    <a:pt x="231" y="304"/>
                    <a:pt x="240" y="327"/>
                  </a:cubicBezTo>
                  <a:cubicBezTo>
                    <a:pt x="248" y="351"/>
                    <a:pt x="252" y="375"/>
                    <a:pt x="251" y="401"/>
                  </a:cubicBezTo>
                  <a:cubicBezTo>
                    <a:pt x="250" y="485"/>
                    <a:pt x="250" y="540"/>
                    <a:pt x="251" y="566"/>
                  </a:cubicBezTo>
                  <a:cubicBezTo>
                    <a:pt x="253" y="602"/>
                    <a:pt x="257" y="628"/>
                    <a:pt x="262" y="643"/>
                  </a:cubicBezTo>
                  <a:lnTo>
                    <a:pt x="370" y="535"/>
                  </a:lnTo>
                  <a:cubicBezTo>
                    <a:pt x="381" y="524"/>
                    <a:pt x="386" y="510"/>
                    <a:pt x="385" y="494"/>
                  </a:cubicBezTo>
                  <a:cubicBezTo>
                    <a:pt x="384" y="478"/>
                    <a:pt x="376" y="461"/>
                    <a:pt x="361" y="441"/>
                  </a:cubicBezTo>
                  <a:lnTo>
                    <a:pt x="372" y="430"/>
                  </a:lnTo>
                  <a:lnTo>
                    <a:pt x="440" y="520"/>
                  </a:lnTo>
                  <a:lnTo>
                    <a:pt x="269" y="690"/>
                  </a:lnTo>
                  <a:lnTo>
                    <a:pt x="245" y="667"/>
                  </a:lnTo>
                  <a:cubicBezTo>
                    <a:pt x="239" y="646"/>
                    <a:pt x="235" y="622"/>
                    <a:pt x="233" y="595"/>
                  </a:cubicBezTo>
                  <a:cubicBezTo>
                    <a:pt x="230" y="571"/>
                    <a:pt x="229" y="532"/>
                    <a:pt x="229" y="478"/>
                  </a:cubicBezTo>
                  <a:cubicBezTo>
                    <a:pt x="229" y="436"/>
                    <a:pt x="225" y="401"/>
                    <a:pt x="216" y="373"/>
                  </a:cubicBezTo>
                  <a:close/>
                  <a:moveTo>
                    <a:pt x="417" y="297"/>
                  </a:moveTo>
                  <a:cubicBezTo>
                    <a:pt x="423" y="318"/>
                    <a:pt x="435" y="337"/>
                    <a:pt x="454" y="356"/>
                  </a:cubicBezTo>
                  <a:cubicBezTo>
                    <a:pt x="474" y="376"/>
                    <a:pt x="496" y="386"/>
                    <a:pt x="520" y="385"/>
                  </a:cubicBezTo>
                  <a:cubicBezTo>
                    <a:pt x="545" y="384"/>
                    <a:pt x="568" y="373"/>
                    <a:pt x="588" y="354"/>
                  </a:cubicBezTo>
                  <a:cubicBezTo>
                    <a:pt x="611" y="331"/>
                    <a:pt x="621" y="308"/>
                    <a:pt x="619" y="286"/>
                  </a:cubicBezTo>
                  <a:cubicBezTo>
                    <a:pt x="616" y="262"/>
                    <a:pt x="607" y="241"/>
                    <a:pt x="589" y="224"/>
                  </a:cubicBezTo>
                  <a:cubicBezTo>
                    <a:pt x="574" y="208"/>
                    <a:pt x="551" y="200"/>
                    <a:pt x="522" y="200"/>
                  </a:cubicBezTo>
                  <a:cubicBezTo>
                    <a:pt x="492" y="200"/>
                    <a:pt x="457" y="208"/>
                    <a:pt x="415" y="225"/>
                  </a:cubicBezTo>
                  <a:cubicBezTo>
                    <a:pt x="410" y="252"/>
                    <a:pt x="411" y="276"/>
                    <a:pt x="417" y="297"/>
                  </a:cubicBezTo>
                  <a:close/>
                  <a:moveTo>
                    <a:pt x="549" y="158"/>
                  </a:moveTo>
                  <a:cubicBezTo>
                    <a:pt x="574" y="163"/>
                    <a:pt x="594" y="174"/>
                    <a:pt x="611" y="191"/>
                  </a:cubicBezTo>
                  <a:cubicBezTo>
                    <a:pt x="635" y="214"/>
                    <a:pt x="646" y="242"/>
                    <a:pt x="644" y="275"/>
                  </a:cubicBezTo>
                  <a:cubicBezTo>
                    <a:pt x="643" y="308"/>
                    <a:pt x="629" y="339"/>
                    <a:pt x="600" y="367"/>
                  </a:cubicBezTo>
                  <a:cubicBezTo>
                    <a:pt x="575" y="392"/>
                    <a:pt x="545" y="406"/>
                    <a:pt x="511" y="409"/>
                  </a:cubicBezTo>
                  <a:cubicBezTo>
                    <a:pt x="476" y="411"/>
                    <a:pt x="449" y="402"/>
                    <a:pt x="428" y="381"/>
                  </a:cubicBezTo>
                  <a:cubicBezTo>
                    <a:pt x="406" y="359"/>
                    <a:pt x="393" y="337"/>
                    <a:pt x="389" y="314"/>
                  </a:cubicBezTo>
                  <a:cubicBezTo>
                    <a:pt x="385" y="289"/>
                    <a:pt x="387" y="261"/>
                    <a:pt x="397" y="229"/>
                  </a:cubicBezTo>
                  <a:cubicBezTo>
                    <a:pt x="371" y="238"/>
                    <a:pt x="347" y="240"/>
                    <a:pt x="323" y="236"/>
                  </a:cubicBezTo>
                  <a:cubicBezTo>
                    <a:pt x="303" y="233"/>
                    <a:pt x="284" y="223"/>
                    <a:pt x="268" y="207"/>
                  </a:cubicBezTo>
                  <a:cubicBezTo>
                    <a:pt x="248" y="186"/>
                    <a:pt x="238" y="161"/>
                    <a:pt x="239" y="130"/>
                  </a:cubicBezTo>
                  <a:cubicBezTo>
                    <a:pt x="240" y="100"/>
                    <a:pt x="255" y="70"/>
                    <a:pt x="283" y="42"/>
                  </a:cubicBezTo>
                  <a:cubicBezTo>
                    <a:pt x="309" y="16"/>
                    <a:pt x="337" y="3"/>
                    <a:pt x="367" y="2"/>
                  </a:cubicBezTo>
                  <a:cubicBezTo>
                    <a:pt x="398" y="0"/>
                    <a:pt x="424" y="10"/>
                    <a:pt x="445" y="31"/>
                  </a:cubicBezTo>
                  <a:cubicBezTo>
                    <a:pt x="459" y="46"/>
                    <a:pt x="468" y="64"/>
                    <a:pt x="470" y="86"/>
                  </a:cubicBezTo>
                  <a:cubicBezTo>
                    <a:pt x="475" y="108"/>
                    <a:pt x="473" y="134"/>
                    <a:pt x="463" y="163"/>
                  </a:cubicBezTo>
                  <a:cubicBezTo>
                    <a:pt x="496" y="155"/>
                    <a:pt x="525" y="153"/>
                    <a:pt x="549" y="158"/>
                  </a:cubicBezTo>
                  <a:close/>
                  <a:moveTo>
                    <a:pt x="448" y="108"/>
                  </a:moveTo>
                  <a:cubicBezTo>
                    <a:pt x="445" y="90"/>
                    <a:pt x="435" y="73"/>
                    <a:pt x="421" y="59"/>
                  </a:cubicBezTo>
                  <a:cubicBezTo>
                    <a:pt x="404" y="41"/>
                    <a:pt x="383" y="31"/>
                    <a:pt x="360" y="27"/>
                  </a:cubicBezTo>
                  <a:cubicBezTo>
                    <a:pt x="338" y="25"/>
                    <a:pt x="317" y="34"/>
                    <a:pt x="296" y="55"/>
                  </a:cubicBezTo>
                  <a:cubicBezTo>
                    <a:pt x="273" y="78"/>
                    <a:pt x="262" y="101"/>
                    <a:pt x="265" y="123"/>
                  </a:cubicBezTo>
                  <a:cubicBezTo>
                    <a:pt x="267" y="145"/>
                    <a:pt x="275" y="163"/>
                    <a:pt x="289" y="176"/>
                  </a:cubicBezTo>
                  <a:cubicBezTo>
                    <a:pt x="302" y="189"/>
                    <a:pt x="322" y="196"/>
                    <a:pt x="347" y="194"/>
                  </a:cubicBezTo>
                  <a:cubicBezTo>
                    <a:pt x="375" y="193"/>
                    <a:pt x="407" y="185"/>
                    <a:pt x="443" y="169"/>
                  </a:cubicBezTo>
                  <a:cubicBezTo>
                    <a:pt x="450" y="147"/>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4" name="Freeform 242"/>
            <p:cNvSpPr>
              <a:spLocks noEditPoints="1"/>
            </p:cNvSpPr>
            <p:nvPr/>
          </p:nvSpPr>
          <p:spPr bwMode="auto">
            <a:xfrm>
              <a:off x="1458" y="5022"/>
              <a:ext cx="40" cy="41"/>
            </a:xfrm>
            <a:custGeom>
              <a:avLst/>
              <a:gdLst>
                <a:gd name="T0" fmla="*/ 383 w 606"/>
                <a:gd name="T1" fmla="*/ 403 h 598"/>
                <a:gd name="T2" fmla="*/ 189 w 606"/>
                <a:gd name="T3" fmla="*/ 598 h 598"/>
                <a:gd name="T4" fmla="*/ 178 w 606"/>
                <a:gd name="T5" fmla="*/ 587 h 598"/>
                <a:gd name="T6" fmla="*/ 244 w 606"/>
                <a:gd name="T7" fmla="*/ 521 h 598"/>
                <a:gd name="T8" fmla="*/ 123 w 606"/>
                <a:gd name="T9" fmla="*/ 400 h 598"/>
                <a:gd name="T10" fmla="*/ 169 w 606"/>
                <a:gd name="T11" fmla="*/ 391 h 598"/>
                <a:gd name="T12" fmla="*/ 270 w 606"/>
                <a:gd name="T13" fmla="*/ 290 h 598"/>
                <a:gd name="T14" fmla="*/ 180 w 606"/>
                <a:gd name="T15" fmla="*/ 200 h 598"/>
                <a:gd name="T16" fmla="*/ 75 w 606"/>
                <a:gd name="T17" fmla="*/ 304 h 598"/>
                <a:gd name="T18" fmla="*/ 99 w 606"/>
                <a:gd name="T19" fmla="*/ 537 h 598"/>
                <a:gd name="T20" fmla="*/ 90 w 606"/>
                <a:gd name="T21" fmla="*/ 535 h 598"/>
                <a:gd name="T22" fmla="*/ 0 w 606"/>
                <a:gd name="T23" fmla="*/ 236 h 598"/>
                <a:gd name="T24" fmla="*/ 48 w 606"/>
                <a:gd name="T25" fmla="*/ 214 h 598"/>
                <a:gd name="T26" fmla="*/ 51 w 606"/>
                <a:gd name="T27" fmla="*/ 240 h 598"/>
                <a:gd name="T28" fmla="*/ 70 w 606"/>
                <a:gd name="T29" fmla="*/ 288 h 598"/>
                <a:gd name="T30" fmla="*/ 301 w 606"/>
                <a:gd name="T31" fmla="*/ 57 h 598"/>
                <a:gd name="T32" fmla="*/ 301 w 606"/>
                <a:gd name="T33" fmla="*/ 9 h 598"/>
                <a:gd name="T34" fmla="*/ 352 w 606"/>
                <a:gd name="T35" fmla="*/ 2 h 598"/>
                <a:gd name="T36" fmla="*/ 365 w 606"/>
                <a:gd name="T37" fmla="*/ 15 h 598"/>
                <a:gd name="T38" fmla="*/ 204 w 606"/>
                <a:gd name="T39" fmla="*/ 176 h 598"/>
                <a:gd name="T40" fmla="*/ 293 w 606"/>
                <a:gd name="T41" fmla="*/ 266 h 598"/>
                <a:gd name="T42" fmla="*/ 385 w 606"/>
                <a:gd name="T43" fmla="*/ 174 h 598"/>
                <a:gd name="T44" fmla="*/ 385 w 606"/>
                <a:gd name="T45" fmla="*/ 126 h 598"/>
                <a:gd name="T46" fmla="*/ 437 w 606"/>
                <a:gd name="T47" fmla="*/ 119 h 598"/>
                <a:gd name="T48" fmla="*/ 449 w 606"/>
                <a:gd name="T49" fmla="*/ 132 h 598"/>
                <a:gd name="T50" fmla="*/ 304 w 606"/>
                <a:gd name="T51" fmla="*/ 277 h 598"/>
                <a:gd name="T52" fmla="*/ 396 w 606"/>
                <a:gd name="T53" fmla="*/ 369 h 598"/>
                <a:gd name="T54" fmla="*/ 528 w 606"/>
                <a:gd name="T55" fmla="*/ 236 h 598"/>
                <a:gd name="T56" fmla="*/ 528 w 606"/>
                <a:gd name="T57" fmla="*/ 181 h 598"/>
                <a:gd name="T58" fmla="*/ 589 w 606"/>
                <a:gd name="T59" fmla="*/ 172 h 598"/>
                <a:gd name="T60" fmla="*/ 602 w 606"/>
                <a:gd name="T61" fmla="*/ 185 h 598"/>
                <a:gd name="T62" fmla="*/ 407 w 606"/>
                <a:gd name="T63" fmla="*/ 380 h 598"/>
                <a:gd name="T64" fmla="*/ 539 w 606"/>
                <a:gd name="T65" fmla="*/ 512 h 598"/>
                <a:gd name="T66" fmla="*/ 517 w 606"/>
                <a:gd name="T67" fmla="*/ 537 h 598"/>
                <a:gd name="T68" fmla="*/ 383 w 606"/>
                <a:gd name="T69" fmla="*/ 403 h 598"/>
                <a:gd name="T70" fmla="*/ 176 w 606"/>
                <a:gd name="T71" fmla="*/ 405 h 598"/>
                <a:gd name="T72" fmla="*/ 268 w 606"/>
                <a:gd name="T73" fmla="*/ 497 h 598"/>
                <a:gd name="T74" fmla="*/ 372 w 606"/>
                <a:gd name="T75" fmla="*/ 392 h 598"/>
                <a:gd name="T76" fmla="*/ 281 w 606"/>
                <a:gd name="T77" fmla="*/ 301 h 598"/>
                <a:gd name="T78" fmla="*/ 176 w 606"/>
                <a:gd name="T79" fmla="*/ 40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8">
                  <a:moveTo>
                    <a:pt x="383" y="403"/>
                  </a:moveTo>
                  <a:lnTo>
                    <a:pt x="189" y="598"/>
                  </a:lnTo>
                  <a:lnTo>
                    <a:pt x="178" y="587"/>
                  </a:lnTo>
                  <a:lnTo>
                    <a:pt x="244" y="521"/>
                  </a:lnTo>
                  <a:lnTo>
                    <a:pt x="123" y="400"/>
                  </a:lnTo>
                  <a:lnTo>
                    <a:pt x="169" y="391"/>
                  </a:lnTo>
                  <a:lnTo>
                    <a:pt x="270" y="290"/>
                  </a:lnTo>
                  <a:lnTo>
                    <a:pt x="180" y="200"/>
                  </a:lnTo>
                  <a:lnTo>
                    <a:pt x="75" y="304"/>
                  </a:lnTo>
                  <a:cubicBezTo>
                    <a:pt x="102" y="383"/>
                    <a:pt x="110" y="460"/>
                    <a:pt x="99" y="537"/>
                  </a:cubicBezTo>
                  <a:cubicBezTo>
                    <a:pt x="95" y="543"/>
                    <a:pt x="92" y="543"/>
                    <a:pt x="90" y="535"/>
                  </a:cubicBezTo>
                  <a:cubicBezTo>
                    <a:pt x="85" y="420"/>
                    <a:pt x="55" y="321"/>
                    <a:pt x="0" y="236"/>
                  </a:cubicBezTo>
                  <a:lnTo>
                    <a:pt x="48" y="214"/>
                  </a:lnTo>
                  <a:cubicBezTo>
                    <a:pt x="71" y="206"/>
                    <a:pt x="72" y="214"/>
                    <a:pt x="51" y="240"/>
                  </a:cubicBezTo>
                  <a:cubicBezTo>
                    <a:pt x="57" y="256"/>
                    <a:pt x="64" y="272"/>
                    <a:pt x="70" y="288"/>
                  </a:cubicBezTo>
                  <a:lnTo>
                    <a:pt x="301" y="57"/>
                  </a:lnTo>
                  <a:lnTo>
                    <a:pt x="301" y="9"/>
                  </a:lnTo>
                  <a:lnTo>
                    <a:pt x="352" y="2"/>
                  </a:lnTo>
                  <a:cubicBezTo>
                    <a:pt x="366" y="0"/>
                    <a:pt x="370" y="5"/>
                    <a:pt x="365" y="15"/>
                  </a:cubicBezTo>
                  <a:lnTo>
                    <a:pt x="204" y="176"/>
                  </a:lnTo>
                  <a:lnTo>
                    <a:pt x="293" y="266"/>
                  </a:lnTo>
                  <a:lnTo>
                    <a:pt x="385" y="174"/>
                  </a:lnTo>
                  <a:lnTo>
                    <a:pt x="385" y="126"/>
                  </a:lnTo>
                  <a:lnTo>
                    <a:pt x="437" y="119"/>
                  </a:lnTo>
                  <a:cubicBezTo>
                    <a:pt x="450" y="118"/>
                    <a:pt x="454" y="122"/>
                    <a:pt x="449" y="132"/>
                  </a:cubicBezTo>
                  <a:lnTo>
                    <a:pt x="304" y="277"/>
                  </a:lnTo>
                  <a:lnTo>
                    <a:pt x="396" y="369"/>
                  </a:lnTo>
                  <a:lnTo>
                    <a:pt x="528" y="236"/>
                  </a:lnTo>
                  <a:lnTo>
                    <a:pt x="528" y="181"/>
                  </a:lnTo>
                  <a:lnTo>
                    <a:pt x="589" y="172"/>
                  </a:lnTo>
                  <a:cubicBezTo>
                    <a:pt x="602" y="171"/>
                    <a:pt x="606" y="175"/>
                    <a:pt x="602" y="185"/>
                  </a:cubicBezTo>
                  <a:lnTo>
                    <a:pt x="407" y="380"/>
                  </a:lnTo>
                  <a:lnTo>
                    <a:pt x="539" y="512"/>
                  </a:lnTo>
                  <a:cubicBezTo>
                    <a:pt x="538" y="542"/>
                    <a:pt x="531" y="551"/>
                    <a:pt x="517" y="537"/>
                  </a:cubicBezTo>
                  <a:lnTo>
                    <a:pt x="383" y="403"/>
                  </a:lnTo>
                  <a:close/>
                  <a:moveTo>
                    <a:pt x="176" y="405"/>
                  </a:moveTo>
                  <a:lnTo>
                    <a:pt x="268" y="497"/>
                  </a:lnTo>
                  <a:lnTo>
                    <a:pt x="372" y="392"/>
                  </a:lnTo>
                  <a:lnTo>
                    <a:pt x="281" y="301"/>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5" name="Freeform 243"/>
            <p:cNvSpPr>
              <a:spLocks/>
            </p:cNvSpPr>
            <p:nvPr/>
          </p:nvSpPr>
          <p:spPr bwMode="auto">
            <a:xfrm>
              <a:off x="1488" y="5004"/>
              <a:ext cx="26" cy="29"/>
            </a:xfrm>
            <a:custGeom>
              <a:avLst/>
              <a:gdLst>
                <a:gd name="T0" fmla="*/ 178 w 390"/>
                <a:gd name="T1" fmla="*/ 13 h 429"/>
                <a:gd name="T2" fmla="*/ 236 w 390"/>
                <a:gd name="T3" fmla="*/ 196 h 429"/>
                <a:gd name="T4" fmla="*/ 319 w 390"/>
                <a:gd name="T5" fmla="*/ 323 h 429"/>
                <a:gd name="T6" fmla="*/ 339 w 390"/>
                <a:gd name="T7" fmla="*/ 343 h 429"/>
                <a:gd name="T8" fmla="*/ 374 w 390"/>
                <a:gd name="T9" fmla="*/ 374 h 429"/>
                <a:gd name="T10" fmla="*/ 389 w 390"/>
                <a:gd name="T11" fmla="*/ 400 h 429"/>
                <a:gd name="T12" fmla="*/ 379 w 390"/>
                <a:gd name="T13" fmla="*/ 420 h 429"/>
                <a:gd name="T14" fmla="*/ 356 w 390"/>
                <a:gd name="T15" fmla="*/ 429 h 429"/>
                <a:gd name="T16" fmla="*/ 328 w 390"/>
                <a:gd name="T17" fmla="*/ 412 h 429"/>
                <a:gd name="T18" fmla="*/ 256 w 390"/>
                <a:gd name="T19" fmla="*/ 312 h 429"/>
                <a:gd name="T20" fmla="*/ 167 w 390"/>
                <a:gd name="T21" fmla="*/ 53 h 429"/>
                <a:gd name="T22" fmla="*/ 75 w 390"/>
                <a:gd name="T23" fmla="*/ 145 h 429"/>
                <a:gd name="T24" fmla="*/ 55 w 390"/>
                <a:gd name="T25" fmla="*/ 191 h 429"/>
                <a:gd name="T26" fmla="*/ 77 w 390"/>
                <a:gd name="T27" fmla="*/ 246 h 429"/>
                <a:gd name="T28" fmla="*/ 64 w 390"/>
                <a:gd name="T29" fmla="*/ 255 h 429"/>
                <a:gd name="T30" fmla="*/ 0 w 390"/>
                <a:gd name="T31" fmla="*/ 165 h 429"/>
                <a:gd name="T32" fmla="*/ 165 w 390"/>
                <a:gd name="T33" fmla="*/ 0 h 429"/>
                <a:gd name="T34" fmla="*/ 178 w 390"/>
                <a:gd name="T35" fmla="*/ 1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429">
                  <a:moveTo>
                    <a:pt x="178" y="13"/>
                  </a:moveTo>
                  <a:cubicBezTo>
                    <a:pt x="195" y="86"/>
                    <a:pt x="214" y="147"/>
                    <a:pt x="236" y="196"/>
                  </a:cubicBezTo>
                  <a:cubicBezTo>
                    <a:pt x="260" y="249"/>
                    <a:pt x="287" y="291"/>
                    <a:pt x="319" y="323"/>
                  </a:cubicBezTo>
                  <a:cubicBezTo>
                    <a:pt x="326" y="330"/>
                    <a:pt x="333" y="337"/>
                    <a:pt x="339" y="343"/>
                  </a:cubicBezTo>
                  <a:cubicBezTo>
                    <a:pt x="359" y="360"/>
                    <a:pt x="370" y="370"/>
                    <a:pt x="374" y="374"/>
                  </a:cubicBezTo>
                  <a:cubicBezTo>
                    <a:pt x="384" y="384"/>
                    <a:pt x="389" y="392"/>
                    <a:pt x="389" y="400"/>
                  </a:cubicBezTo>
                  <a:cubicBezTo>
                    <a:pt x="390" y="406"/>
                    <a:pt x="387" y="412"/>
                    <a:pt x="379" y="420"/>
                  </a:cubicBezTo>
                  <a:cubicBezTo>
                    <a:pt x="373" y="426"/>
                    <a:pt x="365" y="429"/>
                    <a:pt x="356" y="429"/>
                  </a:cubicBezTo>
                  <a:cubicBezTo>
                    <a:pt x="348" y="429"/>
                    <a:pt x="339" y="423"/>
                    <a:pt x="328" y="412"/>
                  </a:cubicBezTo>
                  <a:cubicBezTo>
                    <a:pt x="302" y="387"/>
                    <a:pt x="278" y="353"/>
                    <a:pt x="256" y="312"/>
                  </a:cubicBezTo>
                  <a:cubicBezTo>
                    <a:pt x="234" y="270"/>
                    <a:pt x="204" y="184"/>
                    <a:pt x="167" y="53"/>
                  </a:cubicBezTo>
                  <a:lnTo>
                    <a:pt x="75" y="145"/>
                  </a:lnTo>
                  <a:cubicBezTo>
                    <a:pt x="61" y="158"/>
                    <a:pt x="55" y="173"/>
                    <a:pt x="55" y="191"/>
                  </a:cubicBezTo>
                  <a:cubicBezTo>
                    <a:pt x="55" y="205"/>
                    <a:pt x="62" y="224"/>
                    <a:pt x="77" y="246"/>
                  </a:cubicBezTo>
                  <a:lnTo>
                    <a:pt x="64" y="255"/>
                  </a:lnTo>
                  <a:lnTo>
                    <a:pt x="0" y="165"/>
                  </a:lnTo>
                  <a:lnTo>
                    <a:pt x="165" y="0"/>
                  </a:lnTo>
                  <a:lnTo>
                    <a:pt x="178" y="1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6" name="Freeform 244"/>
            <p:cNvSpPr>
              <a:spLocks noEditPoints="1"/>
            </p:cNvSpPr>
            <p:nvPr/>
          </p:nvSpPr>
          <p:spPr bwMode="auto">
            <a:xfrm>
              <a:off x="1507" y="4976"/>
              <a:ext cx="38" cy="48"/>
            </a:xfrm>
            <a:custGeom>
              <a:avLst/>
              <a:gdLst>
                <a:gd name="T0" fmla="*/ 312 w 565"/>
                <a:gd name="T1" fmla="*/ 549 h 692"/>
                <a:gd name="T2" fmla="*/ 285 w 565"/>
                <a:gd name="T3" fmla="*/ 683 h 692"/>
                <a:gd name="T4" fmla="*/ 276 w 565"/>
                <a:gd name="T5" fmla="*/ 681 h 692"/>
                <a:gd name="T6" fmla="*/ 285 w 565"/>
                <a:gd name="T7" fmla="*/ 525 h 692"/>
                <a:gd name="T8" fmla="*/ 206 w 565"/>
                <a:gd name="T9" fmla="*/ 391 h 692"/>
                <a:gd name="T10" fmla="*/ 0 w 565"/>
                <a:gd name="T11" fmla="*/ 186 h 692"/>
                <a:gd name="T12" fmla="*/ 44 w 565"/>
                <a:gd name="T13" fmla="*/ 175 h 692"/>
                <a:gd name="T14" fmla="*/ 186 w 565"/>
                <a:gd name="T15" fmla="*/ 34 h 692"/>
                <a:gd name="T16" fmla="*/ 182 w 565"/>
                <a:gd name="T17" fmla="*/ 8 h 692"/>
                <a:gd name="T18" fmla="*/ 226 w 565"/>
                <a:gd name="T19" fmla="*/ 1 h 692"/>
                <a:gd name="T20" fmla="*/ 232 w 565"/>
                <a:gd name="T21" fmla="*/ 21 h 692"/>
                <a:gd name="T22" fmla="*/ 545 w 565"/>
                <a:gd name="T23" fmla="*/ 335 h 692"/>
                <a:gd name="T24" fmla="*/ 565 w 565"/>
                <a:gd name="T25" fmla="*/ 380 h 692"/>
                <a:gd name="T26" fmla="*/ 549 w 565"/>
                <a:gd name="T27" fmla="*/ 419 h 692"/>
                <a:gd name="T28" fmla="*/ 529 w 565"/>
                <a:gd name="T29" fmla="*/ 413 h 692"/>
                <a:gd name="T30" fmla="*/ 510 w 565"/>
                <a:gd name="T31" fmla="*/ 413 h 692"/>
                <a:gd name="T32" fmla="*/ 472 w 565"/>
                <a:gd name="T33" fmla="*/ 437 h 692"/>
                <a:gd name="T34" fmla="*/ 464 w 565"/>
                <a:gd name="T35" fmla="*/ 430 h 692"/>
                <a:gd name="T36" fmla="*/ 512 w 565"/>
                <a:gd name="T37" fmla="*/ 382 h 692"/>
                <a:gd name="T38" fmla="*/ 512 w 565"/>
                <a:gd name="T39" fmla="*/ 349 h 692"/>
                <a:gd name="T40" fmla="*/ 409 w 565"/>
                <a:gd name="T41" fmla="*/ 247 h 692"/>
                <a:gd name="T42" fmla="*/ 259 w 565"/>
                <a:gd name="T43" fmla="*/ 397 h 692"/>
                <a:gd name="T44" fmla="*/ 312 w 565"/>
                <a:gd name="T45" fmla="*/ 549 h 692"/>
                <a:gd name="T46" fmla="*/ 156 w 565"/>
                <a:gd name="T47" fmla="*/ 294 h 692"/>
                <a:gd name="T48" fmla="*/ 248 w 565"/>
                <a:gd name="T49" fmla="*/ 386 h 692"/>
                <a:gd name="T50" fmla="*/ 398 w 565"/>
                <a:gd name="T51" fmla="*/ 236 h 692"/>
                <a:gd name="T52" fmla="*/ 307 w 565"/>
                <a:gd name="T53" fmla="*/ 144 h 692"/>
                <a:gd name="T54" fmla="*/ 156 w 565"/>
                <a:gd name="T55" fmla="*/ 294 h 692"/>
                <a:gd name="T56" fmla="*/ 52 w 565"/>
                <a:gd name="T57" fmla="*/ 190 h 692"/>
                <a:gd name="T58" fmla="*/ 145 w 565"/>
                <a:gd name="T59" fmla="*/ 283 h 692"/>
                <a:gd name="T60" fmla="*/ 296 w 565"/>
                <a:gd name="T61" fmla="*/ 133 h 692"/>
                <a:gd name="T62" fmla="*/ 202 w 565"/>
                <a:gd name="T63" fmla="*/ 39 h 692"/>
                <a:gd name="T64" fmla="*/ 52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49"/>
                  </a:moveTo>
                  <a:cubicBezTo>
                    <a:pt x="312" y="596"/>
                    <a:pt x="303" y="640"/>
                    <a:pt x="285" y="683"/>
                  </a:cubicBezTo>
                  <a:cubicBezTo>
                    <a:pt x="279" y="692"/>
                    <a:pt x="276" y="691"/>
                    <a:pt x="276" y="681"/>
                  </a:cubicBezTo>
                  <a:cubicBezTo>
                    <a:pt x="291" y="616"/>
                    <a:pt x="295" y="564"/>
                    <a:pt x="285" y="525"/>
                  </a:cubicBezTo>
                  <a:cubicBezTo>
                    <a:pt x="273" y="476"/>
                    <a:pt x="246" y="432"/>
                    <a:pt x="206" y="391"/>
                  </a:cubicBezTo>
                  <a:lnTo>
                    <a:pt x="0" y="186"/>
                  </a:lnTo>
                  <a:lnTo>
                    <a:pt x="44" y="175"/>
                  </a:lnTo>
                  <a:lnTo>
                    <a:pt x="186" y="34"/>
                  </a:lnTo>
                  <a:lnTo>
                    <a:pt x="182" y="8"/>
                  </a:lnTo>
                  <a:lnTo>
                    <a:pt x="226" y="1"/>
                  </a:lnTo>
                  <a:cubicBezTo>
                    <a:pt x="240" y="0"/>
                    <a:pt x="241" y="6"/>
                    <a:pt x="232" y="21"/>
                  </a:cubicBezTo>
                  <a:lnTo>
                    <a:pt x="545" y="335"/>
                  </a:lnTo>
                  <a:cubicBezTo>
                    <a:pt x="559" y="348"/>
                    <a:pt x="565" y="363"/>
                    <a:pt x="565" y="380"/>
                  </a:cubicBezTo>
                  <a:cubicBezTo>
                    <a:pt x="565" y="395"/>
                    <a:pt x="560" y="408"/>
                    <a:pt x="549" y="419"/>
                  </a:cubicBezTo>
                  <a:cubicBezTo>
                    <a:pt x="544" y="424"/>
                    <a:pt x="537" y="422"/>
                    <a:pt x="529" y="413"/>
                  </a:cubicBezTo>
                  <a:cubicBezTo>
                    <a:pt x="524" y="409"/>
                    <a:pt x="518" y="409"/>
                    <a:pt x="510" y="413"/>
                  </a:cubicBezTo>
                  <a:lnTo>
                    <a:pt x="472" y="437"/>
                  </a:lnTo>
                  <a:cubicBezTo>
                    <a:pt x="462" y="440"/>
                    <a:pt x="460" y="437"/>
                    <a:pt x="464" y="430"/>
                  </a:cubicBezTo>
                  <a:lnTo>
                    <a:pt x="512" y="382"/>
                  </a:lnTo>
                  <a:cubicBezTo>
                    <a:pt x="523" y="371"/>
                    <a:pt x="523" y="360"/>
                    <a:pt x="512" y="349"/>
                  </a:cubicBezTo>
                  <a:lnTo>
                    <a:pt x="409" y="247"/>
                  </a:lnTo>
                  <a:lnTo>
                    <a:pt x="259" y="397"/>
                  </a:lnTo>
                  <a:cubicBezTo>
                    <a:pt x="295" y="442"/>
                    <a:pt x="312" y="493"/>
                    <a:pt x="312" y="549"/>
                  </a:cubicBezTo>
                  <a:close/>
                  <a:moveTo>
                    <a:pt x="156" y="294"/>
                  </a:moveTo>
                  <a:lnTo>
                    <a:pt x="248" y="386"/>
                  </a:lnTo>
                  <a:lnTo>
                    <a:pt x="398" y="236"/>
                  </a:lnTo>
                  <a:lnTo>
                    <a:pt x="307" y="144"/>
                  </a:lnTo>
                  <a:lnTo>
                    <a:pt x="156" y="294"/>
                  </a:lnTo>
                  <a:close/>
                  <a:moveTo>
                    <a:pt x="52" y="190"/>
                  </a:moveTo>
                  <a:lnTo>
                    <a:pt x="145" y="283"/>
                  </a:lnTo>
                  <a:lnTo>
                    <a:pt x="296" y="133"/>
                  </a:lnTo>
                  <a:lnTo>
                    <a:pt x="202" y="39"/>
                  </a:lnTo>
                  <a:lnTo>
                    <a:pt x="52"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7" name="Freeform 245"/>
            <p:cNvSpPr>
              <a:spLocks noEditPoints="1"/>
            </p:cNvSpPr>
            <p:nvPr/>
          </p:nvSpPr>
          <p:spPr bwMode="auto">
            <a:xfrm>
              <a:off x="1624" y="5088"/>
              <a:ext cx="82" cy="71"/>
            </a:xfrm>
            <a:custGeom>
              <a:avLst/>
              <a:gdLst>
                <a:gd name="T0" fmla="*/ 628 w 1222"/>
                <a:gd name="T1" fmla="*/ 621 h 1039"/>
                <a:gd name="T2" fmla="*/ 567 w 1222"/>
                <a:gd name="T3" fmla="*/ 975 h 1039"/>
                <a:gd name="T4" fmla="*/ 396 w 1222"/>
                <a:gd name="T5" fmla="*/ 852 h 1039"/>
                <a:gd name="T6" fmla="*/ 198 w 1222"/>
                <a:gd name="T7" fmla="*/ 1028 h 1039"/>
                <a:gd name="T8" fmla="*/ 180 w 1222"/>
                <a:gd name="T9" fmla="*/ 636 h 1039"/>
                <a:gd name="T10" fmla="*/ 0 w 1222"/>
                <a:gd name="T11" fmla="*/ 794 h 1039"/>
                <a:gd name="T12" fmla="*/ 312 w 1222"/>
                <a:gd name="T13" fmla="*/ 427 h 1039"/>
                <a:gd name="T14" fmla="*/ 385 w 1222"/>
                <a:gd name="T15" fmla="*/ 430 h 1039"/>
                <a:gd name="T16" fmla="*/ 409 w 1222"/>
                <a:gd name="T17" fmla="*/ 817 h 1039"/>
                <a:gd name="T18" fmla="*/ 554 w 1222"/>
                <a:gd name="T19" fmla="*/ 617 h 1039"/>
                <a:gd name="T20" fmla="*/ 413 w 1222"/>
                <a:gd name="T21" fmla="*/ 517 h 1039"/>
                <a:gd name="T22" fmla="*/ 437 w 1222"/>
                <a:gd name="T23" fmla="*/ 746 h 1039"/>
                <a:gd name="T24" fmla="*/ 347 w 1222"/>
                <a:gd name="T25" fmla="*/ 528 h 1039"/>
                <a:gd name="T26" fmla="*/ 81 w 1222"/>
                <a:gd name="T27" fmla="*/ 808 h 1039"/>
                <a:gd name="T28" fmla="*/ 266 w 1222"/>
                <a:gd name="T29" fmla="*/ 883 h 1039"/>
                <a:gd name="T30" fmla="*/ 81 w 1222"/>
                <a:gd name="T31" fmla="*/ 819 h 1039"/>
                <a:gd name="T32" fmla="*/ 679 w 1222"/>
                <a:gd name="T33" fmla="*/ 463 h 1039"/>
                <a:gd name="T34" fmla="*/ 827 w 1222"/>
                <a:gd name="T35" fmla="*/ 737 h 1039"/>
                <a:gd name="T36" fmla="*/ 695 w 1222"/>
                <a:gd name="T37" fmla="*/ 528 h 1039"/>
                <a:gd name="T38" fmla="*/ 576 w 1222"/>
                <a:gd name="T39" fmla="*/ 353 h 1039"/>
                <a:gd name="T40" fmla="*/ 683 w 1222"/>
                <a:gd name="T41" fmla="*/ 141 h 1039"/>
                <a:gd name="T42" fmla="*/ 666 w 1222"/>
                <a:gd name="T43" fmla="*/ 62 h 1039"/>
                <a:gd name="T44" fmla="*/ 703 w 1222"/>
                <a:gd name="T45" fmla="*/ 113 h 1039"/>
                <a:gd name="T46" fmla="*/ 860 w 1222"/>
                <a:gd name="T47" fmla="*/ 69 h 1039"/>
                <a:gd name="T48" fmla="*/ 921 w 1222"/>
                <a:gd name="T49" fmla="*/ 5 h 1039"/>
                <a:gd name="T50" fmla="*/ 772 w 1222"/>
                <a:gd name="T51" fmla="*/ 179 h 1039"/>
                <a:gd name="T52" fmla="*/ 908 w 1222"/>
                <a:gd name="T53" fmla="*/ 131 h 1039"/>
                <a:gd name="T54" fmla="*/ 958 w 1222"/>
                <a:gd name="T55" fmla="*/ 144 h 1039"/>
                <a:gd name="T56" fmla="*/ 1154 w 1222"/>
                <a:gd name="T57" fmla="*/ 300 h 1039"/>
                <a:gd name="T58" fmla="*/ 1128 w 1222"/>
                <a:gd name="T59" fmla="*/ 208 h 1039"/>
                <a:gd name="T60" fmla="*/ 1181 w 1222"/>
                <a:gd name="T61" fmla="*/ 273 h 1039"/>
                <a:gd name="T62" fmla="*/ 1222 w 1222"/>
                <a:gd name="T63" fmla="*/ 302 h 1039"/>
                <a:gd name="T64" fmla="*/ 1009 w 1222"/>
                <a:gd name="T65" fmla="*/ 353 h 1039"/>
                <a:gd name="T66" fmla="*/ 982 w 1222"/>
                <a:gd name="T67" fmla="*/ 568 h 1039"/>
                <a:gd name="T68" fmla="*/ 750 w 1222"/>
                <a:gd name="T69" fmla="*/ 201 h 1039"/>
                <a:gd name="T70" fmla="*/ 668 w 1222"/>
                <a:gd name="T71" fmla="*/ 452 h 1039"/>
                <a:gd name="T72" fmla="*/ 750 w 1222"/>
                <a:gd name="T73" fmla="*/ 337 h 1039"/>
                <a:gd name="T74" fmla="*/ 800 w 1222"/>
                <a:gd name="T75" fmla="*/ 353 h 1039"/>
                <a:gd name="T76" fmla="*/ 917 w 1222"/>
                <a:gd name="T77" fmla="*/ 540 h 1039"/>
                <a:gd name="T78" fmla="*/ 866 w 1222"/>
                <a:gd name="T79" fmla="*/ 555 h 1039"/>
                <a:gd name="T80" fmla="*/ 816 w 1222"/>
                <a:gd name="T81" fmla="*/ 572 h 1039"/>
                <a:gd name="T82" fmla="*/ 875 w 1222"/>
                <a:gd name="T83" fmla="*/ 491 h 1039"/>
                <a:gd name="T84" fmla="*/ 679 w 1222"/>
                <a:gd name="T85" fmla="*/ 463 h 1039"/>
                <a:gd name="T86" fmla="*/ 723 w 1222"/>
                <a:gd name="T87" fmla="*/ 53 h 1039"/>
                <a:gd name="T88" fmla="*/ 829 w 1222"/>
                <a:gd name="T89" fmla="*/ 23 h 1039"/>
                <a:gd name="T90" fmla="*/ 804 w 1222"/>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2" h="1039">
                  <a:moveTo>
                    <a:pt x="615" y="608"/>
                  </a:moveTo>
                  <a:cubicBezTo>
                    <a:pt x="628" y="607"/>
                    <a:pt x="632" y="611"/>
                    <a:pt x="628" y="621"/>
                  </a:cubicBezTo>
                  <a:lnTo>
                    <a:pt x="420" y="828"/>
                  </a:lnTo>
                  <a:lnTo>
                    <a:pt x="567" y="975"/>
                  </a:lnTo>
                  <a:cubicBezTo>
                    <a:pt x="566" y="1006"/>
                    <a:pt x="558" y="1014"/>
                    <a:pt x="545" y="1001"/>
                  </a:cubicBezTo>
                  <a:lnTo>
                    <a:pt x="396" y="852"/>
                  </a:lnTo>
                  <a:lnTo>
                    <a:pt x="209" y="1039"/>
                  </a:lnTo>
                  <a:lnTo>
                    <a:pt x="198" y="1028"/>
                  </a:lnTo>
                  <a:lnTo>
                    <a:pt x="385" y="841"/>
                  </a:lnTo>
                  <a:lnTo>
                    <a:pt x="180" y="636"/>
                  </a:lnTo>
                  <a:lnTo>
                    <a:pt x="11" y="805"/>
                  </a:lnTo>
                  <a:lnTo>
                    <a:pt x="0" y="794"/>
                  </a:lnTo>
                  <a:lnTo>
                    <a:pt x="312" y="482"/>
                  </a:lnTo>
                  <a:lnTo>
                    <a:pt x="312" y="427"/>
                  </a:lnTo>
                  <a:lnTo>
                    <a:pt x="373" y="418"/>
                  </a:lnTo>
                  <a:cubicBezTo>
                    <a:pt x="386" y="416"/>
                    <a:pt x="390" y="421"/>
                    <a:pt x="385" y="430"/>
                  </a:cubicBezTo>
                  <a:lnTo>
                    <a:pt x="204" y="612"/>
                  </a:lnTo>
                  <a:lnTo>
                    <a:pt x="409" y="817"/>
                  </a:lnTo>
                  <a:lnTo>
                    <a:pt x="554" y="672"/>
                  </a:lnTo>
                  <a:lnTo>
                    <a:pt x="554" y="617"/>
                  </a:lnTo>
                  <a:lnTo>
                    <a:pt x="615" y="608"/>
                  </a:lnTo>
                  <a:close/>
                  <a:moveTo>
                    <a:pt x="413" y="517"/>
                  </a:moveTo>
                  <a:cubicBezTo>
                    <a:pt x="433" y="517"/>
                    <a:pt x="428" y="527"/>
                    <a:pt x="400" y="548"/>
                  </a:cubicBezTo>
                  <a:cubicBezTo>
                    <a:pt x="418" y="617"/>
                    <a:pt x="431" y="684"/>
                    <a:pt x="437" y="746"/>
                  </a:cubicBezTo>
                  <a:cubicBezTo>
                    <a:pt x="434" y="753"/>
                    <a:pt x="431" y="754"/>
                    <a:pt x="428" y="748"/>
                  </a:cubicBezTo>
                  <a:cubicBezTo>
                    <a:pt x="408" y="672"/>
                    <a:pt x="381" y="599"/>
                    <a:pt x="347" y="528"/>
                  </a:cubicBezTo>
                  <a:lnTo>
                    <a:pt x="413" y="517"/>
                  </a:lnTo>
                  <a:close/>
                  <a:moveTo>
                    <a:pt x="81" y="808"/>
                  </a:moveTo>
                  <a:cubicBezTo>
                    <a:pt x="160" y="797"/>
                    <a:pt x="219" y="810"/>
                    <a:pt x="255" y="847"/>
                  </a:cubicBezTo>
                  <a:cubicBezTo>
                    <a:pt x="271" y="863"/>
                    <a:pt x="275" y="875"/>
                    <a:pt x="266" y="883"/>
                  </a:cubicBezTo>
                  <a:cubicBezTo>
                    <a:pt x="259" y="891"/>
                    <a:pt x="249" y="891"/>
                    <a:pt x="237" y="883"/>
                  </a:cubicBezTo>
                  <a:cubicBezTo>
                    <a:pt x="193" y="844"/>
                    <a:pt x="141" y="823"/>
                    <a:pt x="81" y="819"/>
                  </a:cubicBezTo>
                  <a:cubicBezTo>
                    <a:pt x="71" y="817"/>
                    <a:pt x="71" y="813"/>
                    <a:pt x="81" y="808"/>
                  </a:cubicBezTo>
                  <a:close/>
                  <a:moveTo>
                    <a:pt x="679" y="463"/>
                  </a:moveTo>
                  <a:lnTo>
                    <a:pt x="716" y="500"/>
                  </a:lnTo>
                  <a:cubicBezTo>
                    <a:pt x="777" y="561"/>
                    <a:pt x="814" y="640"/>
                    <a:pt x="827" y="737"/>
                  </a:cubicBezTo>
                  <a:cubicBezTo>
                    <a:pt x="825" y="746"/>
                    <a:pt x="821" y="748"/>
                    <a:pt x="816" y="740"/>
                  </a:cubicBezTo>
                  <a:cubicBezTo>
                    <a:pt x="791" y="654"/>
                    <a:pt x="750" y="583"/>
                    <a:pt x="695" y="528"/>
                  </a:cubicBezTo>
                  <a:lnTo>
                    <a:pt x="530" y="363"/>
                  </a:lnTo>
                  <a:lnTo>
                    <a:pt x="576" y="353"/>
                  </a:lnTo>
                  <a:lnTo>
                    <a:pt x="738" y="192"/>
                  </a:lnTo>
                  <a:cubicBezTo>
                    <a:pt x="718" y="175"/>
                    <a:pt x="700" y="158"/>
                    <a:pt x="683" y="141"/>
                  </a:cubicBezTo>
                  <a:lnTo>
                    <a:pt x="629" y="87"/>
                  </a:lnTo>
                  <a:lnTo>
                    <a:pt x="666" y="62"/>
                  </a:lnTo>
                  <a:cubicBezTo>
                    <a:pt x="680" y="56"/>
                    <a:pt x="684" y="65"/>
                    <a:pt x="679" y="89"/>
                  </a:cubicBezTo>
                  <a:lnTo>
                    <a:pt x="703" y="113"/>
                  </a:lnTo>
                  <a:cubicBezTo>
                    <a:pt x="720" y="130"/>
                    <a:pt x="739" y="149"/>
                    <a:pt x="761" y="168"/>
                  </a:cubicBezTo>
                  <a:lnTo>
                    <a:pt x="860" y="69"/>
                  </a:lnTo>
                  <a:lnTo>
                    <a:pt x="860" y="14"/>
                  </a:lnTo>
                  <a:lnTo>
                    <a:pt x="921" y="5"/>
                  </a:lnTo>
                  <a:cubicBezTo>
                    <a:pt x="934" y="4"/>
                    <a:pt x="939" y="8"/>
                    <a:pt x="934" y="18"/>
                  </a:cubicBezTo>
                  <a:lnTo>
                    <a:pt x="772" y="179"/>
                  </a:lnTo>
                  <a:cubicBezTo>
                    <a:pt x="849" y="241"/>
                    <a:pt x="915" y="283"/>
                    <a:pt x="971" y="304"/>
                  </a:cubicBezTo>
                  <a:cubicBezTo>
                    <a:pt x="956" y="245"/>
                    <a:pt x="935" y="188"/>
                    <a:pt x="908" y="131"/>
                  </a:cubicBezTo>
                  <a:lnTo>
                    <a:pt x="958" y="115"/>
                  </a:lnTo>
                  <a:cubicBezTo>
                    <a:pt x="977" y="110"/>
                    <a:pt x="977" y="120"/>
                    <a:pt x="958" y="144"/>
                  </a:cubicBezTo>
                  <a:cubicBezTo>
                    <a:pt x="978" y="202"/>
                    <a:pt x="994" y="259"/>
                    <a:pt x="1004" y="315"/>
                  </a:cubicBezTo>
                  <a:cubicBezTo>
                    <a:pt x="1066" y="326"/>
                    <a:pt x="1116" y="321"/>
                    <a:pt x="1154" y="300"/>
                  </a:cubicBezTo>
                  <a:cubicBezTo>
                    <a:pt x="1162" y="294"/>
                    <a:pt x="1165" y="287"/>
                    <a:pt x="1161" y="278"/>
                  </a:cubicBezTo>
                  <a:lnTo>
                    <a:pt x="1128" y="208"/>
                  </a:lnTo>
                  <a:cubicBezTo>
                    <a:pt x="1128" y="199"/>
                    <a:pt x="1131" y="197"/>
                    <a:pt x="1137" y="203"/>
                  </a:cubicBezTo>
                  <a:lnTo>
                    <a:pt x="1181" y="273"/>
                  </a:lnTo>
                  <a:cubicBezTo>
                    <a:pt x="1190" y="281"/>
                    <a:pt x="1197" y="285"/>
                    <a:pt x="1203" y="284"/>
                  </a:cubicBezTo>
                  <a:cubicBezTo>
                    <a:pt x="1216" y="286"/>
                    <a:pt x="1222" y="292"/>
                    <a:pt x="1222" y="302"/>
                  </a:cubicBezTo>
                  <a:cubicBezTo>
                    <a:pt x="1221" y="308"/>
                    <a:pt x="1216" y="314"/>
                    <a:pt x="1207" y="320"/>
                  </a:cubicBezTo>
                  <a:cubicBezTo>
                    <a:pt x="1158" y="355"/>
                    <a:pt x="1092" y="366"/>
                    <a:pt x="1009" y="353"/>
                  </a:cubicBezTo>
                  <a:cubicBezTo>
                    <a:pt x="1015" y="430"/>
                    <a:pt x="1010" y="503"/>
                    <a:pt x="993" y="572"/>
                  </a:cubicBezTo>
                  <a:cubicBezTo>
                    <a:pt x="986" y="578"/>
                    <a:pt x="983" y="577"/>
                    <a:pt x="982" y="568"/>
                  </a:cubicBezTo>
                  <a:cubicBezTo>
                    <a:pt x="991" y="495"/>
                    <a:pt x="991" y="421"/>
                    <a:pt x="980" y="346"/>
                  </a:cubicBezTo>
                  <a:cubicBezTo>
                    <a:pt x="908" y="318"/>
                    <a:pt x="831" y="270"/>
                    <a:pt x="750" y="201"/>
                  </a:cubicBezTo>
                  <a:lnTo>
                    <a:pt x="584" y="368"/>
                  </a:lnTo>
                  <a:lnTo>
                    <a:pt x="668" y="452"/>
                  </a:lnTo>
                  <a:lnTo>
                    <a:pt x="752" y="368"/>
                  </a:lnTo>
                  <a:lnTo>
                    <a:pt x="750" y="337"/>
                  </a:lnTo>
                  <a:lnTo>
                    <a:pt x="796" y="328"/>
                  </a:lnTo>
                  <a:cubicBezTo>
                    <a:pt x="815" y="319"/>
                    <a:pt x="816" y="328"/>
                    <a:pt x="800" y="353"/>
                  </a:cubicBezTo>
                  <a:cubicBezTo>
                    <a:pt x="839" y="395"/>
                    <a:pt x="874" y="436"/>
                    <a:pt x="904" y="476"/>
                  </a:cubicBezTo>
                  <a:cubicBezTo>
                    <a:pt x="920" y="497"/>
                    <a:pt x="925" y="518"/>
                    <a:pt x="917" y="540"/>
                  </a:cubicBezTo>
                  <a:cubicBezTo>
                    <a:pt x="910" y="560"/>
                    <a:pt x="901" y="565"/>
                    <a:pt x="892" y="555"/>
                  </a:cubicBezTo>
                  <a:cubicBezTo>
                    <a:pt x="887" y="550"/>
                    <a:pt x="878" y="550"/>
                    <a:pt x="866" y="555"/>
                  </a:cubicBezTo>
                  <a:lnTo>
                    <a:pt x="820" y="579"/>
                  </a:lnTo>
                  <a:cubicBezTo>
                    <a:pt x="815" y="579"/>
                    <a:pt x="814" y="577"/>
                    <a:pt x="816" y="572"/>
                  </a:cubicBezTo>
                  <a:lnTo>
                    <a:pt x="871" y="531"/>
                  </a:lnTo>
                  <a:cubicBezTo>
                    <a:pt x="885" y="520"/>
                    <a:pt x="886" y="507"/>
                    <a:pt x="875" y="491"/>
                  </a:cubicBezTo>
                  <a:cubicBezTo>
                    <a:pt x="848" y="454"/>
                    <a:pt x="814" y="414"/>
                    <a:pt x="772" y="370"/>
                  </a:cubicBezTo>
                  <a:lnTo>
                    <a:pt x="679" y="463"/>
                  </a:lnTo>
                  <a:close/>
                  <a:moveTo>
                    <a:pt x="804" y="49"/>
                  </a:moveTo>
                  <a:cubicBezTo>
                    <a:pt x="782" y="42"/>
                    <a:pt x="755" y="43"/>
                    <a:pt x="723" y="53"/>
                  </a:cubicBezTo>
                  <a:cubicBezTo>
                    <a:pt x="716" y="55"/>
                    <a:pt x="713" y="53"/>
                    <a:pt x="716" y="45"/>
                  </a:cubicBezTo>
                  <a:cubicBezTo>
                    <a:pt x="768" y="7"/>
                    <a:pt x="806" y="0"/>
                    <a:pt x="829" y="23"/>
                  </a:cubicBezTo>
                  <a:cubicBezTo>
                    <a:pt x="837" y="31"/>
                    <a:pt x="837" y="38"/>
                    <a:pt x="829" y="45"/>
                  </a:cubicBezTo>
                  <a:cubicBezTo>
                    <a:pt x="823" y="51"/>
                    <a:pt x="815" y="53"/>
                    <a:pt x="804"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8" name="Freeform 246"/>
            <p:cNvSpPr>
              <a:spLocks noEditPoints="1"/>
            </p:cNvSpPr>
            <p:nvPr/>
          </p:nvSpPr>
          <p:spPr bwMode="auto">
            <a:xfrm>
              <a:off x="1690" y="5055"/>
              <a:ext cx="44" cy="48"/>
            </a:xfrm>
            <a:custGeom>
              <a:avLst/>
              <a:gdLst>
                <a:gd name="T0" fmla="*/ 179 w 646"/>
                <a:gd name="T1" fmla="*/ 307 h 690"/>
                <a:gd name="T2" fmla="*/ 53 w 646"/>
                <a:gd name="T3" fmla="*/ 298 h 690"/>
                <a:gd name="T4" fmla="*/ 42 w 646"/>
                <a:gd name="T5" fmla="*/ 393 h 690"/>
                <a:gd name="T6" fmla="*/ 88 w 646"/>
                <a:gd name="T7" fmla="*/ 414 h 690"/>
                <a:gd name="T8" fmla="*/ 88 w 646"/>
                <a:gd name="T9" fmla="*/ 450 h 690"/>
                <a:gd name="T10" fmla="*/ 36 w 646"/>
                <a:gd name="T11" fmla="*/ 447 h 690"/>
                <a:gd name="T12" fmla="*/ 44 w 646"/>
                <a:gd name="T13" fmla="*/ 281 h 690"/>
                <a:gd name="T14" fmla="*/ 207 w 646"/>
                <a:gd name="T15" fmla="*/ 272 h 690"/>
                <a:gd name="T16" fmla="*/ 251 w 646"/>
                <a:gd name="T17" fmla="*/ 401 h 690"/>
                <a:gd name="T18" fmla="*/ 262 w 646"/>
                <a:gd name="T19" fmla="*/ 643 h 690"/>
                <a:gd name="T20" fmla="*/ 385 w 646"/>
                <a:gd name="T21" fmla="*/ 494 h 690"/>
                <a:gd name="T22" fmla="*/ 372 w 646"/>
                <a:gd name="T23" fmla="*/ 430 h 690"/>
                <a:gd name="T24" fmla="*/ 269 w 646"/>
                <a:gd name="T25" fmla="*/ 690 h 690"/>
                <a:gd name="T26" fmla="*/ 233 w 646"/>
                <a:gd name="T27" fmla="*/ 595 h 690"/>
                <a:gd name="T28" fmla="*/ 216 w 646"/>
                <a:gd name="T29" fmla="*/ 373 h 690"/>
                <a:gd name="T30" fmla="*/ 454 w 646"/>
                <a:gd name="T31" fmla="*/ 356 h 690"/>
                <a:gd name="T32" fmla="*/ 588 w 646"/>
                <a:gd name="T33" fmla="*/ 354 h 690"/>
                <a:gd name="T34" fmla="*/ 589 w 646"/>
                <a:gd name="T35" fmla="*/ 224 h 690"/>
                <a:gd name="T36" fmla="*/ 415 w 646"/>
                <a:gd name="T37" fmla="*/ 225 h 690"/>
                <a:gd name="T38" fmla="*/ 549 w 646"/>
                <a:gd name="T39" fmla="*/ 158 h 690"/>
                <a:gd name="T40" fmla="*/ 644 w 646"/>
                <a:gd name="T41" fmla="*/ 275 h 690"/>
                <a:gd name="T42" fmla="*/ 511 w 646"/>
                <a:gd name="T43" fmla="*/ 409 h 690"/>
                <a:gd name="T44" fmla="*/ 389 w 646"/>
                <a:gd name="T45" fmla="*/ 314 h 690"/>
                <a:gd name="T46" fmla="*/ 323 w 646"/>
                <a:gd name="T47" fmla="*/ 236 h 690"/>
                <a:gd name="T48" fmla="*/ 239 w 646"/>
                <a:gd name="T49" fmla="*/ 130 h 690"/>
                <a:gd name="T50" fmla="*/ 367 w 646"/>
                <a:gd name="T51" fmla="*/ 2 h 690"/>
                <a:gd name="T52" fmla="*/ 470 w 646"/>
                <a:gd name="T53" fmla="*/ 86 h 690"/>
                <a:gd name="T54" fmla="*/ 549 w 646"/>
                <a:gd name="T55" fmla="*/ 158 h 690"/>
                <a:gd name="T56" fmla="*/ 421 w 646"/>
                <a:gd name="T57" fmla="*/ 59 h 690"/>
                <a:gd name="T58" fmla="*/ 296 w 646"/>
                <a:gd name="T59" fmla="*/ 55 h 690"/>
                <a:gd name="T60" fmla="*/ 289 w 646"/>
                <a:gd name="T61" fmla="*/ 176 h 690"/>
                <a:gd name="T62" fmla="*/ 443 w 646"/>
                <a:gd name="T63" fmla="*/ 169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6" h="690">
                  <a:moveTo>
                    <a:pt x="216" y="373"/>
                  </a:moveTo>
                  <a:cubicBezTo>
                    <a:pt x="208" y="345"/>
                    <a:pt x="195" y="323"/>
                    <a:pt x="179" y="307"/>
                  </a:cubicBezTo>
                  <a:cubicBezTo>
                    <a:pt x="157" y="285"/>
                    <a:pt x="135" y="273"/>
                    <a:pt x="113" y="270"/>
                  </a:cubicBezTo>
                  <a:cubicBezTo>
                    <a:pt x="93" y="269"/>
                    <a:pt x="72" y="278"/>
                    <a:pt x="53" y="298"/>
                  </a:cubicBezTo>
                  <a:cubicBezTo>
                    <a:pt x="37" y="314"/>
                    <a:pt x="28" y="330"/>
                    <a:pt x="25" y="348"/>
                  </a:cubicBezTo>
                  <a:cubicBezTo>
                    <a:pt x="23" y="365"/>
                    <a:pt x="28" y="380"/>
                    <a:pt x="42" y="393"/>
                  </a:cubicBezTo>
                  <a:cubicBezTo>
                    <a:pt x="49" y="401"/>
                    <a:pt x="57" y="405"/>
                    <a:pt x="66" y="406"/>
                  </a:cubicBezTo>
                  <a:cubicBezTo>
                    <a:pt x="75" y="406"/>
                    <a:pt x="83" y="409"/>
                    <a:pt x="88" y="414"/>
                  </a:cubicBezTo>
                  <a:cubicBezTo>
                    <a:pt x="94" y="420"/>
                    <a:pt x="96" y="426"/>
                    <a:pt x="95" y="432"/>
                  </a:cubicBezTo>
                  <a:cubicBezTo>
                    <a:pt x="96" y="438"/>
                    <a:pt x="94" y="444"/>
                    <a:pt x="88" y="450"/>
                  </a:cubicBezTo>
                  <a:cubicBezTo>
                    <a:pt x="80" y="458"/>
                    <a:pt x="72" y="461"/>
                    <a:pt x="62" y="461"/>
                  </a:cubicBezTo>
                  <a:cubicBezTo>
                    <a:pt x="55" y="461"/>
                    <a:pt x="46" y="456"/>
                    <a:pt x="36" y="447"/>
                  </a:cubicBezTo>
                  <a:cubicBezTo>
                    <a:pt x="11" y="421"/>
                    <a:pt x="0" y="392"/>
                    <a:pt x="5" y="360"/>
                  </a:cubicBezTo>
                  <a:cubicBezTo>
                    <a:pt x="10" y="329"/>
                    <a:pt x="23" y="302"/>
                    <a:pt x="44" y="281"/>
                  </a:cubicBezTo>
                  <a:cubicBezTo>
                    <a:pt x="73" y="252"/>
                    <a:pt x="102" y="238"/>
                    <a:pt x="130" y="239"/>
                  </a:cubicBezTo>
                  <a:cubicBezTo>
                    <a:pt x="160" y="241"/>
                    <a:pt x="186" y="252"/>
                    <a:pt x="207" y="272"/>
                  </a:cubicBezTo>
                  <a:cubicBezTo>
                    <a:pt x="220" y="286"/>
                    <a:pt x="231" y="304"/>
                    <a:pt x="240" y="327"/>
                  </a:cubicBezTo>
                  <a:cubicBezTo>
                    <a:pt x="249" y="351"/>
                    <a:pt x="252" y="375"/>
                    <a:pt x="251" y="401"/>
                  </a:cubicBezTo>
                  <a:cubicBezTo>
                    <a:pt x="250" y="485"/>
                    <a:pt x="250" y="540"/>
                    <a:pt x="251" y="566"/>
                  </a:cubicBezTo>
                  <a:cubicBezTo>
                    <a:pt x="253" y="602"/>
                    <a:pt x="257" y="628"/>
                    <a:pt x="262" y="643"/>
                  </a:cubicBezTo>
                  <a:lnTo>
                    <a:pt x="370" y="535"/>
                  </a:lnTo>
                  <a:cubicBezTo>
                    <a:pt x="381" y="524"/>
                    <a:pt x="386" y="510"/>
                    <a:pt x="385" y="494"/>
                  </a:cubicBezTo>
                  <a:cubicBezTo>
                    <a:pt x="384" y="478"/>
                    <a:pt x="376" y="461"/>
                    <a:pt x="361" y="441"/>
                  </a:cubicBezTo>
                  <a:lnTo>
                    <a:pt x="372" y="430"/>
                  </a:lnTo>
                  <a:lnTo>
                    <a:pt x="440" y="520"/>
                  </a:lnTo>
                  <a:lnTo>
                    <a:pt x="269" y="690"/>
                  </a:lnTo>
                  <a:lnTo>
                    <a:pt x="245" y="667"/>
                  </a:lnTo>
                  <a:cubicBezTo>
                    <a:pt x="239" y="646"/>
                    <a:pt x="235" y="622"/>
                    <a:pt x="233" y="595"/>
                  </a:cubicBezTo>
                  <a:cubicBezTo>
                    <a:pt x="230" y="571"/>
                    <a:pt x="229" y="532"/>
                    <a:pt x="229" y="478"/>
                  </a:cubicBezTo>
                  <a:cubicBezTo>
                    <a:pt x="229" y="436"/>
                    <a:pt x="225" y="401"/>
                    <a:pt x="216" y="373"/>
                  </a:cubicBezTo>
                  <a:close/>
                  <a:moveTo>
                    <a:pt x="417" y="297"/>
                  </a:moveTo>
                  <a:cubicBezTo>
                    <a:pt x="423" y="318"/>
                    <a:pt x="435" y="337"/>
                    <a:pt x="454" y="356"/>
                  </a:cubicBezTo>
                  <a:cubicBezTo>
                    <a:pt x="474" y="376"/>
                    <a:pt x="496" y="386"/>
                    <a:pt x="520" y="385"/>
                  </a:cubicBezTo>
                  <a:cubicBezTo>
                    <a:pt x="545" y="384"/>
                    <a:pt x="568" y="373"/>
                    <a:pt x="588" y="354"/>
                  </a:cubicBezTo>
                  <a:cubicBezTo>
                    <a:pt x="611" y="331"/>
                    <a:pt x="621" y="308"/>
                    <a:pt x="619" y="286"/>
                  </a:cubicBezTo>
                  <a:cubicBezTo>
                    <a:pt x="616" y="262"/>
                    <a:pt x="607" y="241"/>
                    <a:pt x="589" y="224"/>
                  </a:cubicBezTo>
                  <a:cubicBezTo>
                    <a:pt x="574" y="208"/>
                    <a:pt x="551" y="200"/>
                    <a:pt x="522" y="200"/>
                  </a:cubicBezTo>
                  <a:cubicBezTo>
                    <a:pt x="492" y="200"/>
                    <a:pt x="457" y="208"/>
                    <a:pt x="415" y="225"/>
                  </a:cubicBezTo>
                  <a:cubicBezTo>
                    <a:pt x="410" y="252"/>
                    <a:pt x="411" y="276"/>
                    <a:pt x="417" y="297"/>
                  </a:cubicBezTo>
                  <a:close/>
                  <a:moveTo>
                    <a:pt x="549" y="158"/>
                  </a:moveTo>
                  <a:cubicBezTo>
                    <a:pt x="574" y="163"/>
                    <a:pt x="594" y="174"/>
                    <a:pt x="611" y="191"/>
                  </a:cubicBezTo>
                  <a:cubicBezTo>
                    <a:pt x="635" y="214"/>
                    <a:pt x="646" y="242"/>
                    <a:pt x="644" y="275"/>
                  </a:cubicBezTo>
                  <a:cubicBezTo>
                    <a:pt x="643" y="308"/>
                    <a:pt x="629" y="339"/>
                    <a:pt x="600" y="367"/>
                  </a:cubicBezTo>
                  <a:cubicBezTo>
                    <a:pt x="575" y="392"/>
                    <a:pt x="545" y="406"/>
                    <a:pt x="511" y="409"/>
                  </a:cubicBezTo>
                  <a:cubicBezTo>
                    <a:pt x="476" y="411"/>
                    <a:pt x="449" y="402"/>
                    <a:pt x="428" y="381"/>
                  </a:cubicBezTo>
                  <a:cubicBezTo>
                    <a:pt x="406" y="359"/>
                    <a:pt x="393" y="337"/>
                    <a:pt x="389" y="314"/>
                  </a:cubicBezTo>
                  <a:cubicBezTo>
                    <a:pt x="385" y="289"/>
                    <a:pt x="387" y="261"/>
                    <a:pt x="397" y="229"/>
                  </a:cubicBezTo>
                  <a:cubicBezTo>
                    <a:pt x="371" y="238"/>
                    <a:pt x="347" y="240"/>
                    <a:pt x="323" y="236"/>
                  </a:cubicBezTo>
                  <a:cubicBezTo>
                    <a:pt x="303" y="233"/>
                    <a:pt x="284" y="223"/>
                    <a:pt x="268" y="207"/>
                  </a:cubicBezTo>
                  <a:cubicBezTo>
                    <a:pt x="248" y="186"/>
                    <a:pt x="238" y="161"/>
                    <a:pt x="239" y="130"/>
                  </a:cubicBezTo>
                  <a:cubicBezTo>
                    <a:pt x="240" y="100"/>
                    <a:pt x="255" y="70"/>
                    <a:pt x="283" y="42"/>
                  </a:cubicBezTo>
                  <a:cubicBezTo>
                    <a:pt x="309" y="16"/>
                    <a:pt x="337" y="3"/>
                    <a:pt x="367" y="2"/>
                  </a:cubicBezTo>
                  <a:cubicBezTo>
                    <a:pt x="398" y="0"/>
                    <a:pt x="424" y="10"/>
                    <a:pt x="445" y="31"/>
                  </a:cubicBezTo>
                  <a:cubicBezTo>
                    <a:pt x="459" y="46"/>
                    <a:pt x="468" y="64"/>
                    <a:pt x="470" y="86"/>
                  </a:cubicBezTo>
                  <a:cubicBezTo>
                    <a:pt x="475" y="108"/>
                    <a:pt x="473" y="134"/>
                    <a:pt x="463" y="163"/>
                  </a:cubicBezTo>
                  <a:cubicBezTo>
                    <a:pt x="496" y="155"/>
                    <a:pt x="525" y="153"/>
                    <a:pt x="549" y="158"/>
                  </a:cubicBezTo>
                  <a:close/>
                  <a:moveTo>
                    <a:pt x="448" y="108"/>
                  </a:moveTo>
                  <a:cubicBezTo>
                    <a:pt x="445" y="90"/>
                    <a:pt x="435" y="73"/>
                    <a:pt x="421" y="59"/>
                  </a:cubicBezTo>
                  <a:cubicBezTo>
                    <a:pt x="404" y="41"/>
                    <a:pt x="383" y="31"/>
                    <a:pt x="360" y="27"/>
                  </a:cubicBezTo>
                  <a:cubicBezTo>
                    <a:pt x="338" y="25"/>
                    <a:pt x="317" y="34"/>
                    <a:pt x="296" y="55"/>
                  </a:cubicBezTo>
                  <a:cubicBezTo>
                    <a:pt x="273" y="78"/>
                    <a:pt x="262" y="101"/>
                    <a:pt x="265" y="123"/>
                  </a:cubicBezTo>
                  <a:cubicBezTo>
                    <a:pt x="267" y="145"/>
                    <a:pt x="275" y="163"/>
                    <a:pt x="289" y="176"/>
                  </a:cubicBezTo>
                  <a:cubicBezTo>
                    <a:pt x="302" y="189"/>
                    <a:pt x="322" y="196"/>
                    <a:pt x="347" y="194"/>
                  </a:cubicBezTo>
                  <a:cubicBezTo>
                    <a:pt x="375" y="193"/>
                    <a:pt x="407" y="185"/>
                    <a:pt x="443" y="169"/>
                  </a:cubicBezTo>
                  <a:cubicBezTo>
                    <a:pt x="450" y="147"/>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69" name="Freeform 247"/>
            <p:cNvSpPr>
              <a:spLocks noEditPoints="1"/>
            </p:cNvSpPr>
            <p:nvPr/>
          </p:nvSpPr>
          <p:spPr bwMode="auto">
            <a:xfrm>
              <a:off x="1722" y="5022"/>
              <a:ext cx="41" cy="41"/>
            </a:xfrm>
            <a:custGeom>
              <a:avLst/>
              <a:gdLst>
                <a:gd name="T0" fmla="*/ 383 w 606"/>
                <a:gd name="T1" fmla="*/ 403 h 598"/>
                <a:gd name="T2" fmla="*/ 189 w 606"/>
                <a:gd name="T3" fmla="*/ 598 h 598"/>
                <a:gd name="T4" fmla="*/ 178 w 606"/>
                <a:gd name="T5" fmla="*/ 587 h 598"/>
                <a:gd name="T6" fmla="*/ 244 w 606"/>
                <a:gd name="T7" fmla="*/ 521 h 598"/>
                <a:gd name="T8" fmla="*/ 123 w 606"/>
                <a:gd name="T9" fmla="*/ 400 h 598"/>
                <a:gd name="T10" fmla="*/ 169 w 606"/>
                <a:gd name="T11" fmla="*/ 391 h 598"/>
                <a:gd name="T12" fmla="*/ 270 w 606"/>
                <a:gd name="T13" fmla="*/ 290 h 598"/>
                <a:gd name="T14" fmla="*/ 180 w 606"/>
                <a:gd name="T15" fmla="*/ 200 h 598"/>
                <a:gd name="T16" fmla="*/ 75 w 606"/>
                <a:gd name="T17" fmla="*/ 304 h 598"/>
                <a:gd name="T18" fmla="*/ 99 w 606"/>
                <a:gd name="T19" fmla="*/ 537 h 598"/>
                <a:gd name="T20" fmla="*/ 90 w 606"/>
                <a:gd name="T21" fmla="*/ 535 h 598"/>
                <a:gd name="T22" fmla="*/ 0 w 606"/>
                <a:gd name="T23" fmla="*/ 236 h 598"/>
                <a:gd name="T24" fmla="*/ 48 w 606"/>
                <a:gd name="T25" fmla="*/ 214 h 598"/>
                <a:gd name="T26" fmla="*/ 51 w 606"/>
                <a:gd name="T27" fmla="*/ 240 h 598"/>
                <a:gd name="T28" fmla="*/ 70 w 606"/>
                <a:gd name="T29" fmla="*/ 288 h 598"/>
                <a:gd name="T30" fmla="*/ 301 w 606"/>
                <a:gd name="T31" fmla="*/ 57 h 598"/>
                <a:gd name="T32" fmla="*/ 301 w 606"/>
                <a:gd name="T33" fmla="*/ 9 h 598"/>
                <a:gd name="T34" fmla="*/ 352 w 606"/>
                <a:gd name="T35" fmla="*/ 2 h 598"/>
                <a:gd name="T36" fmla="*/ 365 w 606"/>
                <a:gd name="T37" fmla="*/ 15 h 598"/>
                <a:gd name="T38" fmla="*/ 204 w 606"/>
                <a:gd name="T39" fmla="*/ 176 h 598"/>
                <a:gd name="T40" fmla="*/ 293 w 606"/>
                <a:gd name="T41" fmla="*/ 266 h 598"/>
                <a:gd name="T42" fmla="*/ 385 w 606"/>
                <a:gd name="T43" fmla="*/ 174 h 598"/>
                <a:gd name="T44" fmla="*/ 385 w 606"/>
                <a:gd name="T45" fmla="*/ 126 h 598"/>
                <a:gd name="T46" fmla="*/ 437 w 606"/>
                <a:gd name="T47" fmla="*/ 119 h 598"/>
                <a:gd name="T48" fmla="*/ 449 w 606"/>
                <a:gd name="T49" fmla="*/ 132 h 598"/>
                <a:gd name="T50" fmla="*/ 304 w 606"/>
                <a:gd name="T51" fmla="*/ 277 h 598"/>
                <a:gd name="T52" fmla="*/ 396 w 606"/>
                <a:gd name="T53" fmla="*/ 369 h 598"/>
                <a:gd name="T54" fmla="*/ 528 w 606"/>
                <a:gd name="T55" fmla="*/ 236 h 598"/>
                <a:gd name="T56" fmla="*/ 528 w 606"/>
                <a:gd name="T57" fmla="*/ 181 h 598"/>
                <a:gd name="T58" fmla="*/ 589 w 606"/>
                <a:gd name="T59" fmla="*/ 172 h 598"/>
                <a:gd name="T60" fmla="*/ 602 w 606"/>
                <a:gd name="T61" fmla="*/ 185 h 598"/>
                <a:gd name="T62" fmla="*/ 407 w 606"/>
                <a:gd name="T63" fmla="*/ 380 h 598"/>
                <a:gd name="T64" fmla="*/ 539 w 606"/>
                <a:gd name="T65" fmla="*/ 512 h 598"/>
                <a:gd name="T66" fmla="*/ 517 w 606"/>
                <a:gd name="T67" fmla="*/ 537 h 598"/>
                <a:gd name="T68" fmla="*/ 383 w 606"/>
                <a:gd name="T69" fmla="*/ 403 h 598"/>
                <a:gd name="T70" fmla="*/ 176 w 606"/>
                <a:gd name="T71" fmla="*/ 405 h 598"/>
                <a:gd name="T72" fmla="*/ 268 w 606"/>
                <a:gd name="T73" fmla="*/ 497 h 598"/>
                <a:gd name="T74" fmla="*/ 372 w 606"/>
                <a:gd name="T75" fmla="*/ 392 h 598"/>
                <a:gd name="T76" fmla="*/ 281 w 606"/>
                <a:gd name="T77" fmla="*/ 301 h 598"/>
                <a:gd name="T78" fmla="*/ 176 w 606"/>
                <a:gd name="T79" fmla="*/ 40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8">
                  <a:moveTo>
                    <a:pt x="383" y="403"/>
                  </a:moveTo>
                  <a:lnTo>
                    <a:pt x="189" y="598"/>
                  </a:lnTo>
                  <a:lnTo>
                    <a:pt x="178" y="587"/>
                  </a:lnTo>
                  <a:lnTo>
                    <a:pt x="244" y="521"/>
                  </a:lnTo>
                  <a:lnTo>
                    <a:pt x="123" y="400"/>
                  </a:lnTo>
                  <a:lnTo>
                    <a:pt x="169" y="391"/>
                  </a:lnTo>
                  <a:lnTo>
                    <a:pt x="270" y="290"/>
                  </a:lnTo>
                  <a:lnTo>
                    <a:pt x="180" y="200"/>
                  </a:lnTo>
                  <a:lnTo>
                    <a:pt x="75" y="304"/>
                  </a:lnTo>
                  <a:cubicBezTo>
                    <a:pt x="102" y="383"/>
                    <a:pt x="110" y="460"/>
                    <a:pt x="99" y="537"/>
                  </a:cubicBezTo>
                  <a:cubicBezTo>
                    <a:pt x="95" y="543"/>
                    <a:pt x="92" y="543"/>
                    <a:pt x="90" y="535"/>
                  </a:cubicBezTo>
                  <a:cubicBezTo>
                    <a:pt x="85" y="420"/>
                    <a:pt x="55" y="321"/>
                    <a:pt x="0" y="236"/>
                  </a:cubicBezTo>
                  <a:lnTo>
                    <a:pt x="48" y="214"/>
                  </a:lnTo>
                  <a:cubicBezTo>
                    <a:pt x="71" y="206"/>
                    <a:pt x="72" y="214"/>
                    <a:pt x="51" y="240"/>
                  </a:cubicBezTo>
                  <a:cubicBezTo>
                    <a:pt x="57" y="256"/>
                    <a:pt x="64" y="272"/>
                    <a:pt x="70" y="288"/>
                  </a:cubicBezTo>
                  <a:lnTo>
                    <a:pt x="301" y="57"/>
                  </a:lnTo>
                  <a:lnTo>
                    <a:pt x="301" y="9"/>
                  </a:lnTo>
                  <a:lnTo>
                    <a:pt x="352" y="2"/>
                  </a:lnTo>
                  <a:cubicBezTo>
                    <a:pt x="366" y="0"/>
                    <a:pt x="370" y="5"/>
                    <a:pt x="365" y="15"/>
                  </a:cubicBezTo>
                  <a:lnTo>
                    <a:pt x="204" y="176"/>
                  </a:lnTo>
                  <a:lnTo>
                    <a:pt x="293" y="266"/>
                  </a:lnTo>
                  <a:lnTo>
                    <a:pt x="385" y="174"/>
                  </a:lnTo>
                  <a:lnTo>
                    <a:pt x="385" y="126"/>
                  </a:lnTo>
                  <a:lnTo>
                    <a:pt x="437" y="119"/>
                  </a:lnTo>
                  <a:cubicBezTo>
                    <a:pt x="450" y="118"/>
                    <a:pt x="454" y="122"/>
                    <a:pt x="449" y="132"/>
                  </a:cubicBezTo>
                  <a:lnTo>
                    <a:pt x="304" y="277"/>
                  </a:lnTo>
                  <a:lnTo>
                    <a:pt x="396" y="369"/>
                  </a:lnTo>
                  <a:lnTo>
                    <a:pt x="528" y="236"/>
                  </a:lnTo>
                  <a:lnTo>
                    <a:pt x="528" y="181"/>
                  </a:lnTo>
                  <a:lnTo>
                    <a:pt x="589" y="172"/>
                  </a:lnTo>
                  <a:cubicBezTo>
                    <a:pt x="602" y="171"/>
                    <a:pt x="606" y="175"/>
                    <a:pt x="602" y="185"/>
                  </a:cubicBezTo>
                  <a:lnTo>
                    <a:pt x="407" y="380"/>
                  </a:lnTo>
                  <a:lnTo>
                    <a:pt x="539" y="512"/>
                  </a:lnTo>
                  <a:cubicBezTo>
                    <a:pt x="538" y="542"/>
                    <a:pt x="531" y="551"/>
                    <a:pt x="517" y="537"/>
                  </a:cubicBezTo>
                  <a:lnTo>
                    <a:pt x="383" y="403"/>
                  </a:lnTo>
                  <a:close/>
                  <a:moveTo>
                    <a:pt x="176" y="405"/>
                  </a:moveTo>
                  <a:lnTo>
                    <a:pt x="268" y="497"/>
                  </a:lnTo>
                  <a:lnTo>
                    <a:pt x="372" y="392"/>
                  </a:lnTo>
                  <a:lnTo>
                    <a:pt x="281" y="301"/>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0" name="Freeform 248"/>
            <p:cNvSpPr>
              <a:spLocks noEditPoints="1"/>
            </p:cNvSpPr>
            <p:nvPr/>
          </p:nvSpPr>
          <p:spPr bwMode="auto">
            <a:xfrm>
              <a:off x="1754" y="5007"/>
              <a:ext cx="27" cy="28"/>
            </a:xfrm>
            <a:custGeom>
              <a:avLst/>
              <a:gdLst>
                <a:gd name="T0" fmla="*/ 179 w 408"/>
                <a:gd name="T1" fmla="*/ 297 h 411"/>
                <a:gd name="T2" fmla="*/ 216 w 408"/>
                <a:gd name="T3" fmla="*/ 356 h 411"/>
                <a:gd name="T4" fmla="*/ 282 w 408"/>
                <a:gd name="T5" fmla="*/ 385 h 411"/>
                <a:gd name="T6" fmla="*/ 350 w 408"/>
                <a:gd name="T7" fmla="*/ 354 h 411"/>
                <a:gd name="T8" fmla="*/ 381 w 408"/>
                <a:gd name="T9" fmla="*/ 286 h 411"/>
                <a:gd name="T10" fmla="*/ 352 w 408"/>
                <a:gd name="T11" fmla="*/ 224 h 411"/>
                <a:gd name="T12" fmla="*/ 284 w 408"/>
                <a:gd name="T13" fmla="*/ 200 h 411"/>
                <a:gd name="T14" fmla="*/ 177 w 408"/>
                <a:gd name="T15" fmla="*/ 225 h 411"/>
                <a:gd name="T16" fmla="*/ 179 w 408"/>
                <a:gd name="T17" fmla="*/ 297 h 411"/>
                <a:gd name="T18" fmla="*/ 311 w 408"/>
                <a:gd name="T19" fmla="*/ 158 h 411"/>
                <a:gd name="T20" fmla="*/ 374 w 408"/>
                <a:gd name="T21" fmla="*/ 191 h 411"/>
                <a:gd name="T22" fmla="*/ 407 w 408"/>
                <a:gd name="T23" fmla="*/ 275 h 411"/>
                <a:gd name="T24" fmla="*/ 363 w 408"/>
                <a:gd name="T25" fmla="*/ 367 h 411"/>
                <a:gd name="T26" fmla="*/ 273 w 408"/>
                <a:gd name="T27" fmla="*/ 409 h 411"/>
                <a:gd name="T28" fmla="*/ 190 w 408"/>
                <a:gd name="T29" fmla="*/ 381 h 411"/>
                <a:gd name="T30" fmla="*/ 152 w 408"/>
                <a:gd name="T31" fmla="*/ 313 h 411"/>
                <a:gd name="T32" fmla="*/ 159 w 408"/>
                <a:gd name="T33" fmla="*/ 229 h 411"/>
                <a:gd name="T34" fmla="*/ 86 w 408"/>
                <a:gd name="T35" fmla="*/ 236 h 411"/>
                <a:gd name="T36" fmla="*/ 31 w 408"/>
                <a:gd name="T37" fmla="*/ 207 h 411"/>
                <a:gd name="T38" fmla="*/ 1 w 408"/>
                <a:gd name="T39" fmla="*/ 130 h 411"/>
                <a:gd name="T40" fmla="*/ 45 w 408"/>
                <a:gd name="T41" fmla="*/ 42 h 411"/>
                <a:gd name="T42" fmla="*/ 130 w 408"/>
                <a:gd name="T43" fmla="*/ 2 h 411"/>
                <a:gd name="T44" fmla="*/ 207 w 408"/>
                <a:gd name="T45" fmla="*/ 31 h 411"/>
                <a:gd name="T46" fmla="*/ 232 w 408"/>
                <a:gd name="T47" fmla="*/ 86 h 411"/>
                <a:gd name="T48" fmla="*/ 225 w 408"/>
                <a:gd name="T49" fmla="*/ 163 h 411"/>
                <a:gd name="T50" fmla="*/ 311 w 408"/>
                <a:gd name="T51" fmla="*/ 158 h 411"/>
                <a:gd name="T52" fmla="*/ 210 w 408"/>
                <a:gd name="T53" fmla="*/ 108 h 411"/>
                <a:gd name="T54" fmla="*/ 183 w 408"/>
                <a:gd name="T55" fmla="*/ 58 h 411"/>
                <a:gd name="T56" fmla="*/ 122 w 408"/>
                <a:gd name="T57" fmla="*/ 27 h 411"/>
                <a:gd name="T58" fmla="*/ 58 w 408"/>
                <a:gd name="T59" fmla="*/ 55 h 411"/>
                <a:gd name="T60" fmla="*/ 27 w 408"/>
                <a:gd name="T61" fmla="*/ 123 h 411"/>
                <a:gd name="T62" fmla="*/ 51 w 408"/>
                <a:gd name="T63" fmla="*/ 176 h 411"/>
                <a:gd name="T64" fmla="*/ 109 w 408"/>
                <a:gd name="T65" fmla="*/ 194 h 411"/>
                <a:gd name="T66" fmla="*/ 205 w 408"/>
                <a:gd name="T67" fmla="*/ 169 h 411"/>
                <a:gd name="T68" fmla="*/ 210 w 408"/>
                <a:gd name="T69" fmla="*/ 10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8" h="411">
                  <a:moveTo>
                    <a:pt x="179" y="297"/>
                  </a:moveTo>
                  <a:cubicBezTo>
                    <a:pt x="185" y="318"/>
                    <a:pt x="197" y="337"/>
                    <a:pt x="216" y="356"/>
                  </a:cubicBezTo>
                  <a:cubicBezTo>
                    <a:pt x="237" y="376"/>
                    <a:pt x="259" y="386"/>
                    <a:pt x="282" y="385"/>
                  </a:cubicBezTo>
                  <a:cubicBezTo>
                    <a:pt x="307" y="384"/>
                    <a:pt x="330" y="373"/>
                    <a:pt x="350" y="354"/>
                  </a:cubicBezTo>
                  <a:cubicBezTo>
                    <a:pt x="373" y="331"/>
                    <a:pt x="383" y="308"/>
                    <a:pt x="381" y="286"/>
                  </a:cubicBezTo>
                  <a:cubicBezTo>
                    <a:pt x="378" y="261"/>
                    <a:pt x="369" y="241"/>
                    <a:pt x="352" y="224"/>
                  </a:cubicBezTo>
                  <a:cubicBezTo>
                    <a:pt x="336" y="208"/>
                    <a:pt x="313" y="200"/>
                    <a:pt x="284" y="200"/>
                  </a:cubicBezTo>
                  <a:cubicBezTo>
                    <a:pt x="254" y="200"/>
                    <a:pt x="219" y="208"/>
                    <a:pt x="177" y="225"/>
                  </a:cubicBezTo>
                  <a:cubicBezTo>
                    <a:pt x="172" y="252"/>
                    <a:pt x="173" y="276"/>
                    <a:pt x="179" y="297"/>
                  </a:cubicBezTo>
                  <a:close/>
                  <a:moveTo>
                    <a:pt x="311" y="158"/>
                  </a:moveTo>
                  <a:cubicBezTo>
                    <a:pt x="336" y="162"/>
                    <a:pt x="356" y="173"/>
                    <a:pt x="374" y="191"/>
                  </a:cubicBezTo>
                  <a:cubicBezTo>
                    <a:pt x="397" y="214"/>
                    <a:pt x="408" y="242"/>
                    <a:pt x="407" y="275"/>
                  </a:cubicBezTo>
                  <a:cubicBezTo>
                    <a:pt x="405" y="308"/>
                    <a:pt x="391" y="338"/>
                    <a:pt x="363" y="367"/>
                  </a:cubicBezTo>
                  <a:cubicBezTo>
                    <a:pt x="337" y="392"/>
                    <a:pt x="307" y="406"/>
                    <a:pt x="273" y="409"/>
                  </a:cubicBezTo>
                  <a:cubicBezTo>
                    <a:pt x="238" y="411"/>
                    <a:pt x="211" y="402"/>
                    <a:pt x="190" y="381"/>
                  </a:cubicBezTo>
                  <a:cubicBezTo>
                    <a:pt x="168" y="359"/>
                    <a:pt x="155" y="337"/>
                    <a:pt x="152" y="313"/>
                  </a:cubicBezTo>
                  <a:cubicBezTo>
                    <a:pt x="147" y="289"/>
                    <a:pt x="149" y="261"/>
                    <a:pt x="159" y="229"/>
                  </a:cubicBezTo>
                  <a:cubicBezTo>
                    <a:pt x="133" y="238"/>
                    <a:pt x="109" y="240"/>
                    <a:pt x="86" y="236"/>
                  </a:cubicBezTo>
                  <a:cubicBezTo>
                    <a:pt x="65" y="233"/>
                    <a:pt x="46" y="223"/>
                    <a:pt x="31" y="207"/>
                  </a:cubicBezTo>
                  <a:cubicBezTo>
                    <a:pt x="10" y="186"/>
                    <a:pt x="0" y="161"/>
                    <a:pt x="1" y="130"/>
                  </a:cubicBezTo>
                  <a:cubicBezTo>
                    <a:pt x="2" y="99"/>
                    <a:pt x="17" y="70"/>
                    <a:pt x="45" y="42"/>
                  </a:cubicBezTo>
                  <a:cubicBezTo>
                    <a:pt x="71" y="16"/>
                    <a:pt x="99" y="3"/>
                    <a:pt x="130" y="2"/>
                  </a:cubicBezTo>
                  <a:cubicBezTo>
                    <a:pt x="160" y="0"/>
                    <a:pt x="186" y="10"/>
                    <a:pt x="207" y="31"/>
                  </a:cubicBezTo>
                  <a:cubicBezTo>
                    <a:pt x="221" y="46"/>
                    <a:pt x="230" y="64"/>
                    <a:pt x="232" y="86"/>
                  </a:cubicBezTo>
                  <a:cubicBezTo>
                    <a:pt x="237" y="108"/>
                    <a:pt x="235" y="134"/>
                    <a:pt x="225" y="163"/>
                  </a:cubicBezTo>
                  <a:cubicBezTo>
                    <a:pt x="258" y="154"/>
                    <a:pt x="287" y="153"/>
                    <a:pt x="311" y="158"/>
                  </a:cubicBezTo>
                  <a:close/>
                  <a:moveTo>
                    <a:pt x="210" y="108"/>
                  </a:moveTo>
                  <a:cubicBezTo>
                    <a:pt x="207" y="90"/>
                    <a:pt x="197" y="73"/>
                    <a:pt x="183" y="58"/>
                  </a:cubicBezTo>
                  <a:cubicBezTo>
                    <a:pt x="166" y="41"/>
                    <a:pt x="145" y="31"/>
                    <a:pt x="122" y="27"/>
                  </a:cubicBezTo>
                  <a:cubicBezTo>
                    <a:pt x="100" y="25"/>
                    <a:pt x="79" y="34"/>
                    <a:pt x="58" y="55"/>
                  </a:cubicBezTo>
                  <a:cubicBezTo>
                    <a:pt x="35" y="78"/>
                    <a:pt x="24" y="101"/>
                    <a:pt x="27" y="123"/>
                  </a:cubicBezTo>
                  <a:cubicBezTo>
                    <a:pt x="29" y="145"/>
                    <a:pt x="37" y="162"/>
                    <a:pt x="51" y="176"/>
                  </a:cubicBezTo>
                  <a:cubicBezTo>
                    <a:pt x="64" y="189"/>
                    <a:pt x="84" y="195"/>
                    <a:pt x="109" y="194"/>
                  </a:cubicBezTo>
                  <a:cubicBezTo>
                    <a:pt x="138" y="193"/>
                    <a:pt x="169" y="184"/>
                    <a:pt x="205" y="169"/>
                  </a:cubicBezTo>
                  <a:cubicBezTo>
                    <a:pt x="212" y="147"/>
                    <a:pt x="214" y="126"/>
                    <a:pt x="210"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1" name="Freeform 249"/>
            <p:cNvSpPr>
              <a:spLocks noEditPoints="1"/>
            </p:cNvSpPr>
            <p:nvPr/>
          </p:nvSpPr>
          <p:spPr bwMode="auto">
            <a:xfrm>
              <a:off x="1772" y="4976"/>
              <a:ext cx="38" cy="48"/>
            </a:xfrm>
            <a:custGeom>
              <a:avLst/>
              <a:gdLst>
                <a:gd name="T0" fmla="*/ 312 w 565"/>
                <a:gd name="T1" fmla="*/ 549 h 692"/>
                <a:gd name="T2" fmla="*/ 285 w 565"/>
                <a:gd name="T3" fmla="*/ 683 h 692"/>
                <a:gd name="T4" fmla="*/ 276 w 565"/>
                <a:gd name="T5" fmla="*/ 681 h 692"/>
                <a:gd name="T6" fmla="*/ 285 w 565"/>
                <a:gd name="T7" fmla="*/ 525 h 692"/>
                <a:gd name="T8" fmla="*/ 206 w 565"/>
                <a:gd name="T9" fmla="*/ 391 h 692"/>
                <a:gd name="T10" fmla="*/ 0 w 565"/>
                <a:gd name="T11" fmla="*/ 186 h 692"/>
                <a:gd name="T12" fmla="*/ 44 w 565"/>
                <a:gd name="T13" fmla="*/ 175 h 692"/>
                <a:gd name="T14" fmla="*/ 186 w 565"/>
                <a:gd name="T15" fmla="*/ 34 h 692"/>
                <a:gd name="T16" fmla="*/ 182 w 565"/>
                <a:gd name="T17" fmla="*/ 8 h 692"/>
                <a:gd name="T18" fmla="*/ 226 w 565"/>
                <a:gd name="T19" fmla="*/ 1 h 692"/>
                <a:gd name="T20" fmla="*/ 232 w 565"/>
                <a:gd name="T21" fmla="*/ 21 h 692"/>
                <a:gd name="T22" fmla="*/ 545 w 565"/>
                <a:gd name="T23" fmla="*/ 335 h 692"/>
                <a:gd name="T24" fmla="*/ 565 w 565"/>
                <a:gd name="T25" fmla="*/ 380 h 692"/>
                <a:gd name="T26" fmla="*/ 549 w 565"/>
                <a:gd name="T27" fmla="*/ 419 h 692"/>
                <a:gd name="T28" fmla="*/ 529 w 565"/>
                <a:gd name="T29" fmla="*/ 413 h 692"/>
                <a:gd name="T30" fmla="*/ 510 w 565"/>
                <a:gd name="T31" fmla="*/ 413 h 692"/>
                <a:gd name="T32" fmla="*/ 472 w 565"/>
                <a:gd name="T33" fmla="*/ 437 h 692"/>
                <a:gd name="T34" fmla="*/ 464 w 565"/>
                <a:gd name="T35" fmla="*/ 430 h 692"/>
                <a:gd name="T36" fmla="*/ 512 w 565"/>
                <a:gd name="T37" fmla="*/ 382 h 692"/>
                <a:gd name="T38" fmla="*/ 512 w 565"/>
                <a:gd name="T39" fmla="*/ 349 h 692"/>
                <a:gd name="T40" fmla="*/ 409 w 565"/>
                <a:gd name="T41" fmla="*/ 247 h 692"/>
                <a:gd name="T42" fmla="*/ 259 w 565"/>
                <a:gd name="T43" fmla="*/ 397 h 692"/>
                <a:gd name="T44" fmla="*/ 312 w 565"/>
                <a:gd name="T45" fmla="*/ 549 h 692"/>
                <a:gd name="T46" fmla="*/ 156 w 565"/>
                <a:gd name="T47" fmla="*/ 294 h 692"/>
                <a:gd name="T48" fmla="*/ 248 w 565"/>
                <a:gd name="T49" fmla="*/ 386 h 692"/>
                <a:gd name="T50" fmla="*/ 398 w 565"/>
                <a:gd name="T51" fmla="*/ 236 h 692"/>
                <a:gd name="T52" fmla="*/ 307 w 565"/>
                <a:gd name="T53" fmla="*/ 144 h 692"/>
                <a:gd name="T54" fmla="*/ 156 w 565"/>
                <a:gd name="T55" fmla="*/ 294 h 692"/>
                <a:gd name="T56" fmla="*/ 52 w 565"/>
                <a:gd name="T57" fmla="*/ 190 h 692"/>
                <a:gd name="T58" fmla="*/ 145 w 565"/>
                <a:gd name="T59" fmla="*/ 283 h 692"/>
                <a:gd name="T60" fmla="*/ 296 w 565"/>
                <a:gd name="T61" fmla="*/ 133 h 692"/>
                <a:gd name="T62" fmla="*/ 202 w 565"/>
                <a:gd name="T63" fmla="*/ 39 h 692"/>
                <a:gd name="T64" fmla="*/ 52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49"/>
                  </a:moveTo>
                  <a:cubicBezTo>
                    <a:pt x="312" y="596"/>
                    <a:pt x="303" y="640"/>
                    <a:pt x="285" y="683"/>
                  </a:cubicBezTo>
                  <a:cubicBezTo>
                    <a:pt x="279" y="692"/>
                    <a:pt x="276" y="691"/>
                    <a:pt x="276" y="681"/>
                  </a:cubicBezTo>
                  <a:cubicBezTo>
                    <a:pt x="291" y="616"/>
                    <a:pt x="295" y="564"/>
                    <a:pt x="285" y="525"/>
                  </a:cubicBezTo>
                  <a:cubicBezTo>
                    <a:pt x="273" y="476"/>
                    <a:pt x="246" y="432"/>
                    <a:pt x="206" y="391"/>
                  </a:cubicBezTo>
                  <a:lnTo>
                    <a:pt x="0" y="186"/>
                  </a:lnTo>
                  <a:lnTo>
                    <a:pt x="44" y="175"/>
                  </a:lnTo>
                  <a:lnTo>
                    <a:pt x="186" y="34"/>
                  </a:lnTo>
                  <a:lnTo>
                    <a:pt x="182" y="8"/>
                  </a:lnTo>
                  <a:lnTo>
                    <a:pt x="226" y="1"/>
                  </a:lnTo>
                  <a:cubicBezTo>
                    <a:pt x="240" y="0"/>
                    <a:pt x="241" y="6"/>
                    <a:pt x="232" y="21"/>
                  </a:cubicBezTo>
                  <a:lnTo>
                    <a:pt x="545" y="335"/>
                  </a:lnTo>
                  <a:cubicBezTo>
                    <a:pt x="559" y="348"/>
                    <a:pt x="565" y="363"/>
                    <a:pt x="565" y="380"/>
                  </a:cubicBezTo>
                  <a:cubicBezTo>
                    <a:pt x="565" y="395"/>
                    <a:pt x="560" y="408"/>
                    <a:pt x="549" y="419"/>
                  </a:cubicBezTo>
                  <a:cubicBezTo>
                    <a:pt x="544" y="424"/>
                    <a:pt x="537" y="422"/>
                    <a:pt x="529" y="413"/>
                  </a:cubicBezTo>
                  <a:cubicBezTo>
                    <a:pt x="524" y="409"/>
                    <a:pt x="518" y="409"/>
                    <a:pt x="510" y="413"/>
                  </a:cubicBezTo>
                  <a:lnTo>
                    <a:pt x="472" y="437"/>
                  </a:lnTo>
                  <a:cubicBezTo>
                    <a:pt x="462" y="440"/>
                    <a:pt x="460" y="437"/>
                    <a:pt x="464" y="430"/>
                  </a:cubicBezTo>
                  <a:lnTo>
                    <a:pt x="512" y="382"/>
                  </a:lnTo>
                  <a:cubicBezTo>
                    <a:pt x="523" y="371"/>
                    <a:pt x="523" y="360"/>
                    <a:pt x="512" y="349"/>
                  </a:cubicBezTo>
                  <a:lnTo>
                    <a:pt x="409" y="247"/>
                  </a:lnTo>
                  <a:lnTo>
                    <a:pt x="259" y="397"/>
                  </a:lnTo>
                  <a:cubicBezTo>
                    <a:pt x="295" y="442"/>
                    <a:pt x="312" y="493"/>
                    <a:pt x="312" y="549"/>
                  </a:cubicBezTo>
                  <a:close/>
                  <a:moveTo>
                    <a:pt x="156" y="294"/>
                  </a:moveTo>
                  <a:lnTo>
                    <a:pt x="248" y="386"/>
                  </a:lnTo>
                  <a:lnTo>
                    <a:pt x="398" y="236"/>
                  </a:lnTo>
                  <a:lnTo>
                    <a:pt x="307" y="144"/>
                  </a:lnTo>
                  <a:lnTo>
                    <a:pt x="156" y="294"/>
                  </a:lnTo>
                  <a:close/>
                  <a:moveTo>
                    <a:pt x="52" y="190"/>
                  </a:moveTo>
                  <a:lnTo>
                    <a:pt x="145" y="283"/>
                  </a:lnTo>
                  <a:lnTo>
                    <a:pt x="296" y="133"/>
                  </a:lnTo>
                  <a:lnTo>
                    <a:pt x="202" y="39"/>
                  </a:lnTo>
                  <a:lnTo>
                    <a:pt x="52"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2" name="Freeform 250"/>
            <p:cNvSpPr>
              <a:spLocks noEditPoints="1"/>
            </p:cNvSpPr>
            <p:nvPr/>
          </p:nvSpPr>
          <p:spPr bwMode="auto">
            <a:xfrm>
              <a:off x="1888" y="5088"/>
              <a:ext cx="83" cy="71"/>
            </a:xfrm>
            <a:custGeom>
              <a:avLst/>
              <a:gdLst>
                <a:gd name="T0" fmla="*/ 628 w 1222"/>
                <a:gd name="T1" fmla="*/ 621 h 1039"/>
                <a:gd name="T2" fmla="*/ 567 w 1222"/>
                <a:gd name="T3" fmla="*/ 975 h 1039"/>
                <a:gd name="T4" fmla="*/ 396 w 1222"/>
                <a:gd name="T5" fmla="*/ 852 h 1039"/>
                <a:gd name="T6" fmla="*/ 198 w 1222"/>
                <a:gd name="T7" fmla="*/ 1028 h 1039"/>
                <a:gd name="T8" fmla="*/ 180 w 1222"/>
                <a:gd name="T9" fmla="*/ 636 h 1039"/>
                <a:gd name="T10" fmla="*/ 0 w 1222"/>
                <a:gd name="T11" fmla="*/ 794 h 1039"/>
                <a:gd name="T12" fmla="*/ 312 w 1222"/>
                <a:gd name="T13" fmla="*/ 427 h 1039"/>
                <a:gd name="T14" fmla="*/ 385 w 1222"/>
                <a:gd name="T15" fmla="*/ 430 h 1039"/>
                <a:gd name="T16" fmla="*/ 409 w 1222"/>
                <a:gd name="T17" fmla="*/ 817 h 1039"/>
                <a:gd name="T18" fmla="*/ 554 w 1222"/>
                <a:gd name="T19" fmla="*/ 617 h 1039"/>
                <a:gd name="T20" fmla="*/ 413 w 1222"/>
                <a:gd name="T21" fmla="*/ 517 h 1039"/>
                <a:gd name="T22" fmla="*/ 437 w 1222"/>
                <a:gd name="T23" fmla="*/ 746 h 1039"/>
                <a:gd name="T24" fmla="*/ 347 w 1222"/>
                <a:gd name="T25" fmla="*/ 528 h 1039"/>
                <a:gd name="T26" fmla="*/ 81 w 1222"/>
                <a:gd name="T27" fmla="*/ 808 h 1039"/>
                <a:gd name="T28" fmla="*/ 266 w 1222"/>
                <a:gd name="T29" fmla="*/ 883 h 1039"/>
                <a:gd name="T30" fmla="*/ 81 w 1222"/>
                <a:gd name="T31" fmla="*/ 819 h 1039"/>
                <a:gd name="T32" fmla="*/ 679 w 1222"/>
                <a:gd name="T33" fmla="*/ 463 h 1039"/>
                <a:gd name="T34" fmla="*/ 827 w 1222"/>
                <a:gd name="T35" fmla="*/ 737 h 1039"/>
                <a:gd name="T36" fmla="*/ 695 w 1222"/>
                <a:gd name="T37" fmla="*/ 528 h 1039"/>
                <a:gd name="T38" fmla="*/ 576 w 1222"/>
                <a:gd name="T39" fmla="*/ 353 h 1039"/>
                <a:gd name="T40" fmla="*/ 683 w 1222"/>
                <a:gd name="T41" fmla="*/ 141 h 1039"/>
                <a:gd name="T42" fmla="*/ 666 w 1222"/>
                <a:gd name="T43" fmla="*/ 62 h 1039"/>
                <a:gd name="T44" fmla="*/ 703 w 1222"/>
                <a:gd name="T45" fmla="*/ 113 h 1039"/>
                <a:gd name="T46" fmla="*/ 860 w 1222"/>
                <a:gd name="T47" fmla="*/ 69 h 1039"/>
                <a:gd name="T48" fmla="*/ 921 w 1222"/>
                <a:gd name="T49" fmla="*/ 5 h 1039"/>
                <a:gd name="T50" fmla="*/ 772 w 1222"/>
                <a:gd name="T51" fmla="*/ 179 h 1039"/>
                <a:gd name="T52" fmla="*/ 908 w 1222"/>
                <a:gd name="T53" fmla="*/ 131 h 1039"/>
                <a:gd name="T54" fmla="*/ 958 w 1222"/>
                <a:gd name="T55" fmla="*/ 144 h 1039"/>
                <a:gd name="T56" fmla="*/ 1154 w 1222"/>
                <a:gd name="T57" fmla="*/ 300 h 1039"/>
                <a:gd name="T58" fmla="*/ 1128 w 1222"/>
                <a:gd name="T59" fmla="*/ 208 h 1039"/>
                <a:gd name="T60" fmla="*/ 1181 w 1222"/>
                <a:gd name="T61" fmla="*/ 273 h 1039"/>
                <a:gd name="T62" fmla="*/ 1222 w 1222"/>
                <a:gd name="T63" fmla="*/ 302 h 1039"/>
                <a:gd name="T64" fmla="*/ 1009 w 1222"/>
                <a:gd name="T65" fmla="*/ 353 h 1039"/>
                <a:gd name="T66" fmla="*/ 982 w 1222"/>
                <a:gd name="T67" fmla="*/ 568 h 1039"/>
                <a:gd name="T68" fmla="*/ 750 w 1222"/>
                <a:gd name="T69" fmla="*/ 201 h 1039"/>
                <a:gd name="T70" fmla="*/ 668 w 1222"/>
                <a:gd name="T71" fmla="*/ 452 h 1039"/>
                <a:gd name="T72" fmla="*/ 750 w 1222"/>
                <a:gd name="T73" fmla="*/ 337 h 1039"/>
                <a:gd name="T74" fmla="*/ 800 w 1222"/>
                <a:gd name="T75" fmla="*/ 353 h 1039"/>
                <a:gd name="T76" fmla="*/ 917 w 1222"/>
                <a:gd name="T77" fmla="*/ 540 h 1039"/>
                <a:gd name="T78" fmla="*/ 866 w 1222"/>
                <a:gd name="T79" fmla="*/ 555 h 1039"/>
                <a:gd name="T80" fmla="*/ 816 w 1222"/>
                <a:gd name="T81" fmla="*/ 572 h 1039"/>
                <a:gd name="T82" fmla="*/ 875 w 1222"/>
                <a:gd name="T83" fmla="*/ 491 h 1039"/>
                <a:gd name="T84" fmla="*/ 679 w 1222"/>
                <a:gd name="T85" fmla="*/ 463 h 1039"/>
                <a:gd name="T86" fmla="*/ 723 w 1222"/>
                <a:gd name="T87" fmla="*/ 53 h 1039"/>
                <a:gd name="T88" fmla="*/ 829 w 1222"/>
                <a:gd name="T89" fmla="*/ 23 h 1039"/>
                <a:gd name="T90" fmla="*/ 804 w 1222"/>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2" h="1039">
                  <a:moveTo>
                    <a:pt x="615" y="608"/>
                  </a:moveTo>
                  <a:cubicBezTo>
                    <a:pt x="628" y="607"/>
                    <a:pt x="632" y="611"/>
                    <a:pt x="628" y="621"/>
                  </a:cubicBezTo>
                  <a:lnTo>
                    <a:pt x="420" y="828"/>
                  </a:lnTo>
                  <a:lnTo>
                    <a:pt x="567" y="975"/>
                  </a:lnTo>
                  <a:cubicBezTo>
                    <a:pt x="566" y="1006"/>
                    <a:pt x="558" y="1014"/>
                    <a:pt x="545" y="1001"/>
                  </a:cubicBezTo>
                  <a:lnTo>
                    <a:pt x="396" y="852"/>
                  </a:lnTo>
                  <a:lnTo>
                    <a:pt x="209" y="1039"/>
                  </a:lnTo>
                  <a:lnTo>
                    <a:pt x="198" y="1028"/>
                  </a:lnTo>
                  <a:lnTo>
                    <a:pt x="385" y="841"/>
                  </a:lnTo>
                  <a:lnTo>
                    <a:pt x="180" y="636"/>
                  </a:lnTo>
                  <a:lnTo>
                    <a:pt x="11" y="805"/>
                  </a:lnTo>
                  <a:lnTo>
                    <a:pt x="0" y="794"/>
                  </a:lnTo>
                  <a:lnTo>
                    <a:pt x="312" y="482"/>
                  </a:lnTo>
                  <a:lnTo>
                    <a:pt x="312" y="427"/>
                  </a:lnTo>
                  <a:lnTo>
                    <a:pt x="373" y="418"/>
                  </a:lnTo>
                  <a:cubicBezTo>
                    <a:pt x="386" y="416"/>
                    <a:pt x="390" y="421"/>
                    <a:pt x="385" y="430"/>
                  </a:cubicBezTo>
                  <a:lnTo>
                    <a:pt x="204" y="612"/>
                  </a:lnTo>
                  <a:lnTo>
                    <a:pt x="409" y="817"/>
                  </a:lnTo>
                  <a:lnTo>
                    <a:pt x="554" y="672"/>
                  </a:lnTo>
                  <a:lnTo>
                    <a:pt x="554" y="617"/>
                  </a:lnTo>
                  <a:lnTo>
                    <a:pt x="615" y="608"/>
                  </a:lnTo>
                  <a:close/>
                  <a:moveTo>
                    <a:pt x="413" y="517"/>
                  </a:moveTo>
                  <a:cubicBezTo>
                    <a:pt x="433" y="517"/>
                    <a:pt x="428" y="527"/>
                    <a:pt x="400" y="548"/>
                  </a:cubicBezTo>
                  <a:cubicBezTo>
                    <a:pt x="418" y="617"/>
                    <a:pt x="431" y="684"/>
                    <a:pt x="437" y="746"/>
                  </a:cubicBezTo>
                  <a:cubicBezTo>
                    <a:pt x="434" y="753"/>
                    <a:pt x="431" y="754"/>
                    <a:pt x="428" y="748"/>
                  </a:cubicBezTo>
                  <a:cubicBezTo>
                    <a:pt x="408" y="672"/>
                    <a:pt x="381" y="599"/>
                    <a:pt x="347" y="528"/>
                  </a:cubicBezTo>
                  <a:lnTo>
                    <a:pt x="413" y="517"/>
                  </a:lnTo>
                  <a:close/>
                  <a:moveTo>
                    <a:pt x="81" y="808"/>
                  </a:moveTo>
                  <a:cubicBezTo>
                    <a:pt x="160" y="797"/>
                    <a:pt x="219" y="810"/>
                    <a:pt x="255" y="847"/>
                  </a:cubicBezTo>
                  <a:cubicBezTo>
                    <a:pt x="271" y="863"/>
                    <a:pt x="275" y="875"/>
                    <a:pt x="266" y="883"/>
                  </a:cubicBezTo>
                  <a:cubicBezTo>
                    <a:pt x="259" y="891"/>
                    <a:pt x="249" y="891"/>
                    <a:pt x="237" y="883"/>
                  </a:cubicBezTo>
                  <a:cubicBezTo>
                    <a:pt x="193" y="844"/>
                    <a:pt x="141" y="823"/>
                    <a:pt x="81" y="819"/>
                  </a:cubicBezTo>
                  <a:cubicBezTo>
                    <a:pt x="71" y="817"/>
                    <a:pt x="71" y="813"/>
                    <a:pt x="81" y="808"/>
                  </a:cubicBezTo>
                  <a:close/>
                  <a:moveTo>
                    <a:pt x="679" y="463"/>
                  </a:moveTo>
                  <a:lnTo>
                    <a:pt x="716" y="500"/>
                  </a:lnTo>
                  <a:cubicBezTo>
                    <a:pt x="777" y="561"/>
                    <a:pt x="814" y="640"/>
                    <a:pt x="827" y="737"/>
                  </a:cubicBezTo>
                  <a:cubicBezTo>
                    <a:pt x="825" y="746"/>
                    <a:pt x="821" y="748"/>
                    <a:pt x="816" y="740"/>
                  </a:cubicBezTo>
                  <a:cubicBezTo>
                    <a:pt x="791" y="654"/>
                    <a:pt x="750" y="583"/>
                    <a:pt x="695" y="528"/>
                  </a:cubicBezTo>
                  <a:lnTo>
                    <a:pt x="530" y="363"/>
                  </a:lnTo>
                  <a:lnTo>
                    <a:pt x="576" y="353"/>
                  </a:lnTo>
                  <a:lnTo>
                    <a:pt x="738" y="192"/>
                  </a:lnTo>
                  <a:cubicBezTo>
                    <a:pt x="718" y="175"/>
                    <a:pt x="700" y="158"/>
                    <a:pt x="683" y="141"/>
                  </a:cubicBezTo>
                  <a:lnTo>
                    <a:pt x="629" y="87"/>
                  </a:lnTo>
                  <a:lnTo>
                    <a:pt x="666" y="62"/>
                  </a:lnTo>
                  <a:cubicBezTo>
                    <a:pt x="680" y="56"/>
                    <a:pt x="684" y="65"/>
                    <a:pt x="679" y="89"/>
                  </a:cubicBezTo>
                  <a:lnTo>
                    <a:pt x="703" y="113"/>
                  </a:lnTo>
                  <a:cubicBezTo>
                    <a:pt x="720" y="130"/>
                    <a:pt x="739" y="149"/>
                    <a:pt x="761" y="168"/>
                  </a:cubicBezTo>
                  <a:lnTo>
                    <a:pt x="860" y="69"/>
                  </a:lnTo>
                  <a:lnTo>
                    <a:pt x="860" y="14"/>
                  </a:lnTo>
                  <a:lnTo>
                    <a:pt x="921" y="5"/>
                  </a:lnTo>
                  <a:cubicBezTo>
                    <a:pt x="934" y="4"/>
                    <a:pt x="939" y="8"/>
                    <a:pt x="934" y="18"/>
                  </a:cubicBezTo>
                  <a:lnTo>
                    <a:pt x="772" y="179"/>
                  </a:lnTo>
                  <a:cubicBezTo>
                    <a:pt x="849" y="241"/>
                    <a:pt x="915" y="283"/>
                    <a:pt x="971" y="304"/>
                  </a:cubicBezTo>
                  <a:cubicBezTo>
                    <a:pt x="956" y="245"/>
                    <a:pt x="935" y="188"/>
                    <a:pt x="908" y="131"/>
                  </a:cubicBezTo>
                  <a:lnTo>
                    <a:pt x="958" y="115"/>
                  </a:lnTo>
                  <a:cubicBezTo>
                    <a:pt x="977" y="110"/>
                    <a:pt x="977" y="120"/>
                    <a:pt x="958" y="144"/>
                  </a:cubicBezTo>
                  <a:cubicBezTo>
                    <a:pt x="978" y="202"/>
                    <a:pt x="994" y="259"/>
                    <a:pt x="1004" y="315"/>
                  </a:cubicBezTo>
                  <a:cubicBezTo>
                    <a:pt x="1066" y="326"/>
                    <a:pt x="1116" y="321"/>
                    <a:pt x="1154" y="300"/>
                  </a:cubicBezTo>
                  <a:cubicBezTo>
                    <a:pt x="1162" y="294"/>
                    <a:pt x="1165" y="287"/>
                    <a:pt x="1161" y="278"/>
                  </a:cubicBezTo>
                  <a:lnTo>
                    <a:pt x="1128" y="208"/>
                  </a:lnTo>
                  <a:cubicBezTo>
                    <a:pt x="1128" y="199"/>
                    <a:pt x="1131" y="197"/>
                    <a:pt x="1137" y="203"/>
                  </a:cubicBezTo>
                  <a:lnTo>
                    <a:pt x="1181" y="273"/>
                  </a:lnTo>
                  <a:cubicBezTo>
                    <a:pt x="1190" y="281"/>
                    <a:pt x="1197" y="285"/>
                    <a:pt x="1203" y="284"/>
                  </a:cubicBezTo>
                  <a:cubicBezTo>
                    <a:pt x="1216" y="286"/>
                    <a:pt x="1222" y="292"/>
                    <a:pt x="1222" y="302"/>
                  </a:cubicBezTo>
                  <a:cubicBezTo>
                    <a:pt x="1221" y="308"/>
                    <a:pt x="1216" y="314"/>
                    <a:pt x="1207" y="320"/>
                  </a:cubicBezTo>
                  <a:cubicBezTo>
                    <a:pt x="1158" y="355"/>
                    <a:pt x="1092" y="366"/>
                    <a:pt x="1009" y="353"/>
                  </a:cubicBezTo>
                  <a:cubicBezTo>
                    <a:pt x="1015" y="430"/>
                    <a:pt x="1010" y="503"/>
                    <a:pt x="993" y="572"/>
                  </a:cubicBezTo>
                  <a:cubicBezTo>
                    <a:pt x="986" y="578"/>
                    <a:pt x="983" y="577"/>
                    <a:pt x="982" y="568"/>
                  </a:cubicBezTo>
                  <a:cubicBezTo>
                    <a:pt x="991" y="495"/>
                    <a:pt x="991" y="421"/>
                    <a:pt x="980" y="346"/>
                  </a:cubicBezTo>
                  <a:cubicBezTo>
                    <a:pt x="908" y="318"/>
                    <a:pt x="831" y="270"/>
                    <a:pt x="750" y="201"/>
                  </a:cubicBezTo>
                  <a:lnTo>
                    <a:pt x="584" y="368"/>
                  </a:lnTo>
                  <a:lnTo>
                    <a:pt x="668" y="452"/>
                  </a:lnTo>
                  <a:lnTo>
                    <a:pt x="752" y="368"/>
                  </a:lnTo>
                  <a:lnTo>
                    <a:pt x="750" y="337"/>
                  </a:lnTo>
                  <a:lnTo>
                    <a:pt x="796" y="328"/>
                  </a:lnTo>
                  <a:cubicBezTo>
                    <a:pt x="815" y="319"/>
                    <a:pt x="816" y="328"/>
                    <a:pt x="800" y="353"/>
                  </a:cubicBezTo>
                  <a:cubicBezTo>
                    <a:pt x="839" y="395"/>
                    <a:pt x="874" y="436"/>
                    <a:pt x="904" y="476"/>
                  </a:cubicBezTo>
                  <a:cubicBezTo>
                    <a:pt x="920" y="497"/>
                    <a:pt x="925" y="518"/>
                    <a:pt x="917" y="540"/>
                  </a:cubicBezTo>
                  <a:cubicBezTo>
                    <a:pt x="910" y="560"/>
                    <a:pt x="901" y="565"/>
                    <a:pt x="892" y="555"/>
                  </a:cubicBezTo>
                  <a:cubicBezTo>
                    <a:pt x="887" y="550"/>
                    <a:pt x="878" y="550"/>
                    <a:pt x="866" y="555"/>
                  </a:cubicBezTo>
                  <a:lnTo>
                    <a:pt x="820" y="579"/>
                  </a:lnTo>
                  <a:cubicBezTo>
                    <a:pt x="815" y="579"/>
                    <a:pt x="814" y="577"/>
                    <a:pt x="816" y="572"/>
                  </a:cubicBezTo>
                  <a:lnTo>
                    <a:pt x="871" y="531"/>
                  </a:lnTo>
                  <a:cubicBezTo>
                    <a:pt x="885" y="520"/>
                    <a:pt x="886" y="507"/>
                    <a:pt x="875" y="491"/>
                  </a:cubicBezTo>
                  <a:cubicBezTo>
                    <a:pt x="848" y="454"/>
                    <a:pt x="814" y="414"/>
                    <a:pt x="772" y="370"/>
                  </a:cubicBezTo>
                  <a:lnTo>
                    <a:pt x="679" y="463"/>
                  </a:lnTo>
                  <a:close/>
                  <a:moveTo>
                    <a:pt x="804" y="49"/>
                  </a:moveTo>
                  <a:cubicBezTo>
                    <a:pt x="782" y="42"/>
                    <a:pt x="755" y="43"/>
                    <a:pt x="723" y="53"/>
                  </a:cubicBezTo>
                  <a:cubicBezTo>
                    <a:pt x="716" y="55"/>
                    <a:pt x="713" y="53"/>
                    <a:pt x="716" y="45"/>
                  </a:cubicBezTo>
                  <a:cubicBezTo>
                    <a:pt x="768" y="7"/>
                    <a:pt x="806" y="0"/>
                    <a:pt x="829" y="23"/>
                  </a:cubicBezTo>
                  <a:cubicBezTo>
                    <a:pt x="837" y="31"/>
                    <a:pt x="837" y="38"/>
                    <a:pt x="829" y="45"/>
                  </a:cubicBezTo>
                  <a:cubicBezTo>
                    <a:pt x="823" y="51"/>
                    <a:pt x="815" y="53"/>
                    <a:pt x="804"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3" name="Freeform 251"/>
            <p:cNvSpPr>
              <a:spLocks noEditPoints="1"/>
            </p:cNvSpPr>
            <p:nvPr/>
          </p:nvSpPr>
          <p:spPr bwMode="auto">
            <a:xfrm>
              <a:off x="1954" y="5055"/>
              <a:ext cx="44" cy="48"/>
            </a:xfrm>
            <a:custGeom>
              <a:avLst/>
              <a:gdLst>
                <a:gd name="T0" fmla="*/ 179 w 646"/>
                <a:gd name="T1" fmla="*/ 307 h 690"/>
                <a:gd name="T2" fmla="*/ 53 w 646"/>
                <a:gd name="T3" fmla="*/ 298 h 690"/>
                <a:gd name="T4" fmla="*/ 42 w 646"/>
                <a:gd name="T5" fmla="*/ 393 h 690"/>
                <a:gd name="T6" fmla="*/ 88 w 646"/>
                <a:gd name="T7" fmla="*/ 414 h 690"/>
                <a:gd name="T8" fmla="*/ 88 w 646"/>
                <a:gd name="T9" fmla="*/ 450 h 690"/>
                <a:gd name="T10" fmla="*/ 36 w 646"/>
                <a:gd name="T11" fmla="*/ 447 h 690"/>
                <a:gd name="T12" fmla="*/ 44 w 646"/>
                <a:gd name="T13" fmla="*/ 281 h 690"/>
                <a:gd name="T14" fmla="*/ 207 w 646"/>
                <a:gd name="T15" fmla="*/ 272 h 690"/>
                <a:gd name="T16" fmla="*/ 251 w 646"/>
                <a:gd name="T17" fmla="*/ 401 h 690"/>
                <a:gd name="T18" fmla="*/ 262 w 646"/>
                <a:gd name="T19" fmla="*/ 643 h 690"/>
                <a:gd name="T20" fmla="*/ 385 w 646"/>
                <a:gd name="T21" fmla="*/ 494 h 690"/>
                <a:gd name="T22" fmla="*/ 372 w 646"/>
                <a:gd name="T23" fmla="*/ 430 h 690"/>
                <a:gd name="T24" fmla="*/ 269 w 646"/>
                <a:gd name="T25" fmla="*/ 690 h 690"/>
                <a:gd name="T26" fmla="*/ 233 w 646"/>
                <a:gd name="T27" fmla="*/ 595 h 690"/>
                <a:gd name="T28" fmla="*/ 216 w 646"/>
                <a:gd name="T29" fmla="*/ 373 h 690"/>
                <a:gd name="T30" fmla="*/ 454 w 646"/>
                <a:gd name="T31" fmla="*/ 356 h 690"/>
                <a:gd name="T32" fmla="*/ 588 w 646"/>
                <a:gd name="T33" fmla="*/ 354 h 690"/>
                <a:gd name="T34" fmla="*/ 589 w 646"/>
                <a:gd name="T35" fmla="*/ 224 h 690"/>
                <a:gd name="T36" fmla="*/ 415 w 646"/>
                <a:gd name="T37" fmla="*/ 225 h 690"/>
                <a:gd name="T38" fmla="*/ 549 w 646"/>
                <a:gd name="T39" fmla="*/ 158 h 690"/>
                <a:gd name="T40" fmla="*/ 644 w 646"/>
                <a:gd name="T41" fmla="*/ 275 h 690"/>
                <a:gd name="T42" fmla="*/ 511 w 646"/>
                <a:gd name="T43" fmla="*/ 409 h 690"/>
                <a:gd name="T44" fmla="*/ 390 w 646"/>
                <a:gd name="T45" fmla="*/ 314 h 690"/>
                <a:gd name="T46" fmla="*/ 323 w 646"/>
                <a:gd name="T47" fmla="*/ 236 h 690"/>
                <a:gd name="T48" fmla="*/ 239 w 646"/>
                <a:gd name="T49" fmla="*/ 130 h 690"/>
                <a:gd name="T50" fmla="*/ 367 w 646"/>
                <a:gd name="T51" fmla="*/ 2 h 690"/>
                <a:gd name="T52" fmla="*/ 470 w 646"/>
                <a:gd name="T53" fmla="*/ 86 h 690"/>
                <a:gd name="T54" fmla="*/ 549 w 646"/>
                <a:gd name="T55" fmla="*/ 158 h 690"/>
                <a:gd name="T56" fmla="*/ 421 w 646"/>
                <a:gd name="T57" fmla="*/ 59 h 690"/>
                <a:gd name="T58" fmla="*/ 296 w 646"/>
                <a:gd name="T59" fmla="*/ 55 h 690"/>
                <a:gd name="T60" fmla="*/ 289 w 646"/>
                <a:gd name="T61" fmla="*/ 176 h 690"/>
                <a:gd name="T62" fmla="*/ 443 w 646"/>
                <a:gd name="T63" fmla="*/ 169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6" h="690">
                  <a:moveTo>
                    <a:pt x="216" y="373"/>
                  </a:moveTo>
                  <a:cubicBezTo>
                    <a:pt x="208" y="345"/>
                    <a:pt x="195" y="323"/>
                    <a:pt x="179" y="307"/>
                  </a:cubicBezTo>
                  <a:cubicBezTo>
                    <a:pt x="157" y="285"/>
                    <a:pt x="135" y="273"/>
                    <a:pt x="113" y="270"/>
                  </a:cubicBezTo>
                  <a:cubicBezTo>
                    <a:pt x="93" y="269"/>
                    <a:pt x="72" y="278"/>
                    <a:pt x="53" y="298"/>
                  </a:cubicBezTo>
                  <a:cubicBezTo>
                    <a:pt x="37" y="314"/>
                    <a:pt x="28" y="330"/>
                    <a:pt x="25" y="348"/>
                  </a:cubicBezTo>
                  <a:cubicBezTo>
                    <a:pt x="23" y="365"/>
                    <a:pt x="28" y="380"/>
                    <a:pt x="42" y="393"/>
                  </a:cubicBezTo>
                  <a:cubicBezTo>
                    <a:pt x="49" y="401"/>
                    <a:pt x="57" y="405"/>
                    <a:pt x="66" y="406"/>
                  </a:cubicBezTo>
                  <a:cubicBezTo>
                    <a:pt x="75" y="406"/>
                    <a:pt x="83" y="409"/>
                    <a:pt x="88" y="414"/>
                  </a:cubicBezTo>
                  <a:cubicBezTo>
                    <a:pt x="94" y="420"/>
                    <a:pt x="96" y="426"/>
                    <a:pt x="95" y="432"/>
                  </a:cubicBezTo>
                  <a:cubicBezTo>
                    <a:pt x="96" y="438"/>
                    <a:pt x="94" y="444"/>
                    <a:pt x="88" y="450"/>
                  </a:cubicBezTo>
                  <a:cubicBezTo>
                    <a:pt x="80" y="458"/>
                    <a:pt x="72" y="461"/>
                    <a:pt x="62" y="461"/>
                  </a:cubicBezTo>
                  <a:cubicBezTo>
                    <a:pt x="55" y="461"/>
                    <a:pt x="46" y="456"/>
                    <a:pt x="36" y="447"/>
                  </a:cubicBezTo>
                  <a:cubicBezTo>
                    <a:pt x="11" y="421"/>
                    <a:pt x="0" y="392"/>
                    <a:pt x="5" y="360"/>
                  </a:cubicBezTo>
                  <a:cubicBezTo>
                    <a:pt x="10" y="329"/>
                    <a:pt x="23" y="302"/>
                    <a:pt x="44" y="281"/>
                  </a:cubicBezTo>
                  <a:cubicBezTo>
                    <a:pt x="73" y="252"/>
                    <a:pt x="102" y="238"/>
                    <a:pt x="130" y="239"/>
                  </a:cubicBezTo>
                  <a:cubicBezTo>
                    <a:pt x="160" y="241"/>
                    <a:pt x="186" y="252"/>
                    <a:pt x="207" y="272"/>
                  </a:cubicBezTo>
                  <a:cubicBezTo>
                    <a:pt x="220" y="286"/>
                    <a:pt x="231" y="304"/>
                    <a:pt x="240" y="327"/>
                  </a:cubicBezTo>
                  <a:cubicBezTo>
                    <a:pt x="249" y="351"/>
                    <a:pt x="252" y="375"/>
                    <a:pt x="251" y="401"/>
                  </a:cubicBezTo>
                  <a:cubicBezTo>
                    <a:pt x="250" y="485"/>
                    <a:pt x="250" y="540"/>
                    <a:pt x="251" y="566"/>
                  </a:cubicBezTo>
                  <a:cubicBezTo>
                    <a:pt x="253" y="602"/>
                    <a:pt x="257" y="628"/>
                    <a:pt x="262" y="643"/>
                  </a:cubicBezTo>
                  <a:lnTo>
                    <a:pt x="370" y="535"/>
                  </a:lnTo>
                  <a:cubicBezTo>
                    <a:pt x="381" y="524"/>
                    <a:pt x="386" y="510"/>
                    <a:pt x="385" y="494"/>
                  </a:cubicBezTo>
                  <a:cubicBezTo>
                    <a:pt x="384" y="478"/>
                    <a:pt x="376" y="461"/>
                    <a:pt x="361" y="441"/>
                  </a:cubicBezTo>
                  <a:lnTo>
                    <a:pt x="372" y="430"/>
                  </a:lnTo>
                  <a:lnTo>
                    <a:pt x="440" y="520"/>
                  </a:lnTo>
                  <a:lnTo>
                    <a:pt x="269" y="690"/>
                  </a:lnTo>
                  <a:lnTo>
                    <a:pt x="245" y="667"/>
                  </a:lnTo>
                  <a:cubicBezTo>
                    <a:pt x="239" y="646"/>
                    <a:pt x="235" y="622"/>
                    <a:pt x="233" y="595"/>
                  </a:cubicBezTo>
                  <a:cubicBezTo>
                    <a:pt x="230" y="571"/>
                    <a:pt x="229" y="532"/>
                    <a:pt x="229" y="478"/>
                  </a:cubicBezTo>
                  <a:cubicBezTo>
                    <a:pt x="229" y="436"/>
                    <a:pt x="225" y="401"/>
                    <a:pt x="216" y="373"/>
                  </a:cubicBezTo>
                  <a:close/>
                  <a:moveTo>
                    <a:pt x="417" y="297"/>
                  </a:moveTo>
                  <a:cubicBezTo>
                    <a:pt x="423" y="318"/>
                    <a:pt x="435" y="337"/>
                    <a:pt x="454" y="356"/>
                  </a:cubicBezTo>
                  <a:cubicBezTo>
                    <a:pt x="474" y="376"/>
                    <a:pt x="496" y="386"/>
                    <a:pt x="520" y="385"/>
                  </a:cubicBezTo>
                  <a:cubicBezTo>
                    <a:pt x="545" y="384"/>
                    <a:pt x="568" y="373"/>
                    <a:pt x="588" y="354"/>
                  </a:cubicBezTo>
                  <a:cubicBezTo>
                    <a:pt x="611" y="331"/>
                    <a:pt x="621" y="308"/>
                    <a:pt x="619" y="286"/>
                  </a:cubicBezTo>
                  <a:cubicBezTo>
                    <a:pt x="616" y="262"/>
                    <a:pt x="607" y="241"/>
                    <a:pt x="589" y="224"/>
                  </a:cubicBezTo>
                  <a:cubicBezTo>
                    <a:pt x="574" y="208"/>
                    <a:pt x="551" y="200"/>
                    <a:pt x="522" y="200"/>
                  </a:cubicBezTo>
                  <a:cubicBezTo>
                    <a:pt x="492" y="200"/>
                    <a:pt x="457" y="208"/>
                    <a:pt x="415" y="225"/>
                  </a:cubicBezTo>
                  <a:cubicBezTo>
                    <a:pt x="410" y="252"/>
                    <a:pt x="411" y="276"/>
                    <a:pt x="417" y="297"/>
                  </a:cubicBezTo>
                  <a:close/>
                  <a:moveTo>
                    <a:pt x="549" y="158"/>
                  </a:moveTo>
                  <a:cubicBezTo>
                    <a:pt x="574" y="163"/>
                    <a:pt x="594" y="174"/>
                    <a:pt x="611" y="191"/>
                  </a:cubicBezTo>
                  <a:cubicBezTo>
                    <a:pt x="635" y="214"/>
                    <a:pt x="646" y="242"/>
                    <a:pt x="644" y="275"/>
                  </a:cubicBezTo>
                  <a:cubicBezTo>
                    <a:pt x="643" y="308"/>
                    <a:pt x="629" y="339"/>
                    <a:pt x="600" y="367"/>
                  </a:cubicBezTo>
                  <a:cubicBezTo>
                    <a:pt x="575" y="392"/>
                    <a:pt x="545" y="406"/>
                    <a:pt x="511" y="409"/>
                  </a:cubicBezTo>
                  <a:cubicBezTo>
                    <a:pt x="476" y="411"/>
                    <a:pt x="449" y="402"/>
                    <a:pt x="428" y="381"/>
                  </a:cubicBezTo>
                  <a:cubicBezTo>
                    <a:pt x="406" y="359"/>
                    <a:pt x="393" y="337"/>
                    <a:pt x="390" y="314"/>
                  </a:cubicBezTo>
                  <a:cubicBezTo>
                    <a:pt x="385" y="289"/>
                    <a:pt x="387" y="261"/>
                    <a:pt x="397" y="229"/>
                  </a:cubicBezTo>
                  <a:cubicBezTo>
                    <a:pt x="371" y="238"/>
                    <a:pt x="347" y="240"/>
                    <a:pt x="323" y="236"/>
                  </a:cubicBezTo>
                  <a:cubicBezTo>
                    <a:pt x="303" y="233"/>
                    <a:pt x="284" y="223"/>
                    <a:pt x="268" y="207"/>
                  </a:cubicBezTo>
                  <a:cubicBezTo>
                    <a:pt x="248" y="186"/>
                    <a:pt x="238" y="161"/>
                    <a:pt x="239" y="130"/>
                  </a:cubicBezTo>
                  <a:cubicBezTo>
                    <a:pt x="240" y="100"/>
                    <a:pt x="255" y="70"/>
                    <a:pt x="283" y="42"/>
                  </a:cubicBezTo>
                  <a:cubicBezTo>
                    <a:pt x="309" y="16"/>
                    <a:pt x="337" y="3"/>
                    <a:pt x="367" y="2"/>
                  </a:cubicBezTo>
                  <a:cubicBezTo>
                    <a:pt x="398" y="0"/>
                    <a:pt x="424" y="10"/>
                    <a:pt x="445" y="31"/>
                  </a:cubicBezTo>
                  <a:cubicBezTo>
                    <a:pt x="459" y="46"/>
                    <a:pt x="468" y="64"/>
                    <a:pt x="470" y="86"/>
                  </a:cubicBezTo>
                  <a:cubicBezTo>
                    <a:pt x="475" y="108"/>
                    <a:pt x="473" y="134"/>
                    <a:pt x="463" y="163"/>
                  </a:cubicBezTo>
                  <a:cubicBezTo>
                    <a:pt x="496" y="155"/>
                    <a:pt x="525" y="153"/>
                    <a:pt x="549" y="158"/>
                  </a:cubicBezTo>
                  <a:close/>
                  <a:moveTo>
                    <a:pt x="448" y="108"/>
                  </a:moveTo>
                  <a:cubicBezTo>
                    <a:pt x="445" y="90"/>
                    <a:pt x="435" y="73"/>
                    <a:pt x="421" y="59"/>
                  </a:cubicBezTo>
                  <a:cubicBezTo>
                    <a:pt x="404" y="41"/>
                    <a:pt x="383" y="31"/>
                    <a:pt x="360" y="27"/>
                  </a:cubicBezTo>
                  <a:cubicBezTo>
                    <a:pt x="338" y="25"/>
                    <a:pt x="317" y="34"/>
                    <a:pt x="296" y="55"/>
                  </a:cubicBezTo>
                  <a:cubicBezTo>
                    <a:pt x="273" y="78"/>
                    <a:pt x="262" y="101"/>
                    <a:pt x="265" y="123"/>
                  </a:cubicBezTo>
                  <a:cubicBezTo>
                    <a:pt x="267" y="145"/>
                    <a:pt x="275" y="163"/>
                    <a:pt x="289" y="176"/>
                  </a:cubicBezTo>
                  <a:cubicBezTo>
                    <a:pt x="302" y="189"/>
                    <a:pt x="322" y="196"/>
                    <a:pt x="347" y="194"/>
                  </a:cubicBezTo>
                  <a:cubicBezTo>
                    <a:pt x="375" y="193"/>
                    <a:pt x="407" y="185"/>
                    <a:pt x="443" y="169"/>
                  </a:cubicBezTo>
                  <a:cubicBezTo>
                    <a:pt x="450" y="147"/>
                    <a:pt x="452"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4" name="Freeform 252"/>
            <p:cNvSpPr>
              <a:spLocks noEditPoints="1"/>
            </p:cNvSpPr>
            <p:nvPr/>
          </p:nvSpPr>
          <p:spPr bwMode="auto">
            <a:xfrm>
              <a:off x="1986" y="5022"/>
              <a:ext cx="41" cy="41"/>
            </a:xfrm>
            <a:custGeom>
              <a:avLst/>
              <a:gdLst>
                <a:gd name="T0" fmla="*/ 383 w 606"/>
                <a:gd name="T1" fmla="*/ 403 h 598"/>
                <a:gd name="T2" fmla="*/ 189 w 606"/>
                <a:gd name="T3" fmla="*/ 598 h 598"/>
                <a:gd name="T4" fmla="*/ 178 w 606"/>
                <a:gd name="T5" fmla="*/ 587 h 598"/>
                <a:gd name="T6" fmla="*/ 244 w 606"/>
                <a:gd name="T7" fmla="*/ 521 h 598"/>
                <a:gd name="T8" fmla="*/ 123 w 606"/>
                <a:gd name="T9" fmla="*/ 400 h 598"/>
                <a:gd name="T10" fmla="*/ 169 w 606"/>
                <a:gd name="T11" fmla="*/ 391 h 598"/>
                <a:gd name="T12" fmla="*/ 270 w 606"/>
                <a:gd name="T13" fmla="*/ 290 h 598"/>
                <a:gd name="T14" fmla="*/ 180 w 606"/>
                <a:gd name="T15" fmla="*/ 200 h 598"/>
                <a:gd name="T16" fmla="*/ 75 w 606"/>
                <a:gd name="T17" fmla="*/ 304 h 598"/>
                <a:gd name="T18" fmla="*/ 99 w 606"/>
                <a:gd name="T19" fmla="*/ 537 h 598"/>
                <a:gd name="T20" fmla="*/ 90 w 606"/>
                <a:gd name="T21" fmla="*/ 535 h 598"/>
                <a:gd name="T22" fmla="*/ 0 w 606"/>
                <a:gd name="T23" fmla="*/ 236 h 598"/>
                <a:gd name="T24" fmla="*/ 48 w 606"/>
                <a:gd name="T25" fmla="*/ 214 h 598"/>
                <a:gd name="T26" fmla="*/ 51 w 606"/>
                <a:gd name="T27" fmla="*/ 240 h 598"/>
                <a:gd name="T28" fmla="*/ 70 w 606"/>
                <a:gd name="T29" fmla="*/ 288 h 598"/>
                <a:gd name="T30" fmla="*/ 301 w 606"/>
                <a:gd name="T31" fmla="*/ 57 h 598"/>
                <a:gd name="T32" fmla="*/ 301 w 606"/>
                <a:gd name="T33" fmla="*/ 9 h 598"/>
                <a:gd name="T34" fmla="*/ 352 w 606"/>
                <a:gd name="T35" fmla="*/ 2 h 598"/>
                <a:gd name="T36" fmla="*/ 365 w 606"/>
                <a:gd name="T37" fmla="*/ 15 h 598"/>
                <a:gd name="T38" fmla="*/ 204 w 606"/>
                <a:gd name="T39" fmla="*/ 176 h 598"/>
                <a:gd name="T40" fmla="*/ 293 w 606"/>
                <a:gd name="T41" fmla="*/ 266 h 598"/>
                <a:gd name="T42" fmla="*/ 385 w 606"/>
                <a:gd name="T43" fmla="*/ 174 h 598"/>
                <a:gd name="T44" fmla="*/ 385 w 606"/>
                <a:gd name="T45" fmla="*/ 126 h 598"/>
                <a:gd name="T46" fmla="*/ 437 w 606"/>
                <a:gd name="T47" fmla="*/ 119 h 598"/>
                <a:gd name="T48" fmla="*/ 449 w 606"/>
                <a:gd name="T49" fmla="*/ 132 h 598"/>
                <a:gd name="T50" fmla="*/ 304 w 606"/>
                <a:gd name="T51" fmla="*/ 277 h 598"/>
                <a:gd name="T52" fmla="*/ 396 w 606"/>
                <a:gd name="T53" fmla="*/ 369 h 598"/>
                <a:gd name="T54" fmla="*/ 528 w 606"/>
                <a:gd name="T55" fmla="*/ 236 h 598"/>
                <a:gd name="T56" fmla="*/ 528 w 606"/>
                <a:gd name="T57" fmla="*/ 181 h 598"/>
                <a:gd name="T58" fmla="*/ 589 w 606"/>
                <a:gd name="T59" fmla="*/ 172 h 598"/>
                <a:gd name="T60" fmla="*/ 602 w 606"/>
                <a:gd name="T61" fmla="*/ 185 h 598"/>
                <a:gd name="T62" fmla="*/ 407 w 606"/>
                <a:gd name="T63" fmla="*/ 380 h 598"/>
                <a:gd name="T64" fmla="*/ 539 w 606"/>
                <a:gd name="T65" fmla="*/ 512 h 598"/>
                <a:gd name="T66" fmla="*/ 517 w 606"/>
                <a:gd name="T67" fmla="*/ 537 h 598"/>
                <a:gd name="T68" fmla="*/ 383 w 606"/>
                <a:gd name="T69" fmla="*/ 403 h 598"/>
                <a:gd name="T70" fmla="*/ 176 w 606"/>
                <a:gd name="T71" fmla="*/ 405 h 598"/>
                <a:gd name="T72" fmla="*/ 268 w 606"/>
                <a:gd name="T73" fmla="*/ 497 h 598"/>
                <a:gd name="T74" fmla="*/ 372 w 606"/>
                <a:gd name="T75" fmla="*/ 392 h 598"/>
                <a:gd name="T76" fmla="*/ 281 w 606"/>
                <a:gd name="T77" fmla="*/ 301 h 598"/>
                <a:gd name="T78" fmla="*/ 176 w 606"/>
                <a:gd name="T79" fmla="*/ 40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598">
                  <a:moveTo>
                    <a:pt x="383" y="403"/>
                  </a:moveTo>
                  <a:lnTo>
                    <a:pt x="189" y="598"/>
                  </a:lnTo>
                  <a:lnTo>
                    <a:pt x="178" y="587"/>
                  </a:lnTo>
                  <a:lnTo>
                    <a:pt x="244" y="521"/>
                  </a:lnTo>
                  <a:lnTo>
                    <a:pt x="123" y="400"/>
                  </a:lnTo>
                  <a:lnTo>
                    <a:pt x="169" y="391"/>
                  </a:lnTo>
                  <a:lnTo>
                    <a:pt x="270" y="290"/>
                  </a:lnTo>
                  <a:lnTo>
                    <a:pt x="180" y="200"/>
                  </a:lnTo>
                  <a:lnTo>
                    <a:pt x="75" y="304"/>
                  </a:lnTo>
                  <a:cubicBezTo>
                    <a:pt x="102" y="383"/>
                    <a:pt x="110" y="460"/>
                    <a:pt x="99" y="537"/>
                  </a:cubicBezTo>
                  <a:cubicBezTo>
                    <a:pt x="95" y="543"/>
                    <a:pt x="92" y="543"/>
                    <a:pt x="90" y="535"/>
                  </a:cubicBezTo>
                  <a:cubicBezTo>
                    <a:pt x="85" y="420"/>
                    <a:pt x="55" y="321"/>
                    <a:pt x="0" y="236"/>
                  </a:cubicBezTo>
                  <a:lnTo>
                    <a:pt x="48" y="214"/>
                  </a:lnTo>
                  <a:cubicBezTo>
                    <a:pt x="71" y="206"/>
                    <a:pt x="72" y="214"/>
                    <a:pt x="51" y="240"/>
                  </a:cubicBezTo>
                  <a:cubicBezTo>
                    <a:pt x="57" y="256"/>
                    <a:pt x="64" y="272"/>
                    <a:pt x="70" y="288"/>
                  </a:cubicBezTo>
                  <a:lnTo>
                    <a:pt x="301" y="57"/>
                  </a:lnTo>
                  <a:lnTo>
                    <a:pt x="301" y="9"/>
                  </a:lnTo>
                  <a:lnTo>
                    <a:pt x="352" y="2"/>
                  </a:lnTo>
                  <a:cubicBezTo>
                    <a:pt x="366" y="0"/>
                    <a:pt x="370" y="5"/>
                    <a:pt x="365" y="15"/>
                  </a:cubicBezTo>
                  <a:lnTo>
                    <a:pt x="204" y="176"/>
                  </a:lnTo>
                  <a:lnTo>
                    <a:pt x="293" y="266"/>
                  </a:lnTo>
                  <a:lnTo>
                    <a:pt x="385" y="174"/>
                  </a:lnTo>
                  <a:lnTo>
                    <a:pt x="385" y="126"/>
                  </a:lnTo>
                  <a:lnTo>
                    <a:pt x="437" y="119"/>
                  </a:lnTo>
                  <a:cubicBezTo>
                    <a:pt x="450" y="118"/>
                    <a:pt x="454" y="122"/>
                    <a:pt x="449" y="132"/>
                  </a:cubicBezTo>
                  <a:lnTo>
                    <a:pt x="304" y="277"/>
                  </a:lnTo>
                  <a:lnTo>
                    <a:pt x="396" y="369"/>
                  </a:lnTo>
                  <a:lnTo>
                    <a:pt x="528" y="236"/>
                  </a:lnTo>
                  <a:lnTo>
                    <a:pt x="528" y="181"/>
                  </a:lnTo>
                  <a:lnTo>
                    <a:pt x="589" y="172"/>
                  </a:lnTo>
                  <a:cubicBezTo>
                    <a:pt x="602" y="171"/>
                    <a:pt x="606" y="175"/>
                    <a:pt x="602" y="185"/>
                  </a:cubicBezTo>
                  <a:lnTo>
                    <a:pt x="407" y="380"/>
                  </a:lnTo>
                  <a:lnTo>
                    <a:pt x="539" y="512"/>
                  </a:lnTo>
                  <a:cubicBezTo>
                    <a:pt x="538" y="542"/>
                    <a:pt x="531" y="551"/>
                    <a:pt x="517" y="537"/>
                  </a:cubicBezTo>
                  <a:lnTo>
                    <a:pt x="383" y="403"/>
                  </a:lnTo>
                  <a:close/>
                  <a:moveTo>
                    <a:pt x="176" y="405"/>
                  </a:moveTo>
                  <a:lnTo>
                    <a:pt x="268" y="497"/>
                  </a:lnTo>
                  <a:lnTo>
                    <a:pt x="372" y="392"/>
                  </a:lnTo>
                  <a:lnTo>
                    <a:pt x="281" y="301"/>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5" name="Freeform 253"/>
            <p:cNvSpPr>
              <a:spLocks noEditPoints="1"/>
            </p:cNvSpPr>
            <p:nvPr/>
          </p:nvSpPr>
          <p:spPr bwMode="auto">
            <a:xfrm>
              <a:off x="2018" y="5007"/>
              <a:ext cx="26" cy="29"/>
            </a:xfrm>
            <a:custGeom>
              <a:avLst/>
              <a:gdLst>
                <a:gd name="T0" fmla="*/ 33 w 392"/>
                <a:gd name="T1" fmla="*/ 125 h 415"/>
                <a:gd name="T2" fmla="*/ 82 w 392"/>
                <a:gd name="T3" fmla="*/ 204 h 415"/>
                <a:gd name="T4" fmla="*/ 157 w 392"/>
                <a:gd name="T5" fmla="*/ 250 h 415"/>
                <a:gd name="T6" fmla="*/ 220 w 392"/>
                <a:gd name="T7" fmla="*/ 231 h 415"/>
                <a:gd name="T8" fmla="*/ 242 w 392"/>
                <a:gd name="T9" fmla="*/ 158 h 415"/>
                <a:gd name="T10" fmla="*/ 214 w 392"/>
                <a:gd name="T11" fmla="*/ 90 h 415"/>
                <a:gd name="T12" fmla="*/ 128 w 392"/>
                <a:gd name="T13" fmla="*/ 33 h 415"/>
                <a:gd name="T14" fmla="*/ 55 w 392"/>
                <a:gd name="T15" fmla="*/ 55 h 415"/>
                <a:gd name="T16" fmla="*/ 33 w 392"/>
                <a:gd name="T17" fmla="*/ 125 h 415"/>
                <a:gd name="T18" fmla="*/ 262 w 392"/>
                <a:gd name="T19" fmla="*/ 193 h 415"/>
                <a:gd name="T20" fmla="*/ 231 w 392"/>
                <a:gd name="T21" fmla="*/ 253 h 415"/>
                <a:gd name="T22" fmla="*/ 148 w 392"/>
                <a:gd name="T23" fmla="*/ 288 h 415"/>
                <a:gd name="T24" fmla="*/ 53 w 392"/>
                <a:gd name="T25" fmla="*/ 237 h 415"/>
                <a:gd name="T26" fmla="*/ 3 w 392"/>
                <a:gd name="T27" fmla="*/ 140 h 415"/>
                <a:gd name="T28" fmla="*/ 42 w 392"/>
                <a:gd name="T29" fmla="*/ 42 h 415"/>
                <a:gd name="T30" fmla="*/ 150 w 392"/>
                <a:gd name="T31" fmla="*/ 8 h 415"/>
                <a:gd name="T32" fmla="*/ 282 w 392"/>
                <a:gd name="T33" fmla="*/ 88 h 415"/>
                <a:gd name="T34" fmla="*/ 377 w 392"/>
                <a:gd name="T35" fmla="*/ 246 h 415"/>
                <a:gd name="T36" fmla="*/ 346 w 392"/>
                <a:gd name="T37" fmla="*/ 380 h 415"/>
                <a:gd name="T38" fmla="*/ 293 w 392"/>
                <a:gd name="T39" fmla="*/ 411 h 415"/>
                <a:gd name="T40" fmla="*/ 247 w 392"/>
                <a:gd name="T41" fmla="*/ 398 h 415"/>
                <a:gd name="T42" fmla="*/ 236 w 392"/>
                <a:gd name="T43" fmla="*/ 380 h 415"/>
                <a:gd name="T44" fmla="*/ 245 w 392"/>
                <a:gd name="T45" fmla="*/ 356 h 415"/>
                <a:gd name="T46" fmla="*/ 267 w 392"/>
                <a:gd name="T47" fmla="*/ 349 h 415"/>
                <a:gd name="T48" fmla="*/ 291 w 392"/>
                <a:gd name="T49" fmla="*/ 365 h 415"/>
                <a:gd name="T50" fmla="*/ 304 w 392"/>
                <a:gd name="T51" fmla="*/ 374 h 415"/>
                <a:gd name="T52" fmla="*/ 315 w 392"/>
                <a:gd name="T53" fmla="*/ 378 h 415"/>
                <a:gd name="T54" fmla="*/ 322 w 392"/>
                <a:gd name="T55" fmla="*/ 374 h 415"/>
                <a:gd name="T56" fmla="*/ 335 w 392"/>
                <a:gd name="T57" fmla="*/ 365 h 415"/>
                <a:gd name="T58" fmla="*/ 352 w 392"/>
                <a:gd name="T59" fmla="*/ 275 h 415"/>
                <a:gd name="T60" fmla="*/ 253 w 392"/>
                <a:gd name="T61" fmla="*/ 129 h 415"/>
                <a:gd name="T62" fmla="*/ 262 w 392"/>
                <a:gd name="T63" fmla="*/ 19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2" h="415">
                  <a:moveTo>
                    <a:pt x="33" y="125"/>
                  </a:moveTo>
                  <a:cubicBezTo>
                    <a:pt x="40" y="152"/>
                    <a:pt x="56" y="178"/>
                    <a:pt x="82" y="204"/>
                  </a:cubicBezTo>
                  <a:cubicBezTo>
                    <a:pt x="109" y="231"/>
                    <a:pt x="134" y="246"/>
                    <a:pt x="157" y="250"/>
                  </a:cubicBezTo>
                  <a:cubicBezTo>
                    <a:pt x="183" y="253"/>
                    <a:pt x="204" y="247"/>
                    <a:pt x="220" y="231"/>
                  </a:cubicBezTo>
                  <a:cubicBezTo>
                    <a:pt x="238" y="213"/>
                    <a:pt x="245" y="189"/>
                    <a:pt x="242" y="158"/>
                  </a:cubicBezTo>
                  <a:cubicBezTo>
                    <a:pt x="238" y="127"/>
                    <a:pt x="229" y="105"/>
                    <a:pt x="214" y="90"/>
                  </a:cubicBezTo>
                  <a:cubicBezTo>
                    <a:pt x="185" y="61"/>
                    <a:pt x="156" y="42"/>
                    <a:pt x="128" y="33"/>
                  </a:cubicBezTo>
                  <a:cubicBezTo>
                    <a:pt x="101" y="26"/>
                    <a:pt x="77" y="33"/>
                    <a:pt x="55" y="55"/>
                  </a:cubicBezTo>
                  <a:cubicBezTo>
                    <a:pt x="34" y="76"/>
                    <a:pt x="26" y="99"/>
                    <a:pt x="33" y="125"/>
                  </a:cubicBezTo>
                  <a:close/>
                  <a:moveTo>
                    <a:pt x="262" y="193"/>
                  </a:moveTo>
                  <a:cubicBezTo>
                    <a:pt x="259" y="215"/>
                    <a:pt x="249" y="235"/>
                    <a:pt x="231" y="253"/>
                  </a:cubicBezTo>
                  <a:cubicBezTo>
                    <a:pt x="207" y="277"/>
                    <a:pt x="180" y="288"/>
                    <a:pt x="148" y="288"/>
                  </a:cubicBezTo>
                  <a:cubicBezTo>
                    <a:pt x="119" y="288"/>
                    <a:pt x="87" y="271"/>
                    <a:pt x="53" y="237"/>
                  </a:cubicBezTo>
                  <a:cubicBezTo>
                    <a:pt x="23" y="208"/>
                    <a:pt x="7" y="175"/>
                    <a:pt x="3" y="140"/>
                  </a:cubicBezTo>
                  <a:cubicBezTo>
                    <a:pt x="0" y="104"/>
                    <a:pt x="12" y="72"/>
                    <a:pt x="42" y="42"/>
                  </a:cubicBezTo>
                  <a:cubicBezTo>
                    <a:pt x="72" y="12"/>
                    <a:pt x="108" y="0"/>
                    <a:pt x="150" y="8"/>
                  </a:cubicBezTo>
                  <a:cubicBezTo>
                    <a:pt x="192" y="15"/>
                    <a:pt x="236" y="42"/>
                    <a:pt x="282" y="88"/>
                  </a:cubicBezTo>
                  <a:cubicBezTo>
                    <a:pt x="333" y="140"/>
                    <a:pt x="365" y="192"/>
                    <a:pt x="377" y="246"/>
                  </a:cubicBezTo>
                  <a:cubicBezTo>
                    <a:pt x="392" y="300"/>
                    <a:pt x="382" y="344"/>
                    <a:pt x="346" y="380"/>
                  </a:cubicBezTo>
                  <a:cubicBezTo>
                    <a:pt x="330" y="396"/>
                    <a:pt x="313" y="406"/>
                    <a:pt x="293" y="411"/>
                  </a:cubicBezTo>
                  <a:cubicBezTo>
                    <a:pt x="275" y="415"/>
                    <a:pt x="259" y="410"/>
                    <a:pt x="247" y="398"/>
                  </a:cubicBezTo>
                  <a:cubicBezTo>
                    <a:pt x="242" y="393"/>
                    <a:pt x="239" y="387"/>
                    <a:pt x="236" y="380"/>
                  </a:cubicBezTo>
                  <a:cubicBezTo>
                    <a:pt x="235" y="371"/>
                    <a:pt x="238" y="363"/>
                    <a:pt x="245" y="356"/>
                  </a:cubicBezTo>
                  <a:cubicBezTo>
                    <a:pt x="253" y="349"/>
                    <a:pt x="260" y="346"/>
                    <a:pt x="267" y="349"/>
                  </a:cubicBezTo>
                  <a:cubicBezTo>
                    <a:pt x="276" y="352"/>
                    <a:pt x="284" y="358"/>
                    <a:pt x="291" y="365"/>
                  </a:cubicBezTo>
                  <a:cubicBezTo>
                    <a:pt x="296" y="370"/>
                    <a:pt x="300" y="373"/>
                    <a:pt x="304" y="374"/>
                  </a:cubicBezTo>
                  <a:cubicBezTo>
                    <a:pt x="309" y="377"/>
                    <a:pt x="313" y="378"/>
                    <a:pt x="315" y="378"/>
                  </a:cubicBezTo>
                  <a:cubicBezTo>
                    <a:pt x="317" y="378"/>
                    <a:pt x="320" y="377"/>
                    <a:pt x="322" y="374"/>
                  </a:cubicBezTo>
                  <a:cubicBezTo>
                    <a:pt x="327" y="372"/>
                    <a:pt x="332" y="369"/>
                    <a:pt x="335" y="365"/>
                  </a:cubicBezTo>
                  <a:cubicBezTo>
                    <a:pt x="357" y="343"/>
                    <a:pt x="363" y="313"/>
                    <a:pt x="352" y="275"/>
                  </a:cubicBezTo>
                  <a:cubicBezTo>
                    <a:pt x="341" y="237"/>
                    <a:pt x="308" y="189"/>
                    <a:pt x="253" y="129"/>
                  </a:cubicBezTo>
                  <a:cubicBezTo>
                    <a:pt x="261" y="149"/>
                    <a:pt x="264" y="171"/>
                    <a:pt x="262" y="193"/>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6" name="Freeform 254"/>
            <p:cNvSpPr>
              <a:spLocks noEditPoints="1"/>
            </p:cNvSpPr>
            <p:nvPr/>
          </p:nvSpPr>
          <p:spPr bwMode="auto">
            <a:xfrm>
              <a:off x="2036" y="4976"/>
              <a:ext cx="38" cy="48"/>
            </a:xfrm>
            <a:custGeom>
              <a:avLst/>
              <a:gdLst>
                <a:gd name="T0" fmla="*/ 312 w 565"/>
                <a:gd name="T1" fmla="*/ 549 h 692"/>
                <a:gd name="T2" fmla="*/ 285 w 565"/>
                <a:gd name="T3" fmla="*/ 683 h 692"/>
                <a:gd name="T4" fmla="*/ 276 w 565"/>
                <a:gd name="T5" fmla="*/ 681 h 692"/>
                <a:gd name="T6" fmla="*/ 285 w 565"/>
                <a:gd name="T7" fmla="*/ 525 h 692"/>
                <a:gd name="T8" fmla="*/ 206 w 565"/>
                <a:gd name="T9" fmla="*/ 391 h 692"/>
                <a:gd name="T10" fmla="*/ 0 w 565"/>
                <a:gd name="T11" fmla="*/ 186 h 692"/>
                <a:gd name="T12" fmla="*/ 44 w 565"/>
                <a:gd name="T13" fmla="*/ 175 h 692"/>
                <a:gd name="T14" fmla="*/ 186 w 565"/>
                <a:gd name="T15" fmla="*/ 34 h 692"/>
                <a:gd name="T16" fmla="*/ 182 w 565"/>
                <a:gd name="T17" fmla="*/ 8 h 692"/>
                <a:gd name="T18" fmla="*/ 226 w 565"/>
                <a:gd name="T19" fmla="*/ 1 h 692"/>
                <a:gd name="T20" fmla="*/ 232 w 565"/>
                <a:gd name="T21" fmla="*/ 21 h 692"/>
                <a:gd name="T22" fmla="*/ 545 w 565"/>
                <a:gd name="T23" fmla="*/ 335 h 692"/>
                <a:gd name="T24" fmla="*/ 565 w 565"/>
                <a:gd name="T25" fmla="*/ 380 h 692"/>
                <a:gd name="T26" fmla="*/ 549 w 565"/>
                <a:gd name="T27" fmla="*/ 419 h 692"/>
                <a:gd name="T28" fmla="*/ 529 w 565"/>
                <a:gd name="T29" fmla="*/ 413 h 692"/>
                <a:gd name="T30" fmla="*/ 510 w 565"/>
                <a:gd name="T31" fmla="*/ 413 h 692"/>
                <a:gd name="T32" fmla="*/ 472 w 565"/>
                <a:gd name="T33" fmla="*/ 437 h 692"/>
                <a:gd name="T34" fmla="*/ 464 w 565"/>
                <a:gd name="T35" fmla="*/ 430 h 692"/>
                <a:gd name="T36" fmla="*/ 512 w 565"/>
                <a:gd name="T37" fmla="*/ 382 h 692"/>
                <a:gd name="T38" fmla="*/ 512 w 565"/>
                <a:gd name="T39" fmla="*/ 349 h 692"/>
                <a:gd name="T40" fmla="*/ 409 w 565"/>
                <a:gd name="T41" fmla="*/ 247 h 692"/>
                <a:gd name="T42" fmla="*/ 259 w 565"/>
                <a:gd name="T43" fmla="*/ 397 h 692"/>
                <a:gd name="T44" fmla="*/ 312 w 565"/>
                <a:gd name="T45" fmla="*/ 549 h 692"/>
                <a:gd name="T46" fmla="*/ 156 w 565"/>
                <a:gd name="T47" fmla="*/ 294 h 692"/>
                <a:gd name="T48" fmla="*/ 248 w 565"/>
                <a:gd name="T49" fmla="*/ 386 h 692"/>
                <a:gd name="T50" fmla="*/ 398 w 565"/>
                <a:gd name="T51" fmla="*/ 236 h 692"/>
                <a:gd name="T52" fmla="*/ 307 w 565"/>
                <a:gd name="T53" fmla="*/ 144 h 692"/>
                <a:gd name="T54" fmla="*/ 156 w 565"/>
                <a:gd name="T55" fmla="*/ 294 h 692"/>
                <a:gd name="T56" fmla="*/ 52 w 565"/>
                <a:gd name="T57" fmla="*/ 190 h 692"/>
                <a:gd name="T58" fmla="*/ 145 w 565"/>
                <a:gd name="T59" fmla="*/ 283 h 692"/>
                <a:gd name="T60" fmla="*/ 296 w 565"/>
                <a:gd name="T61" fmla="*/ 133 h 692"/>
                <a:gd name="T62" fmla="*/ 202 w 565"/>
                <a:gd name="T63" fmla="*/ 39 h 692"/>
                <a:gd name="T64" fmla="*/ 52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49"/>
                  </a:moveTo>
                  <a:cubicBezTo>
                    <a:pt x="312" y="596"/>
                    <a:pt x="303" y="640"/>
                    <a:pt x="285" y="683"/>
                  </a:cubicBezTo>
                  <a:cubicBezTo>
                    <a:pt x="279" y="692"/>
                    <a:pt x="276" y="691"/>
                    <a:pt x="276" y="681"/>
                  </a:cubicBezTo>
                  <a:cubicBezTo>
                    <a:pt x="291" y="616"/>
                    <a:pt x="295" y="564"/>
                    <a:pt x="285" y="525"/>
                  </a:cubicBezTo>
                  <a:cubicBezTo>
                    <a:pt x="273" y="476"/>
                    <a:pt x="246" y="432"/>
                    <a:pt x="206" y="391"/>
                  </a:cubicBezTo>
                  <a:lnTo>
                    <a:pt x="0" y="186"/>
                  </a:lnTo>
                  <a:lnTo>
                    <a:pt x="44" y="175"/>
                  </a:lnTo>
                  <a:lnTo>
                    <a:pt x="186" y="34"/>
                  </a:lnTo>
                  <a:lnTo>
                    <a:pt x="182" y="8"/>
                  </a:lnTo>
                  <a:lnTo>
                    <a:pt x="226" y="1"/>
                  </a:lnTo>
                  <a:cubicBezTo>
                    <a:pt x="240" y="0"/>
                    <a:pt x="241" y="6"/>
                    <a:pt x="232" y="21"/>
                  </a:cubicBezTo>
                  <a:lnTo>
                    <a:pt x="545" y="335"/>
                  </a:lnTo>
                  <a:cubicBezTo>
                    <a:pt x="559" y="348"/>
                    <a:pt x="565" y="363"/>
                    <a:pt x="565" y="380"/>
                  </a:cubicBezTo>
                  <a:cubicBezTo>
                    <a:pt x="565" y="395"/>
                    <a:pt x="560" y="408"/>
                    <a:pt x="549" y="419"/>
                  </a:cubicBezTo>
                  <a:cubicBezTo>
                    <a:pt x="544" y="424"/>
                    <a:pt x="537" y="422"/>
                    <a:pt x="529" y="413"/>
                  </a:cubicBezTo>
                  <a:cubicBezTo>
                    <a:pt x="524" y="409"/>
                    <a:pt x="518" y="409"/>
                    <a:pt x="510" y="413"/>
                  </a:cubicBezTo>
                  <a:lnTo>
                    <a:pt x="472" y="437"/>
                  </a:lnTo>
                  <a:cubicBezTo>
                    <a:pt x="462" y="440"/>
                    <a:pt x="460" y="437"/>
                    <a:pt x="464" y="430"/>
                  </a:cubicBezTo>
                  <a:lnTo>
                    <a:pt x="512" y="382"/>
                  </a:lnTo>
                  <a:cubicBezTo>
                    <a:pt x="523" y="371"/>
                    <a:pt x="523" y="360"/>
                    <a:pt x="512" y="349"/>
                  </a:cubicBezTo>
                  <a:lnTo>
                    <a:pt x="409" y="247"/>
                  </a:lnTo>
                  <a:lnTo>
                    <a:pt x="259" y="397"/>
                  </a:lnTo>
                  <a:cubicBezTo>
                    <a:pt x="295" y="442"/>
                    <a:pt x="312" y="493"/>
                    <a:pt x="312" y="549"/>
                  </a:cubicBezTo>
                  <a:close/>
                  <a:moveTo>
                    <a:pt x="156" y="294"/>
                  </a:moveTo>
                  <a:lnTo>
                    <a:pt x="248" y="386"/>
                  </a:lnTo>
                  <a:lnTo>
                    <a:pt x="398" y="236"/>
                  </a:lnTo>
                  <a:lnTo>
                    <a:pt x="307" y="144"/>
                  </a:lnTo>
                  <a:lnTo>
                    <a:pt x="156" y="294"/>
                  </a:lnTo>
                  <a:close/>
                  <a:moveTo>
                    <a:pt x="52" y="190"/>
                  </a:moveTo>
                  <a:lnTo>
                    <a:pt x="145" y="283"/>
                  </a:lnTo>
                  <a:lnTo>
                    <a:pt x="296" y="133"/>
                  </a:lnTo>
                  <a:lnTo>
                    <a:pt x="202" y="39"/>
                  </a:lnTo>
                  <a:lnTo>
                    <a:pt x="52"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7" name="Freeform 255"/>
            <p:cNvSpPr>
              <a:spLocks noEditPoints="1"/>
            </p:cNvSpPr>
            <p:nvPr/>
          </p:nvSpPr>
          <p:spPr bwMode="auto">
            <a:xfrm>
              <a:off x="2137" y="5104"/>
              <a:ext cx="82" cy="71"/>
            </a:xfrm>
            <a:custGeom>
              <a:avLst/>
              <a:gdLst>
                <a:gd name="T0" fmla="*/ 627 w 1221"/>
                <a:gd name="T1" fmla="*/ 621 h 1039"/>
                <a:gd name="T2" fmla="*/ 566 w 1221"/>
                <a:gd name="T3" fmla="*/ 975 h 1039"/>
                <a:gd name="T4" fmla="*/ 396 w 1221"/>
                <a:gd name="T5" fmla="*/ 852 h 1039"/>
                <a:gd name="T6" fmla="*/ 198 w 1221"/>
                <a:gd name="T7" fmla="*/ 1028 h 1039"/>
                <a:gd name="T8" fmla="*/ 179 w 1221"/>
                <a:gd name="T9" fmla="*/ 635 h 1039"/>
                <a:gd name="T10" fmla="*/ 0 w 1221"/>
                <a:gd name="T11" fmla="*/ 793 h 1039"/>
                <a:gd name="T12" fmla="*/ 311 w 1221"/>
                <a:gd name="T13" fmla="*/ 426 h 1039"/>
                <a:gd name="T14" fmla="*/ 385 w 1221"/>
                <a:gd name="T15" fmla="*/ 430 h 1039"/>
                <a:gd name="T16" fmla="*/ 409 w 1221"/>
                <a:gd name="T17" fmla="*/ 817 h 1039"/>
                <a:gd name="T18" fmla="*/ 554 w 1221"/>
                <a:gd name="T19" fmla="*/ 617 h 1039"/>
                <a:gd name="T20" fmla="*/ 412 w 1221"/>
                <a:gd name="T21" fmla="*/ 516 h 1039"/>
                <a:gd name="T22" fmla="*/ 436 w 1221"/>
                <a:gd name="T23" fmla="*/ 746 h 1039"/>
                <a:gd name="T24" fmla="*/ 346 w 1221"/>
                <a:gd name="T25" fmla="*/ 527 h 1039"/>
                <a:gd name="T26" fmla="*/ 80 w 1221"/>
                <a:gd name="T27" fmla="*/ 808 h 1039"/>
                <a:gd name="T28" fmla="*/ 266 w 1221"/>
                <a:gd name="T29" fmla="*/ 883 h 1039"/>
                <a:gd name="T30" fmla="*/ 80 w 1221"/>
                <a:gd name="T31" fmla="*/ 819 h 1039"/>
                <a:gd name="T32" fmla="*/ 678 w 1221"/>
                <a:gd name="T33" fmla="*/ 463 h 1039"/>
                <a:gd name="T34" fmla="*/ 827 w 1221"/>
                <a:gd name="T35" fmla="*/ 736 h 1039"/>
                <a:gd name="T36" fmla="*/ 695 w 1221"/>
                <a:gd name="T37" fmla="*/ 527 h 1039"/>
                <a:gd name="T38" fmla="*/ 576 w 1221"/>
                <a:gd name="T39" fmla="*/ 353 h 1039"/>
                <a:gd name="T40" fmla="*/ 682 w 1221"/>
                <a:gd name="T41" fmla="*/ 140 h 1039"/>
                <a:gd name="T42" fmla="*/ 665 w 1221"/>
                <a:gd name="T43" fmla="*/ 61 h 1039"/>
                <a:gd name="T44" fmla="*/ 702 w 1221"/>
                <a:gd name="T45" fmla="*/ 113 h 1039"/>
                <a:gd name="T46" fmla="*/ 860 w 1221"/>
                <a:gd name="T47" fmla="*/ 69 h 1039"/>
                <a:gd name="T48" fmla="*/ 920 w 1221"/>
                <a:gd name="T49" fmla="*/ 5 h 1039"/>
                <a:gd name="T50" fmla="*/ 772 w 1221"/>
                <a:gd name="T51" fmla="*/ 179 h 1039"/>
                <a:gd name="T52" fmla="*/ 908 w 1221"/>
                <a:gd name="T53" fmla="*/ 131 h 1039"/>
                <a:gd name="T54" fmla="*/ 957 w 1221"/>
                <a:gd name="T55" fmla="*/ 144 h 1039"/>
                <a:gd name="T56" fmla="*/ 1153 w 1221"/>
                <a:gd name="T57" fmla="*/ 300 h 1039"/>
                <a:gd name="T58" fmla="*/ 1128 w 1221"/>
                <a:gd name="T59" fmla="*/ 208 h 1039"/>
                <a:gd name="T60" fmla="*/ 1181 w 1221"/>
                <a:gd name="T61" fmla="*/ 272 h 1039"/>
                <a:gd name="T62" fmla="*/ 1221 w 1221"/>
                <a:gd name="T63" fmla="*/ 302 h 1039"/>
                <a:gd name="T64" fmla="*/ 1008 w 1221"/>
                <a:gd name="T65" fmla="*/ 353 h 1039"/>
                <a:gd name="T66" fmla="*/ 981 w 1221"/>
                <a:gd name="T67" fmla="*/ 568 h 1039"/>
                <a:gd name="T68" fmla="*/ 750 w 1221"/>
                <a:gd name="T69" fmla="*/ 201 h 1039"/>
                <a:gd name="T70" fmla="*/ 667 w 1221"/>
                <a:gd name="T71" fmla="*/ 452 h 1039"/>
                <a:gd name="T72" fmla="*/ 750 w 1221"/>
                <a:gd name="T73" fmla="*/ 337 h 1039"/>
                <a:gd name="T74" fmla="*/ 799 w 1221"/>
                <a:gd name="T75" fmla="*/ 353 h 1039"/>
                <a:gd name="T76" fmla="*/ 917 w 1221"/>
                <a:gd name="T77" fmla="*/ 540 h 1039"/>
                <a:gd name="T78" fmla="*/ 865 w 1221"/>
                <a:gd name="T79" fmla="*/ 555 h 1039"/>
                <a:gd name="T80" fmla="*/ 816 w 1221"/>
                <a:gd name="T81" fmla="*/ 571 h 1039"/>
                <a:gd name="T82" fmla="*/ 874 w 1221"/>
                <a:gd name="T83" fmla="*/ 491 h 1039"/>
                <a:gd name="T84" fmla="*/ 678 w 1221"/>
                <a:gd name="T85" fmla="*/ 463 h 1039"/>
                <a:gd name="T86" fmla="*/ 722 w 1221"/>
                <a:gd name="T87" fmla="*/ 52 h 1039"/>
                <a:gd name="T88" fmla="*/ 829 w 1221"/>
                <a:gd name="T89" fmla="*/ 23 h 1039"/>
                <a:gd name="T90" fmla="*/ 803 w 1221"/>
                <a:gd name="T91" fmla="*/ 4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1" h="1039">
                  <a:moveTo>
                    <a:pt x="614" y="608"/>
                  </a:moveTo>
                  <a:cubicBezTo>
                    <a:pt x="628" y="607"/>
                    <a:pt x="632" y="611"/>
                    <a:pt x="627" y="621"/>
                  </a:cubicBezTo>
                  <a:lnTo>
                    <a:pt x="420" y="828"/>
                  </a:lnTo>
                  <a:lnTo>
                    <a:pt x="566" y="975"/>
                  </a:lnTo>
                  <a:cubicBezTo>
                    <a:pt x="565" y="1005"/>
                    <a:pt x="558" y="1014"/>
                    <a:pt x="544" y="1000"/>
                  </a:cubicBezTo>
                  <a:lnTo>
                    <a:pt x="396" y="852"/>
                  </a:lnTo>
                  <a:lnTo>
                    <a:pt x="209" y="1039"/>
                  </a:lnTo>
                  <a:lnTo>
                    <a:pt x="198" y="1028"/>
                  </a:lnTo>
                  <a:lnTo>
                    <a:pt x="385" y="841"/>
                  </a:lnTo>
                  <a:lnTo>
                    <a:pt x="179" y="635"/>
                  </a:lnTo>
                  <a:lnTo>
                    <a:pt x="11" y="804"/>
                  </a:lnTo>
                  <a:lnTo>
                    <a:pt x="0" y="793"/>
                  </a:lnTo>
                  <a:lnTo>
                    <a:pt x="311" y="481"/>
                  </a:lnTo>
                  <a:lnTo>
                    <a:pt x="311" y="426"/>
                  </a:lnTo>
                  <a:lnTo>
                    <a:pt x="372" y="417"/>
                  </a:lnTo>
                  <a:cubicBezTo>
                    <a:pt x="385" y="416"/>
                    <a:pt x="390" y="420"/>
                    <a:pt x="385" y="430"/>
                  </a:cubicBezTo>
                  <a:lnTo>
                    <a:pt x="203" y="612"/>
                  </a:lnTo>
                  <a:lnTo>
                    <a:pt x="409" y="817"/>
                  </a:lnTo>
                  <a:lnTo>
                    <a:pt x="554" y="672"/>
                  </a:lnTo>
                  <a:lnTo>
                    <a:pt x="554" y="617"/>
                  </a:lnTo>
                  <a:lnTo>
                    <a:pt x="614" y="608"/>
                  </a:lnTo>
                  <a:close/>
                  <a:moveTo>
                    <a:pt x="412" y="516"/>
                  </a:moveTo>
                  <a:cubicBezTo>
                    <a:pt x="432" y="516"/>
                    <a:pt x="428" y="527"/>
                    <a:pt x="399" y="547"/>
                  </a:cubicBezTo>
                  <a:cubicBezTo>
                    <a:pt x="418" y="617"/>
                    <a:pt x="430" y="683"/>
                    <a:pt x="436" y="746"/>
                  </a:cubicBezTo>
                  <a:cubicBezTo>
                    <a:pt x="434" y="753"/>
                    <a:pt x="431" y="753"/>
                    <a:pt x="427" y="747"/>
                  </a:cubicBezTo>
                  <a:cubicBezTo>
                    <a:pt x="407" y="672"/>
                    <a:pt x="381" y="598"/>
                    <a:pt x="346" y="527"/>
                  </a:cubicBezTo>
                  <a:lnTo>
                    <a:pt x="412" y="516"/>
                  </a:lnTo>
                  <a:close/>
                  <a:moveTo>
                    <a:pt x="80" y="808"/>
                  </a:moveTo>
                  <a:cubicBezTo>
                    <a:pt x="160" y="797"/>
                    <a:pt x="218" y="810"/>
                    <a:pt x="255" y="846"/>
                  </a:cubicBezTo>
                  <a:cubicBezTo>
                    <a:pt x="270" y="862"/>
                    <a:pt x="274" y="874"/>
                    <a:pt x="266" y="883"/>
                  </a:cubicBezTo>
                  <a:cubicBezTo>
                    <a:pt x="258" y="890"/>
                    <a:pt x="248" y="890"/>
                    <a:pt x="236" y="883"/>
                  </a:cubicBezTo>
                  <a:cubicBezTo>
                    <a:pt x="192" y="844"/>
                    <a:pt x="140" y="823"/>
                    <a:pt x="80" y="819"/>
                  </a:cubicBezTo>
                  <a:cubicBezTo>
                    <a:pt x="71" y="816"/>
                    <a:pt x="71" y="813"/>
                    <a:pt x="80" y="808"/>
                  </a:cubicBezTo>
                  <a:close/>
                  <a:moveTo>
                    <a:pt x="678" y="463"/>
                  </a:moveTo>
                  <a:lnTo>
                    <a:pt x="715" y="500"/>
                  </a:lnTo>
                  <a:cubicBezTo>
                    <a:pt x="776" y="561"/>
                    <a:pt x="813" y="640"/>
                    <a:pt x="827" y="736"/>
                  </a:cubicBezTo>
                  <a:cubicBezTo>
                    <a:pt x="824" y="746"/>
                    <a:pt x="821" y="747"/>
                    <a:pt x="816" y="740"/>
                  </a:cubicBezTo>
                  <a:cubicBezTo>
                    <a:pt x="790" y="653"/>
                    <a:pt x="750" y="582"/>
                    <a:pt x="695" y="527"/>
                  </a:cubicBezTo>
                  <a:lnTo>
                    <a:pt x="530" y="362"/>
                  </a:lnTo>
                  <a:lnTo>
                    <a:pt x="576" y="353"/>
                  </a:lnTo>
                  <a:lnTo>
                    <a:pt x="737" y="192"/>
                  </a:lnTo>
                  <a:cubicBezTo>
                    <a:pt x="717" y="175"/>
                    <a:pt x="699" y="157"/>
                    <a:pt x="682" y="140"/>
                  </a:cubicBezTo>
                  <a:lnTo>
                    <a:pt x="629" y="87"/>
                  </a:lnTo>
                  <a:lnTo>
                    <a:pt x="665" y="61"/>
                  </a:lnTo>
                  <a:cubicBezTo>
                    <a:pt x="679" y="55"/>
                    <a:pt x="683" y="64"/>
                    <a:pt x="678" y="89"/>
                  </a:cubicBezTo>
                  <a:lnTo>
                    <a:pt x="702" y="113"/>
                  </a:lnTo>
                  <a:cubicBezTo>
                    <a:pt x="719" y="130"/>
                    <a:pt x="739" y="148"/>
                    <a:pt x="761" y="168"/>
                  </a:cubicBezTo>
                  <a:lnTo>
                    <a:pt x="860" y="69"/>
                  </a:lnTo>
                  <a:lnTo>
                    <a:pt x="860" y="14"/>
                  </a:lnTo>
                  <a:lnTo>
                    <a:pt x="920" y="5"/>
                  </a:lnTo>
                  <a:cubicBezTo>
                    <a:pt x="934" y="3"/>
                    <a:pt x="938" y="8"/>
                    <a:pt x="933" y="17"/>
                  </a:cubicBezTo>
                  <a:lnTo>
                    <a:pt x="772" y="179"/>
                  </a:lnTo>
                  <a:cubicBezTo>
                    <a:pt x="849" y="241"/>
                    <a:pt x="915" y="283"/>
                    <a:pt x="970" y="303"/>
                  </a:cubicBezTo>
                  <a:cubicBezTo>
                    <a:pt x="955" y="245"/>
                    <a:pt x="934" y="187"/>
                    <a:pt x="908" y="131"/>
                  </a:cubicBezTo>
                  <a:lnTo>
                    <a:pt x="957" y="115"/>
                  </a:lnTo>
                  <a:cubicBezTo>
                    <a:pt x="977" y="110"/>
                    <a:pt x="977" y="119"/>
                    <a:pt x="957" y="144"/>
                  </a:cubicBezTo>
                  <a:cubicBezTo>
                    <a:pt x="978" y="201"/>
                    <a:pt x="993" y="258"/>
                    <a:pt x="1003" y="315"/>
                  </a:cubicBezTo>
                  <a:cubicBezTo>
                    <a:pt x="1065" y="326"/>
                    <a:pt x="1115" y="321"/>
                    <a:pt x="1153" y="300"/>
                  </a:cubicBezTo>
                  <a:cubicBezTo>
                    <a:pt x="1162" y="294"/>
                    <a:pt x="1164" y="286"/>
                    <a:pt x="1161" y="278"/>
                  </a:cubicBezTo>
                  <a:lnTo>
                    <a:pt x="1128" y="208"/>
                  </a:lnTo>
                  <a:cubicBezTo>
                    <a:pt x="1128" y="198"/>
                    <a:pt x="1131" y="197"/>
                    <a:pt x="1137" y="203"/>
                  </a:cubicBezTo>
                  <a:lnTo>
                    <a:pt x="1181" y="272"/>
                  </a:lnTo>
                  <a:cubicBezTo>
                    <a:pt x="1189" y="281"/>
                    <a:pt x="1197" y="285"/>
                    <a:pt x="1203" y="283"/>
                  </a:cubicBezTo>
                  <a:cubicBezTo>
                    <a:pt x="1215" y="286"/>
                    <a:pt x="1221" y="292"/>
                    <a:pt x="1221" y="302"/>
                  </a:cubicBezTo>
                  <a:cubicBezTo>
                    <a:pt x="1220" y="308"/>
                    <a:pt x="1215" y="314"/>
                    <a:pt x="1206" y="320"/>
                  </a:cubicBezTo>
                  <a:cubicBezTo>
                    <a:pt x="1158" y="354"/>
                    <a:pt x="1092" y="365"/>
                    <a:pt x="1008" y="353"/>
                  </a:cubicBezTo>
                  <a:cubicBezTo>
                    <a:pt x="1014" y="430"/>
                    <a:pt x="1009" y="503"/>
                    <a:pt x="992" y="571"/>
                  </a:cubicBezTo>
                  <a:cubicBezTo>
                    <a:pt x="986" y="577"/>
                    <a:pt x="982" y="576"/>
                    <a:pt x="981" y="568"/>
                  </a:cubicBezTo>
                  <a:cubicBezTo>
                    <a:pt x="991" y="494"/>
                    <a:pt x="990" y="420"/>
                    <a:pt x="979" y="346"/>
                  </a:cubicBezTo>
                  <a:cubicBezTo>
                    <a:pt x="907" y="318"/>
                    <a:pt x="830" y="269"/>
                    <a:pt x="750" y="201"/>
                  </a:cubicBezTo>
                  <a:lnTo>
                    <a:pt x="583" y="368"/>
                  </a:lnTo>
                  <a:lnTo>
                    <a:pt x="667" y="452"/>
                  </a:lnTo>
                  <a:lnTo>
                    <a:pt x="752" y="368"/>
                  </a:lnTo>
                  <a:lnTo>
                    <a:pt x="750" y="337"/>
                  </a:lnTo>
                  <a:lnTo>
                    <a:pt x="796" y="327"/>
                  </a:lnTo>
                  <a:cubicBezTo>
                    <a:pt x="814" y="319"/>
                    <a:pt x="815" y="327"/>
                    <a:pt x="799" y="353"/>
                  </a:cubicBezTo>
                  <a:cubicBezTo>
                    <a:pt x="838" y="395"/>
                    <a:pt x="873" y="436"/>
                    <a:pt x="904" y="476"/>
                  </a:cubicBezTo>
                  <a:cubicBezTo>
                    <a:pt x="920" y="497"/>
                    <a:pt x="924" y="518"/>
                    <a:pt x="917" y="540"/>
                  </a:cubicBezTo>
                  <a:cubicBezTo>
                    <a:pt x="909" y="560"/>
                    <a:pt x="901" y="565"/>
                    <a:pt x="891" y="555"/>
                  </a:cubicBezTo>
                  <a:cubicBezTo>
                    <a:pt x="886" y="550"/>
                    <a:pt x="878" y="550"/>
                    <a:pt x="865" y="555"/>
                  </a:cubicBezTo>
                  <a:lnTo>
                    <a:pt x="819" y="579"/>
                  </a:lnTo>
                  <a:cubicBezTo>
                    <a:pt x="815" y="579"/>
                    <a:pt x="813" y="576"/>
                    <a:pt x="816" y="571"/>
                  </a:cubicBezTo>
                  <a:lnTo>
                    <a:pt x="871" y="531"/>
                  </a:lnTo>
                  <a:cubicBezTo>
                    <a:pt x="884" y="520"/>
                    <a:pt x="886" y="506"/>
                    <a:pt x="874" y="491"/>
                  </a:cubicBezTo>
                  <a:cubicBezTo>
                    <a:pt x="848" y="454"/>
                    <a:pt x="813" y="414"/>
                    <a:pt x="772" y="370"/>
                  </a:cubicBezTo>
                  <a:lnTo>
                    <a:pt x="678" y="463"/>
                  </a:lnTo>
                  <a:close/>
                  <a:moveTo>
                    <a:pt x="803" y="49"/>
                  </a:moveTo>
                  <a:cubicBezTo>
                    <a:pt x="781" y="41"/>
                    <a:pt x="754" y="42"/>
                    <a:pt x="722" y="52"/>
                  </a:cubicBezTo>
                  <a:cubicBezTo>
                    <a:pt x="715" y="55"/>
                    <a:pt x="712" y="52"/>
                    <a:pt x="715" y="45"/>
                  </a:cubicBezTo>
                  <a:cubicBezTo>
                    <a:pt x="768" y="7"/>
                    <a:pt x="805" y="0"/>
                    <a:pt x="829" y="23"/>
                  </a:cubicBezTo>
                  <a:cubicBezTo>
                    <a:pt x="836" y="30"/>
                    <a:pt x="836" y="38"/>
                    <a:pt x="829" y="45"/>
                  </a:cubicBezTo>
                  <a:cubicBezTo>
                    <a:pt x="823" y="51"/>
                    <a:pt x="814" y="52"/>
                    <a:pt x="803" y="49"/>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8" name="Freeform 256"/>
            <p:cNvSpPr>
              <a:spLocks noEditPoints="1"/>
            </p:cNvSpPr>
            <p:nvPr/>
          </p:nvSpPr>
          <p:spPr bwMode="auto">
            <a:xfrm>
              <a:off x="2203" y="5071"/>
              <a:ext cx="43" cy="48"/>
            </a:xfrm>
            <a:custGeom>
              <a:avLst/>
              <a:gdLst>
                <a:gd name="T0" fmla="*/ 179 w 645"/>
                <a:gd name="T1" fmla="*/ 307 h 690"/>
                <a:gd name="T2" fmla="*/ 52 w 645"/>
                <a:gd name="T3" fmla="*/ 298 h 690"/>
                <a:gd name="T4" fmla="*/ 41 w 645"/>
                <a:gd name="T5" fmla="*/ 393 h 690"/>
                <a:gd name="T6" fmla="*/ 87 w 645"/>
                <a:gd name="T7" fmla="*/ 413 h 690"/>
                <a:gd name="T8" fmla="*/ 87 w 645"/>
                <a:gd name="T9" fmla="*/ 450 h 690"/>
                <a:gd name="T10" fmla="*/ 36 w 645"/>
                <a:gd name="T11" fmla="*/ 446 h 690"/>
                <a:gd name="T12" fmla="*/ 43 w 645"/>
                <a:gd name="T13" fmla="*/ 281 h 690"/>
                <a:gd name="T14" fmla="*/ 206 w 645"/>
                <a:gd name="T15" fmla="*/ 272 h 690"/>
                <a:gd name="T16" fmla="*/ 250 w 645"/>
                <a:gd name="T17" fmla="*/ 400 h 690"/>
                <a:gd name="T18" fmla="*/ 261 w 645"/>
                <a:gd name="T19" fmla="*/ 642 h 690"/>
                <a:gd name="T20" fmla="*/ 384 w 645"/>
                <a:gd name="T21" fmla="*/ 494 h 690"/>
                <a:gd name="T22" fmla="*/ 371 w 645"/>
                <a:gd name="T23" fmla="*/ 430 h 690"/>
                <a:gd name="T24" fmla="*/ 269 w 645"/>
                <a:gd name="T25" fmla="*/ 690 h 690"/>
                <a:gd name="T26" fmla="*/ 232 w 645"/>
                <a:gd name="T27" fmla="*/ 595 h 690"/>
                <a:gd name="T28" fmla="*/ 215 w 645"/>
                <a:gd name="T29" fmla="*/ 373 h 690"/>
                <a:gd name="T30" fmla="*/ 453 w 645"/>
                <a:gd name="T31" fmla="*/ 355 h 690"/>
                <a:gd name="T32" fmla="*/ 587 w 645"/>
                <a:gd name="T33" fmla="*/ 354 h 690"/>
                <a:gd name="T34" fmla="*/ 589 w 645"/>
                <a:gd name="T35" fmla="*/ 223 h 690"/>
                <a:gd name="T36" fmla="*/ 415 w 645"/>
                <a:gd name="T37" fmla="*/ 225 h 690"/>
                <a:gd name="T38" fmla="*/ 548 w 645"/>
                <a:gd name="T39" fmla="*/ 157 h 690"/>
                <a:gd name="T40" fmla="*/ 644 w 645"/>
                <a:gd name="T41" fmla="*/ 275 h 690"/>
                <a:gd name="T42" fmla="*/ 510 w 645"/>
                <a:gd name="T43" fmla="*/ 409 h 690"/>
                <a:gd name="T44" fmla="*/ 389 w 645"/>
                <a:gd name="T45" fmla="*/ 313 h 690"/>
                <a:gd name="T46" fmla="*/ 323 w 645"/>
                <a:gd name="T47" fmla="*/ 236 h 690"/>
                <a:gd name="T48" fmla="*/ 238 w 645"/>
                <a:gd name="T49" fmla="*/ 130 h 690"/>
                <a:gd name="T50" fmla="*/ 367 w 645"/>
                <a:gd name="T51" fmla="*/ 1 h 690"/>
                <a:gd name="T52" fmla="*/ 470 w 645"/>
                <a:gd name="T53" fmla="*/ 86 h 690"/>
                <a:gd name="T54" fmla="*/ 548 w 645"/>
                <a:gd name="T55" fmla="*/ 157 h 690"/>
                <a:gd name="T56" fmla="*/ 420 w 645"/>
                <a:gd name="T57" fmla="*/ 58 h 690"/>
                <a:gd name="T58" fmla="*/ 295 w 645"/>
                <a:gd name="T59" fmla="*/ 55 h 690"/>
                <a:gd name="T60" fmla="*/ 288 w 645"/>
                <a:gd name="T61" fmla="*/ 176 h 690"/>
                <a:gd name="T62" fmla="*/ 442 w 645"/>
                <a:gd name="T63" fmla="*/ 168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5" h="690">
                  <a:moveTo>
                    <a:pt x="215" y="373"/>
                  </a:moveTo>
                  <a:cubicBezTo>
                    <a:pt x="207" y="345"/>
                    <a:pt x="195" y="323"/>
                    <a:pt x="179" y="307"/>
                  </a:cubicBezTo>
                  <a:cubicBezTo>
                    <a:pt x="157" y="285"/>
                    <a:pt x="135" y="273"/>
                    <a:pt x="113" y="270"/>
                  </a:cubicBezTo>
                  <a:cubicBezTo>
                    <a:pt x="92" y="269"/>
                    <a:pt x="72" y="278"/>
                    <a:pt x="52" y="298"/>
                  </a:cubicBezTo>
                  <a:cubicBezTo>
                    <a:pt x="36" y="314"/>
                    <a:pt x="27" y="330"/>
                    <a:pt x="25" y="347"/>
                  </a:cubicBezTo>
                  <a:cubicBezTo>
                    <a:pt x="22" y="364"/>
                    <a:pt x="28" y="380"/>
                    <a:pt x="41" y="393"/>
                  </a:cubicBezTo>
                  <a:cubicBezTo>
                    <a:pt x="49" y="400"/>
                    <a:pt x="57" y="405"/>
                    <a:pt x="65" y="406"/>
                  </a:cubicBezTo>
                  <a:cubicBezTo>
                    <a:pt x="75" y="406"/>
                    <a:pt x="82" y="408"/>
                    <a:pt x="87" y="413"/>
                  </a:cubicBezTo>
                  <a:cubicBezTo>
                    <a:pt x="93" y="419"/>
                    <a:pt x="96" y="425"/>
                    <a:pt x="94" y="432"/>
                  </a:cubicBezTo>
                  <a:cubicBezTo>
                    <a:pt x="96" y="438"/>
                    <a:pt x="93" y="444"/>
                    <a:pt x="87" y="450"/>
                  </a:cubicBezTo>
                  <a:cubicBezTo>
                    <a:pt x="80" y="457"/>
                    <a:pt x="71" y="461"/>
                    <a:pt x="61" y="461"/>
                  </a:cubicBezTo>
                  <a:cubicBezTo>
                    <a:pt x="54" y="461"/>
                    <a:pt x="46" y="456"/>
                    <a:pt x="36" y="446"/>
                  </a:cubicBezTo>
                  <a:cubicBezTo>
                    <a:pt x="10" y="421"/>
                    <a:pt x="0" y="392"/>
                    <a:pt x="5" y="360"/>
                  </a:cubicBezTo>
                  <a:cubicBezTo>
                    <a:pt x="9" y="328"/>
                    <a:pt x="22" y="302"/>
                    <a:pt x="43" y="281"/>
                  </a:cubicBezTo>
                  <a:cubicBezTo>
                    <a:pt x="72" y="252"/>
                    <a:pt x="101" y="238"/>
                    <a:pt x="129" y="239"/>
                  </a:cubicBezTo>
                  <a:cubicBezTo>
                    <a:pt x="160" y="240"/>
                    <a:pt x="186" y="251"/>
                    <a:pt x="206" y="272"/>
                  </a:cubicBezTo>
                  <a:cubicBezTo>
                    <a:pt x="220" y="285"/>
                    <a:pt x="231" y="304"/>
                    <a:pt x="239" y="327"/>
                  </a:cubicBezTo>
                  <a:cubicBezTo>
                    <a:pt x="248" y="350"/>
                    <a:pt x="252" y="375"/>
                    <a:pt x="250" y="400"/>
                  </a:cubicBezTo>
                  <a:cubicBezTo>
                    <a:pt x="249" y="485"/>
                    <a:pt x="249" y="540"/>
                    <a:pt x="250" y="565"/>
                  </a:cubicBezTo>
                  <a:cubicBezTo>
                    <a:pt x="253" y="602"/>
                    <a:pt x="256" y="628"/>
                    <a:pt x="261" y="642"/>
                  </a:cubicBezTo>
                  <a:lnTo>
                    <a:pt x="370" y="534"/>
                  </a:lnTo>
                  <a:cubicBezTo>
                    <a:pt x="381" y="523"/>
                    <a:pt x="385" y="510"/>
                    <a:pt x="384" y="494"/>
                  </a:cubicBezTo>
                  <a:cubicBezTo>
                    <a:pt x="383" y="478"/>
                    <a:pt x="375" y="460"/>
                    <a:pt x="360" y="441"/>
                  </a:cubicBezTo>
                  <a:lnTo>
                    <a:pt x="371" y="430"/>
                  </a:lnTo>
                  <a:lnTo>
                    <a:pt x="439" y="520"/>
                  </a:lnTo>
                  <a:lnTo>
                    <a:pt x="269" y="690"/>
                  </a:lnTo>
                  <a:lnTo>
                    <a:pt x="245" y="666"/>
                  </a:lnTo>
                  <a:cubicBezTo>
                    <a:pt x="239" y="646"/>
                    <a:pt x="234" y="622"/>
                    <a:pt x="232" y="595"/>
                  </a:cubicBezTo>
                  <a:cubicBezTo>
                    <a:pt x="230" y="570"/>
                    <a:pt x="228" y="531"/>
                    <a:pt x="228" y="477"/>
                  </a:cubicBezTo>
                  <a:cubicBezTo>
                    <a:pt x="228" y="436"/>
                    <a:pt x="224" y="401"/>
                    <a:pt x="215" y="373"/>
                  </a:cubicBezTo>
                  <a:close/>
                  <a:moveTo>
                    <a:pt x="416" y="297"/>
                  </a:moveTo>
                  <a:cubicBezTo>
                    <a:pt x="422" y="317"/>
                    <a:pt x="435" y="337"/>
                    <a:pt x="453" y="355"/>
                  </a:cubicBezTo>
                  <a:cubicBezTo>
                    <a:pt x="474" y="376"/>
                    <a:pt x="496" y="386"/>
                    <a:pt x="519" y="385"/>
                  </a:cubicBezTo>
                  <a:cubicBezTo>
                    <a:pt x="545" y="383"/>
                    <a:pt x="567" y="373"/>
                    <a:pt x="587" y="354"/>
                  </a:cubicBezTo>
                  <a:cubicBezTo>
                    <a:pt x="610" y="330"/>
                    <a:pt x="621" y="308"/>
                    <a:pt x="618" y="286"/>
                  </a:cubicBezTo>
                  <a:cubicBezTo>
                    <a:pt x="616" y="261"/>
                    <a:pt x="606" y="240"/>
                    <a:pt x="589" y="223"/>
                  </a:cubicBezTo>
                  <a:cubicBezTo>
                    <a:pt x="573" y="207"/>
                    <a:pt x="550" y="199"/>
                    <a:pt x="521" y="199"/>
                  </a:cubicBezTo>
                  <a:cubicBezTo>
                    <a:pt x="492" y="199"/>
                    <a:pt x="456" y="208"/>
                    <a:pt x="415" y="225"/>
                  </a:cubicBezTo>
                  <a:cubicBezTo>
                    <a:pt x="410" y="252"/>
                    <a:pt x="410" y="276"/>
                    <a:pt x="416" y="297"/>
                  </a:cubicBezTo>
                  <a:close/>
                  <a:moveTo>
                    <a:pt x="548" y="157"/>
                  </a:moveTo>
                  <a:cubicBezTo>
                    <a:pt x="573" y="162"/>
                    <a:pt x="594" y="173"/>
                    <a:pt x="611" y="190"/>
                  </a:cubicBezTo>
                  <a:cubicBezTo>
                    <a:pt x="634" y="214"/>
                    <a:pt x="645" y="242"/>
                    <a:pt x="644" y="275"/>
                  </a:cubicBezTo>
                  <a:cubicBezTo>
                    <a:pt x="643" y="308"/>
                    <a:pt x="628" y="338"/>
                    <a:pt x="600" y="366"/>
                  </a:cubicBezTo>
                  <a:cubicBezTo>
                    <a:pt x="574" y="392"/>
                    <a:pt x="544" y="406"/>
                    <a:pt x="510" y="409"/>
                  </a:cubicBezTo>
                  <a:cubicBezTo>
                    <a:pt x="476" y="411"/>
                    <a:pt x="448" y="402"/>
                    <a:pt x="427" y="381"/>
                  </a:cubicBezTo>
                  <a:cubicBezTo>
                    <a:pt x="405" y="359"/>
                    <a:pt x="393" y="336"/>
                    <a:pt x="389" y="313"/>
                  </a:cubicBezTo>
                  <a:cubicBezTo>
                    <a:pt x="384" y="289"/>
                    <a:pt x="386" y="261"/>
                    <a:pt x="396" y="229"/>
                  </a:cubicBezTo>
                  <a:cubicBezTo>
                    <a:pt x="371" y="237"/>
                    <a:pt x="346" y="240"/>
                    <a:pt x="323" y="236"/>
                  </a:cubicBezTo>
                  <a:cubicBezTo>
                    <a:pt x="302" y="232"/>
                    <a:pt x="284" y="223"/>
                    <a:pt x="268" y="207"/>
                  </a:cubicBezTo>
                  <a:cubicBezTo>
                    <a:pt x="247" y="186"/>
                    <a:pt x="237" y="160"/>
                    <a:pt x="238" y="130"/>
                  </a:cubicBezTo>
                  <a:cubicBezTo>
                    <a:pt x="240" y="99"/>
                    <a:pt x="254" y="70"/>
                    <a:pt x="282" y="42"/>
                  </a:cubicBezTo>
                  <a:cubicBezTo>
                    <a:pt x="308" y="16"/>
                    <a:pt x="336" y="3"/>
                    <a:pt x="367" y="1"/>
                  </a:cubicBezTo>
                  <a:cubicBezTo>
                    <a:pt x="397" y="0"/>
                    <a:pt x="423" y="10"/>
                    <a:pt x="444" y="31"/>
                  </a:cubicBezTo>
                  <a:cubicBezTo>
                    <a:pt x="459" y="45"/>
                    <a:pt x="467" y="64"/>
                    <a:pt x="470" y="86"/>
                  </a:cubicBezTo>
                  <a:cubicBezTo>
                    <a:pt x="474" y="108"/>
                    <a:pt x="472" y="133"/>
                    <a:pt x="462" y="163"/>
                  </a:cubicBezTo>
                  <a:cubicBezTo>
                    <a:pt x="495" y="154"/>
                    <a:pt x="524" y="152"/>
                    <a:pt x="548" y="157"/>
                  </a:cubicBezTo>
                  <a:close/>
                  <a:moveTo>
                    <a:pt x="448" y="108"/>
                  </a:moveTo>
                  <a:cubicBezTo>
                    <a:pt x="444" y="89"/>
                    <a:pt x="435" y="73"/>
                    <a:pt x="420" y="58"/>
                  </a:cubicBezTo>
                  <a:cubicBezTo>
                    <a:pt x="403" y="41"/>
                    <a:pt x="383" y="31"/>
                    <a:pt x="360" y="27"/>
                  </a:cubicBezTo>
                  <a:cubicBezTo>
                    <a:pt x="337" y="25"/>
                    <a:pt x="316" y="34"/>
                    <a:pt x="295" y="55"/>
                  </a:cubicBezTo>
                  <a:cubicBezTo>
                    <a:pt x="272" y="78"/>
                    <a:pt x="262" y="100"/>
                    <a:pt x="264" y="122"/>
                  </a:cubicBezTo>
                  <a:cubicBezTo>
                    <a:pt x="267" y="144"/>
                    <a:pt x="275" y="162"/>
                    <a:pt x="288" y="176"/>
                  </a:cubicBezTo>
                  <a:cubicBezTo>
                    <a:pt x="301" y="189"/>
                    <a:pt x="321" y="195"/>
                    <a:pt x="347" y="194"/>
                  </a:cubicBezTo>
                  <a:cubicBezTo>
                    <a:pt x="375" y="193"/>
                    <a:pt x="407" y="184"/>
                    <a:pt x="442" y="168"/>
                  </a:cubicBezTo>
                  <a:cubicBezTo>
                    <a:pt x="449" y="146"/>
                    <a:pt x="451" y="126"/>
                    <a:pt x="448" y="10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79" name="Freeform 257"/>
            <p:cNvSpPr>
              <a:spLocks noEditPoints="1"/>
            </p:cNvSpPr>
            <p:nvPr/>
          </p:nvSpPr>
          <p:spPr bwMode="auto">
            <a:xfrm>
              <a:off x="2235" y="5038"/>
              <a:ext cx="41" cy="41"/>
            </a:xfrm>
            <a:custGeom>
              <a:avLst/>
              <a:gdLst>
                <a:gd name="T0" fmla="*/ 384 w 607"/>
                <a:gd name="T1" fmla="*/ 403 h 597"/>
                <a:gd name="T2" fmla="*/ 189 w 607"/>
                <a:gd name="T3" fmla="*/ 597 h 597"/>
                <a:gd name="T4" fmla="*/ 178 w 607"/>
                <a:gd name="T5" fmla="*/ 586 h 597"/>
                <a:gd name="T6" fmla="*/ 244 w 607"/>
                <a:gd name="T7" fmla="*/ 520 h 597"/>
                <a:gd name="T8" fmla="*/ 123 w 607"/>
                <a:gd name="T9" fmla="*/ 399 h 597"/>
                <a:gd name="T10" fmla="*/ 169 w 607"/>
                <a:gd name="T11" fmla="*/ 390 h 597"/>
                <a:gd name="T12" fmla="*/ 270 w 607"/>
                <a:gd name="T13" fmla="*/ 289 h 597"/>
                <a:gd name="T14" fmla="*/ 180 w 607"/>
                <a:gd name="T15" fmla="*/ 199 h 597"/>
                <a:gd name="T16" fmla="*/ 76 w 607"/>
                <a:gd name="T17" fmla="*/ 304 h 597"/>
                <a:gd name="T18" fmla="*/ 99 w 607"/>
                <a:gd name="T19" fmla="*/ 537 h 597"/>
                <a:gd name="T20" fmla="*/ 90 w 607"/>
                <a:gd name="T21" fmla="*/ 535 h 597"/>
                <a:gd name="T22" fmla="*/ 0 w 607"/>
                <a:gd name="T23" fmla="*/ 236 h 597"/>
                <a:gd name="T24" fmla="*/ 48 w 607"/>
                <a:gd name="T25" fmla="*/ 214 h 597"/>
                <a:gd name="T26" fmla="*/ 52 w 607"/>
                <a:gd name="T27" fmla="*/ 240 h 597"/>
                <a:gd name="T28" fmla="*/ 70 w 607"/>
                <a:gd name="T29" fmla="*/ 287 h 597"/>
                <a:gd name="T30" fmla="*/ 301 w 607"/>
                <a:gd name="T31" fmla="*/ 56 h 597"/>
                <a:gd name="T32" fmla="*/ 301 w 607"/>
                <a:gd name="T33" fmla="*/ 9 h 597"/>
                <a:gd name="T34" fmla="*/ 353 w 607"/>
                <a:gd name="T35" fmla="*/ 1 h 597"/>
                <a:gd name="T36" fmla="*/ 365 w 607"/>
                <a:gd name="T37" fmla="*/ 14 h 597"/>
                <a:gd name="T38" fmla="*/ 204 w 607"/>
                <a:gd name="T39" fmla="*/ 176 h 597"/>
                <a:gd name="T40" fmla="*/ 294 w 607"/>
                <a:gd name="T41" fmla="*/ 265 h 597"/>
                <a:gd name="T42" fmla="*/ 386 w 607"/>
                <a:gd name="T43" fmla="*/ 174 h 597"/>
                <a:gd name="T44" fmla="*/ 386 w 607"/>
                <a:gd name="T45" fmla="*/ 126 h 597"/>
                <a:gd name="T46" fmla="*/ 437 w 607"/>
                <a:gd name="T47" fmla="*/ 119 h 597"/>
                <a:gd name="T48" fmla="*/ 450 w 607"/>
                <a:gd name="T49" fmla="*/ 132 h 597"/>
                <a:gd name="T50" fmla="*/ 305 w 607"/>
                <a:gd name="T51" fmla="*/ 276 h 597"/>
                <a:gd name="T52" fmla="*/ 397 w 607"/>
                <a:gd name="T53" fmla="*/ 368 h 597"/>
                <a:gd name="T54" fmla="*/ 529 w 607"/>
                <a:gd name="T55" fmla="*/ 236 h 597"/>
                <a:gd name="T56" fmla="*/ 529 w 607"/>
                <a:gd name="T57" fmla="*/ 181 h 597"/>
                <a:gd name="T58" fmla="*/ 589 w 607"/>
                <a:gd name="T59" fmla="*/ 172 h 597"/>
                <a:gd name="T60" fmla="*/ 602 w 607"/>
                <a:gd name="T61" fmla="*/ 185 h 597"/>
                <a:gd name="T62" fmla="*/ 408 w 607"/>
                <a:gd name="T63" fmla="*/ 379 h 597"/>
                <a:gd name="T64" fmla="*/ 540 w 607"/>
                <a:gd name="T65" fmla="*/ 511 h 597"/>
                <a:gd name="T66" fmla="*/ 518 w 607"/>
                <a:gd name="T67" fmla="*/ 537 h 597"/>
                <a:gd name="T68" fmla="*/ 384 w 607"/>
                <a:gd name="T69" fmla="*/ 403 h 597"/>
                <a:gd name="T70" fmla="*/ 176 w 607"/>
                <a:gd name="T71" fmla="*/ 405 h 597"/>
                <a:gd name="T72" fmla="*/ 268 w 607"/>
                <a:gd name="T73" fmla="*/ 497 h 597"/>
                <a:gd name="T74" fmla="*/ 373 w 607"/>
                <a:gd name="T75" fmla="*/ 392 h 597"/>
                <a:gd name="T76" fmla="*/ 281 w 607"/>
                <a:gd name="T77" fmla="*/ 300 h 597"/>
                <a:gd name="T78" fmla="*/ 176 w 607"/>
                <a:gd name="T79" fmla="*/ 40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7" h="597">
                  <a:moveTo>
                    <a:pt x="384" y="403"/>
                  </a:moveTo>
                  <a:lnTo>
                    <a:pt x="189" y="597"/>
                  </a:lnTo>
                  <a:lnTo>
                    <a:pt x="178" y="586"/>
                  </a:lnTo>
                  <a:lnTo>
                    <a:pt x="244" y="520"/>
                  </a:lnTo>
                  <a:lnTo>
                    <a:pt x="123" y="399"/>
                  </a:lnTo>
                  <a:lnTo>
                    <a:pt x="169" y="390"/>
                  </a:lnTo>
                  <a:lnTo>
                    <a:pt x="270" y="289"/>
                  </a:lnTo>
                  <a:lnTo>
                    <a:pt x="180" y="199"/>
                  </a:lnTo>
                  <a:lnTo>
                    <a:pt x="76" y="304"/>
                  </a:lnTo>
                  <a:cubicBezTo>
                    <a:pt x="102" y="382"/>
                    <a:pt x="110" y="460"/>
                    <a:pt x="99" y="537"/>
                  </a:cubicBezTo>
                  <a:cubicBezTo>
                    <a:pt x="96" y="543"/>
                    <a:pt x="93" y="542"/>
                    <a:pt x="90" y="535"/>
                  </a:cubicBezTo>
                  <a:cubicBezTo>
                    <a:pt x="85" y="420"/>
                    <a:pt x="55" y="320"/>
                    <a:pt x="0" y="236"/>
                  </a:cubicBezTo>
                  <a:lnTo>
                    <a:pt x="48" y="214"/>
                  </a:lnTo>
                  <a:cubicBezTo>
                    <a:pt x="71" y="206"/>
                    <a:pt x="73" y="214"/>
                    <a:pt x="52" y="240"/>
                  </a:cubicBezTo>
                  <a:cubicBezTo>
                    <a:pt x="58" y="256"/>
                    <a:pt x="64" y="272"/>
                    <a:pt x="70" y="287"/>
                  </a:cubicBezTo>
                  <a:lnTo>
                    <a:pt x="301" y="56"/>
                  </a:lnTo>
                  <a:lnTo>
                    <a:pt x="301" y="9"/>
                  </a:lnTo>
                  <a:lnTo>
                    <a:pt x="353" y="1"/>
                  </a:lnTo>
                  <a:cubicBezTo>
                    <a:pt x="366" y="0"/>
                    <a:pt x="370" y="4"/>
                    <a:pt x="365" y="14"/>
                  </a:cubicBezTo>
                  <a:lnTo>
                    <a:pt x="204" y="176"/>
                  </a:lnTo>
                  <a:lnTo>
                    <a:pt x="294" y="265"/>
                  </a:lnTo>
                  <a:lnTo>
                    <a:pt x="386" y="174"/>
                  </a:lnTo>
                  <a:lnTo>
                    <a:pt x="386" y="126"/>
                  </a:lnTo>
                  <a:lnTo>
                    <a:pt x="437" y="119"/>
                  </a:lnTo>
                  <a:cubicBezTo>
                    <a:pt x="450" y="118"/>
                    <a:pt x="455" y="122"/>
                    <a:pt x="450" y="132"/>
                  </a:cubicBezTo>
                  <a:lnTo>
                    <a:pt x="305" y="276"/>
                  </a:lnTo>
                  <a:lnTo>
                    <a:pt x="397" y="368"/>
                  </a:lnTo>
                  <a:lnTo>
                    <a:pt x="529" y="236"/>
                  </a:lnTo>
                  <a:lnTo>
                    <a:pt x="529" y="181"/>
                  </a:lnTo>
                  <a:lnTo>
                    <a:pt x="589" y="172"/>
                  </a:lnTo>
                  <a:cubicBezTo>
                    <a:pt x="603" y="171"/>
                    <a:pt x="607" y="175"/>
                    <a:pt x="602" y="185"/>
                  </a:cubicBezTo>
                  <a:lnTo>
                    <a:pt x="408" y="379"/>
                  </a:lnTo>
                  <a:lnTo>
                    <a:pt x="540" y="511"/>
                  </a:lnTo>
                  <a:cubicBezTo>
                    <a:pt x="538" y="542"/>
                    <a:pt x="531" y="550"/>
                    <a:pt x="518" y="537"/>
                  </a:cubicBezTo>
                  <a:lnTo>
                    <a:pt x="384" y="403"/>
                  </a:lnTo>
                  <a:close/>
                  <a:moveTo>
                    <a:pt x="176" y="405"/>
                  </a:moveTo>
                  <a:lnTo>
                    <a:pt x="268" y="497"/>
                  </a:lnTo>
                  <a:lnTo>
                    <a:pt x="373" y="392"/>
                  </a:lnTo>
                  <a:lnTo>
                    <a:pt x="281" y="300"/>
                  </a:lnTo>
                  <a:lnTo>
                    <a:pt x="176" y="40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0" name="Freeform 258"/>
            <p:cNvSpPr>
              <a:spLocks noEditPoints="1"/>
            </p:cNvSpPr>
            <p:nvPr/>
          </p:nvSpPr>
          <p:spPr bwMode="auto">
            <a:xfrm>
              <a:off x="2267" y="5007"/>
              <a:ext cx="42" cy="45"/>
            </a:xfrm>
            <a:custGeom>
              <a:avLst/>
              <a:gdLst>
                <a:gd name="T0" fmla="*/ 51 w 628"/>
                <a:gd name="T1" fmla="*/ 254 h 654"/>
                <a:gd name="T2" fmla="*/ 330 w 628"/>
                <a:gd name="T3" fmla="*/ 533 h 654"/>
                <a:gd name="T4" fmla="*/ 361 w 628"/>
                <a:gd name="T5" fmla="*/ 546 h 654"/>
                <a:gd name="T6" fmla="*/ 394 w 628"/>
                <a:gd name="T7" fmla="*/ 528 h 654"/>
                <a:gd name="T8" fmla="*/ 413 w 628"/>
                <a:gd name="T9" fmla="*/ 509 h 654"/>
                <a:gd name="T10" fmla="*/ 424 w 628"/>
                <a:gd name="T11" fmla="*/ 520 h 654"/>
                <a:gd name="T12" fmla="*/ 290 w 628"/>
                <a:gd name="T13" fmla="*/ 654 h 654"/>
                <a:gd name="T14" fmla="*/ 279 w 628"/>
                <a:gd name="T15" fmla="*/ 643 h 654"/>
                <a:gd name="T16" fmla="*/ 295 w 628"/>
                <a:gd name="T17" fmla="*/ 627 h 654"/>
                <a:gd name="T18" fmla="*/ 314 w 628"/>
                <a:gd name="T19" fmla="*/ 594 h 654"/>
                <a:gd name="T20" fmla="*/ 301 w 628"/>
                <a:gd name="T21" fmla="*/ 562 h 654"/>
                <a:gd name="T22" fmla="*/ 79 w 628"/>
                <a:gd name="T23" fmla="*/ 340 h 654"/>
                <a:gd name="T24" fmla="*/ 60 w 628"/>
                <a:gd name="T25" fmla="*/ 333 h 654"/>
                <a:gd name="T26" fmla="*/ 44 w 628"/>
                <a:gd name="T27" fmla="*/ 342 h 654"/>
                <a:gd name="T28" fmla="*/ 11 w 628"/>
                <a:gd name="T29" fmla="*/ 375 h 654"/>
                <a:gd name="T30" fmla="*/ 0 w 628"/>
                <a:gd name="T31" fmla="*/ 364 h 654"/>
                <a:gd name="T32" fmla="*/ 16 w 628"/>
                <a:gd name="T33" fmla="*/ 348 h 654"/>
                <a:gd name="T34" fmla="*/ 44 w 628"/>
                <a:gd name="T35" fmla="*/ 306 h 654"/>
                <a:gd name="T36" fmla="*/ 44 w 628"/>
                <a:gd name="T37" fmla="*/ 262 h 654"/>
                <a:gd name="T38" fmla="*/ 51 w 628"/>
                <a:gd name="T39" fmla="*/ 254 h 654"/>
                <a:gd name="T40" fmla="*/ 371 w 628"/>
                <a:gd name="T41" fmla="*/ 44 h 654"/>
                <a:gd name="T42" fmla="*/ 289 w 628"/>
                <a:gd name="T43" fmla="*/ 50 h 654"/>
                <a:gd name="T44" fmla="*/ 283 w 628"/>
                <a:gd name="T45" fmla="*/ 132 h 654"/>
                <a:gd name="T46" fmla="*/ 373 w 628"/>
                <a:gd name="T47" fmla="*/ 255 h 654"/>
                <a:gd name="T48" fmla="*/ 498 w 628"/>
                <a:gd name="T49" fmla="*/ 347 h 654"/>
                <a:gd name="T50" fmla="*/ 580 w 628"/>
                <a:gd name="T51" fmla="*/ 341 h 654"/>
                <a:gd name="T52" fmla="*/ 584 w 628"/>
                <a:gd name="T53" fmla="*/ 261 h 654"/>
                <a:gd name="T54" fmla="*/ 492 w 628"/>
                <a:gd name="T55" fmla="*/ 136 h 654"/>
                <a:gd name="T56" fmla="*/ 371 w 628"/>
                <a:gd name="T57" fmla="*/ 44 h 654"/>
                <a:gd name="T58" fmla="*/ 617 w 628"/>
                <a:gd name="T59" fmla="*/ 246 h 654"/>
                <a:gd name="T60" fmla="*/ 595 w 628"/>
                <a:gd name="T61" fmla="*/ 356 h 654"/>
                <a:gd name="T62" fmla="*/ 485 w 628"/>
                <a:gd name="T63" fmla="*/ 382 h 654"/>
                <a:gd name="T64" fmla="*/ 338 w 628"/>
                <a:gd name="T65" fmla="*/ 290 h 654"/>
                <a:gd name="T66" fmla="*/ 248 w 628"/>
                <a:gd name="T67" fmla="*/ 149 h 654"/>
                <a:gd name="T68" fmla="*/ 274 w 628"/>
                <a:gd name="T69" fmla="*/ 35 h 654"/>
                <a:gd name="T70" fmla="*/ 382 w 628"/>
                <a:gd name="T71" fmla="*/ 11 h 654"/>
                <a:gd name="T72" fmla="*/ 527 w 628"/>
                <a:gd name="T73" fmla="*/ 101 h 654"/>
                <a:gd name="T74" fmla="*/ 617 w 628"/>
                <a:gd name="T75" fmla="*/ 24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8" h="654">
                  <a:moveTo>
                    <a:pt x="51" y="254"/>
                  </a:moveTo>
                  <a:lnTo>
                    <a:pt x="330" y="533"/>
                  </a:lnTo>
                  <a:cubicBezTo>
                    <a:pt x="340" y="543"/>
                    <a:pt x="350" y="547"/>
                    <a:pt x="361" y="546"/>
                  </a:cubicBezTo>
                  <a:cubicBezTo>
                    <a:pt x="372" y="545"/>
                    <a:pt x="383" y="539"/>
                    <a:pt x="394" y="528"/>
                  </a:cubicBezTo>
                  <a:lnTo>
                    <a:pt x="413" y="509"/>
                  </a:lnTo>
                  <a:lnTo>
                    <a:pt x="424" y="520"/>
                  </a:lnTo>
                  <a:lnTo>
                    <a:pt x="290" y="654"/>
                  </a:lnTo>
                  <a:lnTo>
                    <a:pt x="279" y="643"/>
                  </a:lnTo>
                  <a:lnTo>
                    <a:pt x="295" y="627"/>
                  </a:lnTo>
                  <a:cubicBezTo>
                    <a:pt x="307" y="614"/>
                    <a:pt x="314" y="603"/>
                    <a:pt x="314" y="594"/>
                  </a:cubicBezTo>
                  <a:cubicBezTo>
                    <a:pt x="315" y="583"/>
                    <a:pt x="310" y="572"/>
                    <a:pt x="301" y="562"/>
                  </a:cubicBezTo>
                  <a:lnTo>
                    <a:pt x="79" y="340"/>
                  </a:lnTo>
                  <a:cubicBezTo>
                    <a:pt x="74" y="336"/>
                    <a:pt x="68" y="333"/>
                    <a:pt x="60" y="333"/>
                  </a:cubicBezTo>
                  <a:cubicBezTo>
                    <a:pt x="56" y="333"/>
                    <a:pt x="50" y="336"/>
                    <a:pt x="44" y="342"/>
                  </a:cubicBezTo>
                  <a:lnTo>
                    <a:pt x="11" y="375"/>
                  </a:lnTo>
                  <a:lnTo>
                    <a:pt x="0" y="364"/>
                  </a:lnTo>
                  <a:lnTo>
                    <a:pt x="16" y="348"/>
                  </a:lnTo>
                  <a:cubicBezTo>
                    <a:pt x="31" y="333"/>
                    <a:pt x="40" y="319"/>
                    <a:pt x="44" y="306"/>
                  </a:cubicBezTo>
                  <a:cubicBezTo>
                    <a:pt x="49" y="291"/>
                    <a:pt x="49" y="276"/>
                    <a:pt x="44" y="262"/>
                  </a:cubicBezTo>
                  <a:lnTo>
                    <a:pt x="51" y="254"/>
                  </a:lnTo>
                  <a:close/>
                  <a:moveTo>
                    <a:pt x="371" y="44"/>
                  </a:moveTo>
                  <a:cubicBezTo>
                    <a:pt x="336" y="28"/>
                    <a:pt x="308" y="30"/>
                    <a:pt x="289" y="50"/>
                  </a:cubicBezTo>
                  <a:cubicBezTo>
                    <a:pt x="271" y="68"/>
                    <a:pt x="269" y="96"/>
                    <a:pt x="283" y="132"/>
                  </a:cubicBezTo>
                  <a:cubicBezTo>
                    <a:pt x="297" y="168"/>
                    <a:pt x="327" y="209"/>
                    <a:pt x="373" y="255"/>
                  </a:cubicBezTo>
                  <a:cubicBezTo>
                    <a:pt x="421" y="303"/>
                    <a:pt x="462" y="333"/>
                    <a:pt x="498" y="347"/>
                  </a:cubicBezTo>
                  <a:cubicBezTo>
                    <a:pt x="536" y="360"/>
                    <a:pt x="563" y="358"/>
                    <a:pt x="580" y="341"/>
                  </a:cubicBezTo>
                  <a:cubicBezTo>
                    <a:pt x="599" y="323"/>
                    <a:pt x="600" y="296"/>
                    <a:pt x="584" y="261"/>
                  </a:cubicBezTo>
                  <a:cubicBezTo>
                    <a:pt x="568" y="223"/>
                    <a:pt x="538" y="181"/>
                    <a:pt x="492" y="136"/>
                  </a:cubicBezTo>
                  <a:cubicBezTo>
                    <a:pt x="448" y="92"/>
                    <a:pt x="408" y="61"/>
                    <a:pt x="371" y="44"/>
                  </a:cubicBezTo>
                  <a:close/>
                  <a:moveTo>
                    <a:pt x="617" y="246"/>
                  </a:moveTo>
                  <a:cubicBezTo>
                    <a:pt x="628" y="294"/>
                    <a:pt x="621" y="330"/>
                    <a:pt x="595" y="356"/>
                  </a:cubicBezTo>
                  <a:cubicBezTo>
                    <a:pt x="568" y="383"/>
                    <a:pt x="532" y="391"/>
                    <a:pt x="485" y="382"/>
                  </a:cubicBezTo>
                  <a:cubicBezTo>
                    <a:pt x="439" y="372"/>
                    <a:pt x="390" y="341"/>
                    <a:pt x="338" y="290"/>
                  </a:cubicBezTo>
                  <a:cubicBezTo>
                    <a:pt x="289" y="241"/>
                    <a:pt x="260" y="194"/>
                    <a:pt x="248" y="149"/>
                  </a:cubicBezTo>
                  <a:cubicBezTo>
                    <a:pt x="237" y="101"/>
                    <a:pt x="246" y="63"/>
                    <a:pt x="274" y="35"/>
                  </a:cubicBezTo>
                  <a:cubicBezTo>
                    <a:pt x="301" y="8"/>
                    <a:pt x="337" y="0"/>
                    <a:pt x="382" y="11"/>
                  </a:cubicBezTo>
                  <a:cubicBezTo>
                    <a:pt x="430" y="22"/>
                    <a:pt x="478" y="52"/>
                    <a:pt x="527" y="101"/>
                  </a:cubicBezTo>
                  <a:cubicBezTo>
                    <a:pt x="576" y="150"/>
                    <a:pt x="606" y="198"/>
                    <a:pt x="617" y="246"/>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1" name="Freeform 259"/>
            <p:cNvSpPr>
              <a:spLocks noEditPoints="1"/>
            </p:cNvSpPr>
            <p:nvPr/>
          </p:nvSpPr>
          <p:spPr bwMode="auto">
            <a:xfrm>
              <a:off x="2300" y="4976"/>
              <a:ext cx="38" cy="48"/>
            </a:xfrm>
            <a:custGeom>
              <a:avLst/>
              <a:gdLst>
                <a:gd name="T0" fmla="*/ 312 w 565"/>
                <a:gd name="T1" fmla="*/ 549 h 692"/>
                <a:gd name="T2" fmla="*/ 285 w 565"/>
                <a:gd name="T3" fmla="*/ 683 h 692"/>
                <a:gd name="T4" fmla="*/ 276 w 565"/>
                <a:gd name="T5" fmla="*/ 681 h 692"/>
                <a:gd name="T6" fmla="*/ 285 w 565"/>
                <a:gd name="T7" fmla="*/ 525 h 692"/>
                <a:gd name="T8" fmla="*/ 206 w 565"/>
                <a:gd name="T9" fmla="*/ 391 h 692"/>
                <a:gd name="T10" fmla="*/ 0 w 565"/>
                <a:gd name="T11" fmla="*/ 186 h 692"/>
                <a:gd name="T12" fmla="*/ 44 w 565"/>
                <a:gd name="T13" fmla="*/ 175 h 692"/>
                <a:gd name="T14" fmla="*/ 186 w 565"/>
                <a:gd name="T15" fmla="*/ 34 h 692"/>
                <a:gd name="T16" fmla="*/ 182 w 565"/>
                <a:gd name="T17" fmla="*/ 8 h 692"/>
                <a:gd name="T18" fmla="*/ 226 w 565"/>
                <a:gd name="T19" fmla="*/ 1 h 692"/>
                <a:gd name="T20" fmla="*/ 232 w 565"/>
                <a:gd name="T21" fmla="*/ 21 h 692"/>
                <a:gd name="T22" fmla="*/ 545 w 565"/>
                <a:gd name="T23" fmla="*/ 335 h 692"/>
                <a:gd name="T24" fmla="*/ 565 w 565"/>
                <a:gd name="T25" fmla="*/ 380 h 692"/>
                <a:gd name="T26" fmla="*/ 549 w 565"/>
                <a:gd name="T27" fmla="*/ 419 h 692"/>
                <a:gd name="T28" fmla="*/ 529 w 565"/>
                <a:gd name="T29" fmla="*/ 413 h 692"/>
                <a:gd name="T30" fmla="*/ 510 w 565"/>
                <a:gd name="T31" fmla="*/ 413 h 692"/>
                <a:gd name="T32" fmla="*/ 472 w 565"/>
                <a:gd name="T33" fmla="*/ 437 h 692"/>
                <a:gd name="T34" fmla="*/ 464 w 565"/>
                <a:gd name="T35" fmla="*/ 430 h 692"/>
                <a:gd name="T36" fmla="*/ 512 w 565"/>
                <a:gd name="T37" fmla="*/ 382 h 692"/>
                <a:gd name="T38" fmla="*/ 512 w 565"/>
                <a:gd name="T39" fmla="*/ 349 h 692"/>
                <a:gd name="T40" fmla="*/ 409 w 565"/>
                <a:gd name="T41" fmla="*/ 247 h 692"/>
                <a:gd name="T42" fmla="*/ 259 w 565"/>
                <a:gd name="T43" fmla="*/ 397 h 692"/>
                <a:gd name="T44" fmla="*/ 312 w 565"/>
                <a:gd name="T45" fmla="*/ 549 h 692"/>
                <a:gd name="T46" fmla="*/ 156 w 565"/>
                <a:gd name="T47" fmla="*/ 294 h 692"/>
                <a:gd name="T48" fmla="*/ 248 w 565"/>
                <a:gd name="T49" fmla="*/ 386 h 692"/>
                <a:gd name="T50" fmla="*/ 398 w 565"/>
                <a:gd name="T51" fmla="*/ 236 h 692"/>
                <a:gd name="T52" fmla="*/ 307 w 565"/>
                <a:gd name="T53" fmla="*/ 144 h 692"/>
                <a:gd name="T54" fmla="*/ 156 w 565"/>
                <a:gd name="T55" fmla="*/ 294 h 692"/>
                <a:gd name="T56" fmla="*/ 52 w 565"/>
                <a:gd name="T57" fmla="*/ 190 h 692"/>
                <a:gd name="T58" fmla="*/ 145 w 565"/>
                <a:gd name="T59" fmla="*/ 283 h 692"/>
                <a:gd name="T60" fmla="*/ 296 w 565"/>
                <a:gd name="T61" fmla="*/ 133 h 692"/>
                <a:gd name="T62" fmla="*/ 202 w 565"/>
                <a:gd name="T63" fmla="*/ 39 h 692"/>
                <a:gd name="T64" fmla="*/ 52 w 565"/>
                <a:gd name="T65" fmla="*/ 19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5" h="692">
                  <a:moveTo>
                    <a:pt x="312" y="549"/>
                  </a:moveTo>
                  <a:cubicBezTo>
                    <a:pt x="312" y="596"/>
                    <a:pt x="303" y="640"/>
                    <a:pt x="285" y="683"/>
                  </a:cubicBezTo>
                  <a:cubicBezTo>
                    <a:pt x="279" y="692"/>
                    <a:pt x="276" y="691"/>
                    <a:pt x="276" y="681"/>
                  </a:cubicBezTo>
                  <a:cubicBezTo>
                    <a:pt x="291" y="616"/>
                    <a:pt x="294" y="564"/>
                    <a:pt x="285" y="525"/>
                  </a:cubicBezTo>
                  <a:cubicBezTo>
                    <a:pt x="272" y="476"/>
                    <a:pt x="246" y="432"/>
                    <a:pt x="206" y="391"/>
                  </a:cubicBezTo>
                  <a:lnTo>
                    <a:pt x="0" y="186"/>
                  </a:lnTo>
                  <a:lnTo>
                    <a:pt x="44" y="175"/>
                  </a:lnTo>
                  <a:lnTo>
                    <a:pt x="186" y="34"/>
                  </a:lnTo>
                  <a:lnTo>
                    <a:pt x="182" y="8"/>
                  </a:lnTo>
                  <a:lnTo>
                    <a:pt x="226" y="1"/>
                  </a:lnTo>
                  <a:cubicBezTo>
                    <a:pt x="239" y="0"/>
                    <a:pt x="241" y="6"/>
                    <a:pt x="232" y="21"/>
                  </a:cubicBezTo>
                  <a:lnTo>
                    <a:pt x="545" y="335"/>
                  </a:lnTo>
                  <a:cubicBezTo>
                    <a:pt x="559" y="348"/>
                    <a:pt x="565" y="363"/>
                    <a:pt x="565" y="380"/>
                  </a:cubicBezTo>
                  <a:cubicBezTo>
                    <a:pt x="565" y="395"/>
                    <a:pt x="560" y="408"/>
                    <a:pt x="549" y="419"/>
                  </a:cubicBezTo>
                  <a:cubicBezTo>
                    <a:pt x="544" y="424"/>
                    <a:pt x="537" y="422"/>
                    <a:pt x="529" y="413"/>
                  </a:cubicBezTo>
                  <a:cubicBezTo>
                    <a:pt x="524" y="409"/>
                    <a:pt x="518" y="409"/>
                    <a:pt x="510" y="413"/>
                  </a:cubicBezTo>
                  <a:lnTo>
                    <a:pt x="472" y="437"/>
                  </a:lnTo>
                  <a:cubicBezTo>
                    <a:pt x="462" y="440"/>
                    <a:pt x="460" y="437"/>
                    <a:pt x="464" y="430"/>
                  </a:cubicBezTo>
                  <a:lnTo>
                    <a:pt x="512" y="382"/>
                  </a:lnTo>
                  <a:cubicBezTo>
                    <a:pt x="523" y="371"/>
                    <a:pt x="523" y="360"/>
                    <a:pt x="512" y="349"/>
                  </a:cubicBezTo>
                  <a:lnTo>
                    <a:pt x="409" y="247"/>
                  </a:lnTo>
                  <a:lnTo>
                    <a:pt x="259" y="397"/>
                  </a:lnTo>
                  <a:cubicBezTo>
                    <a:pt x="294" y="442"/>
                    <a:pt x="312" y="493"/>
                    <a:pt x="312" y="549"/>
                  </a:cubicBezTo>
                  <a:close/>
                  <a:moveTo>
                    <a:pt x="156" y="294"/>
                  </a:moveTo>
                  <a:lnTo>
                    <a:pt x="248" y="386"/>
                  </a:lnTo>
                  <a:lnTo>
                    <a:pt x="398" y="236"/>
                  </a:lnTo>
                  <a:lnTo>
                    <a:pt x="307" y="144"/>
                  </a:lnTo>
                  <a:lnTo>
                    <a:pt x="156" y="294"/>
                  </a:lnTo>
                  <a:close/>
                  <a:moveTo>
                    <a:pt x="52" y="190"/>
                  </a:moveTo>
                  <a:lnTo>
                    <a:pt x="145" y="283"/>
                  </a:lnTo>
                  <a:lnTo>
                    <a:pt x="296" y="133"/>
                  </a:lnTo>
                  <a:lnTo>
                    <a:pt x="202" y="39"/>
                  </a:lnTo>
                  <a:lnTo>
                    <a:pt x="52" y="19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2" name="Freeform 260"/>
            <p:cNvSpPr>
              <a:spLocks noEditPoints="1"/>
            </p:cNvSpPr>
            <p:nvPr/>
          </p:nvSpPr>
          <p:spPr bwMode="auto">
            <a:xfrm>
              <a:off x="2401" y="5104"/>
              <a:ext cx="83" cy="71"/>
            </a:xfrm>
            <a:custGeom>
              <a:avLst/>
              <a:gdLst>
                <a:gd name="T0" fmla="*/ 314 w 611"/>
                <a:gd name="T1" fmla="*/ 310 h 519"/>
                <a:gd name="T2" fmla="*/ 283 w 611"/>
                <a:gd name="T3" fmla="*/ 487 h 519"/>
                <a:gd name="T4" fmla="*/ 198 w 611"/>
                <a:gd name="T5" fmla="*/ 426 h 519"/>
                <a:gd name="T6" fmla="*/ 99 w 611"/>
                <a:gd name="T7" fmla="*/ 514 h 519"/>
                <a:gd name="T8" fmla="*/ 90 w 611"/>
                <a:gd name="T9" fmla="*/ 317 h 519"/>
                <a:gd name="T10" fmla="*/ 0 w 611"/>
                <a:gd name="T11" fmla="*/ 396 h 519"/>
                <a:gd name="T12" fmla="*/ 156 w 611"/>
                <a:gd name="T13" fmla="*/ 213 h 519"/>
                <a:gd name="T14" fmla="*/ 193 w 611"/>
                <a:gd name="T15" fmla="*/ 215 h 519"/>
                <a:gd name="T16" fmla="*/ 205 w 611"/>
                <a:gd name="T17" fmla="*/ 408 h 519"/>
                <a:gd name="T18" fmla="*/ 277 w 611"/>
                <a:gd name="T19" fmla="*/ 308 h 519"/>
                <a:gd name="T20" fmla="*/ 206 w 611"/>
                <a:gd name="T21" fmla="*/ 258 h 519"/>
                <a:gd name="T22" fmla="*/ 218 w 611"/>
                <a:gd name="T23" fmla="*/ 372 h 519"/>
                <a:gd name="T24" fmla="*/ 173 w 611"/>
                <a:gd name="T25" fmla="*/ 263 h 519"/>
                <a:gd name="T26" fmla="*/ 40 w 611"/>
                <a:gd name="T27" fmla="*/ 404 h 519"/>
                <a:gd name="T28" fmla="*/ 133 w 611"/>
                <a:gd name="T29" fmla="*/ 441 h 519"/>
                <a:gd name="T30" fmla="*/ 40 w 611"/>
                <a:gd name="T31" fmla="*/ 409 h 519"/>
                <a:gd name="T32" fmla="*/ 339 w 611"/>
                <a:gd name="T33" fmla="*/ 231 h 519"/>
                <a:gd name="T34" fmla="*/ 414 w 611"/>
                <a:gd name="T35" fmla="*/ 368 h 519"/>
                <a:gd name="T36" fmla="*/ 348 w 611"/>
                <a:gd name="T37" fmla="*/ 263 h 519"/>
                <a:gd name="T38" fmla="*/ 288 w 611"/>
                <a:gd name="T39" fmla="*/ 176 h 519"/>
                <a:gd name="T40" fmla="*/ 341 w 611"/>
                <a:gd name="T41" fmla="*/ 70 h 519"/>
                <a:gd name="T42" fmla="*/ 333 w 611"/>
                <a:gd name="T43" fmla="*/ 30 h 519"/>
                <a:gd name="T44" fmla="*/ 351 w 611"/>
                <a:gd name="T45" fmla="*/ 56 h 519"/>
                <a:gd name="T46" fmla="*/ 430 w 611"/>
                <a:gd name="T47" fmla="*/ 34 h 519"/>
                <a:gd name="T48" fmla="*/ 460 w 611"/>
                <a:gd name="T49" fmla="*/ 2 h 519"/>
                <a:gd name="T50" fmla="*/ 386 w 611"/>
                <a:gd name="T51" fmla="*/ 89 h 519"/>
                <a:gd name="T52" fmla="*/ 454 w 611"/>
                <a:gd name="T53" fmla="*/ 65 h 519"/>
                <a:gd name="T54" fmla="*/ 479 w 611"/>
                <a:gd name="T55" fmla="*/ 72 h 519"/>
                <a:gd name="T56" fmla="*/ 577 w 611"/>
                <a:gd name="T57" fmla="*/ 150 h 519"/>
                <a:gd name="T58" fmla="*/ 564 w 611"/>
                <a:gd name="T59" fmla="*/ 104 h 519"/>
                <a:gd name="T60" fmla="*/ 591 w 611"/>
                <a:gd name="T61" fmla="*/ 136 h 519"/>
                <a:gd name="T62" fmla="*/ 611 w 611"/>
                <a:gd name="T63" fmla="*/ 151 h 519"/>
                <a:gd name="T64" fmla="*/ 504 w 611"/>
                <a:gd name="T65" fmla="*/ 176 h 519"/>
                <a:gd name="T66" fmla="*/ 491 w 611"/>
                <a:gd name="T67" fmla="*/ 284 h 519"/>
                <a:gd name="T68" fmla="*/ 375 w 611"/>
                <a:gd name="T69" fmla="*/ 100 h 519"/>
                <a:gd name="T70" fmla="*/ 334 w 611"/>
                <a:gd name="T71" fmla="*/ 226 h 519"/>
                <a:gd name="T72" fmla="*/ 375 w 611"/>
                <a:gd name="T73" fmla="*/ 168 h 519"/>
                <a:gd name="T74" fmla="*/ 400 w 611"/>
                <a:gd name="T75" fmla="*/ 176 h 519"/>
                <a:gd name="T76" fmla="*/ 459 w 611"/>
                <a:gd name="T77" fmla="*/ 270 h 519"/>
                <a:gd name="T78" fmla="*/ 433 w 611"/>
                <a:gd name="T79" fmla="*/ 277 h 519"/>
                <a:gd name="T80" fmla="*/ 408 w 611"/>
                <a:gd name="T81" fmla="*/ 285 h 519"/>
                <a:gd name="T82" fmla="*/ 437 w 611"/>
                <a:gd name="T83" fmla="*/ 245 h 519"/>
                <a:gd name="T84" fmla="*/ 339 w 611"/>
                <a:gd name="T85" fmla="*/ 231 h 519"/>
                <a:gd name="T86" fmla="*/ 361 w 611"/>
                <a:gd name="T87" fmla="*/ 26 h 519"/>
                <a:gd name="T88" fmla="*/ 415 w 611"/>
                <a:gd name="T89" fmla="*/ 11 h 519"/>
                <a:gd name="T90" fmla="*/ 402 w 611"/>
                <a:gd name="T91" fmla="*/ 24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1" h="519">
                  <a:moveTo>
                    <a:pt x="307" y="304"/>
                  </a:moveTo>
                  <a:cubicBezTo>
                    <a:pt x="314" y="303"/>
                    <a:pt x="316" y="305"/>
                    <a:pt x="314" y="310"/>
                  </a:cubicBezTo>
                  <a:lnTo>
                    <a:pt x="210" y="414"/>
                  </a:lnTo>
                  <a:lnTo>
                    <a:pt x="283" y="487"/>
                  </a:lnTo>
                  <a:cubicBezTo>
                    <a:pt x="283" y="502"/>
                    <a:pt x="279" y="507"/>
                    <a:pt x="272" y="500"/>
                  </a:cubicBezTo>
                  <a:lnTo>
                    <a:pt x="198" y="426"/>
                  </a:lnTo>
                  <a:lnTo>
                    <a:pt x="105" y="519"/>
                  </a:lnTo>
                  <a:lnTo>
                    <a:pt x="99" y="514"/>
                  </a:lnTo>
                  <a:lnTo>
                    <a:pt x="193" y="420"/>
                  </a:lnTo>
                  <a:lnTo>
                    <a:pt x="90" y="317"/>
                  </a:lnTo>
                  <a:lnTo>
                    <a:pt x="6" y="402"/>
                  </a:lnTo>
                  <a:lnTo>
                    <a:pt x="0" y="396"/>
                  </a:lnTo>
                  <a:lnTo>
                    <a:pt x="156" y="240"/>
                  </a:lnTo>
                  <a:lnTo>
                    <a:pt x="156" y="213"/>
                  </a:lnTo>
                  <a:lnTo>
                    <a:pt x="186" y="208"/>
                  </a:lnTo>
                  <a:cubicBezTo>
                    <a:pt x="193" y="208"/>
                    <a:pt x="195" y="210"/>
                    <a:pt x="193" y="215"/>
                  </a:cubicBezTo>
                  <a:lnTo>
                    <a:pt x="102" y="306"/>
                  </a:lnTo>
                  <a:lnTo>
                    <a:pt x="205" y="408"/>
                  </a:lnTo>
                  <a:lnTo>
                    <a:pt x="277" y="336"/>
                  </a:lnTo>
                  <a:lnTo>
                    <a:pt x="277" y="308"/>
                  </a:lnTo>
                  <a:lnTo>
                    <a:pt x="307" y="304"/>
                  </a:lnTo>
                  <a:close/>
                  <a:moveTo>
                    <a:pt x="206" y="258"/>
                  </a:moveTo>
                  <a:cubicBezTo>
                    <a:pt x="216" y="258"/>
                    <a:pt x="214" y="263"/>
                    <a:pt x="200" y="273"/>
                  </a:cubicBezTo>
                  <a:cubicBezTo>
                    <a:pt x="209" y="308"/>
                    <a:pt x="215" y="341"/>
                    <a:pt x="218" y="372"/>
                  </a:cubicBezTo>
                  <a:cubicBezTo>
                    <a:pt x="217" y="376"/>
                    <a:pt x="216" y="376"/>
                    <a:pt x="214" y="373"/>
                  </a:cubicBezTo>
                  <a:cubicBezTo>
                    <a:pt x="204" y="335"/>
                    <a:pt x="190" y="299"/>
                    <a:pt x="173" y="263"/>
                  </a:cubicBezTo>
                  <a:lnTo>
                    <a:pt x="206" y="258"/>
                  </a:lnTo>
                  <a:close/>
                  <a:moveTo>
                    <a:pt x="40" y="404"/>
                  </a:moveTo>
                  <a:cubicBezTo>
                    <a:pt x="80" y="398"/>
                    <a:pt x="109" y="405"/>
                    <a:pt x="128" y="423"/>
                  </a:cubicBezTo>
                  <a:cubicBezTo>
                    <a:pt x="135" y="431"/>
                    <a:pt x="137" y="437"/>
                    <a:pt x="133" y="441"/>
                  </a:cubicBezTo>
                  <a:cubicBezTo>
                    <a:pt x="129" y="445"/>
                    <a:pt x="124" y="445"/>
                    <a:pt x="118" y="441"/>
                  </a:cubicBezTo>
                  <a:cubicBezTo>
                    <a:pt x="96" y="422"/>
                    <a:pt x="70" y="411"/>
                    <a:pt x="40" y="409"/>
                  </a:cubicBezTo>
                  <a:cubicBezTo>
                    <a:pt x="36" y="408"/>
                    <a:pt x="36" y="406"/>
                    <a:pt x="40" y="404"/>
                  </a:cubicBezTo>
                  <a:close/>
                  <a:moveTo>
                    <a:pt x="339" y="231"/>
                  </a:moveTo>
                  <a:lnTo>
                    <a:pt x="358" y="250"/>
                  </a:lnTo>
                  <a:cubicBezTo>
                    <a:pt x="388" y="280"/>
                    <a:pt x="407" y="320"/>
                    <a:pt x="414" y="368"/>
                  </a:cubicBezTo>
                  <a:cubicBezTo>
                    <a:pt x="412" y="373"/>
                    <a:pt x="411" y="373"/>
                    <a:pt x="408" y="370"/>
                  </a:cubicBezTo>
                  <a:cubicBezTo>
                    <a:pt x="395" y="326"/>
                    <a:pt x="375" y="291"/>
                    <a:pt x="348" y="263"/>
                  </a:cubicBezTo>
                  <a:lnTo>
                    <a:pt x="265" y="181"/>
                  </a:lnTo>
                  <a:lnTo>
                    <a:pt x="288" y="176"/>
                  </a:lnTo>
                  <a:lnTo>
                    <a:pt x="369" y="96"/>
                  </a:lnTo>
                  <a:cubicBezTo>
                    <a:pt x="359" y="87"/>
                    <a:pt x="350" y="78"/>
                    <a:pt x="341" y="70"/>
                  </a:cubicBezTo>
                  <a:lnTo>
                    <a:pt x="315" y="43"/>
                  </a:lnTo>
                  <a:lnTo>
                    <a:pt x="333" y="30"/>
                  </a:lnTo>
                  <a:cubicBezTo>
                    <a:pt x="340" y="27"/>
                    <a:pt x="342" y="32"/>
                    <a:pt x="339" y="44"/>
                  </a:cubicBezTo>
                  <a:lnTo>
                    <a:pt x="351" y="56"/>
                  </a:lnTo>
                  <a:cubicBezTo>
                    <a:pt x="360" y="65"/>
                    <a:pt x="370" y="74"/>
                    <a:pt x="381" y="84"/>
                  </a:cubicBezTo>
                  <a:lnTo>
                    <a:pt x="430" y="34"/>
                  </a:lnTo>
                  <a:lnTo>
                    <a:pt x="430" y="7"/>
                  </a:lnTo>
                  <a:lnTo>
                    <a:pt x="460" y="2"/>
                  </a:lnTo>
                  <a:cubicBezTo>
                    <a:pt x="467" y="1"/>
                    <a:pt x="469" y="4"/>
                    <a:pt x="467" y="8"/>
                  </a:cubicBezTo>
                  <a:lnTo>
                    <a:pt x="386" y="89"/>
                  </a:lnTo>
                  <a:cubicBezTo>
                    <a:pt x="425" y="120"/>
                    <a:pt x="458" y="141"/>
                    <a:pt x="485" y="151"/>
                  </a:cubicBezTo>
                  <a:cubicBezTo>
                    <a:pt x="478" y="122"/>
                    <a:pt x="467" y="93"/>
                    <a:pt x="454" y="65"/>
                  </a:cubicBezTo>
                  <a:lnTo>
                    <a:pt x="479" y="57"/>
                  </a:lnTo>
                  <a:cubicBezTo>
                    <a:pt x="489" y="55"/>
                    <a:pt x="489" y="59"/>
                    <a:pt x="479" y="72"/>
                  </a:cubicBezTo>
                  <a:cubicBezTo>
                    <a:pt x="489" y="100"/>
                    <a:pt x="497" y="129"/>
                    <a:pt x="502" y="157"/>
                  </a:cubicBezTo>
                  <a:cubicBezTo>
                    <a:pt x="533" y="162"/>
                    <a:pt x="558" y="160"/>
                    <a:pt x="577" y="150"/>
                  </a:cubicBezTo>
                  <a:cubicBezTo>
                    <a:pt x="581" y="147"/>
                    <a:pt x="582" y="143"/>
                    <a:pt x="581" y="139"/>
                  </a:cubicBezTo>
                  <a:lnTo>
                    <a:pt x="564" y="104"/>
                  </a:lnTo>
                  <a:cubicBezTo>
                    <a:pt x="564" y="99"/>
                    <a:pt x="566" y="98"/>
                    <a:pt x="569" y="101"/>
                  </a:cubicBezTo>
                  <a:lnTo>
                    <a:pt x="591" y="136"/>
                  </a:lnTo>
                  <a:cubicBezTo>
                    <a:pt x="595" y="140"/>
                    <a:pt x="599" y="142"/>
                    <a:pt x="602" y="141"/>
                  </a:cubicBezTo>
                  <a:cubicBezTo>
                    <a:pt x="608" y="143"/>
                    <a:pt x="611" y="146"/>
                    <a:pt x="611" y="151"/>
                  </a:cubicBezTo>
                  <a:cubicBezTo>
                    <a:pt x="610" y="154"/>
                    <a:pt x="608" y="157"/>
                    <a:pt x="603" y="160"/>
                  </a:cubicBezTo>
                  <a:cubicBezTo>
                    <a:pt x="579" y="177"/>
                    <a:pt x="546" y="182"/>
                    <a:pt x="504" y="176"/>
                  </a:cubicBezTo>
                  <a:cubicBezTo>
                    <a:pt x="507" y="215"/>
                    <a:pt x="505" y="251"/>
                    <a:pt x="496" y="285"/>
                  </a:cubicBezTo>
                  <a:cubicBezTo>
                    <a:pt x="493" y="288"/>
                    <a:pt x="491" y="288"/>
                    <a:pt x="491" y="284"/>
                  </a:cubicBezTo>
                  <a:cubicBezTo>
                    <a:pt x="496" y="247"/>
                    <a:pt x="495" y="210"/>
                    <a:pt x="490" y="173"/>
                  </a:cubicBezTo>
                  <a:cubicBezTo>
                    <a:pt x="454" y="159"/>
                    <a:pt x="415" y="134"/>
                    <a:pt x="375" y="100"/>
                  </a:cubicBezTo>
                  <a:lnTo>
                    <a:pt x="292" y="184"/>
                  </a:lnTo>
                  <a:lnTo>
                    <a:pt x="334" y="226"/>
                  </a:lnTo>
                  <a:lnTo>
                    <a:pt x="376" y="184"/>
                  </a:lnTo>
                  <a:lnTo>
                    <a:pt x="375" y="168"/>
                  </a:lnTo>
                  <a:lnTo>
                    <a:pt x="398" y="163"/>
                  </a:lnTo>
                  <a:cubicBezTo>
                    <a:pt x="407" y="159"/>
                    <a:pt x="408" y="163"/>
                    <a:pt x="400" y="176"/>
                  </a:cubicBezTo>
                  <a:cubicBezTo>
                    <a:pt x="419" y="197"/>
                    <a:pt x="437" y="218"/>
                    <a:pt x="452" y="238"/>
                  </a:cubicBezTo>
                  <a:cubicBezTo>
                    <a:pt x="460" y="248"/>
                    <a:pt x="462" y="259"/>
                    <a:pt x="459" y="270"/>
                  </a:cubicBezTo>
                  <a:cubicBezTo>
                    <a:pt x="455" y="280"/>
                    <a:pt x="451" y="282"/>
                    <a:pt x="446" y="277"/>
                  </a:cubicBezTo>
                  <a:cubicBezTo>
                    <a:pt x="443" y="275"/>
                    <a:pt x="439" y="275"/>
                    <a:pt x="433" y="277"/>
                  </a:cubicBezTo>
                  <a:lnTo>
                    <a:pt x="410" y="289"/>
                  </a:lnTo>
                  <a:cubicBezTo>
                    <a:pt x="408" y="289"/>
                    <a:pt x="407" y="288"/>
                    <a:pt x="408" y="285"/>
                  </a:cubicBezTo>
                  <a:lnTo>
                    <a:pt x="436" y="265"/>
                  </a:lnTo>
                  <a:cubicBezTo>
                    <a:pt x="442" y="260"/>
                    <a:pt x="443" y="253"/>
                    <a:pt x="437" y="245"/>
                  </a:cubicBezTo>
                  <a:cubicBezTo>
                    <a:pt x="424" y="227"/>
                    <a:pt x="407" y="207"/>
                    <a:pt x="386" y="184"/>
                  </a:cubicBezTo>
                  <a:lnTo>
                    <a:pt x="339" y="231"/>
                  </a:lnTo>
                  <a:close/>
                  <a:moveTo>
                    <a:pt x="402" y="24"/>
                  </a:moveTo>
                  <a:cubicBezTo>
                    <a:pt x="391" y="20"/>
                    <a:pt x="377" y="21"/>
                    <a:pt x="361" y="26"/>
                  </a:cubicBezTo>
                  <a:cubicBezTo>
                    <a:pt x="358" y="27"/>
                    <a:pt x="356" y="26"/>
                    <a:pt x="358" y="22"/>
                  </a:cubicBezTo>
                  <a:cubicBezTo>
                    <a:pt x="384" y="3"/>
                    <a:pt x="403" y="0"/>
                    <a:pt x="415" y="11"/>
                  </a:cubicBezTo>
                  <a:cubicBezTo>
                    <a:pt x="418" y="15"/>
                    <a:pt x="418" y="19"/>
                    <a:pt x="415" y="22"/>
                  </a:cubicBezTo>
                  <a:cubicBezTo>
                    <a:pt x="412" y="25"/>
                    <a:pt x="407" y="26"/>
                    <a:pt x="402" y="24"/>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3" name="Freeform 261"/>
            <p:cNvSpPr>
              <a:spLocks noEditPoints="1"/>
            </p:cNvSpPr>
            <p:nvPr/>
          </p:nvSpPr>
          <p:spPr bwMode="auto">
            <a:xfrm>
              <a:off x="2467" y="5071"/>
              <a:ext cx="44" cy="48"/>
            </a:xfrm>
            <a:custGeom>
              <a:avLst/>
              <a:gdLst>
                <a:gd name="T0" fmla="*/ 90 w 323"/>
                <a:gd name="T1" fmla="*/ 154 h 345"/>
                <a:gd name="T2" fmla="*/ 26 w 323"/>
                <a:gd name="T3" fmla="*/ 149 h 345"/>
                <a:gd name="T4" fmla="*/ 21 w 323"/>
                <a:gd name="T5" fmla="*/ 197 h 345"/>
                <a:gd name="T6" fmla="*/ 44 w 323"/>
                <a:gd name="T7" fmla="*/ 207 h 345"/>
                <a:gd name="T8" fmla="*/ 44 w 323"/>
                <a:gd name="T9" fmla="*/ 225 h 345"/>
                <a:gd name="T10" fmla="*/ 18 w 323"/>
                <a:gd name="T11" fmla="*/ 223 h 345"/>
                <a:gd name="T12" fmla="*/ 22 w 323"/>
                <a:gd name="T13" fmla="*/ 141 h 345"/>
                <a:gd name="T14" fmla="*/ 103 w 323"/>
                <a:gd name="T15" fmla="*/ 136 h 345"/>
                <a:gd name="T16" fmla="*/ 125 w 323"/>
                <a:gd name="T17" fmla="*/ 200 h 345"/>
                <a:gd name="T18" fmla="*/ 131 w 323"/>
                <a:gd name="T19" fmla="*/ 321 h 345"/>
                <a:gd name="T20" fmla="*/ 192 w 323"/>
                <a:gd name="T21" fmla="*/ 247 h 345"/>
                <a:gd name="T22" fmla="*/ 186 w 323"/>
                <a:gd name="T23" fmla="*/ 215 h 345"/>
                <a:gd name="T24" fmla="*/ 135 w 323"/>
                <a:gd name="T25" fmla="*/ 345 h 345"/>
                <a:gd name="T26" fmla="*/ 116 w 323"/>
                <a:gd name="T27" fmla="*/ 298 h 345"/>
                <a:gd name="T28" fmla="*/ 108 w 323"/>
                <a:gd name="T29" fmla="*/ 187 h 345"/>
                <a:gd name="T30" fmla="*/ 227 w 323"/>
                <a:gd name="T31" fmla="*/ 178 h 345"/>
                <a:gd name="T32" fmla="*/ 294 w 323"/>
                <a:gd name="T33" fmla="*/ 177 h 345"/>
                <a:gd name="T34" fmla="*/ 295 w 323"/>
                <a:gd name="T35" fmla="*/ 112 h 345"/>
                <a:gd name="T36" fmla="*/ 208 w 323"/>
                <a:gd name="T37" fmla="*/ 113 h 345"/>
                <a:gd name="T38" fmla="*/ 274 w 323"/>
                <a:gd name="T39" fmla="*/ 79 h 345"/>
                <a:gd name="T40" fmla="*/ 322 w 323"/>
                <a:gd name="T41" fmla="*/ 138 h 345"/>
                <a:gd name="T42" fmla="*/ 255 w 323"/>
                <a:gd name="T43" fmla="*/ 204 h 345"/>
                <a:gd name="T44" fmla="*/ 195 w 323"/>
                <a:gd name="T45" fmla="*/ 157 h 345"/>
                <a:gd name="T46" fmla="*/ 162 w 323"/>
                <a:gd name="T47" fmla="*/ 118 h 345"/>
                <a:gd name="T48" fmla="*/ 119 w 323"/>
                <a:gd name="T49" fmla="*/ 65 h 345"/>
                <a:gd name="T50" fmla="*/ 184 w 323"/>
                <a:gd name="T51" fmla="*/ 1 h 345"/>
                <a:gd name="T52" fmla="*/ 235 w 323"/>
                <a:gd name="T53" fmla="*/ 43 h 345"/>
                <a:gd name="T54" fmla="*/ 274 w 323"/>
                <a:gd name="T55" fmla="*/ 79 h 345"/>
                <a:gd name="T56" fmla="*/ 210 w 323"/>
                <a:gd name="T57" fmla="*/ 29 h 345"/>
                <a:gd name="T58" fmla="*/ 148 w 323"/>
                <a:gd name="T59" fmla="*/ 28 h 345"/>
                <a:gd name="T60" fmla="*/ 144 w 323"/>
                <a:gd name="T61" fmla="*/ 88 h 345"/>
                <a:gd name="T62" fmla="*/ 221 w 323"/>
                <a:gd name="T63" fmla="*/ 8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345">
                  <a:moveTo>
                    <a:pt x="108" y="187"/>
                  </a:moveTo>
                  <a:cubicBezTo>
                    <a:pt x="104" y="173"/>
                    <a:pt x="98" y="162"/>
                    <a:pt x="90" y="154"/>
                  </a:cubicBezTo>
                  <a:cubicBezTo>
                    <a:pt x="79" y="143"/>
                    <a:pt x="68" y="137"/>
                    <a:pt x="57" y="135"/>
                  </a:cubicBezTo>
                  <a:cubicBezTo>
                    <a:pt x="46" y="135"/>
                    <a:pt x="36" y="139"/>
                    <a:pt x="26" y="149"/>
                  </a:cubicBezTo>
                  <a:cubicBezTo>
                    <a:pt x="18" y="157"/>
                    <a:pt x="14" y="165"/>
                    <a:pt x="13" y="174"/>
                  </a:cubicBezTo>
                  <a:cubicBezTo>
                    <a:pt x="11" y="182"/>
                    <a:pt x="14" y="190"/>
                    <a:pt x="21" y="197"/>
                  </a:cubicBezTo>
                  <a:cubicBezTo>
                    <a:pt x="25" y="200"/>
                    <a:pt x="28" y="203"/>
                    <a:pt x="33" y="203"/>
                  </a:cubicBezTo>
                  <a:cubicBezTo>
                    <a:pt x="38" y="203"/>
                    <a:pt x="41" y="204"/>
                    <a:pt x="44" y="207"/>
                  </a:cubicBezTo>
                  <a:cubicBezTo>
                    <a:pt x="47" y="210"/>
                    <a:pt x="48" y="213"/>
                    <a:pt x="47" y="216"/>
                  </a:cubicBezTo>
                  <a:cubicBezTo>
                    <a:pt x="48" y="219"/>
                    <a:pt x="47" y="222"/>
                    <a:pt x="44" y="225"/>
                  </a:cubicBezTo>
                  <a:cubicBezTo>
                    <a:pt x="40" y="229"/>
                    <a:pt x="36" y="231"/>
                    <a:pt x="31" y="231"/>
                  </a:cubicBezTo>
                  <a:cubicBezTo>
                    <a:pt x="27" y="231"/>
                    <a:pt x="23" y="228"/>
                    <a:pt x="18" y="223"/>
                  </a:cubicBezTo>
                  <a:cubicBezTo>
                    <a:pt x="5" y="210"/>
                    <a:pt x="0" y="196"/>
                    <a:pt x="3" y="180"/>
                  </a:cubicBezTo>
                  <a:cubicBezTo>
                    <a:pt x="5" y="164"/>
                    <a:pt x="11" y="151"/>
                    <a:pt x="22" y="141"/>
                  </a:cubicBezTo>
                  <a:cubicBezTo>
                    <a:pt x="36" y="126"/>
                    <a:pt x="51" y="119"/>
                    <a:pt x="65" y="120"/>
                  </a:cubicBezTo>
                  <a:cubicBezTo>
                    <a:pt x="80" y="120"/>
                    <a:pt x="93" y="126"/>
                    <a:pt x="103" y="136"/>
                  </a:cubicBezTo>
                  <a:cubicBezTo>
                    <a:pt x="110" y="143"/>
                    <a:pt x="116" y="152"/>
                    <a:pt x="120" y="164"/>
                  </a:cubicBezTo>
                  <a:cubicBezTo>
                    <a:pt x="124" y="175"/>
                    <a:pt x="126" y="188"/>
                    <a:pt x="125" y="200"/>
                  </a:cubicBezTo>
                  <a:cubicBezTo>
                    <a:pt x="125" y="243"/>
                    <a:pt x="125" y="270"/>
                    <a:pt x="125" y="283"/>
                  </a:cubicBezTo>
                  <a:cubicBezTo>
                    <a:pt x="127" y="301"/>
                    <a:pt x="128" y="314"/>
                    <a:pt x="131" y="321"/>
                  </a:cubicBezTo>
                  <a:lnTo>
                    <a:pt x="185" y="267"/>
                  </a:lnTo>
                  <a:cubicBezTo>
                    <a:pt x="190" y="262"/>
                    <a:pt x="193" y="255"/>
                    <a:pt x="192" y="247"/>
                  </a:cubicBezTo>
                  <a:cubicBezTo>
                    <a:pt x="192" y="239"/>
                    <a:pt x="188" y="230"/>
                    <a:pt x="180" y="221"/>
                  </a:cubicBezTo>
                  <a:lnTo>
                    <a:pt x="186" y="215"/>
                  </a:lnTo>
                  <a:lnTo>
                    <a:pt x="220" y="260"/>
                  </a:lnTo>
                  <a:lnTo>
                    <a:pt x="135" y="345"/>
                  </a:lnTo>
                  <a:lnTo>
                    <a:pt x="123" y="333"/>
                  </a:lnTo>
                  <a:cubicBezTo>
                    <a:pt x="120" y="323"/>
                    <a:pt x="117" y="311"/>
                    <a:pt x="116" y="298"/>
                  </a:cubicBezTo>
                  <a:cubicBezTo>
                    <a:pt x="115" y="285"/>
                    <a:pt x="114" y="266"/>
                    <a:pt x="114" y="239"/>
                  </a:cubicBezTo>
                  <a:cubicBezTo>
                    <a:pt x="114" y="218"/>
                    <a:pt x="112" y="201"/>
                    <a:pt x="108" y="187"/>
                  </a:cubicBezTo>
                  <a:close/>
                  <a:moveTo>
                    <a:pt x="208" y="149"/>
                  </a:moveTo>
                  <a:cubicBezTo>
                    <a:pt x="211" y="159"/>
                    <a:pt x="218" y="169"/>
                    <a:pt x="227" y="178"/>
                  </a:cubicBezTo>
                  <a:cubicBezTo>
                    <a:pt x="237" y="188"/>
                    <a:pt x="248" y="193"/>
                    <a:pt x="260" y="193"/>
                  </a:cubicBezTo>
                  <a:cubicBezTo>
                    <a:pt x="273" y="192"/>
                    <a:pt x="284" y="187"/>
                    <a:pt x="294" y="177"/>
                  </a:cubicBezTo>
                  <a:cubicBezTo>
                    <a:pt x="305" y="165"/>
                    <a:pt x="311" y="154"/>
                    <a:pt x="309" y="143"/>
                  </a:cubicBezTo>
                  <a:cubicBezTo>
                    <a:pt x="308" y="131"/>
                    <a:pt x="303" y="120"/>
                    <a:pt x="295" y="112"/>
                  </a:cubicBezTo>
                  <a:cubicBezTo>
                    <a:pt x="287" y="104"/>
                    <a:pt x="275" y="100"/>
                    <a:pt x="261" y="100"/>
                  </a:cubicBezTo>
                  <a:cubicBezTo>
                    <a:pt x="246" y="100"/>
                    <a:pt x="228" y="104"/>
                    <a:pt x="208" y="113"/>
                  </a:cubicBezTo>
                  <a:cubicBezTo>
                    <a:pt x="205" y="126"/>
                    <a:pt x="205" y="138"/>
                    <a:pt x="208" y="149"/>
                  </a:cubicBezTo>
                  <a:close/>
                  <a:moveTo>
                    <a:pt x="274" y="79"/>
                  </a:moveTo>
                  <a:cubicBezTo>
                    <a:pt x="287" y="81"/>
                    <a:pt x="297" y="87"/>
                    <a:pt x="306" y="95"/>
                  </a:cubicBezTo>
                  <a:cubicBezTo>
                    <a:pt x="317" y="107"/>
                    <a:pt x="323" y="121"/>
                    <a:pt x="322" y="138"/>
                  </a:cubicBezTo>
                  <a:cubicBezTo>
                    <a:pt x="322" y="154"/>
                    <a:pt x="314" y="169"/>
                    <a:pt x="300" y="183"/>
                  </a:cubicBezTo>
                  <a:cubicBezTo>
                    <a:pt x="287" y="196"/>
                    <a:pt x="272" y="203"/>
                    <a:pt x="255" y="204"/>
                  </a:cubicBezTo>
                  <a:cubicBezTo>
                    <a:pt x="238" y="206"/>
                    <a:pt x="224" y="201"/>
                    <a:pt x="214" y="191"/>
                  </a:cubicBezTo>
                  <a:cubicBezTo>
                    <a:pt x="203" y="180"/>
                    <a:pt x="196" y="168"/>
                    <a:pt x="195" y="157"/>
                  </a:cubicBezTo>
                  <a:cubicBezTo>
                    <a:pt x="192" y="145"/>
                    <a:pt x="193" y="131"/>
                    <a:pt x="198" y="115"/>
                  </a:cubicBezTo>
                  <a:cubicBezTo>
                    <a:pt x="185" y="119"/>
                    <a:pt x="173" y="120"/>
                    <a:pt x="162" y="118"/>
                  </a:cubicBezTo>
                  <a:cubicBezTo>
                    <a:pt x="151" y="116"/>
                    <a:pt x="142" y="112"/>
                    <a:pt x="134" y="104"/>
                  </a:cubicBezTo>
                  <a:cubicBezTo>
                    <a:pt x="124" y="93"/>
                    <a:pt x="119" y="80"/>
                    <a:pt x="119" y="65"/>
                  </a:cubicBezTo>
                  <a:cubicBezTo>
                    <a:pt x="120" y="50"/>
                    <a:pt x="127" y="35"/>
                    <a:pt x="141" y="21"/>
                  </a:cubicBezTo>
                  <a:cubicBezTo>
                    <a:pt x="154" y="8"/>
                    <a:pt x="168" y="2"/>
                    <a:pt x="184" y="1"/>
                  </a:cubicBezTo>
                  <a:cubicBezTo>
                    <a:pt x="199" y="0"/>
                    <a:pt x="212" y="5"/>
                    <a:pt x="222" y="16"/>
                  </a:cubicBezTo>
                  <a:cubicBezTo>
                    <a:pt x="230" y="23"/>
                    <a:pt x="234" y="32"/>
                    <a:pt x="235" y="43"/>
                  </a:cubicBezTo>
                  <a:cubicBezTo>
                    <a:pt x="237" y="54"/>
                    <a:pt x="236" y="67"/>
                    <a:pt x="231" y="82"/>
                  </a:cubicBezTo>
                  <a:cubicBezTo>
                    <a:pt x="248" y="77"/>
                    <a:pt x="262" y="76"/>
                    <a:pt x="274" y="79"/>
                  </a:cubicBezTo>
                  <a:close/>
                  <a:moveTo>
                    <a:pt x="224" y="54"/>
                  </a:moveTo>
                  <a:cubicBezTo>
                    <a:pt x="222" y="45"/>
                    <a:pt x="218" y="37"/>
                    <a:pt x="210" y="29"/>
                  </a:cubicBezTo>
                  <a:cubicBezTo>
                    <a:pt x="202" y="21"/>
                    <a:pt x="192" y="16"/>
                    <a:pt x="180" y="14"/>
                  </a:cubicBezTo>
                  <a:cubicBezTo>
                    <a:pt x="169" y="13"/>
                    <a:pt x="158" y="17"/>
                    <a:pt x="148" y="28"/>
                  </a:cubicBezTo>
                  <a:cubicBezTo>
                    <a:pt x="136" y="39"/>
                    <a:pt x="131" y="50"/>
                    <a:pt x="132" y="61"/>
                  </a:cubicBezTo>
                  <a:cubicBezTo>
                    <a:pt x="134" y="72"/>
                    <a:pt x="138" y="81"/>
                    <a:pt x="144" y="88"/>
                  </a:cubicBezTo>
                  <a:cubicBezTo>
                    <a:pt x="151" y="95"/>
                    <a:pt x="161" y="98"/>
                    <a:pt x="174" y="97"/>
                  </a:cubicBezTo>
                  <a:cubicBezTo>
                    <a:pt x="188" y="97"/>
                    <a:pt x="204" y="92"/>
                    <a:pt x="221" y="84"/>
                  </a:cubicBezTo>
                  <a:cubicBezTo>
                    <a:pt x="225" y="73"/>
                    <a:pt x="226" y="63"/>
                    <a:pt x="224" y="54"/>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4" name="Freeform 262"/>
            <p:cNvSpPr>
              <a:spLocks noEditPoints="1"/>
            </p:cNvSpPr>
            <p:nvPr/>
          </p:nvSpPr>
          <p:spPr bwMode="auto">
            <a:xfrm>
              <a:off x="2499" y="5038"/>
              <a:ext cx="41" cy="41"/>
            </a:xfrm>
            <a:custGeom>
              <a:avLst/>
              <a:gdLst>
                <a:gd name="T0" fmla="*/ 192 w 304"/>
                <a:gd name="T1" fmla="*/ 201 h 298"/>
                <a:gd name="T2" fmla="*/ 95 w 304"/>
                <a:gd name="T3" fmla="*/ 298 h 298"/>
                <a:gd name="T4" fmla="*/ 89 w 304"/>
                <a:gd name="T5" fmla="*/ 293 h 298"/>
                <a:gd name="T6" fmla="*/ 122 w 304"/>
                <a:gd name="T7" fmla="*/ 260 h 298"/>
                <a:gd name="T8" fmla="*/ 62 w 304"/>
                <a:gd name="T9" fmla="*/ 199 h 298"/>
                <a:gd name="T10" fmla="*/ 85 w 304"/>
                <a:gd name="T11" fmla="*/ 195 h 298"/>
                <a:gd name="T12" fmla="*/ 135 w 304"/>
                <a:gd name="T13" fmla="*/ 144 h 298"/>
                <a:gd name="T14" fmla="*/ 90 w 304"/>
                <a:gd name="T15" fmla="*/ 99 h 298"/>
                <a:gd name="T16" fmla="*/ 38 w 304"/>
                <a:gd name="T17" fmla="*/ 152 h 298"/>
                <a:gd name="T18" fmla="*/ 50 w 304"/>
                <a:gd name="T19" fmla="*/ 268 h 298"/>
                <a:gd name="T20" fmla="*/ 45 w 304"/>
                <a:gd name="T21" fmla="*/ 267 h 298"/>
                <a:gd name="T22" fmla="*/ 0 w 304"/>
                <a:gd name="T23" fmla="*/ 118 h 298"/>
                <a:gd name="T24" fmla="*/ 24 w 304"/>
                <a:gd name="T25" fmla="*/ 107 h 298"/>
                <a:gd name="T26" fmla="*/ 26 w 304"/>
                <a:gd name="T27" fmla="*/ 120 h 298"/>
                <a:gd name="T28" fmla="*/ 35 w 304"/>
                <a:gd name="T29" fmla="*/ 143 h 298"/>
                <a:gd name="T30" fmla="*/ 151 w 304"/>
                <a:gd name="T31" fmla="*/ 28 h 298"/>
                <a:gd name="T32" fmla="*/ 151 w 304"/>
                <a:gd name="T33" fmla="*/ 4 h 298"/>
                <a:gd name="T34" fmla="*/ 176 w 304"/>
                <a:gd name="T35" fmla="*/ 0 h 298"/>
                <a:gd name="T36" fmla="*/ 183 w 304"/>
                <a:gd name="T37" fmla="*/ 7 h 298"/>
                <a:gd name="T38" fmla="*/ 102 w 304"/>
                <a:gd name="T39" fmla="*/ 88 h 298"/>
                <a:gd name="T40" fmla="*/ 147 w 304"/>
                <a:gd name="T41" fmla="*/ 132 h 298"/>
                <a:gd name="T42" fmla="*/ 193 w 304"/>
                <a:gd name="T43" fmla="*/ 87 h 298"/>
                <a:gd name="T44" fmla="*/ 193 w 304"/>
                <a:gd name="T45" fmla="*/ 63 h 298"/>
                <a:gd name="T46" fmla="*/ 219 w 304"/>
                <a:gd name="T47" fmla="*/ 59 h 298"/>
                <a:gd name="T48" fmla="*/ 225 w 304"/>
                <a:gd name="T49" fmla="*/ 66 h 298"/>
                <a:gd name="T50" fmla="*/ 153 w 304"/>
                <a:gd name="T51" fmla="*/ 138 h 298"/>
                <a:gd name="T52" fmla="*/ 199 w 304"/>
                <a:gd name="T53" fmla="*/ 184 h 298"/>
                <a:gd name="T54" fmla="*/ 265 w 304"/>
                <a:gd name="T55" fmla="*/ 118 h 298"/>
                <a:gd name="T56" fmla="*/ 265 w 304"/>
                <a:gd name="T57" fmla="*/ 90 h 298"/>
                <a:gd name="T58" fmla="*/ 295 w 304"/>
                <a:gd name="T59" fmla="*/ 86 h 298"/>
                <a:gd name="T60" fmla="*/ 301 w 304"/>
                <a:gd name="T61" fmla="*/ 92 h 298"/>
                <a:gd name="T62" fmla="*/ 204 w 304"/>
                <a:gd name="T63" fmla="*/ 189 h 298"/>
                <a:gd name="T64" fmla="*/ 270 w 304"/>
                <a:gd name="T65" fmla="*/ 255 h 298"/>
                <a:gd name="T66" fmla="*/ 259 w 304"/>
                <a:gd name="T67" fmla="*/ 268 h 298"/>
                <a:gd name="T68" fmla="*/ 192 w 304"/>
                <a:gd name="T69" fmla="*/ 201 h 298"/>
                <a:gd name="T70" fmla="*/ 88 w 304"/>
                <a:gd name="T71" fmla="*/ 202 h 298"/>
                <a:gd name="T72" fmla="*/ 134 w 304"/>
                <a:gd name="T73" fmla="*/ 248 h 298"/>
                <a:gd name="T74" fmla="*/ 187 w 304"/>
                <a:gd name="T75" fmla="*/ 196 h 298"/>
                <a:gd name="T76" fmla="*/ 141 w 304"/>
                <a:gd name="T77" fmla="*/ 150 h 298"/>
                <a:gd name="T78" fmla="*/ 88 w 304"/>
                <a:gd name="T79" fmla="*/ 20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4" h="298">
                  <a:moveTo>
                    <a:pt x="192" y="201"/>
                  </a:moveTo>
                  <a:lnTo>
                    <a:pt x="95" y="298"/>
                  </a:lnTo>
                  <a:lnTo>
                    <a:pt x="89" y="293"/>
                  </a:lnTo>
                  <a:lnTo>
                    <a:pt x="122" y="260"/>
                  </a:lnTo>
                  <a:lnTo>
                    <a:pt x="62" y="199"/>
                  </a:lnTo>
                  <a:lnTo>
                    <a:pt x="85" y="195"/>
                  </a:lnTo>
                  <a:lnTo>
                    <a:pt x="135" y="144"/>
                  </a:lnTo>
                  <a:lnTo>
                    <a:pt x="90" y="99"/>
                  </a:lnTo>
                  <a:lnTo>
                    <a:pt x="38" y="152"/>
                  </a:lnTo>
                  <a:cubicBezTo>
                    <a:pt x="51" y="191"/>
                    <a:pt x="55" y="230"/>
                    <a:pt x="50" y="268"/>
                  </a:cubicBezTo>
                  <a:cubicBezTo>
                    <a:pt x="48" y="271"/>
                    <a:pt x="47" y="271"/>
                    <a:pt x="45" y="267"/>
                  </a:cubicBezTo>
                  <a:cubicBezTo>
                    <a:pt x="43" y="210"/>
                    <a:pt x="28" y="160"/>
                    <a:pt x="0" y="118"/>
                  </a:cubicBezTo>
                  <a:lnTo>
                    <a:pt x="24" y="107"/>
                  </a:lnTo>
                  <a:cubicBezTo>
                    <a:pt x="36" y="103"/>
                    <a:pt x="36" y="107"/>
                    <a:pt x="26" y="120"/>
                  </a:cubicBezTo>
                  <a:cubicBezTo>
                    <a:pt x="29" y="128"/>
                    <a:pt x="32" y="136"/>
                    <a:pt x="35" y="143"/>
                  </a:cubicBezTo>
                  <a:lnTo>
                    <a:pt x="151" y="28"/>
                  </a:lnTo>
                  <a:lnTo>
                    <a:pt x="151" y="4"/>
                  </a:lnTo>
                  <a:lnTo>
                    <a:pt x="176" y="0"/>
                  </a:lnTo>
                  <a:cubicBezTo>
                    <a:pt x="183" y="0"/>
                    <a:pt x="185" y="2"/>
                    <a:pt x="183" y="7"/>
                  </a:cubicBezTo>
                  <a:lnTo>
                    <a:pt x="102" y="88"/>
                  </a:lnTo>
                  <a:lnTo>
                    <a:pt x="147" y="132"/>
                  </a:lnTo>
                  <a:lnTo>
                    <a:pt x="193" y="87"/>
                  </a:lnTo>
                  <a:lnTo>
                    <a:pt x="193" y="63"/>
                  </a:lnTo>
                  <a:lnTo>
                    <a:pt x="219" y="59"/>
                  </a:lnTo>
                  <a:cubicBezTo>
                    <a:pt x="225" y="58"/>
                    <a:pt x="228" y="61"/>
                    <a:pt x="225" y="66"/>
                  </a:cubicBezTo>
                  <a:lnTo>
                    <a:pt x="153" y="138"/>
                  </a:lnTo>
                  <a:lnTo>
                    <a:pt x="199" y="184"/>
                  </a:lnTo>
                  <a:lnTo>
                    <a:pt x="265" y="118"/>
                  </a:lnTo>
                  <a:lnTo>
                    <a:pt x="265" y="90"/>
                  </a:lnTo>
                  <a:lnTo>
                    <a:pt x="295" y="86"/>
                  </a:lnTo>
                  <a:cubicBezTo>
                    <a:pt x="302" y="85"/>
                    <a:pt x="304" y="87"/>
                    <a:pt x="301" y="92"/>
                  </a:cubicBezTo>
                  <a:lnTo>
                    <a:pt x="204" y="189"/>
                  </a:lnTo>
                  <a:lnTo>
                    <a:pt x="270" y="255"/>
                  </a:lnTo>
                  <a:cubicBezTo>
                    <a:pt x="269" y="271"/>
                    <a:pt x="266" y="275"/>
                    <a:pt x="259" y="268"/>
                  </a:cubicBezTo>
                  <a:lnTo>
                    <a:pt x="192" y="201"/>
                  </a:lnTo>
                  <a:close/>
                  <a:moveTo>
                    <a:pt x="88" y="202"/>
                  </a:moveTo>
                  <a:lnTo>
                    <a:pt x="134" y="248"/>
                  </a:lnTo>
                  <a:lnTo>
                    <a:pt x="187" y="196"/>
                  </a:lnTo>
                  <a:lnTo>
                    <a:pt x="141" y="150"/>
                  </a:lnTo>
                  <a:lnTo>
                    <a:pt x="88" y="20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5" name="Freeform 263"/>
            <p:cNvSpPr>
              <a:spLocks noEditPoints="1"/>
            </p:cNvSpPr>
            <p:nvPr/>
          </p:nvSpPr>
          <p:spPr bwMode="auto">
            <a:xfrm>
              <a:off x="2532" y="5008"/>
              <a:ext cx="44" cy="44"/>
            </a:xfrm>
            <a:custGeom>
              <a:avLst/>
              <a:gdLst>
                <a:gd name="T0" fmla="*/ 25 w 330"/>
                <a:gd name="T1" fmla="*/ 118 h 318"/>
                <a:gd name="T2" fmla="*/ 165 w 330"/>
                <a:gd name="T3" fmla="*/ 258 h 318"/>
                <a:gd name="T4" fmla="*/ 180 w 330"/>
                <a:gd name="T5" fmla="*/ 264 h 318"/>
                <a:gd name="T6" fmla="*/ 197 w 330"/>
                <a:gd name="T7" fmla="*/ 255 h 318"/>
                <a:gd name="T8" fmla="*/ 206 w 330"/>
                <a:gd name="T9" fmla="*/ 246 h 318"/>
                <a:gd name="T10" fmla="*/ 212 w 330"/>
                <a:gd name="T11" fmla="*/ 251 h 318"/>
                <a:gd name="T12" fmla="*/ 145 w 330"/>
                <a:gd name="T13" fmla="*/ 318 h 318"/>
                <a:gd name="T14" fmla="*/ 139 w 330"/>
                <a:gd name="T15" fmla="*/ 313 h 318"/>
                <a:gd name="T16" fmla="*/ 147 w 330"/>
                <a:gd name="T17" fmla="*/ 305 h 318"/>
                <a:gd name="T18" fmla="*/ 157 w 330"/>
                <a:gd name="T19" fmla="*/ 288 h 318"/>
                <a:gd name="T20" fmla="*/ 150 w 330"/>
                <a:gd name="T21" fmla="*/ 272 h 318"/>
                <a:gd name="T22" fmla="*/ 39 w 330"/>
                <a:gd name="T23" fmla="*/ 161 h 318"/>
                <a:gd name="T24" fmla="*/ 30 w 330"/>
                <a:gd name="T25" fmla="*/ 158 h 318"/>
                <a:gd name="T26" fmla="*/ 22 w 330"/>
                <a:gd name="T27" fmla="*/ 162 h 318"/>
                <a:gd name="T28" fmla="*/ 5 w 330"/>
                <a:gd name="T29" fmla="*/ 179 h 318"/>
                <a:gd name="T30" fmla="*/ 0 w 330"/>
                <a:gd name="T31" fmla="*/ 173 h 318"/>
                <a:gd name="T32" fmla="*/ 8 w 330"/>
                <a:gd name="T33" fmla="*/ 165 h 318"/>
                <a:gd name="T34" fmla="*/ 22 w 330"/>
                <a:gd name="T35" fmla="*/ 144 h 318"/>
                <a:gd name="T36" fmla="*/ 22 w 330"/>
                <a:gd name="T37" fmla="*/ 122 h 318"/>
                <a:gd name="T38" fmla="*/ 25 w 330"/>
                <a:gd name="T39" fmla="*/ 118 h 318"/>
                <a:gd name="T40" fmla="*/ 144 w 330"/>
                <a:gd name="T41" fmla="*/ 0 h 318"/>
                <a:gd name="T42" fmla="*/ 284 w 330"/>
                <a:gd name="T43" fmla="*/ 139 h 318"/>
                <a:gd name="T44" fmla="*/ 299 w 330"/>
                <a:gd name="T45" fmla="*/ 145 h 318"/>
                <a:gd name="T46" fmla="*/ 316 w 330"/>
                <a:gd name="T47" fmla="*/ 136 h 318"/>
                <a:gd name="T48" fmla="*/ 325 w 330"/>
                <a:gd name="T49" fmla="*/ 127 h 318"/>
                <a:gd name="T50" fmla="*/ 330 w 330"/>
                <a:gd name="T51" fmla="*/ 133 h 318"/>
                <a:gd name="T52" fmla="*/ 263 w 330"/>
                <a:gd name="T53" fmla="*/ 199 h 318"/>
                <a:gd name="T54" fmla="*/ 258 w 330"/>
                <a:gd name="T55" fmla="*/ 194 h 318"/>
                <a:gd name="T56" fmla="*/ 266 w 330"/>
                <a:gd name="T57" fmla="*/ 186 h 318"/>
                <a:gd name="T58" fmla="*/ 275 w 330"/>
                <a:gd name="T59" fmla="*/ 169 h 318"/>
                <a:gd name="T60" fmla="*/ 269 w 330"/>
                <a:gd name="T61" fmla="*/ 154 h 318"/>
                <a:gd name="T62" fmla="*/ 158 w 330"/>
                <a:gd name="T63" fmla="*/ 43 h 318"/>
                <a:gd name="T64" fmla="*/ 149 w 330"/>
                <a:gd name="T65" fmla="*/ 39 h 318"/>
                <a:gd name="T66" fmla="*/ 140 w 330"/>
                <a:gd name="T67" fmla="*/ 44 h 318"/>
                <a:gd name="T68" fmla="*/ 124 w 330"/>
                <a:gd name="T69" fmla="*/ 60 h 318"/>
                <a:gd name="T70" fmla="*/ 118 w 330"/>
                <a:gd name="T71" fmla="*/ 55 h 318"/>
                <a:gd name="T72" fmla="*/ 127 w 330"/>
                <a:gd name="T73" fmla="*/ 46 h 318"/>
                <a:gd name="T74" fmla="*/ 140 w 330"/>
                <a:gd name="T75" fmla="*/ 25 h 318"/>
                <a:gd name="T76" fmla="*/ 140 w 330"/>
                <a:gd name="T77" fmla="*/ 3 h 318"/>
                <a:gd name="T78" fmla="*/ 144 w 330"/>
                <a:gd name="T79"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0" h="318">
                  <a:moveTo>
                    <a:pt x="25" y="118"/>
                  </a:moveTo>
                  <a:lnTo>
                    <a:pt x="165" y="258"/>
                  </a:lnTo>
                  <a:cubicBezTo>
                    <a:pt x="170" y="263"/>
                    <a:pt x="175" y="265"/>
                    <a:pt x="180" y="264"/>
                  </a:cubicBezTo>
                  <a:cubicBezTo>
                    <a:pt x="186" y="264"/>
                    <a:pt x="191" y="261"/>
                    <a:pt x="197" y="255"/>
                  </a:cubicBezTo>
                  <a:lnTo>
                    <a:pt x="206" y="246"/>
                  </a:lnTo>
                  <a:lnTo>
                    <a:pt x="212" y="251"/>
                  </a:lnTo>
                  <a:lnTo>
                    <a:pt x="145" y="318"/>
                  </a:lnTo>
                  <a:lnTo>
                    <a:pt x="139" y="313"/>
                  </a:lnTo>
                  <a:lnTo>
                    <a:pt x="147" y="305"/>
                  </a:lnTo>
                  <a:cubicBezTo>
                    <a:pt x="153" y="298"/>
                    <a:pt x="157" y="293"/>
                    <a:pt x="157" y="288"/>
                  </a:cubicBezTo>
                  <a:cubicBezTo>
                    <a:pt x="157" y="283"/>
                    <a:pt x="155" y="277"/>
                    <a:pt x="150" y="272"/>
                  </a:cubicBezTo>
                  <a:lnTo>
                    <a:pt x="39" y="161"/>
                  </a:lnTo>
                  <a:cubicBezTo>
                    <a:pt x="37" y="159"/>
                    <a:pt x="34" y="158"/>
                    <a:pt x="30" y="158"/>
                  </a:cubicBezTo>
                  <a:cubicBezTo>
                    <a:pt x="28" y="158"/>
                    <a:pt x="25" y="159"/>
                    <a:pt x="22" y="162"/>
                  </a:cubicBezTo>
                  <a:lnTo>
                    <a:pt x="5" y="179"/>
                  </a:lnTo>
                  <a:lnTo>
                    <a:pt x="0" y="173"/>
                  </a:lnTo>
                  <a:lnTo>
                    <a:pt x="8" y="165"/>
                  </a:lnTo>
                  <a:cubicBezTo>
                    <a:pt x="15" y="158"/>
                    <a:pt x="20" y="151"/>
                    <a:pt x="22" y="144"/>
                  </a:cubicBezTo>
                  <a:cubicBezTo>
                    <a:pt x="24" y="137"/>
                    <a:pt x="24" y="129"/>
                    <a:pt x="22" y="122"/>
                  </a:cubicBezTo>
                  <a:lnTo>
                    <a:pt x="25" y="118"/>
                  </a:lnTo>
                  <a:close/>
                  <a:moveTo>
                    <a:pt x="144" y="0"/>
                  </a:moveTo>
                  <a:lnTo>
                    <a:pt x="284" y="139"/>
                  </a:lnTo>
                  <a:cubicBezTo>
                    <a:pt x="288" y="144"/>
                    <a:pt x="294" y="146"/>
                    <a:pt x="299" y="145"/>
                  </a:cubicBezTo>
                  <a:cubicBezTo>
                    <a:pt x="305" y="145"/>
                    <a:pt x="310" y="142"/>
                    <a:pt x="316" y="136"/>
                  </a:cubicBezTo>
                  <a:lnTo>
                    <a:pt x="325" y="127"/>
                  </a:lnTo>
                  <a:lnTo>
                    <a:pt x="330" y="133"/>
                  </a:lnTo>
                  <a:lnTo>
                    <a:pt x="263" y="199"/>
                  </a:lnTo>
                  <a:lnTo>
                    <a:pt x="258" y="194"/>
                  </a:lnTo>
                  <a:lnTo>
                    <a:pt x="266" y="186"/>
                  </a:lnTo>
                  <a:cubicBezTo>
                    <a:pt x="272" y="180"/>
                    <a:pt x="275" y="174"/>
                    <a:pt x="275" y="169"/>
                  </a:cubicBezTo>
                  <a:cubicBezTo>
                    <a:pt x="276" y="164"/>
                    <a:pt x="274" y="159"/>
                    <a:pt x="269" y="154"/>
                  </a:cubicBezTo>
                  <a:lnTo>
                    <a:pt x="158" y="43"/>
                  </a:lnTo>
                  <a:cubicBezTo>
                    <a:pt x="155" y="40"/>
                    <a:pt x="152" y="39"/>
                    <a:pt x="149" y="39"/>
                  </a:cubicBezTo>
                  <a:cubicBezTo>
                    <a:pt x="146" y="39"/>
                    <a:pt x="144" y="41"/>
                    <a:pt x="140" y="44"/>
                  </a:cubicBezTo>
                  <a:lnTo>
                    <a:pt x="124" y="60"/>
                  </a:lnTo>
                  <a:lnTo>
                    <a:pt x="118" y="55"/>
                  </a:lnTo>
                  <a:lnTo>
                    <a:pt x="127" y="46"/>
                  </a:lnTo>
                  <a:cubicBezTo>
                    <a:pt x="134" y="39"/>
                    <a:pt x="139" y="32"/>
                    <a:pt x="140" y="25"/>
                  </a:cubicBezTo>
                  <a:cubicBezTo>
                    <a:pt x="143" y="18"/>
                    <a:pt x="143" y="11"/>
                    <a:pt x="140" y="3"/>
                  </a:cubicBezTo>
                  <a:lnTo>
                    <a:pt x="1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6" name="Freeform 264"/>
            <p:cNvSpPr>
              <a:spLocks noEditPoints="1"/>
            </p:cNvSpPr>
            <p:nvPr/>
          </p:nvSpPr>
          <p:spPr bwMode="auto">
            <a:xfrm>
              <a:off x="2565" y="4976"/>
              <a:ext cx="38" cy="48"/>
            </a:xfrm>
            <a:custGeom>
              <a:avLst/>
              <a:gdLst>
                <a:gd name="T0" fmla="*/ 156 w 283"/>
                <a:gd name="T1" fmla="*/ 274 h 346"/>
                <a:gd name="T2" fmla="*/ 143 w 283"/>
                <a:gd name="T3" fmla="*/ 341 h 346"/>
                <a:gd name="T4" fmla="*/ 138 w 283"/>
                <a:gd name="T5" fmla="*/ 340 h 346"/>
                <a:gd name="T6" fmla="*/ 143 w 283"/>
                <a:gd name="T7" fmla="*/ 262 h 346"/>
                <a:gd name="T8" fmla="*/ 103 w 283"/>
                <a:gd name="T9" fmla="*/ 195 h 346"/>
                <a:gd name="T10" fmla="*/ 0 w 283"/>
                <a:gd name="T11" fmla="*/ 93 h 346"/>
                <a:gd name="T12" fmla="*/ 22 w 283"/>
                <a:gd name="T13" fmla="*/ 87 h 346"/>
                <a:gd name="T14" fmla="*/ 93 w 283"/>
                <a:gd name="T15" fmla="*/ 17 h 346"/>
                <a:gd name="T16" fmla="*/ 91 w 283"/>
                <a:gd name="T17" fmla="*/ 4 h 346"/>
                <a:gd name="T18" fmla="*/ 113 w 283"/>
                <a:gd name="T19" fmla="*/ 0 h 346"/>
                <a:gd name="T20" fmla="*/ 116 w 283"/>
                <a:gd name="T21" fmla="*/ 10 h 346"/>
                <a:gd name="T22" fmla="*/ 273 w 283"/>
                <a:gd name="T23" fmla="*/ 167 h 346"/>
                <a:gd name="T24" fmla="*/ 283 w 283"/>
                <a:gd name="T25" fmla="*/ 190 h 346"/>
                <a:gd name="T26" fmla="*/ 275 w 283"/>
                <a:gd name="T27" fmla="*/ 209 h 346"/>
                <a:gd name="T28" fmla="*/ 265 w 283"/>
                <a:gd name="T29" fmla="*/ 206 h 346"/>
                <a:gd name="T30" fmla="*/ 255 w 283"/>
                <a:gd name="T31" fmla="*/ 206 h 346"/>
                <a:gd name="T32" fmla="*/ 236 w 283"/>
                <a:gd name="T33" fmla="*/ 218 h 346"/>
                <a:gd name="T34" fmla="*/ 232 w 283"/>
                <a:gd name="T35" fmla="*/ 215 h 346"/>
                <a:gd name="T36" fmla="*/ 256 w 283"/>
                <a:gd name="T37" fmla="*/ 191 h 346"/>
                <a:gd name="T38" fmla="*/ 256 w 283"/>
                <a:gd name="T39" fmla="*/ 174 h 346"/>
                <a:gd name="T40" fmla="*/ 205 w 283"/>
                <a:gd name="T41" fmla="*/ 123 h 346"/>
                <a:gd name="T42" fmla="*/ 130 w 283"/>
                <a:gd name="T43" fmla="*/ 198 h 346"/>
                <a:gd name="T44" fmla="*/ 156 w 283"/>
                <a:gd name="T45" fmla="*/ 274 h 346"/>
                <a:gd name="T46" fmla="*/ 78 w 283"/>
                <a:gd name="T47" fmla="*/ 147 h 346"/>
                <a:gd name="T48" fmla="*/ 124 w 283"/>
                <a:gd name="T49" fmla="*/ 193 h 346"/>
                <a:gd name="T50" fmla="*/ 199 w 283"/>
                <a:gd name="T51" fmla="*/ 118 h 346"/>
                <a:gd name="T52" fmla="*/ 154 w 283"/>
                <a:gd name="T53" fmla="*/ 72 h 346"/>
                <a:gd name="T54" fmla="*/ 78 w 283"/>
                <a:gd name="T55" fmla="*/ 147 h 346"/>
                <a:gd name="T56" fmla="*/ 26 w 283"/>
                <a:gd name="T57" fmla="*/ 95 h 346"/>
                <a:gd name="T58" fmla="*/ 73 w 283"/>
                <a:gd name="T59" fmla="*/ 141 h 346"/>
                <a:gd name="T60" fmla="*/ 148 w 283"/>
                <a:gd name="T61" fmla="*/ 66 h 346"/>
                <a:gd name="T62" fmla="*/ 101 w 283"/>
                <a:gd name="T63" fmla="*/ 19 h 346"/>
                <a:gd name="T64" fmla="*/ 26 w 283"/>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46">
                  <a:moveTo>
                    <a:pt x="156" y="274"/>
                  </a:moveTo>
                  <a:cubicBezTo>
                    <a:pt x="156" y="298"/>
                    <a:pt x="152" y="320"/>
                    <a:pt x="143" y="341"/>
                  </a:cubicBezTo>
                  <a:cubicBezTo>
                    <a:pt x="140" y="346"/>
                    <a:pt x="138" y="345"/>
                    <a:pt x="138" y="340"/>
                  </a:cubicBezTo>
                  <a:cubicBezTo>
                    <a:pt x="146" y="308"/>
                    <a:pt x="147" y="282"/>
                    <a:pt x="143" y="262"/>
                  </a:cubicBezTo>
                  <a:cubicBezTo>
                    <a:pt x="136" y="238"/>
                    <a:pt x="123" y="216"/>
                    <a:pt x="103" y="195"/>
                  </a:cubicBezTo>
                  <a:lnTo>
                    <a:pt x="0" y="93"/>
                  </a:lnTo>
                  <a:lnTo>
                    <a:pt x="22" y="87"/>
                  </a:lnTo>
                  <a:lnTo>
                    <a:pt x="93" y="17"/>
                  </a:lnTo>
                  <a:lnTo>
                    <a:pt x="91" y="4"/>
                  </a:lnTo>
                  <a:lnTo>
                    <a:pt x="113" y="0"/>
                  </a:lnTo>
                  <a:cubicBezTo>
                    <a:pt x="120" y="0"/>
                    <a:pt x="121" y="3"/>
                    <a:pt x="116" y="10"/>
                  </a:cubicBezTo>
                  <a:lnTo>
                    <a:pt x="273" y="167"/>
                  </a:lnTo>
                  <a:cubicBezTo>
                    <a:pt x="280" y="174"/>
                    <a:pt x="283" y="181"/>
                    <a:pt x="283" y="190"/>
                  </a:cubicBezTo>
                  <a:cubicBezTo>
                    <a:pt x="283" y="197"/>
                    <a:pt x="280" y="204"/>
                    <a:pt x="275" y="209"/>
                  </a:cubicBezTo>
                  <a:cubicBezTo>
                    <a:pt x="272" y="212"/>
                    <a:pt x="269" y="211"/>
                    <a:pt x="265" y="206"/>
                  </a:cubicBezTo>
                  <a:cubicBezTo>
                    <a:pt x="262" y="204"/>
                    <a:pt x="259" y="204"/>
                    <a:pt x="255" y="206"/>
                  </a:cubicBezTo>
                  <a:lnTo>
                    <a:pt x="236" y="218"/>
                  </a:lnTo>
                  <a:cubicBezTo>
                    <a:pt x="231" y="220"/>
                    <a:pt x="230" y="218"/>
                    <a:pt x="232" y="215"/>
                  </a:cubicBezTo>
                  <a:lnTo>
                    <a:pt x="256" y="191"/>
                  </a:lnTo>
                  <a:cubicBezTo>
                    <a:pt x="262" y="185"/>
                    <a:pt x="262" y="180"/>
                    <a:pt x="256" y="174"/>
                  </a:cubicBezTo>
                  <a:lnTo>
                    <a:pt x="205" y="123"/>
                  </a:lnTo>
                  <a:lnTo>
                    <a:pt x="130" y="198"/>
                  </a:lnTo>
                  <a:cubicBezTo>
                    <a:pt x="147" y="221"/>
                    <a:pt x="156" y="246"/>
                    <a:pt x="156" y="274"/>
                  </a:cubicBezTo>
                  <a:close/>
                  <a:moveTo>
                    <a:pt x="78" y="147"/>
                  </a:moveTo>
                  <a:lnTo>
                    <a:pt x="124" y="193"/>
                  </a:lnTo>
                  <a:lnTo>
                    <a:pt x="199" y="118"/>
                  </a:lnTo>
                  <a:lnTo>
                    <a:pt x="154" y="72"/>
                  </a:lnTo>
                  <a:lnTo>
                    <a:pt x="78" y="147"/>
                  </a:lnTo>
                  <a:close/>
                  <a:moveTo>
                    <a:pt x="26" y="95"/>
                  </a:moveTo>
                  <a:lnTo>
                    <a:pt x="73" y="141"/>
                  </a:lnTo>
                  <a:lnTo>
                    <a:pt x="148" y="66"/>
                  </a:lnTo>
                  <a:lnTo>
                    <a:pt x="101" y="19"/>
                  </a:lnTo>
                  <a:lnTo>
                    <a:pt x="26"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7" name="Freeform 265"/>
            <p:cNvSpPr>
              <a:spLocks noEditPoints="1"/>
            </p:cNvSpPr>
            <p:nvPr/>
          </p:nvSpPr>
          <p:spPr bwMode="auto">
            <a:xfrm>
              <a:off x="2666" y="5104"/>
              <a:ext cx="82" cy="71"/>
            </a:xfrm>
            <a:custGeom>
              <a:avLst/>
              <a:gdLst>
                <a:gd name="T0" fmla="*/ 314 w 611"/>
                <a:gd name="T1" fmla="*/ 310 h 519"/>
                <a:gd name="T2" fmla="*/ 283 w 611"/>
                <a:gd name="T3" fmla="*/ 487 h 519"/>
                <a:gd name="T4" fmla="*/ 198 w 611"/>
                <a:gd name="T5" fmla="*/ 426 h 519"/>
                <a:gd name="T6" fmla="*/ 99 w 611"/>
                <a:gd name="T7" fmla="*/ 514 h 519"/>
                <a:gd name="T8" fmla="*/ 90 w 611"/>
                <a:gd name="T9" fmla="*/ 317 h 519"/>
                <a:gd name="T10" fmla="*/ 0 w 611"/>
                <a:gd name="T11" fmla="*/ 396 h 519"/>
                <a:gd name="T12" fmla="*/ 156 w 611"/>
                <a:gd name="T13" fmla="*/ 213 h 519"/>
                <a:gd name="T14" fmla="*/ 193 w 611"/>
                <a:gd name="T15" fmla="*/ 215 h 519"/>
                <a:gd name="T16" fmla="*/ 205 w 611"/>
                <a:gd name="T17" fmla="*/ 408 h 519"/>
                <a:gd name="T18" fmla="*/ 277 w 611"/>
                <a:gd name="T19" fmla="*/ 308 h 519"/>
                <a:gd name="T20" fmla="*/ 206 w 611"/>
                <a:gd name="T21" fmla="*/ 258 h 519"/>
                <a:gd name="T22" fmla="*/ 218 w 611"/>
                <a:gd name="T23" fmla="*/ 372 h 519"/>
                <a:gd name="T24" fmla="*/ 173 w 611"/>
                <a:gd name="T25" fmla="*/ 263 h 519"/>
                <a:gd name="T26" fmla="*/ 40 w 611"/>
                <a:gd name="T27" fmla="*/ 404 h 519"/>
                <a:gd name="T28" fmla="*/ 133 w 611"/>
                <a:gd name="T29" fmla="*/ 441 h 519"/>
                <a:gd name="T30" fmla="*/ 40 w 611"/>
                <a:gd name="T31" fmla="*/ 409 h 519"/>
                <a:gd name="T32" fmla="*/ 339 w 611"/>
                <a:gd name="T33" fmla="*/ 231 h 519"/>
                <a:gd name="T34" fmla="*/ 414 w 611"/>
                <a:gd name="T35" fmla="*/ 368 h 519"/>
                <a:gd name="T36" fmla="*/ 348 w 611"/>
                <a:gd name="T37" fmla="*/ 263 h 519"/>
                <a:gd name="T38" fmla="*/ 288 w 611"/>
                <a:gd name="T39" fmla="*/ 176 h 519"/>
                <a:gd name="T40" fmla="*/ 341 w 611"/>
                <a:gd name="T41" fmla="*/ 70 h 519"/>
                <a:gd name="T42" fmla="*/ 333 w 611"/>
                <a:gd name="T43" fmla="*/ 30 h 519"/>
                <a:gd name="T44" fmla="*/ 351 w 611"/>
                <a:gd name="T45" fmla="*/ 56 h 519"/>
                <a:gd name="T46" fmla="*/ 430 w 611"/>
                <a:gd name="T47" fmla="*/ 34 h 519"/>
                <a:gd name="T48" fmla="*/ 460 w 611"/>
                <a:gd name="T49" fmla="*/ 2 h 519"/>
                <a:gd name="T50" fmla="*/ 386 w 611"/>
                <a:gd name="T51" fmla="*/ 89 h 519"/>
                <a:gd name="T52" fmla="*/ 454 w 611"/>
                <a:gd name="T53" fmla="*/ 65 h 519"/>
                <a:gd name="T54" fmla="*/ 479 w 611"/>
                <a:gd name="T55" fmla="*/ 72 h 519"/>
                <a:gd name="T56" fmla="*/ 577 w 611"/>
                <a:gd name="T57" fmla="*/ 150 h 519"/>
                <a:gd name="T58" fmla="*/ 564 w 611"/>
                <a:gd name="T59" fmla="*/ 104 h 519"/>
                <a:gd name="T60" fmla="*/ 591 w 611"/>
                <a:gd name="T61" fmla="*/ 136 h 519"/>
                <a:gd name="T62" fmla="*/ 611 w 611"/>
                <a:gd name="T63" fmla="*/ 151 h 519"/>
                <a:gd name="T64" fmla="*/ 504 w 611"/>
                <a:gd name="T65" fmla="*/ 176 h 519"/>
                <a:gd name="T66" fmla="*/ 491 w 611"/>
                <a:gd name="T67" fmla="*/ 284 h 519"/>
                <a:gd name="T68" fmla="*/ 375 w 611"/>
                <a:gd name="T69" fmla="*/ 100 h 519"/>
                <a:gd name="T70" fmla="*/ 334 w 611"/>
                <a:gd name="T71" fmla="*/ 226 h 519"/>
                <a:gd name="T72" fmla="*/ 375 w 611"/>
                <a:gd name="T73" fmla="*/ 168 h 519"/>
                <a:gd name="T74" fmla="*/ 400 w 611"/>
                <a:gd name="T75" fmla="*/ 176 h 519"/>
                <a:gd name="T76" fmla="*/ 459 w 611"/>
                <a:gd name="T77" fmla="*/ 270 h 519"/>
                <a:gd name="T78" fmla="*/ 433 w 611"/>
                <a:gd name="T79" fmla="*/ 277 h 519"/>
                <a:gd name="T80" fmla="*/ 408 w 611"/>
                <a:gd name="T81" fmla="*/ 285 h 519"/>
                <a:gd name="T82" fmla="*/ 437 w 611"/>
                <a:gd name="T83" fmla="*/ 245 h 519"/>
                <a:gd name="T84" fmla="*/ 339 w 611"/>
                <a:gd name="T85" fmla="*/ 231 h 519"/>
                <a:gd name="T86" fmla="*/ 361 w 611"/>
                <a:gd name="T87" fmla="*/ 26 h 519"/>
                <a:gd name="T88" fmla="*/ 415 w 611"/>
                <a:gd name="T89" fmla="*/ 11 h 519"/>
                <a:gd name="T90" fmla="*/ 402 w 611"/>
                <a:gd name="T91" fmla="*/ 24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1" h="519">
                  <a:moveTo>
                    <a:pt x="307" y="304"/>
                  </a:moveTo>
                  <a:cubicBezTo>
                    <a:pt x="314" y="303"/>
                    <a:pt x="316" y="305"/>
                    <a:pt x="314" y="310"/>
                  </a:cubicBezTo>
                  <a:lnTo>
                    <a:pt x="210" y="414"/>
                  </a:lnTo>
                  <a:lnTo>
                    <a:pt x="283" y="487"/>
                  </a:lnTo>
                  <a:cubicBezTo>
                    <a:pt x="283" y="502"/>
                    <a:pt x="279" y="507"/>
                    <a:pt x="272" y="500"/>
                  </a:cubicBezTo>
                  <a:lnTo>
                    <a:pt x="198" y="426"/>
                  </a:lnTo>
                  <a:lnTo>
                    <a:pt x="105" y="519"/>
                  </a:lnTo>
                  <a:lnTo>
                    <a:pt x="99" y="514"/>
                  </a:lnTo>
                  <a:lnTo>
                    <a:pt x="193" y="420"/>
                  </a:lnTo>
                  <a:lnTo>
                    <a:pt x="90" y="317"/>
                  </a:lnTo>
                  <a:lnTo>
                    <a:pt x="6" y="402"/>
                  </a:lnTo>
                  <a:lnTo>
                    <a:pt x="0" y="396"/>
                  </a:lnTo>
                  <a:lnTo>
                    <a:pt x="156" y="240"/>
                  </a:lnTo>
                  <a:lnTo>
                    <a:pt x="156" y="213"/>
                  </a:lnTo>
                  <a:lnTo>
                    <a:pt x="186" y="208"/>
                  </a:lnTo>
                  <a:cubicBezTo>
                    <a:pt x="193" y="208"/>
                    <a:pt x="195" y="210"/>
                    <a:pt x="193" y="215"/>
                  </a:cubicBezTo>
                  <a:lnTo>
                    <a:pt x="102" y="306"/>
                  </a:lnTo>
                  <a:lnTo>
                    <a:pt x="205" y="408"/>
                  </a:lnTo>
                  <a:lnTo>
                    <a:pt x="277" y="336"/>
                  </a:lnTo>
                  <a:lnTo>
                    <a:pt x="277" y="308"/>
                  </a:lnTo>
                  <a:lnTo>
                    <a:pt x="307" y="304"/>
                  </a:lnTo>
                  <a:close/>
                  <a:moveTo>
                    <a:pt x="206" y="258"/>
                  </a:moveTo>
                  <a:cubicBezTo>
                    <a:pt x="216" y="258"/>
                    <a:pt x="214" y="263"/>
                    <a:pt x="200" y="273"/>
                  </a:cubicBezTo>
                  <a:cubicBezTo>
                    <a:pt x="209" y="308"/>
                    <a:pt x="215" y="341"/>
                    <a:pt x="218" y="372"/>
                  </a:cubicBezTo>
                  <a:cubicBezTo>
                    <a:pt x="217" y="376"/>
                    <a:pt x="216" y="376"/>
                    <a:pt x="214" y="373"/>
                  </a:cubicBezTo>
                  <a:cubicBezTo>
                    <a:pt x="204" y="335"/>
                    <a:pt x="191" y="299"/>
                    <a:pt x="173" y="263"/>
                  </a:cubicBezTo>
                  <a:lnTo>
                    <a:pt x="206" y="258"/>
                  </a:lnTo>
                  <a:close/>
                  <a:moveTo>
                    <a:pt x="40" y="404"/>
                  </a:moveTo>
                  <a:cubicBezTo>
                    <a:pt x="80" y="398"/>
                    <a:pt x="109" y="405"/>
                    <a:pt x="128" y="423"/>
                  </a:cubicBezTo>
                  <a:cubicBezTo>
                    <a:pt x="135" y="431"/>
                    <a:pt x="137" y="437"/>
                    <a:pt x="133" y="441"/>
                  </a:cubicBezTo>
                  <a:cubicBezTo>
                    <a:pt x="129" y="445"/>
                    <a:pt x="124" y="445"/>
                    <a:pt x="118" y="441"/>
                  </a:cubicBezTo>
                  <a:cubicBezTo>
                    <a:pt x="96" y="422"/>
                    <a:pt x="70" y="411"/>
                    <a:pt x="40" y="409"/>
                  </a:cubicBezTo>
                  <a:cubicBezTo>
                    <a:pt x="36" y="408"/>
                    <a:pt x="36" y="406"/>
                    <a:pt x="40" y="404"/>
                  </a:cubicBezTo>
                  <a:close/>
                  <a:moveTo>
                    <a:pt x="339" y="231"/>
                  </a:moveTo>
                  <a:lnTo>
                    <a:pt x="358" y="250"/>
                  </a:lnTo>
                  <a:cubicBezTo>
                    <a:pt x="388" y="280"/>
                    <a:pt x="407" y="320"/>
                    <a:pt x="414" y="368"/>
                  </a:cubicBezTo>
                  <a:cubicBezTo>
                    <a:pt x="412" y="373"/>
                    <a:pt x="411" y="373"/>
                    <a:pt x="408" y="370"/>
                  </a:cubicBezTo>
                  <a:cubicBezTo>
                    <a:pt x="395" y="326"/>
                    <a:pt x="375" y="291"/>
                    <a:pt x="348" y="263"/>
                  </a:cubicBezTo>
                  <a:lnTo>
                    <a:pt x="265" y="181"/>
                  </a:lnTo>
                  <a:lnTo>
                    <a:pt x="288" y="176"/>
                  </a:lnTo>
                  <a:lnTo>
                    <a:pt x="369" y="96"/>
                  </a:lnTo>
                  <a:cubicBezTo>
                    <a:pt x="359" y="87"/>
                    <a:pt x="350" y="78"/>
                    <a:pt x="341" y="70"/>
                  </a:cubicBezTo>
                  <a:lnTo>
                    <a:pt x="315" y="43"/>
                  </a:lnTo>
                  <a:lnTo>
                    <a:pt x="333" y="30"/>
                  </a:lnTo>
                  <a:cubicBezTo>
                    <a:pt x="340" y="27"/>
                    <a:pt x="342" y="32"/>
                    <a:pt x="339" y="44"/>
                  </a:cubicBezTo>
                  <a:lnTo>
                    <a:pt x="351" y="56"/>
                  </a:lnTo>
                  <a:cubicBezTo>
                    <a:pt x="360" y="65"/>
                    <a:pt x="370" y="74"/>
                    <a:pt x="381" y="84"/>
                  </a:cubicBezTo>
                  <a:lnTo>
                    <a:pt x="430" y="34"/>
                  </a:lnTo>
                  <a:lnTo>
                    <a:pt x="430" y="7"/>
                  </a:lnTo>
                  <a:lnTo>
                    <a:pt x="460" y="2"/>
                  </a:lnTo>
                  <a:cubicBezTo>
                    <a:pt x="467" y="1"/>
                    <a:pt x="469" y="4"/>
                    <a:pt x="467" y="8"/>
                  </a:cubicBezTo>
                  <a:lnTo>
                    <a:pt x="386" y="89"/>
                  </a:lnTo>
                  <a:cubicBezTo>
                    <a:pt x="425" y="120"/>
                    <a:pt x="458" y="141"/>
                    <a:pt x="485" y="151"/>
                  </a:cubicBezTo>
                  <a:cubicBezTo>
                    <a:pt x="478" y="122"/>
                    <a:pt x="467" y="93"/>
                    <a:pt x="454" y="65"/>
                  </a:cubicBezTo>
                  <a:lnTo>
                    <a:pt x="479" y="57"/>
                  </a:lnTo>
                  <a:cubicBezTo>
                    <a:pt x="489" y="55"/>
                    <a:pt x="489" y="59"/>
                    <a:pt x="479" y="72"/>
                  </a:cubicBezTo>
                  <a:cubicBezTo>
                    <a:pt x="489" y="100"/>
                    <a:pt x="497" y="129"/>
                    <a:pt x="502" y="157"/>
                  </a:cubicBezTo>
                  <a:cubicBezTo>
                    <a:pt x="533" y="162"/>
                    <a:pt x="558" y="160"/>
                    <a:pt x="577" y="150"/>
                  </a:cubicBezTo>
                  <a:cubicBezTo>
                    <a:pt x="581" y="147"/>
                    <a:pt x="582" y="143"/>
                    <a:pt x="581" y="139"/>
                  </a:cubicBezTo>
                  <a:lnTo>
                    <a:pt x="564" y="104"/>
                  </a:lnTo>
                  <a:cubicBezTo>
                    <a:pt x="564" y="99"/>
                    <a:pt x="566" y="98"/>
                    <a:pt x="569" y="101"/>
                  </a:cubicBezTo>
                  <a:lnTo>
                    <a:pt x="591" y="136"/>
                  </a:lnTo>
                  <a:cubicBezTo>
                    <a:pt x="595" y="140"/>
                    <a:pt x="599" y="142"/>
                    <a:pt x="602" y="141"/>
                  </a:cubicBezTo>
                  <a:cubicBezTo>
                    <a:pt x="608" y="143"/>
                    <a:pt x="611" y="146"/>
                    <a:pt x="611" y="151"/>
                  </a:cubicBezTo>
                  <a:cubicBezTo>
                    <a:pt x="610" y="154"/>
                    <a:pt x="608" y="157"/>
                    <a:pt x="603" y="160"/>
                  </a:cubicBezTo>
                  <a:cubicBezTo>
                    <a:pt x="579" y="177"/>
                    <a:pt x="546" y="182"/>
                    <a:pt x="504" y="176"/>
                  </a:cubicBezTo>
                  <a:cubicBezTo>
                    <a:pt x="507" y="215"/>
                    <a:pt x="505" y="251"/>
                    <a:pt x="496" y="285"/>
                  </a:cubicBezTo>
                  <a:cubicBezTo>
                    <a:pt x="493" y="288"/>
                    <a:pt x="491" y="288"/>
                    <a:pt x="491" y="284"/>
                  </a:cubicBezTo>
                  <a:cubicBezTo>
                    <a:pt x="496" y="247"/>
                    <a:pt x="495" y="210"/>
                    <a:pt x="490" y="173"/>
                  </a:cubicBezTo>
                  <a:cubicBezTo>
                    <a:pt x="454" y="159"/>
                    <a:pt x="415" y="134"/>
                    <a:pt x="375" y="100"/>
                  </a:cubicBezTo>
                  <a:lnTo>
                    <a:pt x="292" y="184"/>
                  </a:lnTo>
                  <a:lnTo>
                    <a:pt x="334" y="226"/>
                  </a:lnTo>
                  <a:lnTo>
                    <a:pt x="376" y="184"/>
                  </a:lnTo>
                  <a:lnTo>
                    <a:pt x="375" y="168"/>
                  </a:lnTo>
                  <a:lnTo>
                    <a:pt x="398" y="163"/>
                  </a:lnTo>
                  <a:cubicBezTo>
                    <a:pt x="407" y="159"/>
                    <a:pt x="408" y="163"/>
                    <a:pt x="400" y="176"/>
                  </a:cubicBezTo>
                  <a:cubicBezTo>
                    <a:pt x="419" y="197"/>
                    <a:pt x="437" y="218"/>
                    <a:pt x="452" y="238"/>
                  </a:cubicBezTo>
                  <a:cubicBezTo>
                    <a:pt x="460" y="248"/>
                    <a:pt x="462" y="259"/>
                    <a:pt x="459" y="270"/>
                  </a:cubicBezTo>
                  <a:cubicBezTo>
                    <a:pt x="455" y="280"/>
                    <a:pt x="451" y="282"/>
                    <a:pt x="446" y="277"/>
                  </a:cubicBezTo>
                  <a:cubicBezTo>
                    <a:pt x="443" y="275"/>
                    <a:pt x="439" y="275"/>
                    <a:pt x="433" y="277"/>
                  </a:cubicBezTo>
                  <a:lnTo>
                    <a:pt x="410" y="289"/>
                  </a:lnTo>
                  <a:cubicBezTo>
                    <a:pt x="408" y="289"/>
                    <a:pt x="407" y="288"/>
                    <a:pt x="408" y="285"/>
                  </a:cubicBezTo>
                  <a:lnTo>
                    <a:pt x="436" y="265"/>
                  </a:lnTo>
                  <a:cubicBezTo>
                    <a:pt x="442" y="260"/>
                    <a:pt x="443" y="253"/>
                    <a:pt x="437" y="245"/>
                  </a:cubicBezTo>
                  <a:cubicBezTo>
                    <a:pt x="424" y="227"/>
                    <a:pt x="407" y="207"/>
                    <a:pt x="386" y="184"/>
                  </a:cubicBezTo>
                  <a:lnTo>
                    <a:pt x="339" y="231"/>
                  </a:lnTo>
                  <a:close/>
                  <a:moveTo>
                    <a:pt x="402" y="24"/>
                  </a:moveTo>
                  <a:cubicBezTo>
                    <a:pt x="391" y="20"/>
                    <a:pt x="377" y="21"/>
                    <a:pt x="361" y="26"/>
                  </a:cubicBezTo>
                  <a:cubicBezTo>
                    <a:pt x="358" y="27"/>
                    <a:pt x="356" y="26"/>
                    <a:pt x="358" y="22"/>
                  </a:cubicBezTo>
                  <a:cubicBezTo>
                    <a:pt x="384" y="3"/>
                    <a:pt x="403" y="0"/>
                    <a:pt x="415" y="11"/>
                  </a:cubicBezTo>
                  <a:cubicBezTo>
                    <a:pt x="418" y="15"/>
                    <a:pt x="418" y="19"/>
                    <a:pt x="415" y="22"/>
                  </a:cubicBezTo>
                  <a:cubicBezTo>
                    <a:pt x="412" y="25"/>
                    <a:pt x="407" y="26"/>
                    <a:pt x="402" y="24"/>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8" name="Freeform 266"/>
            <p:cNvSpPr>
              <a:spLocks noEditPoints="1"/>
            </p:cNvSpPr>
            <p:nvPr/>
          </p:nvSpPr>
          <p:spPr bwMode="auto">
            <a:xfrm>
              <a:off x="2732" y="5071"/>
              <a:ext cx="43" cy="48"/>
            </a:xfrm>
            <a:custGeom>
              <a:avLst/>
              <a:gdLst>
                <a:gd name="T0" fmla="*/ 90 w 323"/>
                <a:gd name="T1" fmla="*/ 154 h 345"/>
                <a:gd name="T2" fmla="*/ 26 w 323"/>
                <a:gd name="T3" fmla="*/ 149 h 345"/>
                <a:gd name="T4" fmla="*/ 21 w 323"/>
                <a:gd name="T5" fmla="*/ 197 h 345"/>
                <a:gd name="T6" fmla="*/ 44 w 323"/>
                <a:gd name="T7" fmla="*/ 207 h 345"/>
                <a:gd name="T8" fmla="*/ 44 w 323"/>
                <a:gd name="T9" fmla="*/ 225 h 345"/>
                <a:gd name="T10" fmla="*/ 18 w 323"/>
                <a:gd name="T11" fmla="*/ 223 h 345"/>
                <a:gd name="T12" fmla="*/ 22 w 323"/>
                <a:gd name="T13" fmla="*/ 141 h 345"/>
                <a:gd name="T14" fmla="*/ 103 w 323"/>
                <a:gd name="T15" fmla="*/ 136 h 345"/>
                <a:gd name="T16" fmla="*/ 125 w 323"/>
                <a:gd name="T17" fmla="*/ 200 h 345"/>
                <a:gd name="T18" fmla="*/ 131 w 323"/>
                <a:gd name="T19" fmla="*/ 321 h 345"/>
                <a:gd name="T20" fmla="*/ 192 w 323"/>
                <a:gd name="T21" fmla="*/ 247 h 345"/>
                <a:gd name="T22" fmla="*/ 186 w 323"/>
                <a:gd name="T23" fmla="*/ 215 h 345"/>
                <a:gd name="T24" fmla="*/ 135 w 323"/>
                <a:gd name="T25" fmla="*/ 345 h 345"/>
                <a:gd name="T26" fmla="*/ 116 w 323"/>
                <a:gd name="T27" fmla="*/ 298 h 345"/>
                <a:gd name="T28" fmla="*/ 108 w 323"/>
                <a:gd name="T29" fmla="*/ 187 h 345"/>
                <a:gd name="T30" fmla="*/ 227 w 323"/>
                <a:gd name="T31" fmla="*/ 178 h 345"/>
                <a:gd name="T32" fmla="*/ 294 w 323"/>
                <a:gd name="T33" fmla="*/ 177 h 345"/>
                <a:gd name="T34" fmla="*/ 295 w 323"/>
                <a:gd name="T35" fmla="*/ 112 h 345"/>
                <a:gd name="T36" fmla="*/ 208 w 323"/>
                <a:gd name="T37" fmla="*/ 113 h 345"/>
                <a:gd name="T38" fmla="*/ 274 w 323"/>
                <a:gd name="T39" fmla="*/ 79 h 345"/>
                <a:gd name="T40" fmla="*/ 322 w 323"/>
                <a:gd name="T41" fmla="*/ 138 h 345"/>
                <a:gd name="T42" fmla="*/ 255 w 323"/>
                <a:gd name="T43" fmla="*/ 204 h 345"/>
                <a:gd name="T44" fmla="*/ 195 w 323"/>
                <a:gd name="T45" fmla="*/ 157 h 345"/>
                <a:gd name="T46" fmla="*/ 162 w 323"/>
                <a:gd name="T47" fmla="*/ 118 h 345"/>
                <a:gd name="T48" fmla="*/ 119 w 323"/>
                <a:gd name="T49" fmla="*/ 65 h 345"/>
                <a:gd name="T50" fmla="*/ 184 w 323"/>
                <a:gd name="T51" fmla="*/ 1 h 345"/>
                <a:gd name="T52" fmla="*/ 235 w 323"/>
                <a:gd name="T53" fmla="*/ 43 h 345"/>
                <a:gd name="T54" fmla="*/ 274 w 323"/>
                <a:gd name="T55" fmla="*/ 79 h 345"/>
                <a:gd name="T56" fmla="*/ 210 w 323"/>
                <a:gd name="T57" fmla="*/ 29 h 345"/>
                <a:gd name="T58" fmla="*/ 148 w 323"/>
                <a:gd name="T59" fmla="*/ 28 h 345"/>
                <a:gd name="T60" fmla="*/ 144 w 323"/>
                <a:gd name="T61" fmla="*/ 88 h 345"/>
                <a:gd name="T62" fmla="*/ 221 w 323"/>
                <a:gd name="T63" fmla="*/ 8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3" h="345">
                  <a:moveTo>
                    <a:pt x="108" y="187"/>
                  </a:moveTo>
                  <a:cubicBezTo>
                    <a:pt x="104" y="173"/>
                    <a:pt x="98" y="162"/>
                    <a:pt x="90" y="154"/>
                  </a:cubicBezTo>
                  <a:cubicBezTo>
                    <a:pt x="79" y="143"/>
                    <a:pt x="68" y="137"/>
                    <a:pt x="57" y="135"/>
                  </a:cubicBezTo>
                  <a:cubicBezTo>
                    <a:pt x="46" y="135"/>
                    <a:pt x="36" y="139"/>
                    <a:pt x="26" y="149"/>
                  </a:cubicBezTo>
                  <a:cubicBezTo>
                    <a:pt x="18" y="157"/>
                    <a:pt x="14" y="165"/>
                    <a:pt x="13" y="174"/>
                  </a:cubicBezTo>
                  <a:cubicBezTo>
                    <a:pt x="11" y="182"/>
                    <a:pt x="14" y="190"/>
                    <a:pt x="21" y="197"/>
                  </a:cubicBezTo>
                  <a:cubicBezTo>
                    <a:pt x="25" y="200"/>
                    <a:pt x="28" y="203"/>
                    <a:pt x="33" y="203"/>
                  </a:cubicBezTo>
                  <a:cubicBezTo>
                    <a:pt x="38" y="203"/>
                    <a:pt x="41" y="204"/>
                    <a:pt x="44" y="207"/>
                  </a:cubicBezTo>
                  <a:cubicBezTo>
                    <a:pt x="47" y="210"/>
                    <a:pt x="48" y="213"/>
                    <a:pt x="47" y="216"/>
                  </a:cubicBezTo>
                  <a:cubicBezTo>
                    <a:pt x="48" y="219"/>
                    <a:pt x="47" y="222"/>
                    <a:pt x="44" y="225"/>
                  </a:cubicBezTo>
                  <a:cubicBezTo>
                    <a:pt x="40" y="229"/>
                    <a:pt x="36" y="231"/>
                    <a:pt x="31" y="231"/>
                  </a:cubicBezTo>
                  <a:cubicBezTo>
                    <a:pt x="27" y="231"/>
                    <a:pt x="23" y="228"/>
                    <a:pt x="18" y="223"/>
                  </a:cubicBezTo>
                  <a:cubicBezTo>
                    <a:pt x="5" y="210"/>
                    <a:pt x="0" y="196"/>
                    <a:pt x="3" y="180"/>
                  </a:cubicBezTo>
                  <a:cubicBezTo>
                    <a:pt x="5" y="164"/>
                    <a:pt x="11" y="151"/>
                    <a:pt x="22" y="141"/>
                  </a:cubicBezTo>
                  <a:cubicBezTo>
                    <a:pt x="36" y="126"/>
                    <a:pt x="51" y="119"/>
                    <a:pt x="65" y="120"/>
                  </a:cubicBezTo>
                  <a:cubicBezTo>
                    <a:pt x="80" y="120"/>
                    <a:pt x="93" y="126"/>
                    <a:pt x="103" y="136"/>
                  </a:cubicBezTo>
                  <a:cubicBezTo>
                    <a:pt x="110" y="143"/>
                    <a:pt x="116" y="152"/>
                    <a:pt x="120" y="164"/>
                  </a:cubicBezTo>
                  <a:cubicBezTo>
                    <a:pt x="124" y="175"/>
                    <a:pt x="126" y="188"/>
                    <a:pt x="125" y="200"/>
                  </a:cubicBezTo>
                  <a:cubicBezTo>
                    <a:pt x="125" y="243"/>
                    <a:pt x="125" y="270"/>
                    <a:pt x="125" y="283"/>
                  </a:cubicBezTo>
                  <a:cubicBezTo>
                    <a:pt x="127" y="301"/>
                    <a:pt x="128" y="314"/>
                    <a:pt x="131" y="321"/>
                  </a:cubicBezTo>
                  <a:lnTo>
                    <a:pt x="185" y="267"/>
                  </a:lnTo>
                  <a:cubicBezTo>
                    <a:pt x="191" y="262"/>
                    <a:pt x="193" y="255"/>
                    <a:pt x="192" y="247"/>
                  </a:cubicBezTo>
                  <a:cubicBezTo>
                    <a:pt x="192" y="239"/>
                    <a:pt x="188" y="230"/>
                    <a:pt x="180" y="221"/>
                  </a:cubicBezTo>
                  <a:lnTo>
                    <a:pt x="186" y="215"/>
                  </a:lnTo>
                  <a:lnTo>
                    <a:pt x="220" y="260"/>
                  </a:lnTo>
                  <a:lnTo>
                    <a:pt x="135" y="345"/>
                  </a:lnTo>
                  <a:lnTo>
                    <a:pt x="123" y="333"/>
                  </a:lnTo>
                  <a:cubicBezTo>
                    <a:pt x="120" y="323"/>
                    <a:pt x="117" y="311"/>
                    <a:pt x="116" y="298"/>
                  </a:cubicBezTo>
                  <a:cubicBezTo>
                    <a:pt x="115" y="285"/>
                    <a:pt x="114" y="266"/>
                    <a:pt x="114" y="239"/>
                  </a:cubicBezTo>
                  <a:cubicBezTo>
                    <a:pt x="114" y="218"/>
                    <a:pt x="112" y="201"/>
                    <a:pt x="108" y="187"/>
                  </a:cubicBezTo>
                  <a:close/>
                  <a:moveTo>
                    <a:pt x="208" y="149"/>
                  </a:moveTo>
                  <a:cubicBezTo>
                    <a:pt x="211" y="159"/>
                    <a:pt x="218" y="169"/>
                    <a:pt x="227" y="178"/>
                  </a:cubicBezTo>
                  <a:cubicBezTo>
                    <a:pt x="237" y="188"/>
                    <a:pt x="248" y="193"/>
                    <a:pt x="260" y="193"/>
                  </a:cubicBezTo>
                  <a:cubicBezTo>
                    <a:pt x="273" y="192"/>
                    <a:pt x="284" y="187"/>
                    <a:pt x="294" y="177"/>
                  </a:cubicBezTo>
                  <a:cubicBezTo>
                    <a:pt x="305" y="165"/>
                    <a:pt x="311" y="154"/>
                    <a:pt x="309" y="143"/>
                  </a:cubicBezTo>
                  <a:cubicBezTo>
                    <a:pt x="308" y="131"/>
                    <a:pt x="303" y="120"/>
                    <a:pt x="295" y="112"/>
                  </a:cubicBezTo>
                  <a:cubicBezTo>
                    <a:pt x="287" y="104"/>
                    <a:pt x="275" y="100"/>
                    <a:pt x="261" y="100"/>
                  </a:cubicBezTo>
                  <a:cubicBezTo>
                    <a:pt x="246" y="100"/>
                    <a:pt x="228" y="104"/>
                    <a:pt x="208" y="113"/>
                  </a:cubicBezTo>
                  <a:cubicBezTo>
                    <a:pt x="205" y="126"/>
                    <a:pt x="205" y="138"/>
                    <a:pt x="208" y="149"/>
                  </a:cubicBezTo>
                  <a:close/>
                  <a:moveTo>
                    <a:pt x="274" y="79"/>
                  </a:moveTo>
                  <a:cubicBezTo>
                    <a:pt x="287" y="81"/>
                    <a:pt x="297" y="87"/>
                    <a:pt x="306" y="95"/>
                  </a:cubicBezTo>
                  <a:cubicBezTo>
                    <a:pt x="317" y="107"/>
                    <a:pt x="323" y="121"/>
                    <a:pt x="322" y="138"/>
                  </a:cubicBezTo>
                  <a:cubicBezTo>
                    <a:pt x="322" y="154"/>
                    <a:pt x="314" y="169"/>
                    <a:pt x="300" y="183"/>
                  </a:cubicBezTo>
                  <a:cubicBezTo>
                    <a:pt x="287" y="196"/>
                    <a:pt x="272" y="203"/>
                    <a:pt x="255" y="204"/>
                  </a:cubicBezTo>
                  <a:cubicBezTo>
                    <a:pt x="238" y="206"/>
                    <a:pt x="224" y="201"/>
                    <a:pt x="214" y="191"/>
                  </a:cubicBezTo>
                  <a:cubicBezTo>
                    <a:pt x="203" y="180"/>
                    <a:pt x="197" y="168"/>
                    <a:pt x="195" y="157"/>
                  </a:cubicBezTo>
                  <a:cubicBezTo>
                    <a:pt x="192" y="145"/>
                    <a:pt x="193" y="131"/>
                    <a:pt x="198" y="115"/>
                  </a:cubicBezTo>
                  <a:cubicBezTo>
                    <a:pt x="185" y="119"/>
                    <a:pt x="173" y="120"/>
                    <a:pt x="162" y="118"/>
                  </a:cubicBezTo>
                  <a:cubicBezTo>
                    <a:pt x="151" y="116"/>
                    <a:pt x="142" y="112"/>
                    <a:pt x="134" y="104"/>
                  </a:cubicBezTo>
                  <a:cubicBezTo>
                    <a:pt x="124" y="93"/>
                    <a:pt x="119" y="80"/>
                    <a:pt x="119" y="65"/>
                  </a:cubicBezTo>
                  <a:cubicBezTo>
                    <a:pt x="120" y="50"/>
                    <a:pt x="127" y="35"/>
                    <a:pt x="141" y="21"/>
                  </a:cubicBezTo>
                  <a:cubicBezTo>
                    <a:pt x="154" y="8"/>
                    <a:pt x="168" y="2"/>
                    <a:pt x="184" y="1"/>
                  </a:cubicBezTo>
                  <a:cubicBezTo>
                    <a:pt x="199" y="0"/>
                    <a:pt x="212" y="5"/>
                    <a:pt x="222" y="16"/>
                  </a:cubicBezTo>
                  <a:cubicBezTo>
                    <a:pt x="230" y="23"/>
                    <a:pt x="234" y="32"/>
                    <a:pt x="235" y="43"/>
                  </a:cubicBezTo>
                  <a:cubicBezTo>
                    <a:pt x="237" y="54"/>
                    <a:pt x="236" y="67"/>
                    <a:pt x="231" y="82"/>
                  </a:cubicBezTo>
                  <a:cubicBezTo>
                    <a:pt x="248" y="77"/>
                    <a:pt x="262" y="76"/>
                    <a:pt x="274" y="79"/>
                  </a:cubicBezTo>
                  <a:close/>
                  <a:moveTo>
                    <a:pt x="224" y="54"/>
                  </a:moveTo>
                  <a:cubicBezTo>
                    <a:pt x="222" y="45"/>
                    <a:pt x="218" y="37"/>
                    <a:pt x="210" y="29"/>
                  </a:cubicBezTo>
                  <a:cubicBezTo>
                    <a:pt x="202" y="21"/>
                    <a:pt x="192" y="16"/>
                    <a:pt x="180" y="14"/>
                  </a:cubicBezTo>
                  <a:cubicBezTo>
                    <a:pt x="169" y="13"/>
                    <a:pt x="158" y="17"/>
                    <a:pt x="148" y="28"/>
                  </a:cubicBezTo>
                  <a:cubicBezTo>
                    <a:pt x="136" y="39"/>
                    <a:pt x="131" y="50"/>
                    <a:pt x="132" y="61"/>
                  </a:cubicBezTo>
                  <a:cubicBezTo>
                    <a:pt x="134" y="72"/>
                    <a:pt x="138" y="81"/>
                    <a:pt x="144" y="88"/>
                  </a:cubicBezTo>
                  <a:cubicBezTo>
                    <a:pt x="151" y="95"/>
                    <a:pt x="161" y="98"/>
                    <a:pt x="174" y="97"/>
                  </a:cubicBezTo>
                  <a:cubicBezTo>
                    <a:pt x="188" y="97"/>
                    <a:pt x="204" y="92"/>
                    <a:pt x="221" y="84"/>
                  </a:cubicBezTo>
                  <a:cubicBezTo>
                    <a:pt x="225" y="73"/>
                    <a:pt x="226" y="63"/>
                    <a:pt x="224" y="54"/>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89" name="Freeform 267"/>
            <p:cNvSpPr>
              <a:spLocks noEditPoints="1"/>
            </p:cNvSpPr>
            <p:nvPr/>
          </p:nvSpPr>
          <p:spPr bwMode="auto">
            <a:xfrm>
              <a:off x="2763" y="5038"/>
              <a:ext cx="41" cy="41"/>
            </a:xfrm>
            <a:custGeom>
              <a:avLst/>
              <a:gdLst>
                <a:gd name="T0" fmla="*/ 192 w 304"/>
                <a:gd name="T1" fmla="*/ 201 h 298"/>
                <a:gd name="T2" fmla="*/ 95 w 304"/>
                <a:gd name="T3" fmla="*/ 298 h 298"/>
                <a:gd name="T4" fmla="*/ 89 w 304"/>
                <a:gd name="T5" fmla="*/ 293 h 298"/>
                <a:gd name="T6" fmla="*/ 122 w 304"/>
                <a:gd name="T7" fmla="*/ 260 h 298"/>
                <a:gd name="T8" fmla="*/ 62 w 304"/>
                <a:gd name="T9" fmla="*/ 199 h 298"/>
                <a:gd name="T10" fmla="*/ 85 w 304"/>
                <a:gd name="T11" fmla="*/ 195 h 298"/>
                <a:gd name="T12" fmla="*/ 135 w 304"/>
                <a:gd name="T13" fmla="*/ 144 h 298"/>
                <a:gd name="T14" fmla="*/ 90 w 304"/>
                <a:gd name="T15" fmla="*/ 99 h 298"/>
                <a:gd name="T16" fmla="*/ 38 w 304"/>
                <a:gd name="T17" fmla="*/ 152 h 298"/>
                <a:gd name="T18" fmla="*/ 50 w 304"/>
                <a:gd name="T19" fmla="*/ 268 h 298"/>
                <a:gd name="T20" fmla="*/ 45 w 304"/>
                <a:gd name="T21" fmla="*/ 267 h 298"/>
                <a:gd name="T22" fmla="*/ 0 w 304"/>
                <a:gd name="T23" fmla="*/ 118 h 298"/>
                <a:gd name="T24" fmla="*/ 24 w 304"/>
                <a:gd name="T25" fmla="*/ 107 h 298"/>
                <a:gd name="T26" fmla="*/ 26 w 304"/>
                <a:gd name="T27" fmla="*/ 120 h 298"/>
                <a:gd name="T28" fmla="*/ 35 w 304"/>
                <a:gd name="T29" fmla="*/ 143 h 298"/>
                <a:gd name="T30" fmla="*/ 151 w 304"/>
                <a:gd name="T31" fmla="*/ 28 h 298"/>
                <a:gd name="T32" fmla="*/ 151 w 304"/>
                <a:gd name="T33" fmla="*/ 4 h 298"/>
                <a:gd name="T34" fmla="*/ 177 w 304"/>
                <a:gd name="T35" fmla="*/ 0 h 298"/>
                <a:gd name="T36" fmla="*/ 183 w 304"/>
                <a:gd name="T37" fmla="*/ 7 h 298"/>
                <a:gd name="T38" fmla="*/ 102 w 304"/>
                <a:gd name="T39" fmla="*/ 88 h 298"/>
                <a:gd name="T40" fmla="*/ 147 w 304"/>
                <a:gd name="T41" fmla="*/ 132 h 298"/>
                <a:gd name="T42" fmla="*/ 193 w 304"/>
                <a:gd name="T43" fmla="*/ 87 h 298"/>
                <a:gd name="T44" fmla="*/ 193 w 304"/>
                <a:gd name="T45" fmla="*/ 63 h 298"/>
                <a:gd name="T46" fmla="*/ 219 w 304"/>
                <a:gd name="T47" fmla="*/ 59 h 298"/>
                <a:gd name="T48" fmla="*/ 225 w 304"/>
                <a:gd name="T49" fmla="*/ 66 h 298"/>
                <a:gd name="T50" fmla="*/ 153 w 304"/>
                <a:gd name="T51" fmla="*/ 138 h 298"/>
                <a:gd name="T52" fmla="*/ 199 w 304"/>
                <a:gd name="T53" fmla="*/ 184 h 298"/>
                <a:gd name="T54" fmla="*/ 265 w 304"/>
                <a:gd name="T55" fmla="*/ 118 h 298"/>
                <a:gd name="T56" fmla="*/ 265 w 304"/>
                <a:gd name="T57" fmla="*/ 90 h 298"/>
                <a:gd name="T58" fmla="*/ 295 w 304"/>
                <a:gd name="T59" fmla="*/ 86 h 298"/>
                <a:gd name="T60" fmla="*/ 301 w 304"/>
                <a:gd name="T61" fmla="*/ 92 h 298"/>
                <a:gd name="T62" fmla="*/ 204 w 304"/>
                <a:gd name="T63" fmla="*/ 189 h 298"/>
                <a:gd name="T64" fmla="*/ 270 w 304"/>
                <a:gd name="T65" fmla="*/ 255 h 298"/>
                <a:gd name="T66" fmla="*/ 259 w 304"/>
                <a:gd name="T67" fmla="*/ 268 h 298"/>
                <a:gd name="T68" fmla="*/ 192 w 304"/>
                <a:gd name="T69" fmla="*/ 201 h 298"/>
                <a:gd name="T70" fmla="*/ 88 w 304"/>
                <a:gd name="T71" fmla="*/ 202 h 298"/>
                <a:gd name="T72" fmla="*/ 134 w 304"/>
                <a:gd name="T73" fmla="*/ 248 h 298"/>
                <a:gd name="T74" fmla="*/ 187 w 304"/>
                <a:gd name="T75" fmla="*/ 196 h 298"/>
                <a:gd name="T76" fmla="*/ 141 w 304"/>
                <a:gd name="T77" fmla="*/ 150 h 298"/>
                <a:gd name="T78" fmla="*/ 88 w 304"/>
                <a:gd name="T79" fmla="*/ 20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4" h="298">
                  <a:moveTo>
                    <a:pt x="192" y="201"/>
                  </a:moveTo>
                  <a:lnTo>
                    <a:pt x="95" y="298"/>
                  </a:lnTo>
                  <a:lnTo>
                    <a:pt x="89" y="293"/>
                  </a:lnTo>
                  <a:lnTo>
                    <a:pt x="122" y="260"/>
                  </a:lnTo>
                  <a:lnTo>
                    <a:pt x="62" y="199"/>
                  </a:lnTo>
                  <a:lnTo>
                    <a:pt x="85" y="195"/>
                  </a:lnTo>
                  <a:lnTo>
                    <a:pt x="135" y="144"/>
                  </a:lnTo>
                  <a:lnTo>
                    <a:pt x="90" y="99"/>
                  </a:lnTo>
                  <a:lnTo>
                    <a:pt x="38" y="152"/>
                  </a:lnTo>
                  <a:cubicBezTo>
                    <a:pt x="51" y="191"/>
                    <a:pt x="55" y="230"/>
                    <a:pt x="50" y="268"/>
                  </a:cubicBezTo>
                  <a:cubicBezTo>
                    <a:pt x="48" y="271"/>
                    <a:pt x="47" y="271"/>
                    <a:pt x="45" y="267"/>
                  </a:cubicBezTo>
                  <a:cubicBezTo>
                    <a:pt x="43" y="210"/>
                    <a:pt x="28" y="160"/>
                    <a:pt x="0" y="118"/>
                  </a:cubicBezTo>
                  <a:lnTo>
                    <a:pt x="24" y="107"/>
                  </a:lnTo>
                  <a:cubicBezTo>
                    <a:pt x="36" y="103"/>
                    <a:pt x="37" y="107"/>
                    <a:pt x="26" y="120"/>
                  </a:cubicBezTo>
                  <a:cubicBezTo>
                    <a:pt x="29" y="128"/>
                    <a:pt x="32" y="136"/>
                    <a:pt x="35" y="143"/>
                  </a:cubicBezTo>
                  <a:lnTo>
                    <a:pt x="151" y="28"/>
                  </a:lnTo>
                  <a:lnTo>
                    <a:pt x="151" y="4"/>
                  </a:lnTo>
                  <a:lnTo>
                    <a:pt x="177" y="0"/>
                  </a:lnTo>
                  <a:cubicBezTo>
                    <a:pt x="183" y="0"/>
                    <a:pt x="185" y="2"/>
                    <a:pt x="183" y="7"/>
                  </a:cubicBezTo>
                  <a:lnTo>
                    <a:pt x="102" y="88"/>
                  </a:lnTo>
                  <a:lnTo>
                    <a:pt x="147" y="132"/>
                  </a:lnTo>
                  <a:lnTo>
                    <a:pt x="193" y="87"/>
                  </a:lnTo>
                  <a:lnTo>
                    <a:pt x="193" y="63"/>
                  </a:lnTo>
                  <a:lnTo>
                    <a:pt x="219" y="59"/>
                  </a:lnTo>
                  <a:cubicBezTo>
                    <a:pt x="225" y="58"/>
                    <a:pt x="228" y="61"/>
                    <a:pt x="225" y="66"/>
                  </a:cubicBezTo>
                  <a:lnTo>
                    <a:pt x="153" y="138"/>
                  </a:lnTo>
                  <a:lnTo>
                    <a:pt x="199" y="184"/>
                  </a:lnTo>
                  <a:lnTo>
                    <a:pt x="265" y="118"/>
                  </a:lnTo>
                  <a:lnTo>
                    <a:pt x="265" y="90"/>
                  </a:lnTo>
                  <a:lnTo>
                    <a:pt x="295" y="86"/>
                  </a:lnTo>
                  <a:cubicBezTo>
                    <a:pt x="302" y="85"/>
                    <a:pt x="304" y="87"/>
                    <a:pt x="301" y="92"/>
                  </a:cubicBezTo>
                  <a:lnTo>
                    <a:pt x="204" y="189"/>
                  </a:lnTo>
                  <a:lnTo>
                    <a:pt x="270" y="255"/>
                  </a:lnTo>
                  <a:cubicBezTo>
                    <a:pt x="269" y="271"/>
                    <a:pt x="266" y="275"/>
                    <a:pt x="259" y="268"/>
                  </a:cubicBezTo>
                  <a:lnTo>
                    <a:pt x="192" y="201"/>
                  </a:lnTo>
                  <a:close/>
                  <a:moveTo>
                    <a:pt x="88" y="202"/>
                  </a:moveTo>
                  <a:lnTo>
                    <a:pt x="134" y="248"/>
                  </a:lnTo>
                  <a:lnTo>
                    <a:pt x="187" y="196"/>
                  </a:lnTo>
                  <a:lnTo>
                    <a:pt x="141" y="150"/>
                  </a:lnTo>
                  <a:lnTo>
                    <a:pt x="88" y="202"/>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0" name="Freeform 268"/>
            <p:cNvSpPr>
              <a:spLocks noEditPoints="1"/>
            </p:cNvSpPr>
            <p:nvPr/>
          </p:nvSpPr>
          <p:spPr bwMode="auto">
            <a:xfrm>
              <a:off x="2796" y="5007"/>
              <a:ext cx="45" cy="45"/>
            </a:xfrm>
            <a:custGeom>
              <a:avLst/>
              <a:gdLst>
                <a:gd name="T0" fmla="*/ 25 w 334"/>
                <a:gd name="T1" fmla="*/ 130 h 330"/>
                <a:gd name="T2" fmla="*/ 165 w 334"/>
                <a:gd name="T3" fmla="*/ 270 h 330"/>
                <a:gd name="T4" fmla="*/ 180 w 334"/>
                <a:gd name="T5" fmla="*/ 276 h 330"/>
                <a:gd name="T6" fmla="*/ 197 w 334"/>
                <a:gd name="T7" fmla="*/ 267 h 330"/>
                <a:gd name="T8" fmla="*/ 206 w 334"/>
                <a:gd name="T9" fmla="*/ 258 h 330"/>
                <a:gd name="T10" fmla="*/ 212 w 334"/>
                <a:gd name="T11" fmla="*/ 263 h 330"/>
                <a:gd name="T12" fmla="*/ 145 w 334"/>
                <a:gd name="T13" fmla="*/ 330 h 330"/>
                <a:gd name="T14" fmla="*/ 139 w 334"/>
                <a:gd name="T15" fmla="*/ 325 h 330"/>
                <a:gd name="T16" fmla="*/ 147 w 334"/>
                <a:gd name="T17" fmla="*/ 317 h 330"/>
                <a:gd name="T18" fmla="*/ 157 w 334"/>
                <a:gd name="T19" fmla="*/ 300 h 330"/>
                <a:gd name="T20" fmla="*/ 150 w 334"/>
                <a:gd name="T21" fmla="*/ 284 h 330"/>
                <a:gd name="T22" fmla="*/ 39 w 334"/>
                <a:gd name="T23" fmla="*/ 173 h 330"/>
                <a:gd name="T24" fmla="*/ 30 w 334"/>
                <a:gd name="T25" fmla="*/ 170 h 330"/>
                <a:gd name="T26" fmla="*/ 22 w 334"/>
                <a:gd name="T27" fmla="*/ 174 h 330"/>
                <a:gd name="T28" fmla="*/ 5 w 334"/>
                <a:gd name="T29" fmla="*/ 191 h 330"/>
                <a:gd name="T30" fmla="*/ 0 w 334"/>
                <a:gd name="T31" fmla="*/ 185 h 330"/>
                <a:gd name="T32" fmla="*/ 8 w 334"/>
                <a:gd name="T33" fmla="*/ 177 h 330"/>
                <a:gd name="T34" fmla="*/ 22 w 334"/>
                <a:gd name="T35" fmla="*/ 156 h 330"/>
                <a:gd name="T36" fmla="*/ 22 w 334"/>
                <a:gd name="T37" fmla="*/ 134 h 330"/>
                <a:gd name="T38" fmla="*/ 25 w 334"/>
                <a:gd name="T39" fmla="*/ 130 h 330"/>
                <a:gd name="T40" fmla="*/ 222 w 334"/>
                <a:gd name="T41" fmla="*/ 68 h 330"/>
                <a:gd name="T42" fmla="*/ 204 w 334"/>
                <a:gd name="T43" fmla="*/ 34 h 330"/>
                <a:gd name="T44" fmla="*/ 171 w 334"/>
                <a:gd name="T45" fmla="*/ 16 h 330"/>
                <a:gd name="T46" fmla="*/ 140 w 334"/>
                <a:gd name="T47" fmla="*/ 30 h 330"/>
                <a:gd name="T48" fmla="*/ 127 w 334"/>
                <a:gd name="T49" fmla="*/ 55 h 330"/>
                <a:gd name="T50" fmla="*/ 135 w 334"/>
                <a:gd name="T51" fmla="*/ 78 h 330"/>
                <a:gd name="T52" fmla="*/ 147 w 334"/>
                <a:gd name="T53" fmla="*/ 84 h 330"/>
                <a:gd name="T54" fmla="*/ 158 w 334"/>
                <a:gd name="T55" fmla="*/ 88 h 330"/>
                <a:gd name="T56" fmla="*/ 162 w 334"/>
                <a:gd name="T57" fmla="*/ 97 h 330"/>
                <a:gd name="T58" fmla="*/ 158 w 334"/>
                <a:gd name="T59" fmla="*/ 106 h 330"/>
                <a:gd name="T60" fmla="*/ 145 w 334"/>
                <a:gd name="T61" fmla="*/ 112 h 330"/>
                <a:gd name="T62" fmla="*/ 132 w 334"/>
                <a:gd name="T63" fmla="*/ 104 h 330"/>
                <a:gd name="T64" fmla="*/ 117 w 334"/>
                <a:gd name="T65" fmla="*/ 61 h 330"/>
                <a:gd name="T66" fmla="*/ 136 w 334"/>
                <a:gd name="T67" fmla="*/ 22 h 330"/>
                <a:gd name="T68" fmla="*/ 179 w 334"/>
                <a:gd name="T69" fmla="*/ 1 h 330"/>
                <a:gd name="T70" fmla="*/ 218 w 334"/>
                <a:gd name="T71" fmla="*/ 17 h 330"/>
                <a:gd name="T72" fmla="*/ 234 w 334"/>
                <a:gd name="T73" fmla="*/ 45 h 330"/>
                <a:gd name="T74" fmla="*/ 240 w 334"/>
                <a:gd name="T75" fmla="*/ 81 h 330"/>
                <a:gd name="T76" fmla="*/ 240 w 334"/>
                <a:gd name="T77" fmla="*/ 164 h 330"/>
                <a:gd name="T78" fmla="*/ 245 w 334"/>
                <a:gd name="T79" fmla="*/ 202 h 330"/>
                <a:gd name="T80" fmla="*/ 299 w 334"/>
                <a:gd name="T81" fmla="*/ 148 h 330"/>
                <a:gd name="T82" fmla="*/ 306 w 334"/>
                <a:gd name="T83" fmla="*/ 128 h 330"/>
                <a:gd name="T84" fmla="*/ 295 w 334"/>
                <a:gd name="T85" fmla="*/ 101 h 330"/>
                <a:gd name="T86" fmla="*/ 300 w 334"/>
                <a:gd name="T87" fmla="*/ 96 h 330"/>
                <a:gd name="T88" fmla="*/ 334 w 334"/>
                <a:gd name="T89" fmla="*/ 141 h 330"/>
                <a:gd name="T90" fmla="*/ 249 w 334"/>
                <a:gd name="T91" fmla="*/ 226 h 330"/>
                <a:gd name="T92" fmla="*/ 237 w 334"/>
                <a:gd name="T93" fmla="*/ 214 h 330"/>
                <a:gd name="T94" fmla="*/ 230 w 334"/>
                <a:gd name="T95" fmla="*/ 178 h 330"/>
                <a:gd name="T96" fmla="*/ 229 w 334"/>
                <a:gd name="T97" fmla="*/ 120 h 330"/>
                <a:gd name="T98" fmla="*/ 222 w 334"/>
                <a:gd name="T99" fmla="*/ 6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4" h="330">
                  <a:moveTo>
                    <a:pt x="25" y="130"/>
                  </a:moveTo>
                  <a:lnTo>
                    <a:pt x="165" y="270"/>
                  </a:lnTo>
                  <a:cubicBezTo>
                    <a:pt x="170" y="275"/>
                    <a:pt x="175" y="277"/>
                    <a:pt x="180" y="276"/>
                  </a:cubicBezTo>
                  <a:cubicBezTo>
                    <a:pt x="186" y="276"/>
                    <a:pt x="191" y="273"/>
                    <a:pt x="197" y="267"/>
                  </a:cubicBezTo>
                  <a:lnTo>
                    <a:pt x="206" y="258"/>
                  </a:lnTo>
                  <a:lnTo>
                    <a:pt x="212" y="263"/>
                  </a:lnTo>
                  <a:lnTo>
                    <a:pt x="145" y="330"/>
                  </a:lnTo>
                  <a:lnTo>
                    <a:pt x="139" y="325"/>
                  </a:lnTo>
                  <a:lnTo>
                    <a:pt x="147" y="317"/>
                  </a:lnTo>
                  <a:cubicBezTo>
                    <a:pt x="153" y="310"/>
                    <a:pt x="157" y="305"/>
                    <a:pt x="157" y="300"/>
                  </a:cubicBezTo>
                  <a:cubicBezTo>
                    <a:pt x="157" y="295"/>
                    <a:pt x="155" y="289"/>
                    <a:pt x="150" y="284"/>
                  </a:cubicBezTo>
                  <a:lnTo>
                    <a:pt x="39" y="173"/>
                  </a:lnTo>
                  <a:cubicBezTo>
                    <a:pt x="37" y="171"/>
                    <a:pt x="34" y="170"/>
                    <a:pt x="30" y="170"/>
                  </a:cubicBezTo>
                  <a:cubicBezTo>
                    <a:pt x="28" y="170"/>
                    <a:pt x="25" y="171"/>
                    <a:pt x="22" y="174"/>
                  </a:cubicBezTo>
                  <a:lnTo>
                    <a:pt x="5" y="191"/>
                  </a:lnTo>
                  <a:lnTo>
                    <a:pt x="0" y="185"/>
                  </a:lnTo>
                  <a:lnTo>
                    <a:pt x="8" y="177"/>
                  </a:lnTo>
                  <a:cubicBezTo>
                    <a:pt x="15" y="170"/>
                    <a:pt x="20" y="163"/>
                    <a:pt x="22" y="156"/>
                  </a:cubicBezTo>
                  <a:cubicBezTo>
                    <a:pt x="24" y="149"/>
                    <a:pt x="24" y="141"/>
                    <a:pt x="22" y="134"/>
                  </a:cubicBezTo>
                  <a:lnTo>
                    <a:pt x="25" y="130"/>
                  </a:lnTo>
                  <a:close/>
                  <a:moveTo>
                    <a:pt x="222" y="68"/>
                  </a:moveTo>
                  <a:cubicBezTo>
                    <a:pt x="218" y="53"/>
                    <a:pt x="212" y="42"/>
                    <a:pt x="204" y="34"/>
                  </a:cubicBezTo>
                  <a:cubicBezTo>
                    <a:pt x="193" y="23"/>
                    <a:pt x="182" y="17"/>
                    <a:pt x="171" y="16"/>
                  </a:cubicBezTo>
                  <a:cubicBezTo>
                    <a:pt x="160" y="16"/>
                    <a:pt x="150" y="20"/>
                    <a:pt x="140" y="30"/>
                  </a:cubicBezTo>
                  <a:cubicBezTo>
                    <a:pt x="133" y="38"/>
                    <a:pt x="128" y="46"/>
                    <a:pt x="127" y="55"/>
                  </a:cubicBezTo>
                  <a:cubicBezTo>
                    <a:pt x="126" y="63"/>
                    <a:pt x="128" y="71"/>
                    <a:pt x="135" y="78"/>
                  </a:cubicBezTo>
                  <a:cubicBezTo>
                    <a:pt x="139" y="81"/>
                    <a:pt x="143" y="83"/>
                    <a:pt x="147" y="84"/>
                  </a:cubicBezTo>
                  <a:cubicBezTo>
                    <a:pt x="152" y="84"/>
                    <a:pt x="155" y="85"/>
                    <a:pt x="158" y="88"/>
                  </a:cubicBezTo>
                  <a:cubicBezTo>
                    <a:pt x="161" y="91"/>
                    <a:pt x="162" y="94"/>
                    <a:pt x="162" y="97"/>
                  </a:cubicBezTo>
                  <a:cubicBezTo>
                    <a:pt x="162" y="100"/>
                    <a:pt x="161" y="103"/>
                    <a:pt x="158" y="106"/>
                  </a:cubicBezTo>
                  <a:cubicBezTo>
                    <a:pt x="154" y="110"/>
                    <a:pt x="150" y="112"/>
                    <a:pt x="145" y="112"/>
                  </a:cubicBezTo>
                  <a:cubicBezTo>
                    <a:pt x="141" y="112"/>
                    <a:pt x="137" y="109"/>
                    <a:pt x="132" y="104"/>
                  </a:cubicBezTo>
                  <a:cubicBezTo>
                    <a:pt x="119" y="91"/>
                    <a:pt x="114" y="77"/>
                    <a:pt x="117" y="61"/>
                  </a:cubicBezTo>
                  <a:cubicBezTo>
                    <a:pt x="119" y="45"/>
                    <a:pt x="126" y="32"/>
                    <a:pt x="136" y="22"/>
                  </a:cubicBezTo>
                  <a:cubicBezTo>
                    <a:pt x="151" y="7"/>
                    <a:pt x="165" y="0"/>
                    <a:pt x="179" y="1"/>
                  </a:cubicBezTo>
                  <a:cubicBezTo>
                    <a:pt x="194" y="1"/>
                    <a:pt x="207" y="7"/>
                    <a:pt x="218" y="17"/>
                  </a:cubicBezTo>
                  <a:cubicBezTo>
                    <a:pt x="224" y="24"/>
                    <a:pt x="230" y="33"/>
                    <a:pt x="234" y="45"/>
                  </a:cubicBezTo>
                  <a:cubicBezTo>
                    <a:pt x="238" y="56"/>
                    <a:pt x="240" y="68"/>
                    <a:pt x="240" y="81"/>
                  </a:cubicBezTo>
                  <a:cubicBezTo>
                    <a:pt x="239" y="123"/>
                    <a:pt x="239" y="151"/>
                    <a:pt x="240" y="164"/>
                  </a:cubicBezTo>
                  <a:cubicBezTo>
                    <a:pt x="241" y="182"/>
                    <a:pt x="243" y="195"/>
                    <a:pt x="245" y="202"/>
                  </a:cubicBezTo>
                  <a:lnTo>
                    <a:pt x="299" y="148"/>
                  </a:lnTo>
                  <a:cubicBezTo>
                    <a:pt x="305" y="143"/>
                    <a:pt x="307" y="136"/>
                    <a:pt x="306" y="128"/>
                  </a:cubicBezTo>
                  <a:cubicBezTo>
                    <a:pt x="306" y="120"/>
                    <a:pt x="302" y="111"/>
                    <a:pt x="295" y="101"/>
                  </a:cubicBezTo>
                  <a:lnTo>
                    <a:pt x="300" y="96"/>
                  </a:lnTo>
                  <a:lnTo>
                    <a:pt x="334" y="141"/>
                  </a:lnTo>
                  <a:lnTo>
                    <a:pt x="249" y="226"/>
                  </a:lnTo>
                  <a:lnTo>
                    <a:pt x="237" y="214"/>
                  </a:lnTo>
                  <a:cubicBezTo>
                    <a:pt x="234" y="204"/>
                    <a:pt x="232" y="192"/>
                    <a:pt x="230" y="178"/>
                  </a:cubicBezTo>
                  <a:cubicBezTo>
                    <a:pt x="229" y="166"/>
                    <a:pt x="229" y="147"/>
                    <a:pt x="229" y="120"/>
                  </a:cubicBezTo>
                  <a:cubicBezTo>
                    <a:pt x="229" y="99"/>
                    <a:pt x="226" y="82"/>
                    <a:pt x="222" y="6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1" name="Freeform 269"/>
            <p:cNvSpPr>
              <a:spLocks noEditPoints="1"/>
            </p:cNvSpPr>
            <p:nvPr/>
          </p:nvSpPr>
          <p:spPr bwMode="auto">
            <a:xfrm>
              <a:off x="2829" y="4976"/>
              <a:ext cx="38" cy="48"/>
            </a:xfrm>
            <a:custGeom>
              <a:avLst/>
              <a:gdLst>
                <a:gd name="T0" fmla="*/ 156 w 283"/>
                <a:gd name="T1" fmla="*/ 274 h 346"/>
                <a:gd name="T2" fmla="*/ 143 w 283"/>
                <a:gd name="T3" fmla="*/ 341 h 346"/>
                <a:gd name="T4" fmla="*/ 138 w 283"/>
                <a:gd name="T5" fmla="*/ 340 h 346"/>
                <a:gd name="T6" fmla="*/ 143 w 283"/>
                <a:gd name="T7" fmla="*/ 262 h 346"/>
                <a:gd name="T8" fmla="*/ 103 w 283"/>
                <a:gd name="T9" fmla="*/ 195 h 346"/>
                <a:gd name="T10" fmla="*/ 0 w 283"/>
                <a:gd name="T11" fmla="*/ 93 h 346"/>
                <a:gd name="T12" fmla="*/ 22 w 283"/>
                <a:gd name="T13" fmla="*/ 87 h 346"/>
                <a:gd name="T14" fmla="*/ 93 w 283"/>
                <a:gd name="T15" fmla="*/ 17 h 346"/>
                <a:gd name="T16" fmla="*/ 91 w 283"/>
                <a:gd name="T17" fmla="*/ 4 h 346"/>
                <a:gd name="T18" fmla="*/ 113 w 283"/>
                <a:gd name="T19" fmla="*/ 0 h 346"/>
                <a:gd name="T20" fmla="*/ 116 w 283"/>
                <a:gd name="T21" fmla="*/ 10 h 346"/>
                <a:gd name="T22" fmla="*/ 273 w 283"/>
                <a:gd name="T23" fmla="*/ 167 h 346"/>
                <a:gd name="T24" fmla="*/ 283 w 283"/>
                <a:gd name="T25" fmla="*/ 190 h 346"/>
                <a:gd name="T26" fmla="*/ 275 w 283"/>
                <a:gd name="T27" fmla="*/ 209 h 346"/>
                <a:gd name="T28" fmla="*/ 265 w 283"/>
                <a:gd name="T29" fmla="*/ 206 h 346"/>
                <a:gd name="T30" fmla="*/ 255 w 283"/>
                <a:gd name="T31" fmla="*/ 206 h 346"/>
                <a:gd name="T32" fmla="*/ 236 w 283"/>
                <a:gd name="T33" fmla="*/ 218 h 346"/>
                <a:gd name="T34" fmla="*/ 232 w 283"/>
                <a:gd name="T35" fmla="*/ 215 h 346"/>
                <a:gd name="T36" fmla="*/ 256 w 283"/>
                <a:gd name="T37" fmla="*/ 191 h 346"/>
                <a:gd name="T38" fmla="*/ 256 w 283"/>
                <a:gd name="T39" fmla="*/ 174 h 346"/>
                <a:gd name="T40" fmla="*/ 205 w 283"/>
                <a:gd name="T41" fmla="*/ 123 h 346"/>
                <a:gd name="T42" fmla="*/ 130 w 283"/>
                <a:gd name="T43" fmla="*/ 198 h 346"/>
                <a:gd name="T44" fmla="*/ 156 w 283"/>
                <a:gd name="T45" fmla="*/ 274 h 346"/>
                <a:gd name="T46" fmla="*/ 78 w 283"/>
                <a:gd name="T47" fmla="*/ 147 h 346"/>
                <a:gd name="T48" fmla="*/ 124 w 283"/>
                <a:gd name="T49" fmla="*/ 193 h 346"/>
                <a:gd name="T50" fmla="*/ 199 w 283"/>
                <a:gd name="T51" fmla="*/ 118 h 346"/>
                <a:gd name="T52" fmla="*/ 154 w 283"/>
                <a:gd name="T53" fmla="*/ 72 h 346"/>
                <a:gd name="T54" fmla="*/ 78 w 283"/>
                <a:gd name="T55" fmla="*/ 147 h 346"/>
                <a:gd name="T56" fmla="*/ 26 w 283"/>
                <a:gd name="T57" fmla="*/ 95 h 346"/>
                <a:gd name="T58" fmla="*/ 73 w 283"/>
                <a:gd name="T59" fmla="*/ 141 h 346"/>
                <a:gd name="T60" fmla="*/ 148 w 283"/>
                <a:gd name="T61" fmla="*/ 66 h 346"/>
                <a:gd name="T62" fmla="*/ 101 w 283"/>
                <a:gd name="T63" fmla="*/ 19 h 346"/>
                <a:gd name="T64" fmla="*/ 26 w 283"/>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46">
                  <a:moveTo>
                    <a:pt x="156" y="274"/>
                  </a:moveTo>
                  <a:cubicBezTo>
                    <a:pt x="156" y="298"/>
                    <a:pt x="152" y="320"/>
                    <a:pt x="143" y="341"/>
                  </a:cubicBezTo>
                  <a:cubicBezTo>
                    <a:pt x="140" y="346"/>
                    <a:pt x="138" y="345"/>
                    <a:pt x="138" y="340"/>
                  </a:cubicBezTo>
                  <a:cubicBezTo>
                    <a:pt x="146" y="308"/>
                    <a:pt x="147" y="282"/>
                    <a:pt x="143" y="262"/>
                  </a:cubicBezTo>
                  <a:cubicBezTo>
                    <a:pt x="136" y="238"/>
                    <a:pt x="123" y="216"/>
                    <a:pt x="103" y="195"/>
                  </a:cubicBezTo>
                  <a:lnTo>
                    <a:pt x="0" y="93"/>
                  </a:lnTo>
                  <a:lnTo>
                    <a:pt x="22" y="87"/>
                  </a:lnTo>
                  <a:lnTo>
                    <a:pt x="93" y="17"/>
                  </a:lnTo>
                  <a:lnTo>
                    <a:pt x="91" y="4"/>
                  </a:lnTo>
                  <a:lnTo>
                    <a:pt x="113" y="0"/>
                  </a:lnTo>
                  <a:cubicBezTo>
                    <a:pt x="120" y="0"/>
                    <a:pt x="121" y="3"/>
                    <a:pt x="116" y="10"/>
                  </a:cubicBezTo>
                  <a:lnTo>
                    <a:pt x="273" y="167"/>
                  </a:lnTo>
                  <a:cubicBezTo>
                    <a:pt x="280" y="174"/>
                    <a:pt x="283" y="181"/>
                    <a:pt x="283" y="190"/>
                  </a:cubicBezTo>
                  <a:cubicBezTo>
                    <a:pt x="283" y="197"/>
                    <a:pt x="280" y="204"/>
                    <a:pt x="275" y="209"/>
                  </a:cubicBezTo>
                  <a:cubicBezTo>
                    <a:pt x="272" y="212"/>
                    <a:pt x="269" y="211"/>
                    <a:pt x="265" y="206"/>
                  </a:cubicBezTo>
                  <a:cubicBezTo>
                    <a:pt x="262" y="204"/>
                    <a:pt x="259" y="204"/>
                    <a:pt x="255" y="206"/>
                  </a:cubicBezTo>
                  <a:lnTo>
                    <a:pt x="236" y="218"/>
                  </a:lnTo>
                  <a:cubicBezTo>
                    <a:pt x="231" y="220"/>
                    <a:pt x="230" y="218"/>
                    <a:pt x="232" y="215"/>
                  </a:cubicBezTo>
                  <a:lnTo>
                    <a:pt x="256" y="191"/>
                  </a:lnTo>
                  <a:cubicBezTo>
                    <a:pt x="262" y="185"/>
                    <a:pt x="262" y="180"/>
                    <a:pt x="256" y="174"/>
                  </a:cubicBezTo>
                  <a:lnTo>
                    <a:pt x="205" y="123"/>
                  </a:lnTo>
                  <a:lnTo>
                    <a:pt x="130" y="198"/>
                  </a:lnTo>
                  <a:cubicBezTo>
                    <a:pt x="147" y="221"/>
                    <a:pt x="156" y="246"/>
                    <a:pt x="156" y="274"/>
                  </a:cubicBezTo>
                  <a:close/>
                  <a:moveTo>
                    <a:pt x="78" y="147"/>
                  </a:moveTo>
                  <a:lnTo>
                    <a:pt x="124" y="193"/>
                  </a:lnTo>
                  <a:lnTo>
                    <a:pt x="199" y="118"/>
                  </a:lnTo>
                  <a:lnTo>
                    <a:pt x="154" y="72"/>
                  </a:lnTo>
                  <a:lnTo>
                    <a:pt x="78" y="147"/>
                  </a:lnTo>
                  <a:close/>
                  <a:moveTo>
                    <a:pt x="26" y="95"/>
                  </a:moveTo>
                  <a:lnTo>
                    <a:pt x="73" y="141"/>
                  </a:lnTo>
                  <a:lnTo>
                    <a:pt x="148" y="66"/>
                  </a:lnTo>
                  <a:lnTo>
                    <a:pt x="101" y="19"/>
                  </a:lnTo>
                  <a:lnTo>
                    <a:pt x="26"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2" name="Freeform 270"/>
            <p:cNvSpPr>
              <a:spLocks noEditPoints="1"/>
            </p:cNvSpPr>
            <p:nvPr/>
          </p:nvSpPr>
          <p:spPr bwMode="auto">
            <a:xfrm>
              <a:off x="2946" y="5088"/>
              <a:ext cx="82" cy="71"/>
            </a:xfrm>
            <a:custGeom>
              <a:avLst/>
              <a:gdLst>
                <a:gd name="T0" fmla="*/ 314 w 611"/>
                <a:gd name="T1" fmla="*/ 311 h 520"/>
                <a:gd name="T2" fmla="*/ 284 w 611"/>
                <a:gd name="T3" fmla="*/ 488 h 520"/>
                <a:gd name="T4" fmla="*/ 198 w 611"/>
                <a:gd name="T5" fmla="*/ 426 h 520"/>
                <a:gd name="T6" fmla="*/ 99 w 611"/>
                <a:gd name="T7" fmla="*/ 514 h 520"/>
                <a:gd name="T8" fmla="*/ 90 w 611"/>
                <a:gd name="T9" fmla="*/ 318 h 520"/>
                <a:gd name="T10" fmla="*/ 0 w 611"/>
                <a:gd name="T11" fmla="*/ 397 h 520"/>
                <a:gd name="T12" fmla="*/ 156 w 611"/>
                <a:gd name="T13" fmla="*/ 214 h 520"/>
                <a:gd name="T14" fmla="*/ 193 w 611"/>
                <a:gd name="T15" fmla="*/ 215 h 520"/>
                <a:gd name="T16" fmla="*/ 205 w 611"/>
                <a:gd name="T17" fmla="*/ 409 h 520"/>
                <a:gd name="T18" fmla="*/ 277 w 611"/>
                <a:gd name="T19" fmla="*/ 309 h 520"/>
                <a:gd name="T20" fmla="*/ 207 w 611"/>
                <a:gd name="T21" fmla="*/ 259 h 520"/>
                <a:gd name="T22" fmla="*/ 219 w 611"/>
                <a:gd name="T23" fmla="*/ 373 h 520"/>
                <a:gd name="T24" fmla="*/ 174 w 611"/>
                <a:gd name="T25" fmla="*/ 264 h 520"/>
                <a:gd name="T26" fmla="*/ 41 w 611"/>
                <a:gd name="T27" fmla="*/ 404 h 520"/>
                <a:gd name="T28" fmla="*/ 133 w 611"/>
                <a:gd name="T29" fmla="*/ 442 h 520"/>
                <a:gd name="T30" fmla="*/ 41 w 611"/>
                <a:gd name="T31" fmla="*/ 410 h 520"/>
                <a:gd name="T32" fmla="*/ 340 w 611"/>
                <a:gd name="T33" fmla="*/ 232 h 520"/>
                <a:gd name="T34" fmla="*/ 414 w 611"/>
                <a:gd name="T35" fmla="*/ 369 h 520"/>
                <a:gd name="T36" fmla="*/ 348 w 611"/>
                <a:gd name="T37" fmla="*/ 264 h 520"/>
                <a:gd name="T38" fmla="*/ 288 w 611"/>
                <a:gd name="T39" fmla="*/ 177 h 520"/>
                <a:gd name="T40" fmla="*/ 342 w 611"/>
                <a:gd name="T41" fmla="*/ 71 h 520"/>
                <a:gd name="T42" fmla="*/ 333 w 611"/>
                <a:gd name="T43" fmla="*/ 31 h 520"/>
                <a:gd name="T44" fmla="*/ 352 w 611"/>
                <a:gd name="T45" fmla="*/ 57 h 520"/>
                <a:gd name="T46" fmla="*/ 430 w 611"/>
                <a:gd name="T47" fmla="*/ 35 h 520"/>
                <a:gd name="T48" fmla="*/ 461 w 611"/>
                <a:gd name="T49" fmla="*/ 3 h 520"/>
                <a:gd name="T50" fmla="*/ 386 w 611"/>
                <a:gd name="T51" fmla="*/ 90 h 520"/>
                <a:gd name="T52" fmla="*/ 454 w 611"/>
                <a:gd name="T53" fmla="*/ 66 h 520"/>
                <a:gd name="T54" fmla="*/ 479 w 611"/>
                <a:gd name="T55" fmla="*/ 72 h 520"/>
                <a:gd name="T56" fmla="*/ 577 w 611"/>
                <a:gd name="T57" fmla="*/ 150 h 520"/>
                <a:gd name="T58" fmla="*/ 564 w 611"/>
                <a:gd name="T59" fmla="*/ 104 h 520"/>
                <a:gd name="T60" fmla="*/ 591 w 611"/>
                <a:gd name="T61" fmla="*/ 137 h 520"/>
                <a:gd name="T62" fmla="*/ 611 w 611"/>
                <a:gd name="T63" fmla="*/ 151 h 520"/>
                <a:gd name="T64" fmla="*/ 505 w 611"/>
                <a:gd name="T65" fmla="*/ 177 h 520"/>
                <a:gd name="T66" fmla="*/ 491 w 611"/>
                <a:gd name="T67" fmla="*/ 284 h 520"/>
                <a:gd name="T68" fmla="*/ 375 w 611"/>
                <a:gd name="T69" fmla="*/ 101 h 520"/>
                <a:gd name="T70" fmla="*/ 334 w 611"/>
                <a:gd name="T71" fmla="*/ 226 h 520"/>
                <a:gd name="T72" fmla="*/ 375 w 611"/>
                <a:gd name="T73" fmla="*/ 169 h 520"/>
                <a:gd name="T74" fmla="*/ 400 w 611"/>
                <a:gd name="T75" fmla="*/ 177 h 520"/>
                <a:gd name="T76" fmla="*/ 459 w 611"/>
                <a:gd name="T77" fmla="*/ 270 h 520"/>
                <a:gd name="T78" fmla="*/ 433 w 611"/>
                <a:gd name="T79" fmla="*/ 278 h 520"/>
                <a:gd name="T80" fmla="*/ 408 w 611"/>
                <a:gd name="T81" fmla="*/ 286 h 520"/>
                <a:gd name="T82" fmla="*/ 438 w 611"/>
                <a:gd name="T83" fmla="*/ 246 h 520"/>
                <a:gd name="T84" fmla="*/ 340 w 611"/>
                <a:gd name="T85" fmla="*/ 232 h 520"/>
                <a:gd name="T86" fmla="*/ 362 w 611"/>
                <a:gd name="T87" fmla="*/ 27 h 520"/>
                <a:gd name="T88" fmla="*/ 415 w 611"/>
                <a:gd name="T89" fmla="*/ 12 h 520"/>
                <a:gd name="T90" fmla="*/ 402 w 611"/>
                <a:gd name="T91" fmla="*/ 2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1" h="520">
                  <a:moveTo>
                    <a:pt x="308" y="304"/>
                  </a:moveTo>
                  <a:cubicBezTo>
                    <a:pt x="314" y="304"/>
                    <a:pt x="316" y="306"/>
                    <a:pt x="314" y="311"/>
                  </a:cubicBezTo>
                  <a:lnTo>
                    <a:pt x="210" y="414"/>
                  </a:lnTo>
                  <a:lnTo>
                    <a:pt x="284" y="488"/>
                  </a:lnTo>
                  <a:cubicBezTo>
                    <a:pt x="283" y="503"/>
                    <a:pt x="279" y="507"/>
                    <a:pt x="273" y="501"/>
                  </a:cubicBezTo>
                  <a:lnTo>
                    <a:pt x="198" y="426"/>
                  </a:lnTo>
                  <a:lnTo>
                    <a:pt x="105" y="520"/>
                  </a:lnTo>
                  <a:lnTo>
                    <a:pt x="99" y="514"/>
                  </a:lnTo>
                  <a:lnTo>
                    <a:pt x="193" y="421"/>
                  </a:lnTo>
                  <a:lnTo>
                    <a:pt x="90" y="318"/>
                  </a:lnTo>
                  <a:lnTo>
                    <a:pt x="6" y="403"/>
                  </a:lnTo>
                  <a:lnTo>
                    <a:pt x="0" y="397"/>
                  </a:lnTo>
                  <a:lnTo>
                    <a:pt x="156" y="241"/>
                  </a:lnTo>
                  <a:lnTo>
                    <a:pt x="156" y="214"/>
                  </a:lnTo>
                  <a:lnTo>
                    <a:pt x="187" y="209"/>
                  </a:lnTo>
                  <a:cubicBezTo>
                    <a:pt x="193" y="208"/>
                    <a:pt x="195" y="211"/>
                    <a:pt x="193" y="215"/>
                  </a:cubicBezTo>
                  <a:lnTo>
                    <a:pt x="102" y="306"/>
                  </a:lnTo>
                  <a:lnTo>
                    <a:pt x="205" y="409"/>
                  </a:lnTo>
                  <a:lnTo>
                    <a:pt x="277" y="336"/>
                  </a:lnTo>
                  <a:lnTo>
                    <a:pt x="277" y="309"/>
                  </a:lnTo>
                  <a:lnTo>
                    <a:pt x="308" y="304"/>
                  </a:lnTo>
                  <a:close/>
                  <a:moveTo>
                    <a:pt x="207" y="259"/>
                  </a:moveTo>
                  <a:cubicBezTo>
                    <a:pt x="217" y="259"/>
                    <a:pt x="214" y="264"/>
                    <a:pt x="200" y="274"/>
                  </a:cubicBezTo>
                  <a:cubicBezTo>
                    <a:pt x="209" y="309"/>
                    <a:pt x="216" y="342"/>
                    <a:pt x="219" y="373"/>
                  </a:cubicBezTo>
                  <a:cubicBezTo>
                    <a:pt x="217" y="377"/>
                    <a:pt x="216" y="377"/>
                    <a:pt x="214" y="374"/>
                  </a:cubicBezTo>
                  <a:cubicBezTo>
                    <a:pt x="204" y="336"/>
                    <a:pt x="191" y="299"/>
                    <a:pt x="174" y="264"/>
                  </a:cubicBezTo>
                  <a:lnTo>
                    <a:pt x="207" y="259"/>
                  </a:lnTo>
                  <a:close/>
                  <a:moveTo>
                    <a:pt x="41" y="404"/>
                  </a:moveTo>
                  <a:cubicBezTo>
                    <a:pt x="80" y="399"/>
                    <a:pt x="110" y="405"/>
                    <a:pt x="128" y="424"/>
                  </a:cubicBezTo>
                  <a:cubicBezTo>
                    <a:pt x="136" y="432"/>
                    <a:pt x="138" y="438"/>
                    <a:pt x="133" y="442"/>
                  </a:cubicBezTo>
                  <a:cubicBezTo>
                    <a:pt x="130" y="446"/>
                    <a:pt x="125" y="446"/>
                    <a:pt x="119" y="442"/>
                  </a:cubicBezTo>
                  <a:cubicBezTo>
                    <a:pt x="97" y="422"/>
                    <a:pt x="71" y="412"/>
                    <a:pt x="41" y="410"/>
                  </a:cubicBezTo>
                  <a:cubicBezTo>
                    <a:pt x="36" y="409"/>
                    <a:pt x="36" y="407"/>
                    <a:pt x="41" y="404"/>
                  </a:cubicBezTo>
                  <a:close/>
                  <a:moveTo>
                    <a:pt x="340" y="232"/>
                  </a:moveTo>
                  <a:lnTo>
                    <a:pt x="358" y="250"/>
                  </a:lnTo>
                  <a:cubicBezTo>
                    <a:pt x="389" y="281"/>
                    <a:pt x="407" y="320"/>
                    <a:pt x="414" y="369"/>
                  </a:cubicBezTo>
                  <a:cubicBezTo>
                    <a:pt x="413" y="373"/>
                    <a:pt x="411" y="374"/>
                    <a:pt x="408" y="370"/>
                  </a:cubicBezTo>
                  <a:cubicBezTo>
                    <a:pt x="396" y="327"/>
                    <a:pt x="375" y="292"/>
                    <a:pt x="348" y="264"/>
                  </a:cubicBezTo>
                  <a:lnTo>
                    <a:pt x="265" y="182"/>
                  </a:lnTo>
                  <a:lnTo>
                    <a:pt x="288" y="177"/>
                  </a:lnTo>
                  <a:lnTo>
                    <a:pt x="369" y="96"/>
                  </a:lnTo>
                  <a:cubicBezTo>
                    <a:pt x="359" y="88"/>
                    <a:pt x="350" y="79"/>
                    <a:pt x="342" y="71"/>
                  </a:cubicBezTo>
                  <a:lnTo>
                    <a:pt x="315" y="44"/>
                  </a:lnTo>
                  <a:lnTo>
                    <a:pt x="333" y="31"/>
                  </a:lnTo>
                  <a:cubicBezTo>
                    <a:pt x="340" y="28"/>
                    <a:pt x="342" y="33"/>
                    <a:pt x="340" y="45"/>
                  </a:cubicBezTo>
                  <a:lnTo>
                    <a:pt x="352" y="57"/>
                  </a:lnTo>
                  <a:cubicBezTo>
                    <a:pt x="360" y="65"/>
                    <a:pt x="370" y="75"/>
                    <a:pt x="381" y="84"/>
                  </a:cubicBezTo>
                  <a:lnTo>
                    <a:pt x="430" y="35"/>
                  </a:lnTo>
                  <a:lnTo>
                    <a:pt x="430" y="7"/>
                  </a:lnTo>
                  <a:lnTo>
                    <a:pt x="461" y="3"/>
                  </a:lnTo>
                  <a:cubicBezTo>
                    <a:pt x="467" y="2"/>
                    <a:pt x="470" y="4"/>
                    <a:pt x="467" y="9"/>
                  </a:cubicBezTo>
                  <a:lnTo>
                    <a:pt x="386" y="90"/>
                  </a:lnTo>
                  <a:cubicBezTo>
                    <a:pt x="425" y="121"/>
                    <a:pt x="458" y="142"/>
                    <a:pt x="486" y="152"/>
                  </a:cubicBezTo>
                  <a:cubicBezTo>
                    <a:pt x="478" y="123"/>
                    <a:pt x="468" y="94"/>
                    <a:pt x="454" y="66"/>
                  </a:cubicBezTo>
                  <a:lnTo>
                    <a:pt x="479" y="58"/>
                  </a:lnTo>
                  <a:cubicBezTo>
                    <a:pt x="489" y="55"/>
                    <a:pt x="489" y="60"/>
                    <a:pt x="479" y="72"/>
                  </a:cubicBezTo>
                  <a:cubicBezTo>
                    <a:pt x="489" y="101"/>
                    <a:pt x="497" y="130"/>
                    <a:pt x="502" y="158"/>
                  </a:cubicBezTo>
                  <a:cubicBezTo>
                    <a:pt x="533" y="163"/>
                    <a:pt x="558" y="161"/>
                    <a:pt x="577" y="150"/>
                  </a:cubicBezTo>
                  <a:cubicBezTo>
                    <a:pt x="581" y="147"/>
                    <a:pt x="583" y="144"/>
                    <a:pt x="581" y="139"/>
                  </a:cubicBezTo>
                  <a:lnTo>
                    <a:pt x="564" y="104"/>
                  </a:lnTo>
                  <a:cubicBezTo>
                    <a:pt x="564" y="100"/>
                    <a:pt x="566" y="99"/>
                    <a:pt x="569" y="102"/>
                  </a:cubicBezTo>
                  <a:lnTo>
                    <a:pt x="591" y="137"/>
                  </a:lnTo>
                  <a:cubicBezTo>
                    <a:pt x="595" y="141"/>
                    <a:pt x="599" y="143"/>
                    <a:pt x="602" y="142"/>
                  </a:cubicBezTo>
                  <a:cubicBezTo>
                    <a:pt x="608" y="143"/>
                    <a:pt x="611" y="146"/>
                    <a:pt x="611" y="151"/>
                  </a:cubicBezTo>
                  <a:cubicBezTo>
                    <a:pt x="611" y="154"/>
                    <a:pt x="608" y="157"/>
                    <a:pt x="604" y="160"/>
                  </a:cubicBezTo>
                  <a:cubicBezTo>
                    <a:pt x="579" y="178"/>
                    <a:pt x="546" y="183"/>
                    <a:pt x="505" y="177"/>
                  </a:cubicBezTo>
                  <a:cubicBezTo>
                    <a:pt x="508" y="215"/>
                    <a:pt x="505" y="252"/>
                    <a:pt x="497" y="286"/>
                  </a:cubicBezTo>
                  <a:cubicBezTo>
                    <a:pt x="493" y="289"/>
                    <a:pt x="492" y="288"/>
                    <a:pt x="491" y="284"/>
                  </a:cubicBezTo>
                  <a:cubicBezTo>
                    <a:pt x="496" y="248"/>
                    <a:pt x="496" y="211"/>
                    <a:pt x="490" y="173"/>
                  </a:cubicBezTo>
                  <a:cubicBezTo>
                    <a:pt x="454" y="159"/>
                    <a:pt x="416" y="135"/>
                    <a:pt x="375" y="101"/>
                  </a:cubicBezTo>
                  <a:lnTo>
                    <a:pt x="292" y="184"/>
                  </a:lnTo>
                  <a:lnTo>
                    <a:pt x="334" y="226"/>
                  </a:lnTo>
                  <a:lnTo>
                    <a:pt x="376" y="184"/>
                  </a:lnTo>
                  <a:lnTo>
                    <a:pt x="375" y="169"/>
                  </a:lnTo>
                  <a:lnTo>
                    <a:pt x="398" y="164"/>
                  </a:lnTo>
                  <a:cubicBezTo>
                    <a:pt x="408" y="160"/>
                    <a:pt x="408" y="164"/>
                    <a:pt x="400" y="177"/>
                  </a:cubicBezTo>
                  <a:cubicBezTo>
                    <a:pt x="420" y="198"/>
                    <a:pt x="437" y="218"/>
                    <a:pt x="452" y="238"/>
                  </a:cubicBezTo>
                  <a:cubicBezTo>
                    <a:pt x="460" y="249"/>
                    <a:pt x="463" y="259"/>
                    <a:pt x="459" y="270"/>
                  </a:cubicBezTo>
                  <a:cubicBezTo>
                    <a:pt x="455" y="280"/>
                    <a:pt x="451" y="283"/>
                    <a:pt x="446" y="278"/>
                  </a:cubicBezTo>
                  <a:cubicBezTo>
                    <a:pt x="444" y="275"/>
                    <a:pt x="439" y="275"/>
                    <a:pt x="433" y="278"/>
                  </a:cubicBezTo>
                  <a:lnTo>
                    <a:pt x="410" y="290"/>
                  </a:lnTo>
                  <a:cubicBezTo>
                    <a:pt x="408" y="290"/>
                    <a:pt x="407" y="288"/>
                    <a:pt x="408" y="286"/>
                  </a:cubicBezTo>
                  <a:lnTo>
                    <a:pt x="436" y="266"/>
                  </a:lnTo>
                  <a:cubicBezTo>
                    <a:pt x="443" y="260"/>
                    <a:pt x="443" y="254"/>
                    <a:pt x="438" y="246"/>
                  </a:cubicBezTo>
                  <a:cubicBezTo>
                    <a:pt x="424" y="227"/>
                    <a:pt x="407" y="207"/>
                    <a:pt x="386" y="185"/>
                  </a:cubicBezTo>
                  <a:lnTo>
                    <a:pt x="340" y="232"/>
                  </a:lnTo>
                  <a:close/>
                  <a:moveTo>
                    <a:pt x="402" y="25"/>
                  </a:moveTo>
                  <a:cubicBezTo>
                    <a:pt x="391" y="21"/>
                    <a:pt x="378" y="22"/>
                    <a:pt x="362" y="27"/>
                  </a:cubicBezTo>
                  <a:cubicBezTo>
                    <a:pt x="358" y="28"/>
                    <a:pt x="357" y="27"/>
                    <a:pt x="358" y="23"/>
                  </a:cubicBezTo>
                  <a:cubicBezTo>
                    <a:pt x="384" y="4"/>
                    <a:pt x="403" y="0"/>
                    <a:pt x="415" y="12"/>
                  </a:cubicBezTo>
                  <a:cubicBezTo>
                    <a:pt x="419" y="16"/>
                    <a:pt x="419" y="19"/>
                    <a:pt x="415" y="23"/>
                  </a:cubicBezTo>
                  <a:cubicBezTo>
                    <a:pt x="412" y="26"/>
                    <a:pt x="408" y="27"/>
                    <a:pt x="402" y="25"/>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3" name="Freeform 271"/>
            <p:cNvSpPr>
              <a:spLocks noEditPoints="1"/>
            </p:cNvSpPr>
            <p:nvPr/>
          </p:nvSpPr>
          <p:spPr bwMode="auto">
            <a:xfrm>
              <a:off x="3012" y="5056"/>
              <a:ext cx="42" cy="47"/>
            </a:xfrm>
            <a:custGeom>
              <a:avLst/>
              <a:gdLst>
                <a:gd name="T0" fmla="*/ 108 w 314"/>
                <a:gd name="T1" fmla="*/ 184 h 343"/>
                <a:gd name="T2" fmla="*/ 90 w 314"/>
                <a:gd name="T3" fmla="*/ 151 h 343"/>
                <a:gd name="T4" fmla="*/ 57 w 314"/>
                <a:gd name="T5" fmla="*/ 133 h 343"/>
                <a:gd name="T6" fmla="*/ 27 w 314"/>
                <a:gd name="T7" fmla="*/ 147 h 343"/>
                <a:gd name="T8" fmla="*/ 13 w 314"/>
                <a:gd name="T9" fmla="*/ 171 h 343"/>
                <a:gd name="T10" fmla="*/ 21 w 314"/>
                <a:gd name="T11" fmla="*/ 194 h 343"/>
                <a:gd name="T12" fmla="*/ 33 w 314"/>
                <a:gd name="T13" fmla="*/ 201 h 343"/>
                <a:gd name="T14" fmla="*/ 44 w 314"/>
                <a:gd name="T15" fmla="*/ 205 h 343"/>
                <a:gd name="T16" fmla="*/ 48 w 314"/>
                <a:gd name="T17" fmla="*/ 214 h 343"/>
                <a:gd name="T18" fmla="*/ 44 w 314"/>
                <a:gd name="T19" fmla="*/ 223 h 343"/>
                <a:gd name="T20" fmla="*/ 31 w 314"/>
                <a:gd name="T21" fmla="*/ 228 h 343"/>
                <a:gd name="T22" fmla="*/ 18 w 314"/>
                <a:gd name="T23" fmla="*/ 221 h 343"/>
                <a:gd name="T24" fmla="*/ 3 w 314"/>
                <a:gd name="T25" fmla="*/ 178 h 343"/>
                <a:gd name="T26" fmla="*/ 22 w 314"/>
                <a:gd name="T27" fmla="*/ 138 h 343"/>
                <a:gd name="T28" fmla="*/ 65 w 314"/>
                <a:gd name="T29" fmla="*/ 117 h 343"/>
                <a:gd name="T30" fmla="*/ 104 w 314"/>
                <a:gd name="T31" fmla="*/ 134 h 343"/>
                <a:gd name="T32" fmla="*/ 120 w 314"/>
                <a:gd name="T33" fmla="*/ 161 h 343"/>
                <a:gd name="T34" fmla="*/ 126 w 314"/>
                <a:gd name="T35" fmla="*/ 198 h 343"/>
                <a:gd name="T36" fmla="*/ 126 w 314"/>
                <a:gd name="T37" fmla="*/ 281 h 343"/>
                <a:gd name="T38" fmla="*/ 131 w 314"/>
                <a:gd name="T39" fmla="*/ 319 h 343"/>
                <a:gd name="T40" fmla="*/ 185 w 314"/>
                <a:gd name="T41" fmla="*/ 265 h 343"/>
                <a:gd name="T42" fmla="*/ 193 w 314"/>
                <a:gd name="T43" fmla="*/ 245 h 343"/>
                <a:gd name="T44" fmla="*/ 181 w 314"/>
                <a:gd name="T45" fmla="*/ 218 h 343"/>
                <a:gd name="T46" fmla="*/ 186 w 314"/>
                <a:gd name="T47" fmla="*/ 213 h 343"/>
                <a:gd name="T48" fmla="*/ 220 w 314"/>
                <a:gd name="T49" fmla="*/ 258 h 343"/>
                <a:gd name="T50" fmla="*/ 135 w 314"/>
                <a:gd name="T51" fmla="*/ 343 h 343"/>
                <a:gd name="T52" fmla="*/ 123 w 314"/>
                <a:gd name="T53" fmla="*/ 331 h 343"/>
                <a:gd name="T54" fmla="*/ 117 w 314"/>
                <a:gd name="T55" fmla="*/ 295 h 343"/>
                <a:gd name="T56" fmla="*/ 115 w 314"/>
                <a:gd name="T57" fmla="*/ 237 h 343"/>
                <a:gd name="T58" fmla="*/ 108 w 314"/>
                <a:gd name="T59" fmla="*/ 184 h 343"/>
                <a:gd name="T60" fmla="*/ 134 w 314"/>
                <a:gd name="T61" fmla="*/ 63 h 343"/>
                <a:gd name="T62" fmla="*/ 159 w 314"/>
                <a:gd name="T63" fmla="*/ 102 h 343"/>
                <a:gd name="T64" fmla="*/ 197 w 314"/>
                <a:gd name="T65" fmla="*/ 125 h 343"/>
                <a:gd name="T66" fmla="*/ 228 w 314"/>
                <a:gd name="T67" fmla="*/ 116 h 343"/>
                <a:gd name="T68" fmla="*/ 239 w 314"/>
                <a:gd name="T69" fmla="*/ 79 h 343"/>
                <a:gd name="T70" fmla="*/ 225 w 314"/>
                <a:gd name="T71" fmla="*/ 45 h 343"/>
                <a:gd name="T72" fmla="*/ 182 w 314"/>
                <a:gd name="T73" fmla="*/ 17 h 343"/>
                <a:gd name="T74" fmla="*/ 145 w 314"/>
                <a:gd name="T75" fmla="*/ 28 h 343"/>
                <a:gd name="T76" fmla="*/ 134 w 314"/>
                <a:gd name="T77" fmla="*/ 63 h 343"/>
                <a:gd name="T78" fmla="*/ 249 w 314"/>
                <a:gd name="T79" fmla="*/ 97 h 343"/>
                <a:gd name="T80" fmla="*/ 234 w 314"/>
                <a:gd name="T81" fmla="*/ 127 h 343"/>
                <a:gd name="T82" fmla="*/ 192 w 314"/>
                <a:gd name="T83" fmla="*/ 144 h 343"/>
                <a:gd name="T84" fmla="*/ 145 w 314"/>
                <a:gd name="T85" fmla="*/ 119 h 343"/>
                <a:gd name="T86" fmla="*/ 120 w 314"/>
                <a:gd name="T87" fmla="*/ 70 h 343"/>
                <a:gd name="T88" fmla="*/ 139 w 314"/>
                <a:gd name="T89" fmla="*/ 22 h 343"/>
                <a:gd name="T90" fmla="*/ 193 w 314"/>
                <a:gd name="T91" fmla="*/ 4 h 343"/>
                <a:gd name="T92" fmla="*/ 259 w 314"/>
                <a:gd name="T93" fmla="*/ 44 h 343"/>
                <a:gd name="T94" fmla="*/ 307 w 314"/>
                <a:gd name="T95" fmla="*/ 123 h 343"/>
                <a:gd name="T96" fmla="*/ 291 w 314"/>
                <a:gd name="T97" fmla="*/ 190 h 343"/>
                <a:gd name="T98" fmla="*/ 265 w 314"/>
                <a:gd name="T99" fmla="*/ 206 h 343"/>
                <a:gd name="T100" fmla="*/ 242 w 314"/>
                <a:gd name="T101" fmla="*/ 199 h 343"/>
                <a:gd name="T102" fmla="*/ 236 w 314"/>
                <a:gd name="T103" fmla="*/ 190 h 343"/>
                <a:gd name="T104" fmla="*/ 241 w 314"/>
                <a:gd name="T105" fmla="*/ 178 h 343"/>
                <a:gd name="T106" fmla="*/ 252 w 314"/>
                <a:gd name="T107" fmla="*/ 175 h 343"/>
                <a:gd name="T108" fmla="*/ 264 w 314"/>
                <a:gd name="T109" fmla="*/ 183 h 343"/>
                <a:gd name="T110" fmla="*/ 270 w 314"/>
                <a:gd name="T111" fmla="*/ 188 h 343"/>
                <a:gd name="T112" fmla="*/ 276 w 314"/>
                <a:gd name="T113" fmla="*/ 189 h 343"/>
                <a:gd name="T114" fmla="*/ 279 w 314"/>
                <a:gd name="T115" fmla="*/ 188 h 343"/>
                <a:gd name="T116" fmla="*/ 286 w 314"/>
                <a:gd name="T117" fmla="*/ 183 h 343"/>
                <a:gd name="T118" fmla="*/ 294 w 314"/>
                <a:gd name="T119" fmla="*/ 138 h 343"/>
                <a:gd name="T120" fmla="*/ 245 w 314"/>
                <a:gd name="T121" fmla="*/ 65 h 343"/>
                <a:gd name="T122" fmla="*/ 249 w 314"/>
                <a:gd name="T123" fmla="*/ 9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343">
                  <a:moveTo>
                    <a:pt x="108" y="184"/>
                  </a:moveTo>
                  <a:cubicBezTo>
                    <a:pt x="104" y="170"/>
                    <a:pt x="98" y="159"/>
                    <a:pt x="90" y="151"/>
                  </a:cubicBezTo>
                  <a:cubicBezTo>
                    <a:pt x="79" y="140"/>
                    <a:pt x="68" y="134"/>
                    <a:pt x="57" y="133"/>
                  </a:cubicBezTo>
                  <a:cubicBezTo>
                    <a:pt x="47" y="132"/>
                    <a:pt x="36" y="137"/>
                    <a:pt x="27" y="147"/>
                  </a:cubicBezTo>
                  <a:cubicBezTo>
                    <a:pt x="19" y="155"/>
                    <a:pt x="14" y="163"/>
                    <a:pt x="13" y="171"/>
                  </a:cubicBezTo>
                  <a:cubicBezTo>
                    <a:pt x="12" y="180"/>
                    <a:pt x="14" y="188"/>
                    <a:pt x="21" y="194"/>
                  </a:cubicBezTo>
                  <a:cubicBezTo>
                    <a:pt x="25" y="198"/>
                    <a:pt x="29" y="200"/>
                    <a:pt x="33" y="201"/>
                  </a:cubicBezTo>
                  <a:cubicBezTo>
                    <a:pt x="38" y="201"/>
                    <a:pt x="42" y="202"/>
                    <a:pt x="44" y="205"/>
                  </a:cubicBezTo>
                  <a:cubicBezTo>
                    <a:pt x="47" y="208"/>
                    <a:pt x="48" y="211"/>
                    <a:pt x="48" y="214"/>
                  </a:cubicBezTo>
                  <a:cubicBezTo>
                    <a:pt x="48" y="217"/>
                    <a:pt x="47" y="220"/>
                    <a:pt x="44" y="223"/>
                  </a:cubicBezTo>
                  <a:cubicBezTo>
                    <a:pt x="40" y="227"/>
                    <a:pt x="36" y="228"/>
                    <a:pt x="31" y="228"/>
                  </a:cubicBezTo>
                  <a:cubicBezTo>
                    <a:pt x="28" y="228"/>
                    <a:pt x="23" y="226"/>
                    <a:pt x="18" y="221"/>
                  </a:cubicBezTo>
                  <a:cubicBezTo>
                    <a:pt x="6" y="208"/>
                    <a:pt x="0" y="194"/>
                    <a:pt x="3" y="178"/>
                  </a:cubicBezTo>
                  <a:cubicBezTo>
                    <a:pt x="5" y="162"/>
                    <a:pt x="12" y="149"/>
                    <a:pt x="22" y="138"/>
                  </a:cubicBezTo>
                  <a:cubicBezTo>
                    <a:pt x="37" y="124"/>
                    <a:pt x="51" y="117"/>
                    <a:pt x="65" y="117"/>
                  </a:cubicBezTo>
                  <a:cubicBezTo>
                    <a:pt x="80" y="118"/>
                    <a:pt x="93" y="124"/>
                    <a:pt x="104" y="134"/>
                  </a:cubicBezTo>
                  <a:cubicBezTo>
                    <a:pt x="110" y="141"/>
                    <a:pt x="116" y="150"/>
                    <a:pt x="120" y="161"/>
                  </a:cubicBezTo>
                  <a:cubicBezTo>
                    <a:pt x="124" y="173"/>
                    <a:pt x="126" y="185"/>
                    <a:pt x="126" y="198"/>
                  </a:cubicBezTo>
                  <a:cubicBezTo>
                    <a:pt x="125" y="240"/>
                    <a:pt x="125" y="268"/>
                    <a:pt x="126" y="281"/>
                  </a:cubicBezTo>
                  <a:cubicBezTo>
                    <a:pt x="127" y="299"/>
                    <a:pt x="129" y="312"/>
                    <a:pt x="131" y="319"/>
                  </a:cubicBezTo>
                  <a:lnTo>
                    <a:pt x="185" y="265"/>
                  </a:lnTo>
                  <a:cubicBezTo>
                    <a:pt x="191" y="260"/>
                    <a:pt x="193" y="253"/>
                    <a:pt x="193" y="245"/>
                  </a:cubicBezTo>
                  <a:cubicBezTo>
                    <a:pt x="192" y="237"/>
                    <a:pt x="188" y="228"/>
                    <a:pt x="181" y="218"/>
                  </a:cubicBezTo>
                  <a:lnTo>
                    <a:pt x="186" y="213"/>
                  </a:lnTo>
                  <a:lnTo>
                    <a:pt x="220" y="258"/>
                  </a:lnTo>
                  <a:lnTo>
                    <a:pt x="135" y="343"/>
                  </a:lnTo>
                  <a:lnTo>
                    <a:pt x="123" y="331"/>
                  </a:lnTo>
                  <a:cubicBezTo>
                    <a:pt x="120" y="321"/>
                    <a:pt x="118" y="309"/>
                    <a:pt x="117" y="295"/>
                  </a:cubicBezTo>
                  <a:cubicBezTo>
                    <a:pt x="115" y="283"/>
                    <a:pt x="115" y="264"/>
                    <a:pt x="115" y="237"/>
                  </a:cubicBezTo>
                  <a:cubicBezTo>
                    <a:pt x="115" y="216"/>
                    <a:pt x="113" y="198"/>
                    <a:pt x="108" y="184"/>
                  </a:cubicBezTo>
                  <a:close/>
                  <a:moveTo>
                    <a:pt x="134" y="63"/>
                  </a:moveTo>
                  <a:cubicBezTo>
                    <a:pt x="138" y="76"/>
                    <a:pt x="146" y="89"/>
                    <a:pt x="159" y="102"/>
                  </a:cubicBezTo>
                  <a:cubicBezTo>
                    <a:pt x="173" y="116"/>
                    <a:pt x="185" y="123"/>
                    <a:pt x="197" y="125"/>
                  </a:cubicBezTo>
                  <a:cubicBezTo>
                    <a:pt x="210" y="127"/>
                    <a:pt x="220" y="124"/>
                    <a:pt x="228" y="116"/>
                  </a:cubicBezTo>
                  <a:cubicBezTo>
                    <a:pt x="237" y="107"/>
                    <a:pt x="241" y="95"/>
                    <a:pt x="239" y="79"/>
                  </a:cubicBezTo>
                  <a:cubicBezTo>
                    <a:pt x="237" y="64"/>
                    <a:pt x="233" y="53"/>
                    <a:pt x="225" y="45"/>
                  </a:cubicBezTo>
                  <a:cubicBezTo>
                    <a:pt x="211" y="31"/>
                    <a:pt x="196" y="21"/>
                    <a:pt x="182" y="17"/>
                  </a:cubicBezTo>
                  <a:cubicBezTo>
                    <a:pt x="169" y="13"/>
                    <a:pt x="156" y="17"/>
                    <a:pt x="145" y="28"/>
                  </a:cubicBezTo>
                  <a:cubicBezTo>
                    <a:pt x="135" y="38"/>
                    <a:pt x="131" y="50"/>
                    <a:pt x="134" y="63"/>
                  </a:cubicBezTo>
                  <a:close/>
                  <a:moveTo>
                    <a:pt x="249" y="97"/>
                  </a:moveTo>
                  <a:cubicBezTo>
                    <a:pt x="248" y="108"/>
                    <a:pt x="243" y="118"/>
                    <a:pt x="234" y="127"/>
                  </a:cubicBezTo>
                  <a:cubicBezTo>
                    <a:pt x="222" y="139"/>
                    <a:pt x="208" y="144"/>
                    <a:pt x="192" y="144"/>
                  </a:cubicBezTo>
                  <a:cubicBezTo>
                    <a:pt x="178" y="144"/>
                    <a:pt x="162" y="136"/>
                    <a:pt x="145" y="119"/>
                  </a:cubicBezTo>
                  <a:cubicBezTo>
                    <a:pt x="130" y="104"/>
                    <a:pt x="122" y="88"/>
                    <a:pt x="120" y="70"/>
                  </a:cubicBezTo>
                  <a:cubicBezTo>
                    <a:pt x="118" y="52"/>
                    <a:pt x="124" y="36"/>
                    <a:pt x="139" y="22"/>
                  </a:cubicBezTo>
                  <a:cubicBezTo>
                    <a:pt x="154" y="6"/>
                    <a:pt x="172" y="0"/>
                    <a:pt x="193" y="4"/>
                  </a:cubicBezTo>
                  <a:cubicBezTo>
                    <a:pt x="214" y="8"/>
                    <a:pt x="236" y="21"/>
                    <a:pt x="259" y="44"/>
                  </a:cubicBezTo>
                  <a:cubicBezTo>
                    <a:pt x="285" y="70"/>
                    <a:pt x="301" y="96"/>
                    <a:pt x="307" y="123"/>
                  </a:cubicBezTo>
                  <a:cubicBezTo>
                    <a:pt x="314" y="150"/>
                    <a:pt x="309" y="173"/>
                    <a:pt x="291" y="190"/>
                  </a:cubicBezTo>
                  <a:cubicBezTo>
                    <a:pt x="283" y="198"/>
                    <a:pt x="274" y="203"/>
                    <a:pt x="265" y="206"/>
                  </a:cubicBezTo>
                  <a:cubicBezTo>
                    <a:pt x="256" y="208"/>
                    <a:pt x="248" y="206"/>
                    <a:pt x="242" y="199"/>
                  </a:cubicBezTo>
                  <a:cubicBezTo>
                    <a:pt x="239" y="197"/>
                    <a:pt x="237" y="194"/>
                    <a:pt x="236" y="190"/>
                  </a:cubicBezTo>
                  <a:cubicBezTo>
                    <a:pt x="236" y="186"/>
                    <a:pt x="237" y="182"/>
                    <a:pt x="241" y="178"/>
                  </a:cubicBezTo>
                  <a:cubicBezTo>
                    <a:pt x="245" y="175"/>
                    <a:pt x="248" y="173"/>
                    <a:pt x="252" y="175"/>
                  </a:cubicBezTo>
                  <a:cubicBezTo>
                    <a:pt x="256" y="176"/>
                    <a:pt x="260" y="179"/>
                    <a:pt x="264" y="183"/>
                  </a:cubicBezTo>
                  <a:cubicBezTo>
                    <a:pt x="266" y="185"/>
                    <a:pt x="268" y="187"/>
                    <a:pt x="270" y="188"/>
                  </a:cubicBezTo>
                  <a:cubicBezTo>
                    <a:pt x="273" y="189"/>
                    <a:pt x="274" y="189"/>
                    <a:pt x="276" y="189"/>
                  </a:cubicBezTo>
                  <a:cubicBezTo>
                    <a:pt x="277" y="189"/>
                    <a:pt x="278" y="189"/>
                    <a:pt x="279" y="188"/>
                  </a:cubicBezTo>
                  <a:cubicBezTo>
                    <a:pt x="282" y="186"/>
                    <a:pt x="284" y="185"/>
                    <a:pt x="286" y="183"/>
                  </a:cubicBezTo>
                  <a:cubicBezTo>
                    <a:pt x="297" y="172"/>
                    <a:pt x="300" y="157"/>
                    <a:pt x="294" y="138"/>
                  </a:cubicBezTo>
                  <a:cubicBezTo>
                    <a:pt x="289" y="119"/>
                    <a:pt x="272" y="95"/>
                    <a:pt x="245" y="65"/>
                  </a:cubicBezTo>
                  <a:cubicBezTo>
                    <a:pt x="249" y="75"/>
                    <a:pt x="250" y="86"/>
                    <a:pt x="249" y="97"/>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4" name="Freeform 272"/>
            <p:cNvSpPr>
              <a:spLocks noEditPoints="1"/>
            </p:cNvSpPr>
            <p:nvPr/>
          </p:nvSpPr>
          <p:spPr bwMode="auto">
            <a:xfrm>
              <a:off x="3044" y="5022"/>
              <a:ext cx="41" cy="41"/>
            </a:xfrm>
            <a:custGeom>
              <a:avLst/>
              <a:gdLst>
                <a:gd name="T0" fmla="*/ 191 w 303"/>
                <a:gd name="T1" fmla="*/ 202 h 299"/>
                <a:gd name="T2" fmla="*/ 94 w 303"/>
                <a:gd name="T3" fmla="*/ 299 h 299"/>
                <a:gd name="T4" fmla="*/ 89 w 303"/>
                <a:gd name="T5" fmla="*/ 294 h 299"/>
                <a:gd name="T6" fmla="*/ 122 w 303"/>
                <a:gd name="T7" fmla="*/ 261 h 299"/>
                <a:gd name="T8" fmla="*/ 61 w 303"/>
                <a:gd name="T9" fmla="*/ 200 h 299"/>
                <a:gd name="T10" fmla="*/ 84 w 303"/>
                <a:gd name="T11" fmla="*/ 195 h 299"/>
                <a:gd name="T12" fmla="*/ 135 w 303"/>
                <a:gd name="T13" fmla="*/ 145 h 299"/>
                <a:gd name="T14" fmla="*/ 90 w 303"/>
                <a:gd name="T15" fmla="*/ 100 h 299"/>
                <a:gd name="T16" fmla="*/ 37 w 303"/>
                <a:gd name="T17" fmla="*/ 152 h 299"/>
                <a:gd name="T18" fmla="*/ 49 w 303"/>
                <a:gd name="T19" fmla="*/ 269 h 299"/>
                <a:gd name="T20" fmla="*/ 45 w 303"/>
                <a:gd name="T21" fmla="*/ 268 h 299"/>
                <a:gd name="T22" fmla="*/ 0 w 303"/>
                <a:gd name="T23" fmla="*/ 118 h 299"/>
                <a:gd name="T24" fmla="*/ 24 w 303"/>
                <a:gd name="T25" fmla="*/ 107 h 299"/>
                <a:gd name="T26" fmla="*/ 25 w 303"/>
                <a:gd name="T27" fmla="*/ 120 h 299"/>
                <a:gd name="T28" fmla="*/ 35 w 303"/>
                <a:gd name="T29" fmla="*/ 144 h 299"/>
                <a:gd name="T30" fmla="*/ 150 w 303"/>
                <a:gd name="T31" fmla="*/ 29 h 299"/>
                <a:gd name="T32" fmla="*/ 150 w 303"/>
                <a:gd name="T33" fmla="*/ 5 h 299"/>
                <a:gd name="T34" fmla="*/ 176 w 303"/>
                <a:gd name="T35" fmla="*/ 1 h 299"/>
                <a:gd name="T36" fmla="*/ 182 w 303"/>
                <a:gd name="T37" fmla="*/ 8 h 299"/>
                <a:gd name="T38" fmla="*/ 102 w 303"/>
                <a:gd name="T39" fmla="*/ 88 h 299"/>
                <a:gd name="T40" fmla="*/ 146 w 303"/>
                <a:gd name="T41" fmla="*/ 133 h 299"/>
                <a:gd name="T42" fmla="*/ 192 w 303"/>
                <a:gd name="T43" fmla="*/ 87 h 299"/>
                <a:gd name="T44" fmla="*/ 192 w 303"/>
                <a:gd name="T45" fmla="*/ 63 h 299"/>
                <a:gd name="T46" fmla="*/ 218 w 303"/>
                <a:gd name="T47" fmla="*/ 60 h 299"/>
                <a:gd name="T48" fmla="*/ 224 w 303"/>
                <a:gd name="T49" fmla="*/ 66 h 299"/>
                <a:gd name="T50" fmla="*/ 152 w 303"/>
                <a:gd name="T51" fmla="*/ 139 h 299"/>
                <a:gd name="T52" fmla="*/ 198 w 303"/>
                <a:gd name="T53" fmla="*/ 184 h 299"/>
                <a:gd name="T54" fmla="*/ 264 w 303"/>
                <a:gd name="T55" fmla="*/ 118 h 299"/>
                <a:gd name="T56" fmla="*/ 264 w 303"/>
                <a:gd name="T57" fmla="*/ 91 h 299"/>
                <a:gd name="T58" fmla="*/ 294 w 303"/>
                <a:gd name="T59" fmla="*/ 86 h 299"/>
                <a:gd name="T60" fmla="*/ 301 w 303"/>
                <a:gd name="T61" fmla="*/ 93 h 299"/>
                <a:gd name="T62" fmla="*/ 203 w 303"/>
                <a:gd name="T63" fmla="*/ 190 h 299"/>
                <a:gd name="T64" fmla="*/ 269 w 303"/>
                <a:gd name="T65" fmla="*/ 256 h 299"/>
                <a:gd name="T66" fmla="*/ 258 w 303"/>
                <a:gd name="T67" fmla="*/ 269 h 299"/>
                <a:gd name="T68" fmla="*/ 191 w 303"/>
                <a:gd name="T69" fmla="*/ 202 h 299"/>
                <a:gd name="T70" fmla="*/ 88 w 303"/>
                <a:gd name="T71" fmla="*/ 203 h 299"/>
                <a:gd name="T72" fmla="*/ 134 w 303"/>
                <a:gd name="T73" fmla="*/ 249 h 299"/>
                <a:gd name="T74" fmla="*/ 186 w 303"/>
                <a:gd name="T75" fmla="*/ 196 h 299"/>
                <a:gd name="T76" fmla="*/ 140 w 303"/>
                <a:gd name="T77" fmla="*/ 151 h 299"/>
                <a:gd name="T78" fmla="*/ 88 w 303"/>
                <a:gd name="T79" fmla="*/ 20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299">
                  <a:moveTo>
                    <a:pt x="191" y="202"/>
                  </a:moveTo>
                  <a:lnTo>
                    <a:pt x="94" y="299"/>
                  </a:lnTo>
                  <a:lnTo>
                    <a:pt x="89" y="294"/>
                  </a:lnTo>
                  <a:lnTo>
                    <a:pt x="122" y="261"/>
                  </a:lnTo>
                  <a:lnTo>
                    <a:pt x="61" y="200"/>
                  </a:lnTo>
                  <a:lnTo>
                    <a:pt x="84" y="195"/>
                  </a:lnTo>
                  <a:lnTo>
                    <a:pt x="135" y="145"/>
                  </a:lnTo>
                  <a:lnTo>
                    <a:pt x="90" y="100"/>
                  </a:lnTo>
                  <a:lnTo>
                    <a:pt x="37" y="152"/>
                  </a:lnTo>
                  <a:cubicBezTo>
                    <a:pt x="51" y="192"/>
                    <a:pt x="55" y="230"/>
                    <a:pt x="49" y="269"/>
                  </a:cubicBezTo>
                  <a:cubicBezTo>
                    <a:pt x="47" y="272"/>
                    <a:pt x="46" y="272"/>
                    <a:pt x="45" y="268"/>
                  </a:cubicBezTo>
                  <a:cubicBezTo>
                    <a:pt x="42" y="210"/>
                    <a:pt x="27" y="161"/>
                    <a:pt x="0" y="118"/>
                  </a:cubicBezTo>
                  <a:lnTo>
                    <a:pt x="24" y="107"/>
                  </a:lnTo>
                  <a:cubicBezTo>
                    <a:pt x="35" y="103"/>
                    <a:pt x="36" y="107"/>
                    <a:pt x="25" y="120"/>
                  </a:cubicBezTo>
                  <a:cubicBezTo>
                    <a:pt x="28" y="128"/>
                    <a:pt x="32" y="136"/>
                    <a:pt x="35" y="144"/>
                  </a:cubicBezTo>
                  <a:lnTo>
                    <a:pt x="150" y="29"/>
                  </a:lnTo>
                  <a:lnTo>
                    <a:pt x="150" y="5"/>
                  </a:lnTo>
                  <a:lnTo>
                    <a:pt x="176" y="1"/>
                  </a:lnTo>
                  <a:cubicBezTo>
                    <a:pt x="183" y="0"/>
                    <a:pt x="185" y="3"/>
                    <a:pt x="182" y="8"/>
                  </a:cubicBezTo>
                  <a:lnTo>
                    <a:pt x="102" y="88"/>
                  </a:lnTo>
                  <a:lnTo>
                    <a:pt x="146" y="133"/>
                  </a:lnTo>
                  <a:lnTo>
                    <a:pt x="192" y="87"/>
                  </a:lnTo>
                  <a:lnTo>
                    <a:pt x="192" y="63"/>
                  </a:lnTo>
                  <a:lnTo>
                    <a:pt x="218" y="60"/>
                  </a:lnTo>
                  <a:cubicBezTo>
                    <a:pt x="225" y="59"/>
                    <a:pt x="227" y="61"/>
                    <a:pt x="224" y="66"/>
                  </a:cubicBezTo>
                  <a:lnTo>
                    <a:pt x="152" y="139"/>
                  </a:lnTo>
                  <a:lnTo>
                    <a:pt x="198" y="184"/>
                  </a:lnTo>
                  <a:lnTo>
                    <a:pt x="264" y="118"/>
                  </a:lnTo>
                  <a:lnTo>
                    <a:pt x="264" y="91"/>
                  </a:lnTo>
                  <a:lnTo>
                    <a:pt x="294" y="86"/>
                  </a:lnTo>
                  <a:cubicBezTo>
                    <a:pt x="301" y="86"/>
                    <a:pt x="303" y="88"/>
                    <a:pt x="301" y="93"/>
                  </a:cubicBezTo>
                  <a:lnTo>
                    <a:pt x="203" y="190"/>
                  </a:lnTo>
                  <a:lnTo>
                    <a:pt x="269" y="256"/>
                  </a:lnTo>
                  <a:cubicBezTo>
                    <a:pt x="269" y="271"/>
                    <a:pt x="265" y="276"/>
                    <a:pt x="258" y="269"/>
                  </a:cubicBezTo>
                  <a:lnTo>
                    <a:pt x="191" y="202"/>
                  </a:lnTo>
                  <a:close/>
                  <a:moveTo>
                    <a:pt x="88" y="203"/>
                  </a:moveTo>
                  <a:lnTo>
                    <a:pt x="134" y="249"/>
                  </a:lnTo>
                  <a:lnTo>
                    <a:pt x="186" y="196"/>
                  </a:lnTo>
                  <a:lnTo>
                    <a:pt x="140" y="151"/>
                  </a:lnTo>
                  <a:lnTo>
                    <a:pt x="88" y="20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5" name="Freeform 273"/>
            <p:cNvSpPr>
              <a:spLocks/>
            </p:cNvSpPr>
            <p:nvPr/>
          </p:nvSpPr>
          <p:spPr bwMode="auto">
            <a:xfrm>
              <a:off x="3076" y="5008"/>
              <a:ext cx="29" cy="28"/>
            </a:xfrm>
            <a:custGeom>
              <a:avLst/>
              <a:gdLst>
                <a:gd name="T0" fmla="*/ 26 w 212"/>
                <a:gd name="T1" fmla="*/ 0 h 200"/>
                <a:gd name="T2" fmla="*/ 165 w 212"/>
                <a:gd name="T3" fmla="*/ 139 h 200"/>
                <a:gd name="T4" fmla="*/ 181 w 212"/>
                <a:gd name="T5" fmla="*/ 146 h 200"/>
                <a:gd name="T6" fmla="*/ 197 w 212"/>
                <a:gd name="T7" fmla="*/ 137 h 200"/>
                <a:gd name="T8" fmla="*/ 206 w 212"/>
                <a:gd name="T9" fmla="*/ 128 h 200"/>
                <a:gd name="T10" fmla="*/ 212 w 212"/>
                <a:gd name="T11" fmla="*/ 133 h 200"/>
                <a:gd name="T12" fmla="*/ 145 w 212"/>
                <a:gd name="T13" fmla="*/ 200 h 200"/>
                <a:gd name="T14" fmla="*/ 139 w 212"/>
                <a:gd name="T15" fmla="*/ 194 h 200"/>
                <a:gd name="T16" fmla="*/ 148 w 212"/>
                <a:gd name="T17" fmla="*/ 186 h 200"/>
                <a:gd name="T18" fmla="*/ 157 w 212"/>
                <a:gd name="T19" fmla="*/ 170 h 200"/>
                <a:gd name="T20" fmla="*/ 150 w 212"/>
                <a:gd name="T21" fmla="*/ 154 h 200"/>
                <a:gd name="T22" fmla="*/ 39 w 212"/>
                <a:gd name="T23" fmla="*/ 43 h 200"/>
                <a:gd name="T24" fmla="*/ 30 w 212"/>
                <a:gd name="T25" fmla="*/ 39 h 200"/>
                <a:gd name="T26" fmla="*/ 22 w 212"/>
                <a:gd name="T27" fmla="*/ 44 h 200"/>
                <a:gd name="T28" fmla="*/ 6 w 212"/>
                <a:gd name="T29" fmla="*/ 61 h 200"/>
                <a:gd name="T30" fmla="*/ 0 w 212"/>
                <a:gd name="T31" fmla="*/ 55 h 200"/>
                <a:gd name="T32" fmla="*/ 8 w 212"/>
                <a:gd name="T33" fmla="*/ 47 h 200"/>
                <a:gd name="T34" fmla="*/ 22 w 212"/>
                <a:gd name="T35" fmla="*/ 26 h 200"/>
                <a:gd name="T36" fmla="*/ 22 w 212"/>
                <a:gd name="T37" fmla="*/ 4 h 200"/>
                <a:gd name="T38" fmla="*/ 26 w 212"/>
                <a:gd name="T3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200">
                  <a:moveTo>
                    <a:pt x="26" y="0"/>
                  </a:moveTo>
                  <a:lnTo>
                    <a:pt x="165" y="139"/>
                  </a:lnTo>
                  <a:cubicBezTo>
                    <a:pt x="170" y="144"/>
                    <a:pt x="175" y="146"/>
                    <a:pt x="181" y="146"/>
                  </a:cubicBezTo>
                  <a:cubicBezTo>
                    <a:pt x="186" y="145"/>
                    <a:pt x="192" y="142"/>
                    <a:pt x="197" y="137"/>
                  </a:cubicBezTo>
                  <a:lnTo>
                    <a:pt x="206" y="128"/>
                  </a:lnTo>
                  <a:lnTo>
                    <a:pt x="212" y="133"/>
                  </a:lnTo>
                  <a:lnTo>
                    <a:pt x="145" y="200"/>
                  </a:lnTo>
                  <a:lnTo>
                    <a:pt x="139" y="194"/>
                  </a:lnTo>
                  <a:lnTo>
                    <a:pt x="148" y="186"/>
                  </a:lnTo>
                  <a:cubicBezTo>
                    <a:pt x="154" y="180"/>
                    <a:pt x="157" y="175"/>
                    <a:pt x="157" y="170"/>
                  </a:cubicBezTo>
                  <a:cubicBezTo>
                    <a:pt x="157" y="164"/>
                    <a:pt x="155" y="159"/>
                    <a:pt x="150" y="154"/>
                  </a:cubicBezTo>
                  <a:lnTo>
                    <a:pt x="39" y="43"/>
                  </a:lnTo>
                  <a:cubicBezTo>
                    <a:pt x="37" y="41"/>
                    <a:pt x="34" y="39"/>
                    <a:pt x="30" y="39"/>
                  </a:cubicBezTo>
                  <a:cubicBezTo>
                    <a:pt x="28" y="39"/>
                    <a:pt x="25" y="41"/>
                    <a:pt x="22" y="44"/>
                  </a:cubicBezTo>
                  <a:lnTo>
                    <a:pt x="6" y="61"/>
                  </a:lnTo>
                  <a:lnTo>
                    <a:pt x="0" y="55"/>
                  </a:lnTo>
                  <a:lnTo>
                    <a:pt x="8" y="47"/>
                  </a:lnTo>
                  <a:cubicBezTo>
                    <a:pt x="16" y="39"/>
                    <a:pt x="20" y="32"/>
                    <a:pt x="22" y="26"/>
                  </a:cubicBezTo>
                  <a:cubicBezTo>
                    <a:pt x="24" y="18"/>
                    <a:pt x="24" y="11"/>
                    <a:pt x="22" y="4"/>
                  </a:cubicBez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6" name="Freeform 274"/>
            <p:cNvSpPr>
              <a:spLocks noEditPoints="1"/>
            </p:cNvSpPr>
            <p:nvPr/>
          </p:nvSpPr>
          <p:spPr bwMode="auto">
            <a:xfrm>
              <a:off x="3093" y="4976"/>
              <a:ext cx="38" cy="48"/>
            </a:xfrm>
            <a:custGeom>
              <a:avLst/>
              <a:gdLst>
                <a:gd name="T0" fmla="*/ 156 w 282"/>
                <a:gd name="T1" fmla="*/ 275 h 346"/>
                <a:gd name="T2" fmla="*/ 142 w 282"/>
                <a:gd name="T3" fmla="*/ 342 h 346"/>
                <a:gd name="T4" fmla="*/ 138 w 282"/>
                <a:gd name="T5" fmla="*/ 341 h 346"/>
                <a:gd name="T6" fmla="*/ 142 w 282"/>
                <a:gd name="T7" fmla="*/ 263 h 346"/>
                <a:gd name="T8" fmla="*/ 103 w 282"/>
                <a:gd name="T9" fmla="*/ 196 h 346"/>
                <a:gd name="T10" fmla="*/ 0 w 282"/>
                <a:gd name="T11" fmla="*/ 93 h 346"/>
                <a:gd name="T12" fmla="*/ 22 w 282"/>
                <a:gd name="T13" fmla="*/ 88 h 346"/>
                <a:gd name="T14" fmla="*/ 93 w 282"/>
                <a:gd name="T15" fmla="*/ 17 h 346"/>
                <a:gd name="T16" fmla="*/ 91 w 282"/>
                <a:gd name="T17" fmla="*/ 4 h 346"/>
                <a:gd name="T18" fmla="*/ 113 w 282"/>
                <a:gd name="T19" fmla="*/ 1 h 346"/>
                <a:gd name="T20" fmla="*/ 116 w 282"/>
                <a:gd name="T21" fmla="*/ 11 h 346"/>
                <a:gd name="T22" fmla="*/ 272 w 282"/>
                <a:gd name="T23" fmla="*/ 168 h 346"/>
                <a:gd name="T24" fmla="*/ 282 w 282"/>
                <a:gd name="T25" fmla="*/ 190 h 346"/>
                <a:gd name="T26" fmla="*/ 274 w 282"/>
                <a:gd name="T27" fmla="*/ 210 h 346"/>
                <a:gd name="T28" fmla="*/ 264 w 282"/>
                <a:gd name="T29" fmla="*/ 207 h 346"/>
                <a:gd name="T30" fmla="*/ 255 w 282"/>
                <a:gd name="T31" fmla="*/ 207 h 346"/>
                <a:gd name="T32" fmla="*/ 236 w 282"/>
                <a:gd name="T33" fmla="*/ 219 h 346"/>
                <a:gd name="T34" fmla="*/ 232 w 282"/>
                <a:gd name="T35" fmla="*/ 215 h 346"/>
                <a:gd name="T36" fmla="*/ 256 w 282"/>
                <a:gd name="T37" fmla="*/ 191 h 346"/>
                <a:gd name="T38" fmla="*/ 256 w 282"/>
                <a:gd name="T39" fmla="*/ 175 h 346"/>
                <a:gd name="T40" fmla="*/ 204 w 282"/>
                <a:gd name="T41" fmla="*/ 124 h 346"/>
                <a:gd name="T42" fmla="*/ 129 w 282"/>
                <a:gd name="T43" fmla="*/ 199 h 346"/>
                <a:gd name="T44" fmla="*/ 156 w 282"/>
                <a:gd name="T45" fmla="*/ 275 h 346"/>
                <a:gd name="T46" fmla="*/ 78 w 282"/>
                <a:gd name="T47" fmla="*/ 147 h 346"/>
                <a:gd name="T48" fmla="*/ 124 w 282"/>
                <a:gd name="T49" fmla="*/ 193 h 346"/>
                <a:gd name="T50" fmla="*/ 199 w 282"/>
                <a:gd name="T51" fmla="*/ 118 h 346"/>
                <a:gd name="T52" fmla="*/ 153 w 282"/>
                <a:gd name="T53" fmla="*/ 72 h 346"/>
                <a:gd name="T54" fmla="*/ 78 w 282"/>
                <a:gd name="T55" fmla="*/ 147 h 346"/>
                <a:gd name="T56" fmla="*/ 26 w 282"/>
                <a:gd name="T57" fmla="*/ 95 h 346"/>
                <a:gd name="T58" fmla="*/ 72 w 282"/>
                <a:gd name="T59" fmla="*/ 142 h 346"/>
                <a:gd name="T60" fmla="*/ 148 w 282"/>
                <a:gd name="T61" fmla="*/ 67 h 346"/>
                <a:gd name="T62" fmla="*/ 101 w 282"/>
                <a:gd name="T63" fmla="*/ 20 h 346"/>
                <a:gd name="T64" fmla="*/ 26 w 282"/>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346">
                  <a:moveTo>
                    <a:pt x="156" y="275"/>
                  </a:moveTo>
                  <a:cubicBezTo>
                    <a:pt x="156" y="298"/>
                    <a:pt x="151" y="320"/>
                    <a:pt x="142" y="342"/>
                  </a:cubicBezTo>
                  <a:cubicBezTo>
                    <a:pt x="139" y="346"/>
                    <a:pt x="138" y="346"/>
                    <a:pt x="138" y="341"/>
                  </a:cubicBezTo>
                  <a:cubicBezTo>
                    <a:pt x="145" y="308"/>
                    <a:pt x="147" y="282"/>
                    <a:pt x="142" y="263"/>
                  </a:cubicBezTo>
                  <a:cubicBezTo>
                    <a:pt x="136" y="238"/>
                    <a:pt x="123" y="216"/>
                    <a:pt x="103" y="196"/>
                  </a:cubicBezTo>
                  <a:lnTo>
                    <a:pt x="0" y="93"/>
                  </a:lnTo>
                  <a:lnTo>
                    <a:pt x="22" y="88"/>
                  </a:lnTo>
                  <a:lnTo>
                    <a:pt x="93" y="17"/>
                  </a:lnTo>
                  <a:lnTo>
                    <a:pt x="91" y="4"/>
                  </a:lnTo>
                  <a:lnTo>
                    <a:pt x="113" y="1"/>
                  </a:lnTo>
                  <a:cubicBezTo>
                    <a:pt x="120" y="0"/>
                    <a:pt x="120" y="3"/>
                    <a:pt x="116" y="11"/>
                  </a:cubicBezTo>
                  <a:lnTo>
                    <a:pt x="272" y="168"/>
                  </a:lnTo>
                  <a:cubicBezTo>
                    <a:pt x="279" y="174"/>
                    <a:pt x="282" y="182"/>
                    <a:pt x="282" y="190"/>
                  </a:cubicBezTo>
                  <a:cubicBezTo>
                    <a:pt x="282" y="198"/>
                    <a:pt x="280" y="204"/>
                    <a:pt x="274" y="210"/>
                  </a:cubicBezTo>
                  <a:cubicBezTo>
                    <a:pt x="272" y="212"/>
                    <a:pt x="268" y="211"/>
                    <a:pt x="264" y="207"/>
                  </a:cubicBezTo>
                  <a:cubicBezTo>
                    <a:pt x="262" y="205"/>
                    <a:pt x="259" y="205"/>
                    <a:pt x="255" y="207"/>
                  </a:cubicBezTo>
                  <a:lnTo>
                    <a:pt x="236" y="219"/>
                  </a:lnTo>
                  <a:cubicBezTo>
                    <a:pt x="231" y="220"/>
                    <a:pt x="230" y="219"/>
                    <a:pt x="232" y="215"/>
                  </a:cubicBezTo>
                  <a:lnTo>
                    <a:pt x="256" y="191"/>
                  </a:lnTo>
                  <a:cubicBezTo>
                    <a:pt x="261" y="186"/>
                    <a:pt x="261" y="180"/>
                    <a:pt x="256" y="175"/>
                  </a:cubicBezTo>
                  <a:lnTo>
                    <a:pt x="204" y="124"/>
                  </a:lnTo>
                  <a:lnTo>
                    <a:pt x="129" y="199"/>
                  </a:lnTo>
                  <a:cubicBezTo>
                    <a:pt x="147" y="221"/>
                    <a:pt x="156" y="247"/>
                    <a:pt x="156" y="275"/>
                  </a:cubicBezTo>
                  <a:close/>
                  <a:moveTo>
                    <a:pt x="78" y="147"/>
                  </a:moveTo>
                  <a:lnTo>
                    <a:pt x="124" y="193"/>
                  </a:lnTo>
                  <a:lnTo>
                    <a:pt x="199" y="118"/>
                  </a:lnTo>
                  <a:lnTo>
                    <a:pt x="153" y="72"/>
                  </a:lnTo>
                  <a:lnTo>
                    <a:pt x="78" y="147"/>
                  </a:lnTo>
                  <a:close/>
                  <a:moveTo>
                    <a:pt x="26" y="95"/>
                  </a:moveTo>
                  <a:lnTo>
                    <a:pt x="72" y="142"/>
                  </a:lnTo>
                  <a:lnTo>
                    <a:pt x="148" y="67"/>
                  </a:lnTo>
                  <a:lnTo>
                    <a:pt x="101" y="20"/>
                  </a:lnTo>
                  <a:lnTo>
                    <a:pt x="26"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7" name="Freeform 275"/>
            <p:cNvSpPr>
              <a:spLocks noEditPoints="1"/>
            </p:cNvSpPr>
            <p:nvPr/>
          </p:nvSpPr>
          <p:spPr bwMode="auto">
            <a:xfrm>
              <a:off x="3210" y="5088"/>
              <a:ext cx="83" cy="71"/>
            </a:xfrm>
            <a:custGeom>
              <a:avLst/>
              <a:gdLst>
                <a:gd name="T0" fmla="*/ 314 w 611"/>
                <a:gd name="T1" fmla="*/ 311 h 520"/>
                <a:gd name="T2" fmla="*/ 284 w 611"/>
                <a:gd name="T3" fmla="*/ 488 h 520"/>
                <a:gd name="T4" fmla="*/ 198 w 611"/>
                <a:gd name="T5" fmla="*/ 426 h 520"/>
                <a:gd name="T6" fmla="*/ 99 w 611"/>
                <a:gd name="T7" fmla="*/ 514 h 520"/>
                <a:gd name="T8" fmla="*/ 90 w 611"/>
                <a:gd name="T9" fmla="*/ 318 h 520"/>
                <a:gd name="T10" fmla="*/ 0 w 611"/>
                <a:gd name="T11" fmla="*/ 397 h 520"/>
                <a:gd name="T12" fmla="*/ 156 w 611"/>
                <a:gd name="T13" fmla="*/ 214 h 520"/>
                <a:gd name="T14" fmla="*/ 193 w 611"/>
                <a:gd name="T15" fmla="*/ 215 h 520"/>
                <a:gd name="T16" fmla="*/ 205 w 611"/>
                <a:gd name="T17" fmla="*/ 409 h 520"/>
                <a:gd name="T18" fmla="*/ 277 w 611"/>
                <a:gd name="T19" fmla="*/ 309 h 520"/>
                <a:gd name="T20" fmla="*/ 207 w 611"/>
                <a:gd name="T21" fmla="*/ 259 h 520"/>
                <a:gd name="T22" fmla="*/ 219 w 611"/>
                <a:gd name="T23" fmla="*/ 373 h 520"/>
                <a:gd name="T24" fmla="*/ 174 w 611"/>
                <a:gd name="T25" fmla="*/ 264 h 520"/>
                <a:gd name="T26" fmla="*/ 41 w 611"/>
                <a:gd name="T27" fmla="*/ 404 h 520"/>
                <a:gd name="T28" fmla="*/ 133 w 611"/>
                <a:gd name="T29" fmla="*/ 442 h 520"/>
                <a:gd name="T30" fmla="*/ 41 w 611"/>
                <a:gd name="T31" fmla="*/ 410 h 520"/>
                <a:gd name="T32" fmla="*/ 340 w 611"/>
                <a:gd name="T33" fmla="*/ 232 h 520"/>
                <a:gd name="T34" fmla="*/ 414 w 611"/>
                <a:gd name="T35" fmla="*/ 369 h 520"/>
                <a:gd name="T36" fmla="*/ 348 w 611"/>
                <a:gd name="T37" fmla="*/ 264 h 520"/>
                <a:gd name="T38" fmla="*/ 288 w 611"/>
                <a:gd name="T39" fmla="*/ 177 h 520"/>
                <a:gd name="T40" fmla="*/ 342 w 611"/>
                <a:gd name="T41" fmla="*/ 71 h 520"/>
                <a:gd name="T42" fmla="*/ 333 w 611"/>
                <a:gd name="T43" fmla="*/ 31 h 520"/>
                <a:gd name="T44" fmla="*/ 352 w 611"/>
                <a:gd name="T45" fmla="*/ 57 h 520"/>
                <a:gd name="T46" fmla="*/ 430 w 611"/>
                <a:gd name="T47" fmla="*/ 35 h 520"/>
                <a:gd name="T48" fmla="*/ 461 w 611"/>
                <a:gd name="T49" fmla="*/ 3 h 520"/>
                <a:gd name="T50" fmla="*/ 386 w 611"/>
                <a:gd name="T51" fmla="*/ 90 h 520"/>
                <a:gd name="T52" fmla="*/ 454 w 611"/>
                <a:gd name="T53" fmla="*/ 66 h 520"/>
                <a:gd name="T54" fmla="*/ 479 w 611"/>
                <a:gd name="T55" fmla="*/ 72 h 520"/>
                <a:gd name="T56" fmla="*/ 577 w 611"/>
                <a:gd name="T57" fmla="*/ 150 h 520"/>
                <a:gd name="T58" fmla="*/ 564 w 611"/>
                <a:gd name="T59" fmla="*/ 104 h 520"/>
                <a:gd name="T60" fmla="*/ 591 w 611"/>
                <a:gd name="T61" fmla="*/ 137 h 520"/>
                <a:gd name="T62" fmla="*/ 611 w 611"/>
                <a:gd name="T63" fmla="*/ 151 h 520"/>
                <a:gd name="T64" fmla="*/ 505 w 611"/>
                <a:gd name="T65" fmla="*/ 177 h 520"/>
                <a:gd name="T66" fmla="*/ 491 w 611"/>
                <a:gd name="T67" fmla="*/ 284 h 520"/>
                <a:gd name="T68" fmla="*/ 375 w 611"/>
                <a:gd name="T69" fmla="*/ 101 h 520"/>
                <a:gd name="T70" fmla="*/ 334 w 611"/>
                <a:gd name="T71" fmla="*/ 226 h 520"/>
                <a:gd name="T72" fmla="*/ 375 w 611"/>
                <a:gd name="T73" fmla="*/ 169 h 520"/>
                <a:gd name="T74" fmla="*/ 400 w 611"/>
                <a:gd name="T75" fmla="*/ 177 h 520"/>
                <a:gd name="T76" fmla="*/ 459 w 611"/>
                <a:gd name="T77" fmla="*/ 270 h 520"/>
                <a:gd name="T78" fmla="*/ 433 w 611"/>
                <a:gd name="T79" fmla="*/ 278 h 520"/>
                <a:gd name="T80" fmla="*/ 408 w 611"/>
                <a:gd name="T81" fmla="*/ 286 h 520"/>
                <a:gd name="T82" fmla="*/ 438 w 611"/>
                <a:gd name="T83" fmla="*/ 246 h 520"/>
                <a:gd name="T84" fmla="*/ 340 w 611"/>
                <a:gd name="T85" fmla="*/ 232 h 520"/>
                <a:gd name="T86" fmla="*/ 362 w 611"/>
                <a:gd name="T87" fmla="*/ 27 h 520"/>
                <a:gd name="T88" fmla="*/ 415 w 611"/>
                <a:gd name="T89" fmla="*/ 12 h 520"/>
                <a:gd name="T90" fmla="*/ 402 w 611"/>
                <a:gd name="T91" fmla="*/ 2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1" h="520">
                  <a:moveTo>
                    <a:pt x="308" y="304"/>
                  </a:moveTo>
                  <a:cubicBezTo>
                    <a:pt x="314" y="304"/>
                    <a:pt x="316" y="306"/>
                    <a:pt x="314" y="311"/>
                  </a:cubicBezTo>
                  <a:lnTo>
                    <a:pt x="210" y="414"/>
                  </a:lnTo>
                  <a:lnTo>
                    <a:pt x="284" y="488"/>
                  </a:lnTo>
                  <a:cubicBezTo>
                    <a:pt x="283" y="503"/>
                    <a:pt x="279" y="507"/>
                    <a:pt x="273" y="501"/>
                  </a:cubicBezTo>
                  <a:lnTo>
                    <a:pt x="198" y="426"/>
                  </a:lnTo>
                  <a:lnTo>
                    <a:pt x="105" y="520"/>
                  </a:lnTo>
                  <a:lnTo>
                    <a:pt x="99" y="514"/>
                  </a:lnTo>
                  <a:lnTo>
                    <a:pt x="193" y="421"/>
                  </a:lnTo>
                  <a:lnTo>
                    <a:pt x="90" y="318"/>
                  </a:lnTo>
                  <a:lnTo>
                    <a:pt x="6" y="403"/>
                  </a:lnTo>
                  <a:lnTo>
                    <a:pt x="0" y="397"/>
                  </a:lnTo>
                  <a:lnTo>
                    <a:pt x="156" y="241"/>
                  </a:lnTo>
                  <a:lnTo>
                    <a:pt x="156" y="214"/>
                  </a:lnTo>
                  <a:lnTo>
                    <a:pt x="187" y="209"/>
                  </a:lnTo>
                  <a:cubicBezTo>
                    <a:pt x="193" y="208"/>
                    <a:pt x="195" y="211"/>
                    <a:pt x="193" y="215"/>
                  </a:cubicBezTo>
                  <a:lnTo>
                    <a:pt x="102" y="306"/>
                  </a:lnTo>
                  <a:lnTo>
                    <a:pt x="205" y="409"/>
                  </a:lnTo>
                  <a:lnTo>
                    <a:pt x="277" y="336"/>
                  </a:lnTo>
                  <a:lnTo>
                    <a:pt x="277" y="309"/>
                  </a:lnTo>
                  <a:lnTo>
                    <a:pt x="308" y="304"/>
                  </a:lnTo>
                  <a:close/>
                  <a:moveTo>
                    <a:pt x="207" y="259"/>
                  </a:moveTo>
                  <a:cubicBezTo>
                    <a:pt x="217" y="259"/>
                    <a:pt x="214" y="264"/>
                    <a:pt x="200" y="274"/>
                  </a:cubicBezTo>
                  <a:cubicBezTo>
                    <a:pt x="209" y="309"/>
                    <a:pt x="216" y="342"/>
                    <a:pt x="219" y="373"/>
                  </a:cubicBezTo>
                  <a:cubicBezTo>
                    <a:pt x="217" y="377"/>
                    <a:pt x="216" y="377"/>
                    <a:pt x="214" y="374"/>
                  </a:cubicBezTo>
                  <a:cubicBezTo>
                    <a:pt x="204" y="336"/>
                    <a:pt x="191" y="299"/>
                    <a:pt x="174" y="264"/>
                  </a:cubicBezTo>
                  <a:lnTo>
                    <a:pt x="207" y="259"/>
                  </a:lnTo>
                  <a:close/>
                  <a:moveTo>
                    <a:pt x="41" y="404"/>
                  </a:moveTo>
                  <a:cubicBezTo>
                    <a:pt x="80" y="399"/>
                    <a:pt x="110" y="405"/>
                    <a:pt x="128" y="424"/>
                  </a:cubicBezTo>
                  <a:cubicBezTo>
                    <a:pt x="136" y="432"/>
                    <a:pt x="138" y="438"/>
                    <a:pt x="133" y="442"/>
                  </a:cubicBezTo>
                  <a:cubicBezTo>
                    <a:pt x="130" y="446"/>
                    <a:pt x="125" y="446"/>
                    <a:pt x="119" y="442"/>
                  </a:cubicBezTo>
                  <a:cubicBezTo>
                    <a:pt x="97" y="422"/>
                    <a:pt x="71" y="412"/>
                    <a:pt x="41" y="410"/>
                  </a:cubicBezTo>
                  <a:cubicBezTo>
                    <a:pt x="36" y="409"/>
                    <a:pt x="36" y="407"/>
                    <a:pt x="41" y="404"/>
                  </a:cubicBezTo>
                  <a:close/>
                  <a:moveTo>
                    <a:pt x="340" y="232"/>
                  </a:moveTo>
                  <a:lnTo>
                    <a:pt x="358" y="250"/>
                  </a:lnTo>
                  <a:cubicBezTo>
                    <a:pt x="389" y="281"/>
                    <a:pt x="407" y="320"/>
                    <a:pt x="414" y="369"/>
                  </a:cubicBezTo>
                  <a:cubicBezTo>
                    <a:pt x="413" y="373"/>
                    <a:pt x="411" y="374"/>
                    <a:pt x="408" y="370"/>
                  </a:cubicBezTo>
                  <a:cubicBezTo>
                    <a:pt x="396" y="327"/>
                    <a:pt x="375" y="292"/>
                    <a:pt x="348" y="264"/>
                  </a:cubicBezTo>
                  <a:lnTo>
                    <a:pt x="265" y="182"/>
                  </a:lnTo>
                  <a:lnTo>
                    <a:pt x="288" y="177"/>
                  </a:lnTo>
                  <a:lnTo>
                    <a:pt x="369" y="96"/>
                  </a:lnTo>
                  <a:cubicBezTo>
                    <a:pt x="359" y="88"/>
                    <a:pt x="350" y="79"/>
                    <a:pt x="342" y="71"/>
                  </a:cubicBezTo>
                  <a:lnTo>
                    <a:pt x="315" y="44"/>
                  </a:lnTo>
                  <a:lnTo>
                    <a:pt x="333" y="31"/>
                  </a:lnTo>
                  <a:cubicBezTo>
                    <a:pt x="340" y="28"/>
                    <a:pt x="342" y="33"/>
                    <a:pt x="340" y="45"/>
                  </a:cubicBezTo>
                  <a:lnTo>
                    <a:pt x="352" y="57"/>
                  </a:lnTo>
                  <a:cubicBezTo>
                    <a:pt x="360" y="65"/>
                    <a:pt x="370" y="75"/>
                    <a:pt x="381" y="84"/>
                  </a:cubicBezTo>
                  <a:lnTo>
                    <a:pt x="430" y="35"/>
                  </a:lnTo>
                  <a:lnTo>
                    <a:pt x="430" y="7"/>
                  </a:lnTo>
                  <a:lnTo>
                    <a:pt x="461" y="3"/>
                  </a:lnTo>
                  <a:cubicBezTo>
                    <a:pt x="467" y="2"/>
                    <a:pt x="470" y="4"/>
                    <a:pt x="467" y="9"/>
                  </a:cubicBezTo>
                  <a:lnTo>
                    <a:pt x="386" y="90"/>
                  </a:lnTo>
                  <a:cubicBezTo>
                    <a:pt x="425" y="121"/>
                    <a:pt x="458" y="142"/>
                    <a:pt x="486" y="152"/>
                  </a:cubicBezTo>
                  <a:cubicBezTo>
                    <a:pt x="478" y="123"/>
                    <a:pt x="468" y="94"/>
                    <a:pt x="454" y="66"/>
                  </a:cubicBezTo>
                  <a:lnTo>
                    <a:pt x="479" y="58"/>
                  </a:lnTo>
                  <a:cubicBezTo>
                    <a:pt x="489" y="55"/>
                    <a:pt x="489" y="60"/>
                    <a:pt x="479" y="72"/>
                  </a:cubicBezTo>
                  <a:cubicBezTo>
                    <a:pt x="489" y="101"/>
                    <a:pt x="497" y="130"/>
                    <a:pt x="502" y="158"/>
                  </a:cubicBezTo>
                  <a:cubicBezTo>
                    <a:pt x="533" y="163"/>
                    <a:pt x="558" y="161"/>
                    <a:pt x="577" y="150"/>
                  </a:cubicBezTo>
                  <a:cubicBezTo>
                    <a:pt x="581" y="147"/>
                    <a:pt x="583" y="144"/>
                    <a:pt x="581" y="139"/>
                  </a:cubicBezTo>
                  <a:lnTo>
                    <a:pt x="564" y="104"/>
                  </a:lnTo>
                  <a:cubicBezTo>
                    <a:pt x="564" y="100"/>
                    <a:pt x="566" y="99"/>
                    <a:pt x="569" y="102"/>
                  </a:cubicBezTo>
                  <a:lnTo>
                    <a:pt x="591" y="137"/>
                  </a:lnTo>
                  <a:cubicBezTo>
                    <a:pt x="595" y="141"/>
                    <a:pt x="599" y="143"/>
                    <a:pt x="602" y="142"/>
                  </a:cubicBezTo>
                  <a:cubicBezTo>
                    <a:pt x="608" y="143"/>
                    <a:pt x="611" y="146"/>
                    <a:pt x="611" y="151"/>
                  </a:cubicBezTo>
                  <a:cubicBezTo>
                    <a:pt x="611" y="154"/>
                    <a:pt x="608" y="157"/>
                    <a:pt x="604" y="160"/>
                  </a:cubicBezTo>
                  <a:cubicBezTo>
                    <a:pt x="579" y="178"/>
                    <a:pt x="546" y="183"/>
                    <a:pt x="505" y="177"/>
                  </a:cubicBezTo>
                  <a:cubicBezTo>
                    <a:pt x="508" y="215"/>
                    <a:pt x="505" y="252"/>
                    <a:pt x="497" y="286"/>
                  </a:cubicBezTo>
                  <a:cubicBezTo>
                    <a:pt x="493" y="289"/>
                    <a:pt x="492" y="288"/>
                    <a:pt x="491" y="284"/>
                  </a:cubicBezTo>
                  <a:cubicBezTo>
                    <a:pt x="496" y="248"/>
                    <a:pt x="496" y="211"/>
                    <a:pt x="490" y="173"/>
                  </a:cubicBezTo>
                  <a:cubicBezTo>
                    <a:pt x="454" y="159"/>
                    <a:pt x="416" y="135"/>
                    <a:pt x="375" y="101"/>
                  </a:cubicBezTo>
                  <a:lnTo>
                    <a:pt x="292" y="184"/>
                  </a:lnTo>
                  <a:lnTo>
                    <a:pt x="334" y="226"/>
                  </a:lnTo>
                  <a:lnTo>
                    <a:pt x="376" y="184"/>
                  </a:lnTo>
                  <a:lnTo>
                    <a:pt x="375" y="169"/>
                  </a:lnTo>
                  <a:lnTo>
                    <a:pt x="398" y="164"/>
                  </a:lnTo>
                  <a:cubicBezTo>
                    <a:pt x="408" y="160"/>
                    <a:pt x="408" y="164"/>
                    <a:pt x="400" y="177"/>
                  </a:cubicBezTo>
                  <a:cubicBezTo>
                    <a:pt x="420" y="198"/>
                    <a:pt x="437" y="218"/>
                    <a:pt x="452" y="238"/>
                  </a:cubicBezTo>
                  <a:cubicBezTo>
                    <a:pt x="460" y="249"/>
                    <a:pt x="463" y="259"/>
                    <a:pt x="459" y="270"/>
                  </a:cubicBezTo>
                  <a:cubicBezTo>
                    <a:pt x="455" y="280"/>
                    <a:pt x="451" y="283"/>
                    <a:pt x="446" y="278"/>
                  </a:cubicBezTo>
                  <a:cubicBezTo>
                    <a:pt x="444" y="275"/>
                    <a:pt x="439" y="275"/>
                    <a:pt x="433" y="278"/>
                  </a:cubicBezTo>
                  <a:lnTo>
                    <a:pt x="410" y="290"/>
                  </a:lnTo>
                  <a:cubicBezTo>
                    <a:pt x="408" y="290"/>
                    <a:pt x="407" y="288"/>
                    <a:pt x="408" y="286"/>
                  </a:cubicBezTo>
                  <a:lnTo>
                    <a:pt x="436" y="266"/>
                  </a:lnTo>
                  <a:cubicBezTo>
                    <a:pt x="443" y="260"/>
                    <a:pt x="443" y="254"/>
                    <a:pt x="438" y="246"/>
                  </a:cubicBezTo>
                  <a:cubicBezTo>
                    <a:pt x="424" y="227"/>
                    <a:pt x="407" y="207"/>
                    <a:pt x="386" y="185"/>
                  </a:cubicBezTo>
                  <a:lnTo>
                    <a:pt x="340" y="232"/>
                  </a:lnTo>
                  <a:close/>
                  <a:moveTo>
                    <a:pt x="402" y="25"/>
                  </a:moveTo>
                  <a:cubicBezTo>
                    <a:pt x="391" y="21"/>
                    <a:pt x="378" y="22"/>
                    <a:pt x="362" y="27"/>
                  </a:cubicBezTo>
                  <a:cubicBezTo>
                    <a:pt x="358" y="28"/>
                    <a:pt x="357" y="27"/>
                    <a:pt x="358" y="23"/>
                  </a:cubicBezTo>
                  <a:cubicBezTo>
                    <a:pt x="384" y="4"/>
                    <a:pt x="403" y="0"/>
                    <a:pt x="415" y="12"/>
                  </a:cubicBezTo>
                  <a:cubicBezTo>
                    <a:pt x="419" y="16"/>
                    <a:pt x="419" y="19"/>
                    <a:pt x="415" y="23"/>
                  </a:cubicBezTo>
                  <a:cubicBezTo>
                    <a:pt x="412" y="26"/>
                    <a:pt x="408" y="27"/>
                    <a:pt x="402" y="25"/>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8" name="Freeform 276"/>
            <p:cNvSpPr>
              <a:spLocks noEditPoints="1"/>
            </p:cNvSpPr>
            <p:nvPr/>
          </p:nvSpPr>
          <p:spPr bwMode="auto">
            <a:xfrm>
              <a:off x="3276" y="5056"/>
              <a:ext cx="43" cy="47"/>
            </a:xfrm>
            <a:custGeom>
              <a:avLst/>
              <a:gdLst>
                <a:gd name="T0" fmla="*/ 108 w 314"/>
                <a:gd name="T1" fmla="*/ 184 h 343"/>
                <a:gd name="T2" fmla="*/ 90 w 314"/>
                <a:gd name="T3" fmla="*/ 151 h 343"/>
                <a:gd name="T4" fmla="*/ 57 w 314"/>
                <a:gd name="T5" fmla="*/ 133 h 343"/>
                <a:gd name="T6" fmla="*/ 27 w 314"/>
                <a:gd name="T7" fmla="*/ 147 h 343"/>
                <a:gd name="T8" fmla="*/ 13 w 314"/>
                <a:gd name="T9" fmla="*/ 171 h 343"/>
                <a:gd name="T10" fmla="*/ 21 w 314"/>
                <a:gd name="T11" fmla="*/ 194 h 343"/>
                <a:gd name="T12" fmla="*/ 33 w 314"/>
                <a:gd name="T13" fmla="*/ 201 h 343"/>
                <a:gd name="T14" fmla="*/ 44 w 314"/>
                <a:gd name="T15" fmla="*/ 205 h 343"/>
                <a:gd name="T16" fmla="*/ 48 w 314"/>
                <a:gd name="T17" fmla="*/ 214 h 343"/>
                <a:gd name="T18" fmla="*/ 44 w 314"/>
                <a:gd name="T19" fmla="*/ 223 h 343"/>
                <a:gd name="T20" fmla="*/ 31 w 314"/>
                <a:gd name="T21" fmla="*/ 228 h 343"/>
                <a:gd name="T22" fmla="*/ 18 w 314"/>
                <a:gd name="T23" fmla="*/ 221 h 343"/>
                <a:gd name="T24" fmla="*/ 3 w 314"/>
                <a:gd name="T25" fmla="*/ 178 h 343"/>
                <a:gd name="T26" fmla="*/ 22 w 314"/>
                <a:gd name="T27" fmla="*/ 138 h 343"/>
                <a:gd name="T28" fmla="*/ 65 w 314"/>
                <a:gd name="T29" fmla="*/ 117 h 343"/>
                <a:gd name="T30" fmla="*/ 104 w 314"/>
                <a:gd name="T31" fmla="*/ 134 h 343"/>
                <a:gd name="T32" fmla="*/ 120 w 314"/>
                <a:gd name="T33" fmla="*/ 161 h 343"/>
                <a:gd name="T34" fmla="*/ 126 w 314"/>
                <a:gd name="T35" fmla="*/ 198 h 343"/>
                <a:gd name="T36" fmla="*/ 126 w 314"/>
                <a:gd name="T37" fmla="*/ 281 h 343"/>
                <a:gd name="T38" fmla="*/ 131 w 314"/>
                <a:gd name="T39" fmla="*/ 319 h 343"/>
                <a:gd name="T40" fmla="*/ 185 w 314"/>
                <a:gd name="T41" fmla="*/ 265 h 343"/>
                <a:gd name="T42" fmla="*/ 193 w 314"/>
                <a:gd name="T43" fmla="*/ 245 h 343"/>
                <a:gd name="T44" fmla="*/ 181 w 314"/>
                <a:gd name="T45" fmla="*/ 218 h 343"/>
                <a:gd name="T46" fmla="*/ 186 w 314"/>
                <a:gd name="T47" fmla="*/ 213 h 343"/>
                <a:gd name="T48" fmla="*/ 220 w 314"/>
                <a:gd name="T49" fmla="*/ 258 h 343"/>
                <a:gd name="T50" fmla="*/ 135 w 314"/>
                <a:gd name="T51" fmla="*/ 343 h 343"/>
                <a:gd name="T52" fmla="*/ 123 w 314"/>
                <a:gd name="T53" fmla="*/ 331 h 343"/>
                <a:gd name="T54" fmla="*/ 117 w 314"/>
                <a:gd name="T55" fmla="*/ 295 h 343"/>
                <a:gd name="T56" fmla="*/ 115 w 314"/>
                <a:gd name="T57" fmla="*/ 237 h 343"/>
                <a:gd name="T58" fmla="*/ 108 w 314"/>
                <a:gd name="T59" fmla="*/ 184 h 343"/>
                <a:gd name="T60" fmla="*/ 134 w 314"/>
                <a:gd name="T61" fmla="*/ 63 h 343"/>
                <a:gd name="T62" fmla="*/ 159 w 314"/>
                <a:gd name="T63" fmla="*/ 102 h 343"/>
                <a:gd name="T64" fmla="*/ 197 w 314"/>
                <a:gd name="T65" fmla="*/ 125 h 343"/>
                <a:gd name="T66" fmla="*/ 228 w 314"/>
                <a:gd name="T67" fmla="*/ 116 h 343"/>
                <a:gd name="T68" fmla="*/ 239 w 314"/>
                <a:gd name="T69" fmla="*/ 79 h 343"/>
                <a:gd name="T70" fmla="*/ 225 w 314"/>
                <a:gd name="T71" fmla="*/ 45 h 343"/>
                <a:gd name="T72" fmla="*/ 182 w 314"/>
                <a:gd name="T73" fmla="*/ 17 h 343"/>
                <a:gd name="T74" fmla="*/ 145 w 314"/>
                <a:gd name="T75" fmla="*/ 28 h 343"/>
                <a:gd name="T76" fmla="*/ 134 w 314"/>
                <a:gd name="T77" fmla="*/ 63 h 343"/>
                <a:gd name="T78" fmla="*/ 249 w 314"/>
                <a:gd name="T79" fmla="*/ 97 h 343"/>
                <a:gd name="T80" fmla="*/ 234 w 314"/>
                <a:gd name="T81" fmla="*/ 127 h 343"/>
                <a:gd name="T82" fmla="*/ 192 w 314"/>
                <a:gd name="T83" fmla="*/ 144 h 343"/>
                <a:gd name="T84" fmla="*/ 145 w 314"/>
                <a:gd name="T85" fmla="*/ 119 h 343"/>
                <a:gd name="T86" fmla="*/ 120 w 314"/>
                <a:gd name="T87" fmla="*/ 70 h 343"/>
                <a:gd name="T88" fmla="*/ 139 w 314"/>
                <a:gd name="T89" fmla="*/ 22 h 343"/>
                <a:gd name="T90" fmla="*/ 193 w 314"/>
                <a:gd name="T91" fmla="*/ 4 h 343"/>
                <a:gd name="T92" fmla="*/ 259 w 314"/>
                <a:gd name="T93" fmla="*/ 44 h 343"/>
                <a:gd name="T94" fmla="*/ 307 w 314"/>
                <a:gd name="T95" fmla="*/ 123 h 343"/>
                <a:gd name="T96" fmla="*/ 291 w 314"/>
                <a:gd name="T97" fmla="*/ 190 h 343"/>
                <a:gd name="T98" fmla="*/ 265 w 314"/>
                <a:gd name="T99" fmla="*/ 206 h 343"/>
                <a:gd name="T100" fmla="*/ 242 w 314"/>
                <a:gd name="T101" fmla="*/ 199 h 343"/>
                <a:gd name="T102" fmla="*/ 236 w 314"/>
                <a:gd name="T103" fmla="*/ 190 h 343"/>
                <a:gd name="T104" fmla="*/ 241 w 314"/>
                <a:gd name="T105" fmla="*/ 178 h 343"/>
                <a:gd name="T106" fmla="*/ 252 w 314"/>
                <a:gd name="T107" fmla="*/ 175 h 343"/>
                <a:gd name="T108" fmla="*/ 264 w 314"/>
                <a:gd name="T109" fmla="*/ 183 h 343"/>
                <a:gd name="T110" fmla="*/ 270 w 314"/>
                <a:gd name="T111" fmla="*/ 188 h 343"/>
                <a:gd name="T112" fmla="*/ 276 w 314"/>
                <a:gd name="T113" fmla="*/ 189 h 343"/>
                <a:gd name="T114" fmla="*/ 279 w 314"/>
                <a:gd name="T115" fmla="*/ 188 h 343"/>
                <a:gd name="T116" fmla="*/ 286 w 314"/>
                <a:gd name="T117" fmla="*/ 183 h 343"/>
                <a:gd name="T118" fmla="*/ 294 w 314"/>
                <a:gd name="T119" fmla="*/ 138 h 343"/>
                <a:gd name="T120" fmla="*/ 245 w 314"/>
                <a:gd name="T121" fmla="*/ 65 h 343"/>
                <a:gd name="T122" fmla="*/ 249 w 314"/>
                <a:gd name="T123" fmla="*/ 9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343">
                  <a:moveTo>
                    <a:pt x="108" y="184"/>
                  </a:moveTo>
                  <a:cubicBezTo>
                    <a:pt x="104" y="170"/>
                    <a:pt x="98" y="159"/>
                    <a:pt x="90" y="151"/>
                  </a:cubicBezTo>
                  <a:cubicBezTo>
                    <a:pt x="79" y="140"/>
                    <a:pt x="68" y="134"/>
                    <a:pt x="57" y="133"/>
                  </a:cubicBezTo>
                  <a:cubicBezTo>
                    <a:pt x="47" y="132"/>
                    <a:pt x="36" y="137"/>
                    <a:pt x="27" y="147"/>
                  </a:cubicBezTo>
                  <a:cubicBezTo>
                    <a:pt x="19" y="155"/>
                    <a:pt x="14" y="163"/>
                    <a:pt x="13" y="171"/>
                  </a:cubicBezTo>
                  <a:cubicBezTo>
                    <a:pt x="12" y="180"/>
                    <a:pt x="14" y="188"/>
                    <a:pt x="21" y="194"/>
                  </a:cubicBezTo>
                  <a:cubicBezTo>
                    <a:pt x="25" y="198"/>
                    <a:pt x="29" y="200"/>
                    <a:pt x="33" y="201"/>
                  </a:cubicBezTo>
                  <a:cubicBezTo>
                    <a:pt x="38" y="201"/>
                    <a:pt x="42" y="202"/>
                    <a:pt x="44" y="205"/>
                  </a:cubicBezTo>
                  <a:cubicBezTo>
                    <a:pt x="47" y="208"/>
                    <a:pt x="48" y="211"/>
                    <a:pt x="48" y="214"/>
                  </a:cubicBezTo>
                  <a:cubicBezTo>
                    <a:pt x="48" y="217"/>
                    <a:pt x="47" y="220"/>
                    <a:pt x="44" y="223"/>
                  </a:cubicBezTo>
                  <a:cubicBezTo>
                    <a:pt x="40" y="227"/>
                    <a:pt x="36" y="228"/>
                    <a:pt x="31" y="228"/>
                  </a:cubicBezTo>
                  <a:cubicBezTo>
                    <a:pt x="28" y="228"/>
                    <a:pt x="23" y="226"/>
                    <a:pt x="18" y="221"/>
                  </a:cubicBezTo>
                  <a:cubicBezTo>
                    <a:pt x="6" y="208"/>
                    <a:pt x="0" y="194"/>
                    <a:pt x="3" y="178"/>
                  </a:cubicBezTo>
                  <a:cubicBezTo>
                    <a:pt x="5" y="162"/>
                    <a:pt x="12" y="149"/>
                    <a:pt x="22" y="138"/>
                  </a:cubicBezTo>
                  <a:cubicBezTo>
                    <a:pt x="37" y="124"/>
                    <a:pt x="51" y="117"/>
                    <a:pt x="65" y="117"/>
                  </a:cubicBezTo>
                  <a:cubicBezTo>
                    <a:pt x="80" y="118"/>
                    <a:pt x="93" y="124"/>
                    <a:pt x="104" y="134"/>
                  </a:cubicBezTo>
                  <a:cubicBezTo>
                    <a:pt x="110" y="141"/>
                    <a:pt x="116" y="150"/>
                    <a:pt x="120" y="161"/>
                  </a:cubicBezTo>
                  <a:cubicBezTo>
                    <a:pt x="124" y="173"/>
                    <a:pt x="126" y="185"/>
                    <a:pt x="126" y="198"/>
                  </a:cubicBezTo>
                  <a:cubicBezTo>
                    <a:pt x="125" y="240"/>
                    <a:pt x="125" y="268"/>
                    <a:pt x="126" y="281"/>
                  </a:cubicBezTo>
                  <a:cubicBezTo>
                    <a:pt x="127" y="299"/>
                    <a:pt x="129" y="312"/>
                    <a:pt x="131" y="319"/>
                  </a:cubicBezTo>
                  <a:lnTo>
                    <a:pt x="185" y="265"/>
                  </a:lnTo>
                  <a:cubicBezTo>
                    <a:pt x="191" y="260"/>
                    <a:pt x="193" y="253"/>
                    <a:pt x="193" y="245"/>
                  </a:cubicBezTo>
                  <a:cubicBezTo>
                    <a:pt x="192" y="237"/>
                    <a:pt x="188" y="228"/>
                    <a:pt x="181" y="218"/>
                  </a:cubicBezTo>
                  <a:lnTo>
                    <a:pt x="186" y="213"/>
                  </a:lnTo>
                  <a:lnTo>
                    <a:pt x="220" y="258"/>
                  </a:lnTo>
                  <a:lnTo>
                    <a:pt x="135" y="343"/>
                  </a:lnTo>
                  <a:lnTo>
                    <a:pt x="123" y="331"/>
                  </a:lnTo>
                  <a:cubicBezTo>
                    <a:pt x="120" y="321"/>
                    <a:pt x="118" y="309"/>
                    <a:pt x="117" y="295"/>
                  </a:cubicBezTo>
                  <a:cubicBezTo>
                    <a:pt x="115" y="283"/>
                    <a:pt x="115" y="264"/>
                    <a:pt x="115" y="237"/>
                  </a:cubicBezTo>
                  <a:cubicBezTo>
                    <a:pt x="115" y="216"/>
                    <a:pt x="113" y="198"/>
                    <a:pt x="108" y="184"/>
                  </a:cubicBezTo>
                  <a:close/>
                  <a:moveTo>
                    <a:pt x="134" y="63"/>
                  </a:moveTo>
                  <a:cubicBezTo>
                    <a:pt x="138" y="76"/>
                    <a:pt x="146" y="89"/>
                    <a:pt x="159" y="102"/>
                  </a:cubicBezTo>
                  <a:cubicBezTo>
                    <a:pt x="173" y="116"/>
                    <a:pt x="185" y="123"/>
                    <a:pt x="197" y="125"/>
                  </a:cubicBezTo>
                  <a:cubicBezTo>
                    <a:pt x="210" y="127"/>
                    <a:pt x="220" y="124"/>
                    <a:pt x="228" y="116"/>
                  </a:cubicBezTo>
                  <a:cubicBezTo>
                    <a:pt x="237" y="107"/>
                    <a:pt x="241" y="95"/>
                    <a:pt x="239" y="79"/>
                  </a:cubicBezTo>
                  <a:cubicBezTo>
                    <a:pt x="237" y="64"/>
                    <a:pt x="233" y="53"/>
                    <a:pt x="225" y="45"/>
                  </a:cubicBezTo>
                  <a:cubicBezTo>
                    <a:pt x="211" y="31"/>
                    <a:pt x="196" y="21"/>
                    <a:pt x="182" y="17"/>
                  </a:cubicBezTo>
                  <a:cubicBezTo>
                    <a:pt x="169" y="13"/>
                    <a:pt x="156" y="17"/>
                    <a:pt x="145" y="28"/>
                  </a:cubicBezTo>
                  <a:cubicBezTo>
                    <a:pt x="135" y="38"/>
                    <a:pt x="131" y="50"/>
                    <a:pt x="134" y="63"/>
                  </a:cubicBezTo>
                  <a:close/>
                  <a:moveTo>
                    <a:pt x="249" y="97"/>
                  </a:moveTo>
                  <a:cubicBezTo>
                    <a:pt x="248" y="108"/>
                    <a:pt x="243" y="118"/>
                    <a:pt x="234" y="127"/>
                  </a:cubicBezTo>
                  <a:cubicBezTo>
                    <a:pt x="222" y="139"/>
                    <a:pt x="208" y="144"/>
                    <a:pt x="192" y="144"/>
                  </a:cubicBezTo>
                  <a:cubicBezTo>
                    <a:pt x="178" y="144"/>
                    <a:pt x="162" y="136"/>
                    <a:pt x="145" y="119"/>
                  </a:cubicBezTo>
                  <a:cubicBezTo>
                    <a:pt x="130" y="104"/>
                    <a:pt x="122" y="88"/>
                    <a:pt x="120" y="70"/>
                  </a:cubicBezTo>
                  <a:cubicBezTo>
                    <a:pt x="118" y="52"/>
                    <a:pt x="124" y="36"/>
                    <a:pt x="139" y="22"/>
                  </a:cubicBezTo>
                  <a:cubicBezTo>
                    <a:pt x="154" y="6"/>
                    <a:pt x="172" y="0"/>
                    <a:pt x="193" y="4"/>
                  </a:cubicBezTo>
                  <a:cubicBezTo>
                    <a:pt x="214" y="8"/>
                    <a:pt x="236" y="21"/>
                    <a:pt x="259" y="44"/>
                  </a:cubicBezTo>
                  <a:cubicBezTo>
                    <a:pt x="285" y="70"/>
                    <a:pt x="301" y="96"/>
                    <a:pt x="307" y="123"/>
                  </a:cubicBezTo>
                  <a:cubicBezTo>
                    <a:pt x="314" y="150"/>
                    <a:pt x="309" y="173"/>
                    <a:pt x="291" y="190"/>
                  </a:cubicBezTo>
                  <a:cubicBezTo>
                    <a:pt x="283" y="198"/>
                    <a:pt x="274" y="203"/>
                    <a:pt x="265" y="206"/>
                  </a:cubicBezTo>
                  <a:cubicBezTo>
                    <a:pt x="256" y="208"/>
                    <a:pt x="248" y="206"/>
                    <a:pt x="242" y="199"/>
                  </a:cubicBezTo>
                  <a:cubicBezTo>
                    <a:pt x="239" y="197"/>
                    <a:pt x="237" y="194"/>
                    <a:pt x="236" y="190"/>
                  </a:cubicBezTo>
                  <a:cubicBezTo>
                    <a:pt x="236" y="186"/>
                    <a:pt x="237" y="182"/>
                    <a:pt x="241" y="178"/>
                  </a:cubicBezTo>
                  <a:cubicBezTo>
                    <a:pt x="245" y="175"/>
                    <a:pt x="248" y="173"/>
                    <a:pt x="252" y="175"/>
                  </a:cubicBezTo>
                  <a:cubicBezTo>
                    <a:pt x="256" y="176"/>
                    <a:pt x="260" y="179"/>
                    <a:pt x="264" y="183"/>
                  </a:cubicBezTo>
                  <a:cubicBezTo>
                    <a:pt x="266" y="185"/>
                    <a:pt x="268" y="187"/>
                    <a:pt x="270" y="188"/>
                  </a:cubicBezTo>
                  <a:cubicBezTo>
                    <a:pt x="273" y="189"/>
                    <a:pt x="274" y="189"/>
                    <a:pt x="276" y="189"/>
                  </a:cubicBezTo>
                  <a:cubicBezTo>
                    <a:pt x="277" y="189"/>
                    <a:pt x="278" y="189"/>
                    <a:pt x="279" y="188"/>
                  </a:cubicBezTo>
                  <a:cubicBezTo>
                    <a:pt x="282" y="186"/>
                    <a:pt x="284" y="185"/>
                    <a:pt x="286" y="183"/>
                  </a:cubicBezTo>
                  <a:cubicBezTo>
                    <a:pt x="297" y="172"/>
                    <a:pt x="300" y="157"/>
                    <a:pt x="294" y="138"/>
                  </a:cubicBezTo>
                  <a:cubicBezTo>
                    <a:pt x="289" y="119"/>
                    <a:pt x="272" y="95"/>
                    <a:pt x="245" y="65"/>
                  </a:cubicBezTo>
                  <a:cubicBezTo>
                    <a:pt x="249" y="75"/>
                    <a:pt x="250" y="86"/>
                    <a:pt x="249" y="97"/>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499" name="Freeform 277"/>
            <p:cNvSpPr>
              <a:spLocks noEditPoints="1"/>
            </p:cNvSpPr>
            <p:nvPr/>
          </p:nvSpPr>
          <p:spPr bwMode="auto">
            <a:xfrm>
              <a:off x="3308" y="5022"/>
              <a:ext cx="41" cy="41"/>
            </a:xfrm>
            <a:custGeom>
              <a:avLst/>
              <a:gdLst>
                <a:gd name="T0" fmla="*/ 191 w 303"/>
                <a:gd name="T1" fmla="*/ 202 h 299"/>
                <a:gd name="T2" fmla="*/ 94 w 303"/>
                <a:gd name="T3" fmla="*/ 299 h 299"/>
                <a:gd name="T4" fmla="*/ 89 w 303"/>
                <a:gd name="T5" fmla="*/ 294 h 299"/>
                <a:gd name="T6" fmla="*/ 122 w 303"/>
                <a:gd name="T7" fmla="*/ 261 h 299"/>
                <a:gd name="T8" fmla="*/ 61 w 303"/>
                <a:gd name="T9" fmla="*/ 200 h 299"/>
                <a:gd name="T10" fmla="*/ 84 w 303"/>
                <a:gd name="T11" fmla="*/ 195 h 299"/>
                <a:gd name="T12" fmla="*/ 135 w 303"/>
                <a:gd name="T13" fmla="*/ 145 h 299"/>
                <a:gd name="T14" fmla="*/ 90 w 303"/>
                <a:gd name="T15" fmla="*/ 100 h 299"/>
                <a:gd name="T16" fmla="*/ 37 w 303"/>
                <a:gd name="T17" fmla="*/ 152 h 299"/>
                <a:gd name="T18" fmla="*/ 49 w 303"/>
                <a:gd name="T19" fmla="*/ 269 h 299"/>
                <a:gd name="T20" fmla="*/ 45 w 303"/>
                <a:gd name="T21" fmla="*/ 268 h 299"/>
                <a:gd name="T22" fmla="*/ 0 w 303"/>
                <a:gd name="T23" fmla="*/ 118 h 299"/>
                <a:gd name="T24" fmla="*/ 24 w 303"/>
                <a:gd name="T25" fmla="*/ 107 h 299"/>
                <a:gd name="T26" fmla="*/ 25 w 303"/>
                <a:gd name="T27" fmla="*/ 120 h 299"/>
                <a:gd name="T28" fmla="*/ 35 w 303"/>
                <a:gd name="T29" fmla="*/ 144 h 299"/>
                <a:gd name="T30" fmla="*/ 150 w 303"/>
                <a:gd name="T31" fmla="*/ 29 h 299"/>
                <a:gd name="T32" fmla="*/ 150 w 303"/>
                <a:gd name="T33" fmla="*/ 5 h 299"/>
                <a:gd name="T34" fmla="*/ 176 w 303"/>
                <a:gd name="T35" fmla="*/ 1 h 299"/>
                <a:gd name="T36" fmla="*/ 182 w 303"/>
                <a:gd name="T37" fmla="*/ 8 h 299"/>
                <a:gd name="T38" fmla="*/ 102 w 303"/>
                <a:gd name="T39" fmla="*/ 88 h 299"/>
                <a:gd name="T40" fmla="*/ 146 w 303"/>
                <a:gd name="T41" fmla="*/ 133 h 299"/>
                <a:gd name="T42" fmla="*/ 192 w 303"/>
                <a:gd name="T43" fmla="*/ 87 h 299"/>
                <a:gd name="T44" fmla="*/ 192 w 303"/>
                <a:gd name="T45" fmla="*/ 63 h 299"/>
                <a:gd name="T46" fmla="*/ 218 w 303"/>
                <a:gd name="T47" fmla="*/ 60 h 299"/>
                <a:gd name="T48" fmla="*/ 224 w 303"/>
                <a:gd name="T49" fmla="*/ 66 h 299"/>
                <a:gd name="T50" fmla="*/ 152 w 303"/>
                <a:gd name="T51" fmla="*/ 139 h 299"/>
                <a:gd name="T52" fmla="*/ 198 w 303"/>
                <a:gd name="T53" fmla="*/ 184 h 299"/>
                <a:gd name="T54" fmla="*/ 264 w 303"/>
                <a:gd name="T55" fmla="*/ 118 h 299"/>
                <a:gd name="T56" fmla="*/ 264 w 303"/>
                <a:gd name="T57" fmla="*/ 91 h 299"/>
                <a:gd name="T58" fmla="*/ 294 w 303"/>
                <a:gd name="T59" fmla="*/ 86 h 299"/>
                <a:gd name="T60" fmla="*/ 301 w 303"/>
                <a:gd name="T61" fmla="*/ 93 h 299"/>
                <a:gd name="T62" fmla="*/ 203 w 303"/>
                <a:gd name="T63" fmla="*/ 190 h 299"/>
                <a:gd name="T64" fmla="*/ 269 w 303"/>
                <a:gd name="T65" fmla="*/ 256 h 299"/>
                <a:gd name="T66" fmla="*/ 258 w 303"/>
                <a:gd name="T67" fmla="*/ 269 h 299"/>
                <a:gd name="T68" fmla="*/ 191 w 303"/>
                <a:gd name="T69" fmla="*/ 202 h 299"/>
                <a:gd name="T70" fmla="*/ 88 w 303"/>
                <a:gd name="T71" fmla="*/ 203 h 299"/>
                <a:gd name="T72" fmla="*/ 134 w 303"/>
                <a:gd name="T73" fmla="*/ 249 h 299"/>
                <a:gd name="T74" fmla="*/ 186 w 303"/>
                <a:gd name="T75" fmla="*/ 196 h 299"/>
                <a:gd name="T76" fmla="*/ 140 w 303"/>
                <a:gd name="T77" fmla="*/ 151 h 299"/>
                <a:gd name="T78" fmla="*/ 88 w 303"/>
                <a:gd name="T79" fmla="*/ 20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299">
                  <a:moveTo>
                    <a:pt x="191" y="202"/>
                  </a:moveTo>
                  <a:lnTo>
                    <a:pt x="94" y="299"/>
                  </a:lnTo>
                  <a:lnTo>
                    <a:pt x="89" y="294"/>
                  </a:lnTo>
                  <a:lnTo>
                    <a:pt x="122" y="261"/>
                  </a:lnTo>
                  <a:lnTo>
                    <a:pt x="61" y="200"/>
                  </a:lnTo>
                  <a:lnTo>
                    <a:pt x="84" y="195"/>
                  </a:lnTo>
                  <a:lnTo>
                    <a:pt x="135" y="145"/>
                  </a:lnTo>
                  <a:lnTo>
                    <a:pt x="90" y="100"/>
                  </a:lnTo>
                  <a:lnTo>
                    <a:pt x="37" y="152"/>
                  </a:lnTo>
                  <a:cubicBezTo>
                    <a:pt x="51" y="192"/>
                    <a:pt x="55" y="230"/>
                    <a:pt x="49" y="269"/>
                  </a:cubicBezTo>
                  <a:cubicBezTo>
                    <a:pt x="47" y="272"/>
                    <a:pt x="46" y="272"/>
                    <a:pt x="45" y="268"/>
                  </a:cubicBezTo>
                  <a:cubicBezTo>
                    <a:pt x="42" y="210"/>
                    <a:pt x="27" y="161"/>
                    <a:pt x="0" y="118"/>
                  </a:cubicBezTo>
                  <a:lnTo>
                    <a:pt x="24" y="107"/>
                  </a:lnTo>
                  <a:cubicBezTo>
                    <a:pt x="35" y="103"/>
                    <a:pt x="36" y="107"/>
                    <a:pt x="25" y="120"/>
                  </a:cubicBezTo>
                  <a:cubicBezTo>
                    <a:pt x="28" y="128"/>
                    <a:pt x="32" y="136"/>
                    <a:pt x="35" y="144"/>
                  </a:cubicBezTo>
                  <a:lnTo>
                    <a:pt x="150" y="29"/>
                  </a:lnTo>
                  <a:lnTo>
                    <a:pt x="150" y="5"/>
                  </a:lnTo>
                  <a:lnTo>
                    <a:pt x="176" y="1"/>
                  </a:lnTo>
                  <a:cubicBezTo>
                    <a:pt x="183" y="0"/>
                    <a:pt x="185" y="3"/>
                    <a:pt x="182" y="8"/>
                  </a:cubicBezTo>
                  <a:lnTo>
                    <a:pt x="102" y="88"/>
                  </a:lnTo>
                  <a:lnTo>
                    <a:pt x="146" y="133"/>
                  </a:lnTo>
                  <a:lnTo>
                    <a:pt x="192" y="87"/>
                  </a:lnTo>
                  <a:lnTo>
                    <a:pt x="192" y="63"/>
                  </a:lnTo>
                  <a:lnTo>
                    <a:pt x="218" y="60"/>
                  </a:lnTo>
                  <a:cubicBezTo>
                    <a:pt x="225" y="59"/>
                    <a:pt x="227" y="61"/>
                    <a:pt x="224" y="66"/>
                  </a:cubicBezTo>
                  <a:lnTo>
                    <a:pt x="152" y="139"/>
                  </a:lnTo>
                  <a:lnTo>
                    <a:pt x="198" y="184"/>
                  </a:lnTo>
                  <a:lnTo>
                    <a:pt x="264" y="118"/>
                  </a:lnTo>
                  <a:lnTo>
                    <a:pt x="264" y="91"/>
                  </a:lnTo>
                  <a:lnTo>
                    <a:pt x="294" y="86"/>
                  </a:lnTo>
                  <a:cubicBezTo>
                    <a:pt x="301" y="86"/>
                    <a:pt x="303" y="88"/>
                    <a:pt x="301" y="93"/>
                  </a:cubicBezTo>
                  <a:lnTo>
                    <a:pt x="203" y="190"/>
                  </a:lnTo>
                  <a:lnTo>
                    <a:pt x="269" y="256"/>
                  </a:lnTo>
                  <a:cubicBezTo>
                    <a:pt x="269" y="271"/>
                    <a:pt x="265" y="276"/>
                    <a:pt x="258" y="269"/>
                  </a:cubicBezTo>
                  <a:lnTo>
                    <a:pt x="191" y="202"/>
                  </a:lnTo>
                  <a:close/>
                  <a:moveTo>
                    <a:pt x="88" y="203"/>
                  </a:moveTo>
                  <a:lnTo>
                    <a:pt x="134" y="249"/>
                  </a:lnTo>
                  <a:lnTo>
                    <a:pt x="186" y="196"/>
                  </a:lnTo>
                  <a:lnTo>
                    <a:pt x="140" y="151"/>
                  </a:lnTo>
                  <a:lnTo>
                    <a:pt x="88" y="20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00" name="Freeform 278"/>
            <p:cNvSpPr>
              <a:spLocks/>
            </p:cNvSpPr>
            <p:nvPr/>
          </p:nvSpPr>
          <p:spPr bwMode="auto">
            <a:xfrm>
              <a:off x="3340" y="5007"/>
              <a:ext cx="30" cy="31"/>
            </a:xfrm>
            <a:custGeom>
              <a:avLst/>
              <a:gdLst>
                <a:gd name="T0" fmla="*/ 108 w 220"/>
                <a:gd name="T1" fmla="*/ 68 h 227"/>
                <a:gd name="T2" fmla="*/ 89 w 220"/>
                <a:gd name="T3" fmla="*/ 35 h 227"/>
                <a:gd name="T4" fmla="*/ 56 w 220"/>
                <a:gd name="T5" fmla="*/ 17 h 227"/>
                <a:gd name="T6" fmla="*/ 26 w 220"/>
                <a:gd name="T7" fmla="*/ 30 h 227"/>
                <a:gd name="T8" fmla="*/ 12 w 220"/>
                <a:gd name="T9" fmla="*/ 55 h 227"/>
                <a:gd name="T10" fmla="*/ 21 w 220"/>
                <a:gd name="T11" fmla="*/ 78 h 227"/>
                <a:gd name="T12" fmla="*/ 32 w 220"/>
                <a:gd name="T13" fmla="*/ 84 h 227"/>
                <a:gd name="T14" fmla="*/ 43 w 220"/>
                <a:gd name="T15" fmla="*/ 88 h 227"/>
                <a:gd name="T16" fmla="*/ 47 w 220"/>
                <a:gd name="T17" fmla="*/ 97 h 227"/>
                <a:gd name="T18" fmla="*/ 43 w 220"/>
                <a:gd name="T19" fmla="*/ 106 h 227"/>
                <a:gd name="T20" fmla="*/ 31 w 220"/>
                <a:gd name="T21" fmla="*/ 112 h 227"/>
                <a:gd name="T22" fmla="*/ 18 w 220"/>
                <a:gd name="T23" fmla="*/ 105 h 227"/>
                <a:gd name="T24" fmla="*/ 2 w 220"/>
                <a:gd name="T25" fmla="*/ 62 h 227"/>
                <a:gd name="T26" fmla="*/ 21 w 220"/>
                <a:gd name="T27" fmla="*/ 22 h 227"/>
                <a:gd name="T28" fmla="*/ 65 w 220"/>
                <a:gd name="T29" fmla="*/ 1 h 227"/>
                <a:gd name="T30" fmla="*/ 103 w 220"/>
                <a:gd name="T31" fmla="*/ 18 h 227"/>
                <a:gd name="T32" fmla="*/ 120 w 220"/>
                <a:gd name="T33" fmla="*/ 45 h 227"/>
                <a:gd name="T34" fmla="*/ 125 w 220"/>
                <a:gd name="T35" fmla="*/ 82 h 227"/>
                <a:gd name="T36" fmla="*/ 125 w 220"/>
                <a:gd name="T37" fmla="*/ 164 h 227"/>
                <a:gd name="T38" fmla="*/ 131 w 220"/>
                <a:gd name="T39" fmla="*/ 203 h 227"/>
                <a:gd name="T40" fmla="*/ 185 w 220"/>
                <a:gd name="T41" fmla="*/ 149 h 227"/>
                <a:gd name="T42" fmla="*/ 192 w 220"/>
                <a:gd name="T43" fmla="*/ 129 h 227"/>
                <a:gd name="T44" fmla="*/ 180 w 220"/>
                <a:gd name="T45" fmla="*/ 102 h 227"/>
                <a:gd name="T46" fmla="*/ 186 w 220"/>
                <a:gd name="T47" fmla="*/ 96 h 227"/>
                <a:gd name="T48" fmla="*/ 220 w 220"/>
                <a:gd name="T49" fmla="*/ 141 h 227"/>
                <a:gd name="T50" fmla="*/ 134 w 220"/>
                <a:gd name="T51" fmla="*/ 227 h 227"/>
                <a:gd name="T52" fmla="*/ 122 w 220"/>
                <a:gd name="T53" fmla="*/ 215 h 227"/>
                <a:gd name="T54" fmla="*/ 116 w 220"/>
                <a:gd name="T55" fmla="*/ 179 h 227"/>
                <a:gd name="T56" fmla="*/ 114 w 220"/>
                <a:gd name="T57" fmla="*/ 120 h 227"/>
                <a:gd name="T58" fmla="*/ 108 w 220"/>
                <a:gd name="T59" fmla="*/ 6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 h="227">
                  <a:moveTo>
                    <a:pt x="108" y="68"/>
                  </a:moveTo>
                  <a:cubicBezTo>
                    <a:pt x="103" y="54"/>
                    <a:pt x="97" y="43"/>
                    <a:pt x="89" y="35"/>
                  </a:cubicBezTo>
                  <a:cubicBezTo>
                    <a:pt x="78" y="24"/>
                    <a:pt x="67" y="18"/>
                    <a:pt x="56" y="17"/>
                  </a:cubicBezTo>
                  <a:cubicBezTo>
                    <a:pt x="46" y="16"/>
                    <a:pt x="36" y="21"/>
                    <a:pt x="26" y="30"/>
                  </a:cubicBezTo>
                  <a:cubicBezTo>
                    <a:pt x="18" y="38"/>
                    <a:pt x="13" y="47"/>
                    <a:pt x="12" y="55"/>
                  </a:cubicBezTo>
                  <a:cubicBezTo>
                    <a:pt x="11" y="64"/>
                    <a:pt x="14" y="71"/>
                    <a:pt x="21" y="78"/>
                  </a:cubicBezTo>
                  <a:cubicBezTo>
                    <a:pt x="24" y="82"/>
                    <a:pt x="28" y="84"/>
                    <a:pt x="32" y="84"/>
                  </a:cubicBezTo>
                  <a:cubicBezTo>
                    <a:pt x="37" y="84"/>
                    <a:pt x="41" y="86"/>
                    <a:pt x="43" y="88"/>
                  </a:cubicBezTo>
                  <a:cubicBezTo>
                    <a:pt x="47" y="91"/>
                    <a:pt x="48" y="94"/>
                    <a:pt x="47" y="97"/>
                  </a:cubicBezTo>
                  <a:cubicBezTo>
                    <a:pt x="48" y="100"/>
                    <a:pt x="47" y="103"/>
                    <a:pt x="43" y="106"/>
                  </a:cubicBezTo>
                  <a:cubicBezTo>
                    <a:pt x="40" y="110"/>
                    <a:pt x="36" y="112"/>
                    <a:pt x="31" y="112"/>
                  </a:cubicBezTo>
                  <a:cubicBezTo>
                    <a:pt x="27" y="112"/>
                    <a:pt x="23" y="110"/>
                    <a:pt x="18" y="105"/>
                  </a:cubicBezTo>
                  <a:cubicBezTo>
                    <a:pt x="5" y="92"/>
                    <a:pt x="0" y="77"/>
                    <a:pt x="2" y="62"/>
                  </a:cubicBezTo>
                  <a:cubicBezTo>
                    <a:pt x="5" y="46"/>
                    <a:pt x="11" y="33"/>
                    <a:pt x="21" y="22"/>
                  </a:cubicBezTo>
                  <a:cubicBezTo>
                    <a:pt x="36" y="7"/>
                    <a:pt x="50" y="0"/>
                    <a:pt x="65" y="1"/>
                  </a:cubicBezTo>
                  <a:cubicBezTo>
                    <a:pt x="80" y="2"/>
                    <a:pt x="93" y="7"/>
                    <a:pt x="103" y="18"/>
                  </a:cubicBezTo>
                  <a:cubicBezTo>
                    <a:pt x="110" y="24"/>
                    <a:pt x="115" y="33"/>
                    <a:pt x="120" y="45"/>
                  </a:cubicBezTo>
                  <a:cubicBezTo>
                    <a:pt x="124" y="57"/>
                    <a:pt x="126" y="69"/>
                    <a:pt x="125" y="82"/>
                  </a:cubicBezTo>
                  <a:cubicBezTo>
                    <a:pt x="124" y="124"/>
                    <a:pt x="124" y="151"/>
                    <a:pt x="125" y="164"/>
                  </a:cubicBezTo>
                  <a:cubicBezTo>
                    <a:pt x="126" y="183"/>
                    <a:pt x="128" y="195"/>
                    <a:pt x="131" y="203"/>
                  </a:cubicBezTo>
                  <a:lnTo>
                    <a:pt x="185" y="149"/>
                  </a:lnTo>
                  <a:cubicBezTo>
                    <a:pt x="190" y="143"/>
                    <a:pt x="193" y="136"/>
                    <a:pt x="192" y="129"/>
                  </a:cubicBezTo>
                  <a:cubicBezTo>
                    <a:pt x="191" y="121"/>
                    <a:pt x="187" y="112"/>
                    <a:pt x="180" y="102"/>
                  </a:cubicBezTo>
                  <a:lnTo>
                    <a:pt x="186" y="96"/>
                  </a:lnTo>
                  <a:lnTo>
                    <a:pt x="220" y="141"/>
                  </a:lnTo>
                  <a:lnTo>
                    <a:pt x="134" y="227"/>
                  </a:lnTo>
                  <a:lnTo>
                    <a:pt x="122" y="215"/>
                  </a:lnTo>
                  <a:cubicBezTo>
                    <a:pt x="119" y="204"/>
                    <a:pt x="117" y="192"/>
                    <a:pt x="116" y="179"/>
                  </a:cubicBezTo>
                  <a:cubicBezTo>
                    <a:pt x="115" y="167"/>
                    <a:pt x="114" y="147"/>
                    <a:pt x="114" y="120"/>
                  </a:cubicBezTo>
                  <a:cubicBezTo>
                    <a:pt x="114" y="99"/>
                    <a:pt x="112" y="82"/>
                    <a:pt x="108" y="68"/>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01" name="Freeform 279"/>
            <p:cNvSpPr>
              <a:spLocks noEditPoints="1"/>
            </p:cNvSpPr>
            <p:nvPr/>
          </p:nvSpPr>
          <p:spPr bwMode="auto">
            <a:xfrm>
              <a:off x="3358" y="4976"/>
              <a:ext cx="38" cy="48"/>
            </a:xfrm>
            <a:custGeom>
              <a:avLst/>
              <a:gdLst>
                <a:gd name="T0" fmla="*/ 156 w 282"/>
                <a:gd name="T1" fmla="*/ 275 h 346"/>
                <a:gd name="T2" fmla="*/ 142 w 282"/>
                <a:gd name="T3" fmla="*/ 342 h 346"/>
                <a:gd name="T4" fmla="*/ 138 w 282"/>
                <a:gd name="T5" fmla="*/ 341 h 346"/>
                <a:gd name="T6" fmla="*/ 142 w 282"/>
                <a:gd name="T7" fmla="*/ 263 h 346"/>
                <a:gd name="T8" fmla="*/ 103 w 282"/>
                <a:gd name="T9" fmla="*/ 196 h 346"/>
                <a:gd name="T10" fmla="*/ 0 w 282"/>
                <a:gd name="T11" fmla="*/ 93 h 346"/>
                <a:gd name="T12" fmla="*/ 22 w 282"/>
                <a:gd name="T13" fmla="*/ 88 h 346"/>
                <a:gd name="T14" fmla="*/ 93 w 282"/>
                <a:gd name="T15" fmla="*/ 17 h 346"/>
                <a:gd name="T16" fmla="*/ 91 w 282"/>
                <a:gd name="T17" fmla="*/ 4 h 346"/>
                <a:gd name="T18" fmla="*/ 113 w 282"/>
                <a:gd name="T19" fmla="*/ 1 h 346"/>
                <a:gd name="T20" fmla="*/ 116 w 282"/>
                <a:gd name="T21" fmla="*/ 11 h 346"/>
                <a:gd name="T22" fmla="*/ 272 w 282"/>
                <a:gd name="T23" fmla="*/ 168 h 346"/>
                <a:gd name="T24" fmla="*/ 282 w 282"/>
                <a:gd name="T25" fmla="*/ 190 h 346"/>
                <a:gd name="T26" fmla="*/ 274 w 282"/>
                <a:gd name="T27" fmla="*/ 210 h 346"/>
                <a:gd name="T28" fmla="*/ 264 w 282"/>
                <a:gd name="T29" fmla="*/ 207 h 346"/>
                <a:gd name="T30" fmla="*/ 255 w 282"/>
                <a:gd name="T31" fmla="*/ 207 h 346"/>
                <a:gd name="T32" fmla="*/ 236 w 282"/>
                <a:gd name="T33" fmla="*/ 219 h 346"/>
                <a:gd name="T34" fmla="*/ 232 w 282"/>
                <a:gd name="T35" fmla="*/ 215 h 346"/>
                <a:gd name="T36" fmla="*/ 256 w 282"/>
                <a:gd name="T37" fmla="*/ 191 h 346"/>
                <a:gd name="T38" fmla="*/ 256 w 282"/>
                <a:gd name="T39" fmla="*/ 175 h 346"/>
                <a:gd name="T40" fmla="*/ 204 w 282"/>
                <a:gd name="T41" fmla="*/ 124 h 346"/>
                <a:gd name="T42" fmla="*/ 129 w 282"/>
                <a:gd name="T43" fmla="*/ 199 h 346"/>
                <a:gd name="T44" fmla="*/ 156 w 282"/>
                <a:gd name="T45" fmla="*/ 275 h 346"/>
                <a:gd name="T46" fmla="*/ 78 w 282"/>
                <a:gd name="T47" fmla="*/ 147 h 346"/>
                <a:gd name="T48" fmla="*/ 124 w 282"/>
                <a:gd name="T49" fmla="*/ 193 h 346"/>
                <a:gd name="T50" fmla="*/ 199 w 282"/>
                <a:gd name="T51" fmla="*/ 118 h 346"/>
                <a:gd name="T52" fmla="*/ 153 w 282"/>
                <a:gd name="T53" fmla="*/ 72 h 346"/>
                <a:gd name="T54" fmla="*/ 78 w 282"/>
                <a:gd name="T55" fmla="*/ 147 h 346"/>
                <a:gd name="T56" fmla="*/ 26 w 282"/>
                <a:gd name="T57" fmla="*/ 95 h 346"/>
                <a:gd name="T58" fmla="*/ 72 w 282"/>
                <a:gd name="T59" fmla="*/ 142 h 346"/>
                <a:gd name="T60" fmla="*/ 148 w 282"/>
                <a:gd name="T61" fmla="*/ 67 h 346"/>
                <a:gd name="T62" fmla="*/ 101 w 282"/>
                <a:gd name="T63" fmla="*/ 20 h 346"/>
                <a:gd name="T64" fmla="*/ 26 w 282"/>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346">
                  <a:moveTo>
                    <a:pt x="156" y="275"/>
                  </a:moveTo>
                  <a:cubicBezTo>
                    <a:pt x="156" y="298"/>
                    <a:pt x="151" y="320"/>
                    <a:pt x="142" y="342"/>
                  </a:cubicBezTo>
                  <a:cubicBezTo>
                    <a:pt x="139" y="346"/>
                    <a:pt x="138" y="346"/>
                    <a:pt x="138" y="341"/>
                  </a:cubicBezTo>
                  <a:cubicBezTo>
                    <a:pt x="145" y="308"/>
                    <a:pt x="147" y="282"/>
                    <a:pt x="142" y="263"/>
                  </a:cubicBezTo>
                  <a:cubicBezTo>
                    <a:pt x="136" y="238"/>
                    <a:pt x="123" y="216"/>
                    <a:pt x="103" y="196"/>
                  </a:cubicBezTo>
                  <a:lnTo>
                    <a:pt x="0" y="93"/>
                  </a:lnTo>
                  <a:lnTo>
                    <a:pt x="22" y="88"/>
                  </a:lnTo>
                  <a:lnTo>
                    <a:pt x="93" y="17"/>
                  </a:lnTo>
                  <a:lnTo>
                    <a:pt x="91" y="4"/>
                  </a:lnTo>
                  <a:lnTo>
                    <a:pt x="113" y="1"/>
                  </a:lnTo>
                  <a:cubicBezTo>
                    <a:pt x="120" y="0"/>
                    <a:pt x="120" y="3"/>
                    <a:pt x="116" y="11"/>
                  </a:cubicBezTo>
                  <a:lnTo>
                    <a:pt x="272" y="168"/>
                  </a:lnTo>
                  <a:cubicBezTo>
                    <a:pt x="279" y="174"/>
                    <a:pt x="282" y="182"/>
                    <a:pt x="282" y="190"/>
                  </a:cubicBezTo>
                  <a:cubicBezTo>
                    <a:pt x="282" y="198"/>
                    <a:pt x="280" y="204"/>
                    <a:pt x="274" y="210"/>
                  </a:cubicBezTo>
                  <a:cubicBezTo>
                    <a:pt x="272" y="212"/>
                    <a:pt x="268" y="211"/>
                    <a:pt x="264" y="207"/>
                  </a:cubicBezTo>
                  <a:cubicBezTo>
                    <a:pt x="262" y="205"/>
                    <a:pt x="259" y="205"/>
                    <a:pt x="255" y="207"/>
                  </a:cubicBezTo>
                  <a:lnTo>
                    <a:pt x="236" y="219"/>
                  </a:lnTo>
                  <a:cubicBezTo>
                    <a:pt x="231" y="220"/>
                    <a:pt x="230" y="219"/>
                    <a:pt x="232" y="215"/>
                  </a:cubicBezTo>
                  <a:lnTo>
                    <a:pt x="256" y="191"/>
                  </a:lnTo>
                  <a:cubicBezTo>
                    <a:pt x="261" y="186"/>
                    <a:pt x="261" y="180"/>
                    <a:pt x="256" y="175"/>
                  </a:cubicBezTo>
                  <a:lnTo>
                    <a:pt x="204" y="124"/>
                  </a:lnTo>
                  <a:lnTo>
                    <a:pt x="129" y="199"/>
                  </a:lnTo>
                  <a:cubicBezTo>
                    <a:pt x="147" y="221"/>
                    <a:pt x="156" y="247"/>
                    <a:pt x="156" y="275"/>
                  </a:cubicBezTo>
                  <a:close/>
                  <a:moveTo>
                    <a:pt x="78" y="147"/>
                  </a:moveTo>
                  <a:lnTo>
                    <a:pt x="124" y="193"/>
                  </a:lnTo>
                  <a:lnTo>
                    <a:pt x="199" y="118"/>
                  </a:lnTo>
                  <a:lnTo>
                    <a:pt x="153" y="72"/>
                  </a:lnTo>
                  <a:lnTo>
                    <a:pt x="78" y="147"/>
                  </a:lnTo>
                  <a:close/>
                  <a:moveTo>
                    <a:pt x="26" y="95"/>
                  </a:moveTo>
                  <a:lnTo>
                    <a:pt x="72" y="142"/>
                  </a:lnTo>
                  <a:lnTo>
                    <a:pt x="148" y="67"/>
                  </a:lnTo>
                  <a:lnTo>
                    <a:pt x="101" y="20"/>
                  </a:lnTo>
                  <a:lnTo>
                    <a:pt x="26"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02" name="Freeform 280"/>
            <p:cNvSpPr>
              <a:spLocks noEditPoints="1"/>
            </p:cNvSpPr>
            <p:nvPr/>
          </p:nvSpPr>
          <p:spPr bwMode="auto">
            <a:xfrm>
              <a:off x="3475" y="5088"/>
              <a:ext cx="82" cy="71"/>
            </a:xfrm>
            <a:custGeom>
              <a:avLst/>
              <a:gdLst>
                <a:gd name="T0" fmla="*/ 314 w 611"/>
                <a:gd name="T1" fmla="*/ 311 h 520"/>
                <a:gd name="T2" fmla="*/ 284 w 611"/>
                <a:gd name="T3" fmla="*/ 488 h 520"/>
                <a:gd name="T4" fmla="*/ 198 w 611"/>
                <a:gd name="T5" fmla="*/ 426 h 520"/>
                <a:gd name="T6" fmla="*/ 99 w 611"/>
                <a:gd name="T7" fmla="*/ 514 h 520"/>
                <a:gd name="T8" fmla="*/ 90 w 611"/>
                <a:gd name="T9" fmla="*/ 318 h 520"/>
                <a:gd name="T10" fmla="*/ 0 w 611"/>
                <a:gd name="T11" fmla="*/ 397 h 520"/>
                <a:gd name="T12" fmla="*/ 156 w 611"/>
                <a:gd name="T13" fmla="*/ 214 h 520"/>
                <a:gd name="T14" fmla="*/ 193 w 611"/>
                <a:gd name="T15" fmla="*/ 215 h 520"/>
                <a:gd name="T16" fmla="*/ 205 w 611"/>
                <a:gd name="T17" fmla="*/ 409 h 520"/>
                <a:gd name="T18" fmla="*/ 277 w 611"/>
                <a:gd name="T19" fmla="*/ 309 h 520"/>
                <a:gd name="T20" fmla="*/ 207 w 611"/>
                <a:gd name="T21" fmla="*/ 259 h 520"/>
                <a:gd name="T22" fmla="*/ 219 w 611"/>
                <a:gd name="T23" fmla="*/ 373 h 520"/>
                <a:gd name="T24" fmla="*/ 174 w 611"/>
                <a:gd name="T25" fmla="*/ 264 h 520"/>
                <a:gd name="T26" fmla="*/ 41 w 611"/>
                <a:gd name="T27" fmla="*/ 404 h 520"/>
                <a:gd name="T28" fmla="*/ 133 w 611"/>
                <a:gd name="T29" fmla="*/ 442 h 520"/>
                <a:gd name="T30" fmla="*/ 41 w 611"/>
                <a:gd name="T31" fmla="*/ 410 h 520"/>
                <a:gd name="T32" fmla="*/ 340 w 611"/>
                <a:gd name="T33" fmla="*/ 232 h 520"/>
                <a:gd name="T34" fmla="*/ 414 w 611"/>
                <a:gd name="T35" fmla="*/ 369 h 520"/>
                <a:gd name="T36" fmla="*/ 348 w 611"/>
                <a:gd name="T37" fmla="*/ 264 h 520"/>
                <a:gd name="T38" fmla="*/ 288 w 611"/>
                <a:gd name="T39" fmla="*/ 177 h 520"/>
                <a:gd name="T40" fmla="*/ 342 w 611"/>
                <a:gd name="T41" fmla="*/ 71 h 520"/>
                <a:gd name="T42" fmla="*/ 333 w 611"/>
                <a:gd name="T43" fmla="*/ 31 h 520"/>
                <a:gd name="T44" fmla="*/ 352 w 611"/>
                <a:gd name="T45" fmla="*/ 57 h 520"/>
                <a:gd name="T46" fmla="*/ 430 w 611"/>
                <a:gd name="T47" fmla="*/ 35 h 520"/>
                <a:gd name="T48" fmla="*/ 461 w 611"/>
                <a:gd name="T49" fmla="*/ 3 h 520"/>
                <a:gd name="T50" fmla="*/ 386 w 611"/>
                <a:gd name="T51" fmla="*/ 90 h 520"/>
                <a:gd name="T52" fmla="*/ 454 w 611"/>
                <a:gd name="T53" fmla="*/ 66 h 520"/>
                <a:gd name="T54" fmla="*/ 479 w 611"/>
                <a:gd name="T55" fmla="*/ 72 h 520"/>
                <a:gd name="T56" fmla="*/ 577 w 611"/>
                <a:gd name="T57" fmla="*/ 150 h 520"/>
                <a:gd name="T58" fmla="*/ 564 w 611"/>
                <a:gd name="T59" fmla="*/ 104 h 520"/>
                <a:gd name="T60" fmla="*/ 591 w 611"/>
                <a:gd name="T61" fmla="*/ 137 h 520"/>
                <a:gd name="T62" fmla="*/ 611 w 611"/>
                <a:gd name="T63" fmla="*/ 151 h 520"/>
                <a:gd name="T64" fmla="*/ 505 w 611"/>
                <a:gd name="T65" fmla="*/ 177 h 520"/>
                <a:gd name="T66" fmla="*/ 491 w 611"/>
                <a:gd name="T67" fmla="*/ 284 h 520"/>
                <a:gd name="T68" fmla="*/ 375 w 611"/>
                <a:gd name="T69" fmla="*/ 101 h 520"/>
                <a:gd name="T70" fmla="*/ 334 w 611"/>
                <a:gd name="T71" fmla="*/ 226 h 520"/>
                <a:gd name="T72" fmla="*/ 375 w 611"/>
                <a:gd name="T73" fmla="*/ 169 h 520"/>
                <a:gd name="T74" fmla="*/ 400 w 611"/>
                <a:gd name="T75" fmla="*/ 177 h 520"/>
                <a:gd name="T76" fmla="*/ 459 w 611"/>
                <a:gd name="T77" fmla="*/ 270 h 520"/>
                <a:gd name="T78" fmla="*/ 433 w 611"/>
                <a:gd name="T79" fmla="*/ 278 h 520"/>
                <a:gd name="T80" fmla="*/ 408 w 611"/>
                <a:gd name="T81" fmla="*/ 286 h 520"/>
                <a:gd name="T82" fmla="*/ 438 w 611"/>
                <a:gd name="T83" fmla="*/ 246 h 520"/>
                <a:gd name="T84" fmla="*/ 340 w 611"/>
                <a:gd name="T85" fmla="*/ 232 h 520"/>
                <a:gd name="T86" fmla="*/ 362 w 611"/>
                <a:gd name="T87" fmla="*/ 27 h 520"/>
                <a:gd name="T88" fmla="*/ 415 w 611"/>
                <a:gd name="T89" fmla="*/ 12 h 520"/>
                <a:gd name="T90" fmla="*/ 402 w 611"/>
                <a:gd name="T91" fmla="*/ 2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1" h="520">
                  <a:moveTo>
                    <a:pt x="308" y="304"/>
                  </a:moveTo>
                  <a:cubicBezTo>
                    <a:pt x="314" y="304"/>
                    <a:pt x="316" y="306"/>
                    <a:pt x="314" y="311"/>
                  </a:cubicBezTo>
                  <a:lnTo>
                    <a:pt x="210" y="414"/>
                  </a:lnTo>
                  <a:lnTo>
                    <a:pt x="284" y="488"/>
                  </a:lnTo>
                  <a:cubicBezTo>
                    <a:pt x="283" y="503"/>
                    <a:pt x="279" y="507"/>
                    <a:pt x="273" y="501"/>
                  </a:cubicBezTo>
                  <a:lnTo>
                    <a:pt x="198" y="426"/>
                  </a:lnTo>
                  <a:lnTo>
                    <a:pt x="105" y="520"/>
                  </a:lnTo>
                  <a:lnTo>
                    <a:pt x="99" y="514"/>
                  </a:lnTo>
                  <a:lnTo>
                    <a:pt x="193" y="421"/>
                  </a:lnTo>
                  <a:lnTo>
                    <a:pt x="90" y="318"/>
                  </a:lnTo>
                  <a:lnTo>
                    <a:pt x="6" y="403"/>
                  </a:lnTo>
                  <a:lnTo>
                    <a:pt x="0" y="397"/>
                  </a:lnTo>
                  <a:lnTo>
                    <a:pt x="156" y="241"/>
                  </a:lnTo>
                  <a:lnTo>
                    <a:pt x="156" y="214"/>
                  </a:lnTo>
                  <a:lnTo>
                    <a:pt x="187" y="209"/>
                  </a:lnTo>
                  <a:cubicBezTo>
                    <a:pt x="193" y="208"/>
                    <a:pt x="195" y="211"/>
                    <a:pt x="193" y="215"/>
                  </a:cubicBezTo>
                  <a:lnTo>
                    <a:pt x="102" y="306"/>
                  </a:lnTo>
                  <a:lnTo>
                    <a:pt x="205" y="409"/>
                  </a:lnTo>
                  <a:lnTo>
                    <a:pt x="277" y="336"/>
                  </a:lnTo>
                  <a:lnTo>
                    <a:pt x="277" y="309"/>
                  </a:lnTo>
                  <a:lnTo>
                    <a:pt x="308" y="304"/>
                  </a:lnTo>
                  <a:close/>
                  <a:moveTo>
                    <a:pt x="207" y="259"/>
                  </a:moveTo>
                  <a:cubicBezTo>
                    <a:pt x="217" y="259"/>
                    <a:pt x="214" y="264"/>
                    <a:pt x="200" y="274"/>
                  </a:cubicBezTo>
                  <a:cubicBezTo>
                    <a:pt x="209" y="309"/>
                    <a:pt x="216" y="342"/>
                    <a:pt x="219" y="373"/>
                  </a:cubicBezTo>
                  <a:cubicBezTo>
                    <a:pt x="217" y="377"/>
                    <a:pt x="216" y="377"/>
                    <a:pt x="214" y="374"/>
                  </a:cubicBezTo>
                  <a:cubicBezTo>
                    <a:pt x="204" y="336"/>
                    <a:pt x="191" y="299"/>
                    <a:pt x="174" y="264"/>
                  </a:cubicBezTo>
                  <a:lnTo>
                    <a:pt x="207" y="259"/>
                  </a:lnTo>
                  <a:close/>
                  <a:moveTo>
                    <a:pt x="41" y="404"/>
                  </a:moveTo>
                  <a:cubicBezTo>
                    <a:pt x="80" y="399"/>
                    <a:pt x="110" y="405"/>
                    <a:pt x="128" y="424"/>
                  </a:cubicBezTo>
                  <a:cubicBezTo>
                    <a:pt x="136" y="432"/>
                    <a:pt x="138" y="438"/>
                    <a:pt x="133" y="442"/>
                  </a:cubicBezTo>
                  <a:cubicBezTo>
                    <a:pt x="130" y="446"/>
                    <a:pt x="125" y="446"/>
                    <a:pt x="119" y="442"/>
                  </a:cubicBezTo>
                  <a:cubicBezTo>
                    <a:pt x="97" y="422"/>
                    <a:pt x="71" y="412"/>
                    <a:pt x="41" y="410"/>
                  </a:cubicBezTo>
                  <a:cubicBezTo>
                    <a:pt x="36" y="409"/>
                    <a:pt x="36" y="407"/>
                    <a:pt x="41" y="404"/>
                  </a:cubicBezTo>
                  <a:close/>
                  <a:moveTo>
                    <a:pt x="340" y="232"/>
                  </a:moveTo>
                  <a:lnTo>
                    <a:pt x="358" y="250"/>
                  </a:lnTo>
                  <a:cubicBezTo>
                    <a:pt x="389" y="281"/>
                    <a:pt x="407" y="320"/>
                    <a:pt x="414" y="369"/>
                  </a:cubicBezTo>
                  <a:cubicBezTo>
                    <a:pt x="413" y="373"/>
                    <a:pt x="411" y="374"/>
                    <a:pt x="408" y="370"/>
                  </a:cubicBezTo>
                  <a:cubicBezTo>
                    <a:pt x="396" y="327"/>
                    <a:pt x="375" y="292"/>
                    <a:pt x="348" y="264"/>
                  </a:cubicBezTo>
                  <a:lnTo>
                    <a:pt x="265" y="182"/>
                  </a:lnTo>
                  <a:lnTo>
                    <a:pt x="288" y="177"/>
                  </a:lnTo>
                  <a:lnTo>
                    <a:pt x="369" y="96"/>
                  </a:lnTo>
                  <a:cubicBezTo>
                    <a:pt x="359" y="88"/>
                    <a:pt x="350" y="79"/>
                    <a:pt x="342" y="71"/>
                  </a:cubicBezTo>
                  <a:lnTo>
                    <a:pt x="315" y="44"/>
                  </a:lnTo>
                  <a:lnTo>
                    <a:pt x="333" y="31"/>
                  </a:lnTo>
                  <a:cubicBezTo>
                    <a:pt x="340" y="28"/>
                    <a:pt x="342" y="33"/>
                    <a:pt x="340" y="45"/>
                  </a:cubicBezTo>
                  <a:lnTo>
                    <a:pt x="352" y="57"/>
                  </a:lnTo>
                  <a:cubicBezTo>
                    <a:pt x="360" y="65"/>
                    <a:pt x="370" y="75"/>
                    <a:pt x="381" y="84"/>
                  </a:cubicBezTo>
                  <a:lnTo>
                    <a:pt x="430" y="35"/>
                  </a:lnTo>
                  <a:lnTo>
                    <a:pt x="430" y="7"/>
                  </a:lnTo>
                  <a:lnTo>
                    <a:pt x="461" y="3"/>
                  </a:lnTo>
                  <a:cubicBezTo>
                    <a:pt x="467" y="2"/>
                    <a:pt x="470" y="4"/>
                    <a:pt x="467" y="9"/>
                  </a:cubicBezTo>
                  <a:lnTo>
                    <a:pt x="386" y="90"/>
                  </a:lnTo>
                  <a:cubicBezTo>
                    <a:pt x="425" y="121"/>
                    <a:pt x="458" y="142"/>
                    <a:pt x="486" y="152"/>
                  </a:cubicBezTo>
                  <a:cubicBezTo>
                    <a:pt x="478" y="123"/>
                    <a:pt x="468" y="94"/>
                    <a:pt x="454" y="66"/>
                  </a:cubicBezTo>
                  <a:lnTo>
                    <a:pt x="479" y="58"/>
                  </a:lnTo>
                  <a:cubicBezTo>
                    <a:pt x="489" y="55"/>
                    <a:pt x="489" y="60"/>
                    <a:pt x="479" y="72"/>
                  </a:cubicBezTo>
                  <a:cubicBezTo>
                    <a:pt x="489" y="101"/>
                    <a:pt x="497" y="130"/>
                    <a:pt x="502" y="158"/>
                  </a:cubicBezTo>
                  <a:cubicBezTo>
                    <a:pt x="533" y="163"/>
                    <a:pt x="558" y="161"/>
                    <a:pt x="577" y="150"/>
                  </a:cubicBezTo>
                  <a:cubicBezTo>
                    <a:pt x="581" y="147"/>
                    <a:pt x="583" y="144"/>
                    <a:pt x="581" y="139"/>
                  </a:cubicBezTo>
                  <a:lnTo>
                    <a:pt x="564" y="104"/>
                  </a:lnTo>
                  <a:cubicBezTo>
                    <a:pt x="564" y="100"/>
                    <a:pt x="566" y="99"/>
                    <a:pt x="569" y="102"/>
                  </a:cubicBezTo>
                  <a:lnTo>
                    <a:pt x="591" y="137"/>
                  </a:lnTo>
                  <a:cubicBezTo>
                    <a:pt x="595" y="141"/>
                    <a:pt x="599" y="143"/>
                    <a:pt x="602" y="142"/>
                  </a:cubicBezTo>
                  <a:cubicBezTo>
                    <a:pt x="608" y="143"/>
                    <a:pt x="611" y="146"/>
                    <a:pt x="611" y="151"/>
                  </a:cubicBezTo>
                  <a:cubicBezTo>
                    <a:pt x="611" y="154"/>
                    <a:pt x="608" y="157"/>
                    <a:pt x="604" y="160"/>
                  </a:cubicBezTo>
                  <a:cubicBezTo>
                    <a:pt x="579" y="178"/>
                    <a:pt x="546" y="183"/>
                    <a:pt x="505" y="177"/>
                  </a:cubicBezTo>
                  <a:cubicBezTo>
                    <a:pt x="508" y="215"/>
                    <a:pt x="505" y="252"/>
                    <a:pt x="497" y="286"/>
                  </a:cubicBezTo>
                  <a:cubicBezTo>
                    <a:pt x="493" y="289"/>
                    <a:pt x="492" y="288"/>
                    <a:pt x="491" y="284"/>
                  </a:cubicBezTo>
                  <a:cubicBezTo>
                    <a:pt x="496" y="248"/>
                    <a:pt x="496" y="211"/>
                    <a:pt x="490" y="173"/>
                  </a:cubicBezTo>
                  <a:cubicBezTo>
                    <a:pt x="454" y="159"/>
                    <a:pt x="416" y="135"/>
                    <a:pt x="375" y="101"/>
                  </a:cubicBezTo>
                  <a:lnTo>
                    <a:pt x="292" y="184"/>
                  </a:lnTo>
                  <a:lnTo>
                    <a:pt x="334" y="226"/>
                  </a:lnTo>
                  <a:lnTo>
                    <a:pt x="376" y="184"/>
                  </a:lnTo>
                  <a:lnTo>
                    <a:pt x="375" y="169"/>
                  </a:lnTo>
                  <a:lnTo>
                    <a:pt x="398" y="164"/>
                  </a:lnTo>
                  <a:cubicBezTo>
                    <a:pt x="408" y="160"/>
                    <a:pt x="408" y="164"/>
                    <a:pt x="400" y="177"/>
                  </a:cubicBezTo>
                  <a:cubicBezTo>
                    <a:pt x="420" y="198"/>
                    <a:pt x="437" y="218"/>
                    <a:pt x="452" y="238"/>
                  </a:cubicBezTo>
                  <a:cubicBezTo>
                    <a:pt x="460" y="249"/>
                    <a:pt x="463" y="259"/>
                    <a:pt x="459" y="270"/>
                  </a:cubicBezTo>
                  <a:cubicBezTo>
                    <a:pt x="455" y="280"/>
                    <a:pt x="451" y="283"/>
                    <a:pt x="446" y="278"/>
                  </a:cubicBezTo>
                  <a:cubicBezTo>
                    <a:pt x="444" y="275"/>
                    <a:pt x="439" y="275"/>
                    <a:pt x="433" y="278"/>
                  </a:cubicBezTo>
                  <a:lnTo>
                    <a:pt x="410" y="290"/>
                  </a:lnTo>
                  <a:cubicBezTo>
                    <a:pt x="408" y="290"/>
                    <a:pt x="407" y="288"/>
                    <a:pt x="408" y="286"/>
                  </a:cubicBezTo>
                  <a:lnTo>
                    <a:pt x="436" y="266"/>
                  </a:lnTo>
                  <a:cubicBezTo>
                    <a:pt x="443" y="260"/>
                    <a:pt x="443" y="254"/>
                    <a:pt x="438" y="246"/>
                  </a:cubicBezTo>
                  <a:cubicBezTo>
                    <a:pt x="424" y="227"/>
                    <a:pt x="407" y="207"/>
                    <a:pt x="386" y="185"/>
                  </a:cubicBezTo>
                  <a:lnTo>
                    <a:pt x="340" y="232"/>
                  </a:lnTo>
                  <a:close/>
                  <a:moveTo>
                    <a:pt x="402" y="25"/>
                  </a:moveTo>
                  <a:cubicBezTo>
                    <a:pt x="391" y="21"/>
                    <a:pt x="378" y="22"/>
                    <a:pt x="362" y="27"/>
                  </a:cubicBezTo>
                  <a:cubicBezTo>
                    <a:pt x="358" y="28"/>
                    <a:pt x="357" y="27"/>
                    <a:pt x="358" y="23"/>
                  </a:cubicBezTo>
                  <a:cubicBezTo>
                    <a:pt x="384" y="4"/>
                    <a:pt x="403" y="0"/>
                    <a:pt x="415" y="12"/>
                  </a:cubicBezTo>
                  <a:cubicBezTo>
                    <a:pt x="419" y="16"/>
                    <a:pt x="419" y="19"/>
                    <a:pt x="415" y="23"/>
                  </a:cubicBezTo>
                  <a:cubicBezTo>
                    <a:pt x="412" y="26"/>
                    <a:pt x="408" y="27"/>
                    <a:pt x="402" y="25"/>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03" name="Freeform 281"/>
            <p:cNvSpPr>
              <a:spLocks noEditPoints="1"/>
            </p:cNvSpPr>
            <p:nvPr/>
          </p:nvSpPr>
          <p:spPr bwMode="auto">
            <a:xfrm>
              <a:off x="3541" y="5056"/>
              <a:ext cx="42" cy="47"/>
            </a:xfrm>
            <a:custGeom>
              <a:avLst/>
              <a:gdLst>
                <a:gd name="T0" fmla="*/ 108 w 314"/>
                <a:gd name="T1" fmla="*/ 184 h 343"/>
                <a:gd name="T2" fmla="*/ 90 w 314"/>
                <a:gd name="T3" fmla="*/ 151 h 343"/>
                <a:gd name="T4" fmla="*/ 57 w 314"/>
                <a:gd name="T5" fmla="*/ 133 h 343"/>
                <a:gd name="T6" fmla="*/ 27 w 314"/>
                <a:gd name="T7" fmla="*/ 147 h 343"/>
                <a:gd name="T8" fmla="*/ 13 w 314"/>
                <a:gd name="T9" fmla="*/ 171 h 343"/>
                <a:gd name="T10" fmla="*/ 21 w 314"/>
                <a:gd name="T11" fmla="*/ 194 h 343"/>
                <a:gd name="T12" fmla="*/ 33 w 314"/>
                <a:gd name="T13" fmla="*/ 201 h 343"/>
                <a:gd name="T14" fmla="*/ 44 w 314"/>
                <a:gd name="T15" fmla="*/ 205 h 343"/>
                <a:gd name="T16" fmla="*/ 48 w 314"/>
                <a:gd name="T17" fmla="*/ 214 h 343"/>
                <a:gd name="T18" fmla="*/ 44 w 314"/>
                <a:gd name="T19" fmla="*/ 223 h 343"/>
                <a:gd name="T20" fmla="*/ 31 w 314"/>
                <a:gd name="T21" fmla="*/ 228 h 343"/>
                <a:gd name="T22" fmla="*/ 18 w 314"/>
                <a:gd name="T23" fmla="*/ 221 h 343"/>
                <a:gd name="T24" fmla="*/ 3 w 314"/>
                <a:gd name="T25" fmla="*/ 178 h 343"/>
                <a:gd name="T26" fmla="*/ 22 w 314"/>
                <a:gd name="T27" fmla="*/ 138 h 343"/>
                <a:gd name="T28" fmla="*/ 65 w 314"/>
                <a:gd name="T29" fmla="*/ 117 h 343"/>
                <a:gd name="T30" fmla="*/ 104 w 314"/>
                <a:gd name="T31" fmla="*/ 134 h 343"/>
                <a:gd name="T32" fmla="*/ 120 w 314"/>
                <a:gd name="T33" fmla="*/ 161 h 343"/>
                <a:gd name="T34" fmla="*/ 126 w 314"/>
                <a:gd name="T35" fmla="*/ 198 h 343"/>
                <a:gd name="T36" fmla="*/ 126 w 314"/>
                <a:gd name="T37" fmla="*/ 281 h 343"/>
                <a:gd name="T38" fmla="*/ 131 w 314"/>
                <a:gd name="T39" fmla="*/ 319 h 343"/>
                <a:gd name="T40" fmla="*/ 185 w 314"/>
                <a:gd name="T41" fmla="*/ 265 h 343"/>
                <a:gd name="T42" fmla="*/ 193 w 314"/>
                <a:gd name="T43" fmla="*/ 245 h 343"/>
                <a:gd name="T44" fmla="*/ 181 w 314"/>
                <a:gd name="T45" fmla="*/ 218 h 343"/>
                <a:gd name="T46" fmla="*/ 186 w 314"/>
                <a:gd name="T47" fmla="*/ 213 h 343"/>
                <a:gd name="T48" fmla="*/ 220 w 314"/>
                <a:gd name="T49" fmla="*/ 258 h 343"/>
                <a:gd name="T50" fmla="*/ 135 w 314"/>
                <a:gd name="T51" fmla="*/ 343 h 343"/>
                <a:gd name="T52" fmla="*/ 123 w 314"/>
                <a:gd name="T53" fmla="*/ 331 h 343"/>
                <a:gd name="T54" fmla="*/ 117 w 314"/>
                <a:gd name="T55" fmla="*/ 295 h 343"/>
                <a:gd name="T56" fmla="*/ 115 w 314"/>
                <a:gd name="T57" fmla="*/ 237 h 343"/>
                <a:gd name="T58" fmla="*/ 108 w 314"/>
                <a:gd name="T59" fmla="*/ 184 h 343"/>
                <a:gd name="T60" fmla="*/ 134 w 314"/>
                <a:gd name="T61" fmla="*/ 63 h 343"/>
                <a:gd name="T62" fmla="*/ 159 w 314"/>
                <a:gd name="T63" fmla="*/ 102 h 343"/>
                <a:gd name="T64" fmla="*/ 197 w 314"/>
                <a:gd name="T65" fmla="*/ 125 h 343"/>
                <a:gd name="T66" fmla="*/ 228 w 314"/>
                <a:gd name="T67" fmla="*/ 116 h 343"/>
                <a:gd name="T68" fmla="*/ 239 w 314"/>
                <a:gd name="T69" fmla="*/ 79 h 343"/>
                <a:gd name="T70" fmla="*/ 225 w 314"/>
                <a:gd name="T71" fmla="*/ 45 h 343"/>
                <a:gd name="T72" fmla="*/ 182 w 314"/>
                <a:gd name="T73" fmla="*/ 17 h 343"/>
                <a:gd name="T74" fmla="*/ 145 w 314"/>
                <a:gd name="T75" fmla="*/ 28 h 343"/>
                <a:gd name="T76" fmla="*/ 134 w 314"/>
                <a:gd name="T77" fmla="*/ 63 h 343"/>
                <a:gd name="T78" fmla="*/ 249 w 314"/>
                <a:gd name="T79" fmla="*/ 97 h 343"/>
                <a:gd name="T80" fmla="*/ 234 w 314"/>
                <a:gd name="T81" fmla="*/ 127 h 343"/>
                <a:gd name="T82" fmla="*/ 192 w 314"/>
                <a:gd name="T83" fmla="*/ 144 h 343"/>
                <a:gd name="T84" fmla="*/ 145 w 314"/>
                <a:gd name="T85" fmla="*/ 119 h 343"/>
                <a:gd name="T86" fmla="*/ 120 w 314"/>
                <a:gd name="T87" fmla="*/ 70 h 343"/>
                <a:gd name="T88" fmla="*/ 139 w 314"/>
                <a:gd name="T89" fmla="*/ 22 h 343"/>
                <a:gd name="T90" fmla="*/ 193 w 314"/>
                <a:gd name="T91" fmla="*/ 4 h 343"/>
                <a:gd name="T92" fmla="*/ 259 w 314"/>
                <a:gd name="T93" fmla="*/ 44 h 343"/>
                <a:gd name="T94" fmla="*/ 307 w 314"/>
                <a:gd name="T95" fmla="*/ 123 h 343"/>
                <a:gd name="T96" fmla="*/ 291 w 314"/>
                <a:gd name="T97" fmla="*/ 190 h 343"/>
                <a:gd name="T98" fmla="*/ 265 w 314"/>
                <a:gd name="T99" fmla="*/ 206 h 343"/>
                <a:gd name="T100" fmla="*/ 242 w 314"/>
                <a:gd name="T101" fmla="*/ 199 h 343"/>
                <a:gd name="T102" fmla="*/ 236 w 314"/>
                <a:gd name="T103" fmla="*/ 190 h 343"/>
                <a:gd name="T104" fmla="*/ 241 w 314"/>
                <a:gd name="T105" fmla="*/ 178 h 343"/>
                <a:gd name="T106" fmla="*/ 252 w 314"/>
                <a:gd name="T107" fmla="*/ 175 h 343"/>
                <a:gd name="T108" fmla="*/ 264 w 314"/>
                <a:gd name="T109" fmla="*/ 183 h 343"/>
                <a:gd name="T110" fmla="*/ 270 w 314"/>
                <a:gd name="T111" fmla="*/ 188 h 343"/>
                <a:gd name="T112" fmla="*/ 276 w 314"/>
                <a:gd name="T113" fmla="*/ 189 h 343"/>
                <a:gd name="T114" fmla="*/ 279 w 314"/>
                <a:gd name="T115" fmla="*/ 188 h 343"/>
                <a:gd name="T116" fmla="*/ 286 w 314"/>
                <a:gd name="T117" fmla="*/ 183 h 343"/>
                <a:gd name="T118" fmla="*/ 294 w 314"/>
                <a:gd name="T119" fmla="*/ 138 h 343"/>
                <a:gd name="T120" fmla="*/ 245 w 314"/>
                <a:gd name="T121" fmla="*/ 65 h 343"/>
                <a:gd name="T122" fmla="*/ 249 w 314"/>
                <a:gd name="T123" fmla="*/ 9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 h="343">
                  <a:moveTo>
                    <a:pt x="108" y="184"/>
                  </a:moveTo>
                  <a:cubicBezTo>
                    <a:pt x="104" y="170"/>
                    <a:pt x="98" y="159"/>
                    <a:pt x="90" y="151"/>
                  </a:cubicBezTo>
                  <a:cubicBezTo>
                    <a:pt x="79" y="140"/>
                    <a:pt x="68" y="134"/>
                    <a:pt x="57" y="133"/>
                  </a:cubicBezTo>
                  <a:cubicBezTo>
                    <a:pt x="47" y="132"/>
                    <a:pt x="36" y="137"/>
                    <a:pt x="27" y="147"/>
                  </a:cubicBezTo>
                  <a:cubicBezTo>
                    <a:pt x="19" y="155"/>
                    <a:pt x="14" y="163"/>
                    <a:pt x="13" y="171"/>
                  </a:cubicBezTo>
                  <a:cubicBezTo>
                    <a:pt x="12" y="180"/>
                    <a:pt x="14" y="188"/>
                    <a:pt x="21" y="194"/>
                  </a:cubicBezTo>
                  <a:cubicBezTo>
                    <a:pt x="25" y="198"/>
                    <a:pt x="29" y="200"/>
                    <a:pt x="33" y="201"/>
                  </a:cubicBezTo>
                  <a:cubicBezTo>
                    <a:pt x="38" y="201"/>
                    <a:pt x="42" y="202"/>
                    <a:pt x="44" y="205"/>
                  </a:cubicBezTo>
                  <a:cubicBezTo>
                    <a:pt x="47" y="208"/>
                    <a:pt x="48" y="211"/>
                    <a:pt x="48" y="214"/>
                  </a:cubicBezTo>
                  <a:cubicBezTo>
                    <a:pt x="48" y="217"/>
                    <a:pt x="47" y="220"/>
                    <a:pt x="44" y="223"/>
                  </a:cubicBezTo>
                  <a:cubicBezTo>
                    <a:pt x="40" y="227"/>
                    <a:pt x="36" y="228"/>
                    <a:pt x="31" y="228"/>
                  </a:cubicBezTo>
                  <a:cubicBezTo>
                    <a:pt x="28" y="228"/>
                    <a:pt x="23" y="226"/>
                    <a:pt x="18" y="221"/>
                  </a:cubicBezTo>
                  <a:cubicBezTo>
                    <a:pt x="6" y="208"/>
                    <a:pt x="0" y="194"/>
                    <a:pt x="3" y="178"/>
                  </a:cubicBezTo>
                  <a:cubicBezTo>
                    <a:pt x="5" y="162"/>
                    <a:pt x="12" y="149"/>
                    <a:pt x="22" y="138"/>
                  </a:cubicBezTo>
                  <a:cubicBezTo>
                    <a:pt x="37" y="124"/>
                    <a:pt x="51" y="117"/>
                    <a:pt x="65" y="117"/>
                  </a:cubicBezTo>
                  <a:cubicBezTo>
                    <a:pt x="80" y="118"/>
                    <a:pt x="93" y="124"/>
                    <a:pt x="104" y="134"/>
                  </a:cubicBezTo>
                  <a:cubicBezTo>
                    <a:pt x="110" y="141"/>
                    <a:pt x="116" y="150"/>
                    <a:pt x="120" y="161"/>
                  </a:cubicBezTo>
                  <a:cubicBezTo>
                    <a:pt x="124" y="173"/>
                    <a:pt x="126" y="185"/>
                    <a:pt x="126" y="198"/>
                  </a:cubicBezTo>
                  <a:cubicBezTo>
                    <a:pt x="125" y="240"/>
                    <a:pt x="125" y="268"/>
                    <a:pt x="126" y="281"/>
                  </a:cubicBezTo>
                  <a:cubicBezTo>
                    <a:pt x="127" y="299"/>
                    <a:pt x="129" y="312"/>
                    <a:pt x="131" y="319"/>
                  </a:cubicBezTo>
                  <a:lnTo>
                    <a:pt x="185" y="265"/>
                  </a:lnTo>
                  <a:cubicBezTo>
                    <a:pt x="191" y="260"/>
                    <a:pt x="193" y="253"/>
                    <a:pt x="193" y="245"/>
                  </a:cubicBezTo>
                  <a:cubicBezTo>
                    <a:pt x="192" y="237"/>
                    <a:pt x="188" y="228"/>
                    <a:pt x="181" y="218"/>
                  </a:cubicBezTo>
                  <a:lnTo>
                    <a:pt x="186" y="213"/>
                  </a:lnTo>
                  <a:lnTo>
                    <a:pt x="220" y="258"/>
                  </a:lnTo>
                  <a:lnTo>
                    <a:pt x="135" y="343"/>
                  </a:lnTo>
                  <a:lnTo>
                    <a:pt x="123" y="331"/>
                  </a:lnTo>
                  <a:cubicBezTo>
                    <a:pt x="120" y="321"/>
                    <a:pt x="118" y="309"/>
                    <a:pt x="117" y="295"/>
                  </a:cubicBezTo>
                  <a:cubicBezTo>
                    <a:pt x="115" y="283"/>
                    <a:pt x="115" y="264"/>
                    <a:pt x="115" y="237"/>
                  </a:cubicBezTo>
                  <a:cubicBezTo>
                    <a:pt x="115" y="216"/>
                    <a:pt x="113" y="198"/>
                    <a:pt x="108" y="184"/>
                  </a:cubicBezTo>
                  <a:close/>
                  <a:moveTo>
                    <a:pt x="134" y="63"/>
                  </a:moveTo>
                  <a:cubicBezTo>
                    <a:pt x="138" y="76"/>
                    <a:pt x="146" y="89"/>
                    <a:pt x="159" y="102"/>
                  </a:cubicBezTo>
                  <a:cubicBezTo>
                    <a:pt x="173" y="116"/>
                    <a:pt x="185" y="123"/>
                    <a:pt x="197" y="125"/>
                  </a:cubicBezTo>
                  <a:cubicBezTo>
                    <a:pt x="210" y="127"/>
                    <a:pt x="220" y="124"/>
                    <a:pt x="228" y="116"/>
                  </a:cubicBezTo>
                  <a:cubicBezTo>
                    <a:pt x="237" y="107"/>
                    <a:pt x="241" y="95"/>
                    <a:pt x="239" y="79"/>
                  </a:cubicBezTo>
                  <a:cubicBezTo>
                    <a:pt x="237" y="64"/>
                    <a:pt x="233" y="53"/>
                    <a:pt x="225" y="45"/>
                  </a:cubicBezTo>
                  <a:cubicBezTo>
                    <a:pt x="211" y="31"/>
                    <a:pt x="196" y="21"/>
                    <a:pt x="182" y="17"/>
                  </a:cubicBezTo>
                  <a:cubicBezTo>
                    <a:pt x="169" y="13"/>
                    <a:pt x="156" y="17"/>
                    <a:pt x="145" y="28"/>
                  </a:cubicBezTo>
                  <a:cubicBezTo>
                    <a:pt x="135" y="38"/>
                    <a:pt x="131" y="50"/>
                    <a:pt x="134" y="63"/>
                  </a:cubicBezTo>
                  <a:close/>
                  <a:moveTo>
                    <a:pt x="249" y="97"/>
                  </a:moveTo>
                  <a:cubicBezTo>
                    <a:pt x="248" y="108"/>
                    <a:pt x="243" y="118"/>
                    <a:pt x="234" y="127"/>
                  </a:cubicBezTo>
                  <a:cubicBezTo>
                    <a:pt x="222" y="139"/>
                    <a:pt x="208" y="144"/>
                    <a:pt x="192" y="144"/>
                  </a:cubicBezTo>
                  <a:cubicBezTo>
                    <a:pt x="178" y="144"/>
                    <a:pt x="162" y="136"/>
                    <a:pt x="145" y="119"/>
                  </a:cubicBezTo>
                  <a:cubicBezTo>
                    <a:pt x="130" y="104"/>
                    <a:pt x="122" y="88"/>
                    <a:pt x="120" y="70"/>
                  </a:cubicBezTo>
                  <a:cubicBezTo>
                    <a:pt x="118" y="52"/>
                    <a:pt x="124" y="36"/>
                    <a:pt x="139" y="22"/>
                  </a:cubicBezTo>
                  <a:cubicBezTo>
                    <a:pt x="154" y="6"/>
                    <a:pt x="172" y="0"/>
                    <a:pt x="193" y="4"/>
                  </a:cubicBezTo>
                  <a:cubicBezTo>
                    <a:pt x="214" y="8"/>
                    <a:pt x="236" y="21"/>
                    <a:pt x="259" y="44"/>
                  </a:cubicBezTo>
                  <a:cubicBezTo>
                    <a:pt x="285" y="70"/>
                    <a:pt x="301" y="96"/>
                    <a:pt x="307" y="123"/>
                  </a:cubicBezTo>
                  <a:cubicBezTo>
                    <a:pt x="314" y="150"/>
                    <a:pt x="309" y="173"/>
                    <a:pt x="291" y="190"/>
                  </a:cubicBezTo>
                  <a:cubicBezTo>
                    <a:pt x="283" y="198"/>
                    <a:pt x="274" y="203"/>
                    <a:pt x="265" y="206"/>
                  </a:cubicBezTo>
                  <a:cubicBezTo>
                    <a:pt x="256" y="208"/>
                    <a:pt x="248" y="206"/>
                    <a:pt x="242" y="199"/>
                  </a:cubicBezTo>
                  <a:cubicBezTo>
                    <a:pt x="239" y="197"/>
                    <a:pt x="237" y="194"/>
                    <a:pt x="236" y="190"/>
                  </a:cubicBezTo>
                  <a:cubicBezTo>
                    <a:pt x="236" y="186"/>
                    <a:pt x="237" y="182"/>
                    <a:pt x="241" y="178"/>
                  </a:cubicBezTo>
                  <a:cubicBezTo>
                    <a:pt x="245" y="175"/>
                    <a:pt x="248" y="173"/>
                    <a:pt x="252" y="175"/>
                  </a:cubicBezTo>
                  <a:cubicBezTo>
                    <a:pt x="256" y="176"/>
                    <a:pt x="260" y="179"/>
                    <a:pt x="264" y="183"/>
                  </a:cubicBezTo>
                  <a:cubicBezTo>
                    <a:pt x="266" y="185"/>
                    <a:pt x="268" y="187"/>
                    <a:pt x="270" y="188"/>
                  </a:cubicBezTo>
                  <a:cubicBezTo>
                    <a:pt x="273" y="189"/>
                    <a:pt x="274" y="189"/>
                    <a:pt x="276" y="189"/>
                  </a:cubicBezTo>
                  <a:cubicBezTo>
                    <a:pt x="277" y="189"/>
                    <a:pt x="278" y="189"/>
                    <a:pt x="279" y="188"/>
                  </a:cubicBezTo>
                  <a:cubicBezTo>
                    <a:pt x="282" y="186"/>
                    <a:pt x="284" y="185"/>
                    <a:pt x="286" y="183"/>
                  </a:cubicBezTo>
                  <a:cubicBezTo>
                    <a:pt x="297" y="172"/>
                    <a:pt x="300" y="157"/>
                    <a:pt x="294" y="138"/>
                  </a:cubicBezTo>
                  <a:cubicBezTo>
                    <a:pt x="289" y="119"/>
                    <a:pt x="272" y="95"/>
                    <a:pt x="245" y="65"/>
                  </a:cubicBezTo>
                  <a:cubicBezTo>
                    <a:pt x="249" y="75"/>
                    <a:pt x="250" y="86"/>
                    <a:pt x="249" y="97"/>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04" name="Freeform 282"/>
            <p:cNvSpPr>
              <a:spLocks noEditPoints="1"/>
            </p:cNvSpPr>
            <p:nvPr/>
          </p:nvSpPr>
          <p:spPr bwMode="auto">
            <a:xfrm>
              <a:off x="3573" y="5022"/>
              <a:ext cx="40" cy="41"/>
            </a:xfrm>
            <a:custGeom>
              <a:avLst/>
              <a:gdLst>
                <a:gd name="T0" fmla="*/ 191 w 303"/>
                <a:gd name="T1" fmla="*/ 202 h 299"/>
                <a:gd name="T2" fmla="*/ 94 w 303"/>
                <a:gd name="T3" fmla="*/ 299 h 299"/>
                <a:gd name="T4" fmla="*/ 89 w 303"/>
                <a:gd name="T5" fmla="*/ 294 h 299"/>
                <a:gd name="T6" fmla="*/ 122 w 303"/>
                <a:gd name="T7" fmla="*/ 261 h 299"/>
                <a:gd name="T8" fmla="*/ 61 w 303"/>
                <a:gd name="T9" fmla="*/ 200 h 299"/>
                <a:gd name="T10" fmla="*/ 84 w 303"/>
                <a:gd name="T11" fmla="*/ 195 h 299"/>
                <a:gd name="T12" fmla="*/ 135 w 303"/>
                <a:gd name="T13" fmla="*/ 145 h 299"/>
                <a:gd name="T14" fmla="*/ 90 w 303"/>
                <a:gd name="T15" fmla="*/ 100 h 299"/>
                <a:gd name="T16" fmla="*/ 37 w 303"/>
                <a:gd name="T17" fmla="*/ 152 h 299"/>
                <a:gd name="T18" fmla="*/ 49 w 303"/>
                <a:gd name="T19" fmla="*/ 269 h 299"/>
                <a:gd name="T20" fmla="*/ 45 w 303"/>
                <a:gd name="T21" fmla="*/ 268 h 299"/>
                <a:gd name="T22" fmla="*/ 0 w 303"/>
                <a:gd name="T23" fmla="*/ 118 h 299"/>
                <a:gd name="T24" fmla="*/ 24 w 303"/>
                <a:gd name="T25" fmla="*/ 107 h 299"/>
                <a:gd name="T26" fmla="*/ 25 w 303"/>
                <a:gd name="T27" fmla="*/ 120 h 299"/>
                <a:gd name="T28" fmla="*/ 35 w 303"/>
                <a:gd name="T29" fmla="*/ 144 h 299"/>
                <a:gd name="T30" fmla="*/ 150 w 303"/>
                <a:gd name="T31" fmla="*/ 29 h 299"/>
                <a:gd name="T32" fmla="*/ 150 w 303"/>
                <a:gd name="T33" fmla="*/ 5 h 299"/>
                <a:gd name="T34" fmla="*/ 176 w 303"/>
                <a:gd name="T35" fmla="*/ 1 h 299"/>
                <a:gd name="T36" fmla="*/ 182 w 303"/>
                <a:gd name="T37" fmla="*/ 8 h 299"/>
                <a:gd name="T38" fmla="*/ 102 w 303"/>
                <a:gd name="T39" fmla="*/ 88 h 299"/>
                <a:gd name="T40" fmla="*/ 146 w 303"/>
                <a:gd name="T41" fmla="*/ 133 h 299"/>
                <a:gd name="T42" fmla="*/ 192 w 303"/>
                <a:gd name="T43" fmla="*/ 87 h 299"/>
                <a:gd name="T44" fmla="*/ 192 w 303"/>
                <a:gd name="T45" fmla="*/ 63 h 299"/>
                <a:gd name="T46" fmla="*/ 218 w 303"/>
                <a:gd name="T47" fmla="*/ 60 h 299"/>
                <a:gd name="T48" fmla="*/ 224 w 303"/>
                <a:gd name="T49" fmla="*/ 66 h 299"/>
                <a:gd name="T50" fmla="*/ 152 w 303"/>
                <a:gd name="T51" fmla="*/ 139 h 299"/>
                <a:gd name="T52" fmla="*/ 198 w 303"/>
                <a:gd name="T53" fmla="*/ 184 h 299"/>
                <a:gd name="T54" fmla="*/ 264 w 303"/>
                <a:gd name="T55" fmla="*/ 118 h 299"/>
                <a:gd name="T56" fmla="*/ 264 w 303"/>
                <a:gd name="T57" fmla="*/ 91 h 299"/>
                <a:gd name="T58" fmla="*/ 294 w 303"/>
                <a:gd name="T59" fmla="*/ 86 h 299"/>
                <a:gd name="T60" fmla="*/ 301 w 303"/>
                <a:gd name="T61" fmla="*/ 93 h 299"/>
                <a:gd name="T62" fmla="*/ 203 w 303"/>
                <a:gd name="T63" fmla="*/ 190 h 299"/>
                <a:gd name="T64" fmla="*/ 269 w 303"/>
                <a:gd name="T65" fmla="*/ 256 h 299"/>
                <a:gd name="T66" fmla="*/ 258 w 303"/>
                <a:gd name="T67" fmla="*/ 269 h 299"/>
                <a:gd name="T68" fmla="*/ 191 w 303"/>
                <a:gd name="T69" fmla="*/ 202 h 299"/>
                <a:gd name="T70" fmla="*/ 88 w 303"/>
                <a:gd name="T71" fmla="*/ 203 h 299"/>
                <a:gd name="T72" fmla="*/ 134 w 303"/>
                <a:gd name="T73" fmla="*/ 249 h 299"/>
                <a:gd name="T74" fmla="*/ 186 w 303"/>
                <a:gd name="T75" fmla="*/ 196 h 299"/>
                <a:gd name="T76" fmla="*/ 140 w 303"/>
                <a:gd name="T77" fmla="*/ 151 h 299"/>
                <a:gd name="T78" fmla="*/ 88 w 303"/>
                <a:gd name="T79" fmla="*/ 20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299">
                  <a:moveTo>
                    <a:pt x="191" y="202"/>
                  </a:moveTo>
                  <a:lnTo>
                    <a:pt x="94" y="299"/>
                  </a:lnTo>
                  <a:lnTo>
                    <a:pt x="89" y="294"/>
                  </a:lnTo>
                  <a:lnTo>
                    <a:pt x="122" y="261"/>
                  </a:lnTo>
                  <a:lnTo>
                    <a:pt x="61" y="200"/>
                  </a:lnTo>
                  <a:lnTo>
                    <a:pt x="84" y="195"/>
                  </a:lnTo>
                  <a:lnTo>
                    <a:pt x="135" y="145"/>
                  </a:lnTo>
                  <a:lnTo>
                    <a:pt x="90" y="100"/>
                  </a:lnTo>
                  <a:lnTo>
                    <a:pt x="37" y="152"/>
                  </a:lnTo>
                  <a:cubicBezTo>
                    <a:pt x="51" y="192"/>
                    <a:pt x="55" y="230"/>
                    <a:pt x="49" y="269"/>
                  </a:cubicBezTo>
                  <a:cubicBezTo>
                    <a:pt x="47" y="272"/>
                    <a:pt x="46" y="272"/>
                    <a:pt x="45" y="268"/>
                  </a:cubicBezTo>
                  <a:cubicBezTo>
                    <a:pt x="42" y="210"/>
                    <a:pt x="27" y="161"/>
                    <a:pt x="0" y="118"/>
                  </a:cubicBezTo>
                  <a:lnTo>
                    <a:pt x="24" y="107"/>
                  </a:lnTo>
                  <a:cubicBezTo>
                    <a:pt x="35" y="103"/>
                    <a:pt x="36" y="107"/>
                    <a:pt x="25" y="120"/>
                  </a:cubicBezTo>
                  <a:cubicBezTo>
                    <a:pt x="28" y="128"/>
                    <a:pt x="32" y="136"/>
                    <a:pt x="35" y="144"/>
                  </a:cubicBezTo>
                  <a:lnTo>
                    <a:pt x="150" y="29"/>
                  </a:lnTo>
                  <a:lnTo>
                    <a:pt x="150" y="5"/>
                  </a:lnTo>
                  <a:lnTo>
                    <a:pt x="176" y="1"/>
                  </a:lnTo>
                  <a:cubicBezTo>
                    <a:pt x="183" y="0"/>
                    <a:pt x="185" y="3"/>
                    <a:pt x="182" y="8"/>
                  </a:cubicBezTo>
                  <a:lnTo>
                    <a:pt x="102" y="88"/>
                  </a:lnTo>
                  <a:lnTo>
                    <a:pt x="146" y="133"/>
                  </a:lnTo>
                  <a:lnTo>
                    <a:pt x="192" y="87"/>
                  </a:lnTo>
                  <a:lnTo>
                    <a:pt x="192" y="63"/>
                  </a:lnTo>
                  <a:lnTo>
                    <a:pt x="218" y="60"/>
                  </a:lnTo>
                  <a:cubicBezTo>
                    <a:pt x="225" y="59"/>
                    <a:pt x="227" y="61"/>
                    <a:pt x="224" y="66"/>
                  </a:cubicBezTo>
                  <a:lnTo>
                    <a:pt x="152" y="139"/>
                  </a:lnTo>
                  <a:lnTo>
                    <a:pt x="198" y="184"/>
                  </a:lnTo>
                  <a:lnTo>
                    <a:pt x="264" y="118"/>
                  </a:lnTo>
                  <a:lnTo>
                    <a:pt x="264" y="91"/>
                  </a:lnTo>
                  <a:lnTo>
                    <a:pt x="294" y="86"/>
                  </a:lnTo>
                  <a:cubicBezTo>
                    <a:pt x="301" y="86"/>
                    <a:pt x="303" y="88"/>
                    <a:pt x="301" y="93"/>
                  </a:cubicBezTo>
                  <a:lnTo>
                    <a:pt x="203" y="190"/>
                  </a:lnTo>
                  <a:lnTo>
                    <a:pt x="269" y="256"/>
                  </a:lnTo>
                  <a:cubicBezTo>
                    <a:pt x="269" y="271"/>
                    <a:pt x="265" y="276"/>
                    <a:pt x="258" y="269"/>
                  </a:cubicBezTo>
                  <a:lnTo>
                    <a:pt x="191" y="202"/>
                  </a:lnTo>
                  <a:close/>
                  <a:moveTo>
                    <a:pt x="88" y="203"/>
                  </a:moveTo>
                  <a:lnTo>
                    <a:pt x="134" y="249"/>
                  </a:lnTo>
                  <a:lnTo>
                    <a:pt x="186" y="196"/>
                  </a:lnTo>
                  <a:lnTo>
                    <a:pt x="140" y="151"/>
                  </a:lnTo>
                  <a:lnTo>
                    <a:pt x="88" y="20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05" name="Freeform 283"/>
            <p:cNvSpPr>
              <a:spLocks/>
            </p:cNvSpPr>
            <p:nvPr/>
          </p:nvSpPr>
          <p:spPr bwMode="auto">
            <a:xfrm>
              <a:off x="3604" y="5008"/>
              <a:ext cx="27" cy="27"/>
            </a:xfrm>
            <a:custGeom>
              <a:avLst/>
              <a:gdLst>
                <a:gd name="T0" fmla="*/ 153 w 202"/>
                <a:gd name="T1" fmla="*/ 72 h 202"/>
                <a:gd name="T2" fmla="*/ 184 w 202"/>
                <a:gd name="T3" fmla="*/ 89 h 202"/>
                <a:gd name="T4" fmla="*/ 201 w 202"/>
                <a:gd name="T5" fmla="*/ 132 h 202"/>
                <a:gd name="T6" fmla="*/ 179 w 202"/>
                <a:gd name="T7" fmla="*/ 181 h 202"/>
                <a:gd name="T8" fmla="*/ 142 w 202"/>
                <a:gd name="T9" fmla="*/ 201 h 202"/>
                <a:gd name="T10" fmla="*/ 109 w 202"/>
                <a:gd name="T11" fmla="*/ 191 h 202"/>
                <a:gd name="T12" fmla="*/ 102 w 202"/>
                <a:gd name="T13" fmla="*/ 178 h 202"/>
                <a:gd name="T14" fmla="*/ 106 w 202"/>
                <a:gd name="T15" fmla="*/ 167 h 202"/>
                <a:gd name="T16" fmla="*/ 117 w 202"/>
                <a:gd name="T17" fmla="*/ 163 h 202"/>
                <a:gd name="T18" fmla="*/ 127 w 202"/>
                <a:gd name="T19" fmla="*/ 168 h 202"/>
                <a:gd name="T20" fmla="*/ 132 w 202"/>
                <a:gd name="T21" fmla="*/ 177 h 202"/>
                <a:gd name="T22" fmla="*/ 137 w 202"/>
                <a:gd name="T23" fmla="*/ 185 h 202"/>
                <a:gd name="T24" fmla="*/ 153 w 202"/>
                <a:gd name="T25" fmla="*/ 188 h 202"/>
                <a:gd name="T26" fmla="*/ 172 w 202"/>
                <a:gd name="T27" fmla="*/ 176 h 202"/>
                <a:gd name="T28" fmla="*/ 187 w 202"/>
                <a:gd name="T29" fmla="*/ 141 h 202"/>
                <a:gd name="T30" fmla="*/ 166 w 202"/>
                <a:gd name="T31" fmla="*/ 103 h 202"/>
                <a:gd name="T32" fmla="*/ 130 w 202"/>
                <a:gd name="T33" fmla="*/ 86 h 202"/>
                <a:gd name="T34" fmla="*/ 88 w 202"/>
                <a:gd name="T35" fmla="*/ 108 h 202"/>
                <a:gd name="T36" fmla="*/ 81 w 202"/>
                <a:gd name="T37" fmla="*/ 101 h 202"/>
                <a:gd name="T38" fmla="*/ 99 w 202"/>
                <a:gd name="T39" fmla="*/ 66 h 202"/>
                <a:gd name="T40" fmla="*/ 84 w 202"/>
                <a:gd name="T41" fmla="*/ 33 h 202"/>
                <a:gd name="T42" fmla="*/ 54 w 202"/>
                <a:gd name="T43" fmla="*/ 17 h 202"/>
                <a:gd name="T44" fmla="*/ 23 w 202"/>
                <a:gd name="T45" fmla="*/ 29 h 202"/>
                <a:gd name="T46" fmla="*/ 12 w 202"/>
                <a:gd name="T47" fmla="*/ 46 h 202"/>
                <a:gd name="T48" fmla="*/ 16 w 202"/>
                <a:gd name="T49" fmla="*/ 64 h 202"/>
                <a:gd name="T50" fmla="*/ 27 w 202"/>
                <a:gd name="T51" fmla="*/ 71 h 202"/>
                <a:gd name="T52" fmla="*/ 33 w 202"/>
                <a:gd name="T53" fmla="*/ 74 h 202"/>
                <a:gd name="T54" fmla="*/ 39 w 202"/>
                <a:gd name="T55" fmla="*/ 83 h 202"/>
                <a:gd name="T56" fmla="*/ 35 w 202"/>
                <a:gd name="T57" fmla="*/ 92 h 202"/>
                <a:gd name="T58" fmla="*/ 25 w 202"/>
                <a:gd name="T59" fmla="*/ 97 h 202"/>
                <a:gd name="T60" fmla="*/ 12 w 202"/>
                <a:gd name="T61" fmla="*/ 90 h 202"/>
                <a:gd name="T62" fmla="*/ 1 w 202"/>
                <a:gd name="T63" fmla="*/ 55 h 202"/>
                <a:gd name="T64" fmla="*/ 21 w 202"/>
                <a:gd name="T65" fmla="*/ 19 h 202"/>
                <a:gd name="T66" fmla="*/ 61 w 202"/>
                <a:gd name="T67" fmla="*/ 1 h 202"/>
                <a:gd name="T68" fmla="*/ 97 w 202"/>
                <a:gd name="T69" fmla="*/ 14 h 202"/>
                <a:gd name="T70" fmla="*/ 112 w 202"/>
                <a:gd name="T71" fmla="*/ 45 h 202"/>
                <a:gd name="T72" fmla="*/ 106 w 202"/>
                <a:gd name="T73" fmla="*/ 80 h 202"/>
                <a:gd name="T74" fmla="*/ 153 w 202"/>
                <a:gd name="T75" fmla="*/ 7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 h="202">
                  <a:moveTo>
                    <a:pt x="153" y="72"/>
                  </a:moveTo>
                  <a:cubicBezTo>
                    <a:pt x="166" y="75"/>
                    <a:pt x="176" y="81"/>
                    <a:pt x="184" y="89"/>
                  </a:cubicBezTo>
                  <a:cubicBezTo>
                    <a:pt x="195" y="100"/>
                    <a:pt x="201" y="115"/>
                    <a:pt x="201" y="132"/>
                  </a:cubicBezTo>
                  <a:cubicBezTo>
                    <a:pt x="202" y="149"/>
                    <a:pt x="195" y="166"/>
                    <a:pt x="179" y="181"/>
                  </a:cubicBezTo>
                  <a:cubicBezTo>
                    <a:pt x="168" y="192"/>
                    <a:pt x="156" y="199"/>
                    <a:pt x="142" y="201"/>
                  </a:cubicBezTo>
                  <a:cubicBezTo>
                    <a:pt x="128" y="202"/>
                    <a:pt x="117" y="199"/>
                    <a:pt x="109" y="191"/>
                  </a:cubicBezTo>
                  <a:cubicBezTo>
                    <a:pt x="105" y="188"/>
                    <a:pt x="103" y="183"/>
                    <a:pt x="102" y="178"/>
                  </a:cubicBezTo>
                  <a:cubicBezTo>
                    <a:pt x="102" y="173"/>
                    <a:pt x="103" y="169"/>
                    <a:pt x="106" y="167"/>
                  </a:cubicBezTo>
                  <a:cubicBezTo>
                    <a:pt x="110" y="163"/>
                    <a:pt x="113" y="162"/>
                    <a:pt x="117" y="163"/>
                  </a:cubicBezTo>
                  <a:cubicBezTo>
                    <a:pt x="122" y="164"/>
                    <a:pt x="125" y="166"/>
                    <a:pt x="127" y="168"/>
                  </a:cubicBezTo>
                  <a:cubicBezTo>
                    <a:pt x="130" y="171"/>
                    <a:pt x="132" y="174"/>
                    <a:pt x="132" y="177"/>
                  </a:cubicBezTo>
                  <a:cubicBezTo>
                    <a:pt x="134" y="180"/>
                    <a:pt x="135" y="183"/>
                    <a:pt x="137" y="185"/>
                  </a:cubicBezTo>
                  <a:cubicBezTo>
                    <a:pt x="141" y="189"/>
                    <a:pt x="146" y="190"/>
                    <a:pt x="153" y="188"/>
                  </a:cubicBezTo>
                  <a:cubicBezTo>
                    <a:pt x="160" y="185"/>
                    <a:pt x="166" y="181"/>
                    <a:pt x="172" y="176"/>
                  </a:cubicBezTo>
                  <a:cubicBezTo>
                    <a:pt x="183" y="165"/>
                    <a:pt x="188" y="153"/>
                    <a:pt x="187" y="141"/>
                  </a:cubicBezTo>
                  <a:cubicBezTo>
                    <a:pt x="186" y="129"/>
                    <a:pt x="179" y="117"/>
                    <a:pt x="166" y="103"/>
                  </a:cubicBezTo>
                  <a:cubicBezTo>
                    <a:pt x="155" y="93"/>
                    <a:pt x="143" y="87"/>
                    <a:pt x="130" y="86"/>
                  </a:cubicBezTo>
                  <a:cubicBezTo>
                    <a:pt x="118" y="85"/>
                    <a:pt x="103" y="92"/>
                    <a:pt x="88" y="108"/>
                  </a:cubicBezTo>
                  <a:lnTo>
                    <a:pt x="81" y="101"/>
                  </a:lnTo>
                  <a:cubicBezTo>
                    <a:pt x="93" y="90"/>
                    <a:pt x="99" y="78"/>
                    <a:pt x="99" y="66"/>
                  </a:cubicBezTo>
                  <a:cubicBezTo>
                    <a:pt x="99" y="54"/>
                    <a:pt x="94" y="43"/>
                    <a:pt x="84" y="33"/>
                  </a:cubicBezTo>
                  <a:cubicBezTo>
                    <a:pt x="75" y="24"/>
                    <a:pt x="65" y="19"/>
                    <a:pt x="54" y="17"/>
                  </a:cubicBezTo>
                  <a:cubicBezTo>
                    <a:pt x="43" y="15"/>
                    <a:pt x="33" y="19"/>
                    <a:pt x="23" y="29"/>
                  </a:cubicBezTo>
                  <a:cubicBezTo>
                    <a:pt x="18" y="34"/>
                    <a:pt x="15" y="39"/>
                    <a:pt x="12" y="46"/>
                  </a:cubicBezTo>
                  <a:cubicBezTo>
                    <a:pt x="10" y="53"/>
                    <a:pt x="11" y="59"/>
                    <a:pt x="16" y="64"/>
                  </a:cubicBezTo>
                  <a:cubicBezTo>
                    <a:pt x="21" y="69"/>
                    <a:pt x="25" y="71"/>
                    <a:pt x="27" y="71"/>
                  </a:cubicBezTo>
                  <a:cubicBezTo>
                    <a:pt x="29" y="71"/>
                    <a:pt x="32" y="72"/>
                    <a:pt x="33" y="74"/>
                  </a:cubicBezTo>
                  <a:cubicBezTo>
                    <a:pt x="37" y="77"/>
                    <a:pt x="38" y="80"/>
                    <a:pt x="39" y="83"/>
                  </a:cubicBezTo>
                  <a:cubicBezTo>
                    <a:pt x="40" y="86"/>
                    <a:pt x="38" y="89"/>
                    <a:pt x="35" y="92"/>
                  </a:cubicBezTo>
                  <a:cubicBezTo>
                    <a:pt x="33" y="95"/>
                    <a:pt x="29" y="96"/>
                    <a:pt x="25" y="97"/>
                  </a:cubicBezTo>
                  <a:cubicBezTo>
                    <a:pt x="22" y="97"/>
                    <a:pt x="17" y="94"/>
                    <a:pt x="12" y="90"/>
                  </a:cubicBezTo>
                  <a:cubicBezTo>
                    <a:pt x="3" y="80"/>
                    <a:pt x="0" y="69"/>
                    <a:pt x="1" y="55"/>
                  </a:cubicBezTo>
                  <a:cubicBezTo>
                    <a:pt x="4" y="41"/>
                    <a:pt x="10" y="29"/>
                    <a:pt x="21" y="19"/>
                  </a:cubicBezTo>
                  <a:cubicBezTo>
                    <a:pt x="33" y="6"/>
                    <a:pt x="47" y="0"/>
                    <a:pt x="61" y="1"/>
                  </a:cubicBezTo>
                  <a:cubicBezTo>
                    <a:pt x="76" y="1"/>
                    <a:pt x="88" y="6"/>
                    <a:pt x="97" y="14"/>
                  </a:cubicBezTo>
                  <a:cubicBezTo>
                    <a:pt x="106" y="24"/>
                    <a:pt x="111" y="34"/>
                    <a:pt x="112" y="45"/>
                  </a:cubicBezTo>
                  <a:cubicBezTo>
                    <a:pt x="115" y="56"/>
                    <a:pt x="113" y="68"/>
                    <a:pt x="106" y="80"/>
                  </a:cubicBezTo>
                  <a:cubicBezTo>
                    <a:pt x="124" y="72"/>
                    <a:pt x="140" y="69"/>
                    <a:pt x="153" y="72"/>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06" name="Freeform 284"/>
            <p:cNvSpPr>
              <a:spLocks noEditPoints="1"/>
            </p:cNvSpPr>
            <p:nvPr/>
          </p:nvSpPr>
          <p:spPr bwMode="auto">
            <a:xfrm>
              <a:off x="3622" y="4976"/>
              <a:ext cx="38" cy="48"/>
            </a:xfrm>
            <a:custGeom>
              <a:avLst/>
              <a:gdLst>
                <a:gd name="T0" fmla="*/ 156 w 282"/>
                <a:gd name="T1" fmla="*/ 275 h 346"/>
                <a:gd name="T2" fmla="*/ 142 w 282"/>
                <a:gd name="T3" fmla="*/ 342 h 346"/>
                <a:gd name="T4" fmla="*/ 138 w 282"/>
                <a:gd name="T5" fmla="*/ 341 h 346"/>
                <a:gd name="T6" fmla="*/ 142 w 282"/>
                <a:gd name="T7" fmla="*/ 263 h 346"/>
                <a:gd name="T8" fmla="*/ 103 w 282"/>
                <a:gd name="T9" fmla="*/ 196 h 346"/>
                <a:gd name="T10" fmla="*/ 0 w 282"/>
                <a:gd name="T11" fmla="*/ 93 h 346"/>
                <a:gd name="T12" fmla="*/ 22 w 282"/>
                <a:gd name="T13" fmla="*/ 88 h 346"/>
                <a:gd name="T14" fmla="*/ 93 w 282"/>
                <a:gd name="T15" fmla="*/ 17 h 346"/>
                <a:gd name="T16" fmla="*/ 91 w 282"/>
                <a:gd name="T17" fmla="*/ 4 h 346"/>
                <a:gd name="T18" fmla="*/ 113 w 282"/>
                <a:gd name="T19" fmla="*/ 1 h 346"/>
                <a:gd name="T20" fmla="*/ 116 w 282"/>
                <a:gd name="T21" fmla="*/ 11 h 346"/>
                <a:gd name="T22" fmla="*/ 272 w 282"/>
                <a:gd name="T23" fmla="*/ 168 h 346"/>
                <a:gd name="T24" fmla="*/ 282 w 282"/>
                <a:gd name="T25" fmla="*/ 190 h 346"/>
                <a:gd name="T26" fmla="*/ 274 w 282"/>
                <a:gd name="T27" fmla="*/ 210 h 346"/>
                <a:gd name="T28" fmla="*/ 264 w 282"/>
                <a:gd name="T29" fmla="*/ 207 h 346"/>
                <a:gd name="T30" fmla="*/ 255 w 282"/>
                <a:gd name="T31" fmla="*/ 207 h 346"/>
                <a:gd name="T32" fmla="*/ 236 w 282"/>
                <a:gd name="T33" fmla="*/ 219 h 346"/>
                <a:gd name="T34" fmla="*/ 232 w 282"/>
                <a:gd name="T35" fmla="*/ 215 h 346"/>
                <a:gd name="T36" fmla="*/ 256 w 282"/>
                <a:gd name="T37" fmla="*/ 191 h 346"/>
                <a:gd name="T38" fmla="*/ 256 w 282"/>
                <a:gd name="T39" fmla="*/ 175 h 346"/>
                <a:gd name="T40" fmla="*/ 204 w 282"/>
                <a:gd name="T41" fmla="*/ 124 h 346"/>
                <a:gd name="T42" fmla="*/ 129 w 282"/>
                <a:gd name="T43" fmla="*/ 199 h 346"/>
                <a:gd name="T44" fmla="*/ 156 w 282"/>
                <a:gd name="T45" fmla="*/ 275 h 346"/>
                <a:gd name="T46" fmla="*/ 78 w 282"/>
                <a:gd name="T47" fmla="*/ 147 h 346"/>
                <a:gd name="T48" fmla="*/ 124 w 282"/>
                <a:gd name="T49" fmla="*/ 193 h 346"/>
                <a:gd name="T50" fmla="*/ 199 w 282"/>
                <a:gd name="T51" fmla="*/ 118 h 346"/>
                <a:gd name="T52" fmla="*/ 153 w 282"/>
                <a:gd name="T53" fmla="*/ 72 h 346"/>
                <a:gd name="T54" fmla="*/ 78 w 282"/>
                <a:gd name="T55" fmla="*/ 147 h 346"/>
                <a:gd name="T56" fmla="*/ 26 w 282"/>
                <a:gd name="T57" fmla="*/ 95 h 346"/>
                <a:gd name="T58" fmla="*/ 72 w 282"/>
                <a:gd name="T59" fmla="*/ 142 h 346"/>
                <a:gd name="T60" fmla="*/ 148 w 282"/>
                <a:gd name="T61" fmla="*/ 67 h 346"/>
                <a:gd name="T62" fmla="*/ 101 w 282"/>
                <a:gd name="T63" fmla="*/ 20 h 346"/>
                <a:gd name="T64" fmla="*/ 26 w 282"/>
                <a:gd name="T65" fmla="*/ 9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346">
                  <a:moveTo>
                    <a:pt x="156" y="275"/>
                  </a:moveTo>
                  <a:cubicBezTo>
                    <a:pt x="156" y="298"/>
                    <a:pt x="151" y="320"/>
                    <a:pt x="142" y="342"/>
                  </a:cubicBezTo>
                  <a:cubicBezTo>
                    <a:pt x="139" y="346"/>
                    <a:pt x="138" y="346"/>
                    <a:pt x="138" y="341"/>
                  </a:cubicBezTo>
                  <a:cubicBezTo>
                    <a:pt x="145" y="308"/>
                    <a:pt x="147" y="282"/>
                    <a:pt x="142" y="263"/>
                  </a:cubicBezTo>
                  <a:cubicBezTo>
                    <a:pt x="136" y="238"/>
                    <a:pt x="123" y="216"/>
                    <a:pt x="103" y="196"/>
                  </a:cubicBezTo>
                  <a:lnTo>
                    <a:pt x="0" y="93"/>
                  </a:lnTo>
                  <a:lnTo>
                    <a:pt x="22" y="88"/>
                  </a:lnTo>
                  <a:lnTo>
                    <a:pt x="93" y="17"/>
                  </a:lnTo>
                  <a:lnTo>
                    <a:pt x="91" y="4"/>
                  </a:lnTo>
                  <a:lnTo>
                    <a:pt x="113" y="1"/>
                  </a:lnTo>
                  <a:cubicBezTo>
                    <a:pt x="120" y="0"/>
                    <a:pt x="120" y="3"/>
                    <a:pt x="116" y="11"/>
                  </a:cubicBezTo>
                  <a:lnTo>
                    <a:pt x="272" y="168"/>
                  </a:lnTo>
                  <a:cubicBezTo>
                    <a:pt x="279" y="174"/>
                    <a:pt x="282" y="182"/>
                    <a:pt x="282" y="190"/>
                  </a:cubicBezTo>
                  <a:cubicBezTo>
                    <a:pt x="282" y="198"/>
                    <a:pt x="280" y="204"/>
                    <a:pt x="274" y="210"/>
                  </a:cubicBezTo>
                  <a:cubicBezTo>
                    <a:pt x="272" y="212"/>
                    <a:pt x="268" y="211"/>
                    <a:pt x="264" y="207"/>
                  </a:cubicBezTo>
                  <a:cubicBezTo>
                    <a:pt x="262" y="205"/>
                    <a:pt x="259" y="205"/>
                    <a:pt x="255" y="207"/>
                  </a:cubicBezTo>
                  <a:lnTo>
                    <a:pt x="236" y="219"/>
                  </a:lnTo>
                  <a:cubicBezTo>
                    <a:pt x="231" y="220"/>
                    <a:pt x="230" y="219"/>
                    <a:pt x="232" y="215"/>
                  </a:cubicBezTo>
                  <a:lnTo>
                    <a:pt x="256" y="191"/>
                  </a:lnTo>
                  <a:cubicBezTo>
                    <a:pt x="261" y="186"/>
                    <a:pt x="261" y="180"/>
                    <a:pt x="256" y="175"/>
                  </a:cubicBezTo>
                  <a:lnTo>
                    <a:pt x="204" y="124"/>
                  </a:lnTo>
                  <a:lnTo>
                    <a:pt x="129" y="199"/>
                  </a:lnTo>
                  <a:cubicBezTo>
                    <a:pt x="147" y="221"/>
                    <a:pt x="156" y="247"/>
                    <a:pt x="156" y="275"/>
                  </a:cubicBezTo>
                  <a:close/>
                  <a:moveTo>
                    <a:pt x="78" y="147"/>
                  </a:moveTo>
                  <a:lnTo>
                    <a:pt x="124" y="193"/>
                  </a:lnTo>
                  <a:lnTo>
                    <a:pt x="199" y="118"/>
                  </a:lnTo>
                  <a:lnTo>
                    <a:pt x="153" y="72"/>
                  </a:lnTo>
                  <a:lnTo>
                    <a:pt x="78" y="147"/>
                  </a:lnTo>
                  <a:close/>
                  <a:moveTo>
                    <a:pt x="26" y="95"/>
                  </a:moveTo>
                  <a:lnTo>
                    <a:pt x="72" y="142"/>
                  </a:lnTo>
                  <a:lnTo>
                    <a:pt x="148" y="67"/>
                  </a:lnTo>
                  <a:lnTo>
                    <a:pt x="101" y="20"/>
                  </a:lnTo>
                  <a:lnTo>
                    <a:pt x="26" y="95"/>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07" name="Rectangle 285"/>
            <p:cNvSpPr>
              <a:spLocks noChangeArrowheads="1"/>
            </p:cNvSpPr>
            <p:nvPr/>
          </p:nvSpPr>
          <p:spPr bwMode="auto">
            <a:xfrm>
              <a:off x="3753" y="3856"/>
              <a:ext cx="169"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08" name="Rectangle 286"/>
            <p:cNvSpPr>
              <a:spLocks noChangeArrowheads="1"/>
            </p:cNvSpPr>
            <p:nvPr/>
          </p:nvSpPr>
          <p:spPr bwMode="auto">
            <a:xfrm>
              <a:off x="3802" y="3903"/>
              <a:ext cx="13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普及率（％）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09" name="Rectangle 287"/>
            <p:cNvSpPr>
              <a:spLocks noChangeArrowheads="1"/>
            </p:cNvSpPr>
            <p:nvPr/>
          </p:nvSpPr>
          <p:spPr bwMode="auto">
            <a:xfrm>
              <a:off x="405" y="3872"/>
              <a:ext cx="97"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薬剤数量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10" name="Rectangle 288"/>
            <p:cNvSpPr>
              <a:spLocks noChangeArrowheads="1"/>
            </p:cNvSpPr>
            <p:nvPr/>
          </p:nvSpPr>
          <p:spPr bwMode="auto">
            <a:xfrm>
              <a:off x="551" y="3872"/>
              <a:ext cx="59"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5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（数）</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11" name="Freeform 289"/>
            <p:cNvSpPr>
              <a:spLocks noEditPoints="1"/>
            </p:cNvSpPr>
            <p:nvPr/>
          </p:nvSpPr>
          <p:spPr bwMode="auto">
            <a:xfrm>
              <a:off x="723" y="3710"/>
              <a:ext cx="2963" cy="264"/>
            </a:xfrm>
            <a:custGeom>
              <a:avLst/>
              <a:gdLst>
                <a:gd name="T0" fmla="*/ 0 w 21996"/>
                <a:gd name="T1" fmla="*/ 12 h 1932"/>
                <a:gd name="T2" fmla="*/ 12 w 21996"/>
                <a:gd name="T3" fmla="*/ 0 h 1932"/>
                <a:gd name="T4" fmla="*/ 21984 w 21996"/>
                <a:gd name="T5" fmla="*/ 0 h 1932"/>
                <a:gd name="T6" fmla="*/ 21996 w 21996"/>
                <a:gd name="T7" fmla="*/ 12 h 1932"/>
                <a:gd name="T8" fmla="*/ 21996 w 21996"/>
                <a:gd name="T9" fmla="*/ 1920 h 1932"/>
                <a:gd name="T10" fmla="*/ 21984 w 21996"/>
                <a:gd name="T11" fmla="*/ 1932 h 1932"/>
                <a:gd name="T12" fmla="*/ 12 w 21996"/>
                <a:gd name="T13" fmla="*/ 1932 h 1932"/>
                <a:gd name="T14" fmla="*/ 0 w 21996"/>
                <a:gd name="T15" fmla="*/ 1920 h 1932"/>
                <a:gd name="T16" fmla="*/ 0 w 21996"/>
                <a:gd name="T17" fmla="*/ 12 h 1932"/>
                <a:gd name="T18" fmla="*/ 24 w 21996"/>
                <a:gd name="T19" fmla="*/ 1920 h 1932"/>
                <a:gd name="T20" fmla="*/ 12 w 21996"/>
                <a:gd name="T21" fmla="*/ 1908 h 1932"/>
                <a:gd name="T22" fmla="*/ 21984 w 21996"/>
                <a:gd name="T23" fmla="*/ 1908 h 1932"/>
                <a:gd name="T24" fmla="*/ 21972 w 21996"/>
                <a:gd name="T25" fmla="*/ 1920 h 1932"/>
                <a:gd name="T26" fmla="*/ 21972 w 21996"/>
                <a:gd name="T27" fmla="*/ 12 h 1932"/>
                <a:gd name="T28" fmla="*/ 21984 w 21996"/>
                <a:gd name="T29" fmla="*/ 24 h 1932"/>
                <a:gd name="T30" fmla="*/ 12 w 21996"/>
                <a:gd name="T31" fmla="*/ 24 h 1932"/>
                <a:gd name="T32" fmla="*/ 24 w 21996"/>
                <a:gd name="T33" fmla="*/ 12 h 1932"/>
                <a:gd name="T34" fmla="*/ 24 w 21996"/>
                <a:gd name="T35" fmla="*/ 1920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96" h="1932">
                  <a:moveTo>
                    <a:pt x="0" y="12"/>
                  </a:moveTo>
                  <a:cubicBezTo>
                    <a:pt x="0" y="6"/>
                    <a:pt x="6" y="0"/>
                    <a:pt x="12" y="0"/>
                  </a:cubicBezTo>
                  <a:lnTo>
                    <a:pt x="21984" y="0"/>
                  </a:lnTo>
                  <a:cubicBezTo>
                    <a:pt x="21991" y="0"/>
                    <a:pt x="21996" y="6"/>
                    <a:pt x="21996" y="12"/>
                  </a:cubicBezTo>
                  <a:lnTo>
                    <a:pt x="21996" y="1920"/>
                  </a:lnTo>
                  <a:cubicBezTo>
                    <a:pt x="21996" y="1927"/>
                    <a:pt x="21991" y="1932"/>
                    <a:pt x="21984" y="1932"/>
                  </a:cubicBezTo>
                  <a:lnTo>
                    <a:pt x="12" y="1932"/>
                  </a:lnTo>
                  <a:cubicBezTo>
                    <a:pt x="6" y="1932"/>
                    <a:pt x="0" y="1927"/>
                    <a:pt x="0" y="1920"/>
                  </a:cubicBezTo>
                  <a:lnTo>
                    <a:pt x="0" y="12"/>
                  </a:lnTo>
                  <a:close/>
                  <a:moveTo>
                    <a:pt x="24" y="1920"/>
                  </a:moveTo>
                  <a:lnTo>
                    <a:pt x="12" y="1908"/>
                  </a:lnTo>
                  <a:lnTo>
                    <a:pt x="21984" y="1908"/>
                  </a:lnTo>
                  <a:lnTo>
                    <a:pt x="21972" y="1920"/>
                  </a:lnTo>
                  <a:lnTo>
                    <a:pt x="21972" y="12"/>
                  </a:lnTo>
                  <a:lnTo>
                    <a:pt x="21984" y="24"/>
                  </a:lnTo>
                  <a:lnTo>
                    <a:pt x="12" y="24"/>
                  </a:lnTo>
                  <a:lnTo>
                    <a:pt x="24" y="12"/>
                  </a:lnTo>
                  <a:lnTo>
                    <a:pt x="24" y="192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12" name="Rectangle 290"/>
            <p:cNvSpPr>
              <a:spLocks noChangeArrowheads="1"/>
            </p:cNvSpPr>
            <p:nvPr/>
          </p:nvSpPr>
          <p:spPr bwMode="auto">
            <a:xfrm>
              <a:off x="869" y="3744"/>
              <a:ext cx="86" cy="21"/>
            </a:xfrm>
            <a:prstGeom prst="rect">
              <a:avLst/>
            </a:prstGeom>
            <a:solidFill>
              <a:schemeClr val="accent6">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513" name="Rectangle 291"/>
            <p:cNvSpPr>
              <a:spLocks noChangeArrowheads="1"/>
            </p:cNvSpPr>
            <p:nvPr/>
          </p:nvSpPr>
          <p:spPr bwMode="auto">
            <a:xfrm>
              <a:off x="965" y="3732"/>
              <a:ext cx="59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先発品薬剤数量のうちジェネリック医薬品が存在する数量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14" name="Rectangle 292"/>
            <p:cNvSpPr>
              <a:spLocks noChangeArrowheads="1"/>
            </p:cNvSpPr>
            <p:nvPr/>
          </p:nvSpPr>
          <p:spPr bwMode="auto">
            <a:xfrm>
              <a:off x="2349" y="3745"/>
              <a:ext cx="86" cy="20"/>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515" name="Rectangle 293"/>
            <p:cNvSpPr>
              <a:spLocks noChangeArrowheads="1"/>
            </p:cNvSpPr>
            <p:nvPr/>
          </p:nvSpPr>
          <p:spPr bwMode="auto">
            <a:xfrm>
              <a:off x="2444" y="3732"/>
              <a:ext cx="61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先発品薬剤数量のうちジェネリック医薬品が存在しない数量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16" name="Rectangle 294"/>
            <p:cNvSpPr>
              <a:spLocks noChangeArrowheads="1"/>
            </p:cNvSpPr>
            <p:nvPr/>
          </p:nvSpPr>
          <p:spPr bwMode="auto">
            <a:xfrm>
              <a:off x="869" y="3832"/>
              <a:ext cx="87" cy="20"/>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517" name="Rectangle 295"/>
            <p:cNvSpPr>
              <a:spLocks noChangeArrowheads="1"/>
            </p:cNvSpPr>
            <p:nvPr/>
          </p:nvSpPr>
          <p:spPr bwMode="auto">
            <a:xfrm>
              <a:off x="965" y="3819"/>
              <a:ext cx="268"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ジェネリック医薬品薬剤数量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18" name="Freeform 296"/>
            <p:cNvSpPr>
              <a:spLocks/>
            </p:cNvSpPr>
            <p:nvPr/>
          </p:nvSpPr>
          <p:spPr bwMode="auto">
            <a:xfrm>
              <a:off x="2344" y="3837"/>
              <a:ext cx="96" cy="10"/>
            </a:xfrm>
            <a:custGeom>
              <a:avLst/>
              <a:gdLst>
                <a:gd name="T0" fmla="*/ 72 w 1424"/>
                <a:gd name="T1" fmla="*/ 0 h 144"/>
                <a:gd name="T2" fmla="*/ 1352 w 1424"/>
                <a:gd name="T3" fmla="*/ 0 h 144"/>
                <a:gd name="T4" fmla="*/ 1424 w 1424"/>
                <a:gd name="T5" fmla="*/ 72 h 144"/>
                <a:gd name="T6" fmla="*/ 1352 w 1424"/>
                <a:gd name="T7" fmla="*/ 144 h 144"/>
                <a:gd name="T8" fmla="*/ 72 w 1424"/>
                <a:gd name="T9" fmla="*/ 144 h 144"/>
                <a:gd name="T10" fmla="*/ 0 w 1424"/>
                <a:gd name="T11" fmla="*/ 72 h 144"/>
                <a:gd name="T12" fmla="*/ 72 w 142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24" h="144">
                  <a:moveTo>
                    <a:pt x="72" y="0"/>
                  </a:moveTo>
                  <a:lnTo>
                    <a:pt x="1352" y="0"/>
                  </a:lnTo>
                  <a:cubicBezTo>
                    <a:pt x="1392" y="0"/>
                    <a:pt x="1424" y="33"/>
                    <a:pt x="1424" y="72"/>
                  </a:cubicBezTo>
                  <a:cubicBezTo>
                    <a:pt x="1424" y="112"/>
                    <a:pt x="1392" y="144"/>
                    <a:pt x="1352" y="144"/>
                  </a:cubicBezTo>
                  <a:lnTo>
                    <a:pt x="72" y="144"/>
                  </a:lnTo>
                  <a:cubicBezTo>
                    <a:pt x="33" y="144"/>
                    <a:pt x="0" y="112"/>
                    <a:pt x="0" y="72"/>
                  </a:cubicBezTo>
                  <a:cubicBezTo>
                    <a:pt x="0" y="33"/>
                    <a:pt x="33" y="0"/>
                    <a:pt x="72" y="0"/>
                  </a:cubicBezTo>
                  <a:close/>
                </a:path>
              </a:pathLst>
            </a:custGeom>
            <a:solidFill>
              <a:srgbClr val="93CDDD"/>
            </a:solidFill>
            <a:ln w="1588" cap="flat">
              <a:solidFill>
                <a:srgbClr val="93CDDD"/>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19" name="Rectangle 297"/>
            <p:cNvSpPr>
              <a:spLocks noChangeArrowheads="1"/>
            </p:cNvSpPr>
            <p:nvPr/>
          </p:nvSpPr>
          <p:spPr bwMode="auto">
            <a:xfrm>
              <a:off x="2378" y="3828"/>
              <a:ext cx="27" cy="28"/>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520" name="Freeform 298"/>
            <p:cNvSpPr>
              <a:spLocks noEditPoints="1"/>
            </p:cNvSpPr>
            <p:nvPr/>
          </p:nvSpPr>
          <p:spPr bwMode="auto">
            <a:xfrm>
              <a:off x="2377" y="3826"/>
              <a:ext cx="30" cy="31"/>
            </a:xfrm>
            <a:custGeom>
              <a:avLst/>
              <a:gdLst>
                <a:gd name="T0" fmla="*/ 0 w 448"/>
                <a:gd name="T1" fmla="*/ 24 h 448"/>
                <a:gd name="T2" fmla="*/ 24 w 448"/>
                <a:gd name="T3" fmla="*/ 0 h 448"/>
                <a:gd name="T4" fmla="*/ 424 w 448"/>
                <a:gd name="T5" fmla="*/ 0 h 448"/>
                <a:gd name="T6" fmla="*/ 448 w 448"/>
                <a:gd name="T7" fmla="*/ 24 h 448"/>
                <a:gd name="T8" fmla="*/ 448 w 448"/>
                <a:gd name="T9" fmla="*/ 424 h 448"/>
                <a:gd name="T10" fmla="*/ 424 w 448"/>
                <a:gd name="T11" fmla="*/ 448 h 448"/>
                <a:gd name="T12" fmla="*/ 24 w 448"/>
                <a:gd name="T13" fmla="*/ 448 h 448"/>
                <a:gd name="T14" fmla="*/ 0 w 448"/>
                <a:gd name="T15" fmla="*/ 424 h 448"/>
                <a:gd name="T16" fmla="*/ 0 w 448"/>
                <a:gd name="T17" fmla="*/ 24 h 448"/>
                <a:gd name="T18" fmla="*/ 48 w 448"/>
                <a:gd name="T19" fmla="*/ 424 h 448"/>
                <a:gd name="T20" fmla="*/ 24 w 448"/>
                <a:gd name="T21" fmla="*/ 400 h 448"/>
                <a:gd name="T22" fmla="*/ 424 w 448"/>
                <a:gd name="T23" fmla="*/ 400 h 448"/>
                <a:gd name="T24" fmla="*/ 400 w 448"/>
                <a:gd name="T25" fmla="*/ 424 h 448"/>
                <a:gd name="T26" fmla="*/ 400 w 448"/>
                <a:gd name="T27" fmla="*/ 24 h 448"/>
                <a:gd name="T28" fmla="*/ 424 w 448"/>
                <a:gd name="T29" fmla="*/ 48 h 448"/>
                <a:gd name="T30" fmla="*/ 24 w 448"/>
                <a:gd name="T31" fmla="*/ 48 h 448"/>
                <a:gd name="T32" fmla="*/ 48 w 448"/>
                <a:gd name="T33" fmla="*/ 24 h 448"/>
                <a:gd name="T34" fmla="*/ 48 w 448"/>
                <a:gd name="T35" fmla="*/ 42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8" h="448">
                  <a:moveTo>
                    <a:pt x="0" y="24"/>
                  </a:moveTo>
                  <a:cubicBezTo>
                    <a:pt x="0" y="11"/>
                    <a:pt x="11" y="0"/>
                    <a:pt x="24" y="0"/>
                  </a:cubicBezTo>
                  <a:lnTo>
                    <a:pt x="424" y="0"/>
                  </a:lnTo>
                  <a:cubicBezTo>
                    <a:pt x="438" y="0"/>
                    <a:pt x="448" y="11"/>
                    <a:pt x="448" y="24"/>
                  </a:cubicBezTo>
                  <a:lnTo>
                    <a:pt x="448" y="424"/>
                  </a:lnTo>
                  <a:cubicBezTo>
                    <a:pt x="448" y="438"/>
                    <a:pt x="438" y="448"/>
                    <a:pt x="424" y="448"/>
                  </a:cubicBezTo>
                  <a:lnTo>
                    <a:pt x="24" y="448"/>
                  </a:lnTo>
                  <a:cubicBezTo>
                    <a:pt x="11" y="448"/>
                    <a:pt x="0" y="438"/>
                    <a:pt x="0" y="424"/>
                  </a:cubicBezTo>
                  <a:lnTo>
                    <a:pt x="0" y="24"/>
                  </a:lnTo>
                  <a:close/>
                  <a:moveTo>
                    <a:pt x="48" y="424"/>
                  </a:moveTo>
                  <a:lnTo>
                    <a:pt x="24" y="400"/>
                  </a:lnTo>
                  <a:lnTo>
                    <a:pt x="424" y="400"/>
                  </a:lnTo>
                  <a:lnTo>
                    <a:pt x="400" y="424"/>
                  </a:lnTo>
                  <a:lnTo>
                    <a:pt x="400" y="24"/>
                  </a:lnTo>
                  <a:lnTo>
                    <a:pt x="424" y="48"/>
                  </a:lnTo>
                  <a:lnTo>
                    <a:pt x="24" y="48"/>
                  </a:lnTo>
                  <a:lnTo>
                    <a:pt x="48" y="24"/>
                  </a:lnTo>
                  <a:lnTo>
                    <a:pt x="48" y="424"/>
                  </a:lnTo>
                  <a:close/>
                </a:path>
              </a:pathLst>
            </a:custGeom>
            <a:solidFill>
              <a:srgbClr val="93CDDD"/>
            </a:solidFill>
            <a:ln w="1588" cap="flat">
              <a:solidFill>
                <a:srgbClr val="93CDDD"/>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21" name="Rectangle 299"/>
            <p:cNvSpPr>
              <a:spLocks noChangeArrowheads="1"/>
            </p:cNvSpPr>
            <p:nvPr/>
          </p:nvSpPr>
          <p:spPr bwMode="auto">
            <a:xfrm>
              <a:off x="2444" y="3819"/>
              <a:ext cx="339"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ジェネリック医薬品普及率（数量）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22" name="Freeform 300"/>
            <p:cNvSpPr>
              <a:spLocks/>
            </p:cNvSpPr>
            <p:nvPr/>
          </p:nvSpPr>
          <p:spPr bwMode="auto">
            <a:xfrm>
              <a:off x="868" y="3928"/>
              <a:ext cx="89" cy="3"/>
            </a:xfrm>
            <a:custGeom>
              <a:avLst/>
              <a:gdLst>
                <a:gd name="T0" fmla="*/ 48 w 2656"/>
                <a:gd name="T1" fmla="*/ 0 h 96"/>
                <a:gd name="T2" fmla="*/ 2608 w 2656"/>
                <a:gd name="T3" fmla="*/ 0 h 96"/>
                <a:gd name="T4" fmla="*/ 2656 w 2656"/>
                <a:gd name="T5" fmla="*/ 48 h 96"/>
                <a:gd name="T6" fmla="*/ 2608 w 2656"/>
                <a:gd name="T7" fmla="*/ 96 h 96"/>
                <a:gd name="T8" fmla="*/ 48 w 2656"/>
                <a:gd name="T9" fmla="*/ 96 h 96"/>
                <a:gd name="T10" fmla="*/ 0 w 2656"/>
                <a:gd name="T11" fmla="*/ 48 h 96"/>
                <a:gd name="T12" fmla="*/ 48 w 265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656" h="96">
                  <a:moveTo>
                    <a:pt x="48" y="0"/>
                  </a:moveTo>
                  <a:lnTo>
                    <a:pt x="2608" y="0"/>
                  </a:lnTo>
                  <a:cubicBezTo>
                    <a:pt x="2635" y="0"/>
                    <a:pt x="2656" y="22"/>
                    <a:pt x="2656" y="48"/>
                  </a:cubicBezTo>
                  <a:cubicBezTo>
                    <a:pt x="2656" y="75"/>
                    <a:pt x="2635" y="96"/>
                    <a:pt x="2608" y="96"/>
                  </a:cubicBezTo>
                  <a:lnTo>
                    <a:pt x="48" y="96"/>
                  </a:lnTo>
                  <a:cubicBezTo>
                    <a:pt x="22" y="96"/>
                    <a:pt x="0" y="75"/>
                    <a:pt x="0" y="48"/>
                  </a:cubicBezTo>
                  <a:cubicBezTo>
                    <a:pt x="0" y="22"/>
                    <a:pt x="22" y="0"/>
                    <a:pt x="48" y="0"/>
                  </a:cubicBez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3523" name="Rectangle 301"/>
            <p:cNvSpPr>
              <a:spLocks noChangeArrowheads="1"/>
            </p:cNvSpPr>
            <p:nvPr/>
          </p:nvSpPr>
          <p:spPr bwMode="auto">
            <a:xfrm>
              <a:off x="965" y="3908"/>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線形</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24" name="Rectangle 302"/>
            <p:cNvSpPr>
              <a:spLocks noChangeArrowheads="1"/>
            </p:cNvSpPr>
            <p:nvPr/>
          </p:nvSpPr>
          <p:spPr bwMode="auto">
            <a:xfrm>
              <a:off x="1068" y="3908"/>
              <a:ext cx="3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525" name="Rectangle 303"/>
            <p:cNvSpPr>
              <a:spLocks noChangeArrowheads="1"/>
            </p:cNvSpPr>
            <p:nvPr/>
          </p:nvSpPr>
          <p:spPr bwMode="auto">
            <a:xfrm>
              <a:off x="1082" y="3908"/>
              <a:ext cx="338"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ジェネリック医薬品普及率（数量）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3526" name="Rectangle 304"/>
            <p:cNvSpPr>
              <a:spLocks noChangeArrowheads="1"/>
            </p:cNvSpPr>
            <p:nvPr/>
          </p:nvSpPr>
          <p:spPr bwMode="auto">
            <a:xfrm>
              <a:off x="1696" y="3908"/>
              <a:ext cx="3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527" name="Freeform 305"/>
            <p:cNvSpPr>
              <a:spLocks noEditPoints="1"/>
            </p:cNvSpPr>
            <p:nvPr/>
          </p:nvSpPr>
          <p:spPr bwMode="auto">
            <a:xfrm>
              <a:off x="240" y="3664"/>
              <a:ext cx="3855" cy="1561"/>
            </a:xfrm>
            <a:custGeom>
              <a:avLst/>
              <a:gdLst>
                <a:gd name="T0" fmla="*/ 0 w 28628"/>
                <a:gd name="T1" fmla="*/ 12 h 11400"/>
                <a:gd name="T2" fmla="*/ 12 w 28628"/>
                <a:gd name="T3" fmla="*/ 0 h 11400"/>
                <a:gd name="T4" fmla="*/ 28616 w 28628"/>
                <a:gd name="T5" fmla="*/ 0 h 11400"/>
                <a:gd name="T6" fmla="*/ 28628 w 28628"/>
                <a:gd name="T7" fmla="*/ 12 h 11400"/>
                <a:gd name="T8" fmla="*/ 28628 w 28628"/>
                <a:gd name="T9" fmla="*/ 11388 h 11400"/>
                <a:gd name="T10" fmla="*/ 28616 w 28628"/>
                <a:gd name="T11" fmla="*/ 11400 h 11400"/>
                <a:gd name="T12" fmla="*/ 12 w 28628"/>
                <a:gd name="T13" fmla="*/ 11400 h 11400"/>
                <a:gd name="T14" fmla="*/ 0 w 28628"/>
                <a:gd name="T15" fmla="*/ 11388 h 11400"/>
                <a:gd name="T16" fmla="*/ 0 w 28628"/>
                <a:gd name="T17" fmla="*/ 12 h 11400"/>
                <a:gd name="T18" fmla="*/ 24 w 28628"/>
                <a:gd name="T19" fmla="*/ 11388 h 11400"/>
                <a:gd name="T20" fmla="*/ 12 w 28628"/>
                <a:gd name="T21" fmla="*/ 11376 h 11400"/>
                <a:gd name="T22" fmla="*/ 28616 w 28628"/>
                <a:gd name="T23" fmla="*/ 11376 h 11400"/>
                <a:gd name="T24" fmla="*/ 28604 w 28628"/>
                <a:gd name="T25" fmla="*/ 11388 h 11400"/>
                <a:gd name="T26" fmla="*/ 28604 w 28628"/>
                <a:gd name="T27" fmla="*/ 12 h 11400"/>
                <a:gd name="T28" fmla="*/ 28616 w 28628"/>
                <a:gd name="T29" fmla="*/ 24 h 11400"/>
                <a:gd name="T30" fmla="*/ 12 w 28628"/>
                <a:gd name="T31" fmla="*/ 24 h 11400"/>
                <a:gd name="T32" fmla="*/ 24 w 28628"/>
                <a:gd name="T33" fmla="*/ 12 h 11400"/>
                <a:gd name="T34" fmla="*/ 24 w 28628"/>
                <a:gd name="T35" fmla="*/ 11388 h 1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628" h="11400">
                  <a:moveTo>
                    <a:pt x="0" y="12"/>
                  </a:moveTo>
                  <a:cubicBezTo>
                    <a:pt x="0" y="6"/>
                    <a:pt x="6" y="0"/>
                    <a:pt x="12" y="0"/>
                  </a:cubicBezTo>
                  <a:lnTo>
                    <a:pt x="28616" y="0"/>
                  </a:lnTo>
                  <a:cubicBezTo>
                    <a:pt x="28623" y="0"/>
                    <a:pt x="28628" y="6"/>
                    <a:pt x="28628" y="12"/>
                  </a:cubicBezTo>
                  <a:lnTo>
                    <a:pt x="28628" y="11388"/>
                  </a:lnTo>
                  <a:cubicBezTo>
                    <a:pt x="28628" y="11395"/>
                    <a:pt x="28623" y="11400"/>
                    <a:pt x="28616" y="11400"/>
                  </a:cubicBezTo>
                  <a:lnTo>
                    <a:pt x="12" y="11400"/>
                  </a:lnTo>
                  <a:cubicBezTo>
                    <a:pt x="6" y="11400"/>
                    <a:pt x="0" y="11395"/>
                    <a:pt x="0" y="11388"/>
                  </a:cubicBezTo>
                  <a:lnTo>
                    <a:pt x="0" y="12"/>
                  </a:lnTo>
                  <a:close/>
                  <a:moveTo>
                    <a:pt x="24" y="11388"/>
                  </a:moveTo>
                  <a:lnTo>
                    <a:pt x="12" y="11376"/>
                  </a:lnTo>
                  <a:lnTo>
                    <a:pt x="28616" y="11376"/>
                  </a:lnTo>
                  <a:lnTo>
                    <a:pt x="28604" y="11388"/>
                  </a:lnTo>
                  <a:lnTo>
                    <a:pt x="28604" y="12"/>
                  </a:lnTo>
                  <a:lnTo>
                    <a:pt x="28616" y="24"/>
                  </a:lnTo>
                  <a:lnTo>
                    <a:pt x="12" y="24"/>
                  </a:lnTo>
                  <a:lnTo>
                    <a:pt x="24" y="12"/>
                  </a:lnTo>
                  <a:lnTo>
                    <a:pt x="24" y="11388"/>
                  </a:lnTo>
                  <a:close/>
                </a:path>
              </a:pathLst>
            </a:custGeom>
            <a:solidFill>
              <a:srgbClr val="7F7F7F"/>
            </a:solidFill>
            <a:ln w="0" cap="flat">
              <a:solidFill>
                <a:srgbClr val="7F7F7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05552427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7"/>
          <p:cNvSpPr>
            <a:spLocks noChangeArrowheads="1"/>
          </p:cNvSpPr>
          <p:nvPr/>
        </p:nvSpPr>
        <p:spPr bwMode="auto">
          <a:xfrm>
            <a:off x="383533" y="4132404"/>
            <a:ext cx="6120000" cy="714995"/>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pPr lvl="0" fontAlgn="base">
              <a:spcBef>
                <a:spcPct val="0"/>
              </a:spcBef>
              <a:spcAft>
                <a:spcPct val="0"/>
              </a:spcAft>
            </a:pPr>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26</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a:latin typeface="ＭＳ 明朝"/>
                <a:ea typeface="ＭＳ 明朝"/>
              </a:rPr>
              <a:t>(36</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pPr fontAlgn="base">
              <a:spcBef>
                <a:spcPct val="0"/>
              </a:spcBef>
              <a:spcAft>
                <a:spcPct val="0"/>
              </a:spcAft>
            </a:pPr>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b="1" dirty="0">
              <a:latin typeface="ＭＳ 明朝"/>
              <a:ea typeface="ＭＳ 明朝"/>
            </a:endParaRPr>
          </a:p>
          <a:p>
            <a:pPr lvl="0" fontAlgn="base">
              <a:spcBef>
                <a:spcPct val="0"/>
              </a:spcBef>
              <a:spcAft>
                <a:spcPct val="0"/>
              </a:spcAft>
            </a:pP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ジェネリック医薬品普及率</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ジェネリック医薬品薬剤費</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ジェネリック医薬品薬剤費</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先発品薬剤費のうちジェネリック医薬品が存在する金額範囲</a:t>
            </a:r>
            <a:r>
              <a:rPr lang="en-US" altLang="ja-JP" sz="800" dirty="0">
                <a:latin typeface="ＭＳ 明朝"/>
                <a:ea typeface="ＭＳ 明朝"/>
                <a:cs typeface="ＭＳ Ｐゴシック" pitchFamily="50" charset="-128"/>
              </a:rPr>
              <a:t>)</a:t>
            </a:r>
            <a:endParaRPr lang="en-US" altLang="ja-JP" sz="800" b="1" dirty="0">
              <a:latin typeface="ＭＳ 明朝"/>
              <a:ea typeface="ＭＳ 明朝"/>
            </a:endParaRPr>
          </a:p>
        </p:txBody>
      </p:sp>
      <p:sp>
        <p:nvSpPr>
          <p:cNvPr id="11" name="Rectangle 7"/>
          <p:cNvSpPr>
            <a:spLocks noChangeAspect="1" noChangeArrowheads="1"/>
          </p:cNvSpPr>
          <p:nvPr/>
        </p:nvSpPr>
        <p:spPr bwMode="auto">
          <a:xfrm>
            <a:off x="381000" y="7812678"/>
            <a:ext cx="6120000" cy="719761"/>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lvl="0" fontAlgn="base">
              <a:spcBef>
                <a:spcPct val="0"/>
              </a:spcBef>
              <a:spcAft>
                <a:spcPct val="0"/>
              </a:spcAft>
            </a:pPr>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a:t>
            </a:r>
            <a:r>
              <a:rPr lang="en-US" altLang="ja-JP" sz="800" b="1">
                <a:latin typeface="ＭＳ 明朝"/>
                <a:ea typeface="ＭＳ 明朝"/>
              </a:rPr>
              <a:t>(DPC</a:t>
            </a:r>
            <a:r>
              <a:rPr lang="ja-JP" altLang="en-US" sz="800" b="1">
                <a:latin typeface="ＭＳ 明朝"/>
                <a:ea typeface="ＭＳ 明朝"/>
              </a:rPr>
              <a:t>を含む</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pPr lvl="0" fontAlgn="base">
              <a:spcBef>
                <a:spcPct val="0"/>
              </a:spcBef>
              <a:spcAft>
                <a:spcPct val="0"/>
              </a:spcAft>
            </a:pPr>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26</a:t>
            </a:r>
            <a:r>
              <a:rPr lang="ja-JP" altLang="en-US" sz="800" b="1">
                <a:latin typeface="ＭＳ 明朝"/>
                <a:ea typeface="ＭＳ 明朝"/>
              </a:rPr>
              <a:t>年</a:t>
            </a:r>
            <a:r>
              <a:rPr lang="en-US" altLang="ja-JP" sz="800" b="1">
                <a:latin typeface="ＭＳ 明朝"/>
                <a:ea typeface="ＭＳ 明朝"/>
              </a:rPr>
              <a:t>4</a:t>
            </a:r>
            <a:r>
              <a:rPr lang="ja-JP" altLang="en-US" sz="800" b="1">
                <a:latin typeface="ＭＳ 明朝"/>
                <a:ea typeface="ＭＳ 明朝"/>
              </a:rPr>
              <a:t>月～平成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a:latin typeface="ＭＳ 明朝"/>
                <a:ea typeface="ＭＳ 明朝"/>
              </a:rPr>
              <a:t>(36</a:t>
            </a:r>
            <a:r>
              <a:rPr lang="ja-JP" altLang="en-US" sz="800" b="1">
                <a:latin typeface="ＭＳ 明朝"/>
                <a:ea typeface="ＭＳ 明朝"/>
              </a:rPr>
              <a:t>カ月分</a:t>
            </a:r>
            <a:r>
              <a:rPr lang="en-US" altLang="ja-JP" sz="800" b="1">
                <a:latin typeface="ＭＳ 明朝"/>
                <a:ea typeface="ＭＳ 明朝"/>
              </a:rPr>
              <a:t>)</a:t>
            </a:r>
            <a:r>
              <a:rPr lang="ja-JP" altLang="en-US" sz="800" b="1">
                <a:latin typeface="ＭＳ 明朝"/>
                <a:ea typeface="ＭＳ 明朝"/>
              </a:rPr>
              <a:t>。</a:t>
            </a:r>
            <a:endParaRPr lang="en-US" altLang="ja-JP" sz="800" b="1" dirty="0">
              <a:latin typeface="ＭＳ 明朝"/>
              <a:ea typeface="ＭＳ 明朝"/>
            </a:endParaRPr>
          </a:p>
          <a:p>
            <a:pPr fontAlgn="base">
              <a:spcBef>
                <a:spcPct val="0"/>
              </a:spcBef>
              <a:spcAft>
                <a:spcPct val="0"/>
              </a:spcAft>
            </a:pPr>
            <a:r>
              <a:rPr lang="ja-JP" altLang="en-US" sz="800" b="1" dirty="0">
                <a:latin typeface="ＭＳ 明朝"/>
                <a:ea typeface="ＭＳ 明朝"/>
              </a:rPr>
              <a:t>資格確認日</a:t>
            </a:r>
            <a:r>
              <a:rPr lang="en-US" altLang="ja-JP" sz="800" b="1" dirty="0">
                <a:latin typeface="ＭＳ 明朝"/>
                <a:ea typeface="ＭＳ 明朝"/>
              </a:rPr>
              <a:t>…</a:t>
            </a:r>
            <a:r>
              <a:rPr lang="ja-JP" altLang="en-US" sz="800" b="1" dirty="0">
                <a:latin typeface="ＭＳ 明朝"/>
                <a:ea typeface="ＭＳ 明朝"/>
              </a:rPr>
              <a:t>各月、</a:t>
            </a:r>
            <a:r>
              <a:rPr lang="en-US" altLang="ja-JP" sz="800" b="1" dirty="0">
                <a:latin typeface="ＭＳ 明朝"/>
                <a:ea typeface="ＭＳ 明朝"/>
              </a:rPr>
              <a:t>1</a:t>
            </a:r>
            <a:r>
              <a:rPr lang="ja-JP" altLang="en-US" sz="800" b="1" dirty="0">
                <a:latin typeface="ＭＳ 明朝"/>
                <a:ea typeface="ＭＳ 明朝"/>
              </a:rPr>
              <a:t>日でも資格があれば分析対象としている。</a:t>
            </a:r>
            <a:endParaRPr lang="en-US" altLang="ja-JP" sz="800" b="1" dirty="0">
              <a:latin typeface="ＭＳ 明朝"/>
              <a:ea typeface="ＭＳ 明朝"/>
            </a:endParaRPr>
          </a:p>
          <a:p>
            <a:pPr lvl="0" fontAlgn="base">
              <a:spcBef>
                <a:spcPct val="0"/>
              </a:spcBef>
              <a:spcAft>
                <a:spcPct val="0"/>
              </a:spcAft>
            </a:pP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ジェネリック医薬品普及率</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ジェネリック医薬品薬剤数量</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ジェネリック医薬品薬剤数量</a:t>
            </a:r>
            <a:r>
              <a:rPr lang="en-US" altLang="ja-JP" sz="800" dirty="0">
                <a:latin typeface="ＭＳ 明朝"/>
                <a:ea typeface="ＭＳ 明朝"/>
                <a:cs typeface="ＭＳ Ｐゴシック" pitchFamily="50" charset="-128"/>
              </a:rPr>
              <a:t>+</a:t>
            </a:r>
            <a:r>
              <a:rPr lang="ja-JP" altLang="en-US" sz="800" dirty="0">
                <a:latin typeface="ＭＳ 明朝"/>
                <a:ea typeface="ＭＳ 明朝"/>
                <a:cs typeface="ＭＳ Ｐゴシック" pitchFamily="50" charset="-128"/>
              </a:rPr>
              <a:t>先発品薬剤数量のうちジェネリック医薬品が存在する数量</a:t>
            </a:r>
            <a:r>
              <a:rPr lang="en-US" altLang="ja-JP" sz="800" dirty="0">
                <a:latin typeface="ＭＳ 明朝"/>
                <a:ea typeface="ＭＳ 明朝"/>
                <a:cs typeface="ＭＳ Ｐゴシック" pitchFamily="50" charset="-128"/>
              </a:rPr>
              <a:t>)</a:t>
            </a:r>
            <a:endParaRPr lang="en-US" altLang="ja-JP" sz="800" b="1" dirty="0">
              <a:latin typeface="ＭＳ 明朝"/>
              <a:ea typeface="ＭＳ 明朝"/>
            </a:endParaRPr>
          </a:p>
        </p:txBody>
      </p:sp>
      <p:sp>
        <p:nvSpPr>
          <p:cNvPr id="8" name="テキスト ボックス 5"/>
          <p:cNvSpPr txBox="1">
            <a:spLocks noChangeAspect="1"/>
          </p:cNvSpPr>
          <p:nvPr/>
        </p:nvSpPr>
        <p:spPr>
          <a:xfrm>
            <a:off x="369000" y="190500"/>
            <a:ext cx="6120000" cy="1052498"/>
          </a:xfrm>
          <a:prstGeom prst="rect">
            <a:avLst/>
          </a:prstGeom>
          <a:noFill/>
        </p:spPr>
        <p:txBody>
          <a:bodyPr wrap="square" lIns="0" rIns="0" rtlCol="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nSpc>
                <a:spcPct val="125000"/>
              </a:lnSpc>
            </a:pPr>
            <a:r>
              <a:rPr lang="ja-JP" altLang="en-US" sz="1200" dirty="0">
                <a:latin typeface="ＭＳ 明朝"/>
                <a:ea typeface="ＭＳ 明朝"/>
              </a:rPr>
              <a:t>　平成</a:t>
            </a:r>
            <a:r>
              <a:rPr lang="en-US" altLang="ja-JP" sz="1200" dirty="0">
                <a:latin typeface="ＭＳ 明朝"/>
                <a:ea typeface="ＭＳ 明朝"/>
              </a:rPr>
              <a:t>26</a:t>
            </a:r>
            <a:r>
              <a:rPr lang="ja-JP" altLang="en-US" sz="1200" dirty="0">
                <a:latin typeface="ＭＳ 明朝"/>
                <a:ea typeface="ＭＳ 明朝"/>
              </a:rPr>
              <a:t>年度から平成</a:t>
            </a:r>
            <a:r>
              <a:rPr lang="en-US" altLang="ja-JP" sz="1200" dirty="0">
                <a:latin typeface="ＭＳ 明朝"/>
                <a:ea typeface="ＭＳ 明朝"/>
              </a:rPr>
              <a:t>28</a:t>
            </a:r>
            <a:r>
              <a:rPr lang="ja-JP" altLang="en-US" sz="1200" dirty="0">
                <a:latin typeface="ＭＳ 明朝"/>
                <a:ea typeface="ＭＳ 明朝"/>
              </a:rPr>
              <a:t>年度における、ジェネリック医薬品普及率</a:t>
            </a:r>
            <a:r>
              <a:rPr lang="en-US" altLang="ja-JP" sz="1200" dirty="0">
                <a:latin typeface="ＭＳ 明朝"/>
                <a:ea typeface="ＭＳ 明朝"/>
              </a:rPr>
              <a:t>(</a:t>
            </a:r>
            <a:r>
              <a:rPr lang="ja-JP" altLang="en-US" sz="1200" dirty="0">
                <a:latin typeface="ＭＳ 明朝"/>
                <a:ea typeface="ＭＳ 明朝"/>
              </a:rPr>
              <a:t>金額ベース･数量ベース</a:t>
            </a:r>
            <a:r>
              <a:rPr lang="en-US" altLang="ja-JP" sz="1200" dirty="0">
                <a:latin typeface="ＭＳ 明朝"/>
                <a:ea typeface="ＭＳ 明朝"/>
              </a:rPr>
              <a:t>)</a:t>
            </a:r>
            <a:r>
              <a:rPr lang="ja-JP" altLang="en-US" sz="1200" dirty="0">
                <a:latin typeface="ＭＳ 明朝"/>
                <a:ea typeface="ＭＳ 明朝"/>
              </a:rPr>
              <a:t>を年度別に示します。平成</a:t>
            </a:r>
            <a:r>
              <a:rPr lang="en-US" altLang="ja-JP" sz="1200" dirty="0">
                <a:latin typeface="ＭＳ 明朝"/>
                <a:ea typeface="ＭＳ 明朝"/>
              </a:rPr>
              <a:t>28</a:t>
            </a:r>
            <a:r>
              <a:rPr lang="ja-JP" altLang="en-US" sz="1200" dirty="0">
                <a:latin typeface="ＭＳ 明朝"/>
                <a:ea typeface="ＭＳ 明朝"/>
              </a:rPr>
              <a:t>年度ジェネリック医薬品普及率</a:t>
            </a:r>
            <a:r>
              <a:rPr lang="en-US" altLang="ja-JP" sz="1200" dirty="0">
                <a:latin typeface="ＭＳ 明朝"/>
                <a:ea typeface="ＭＳ 明朝"/>
              </a:rPr>
              <a:t>(</a:t>
            </a:r>
            <a:r>
              <a:rPr lang="ja-JP" altLang="en-US" sz="1200" dirty="0">
                <a:latin typeface="ＭＳ 明朝"/>
                <a:ea typeface="ＭＳ 明朝"/>
              </a:rPr>
              <a:t>金額ベース</a:t>
            </a:r>
            <a:r>
              <a:rPr lang="en-US" altLang="ja-JP" sz="1200" dirty="0">
                <a:latin typeface="ＭＳ 明朝"/>
                <a:ea typeface="ＭＳ 明朝"/>
              </a:rPr>
              <a:t>)40.2%</a:t>
            </a:r>
            <a:r>
              <a:rPr lang="ja-JP" altLang="en-US" sz="1200" dirty="0">
                <a:latin typeface="ＭＳ 明朝"/>
                <a:ea typeface="ＭＳ 明朝"/>
              </a:rPr>
              <a:t>は、平成</a:t>
            </a:r>
            <a:r>
              <a:rPr lang="en-US" altLang="ja-JP" sz="1200" dirty="0">
                <a:latin typeface="ＭＳ 明朝"/>
                <a:ea typeface="ＭＳ 明朝"/>
              </a:rPr>
              <a:t>26</a:t>
            </a:r>
            <a:r>
              <a:rPr lang="ja-JP" altLang="en-US" sz="1200" dirty="0">
                <a:latin typeface="ＭＳ 明朝"/>
                <a:ea typeface="ＭＳ 明朝"/>
              </a:rPr>
              <a:t>年度</a:t>
            </a:r>
            <a:r>
              <a:rPr lang="en-US" altLang="ja-JP" sz="1200" dirty="0">
                <a:latin typeface="ＭＳ 明朝"/>
                <a:ea typeface="ＭＳ 明朝"/>
              </a:rPr>
              <a:t>31.7%</a:t>
            </a:r>
            <a:r>
              <a:rPr lang="ja-JP" altLang="en-US" sz="1200" dirty="0">
                <a:latin typeface="ＭＳ 明朝"/>
                <a:ea typeface="ＭＳ 明朝"/>
              </a:rPr>
              <a:t>より</a:t>
            </a:r>
            <a:r>
              <a:rPr lang="en-US" altLang="ja-JP" sz="1200" dirty="0">
                <a:latin typeface="ＭＳ 明朝"/>
                <a:ea typeface="ＭＳ 明朝"/>
              </a:rPr>
              <a:t>8.5</a:t>
            </a:r>
            <a:r>
              <a:rPr lang="ja-JP" altLang="en-US" sz="1200" dirty="0">
                <a:latin typeface="ＭＳ 明朝"/>
                <a:ea typeface="ＭＳ 明朝"/>
              </a:rPr>
              <a:t>ポイント上昇しており、平成</a:t>
            </a:r>
            <a:r>
              <a:rPr lang="en-US" altLang="ja-JP" sz="1200" dirty="0">
                <a:latin typeface="ＭＳ 明朝"/>
                <a:ea typeface="ＭＳ 明朝"/>
              </a:rPr>
              <a:t>28</a:t>
            </a:r>
            <a:r>
              <a:rPr lang="ja-JP" altLang="en-US" sz="1200" dirty="0">
                <a:latin typeface="ＭＳ 明朝"/>
                <a:ea typeface="ＭＳ 明朝"/>
              </a:rPr>
              <a:t>年度ジェネリック医薬品普及率</a:t>
            </a:r>
            <a:r>
              <a:rPr lang="en-US" altLang="ja-JP" sz="1200" dirty="0">
                <a:latin typeface="ＭＳ 明朝"/>
                <a:ea typeface="ＭＳ 明朝"/>
              </a:rPr>
              <a:t>(</a:t>
            </a:r>
            <a:r>
              <a:rPr lang="ja-JP" altLang="en-US" sz="1200" dirty="0">
                <a:latin typeface="ＭＳ 明朝"/>
                <a:ea typeface="ＭＳ 明朝"/>
              </a:rPr>
              <a:t>数量ベース</a:t>
            </a:r>
            <a:r>
              <a:rPr lang="en-US" altLang="ja-JP" sz="1200" dirty="0">
                <a:latin typeface="ＭＳ 明朝"/>
                <a:ea typeface="ＭＳ 明朝"/>
              </a:rPr>
              <a:t>)67.5%</a:t>
            </a:r>
            <a:r>
              <a:rPr lang="ja-JP" altLang="en-US" sz="1200" dirty="0">
                <a:latin typeface="ＭＳ 明朝"/>
                <a:ea typeface="ＭＳ 明朝"/>
              </a:rPr>
              <a:t>は、平成</a:t>
            </a:r>
            <a:r>
              <a:rPr lang="en-US" altLang="ja-JP" sz="1200" dirty="0">
                <a:latin typeface="ＭＳ 明朝"/>
                <a:ea typeface="ＭＳ 明朝"/>
              </a:rPr>
              <a:t>26</a:t>
            </a:r>
            <a:r>
              <a:rPr lang="ja-JP" altLang="en-US" sz="1200" dirty="0">
                <a:latin typeface="ＭＳ 明朝"/>
                <a:ea typeface="ＭＳ 明朝"/>
              </a:rPr>
              <a:t>年度</a:t>
            </a:r>
            <a:r>
              <a:rPr lang="en-US" altLang="ja-JP" sz="1200" dirty="0">
                <a:latin typeface="ＭＳ 明朝"/>
                <a:ea typeface="ＭＳ 明朝"/>
              </a:rPr>
              <a:t>55.0%</a:t>
            </a:r>
            <a:r>
              <a:rPr lang="ja-JP" altLang="en-US" sz="1200" dirty="0">
                <a:latin typeface="ＭＳ 明朝"/>
                <a:ea typeface="ＭＳ 明朝"/>
              </a:rPr>
              <a:t>より</a:t>
            </a:r>
            <a:r>
              <a:rPr lang="en-US" altLang="ja-JP" sz="1200" dirty="0">
                <a:latin typeface="ＭＳ 明朝"/>
                <a:ea typeface="ＭＳ 明朝"/>
              </a:rPr>
              <a:t>12.5</a:t>
            </a:r>
            <a:r>
              <a:rPr lang="ja-JP" altLang="en-US" sz="1200" dirty="0">
                <a:latin typeface="ＭＳ 明朝"/>
                <a:ea typeface="ＭＳ 明朝"/>
              </a:rPr>
              <a:t>ポイント上昇しています。</a:t>
            </a:r>
          </a:p>
        </p:txBody>
      </p: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46</a:t>
            </a:fld>
            <a:endParaRPr kumimoji="1" lang="ja-JP" altLang="en-US" dirty="0">
              <a:latin typeface="ＭＳ 明朝"/>
              <a:ea typeface="ＭＳ 明朝"/>
            </a:endParaRPr>
          </a:p>
        </p:txBody>
      </p:sp>
      <p:sp>
        <p:nvSpPr>
          <p:cNvPr id="9" name="テキスト ボックス 8"/>
          <p:cNvSpPr txBox="1"/>
          <p:nvPr/>
        </p:nvSpPr>
        <p:spPr>
          <a:xfrm>
            <a:off x="368660" y="1345031"/>
            <a:ext cx="6120000" cy="276999"/>
          </a:xfrm>
          <a:prstGeom prst="rect">
            <a:avLst/>
          </a:prstGeom>
          <a:noFill/>
        </p:spPr>
        <p:txBody>
          <a:bodyPr wrap="square" lIns="0" rIns="0" rtlCol="0" anchor="ctr" anchorCtr="0">
            <a:spAutoFit/>
          </a:bodyPr>
          <a:lstStyle/>
          <a:p>
            <a:r>
              <a:rPr lang="ja-JP" altLang="en-US" sz="1200" dirty="0">
                <a:latin typeface="ＭＳ 明朝"/>
                <a:ea typeface="ＭＳ 明朝"/>
              </a:rPr>
              <a:t>年度別 </a:t>
            </a:r>
            <a:r>
              <a:rPr kumimoji="1" lang="ja-JP" altLang="en-US" sz="1200" dirty="0">
                <a:latin typeface="ＭＳ 明朝"/>
                <a:ea typeface="ＭＳ 明朝"/>
              </a:rPr>
              <a:t>ジェネリック医薬品普及率</a:t>
            </a:r>
            <a:r>
              <a:rPr kumimoji="1" lang="en-US" altLang="ja-JP" sz="1200" dirty="0">
                <a:latin typeface="ＭＳ 明朝"/>
                <a:ea typeface="ＭＳ 明朝"/>
              </a:rPr>
              <a:t>(</a:t>
            </a:r>
            <a:r>
              <a:rPr kumimoji="1" lang="ja-JP" altLang="en-US" sz="1200" dirty="0">
                <a:latin typeface="ＭＳ 明朝"/>
                <a:ea typeface="ＭＳ 明朝"/>
              </a:rPr>
              <a:t>金額ベース</a:t>
            </a:r>
            <a:r>
              <a:rPr kumimoji="1" lang="en-US" altLang="ja-JP" sz="1200" dirty="0">
                <a:latin typeface="ＭＳ 明朝"/>
                <a:ea typeface="ＭＳ 明朝"/>
              </a:rPr>
              <a:t>)</a:t>
            </a:r>
            <a:endParaRPr lang="en-US" altLang="ja-JP" sz="1200" dirty="0">
              <a:latin typeface="ＭＳ 明朝"/>
              <a:ea typeface="ＭＳ 明朝"/>
            </a:endParaRPr>
          </a:p>
        </p:txBody>
      </p:sp>
      <p:sp>
        <p:nvSpPr>
          <p:cNvPr id="14" name="テキスト ボックス 13"/>
          <p:cNvSpPr txBox="1">
            <a:spLocks noChangeAspect="1"/>
          </p:cNvSpPr>
          <p:nvPr/>
        </p:nvSpPr>
        <p:spPr>
          <a:xfrm>
            <a:off x="381000" y="5025331"/>
            <a:ext cx="6120000" cy="276999"/>
          </a:xfrm>
          <a:prstGeom prst="rect">
            <a:avLst/>
          </a:prstGeom>
          <a:noFill/>
        </p:spPr>
        <p:txBody>
          <a:bodyPr wrap="square" lIns="0" rIns="0" rtlCol="0" anchor="ctr" anchorCtr="0">
            <a:spAutoFit/>
          </a:bodyPr>
          <a:lstStyle/>
          <a:p>
            <a:r>
              <a:rPr lang="ja-JP" altLang="en-US" sz="1200" dirty="0">
                <a:latin typeface="ＭＳ 明朝"/>
                <a:ea typeface="ＭＳ 明朝"/>
              </a:rPr>
              <a:t>年度別 </a:t>
            </a:r>
            <a:r>
              <a:rPr kumimoji="1" lang="ja-JP" altLang="en-US" sz="1200" dirty="0">
                <a:latin typeface="ＭＳ 明朝"/>
                <a:ea typeface="ＭＳ 明朝"/>
              </a:rPr>
              <a:t>ジェネリック医薬品普及率</a:t>
            </a:r>
            <a:r>
              <a:rPr kumimoji="1" lang="en-US" altLang="ja-JP" sz="1200" dirty="0">
                <a:latin typeface="ＭＳ 明朝"/>
                <a:ea typeface="ＭＳ 明朝"/>
              </a:rPr>
              <a:t>(</a:t>
            </a:r>
            <a:r>
              <a:rPr kumimoji="1" lang="ja-JP" altLang="en-US" sz="1200" dirty="0">
                <a:latin typeface="ＭＳ 明朝"/>
                <a:ea typeface="ＭＳ 明朝"/>
              </a:rPr>
              <a:t>数量</a:t>
            </a:r>
            <a:r>
              <a:rPr lang="ja-JP" altLang="en-US" sz="1200" dirty="0">
                <a:latin typeface="ＭＳ 明朝"/>
                <a:ea typeface="ＭＳ 明朝"/>
              </a:rPr>
              <a:t>ベース</a:t>
            </a:r>
            <a:r>
              <a:rPr lang="en-US" altLang="ja-JP" sz="1200" dirty="0">
                <a:latin typeface="ＭＳ 明朝"/>
                <a:ea typeface="ＭＳ 明朝"/>
              </a:rPr>
              <a:t>)               </a:t>
            </a:r>
          </a:p>
        </p:txBody>
      </p:sp>
      <p:grpSp>
        <p:nvGrpSpPr>
          <p:cNvPr id="2" name="Group 4"/>
          <p:cNvGrpSpPr>
            <a:grpSpLocks noChangeAspect="1"/>
          </p:cNvGrpSpPr>
          <p:nvPr/>
        </p:nvGrpSpPr>
        <p:grpSpPr bwMode="auto">
          <a:xfrm>
            <a:off x="381000" y="1625600"/>
            <a:ext cx="6119813" cy="2511425"/>
            <a:chOff x="240" y="1024"/>
            <a:chExt cx="3855" cy="1582"/>
          </a:xfrm>
        </p:grpSpPr>
        <p:sp>
          <p:nvSpPr>
            <p:cNvPr id="3" name="AutoShape 3"/>
            <p:cNvSpPr>
              <a:spLocks noChangeAspect="1" noChangeArrowheads="1" noTextEdit="1"/>
            </p:cNvSpPr>
            <p:nvPr/>
          </p:nvSpPr>
          <p:spPr bwMode="auto">
            <a:xfrm>
              <a:off x="240" y="1024"/>
              <a:ext cx="3855" cy="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241" y="1025"/>
              <a:ext cx="3852" cy="15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 name="Rectangle 6"/>
            <p:cNvSpPr>
              <a:spLocks noChangeArrowheads="1"/>
            </p:cNvSpPr>
            <p:nvPr/>
          </p:nvSpPr>
          <p:spPr bwMode="auto">
            <a:xfrm>
              <a:off x="618" y="1385"/>
              <a:ext cx="3172" cy="9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 name="Freeform 7"/>
            <p:cNvSpPr>
              <a:spLocks noEditPoints="1"/>
            </p:cNvSpPr>
            <p:nvPr/>
          </p:nvSpPr>
          <p:spPr bwMode="auto">
            <a:xfrm>
              <a:off x="618" y="1383"/>
              <a:ext cx="3172" cy="775"/>
            </a:xfrm>
            <a:custGeom>
              <a:avLst/>
              <a:gdLst>
                <a:gd name="T0" fmla="*/ 0 w 3172"/>
                <a:gd name="T1" fmla="*/ 771 h 775"/>
                <a:gd name="T2" fmla="*/ 3172 w 3172"/>
                <a:gd name="T3" fmla="*/ 771 h 775"/>
                <a:gd name="T4" fmla="*/ 3172 w 3172"/>
                <a:gd name="T5" fmla="*/ 775 h 775"/>
                <a:gd name="T6" fmla="*/ 0 w 3172"/>
                <a:gd name="T7" fmla="*/ 775 h 775"/>
                <a:gd name="T8" fmla="*/ 0 w 3172"/>
                <a:gd name="T9" fmla="*/ 771 h 775"/>
                <a:gd name="T10" fmla="*/ 0 w 3172"/>
                <a:gd name="T11" fmla="*/ 617 h 775"/>
                <a:gd name="T12" fmla="*/ 3172 w 3172"/>
                <a:gd name="T13" fmla="*/ 617 h 775"/>
                <a:gd name="T14" fmla="*/ 3172 w 3172"/>
                <a:gd name="T15" fmla="*/ 620 h 775"/>
                <a:gd name="T16" fmla="*/ 0 w 3172"/>
                <a:gd name="T17" fmla="*/ 620 h 775"/>
                <a:gd name="T18" fmla="*/ 0 w 3172"/>
                <a:gd name="T19" fmla="*/ 617 h 775"/>
                <a:gd name="T20" fmla="*/ 0 w 3172"/>
                <a:gd name="T21" fmla="*/ 463 h 775"/>
                <a:gd name="T22" fmla="*/ 3172 w 3172"/>
                <a:gd name="T23" fmla="*/ 463 h 775"/>
                <a:gd name="T24" fmla="*/ 3172 w 3172"/>
                <a:gd name="T25" fmla="*/ 466 h 775"/>
                <a:gd name="T26" fmla="*/ 0 w 3172"/>
                <a:gd name="T27" fmla="*/ 466 h 775"/>
                <a:gd name="T28" fmla="*/ 0 w 3172"/>
                <a:gd name="T29" fmla="*/ 463 h 775"/>
                <a:gd name="T30" fmla="*/ 0 w 3172"/>
                <a:gd name="T31" fmla="*/ 309 h 775"/>
                <a:gd name="T32" fmla="*/ 3172 w 3172"/>
                <a:gd name="T33" fmla="*/ 309 h 775"/>
                <a:gd name="T34" fmla="*/ 3172 w 3172"/>
                <a:gd name="T35" fmla="*/ 312 h 775"/>
                <a:gd name="T36" fmla="*/ 0 w 3172"/>
                <a:gd name="T37" fmla="*/ 312 h 775"/>
                <a:gd name="T38" fmla="*/ 0 w 3172"/>
                <a:gd name="T39" fmla="*/ 309 h 775"/>
                <a:gd name="T40" fmla="*/ 0 w 3172"/>
                <a:gd name="T41" fmla="*/ 155 h 775"/>
                <a:gd name="T42" fmla="*/ 3172 w 3172"/>
                <a:gd name="T43" fmla="*/ 155 h 775"/>
                <a:gd name="T44" fmla="*/ 3172 w 3172"/>
                <a:gd name="T45" fmla="*/ 158 h 775"/>
                <a:gd name="T46" fmla="*/ 0 w 3172"/>
                <a:gd name="T47" fmla="*/ 158 h 775"/>
                <a:gd name="T48" fmla="*/ 0 w 3172"/>
                <a:gd name="T49" fmla="*/ 155 h 775"/>
                <a:gd name="T50" fmla="*/ 0 w 3172"/>
                <a:gd name="T51" fmla="*/ 0 h 775"/>
                <a:gd name="T52" fmla="*/ 3172 w 3172"/>
                <a:gd name="T53" fmla="*/ 0 h 775"/>
                <a:gd name="T54" fmla="*/ 3172 w 3172"/>
                <a:gd name="T55" fmla="*/ 4 h 775"/>
                <a:gd name="T56" fmla="*/ 0 w 3172"/>
                <a:gd name="T57" fmla="*/ 4 h 775"/>
                <a:gd name="T58" fmla="*/ 0 w 3172"/>
                <a:gd name="T59" fmla="*/ 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72" h="775">
                  <a:moveTo>
                    <a:pt x="0" y="771"/>
                  </a:moveTo>
                  <a:lnTo>
                    <a:pt x="3172" y="771"/>
                  </a:lnTo>
                  <a:lnTo>
                    <a:pt x="3172" y="775"/>
                  </a:lnTo>
                  <a:lnTo>
                    <a:pt x="0" y="775"/>
                  </a:lnTo>
                  <a:lnTo>
                    <a:pt x="0" y="771"/>
                  </a:lnTo>
                  <a:close/>
                  <a:moveTo>
                    <a:pt x="0" y="617"/>
                  </a:moveTo>
                  <a:lnTo>
                    <a:pt x="3172" y="617"/>
                  </a:lnTo>
                  <a:lnTo>
                    <a:pt x="3172" y="620"/>
                  </a:lnTo>
                  <a:lnTo>
                    <a:pt x="0" y="620"/>
                  </a:lnTo>
                  <a:lnTo>
                    <a:pt x="0" y="617"/>
                  </a:lnTo>
                  <a:close/>
                  <a:moveTo>
                    <a:pt x="0" y="463"/>
                  </a:moveTo>
                  <a:lnTo>
                    <a:pt x="3172" y="463"/>
                  </a:lnTo>
                  <a:lnTo>
                    <a:pt x="3172" y="466"/>
                  </a:lnTo>
                  <a:lnTo>
                    <a:pt x="0" y="466"/>
                  </a:lnTo>
                  <a:lnTo>
                    <a:pt x="0" y="463"/>
                  </a:lnTo>
                  <a:close/>
                  <a:moveTo>
                    <a:pt x="0" y="309"/>
                  </a:moveTo>
                  <a:lnTo>
                    <a:pt x="3172" y="309"/>
                  </a:lnTo>
                  <a:lnTo>
                    <a:pt x="3172" y="312"/>
                  </a:lnTo>
                  <a:lnTo>
                    <a:pt x="0" y="312"/>
                  </a:lnTo>
                  <a:lnTo>
                    <a:pt x="0" y="309"/>
                  </a:lnTo>
                  <a:close/>
                  <a:moveTo>
                    <a:pt x="0" y="155"/>
                  </a:moveTo>
                  <a:lnTo>
                    <a:pt x="3172" y="155"/>
                  </a:lnTo>
                  <a:lnTo>
                    <a:pt x="3172" y="158"/>
                  </a:lnTo>
                  <a:lnTo>
                    <a:pt x="0" y="158"/>
                  </a:lnTo>
                  <a:lnTo>
                    <a:pt x="0" y="155"/>
                  </a:lnTo>
                  <a:close/>
                  <a:moveTo>
                    <a:pt x="0" y="0"/>
                  </a:moveTo>
                  <a:lnTo>
                    <a:pt x="3172" y="0"/>
                  </a:lnTo>
                  <a:lnTo>
                    <a:pt x="3172" y="4"/>
                  </a:lnTo>
                  <a:lnTo>
                    <a:pt x="0" y="4"/>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 name="Freeform 8"/>
            <p:cNvSpPr>
              <a:spLocks noEditPoints="1"/>
            </p:cNvSpPr>
            <p:nvPr/>
          </p:nvSpPr>
          <p:spPr bwMode="auto">
            <a:xfrm>
              <a:off x="935" y="2119"/>
              <a:ext cx="2538" cy="191"/>
            </a:xfrm>
            <a:custGeom>
              <a:avLst/>
              <a:gdLst>
                <a:gd name="T0" fmla="*/ 0 w 2538"/>
                <a:gd name="T1" fmla="*/ 0 h 191"/>
                <a:gd name="T2" fmla="*/ 423 w 2538"/>
                <a:gd name="T3" fmla="*/ 0 h 191"/>
                <a:gd name="T4" fmla="*/ 423 w 2538"/>
                <a:gd name="T5" fmla="*/ 191 h 191"/>
                <a:gd name="T6" fmla="*/ 0 w 2538"/>
                <a:gd name="T7" fmla="*/ 191 h 191"/>
                <a:gd name="T8" fmla="*/ 0 w 2538"/>
                <a:gd name="T9" fmla="*/ 0 h 191"/>
                <a:gd name="T10" fmla="*/ 1057 w 2538"/>
                <a:gd name="T11" fmla="*/ 8 h 191"/>
                <a:gd name="T12" fmla="*/ 1480 w 2538"/>
                <a:gd name="T13" fmla="*/ 8 h 191"/>
                <a:gd name="T14" fmla="*/ 1480 w 2538"/>
                <a:gd name="T15" fmla="*/ 191 h 191"/>
                <a:gd name="T16" fmla="*/ 1057 w 2538"/>
                <a:gd name="T17" fmla="*/ 191 h 191"/>
                <a:gd name="T18" fmla="*/ 1057 w 2538"/>
                <a:gd name="T19" fmla="*/ 8 h 191"/>
                <a:gd name="T20" fmla="*/ 2115 w 2538"/>
                <a:gd name="T21" fmla="*/ 48 h 191"/>
                <a:gd name="T22" fmla="*/ 2538 w 2538"/>
                <a:gd name="T23" fmla="*/ 48 h 191"/>
                <a:gd name="T24" fmla="*/ 2538 w 2538"/>
                <a:gd name="T25" fmla="*/ 191 h 191"/>
                <a:gd name="T26" fmla="*/ 2115 w 2538"/>
                <a:gd name="T27" fmla="*/ 191 h 191"/>
                <a:gd name="T28" fmla="*/ 2115 w 2538"/>
                <a:gd name="T29" fmla="*/ 4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8" h="191">
                  <a:moveTo>
                    <a:pt x="0" y="0"/>
                  </a:moveTo>
                  <a:lnTo>
                    <a:pt x="423" y="0"/>
                  </a:lnTo>
                  <a:lnTo>
                    <a:pt x="423" y="191"/>
                  </a:lnTo>
                  <a:lnTo>
                    <a:pt x="0" y="191"/>
                  </a:lnTo>
                  <a:lnTo>
                    <a:pt x="0" y="0"/>
                  </a:lnTo>
                  <a:close/>
                  <a:moveTo>
                    <a:pt x="1057" y="8"/>
                  </a:moveTo>
                  <a:lnTo>
                    <a:pt x="1480" y="8"/>
                  </a:lnTo>
                  <a:lnTo>
                    <a:pt x="1480" y="191"/>
                  </a:lnTo>
                  <a:lnTo>
                    <a:pt x="1057" y="191"/>
                  </a:lnTo>
                  <a:lnTo>
                    <a:pt x="1057" y="8"/>
                  </a:lnTo>
                  <a:close/>
                  <a:moveTo>
                    <a:pt x="2115" y="48"/>
                  </a:moveTo>
                  <a:lnTo>
                    <a:pt x="2538" y="48"/>
                  </a:lnTo>
                  <a:lnTo>
                    <a:pt x="2538" y="191"/>
                  </a:lnTo>
                  <a:lnTo>
                    <a:pt x="2115" y="191"/>
                  </a:lnTo>
                  <a:lnTo>
                    <a:pt x="2115" y="48"/>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Freeform 9"/>
            <p:cNvSpPr>
              <a:spLocks noEditPoints="1"/>
            </p:cNvSpPr>
            <p:nvPr/>
          </p:nvSpPr>
          <p:spPr bwMode="auto">
            <a:xfrm>
              <a:off x="935" y="1620"/>
              <a:ext cx="2538" cy="547"/>
            </a:xfrm>
            <a:custGeom>
              <a:avLst/>
              <a:gdLst>
                <a:gd name="T0" fmla="*/ 0 w 2538"/>
                <a:gd name="T1" fmla="*/ 70 h 547"/>
                <a:gd name="T2" fmla="*/ 423 w 2538"/>
                <a:gd name="T3" fmla="*/ 70 h 547"/>
                <a:gd name="T4" fmla="*/ 423 w 2538"/>
                <a:gd name="T5" fmla="*/ 499 h 547"/>
                <a:gd name="T6" fmla="*/ 0 w 2538"/>
                <a:gd name="T7" fmla="*/ 499 h 547"/>
                <a:gd name="T8" fmla="*/ 0 w 2538"/>
                <a:gd name="T9" fmla="*/ 70 h 547"/>
                <a:gd name="T10" fmla="*/ 1057 w 2538"/>
                <a:gd name="T11" fmla="*/ 0 h 547"/>
                <a:gd name="T12" fmla="*/ 1480 w 2538"/>
                <a:gd name="T13" fmla="*/ 0 h 547"/>
                <a:gd name="T14" fmla="*/ 1480 w 2538"/>
                <a:gd name="T15" fmla="*/ 507 h 547"/>
                <a:gd name="T16" fmla="*/ 1057 w 2538"/>
                <a:gd name="T17" fmla="*/ 507 h 547"/>
                <a:gd name="T18" fmla="*/ 1057 w 2538"/>
                <a:gd name="T19" fmla="*/ 0 h 547"/>
                <a:gd name="T20" fmla="*/ 2115 w 2538"/>
                <a:gd name="T21" fmla="*/ 130 h 547"/>
                <a:gd name="T22" fmla="*/ 2538 w 2538"/>
                <a:gd name="T23" fmla="*/ 130 h 547"/>
                <a:gd name="T24" fmla="*/ 2538 w 2538"/>
                <a:gd name="T25" fmla="*/ 547 h 547"/>
                <a:gd name="T26" fmla="*/ 2115 w 2538"/>
                <a:gd name="T27" fmla="*/ 547 h 547"/>
                <a:gd name="T28" fmla="*/ 2115 w 2538"/>
                <a:gd name="T29" fmla="*/ 13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8" h="547">
                  <a:moveTo>
                    <a:pt x="0" y="70"/>
                  </a:moveTo>
                  <a:lnTo>
                    <a:pt x="423" y="70"/>
                  </a:lnTo>
                  <a:lnTo>
                    <a:pt x="423" y="499"/>
                  </a:lnTo>
                  <a:lnTo>
                    <a:pt x="0" y="499"/>
                  </a:lnTo>
                  <a:lnTo>
                    <a:pt x="0" y="70"/>
                  </a:lnTo>
                  <a:close/>
                  <a:moveTo>
                    <a:pt x="1057" y="0"/>
                  </a:moveTo>
                  <a:lnTo>
                    <a:pt x="1480" y="0"/>
                  </a:lnTo>
                  <a:lnTo>
                    <a:pt x="1480" y="507"/>
                  </a:lnTo>
                  <a:lnTo>
                    <a:pt x="1057" y="507"/>
                  </a:lnTo>
                  <a:lnTo>
                    <a:pt x="1057" y="0"/>
                  </a:lnTo>
                  <a:close/>
                  <a:moveTo>
                    <a:pt x="2115" y="130"/>
                  </a:moveTo>
                  <a:lnTo>
                    <a:pt x="2538" y="130"/>
                  </a:lnTo>
                  <a:lnTo>
                    <a:pt x="2538" y="547"/>
                  </a:lnTo>
                  <a:lnTo>
                    <a:pt x="2115" y="547"/>
                  </a:lnTo>
                  <a:lnTo>
                    <a:pt x="2115" y="130"/>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10"/>
            <p:cNvSpPr>
              <a:spLocks noEditPoints="1"/>
            </p:cNvSpPr>
            <p:nvPr/>
          </p:nvSpPr>
          <p:spPr bwMode="auto">
            <a:xfrm>
              <a:off x="935" y="1518"/>
              <a:ext cx="2538" cy="232"/>
            </a:xfrm>
            <a:custGeom>
              <a:avLst/>
              <a:gdLst>
                <a:gd name="T0" fmla="*/ 0 w 2538"/>
                <a:gd name="T1" fmla="*/ 83 h 232"/>
                <a:gd name="T2" fmla="*/ 423 w 2538"/>
                <a:gd name="T3" fmla="*/ 83 h 232"/>
                <a:gd name="T4" fmla="*/ 423 w 2538"/>
                <a:gd name="T5" fmla="*/ 172 h 232"/>
                <a:gd name="T6" fmla="*/ 0 w 2538"/>
                <a:gd name="T7" fmla="*/ 172 h 232"/>
                <a:gd name="T8" fmla="*/ 0 w 2538"/>
                <a:gd name="T9" fmla="*/ 83 h 232"/>
                <a:gd name="T10" fmla="*/ 1057 w 2538"/>
                <a:gd name="T11" fmla="*/ 0 h 232"/>
                <a:gd name="T12" fmla="*/ 1480 w 2538"/>
                <a:gd name="T13" fmla="*/ 0 h 232"/>
                <a:gd name="T14" fmla="*/ 1480 w 2538"/>
                <a:gd name="T15" fmla="*/ 102 h 232"/>
                <a:gd name="T16" fmla="*/ 1057 w 2538"/>
                <a:gd name="T17" fmla="*/ 102 h 232"/>
                <a:gd name="T18" fmla="*/ 1057 w 2538"/>
                <a:gd name="T19" fmla="*/ 0 h 232"/>
                <a:gd name="T20" fmla="*/ 2115 w 2538"/>
                <a:gd name="T21" fmla="*/ 136 h 232"/>
                <a:gd name="T22" fmla="*/ 2538 w 2538"/>
                <a:gd name="T23" fmla="*/ 136 h 232"/>
                <a:gd name="T24" fmla="*/ 2538 w 2538"/>
                <a:gd name="T25" fmla="*/ 232 h 232"/>
                <a:gd name="T26" fmla="*/ 2115 w 2538"/>
                <a:gd name="T27" fmla="*/ 232 h 232"/>
                <a:gd name="T28" fmla="*/ 2115 w 2538"/>
                <a:gd name="T29" fmla="*/ 13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8" h="232">
                  <a:moveTo>
                    <a:pt x="0" y="83"/>
                  </a:moveTo>
                  <a:lnTo>
                    <a:pt x="423" y="83"/>
                  </a:lnTo>
                  <a:lnTo>
                    <a:pt x="423" y="172"/>
                  </a:lnTo>
                  <a:lnTo>
                    <a:pt x="0" y="172"/>
                  </a:lnTo>
                  <a:lnTo>
                    <a:pt x="0" y="83"/>
                  </a:lnTo>
                  <a:close/>
                  <a:moveTo>
                    <a:pt x="1057" y="0"/>
                  </a:moveTo>
                  <a:lnTo>
                    <a:pt x="1480" y="0"/>
                  </a:lnTo>
                  <a:lnTo>
                    <a:pt x="1480" y="102"/>
                  </a:lnTo>
                  <a:lnTo>
                    <a:pt x="1057" y="102"/>
                  </a:lnTo>
                  <a:lnTo>
                    <a:pt x="1057" y="0"/>
                  </a:lnTo>
                  <a:close/>
                  <a:moveTo>
                    <a:pt x="2115" y="136"/>
                  </a:moveTo>
                  <a:lnTo>
                    <a:pt x="2538" y="136"/>
                  </a:lnTo>
                  <a:lnTo>
                    <a:pt x="2538" y="232"/>
                  </a:lnTo>
                  <a:lnTo>
                    <a:pt x="2115" y="232"/>
                  </a:lnTo>
                  <a:lnTo>
                    <a:pt x="2115" y="13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Rectangle 11"/>
            <p:cNvSpPr>
              <a:spLocks noChangeArrowheads="1"/>
            </p:cNvSpPr>
            <p:nvPr/>
          </p:nvSpPr>
          <p:spPr bwMode="auto">
            <a:xfrm>
              <a:off x="3788" y="1385"/>
              <a:ext cx="3" cy="925"/>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6" name="Freeform 12"/>
            <p:cNvSpPr>
              <a:spLocks noEditPoints="1"/>
            </p:cNvSpPr>
            <p:nvPr/>
          </p:nvSpPr>
          <p:spPr bwMode="auto">
            <a:xfrm>
              <a:off x="3790" y="1383"/>
              <a:ext cx="13" cy="929"/>
            </a:xfrm>
            <a:custGeom>
              <a:avLst/>
              <a:gdLst>
                <a:gd name="T0" fmla="*/ 0 w 13"/>
                <a:gd name="T1" fmla="*/ 926 h 929"/>
                <a:gd name="T2" fmla="*/ 13 w 13"/>
                <a:gd name="T3" fmla="*/ 926 h 929"/>
                <a:gd name="T4" fmla="*/ 13 w 13"/>
                <a:gd name="T5" fmla="*/ 929 h 929"/>
                <a:gd name="T6" fmla="*/ 0 w 13"/>
                <a:gd name="T7" fmla="*/ 929 h 929"/>
                <a:gd name="T8" fmla="*/ 0 w 13"/>
                <a:gd name="T9" fmla="*/ 926 h 929"/>
                <a:gd name="T10" fmla="*/ 0 w 13"/>
                <a:gd name="T11" fmla="*/ 823 h 929"/>
                <a:gd name="T12" fmla="*/ 13 w 13"/>
                <a:gd name="T13" fmla="*/ 823 h 929"/>
                <a:gd name="T14" fmla="*/ 13 w 13"/>
                <a:gd name="T15" fmla="*/ 826 h 929"/>
                <a:gd name="T16" fmla="*/ 0 w 13"/>
                <a:gd name="T17" fmla="*/ 826 h 929"/>
                <a:gd name="T18" fmla="*/ 0 w 13"/>
                <a:gd name="T19" fmla="*/ 823 h 929"/>
                <a:gd name="T20" fmla="*/ 0 w 13"/>
                <a:gd name="T21" fmla="*/ 720 h 929"/>
                <a:gd name="T22" fmla="*/ 13 w 13"/>
                <a:gd name="T23" fmla="*/ 720 h 929"/>
                <a:gd name="T24" fmla="*/ 13 w 13"/>
                <a:gd name="T25" fmla="*/ 723 h 929"/>
                <a:gd name="T26" fmla="*/ 0 w 13"/>
                <a:gd name="T27" fmla="*/ 723 h 929"/>
                <a:gd name="T28" fmla="*/ 0 w 13"/>
                <a:gd name="T29" fmla="*/ 720 h 929"/>
                <a:gd name="T30" fmla="*/ 0 w 13"/>
                <a:gd name="T31" fmla="*/ 617 h 929"/>
                <a:gd name="T32" fmla="*/ 13 w 13"/>
                <a:gd name="T33" fmla="*/ 617 h 929"/>
                <a:gd name="T34" fmla="*/ 13 w 13"/>
                <a:gd name="T35" fmla="*/ 620 h 929"/>
                <a:gd name="T36" fmla="*/ 0 w 13"/>
                <a:gd name="T37" fmla="*/ 620 h 929"/>
                <a:gd name="T38" fmla="*/ 0 w 13"/>
                <a:gd name="T39" fmla="*/ 617 h 929"/>
                <a:gd name="T40" fmla="*/ 0 w 13"/>
                <a:gd name="T41" fmla="*/ 514 h 929"/>
                <a:gd name="T42" fmla="*/ 13 w 13"/>
                <a:gd name="T43" fmla="*/ 514 h 929"/>
                <a:gd name="T44" fmla="*/ 13 w 13"/>
                <a:gd name="T45" fmla="*/ 517 h 929"/>
                <a:gd name="T46" fmla="*/ 0 w 13"/>
                <a:gd name="T47" fmla="*/ 517 h 929"/>
                <a:gd name="T48" fmla="*/ 0 w 13"/>
                <a:gd name="T49" fmla="*/ 514 h 929"/>
                <a:gd name="T50" fmla="*/ 0 w 13"/>
                <a:gd name="T51" fmla="*/ 411 h 929"/>
                <a:gd name="T52" fmla="*/ 13 w 13"/>
                <a:gd name="T53" fmla="*/ 411 h 929"/>
                <a:gd name="T54" fmla="*/ 13 w 13"/>
                <a:gd name="T55" fmla="*/ 414 h 929"/>
                <a:gd name="T56" fmla="*/ 0 w 13"/>
                <a:gd name="T57" fmla="*/ 414 h 929"/>
                <a:gd name="T58" fmla="*/ 0 w 13"/>
                <a:gd name="T59" fmla="*/ 411 h 929"/>
                <a:gd name="T60" fmla="*/ 0 w 13"/>
                <a:gd name="T61" fmla="*/ 309 h 929"/>
                <a:gd name="T62" fmla="*/ 13 w 13"/>
                <a:gd name="T63" fmla="*/ 309 h 929"/>
                <a:gd name="T64" fmla="*/ 13 w 13"/>
                <a:gd name="T65" fmla="*/ 312 h 929"/>
                <a:gd name="T66" fmla="*/ 0 w 13"/>
                <a:gd name="T67" fmla="*/ 312 h 929"/>
                <a:gd name="T68" fmla="*/ 0 w 13"/>
                <a:gd name="T69" fmla="*/ 309 h 929"/>
                <a:gd name="T70" fmla="*/ 0 w 13"/>
                <a:gd name="T71" fmla="*/ 206 h 929"/>
                <a:gd name="T72" fmla="*/ 13 w 13"/>
                <a:gd name="T73" fmla="*/ 206 h 929"/>
                <a:gd name="T74" fmla="*/ 13 w 13"/>
                <a:gd name="T75" fmla="*/ 209 h 929"/>
                <a:gd name="T76" fmla="*/ 0 w 13"/>
                <a:gd name="T77" fmla="*/ 209 h 929"/>
                <a:gd name="T78" fmla="*/ 0 w 13"/>
                <a:gd name="T79" fmla="*/ 206 h 929"/>
                <a:gd name="T80" fmla="*/ 0 w 13"/>
                <a:gd name="T81" fmla="*/ 103 h 929"/>
                <a:gd name="T82" fmla="*/ 13 w 13"/>
                <a:gd name="T83" fmla="*/ 103 h 929"/>
                <a:gd name="T84" fmla="*/ 13 w 13"/>
                <a:gd name="T85" fmla="*/ 106 h 929"/>
                <a:gd name="T86" fmla="*/ 0 w 13"/>
                <a:gd name="T87" fmla="*/ 106 h 929"/>
                <a:gd name="T88" fmla="*/ 0 w 13"/>
                <a:gd name="T89" fmla="*/ 103 h 929"/>
                <a:gd name="T90" fmla="*/ 0 w 13"/>
                <a:gd name="T91" fmla="*/ 0 h 929"/>
                <a:gd name="T92" fmla="*/ 13 w 13"/>
                <a:gd name="T93" fmla="*/ 0 h 929"/>
                <a:gd name="T94" fmla="*/ 13 w 13"/>
                <a:gd name="T95" fmla="*/ 4 h 929"/>
                <a:gd name="T96" fmla="*/ 0 w 13"/>
                <a:gd name="T97" fmla="*/ 4 h 929"/>
                <a:gd name="T98" fmla="*/ 0 w 13"/>
                <a:gd name="T99" fmla="*/ 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 h="929">
                  <a:moveTo>
                    <a:pt x="0" y="926"/>
                  </a:moveTo>
                  <a:lnTo>
                    <a:pt x="13" y="926"/>
                  </a:lnTo>
                  <a:lnTo>
                    <a:pt x="13" y="929"/>
                  </a:lnTo>
                  <a:lnTo>
                    <a:pt x="0" y="929"/>
                  </a:lnTo>
                  <a:lnTo>
                    <a:pt x="0" y="926"/>
                  </a:lnTo>
                  <a:close/>
                  <a:moveTo>
                    <a:pt x="0" y="823"/>
                  </a:moveTo>
                  <a:lnTo>
                    <a:pt x="13" y="823"/>
                  </a:lnTo>
                  <a:lnTo>
                    <a:pt x="13" y="826"/>
                  </a:lnTo>
                  <a:lnTo>
                    <a:pt x="0" y="826"/>
                  </a:lnTo>
                  <a:lnTo>
                    <a:pt x="0" y="823"/>
                  </a:lnTo>
                  <a:close/>
                  <a:moveTo>
                    <a:pt x="0" y="720"/>
                  </a:moveTo>
                  <a:lnTo>
                    <a:pt x="13" y="720"/>
                  </a:lnTo>
                  <a:lnTo>
                    <a:pt x="13" y="723"/>
                  </a:lnTo>
                  <a:lnTo>
                    <a:pt x="0" y="723"/>
                  </a:lnTo>
                  <a:lnTo>
                    <a:pt x="0" y="720"/>
                  </a:lnTo>
                  <a:close/>
                  <a:moveTo>
                    <a:pt x="0" y="617"/>
                  </a:moveTo>
                  <a:lnTo>
                    <a:pt x="13" y="617"/>
                  </a:lnTo>
                  <a:lnTo>
                    <a:pt x="13" y="620"/>
                  </a:lnTo>
                  <a:lnTo>
                    <a:pt x="0" y="620"/>
                  </a:lnTo>
                  <a:lnTo>
                    <a:pt x="0" y="617"/>
                  </a:lnTo>
                  <a:close/>
                  <a:moveTo>
                    <a:pt x="0" y="514"/>
                  </a:moveTo>
                  <a:lnTo>
                    <a:pt x="13" y="514"/>
                  </a:lnTo>
                  <a:lnTo>
                    <a:pt x="13" y="517"/>
                  </a:lnTo>
                  <a:lnTo>
                    <a:pt x="0" y="517"/>
                  </a:lnTo>
                  <a:lnTo>
                    <a:pt x="0" y="514"/>
                  </a:lnTo>
                  <a:close/>
                  <a:moveTo>
                    <a:pt x="0" y="411"/>
                  </a:moveTo>
                  <a:lnTo>
                    <a:pt x="13" y="411"/>
                  </a:lnTo>
                  <a:lnTo>
                    <a:pt x="13" y="414"/>
                  </a:lnTo>
                  <a:lnTo>
                    <a:pt x="0" y="414"/>
                  </a:lnTo>
                  <a:lnTo>
                    <a:pt x="0" y="411"/>
                  </a:lnTo>
                  <a:close/>
                  <a:moveTo>
                    <a:pt x="0" y="309"/>
                  </a:moveTo>
                  <a:lnTo>
                    <a:pt x="13" y="309"/>
                  </a:lnTo>
                  <a:lnTo>
                    <a:pt x="13" y="312"/>
                  </a:lnTo>
                  <a:lnTo>
                    <a:pt x="0" y="312"/>
                  </a:lnTo>
                  <a:lnTo>
                    <a:pt x="0" y="309"/>
                  </a:lnTo>
                  <a:close/>
                  <a:moveTo>
                    <a:pt x="0" y="206"/>
                  </a:moveTo>
                  <a:lnTo>
                    <a:pt x="13" y="206"/>
                  </a:lnTo>
                  <a:lnTo>
                    <a:pt x="13" y="209"/>
                  </a:lnTo>
                  <a:lnTo>
                    <a:pt x="0" y="209"/>
                  </a:lnTo>
                  <a:lnTo>
                    <a:pt x="0" y="206"/>
                  </a:lnTo>
                  <a:close/>
                  <a:moveTo>
                    <a:pt x="0" y="103"/>
                  </a:moveTo>
                  <a:lnTo>
                    <a:pt x="13" y="103"/>
                  </a:lnTo>
                  <a:lnTo>
                    <a:pt x="13" y="106"/>
                  </a:lnTo>
                  <a:lnTo>
                    <a:pt x="0" y="106"/>
                  </a:lnTo>
                  <a:lnTo>
                    <a:pt x="0" y="103"/>
                  </a:lnTo>
                  <a:close/>
                  <a:moveTo>
                    <a:pt x="0" y="0"/>
                  </a:moveTo>
                  <a:lnTo>
                    <a:pt x="13" y="0"/>
                  </a:lnTo>
                  <a:lnTo>
                    <a:pt x="13" y="4"/>
                  </a:lnTo>
                  <a:lnTo>
                    <a:pt x="0" y="4"/>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7" name="Rectangle 13"/>
            <p:cNvSpPr>
              <a:spLocks noChangeArrowheads="1"/>
            </p:cNvSpPr>
            <p:nvPr/>
          </p:nvSpPr>
          <p:spPr bwMode="auto">
            <a:xfrm>
              <a:off x="616" y="1385"/>
              <a:ext cx="3" cy="925"/>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 name="Freeform 14"/>
            <p:cNvSpPr>
              <a:spLocks noEditPoints="1"/>
            </p:cNvSpPr>
            <p:nvPr/>
          </p:nvSpPr>
          <p:spPr bwMode="auto">
            <a:xfrm>
              <a:off x="605" y="1383"/>
              <a:ext cx="13" cy="929"/>
            </a:xfrm>
            <a:custGeom>
              <a:avLst/>
              <a:gdLst>
                <a:gd name="T0" fmla="*/ 0 w 13"/>
                <a:gd name="T1" fmla="*/ 926 h 929"/>
                <a:gd name="T2" fmla="*/ 13 w 13"/>
                <a:gd name="T3" fmla="*/ 926 h 929"/>
                <a:gd name="T4" fmla="*/ 13 w 13"/>
                <a:gd name="T5" fmla="*/ 929 h 929"/>
                <a:gd name="T6" fmla="*/ 0 w 13"/>
                <a:gd name="T7" fmla="*/ 929 h 929"/>
                <a:gd name="T8" fmla="*/ 0 w 13"/>
                <a:gd name="T9" fmla="*/ 926 h 929"/>
                <a:gd name="T10" fmla="*/ 0 w 13"/>
                <a:gd name="T11" fmla="*/ 771 h 929"/>
                <a:gd name="T12" fmla="*/ 13 w 13"/>
                <a:gd name="T13" fmla="*/ 771 h 929"/>
                <a:gd name="T14" fmla="*/ 13 w 13"/>
                <a:gd name="T15" fmla="*/ 775 h 929"/>
                <a:gd name="T16" fmla="*/ 0 w 13"/>
                <a:gd name="T17" fmla="*/ 775 h 929"/>
                <a:gd name="T18" fmla="*/ 0 w 13"/>
                <a:gd name="T19" fmla="*/ 771 h 929"/>
                <a:gd name="T20" fmla="*/ 0 w 13"/>
                <a:gd name="T21" fmla="*/ 617 h 929"/>
                <a:gd name="T22" fmla="*/ 13 w 13"/>
                <a:gd name="T23" fmla="*/ 617 h 929"/>
                <a:gd name="T24" fmla="*/ 13 w 13"/>
                <a:gd name="T25" fmla="*/ 620 h 929"/>
                <a:gd name="T26" fmla="*/ 0 w 13"/>
                <a:gd name="T27" fmla="*/ 620 h 929"/>
                <a:gd name="T28" fmla="*/ 0 w 13"/>
                <a:gd name="T29" fmla="*/ 617 h 929"/>
                <a:gd name="T30" fmla="*/ 0 w 13"/>
                <a:gd name="T31" fmla="*/ 463 h 929"/>
                <a:gd name="T32" fmla="*/ 13 w 13"/>
                <a:gd name="T33" fmla="*/ 463 h 929"/>
                <a:gd name="T34" fmla="*/ 13 w 13"/>
                <a:gd name="T35" fmla="*/ 466 h 929"/>
                <a:gd name="T36" fmla="*/ 0 w 13"/>
                <a:gd name="T37" fmla="*/ 466 h 929"/>
                <a:gd name="T38" fmla="*/ 0 w 13"/>
                <a:gd name="T39" fmla="*/ 463 h 929"/>
                <a:gd name="T40" fmla="*/ 0 w 13"/>
                <a:gd name="T41" fmla="*/ 309 h 929"/>
                <a:gd name="T42" fmla="*/ 13 w 13"/>
                <a:gd name="T43" fmla="*/ 309 h 929"/>
                <a:gd name="T44" fmla="*/ 13 w 13"/>
                <a:gd name="T45" fmla="*/ 312 h 929"/>
                <a:gd name="T46" fmla="*/ 0 w 13"/>
                <a:gd name="T47" fmla="*/ 312 h 929"/>
                <a:gd name="T48" fmla="*/ 0 w 13"/>
                <a:gd name="T49" fmla="*/ 309 h 929"/>
                <a:gd name="T50" fmla="*/ 0 w 13"/>
                <a:gd name="T51" fmla="*/ 155 h 929"/>
                <a:gd name="T52" fmla="*/ 13 w 13"/>
                <a:gd name="T53" fmla="*/ 155 h 929"/>
                <a:gd name="T54" fmla="*/ 13 w 13"/>
                <a:gd name="T55" fmla="*/ 158 h 929"/>
                <a:gd name="T56" fmla="*/ 0 w 13"/>
                <a:gd name="T57" fmla="*/ 158 h 929"/>
                <a:gd name="T58" fmla="*/ 0 w 13"/>
                <a:gd name="T59" fmla="*/ 155 h 929"/>
                <a:gd name="T60" fmla="*/ 0 w 13"/>
                <a:gd name="T61" fmla="*/ 0 h 929"/>
                <a:gd name="T62" fmla="*/ 13 w 13"/>
                <a:gd name="T63" fmla="*/ 0 h 929"/>
                <a:gd name="T64" fmla="*/ 13 w 13"/>
                <a:gd name="T65" fmla="*/ 4 h 929"/>
                <a:gd name="T66" fmla="*/ 0 w 13"/>
                <a:gd name="T67" fmla="*/ 4 h 929"/>
                <a:gd name="T68" fmla="*/ 0 w 13"/>
                <a:gd name="T69" fmla="*/ 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929">
                  <a:moveTo>
                    <a:pt x="0" y="926"/>
                  </a:moveTo>
                  <a:lnTo>
                    <a:pt x="13" y="926"/>
                  </a:lnTo>
                  <a:lnTo>
                    <a:pt x="13" y="929"/>
                  </a:lnTo>
                  <a:lnTo>
                    <a:pt x="0" y="929"/>
                  </a:lnTo>
                  <a:lnTo>
                    <a:pt x="0" y="926"/>
                  </a:lnTo>
                  <a:close/>
                  <a:moveTo>
                    <a:pt x="0" y="771"/>
                  </a:moveTo>
                  <a:lnTo>
                    <a:pt x="13" y="771"/>
                  </a:lnTo>
                  <a:lnTo>
                    <a:pt x="13" y="775"/>
                  </a:lnTo>
                  <a:lnTo>
                    <a:pt x="0" y="775"/>
                  </a:lnTo>
                  <a:lnTo>
                    <a:pt x="0" y="771"/>
                  </a:lnTo>
                  <a:close/>
                  <a:moveTo>
                    <a:pt x="0" y="617"/>
                  </a:moveTo>
                  <a:lnTo>
                    <a:pt x="13" y="617"/>
                  </a:lnTo>
                  <a:lnTo>
                    <a:pt x="13" y="620"/>
                  </a:lnTo>
                  <a:lnTo>
                    <a:pt x="0" y="620"/>
                  </a:lnTo>
                  <a:lnTo>
                    <a:pt x="0" y="617"/>
                  </a:lnTo>
                  <a:close/>
                  <a:moveTo>
                    <a:pt x="0" y="463"/>
                  </a:moveTo>
                  <a:lnTo>
                    <a:pt x="13" y="463"/>
                  </a:lnTo>
                  <a:lnTo>
                    <a:pt x="13" y="466"/>
                  </a:lnTo>
                  <a:lnTo>
                    <a:pt x="0" y="466"/>
                  </a:lnTo>
                  <a:lnTo>
                    <a:pt x="0" y="463"/>
                  </a:lnTo>
                  <a:close/>
                  <a:moveTo>
                    <a:pt x="0" y="309"/>
                  </a:moveTo>
                  <a:lnTo>
                    <a:pt x="13" y="309"/>
                  </a:lnTo>
                  <a:lnTo>
                    <a:pt x="13" y="312"/>
                  </a:lnTo>
                  <a:lnTo>
                    <a:pt x="0" y="312"/>
                  </a:lnTo>
                  <a:lnTo>
                    <a:pt x="0" y="309"/>
                  </a:lnTo>
                  <a:close/>
                  <a:moveTo>
                    <a:pt x="0" y="155"/>
                  </a:moveTo>
                  <a:lnTo>
                    <a:pt x="13" y="155"/>
                  </a:lnTo>
                  <a:lnTo>
                    <a:pt x="13" y="158"/>
                  </a:lnTo>
                  <a:lnTo>
                    <a:pt x="0" y="158"/>
                  </a:lnTo>
                  <a:lnTo>
                    <a:pt x="0" y="155"/>
                  </a:lnTo>
                  <a:close/>
                  <a:moveTo>
                    <a:pt x="0" y="0"/>
                  </a:moveTo>
                  <a:lnTo>
                    <a:pt x="13" y="0"/>
                  </a:lnTo>
                  <a:lnTo>
                    <a:pt x="13" y="4"/>
                  </a:lnTo>
                  <a:lnTo>
                    <a:pt x="0" y="4"/>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 name="Rectangle 15"/>
            <p:cNvSpPr>
              <a:spLocks noChangeArrowheads="1"/>
            </p:cNvSpPr>
            <p:nvPr/>
          </p:nvSpPr>
          <p:spPr bwMode="auto">
            <a:xfrm>
              <a:off x="618" y="2309"/>
              <a:ext cx="3172" cy="3"/>
            </a:xfrm>
            <a:prstGeom prst="rect">
              <a:avLst/>
            </a:pr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 name="Freeform 16"/>
            <p:cNvSpPr>
              <a:spLocks noEditPoints="1"/>
            </p:cNvSpPr>
            <p:nvPr/>
          </p:nvSpPr>
          <p:spPr bwMode="auto">
            <a:xfrm>
              <a:off x="616" y="2310"/>
              <a:ext cx="3175" cy="13"/>
            </a:xfrm>
            <a:custGeom>
              <a:avLst/>
              <a:gdLst>
                <a:gd name="T0" fmla="*/ 3 w 3175"/>
                <a:gd name="T1" fmla="*/ 0 h 13"/>
                <a:gd name="T2" fmla="*/ 3 w 3175"/>
                <a:gd name="T3" fmla="*/ 13 h 13"/>
                <a:gd name="T4" fmla="*/ 0 w 3175"/>
                <a:gd name="T5" fmla="*/ 13 h 13"/>
                <a:gd name="T6" fmla="*/ 0 w 3175"/>
                <a:gd name="T7" fmla="*/ 0 h 13"/>
                <a:gd name="T8" fmla="*/ 3 w 3175"/>
                <a:gd name="T9" fmla="*/ 0 h 13"/>
                <a:gd name="T10" fmla="*/ 1060 w 3175"/>
                <a:gd name="T11" fmla="*/ 0 h 13"/>
                <a:gd name="T12" fmla="*/ 1060 w 3175"/>
                <a:gd name="T13" fmla="*/ 13 h 13"/>
                <a:gd name="T14" fmla="*/ 1057 w 3175"/>
                <a:gd name="T15" fmla="*/ 13 h 13"/>
                <a:gd name="T16" fmla="*/ 1057 w 3175"/>
                <a:gd name="T17" fmla="*/ 0 h 13"/>
                <a:gd name="T18" fmla="*/ 1060 w 3175"/>
                <a:gd name="T19" fmla="*/ 0 h 13"/>
                <a:gd name="T20" fmla="*/ 2118 w 3175"/>
                <a:gd name="T21" fmla="*/ 0 h 13"/>
                <a:gd name="T22" fmla="*/ 2118 w 3175"/>
                <a:gd name="T23" fmla="*/ 13 h 13"/>
                <a:gd name="T24" fmla="*/ 2114 w 3175"/>
                <a:gd name="T25" fmla="*/ 13 h 13"/>
                <a:gd name="T26" fmla="*/ 2114 w 3175"/>
                <a:gd name="T27" fmla="*/ 0 h 13"/>
                <a:gd name="T28" fmla="*/ 2118 w 3175"/>
                <a:gd name="T29" fmla="*/ 0 h 13"/>
                <a:gd name="T30" fmla="*/ 3175 w 3175"/>
                <a:gd name="T31" fmla="*/ 0 h 13"/>
                <a:gd name="T32" fmla="*/ 3175 w 3175"/>
                <a:gd name="T33" fmla="*/ 13 h 13"/>
                <a:gd name="T34" fmla="*/ 3172 w 3175"/>
                <a:gd name="T35" fmla="*/ 13 h 13"/>
                <a:gd name="T36" fmla="*/ 3172 w 3175"/>
                <a:gd name="T37" fmla="*/ 0 h 13"/>
                <a:gd name="T38" fmla="*/ 3175 w 3175"/>
                <a:gd name="T3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75" h="13">
                  <a:moveTo>
                    <a:pt x="3" y="0"/>
                  </a:moveTo>
                  <a:lnTo>
                    <a:pt x="3" y="13"/>
                  </a:lnTo>
                  <a:lnTo>
                    <a:pt x="0" y="13"/>
                  </a:lnTo>
                  <a:lnTo>
                    <a:pt x="0" y="0"/>
                  </a:lnTo>
                  <a:lnTo>
                    <a:pt x="3" y="0"/>
                  </a:lnTo>
                  <a:close/>
                  <a:moveTo>
                    <a:pt x="1060" y="0"/>
                  </a:moveTo>
                  <a:lnTo>
                    <a:pt x="1060" y="13"/>
                  </a:lnTo>
                  <a:lnTo>
                    <a:pt x="1057" y="13"/>
                  </a:lnTo>
                  <a:lnTo>
                    <a:pt x="1057" y="0"/>
                  </a:lnTo>
                  <a:lnTo>
                    <a:pt x="1060" y="0"/>
                  </a:lnTo>
                  <a:close/>
                  <a:moveTo>
                    <a:pt x="2118" y="0"/>
                  </a:moveTo>
                  <a:lnTo>
                    <a:pt x="2118" y="13"/>
                  </a:lnTo>
                  <a:lnTo>
                    <a:pt x="2114" y="13"/>
                  </a:lnTo>
                  <a:lnTo>
                    <a:pt x="2114" y="0"/>
                  </a:lnTo>
                  <a:lnTo>
                    <a:pt x="2118" y="0"/>
                  </a:lnTo>
                  <a:close/>
                  <a:moveTo>
                    <a:pt x="3175" y="0"/>
                  </a:moveTo>
                  <a:lnTo>
                    <a:pt x="3175" y="13"/>
                  </a:lnTo>
                  <a:lnTo>
                    <a:pt x="3172" y="13"/>
                  </a:lnTo>
                  <a:lnTo>
                    <a:pt x="3172" y="0"/>
                  </a:lnTo>
                  <a:lnTo>
                    <a:pt x="3175" y="0"/>
                  </a:lnTo>
                  <a:close/>
                </a:path>
              </a:pathLst>
            </a:cu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 name="Freeform 17"/>
            <p:cNvSpPr>
              <a:spLocks/>
            </p:cNvSpPr>
            <p:nvPr/>
          </p:nvSpPr>
          <p:spPr bwMode="auto">
            <a:xfrm>
              <a:off x="1141" y="1479"/>
              <a:ext cx="2125" cy="184"/>
            </a:xfrm>
            <a:custGeom>
              <a:avLst/>
              <a:gdLst>
                <a:gd name="T0" fmla="*/ 35 w 15791"/>
                <a:gd name="T1" fmla="*/ 1270 h 1343"/>
                <a:gd name="T2" fmla="*/ 7895 w 15791"/>
                <a:gd name="T3" fmla="*/ 690 h 1343"/>
                <a:gd name="T4" fmla="*/ 15750 w 15791"/>
                <a:gd name="T5" fmla="*/ 2 h 1343"/>
                <a:gd name="T6" fmla="*/ 15789 w 15791"/>
                <a:gd name="T7" fmla="*/ 34 h 1343"/>
                <a:gd name="T8" fmla="*/ 15757 w 15791"/>
                <a:gd name="T9" fmla="*/ 73 h 1343"/>
                <a:gd name="T10" fmla="*/ 7900 w 15791"/>
                <a:gd name="T11" fmla="*/ 761 h 1343"/>
                <a:gd name="T12" fmla="*/ 40 w 15791"/>
                <a:gd name="T13" fmla="*/ 1341 h 1343"/>
                <a:gd name="T14" fmla="*/ 2 w 15791"/>
                <a:gd name="T15" fmla="*/ 1308 h 1343"/>
                <a:gd name="T16" fmla="*/ 35 w 15791"/>
                <a:gd name="T17" fmla="*/ 1270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91" h="1343">
                  <a:moveTo>
                    <a:pt x="35" y="1270"/>
                  </a:moveTo>
                  <a:lnTo>
                    <a:pt x="7895" y="690"/>
                  </a:lnTo>
                  <a:lnTo>
                    <a:pt x="15750" y="2"/>
                  </a:lnTo>
                  <a:cubicBezTo>
                    <a:pt x="15770" y="0"/>
                    <a:pt x="15788" y="15"/>
                    <a:pt x="15789" y="34"/>
                  </a:cubicBezTo>
                  <a:cubicBezTo>
                    <a:pt x="15791" y="54"/>
                    <a:pt x="15776" y="72"/>
                    <a:pt x="15757" y="73"/>
                  </a:cubicBezTo>
                  <a:lnTo>
                    <a:pt x="7900" y="761"/>
                  </a:lnTo>
                  <a:lnTo>
                    <a:pt x="40" y="1341"/>
                  </a:lnTo>
                  <a:cubicBezTo>
                    <a:pt x="20" y="1343"/>
                    <a:pt x="3" y="1328"/>
                    <a:pt x="2" y="1308"/>
                  </a:cubicBezTo>
                  <a:cubicBezTo>
                    <a:pt x="0" y="1288"/>
                    <a:pt x="15" y="1271"/>
                    <a:pt x="35" y="1270"/>
                  </a:cubicBezTo>
                  <a:close/>
                </a:path>
              </a:pathLst>
            </a:custGeom>
            <a:solidFill>
              <a:srgbClr val="C3D69B"/>
            </a:solidFill>
            <a:ln w="1588" cap="flat">
              <a:solidFill>
                <a:srgbClr val="C3D69B"/>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 name="Freeform 18"/>
            <p:cNvSpPr>
              <a:spLocks/>
            </p:cNvSpPr>
            <p:nvPr/>
          </p:nvSpPr>
          <p:spPr bwMode="auto">
            <a:xfrm>
              <a:off x="1130" y="1642"/>
              <a:ext cx="31" cy="32"/>
            </a:xfrm>
            <a:custGeom>
              <a:avLst/>
              <a:gdLst>
                <a:gd name="T0" fmla="*/ 16 w 31"/>
                <a:gd name="T1" fmla="*/ 0 h 32"/>
                <a:gd name="T2" fmla="*/ 31 w 31"/>
                <a:gd name="T3" fmla="*/ 32 h 32"/>
                <a:gd name="T4" fmla="*/ 0 w 31"/>
                <a:gd name="T5" fmla="*/ 32 h 32"/>
                <a:gd name="T6" fmla="*/ 16 w 31"/>
                <a:gd name="T7" fmla="*/ 0 h 32"/>
              </a:gdLst>
              <a:ahLst/>
              <a:cxnLst>
                <a:cxn ang="0">
                  <a:pos x="T0" y="T1"/>
                </a:cxn>
                <a:cxn ang="0">
                  <a:pos x="T2" y="T3"/>
                </a:cxn>
                <a:cxn ang="0">
                  <a:pos x="T4" y="T5"/>
                </a:cxn>
                <a:cxn ang="0">
                  <a:pos x="T6" y="T7"/>
                </a:cxn>
              </a:cxnLst>
              <a:rect l="0" t="0" r="r" b="b"/>
              <a:pathLst>
                <a:path w="31" h="32">
                  <a:moveTo>
                    <a:pt x="16" y="0"/>
                  </a:moveTo>
                  <a:lnTo>
                    <a:pt x="31"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9"/>
            <p:cNvSpPr>
              <a:spLocks noEditPoints="1"/>
            </p:cNvSpPr>
            <p:nvPr/>
          </p:nvSpPr>
          <p:spPr bwMode="auto">
            <a:xfrm>
              <a:off x="1128" y="1640"/>
              <a:ext cx="35" cy="35"/>
            </a:xfrm>
            <a:custGeom>
              <a:avLst/>
              <a:gdLst>
                <a:gd name="T0" fmla="*/ 474 w 1029"/>
                <a:gd name="T1" fmla="*/ 27 h 1024"/>
                <a:gd name="T2" fmla="*/ 517 w 1029"/>
                <a:gd name="T3" fmla="*/ 0 h 1024"/>
                <a:gd name="T4" fmla="*/ 560 w 1029"/>
                <a:gd name="T5" fmla="*/ 27 h 1024"/>
                <a:gd name="T6" fmla="*/ 1021 w 1029"/>
                <a:gd name="T7" fmla="*/ 955 h 1024"/>
                <a:gd name="T8" fmla="*/ 1019 w 1029"/>
                <a:gd name="T9" fmla="*/ 1002 h 1024"/>
                <a:gd name="T10" fmla="*/ 978 w 1029"/>
                <a:gd name="T11" fmla="*/ 1024 h 1024"/>
                <a:gd name="T12" fmla="*/ 50 w 1029"/>
                <a:gd name="T13" fmla="*/ 1024 h 1024"/>
                <a:gd name="T14" fmla="*/ 10 w 1029"/>
                <a:gd name="T15" fmla="*/ 1002 h 1024"/>
                <a:gd name="T16" fmla="*/ 8 w 1029"/>
                <a:gd name="T17" fmla="*/ 955 h 1024"/>
                <a:gd name="T18" fmla="*/ 474 w 1029"/>
                <a:gd name="T19" fmla="*/ 27 h 1024"/>
                <a:gd name="T20" fmla="*/ 93 w 1029"/>
                <a:gd name="T21" fmla="*/ 998 h 1024"/>
                <a:gd name="T22" fmla="*/ 50 w 1029"/>
                <a:gd name="T23" fmla="*/ 928 h 1024"/>
                <a:gd name="T24" fmla="*/ 978 w 1029"/>
                <a:gd name="T25" fmla="*/ 928 h 1024"/>
                <a:gd name="T26" fmla="*/ 935 w 1029"/>
                <a:gd name="T27" fmla="*/ 998 h 1024"/>
                <a:gd name="T28" fmla="*/ 474 w 1029"/>
                <a:gd name="T29" fmla="*/ 70 h 1024"/>
                <a:gd name="T30" fmla="*/ 560 w 1029"/>
                <a:gd name="T31" fmla="*/ 70 h 1024"/>
                <a:gd name="T32" fmla="*/ 93 w 1029"/>
                <a:gd name="T33" fmla="*/ 99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9" h="1024">
                  <a:moveTo>
                    <a:pt x="474" y="27"/>
                  </a:moveTo>
                  <a:cubicBezTo>
                    <a:pt x="482" y="11"/>
                    <a:pt x="499" y="0"/>
                    <a:pt x="517" y="0"/>
                  </a:cubicBezTo>
                  <a:cubicBezTo>
                    <a:pt x="535" y="1"/>
                    <a:pt x="552" y="11"/>
                    <a:pt x="560" y="27"/>
                  </a:cubicBezTo>
                  <a:lnTo>
                    <a:pt x="1021" y="955"/>
                  </a:lnTo>
                  <a:cubicBezTo>
                    <a:pt x="1029" y="970"/>
                    <a:pt x="1028" y="988"/>
                    <a:pt x="1019" y="1002"/>
                  </a:cubicBezTo>
                  <a:cubicBezTo>
                    <a:pt x="1011" y="1016"/>
                    <a:pt x="995" y="1024"/>
                    <a:pt x="978" y="1024"/>
                  </a:cubicBezTo>
                  <a:lnTo>
                    <a:pt x="50" y="1024"/>
                  </a:lnTo>
                  <a:cubicBezTo>
                    <a:pt x="34" y="1024"/>
                    <a:pt x="18" y="1016"/>
                    <a:pt x="10" y="1002"/>
                  </a:cubicBezTo>
                  <a:cubicBezTo>
                    <a:pt x="1" y="987"/>
                    <a:pt x="0" y="970"/>
                    <a:pt x="8" y="955"/>
                  </a:cubicBezTo>
                  <a:lnTo>
                    <a:pt x="474" y="27"/>
                  </a:lnTo>
                  <a:close/>
                  <a:moveTo>
                    <a:pt x="93" y="998"/>
                  </a:moveTo>
                  <a:lnTo>
                    <a:pt x="50" y="928"/>
                  </a:lnTo>
                  <a:lnTo>
                    <a:pt x="978" y="928"/>
                  </a:lnTo>
                  <a:lnTo>
                    <a:pt x="935" y="998"/>
                  </a:lnTo>
                  <a:lnTo>
                    <a:pt x="474" y="70"/>
                  </a:lnTo>
                  <a:lnTo>
                    <a:pt x="560" y="70"/>
                  </a:lnTo>
                  <a:lnTo>
                    <a:pt x="93" y="998"/>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 name="Freeform 20"/>
            <p:cNvSpPr>
              <a:spLocks/>
            </p:cNvSpPr>
            <p:nvPr/>
          </p:nvSpPr>
          <p:spPr bwMode="auto">
            <a:xfrm>
              <a:off x="2187" y="1562"/>
              <a:ext cx="32" cy="32"/>
            </a:xfrm>
            <a:custGeom>
              <a:avLst/>
              <a:gdLst>
                <a:gd name="T0" fmla="*/ 16 w 32"/>
                <a:gd name="T1" fmla="*/ 0 h 32"/>
                <a:gd name="T2" fmla="*/ 32 w 32"/>
                <a:gd name="T3" fmla="*/ 32 h 32"/>
                <a:gd name="T4" fmla="*/ 0 w 32"/>
                <a:gd name="T5" fmla="*/ 32 h 32"/>
                <a:gd name="T6" fmla="*/ 16 w 32"/>
                <a:gd name="T7" fmla="*/ 0 h 32"/>
              </a:gdLst>
              <a:ahLst/>
              <a:cxnLst>
                <a:cxn ang="0">
                  <a:pos x="T0" y="T1"/>
                </a:cxn>
                <a:cxn ang="0">
                  <a:pos x="T2" y="T3"/>
                </a:cxn>
                <a:cxn ang="0">
                  <a:pos x="T4" y="T5"/>
                </a:cxn>
                <a:cxn ang="0">
                  <a:pos x="T6" y="T7"/>
                </a:cxn>
              </a:cxnLst>
              <a:rect l="0" t="0" r="r" b="b"/>
              <a:pathLst>
                <a:path w="32" h="32">
                  <a:moveTo>
                    <a:pt x="16" y="0"/>
                  </a:moveTo>
                  <a:lnTo>
                    <a:pt x="32"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21"/>
            <p:cNvSpPr>
              <a:spLocks noEditPoints="1"/>
            </p:cNvSpPr>
            <p:nvPr/>
          </p:nvSpPr>
          <p:spPr bwMode="auto">
            <a:xfrm>
              <a:off x="2186" y="1561"/>
              <a:ext cx="34" cy="35"/>
            </a:xfrm>
            <a:custGeom>
              <a:avLst/>
              <a:gdLst>
                <a:gd name="T0" fmla="*/ 237 w 515"/>
                <a:gd name="T1" fmla="*/ 14 h 512"/>
                <a:gd name="T2" fmla="*/ 259 w 515"/>
                <a:gd name="T3" fmla="*/ 0 h 512"/>
                <a:gd name="T4" fmla="*/ 280 w 515"/>
                <a:gd name="T5" fmla="*/ 14 h 512"/>
                <a:gd name="T6" fmla="*/ 511 w 515"/>
                <a:gd name="T7" fmla="*/ 478 h 512"/>
                <a:gd name="T8" fmla="*/ 510 w 515"/>
                <a:gd name="T9" fmla="*/ 501 h 512"/>
                <a:gd name="T10" fmla="*/ 489 w 515"/>
                <a:gd name="T11" fmla="*/ 512 h 512"/>
                <a:gd name="T12" fmla="*/ 25 w 515"/>
                <a:gd name="T13" fmla="*/ 512 h 512"/>
                <a:gd name="T14" fmla="*/ 5 w 515"/>
                <a:gd name="T15" fmla="*/ 501 h 512"/>
                <a:gd name="T16" fmla="*/ 4 w 515"/>
                <a:gd name="T17" fmla="*/ 478 h 512"/>
                <a:gd name="T18" fmla="*/ 237 w 515"/>
                <a:gd name="T19" fmla="*/ 14 h 512"/>
                <a:gd name="T20" fmla="*/ 47 w 515"/>
                <a:gd name="T21" fmla="*/ 499 h 512"/>
                <a:gd name="T22" fmla="*/ 25 w 515"/>
                <a:gd name="T23" fmla="*/ 464 h 512"/>
                <a:gd name="T24" fmla="*/ 489 w 515"/>
                <a:gd name="T25" fmla="*/ 464 h 512"/>
                <a:gd name="T26" fmla="*/ 468 w 515"/>
                <a:gd name="T27" fmla="*/ 499 h 512"/>
                <a:gd name="T28" fmla="*/ 237 w 515"/>
                <a:gd name="T29" fmla="*/ 35 h 512"/>
                <a:gd name="T30" fmla="*/ 280 w 515"/>
                <a:gd name="T31" fmla="*/ 35 h 512"/>
                <a:gd name="T32" fmla="*/ 47 w 515"/>
                <a:gd name="T33" fmla="*/ 49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5" h="512">
                  <a:moveTo>
                    <a:pt x="237" y="14"/>
                  </a:moveTo>
                  <a:cubicBezTo>
                    <a:pt x="241" y="6"/>
                    <a:pt x="250" y="0"/>
                    <a:pt x="259" y="0"/>
                  </a:cubicBezTo>
                  <a:cubicBezTo>
                    <a:pt x="268" y="0"/>
                    <a:pt x="276" y="6"/>
                    <a:pt x="280" y="14"/>
                  </a:cubicBezTo>
                  <a:lnTo>
                    <a:pt x="511" y="478"/>
                  </a:lnTo>
                  <a:cubicBezTo>
                    <a:pt x="515" y="485"/>
                    <a:pt x="514" y="494"/>
                    <a:pt x="510" y="501"/>
                  </a:cubicBezTo>
                  <a:cubicBezTo>
                    <a:pt x="505" y="508"/>
                    <a:pt x="498" y="512"/>
                    <a:pt x="489" y="512"/>
                  </a:cubicBezTo>
                  <a:lnTo>
                    <a:pt x="25" y="512"/>
                  </a:lnTo>
                  <a:cubicBezTo>
                    <a:pt x="17" y="512"/>
                    <a:pt x="9" y="508"/>
                    <a:pt x="5" y="501"/>
                  </a:cubicBezTo>
                  <a:cubicBezTo>
                    <a:pt x="1" y="494"/>
                    <a:pt x="0" y="485"/>
                    <a:pt x="4" y="478"/>
                  </a:cubicBezTo>
                  <a:lnTo>
                    <a:pt x="237" y="14"/>
                  </a:lnTo>
                  <a:close/>
                  <a:moveTo>
                    <a:pt x="47" y="499"/>
                  </a:moveTo>
                  <a:lnTo>
                    <a:pt x="25" y="464"/>
                  </a:lnTo>
                  <a:lnTo>
                    <a:pt x="489" y="464"/>
                  </a:lnTo>
                  <a:lnTo>
                    <a:pt x="468" y="499"/>
                  </a:lnTo>
                  <a:lnTo>
                    <a:pt x="237" y="35"/>
                  </a:lnTo>
                  <a:lnTo>
                    <a:pt x="280" y="35"/>
                  </a:lnTo>
                  <a:lnTo>
                    <a:pt x="47" y="499"/>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 name="Freeform 22"/>
            <p:cNvSpPr>
              <a:spLocks/>
            </p:cNvSpPr>
            <p:nvPr/>
          </p:nvSpPr>
          <p:spPr bwMode="auto">
            <a:xfrm>
              <a:off x="3245" y="1468"/>
              <a:ext cx="31" cy="32"/>
            </a:xfrm>
            <a:custGeom>
              <a:avLst/>
              <a:gdLst>
                <a:gd name="T0" fmla="*/ 16 w 31"/>
                <a:gd name="T1" fmla="*/ 0 h 32"/>
                <a:gd name="T2" fmla="*/ 31 w 31"/>
                <a:gd name="T3" fmla="*/ 32 h 32"/>
                <a:gd name="T4" fmla="*/ 0 w 31"/>
                <a:gd name="T5" fmla="*/ 32 h 32"/>
                <a:gd name="T6" fmla="*/ 16 w 31"/>
                <a:gd name="T7" fmla="*/ 0 h 32"/>
              </a:gdLst>
              <a:ahLst/>
              <a:cxnLst>
                <a:cxn ang="0">
                  <a:pos x="T0" y="T1"/>
                </a:cxn>
                <a:cxn ang="0">
                  <a:pos x="T2" y="T3"/>
                </a:cxn>
                <a:cxn ang="0">
                  <a:pos x="T4" y="T5"/>
                </a:cxn>
                <a:cxn ang="0">
                  <a:pos x="T6" y="T7"/>
                </a:cxn>
              </a:cxnLst>
              <a:rect l="0" t="0" r="r" b="b"/>
              <a:pathLst>
                <a:path w="31" h="32">
                  <a:moveTo>
                    <a:pt x="16" y="0"/>
                  </a:moveTo>
                  <a:lnTo>
                    <a:pt x="31" y="32"/>
                  </a:lnTo>
                  <a:lnTo>
                    <a:pt x="0" y="32"/>
                  </a:lnTo>
                  <a:lnTo>
                    <a:pt x="16"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23"/>
            <p:cNvSpPr>
              <a:spLocks noEditPoints="1"/>
            </p:cNvSpPr>
            <p:nvPr/>
          </p:nvSpPr>
          <p:spPr bwMode="auto">
            <a:xfrm>
              <a:off x="3243" y="1466"/>
              <a:ext cx="35" cy="35"/>
            </a:xfrm>
            <a:custGeom>
              <a:avLst/>
              <a:gdLst>
                <a:gd name="T0" fmla="*/ 118 w 257"/>
                <a:gd name="T1" fmla="*/ 7 h 256"/>
                <a:gd name="T2" fmla="*/ 129 w 257"/>
                <a:gd name="T3" fmla="*/ 0 h 256"/>
                <a:gd name="T4" fmla="*/ 140 w 257"/>
                <a:gd name="T5" fmla="*/ 7 h 256"/>
                <a:gd name="T6" fmla="*/ 255 w 257"/>
                <a:gd name="T7" fmla="*/ 239 h 256"/>
                <a:gd name="T8" fmla="*/ 255 w 257"/>
                <a:gd name="T9" fmla="*/ 251 h 256"/>
                <a:gd name="T10" fmla="*/ 244 w 257"/>
                <a:gd name="T11" fmla="*/ 256 h 256"/>
                <a:gd name="T12" fmla="*/ 12 w 257"/>
                <a:gd name="T13" fmla="*/ 256 h 256"/>
                <a:gd name="T14" fmla="*/ 2 w 257"/>
                <a:gd name="T15" fmla="*/ 251 h 256"/>
                <a:gd name="T16" fmla="*/ 2 w 257"/>
                <a:gd name="T17" fmla="*/ 239 h 256"/>
                <a:gd name="T18" fmla="*/ 118 w 257"/>
                <a:gd name="T19" fmla="*/ 7 h 256"/>
                <a:gd name="T20" fmla="*/ 23 w 257"/>
                <a:gd name="T21" fmla="*/ 250 h 256"/>
                <a:gd name="T22" fmla="*/ 12 w 257"/>
                <a:gd name="T23" fmla="*/ 232 h 256"/>
                <a:gd name="T24" fmla="*/ 244 w 257"/>
                <a:gd name="T25" fmla="*/ 232 h 256"/>
                <a:gd name="T26" fmla="*/ 234 w 257"/>
                <a:gd name="T27" fmla="*/ 250 h 256"/>
                <a:gd name="T28" fmla="*/ 118 w 257"/>
                <a:gd name="T29" fmla="*/ 18 h 256"/>
                <a:gd name="T30" fmla="*/ 140 w 257"/>
                <a:gd name="T31" fmla="*/ 18 h 256"/>
                <a:gd name="T32" fmla="*/ 23 w 257"/>
                <a:gd name="T33"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256">
                  <a:moveTo>
                    <a:pt x="118" y="7"/>
                  </a:moveTo>
                  <a:cubicBezTo>
                    <a:pt x="120" y="3"/>
                    <a:pt x="125" y="0"/>
                    <a:pt x="129" y="0"/>
                  </a:cubicBezTo>
                  <a:cubicBezTo>
                    <a:pt x="134" y="0"/>
                    <a:pt x="138" y="3"/>
                    <a:pt x="140" y="7"/>
                  </a:cubicBezTo>
                  <a:lnTo>
                    <a:pt x="255" y="239"/>
                  </a:lnTo>
                  <a:cubicBezTo>
                    <a:pt x="257" y="243"/>
                    <a:pt x="257" y="247"/>
                    <a:pt x="255" y="251"/>
                  </a:cubicBezTo>
                  <a:cubicBezTo>
                    <a:pt x="252" y="254"/>
                    <a:pt x="249" y="256"/>
                    <a:pt x="244" y="256"/>
                  </a:cubicBezTo>
                  <a:lnTo>
                    <a:pt x="12" y="256"/>
                  </a:lnTo>
                  <a:cubicBezTo>
                    <a:pt x="8" y="256"/>
                    <a:pt x="4" y="254"/>
                    <a:pt x="2" y="251"/>
                  </a:cubicBezTo>
                  <a:cubicBezTo>
                    <a:pt x="0" y="247"/>
                    <a:pt x="0" y="243"/>
                    <a:pt x="2" y="239"/>
                  </a:cubicBezTo>
                  <a:lnTo>
                    <a:pt x="118" y="7"/>
                  </a:lnTo>
                  <a:close/>
                  <a:moveTo>
                    <a:pt x="23" y="250"/>
                  </a:moveTo>
                  <a:lnTo>
                    <a:pt x="12" y="232"/>
                  </a:lnTo>
                  <a:lnTo>
                    <a:pt x="244" y="232"/>
                  </a:lnTo>
                  <a:lnTo>
                    <a:pt x="234" y="250"/>
                  </a:lnTo>
                  <a:lnTo>
                    <a:pt x="118" y="18"/>
                  </a:lnTo>
                  <a:lnTo>
                    <a:pt x="140" y="18"/>
                  </a:lnTo>
                  <a:lnTo>
                    <a:pt x="23" y="250"/>
                  </a:lnTo>
                  <a:close/>
                </a:path>
              </a:pathLst>
            </a:custGeom>
            <a:solidFill>
              <a:srgbClr val="C3D69B"/>
            </a:solidFill>
            <a:ln w="0" cap="flat">
              <a:solidFill>
                <a:srgbClr val="C3D69B"/>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9" name="Rectangle 24"/>
            <p:cNvSpPr>
              <a:spLocks noChangeArrowheads="1"/>
            </p:cNvSpPr>
            <p:nvPr/>
          </p:nvSpPr>
          <p:spPr bwMode="auto">
            <a:xfrm>
              <a:off x="1078" y="1500"/>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31.7</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0" name="Rectangle 25"/>
            <p:cNvSpPr>
              <a:spLocks noChangeArrowheads="1"/>
            </p:cNvSpPr>
            <p:nvPr/>
          </p:nvSpPr>
          <p:spPr bwMode="auto">
            <a:xfrm>
              <a:off x="2136" y="1438"/>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1" name="Rectangle 26"/>
            <p:cNvSpPr>
              <a:spLocks noChangeArrowheads="1"/>
            </p:cNvSpPr>
            <p:nvPr/>
          </p:nvSpPr>
          <p:spPr bwMode="auto">
            <a:xfrm>
              <a:off x="3188" y="1377"/>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72" name="Rectangle 27"/>
            <p:cNvSpPr>
              <a:spLocks noChangeArrowheads="1"/>
            </p:cNvSpPr>
            <p:nvPr/>
          </p:nvSpPr>
          <p:spPr bwMode="auto">
            <a:xfrm>
              <a:off x="3825" y="2289"/>
              <a:ext cx="6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73" name="Rectangle 28"/>
            <p:cNvSpPr>
              <a:spLocks noChangeArrowheads="1"/>
            </p:cNvSpPr>
            <p:nvPr/>
          </p:nvSpPr>
          <p:spPr bwMode="auto">
            <a:xfrm>
              <a:off x="3825" y="2185"/>
              <a:ext cx="6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76" name="Rectangle 29"/>
            <p:cNvSpPr>
              <a:spLocks noChangeArrowheads="1"/>
            </p:cNvSpPr>
            <p:nvPr/>
          </p:nvSpPr>
          <p:spPr bwMode="auto">
            <a:xfrm>
              <a:off x="3825" y="2082"/>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77" name="Rectangle 30"/>
            <p:cNvSpPr>
              <a:spLocks noChangeArrowheads="1"/>
            </p:cNvSpPr>
            <p:nvPr/>
          </p:nvSpPr>
          <p:spPr bwMode="auto">
            <a:xfrm>
              <a:off x="3825" y="1980"/>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78" name="Rectangle 31"/>
            <p:cNvSpPr>
              <a:spLocks noChangeArrowheads="1"/>
            </p:cNvSpPr>
            <p:nvPr/>
          </p:nvSpPr>
          <p:spPr bwMode="auto">
            <a:xfrm>
              <a:off x="3825" y="1877"/>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79" name="Rectangle 32"/>
            <p:cNvSpPr>
              <a:spLocks noChangeArrowheads="1"/>
            </p:cNvSpPr>
            <p:nvPr/>
          </p:nvSpPr>
          <p:spPr bwMode="auto">
            <a:xfrm>
              <a:off x="3825" y="1774"/>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80" name="Rectangle 33"/>
            <p:cNvSpPr>
              <a:spLocks noChangeArrowheads="1"/>
            </p:cNvSpPr>
            <p:nvPr/>
          </p:nvSpPr>
          <p:spPr bwMode="auto">
            <a:xfrm>
              <a:off x="3825" y="1672"/>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81" name="Rectangle 34"/>
            <p:cNvSpPr>
              <a:spLocks noChangeArrowheads="1"/>
            </p:cNvSpPr>
            <p:nvPr/>
          </p:nvSpPr>
          <p:spPr bwMode="auto">
            <a:xfrm>
              <a:off x="3825" y="1568"/>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82" name="Rectangle 35"/>
            <p:cNvSpPr>
              <a:spLocks noChangeArrowheads="1"/>
            </p:cNvSpPr>
            <p:nvPr/>
          </p:nvSpPr>
          <p:spPr bwMode="auto">
            <a:xfrm>
              <a:off x="3825" y="1465"/>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83" name="Rectangle 36"/>
            <p:cNvSpPr>
              <a:spLocks noChangeArrowheads="1"/>
            </p:cNvSpPr>
            <p:nvPr/>
          </p:nvSpPr>
          <p:spPr bwMode="auto">
            <a:xfrm>
              <a:off x="3825" y="1363"/>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284" name="Rectangle 37"/>
            <p:cNvSpPr>
              <a:spLocks noChangeArrowheads="1"/>
            </p:cNvSpPr>
            <p:nvPr/>
          </p:nvSpPr>
          <p:spPr bwMode="auto">
            <a:xfrm>
              <a:off x="546" y="2289"/>
              <a:ext cx="44"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85" name="Rectangle 38"/>
            <p:cNvSpPr>
              <a:spLocks noChangeArrowheads="1"/>
            </p:cNvSpPr>
            <p:nvPr/>
          </p:nvSpPr>
          <p:spPr bwMode="auto">
            <a:xfrm>
              <a:off x="340" y="2134"/>
              <a:ext cx="263"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86" name="Rectangle 39"/>
            <p:cNvSpPr>
              <a:spLocks noChangeArrowheads="1"/>
            </p:cNvSpPr>
            <p:nvPr/>
          </p:nvSpPr>
          <p:spPr bwMode="auto">
            <a:xfrm>
              <a:off x="340" y="1980"/>
              <a:ext cx="26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87" name="Rectangle 40"/>
            <p:cNvSpPr>
              <a:spLocks noChangeArrowheads="1"/>
            </p:cNvSpPr>
            <p:nvPr/>
          </p:nvSpPr>
          <p:spPr bwMode="auto">
            <a:xfrm>
              <a:off x="340" y="1825"/>
              <a:ext cx="26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88" name="Rectangle 41"/>
            <p:cNvSpPr>
              <a:spLocks noChangeArrowheads="1"/>
            </p:cNvSpPr>
            <p:nvPr/>
          </p:nvSpPr>
          <p:spPr bwMode="auto">
            <a:xfrm>
              <a:off x="340" y="1672"/>
              <a:ext cx="26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89" name="Rectangle 42"/>
            <p:cNvSpPr>
              <a:spLocks noChangeArrowheads="1"/>
            </p:cNvSpPr>
            <p:nvPr/>
          </p:nvSpPr>
          <p:spPr bwMode="auto">
            <a:xfrm>
              <a:off x="340" y="1517"/>
              <a:ext cx="263"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90" name="Rectangle 43"/>
            <p:cNvSpPr>
              <a:spLocks noChangeArrowheads="1"/>
            </p:cNvSpPr>
            <p:nvPr/>
          </p:nvSpPr>
          <p:spPr bwMode="auto">
            <a:xfrm>
              <a:off x="340" y="1363"/>
              <a:ext cx="26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600,000,000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91" name="Rectangle 44"/>
            <p:cNvSpPr>
              <a:spLocks noChangeArrowheads="1"/>
            </p:cNvSpPr>
            <p:nvPr/>
          </p:nvSpPr>
          <p:spPr bwMode="auto">
            <a:xfrm>
              <a:off x="1034" y="2344"/>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292" name="Rectangle 45"/>
            <p:cNvSpPr>
              <a:spLocks noChangeArrowheads="1"/>
            </p:cNvSpPr>
            <p:nvPr/>
          </p:nvSpPr>
          <p:spPr bwMode="auto">
            <a:xfrm>
              <a:off x="1124" y="2344"/>
              <a:ext cx="6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93" name="Rectangle 46"/>
            <p:cNvSpPr>
              <a:spLocks noChangeArrowheads="1"/>
            </p:cNvSpPr>
            <p:nvPr/>
          </p:nvSpPr>
          <p:spPr bwMode="auto">
            <a:xfrm>
              <a:off x="1169" y="2344"/>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294" name="Rectangle 47"/>
            <p:cNvSpPr>
              <a:spLocks noChangeArrowheads="1"/>
            </p:cNvSpPr>
            <p:nvPr/>
          </p:nvSpPr>
          <p:spPr bwMode="auto">
            <a:xfrm>
              <a:off x="2092" y="2344"/>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295" name="Rectangle 48"/>
            <p:cNvSpPr>
              <a:spLocks noChangeArrowheads="1"/>
            </p:cNvSpPr>
            <p:nvPr/>
          </p:nvSpPr>
          <p:spPr bwMode="auto">
            <a:xfrm>
              <a:off x="2181" y="2344"/>
              <a:ext cx="6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96" name="Rectangle 49"/>
            <p:cNvSpPr>
              <a:spLocks noChangeArrowheads="1"/>
            </p:cNvSpPr>
            <p:nvPr/>
          </p:nvSpPr>
          <p:spPr bwMode="auto">
            <a:xfrm>
              <a:off x="2226" y="2344"/>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297" name="Rectangle 50"/>
            <p:cNvSpPr>
              <a:spLocks noChangeArrowheads="1"/>
            </p:cNvSpPr>
            <p:nvPr/>
          </p:nvSpPr>
          <p:spPr bwMode="auto">
            <a:xfrm>
              <a:off x="3149" y="2344"/>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298" name="Rectangle 51"/>
            <p:cNvSpPr>
              <a:spLocks noChangeArrowheads="1"/>
            </p:cNvSpPr>
            <p:nvPr/>
          </p:nvSpPr>
          <p:spPr bwMode="auto">
            <a:xfrm>
              <a:off x="3238" y="2344"/>
              <a:ext cx="6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299" name="Rectangle 52"/>
            <p:cNvSpPr>
              <a:spLocks noChangeArrowheads="1"/>
            </p:cNvSpPr>
            <p:nvPr/>
          </p:nvSpPr>
          <p:spPr bwMode="auto">
            <a:xfrm>
              <a:off x="3284" y="2344"/>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00" name="Rectangle 53"/>
            <p:cNvSpPr>
              <a:spLocks noChangeArrowheads="1"/>
            </p:cNvSpPr>
            <p:nvPr/>
          </p:nvSpPr>
          <p:spPr bwMode="auto">
            <a:xfrm>
              <a:off x="3710" y="1176"/>
              <a:ext cx="20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01" name="Rectangle 54"/>
            <p:cNvSpPr>
              <a:spLocks noChangeArrowheads="1"/>
            </p:cNvSpPr>
            <p:nvPr/>
          </p:nvSpPr>
          <p:spPr bwMode="auto">
            <a:xfrm>
              <a:off x="3771" y="1234"/>
              <a:ext cx="164"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普及率（％）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02" name="Rectangle 55"/>
            <p:cNvSpPr>
              <a:spLocks noChangeArrowheads="1"/>
            </p:cNvSpPr>
            <p:nvPr/>
          </p:nvSpPr>
          <p:spPr bwMode="auto">
            <a:xfrm>
              <a:off x="289" y="1221"/>
              <a:ext cx="164"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薬剤費（円）</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03" name="Freeform 56"/>
            <p:cNvSpPr>
              <a:spLocks noEditPoints="1"/>
            </p:cNvSpPr>
            <p:nvPr/>
          </p:nvSpPr>
          <p:spPr bwMode="auto">
            <a:xfrm>
              <a:off x="610" y="1070"/>
              <a:ext cx="3063" cy="230"/>
            </a:xfrm>
            <a:custGeom>
              <a:avLst/>
              <a:gdLst>
                <a:gd name="T0" fmla="*/ 0 w 22764"/>
                <a:gd name="T1" fmla="*/ 12 h 1676"/>
                <a:gd name="T2" fmla="*/ 12 w 22764"/>
                <a:gd name="T3" fmla="*/ 0 h 1676"/>
                <a:gd name="T4" fmla="*/ 22752 w 22764"/>
                <a:gd name="T5" fmla="*/ 0 h 1676"/>
                <a:gd name="T6" fmla="*/ 22764 w 22764"/>
                <a:gd name="T7" fmla="*/ 12 h 1676"/>
                <a:gd name="T8" fmla="*/ 22764 w 22764"/>
                <a:gd name="T9" fmla="*/ 1664 h 1676"/>
                <a:gd name="T10" fmla="*/ 22752 w 22764"/>
                <a:gd name="T11" fmla="*/ 1676 h 1676"/>
                <a:gd name="T12" fmla="*/ 12 w 22764"/>
                <a:gd name="T13" fmla="*/ 1676 h 1676"/>
                <a:gd name="T14" fmla="*/ 0 w 22764"/>
                <a:gd name="T15" fmla="*/ 1664 h 1676"/>
                <a:gd name="T16" fmla="*/ 0 w 22764"/>
                <a:gd name="T17" fmla="*/ 12 h 1676"/>
                <a:gd name="T18" fmla="*/ 24 w 22764"/>
                <a:gd name="T19" fmla="*/ 1664 h 1676"/>
                <a:gd name="T20" fmla="*/ 12 w 22764"/>
                <a:gd name="T21" fmla="*/ 1652 h 1676"/>
                <a:gd name="T22" fmla="*/ 22752 w 22764"/>
                <a:gd name="T23" fmla="*/ 1652 h 1676"/>
                <a:gd name="T24" fmla="*/ 22740 w 22764"/>
                <a:gd name="T25" fmla="*/ 1664 h 1676"/>
                <a:gd name="T26" fmla="*/ 22740 w 22764"/>
                <a:gd name="T27" fmla="*/ 12 h 1676"/>
                <a:gd name="T28" fmla="*/ 22752 w 22764"/>
                <a:gd name="T29" fmla="*/ 24 h 1676"/>
                <a:gd name="T30" fmla="*/ 12 w 22764"/>
                <a:gd name="T31" fmla="*/ 24 h 1676"/>
                <a:gd name="T32" fmla="*/ 24 w 22764"/>
                <a:gd name="T33" fmla="*/ 12 h 1676"/>
                <a:gd name="T34" fmla="*/ 24 w 22764"/>
                <a:gd name="T35" fmla="*/ 1664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764" h="1676">
                  <a:moveTo>
                    <a:pt x="0" y="12"/>
                  </a:moveTo>
                  <a:cubicBezTo>
                    <a:pt x="0" y="6"/>
                    <a:pt x="6" y="0"/>
                    <a:pt x="12" y="0"/>
                  </a:cubicBezTo>
                  <a:lnTo>
                    <a:pt x="22752" y="0"/>
                  </a:lnTo>
                  <a:cubicBezTo>
                    <a:pt x="22759" y="0"/>
                    <a:pt x="22764" y="6"/>
                    <a:pt x="22764" y="12"/>
                  </a:cubicBezTo>
                  <a:lnTo>
                    <a:pt x="22764" y="1664"/>
                  </a:lnTo>
                  <a:cubicBezTo>
                    <a:pt x="22764" y="1671"/>
                    <a:pt x="22759" y="1676"/>
                    <a:pt x="22752" y="1676"/>
                  </a:cubicBezTo>
                  <a:lnTo>
                    <a:pt x="12" y="1676"/>
                  </a:lnTo>
                  <a:cubicBezTo>
                    <a:pt x="6" y="1676"/>
                    <a:pt x="0" y="1671"/>
                    <a:pt x="0" y="1664"/>
                  </a:cubicBezTo>
                  <a:lnTo>
                    <a:pt x="0" y="12"/>
                  </a:lnTo>
                  <a:close/>
                  <a:moveTo>
                    <a:pt x="24" y="1664"/>
                  </a:moveTo>
                  <a:lnTo>
                    <a:pt x="12" y="1652"/>
                  </a:lnTo>
                  <a:lnTo>
                    <a:pt x="22752" y="1652"/>
                  </a:lnTo>
                  <a:lnTo>
                    <a:pt x="22740" y="1664"/>
                  </a:lnTo>
                  <a:lnTo>
                    <a:pt x="22740" y="12"/>
                  </a:lnTo>
                  <a:lnTo>
                    <a:pt x="22752" y="24"/>
                  </a:lnTo>
                  <a:lnTo>
                    <a:pt x="12" y="24"/>
                  </a:lnTo>
                  <a:lnTo>
                    <a:pt x="24" y="12"/>
                  </a:lnTo>
                  <a:lnTo>
                    <a:pt x="24" y="1664"/>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04" name="Rectangle 57"/>
            <p:cNvSpPr>
              <a:spLocks noChangeArrowheads="1"/>
            </p:cNvSpPr>
            <p:nvPr/>
          </p:nvSpPr>
          <p:spPr bwMode="auto">
            <a:xfrm>
              <a:off x="759" y="1118"/>
              <a:ext cx="86" cy="21"/>
            </a:xfrm>
            <a:prstGeom prst="rect">
              <a:avLst/>
            </a:prstGeom>
            <a:solidFill>
              <a:schemeClr val="accent6">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05" name="Rectangle 58"/>
            <p:cNvSpPr>
              <a:spLocks noChangeArrowheads="1"/>
            </p:cNvSpPr>
            <p:nvPr/>
          </p:nvSpPr>
          <p:spPr bwMode="auto">
            <a:xfrm>
              <a:off x="854" y="1106"/>
              <a:ext cx="600"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先発品薬剤費のうちジェネリック医薬品が存在する金額範囲</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06" name="Rectangle 59"/>
            <p:cNvSpPr>
              <a:spLocks noChangeArrowheads="1"/>
            </p:cNvSpPr>
            <p:nvPr/>
          </p:nvSpPr>
          <p:spPr bwMode="auto">
            <a:xfrm>
              <a:off x="2289" y="1118"/>
              <a:ext cx="86" cy="21"/>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07" name="Rectangle 60"/>
            <p:cNvSpPr>
              <a:spLocks noChangeArrowheads="1"/>
            </p:cNvSpPr>
            <p:nvPr/>
          </p:nvSpPr>
          <p:spPr bwMode="auto">
            <a:xfrm>
              <a:off x="2384" y="1106"/>
              <a:ext cx="611"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先発品薬剤費のうちジェネリック医薬品が存在しない金額範囲</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08" name="Rectangle 61"/>
            <p:cNvSpPr>
              <a:spLocks noChangeArrowheads="1"/>
            </p:cNvSpPr>
            <p:nvPr/>
          </p:nvSpPr>
          <p:spPr bwMode="auto">
            <a:xfrm>
              <a:off x="759" y="1231"/>
              <a:ext cx="86" cy="20"/>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09" name="Rectangle 62"/>
            <p:cNvSpPr>
              <a:spLocks noChangeArrowheads="1"/>
            </p:cNvSpPr>
            <p:nvPr/>
          </p:nvSpPr>
          <p:spPr bwMode="auto">
            <a:xfrm>
              <a:off x="854" y="1219"/>
              <a:ext cx="244"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ジェネリック医薬品薬剤費</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10" name="Freeform 63"/>
            <p:cNvSpPr>
              <a:spLocks/>
            </p:cNvSpPr>
            <p:nvPr/>
          </p:nvSpPr>
          <p:spPr bwMode="auto">
            <a:xfrm>
              <a:off x="2284" y="1236"/>
              <a:ext cx="96" cy="10"/>
            </a:xfrm>
            <a:custGeom>
              <a:avLst/>
              <a:gdLst>
                <a:gd name="T0" fmla="*/ 72 w 1424"/>
                <a:gd name="T1" fmla="*/ 0 h 144"/>
                <a:gd name="T2" fmla="*/ 1352 w 1424"/>
                <a:gd name="T3" fmla="*/ 0 h 144"/>
                <a:gd name="T4" fmla="*/ 1424 w 1424"/>
                <a:gd name="T5" fmla="*/ 72 h 144"/>
                <a:gd name="T6" fmla="*/ 1352 w 1424"/>
                <a:gd name="T7" fmla="*/ 144 h 144"/>
                <a:gd name="T8" fmla="*/ 72 w 1424"/>
                <a:gd name="T9" fmla="*/ 144 h 144"/>
                <a:gd name="T10" fmla="*/ 0 w 1424"/>
                <a:gd name="T11" fmla="*/ 72 h 144"/>
                <a:gd name="T12" fmla="*/ 72 w 142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24" h="144">
                  <a:moveTo>
                    <a:pt x="72" y="0"/>
                  </a:moveTo>
                  <a:lnTo>
                    <a:pt x="1352" y="0"/>
                  </a:lnTo>
                  <a:cubicBezTo>
                    <a:pt x="1392" y="0"/>
                    <a:pt x="1424" y="33"/>
                    <a:pt x="1424" y="72"/>
                  </a:cubicBezTo>
                  <a:cubicBezTo>
                    <a:pt x="1424" y="112"/>
                    <a:pt x="1392" y="144"/>
                    <a:pt x="1352" y="144"/>
                  </a:cubicBezTo>
                  <a:lnTo>
                    <a:pt x="72" y="144"/>
                  </a:lnTo>
                  <a:cubicBezTo>
                    <a:pt x="33" y="144"/>
                    <a:pt x="0" y="112"/>
                    <a:pt x="0" y="72"/>
                  </a:cubicBezTo>
                  <a:cubicBezTo>
                    <a:pt x="0" y="33"/>
                    <a:pt x="33" y="0"/>
                    <a:pt x="72" y="0"/>
                  </a:cubicBezTo>
                  <a:close/>
                </a:path>
              </a:pathLst>
            </a:custGeom>
            <a:solidFill>
              <a:srgbClr val="C3D69B"/>
            </a:solidFill>
            <a:ln w="1588" cap="flat">
              <a:solidFill>
                <a:srgbClr val="C3D69B"/>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11" name="Freeform 64"/>
            <p:cNvSpPr>
              <a:spLocks/>
            </p:cNvSpPr>
            <p:nvPr/>
          </p:nvSpPr>
          <p:spPr bwMode="auto">
            <a:xfrm>
              <a:off x="2318" y="1228"/>
              <a:ext cx="27" cy="27"/>
            </a:xfrm>
            <a:custGeom>
              <a:avLst/>
              <a:gdLst>
                <a:gd name="T0" fmla="*/ 14 w 27"/>
                <a:gd name="T1" fmla="*/ 0 h 27"/>
                <a:gd name="T2" fmla="*/ 27 w 27"/>
                <a:gd name="T3" fmla="*/ 27 h 27"/>
                <a:gd name="T4" fmla="*/ 0 w 27"/>
                <a:gd name="T5" fmla="*/ 27 h 27"/>
                <a:gd name="T6" fmla="*/ 14 w 27"/>
                <a:gd name="T7" fmla="*/ 0 h 27"/>
              </a:gdLst>
              <a:ahLst/>
              <a:cxnLst>
                <a:cxn ang="0">
                  <a:pos x="T0" y="T1"/>
                </a:cxn>
                <a:cxn ang="0">
                  <a:pos x="T2" y="T3"/>
                </a:cxn>
                <a:cxn ang="0">
                  <a:pos x="T4" y="T5"/>
                </a:cxn>
                <a:cxn ang="0">
                  <a:pos x="T6" y="T7"/>
                </a:cxn>
              </a:cxnLst>
              <a:rect l="0" t="0" r="r" b="b"/>
              <a:pathLst>
                <a:path w="27" h="27">
                  <a:moveTo>
                    <a:pt x="14" y="0"/>
                  </a:moveTo>
                  <a:lnTo>
                    <a:pt x="27" y="27"/>
                  </a:lnTo>
                  <a:lnTo>
                    <a:pt x="0" y="27"/>
                  </a:lnTo>
                  <a:lnTo>
                    <a:pt x="14" y="0"/>
                  </a:lnTo>
                  <a:close/>
                </a:path>
              </a:pathLst>
            </a:custGeom>
            <a:solidFill>
              <a:srgbClr val="C3D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12" name="Freeform 65"/>
            <p:cNvSpPr>
              <a:spLocks noEditPoints="1"/>
            </p:cNvSpPr>
            <p:nvPr/>
          </p:nvSpPr>
          <p:spPr bwMode="auto">
            <a:xfrm>
              <a:off x="2317" y="1226"/>
              <a:ext cx="30" cy="31"/>
            </a:xfrm>
            <a:custGeom>
              <a:avLst/>
              <a:gdLst>
                <a:gd name="T0" fmla="*/ 204 w 450"/>
                <a:gd name="T1" fmla="*/ 13 h 448"/>
                <a:gd name="T2" fmla="*/ 225 w 450"/>
                <a:gd name="T3" fmla="*/ 0 h 448"/>
                <a:gd name="T4" fmla="*/ 247 w 450"/>
                <a:gd name="T5" fmla="*/ 13 h 448"/>
                <a:gd name="T6" fmla="*/ 447 w 450"/>
                <a:gd name="T7" fmla="*/ 413 h 448"/>
                <a:gd name="T8" fmla="*/ 445 w 450"/>
                <a:gd name="T9" fmla="*/ 436 h 448"/>
                <a:gd name="T10" fmla="*/ 425 w 450"/>
                <a:gd name="T11" fmla="*/ 448 h 448"/>
                <a:gd name="T12" fmla="*/ 25 w 450"/>
                <a:gd name="T13" fmla="*/ 448 h 448"/>
                <a:gd name="T14" fmla="*/ 5 w 450"/>
                <a:gd name="T15" fmla="*/ 436 h 448"/>
                <a:gd name="T16" fmla="*/ 4 w 450"/>
                <a:gd name="T17" fmla="*/ 413 h 448"/>
                <a:gd name="T18" fmla="*/ 204 w 450"/>
                <a:gd name="T19" fmla="*/ 13 h 448"/>
                <a:gd name="T20" fmla="*/ 47 w 450"/>
                <a:gd name="T21" fmla="*/ 434 h 448"/>
                <a:gd name="T22" fmla="*/ 25 w 450"/>
                <a:gd name="T23" fmla="*/ 400 h 448"/>
                <a:gd name="T24" fmla="*/ 425 w 450"/>
                <a:gd name="T25" fmla="*/ 400 h 448"/>
                <a:gd name="T26" fmla="*/ 404 w 450"/>
                <a:gd name="T27" fmla="*/ 434 h 448"/>
                <a:gd name="T28" fmla="*/ 204 w 450"/>
                <a:gd name="T29" fmla="*/ 34 h 448"/>
                <a:gd name="T30" fmla="*/ 247 w 450"/>
                <a:gd name="T31" fmla="*/ 34 h 448"/>
                <a:gd name="T32" fmla="*/ 47 w 450"/>
                <a:gd name="T33" fmla="*/ 43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0" h="448">
                  <a:moveTo>
                    <a:pt x="204" y="13"/>
                  </a:moveTo>
                  <a:cubicBezTo>
                    <a:pt x="208" y="5"/>
                    <a:pt x="216" y="0"/>
                    <a:pt x="225" y="0"/>
                  </a:cubicBezTo>
                  <a:cubicBezTo>
                    <a:pt x="234" y="0"/>
                    <a:pt x="242" y="5"/>
                    <a:pt x="247" y="13"/>
                  </a:cubicBezTo>
                  <a:lnTo>
                    <a:pt x="447" y="413"/>
                  </a:lnTo>
                  <a:cubicBezTo>
                    <a:pt x="450" y="420"/>
                    <a:pt x="450" y="429"/>
                    <a:pt x="445" y="436"/>
                  </a:cubicBezTo>
                  <a:cubicBezTo>
                    <a:pt x="441" y="443"/>
                    <a:pt x="433" y="448"/>
                    <a:pt x="425" y="448"/>
                  </a:cubicBezTo>
                  <a:lnTo>
                    <a:pt x="25" y="448"/>
                  </a:lnTo>
                  <a:cubicBezTo>
                    <a:pt x="17" y="448"/>
                    <a:pt x="9" y="443"/>
                    <a:pt x="5" y="436"/>
                  </a:cubicBezTo>
                  <a:cubicBezTo>
                    <a:pt x="0" y="429"/>
                    <a:pt x="0" y="420"/>
                    <a:pt x="4" y="413"/>
                  </a:cubicBezTo>
                  <a:lnTo>
                    <a:pt x="204" y="13"/>
                  </a:lnTo>
                  <a:close/>
                  <a:moveTo>
                    <a:pt x="47" y="434"/>
                  </a:moveTo>
                  <a:lnTo>
                    <a:pt x="25" y="400"/>
                  </a:lnTo>
                  <a:lnTo>
                    <a:pt x="425" y="400"/>
                  </a:lnTo>
                  <a:lnTo>
                    <a:pt x="404" y="434"/>
                  </a:lnTo>
                  <a:lnTo>
                    <a:pt x="204" y="34"/>
                  </a:lnTo>
                  <a:lnTo>
                    <a:pt x="247" y="34"/>
                  </a:lnTo>
                  <a:lnTo>
                    <a:pt x="47" y="434"/>
                  </a:lnTo>
                  <a:close/>
                </a:path>
              </a:pathLst>
            </a:custGeom>
            <a:solidFill>
              <a:srgbClr val="C3D69B"/>
            </a:solidFill>
            <a:ln w="1588" cap="flat">
              <a:solidFill>
                <a:srgbClr val="C3D69B"/>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13" name="Rectangle 66"/>
            <p:cNvSpPr>
              <a:spLocks noChangeArrowheads="1"/>
            </p:cNvSpPr>
            <p:nvPr/>
          </p:nvSpPr>
          <p:spPr bwMode="auto">
            <a:xfrm>
              <a:off x="2384" y="1219"/>
              <a:ext cx="38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ジェネリック医薬品普及率（薬剤金額）</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14" name="Freeform 67"/>
            <p:cNvSpPr>
              <a:spLocks noEditPoints="1"/>
            </p:cNvSpPr>
            <p:nvPr/>
          </p:nvSpPr>
          <p:spPr bwMode="auto">
            <a:xfrm>
              <a:off x="240" y="1024"/>
              <a:ext cx="3855" cy="1582"/>
            </a:xfrm>
            <a:custGeom>
              <a:avLst/>
              <a:gdLst>
                <a:gd name="T0" fmla="*/ 0 w 28656"/>
                <a:gd name="T1" fmla="*/ 12 h 11568"/>
                <a:gd name="T2" fmla="*/ 12 w 28656"/>
                <a:gd name="T3" fmla="*/ 0 h 11568"/>
                <a:gd name="T4" fmla="*/ 28644 w 28656"/>
                <a:gd name="T5" fmla="*/ 0 h 11568"/>
                <a:gd name="T6" fmla="*/ 28656 w 28656"/>
                <a:gd name="T7" fmla="*/ 12 h 11568"/>
                <a:gd name="T8" fmla="*/ 28656 w 28656"/>
                <a:gd name="T9" fmla="*/ 11556 h 11568"/>
                <a:gd name="T10" fmla="*/ 28644 w 28656"/>
                <a:gd name="T11" fmla="*/ 11568 h 11568"/>
                <a:gd name="T12" fmla="*/ 12 w 28656"/>
                <a:gd name="T13" fmla="*/ 11568 h 11568"/>
                <a:gd name="T14" fmla="*/ 0 w 28656"/>
                <a:gd name="T15" fmla="*/ 11556 h 11568"/>
                <a:gd name="T16" fmla="*/ 0 w 28656"/>
                <a:gd name="T17" fmla="*/ 12 h 11568"/>
                <a:gd name="T18" fmla="*/ 24 w 28656"/>
                <a:gd name="T19" fmla="*/ 11556 h 11568"/>
                <a:gd name="T20" fmla="*/ 12 w 28656"/>
                <a:gd name="T21" fmla="*/ 11544 h 11568"/>
                <a:gd name="T22" fmla="*/ 28644 w 28656"/>
                <a:gd name="T23" fmla="*/ 11544 h 11568"/>
                <a:gd name="T24" fmla="*/ 28632 w 28656"/>
                <a:gd name="T25" fmla="*/ 11556 h 11568"/>
                <a:gd name="T26" fmla="*/ 28632 w 28656"/>
                <a:gd name="T27" fmla="*/ 12 h 11568"/>
                <a:gd name="T28" fmla="*/ 28644 w 28656"/>
                <a:gd name="T29" fmla="*/ 24 h 11568"/>
                <a:gd name="T30" fmla="*/ 12 w 28656"/>
                <a:gd name="T31" fmla="*/ 24 h 11568"/>
                <a:gd name="T32" fmla="*/ 24 w 28656"/>
                <a:gd name="T33" fmla="*/ 12 h 11568"/>
                <a:gd name="T34" fmla="*/ 24 w 28656"/>
                <a:gd name="T35" fmla="*/ 11556 h 11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656" h="11568">
                  <a:moveTo>
                    <a:pt x="0" y="12"/>
                  </a:moveTo>
                  <a:cubicBezTo>
                    <a:pt x="0" y="6"/>
                    <a:pt x="6" y="0"/>
                    <a:pt x="12" y="0"/>
                  </a:cubicBezTo>
                  <a:lnTo>
                    <a:pt x="28644" y="0"/>
                  </a:lnTo>
                  <a:cubicBezTo>
                    <a:pt x="28651" y="0"/>
                    <a:pt x="28656" y="6"/>
                    <a:pt x="28656" y="12"/>
                  </a:cubicBezTo>
                  <a:lnTo>
                    <a:pt x="28656" y="11556"/>
                  </a:lnTo>
                  <a:cubicBezTo>
                    <a:pt x="28656" y="11563"/>
                    <a:pt x="28651" y="11568"/>
                    <a:pt x="28644" y="11568"/>
                  </a:cubicBezTo>
                  <a:lnTo>
                    <a:pt x="12" y="11568"/>
                  </a:lnTo>
                  <a:cubicBezTo>
                    <a:pt x="6" y="11568"/>
                    <a:pt x="0" y="11563"/>
                    <a:pt x="0" y="11556"/>
                  </a:cubicBezTo>
                  <a:lnTo>
                    <a:pt x="0" y="12"/>
                  </a:lnTo>
                  <a:close/>
                  <a:moveTo>
                    <a:pt x="24" y="11556"/>
                  </a:moveTo>
                  <a:lnTo>
                    <a:pt x="12" y="11544"/>
                  </a:lnTo>
                  <a:lnTo>
                    <a:pt x="28644" y="11544"/>
                  </a:lnTo>
                  <a:lnTo>
                    <a:pt x="28632" y="11556"/>
                  </a:lnTo>
                  <a:lnTo>
                    <a:pt x="28632" y="12"/>
                  </a:lnTo>
                  <a:lnTo>
                    <a:pt x="28644" y="24"/>
                  </a:lnTo>
                  <a:lnTo>
                    <a:pt x="12" y="24"/>
                  </a:lnTo>
                  <a:lnTo>
                    <a:pt x="24" y="12"/>
                  </a:lnTo>
                  <a:lnTo>
                    <a:pt x="24" y="11556"/>
                  </a:lnTo>
                  <a:close/>
                </a:path>
              </a:pathLst>
            </a:custGeom>
            <a:solidFill>
              <a:srgbClr val="7F7F7F"/>
            </a:solidFill>
            <a:ln w="0" cap="flat">
              <a:solidFill>
                <a:srgbClr val="7F7F7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54315" name="Group 70"/>
          <p:cNvGrpSpPr>
            <a:grpSpLocks noChangeAspect="1"/>
          </p:cNvGrpSpPr>
          <p:nvPr/>
        </p:nvGrpSpPr>
        <p:grpSpPr bwMode="auto">
          <a:xfrm>
            <a:off x="381000" y="5295900"/>
            <a:ext cx="6119813" cy="2508250"/>
            <a:chOff x="240" y="3336"/>
            <a:chExt cx="3855" cy="1580"/>
          </a:xfrm>
        </p:grpSpPr>
        <p:sp>
          <p:nvSpPr>
            <p:cNvPr id="54316" name="AutoShape 69"/>
            <p:cNvSpPr>
              <a:spLocks noChangeAspect="1" noChangeArrowheads="1" noTextEdit="1"/>
            </p:cNvSpPr>
            <p:nvPr/>
          </p:nvSpPr>
          <p:spPr bwMode="auto">
            <a:xfrm>
              <a:off x="240" y="3336"/>
              <a:ext cx="3855" cy="1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17" name="Rectangle 71"/>
            <p:cNvSpPr>
              <a:spLocks noChangeArrowheads="1"/>
            </p:cNvSpPr>
            <p:nvPr/>
          </p:nvSpPr>
          <p:spPr bwMode="auto">
            <a:xfrm>
              <a:off x="241" y="3337"/>
              <a:ext cx="3852" cy="157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18" name="Rectangle 72"/>
            <p:cNvSpPr>
              <a:spLocks noChangeArrowheads="1"/>
            </p:cNvSpPr>
            <p:nvPr/>
          </p:nvSpPr>
          <p:spPr bwMode="auto">
            <a:xfrm>
              <a:off x="618" y="3696"/>
              <a:ext cx="3172" cy="9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19" name="Freeform 73"/>
            <p:cNvSpPr>
              <a:spLocks noEditPoints="1"/>
            </p:cNvSpPr>
            <p:nvPr/>
          </p:nvSpPr>
          <p:spPr bwMode="auto">
            <a:xfrm>
              <a:off x="618" y="3695"/>
              <a:ext cx="3172" cy="795"/>
            </a:xfrm>
            <a:custGeom>
              <a:avLst/>
              <a:gdLst>
                <a:gd name="T0" fmla="*/ 0 w 3172"/>
                <a:gd name="T1" fmla="*/ 791 h 795"/>
                <a:gd name="T2" fmla="*/ 3172 w 3172"/>
                <a:gd name="T3" fmla="*/ 791 h 795"/>
                <a:gd name="T4" fmla="*/ 3172 w 3172"/>
                <a:gd name="T5" fmla="*/ 795 h 795"/>
                <a:gd name="T6" fmla="*/ 0 w 3172"/>
                <a:gd name="T7" fmla="*/ 795 h 795"/>
                <a:gd name="T8" fmla="*/ 0 w 3172"/>
                <a:gd name="T9" fmla="*/ 791 h 795"/>
                <a:gd name="T10" fmla="*/ 0 w 3172"/>
                <a:gd name="T11" fmla="*/ 659 h 795"/>
                <a:gd name="T12" fmla="*/ 3172 w 3172"/>
                <a:gd name="T13" fmla="*/ 659 h 795"/>
                <a:gd name="T14" fmla="*/ 3172 w 3172"/>
                <a:gd name="T15" fmla="*/ 663 h 795"/>
                <a:gd name="T16" fmla="*/ 0 w 3172"/>
                <a:gd name="T17" fmla="*/ 663 h 795"/>
                <a:gd name="T18" fmla="*/ 0 w 3172"/>
                <a:gd name="T19" fmla="*/ 659 h 795"/>
                <a:gd name="T20" fmla="*/ 0 w 3172"/>
                <a:gd name="T21" fmla="*/ 528 h 795"/>
                <a:gd name="T22" fmla="*/ 3172 w 3172"/>
                <a:gd name="T23" fmla="*/ 528 h 795"/>
                <a:gd name="T24" fmla="*/ 3172 w 3172"/>
                <a:gd name="T25" fmla="*/ 531 h 795"/>
                <a:gd name="T26" fmla="*/ 0 w 3172"/>
                <a:gd name="T27" fmla="*/ 531 h 795"/>
                <a:gd name="T28" fmla="*/ 0 w 3172"/>
                <a:gd name="T29" fmla="*/ 528 h 795"/>
                <a:gd name="T30" fmla="*/ 0 w 3172"/>
                <a:gd name="T31" fmla="*/ 396 h 795"/>
                <a:gd name="T32" fmla="*/ 3172 w 3172"/>
                <a:gd name="T33" fmla="*/ 396 h 795"/>
                <a:gd name="T34" fmla="*/ 3172 w 3172"/>
                <a:gd name="T35" fmla="*/ 399 h 795"/>
                <a:gd name="T36" fmla="*/ 0 w 3172"/>
                <a:gd name="T37" fmla="*/ 399 h 795"/>
                <a:gd name="T38" fmla="*/ 0 w 3172"/>
                <a:gd name="T39" fmla="*/ 396 h 795"/>
                <a:gd name="T40" fmla="*/ 0 w 3172"/>
                <a:gd name="T41" fmla="*/ 263 h 795"/>
                <a:gd name="T42" fmla="*/ 3172 w 3172"/>
                <a:gd name="T43" fmla="*/ 263 h 795"/>
                <a:gd name="T44" fmla="*/ 3172 w 3172"/>
                <a:gd name="T45" fmla="*/ 267 h 795"/>
                <a:gd name="T46" fmla="*/ 0 w 3172"/>
                <a:gd name="T47" fmla="*/ 267 h 795"/>
                <a:gd name="T48" fmla="*/ 0 w 3172"/>
                <a:gd name="T49" fmla="*/ 263 h 795"/>
                <a:gd name="T50" fmla="*/ 0 w 3172"/>
                <a:gd name="T51" fmla="*/ 131 h 795"/>
                <a:gd name="T52" fmla="*/ 3172 w 3172"/>
                <a:gd name="T53" fmla="*/ 131 h 795"/>
                <a:gd name="T54" fmla="*/ 3172 w 3172"/>
                <a:gd name="T55" fmla="*/ 135 h 795"/>
                <a:gd name="T56" fmla="*/ 0 w 3172"/>
                <a:gd name="T57" fmla="*/ 135 h 795"/>
                <a:gd name="T58" fmla="*/ 0 w 3172"/>
                <a:gd name="T59" fmla="*/ 131 h 795"/>
                <a:gd name="T60" fmla="*/ 0 w 3172"/>
                <a:gd name="T61" fmla="*/ 0 h 795"/>
                <a:gd name="T62" fmla="*/ 3172 w 3172"/>
                <a:gd name="T63" fmla="*/ 0 h 795"/>
                <a:gd name="T64" fmla="*/ 3172 w 3172"/>
                <a:gd name="T65" fmla="*/ 3 h 795"/>
                <a:gd name="T66" fmla="*/ 0 w 3172"/>
                <a:gd name="T67" fmla="*/ 3 h 795"/>
                <a:gd name="T68" fmla="*/ 0 w 3172"/>
                <a:gd name="T69"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72" h="795">
                  <a:moveTo>
                    <a:pt x="0" y="791"/>
                  </a:moveTo>
                  <a:lnTo>
                    <a:pt x="3172" y="791"/>
                  </a:lnTo>
                  <a:lnTo>
                    <a:pt x="3172" y="795"/>
                  </a:lnTo>
                  <a:lnTo>
                    <a:pt x="0" y="795"/>
                  </a:lnTo>
                  <a:lnTo>
                    <a:pt x="0" y="791"/>
                  </a:lnTo>
                  <a:close/>
                  <a:moveTo>
                    <a:pt x="0" y="659"/>
                  </a:moveTo>
                  <a:lnTo>
                    <a:pt x="3172" y="659"/>
                  </a:lnTo>
                  <a:lnTo>
                    <a:pt x="3172" y="663"/>
                  </a:lnTo>
                  <a:lnTo>
                    <a:pt x="0" y="663"/>
                  </a:lnTo>
                  <a:lnTo>
                    <a:pt x="0" y="659"/>
                  </a:lnTo>
                  <a:close/>
                  <a:moveTo>
                    <a:pt x="0" y="528"/>
                  </a:moveTo>
                  <a:lnTo>
                    <a:pt x="3172" y="528"/>
                  </a:lnTo>
                  <a:lnTo>
                    <a:pt x="3172" y="531"/>
                  </a:lnTo>
                  <a:lnTo>
                    <a:pt x="0" y="531"/>
                  </a:lnTo>
                  <a:lnTo>
                    <a:pt x="0" y="528"/>
                  </a:lnTo>
                  <a:close/>
                  <a:moveTo>
                    <a:pt x="0" y="396"/>
                  </a:moveTo>
                  <a:lnTo>
                    <a:pt x="3172" y="396"/>
                  </a:lnTo>
                  <a:lnTo>
                    <a:pt x="3172" y="399"/>
                  </a:lnTo>
                  <a:lnTo>
                    <a:pt x="0" y="399"/>
                  </a:lnTo>
                  <a:lnTo>
                    <a:pt x="0" y="396"/>
                  </a:lnTo>
                  <a:close/>
                  <a:moveTo>
                    <a:pt x="0" y="263"/>
                  </a:moveTo>
                  <a:lnTo>
                    <a:pt x="3172" y="263"/>
                  </a:lnTo>
                  <a:lnTo>
                    <a:pt x="3172" y="267"/>
                  </a:lnTo>
                  <a:lnTo>
                    <a:pt x="0" y="267"/>
                  </a:lnTo>
                  <a:lnTo>
                    <a:pt x="0" y="263"/>
                  </a:lnTo>
                  <a:close/>
                  <a:moveTo>
                    <a:pt x="0" y="131"/>
                  </a:moveTo>
                  <a:lnTo>
                    <a:pt x="3172" y="131"/>
                  </a:lnTo>
                  <a:lnTo>
                    <a:pt x="3172" y="135"/>
                  </a:lnTo>
                  <a:lnTo>
                    <a:pt x="0" y="135"/>
                  </a:lnTo>
                  <a:lnTo>
                    <a:pt x="0" y="131"/>
                  </a:lnTo>
                  <a:close/>
                  <a:moveTo>
                    <a:pt x="0" y="0"/>
                  </a:moveTo>
                  <a:lnTo>
                    <a:pt x="3172" y="0"/>
                  </a:lnTo>
                  <a:lnTo>
                    <a:pt x="3172" y="3"/>
                  </a:lnTo>
                  <a:lnTo>
                    <a:pt x="0" y="3"/>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20" name="Freeform 74"/>
            <p:cNvSpPr>
              <a:spLocks noEditPoints="1"/>
            </p:cNvSpPr>
            <p:nvPr/>
          </p:nvSpPr>
          <p:spPr bwMode="auto">
            <a:xfrm>
              <a:off x="935" y="4365"/>
              <a:ext cx="2538" cy="255"/>
            </a:xfrm>
            <a:custGeom>
              <a:avLst/>
              <a:gdLst>
                <a:gd name="T0" fmla="*/ 0 w 2538"/>
                <a:gd name="T1" fmla="*/ 0 h 255"/>
                <a:gd name="T2" fmla="*/ 423 w 2538"/>
                <a:gd name="T3" fmla="*/ 0 h 255"/>
                <a:gd name="T4" fmla="*/ 423 w 2538"/>
                <a:gd name="T5" fmla="*/ 255 h 255"/>
                <a:gd name="T6" fmla="*/ 0 w 2538"/>
                <a:gd name="T7" fmla="*/ 255 h 255"/>
                <a:gd name="T8" fmla="*/ 0 w 2538"/>
                <a:gd name="T9" fmla="*/ 0 h 255"/>
                <a:gd name="T10" fmla="*/ 1057 w 2538"/>
                <a:gd name="T11" fmla="*/ 29 h 255"/>
                <a:gd name="T12" fmla="*/ 1480 w 2538"/>
                <a:gd name="T13" fmla="*/ 29 h 255"/>
                <a:gd name="T14" fmla="*/ 1480 w 2538"/>
                <a:gd name="T15" fmla="*/ 255 h 255"/>
                <a:gd name="T16" fmla="*/ 1057 w 2538"/>
                <a:gd name="T17" fmla="*/ 255 h 255"/>
                <a:gd name="T18" fmla="*/ 1057 w 2538"/>
                <a:gd name="T19" fmla="*/ 29 h 255"/>
                <a:gd name="T20" fmla="*/ 2115 w 2538"/>
                <a:gd name="T21" fmla="*/ 77 h 255"/>
                <a:gd name="T22" fmla="*/ 2538 w 2538"/>
                <a:gd name="T23" fmla="*/ 77 h 255"/>
                <a:gd name="T24" fmla="*/ 2538 w 2538"/>
                <a:gd name="T25" fmla="*/ 255 h 255"/>
                <a:gd name="T26" fmla="*/ 2115 w 2538"/>
                <a:gd name="T27" fmla="*/ 255 h 255"/>
                <a:gd name="T28" fmla="*/ 2115 w 2538"/>
                <a:gd name="T29" fmla="*/ 7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8" h="255">
                  <a:moveTo>
                    <a:pt x="0" y="0"/>
                  </a:moveTo>
                  <a:lnTo>
                    <a:pt x="423" y="0"/>
                  </a:lnTo>
                  <a:lnTo>
                    <a:pt x="423" y="255"/>
                  </a:lnTo>
                  <a:lnTo>
                    <a:pt x="0" y="255"/>
                  </a:lnTo>
                  <a:lnTo>
                    <a:pt x="0" y="0"/>
                  </a:lnTo>
                  <a:close/>
                  <a:moveTo>
                    <a:pt x="1057" y="29"/>
                  </a:moveTo>
                  <a:lnTo>
                    <a:pt x="1480" y="29"/>
                  </a:lnTo>
                  <a:lnTo>
                    <a:pt x="1480" y="255"/>
                  </a:lnTo>
                  <a:lnTo>
                    <a:pt x="1057" y="255"/>
                  </a:lnTo>
                  <a:lnTo>
                    <a:pt x="1057" y="29"/>
                  </a:lnTo>
                  <a:close/>
                  <a:moveTo>
                    <a:pt x="2115" y="77"/>
                  </a:moveTo>
                  <a:lnTo>
                    <a:pt x="2538" y="77"/>
                  </a:lnTo>
                  <a:lnTo>
                    <a:pt x="2538" y="255"/>
                  </a:lnTo>
                  <a:lnTo>
                    <a:pt x="2115" y="255"/>
                  </a:lnTo>
                  <a:lnTo>
                    <a:pt x="2115" y="77"/>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21" name="Freeform 75"/>
            <p:cNvSpPr>
              <a:spLocks noEditPoints="1"/>
            </p:cNvSpPr>
            <p:nvPr/>
          </p:nvSpPr>
          <p:spPr bwMode="auto">
            <a:xfrm>
              <a:off x="935" y="4114"/>
              <a:ext cx="2538" cy="328"/>
            </a:xfrm>
            <a:custGeom>
              <a:avLst/>
              <a:gdLst>
                <a:gd name="T0" fmla="*/ 0 w 2538"/>
                <a:gd name="T1" fmla="*/ 0 h 328"/>
                <a:gd name="T2" fmla="*/ 423 w 2538"/>
                <a:gd name="T3" fmla="*/ 0 h 328"/>
                <a:gd name="T4" fmla="*/ 423 w 2538"/>
                <a:gd name="T5" fmla="*/ 251 h 328"/>
                <a:gd name="T6" fmla="*/ 0 w 2538"/>
                <a:gd name="T7" fmla="*/ 251 h 328"/>
                <a:gd name="T8" fmla="*/ 0 w 2538"/>
                <a:gd name="T9" fmla="*/ 0 h 328"/>
                <a:gd name="T10" fmla="*/ 1057 w 2538"/>
                <a:gd name="T11" fmla="*/ 37 h 328"/>
                <a:gd name="T12" fmla="*/ 1480 w 2538"/>
                <a:gd name="T13" fmla="*/ 37 h 328"/>
                <a:gd name="T14" fmla="*/ 1480 w 2538"/>
                <a:gd name="T15" fmla="*/ 280 h 328"/>
                <a:gd name="T16" fmla="*/ 1057 w 2538"/>
                <a:gd name="T17" fmla="*/ 280 h 328"/>
                <a:gd name="T18" fmla="*/ 1057 w 2538"/>
                <a:gd name="T19" fmla="*/ 37 h 328"/>
                <a:gd name="T20" fmla="*/ 2115 w 2538"/>
                <a:gd name="T21" fmla="*/ 111 h 328"/>
                <a:gd name="T22" fmla="*/ 2538 w 2538"/>
                <a:gd name="T23" fmla="*/ 111 h 328"/>
                <a:gd name="T24" fmla="*/ 2538 w 2538"/>
                <a:gd name="T25" fmla="*/ 328 h 328"/>
                <a:gd name="T26" fmla="*/ 2115 w 2538"/>
                <a:gd name="T27" fmla="*/ 328 h 328"/>
                <a:gd name="T28" fmla="*/ 2115 w 2538"/>
                <a:gd name="T29" fmla="*/ 11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8" h="328">
                  <a:moveTo>
                    <a:pt x="0" y="0"/>
                  </a:moveTo>
                  <a:lnTo>
                    <a:pt x="423" y="0"/>
                  </a:lnTo>
                  <a:lnTo>
                    <a:pt x="423" y="251"/>
                  </a:lnTo>
                  <a:lnTo>
                    <a:pt x="0" y="251"/>
                  </a:lnTo>
                  <a:lnTo>
                    <a:pt x="0" y="0"/>
                  </a:lnTo>
                  <a:close/>
                  <a:moveTo>
                    <a:pt x="1057" y="37"/>
                  </a:moveTo>
                  <a:lnTo>
                    <a:pt x="1480" y="37"/>
                  </a:lnTo>
                  <a:lnTo>
                    <a:pt x="1480" y="280"/>
                  </a:lnTo>
                  <a:lnTo>
                    <a:pt x="1057" y="280"/>
                  </a:lnTo>
                  <a:lnTo>
                    <a:pt x="1057" y="37"/>
                  </a:lnTo>
                  <a:close/>
                  <a:moveTo>
                    <a:pt x="2115" y="111"/>
                  </a:moveTo>
                  <a:lnTo>
                    <a:pt x="2538" y="111"/>
                  </a:lnTo>
                  <a:lnTo>
                    <a:pt x="2538" y="328"/>
                  </a:lnTo>
                  <a:lnTo>
                    <a:pt x="2115" y="328"/>
                  </a:lnTo>
                  <a:lnTo>
                    <a:pt x="2115" y="111"/>
                  </a:lnTo>
                  <a:close/>
                </a:path>
              </a:pathLst>
            </a:custGeom>
            <a:solidFill>
              <a:srgbClr val="4F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22" name="Freeform 76"/>
            <p:cNvSpPr>
              <a:spLocks noEditPoints="1"/>
            </p:cNvSpPr>
            <p:nvPr/>
          </p:nvSpPr>
          <p:spPr bwMode="auto">
            <a:xfrm>
              <a:off x="935" y="3802"/>
              <a:ext cx="2538" cy="423"/>
            </a:xfrm>
            <a:custGeom>
              <a:avLst/>
              <a:gdLst>
                <a:gd name="T0" fmla="*/ 0 w 2538"/>
                <a:gd name="T1" fmla="*/ 0 h 423"/>
                <a:gd name="T2" fmla="*/ 423 w 2538"/>
                <a:gd name="T3" fmla="*/ 0 h 423"/>
                <a:gd name="T4" fmla="*/ 423 w 2538"/>
                <a:gd name="T5" fmla="*/ 312 h 423"/>
                <a:gd name="T6" fmla="*/ 0 w 2538"/>
                <a:gd name="T7" fmla="*/ 312 h 423"/>
                <a:gd name="T8" fmla="*/ 0 w 2538"/>
                <a:gd name="T9" fmla="*/ 0 h 423"/>
                <a:gd name="T10" fmla="*/ 1057 w 2538"/>
                <a:gd name="T11" fmla="*/ 5 h 423"/>
                <a:gd name="T12" fmla="*/ 1480 w 2538"/>
                <a:gd name="T13" fmla="*/ 5 h 423"/>
                <a:gd name="T14" fmla="*/ 1480 w 2538"/>
                <a:gd name="T15" fmla="*/ 349 h 423"/>
                <a:gd name="T16" fmla="*/ 1057 w 2538"/>
                <a:gd name="T17" fmla="*/ 349 h 423"/>
                <a:gd name="T18" fmla="*/ 1057 w 2538"/>
                <a:gd name="T19" fmla="*/ 5 h 423"/>
                <a:gd name="T20" fmla="*/ 2115 w 2538"/>
                <a:gd name="T21" fmla="*/ 53 h 423"/>
                <a:gd name="T22" fmla="*/ 2538 w 2538"/>
                <a:gd name="T23" fmla="*/ 53 h 423"/>
                <a:gd name="T24" fmla="*/ 2538 w 2538"/>
                <a:gd name="T25" fmla="*/ 423 h 423"/>
                <a:gd name="T26" fmla="*/ 2115 w 2538"/>
                <a:gd name="T27" fmla="*/ 423 h 423"/>
                <a:gd name="T28" fmla="*/ 2115 w 2538"/>
                <a:gd name="T29" fmla="*/ 5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8" h="423">
                  <a:moveTo>
                    <a:pt x="0" y="0"/>
                  </a:moveTo>
                  <a:lnTo>
                    <a:pt x="423" y="0"/>
                  </a:lnTo>
                  <a:lnTo>
                    <a:pt x="423" y="312"/>
                  </a:lnTo>
                  <a:lnTo>
                    <a:pt x="0" y="312"/>
                  </a:lnTo>
                  <a:lnTo>
                    <a:pt x="0" y="0"/>
                  </a:lnTo>
                  <a:close/>
                  <a:moveTo>
                    <a:pt x="1057" y="5"/>
                  </a:moveTo>
                  <a:lnTo>
                    <a:pt x="1480" y="5"/>
                  </a:lnTo>
                  <a:lnTo>
                    <a:pt x="1480" y="349"/>
                  </a:lnTo>
                  <a:lnTo>
                    <a:pt x="1057" y="349"/>
                  </a:lnTo>
                  <a:lnTo>
                    <a:pt x="1057" y="5"/>
                  </a:lnTo>
                  <a:close/>
                  <a:moveTo>
                    <a:pt x="2115" y="53"/>
                  </a:moveTo>
                  <a:lnTo>
                    <a:pt x="2538" y="53"/>
                  </a:lnTo>
                  <a:lnTo>
                    <a:pt x="2538" y="423"/>
                  </a:lnTo>
                  <a:lnTo>
                    <a:pt x="2115" y="423"/>
                  </a:lnTo>
                  <a:lnTo>
                    <a:pt x="2115" y="53"/>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23" name="Rectangle 77"/>
            <p:cNvSpPr>
              <a:spLocks noChangeArrowheads="1"/>
            </p:cNvSpPr>
            <p:nvPr/>
          </p:nvSpPr>
          <p:spPr bwMode="auto">
            <a:xfrm>
              <a:off x="3788" y="3696"/>
              <a:ext cx="3" cy="924"/>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24" name="Freeform 78"/>
            <p:cNvSpPr>
              <a:spLocks noEditPoints="1"/>
            </p:cNvSpPr>
            <p:nvPr/>
          </p:nvSpPr>
          <p:spPr bwMode="auto">
            <a:xfrm>
              <a:off x="3790" y="3695"/>
              <a:ext cx="13" cy="927"/>
            </a:xfrm>
            <a:custGeom>
              <a:avLst/>
              <a:gdLst>
                <a:gd name="T0" fmla="*/ 0 w 13"/>
                <a:gd name="T1" fmla="*/ 924 h 927"/>
                <a:gd name="T2" fmla="*/ 13 w 13"/>
                <a:gd name="T3" fmla="*/ 924 h 927"/>
                <a:gd name="T4" fmla="*/ 13 w 13"/>
                <a:gd name="T5" fmla="*/ 927 h 927"/>
                <a:gd name="T6" fmla="*/ 0 w 13"/>
                <a:gd name="T7" fmla="*/ 927 h 927"/>
                <a:gd name="T8" fmla="*/ 0 w 13"/>
                <a:gd name="T9" fmla="*/ 924 h 927"/>
                <a:gd name="T10" fmla="*/ 0 w 13"/>
                <a:gd name="T11" fmla="*/ 808 h 927"/>
                <a:gd name="T12" fmla="*/ 13 w 13"/>
                <a:gd name="T13" fmla="*/ 808 h 927"/>
                <a:gd name="T14" fmla="*/ 13 w 13"/>
                <a:gd name="T15" fmla="*/ 812 h 927"/>
                <a:gd name="T16" fmla="*/ 0 w 13"/>
                <a:gd name="T17" fmla="*/ 812 h 927"/>
                <a:gd name="T18" fmla="*/ 0 w 13"/>
                <a:gd name="T19" fmla="*/ 808 h 927"/>
                <a:gd name="T20" fmla="*/ 0 w 13"/>
                <a:gd name="T21" fmla="*/ 692 h 927"/>
                <a:gd name="T22" fmla="*/ 13 w 13"/>
                <a:gd name="T23" fmla="*/ 692 h 927"/>
                <a:gd name="T24" fmla="*/ 13 w 13"/>
                <a:gd name="T25" fmla="*/ 696 h 927"/>
                <a:gd name="T26" fmla="*/ 0 w 13"/>
                <a:gd name="T27" fmla="*/ 696 h 927"/>
                <a:gd name="T28" fmla="*/ 0 w 13"/>
                <a:gd name="T29" fmla="*/ 692 h 927"/>
                <a:gd name="T30" fmla="*/ 0 w 13"/>
                <a:gd name="T31" fmla="*/ 577 h 927"/>
                <a:gd name="T32" fmla="*/ 13 w 13"/>
                <a:gd name="T33" fmla="*/ 577 h 927"/>
                <a:gd name="T34" fmla="*/ 13 w 13"/>
                <a:gd name="T35" fmla="*/ 580 h 927"/>
                <a:gd name="T36" fmla="*/ 0 w 13"/>
                <a:gd name="T37" fmla="*/ 580 h 927"/>
                <a:gd name="T38" fmla="*/ 0 w 13"/>
                <a:gd name="T39" fmla="*/ 577 h 927"/>
                <a:gd name="T40" fmla="*/ 0 w 13"/>
                <a:gd name="T41" fmla="*/ 461 h 927"/>
                <a:gd name="T42" fmla="*/ 13 w 13"/>
                <a:gd name="T43" fmla="*/ 461 h 927"/>
                <a:gd name="T44" fmla="*/ 13 w 13"/>
                <a:gd name="T45" fmla="*/ 465 h 927"/>
                <a:gd name="T46" fmla="*/ 0 w 13"/>
                <a:gd name="T47" fmla="*/ 465 h 927"/>
                <a:gd name="T48" fmla="*/ 0 w 13"/>
                <a:gd name="T49" fmla="*/ 461 h 927"/>
                <a:gd name="T50" fmla="*/ 0 w 13"/>
                <a:gd name="T51" fmla="*/ 346 h 927"/>
                <a:gd name="T52" fmla="*/ 13 w 13"/>
                <a:gd name="T53" fmla="*/ 346 h 927"/>
                <a:gd name="T54" fmla="*/ 13 w 13"/>
                <a:gd name="T55" fmla="*/ 349 h 927"/>
                <a:gd name="T56" fmla="*/ 0 w 13"/>
                <a:gd name="T57" fmla="*/ 349 h 927"/>
                <a:gd name="T58" fmla="*/ 0 w 13"/>
                <a:gd name="T59" fmla="*/ 346 h 927"/>
                <a:gd name="T60" fmla="*/ 0 w 13"/>
                <a:gd name="T61" fmla="*/ 231 h 927"/>
                <a:gd name="T62" fmla="*/ 13 w 13"/>
                <a:gd name="T63" fmla="*/ 231 h 927"/>
                <a:gd name="T64" fmla="*/ 13 w 13"/>
                <a:gd name="T65" fmla="*/ 234 h 927"/>
                <a:gd name="T66" fmla="*/ 0 w 13"/>
                <a:gd name="T67" fmla="*/ 234 h 927"/>
                <a:gd name="T68" fmla="*/ 0 w 13"/>
                <a:gd name="T69" fmla="*/ 231 h 927"/>
                <a:gd name="T70" fmla="*/ 0 w 13"/>
                <a:gd name="T71" fmla="*/ 115 h 927"/>
                <a:gd name="T72" fmla="*/ 13 w 13"/>
                <a:gd name="T73" fmla="*/ 115 h 927"/>
                <a:gd name="T74" fmla="*/ 13 w 13"/>
                <a:gd name="T75" fmla="*/ 118 h 927"/>
                <a:gd name="T76" fmla="*/ 0 w 13"/>
                <a:gd name="T77" fmla="*/ 118 h 927"/>
                <a:gd name="T78" fmla="*/ 0 w 13"/>
                <a:gd name="T79" fmla="*/ 115 h 927"/>
                <a:gd name="T80" fmla="*/ 0 w 13"/>
                <a:gd name="T81" fmla="*/ 0 h 927"/>
                <a:gd name="T82" fmla="*/ 13 w 13"/>
                <a:gd name="T83" fmla="*/ 0 h 927"/>
                <a:gd name="T84" fmla="*/ 13 w 13"/>
                <a:gd name="T85" fmla="*/ 3 h 927"/>
                <a:gd name="T86" fmla="*/ 0 w 13"/>
                <a:gd name="T87" fmla="*/ 3 h 927"/>
                <a:gd name="T88" fmla="*/ 0 w 13"/>
                <a:gd name="T89" fmla="*/ 0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927">
                  <a:moveTo>
                    <a:pt x="0" y="924"/>
                  </a:moveTo>
                  <a:lnTo>
                    <a:pt x="13" y="924"/>
                  </a:lnTo>
                  <a:lnTo>
                    <a:pt x="13" y="927"/>
                  </a:lnTo>
                  <a:lnTo>
                    <a:pt x="0" y="927"/>
                  </a:lnTo>
                  <a:lnTo>
                    <a:pt x="0" y="924"/>
                  </a:lnTo>
                  <a:close/>
                  <a:moveTo>
                    <a:pt x="0" y="808"/>
                  </a:moveTo>
                  <a:lnTo>
                    <a:pt x="13" y="808"/>
                  </a:lnTo>
                  <a:lnTo>
                    <a:pt x="13" y="812"/>
                  </a:lnTo>
                  <a:lnTo>
                    <a:pt x="0" y="812"/>
                  </a:lnTo>
                  <a:lnTo>
                    <a:pt x="0" y="808"/>
                  </a:lnTo>
                  <a:close/>
                  <a:moveTo>
                    <a:pt x="0" y="692"/>
                  </a:moveTo>
                  <a:lnTo>
                    <a:pt x="13" y="692"/>
                  </a:lnTo>
                  <a:lnTo>
                    <a:pt x="13" y="696"/>
                  </a:lnTo>
                  <a:lnTo>
                    <a:pt x="0" y="696"/>
                  </a:lnTo>
                  <a:lnTo>
                    <a:pt x="0" y="692"/>
                  </a:lnTo>
                  <a:close/>
                  <a:moveTo>
                    <a:pt x="0" y="577"/>
                  </a:moveTo>
                  <a:lnTo>
                    <a:pt x="13" y="577"/>
                  </a:lnTo>
                  <a:lnTo>
                    <a:pt x="13" y="580"/>
                  </a:lnTo>
                  <a:lnTo>
                    <a:pt x="0" y="580"/>
                  </a:lnTo>
                  <a:lnTo>
                    <a:pt x="0" y="577"/>
                  </a:lnTo>
                  <a:close/>
                  <a:moveTo>
                    <a:pt x="0" y="461"/>
                  </a:moveTo>
                  <a:lnTo>
                    <a:pt x="13" y="461"/>
                  </a:lnTo>
                  <a:lnTo>
                    <a:pt x="13" y="465"/>
                  </a:lnTo>
                  <a:lnTo>
                    <a:pt x="0" y="465"/>
                  </a:lnTo>
                  <a:lnTo>
                    <a:pt x="0" y="461"/>
                  </a:lnTo>
                  <a:close/>
                  <a:moveTo>
                    <a:pt x="0" y="346"/>
                  </a:moveTo>
                  <a:lnTo>
                    <a:pt x="13" y="346"/>
                  </a:lnTo>
                  <a:lnTo>
                    <a:pt x="13" y="349"/>
                  </a:lnTo>
                  <a:lnTo>
                    <a:pt x="0" y="349"/>
                  </a:lnTo>
                  <a:lnTo>
                    <a:pt x="0" y="346"/>
                  </a:lnTo>
                  <a:close/>
                  <a:moveTo>
                    <a:pt x="0" y="231"/>
                  </a:moveTo>
                  <a:lnTo>
                    <a:pt x="13" y="231"/>
                  </a:lnTo>
                  <a:lnTo>
                    <a:pt x="13" y="234"/>
                  </a:lnTo>
                  <a:lnTo>
                    <a:pt x="0" y="234"/>
                  </a:lnTo>
                  <a:lnTo>
                    <a:pt x="0" y="231"/>
                  </a:lnTo>
                  <a:close/>
                  <a:moveTo>
                    <a:pt x="0" y="115"/>
                  </a:moveTo>
                  <a:lnTo>
                    <a:pt x="13" y="115"/>
                  </a:lnTo>
                  <a:lnTo>
                    <a:pt x="13" y="118"/>
                  </a:lnTo>
                  <a:lnTo>
                    <a:pt x="0" y="118"/>
                  </a:lnTo>
                  <a:lnTo>
                    <a:pt x="0" y="115"/>
                  </a:lnTo>
                  <a:close/>
                  <a:moveTo>
                    <a:pt x="0" y="0"/>
                  </a:moveTo>
                  <a:lnTo>
                    <a:pt x="13" y="0"/>
                  </a:lnTo>
                  <a:lnTo>
                    <a:pt x="13" y="3"/>
                  </a:lnTo>
                  <a:lnTo>
                    <a:pt x="0" y="3"/>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25" name="Rectangle 79"/>
            <p:cNvSpPr>
              <a:spLocks noChangeArrowheads="1"/>
            </p:cNvSpPr>
            <p:nvPr/>
          </p:nvSpPr>
          <p:spPr bwMode="auto">
            <a:xfrm>
              <a:off x="616" y="3696"/>
              <a:ext cx="3" cy="924"/>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26" name="Freeform 80"/>
            <p:cNvSpPr>
              <a:spLocks noEditPoints="1"/>
            </p:cNvSpPr>
            <p:nvPr/>
          </p:nvSpPr>
          <p:spPr bwMode="auto">
            <a:xfrm>
              <a:off x="605" y="3695"/>
              <a:ext cx="13" cy="927"/>
            </a:xfrm>
            <a:custGeom>
              <a:avLst/>
              <a:gdLst>
                <a:gd name="T0" fmla="*/ 0 w 13"/>
                <a:gd name="T1" fmla="*/ 924 h 927"/>
                <a:gd name="T2" fmla="*/ 13 w 13"/>
                <a:gd name="T3" fmla="*/ 924 h 927"/>
                <a:gd name="T4" fmla="*/ 13 w 13"/>
                <a:gd name="T5" fmla="*/ 927 h 927"/>
                <a:gd name="T6" fmla="*/ 0 w 13"/>
                <a:gd name="T7" fmla="*/ 927 h 927"/>
                <a:gd name="T8" fmla="*/ 0 w 13"/>
                <a:gd name="T9" fmla="*/ 924 h 927"/>
                <a:gd name="T10" fmla="*/ 0 w 13"/>
                <a:gd name="T11" fmla="*/ 791 h 927"/>
                <a:gd name="T12" fmla="*/ 13 w 13"/>
                <a:gd name="T13" fmla="*/ 791 h 927"/>
                <a:gd name="T14" fmla="*/ 13 w 13"/>
                <a:gd name="T15" fmla="*/ 795 h 927"/>
                <a:gd name="T16" fmla="*/ 0 w 13"/>
                <a:gd name="T17" fmla="*/ 795 h 927"/>
                <a:gd name="T18" fmla="*/ 0 w 13"/>
                <a:gd name="T19" fmla="*/ 791 h 927"/>
                <a:gd name="T20" fmla="*/ 0 w 13"/>
                <a:gd name="T21" fmla="*/ 659 h 927"/>
                <a:gd name="T22" fmla="*/ 13 w 13"/>
                <a:gd name="T23" fmla="*/ 659 h 927"/>
                <a:gd name="T24" fmla="*/ 13 w 13"/>
                <a:gd name="T25" fmla="*/ 663 h 927"/>
                <a:gd name="T26" fmla="*/ 0 w 13"/>
                <a:gd name="T27" fmla="*/ 663 h 927"/>
                <a:gd name="T28" fmla="*/ 0 w 13"/>
                <a:gd name="T29" fmla="*/ 659 h 927"/>
                <a:gd name="T30" fmla="*/ 0 w 13"/>
                <a:gd name="T31" fmla="*/ 528 h 927"/>
                <a:gd name="T32" fmla="*/ 13 w 13"/>
                <a:gd name="T33" fmla="*/ 528 h 927"/>
                <a:gd name="T34" fmla="*/ 13 w 13"/>
                <a:gd name="T35" fmla="*/ 531 h 927"/>
                <a:gd name="T36" fmla="*/ 0 w 13"/>
                <a:gd name="T37" fmla="*/ 531 h 927"/>
                <a:gd name="T38" fmla="*/ 0 w 13"/>
                <a:gd name="T39" fmla="*/ 528 h 927"/>
                <a:gd name="T40" fmla="*/ 0 w 13"/>
                <a:gd name="T41" fmla="*/ 396 h 927"/>
                <a:gd name="T42" fmla="*/ 13 w 13"/>
                <a:gd name="T43" fmla="*/ 396 h 927"/>
                <a:gd name="T44" fmla="*/ 13 w 13"/>
                <a:gd name="T45" fmla="*/ 399 h 927"/>
                <a:gd name="T46" fmla="*/ 0 w 13"/>
                <a:gd name="T47" fmla="*/ 399 h 927"/>
                <a:gd name="T48" fmla="*/ 0 w 13"/>
                <a:gd name="T49" fmla="*/ 396 h 927"/>
                <a:gd name="T50" fmla="*/ 0 w 13"/>
                <a:gd name="T51" fmla="*/ 263 h 927"/>
                <a:gd name="T52" fmla="*/ 13 w 13"/>
                <a:gd name="T53" fmla="*/ 263 h 927"/>
                <a:gd name="T54" fmla="*/ 13 w 13"/>
                <a:gd name="T55" fmla="*/ 267 h 927"/>
                <a:gd name="T56" fmla="*/ 0 w 13"/>
                <a:gd name="T57" fmla="*/ 267 h 927"/>
                <a:gd name="T58" fmla="*/ 0 w 13"/>
                <a:gd name="T59" fmla="*/ 263 h 927"/>
                <a:gd name="T60" fmla="*/ 0 w 13"/>
                <a:gd name="T61" fmla="*/ 131 h 927"/>
                <a:gd name="T62" fmla="*/ 13 w 13"/>
                <a:gd name="T63" fmla="*/ 131 h 927"/>
                <a:gd name="T64" fmla="*/ 13 w 13"/>
                <a:gd name="T65" fmla="*/ 135 h 927"/>
                <a:gd name="T66" fmla="*/ 0 w 13"/>
                <a:gd name="T67" fmla="*/ 135 h 927"/>
                <a:gd name="T68" fmla="*/ 0 w 13"/>
                <a:gd name="T69" fmla="*/ 131 h 927"/>
                <a:gd name="T70" fmla="*/ 0 w 13"/>
                <a:gd name="T71" fmla="*/ 0 h 927"/>
                <a:gd name="T72" fmla="*/ 13 w 13"/>
                <a:gd name="T73" fmla="*/ 0 h 927"/>
                <a:gd name="T74" fmla="*/ 13 w 13"/>
                <a:gd name="T75" fmla="*/ 3 h 927"/>
                <a:gd name="T76" fmla="*/ 0 w 13"/>
                <a:gd name="T77" fmla="*/ 3 h 927"/>
                <a:gd name="T78" fmla="*/ 0 w 13"/>
                <a:gd name="T79" fmla="*/ 0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927">
                  <a:moveTo>
                    <a:pt x="0" y="924"/>
                  </a:moveTo>
                  <a:lnTo>
                    <a:pt x="13" y="924"/>
                  </a:lnTo>
                  <a:lnTo>
                    <a:pt x="13" y="927"/>
                  </a:lnTo>
                  <a:lnTo>
                    <a:pt x="0" y="927"/>
                  </a:lnTo>
                  <a:lnTo>
                    <a:pt x="0" y="924"/>
                  </a:lnTo>
                  <a:close/>
                  <a:moveTo>
                    <a:pt x="0" y="791"/>
                  </a:moveTo>
                  <a:lnTo>
                    <a:pt x="13" y="791"/>
                  </a:lnTo>
                  <a:lnTo>
                    <a:pt x="13" y="795"/>
                  </a:lnTo>
                  <a:lnTo>
                    <a:pt x="0" y="795"/>
                  </a:lnTo>
                  <a:lnTo>
                    <a:pt x="0" y="791"/>
                  </a:lnTo>
                  <a:close/>
                  <a:moveTo>
                    <a:pt x="0" y="659"/>
                  </a:moveTo>
                  <a:lnTo>
                    <a:pt x="13" y="659"/>
                  </a:lnTo>
                  <a:lnTo>
                    <a:pt x="13" y="663"/>
                  </a:lnTo>
                  <a:lnTo>
                    <a:pt x="0" y="663"/>
                  </a:lnTo>
                  <a:lnTo>
                    <a:pt x="0" y="659"/>
                  </a:lnTo>
                  <a:close/>
                  <a:moveTo>
                    <a:pt x="0" y="528"/>
                  </a:moveTo>
                  <a:lnTo>
                    <a:pt x="13" y="528"/>
                  </a:lnTo>
                  <a:lnTo>
                    <a:pt x="13" y="531"/>
                  </a:lnTo>
                  <a:lnTo>
                    <a:pt x="0" y="531"/>
                  </a:lnTo>
                  <a:lnTo>
                    <a:pt x="0" y="528"/>
                  </a:lnTo>
                  <a:close/>
                  <a:moveTo>
                    <a:pt x="0" y="396"/>
                  </a:moveTo>
                  <a:lnTo>
                    <a:pt x="13" y="396"/>
                  </a:lnTo>
                  <a:lnTo>
                    <a:pt x="13" y="399"/>
                  </a:lnTo>
                  <a:lnTo>
                    <a:pt x="0" y="399"/>
                  </a:lnTo>
                  <a:lnTo>
                    <a:pt x="0" y="396"/>
                  </a:lnTo>
                  <a:close/>
                  <a:moveTo>
                    <a:pt x="0" y="263"/>
                  </a:moveTo>
                  <a:lnTo>
                    <a:pt x="13" y="263"/>
                  </a:lnTo>
                  <a:lnTo>
                    <a:pt x="13" y="267"/>
                  </a:lnTo>
                  <a:lnTo>
                    <a:pt x="0" y="267"/>
                  </a:lnTo>
                  <a:lnTo>
                    <a:pt x="0" y="263"/>
                  </a:lnTo>
                  <a:close/>
                  <a:moveTo>
                    <a:pt x="0" y="131"/>
                  </a:moveTo>
                  <a:lnTo>
                    <a:pt x="13" y="131"/>
                  </a:lnTo>
                  <a:lnTo>
                    <a:pt x="13" y="135"/>
                  </a:lnTo>
                  <a:lnTo>
                    <a:pt x="0" y="135"/>
                  </a:lnTo>
                  <a:lnTo>
                    <a:pt x="0" y="131"/>
                  </a:lnTo>
                  <a:close/>
                  <a:moveTo>
                    <a:pt x="0" y="0"/>
                  </a:moveTo>
                  <a:lnTo>
                    <a:pt x="13" y="0"/>
                  </a:lnTo>
                  <a:lnTo>
                    <a:pt x="13" y="3"/>
                  </a:lnTo>
                  <a:lnTo>
                    <a:pt x="0" y="3"/>
                  </a:lnTo>
                  <a:lnTo>
                    <a:pt x="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27" name="Rectangle 81"/>
            <p:cNvSpPr>
              <a:spLocks noChangeArrowheads="1"/>
            </p:cNvSpPr>
            <p:nvPr/>
          </p:nvSpPr>
          <p:spPr bwMode="auto">
            <a:xfrm>
              <a:off x="618" y="4619"/>
              <a:ext cx="3172" cy="3"/>
            </a:xfrm>
            <a:prstGeom prst="rect">
              <a:avLst/>
            </a:pr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28" name="Freeform 82"/>
            <p:cNvSpPr>
              <a:spLocks noEditPoints="1"/>
            </p:cNvSpPr>
            <p:nvPr/>
          </p:nvSpPr>
          <p:spPr bwMode="auto">
            <a:xfrm>
              <a:off x="616" y="4620"/>
              <a:ext cx="3175" cy="13"/>
            </a:xfrm>
            <a:custGeom>
              <a:avLst/>
              <a:gdLst>
                <a:gd name="T0" fmla="*/ 3 w 3175"/>
                <a:gd name="T1" fmla="*/ 0 h 13"/>
                <a:gd name="T2" fmla="*/ 3 w 3175"/>
                <a:gd name="T3" fmla="*/ 13 h 13"/>
                <a:gd name="T4" fmla="*/ 0 w 3175"/>
                <a:gd name="T5" fmla="*/ 13 h 13"/>
                <a:gd name="T6" fmla="*/ 0 w 3175"/>
                <a:gd name="T7" fmla="*/ 0 h 13"/>
                <a:gd name="T8" fmla="*/ 3 w 3175"/>
                <a:gd name="T9" fmla="*/ 0 h 13"/>
                <a:gd name="T10" fmla="*/ 1060 w 3175"/>
                <a:gd name="T11" fmla="*/ 0 h 13"/>
                <a:gd name="T12" fmla="*/ 1060 w 3175"/>
                <a:gd name="T13" fmla="*/ 13 h 13"/>
                <a:gd name="T14" fmla="*/ 1057 w 3175"/>
                <a:gd name="T15" fmla="*/ 13 h 13"/>
                <a:gd name="T16" fmla="*/ 1057 w 3175"/>
                <a:gd name="T17" fmla="*/ 0 h 13"/>
                <a:gd name="T18" fmla="*/ 1060 w 3175"/>
                <a:gd name="T19" fmla="*/ 0 h 13"/>
                <a:gd name="T20" fmla="*/ 2118 w 3175"/>
                <a:gd name="T21" fmla="*/ 0 h 13"/>
                <a:gd name="T22" fmla="*/ 2118 w 3175"/>
                <a:gd name="T23" fmla="*/ 13 h 13"/>
                <a:gd name="T24" fmla="*/ 2114 w 3175"/>
                <a:gd name="T25" fmla="*/ 13 h 13"/>
                <a:gd name="T26" fmla="*/ 2114 w 3175"/>
                <a:gd name="T27" fmla="*/ 0 h 13"/>
                <a:gd name="T28" fmla="*/ 2118 w 3175"/>
                <a:gd name="T29" fmla="*/ 0 h 13"/>
                <a:gd name="T30" fmla="*/ 3175 w 3175"/>
                <a:gd name="T31" fmla="*/ 0 h 13"/>
                <a:gd name="T32" fmla="*/ 3175 w 3175"/>
                <a:gd name="T33" fmla="*/ 13 h 13"/>
                <a:gd name="T34" fmla="*/ 3172 w 3175"/>
                <a:gd name="T35" fmla="*/ 13 h 13"/>
                <a:gd name="T36" fmla="*/ 3172 w 3175"/>
                <a:gd name="T37" fmla="*/ 0 h 13"/>
                <a:gd name="T38" fmla="*/ 3175 w 3175"/>
                <a:gd name="T3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75" h="13">
                  <a:moveTo>
                    <a:pt x="3" y="0"/>
                  </a:moveTo>
                  <a:lnTo>
                    <a:pt x="3" y="13"/>
                  </a:lnTo>
                  <a:lnTo>
                    <a:pt x="0" y="13"/>
                  </a:lnTo>
                  <a:lnTo>
                    <a:pt x="0" y="0"/>
                  </a:lnTo>
                  <a:lnTo>
                    <a:pt x="3" y="0"/>
                  </a:lnTo>
                  <a:close/>
                  <a:moveTo>
                    <a:pt x="1060" y="0"/>
                  </a:moveTo>
                  <a:lnTo>
                    <a:pt x="1060" y="13"/>
                  </a:lnTo>
                  <a:lnTo>
                    <a:pt x="1057" y="13"/>
                  </a:lnTo>
                  <a:lnTo>
                    <a:pt x="1057" y="0"/>
                  </a:lnTo>
                  <a:lnTo>
                    <a:pt x="1060" y="0"/>
                  </a:lnTo>
                  <a:close/>
                  <a:moveTo>
                    <a:pt x="2118" y="0"/>
                  </a:moveTo>
                  <a:lnTo>
                    <a:pt x="2118" y="13"/>
                  </a:lnTo>
                  <a:lnTo>
                    <a:pt x="2114" y="13"/>
                  </a:lnTo>
                  <a:lnTo>
                    <a:pt x="2114" y="0"/>
                  </a:lnTo>
                  <a:lnTo>
                    <a:pt x="2118" y="0"/>
                  </a:lnTo>
                  <a:close/>
                  <a:moveTo>
                    <a:pt x="3175" y="0"/>
                  </a:moveTo>
                  <a:lnTo>
                    <a:pt x="3175" y="13"/>
                  </a:lnTo>
                  <a:lnTo>
                    <a:pt x="3172" y="13"/>
                  </a:lnTo>
                  <a:lnTo>
                    <a:pt x="3172" y="0"/>
                  </a:lnTo>
                  <a:lnTo>
                    <a:pt x="3175" y="0"/>
                  </a:lnTo>
                  <a:close/>
                </a:path>
              </a:pathLst>
            </a:custGeom>
            <a:solidFill>
              <a:srgbClr val="868686"/>
            </a:solidFill>
            <a:ln w="1588" cap="flat">
              <a:solidFill>
                <a:srgbClr val="868686"/>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29" name="Freeform 83"/>
            <p:cNvSpPr>
              <a:spLocks/>
            </p:cNvSpPr>
            <p:nvPr/>
          </p:nvSpPr>
          <p:spPr bwMode="auto">
            <a:xfrm>
              <a:off x="1141" y="3836"/>
              <a:ext cx="2125" cy="154"/>
            </a:xfrm>
            <a:custGeom>
              <a:avLst/>
              <a:gdLst>
                <a:gd name="T0" fmla="*/ 35 w 15791"/>
                <a:gd name="T1" fmla="*/ 1058 h 1131"/>
                <a:gd name="T2" fmla="*/ 7895 w 15791"/>
                <a:gd name="T3" fmla="*/ 606 h 1131"/>
                <a:gd name="T4" fmla="*/ 15751 w 15791"/>
                <a:gd name="T5" fmla="*/ 2 h 1131"/>
                <a:gd name="T6" fmla="*/ 15789 w 15791"/>
                <a:gd name="T7" fmla="*/ 35 h 1131"/>
                <a:gd name="T8" fmla="*/ 15756 w 15791"/>
                <a:gd name="T9" fmla="*/ 73 h 1131"/>
                <a:gd name="T10" fmla="*/ 7900 w 15791"/>
                <a:gd name="T11" fmla="*/ 677 h 1131"/>
                <a:gd name="T12" fmla="*/ 40 w 15791"/>
                <a:gd name="T13" fmla="*/ 1129 h 1131"/>
                <a:gd name="T14" fmla="*/ 2 w 15791"/>
                <a:gd name="T15" fmla="*/ 1096 h 1131"/>
                <a:gd name="T16" fmla="*/ 35 w 15791"/>
                <a:gd name="T17" fmla="*/ 1058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91" h="1131">
                  <a:moveTo>
                    <a:pt x="35" y="1058"/>
                  </a:moveTo>
                  <a:lnTo>
                    <a:pt x="7895" y="606"/>
                  </a:lnTo>
                  <a:lnTo>
                    <a:pt x="15751" y="2"/>
                  </a:lnTo>
                  <a:cubicBezTo>
                    <a:pt x="15771" y="0"/>
                    <a:pt x="15788" y="15"/>
                    <a:pt x="15789" y="35"/>
                  </a:cubicBezTo>
                  <a:cubicBezTo>
                    <a:pt x="15791" y="55"/>
                    <a:pt x="15776" y="72"/>
                    <a:pt x="15756" y="73"/>
                  </a:cubicBezTo>
                  <a:lnTo>
                    <a:pt x="7900" y="677"/>
                  </a:lnTo>
                  <a:lnTo>
                    <a:pt x="40" y="1129"/>
                  </a:lnTo>
                  <a:cubicBezTo>
                    <a:pt x="20" y="1131"/>
                    <a:pt x="3" y="1115"/>
                    <a:pt x="2" y="1096"/>
                  </a:cubicBezTo>
                  <a:cubicBezTo>
                    <a:pt x="0" y="1076"/>
                    <a:pt x="16" y="1059"/>
                    <a:pt x="35" y="1058"/>
                  </a:cubicBezTo>
                  <a:close/>
                </a:path>
              </a:pathLst>
            </a:custGeom>
            <a:solidFill>
              <a:srgbClr val="93CDDD"/>
            </a:solidFill>
            <a:ln w="1588" cap="flat">
              <a:solidFill>
                <a:srgbClr val="93CDDD"/>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30" name="Rectangle 84"/>
            <p:cNvSpPr>
              <a:spLocks noChangeArrowheads="1"/>
            </p:cNvSpPr>
            <p:nvPr/>
          </p:nvSpPr>
          <p:spPr bwMode="auto">
            <a:xfrm>
              <a:off x="1130" y="3969"/>
              <a:ext cx="31" cy="31"/>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31" name="Freeform 85"/>
            <p:cNvSpPr>
              <a:spLocks noEditPoints="1"/>
            </p:cNvSpPr>
            <p:nvPr/>
          </p:nvSpPr>
          <p:spPr bwMode="auto">
            <a:xfrm>
              <a:off x="1128" y="3967"/>
              <a:ext cx="35" cy="35"/>
            </a:xfrm>
            <a:custGeom>
              <a:avLst/>
              <a:gdLst>
                <a:gd name="T0" fmla="*/ 0 w 1024"/>
                <a:gd name="T1" fmla="*/ 48 h 1024"/>
                <a:gd name="T2" fmla="*/ 48 w 1024"/>
                <a:gd name="T3" fmla="*/ 0 h 1024"/>
                <a:gd name="T4" fmla="*/ 976 w 1024"/>
                <a:gd name="T5" fmla="*/ 0 h 1024"/>
                <a:gd name="T6" fmla="*/ 1024 w 1024"/>
                <a:gd name="T7" fmla="*/ 48 h 1024"/>
                <a:gd name="T8" fmla="*/ 1024 w 1024"/>
                <a:gd name="T9" fmla="*/ 976 h 1024"/>
                <a:gd name="T10" fmla="*/ 976 w 1024"/>
                <a:gd name="T11" fmla="*/ 1024 h 1024"/>
                <a:gd name="T12" fmla="*/ 48 w 1024"/>
                <a:gd name="T13" fmla="*/ 1024 h 1024"/>
                <a:gd name="T14" fmla="*/ 0 w 1024"/>
                <a:gd name="T15" fmla="*/ 976 h 1024"/>
                <a:gd name="T16" fmla="*/ 0 w 1024"/>
                <a:gd name="T17" fmla="*/ 48 h 1024"/>
                <a:gd name="T18" fmla="*/ 96 w 1024"/>
                <a:gd name="T19" fmla="*/ 976 h 1024"/>
                <a:gd name="T20" fmla="*/ 48 w 1024"/>
                <a:gd name="T21" fmla="*/ 928 h 1024"/>
                <a:gd name="T22" fmla="*/ 976 w 1024"/>
                <a:gd name="T23" fmla="*/ 928 h 1024"/>
                <a:gd name="T24" fmla="*/ 928 w 1024"/>
                <a:gd name="T25" fmla="*/ 976 h 1024"/>
                <a:gd name="T26" fmla="*/ 928 w 1024"/>
                <a:gd name="T27" fmla="*/ 48 h 1024"/>
                <a:gd name="T28" fmla="*/ 976 w 1024"/>
                <a:gd name="T29" fmla="*/ 96 h 1024"/>
                <a:gd name="T30" fmla="*/ 48 w 1024"/>
                <a:gd name="T31" fmla="*/ 96 h 1024"/>
                <a:gd name="T32" fmla="*/ 96 w 1024"/>
                <a:gd name="T33" fmla="*/ 48 h 1024"/>
                <a:gd name="T34" fmla="*/ 96 w 1024"/>
                <a:gd name="T35" fmla="*/ 97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4" h="1024">
                  <a:moveTo>
                    <a:pt x="0" y="48"/>
                  </a:moveTo>
                  <a:cubicBezTo>
                    <a:pt x="0" y="22"/>
                    <a:pt x="22" y="0"/>
                    <a:pt x="48" y="0"/>
                  </a:cubicBezTo>
                  <a:lnTo>
                    <a:pt x="976" y="0"/>
                  </a:lnTo>
                  <a:cubicBezTo>
                    <a:pt x="1003" y="0"/>
                    <a:pt x="1024" y="22"/>
                    <a:pt x="1024" y="48"/>
                  </a:cubicBezTo>
                  <a:lnTo>
                    <a:pt x="1024" y="976"/>
                  </a:lnTo>
                  <a:cubicBezTo>
                    <a:pt x="1024" y="1003"/>
                    <a:pt x="1003" y="1024"/>
                    <a:pt x="976" y="1024"/>
                  </a:cubicBezTo>
                  <a:lnTo>
                    <a:pt x="48" y="1024"/>
                  </a:lnTo>
                  <a:cubicBezTo>
                    <a:pt x="22" y="1024"/>
                    <a:pt x="0" y="1003"/>
                    <a:pt x="0" y="976"/>
                  </a:cubicBezTo>
                  <a:lnTo>
                    <a:pt x="0" y="48"/>
                  </a:lnTo>
                  <a:close/>
                  <a:moveTo>
                    <a:pt x="96" y="976"/>
                  </a:moveTo>
                  <a:lnTo>
                    <a:pt x="48" y="928"/>
                  </a:lnTo>
                  <a:lnTo>
                    <a:pt x="976" y="928"/>
                  </a:lnTo>
                  <a:lnTo>
                    <a:pt x="928" y="976"/>
                  </a:lnTo>
                  <a:lnTo>
                    <a:pt x="928" y="48"/>
                  </a:lnTo>
                  <a:lnTo>
                    <a:pt x="976" y="96"/>
                  </a:lnTo>
                  <a:lnTo>
                    <a:pt x="48" y="96"/>
                  </a:lnTo>
                  <a:lnTo>
                    <a:pt x="96" y="48"/>
                  </a:lnTo>
                  <a:lnTo>
                    <a:pt x="96" y="976"/>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32" name="Rectangle 86"/>
            <p:cNvSpPr>
              <a:spLocks noChangeArrowheads="1"/>
            </p:cNvSpPr>
            <p:nvPr/>
          </p:nvSpPr>
          <p:spPr bwMode="auto">
            <a:xfrm>
              <a:off x="2187" y="3907"/>
              <a:ext cx="32"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33" name="Freeform 87"/>
            <p:cNvSpPr>
              <a:spLocks noEditPoints="1"/>
            </p:cNvSpPr>
            <p:nvPr/>
          </p:nvSpPr>
          <p:spPr bwMode="auto">
            <a:xfrm>
              <a:off x="2186" y="3905"/>
              <a:ext cx="34" cy="35"/>
            </a:xfrm>
            <a:custGeom>
              <a:avLst/>
              <a:gdLst>
                <a:gd name="T0" fmla="*/ 0 w 512"/>
                <a:gd name="T1" fmla="*/ 24 h 512"/>
                <a:gd name="T2" fmla="*/ 24 w 512"/>
                <a:gd name="T3" fmla="*/ 0 h 512"/>
                <a:gd name="T4" fmla="*/ 488 w 512"/>
                <a:gd name="T5" fmla="*/ 0 h 512"/>
                <a:gd name="T6" fmla="*/ 512 w 512"/>
                <a:gd name="T7" fmla="*/ 24 h 512"/>
                <a:gd name="T8" fmla="*/ 512 w 512"/>
                <a:gd name="T9" fmla="*/ 488 h 512"/>
                <a:gd name="T10" fmla="*/ 488 w 512"/>
                <a:gd name="T11" fmla="*/ 512 h 512"/>
                <a:gd name="T12" fmla="*/ 24 w 512"/>
                <a:gd name="T13" fmla="*/ 512 h 512"/>
                <a:gd name="T14" fmla="*/ 0 w 512"/>
                <a:gd name="T15" fmla="*/ 488 h 512"/>
                <a:gd name="T16" fmla="*/ 0 w 512"/>
                <a:gd name="T17" fmla="*/ 24 h 512"/>
                <a:gd name="T18" fmla="*/ 48 w 512"/>
                <a:gd name="T19" fmla="*/ 488 h 512"/>
                <a:gd name="T20" fmla="*/ 24 w 512"/>
                <a:gd name="T21" fmla="*/ 464 h 512"/>
                <a:gd name="T22" fmla="*/ 488 w 512"/>
                <a:gd name="T23" fmla="*/ 464 h 512"/>
                <a:gd name="T24" fmla="*/ 464 w 512"/>
                <a:gd name="T25" fmla="*/ 488 h 512"/>
                <a:gd name="T26" fmla="*/ 464 w 512"/>
                <a:gd name="T27" fmla="*/ 24 h 512"/>
                <a:gd name="T28" fmla="*/ 488 w 512"/>
                <a:gd name="T29" fmla="*/ 48 h 512"/>
                <a:gd name="T30" fmla="*/ 24 w 512"/>
                <a:gd name="T31" fmla="*/ 48 h 512"/>
                <a:gd name="T32" fmla="*/ 48 w 512"/>
                <a:gd name="T33" fmla="*/ 24 h 512"/>
                <a:gd name="T34" fmla="*/ 48 w 512"/>
                <a:gd name="T35" fmla="*/ 48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2" h="512">
                  <a:moveTo>
                    <a:pt x="0" y="24"/>
                  </a:moveTo>
                  <a:cubicBezTo>
                    <a:pt x="0" y="11"/>
                    <a:pt x="11" y="0"/>
                    <a:pt x="24" y="0"/>
                  </a:cubicBezTo>
                  <a:lnTo>
                    <a:pt x="488" y="0"/>
                  </a:lnTo>
                  <a:cubicBezTo>
                    <a:pt x="502" y="0"/>
                    <a:pt x="512" y="11"/>
                    <a:pt x="512" y="24"/>
                  </a:cubicBezTo>
                  <a:lnTo>
                    <a:pt x="512" y="488"/>
                  </a:lnTo>
                  <a:cubicBezTo>
                    <a:pt x="512" y="502"/>
                    <a:pt x="502" y="512"/>
                    <a:pt x="488" y="512"/>
                  </a:cubicBezTo>
                  <a:lnTo>
                    <a:pt x="24" y="512"/>
                  </a:lnTo>
                  <a:cubicBezTo>
                    <a:pt x="11" y="512"/>
                    <a:pt x="0" y="502"/>
                    <a:pt x="0" y="488"/>
                  </a:cubicBezTo>
                  <a:lnTo>
                    <a:pt x="0" y="24"/>
                  </a:lnTo>
                  <a:close/>
                  <a:moveTo>
                    <a:pt x="48" y="488"/>
                  </a:moveTo>
                  <a:lnTo>
                    <a:pt x="24" y="464"/>
                  </a:lnTo>
                  <a:lnTo>
                    <a:pt x="488" y="464"/>
                  </a:lnTo>
                  <a:lnTo>
                    <a:pt x="464" y="488"/>
                  </a:lnTo>
                  <a:lnTo>
                    <a:pt x="464" y="24"/>
                  </a:lnTo>
                  <a:lnTo>
                    <a:pt x="488" y="48"/>
                  </a:lnTo>
                  <a:lnTo>
                    <a:pt x="24" y="48"/>
                  </a:lnTo>
                  <a:lnTo>
                    <a:pt x="48" y="24"/>
                  </a:lnTo>
                  <a:lnTo>
                    <a:pt x="48" y="488"/>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34" name="Rectangle 88"/>
            <p:cNvSpPr>
              <a:spLocks noChangeArrowheads="1"/>
            </p:cNvSpPr>
            <p:nvPr/>
          </p:nvSpPr>
          <p:spPr bwMode="auto">
            <a:xfrm>
              <a:off x="3245" y="3825"/>
              <a:ext cx="31" cy="32"/>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35" name="Freeform 89"/>
            <p:cNvSpPr>
              <a:spLocks noEditPoints="1"/>
            </p:cNvSpPr>
            <p:nvPr/>
          </p:nvSpPr>
          <p:spPr bwMode="auto">
            <a:xfrm>
              <a:off x="3243" y="3823"/>
              <a:ext cx="35" cy="35"/>
            </a:xfrm>
            <a:custGeom>
              <a:avLst/>
              <a:gdLst>
                <a:gd name="T0" fmla="*/ 0 w 256"/>
                <a:gd name="T1" fmla="*/ 12 h 256"/>
                <a:gd name="T2" fmla="*/ 12 w 256"/>
                <a:gd name="T3" fmla="*/ 0 h 256"/>
                <a:gd name="T4" fmla="*/ 244 w 256"/>
                <a:gd name="T5" fmla="*/ 0 h 256"/>
                <a:gd name="T6" fmla="*/ 256 w 256"/>
                <a:gd name="T7" fmla="*/ 12 h 256"/>
                <a:gd name="T8" fmla="*/ 256 w 256"/>
                <a:gd name="T9" fmla="*/ 244 h 256"/>
                <a:gd name="T10" fmla="*/ 244 w 256"/>
                <a:gd name="T11" fmla="*/ 256 h 256"/>
                <a:gd name="T12" fmla="*/ 12 w 256"/>
                <a:gd name="T13" fmla="*/ 256 h 256"/>
                <a:gd name="T14" fmla="*/ 0 w 256"/>
                <a:gd name="T15" fmla="*/ 244 h 256"/>
                <a:gd name="T16" fmla="*/ 0 w 256"/>
                <a:gd name="T17" fmla="*/ 12 h 256"/>
                <a:gd name="T18" fmla="*/ 24 w 256"/>
                <a:gd name="T19" fmla="*/ 244 h 256"/>
                <a:gd name="T20" fmla="*/ 12 w 256"/>
                <a:gd name="T21" fmla="*/ 232 h 256"/>
                <a:gd name="T22" fmla="*/ 244 w 256"/>
                <a:gd name="T23" fmla="*/ 232 h 256"/>
                <a:gd name="T24" fmla="*/ 232 w 256"/>
                <a:gd name="T25" fmla="*/ 244 h 256"/>
                <a:gd name="T26" fmla="*/ 232 w 256"/>
                <a:gd name="T27" fmla="*/ 12 h 256"/>
                <a:gd name="T28" fmla="*/ 244 w 256"/>
                <a:gd name="T29" fmla="*/ 24 h 256"/>
                <a:gd name="T30" fmla="*/ 12 w 256"/>
                <a:gd name="T31" fmla="*/ 24 h 256"/>
                <a:gd name="T32" fmla="*/ 24 w 256"/>
                <a:gd name="T33" fmla="*/ 12 h 256"/>
                <a:gd name="T34" fmla="*/ 24 w 256"/>
                <a:gd name="T3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6" h="256">
                  <a:moveTo>
                    <a:pt x="0" y="12"/>
                  </a:moveTo>
                  <a:cubicBezTo>
                    <a:pt x="0" y="6"/>
                    <a:pt x="6" y="0"/>
                    <a:pt x="12" y="0"/>
                  </a:cubicBezTo>
                  <a:lnTo>
                    <a:pt x="244" y="0"/>
                  </a:lnTo>
                  <a:cubicBezTo>
                    <a:pt x="251" y="0"/>
                    <a:pt x="256" y="6"/>
                    <a:pt x="256" y="12"/>
                  </a:cubicBezTo>
                  <a:lnTo>
                    <a:pt x="256" y="244"/>
                  </a:lnTo>
                  <a:cubicBezTo>
                    <a:pt x="256" y="251"/>
                    <a:pt x="251" y="256"/>
                    <a:pt x="244" y="256"/>
                  </a:cubicBezTo>
                  <a:lnTo>
                    <a:pt x="12" y="256"/>
                  </a:lnTo>
                  <a:cubicBezTo>
                    <a:pt x="6" y="256"/>
                    <a:pt x="0" y="251"/>
                    <a:pt x="0" y="244"/>
                  </a:cubicBezTo>
                  <a:lnTo>
                    <a:pt x="0" y="12"/>
                  </a:lnTo>
                  <a:close/>
                  <a:moveTo>
                    <a:pt x="24" y="244"/>
                  </a:moveTo>
                  <a:lnTo>
                    <a:pt x="12" y="232"/>
                  </a:lnTo>
                  <a:lnTo>
                    <a:pt x="244" y="232"/>
                  </a:lnTo>
                  <a:lnTo>
                    <a:pt x="232" y="244"/>
                  </a:lnTo>
                  <a:lnTo>
                    <a:pt x="232" y="12"/>
                  </a:lnTo>
                  <a:lnTo>
                    <a:pt x="244" y="24"/>
                  </a:lnTo>
                  <a:lnTo>
                    <a:pt x="12" y="24"/>
                  </a:lnTo>
                  <a:lnTo>
                    <a:pt x="24" y="12"/>
                  </a:lnTo>
                  <a:lnTo>
                    <a:pt x="24" y="244"/>
                  </a:lnTo>
                  <a:close/>
                </a:path>
              </a:pathLst>
            </a:custGeom>
            <a:solidFill>
              <a:srgbClr val="93CDDD"/>
            </a:solidFill>
            <a:ln w="0" cap="flat">
              <a:solidFill>
                <a:srgbClr val="93CDDD"/>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36" name="Rectangle 90"/>
            <p:cNvSpPr>
              <a:spLocks noChangeArrowheads="1"/>
            </p:cNvSpPr>
            <p:nvPr/>
          </p:nvSpPr>
          <p:spPr bwMode="auto">
            <a:xfrm>
              <a:off x="1100" y="3745"/>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37" name="Rectangle 91"/>
            <p:cNvSpPr>
              <a:spLocks noChangeArrowheads="1"/>
            </p:cNvSpPr>
            <p:nvPr/>
          </p:nvSpPr>
          <p:spPr bwMode="auto">
            <a:xfrm>
              <a:off x="2164" y="3741"/>
              <a:ext cx="58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60.4</a:t>
              </a:r>
              <a:r>
                <a:rPr kumimoji="0" lang="en-US"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	</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38" name="Rectangle 92"/>
            <p:cNvSpPr>
              <a:spLocks noChangeArrowheads="1"/>
            </p:cNvSpPr>
            <p:nvPr/>
          </p:nvSpPr>
          <p:spPr bwMode="auto">
            <a:xfrm>
              <a:off x="3224" y="3758"/>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67.5</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39" name="Rectangle 93"/>
            <p:cNvSpPr>
              <a:spLocks noChangeArrowheads="1"/>
            </p:cNvSpPr>
            <p:nvPr/>
          </p:nvSpPr>
          <p:spPr bwMode="auto">
            <a:xfrm>
              <a:off x="3825" y="4598"/>
              <a:ext cx="6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40" name="Rectangle 94"/>
            <p:cNvSpPr>
              <a:spLocks noChangeArrowheads="1"/>
            </p:cNvSpPr>
            <p:nvPr/>
          </p:nvSpPr>
          <p:spPr bwMode="auto">
            <a:xfrm>
              <a:off x="3825" y="4483"/>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41" name="Rectangle 95"/>
            <p:cNvSpPr>
              <a:spLocks noChangeArrowheads="1"/>
            </p:cNvSpPr>
            <p:nvPr/>
          </p:nvSpPr>
          <p:spPr bwMode="auto">
            <a:xfrm>
              <a:off x="3825" y="4367"/>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42" name="Rectangle 96"/>
            <p:cNvSpPr>
              <a:spLocks noChangeArrowheads="1"/>
            </p:cNvSpPr>
            <p:nvPr/>
          </p:nvSpPr>
          <p:spPr bwMode="auto">
            <a:xfrm>
              <a:off x="3825" y="4252"/>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43" name="Rectangle 97"/>
            <p:cNvSpPr>
              <a:spLocks noChangeArrowheads="1"/>
            </p:cNvSpPr>
            <p:nvPr/>
          </p:nvSpPr>
          <p:spPr bwMode="auto">
            <a:xfrm>
              <a:off x="3825" y="4136"/>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44" name="Rectangle 98"/>
            <p:cNvSpPr>
              <a:spLocks noChangeArrowheads="1"/>
            </p:cNvSpPr>
            <p:nvPr/>
          </p:nvSpPr>
          <p:spPr bwMode="auto">
            <a:xfrm>
              <a:off x="3825" y="4021"/>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45" name="Rectangle 99"/>
            <p:cNvSpPr>
              <a:spLocks noChangeArrowheads="1"/>
            </p:cNvSpPr>
            <p:nvPr/>
          </p:nvSpPr>
          <p:spPr bwMode="auto">
            <a:xfrm>
              <a:off x="3825" y="3905"/>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46" name="Rectangle 100"/>
            <p:cNvSpPr>
              <a:spLocks noChangeArrowheads="1"/>
            </p:cNvSpPr>
            <p:nvPr/>
          </p:nvSpPr>
          <p:spPr bwMode="auto">
            <a:xfrm>
              <a:off x="3825" y="3790"/>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47" name="Rectangle 101"/>
            <p:cNvSpPr>
              <a:spLocks noChangeArrowheads="1"/>
            </p:cNvSpPr>
            <p:nvPr/>
          </p:nvSpPr>
          <p:spPr bwMode="auto">
            <a:xfrm>
              <a:off x="3825" y="3674"/>
              <a:ext cx="8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4348" name="Rectangle 102"/>
            <p:cNvSpPr>
              <a:spLocks noChangeArrowheads="1"/>
            </p:cNvSpPr>
            <p:nvPr/>
          </p:nvSpPr>
          <p:spPr bwMode="auto">
            <a:xfrm>
              <a:off x="546" y="4598"/>
              <a:ext cx="44"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49" name="Rectangle 103"/>
            <p:cNvSpPr>
              <a:spLocks noChangeArrowheads="1"/>
            </p:cNvSpPr>
            <p:nvPr/>
          </p:nvSpPr>
          <p:spPr bwMode="auto">
            <a:xfrm>
              <a:off x="385" y="4466"/>
              <a:ext cx="21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50" name="Rectangle 104"/>
            <p:cNvSpPr>
              <a:spLocks noChangeArrowheads="1"/>
            </p:cNvSpPr>
            <p:nvPr/>
          </p:nvSpPr>
          <p:spPr bwMode="auto">
            <a:xfrm>
              <a:off x="385" y="4334"/>
              <a:ext cx="21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51" name="Rectangle 105"/>
            <p:cNvSpPr>
              <a:spLocks noChangeArrowheads="1"/>
            </p:cNvSpPr>
            <p:nvPr/>
          </p:nvSpPr>
          <p:spPr bwMode="auto">
            <a:xfrm>
              <a:off x="385" y="4202"/>
              <a:ext cx="21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52" name="Rectangle 106"/>
            <p:cNvSpPr>
              <a:spLocks noChangeArrowheads="1"/>
            </p:cNvSpPr>
            <p:nvPr/>
          </p:nvSpPr>
          <p:spPr bwMode="auto">
            <a:xfrm>
              <a:off x="385" y="4070"/>
              <a:ext cx="21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53" name="Rectangle 107"/>
            <p:cNvSpPr>
              <a:spLocks noChangeArrowheads="1"/>
            </p:cNvSpPr>
            <p:nvPr/>
          </p:nvSpPr>
          <p:spPr bwMode="auto">
            <a:xfrm>
              <a:off x="385" y="3938"/>
              <a:ext cx="21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54" name="Rectangle 108"/>
            <p:cNvSpPr>
              <a:spLocks noChangeArrowheads="1"/>
            </p:cNvSpPr>
            <p:nvPr/>
          </p:nvSpPr>
          <p:spPr bwMode="auto">
            <a:xfrm>
              <a:off x="385" y="3806"/>
              <a:ext cx="21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55" name="Rectangle 109"/>
            <p:cNvSpPr>
              <a:spLocks noChangeArrowheads="1"/>
            </p:cNvSpPr>
            <p:nvPr/>
          </p:nvSpPr>
          <p:spPr bwMode="auto">
            <a:xfrm>
              <a:off x="385" y="3674"/>
              <a:ext cx="215"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7,000,000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56" name="Rectangle 110"/>
            <p:cNvSpPr>
              <a:spLocks noChangeArrowheads="1"/>
            </p:cNvSpPr>
            <p:nvPr/>
          </p:nvSpPr>
          <p:spPr bwMode="auto">
            <a:xfrm>
              <a:off x="1034" y="4655"/>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57" name="Rectangle 111"/>
            <p:cNvSpPr>
              <a:spLocks noChangeArrowheads="1"/>
            </p:cNvSpPr>
            <p:nvPr/>
          </p:nvSpPr>
          <p:spPr bwMode="auto">
            <a:xfrm>
              <a:off x="1124" y="4655"/>
              <a:ext cx="6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58" name="Rectangle 112"/>
            <p:cNvSpPr>
              <a:spLocks noChangeArrowheads="1"/>
            </p:cNvSpPr>
            <p:nvPr/>
          </p:nvSpPr>
          <p:spPr bwMode="auto">
            <a:xfrm>
              <a:off x="1169" y="4655"/>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59" name="Rectangle 113"/>
            <p:cNvSpPr>
              <a:spLocks noChangeArrowheads="1"/>
            </p:cNvSpPr>
            <p:nvPr/>
          </p:nvSpPr>
          <p:spPr bwMode="auto">
            <a:xfrm>
              <a:off x="2092" y="4655"/>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60" name="Rectangle 114"/>
            <p:cNvSpPr>
              <a:spLocks noChangeArrowheads="1"/>
            </p:cNvSpPr>
            <p:nvPr/>
          </p:nvSpPr>
          <p:spPr bwMode="auto">
            <a:xfrm>
              <a:off x="2181" y="4655"/>
              <a:ext cx="6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61" name="Rectangle 115"/>
            <p:cNvSpPr>
              <a:spLocks noChangeArrowheads="1"/>
            </p:cNvSpPr>
            <p:nvPr/>
          </p:nvSpPr>
          <p:spPr bwMode="auto">
            <a:xfrm>
              <a:off x="2226" y="4655"/>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62" name="Rectangle 116"/>
            <p:cNvSpPr>
              <a:spLocks noChangeArrowheads="1"/>
            </p:cNvSpPr>
            <p:nvPr/>
          </p:nvSpPr>
          <p:spPr bwMode="auto">
            <a:xfrm>
              <a:off x="3149" y="4655"/>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63" name="Rectangle 117"/>
            <p:cNvSpPr>
              <a:spLocks noChangeArrowheads="1"/>
            </p:cNvSpPr>
            <p:nvPr/>
          </p:nvSpPr>
          <p:spPr bwMode="auto">
            <a:xfrm>
              <a:off x="3238" y="4655"/>
              <a:ext cx="6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4364" name="Rectangle 118"/>
            <p:cNvSpPr>
              <a:spLocks noChangeArrowheads="1"/>
            </p:cNvSpPr>
            <p:nvPr/>
          </p:nvSpPr>
          <p:spPr bwMode="auto">
            <a:xfrm>
              <a:off x="3284" y="4655"/>
              <a:ext cx="6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65" name="Rectangle 119"/>
            <p:cNvSpPr>
              <a:spLocks noChangeArrowheads="1"/>
            </p:cNvSpPr>
            <p:nvPr/>
          </p:nvSpPr>
          <p:spPr bwMode="auto">
            <a:xfrm>
              <a:off x="3732" y="3532"/>
              <a:ext cx="20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66" name="Rectangle 120"/>
            <p:cNvSpPr>
              <a:spLocks noChangeArrowheads="1"/>
            </p:cNvSpPr>
            <p:nvPr/>
          </p:nvSpPr>
          <p:spPr bwMode="auto">
            <a:xfrm>
              <a:off x="3793" y="3591"/>
              <a:ext cx="164"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普及率（％）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67" name="Rectangle 121"/>
            <p:cNvSpPr>
              <a:spLocks noChangeArrowheads="1"/>
            </p:cNvSpPr>
            <p:nvPr/>
          </p:nvSpPr>
          <p:spPr bwMode="auto">
            <a:xfrm>
              <a:off x="300" y="3529"/>
              <a:ext cx="189"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薬剤数量（数）</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68" name="Freeform 122"/>
            <p:cNvSpPr>
              <a:spLocks noEditPoints="1"/>
            </p:cNvSpPr>
            <p:nvPr/>
          </p:nvSpPr>
          <p:spPr bwMode="auto">
            <a:xfrm>
              <a:off x="651" y="3382"/>
              <a:ext cx="3048" cy="204"/>
            </a:xfrm>
            <a:custGeom>
              <a:avLst/>
              <a:gdLst>
                <a:gd name="T0" fmla="*/ 0 w 22656"/>
                <a:gd name="T1" fmla="*/ 12 h 1488"/>
                <a:gd name="T2" fmla="*/ 12 w 22656"/>
                <a:gd name="T3" fmla="*/ 0 h 1488"/>
                <a:gd name="T4" fmla="*/ 22644 w 22656"/>
                <a:gd name="T5" fmla="*/ 0 h 1488"/>
                <a:gd name="T6" fmla="*/ 22656 w 22656"/>
                <a:gd name="T7" fmla="*/ 12 h 1488"/>
                <a:gd name="T8" fmla="*/ 22656 w 22656"/>
                <a:gd name="T9" fmla="*/ 1476 h 1488"/>
                <a:gd name="T10" fmla="*/ 22644 w 22656"/>
                <a:gd name="T11" fmla="*/ 1488 h 1488"/>
                <a:gd name="T12" fmla="*/ 12 w 22656"/>
                <a:gd name="T13" fmla="*/ 1488 h 1488"/>
                <a:gd name="T14" fmla="*/ 0 w 22656"/>
                <a:gd name="T15" fmla="*/ 1476 h 1488"/>
                <a:gd name="T16" fmla="*/ 0 w 22656"/>
                <a:gd name="T17" fmla="*/ 12 h 1488"/>
                <a:gd name="T18" fmla="*/ 24 w 22656"/>
                <a:gd name="T19" fmla="*/ 1476 h 1488"/>
                <a:gd name="T20" fmla="*/ 12 w 22656"/>
                <a:gd name="T21" fmla="*/ 1464 h 1488"/>
                <a:gd name="T22" fmla="*/ 22644 w 22656"/>
                <a:gd name="T23" fmla="*/ 1464 h 1488"/>
                <a:gd name="T24" fmla="*/ 22632 w 22656"/>
                <a:gd name="T25" fmla="*/ 1476 h 1488"/>
                <a:gd name="T26" fmla="*/ 22632 w 22656"/>
                <a:gd name="T27" fmla="*/ 12 h 1488"/>
                <a:gd name="T28" fmla="*/ 22644 w 22656"/>
                <a:gd name="T29" fmla="*/ 24 h 1488"/>
                <a:gd name="T30" fmla="*/ 12 w 22656"/>
                <a:gd name="T31" fmla="*/ 24 h 1488"/>
                <a:gd name="T32" fmla="*/ 24 w 22656"/>
                <a:gd name="T33" fmla="*/ 12 h 1488"/>
                <a:gd name="T34" fmla="*/ 24 w 22656"/>
                <a:gd name="T35" fmla="*/ 1476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656" h="1488">
                  <a:moveTo>
                    <a:pt x="0" y="12"/>
                  </a:moveTo>
                  <a:cubicBezTo>
                    <a:pt x="0" y="6"/>
                    <a:pt x="6" y="0"/>
                    <a:pt x="12" y="0"/>
                  </a:cubicBezTo>
                  <a:lnTo>
                    <a:pt x="22644" y="0"/>
                  </a:lnTo>
                  <a:cubicBezTo>
                    <a:pt x="22651" y="0"/>
                    <a:pt x="22656" y="6"/>
                    <a:pt x="22656" y="12"/>
                  </a:cubicBezTo>
                  <a:lnTo>
                    <a:pt x="22656" y="1476"/>
                  </a:lnTo>
                  <a:cubicBezTo>
                    <a:pt x="22656" y="1483"/>
                    <a:pt x="22651" y="1488"/>
                    <a:pt x="22644" y="1488"/>
                  </a:cubicBezTo>
                  <a:lnTo>
                    <a:pt x="12" y="1488"/>
                  </a:lnTo>
                  <a:cubicBezTo>
                    <a:pt x="6" y="1488"/>
                    <a:pt x="0" y="1483"/>
                    <a:pt x="0" y="1476"/>
                  </a:cubicBezTo>
                  <a:lnTo>
                    <a:pt x="0" y="12"/>
                  </a:lnTo>
                  <a:close/>
                  <a:moveTo>
                    <a:pt x="24" y="1476"/>
                  </a:moveTo>
                  <a:lnTo>
                    <a:pt x="12" y="1464"/>
                  </a:lnTo>
                  <a:lnTo>
                    <a:pt x="22644" y="1464"/>
                  </a:lnTo>
                  <a:lnTo>
                    <a:pt x="22632" y="1476"/>
                  </a:lnTo>
                  <a:lnTo>
                    <a:pt x="22632" y="12"/>
                  </a:lnTo>
                  <a:lnTo>
                    <a:pt x="22644" y="24"/>
                  </a:lnTo>
                  <a:lnTo>
                    <a:pt x="12" y="24"/>
                  </a:lnTo>
                  <a:lnTo>
                    <a:pt x="24" y="12"/>
                  </a:lnTo>
                  <a:lnTo>
                    <a:pt x="24" y="1476"/>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69" name="Rectangle 123"/>
            <p:cNvSpPr>
              <a:spLocks noChangeArrowheads="1"/>
            </p:cNvSpPr>
            <p:nvPr/>
          </p:nvSpPr>
          <p:spPr bwMode="auto">
            <a:xfrm>
              <a:off x="819" y="3424"/>
              <a:ext cx="86" cy="20"/>
            </a:xfrm>
            <a:prstGeom prst="rect">
              <a:avLst/>
            </a:prstGeom>
            <a:solidFill>
              <a:schemeClr val="accent6">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70" name="Rectangle 124"/>
            <p:cNvSpPr>
              <a:spLocks noChangeArrowheads="1"/>
            </p:cNvSpPr>
            <p:nvPr/>
          </p:nvSpPr>
          <p:spPr bwMode="auto">
            <a:xfrm>
              <a:off x="914" y="3413"/>
              <a:ext cx="593"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先発品薬剤数量のうちジェネリック医薬品が存在する数量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71" name="Rectangle 125"/>
            <p:cNvSpPr>
              <a:spLocks noChangeArrowheads="1"/>
            </p:cNvSpPr>
            <p:nvPr/>
          </p:nvSpPr>
          <p:spPr bwMode="auto">
            <a:xfrm>
              <a:off x="2341" y="3424"/>
              <a:ext cx="86" cy="20"/>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72" name="Rectangle 126"/>
            <p:cNvSpPr>
              <a:spLocks noChangeArrowheads="1"/>
            </p:cNvSpPr>
            <p:nvPr/>
          </p:nvSpPr>
          <p:spPr bwMode="auto">
            <a:xfrm>
              <a:off x="2437" y="3413"/>
              <a:ext cx="617"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先発品薬剤数量のうちジェネリック医薬品が存在しない数量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73" name="Rectangle 127"/>
            <p:cNvSpPr>
              <a:spLocks noChangeArrowheads="1"/>
            </p:cNvSpPr>
            <p:nvPr/>
          </p:nvSpPr>
          <p:spPr bwMode="auto">
            <a:xfrm>
              <a:off x="819" y="3524"/>
              <a:ext cx="86" cy="20"/>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74" name="Rectangle 128"/>
            <p:cNvSpPr>
              <a:spLocks noChangeArrowheads="1"/>
            </p:cNvSpPr>
            <p:nvPr/>
          </p:nvSpPr>
          <p:spPr bwMode="auto">
            <a:xfrm>
              <a:off x="914" y="3512"/>
              <a:ext cx="268"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ジェネリック医薬品薬剤数量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75" name="Freeform 129"/>
            <p:cNvSpPr>
              <a:spLocks/>
            </p:cNvSpPr>
            <p:nvPr/>
          </p:nvSpPr>
          <p:spPr bwMode="auto">
            <a:xfrm>
              <a:off x="2336" y="3529"/>
              <a:ext cx="96" cy="10"/>
            </a:xfrm>
            <a:custGeom>
              <a:avLst/>
              <a:gdLst>
                <a:gd name="T0" fmla="*/ 72 w 1424"/>
                <a:gd name="T1" fmla="*/ 0 h 144"/>
                <a:gd name="T2" fmla="*/ 1352 w 1424"/>
                <a:gd name="T3" fmla="*/ 0 h 144"/>
                <a:gd name="T4" fmla="*/ 1424 w 1424"/>
                <a:gd name="T5" fmla="*/ 72 h 144"/>
                <a:gd name="T6" fmla="*/ 1352 w 1424"/>
                <a:gd name="T7" fmla="*/ 144 h 144"/>
                <a:gd name="T8" fmla="*/ 72 w 1424"/>
                <a:gd name="T9" fmla="*/ 144 h 144"/>
                <a:gd name="T10" fmla="*/ 0 w 1424"/>
                <a:gd name="T11" fmla="*/ 72 h 144"/>
                <a:gd name="T12" fmla="*/ 72 w 142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24" h="144">
                  <a:moveTo>
                    <a:pt x="72" y="0"/>
                  </a:moveTo>
                  <a:lnTo>
                    <a:pt x="1352" y="0"/>
                  </a:lnTo>
                  <a:cubicBezTo>
                    <a:pt x="1392" y="0"/>
                    <a:pt x="1424" y="33"/>
                    <a:pt x="1424" y="72"/>
                  </a:cubicBezTo>
                  <a:cubicBezTo>
                    <a:pt x="1424" y="112"/>
                    <a:pt x="1392" y="144"/>
                    <a:pt x="1352" y="144"/>
                  </a:cubicBezTo>
                  <a:lnTo>
                    <a:pt x="72" y="144"/>
                  </a:lnTo>
                  <a:cubicBezTo>
                    <a:pt x="33" y="144"/>
                    <a:pt x="0" y="112"/>
                    <a:pt x="0" y="72"/>
                  </a:cubicBezTo>
                  <a:cubicBezTo>
                    <a:pt x="0" y="33"/>
                    <a:pt x="33" y="0"/>
                    <a:pt x="72" y="0"/>
                  </a:cubicBezTo>
                  <a:close/>
                </a:path>
              </a:pathLst>
            </a:custGeom>
            <a:solidFill>
              <a:srgbClr val="93CDDD"/>
            </a:solidFill>
            <a:ln w="1588" cap="flat">
              <a:solidFill>
                <a:srgbClr val="93CDDD"/>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76" name="Rectangle 130"/>
            <p:cNvSpPr>
              <a:spLocks noChangeArrowheads="1"/>
            </p:cNvSpPr>
            <p:nvPr/>
          </p:nvSpPr>
          <p:spPr bwMode="auto">
            <a:xfrm>
              <a:off x="2371" y="3521"/>
              <a:ext cx="27" cy="27"/>
            </a:xfrm>
            <a:prstGeom prst="rect">
              <a:avLst/>
            </a:prstGeom>
            <a:solidFill>
              <a:srgbClr val="93C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77" name="Freeform 131"/>
            <p:cNvSpPr>
              <a:spLocks noEditPoints="1"/>
            </p:cNvSpPr>
            <p:nvPr/>
          </p:nvSpPr>
          <p:spPr bwMode="auto">
            <a:xfrm>
              <a:off x="2369" y="3519"/>
              <a:ext cx="30" cy="31"/>
            </a:xfrm>
            <a:custGeom>
              <a:avLst/>
              <a:gdLst>
                <a:gd name="T0" fmla="*/ 0 w 448"/>
                <a:gd name="T1" fmla="*/ 24 h 448"/>
                <a:gd name="T2" fmla="*/ 24 w 448"/>
                <a:gd name="T3" fmla="*/ 0 h 448"/>
                <a:gd name="T4" fmla="*/ 424 w 448"/>
                <a:gd name="T5" fmla="*/ 0 h 448"/>
                <a:gd name="T6" fmla="*/ 448 w 448"/>
                <a:gd name="T7" fmla="*/ 24 h 448"/>
                <a:gd name="T8" fmla="*/ 448 w 448"/>
                <a:gd name="T9" fmla="*/ 424 h 448"/>
                <a:gd name="T10" fmla="*/ 424 w 448"/>
                <a:gd name="T11" fmla="*/ 448 h 448"/>
                <a:gd name="T12" fmla="*/ 24 w 448"/>
                <a:gd name="T13" fmla="*/ 448 h 448"/>
                <a:gd name="T14" fmla="*/ 0 w 448"/>
                <a:gd name="T15" fmla="*/ 424 h 448"/>
                <a:gd name="T16" fmla="*/ 0 w 448"/>
                <a:gd name="T17" fmla="*/ 24 h 448"/>
                <a:gd name="T18" fmla="*/ 48 w 448"/>
                <a:gd name="T19" fmla="*/ 424 h 448"/>
                <a:gd name="T20" fmla="*/ 24 w 448"/>
                <a:gd name="T21" fmla="*/ 400 h 448"/>
                <a:gd name="T22" fmla="*/ 424 w 448"/>
                <a:gd name="T23" fmla="*/ 400 h 448"/>
                <a:gd name="T24" fmla="*/ 400 w 448"/>
                <a:gd name="T25" fmla="*/ 424 h 448"/>
                <a:gd name="T26" fmla="*/ 400 w 448"/>
                <a:gd name="T27" fmla="*/ 24 h 448"/>
                <a:gd name="T28" fmla="*/ 424 w 448"/>
                <a:gd name="T29" fmla="*/ 48 h 448"/>
                <a:gd name="T30" fmla="*/ 24 w 448"/>
                <a:gd name="T31" fmla="*/ 48 h 448"/>
                <a:gd name="T32" fmla="*/ 48 w 448"/>
                <a:gd name="T33" fmla="*/ 24 h 448"/>
                <a:gd name="T34" fmla="*/ 48 w 448"/>
                <a:gd name="T35" fmla="*/ 42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8" h="448">
                  <a:moveTo>
                    <a:pt x="0" y="24"/>
                  </a:moveTo>
                  <a:cubicBezTo>
                    <a:pt x="0" y="11"/>
                    <a:pt x="11" y="0"/>
                    <a:pt x="24" y="0"/>
                  </a:cubicBezTo>
                  <a:lnTo>
                    <a:pt x="424" y="0"/>
                  </a:lnTo>
                  <a:cubicBezTo>
                    <a:pt x="438" y="0"/>
                    <a:pt x="448" y="11"/>
                    <a:pt x="448" y="24"/>
                  </a:cubicBezTo>
                  <a:lnTo>
                    <a:pt x="448" y="424"/>
                  </a:lnTo>
                  <a:cubicBezTo>
                    <a:pt x="448" y="438"/>
                    <a:pt x="438" y="448"/>
                    <a:pt x="424" y="448"/>
                  </a:cubicBezTo>
                  <a:lnTo>
                    <a:pt x="24" y="448"/>
                  </a:lnTo>
                  <a:cubicBezTo>
                    <a:pt x="11" y="448"/>
                    <a:pt x="0" y="438"/>
                    <a:pt x="0" y="424"/>
                  </a:cubicBezTo>
                  <a:lnTo>
                    <a:pt x="0" y="24"/>
                  </a:lnTo>
                  <a:close/>
                  <a:moveTo>
                    <a:pt x="48" y="424"/>
                  </a:moveTo>
                  <a:lnTo>
                    <a:pt x="24" y="400"/>
                  </a:lnTo>
                  <a:lnTo>
                    <a:pt x="424" y="400"/>
                  </a:lnTo>
                  <a:lnTo>
                    <a:pt x="400" y="424"/>
                  </a:lnTo>
                  <a:lnTo>
                    <a:pt x="400" y="24"/>
                  </a:lnTo>
                  <a:lnTo>
                    <a:pt x="424" y="48"/>
                  </a:lnTo>
                  <a:lnTo>
                    <a:pt x="24" y="48"/>
                  </a:lnTo>
                  <a:lnTo>
                    <a:pt x="48" y="24"/>
                  </a:lnTo>
                  <a:lnTo>
                    <a:pt x="48" y="424"/>
                  </a:lnTo>
                  <a:close/>
                </a:path>
              </a:pathLst>
            </a:custGeom>
            <a:solidFill>
              <a:srgbClr val="93CDDD"/>
            </a:solidFill>
            <a:ln w="1588" cap="flat">
              <a:solidFill>
                <a:srgbClr val="93CDDD"/>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378" name="Rectangle 132"/>
            <p:cNvSpPr>
              <a:spLocks noChangeArrowheads="1"/>
            </p:cNvSpPr>
            <p:nvPr/>
          </p:nvSpPr>
          <p:spPr bwMode="auto">
            <a:xfrm>
              <a:off x="2437" y="3512"/>
              <a:ext cx="386" cy="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6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ジェネリック医薬品普及率（薬剤数量）</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4379" name="Freeform 133"/>
            <p:cNvSpPr>
              <a:spLocks noEditPoints="1"/>
            </p:cNvSpPr>
            <p:nvPr/>
          </p:nvSpPr>
          <p:spPr bwMode="auto">
            <a:xfrm>
              <a:off x="240" y="3336"/>
              <a:ext cx="3855" cy="1580"/>
            </a:xfrm>
            <a:custGeom>
              <a:avLst/>
              <a:gdLst>
                <a:gd name="T0" fmla="*/ 0 w 28656"/>
                <a:gd name="T1" fmla="*/ 12 h 11556"/>
                <a:gd name="T2" fmla="*/ 12 w 28656"/>
                <a:gd name="T3" fmla="*/ 0 h 11556"/>
                <a:gd name="T4" fmla="*/ 28644 w 28656"/>
                <a:gd name="T5" fmla="*/ 0 h 11556"/>
                <a:gd name="T6" fmla="*/ 28656 w 28656"/>
                <a:gd name="T7" fmla="*/ 12 h 11556"/>
                <a:gd name="T8" fmla="*/ 28656 w 28656"/>
                <a:gd name="T9" fmla="*/ 11544 h 11556"/>
                <a:gd name="T10" fmla="*/ 28644 w 28656"/>
                <a:gd name="T11" fmla="*/ 11556 h 11556"/>
                <a:gd name="T12" fmla="*/ 12 w 28656"/>
                <a:gd name="T13" fmla="*/ 11556 h 11556"/>
                <a:gd name="T14" fmla="*/ 0 w 28656"/>
                <a:gd name="T15" fmla="*/ 11544 h 11556"/>
                <a:gd name="T16" fmla="*/ 0 w 28656"/>
                <a:gd name="T17" fmla="*/ 12 h 11556"/>
                <a:gd name="T18" fmla="*/ 24 w 28656"/>
                <a:gd name="T19" fmla="*/ 11544 h 11556"/>
                <a:gd name="T20" fmla="*/ 12 w 28656"/>
                <a:gd name="T21" fmla="*/ 11532 h 11556"/>
                <a:gd name="T22" fmla="*/ 28644 w 28656"/>
                <a:gd name="T23" fmla="*/ 11532 h 11556"/>
                <a:gd name="T24" fmla="*/ 28632 w 28656"/>
                <a:gd name="T25" fmla="*/ 11544 h 11556"/>
                <a:gd name="T26" fmla="*/ 28632 w 28656"/>
                <a:gd name="T27" fmla="*/ 12 h 11556"/>
                <a:gd name="T28" fmla="*/ 28644 w 28656"/>
                <a:gd name="T29" fmla="*/ 24 h 11556"/>
                <a:gd name="T30" fmla="*/ 12 w 28656"/>
                <a:gd name="T31" fmla="*/ 24 h 11556"/>
                <a:gd name="T32" fmla="*/ 24 w 28656"/>
                <a:gd name="T33" fmla="*/ 12 h 11556"/>
                <a:gd name="T34" fmla="*/ 24 w 28656"/>
                <a:gd name="T35" fmla="*/ 11544 h 1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656" h="11556">
                  <a:moveTo>
                    <a:pt x="0" y="12"/>
                  </a:moveTo>
                  <a:cubicBezTo>
                    <a:pt x="0" y="6"/>
                    <a:pt x="6" y="0"/>
                    <a:pt x="12" y="0"/>
                  </a:cubicBezTo>
                  <a:lnTo>
                    <a:pt x="28644" y="0"/>
                  </a:lnTo>
                  <a:cubicBezTo>
                    <a:pt x="28651" y="0"/>
                    <a:pt x="28656" y="6"/>
                    <a:pt x="28656" y="12"/>
                  </a:cubicBezTo>
                  <a:lnTo>
                    <a:pt x="28656" y="11544"/>
                  </a:lnTo>
                  <a:cubicBezTo>
                    <a:pt x="28656" y="11551"/>
                    <a:pt x="28651" y="11556"/>
                    <a:pt x="28644" y="11556"/>
                  </a:cubicBezTo>
                  <a:lnTo>
                    <a:pt x="12" y="11556"/>
                  </a:lnTo>
                  <a:cubicBezTo>
                    <a:pt x="6" y="11556"/>
                    <a:pt x="0" y="11551"/>
                    <a:pt x="0" y="11544"/>
                  </a:cubicBezTo>
                  <a:lnTo>
                    <a:pt x="0" y="12"/>
                  </a:lnTo>
                  <a:close/>
                  <a:moveTo>
                    <a:pt x="24" y="11544"/>
                  </a:moveTo>
                  <a:lnTo>
                    <a:pt x="12" y="11532"/>
                  </a:lnTo>
                  <a:lnTo>
                    <a:pt x="28644" y="11532"/>
                  </a:lnTo>
                  <a:lnTo>
                    <a:pt x="28632" y="11544"/>
                  </a:lnTo>
                  <a:lnTo>
                    <a:pt x="28632" y="12"/>
                  </a:lnTo>
                  <a:lnTo>
                    <a:pt x="28644" y="24"/>
                  </a:lnTo>
                  <a:lnTo>
                    <a:pt x="12" y="24"/>
                  </a:lnTo>
                  <a:lnTo>
                    <a:pt x="24" y="12"/>
                  </a:lnTo>
                  <a:lnTo>
                    <a:pt x="24" y="11544"/>
                  </a:lnTo>
                  <a:close/>
                </a:path>
              </a:pathLst>
            </a:custGeom>
            <a:solidFill>
              <a:srgbClr val="7F7F7F"/>
            </a:solidFill>
            <a:ln w="0" cap="flat">
              <a:solidFill>
                <a:srgbClr val="7F7F7F"/>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128154425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テキスト ボックス 19"/>
          <p:cNvSpPr txBox="1">
            <a:spLocks noChangeAspect="1"/>
          </p:cNvSpPr>
          <p:nvPr/>
        </p:nvSpPr>
        <p:spPr>
          <a:xfrm>
            <a:off x="381000" y="1798446"/>
            <a:ext cx="6120000" cy="276999"/>
          </a:xfrm>
          <a:prstGeom prst="rect">
            <a:avLst/>
          </a:prstGeom>
          <a:noFill/>
        </p:spPr>
        <p:txBody>
          <a:bodyPr wrap="square" lIns="0" rIns="0" rtlCol="0" anchor="ctr" anchorCtr="0">
            <a:spAutoFit/>
          </a:bodyPr>
          <a:lstStyle/>
          <a:p>
            <a:r>
              <a:rPr lang="ja-JP" altLang="en-US" sz="1200" dirty="0">
                <a:latin typeface="ＭＳ 明朝"/>
                <a:ea typeface="ＭＳ 明朝"/>
              </a:rPr>
              <a:t>薬剤処方状況別患者数</a:t>
            </a:r>
            <a:endParaRPr lang="en-US" altLang="ja-JP" sz="1200" dirty="0">
              <a:latin typeface="ＭＳ 明朝"/>
              <a:ea typeface="ＭＳ 明朝"/>
            </a:endParaRPr>
          </a:p>
        </p:txBody>
      </p: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47</a:t>
            </a:fld>
            <a:endParaRPr kumimoji="1" lang="ja-JP" altLang="en-US" dirty="0">
              <a:latin typeface="ＭＳ 明朝"/>
              <a:ea typeface="ＭＳ 明朝"/>
            </a:endParaRPr>
          </a:p>
        </p:txBody>
      </p:sp>
      <p:sp>
        <p:nvSpPr>
          <p:cNvPr id="9" name="正方形/長方形 8"/>
          <p:cNvSpPr>
            <a:spLocks noChangeAspect="1"/>
          </p:cNvSpPr>
          <p:nvPr/>
        </p:nvSpPr>
        <p:spPr>
          <a:xfrm>
            <a:off x="368660" y="190500"/>
            <a:ext cx="6132340" cy="1501644"/>
          </a:xfrm>
          <a:prstGeom prst="rect">
            <a:avLst/>
          </a:prstGeom>
        </p:spPr>
        <p:txBody>
          <a:bodyPr wrap="square" lIns="0">
            <a:noAutofit/>
          </a:bodyPr>
          <a:lstStyle/>
          <a:p>
            <a:pPr lvl="0" fontAlgn="base">
              <a:lnSpc>
                <a:spcPct val="125000"/>
              </a:lnSpc>
              <a:spcBef>
                <a:spcPct val="0"/>
              </a:spcBef>
              <a:spcAft>
                <a:spcPct val="0"/>
              </a:spcAft>
            </a:pPr>
            <a:r>
              <a:rPr lang="ja-JP" altLang="en-US" sz="1200" dirty="0">
                <a:latin typeface="ＭＳ 明朝"/>
                <a:ea typeface="ＭＳ 明朝"/>
                <a:cs typeface="Times New Roman" pitchFamily="18" charset="0"/>
              </a:rPr>
              <a:t>　次に、平成</a:t>
            </a:r>
            <a:r>
              <a:rPr lang="en-US" altLang="ja-JP" sz="1200" dirty="0">
                <a:latin typeface="ＭＳ 明朝"/>
                <a:ea typeface="ＭＳ 明朝"/>
                <a:cs typeface="Times New Roman" pitchFamily="18" charset="0"/>
              </a:rPr>
              <a:t>29</a:t>
            </a:r>
            <a:r>
              <a:rPr lang="ja-JP" altLang="en-US" sz="1200" dirty="0">
                <a:latin typeface="ＭＳ 明朝"/>
                <a:ea typeface="ＭＳ 明朝"/>
                <a:cs typeface="Times New Roman" pitchFamily="18" charset="0"/>
              </a:rPr>
              <a:t>年</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月診療分のレセプトで薬剤処方状況別の患者数を以下に示します。患者数は</a:t>
            </a:r>
            <a:r>
              <a:rPr lang="en-US" altLang="ja-JP" sz="1200" dirty="0">
                <a:latin typeface="ＭＳ 明朝"/>
                <a:ea typeface="ＭＳ 明朝"/>
                <a:cs typeface="Times New Roman" pitchFamily="18" charset="0"/>
              </a:rPr>
              <a:t>2,447</a:t>
            </a:r>
            <a:r>
              <a:rPr lang="ja-JP" altLang="en-US" sz="1200" dirty="0">
                <a:latin typeface="ＭＳ 明朝"/>
                <a:ea typeface="ＭＳ 明朝"/>
                <a:cs typeface="Times New Roman" pitchFamily="18" charset="0"/>
              </a:rPr>
              <a:t>人</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入院レセプトのみの患者は除く</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で、このうちひとつでもジェネリック医薬品に切り替え可能な先発品を含む処方をされている患者は</a:t>
            </a:r>
            <a:r>
              <a:rPr lang="en-US" altLang="ja-JP" sz="1200" dirty="0">
                <a:latin typeface="ＭＳ 明朝"/>
                <a:ea typeface="ＭＳ 明朝"/>
                <a:cs typeface="Times New Roman" pitchFamily="18" charset="0"/>
              </a:rPr>
              <a:t>1,335</a:t>
            </a:r>
            <a:r>
              <a:rPr lang="ja-JP" altLang="en-US" sz="1200" dirty="0">
                <a:latin typeface="ＭＳ 明朝"/>
                <a:ea typeface="ＭＳ 明朝"/>
                <a:cs typeface="Times New Roman" pitchFamily="18" charset="0"/>
              </a:rPr>
              <a:t>人で患者数全体の</a:t>
            </a:r>
            <a:r>
              <a:rPr lang="en-US" altLang="ja-JP" sz="1200" dirty="0">
                <a:latin typeface="ＭＳ 明朝"/>
                <a:ea typeface="ＭＳ 明朝"/>
                <a:cs typeface="Times New Roman" pitchFamily="18" charset="0"/>
              </a:rPr>
              <a:t>54.6</a:t>
            </a:r>
            <a:r>
              <a:rPr lang="ja-JP" altLang="en-US" sz="1200" dirty="0">
                <a:latin typeface="ＭＳ 明朝"/>
                <a:ea typeface="ＭＳ 明朝"/>
                <a:cs typeface="Times New Roman" pitchFamily="18" charset="0"/>
              </a:rPr>
              <a:t>　　　　</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％を</a:t>
            </a:r>
            <a:r>
              <a:rPr lang="ja-JP" altLang="en-US" sz="1200" dirty="0" smtClean="0">
                <a:latin typeface="ＭＳ 明朝"/>
                <a:ea typeface="ＭＳ 明朝"/>
                <a:cs typeface="Times New Roman" pitchFamily="18" charset="0"/>
              </a:rPr>
              <a:t>占めます。通知</a:t>
            </a:r>
            <a:r>
              <a:rPr lang="ja-JP" altLang="en-US" sz="1200" dirty="0">
                <a:latin typeface="ＭＳ 明朝"/>
                <a:ea typeface="ＭＳ 明朝"/>
                <a:cs typeface="Times New Roman" pitchFamily="18" charset="0"/>
              </a:rPr>
              <a:t>対象</a:t>
            </a:r>
            <a:r>
              <a:rPr lang="ja-JP" altLang="en-US" sz="1200" dirty="0" smtClean="0">
                <a:latin typeface="ＭＳ 明朝"/>
                <a:ea typeface="ＭＳ 明朝"/>
                <a:cs typeface="Times New Roman" pitchFamily="18" charset="0"/>
              </a:rPr>
              <a:t>薬剤を含む処方されている患者に絞り込むと</a:t>
            </a:r>
            <a:r>
              <a:rPr lang="en-US" altLang="ja-JP" sz="1200" dirty="0" smtClean="0">
                <a:latin typeface="ＭＳ 明朝"/>
                <a:ea typeface="ＭＳ 明朝"/>
                <a:cs typeface="Times New Roman" pitchFamily="18" charset="0"/>
              </a:rPr>
              <a:t>739</a:t>
            </a:r>
            <a:r>
              <a:rPr lang="ja-JP" altLang="en-US" sz="1200" dirty="0" smtClean="0">
                <a:latin typeface="ＭＳ 明朝"/>
                <a:ea typeface="ＭＳ 明朝"/>
                <a:cs typeface="Times New Roman" pitchFamily="18" charset="0"/>
              </a:rPr>
              <a:t>人となり、ジェネリック医</a:t>
            </a:r>
            <a:r>
              <a:rPr lang="ja-JP" altLang="en-US" sz="1200" dirty="0">
                <a:latin typeface="ＭＳ 明朝"/>
                <a:ea typeface="ＭＳ 明朝"/>
                <a:cs typeface="Times New Roman" pitchFamily="18" charset="0"/>
              </a:rPr>
              <a:t>薬品切り替え</a:t>
            </a:r>
            <a:r>
              <a:rPr lang="ja-JP" altLang="en-US" sz="1200" dirty="0" smtClean="0">
                <a:latin typeface="ＭＳ 明朝"/>
                <a:ea typeface="ＭＳ 明朝"/>
                <a:cs typeface="Times New Roman" pitchFamily="18" charset="0"/>
              </a:rPr>
              <a:t>可能</a:t>
            </a:r>
            <a:r>
              <a:rPr lang="ja-JP" altLang="en-US" sz="1200" dirty="0">
                <a:latin typeface="ＭＳ 明朝"/>
                <a:ea typeface="ＭＳ 明朝"/>
                <a:cs typeface="Times New Roman" pitchFamily="18" charset="0"/>
              </a:rPr>
              <a:t>な</a:t>
            </a:r>
            <a:r>
              <a:rPr lang="ja-JP" altLang="en-US" sz="1200" dirty="0" smtClean="0">
                <a:latin typeface="ＭＳ 明朝"/>
                <a:ea typeface="ＭＳ 明朝"/>
                <a:cs typeface="Times New Roman" pitchFamily="18" charset="0"/>
              </a:rPr>
              <a:t>患者が全体</a:t>
            </a:r>
            <a:r>
              <a:rPr lang="ja-JP" altLang="en-US" sz="1200" dirty="0">
                <a:latin typeface="ＭＳ 明朝"/>
                <a:ea typeface="ＭＳ 明朝"/>
                <a:cs typeface="Times New Roman" pitchFamily="18" charset="0"/>
              </a:rPr>
              <a:t>の</a:t>
            </a:r>
            <a:r>
              <a:rPr lang="en-US" altLang="ja-JP" sz="1200" dirty="0">
                <a:latin typeface="ＭＳ 明朝"/>
                <a:ea typeface="ＭＳ 明朝"/>
                <a:cs typeface="Times New Roman" pitchFamily="18" charset="0"/>
              </a:rPr>
              <a:t>30.2%</a:t>
            </a:r>
            <a:r>
              <a:rPr lang="ja-JP" altLang="en-US" sz="1200" dirty="0">
                <a:latin typeface="ＭＳ 明朝"/>
                <a:ea typeface="ＭＳ 明朝"/>
                <a:cs typeface="Times New Roman" pitchFamily="18" charset="0"/>
              </a:rPr>
              <a:t>となります。</a:t>
            </a:r>
            <a:endParaRPr lang="ja-JP" altLang="en-US" sz="1200" dirty="0">
              <a:latin typeface="ＭＳ 明朝"/>
              <a:ea typeface="ＭＳ 明朝"/>
              <a:cs typeface="ＭＳ Ｐゴシック" pitchFamily="50" charset="-128"/>
            </a:endParaRPr>
          </a:p>
        </p:txBody>
      </p:sp>
      <p:sp>
        <p:nvSpPr>
          <p:cNvPr id="15" name="Rectangle 4"/>
          <p:cNvSpPr>
            <a:spLocks noChangeArrowheads="1"/>
          </p:cNvSpPr>
          <p:nvPr/>
        </p:nvSpPr>
        <p:spPr bwMode="auto">
          <a:xfrm>
            <a:off x="381000" y="4991607"/>
            <a:ext cx="6120000" cy="852787"/>
          </a:xfrm>
          <a:prstGeom prst="rect">
            <a:avLst/>
          </a:prstGeom>
          <a:noFill/>
          <a:ln w="9525">
            <a:noFill/>
            <a:miter lim="800000"/>
            <a:headEnd/>
            <a:tailEnd/>
          </a:ln>
          <a:effectLst/>
        </p:spPr>
        <p:txBody>
          <a:bodyPr vert="horz" wrap="square" lIns="0" tIns="45720" rIns="0" bIns="45720" numCol="1" anchor="t" anchorCtr="0" compatLnSpc="1">
            <a:prstTxWarp prst="textNoShape">
              <a:avLst/>
            </a:prstTxWarp>
            <a:spAutoFit/>
          </a:bodyPr>
          <a:lstStyle/>
          <a:p>
            <a:pPr fontAlgn="base">
              <a:spcBef>
                <a:spcPct val="0"/>
              </a:spcBef>
              <a:spcAft>
                <a:spcPct val="0"/>
              </a:spcAft>
            </a:pPr>
            <a:r>
              <a:rPr lang="ja-JP" altLang="en-US" sz="800" b="1" dirty="0">
                <a:latin typeface="ＭＳ 明朝"/>
                <a:ea typeface="ＭＳ 明朝"/>
              </a:rPr>
              <a:t>データ化範囲</a:t>
            </a:r>
            <a:r>
              <a:rPr lang="en-US" altLang="ja-JP" sz="800" b="1" dirty="0">
                <a:latin typeface="ＭＳ 明朝"/>
                <a:ea typeface="ＭＳ 明朝"/>
              </a:rPr>
              <a:t>(</a:t>
            </a:r>
            <a:r>
              <a:rPr lang="ja-JP" altLang="en-US" sz="800" b="1" dirty="0">
                <a:latin typeface="ＭＳ 明朝"/>
                <a:ea typeface="ＭＳ 明朝"/>
              </a:rPr>
              <a:t>分析</a:t>
            </a:r>
            <a:r>
              <a:rPr lang="ja-JP" altLang="en-US" sz="800" b="1">
                <a:latin typeface="ＭＳ 明朝"/>
                <a:ea typeface="ＭＳ 明朝"/>
              </a:rPr>
              <a:t>対象</a:t>
            </a:r>
            <a:r>
              <a:rPr lang="en-US" altLang="ja-JP" sz="800" b="1">
                <a:latin typeface="ＭＳ 明朝"/>
                <a:ea typeface="ＭＳ 明朝"/>
              </a:rPr>
              <a:t>)…</a:t>
            </a:r>
            <a:r>
              <a:rPr lang="ja-JP" altLang="en-US" sz="800" b="1">
                <a:latin typeface="ＭＳ 明朝"/>
                <a:ea typeface="ＭＳ 明朝"/>
              </a:rPr>
              <a:t>入院外、調剤の電子レセプト。</a:t>
            </a:r>
            <a:endParaRPr lang="en-US" altLang="ja-JP" sz="800" b="1" dirty="0">
              <a:latin typeface="ＭＳ 明朝"/>
              <a:ea typeface="ＭＳ 明朝"/>
            </a:endParaRPr>
          </a:p>
          <a:p>
            <a:pPr fontAlgn="base">
              <a:spcBef>
                <a:spcPct val="0"/>
              </a:spcBef>
              <a:spcAft>
                <a:spcPct val="0"/>
              </a:spcAft>
            </a:pPr>
            <a:r>
              <a:rPr lang="ja-JP" altLang="en-US" sz="800" b="1" dirty="0">
                <a:latin typeface="ＭＳ 明朝"/>
                <a:ea typeface="ＭＳ 明朝"/>
              </a:rPr>
              <a:t>　　　　　　　　　　　　対象診療</a:t>
            </a:r>
            <a:r>
              <a:rPr lang="ja-JP" altLang="en-US" sz="800" b="1">
                <a:latin typeface="ＭＳ 明朝"/>
                <a:ea typeface="ＭＳ 明朝"/>
              </a:rPr>
              <a:t>年月は平成</a:t>
            </a:r>
            <a:r>
              <a:rPr lang="en-US" altLang="ja-JP" sz="800" b="1">
                <a:latin typeface="ＭＳ 明朝"/>
                <a:ea typeface="ＭＳ 明朝"/>
              </a:rPr>
              <a:t>29</a:t>
            </a:r>
            <a:r>
              <a:rPr lang="ja-JP" altLang="en-US" sz="800" b="1">
                <a:latin typeface="ＭＳ 明朝"/>
                <a:ea typeface="ＭＳ 明朝"/>
              </a:rPr>
              <a:t>年</a:t>
            </a:r>
            <a:r>
              <a:rPr lang="en-US" altLang="ja-JP" sz="800" b="1">
                <a:latin typeface="ＭＳ 明朝"/>
                <a:ea typeface="ＭＳ 明朝"/>
              </a:rPr>
              <a:t>3</a:t>
            </a:r>
            <a:r>
              <a:rPr lang="ja-JP" altLang="en-US" sz="800" b="1">
                <a:latin typeface="ＭＳ 明朝"/>
                <a:ea typeface="ＭＳ 明朝"/>
              </a:rPr>
              <a:t>月診療分</a:t>
            </a:r>
            <a:r>
              <a:rPr lang="en-US" altLang="ja-JP" sz="800" b="1" dirty="0">
                <a:latin typeface="ＭＳ 明朝"/>
                <a:ea typeface="ＭＳ 明朝"/>
              </a:rPr>
              <a:t>(1</a:t>
            </a:r>
            <a:r>
              <a:rPr lang="ja-JP" altLang="en-US" sz="800" b="1" dirty="0">
                <a:latin typeface="ＭＳ 明朝"/>
                <a:ea typeface="ＭＳ 明朝"/>
              </a:rPr>
              <a:t>カ月分</a:t>
            </a:r>
            <a:r>
              <a:rPr lang="en-US" altLang="ja-JP" sz="800" b="1" dirty="0">
                <a:latin typeface="ＭＳ 明朝"/>
                <a:ea typeface="ＭＳ 明朝"/>
              </a:rPr>
              <a:t>)</a:t>
            </a:r>
            <a:r>
              <a:rPr lang="ja-JP" altLang="en-US" sz="800" b="1" dirty="0" err="1">
                <a:latin typeface="ＭＳ 明朝"/>
                <a:ea typeface="ＭＳ 明朝"/>
              </a:rPr>
              <a:t>。</a:t>
            </a:r>
            <a:endParaRPr lang="en-US" altLang="ja-JP" sz="800" b="1" dirty="0">
              <a:latin typeface="ＭＳ 明朝" panose="02020609040205080304" pitchFamily="17" charset="-128"/>
              <a:ea typeface="ＭＳ 明朝" panose="02020609040205080304" pitchFamily="17" charset="-128"/>
            </a:endParaRPr>
          </a:p>
          <a:p>
            <a:r>
              <a:rPr lang="ja-JP" altLang="en-US" sz="800" b="1" dirty="0">
                <a:latin typeface="ＭＳ 明朝" panose="02020609040205080304" pitchFamily="17" charset="-128"/>
                <a:ea typeface="ＭＳ 明朝" panose="02020609040205080304" pitchFamily="17" charset="-128"/>
              </a:rPr>
              <a:t>資格確認日</a:t>
            </a:r>
            <a:r>
              <a:rPr lang="en-US" altLang="ja-JP" sz="800" b="1" dirty="0">
                <a:latin typeface="ＭＳ 明朝" panose="02020609040205080304" pitchFamily="17" charset="-128"/>
                <a:ea typeface="ＭＳ 明朝" panose="02020609040205080304" pitchFamily="17" charset="-128"/>
              </a:rPr>
              <a:t>…</a:t>
            </a:r>
            <a:r>
              <a:rPr lang="ja-JP" altLang="en-US" sz="800" b="1" dirty="0">
                <a:latin typeface="ＭＳ 明朝" panose="02020609040205080304" pitchFamily="17" charset="-128"/>
                <a:ea typeface="ＭＳ 明朝" panose="02020609040205080304" pitchFamily="17" charset="-128"/>
              </a:rPr>
              <a:t>各月、</a:t>
            </a:r>
            <a:r>
              <a:rPr lang="en-US" altLang="ja-JP" sz="800" b="1" dirty="0">
                <a:latin typeface="ＭＳ 明朝" panose="02020609040205080304" pitchFamily="17" charset="-128"/>
                <a:ea typeface="ＭＳ 明朝" panose="02020609040205080304" pitchFamily="17" charset="-128"/>
              </a:rPr>
              <a:t>1</a:t>
            </a:r>
            <a:r>
              <a:rPr lang="ja-JP" altLang="en-US" sz="800" b="1" dirty="0">
                <a:latin typeface="ＭＳ 明朝" panose="02020609040205080304" pitchFamily="17" charset="-128"/>
                <a:ea typeface="ＭＳ 明朝" panose="02020609040205080304" pitchFamily="17" charset="-128"/>
              </a:rPr>
              <a:t>日でも資格があれば分析対象としている。</a:t>
            </a:r>
            <a:endParaRPr lang="en-US" altLang="ja-JP" sz="800" b="1" dirty="0">
              <a:latin typeface="ＭＳ 明朝" panose="02020609040205080304" pitchFamily="17" charset="-128"/>
              <a:ea typeface="ＭＳ 明朝" panose="02020609040205080304" pitchFamily="17" charset="-128"/>
            </a:endParaRPr>
          </a:p>
          <a:p>
            <a:pPr fontAlgn="base">
              <a:spcBef>
                <a:spcPct val="0"/>
              </a:spcBef>
              <a:spcAft>
                <a:spcPct val="0"/>
              </a:spcAft>
            </a:pPr>
            <a:r>
              <a:rPr lang="en-US" altLang="ja-JP" sz="800" dirty="0">
                <a:latin typeface="ＭＳ 明朝"/>
                <a:ea typeface="ＭＳ 明朝"/>
              </a:rPr>
              <a:t>※</a:t>
            </a:r>
            <a:r>
              <a:rPr lang="ja-JP" altLang="en-US" sz="800" dirty="0">
                <a:latin typeface="ＭＳ 明朝"/>
                <a:ea typeface="ＭＳ 明朝"/>
              </a:rPr>
              <a:t>通知対象薬剤を含む処方をされている</a:t>
            </a:r>
            <a:r>
              <a:rPr lang="ja-JP" altLang="en-US" sz="800">
                <a:latin typeface="ＭＳ 明朝"/>
                <a:ea typeface="ＭＳ 明朝"/>
              </a:rPr>
              <a:t>患者</a:t>
            </a:r>
            <a:r>
              <a:rPr lang="en-US" altLang="ja-JP" sz="800">
                <a:latin typeface="ＭＳ 明朝"/>
                <a:ea typeface="ＭＳ 明朝"/>
              </a:rPr>
              <a:t>…</a:t>
            </a:r>
            <a:r>
              <a:rPr lang="ja-JP" altLang="en-US" sz="800">
                <a:latin typeface="ＭＳ 明朝"/>
                <a:ea typeface="ＭＳ 明朝"/>
              </a:rPr>
              <a:t>株式会社データホライゾン通知</a:t>
            </a:r>
            <a:r>
              <a:rPr lang="ja-JP" altLang="en-US" sz="800" dirty="0">
                <a:latin typeface="ＭＳ 明朝"/>
                <a:ea typeface="ＭＳ 明朝"/>
              </a:rPr>
              <a:t>対象薬剤基準による</a:t>
            </a:r>
            <a:r>
              <a:rPr lang="en-US" altLang="ja-JP" sz="800" dirty="0">
                <a:latin typeface="ＭＳ 明朝"/>
                <a:ea typeface="ＭＳ 明朝"/>
              </a:rPr>
              <a:t>(</a:t>
            </a:r>
            <a:r>
              <a:rPr lang="ja-JP" altLang="en-US" sz="800" dirty="0">
                <a:latin typeface="ＭＳ 明朝"/>
                <a:ea typeface="ＭＳ 明朝"/>
              </a:rPr>
              <a:t>ジェネリック医薬品が存在しても、入院、処置に使用した医薬品及び、がん･精神疾患･短期処方のものは含まない</a:t>
            </a:r>
            <a:r>
              <a:rPr lang="en-US" altLang="ja-JP" sz="800" dirty="0">
                <a:latin typeface="ＭＳ 明朝"/>
                <a:ea typeface="ＭＳ 明朝"/>
              </a:rPr>
              <a:t>)</a:t>
            </a:r>
            <a:r>
              <a:rPr lang="ja-JP" altLang="en-US" sz="800" dirty="0" err="1">
                <a:latin typeface="ＭＳ 明朝"/>
                <a:ea typeface="ＭＳ 明朝"/>
              </a:rPr>
              <a:t>。</a:t>
            </a:r>
            <a:endParaRPr lang="en-US" altLang="ja-JP" sz="800" dirty="0">
              <a:latin typeface="ＭＳ 明朝"/>
              <a:ea typeface="ＭＳ 明朝"/>
            </a:endParaRPr>
          </a:p>
          <a:p>
            <a:pPr lvl="0" fontAlgn="base">
              <a:spcBef>
                <a:spcPct val="0"/>
              </a:spcBef>
              <a:spcAft>
                <a:spcPct val="0"/>
              </a:spcAft>
            </a:pPr>
            <a:r>
              <a:rPr kumimoji="1" lang="en-US" altLang="ja-JP" sz="800" b="0" i="0" u="none" strike="noStrike" cap="none" normalizeH="0" baseline="0" dirty="0">
                <a:ln>
                  <a:noFill/>
                </a:ln>
                <a:solidFill>
                  <a:schemeClr val="tx1"/>
                </a:solidFill>
                <a:effectLst/>
                <a:latin typeface="ＭＳ 明朝"/>
                <a:ea typeface="ＭＳ 明朝"/>
                <a:cs typeface="ＭＳ Ｐゴシック" pitchFamily="50" charset="-128"/>
              </a:rPr>
              <a:t>※</a:t>
            </a:r>
            <a:r>
              <a:rPr kumimoji="1" lang="ja-JP" altLang="en-US" sz="800" b="0" i="0" u="none" strike="noStrike" cap="none" normalizeH="0" baseline="0" dirty="0">
                <a:ln>
                  <a:noFill/>
                </a:ln>
                <a:solidFill>
                  <a:schemeClr val="tx1"/>
                </a:solidFill>
                <a:effectLst/>
                <a:latin typeface="ＭＳ 明朝"/>
                <a:ea typeface="ＭＳ 明朝"/>
                <a:cs typeface="ＭＳ Ｐゴシック" pitchFamily="50" charset="-128"/>
              </a:rPr>
              <a:t>構成比</a:t>
            </a:r>
            <a:r>
              <a:rPr kumimoji="1" lang="en-US" altLang="ja-JP" sz="800" b="0" i="0" u="none" strike="noStrike" cap="none" normalizeH="0" baseline="0" dirty="0">
                <a:ln>
                  <a:noFill/>
                </a:ln>
                <a:solidFill>
                  <a:schemeClr val="tx1"/>
                </a:solidFill>
                <a:effectLst/>
                <a:latin typeface="ＭＳ 明朝"/>
                <a:ea typeface="ＭＳ 明朝"/>
                <a:cs typeface="ＭＳ Ｐゴシック" pitchFamily="50" charset="-128"/>
              </a:rPr>
              <a:t>…</a:t>
            </a:r>
            <a:r>
              <a:rPr kumimoji="1" lang="ja-JP" altLang="en-US" sz="800" b="0" i="0" u="none" strike="noStrike" cap="none" normalizeH="0" baseline="0" dirty="0">
                <a:ln>
                  <a:noFill/>
                </a:ln>
                <a:solidFill>
                  <a:schemeClr val="tx1"/>
                </a:solidFill>
                <a:effectLst/>
                <a:latin typeface="ＭＳ 明朝"/>
                <a:ea typeface="ＭＳ 明朝"/>
                <a:cs typeface="ＭＳ Ｐゴシック" pitchFamily="50" charset="-128"/>
              </a:rPr>
              <a:t>小数第</a:t>
            </a:r>
            <a:r>
              <a:rPr kumimoji="1" lang="en-US" altLang="ja-JP" sz="800" b="0" i="0" u="none" strike="noStrike" cap="none" normalizeH="0" baseline="0" dirty="0">
                <a:ln>
                  <a:noFill/>
                </a:ln>
                <a:solidFill>
                  <a:schemeClr val="tx1"/>
                </a:solidFill>
                <a:effectLst/>
                <a:latin typeface="ＭＳ 明朝"/>
                <a:ea typeface="ＭＳ 明朝"/>
                <a:cs typeface="ＭＳ Ｐゴシック" pitchFamily="50" charset="-128"/>
              </a:rPr>
              <a:t>2</a:t>
            </a:r>
            <a:r>
              <a:rPr kumimoji="1" lang="ja-JP" altLang="en-US" sz="800" b="0" i="0" u="none" strike="noStrike" cap="none" normalizeH="0" baseline="0" dirty="0">
                <a:ln>
                  <a:noFill/>
                </a:ln>
                <a:solidFill>
                  <a:schemeClr val="tx1"/>
                </a:solidFill>
                <a:effectLst/>
                <a:latin typeface="ＭＳ 明朝"/>
                <a:ea typeface="ＭＳ 明朝"/>
                <a:cs typeface="ＭＳ Ｐゴシック" pitchFamily="50" charset="-128"/>
              </a:rPr>
              <a:t>位で四捨五入しているため、合計が</a:t>
            </a:r>
            <a:r>
              <a:rPr kumimoji="1" lang="en-US" altLang="ja-JP" sz="800" b="0" i="0" u="none" strike="noStrike" cap="none" normalizeH="0" baseline="0" dirty="0">
                <a:ln>
                  <a:noFill/>
                </a:ln>
                <a:solidFill>
                  <a:schemeClr val="tx1"/>
                </a:solidFill>
                <a:effectLst/>
                <a:latin typeface="ＭＳ 明朝"/>
                <a:ea typeface="ＭＳ 明朝"/>
                <a:cs typeface="ＭＳ Ｐゴシック" pitchFamily="50" charset="-128"/>
              </a:rPr>
              <a:t>100%</a:t>
            </a:r>
            <a:r>
              <a:rPr kumimoji="1" lang="ja-JP" altLang="en-US" sz="800" b="0" i="0" u="none" strike="noStrike" cap="none" normalizeH="0" baseline="0" dirty="0">
                <a:ln>
                  <a:noFill/>
                </a:ln>
                <a:solidFill>
                  <a:schemeClr val="tx1"/>
                </a:solidFill>
                <a:effectLst/>
                <a:latin typeface="ＭＳ 明朝"/>
                <a:ea typeface="ＭＳ 明朝"/>
                <a:cs typeface="ＭＳ Ｐゴシック" pitchFamily="50" charset="-128"/>
              </a:rPr>
              <a:t>にならない場合がある。</a:t>
            </a:r>
          </a:p>
        </p:txBody>
      </p:sp>
      <p:grpSp>
        <p:nvGrpSpPr>
          <p:cNvPr id="2" name="Group 4"/>
          <p:cNvGrpSpPr>
            <a:grpSpLocks noChangeAspect="1"/>
          </p:cNvGrpSpPr>
          <p:nvPr/>
        </p:nvGrpSpPr>
        <p:grpSpPr bwMode="auto">
          <a:xfrm>
            <a:off x="367345" y="2036390"/>
            <a:ext cx="4464051" cy="2994026"/>
            <a:chOff x="240" y="1312"/>
            <a:chExt cx="2812" cy="1886"/>
          </a:xfrm>
        </p:grpSpPr>
        <p:sp>
          <p:nvSpPr>
            <p:cNvPr id="3" name="AutoShape 3"/>
            <p:cNvSpPr>
              <a:spLocks noChangeAspect="1" noChangeArrowheads="1" noTextEdit="1"/>
            </p:cNvSpPr>
            <p:nvPr/>
          </p:nvSpPr>
          <p:spPr bwMode="auto">
            <a:xfrm>
              <a:off x="240" y="1312"/>
              <a:ext cx="2796" cy="1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260" y="1362"/>
              <a:ext cx="2792" cy="18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 name="Freeform 6"/>
            <p:cNvSpPr>
              <a:spLocks/>
            </p:cNvSpPr>
            <p:nvPr/>
          </p:nvSpPr>
          <p:spPr bwMode="auto">
            <a:xfrm>
              <a:off x="1301" y="1608"/>
              <a:ext cx="909" cy="165"/>
            </a:xfrm>
            <a:custGeom>
              <a:avLst/>
              <a:gdLst>
                <a:gd name="T0" fmla="*/ 1 w 909"/>
                <a:gd name="T1" fmla="*/ 0 h 165"/>
                <a:gd name="T2" fmla="*/ 909 w 909"/>
                <a:gd name="T3" fmla="*/ 161 h 165"/>
                <a:gd name="T4" fmla="*/ 908 w 909"/>
                <a:gd name="T5" fmla="*/ 165 h 165"/>
                <a:gd name="T6" fmla="*/ 0 w 909"/>
                <a:gd name="T7" fmla="*/ 5 h 165"/>
                <a:gd name="T8" fmla="*/ 1 w 909"/>
                <a:gd name="T9" fmla="*/ 0 h 165"/>
              </a:gdLst>
              <a:ahLst/>
              <a:cxnLst>
                <a:cxn ang="0">
                  <a:pos x="T0" y="T1"/>
                </a:cxn>
                <a:cxn ang="0">
                  <a:pos x="T2" y="T3"/>
                </a:cxn>
                <a:cxn ang="0">
                  <a:pos x="T4" y="T5"/>
                </a:cxn>
                <a:cxn ang="0">
                  <a:pos x="T6" y="T7"/>
                </a:cxn>
                <a:cxn ang="0">
                  <a:pos x="T8" y="T9"/>
                </a:cxn>
              </a:cxnLst>
              <a:rect l="0" t="0" r="r" b="b"/>
              <a:pathLst>
                <a:path w="909" h="165">
                  <a:moveTo>
                    <a:pt x="1" y="0"/>
                  </a:moveTo>
                  <a:lnTo>
                    <a:pt x="909" y="161"/>
                  </a:lnTo>
                  <a:lnTo>
                    <a:pt x="908" y="165"/>
                  </a:lnTo>
                  <a:lnTo>
                    <a:pt x="0" y="5"/>
                  </a:lnTo>
                  <a:lnTo>
                    <a:pt x="1" y="0"/>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 name="Freeform 7"/>
            <p:cNvSpPr>
              <a:spLocks/>
            </p:cNvSpPr>
            <p:nvPr/>
          </p:nvSpPr>
          <p:spPr bwMode="auto">
            <a:xfrm>
              <a:off x="1301" y="2796"/>
              <a:ext cx="909" cy="166"/>
            </a:xfrm>
            <a:custGeom>
              <a:avLst/>
              <a:gdLst>
                <a:gd name="T0" fmla="*/ 0 w 909"/>
                <a:gd name="T1" fmla="*/ 161 h 166"/>
                <a:gd name="T2" fmla="*/ 908 w 909"/>
                <a:gd name="T3" fmla="*/ 0 h 166"/>
                <a:gd name="T4" fmla="*/ 909 w 909"/>
                <a:gd name="T5" fmla="*/ 5 h 166"/>
                <a:gd name="T6" fmla="*/ 1 w 909"/>
                <a:gd name="T7" fmla="*/ 166 h 166"/>
                <a:gd name="T8" fmla="*/ 0 w 909"/>
                <a:gd name="T9" fmla="*/ 161 h 166"/>
              </a:gdLst>
              <a:ahLst/>
              <a:cxnLst>
                <a:cxn ang="0">
                  <a:pos x="T0" y="T1"/>
                </a:cxn>
                <a:cxn ang="0">
                  <a:pos x="T2" y="T3"/>
                </a:cxn>
                <a:cxn ang="0">
                  <a:pos x="T4" y="T5"/>
                </a:cxn>
                <a:cxn ang="0">
                  <a:pos x="T6" y="T7"/>
                </a:cxn>
                <a:cxn ang="0">
                  <a:pos x="T8" y="T9"/>
                </a:cxn>
              </a:cxnLst>
              <a:rect l="0" t="0" r="r" b="b"/>
              <a:pathLst>
                <a:path w="909" h="166">
                  <a:moveTo>
                    <a:pt x="0" y="161"/>
                  </a:moveTo>
                  <a:lnTo>
                    <a:pt x="908" y="0"/>
                  </a:lnTo>
                  <a:lnTo>
                    <a:pt x="909" y="5"/>
                  </a:lnTo>
                  <a:lnTo>
                    <a:pt x="1" y="166"/>
                  </a:lnTo>
                  <a:lnTo>
                    <a:pt x="0" y="161"/>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 name="Freeform 8"/>
            <p:cNvSpPr>
              <a:spLocks/>
            </p:cNvSpPr>
            <p:nvPr/>
          </p:nvSpPr>
          <p:spPr bwMode="auto">
            <a:xfrm rot="496441">
              <a:off x="494" y="2231"/>
              <a:ext cx="645" cy="678"/>
            </a:xfrm>
            <a:custGeom>
              <a:avLst/>
              <a:gdLst>
                <a:gd name="T0" fmla="*/ 12499 w 12499"/>
                <a:gd name="T1" fmla="*/ 0 h 13129"/>
                <a:gd name="T2" fmla="*/ 0 w 12499"/>
                <a:gd name="T3" fmla="*/ 4443 h 13129"/>
                <a:gd name="T4" fmla="*/ 10606 w 12499"/>
                <a:gd name="T5" fmla="*/ 13129 h 13129"/>
                <a:gd name="T6" fmla="*/ 12499 w 12499"/>
                <a:gd name="T7" fmla="*/ 0 h 13129"/>
              </a:gdLst>
              <a:ahLst/>
              <a:cxnLst>
                <a:cxn ang="0">
                  <a:pos x="T0" y="T1"/>
                </a:cxn>
                <a:cxn ang="0">
                  <a:pos x="T2" y="T3"/>
                </a:cxn>
                <a:cxn ang="0">
                  <a:pos x="T4" y="T5"/>
                </a:cxn>
                <a:cxn ang="0">
                  <a:pos x="T6" y="T7"/>
                </a:cxn>
              </a:cxnLst>
              <a:rect l="0" t="0" r="r" b="b"/>
              <a:pathLst>
                <a:path w="12499" h="13129">
                  <a:moveTo>
                    <a:pt x="12499" y="0"/>
                  </a:moveTo>
                  <a:lnTo>
                    <a:pt x="0" y="4443"/>
                  </a:lnTo>
                  <a:cubicBezTo>
                    <a:pt x="1649" y="9082"/>
                    <a:pt x="5733" y="12427"/>
                    <a:pt x="10606" y="13129"/>
                  </a:cubicBezTo>
                  <a:lnTo>
                    <a:pt x="12499" y="0"/>
                  </a:lnTo>
                  <a:close/>
                </a:path>
              </a:pathLst>
            </a:custGeom>
            <a:solidFill>
              <a:srgbClr val="E26B0A"/>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 name="Rectangle 9"/>
            <p:cNvSpPr>
              <a:spLocks noChangeArrowheads="1"/>
            </p:cNvSpPr>
            <p:nvPr/>
          </p:nvSpPr>
          <p:spPr bwMode="auto">
            <a:xfrm>
              <a:off x="2209" y="1771"/>
              <a:ext cx="514" cy="569"/>
            </a:xfrm>
            <a:prstGeom prst="rect">
              <a:avLst/>
            </a:prstGeom>
            <a:solidFill>
              <a:srgbClr val="538D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Rectangle 10"/>
            <p:cNvSpPr>
              <a:spLocks noChangeArrowheads="1"/>
            </p:cNvSpPr>
            <p:nvPr/>
          </p:nvSpPr>
          <p:spPr bwMode="auto">
            <a:xfrm>
              <a:off x="2209" y="2340"/>
              <a:ext cx="514" cy="459"/>
            </a:xfrm>
            <a:prstGeom prst="rect">
              <a:avLst/>
            </a:prstGeom>
            <a:solidFill>
              <a:srgbClr val="F2DC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Freeform 11"/>
            <p:cNvSpPr>
              <a:spLocks/>
            </p:cNvSpPr>
            <p:nvPr/>
          </p:nvSpPr>
          <p:spPr bwMode="auto">
            <a:xfrm rot="490767">
              <a:off x="485" y="1551"/>
              <a:ext cx="732" cy="907"/>
            </a:xfrm>
            <a:custGeom>
              <a:avLst/>
              <a:gdLst>
                <a:gd name="T0" fmla="*/ 14174 w 14174"/>
                <a:gd name="T1" fmla="*/ 13128 h 17571"/>
                <a:gd name="T2" fmla="*/ 12281 w 14174"/>
                <a:gd name="T3" fmla="*/ 0 h 17571"/>
                <a:gd name="T4" fmla="*/ 1045 w 14174"/>
                <a:gd name="T5" fmla="*/ 15021 h 17571"/>
                <a:gd name="T6" fmla="*/ 1675 w 14174"/>
                <a:gd name="T7" fmla="*/ 17571 h 17571"/>
                <a:gd name="T8" fmla="*/ 14174 w 14174"/>
                <a:gd name="T9" fmla="*/ 13128 h 17571"/>
              </a:gdLst>
              <a:ahLst/>
              <a:cxnLst>
                <a:cxn ang="0">
                  <a:pos x="T0" y="T1"/>
                </a:cxn>
                <a:cxn ang="0">
                  <a:pos x="T2" y="T3"/>
                </a:cxn>
                <a:cxn ang="0">
                  <a:pos x="T4" y="T5"/>
                </a:cxn>
                <a:cxn ang="0">
                  <a:pos x="T6" y="T7"/>
                </a:cxn>
                <a:cxn ang="0">
                  <a:pos x="T8" y="T9"/>
                </a:cxn>
              </a:cxnLst>
              <a:rect l="0" t="0" r="r" b="b"/>
              <a:pathLst>
                <a:path w="14174" h="17571">
                  <a:moveTo>
                    <a:pt x="14174" y="13128"/>
                  </a:moveTo>
                  <a:lnTo>
                    <a:pt x="12281" y="0"/>
                  </a:lnTo>
                  <a:cubicBezTo>
                    <a:pt x="5030" y="1045"/>
                    <a:pt x="0" y="7770"/>
                    <a:pt x="1045" y="15021"/>
                  </a:cubicBezTo>
                  <a:cubicBezTo>
                    <a:pt x="1170" y="15890"/>
                    <a:pt x="1381" y="16744"/>
                    <a:pt x="1675" y="17571"/>
                  </a:cubicBezTo>
                  <a:lnTo>
                    <a:pt x="14174" y="13128"/>
                  </a:lnTo>
                  <a:close/>
                </a:path>
              </a:pathLst>
            </a:custGeom>
            <a:solidFill>
              <a:srgbClr val="BFBFB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 name="Freeform 12"/>
            <p:cNvSpPr>
              <a:spLocks/>
            </p:cNvSpPr>
            <p:nvPr/>
          </p:nvSpPr>
          <p:spPr bwMode="auto">
            <a:xfrm rot="494127">
              <a:off x="1080" y="1639"/>
              <a:ext cx="829" cy="1419"/>
            </a:xfrm>
            <a:custGeom>
              <a:avLst/>
              <a:gdLst>
                <a:gd name="T0" fmla="*/ 946 w 8033"/>
                <a:gd name="T1" fmla="*/ 6655 h 13742"/>
                <a:gd name="T2" fmla="*/ 0 w 8033"/>
                <a:gd name="T3" fmla="*/ 13219 h 13742"/>
                <a:gd name="T4" fmla="*/ 7510 w 8033"/>
                <a:gd name="T5" fmla="*/ 7601 h 13742"/>
                <a:gd name="T6" fmla="*/ 1892 w 8033"/>
                <a:gd name="T7" fmla="*/ 91 h 13742"/>
                <a:gd name="T8" fmla="*/ 0 w 8033"/>
                <a:gd name="T9" fmla="*/ 91 h 13742"/>
                <a:gd name="T10" fmla="*/ 946 w 8033"/>
                <a:gd name="T11" fmla="*/ 6655 h 13742"/>
              </a:gdLst>
              <a:ahLst/>
              <a:cxnLst>
                <a:cxn ang="0">
                  <a:pos x="T0" y="T1"/>
                </a:cxn>
                <a:cxn ang="0">
                  <a:pos x="T2" y="T3"/>
                </a:cxn>
                <a:cxn ang="0">
                  <a:pos x="T4" y="T5"/>
                </a:cxn>
                <a:cxn ang="0">
                  <a:pos x="T6" y="T7"/>
                </a:cxn>
                <a:cxn ang="0">
                  <a:pos x="T8" y="T9"/>
                </a:cxn>
                <a:cxn ang="0">
                  <a:pos x="T10" y="T11"/>
                </a:cxn>
              </a:cxnLst>
              <a:rect l="0" t="0" r="r" b="b"/>
              <a:pathLst>
                <a:path w="8033" h="13742">
                  <a:moveTo>
                    <a:pt x="946" y="6655"/>
                  </a:moveTo>
                  <a:lnTo>
                    <a:pt x="0" y="13219"/>
                  </a:lnTo>
                  <a:cubicBezTo>
                    <a:pt x="3625" y="13742"/>
                    <a:pt x="6988" y="11227"/>
                    <a:pt x="7510" y="7601"/>
                  </a:cubicBezTo>
                  <a:cubicBezTo>
                    <a:pt x="8033" y="3976"/>
                    <a:pt x="5518" y="613"/>
                    <a:pt x="1892" y="91"/>
                  </a:cubicBezTo>
                  <a:cubicBezTo>
                    <a:pt x="1265" y="0"/>
                    <a:pt x="627" y="0"/>
                    <a:pt x="0" y="91"/>
                  </a:cubicBezTo>
                  <a:lnTo>
                    <a:pt x="946" y="6655"/>
                  </a:lnTo>
                  <a:close/>
                </a:path>
              </a:pathLst>
            </a:custGeom>
            <a:solidFill>
              <a:srgbClr val="C5D9F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4" name="Rectangle 13"/>
            <p:cNvSpPr>
              <a:spLocks noChangeArrowheads="1"/>
            </p:cNvSpPr>
            <p:nvPr/>
          </p:nvSpPr>
          <p:spPr bwMode="auto">
            <a:xfrm>
              <a:off x="605" y="2422"/>
              <a:ext cx="266"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すべてジェネリック</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16" name="Rectangle 14"/>
            <p:cNvSpPr>
              <a:spLocks noChangeArrowheads="1"/>
            </p:cNvSpPr>
            <p:nvPr/>
          </p:nvSpPr>
          <p:spPr bwMode="auto">
            <a:xfrm>
              <a:off x="601" y="2489"/>
              <a:ext cx="19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医薬品が処方</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17" name="Rectangle 15"/>
            <p:cNvSpPr>
              <a:spLocks noChangeArrowheads="1"/>
            </p:cNvSpPr>
            <p:nvPr/>
          </p:nvSpPr>
          <p:spPr bwMode="auto">
            <a:xfrm>
              <a:off x="608" y="2558"/>
              <a:ext cx="200"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されている患者</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18" name="Rectangle 16"/>
            <p:cNvSpPr>
              <a:spLocks noChangeArrowheads="1"/>
            </p:cNvSpPr>
            <p:nvPr/>
          </p:nvSpPr>
          <p:spPr bwMode="auto">
            <a:xfrm>
              <a:off x="771" y="2626"/>
              <a:ext cx="14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423</a:t>
              </a:r>
              <a:r>
                <a:rPr kumimoji="0" lang="ja-JP" altLang="en-US"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9" name="Rectangle 17"/>
            <p:cNvSpPr>
              <a:spLocks noChangeArrowheads="1"/>
            </p:cNvSpPr>
            <p:nvPr/>
          </p:nvSpPr>
          <p:spPr bwMode="auto">
            <a:xfrm>
              <a:off x="751" y="2711"/>
              <a:ext cx="1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17.3%</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1" name="Rectangle 18"/>
            <p:cNvSpPr>
              <a:spLocks noChangeArrowheads="1"/>
            </p:cNvSpPr>
            <p:nvPr/>
          </p:nvSpPr>
          <p:spPr bwMode="auto">
            <a:xfrm>
              <a:off x="2297" y="1868"/>
              <a:ext cx="22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通知対象薬剤を</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2" name="Rectangle 19"/>
            <p:cNvSpPr>
              <a:spLocks noChangeArrowheads="1"/>
            </p:cNvSpPr>
            <p:nvPr/>
          </p:nvSpPr>
          <p:spPr bwMode="auto">
            <a:xfrm>
              <a:off x="2280" y="1936"/>
              <a:ext cx="248"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含む処方をされて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3" name="Rectangle 20"/>
            <p:cNvSpPr>
              <a:spLocks noChangeArrowheads="1"/>
            </p:cNvSpPr>
            <p:nvPr/>
          </p:nvSpPr>
          <p:spPr bwMode="auto">
            <a:xfrm>
              <a:off x="2327" y="2004"/>
              <a:ext cx="12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いる患者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4" name="Rectangle 21"/>
            <p:cNvSpPr>
              <a:spLocks noChangeArrowheads="1"/>
            </p:cNvSpPr>
            <p:nvPr/>
          </p:nvSpPr>
          <p:spPr bwMode="auto">
            <a:xfrm>
              <a:off x="2571" y="2004"/>
              <a:ext cx="5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5" name="Rectangle 22"/>
            <p:cNvSpPr>
              <a:spLocks noChangeArrowheads="1"/>
            </p:cNvSpPr>
            <p:nvPr/>
          </p:nvSpPr>
          <p:spPr bwMode="auto">
            <a:xfrm>
              <a:off x="2435" y="2071"/>
              <a:ext cx="14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739</a:t>
              </a:r>
              <a:r>
                <a:rPr kumimoji="0" lang="ja-JP" altLang="en-US"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6" name="Rectangle 23"/>
            <p:cNvSpPr>
              <a:spLocks noChangeArrowheads="1"/>
            </p:cNvSpPr>
            <p:nvPr/>
          </p:nvSpPr>
          <p:spPr bwMode="auto">
            <a:xfrm>
              <a:off x="2415" y="2138"/>
              <a:ext cx="15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30.2%</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 name="Rectangle 24"/>
            <p:cNvSpPr>
              <a:spLocks noChangeArrowheads="1"/>
            </p:cNvSpPr>
            <p:nvPr/>
          </p:nvSpPr>
          <p:spPr bwMode="auto">
            <a:xfrm>
              <a:off x="2227" y="2425"/>
              <a:ext cx="276"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通知対象外薬剤のみ</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8" name="Rectangle 25"/>
            <p:cNvSpPr>
              <a:spLocks noChangeArrowheads="1"/>
            </p:cNvSpPr>
            <p:nvPr/>
          </p:nvSpPr>
          <p:spPr bwMode="auto">
            <a:xfrm>
              <a:off x="2227" y="2498"/>
              <a:ext cx="261"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処方されている患者</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9" name="Rectangle 26"/>
            <p:cNvSpPr>
              <a:spLocks noChangeArrowheads="1"/>
            </p:cNvSpPr>
            <p:nvPr/>
          </p:nvSpPr>
          <p:spPr bwMode="auto">
            <a:xfrm>
              <a:off x="2419" y="2573"/>
              <a:ext cx="14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596</a:t>
              </a:r>
              <a:r>
                <a:rPr kumimoji="0" lang="ja-JP" altLang="en-US"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0" name="Rectangle 27"/>
            <p:cNvSpPr>
              <a:spLocks noChangeArrowheads="1"/>
            </p:cNvSpPr>
            <p:nvPr/>
          </p:nvSpPr>
          <p:spPr bwMode="auto">
            <a:xfrm>
              <a:off x="2412" y="2644"/>
              <a:ext cx="15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24.4%</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31" name="Rectangle 28"/>
            <p:cNvSpPr>
              <a:spLocks noChangeArrowheads="1"/>
            </p:cNvSpPr>
            <p:nvPr/>
          </p:nvSpPr>
          <p:spPr bwMode="auto">
            <a:xfrm>
              <a:off x="608" y="1909"/>
              <a:ext cx="27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すべて切替不可能な</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55296" name="Rectangle 29"/>
            <p:cNvSpPr>
              <a:spLocks noChangeArrowheads="1"/>
            </p:cNvSpPr>
            <p:nvPr/>
          </p:nvSpPr>
          <p:spPr bwMode="auto">
            <a:xfrm>
              <a:off x="599" y="1996"/>
              <a:ext cx="268"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先発品を処方されて</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55297" name="Rectangle 30"/>
            <p:cNvSpPr>
              <a:spLocks noChangeArrowheads="1"/>
            </p:cNvSpPr>
            <p:nvPr/>
          </p:nvSpPr>
          <p:spPr bwMode="auto">
            <a:xfrm>
              <a:off x="603" y="2072"/>
              <a:ext cx="121"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いる患者</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55299" name="Rectangle 31"/>
            <p:cNvSpPr>
              <a:spLocks noChangeArrowheads="1"/>
            </p:cNvSpPr>
            <p:nvPr/>
          </p:nvSpPr>
          <p:spPr bwMode="auto">
            <a:xfrm>
              <a:off x="749" y="2139"/>
              <a:ext cx="14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689</a:t>
              </a:r>
              <a:r>
                <a:rPr kumimoji="0" lang="ja-JP" altLang="en-US"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300" name="Rectangle 32"/>
            <p:cNvSpPr>
              <a:spLocks noChangeArrowheads="1"/>
            </p:cNvSpPr>
            <p:nvPr/>
          </p:nvSpPr>
          <p:spPr bwMode="auto">
            <a:xfrm>
              <a:off x="736" y="2219"/>
              <a:ext cx="15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28.2%</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301" name="Rectangle 33"/>
            <p:cNvSpPr>
              <a:spLocks noChangeArrowheads="1"/>
            </p:cNvSpPr>
            <p:nvPr/>
          </p:nvSpPr>
          <p:spPr bwMode="auto">
            <a:xfrm>
              <a:off x="1349" y="2113"/>
              <a:ext cx="203"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ひとつでも切替</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5302" name="Rectangle 34"/>
            <p:cNvSpPr>
              <a:spLocks noChangeArrowheads="1"/>
            </p:cNvSpPr>
            <p:nvPr/>
          </p:nvSpPr>
          <p:spPr bwMode="auto">
            <a:xfrm>
              <a:off x="1340" y="2180"/>
              <a:ext cx="215"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可能な先発品を</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5303" name="Rectangle 35"/>
            <p:cNvSpPr>
              <a:spLocks noChangeArrowheads="1"/>
            </p:cNvSpPr>
            <p:nvPr/>
          </p:nvSpPr>
          <p:spPr bwMode="auto">
            <a:xfrm>
              <a:off x="1388" y="2248"/>
              <a:ext cx="164"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含む処方を</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5304" name="Rectangle 36"/>
            <p:cNvSpPr>
              <a:spLocks noChangeArrowheads="1"/>
            </p:cNvSpPr>
            <p:nvPr/>
          </p:nvSpPr>
          <p:spPr bwMode="auto">
            <a:xfrm>
              <a:off x="1349" y="2316"/>
              <a:ext cx="200"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されている患者</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5305" name="Rectangle 37"/>
            <p:cNvSpPr>
              <a:spLocks noChangeArrowheads="1"/>
            </p:cNvSpPr>
            <p:nvPr/>
          </p:nvSpPr>
          <p:spPr bwMode="auto">
            <a:xfrm>
              <a:off x="1454" y="2383"/>
              <a:ext cx="187"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1,335</a:t>
              </a:r>
              <a:r>
                <a:rPr kumimoji="0" lang="ja-JP" altLang="en-US"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55306" name="Rectangle 38"/>
            <p:cNvSpPr>
              <a:spLocks noChangeArrowheads="1"/>
            </p:cNvSpPr>
            <p:nvPr/>
          </p:nvSpPr>
          <p:spPr bwMode="auto">
            <a:xfrm>
              <a:off x="1454" y="2450"/>
              <a:ext cx="152" cy="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54.6%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5307" name="Rectangle 39"/>
            <p:cNvSpPr>
              <a:spLocks noChangeArrowheads="1"/>
            </p:cNvSpPr>
            <p:nvPr/>
          </p:nvSpPr>
          <p:spPr bwMode="auto">
            <a:xfrm>
              <a:off x="2743" y="1355"/>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55308" name="Freeform 40"/>
            <p:cNvSpPr>
              <a:spLocks noEditPoints="1"/>
            </p:cNvSpPr>
            <p:nvPr/>
          </p:nvSpPr>
          <p:spPr bwMode="auto">
            <a:xfrm>
              <a:off x="240" y="1312"/>
              <a:ext cx="2796" cy="1840"/>
            </a:xfrm>
            <a:custGeom>
              <a:avLst/>
              <a:gdLst>
                <a:gd name="T0" fmla="*/ 0 w 27080"/>
                <a:gd name="T1" fmla="*/ 24 h 17824"/>
                <a:gd name="T2" fmla="*/ 24 w 27080"/>
                <a:gd name="T3" fmla="*/ 0 h 17824"/>
                <a:gd name="T4" fmla="*/ 27056 w 27080"/>
                <a:gd name="T5" fmla="*/ 0 h 17824"/>
                <a:gd name="T6" fmla="*/ 27080 w 27080"/>
                <a:gd name="T7" fmla="*/ 24 h 17824"/>
                <a:gd name="T8" fmla="*/ 27080 w 27080"/>
                <a:gd name="T9" fmla="*/ 17800 h 17824"/>
                <a:gd name="T10" fmla="*/ 27056 w 27080"/>
                <a:gd name="T11" fmla="*/ 17824 h 17824"/>
                <a:gd name="T12" fmla="*/ 24 w 27080"/>
                <a:gd name="T13" fmla="*/ 17824 h 17824"/>
                <a:gd name="T14" fmla="*/ 0 w 27080"/>
                <a:gd name="T15" fmla="*/ 17800 h 17824"/>
                <a:gd name="T16" fmla="*/ 0 w 27080"/>
                <a:gd name="T17" fmla="*/ 24 h 17824"/>
                <a:gd name="T18" fmla="*/ 48 w 27080"/>
                <a:gd name="T19" fmla="*/ 17800 h 17824"/>
                <a:gd name="T20" fmla="*/ 24 w 27080"/>
                <a:gd name="T21" fmla="*/ 17776 h 17824"/>
                <a:gd name="T22" fmla="*/ 27056 w 27080"/>
                <a:gd name="T23" fmla="*/ 17776 h 17824"/>
                <a:gd name="T24" fmla="*/ 27032 w 27080"/>
                <a:gd name="T25" fmla="*/ 17800 h 17824"/>
                <a:gd name="T26" fmla="*/ 27032 w 27080"/>
                <a:gd name="T27" fmla="*/ 24 h 17824"/>
                <a:gd name="T28" fmla="*/ 27056 w 27080"/>
                <a:gd name="T29" fmla="*/ 48 h 17824"/>
                <a:gd name="T30" fmla="*/ 24 w 27080"/>
                <a:gd name="T31" fmla="*/ 48 h 17824"/>
                <a:gd name="T32" fmla="*/ 48 w 27080"/>
                <a:gd name="T33" fmla="*/ 24 h 17824"/>
                <a:gd name="T34" fmla="*/ 48 w 27080"/>
                <a:gd name="T35" fmla="*/ 17800 h 17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80" h="17824">
                  <a:moveTo>
                    <a:pt x="0" y="24"/>
                  </a:moveTo>
                  <a:cubicBezTo>
                    <a:pt x="0" y="11"/>
                    <a:pt x="11" y="0"/>
                    <a:pt x="24" y="0"/>
                  </a:cubicBezTo>
                  <a:lnTo>
                    <a:pt x="27056" y="0"/>
                  </a:lnTo>
                  <a:cubicBezTo>
                    <a:pt x="27070" y="0"/>
                    <a:pt x="27080" y="11"/>
                    <a:pt x="27080" y="24"/>
                  </a:cubicBezTo>
                  <a:lnTo>
                    <a:pt x="27080" y="17800"/>
                  </a:lnTo>
                  <a:cubicBezTo>
                    <a:pt x="27080" y="17814"/>
                    <a:pt x="27070" y="17824"/>
                    <a:pt x="27056" y="17824"/>
                  </a:cubicBezTo>
                  <a:lnTo>
                    <a:pt x="24" y="17824"/>
                  </a:lnTo>
                  <a:cubicBezTo>
                    <a:pt x="11" y="17824"/>
                    <a:pt x="0" y="17814"/>
                    <a:pt x="0" y="17800"/>
                  </a:cubicBezTo>
                  <a:lnTo>
                    <a:pt x="0" y="24"/>
                  </a:lnTo>
                  <a:close/>
                  <a:moveTo>
                    <a:pt x="48" y="17800"/>
                  </a:moveTo>
                  <a:lnTo>
                    <a:pt x="24" y="17776"/>
                  </a:lnTo>
                  <a:lnTo>
                    <a:pt x="27056" y="17776"/>
                  </a:lnTo>
                  <a:lnTo>
                    <a:pt x="27032" y="17800"/>
                  </a:lnTo>
                  <a:lnTo>
                    <a:pt x="27032" y="24"/>
                  </a:lnTo>
                  <a:lnTo>
                    <a:pt x="27056" y="48"/>
                  </a:lnTo>
                  <a:lnTo>
                    <a:pt x="24" y="48"/>
                  </a:lnTo>
                  <a:lnTo>
                    <a:pt x="48" y="24"/>
                  </a:lnTo>
                  <a:lnTo>
                    <a:pt x="48" y="17800"/>
                  </a:lnTo>
                  <a:close/>
                </a:path>
              </a:pathLst>
            </a:custGeom>
            <a:solidFill>
              <a:srgbClr val="868686"/>
            </a:solidFill>
            <a:ln w="0" cap="flat">
              <a:solidFill>
                <a:srgbClr val="86868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405901313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1"/>
          <p:cNvSpPr txBox="1">
            <a:spLocks noChangeAspect="1"/>
          </p:cNvSpPr>
          <p:nvPr/>
        </p:nvSpPr>
        <p:spPr>
          <a:xfrm>
            <a:off x="368660" y="333764"/>
            <a:ext cx="6120680" cy="826956"/>
          </a:xfrm>
          <a:prstGeom prst="rect">
            <a:avLst/>
          </a:prstGeom>
          <a:ln>
            <a:noFill/>
          </a:ln>
        </p:spPr>
        <p:txBody>
          <a:bodyPr vert="horz" lIns="0" tIns="45720" rIns="0" bIns="45720" rtlCol="0" anchor="t">
            <a:noAutofit/>
          </a:bodyPr>
          <a:lstStyle/>
          <a:p>
            <a:pPr>
              <a:lnSpc>
                <a:spcPct val="125000"/>
              </a:lnSpc>
              <a:spcBef>
                <a:spcPct val="0"/>
              </a:spcBef>
            </a:pPr>
            <a:r>
              <a:rPr lang="en-US" altLang="ja-JP" sz="1400" dirty="0" smtClean="0">
                <a:latin typeface="ＭＳ 明朝"/>
                <a:ea typeface="ＭＳ 明朝"/>
                <a:cs typeface="Times New Roman" pitchFamily="18" charset="0"/>
              </a:rPr>
              <a:t>(1)</a:t>
            </a:r>
            <a:r>
              <a:rPr lang="ja-JP" altLang="en-US" sz="1400" dirty="0">
                <a:latin typeface="ＭＳ 明朝"/>
                <a:ea typeface="ＭＳ 明朝"/>
                <a:cs typeface="Times New Roman" pitchFamily="18" charset="0"/>
              </a:rPr>
              <a:t>分析</a:t>
            </a:r>
            <a:r>
              <a:rPr lang="ja-JP" altLang="en-US" sz="1400" dirty="0" smtClean="0">
                <a:latin typeface="ＭＳ 明朝"/>
                <a:ea typeface="ＭＳ 明朝"/>
                <a:cs typeface="Times New Roman" pitchFamily="18" charset="0"/>
              </a:rPr>
              <a:t>結果</a:t>
            </a:r>
            <a:endParaRPr lang="en-US" altLang="ja-JP" sz="1400" dirty="0" smtClean="0">
              <a:latin typeface="ＭＳ 明朝"/>
              <a:ea typeface="ＭＳ 明朝"/>
              <a:cs typeface="Times New Roman" pitchFamily="18" charset="0"/>
            </a:endParaRPr>
          </a:p>
          <a:p>
            <a:pPr>
              <a:lnSpc>
                <a:spcPct val="125000"/>
              </a:lnSpc>
              <a:spcBef>
                <a:spcPct val="0"/>
              </a:spcBef>
            </a:pPr>
            <a:r>
              <a:rPr lang="ja-JP" altLang="en-US" sz="1200" dirty="0" smtClean="0">
                <a:latin typeface="ＭＳ 明朝"/>
                <a:ea typeface="ＭＳ 明朝"/>
                <a:cs typeface="Times New Roman" pitchFamily="18" charset="0"/>
              </a:rPr>
              <a:t>　平成</a:t>
            </a:r>
            <a:r>
              <a:rPr lang="en-US" altLang="ja-JP" sz="1200" dirty="0" smtClean="0">
                <a:latin typeface="ＭＳ 明朝"/>
                <a:ea typeface="ＭＳ 明朝"/>
                <a:cs typeface="Times New Roman" pitchFamily="18" charset="0"/>
              </a:rPr>
              <a:t>28</a:t>
            </a:r>
            <a:r>
              <a:rPr lang="ja-JP" altLang="en-US" sz="1200" dirty="0" smtClean="0">
                <a:latin typeface="ＭＳ 明朝"/>
                <a:ea typeface="ＭＳ 明朝"/>
                <a:cs typeface="Times New Roman" pitchFamily="18" charset="0"/>
              </a:rPr>
              <a:t>年</a:t>
            </a:r>
            <a:r>
              <a:rPr lang="en-US" altLang="ja-JP" sz="1200" dirty="0" smtClean="0">
                <a:latin typeface="ＭＳ 明朝"/>
                <a:ea typeface="ＭＳ 明朝"/>
                <a:cs typeface="Times New Roman" pitchFamily="18" charset="0"/>
              </a:rPr>
              <a:t>4</a:t>
            </a:r>
            <a:r>
              <a:rPr lang="ja-JP" altLang="en-US" sz="1200" dirty="0" smtClean="0">
                <a:latin typeface="ＭＳ 明朝"/>
                <a:ea typeface="ＭＳ 明朝"/>
                <a:cs typeface="Times New Roman" pitchFamily="18" charset="0"/>
              </a:rPr>
              <a:t>月～平成</a:t>
            </a:r>
            <a:r>
              <a:rPr lang="en-US" altLang="ja-JP" sz="1200" dirty="0" smtClean="0">
                <a:latin typeface="ＭＳ 明朝"/>
                <a:ea typeface="ＭＳ 明朝"/>
                <a:cs typeface="Times New Roman" pitchFamily="18" charset="0"/>
              </a:rPr>
              <a:t>29</a:t>
            </a:r>
            <a:r>
              <a:rPr lang="ja-JP" altLang="en-US" sz="1200" dirty="0" smtClean="0">
                <a:latin typeface="ＭＳ 明朝"/>
                <a:ea typeface="ＭＳ 明朝"/>
                <a:cs typeface="Times New Roman" pitchFamily="18" charset="0"/>
              </a:rPr>
              <a:t>年</a:t>
            </a:r>
            <a:r>
              <a:rPr lang="en-US" altLang="ja-JP" sz="1200" dirty="0" smtClean="0">
                <a:latin typeface="ＭＳ 明朝"/>
                <a:ea typeface="ＭＳ 明朝"/>
                <a:cs typeface="Times New Roman" pitchFamily="18" charset="0"/>
              </a:rPr>
              <a:t>3</a:t>
            </a:r>
            <a:r>
              <a:rPr lang="ja-JP" altLang="en-US" sz="1200" dirty="0" smtClean="0">
                <a:latin typeface="ＭＳ 明朝"/>
                <a:ea typeface="ＭＳ 明朝"/>
                <a:cs typeface="Times New Roman" pitchFamily="18" charset="0"/>
              </a:rPr>
              <a:t>月診療分</a:t>
            </a:r>
            <a:r>
              <a:rPr lang="en-US" altLang="ja-JP" sz="1200" dirty="0" smtClean="0">
                <a:latin typeface="ＭＳ 明朝"/>
                <a:ea typeface="ＭＳ 明朝"/>
                <a:cs typeface="Times New Roman" pitchFamily="18" charset="0"/>
              </a:rPr>
              <a:t>(12</a:t>
            </a:r>
            <a:r>
              <a:rPr lang="ja-JP" altLang="en-US" sz="1200" dirty="0" smtClean="0">
                <a:latin typeface="ＭＳ 明朝"/>
                <a:ea typeface="ＭＳ 明朝"/>
                <a:cs typeface="Times New Roman" pitchFamily="18" charset="0"/>
              </a:rPr>
              <a:t>カ月分</a:t>
            </a:r>
            <a:r>
              <a:rPr lang="en-US" altLang="ja-JP" sz="1200" dirty="0" smtClean="0">
                <a:latin typeface="ＭＳ 明朝"/>
                <a:ea typeface="ＭＳ 明朝"/>
                <a:cs typeface="Times New Roman" pitchFamily="18" charset="0"/>
              </a:rPr>
              <a:t>)</a:t>
            </a:r>
            <a:r>
              <a:rPr lang="ja-JP" altLang="en-US" sz="1200" dirty="0" smtClean="0">
                <a:latin typeface="ＭＳ 明朝"/>
                <a:ea typeface="ＭＳ 明朝"/>
                <a:cs typeface="Times New Roman" pitchFamily="18" charset="0"/>
              </a:rPr>
              <a:t>における分析結果を以下に示しま</a:t>
            </a:r>
            <a:r>
              <a:rPr lang="ja-JP" altLang="en-US" sz="1200" dirty="0">
                <a:latin typeface="ＭＳ 明朝"/>
                <a:ea typeface="ＭＳ 明朝"/>
                <a:cs typeface="Times New Roman" pitchFamily="18" charset="0"/>
              </a:rPr>
              <a:t>す</a:t>
            </a:r>
            <a:r>
              <a:rPr lang="ja-JP" altLang="en-US" sz="1200" dirty="0" smtClean="0">
                <a:latin typeface="ＭＳ 明朝"/>
                <a:ea typeface="ＭＳ 明朝"/>
                <a:cs typeface="Times New Roman" pitchFamily="18" charset="0"/>
              </a:rPr>
              <a:t>。</a:t>
            </a:r>
            <a:endParaRPr lang="en-US" altLang="ja-JP" sz="1200" dirty="0" smtClean="0">
              <a:latin typeface="ＭＳ 明朝"/>
              <a:ea typeface="ＭＳ 明朝"/>
              <a:cs typeface="Times New Roman" pitchFamily="18" charset="0"/>
            </a:endParaRPr>
          </a:p>
        </p:txBody>
      </p:sp>
      <p:sp>
        <p:nvSpPr>
          <p:cNvPr id="7" name="テキスト ボックス 6"/>
          <p:cNvSpPr txBox="1">
            <a:spLocks noChangeAspect="1"/>
          </p:cNvSpPr>
          <p:nvPr/>
        </p:nvSpPr>
        <p:spPr>
          <a:xfrm>
            <a:off x="254000" y="11"/>
            <a:ext cx="6120000" cy="338554"/>
          </a:xfrm>
          <a:prstGeom prst="rect">
            <a:avLst/>
          </a:prstGeom>
          <a:noFill/>
          <a:ln>
            <a:noFill/>
          </a:ln>
        </p:spPr>
        <p:txBody>
          <a:bodyPr wrap="square" lIns="0" rIns="0" rtlCol="0" anchor="ctr" anchorCtr="0">
            <a:spAutoFit/>
          </a:bodyPr>
          <a:lstStyle/>
          <a:p>
            <a:pPr lvl="0" fontAlgn="base">
              <a:spcBef>
                <a:spcPct val="0"/>
              </a:spcBef>
              <a:spcAft>
                <a:spcPct val="0"/>
              </a:spcAft>
            </a:pPr>
            <a:r>
              <a:rPr lang="en-US" altLang="ja-JP" sz="1600" b="1" dirty="0">
                <a:latin typeface="ＭＳ 明朝"/>
                <a:ea typeface="ＭＳ 明朝"/>
              </a:rPr>
              <a:t>5</a:t>
            </a:r>
            <a:r>
              <a:rPr lang="en-US" altLang="ja-JP" sz="1600" b="1" dirty="0" smtClean="0">
                <a:latin typeface="ＭＳ 明朝"/>
                <a:ea typeface="ＭＳ 明朝"/>
                <a:cs typeface="Times New Roman" pitchFamily="18" charset="0"/>
              </a:rPr>
              <a:t>.</a:t>
            </a:r>
            <a:r>
              <a:rPr lang="ja-JP" altLang="en-US" sz="1600" b="1" dirty="0" smtClean="0">
                <a:latin typeface="ＭＳ 明朝"/>
                <a:ea typeface="ＭＳ 明朝"/>
                <a:cs typeface="Times New Roman" pitchFamily="18" charset="0"/>
              </a:rPr>
              <a:t>分析結果に基づく健康課題の把握</a:t>
            </a:r>
            <a:endParaRPr lang="en-US" altLang="ja-JP" sz="1600" b="1" dirty="0">
              <a:latin typeface="ＭＳ 明朝"/>
              <a:ea typeface="ＭＳ 明朝"/>
              <a:cs typeface="Times New Roman" pitchFamily="18" charset="0"/>
            </a:endParaRPr>
          </a:p>
        </p:txBody>
      </p:sp>
      <p:cxnSp>
        <p:nvCxnSpPr>
          <p:cNvPr id="8" name="直線コネクタ 7"/>
          <p:cNvCxnSpPr>
            <a:cxnSpLocks noChangeAspect="1"/>
          </p:cNvCxnSpPr>
          <p:nvPr/>
        </p:nvCxnSpPr>
        <p:spPr>
          <a:xfrm>
            <a:off x="190500" y="299778"/>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1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48</a:t>
            </a:fld>
            <a:endParaRPr kumimoji="1" lang="ja-JP" altLang="en-US" dirty="0">
              <a:latin typeface="ＭＳ 明朝"/>
              <a:ea typeface="ＭＳ 明朝"/>
            </a:endParaRPr>
          </a:p>
        </p:txBody>
      </p:sp>
      <p:sp>
        <p:nvSpPr>
          <p:cNvPr id="14" name="タイトル 1"/>
          <p:cNvSpPr txBox="1">
            <a:spLocks noChangeAspect="1"/>
          </p:cNvSpPr>
          <p:nvPr/>
        </p:nvSpPr>
        <p:spPr>
          <a:xfrm>
            <a:off x="311160" y="3095836"/>
            <a:ext cx="6120680" cy="288032"/>
          </a:xfrm>
          <a:prstGeom prst="rect">
            <a:avLst/>
          </a:prstGeom>
          <a:ln>
            <a:noFill/>
          </a:ln>
        </p:spPr>
        <p:txBody>
          <a:bodyPr vert="horz" lIns="0" tIns="45720" rIns="0" bIns="45720" rtlCol="0" anchor="t">
            <a:noAutofit/>
          </a:bodyPr>
          <a:lstStyle/>
          <a:p>
            <a:pPr marL="90488" indent="-90488">
              <a:lnSpc>
                <a:spcPts val="1600"/>
              </a:lnSpc>
              <a:spcBef>
                <a:spcPct val="0"/>
              </a:spcBef>
            </a:pPr>
            <a:r>
              <a:rPr lang="en-US" altLang="ja-JP" sz="1300" dirty="0" smtClean="0">
                <a:latin typeface="ＭＳ 明朝"/>
                <a:ea typeface="ＭＳ 明朝"/>
                <a:cs typeface="+mj-cs"/>
              </a:rPr>
              <a:t>【</a:t>
            </a:r>
            <a:r>
              <a:rPr lang="ja-JP" altLang="en-US" sz="1300" dirty="0" smtClean="0">
                <a:latin typeface="ＭＳ 明朝"/>
                <a:ea typeface="ＭＳ 明朝"/>
                <a:cs typeface="+mj-cs"/>
              </a:rPr>
              <a:t>疾病中分類別</a:t>
            </a:r>
            <a:r>
              <a:rPr lang="en-US" altLang="ja-JP" sz="1300" dirty="0" smtClean="0">
                <a:latin typeface="ＭＳ 明朝"/>
                <a:ea typeface="ＭＳ 明朝"/>
                <a:cs typeface="+mj-cs"/>
              </a:rPr>
              <a:t>】</a:t>
            </a:r>
          </a:p>
        </p:txBody>
      </p:sp>
      <p:graphicFrame>
        <p:nvGraphicFramePr>
          <p:cNvPr id="5" name="table114"/>
          <p:cNvGraphicFramePr>
            <a:graphicFrameLocks noGrp="1"/>
          </p:cNvGraphicFramePr>
          <p:nvPr>
            <p:extLst>
              <p:ext uri="{D42A27DB-BD31-4B8C-83A1-F6EECF244321}">
                <p14:modId xmlns:p14="http://schemas.microsoft.com/office/powerpoint/2010/main" val="4086854219"/>
              </p:ext>
            </p:extLst>
          </p:nvPr>
        </p:nvGraphicFramePr>
        <p:xfrm>
          <a:off x="368660" y="3527884"/>
          <a:ext cx="6096000" cy="1079500"/>
        </p:xfrm>
        <a:graphic>
          <a:graphicData uri="http://schemas.openxmlformats.org/drawingml/2006/table">
            <a:tbl>
              <a:tblPr/>
              <a:tblGrid>
                <a:gridCol w="595785"/>
                <a:gridCol w="112250"/>
                <a:gridCol w="3574708"/>
                <a:gridCol w="1813257"/>
              </a:tblGrid>
              <a:tr h="269875">
                <a:tc gridSpan="3">
                  <a:txBody>
                    <a:bodyPr/>
                    <a:lstStyle/>
                    <a:p>
                      <a:pPr algn="l" fontAlgn="ctr"/>
                      <a:r>
                        <a:rPr lang="ja-JP" altLang="en-US" sz="1200" b="0" i="0" u="none" strike="noStrike" dirty="0">
                          <a:solidFill>
                            <a:srgbClr val="000000"/>
                          </a:solidFill>
                          <a:effectLst/>
                          <a:latin typeface="ＭＳ 明朝"/>
                          <a:ea typeface="ＭＳ 明朝"/>
                        </a:rPr>
                        <a:t>　医療費が高い疾病</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1200" b="0" i="0" u="none" strike="noStrike">
                          <a:solidFill>
                            <a:srgbClr val="000000"/>
                          </a:solidFill>
                          <a:effectLst/>
                          <a:latin typeface="ＭＳ 明朝"/>
                          <a:ea typeface="ＭＳ 明朝"/>
                        </a:rPr>
                        <a:t>医療費</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9875">
                <a:tc>
                  <a:txBody>
                    <a:bodyPr/>
                    <a:lstStyle/>
                    <a:p>
                      <a:pPr algn="ctr" fontAlgn="ctr"/>
                      <a:r>
                        <a:rPr lang="en-US" altLang="ja-JP" sz="1200" b="0" i="0" u="none" strike="noStrike">
                          <a:solidFill>
                            <a:srgbClr val="000000"/>
                          </a:solidFill>
                          <a:effectLst/>
                          <a:latin typeface="ＭＳ 明朝"/>
                          <a:ea typeface="ＭＳ 明朝"/>
                        </a:rPr>
                        <a:t>1</a:t>
                      </a:r>
                      <a:r>
                        <a:rPr lang="ja-JP" altLang="en-US" sz="1200" b="0" i="0" u="none" strike="noStrike">
                          <a:solidFill>
                            <a:srgbClr val="000000"/>
                          </a:solidFill>
                          <a:effectLst/>
                          <a:latin typeface="ＭＳ 明朝"/>
                          <a:ea typeface="ＭＳ 明朝"/>
                        </a:rPr>
                        <a:t>位</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　</a:t>
                      </a:r>
                    </a:p>
                  </a:txBody>
                  <a:tcPr marL="8701" marR="8701" marT="870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高血圧性疾患</a:t>
                      </a:r>
                    </a:p>
                  </a:txBody>
                  <a:tcPr marL="8701" marR="8701" marT="870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a:solidFill>
                            <a:srgbClr val="000000"/>
                          </a:solidFill>
                          <a:effectLst/>
                          <a:latin typeface="ＭＳ 明朝"/>
                          <a:ea typeface="ＭＳ 明朝"/>
                        </a:rPr>
                        <a:t>94,176,182</a:t>
                      </a:r>
                      <a:r>
                        <a:rPr lang="ja-JP" altLang="en-US" sz="1200" b="0" i="0" u="none" strike="noStrike">
                          <a:solidFill>
                            <a:srgbClr val="000000"/>
                          </a:solidFill>
                          <a:effectLst/>
                          <a:latin typeface="ＭＳ 明朝"/>
                          <a:ea typeface="ＭＳ 明朝"/>
                        </a:rPr>
                        <a:t>円</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9875">
                <a:tc>
                  <a:txBody>
                    <a:bodyPr/>
                    <a:lstStyle/>
                    <a:p>
                      <a:pPr algn="ctr" fontAlgn="ctr"/>
                      <a:r>
                        <a:rPr lang="en-US" altLang="ja-JP" sz="1200" b="0" i="0" u="none" strike="noStrike">
                          <a:solidFill>
                            <a:srgbClr val="000000"/>
                          </a:solidFill>
                          <a:effectLst/>
                          <a:latin typeface="ＭＳ 明朝"/>
                          <a:ea typeface="ＭＳ 明朝"/>
                        </a:rPr>
                        <a:t>2</a:t>
                      </a:r>
                      <a:r>
                        <a:rPr lang="ja-JP" altLang="en-US" sz="1200" b="0" i="0" u="none" strike="noStrike">
                          <a:solidFill>
                            <a:srgbClr val="000000"/>
                          </a:solidFill>
                          <a:effectLst/>
                          <a:latin typeface="ＭＳ 明朝"/>
                          <a:ea typeface="ＭＳ 明朝"/>
                        </a:rPr>
                        <a:t>位</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　</a:t>
                      </a:r>
                    </a:p>
                  </a:txBody>
                  <a:tcPr marL="8701" marR="8701" marT="870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糖尿病</a:t>
                      </a:r>
                    </a:p>
                  </a:txBody>
                  <a:tcPr marL="8701" marR="8701" marT="870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a:solidFill>
                            <a:srgbClr val="000000"/>
                          </a:solidFill>
                          <a:effectLst/>
                          <a:latin typeface="ＭＳ 明朝"/>
                          <a:ea typeface="ＭＳ 明朝"/>
                        </a:rPr>
                        <a:t>84,267,441</a:t>
                      </a:r>
                      <a:r>
                        <a:rPr lang="ja-JP" altLang="en-US" sz="1200" b="0" i="0" u="none" strike="noStrike">
                          <a:solidFill>
                            <a:srgbClr val="000000"/>
                          </a:solidFill>
                          <a:effectLst/>
                          <a:latin typeface="ＭＳ 明朝"/>
                          <a:ea typeface="ＭＳ 明朝"/>
                        </a:rPr>
                        <a:t>円</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9875">
                <a:tc>
                  <a:txBody>
                    <a:bodyPr/>
                    <a:lstStyle/>
                    <a:p>
                      <a:pPr algn="ctr" fontAlgn="ctr"/>
                      <a:r>
                        <a:rPr lang="en-US" altLang="ja-JP" sz="1200" b="0" i="0" u="none" strike="noStrike">
                          <a:solidFill>
                            <a:srgbClr val="000000"/>
                          </a:solidFill>
                          <a:effectLst/>
                          <a:latin typeface="ＭＳ 明朝"/>
                          <a:ea typeface="ＭＳ 明朝"/>
                        </a:rPr>
                        <a:t>3</a:t>
                      </a:r>
                      <a:r>
                        <a:rPr lang="ja-JP" altLang="en-US" sz="1200" b="0" i="0" u="none" strike="noStrike">
                          <a:solidFill>
                            <a:srgbClr val="000000"/>
                          </a:solidFill>
                          <a:effectLst/>
                          <a:latin typeface="ＭＳ 明朝"/>
                          <a:ea typeface="ＭＳ 明朝"/>
                        </a:rPr>
                        <a:t>位</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　</a:t>
                      </a:r>
                    </a:p>
                  </a:txBody>
                  <a:tcPr marL="8701" marR="8701" marT="870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統合失調症，統合失調症型障害及び妄想性障害</a:t>
                      </a:r>
                    </a:p>
                  </a:txBody>
                  <a:tcPr marL="8701" marR="8701" marT="870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73,919,364</a:t>
                      </a:r>
                      <a:r>
                        <a:rPr lang="ja-JP" altLang="en-US" sz="1200" b="0" i="0" u="none" strike="noStrike" dirty="0">
                          <a:solidFill>
                            <a:srgbClr val="000000"/>
                          </a:solidFill>
                          <a:effectLst/>
                          <a:latin typeface="ＭＳ 明朝"/>
                          <a:ea typeface="ＭＳ 明朝"/>
                        </a:rPr>
                        <a:t>円</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6" name="table115"/>
          <p:cNvGraphicFramePr>
            <a:graphicFrameLocks noGrp="1"/>
          </p:cNvGraphicFramePr>
          <p:nvPr>
            <p:extLst>
              <p:ext uri="{D42A27DB-BD31-4B8C-83A1-F6EECF244321}">
                <p14:modId xmlns:p14="http://schemas.microsoft.com/office/powerpoint/2010/main" val="3201079501"/>
              </p:ext>
            </p:extLst>
          </p:nvPr>
        </p:nvGraphicFramePr>
        <p:xfrm>
          <a:off x="368660" y="4968044"/>
          <a:ext cx="6089100" cy="1079500"/>
        </p:xfrm>
        <a:graphic>
          <a:graphicData uri="http://schemas.openxmlformats.org/drawingml/2006/table">
            <a:tbl>
              <a:tblPr/>
              <a:tblGrid>
                <a:gridCol w="595785"/>
                <a:gridCol w="112250"/>
                <a:gridCol w="3574708"/>
                <a:gridCol w="1806357"/>
              </a:tblGrid>
              <a:tr h="269875">
                <a:tc gridSpan="3">
                  <a:txBody>
                    <a:bodyPr/>
                    <a:lstStyle/>
                    <a:p>
                      <a:pPr algn="l" fontAlgn="ctr"/>
                      <a:r>
                        <a:rPr lang="ja-JP" altLang="en-US" sz="1200" b="0" i="0" u="none" strike="noStrike" dirty="0">
                          <a:solidFill>
                            <a:srgbClr val="000000"/>
                          </a:solidFill>
                          <a:effectLst/>
                          <a:latin typeface="ＭＳ 明朝"/>
                          <a:ea typeface="ＭＳ 明朝"/>
                        </a:rPr>
                        <a:t>　患者数が多い疾病</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1200" b="0" i="0" u="none" strike="noStrike" dirty="0">
                          <a:solidFill>
                            <a:srgbClr val="000000"/>
                          </a:solidFill>
                          <a:effectLst/>
                          <a:latin typeface="ＭＳ 明朝"/>
                          <a:ea typeface="ＭＳ 明朝"/>
                        </a:rPr>
                        <a:t>患者数</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9875">
                <a:tc>
                  <a:txBody>
                    <a:bodyPr/>
                    <a:lstStyle/>
                    <a:p>
                      <a:pPr algn="ctr" fontAlgn="ctr"/>
                      <a:r>
                        <a:rPr lang="en-US" altLang="ja-JP" sz="1200" b="0" i="0" u="none" strike="noStrike">
                          <a:solidFill>
                            <a:srgbClr val="000000"/>
                          </a:solidFill>
                          <a:effectLst/>
                          <a:latin typeface="ＭＳ 明朝"/>
                          <a:ea typeface="ＭＳ 明朝"/>
                        </a:rPr>
                        <a:t>1</a:t>
                      </a:r>
                      <a:r>
                        <a:rPr lang="ja-JP" altLang="en-US" sz="1200" b="0" i="0" u="none" strike="noStrike">
                          <a:solidFill>
                            <a:srgbClr val="000000"/>
                          </a:solidFill>
                          <a:effectLst/>
                          <a:latin typeface="ＭＳ 明朝"/>
                          <a:ea typeface="ＭＳ 明朝"/>
                        </a:rPr>
                        <a:t>位</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　</a:t>
                      </a:r>
                    </a:p>
                  </a:txBody>
                  <a:tcPr marL="8701" marR="8701" marT="870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高血圧性疾患</a:t>
                      </a:r>
                    </a:p>
                  </a:txBody>
                  <a:tcPr marL="8701" marR="8701" marT="870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a:solidFill>
                            <a:srgbClr val="000000"/>
                          </a:solidFill>
                          <a:effectLst/>
                          <a:latin typeface="ＭＳ 明朝"/>
                          <a:ea typeface="ＭＳ 明朝"/>
                        </a:rPr>
                        <a:t>1,615</a:t>
                      </a:r>
                      <a:r>
                        <a:rPr lang="ja-JP" altLang="en-US" sz="1200" b="0" i="0" u="none" strike="noStrike">
                          <a:solidFill>
                            <a:srgbClr val="000000"/>
                          </a:solidFill>
                          <a:effectLst/>
                          <a:latin typeface="ＭＳ 明朝"/>
                          <a:ea typeface="ＭＳ 明朝"/>
                        </a:rPr>
                        <a:t>人</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9875">
                <a:tc>
                  <a:txBody>
                    <a:bodyPr/>
                    <a:lstStyle/>
                    <a:p>
                      <a:pPr algn="ctr" fontAlgn="ctr"/>
                      <a:r>
                        <a:rPr lang="en-US" altLang="ja-JP" sz="1200" b="0" i="0" u="none" strike="noStrike">
                          <a:solidFill>
                            <a:srgbClr val="000000"/>
                          </a:solidFill>
                          <a:effectLst/>
                          <a:latin typeface="ＭＳ 明朝"/>
                          <a:ea typeface="ＭＳ 明朝"/>
                        </a:rPr>
                        <a:t>2</a:t>
                      </a:r>
                      <a:r>
                        <a:rPr lang="ja-JP" altLang="en-US" sz="1200" b="0" i="0" u="none" strike="noStrike">
                          <a:solidFill>
                            <a:srgbClr val="000000"/>
                          </a:solidFill>
                          <a:effectLst/>
                          <a:latin typeface="ＭＳ 明朝"/>
                          <a:ea typeface="ＭＳ 明朝"/>
                        </a:rPr>
                        <a:t>位</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　</a:t>
                      </a:r>
                    </a:p>
                  </a:txBody>
                  <a:tcPr marL="8701" marR="8701" marT="870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糖尿病</a:t>
                      </a:r>
                    </a:p>
                  </a:txBody>
                  <a:tcPr marL="8701" marR="8701" marT="870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a:solidFill>
                            <a:srgbClr val="000000"/>
                          </a:solidFill>
                          <a:effectLst/>
                          <a:latin typeface="ＭＳ 明朝"/>
                          <a:ea typeface="ＭＳ 明朝"/>
                        </a:rPr>
                        <a:t>1,554</a:t>
                      </a:r>
                      <a:r>
                        <a:rPr lang="ja-JP" altLang="en-US" sz="1200" b="0" i="0" u="none" strike="noStrike">
                          <a:solidFill>
                            <a:srgbClr val="000000"/>
                          </a:solidFill>
                          <a:effectLst/>
                          <a:latin typeface="ＭＳ 明朝"/>
                          <a:ea typeface="ＭＳ 明朝"/>
                        </a:rPr>
                        <a:t>人</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9875">
                <a:tc>
                  <a:txBody>
                    <a:bodyPr/>
                    <a:lstStyle/>
                    <a:p>
                      <a:pPr algn="ctr" fontAlgn="ctr"/>
                      <a:r>
                        <a:rPr lang="en-US" altLang="ja-JP" sz="1200" b="0" i="0" u="none" strike="noStrike">
                          <a:solidFill>
                            <a:srgbClr val="000000"/>
                          </a:solidFill>
                          <a:effectLst/>
                          <a:latin typeface="ＭＳ 明朝"/>
                          <a:ea typeface="ＭＳ 明朝"/>
                        </a:rPr>
                        <a:t>3</a:t>
                      </a:r>
                      <a:r>
                        <a:rPr lang="ja-JP" altLang="en-US" sz="1200" b="0" i="0" u="none" strike="noStrike">
                          <a:solidFill>
                            <a:srgbClr val="000000"/>
                          </a:solidFill>
                          <a:effectLst/>
                          <a:latin typeface="ＭＳ 明朝"/>
                          <a:ea typeface="ＭＳ 明朝"/>
                        </a:rPr>
                        <a:t>位</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　</a:t>
                      </a:r>
                    </a:p>
                  </a:txBody>
                  <a:tcPr marL="8701" marR="8701" marT="870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屈折及び調節の障害</a:t>
                      </a:r>
                    </a:p>
                  </a:txBody>
                  <a:tcPr marL="8701" marR="8701" marT="870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1,543</a:t>
                      </a:r>
                      <a:r>
                        <a:rPr lang="ja-JP" altLang="en-US" sz="1200" b="0" i="0" u="none" strike="noStrike" dirty="0">
                          <a:solidFill>
                            <a:srgbClr val="000000"/>
                          </a:solidFill>
                          <a:effectLst/>
                          <a:latin typeface="ＭＳ 明朝"/>
                          <a:ea typeface="ＭＳ 明朝"/>
                        </a:rPr>
                        <a:t>人</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15" name="タイトル 1"/>
          <p:cNvSpPr txBox="1">
            <a:spLocks noChangeAspect="1"/>
          </p:cNvSpPr>
          <p:nvPr/>
        </p:nvSpPr>
        <p:spPr>
          <a:xfrm>
            <a:off x="311160" y="1016704"/>
            <a:ext cx="6120680" cy="288032"/>
          </a:xfrm>
          <a:prstGeom prst="rect">
            <a:avLst/>
          </a:prstGeom>
          <a:ln>
            <a:noFill/>
          </a:ln>
        </p:spPr>
        <p:txBody>
          <a:bodyPr vert="horz" lIns="0" tIns="45720" rIns="91440" bIns="45720" rtlCol="0" anchor="t">
            <a:noAutofit/>
          </a:bodyPr>
          <a:lstStyle/>
          <a:p>
            <a:pPr marL="90488" indent="-90488">
              <a:lnSpc>
                <a:spcPts val="1600"/>
              </a:lnSpc>
              <a:spcBef>
                <a:spcPct val="0"/>
              </a:spcBef>
            </a:pPr>
            <a:r>
              <a:rPr lang="en-US" altLang="ja-JP" sz="1300" dirty="0">
                <a:latin typeface="ＭＳ 明朝"/>
                <a:ea typeface="ＭＳ 明朝"/>
                <a:cs typeface="+mj-cs"/>
              </a:rPr>
              <a:t>【</a:t>
            </a:r>
            <a:r>
              <a:rPr lang="ja-JP" altLang="en-US" sz="1300" dirty="0">
                <a:latin typeface="ＭＳ 明朝"/>
                <a:ea typeface="ＭＳ 明朝"/>
              </a:rPr>
              <a:t>高額</a:t>
            </a:r>
            <a:r>
              <a:rPr lang="en-US" altLang="ja-JP" sz="1300" dirty="0">
                <a:latin typeface="ＭＳ 明朝"/>
                <a:ea typeface="ＭＳ 明朝"/>
              </a:rPr>
              <a:t>(5</a:t>
            </a:r>
            <a:r>
              <a:rPr lang="ja-JP" altLang="en-US" sz="1300" dirty="0">
                <a:latin typeface="ＭＳ 明朝"/>
                <a:ea typeface="ＭＳ 明朝"/>
              </a:rPr>
              <a:t>万点以上</a:t>
            </a:r>
            <a:r>
              <a:rPr lang="en-US" altLang="ja-JP" sz="1300" dirty="0">
                <a:latin typeface="ＭＳ 明朝"/>
                <a:ea typeface="ＭＳ 明朝"/>
              </a:rPr>
              <a:t>)</a:t>
            </a:r>
            <a:r>
              <a:rPr lang="ja-JP" altLang="en-US" sz="1300" dirty="0">
                <a:latin typeface="ＭＳ 明朝"/>
                <a:ea typeface="ＭＳ 明朝"/>
              </a:rPr>
              <a:t>レセプトの件数と割合</a:t>
            </a:r>
            <a:r>
              <a:rPr lang="en-US" altLang="ja-JP" sz="1300" dirty="0">
                <a:latin typeface="ＭＳ 明朝"/>
                <a:ea typeface="ＭＳ 明朝"/>
              </a:rPr>
              <a:t>】</a:t>
            </a:r>
            <a:endParaRPr lang="en-US" altLang="ja-JP" sz="1300" dirty="0">
              <a:latin typeface="ＭＳ 明朝"/>
              <a:ea typeface="ＭＳ 明朝"/>
              <a:cs typeface="+mj-cs"/>
            </a:endParaRPr>
          </a:p>
        </p:txBody>
      </p:sp>
      <p:graphicFrame>
        <p:nvGraphicFramePr>
          <p:cNvPr id="16" name="table117"/>
          <p:cNvGraphicFramePr>
            <a:graphicFrameLocks noGrp="1"/>
          </p:cNvGraphicFramePr>
          <p:nvPr>
            <p:extLst>
              <p:ext uri="{D42A27DB-BD31-4B8C-83A1-F6EECF244321}">
                <p14:modId xmlns:p14="http://schemas.microsoft.com/office/powerpoint/2010/main" val="3203999724"/>
              </p:ext>
            </p:extLst>
          </p:nvPr>
        </p:nvGraphicFramePr>
        <p:xfrm>
          <a:off x="368660" y="1462175"/>
          <a:ext cx="6120680" cy="1041399"/>
        </p:xfrm>
        <a:graphic>
          <a:graphicData uri="http://schemas.openxmlformats.org/drawingml/2006/table">
            <a:tbl>
              <a:tblPr/>
              <a:tblGrid>
                <a:gridCol w="4300082">
                  <a:extLst>
                    <a:ext uri="{9D8B030D-6E8A-4147-A177-3AD203B41FA5}">
                      <a16:colId xmlns="" xmlns:a16="http://schemas.microsoft.com/office/drawing/2014/main" val="20000"/>
                    </a:ext>
                  </a:extLst>
                </a:gridCol>
                <a:gridCol w="1820598">
                  <a:extLst>
                    <a:ext uri="{9D8B030D-6E8A-4147-A177-3AD203B41FA5}">
                      <a16:colId xmlns="" xmlns:a16="http://schemas.microsoft.com/office/drawing/2014/main" val="20001"/>
                    </a:ext>
                  </a:extLst>
                </a:gridCol>
              </a:tblGrid>
              <a:tr h="347133">
                <a:tc>
                  <a:txBody>
                    <a:bodyPr/>
                    <a:lstStyle/>
                    <a:p>
                      <a:pPr algn="l" fontAlgn="ctr"/>
                      <a:r>
                        <a:rPr lang="ja-JP" altLang="en-US" sz="1200" b="0" i="0" u="none" strike="noStrike" dirty="0">
                          <a:solidFill>
                            <a:srgbClr val="000000"/>
                          </a:solidFill>
                          <a:effectLst/>
                          <a:latin typeface="ＭＳ 明朝"/>
                          <a:ea typeface="ＭＳ 明朝"/>
                        </a:rPr>
                        <a:t>　高額レセプト件数</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476</a:t>
                      </a:r>
                      <a:r>
                        <a:rPr lang="ja-JP" altLang="en-US" sz="1200" b="0" i="0" u="none" strike="noStrike" dirty="0">
                          <a:solidFill>
                            <a:srgbClr val="000000"/>
                          </a:solidFill>
                          <a:effectLst/>
                          <a:latin typeface="ＭＳ 明朝"/>
                          <a:ea typeface="ＭＳ 明朝"/>
                        </a:rPr>
                        <a:t>件</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0"/>
                  </a:ext>
                </a:extLst>
              </a:tr>
              <a:tr h="347133">
                <a:tc>
                  <a:txBody>
                    <a:bodyPr/>
                    <a:lstStyle/>
                    <a:p>
                      <a:pPr algn="l" fontAlgn="ctr"/>
                      <a:r>
                        <a:rPr lang="ja-JP" altLang="en-US" sz="1200" b="0" i="0" u="none" strike="noStrike">
                          <a:solidFill>
                            <a:srgbClr val="000000"/>
                          </a:solidFill>
                          <a:effectLst/>
                          <a:latin typeface="ＭＳ 明朝"/>
                          <a:ea typeface="ＭＳ 明朝"/>
                        </a:rPr>
                        <a:t>　高額レセプト件数割合</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0.6%</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r h="347133">
                <a:tc>
                  <a:txBody>
                    <a:bodyPr/>
                    <a:lstStyle/>
                    <a:p>
                      <a:pPr algn="l" fontAlgn="ctr"/>
                      <a:r>
                        <a:rPr lang="ja-JP" altLang="en-US" sz="1200" b="0" i="0" u="none" strike="noStrike" dirty="0">
                          <a:solidFill>
                            <a:srgbClr val="000000"/>
                          </a:solidFill>
                          <a:effectLst/>
                          <a:latin typeface="ＭＳ 明朝"/>
                          <a:ea typeface="ＭＳ 明朝"/>
                        </a:rPr>
                        <a:t>　高額レセプト医療費割合</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29.2%</a:t>
                      </a:r>
                    </a:p>
                  </a:txBody>
                  <a:tcPr marL="8701" marR="8701" marT="870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314725689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p:cNvSpPr txBox="1">
            <a:spLocks/>
          </p:cNvSpPr>
          <p:nvPr/>
        </p:nvSpPr>
        <p:spPr>
          <a:xfrm>
            <a:off x="190048" y="572420"/>
            <a:ext cx="6112060" cy="1008112"/>
          </a:xfrm>
          <a:prstGeom prst="rect">
            <a:avLst/>
          </a:prstGeom>
        </p:spPr>
        <p:txBody>
          <a:bodyPr vert="horz" lIns="91440" tIns="45720" rIns="91440" bIns="45720" rtlCol="0" anchor="t">
            <a:noAutofit/>
          </a:bodyPr>
          <a:lstStyle/>
          <a:p>
            <a:pPr marL="90488">
              <a:lnSpc>
                <a:spcPct val="150000"/>
              </a:lnSpc>
              <a:spcBef>
                <a:spcPct val="0"/>
              </a:spcBef>
              <a:defRPr/>
            </a:pPr>
            <a:endParaRPr lang="en-US" altLang="ja-JP" sz="1000" dirty="0">
              <a:solidFill>
                <a:prstClr val="black"/>
              </a:solidFill>
              <a:latin typeface="ＭＳ 明朝" panose="02020609040205080304" pitchFamily="17" charset="-128"/>
              <a:ea typeface="ＭＳ 明朝" panose="02020609040205080304" pitchFamily="17" charset="-128"/>
              <a:cs typeface="+mj-cs"/>
            </a:endParaRPr>
          </a:p>
        </p:txBody>
      </p:sp>
      <p:sp>
        <p:nvSpPr>
          <p:cNvPr id="13" name="テキスト ボックス 12"/>
          <p:cNvSpPr txBox="1">
            <a:spLocks noChangeAspect="1"/>
          </p:cNvSpPr>
          <p:nvPr/>
        </p:nvSpPr>
        <p:spPr>
          <a:xfrm>
            <a:off x="380320" y="293132"/>
            <a:ext cx="6120680" cy="1213147"/>
          </a:xfrm>
          <a:prstGeom prst="rect">
            <a:avLst/>
          </a:prstGeom>
          <a:noFill/>
          <a:ln>
            <a:noFill/>
          </a:ln>
        </p:spPr>
        <p:txBody>
          <a:bodyPr wrap="square" lIns="0" rIns="0" rtlCol="0">
            <a:noAutofit/>
          </a:bodyPr>
          <a:lstStyle/>
          <a:p>
            <a:pPr indent="-90488">
              <a:lnSpc>
                <a:spcPct val="125000"/>
              </a:lnSpc>
              <a:spcBef>
                <a:spcPct val="0"/>
              </a:spcBef>
              <a:tabLst>
                <a:tab pos="0" algn="l"/>
              </a:tabLst>
              <a:defRPr/>
            </a:pPr>
            <a:r>
              <a:rPr lang="ja-JP" altLang="en-US" sz="1200" dirty="0">
                <a:latin typeface="ＭＳ 明朝" panose="02020609040205080304" pitchFamily="17" charset="-128"/>
                <a:ea typeface="ＭＳ 明朝" panose="02020609040205080304" pitchFamily="17" charset="-128"/>
                <a:cs typeface="Times New Roman" pitchFamily="18" charset="0"/>
              </a:rPr>
              <a:t>　</a:t>
            </a:r>
            <a:r>
              <a:rPr kumimoji="0" lang="ja-JP" altLang="en-US" sz="1200" kern="0" dirty="0">
                <a:solidFill>
                  <a:prstClr val="black"/>
                </a:solidFill>
                <a:latin typeface="ＭＳ 明朝" panose="02020609040205080304" pitchFamily="17" charset="-128"/>
                <a:ea typeface="ＭＳ 明朝" panose="02020609040205080304" pitchFamily="17" charset="-128"/>
              </a:rPr>
              <a:t>本町の平成</a:t>
            </a:r>
            <a:r>
              <a:rPr kumimoji="0" lang="en-US" altLang="ja-JP" sz="1200" kern="0" dirty="0">
                <a:solidFill>
                  <a:prstClr val="black"/>
                </a:solidFill>
                <a:latin typeface="ＭＳ 明朝" panose="02020609040205080304" pitchFamily="17" charset="-128"/>
                <a:ea typeface="ＭＳ 明朝" panose="02020609040205080304" pitchFamily="17" charset="-128"/>
              </a:rPr>
              <a:t>26</a:t>
            </a:r>
            <a:r>
              <a:rPr kumimoji="0" lang="ja-JP" altLang="en-US" sz="1200" kern="0" dirty="0">
                <a:solidFill>
                  <a:prstClr val="black"/>
                </a:solidFill>
                <a:latin typeface="ＭＳ 明朝" panose="02020609040205080304" pitchFamily="17" charset="-128"/>
                <a:ea typeface="ＭＳ 明朝" panose="02020609040205080304" pitchFamily="17" charset="-128"/>
              </a:rPr>
              <a:t>年度から平成</a:t>
            </a:r>
            <a:r>
              <a:rPr kumimoji="0" lang="en-US" altLang="ja-JP" sz="1200" kern="0" dirty="0">
                <a:solidFill>
                  <a:prstClr val="black"/>
                </a:solidFill>
                <a:latin typeface="ＭＳ 明朝" panose="02020609040205080304" pitchFamily="17" charset="-128"/>
                <a:ea typeface="ＭＳ 明朝" panose="02020609040205080304" pitchFamily="17" charset="-128"/>
              </a:rPr>
              <a:t>28</a:t>
            </a:r>
            <a:r>
              <a:rPr kumimoji="0" lang="ja-JP" altLang="en-US" sz="1200" kern="0" dirty="0">
                <a:solidFill>
                  <a:prstClr val="black"/>
                </a:solidFill>
                <a:latin typeface="ＭＳ 明朝" panose="02020609040205080304" pitchFamily="17" charset="-128"/>
                <a:ea typeface="ＭＳ 明朝" panose="02020609040205080304" pitchFamily="17" charset="-128"/>
              </a:rPr>
              <a:t>年度における、人口構成概要を年度別に示します。平成</a:t>
            </a:r>
            <a:r>
              <a:rPr kumimoji="0" lang="en-US" altLang="ja-JP" sz="1200" kern="0" dirty="0">
                <a:solidFill>
                  <a:prstClr val="black"/>
                </a:solidFill>
                <a:latin typeface="ＭＳ 明朝" panose="02020609040205080304" pitchFamily="17" charset="-128"/>
                <a:ea typeface="ＭＳ 明朝" panose="02020609040205080304" pitchFamily="17" charset="-128"/>
              </a:rPr>
              <a:t>28</a:t>
            </a:r>
            <a:r>
              <a:rPr kumimoji="0" lang="ja-JP" altLang="en-US" sz="1200" kern="0" dirty="0">
                <a:solidFill>
                  <a:prstClr val="black"/>
                </a:solidFill>
                <a:latin typeface="ＭＳ 明朝" panose="02020609040205080304" pitchFamily="17" charset="-128"/>
                <a:ea typeface="ＭＳ 明朝" panose="02020609040205080304" pitchFamily="17" charset="-128"/>
              </a:rPr>
              <a:t>年度を平成</a:t>
            </a:r>
            <a:r>
              <a:rPr kumimoji="0" lang="en-US" altLang="ja-JP" sz="1200" kern="0" dirty="0">
                <a:solidFill>
                  <a:prstClr val="black"/>
                </a:solidFill>
                <a:latin typeface="ＭＳ 明朝" panose="02020609040205080304" pitchFamily="17" charset="-128"/>
                <a:ea typeface="ＭＳ 明朝" panose="02020609040205080304" pitchFamily="17" charset="-128"/>
              </a:rPr>
              <a:t>26</a:t>
            </a:r>
            <a:r>
              <a:rPr kumimoji="0" lang="ja-JP" altLang="en-US" sz="1200" kern="0" dirty="0">
                <a:solidFill>
                  <a:prstClr val="black"/>
                </a:solidFill>
                <a:latin typeface="ＭＳ 明朝" panose="02020609040205080304" pitchFamily="17" charset="-128"/>
                <a:ea typeface="ＭＳ 明朝" panose="02020609040205080304" pitchFamily="17" charset="-128"/>
              </a:rPr>
              <a:t>年度と比較すると、国民健康保険被保険者</a:t>
            </a:r>
            <a:r>
              <a:rPr kumimoji="0" lang="ja-JP" altLang="en-US" sz="1200" kern="0" dirty="0" smtClean="0">
                <a:solidFill>
                  <a:prstClr val="black"/>
                </a:solidFill>
                <a:latin typeface="ＭＳ 明朝" panose="02020609040205080304" pitchFamily="17" charset="-128"/>
                <a:ea typeface="ＭＳ 明朝" panose="02020609040205080304" pitchFamily="17" charset="-128"/>
              </a:rPr>
              <a:t>数</a:t>
            </a:r>
            <a:r>
              <a:rPr kumimoji="0" lang="en-US" altLang="ja-JP" sz="1200" kern="0" dirty="0">
                <a:solidFill>
                  <a:prstClr val="black"/>
                </a:solidFill>
                <a:latin typeface="ＭＳ 明朝" panose="02020609040205080304" pitchFamily="17" charset="-128"/>
                <a:ea typeface="ＭＳ 明朝" panose="02020609040205080304" pitchFamily="17" charset="-128"/>
              </a:rPr>
              <a:t>5,078</a:t>
            </a:r>
            <a:r>
              <a:rPr kumimoji="0" lang="ja-JP" altLang="en-US" sz="1200" kern="0" dirty="0" smtClean="0">
                <a:solidFill>
                  <a:prstClr val="black"/>
                </a:solidFill>
                <a:latin typeface="ＭＳ 明朝" panose="02020609040205080304" pitchFamily="17" charset="-128"/>
                <a:ea typeface="ＭＳ 明朝" panose="02020609040205080304" pitchFamily="17" charset="-128"/>
              </a:rPr>
              <a:t>人</a:t>
            </a:r>
            <a:r>
              <a:rPr kumimoji="0" lang="ja-JP" altLang="en-US" sz="1200" kern="0" dirty="0">
                <a:solidFill>
                  <a:prstClr val="black"/>
                </a:solidFill>
                <a:latin typeface="ＭＳ 明朝" panose="02020609040205080304" pitchFamily="17" charset="-128"/>
                <a:ea typeface="ＭＳ 明朝" panose="02020609040205080304" pitchFamily="17" charset="-128"/>
              </a:rPr>
              <a:t>は平成</a:t>
            </a:r>
            <a:r>
              <a:rPr kumimoji="0" lang="en-US" altLang="ja-JP" sz="1200" kern="0" dirty="0">
                <a:solidFill>
                  <a:prstClr val="black"/>
                </a:solidFill>
                <a:latin typeface="ＭＳ 明朝" panose="02020609040205080304" pitchFamily="17" charset="-128"/>
                <a:ea typeface="ＭＳ 明朝" panose="02020609040205080304" pitchFamily="17" charset="-128"/>
              </a:rPr>
              <a:t>26</a:t>
            </a:r>
            <a:r>
              <a:rPr kumimoji="0" lang="ja-JP" altLang="en-US" sz="1200" kern="0" dirty="0">
                <a:solidFill>
                  <a:prstClr val="black"/>
                </a:solidFill>
                <a:latin typeface="ＭＳ 明朝" panose="02020609040205080304" pitchFamily="17" charset="-128"/>
                <a:ea typeface="ＭＳ 明朝" panose="02020609040205080304" pitchFamily="17" charset="-128"/>
              </a:rPr>
              <a:t>年度</a:t>
            </a:r>
            <a:r>
              <a:rPr kumimoji="0" lang="en-US" altLang="ja-JP" sz="1200" kern="0" dirty="0">
                <a:solidFill>
                  <a:prstClr val="black"/>
                </a:solidFill>
                <a:latin typeface="ＭＳ 明朝" panose="02020609040205080304" pitchFamily="17" charset="-128"/>
                <a:ea typeface="ＭＳ 明朝" panose="02020609040205080304" pitchFamily="17" charset="-128"/>
              </a:rPr>
              <a:t>5,526</a:t>
            </a:r>
            <a:r>
              <a:rPr kumimoji="0" lang="ja-JP" altLang="en-US" sz="1200" kern="0" dirty="0">
                <a:solidFill>
                  <a:prstClr val="black"/>
                </a:solidFill>
                <a:latin typeface="ＭＳ 明朝" panose="02020609040205080304" pitchFamily="17" charset="-128"/>
                <a:ea typeface="ＭＳ 明朝" panose="02020609040205080304" pitchFamily="17" charset="-128"/>
              </a:rPr>
              <a:t>人</a:t>
            </a:r>
            <a:r>
              <a:rPr kumimoji="0" lang="ja-JP" altLang="en-US" sz="1200" kern="0" dirty="0" smtClean="0">
                <a:solidFill>
                  <a:prstClr val="black"/>
                </a:solidFill>
                <a:latin typeface="ＭＳ 明朝" panose="02020609040205080304" pitchFamily="17" charset="-128"/>
                <a:ea typeface="ＭＳ 明朝" panose="02020609040205080304" pitchFamily="17" charset="-128"/>
              </a:rPr>
              <a:t>より</a:t>
            </a:r>
            <a:r>
              <a:rPr kumimoji="0" lang="en-US" altLang="ja-JP" sz="1200" kern="0" smtClean="0">
                <a:solidFill>
                  <a:prstClr val="black"/>
                </a:solidFill>
                <a:latin typeface="ＭＳ 明朝" panose="02020609040205080304" pitchFamily="17" charset="-128"/>
                <a:ea typeface="ＭＳ 明朝" panose="02020609040205080304" pitchFamily="17" charset="-128"/>
              </a:rPr>
              <a:t>44</a:t>
            </a:r>
            <a:r>
              <a:rPr kumimoji="0" lang="en-US" altLang="ja-JP" sz="1200" kern="0">
                <a:solidFill>
                  <a:prstClr val="black"/>
                </a:solidFill>
                <a:latin typeface="ＭＳ 明朝" panose="02020609040205080304" pitchFamily="17" charset="-128"/>
                <a:ea typeface="ＭＳ 明朝" panose="02020609040205080304" pitchFamily="17" charset="-128"/>
              </a:rPr>
              <a:t>8</a:t>
            </a:r>
            <a:r>
              <a:rPr kumimoji="0" lang="ja-JP" altLang="en-US" sz="1200" kern="0" smtClean="0">
                <a:solidFill>
                  <a:prstClr val="black"/>
                </a:solidFill>
                <a:latin typeface="ＭＳ 明朝" panose="02020609040205080304" pitchFamily="17" charset="-128"/>
                <a:ea typeface="ＭＳ 明朝" panose="02020609040205080304" pitchFamily="17" charset="-128"/>
              </a:rPr>
              <a:t>人</a:t>
            </a:r>
            <a:r>
              <a:rPr kumimoji="0" lang="ja-JP" altLang="en-US" sz="1200" kern="0" dirty="0">
                <a:solidFill>
                  <a:prstClr val="black"/>
                </a:solidFill>
                <a:latin typeface="ＭＳ 明朝" panose="02020609040205080304" pitchFamily="17" charset="-128"/>
                <a:ea typeface="ＭＳ 明朝" panose="02020609040205080304" pitchFamily="17" charset="-128"/>
              </a:rPr>
              <a:t>減少しており、国民健康保険被保険者平均年齢</a:t>
            </a:r>
            <a:r>
              <a:rPr kumimoji="0" lang="en-US" altLang="ja-JP" sz="1200" kern="0" dirty="0">
                <a:solidFill>
                  <a:prstClr val="black"/>
                </a:solidFill>
                <a:latin typeface="ＭＳ 明朝" panose="02020609040205080304" pitchFamily="17" charset="-128"/>
                <a:ea typeface="ＭＳ 明朝" panose="02020609040205080304" pitchFamily="17" charset="-128"/>
              </a:rPr>
              <a:t>53.9</a:t>
            </a:r>
            <a:r>
              <a:rPr kumimoji="0" lang="ja-JP" altLang="en-US" sz="1200" kern="0" dirty="0">
                <a:solidFill>
                  <a:prstClr val="black"/>
                </a:solidFill>
                <a:latin typeface="ＭＳ 明朝" panose="02020609040205080304" pitchFamily="17" charset="-128"/>
                <a:ea typeface="ＭＳ 明朝" panose="02020609040205080304" pitchFamily="17" charset="-128"/>
              </a:rPr>
              <a:t>歳は平成</a:t>
            </a:r>
            <a:r>
              <a:rPr kumimoji="0" lang="en-US" altLang="ja-JP" sz="1200" kern="0" dirty="0">
                <a:solidFill>
                  <a:prstClr val="black"/>
                </a:solidFill>
                <a:latin typeface="ＭＳ 明朝" panose="02020609040205080304" pitchFamily="17" charset="-128"/>
                <a:ea typeface="ＭＳ 明朝" panose="02020609040205080304" pitchFamily="17" charset="-128"/>
              </a:rPr>
              <a:t>26</a:t>
            </a:r>
            <a:r>
              <a:rPr kumimoji="0" lang="ja-JP" altLang="en-US" sz="1200" kern="0" dirty="0">
                <a:solidFill>
                  <a:prstClr val="black"/>
                </a:solidFill>
                <a:latin typeface="ＭＳ 明朝" panose="02020609040205080304" pitchFamily="17" charset="-128"/>
                <a:ea typeface="ＭＳ 明朝" panose="02020609040205080304" pitchFamily="17" charset="-128"/>
              </a:rPr>
              <a:t>年度</a:t>
            </a:r>
            <a:r>
              <a:rPr kumimoji="0" lang="en-US" altLang="ja-JP" sz="1200" kern="0" dirty="0">
                <a:solidFill>
                  <a:prstClr val="black"/>
                </a:solidFill>
                <a:latin typeface="ＭＳ 明朝" panose="02020609040205080304" pitchFamily="17" charset="-128"/>
                <a:ea typeface="ＭＳ 明朝" panose="02020609040205080304" pitchFamily="17" charset="-128"/>
              </a:rPr>
              <a:t>52.4</a:t>
            </a:r>
            <a:r>
              <a:rPr kumimoji="0" lang="ja-JP" altLang="en-US" sz="1200" kern="0" dirty="0">
                <a:solidFill>
                  <a:prstClr val="black"/>
                </a:solidFill>
                <a:latin typeface="ＭＳ 明朝" panose="02020609040205080304" pitchFamily="17" charset="-128"/>
                <a:ea typeface="ＭＳ 明朝" panose="02020609040205080304" pitchFamily="17" charset="-128"/>
              </a:rPr>
              <a:t>歳より</a:t>
            </a:r>
            <a:r>
              <a:rPr kumimoji="0" lang="en-US" altLang="ja-JP" sz="1200" kern="0" dirty="0">
                <a:solidFill>
                  <a:prstClr val="black"/>
                </a:solidFill>
                <a:latin typeface="ＭＳ 明朝" panose="02020609040205080304" pitchFamily="17" charset="-128"/>
                <a:ea typeface="ＭＳ 明朝" panose="02020609040205080304" pitchFamily="17" charset="-128"/>
              </a:rPr>
              <a:t>1.5</a:t>
            </a:r>
            <a:r>
              <a:rPr kumimoji="0" lang="ja-JP" altLang="en-US" sz="1200" kern="0" dirty="0">
                <a:solidFill>
                  <a:prstClr val="black"/>
                </a:solidFill>
                <a:latin typeface="ＭＳ 明朝" panose="02020609040205080304" pitchFamily="17" charset="-128"/>
                <a:ea typeface="ＭＳ 明朝" panose="02020609040205080304" pitchFamily="17" charset="-128"/>
              </a:rPr>
              <a:t>歳上昇しています。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indent="-90488">
              <a:lnSpc>
                <a:spcPct val="125000"/>
              </a:lnSpc>
              <a:spcBef>
                <a:spcPct val="0"/>
              </a:spcBef>
              <a:tabLst>
                <a:tab pos="0" algn="l"/>
              </a:tabLst>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
        <p:nvSpPr>
          <p:cNvPr id="17" name="注釈文章 18"/>
          <p:cNvSpPr txBox="1">
            <a:spLocks noChangeAspect="1"/>
          </p:cNvSpPr>
          <p:nvPr/>
        </p:nvSpPr>
        <p:spPr>
          <a:xfrm>
            <a:off x="390244" y="3002577"/>
            <a:ext cx="6120000" cy="338554"/>
          </a:xfrm>
          <a:prstGeom prst="rect">
            <a:avLst/>
          </a:prstGeom>
          <a:noFill/>
          <a:ln>
            <a:noFill/>
          </a:ln>
        </p:spPr>
        <p:txBody>
          <a:bodyPr wrap="square" lIns="0" rIns="0" rtlCol="0">
            <a:spAutoFit/>
          </a:bodyPr>
          <a:lstStyle/>
          <a:p>
            <a:pPr>
              <a:defRPr/>
            </a:pPr>
            <a:r>
              <a:rPr kumimoji="0" lang="ja-JP" altLang="en-US" sz="800" kern="0" dirty="0">
                <a:solidFill>
                  <a:sysClr val="windowText" lastClr="000000"/>
                </a:solidFill>
                <a:latin typeface="ＭＳ 明朝" panose="02020609040205080304" pitchFamily="17" charset="-128"/>
                <a:ea typeface="ＭＳ 明朝" panose="02020609040205080304" pitchFamily="17" charset="-128"/>
              </a:rPr>
              <a:t>出典</a:t>
            </a:r>
            <a:r>
              <a:rPr kumimoji="0" lang="en-US" altLang="ja-JP" sz="800" kern="0" dirty="0">
                <a:solidFill>
                  <a:sysClr val="windowText" lastClr="000000"/>
                </a:solidFill>
                <a:latin typeface="ＭＳ 明朝" panose="02020609040205080304" pitchFamily="17" charset="-128"/>
                <a:ea typeface="ＭＳ 明朝" panose="02020609040205080304" pitchFamily="17" charset="-128"/>
              </a:rPr>
              <a:t>:</a:t>
            </a:r>
            <a:r>
              <a:rPr kumimoji="0" lang="ja-JP" altLang="en-US" sz="800" kern="0" dirty="0">
                <a:solidFill>
                  <a:sysClr val="windowText" lastClr="000000"/>
                </a:solidFill>
                <a:latin typeface="ＭＳ 明朝" panose="02020609040205080304" pitchFamily="17" charset="-128"/>
                <a:ea typeface="ＭＳ 明朝" panose="02020609040205080304" pitchFamily="17" charset="-128"/>
              </a:rPr>
              <a:t>国保データベース</a:t>
            </a:r>
            <a:r>
              <a:rPr kumimoji="0" lang="en-US" altLang="ja-JP" sz="800" kern="0" dirty="0">
                <a:solidFill>
                  <a:sysClr val="windowText" lastClr="000000"/>
                </a:solidFill>
                <a:latin typeface="ＭＳ 明朝" panose="02020609040205080304" pitchFamily="17" charset="-128"/>
                <a:ea typeface="ＭＳ 明朝" panose="02020609040205080304" pitchFamily="17" charset="-128"/>
              </a:rPr>
              <a:t>(KDB)</a:t>
            </a:r>
            <a:r>
              <a:rPr kumimoji="0" lang="ja-JP" altLang="en-US" sz="800" kern="0" dirty="0">
                <a:solidFill>
                  <a:sysClr val="windowText" lastClr="000000"/>
                </a:solidFill>
                <a:latin typeface="ＭＳ 明朝" panose="02020609040205080304" pitchFamily="17" charset="-128"/>
                <a:ea typeface="ＭＳ 明朝" panose="02020609040205080304" pitchFamily="17" charset="-128"/>
              </a:rPr>
              <a:t>システム </a:t>
            </a:r>
            <a:r>
              <a:rPr kumimoji="0" lang="en-US" altLang="ja-JP" sz="800" kern="0" dirty="0">
                <a:solidFill>
                  <a:sysClr val="windowText" lastClr="000000"/>
                </a:solidFill>
                <a:latin typeface="ＭＳ 明朝" panose="02020609040205080304" pitchFamily="17" charset="-128"/>
                <a:ea typeface="ＭＳ 明朝" panose="02020609040205080304" pitchFamily="17" charset="-128"/>
              </a:rPr>
              <a:t>｢</a:t>
            </a:r>
            <a:r>
              <a:rPr kumimoji="0" lang="ja-JP" altLang="en-US" sz="800" kern="0" dirty="0">
                <a:solidFill>
                  <a:sysClr val="windowText" lastClr="000000"/>
                </a:solidFill>
                <a:latin typeface="ＭＳ 明朝" panose="02020609040205080304" pitchFamily="17" charset="-128"/>
                <a:ea typeface="ＭＳ 明朝" panose="02020609040205080304" pitchFamily="17" charset="-128"/>
              </a:rPr>
              <a:t>健診･医療･介護データからみる地域の健康課題</a:t>
            </a:r>
            <a:r>
              <a:rPr kumimoji="0" lang="en-US" altLang="ja-JP" sz="800" kern="0" dirty="0">
                <a:solidFill>
                  <a:sysClr val="windowText" lastClr="000000"/>
                </a:solidFill>
                <a:latin typeface="ＭＳ 明朝" panose="02020609040205080304" pitchFamily="17" charset="-128"/>
                <a:ea typeface="ＭＳ 明朝" panose="02020609040205080304" pitchFamily="17" charset="-128"/>
              </a:rPr>
              <a:t>｣</a:t>
            </a:r>
            <a:r>
              <a:rPr kumimoji="0" lang="ja-JP" altLang="en-US" sz="800" kern="0" dirty="0" err="1">
                <a:solidFill>
                  <a:sysClr val="windowText" lastClr="000000"/>
                </a:solidFill>
                <a:latin typeface="ＭＳ 明朝" panose="02020609040205080304" pitchFamily="17" charset="-128"/>
                <a:ea typeface="ＭＳ 明朝" panose="02020609040205080304" pitchFamily="17" charset="-128"/>
              </a:rPr>
              <a:t>、</a:t>
            </a:r>
            <a:r>
              <a:rPr kumimoji="0" lang="ja-JP" altLang="en-US" sz="800" kern="0" dirty="0">
                <a:solidFill>
                  <a:sysClr val="windowText" lastClr="000000"/>
                </a:solidFill>
                <a:latin typeface="ＭＳ 明朝" panose="02020609040205080304" pitchFamily="17" charset="-128"/>
                <a:ea typeface="ＭＳ 明朝" panose="02020609040205080304" pitchFamily="17" charset="-128"/>
              </a:rPr>
              <a:t>宮城県企画部統計課資料</a:t>
            </a:r>
            <a:endParaRPr kumimoji="0" lang="en-US" altLang="ja-JP" sz="800" kern="0" dirty="0">
              <a:solidFill>
                <a:sysClr val="windowText" lastClr="000000"/>
              </a:solidFill>
              <a:latin typeface="ＭＳ 明朝" panose="02020609040205080304" pitchFamily="17" charset="-128"/>
              <a:ea typeface="ＭＳ 明朝" panose="02020609040205080304" pitchFamily="17" charset="-128"/>
            </a:endParaRPr>
          </a:p>
          <a:p>
            <a:pPr>
              <a:defRPr/>
            </a:pPr>
            <a:endParaRPr kumimoji="0" lang="en-US" altLang="ja-JP" sz="800" kern="0" dirty="0">
              <a:solidFill>
                <a:sysClr val="windowText" lastClr="000000"/>
              </a:solidFill>
              <a:latin typeface="ＭＳ 明朝" panose="02020609040205080304" pitchFamily="17" charset="-128"/>
              <a:ea typeface="ＭＳ 明朝" panose="02020609040205080304" pitchFamily="17" charset="-128"/>
            </a:endParaRPr>
          </a:p>
        </p:txBody>
      </p:sp>
      <p:sp>
        <p:nvSpPr>
          <p:cNvPr id="21" name="テキスト ボックス 20"/>
          <p:cNvSpPr txBox="1">
            <a:spLocks noChangeAspect="1"/>
          </p:cNvSpPr>
          <p:nvPr/>
        </p:nvSpPr>
        <p:spPr>
          <a:xfrm>
            <a:off x="379553" y="3430805"/>
            <a:ext cx="6122213" cy="277099"/>
          </a:xfrm>
          <a:prstGeom prst="rect">
            <a:avLst/>
          </a:prstGeom>
          <a:noFill/>
          <a:ln>
            <a:noFill/>
          </a:ln>
        </p:spPr>
        <p:txBody>
          <a:bodyPr wrap="square" lIns="0" rtlCol="0" anchor="ctr" anchorCtr="0">
            <a:spAutoFit/>
          </a:bodyPr>
          <a:lstStyle/>
          <a:p>
            <a:pPr>
              <a:spcBef>
                <a:spcPct val="0"/>
              </a:spcBef>
              <a:defRPr/>
            </a:pPr>
            <a:r>
              <a:rPr lang="ja-JP" altLang="en-US" sz="1200" dirty="0">
                <a:latin typeface="ＭＳ 明朝" panose="02020609040205080304" pitchFamily="17" charset="-128"/>
                <a:ea typeface="ＭＳ 明朝" panose="02020609040205080304" pitchFamily="17" charset="-128"/>
              </a:rPr>
              <a:t>年度別 被保険者数</a:t>
            </a:r>
            <a:endParaRPr lang="en-US" altLang="ja-JP" sz="1200" dirty="0">
              <a:latin typeface="ＭＳ 明朝" panose="02020609040205080304" pitchFamily="17" charset="-128"/>
              <a:ea typeface="ＭＳ 明朝" panose="02020609040205080304" pitchFamily="17" charset="-128"/>
            </a:endParaRPr>
          </a:p>
        </p:txBody>
      </p:sp>
      <p:sp>
        <p:nvSpPr>
          <p:cNvPr id="22" name="注釈文章 18"/>
          <p:cNvSpPr txBox="1">
            <a:spLocks noChangeAspect="1"/>
          </p:cNvSpPr>
          <p:nvPr/>
        </p:nvSpPr>
        <p:spPr>
          <a:xfrm>
            <a:off x="390244" y="6100471"/>
            <a:ext cx="6120000" cy="223283"/>
          </a:xfrm>
          <a:prstGeom prst="rect">
            <a:avLst/>
          </a:prstGeom>
          <a:noFill/>
          <a:ln>
            <a:noFill/>
          </a:ln>
        </p:spPr>
        <p:txBody>
          <a:bodyPr wrap="square" lIns="0" rIns="0" rtlCol="0">
            <a:spAutoFit/>
          </a:bodyPr>
          <a:lstStyle/>
          <a:p>
            <a:r>
              <a:rPr lang="ja-JP" altLang="en-US" sz="800" dirty="0">
                <a:solidFill>
                  <a:prstClr val="black"/>
                </a:solidFill>
                <a:latin typeface="ＭＳ 明朝" panose="02020609040205080304" pitchFamily="17" charset="-128"/>
                <a:ea typeface="ＭＳ 明朝" panose="02020609040205080304" pitchFamily="17" charset="-128"/>
              </a:rPr>
              <a:t>出典</a:t>
            </a:r>
            <a:r>
              <a:rPr lang="en-US" altLang="ja-JP" sz="800" dirty="0">
                <a:solidFill>
                  <a:prstClr val="black"/>
                </a:solidFill>
                <a:latin typeface="ＭＳ 明朝" panose="02020609040205080304" pitchFamily="17" charset="-128"/>
                <a:ea typeface="ＭＳ 明朝" panose="02020609040205080304" pitchFamily="17" charset="-128"/>
              </a:rPr>
              <a:t>:</a:t>
            </a:r>
            <a:r>
              <a:rPr lang="ja-JP" altLang="en-US" sz="800" dirty="0">
                <a:solidFill>
                  <a:prstClr val="black"/>
                </a:solidFill>
                <a:latin typeface="ＭＳ 明朝" panose="02020609040205080304" pitchFamily="17" charset="-128"/>
                <a:ea typeface="ＭＳ 明朝" panose="02020609040205080304" pitchFamily="17" charset="-128"/>
              </a:rPr>
              <a:t>国保データベース</a:t>
            </a:r>
            <a:r>
              <a:rPr lang="en-US" altLang="ja-JP" sz="800" dirty="0">
                <a:solidFill>
                  <a:prstClr val="black"/>
                </a:solidFill>
                <a:latin typeface="ＭＳ 明朝" panose="02020609040205080304" pitchFamily="17" charset="-128"/>
                <a:ea typeface="ＭＳ 明朝" panose="02020609040205080304" pitchFamily="17" charset="-128"/>
              </a:rPr>
              <a:t>(KDB)</a:t>
            </a:r>
            <a:r>
              <a:rPr lang="ja-JP" altLang="en-US" sz="800" dirty="0">
                <a:solidFill>
                  <a:prstClr val="black"/>
                </a:solidFill>
                <a:latin typeface="ＭＳ 明朝" panose="02020609040205080304" pitchFamily="17" charset="-128"/>
                <a:ea typeface="ＭＳ 明朝" panose="02020609040205080304" pitchFamily="17" charset="-128"/>
              </a:rPr>
              <a:t>システム </a:t>
            </a:r>
            <a:r>
              <a:rPr lang="en-US" altLang="ja-JP" sz="800" dirty="0">
                <a:solidFill>
                  <a:prstClr val="black"/>
                </a:solidFill>
                <a:latin typeface="ＭＳ 明朝" panose="02020609040205080304" pitchFamily="17" charset="-128"/>
                <a:ea typeface="ＭＳ 明朝" panose="02020609040205080304" pitchFamily="17" charset="-128"/>
              </a:rPr>
              <a:t>｢</a:t>
            </a:r>
            <a:r>
              <a:rPr lang="ja-JP" altLang="en-US" sz="800" dirty="0">
                <a:solidFill>
                  <a:prstClr val="black"/>
                </a:solidFill>
                <a:latin typeface="ＭＳ 明朝" panose="02020609040205080304" pitchFamily="17" charset="-128"/>
                <a:ea typeface="ＭＳ 明朝" panose="02020609040205080304" pitchFamily="17" charset="-128"/>
              </a:rPr>
              <a:t>健診･医療･介護データからみる地域の健康課題</a:t>
            </a:r>
            <a:r>
              <a:rPr lang="en-US" altLang="ja-JP" sz="800" dirty="0">
                <a:solidFill>
                  <a:prstClr val="black"/>
                </a:solidFill>
                <a:latin typeface="ＭＳ 明朝" panose="02020609040205080304" pitchFamily="17" charset="-128"/>
                <a:ea typeface="ＭＳ 明朝" panose="02020609040205080304" pitchFamily="17" charset="-128"/>
              </a:rPr>
              <a:t>｣</a:t>
            </a:r>
            <a:endParaRPr lang="ja-JP" altLang="en-US" sz="800" dirty="0">
              <a:solidFill>
                <a:prstClr val="black"/>
              </a:solidFill>
              <a:latin typeface="ＭＳ 明朝" panose="02020609040205080304" pitchFamily="17" charset="-128"/>
              <a:ea typeface="ＭＳ 明朝" panose="02020609040205080304" pitchFamily="17" charset="-128"/>
            </a:endParaRPr>
          </a:p>
        </p:txBody>
      </p:sp>
      <p:sp>
        <p:nvSpPr>
          <p:cNvPr id="14"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a:t>
            </a:fld>
            <a:endParaRPr kumimoji="1" lang="ja-JP" altLang="en-US" dirty="0">
              <a:latin typeface="ＭＳ 明朝"/>
              <a:ea typeface="ＭＳ 明朝"/>
            </a:endParaRPr>
          </a:p>
        </p:txBody>
      </p:sp>
      <p:sp>
        <p:nvSpPr>
          <p:cNvPr id="16" name="テキスト ボックス 15"/>
          <p:cNvSpPr txBox="1">
            <a:spLocks noChangeAspect="1"/>
          </p:cNvSpPr>
          <p:nvPr/>
        </p:nvSpPr>
        <p:spPr>
          <a:xfrm>
            <a:off x="381000" y="1259632"/>
            <a:ext cx="6120000" cy="276999"/>
          </a:xfrm>
          <a:prstGeom prst="rect">
            <a:avLst/>
          </a:prstGeom>
          <a:noFill/>
          <a:ln>
            <a:noFill/>
          </a:ln>
        </p:spPr>
        <p:txBody>
          <a:bodyPr wrap="square" lIns="0" rIns="0" rtlCol="0" anchor="ctr" anchorCtr="0">
            <a:spAutoFit/>
          </a:bodyPr>
          <a:lstStyle/>
          <a:p>
            <a:r>
              <a:rPr lang="ja-JP" altLang="en-US" sz="1200" dirty="0">
                <a:latin typeface="ＭＳ 明朝" panose="02020609040205080304" pitchFamily="17" charset="-128"/>
                <a:ea typeface="ＭＳ 明朝" panose="02020609040205080304" pitchFamily="17" charset="-128"/>
              </a:rPr>
              <a:t>年度別 人口構成概要</a:t>
            </a:r>
          </a:p>
        </p:txBody>
      </p:sp>
      <p:graphicFrame>
        <p:nvGraphicFramePr>
          <p:cNvPr id="292" name="表 291"/>
          <p:cNvGraphicFramePr>
            <a:graphicFrameLocks noGrp="1"/>
          </p:cNvGraphicFramePr>
          <p:nvPr>
            <p:extLst>
              <p:ext uri="{D42A27DB-BD31-4B8C-83A1-F6EECF244321}">
                <p14:modId xmlns:p14="http://schemas.microsoft.com/office/powerpoint/2010/main" val="1308579769"/>
              </p:ext>
            </p:extLst>
          </p:nvPr>
        </p:nvGraphicFramePr>
        <p:xfrm>
          <a:off x="380320" y="1660039"/>
          <a:ext cx="6109382" cy="1358958"/>
        </p:xfrm>
        <a:graphic>
          <a:graphicData uri="http://schemas.openxmlformats.org/drawingml/2006/table">
            <a:tbl>
              <a:tblPr>
                <a:tableStyleId>{5C22544A-7EE6-4342-B048-85BDC9FD1C3A}</a:tableStyleId>
              </a:tblPr>
              <a:tblGrid>
                <a:gridCol w="794269">
                  <a:extLst>
                    <a:ext uri="{9D8B030D-6E8A-4147-A177-3AD203B41FA5}">
                      <a16:colId xmlns="" xmlns:a16="http://schemas.microsoft.com/office/drawing/2014/main" val="20000"/>
                    </a:ext>
                  </a:extLst>
                </a:gridCol>
                <a:gridCol w="956533">
                  <a:extLst>
                    <a:ext uri="{9D8B030D-6E8A-4147-A177-3AD203B41FA5}">
                      <a16:colId xmlns="" xmlns:a16="http://schemas.microsoft.com/office/drawing/2014/main" val="20001"/>
                    </a:ext>
                  </a:extLst>
                </a:gridCol>
                <a:gridCol w="1089645">
                  <a:extLst>
                    <a:ext uri="{9D8B030D-6E8A-4147-A177-3AD203B41FA5}">
                      <a16:colId xmlns="" xmlns:a16="http://schemas.microsoft.com/office/drawing/2014/main" val="20002"/>
                    </a:ext>
                  </a:extLst>
                </a:gridCol>
                <a:gridCol w="1089645">
                  <a:extLst>
                    <a:ext uri="{9D8B030D-6E8A-4147-A177-3AD203B41FA5}">
                      <a16:colId xmlns="" xmlns:a16="http://schemas.microsoft.com/office/drawing/2014/main" val="20003"/>
                    </a:ext>
                  </a:extLst>
                </a:gridCol>
                <a:gridCol w="1089645">
                  <a:extLst>
                    <a:ext uri="{9D8B030D-6E8A-4147-A177-3AD203B41FA5}">
                      <a16:colId xmlns="" xmlns:a16="http://schemas.microsoft.com/office/drawing/2014/main" val="20004"/>
                    </a:ext>
                  </a:extLst>
                </a:gridCol>
                <a:gridCol w="1089645">
                  <a:extLst>
                    <a:ext uri="{9D8B030D-6E8A-4147-A177-3AD203B41FA5}">
                      <a16:colId xmlns="" xmlns:a16="http://schemas.microsoft.com/office/drawing/2014/main" val="20005"/>
                    </a:ext>
                  </a:extLst>
                </a:gridCol>
              </a:tblGrid>
              <a:tr h="335604">
                <a:tc gridSpan="2">
                  <a:txBody>
                    <a:bodyPr/>
                    <a:lstStyle/>
                    <a:p>
                      <a:pPr algn="ctr" fontAlgn="ctr"/>
                      <a:r>
                        <a:rPr lang="ja-JP" altLang="en-US" sz="1100" u="none" strike="noStrike" dirty="0">
                          <a:effectLst/>
                        </a:rPr>
                        <a:t>区分</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algn="ctr" fontAlgn="ctr"/>
                      <a:r>
                        <a:rPr lang="ja-JP" altLang="en-US" sz="1100" u="none" strike="noStrike">
                          <a:effectLst/>
                        </a:rPr>
                        <a:t>人口総数</a:t>
                      </a:r>
                      <a:br>
                        <a:rPr lang="ja-JP" altLang="en-US" sz="1100" u="none" strike="noStrike">
                          <a:effectLst/>
                        </a:rPr>
                      </a:br>
                      <a:r>
                        <a:rPr lang="en-US" altLang="ja-JP" sz="1100" u="none" strike="noStrike">
                          <a:effectLst/>
                        </a:rPr>
                        <a:t>(</a:t>
                      </a:r>
                      <a:r>
                        <a:rPr lang="ja-JP" altLang="en-US" sz="1100" u="none" strike="noStrike">
                          <a:effectLst/>
                        </a:rPr>
                        <a:t>人</a:t>
                      </a:r>
                      <a:r>
                        <a:rPr lang="en-US" altLang="ja-JP" sz="1100" u="none" strike="noStrike">
                          <a:effectLst/>
                        </a:rPr>
                        <a:t>)</a:t>
                      </a:r>
                      <a:endParaRPr lang="en-US" altLang="ja-JP" sz="11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zh-CN" altLang="en-US" sz="1100" u="none" strike="noStrike" dirty="0">
                          <a:effectLst/>
                        </a:rPr>
                        <a:t>国保被保険者数</a:t>
                      </a:r>
                      <a:r>
                        <a:rPr lang="en-US" altLang="zh-CN" sz="1100" u="none" strike="noStrike" dirty="0">
                          <a:effectLst/>
                        </a:rPr>
                        <a:t>(</a:t>
                      </a:r>
                      <a:r>
                        <a:rPr lang="zh-CN" altLang="en-US" sz="1100" u="none" strike="noStrike" dirty="0">
                          <a:effectLst/>
                        </a:rPr>
                        <a:t>人</a:t>
                      </a:r>
                      <a:r>
                        <a:rPr lang="en-US" altLang="zh-CN" sz="1100" u="none" strike="noStrike" dirty="0">
                          <a:effectLst/>
                        </a:rPr>
                        <a:t>)</a:t>
                      </a:r>
                      <a:endParaRPr lang="en-US" altLang="zh-CN"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100" u="none" strike="noStrike" dirty="0">
                          <a:effectLst/>
                        </a:rPr>
                        <a:t>国保</a:t>
                      </a:r>
                      <a:r>
                        <a:rPr lang="ja-JP" altLang="en-US" sz="1100" u="none" strike="noStrike" dirty="0" smtClean="0">
                          <a:effectLst/>
                        </a:rPr>
                        <a:t>加入率</a:t>
                      </a:r>
                      <a:r>
                        <a:rPr lang="en-US" altLang="ja-JP" sz="1100" u="none" strike="noStrike" dirty="0" smtClean="0">
                          <a:effectLst/>
                        </a:rPr>
                        <a:t>(</a:t>
                      </a:r>
                      <a:r>
                        <a:rPr lang="ja-JP" altLang="en-US" sz="1100" u="none" strike="noStrike" dirty="0" smtClean="0">
                          <a:effectLst/>
                        </a:rPr>
                        <a:t>％</a:t>
                      </a:r>
                      <a:r>
                        <a:rPr lang="en-US" altLang="ja-JP" sz="1100" u="none" strike="noStrike" dirty="0" smtClean="0">
                          <a:effectLst/>
                        </a:rPr>
                        <a:t>)</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zh-CN" altLang="en-US" sz="1100" u="none" strike="noStrike">
                          <a:effectLst/>
                        </a:rPr>
                        <a:t>国保被保険者</a:t>
                      </a:r>
                      <a:br>
                        <a:rPr lang="zh-CN" altLang="en-US" sz="1100" u="none" strike="noStrike">
                          <a:effectLst/>
                        </a:rPr>
                      </a:br>
                      <a:r>
                        <a:rPr lang="zh-CN" altLang="en-US" sz="1100" u="none" strike="noStrike">
                          <a:effectLst/>
                        </a:rPr>
                        <a:t>平均年齢</a:t>
                      </a:r>
                      <a:r>
                        <a:rPr lang="en-US" altLang="zh-CN" sz="1100" u="none" strike="noStrike">
                          <a:effectLst/>
                        </a:rPr>
                        <a:t>(</a:t>
                      </a:r>
                      <a:r>
                        <a:rPr lang="zh-CN" altLang="en-US" sz="1100" u="none" strike="noStrike">
                          <a:effectLst/>
                        </a:rPr>
                        <a:t>歳</a:t>
                      </a:r>
                      <a:r>
                        <a:rPr lang="en-US" altLang="zh-CN" sz="1100" u="none" strike="noStrike">
                          <a:effectLst/>
                        </a:rPr>
                        <a:t>)</a:t>
                      </a:r>
                      <a:endParaRPr lang="en-US" altLang="zh-CN" sz="11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338096">
                <a:tc rowSpan="3">
                  <a:txBody>
                    <a:bodyPr/>
                    <a:lstStyle/>
                    <a:p>
                      <a:pPr algn="ctr" fontAlgn="ctr"/>
                      <a:r>
                        <a:rPr lang="ja-JP" altLang="en-US" sz="1100" u="none" strike="noStrike" dirty="0">
                          <a:effectLst/>
                        </a:rPr>
                        <a:t>大河原町</a:t>
                      </a:r>
                      <a:endParaRPr lang="ja-JP" altLang="en-US"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fontAlgn="ctr"/>
                      <a:r>
                        <a:rPr lang="ja-JP" altLang="en-US" sz="1100" u="none" strike="noStrike" dirty="0">
                          <a:effectLst/>
                        </a:rPr>
                        <a:t>平成</a:t>
                      </a:r>
                      <a:r>
                        <a:rPr lang="en-US" altLang="ja-JP" sz="1100" u="none" strike="noStrike" dirty="0">
                          <a:effectLst/>
                        </a:rPr>
                        <a:t>26</a:t>
                      </a:r>
                      <a:r>
                        <a:rPr lang="ja-JP" altLang="en-US" sz="1100" u="none" strike="noStrike" dirty="0">
                          <a:effectLst/>
                        </a:rPr>
                        <a:t>年度</a:t>
                      </a:r>
                      <a:endParaRPr lang="ja-JP" altLang="en-US"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a:effectLst/>
                        </a:rPr>
                        <a:t>23,774</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a:effectLst/>
                        </a:rPr>
                        <a:t>5,526</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23.2</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a:effectLst/>
                        </a:rPr>
                        <a:t>52.4</a:t>
                      </a:r>
                      <a:endParaRPr lang="en-US" altLang="ja-JP" sz="1100" b="1" i="0" u="none" strike="noStrike">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338096">
                <a:tc vMerge="1">
                  <a:txBody>
                    <a:bodyPr/>
                    <a:lstStyle/>
                    <a:p>
                      <a:endParaRPr kumimoji="1" lang="ja-JP" altLang="en-US"/>
                    </a:p>
                  </a:txBody>
                  <a:tcPr/>
                </a:tc>
                <a:tc>
                  <a:txBody>
                    <a:bodyPr/>
                    <a:lstStyle/>
                    <a:p>
                      <a:pPr algn="ctr" fontAlgn="ctr"/>
                      <a:r>
                        <a:rPr lang="ja-JP" altLang="en-US" sz="1100" u="none" strike="noStrike" dirty="0">
                          <a:effectLst/>
                        </a:rPr>
                        <a:t>平成</a:t>
                      </a:r>
                      <a:r>
                        <a:rPr lang="en-US" altLang="ja-JP" sz="1100" u="none" strike="noStrike" dirty="0">
                          <a:effectLst/>
                        </a:rPr>
                        <a:t>27</a:t>
                      </a:r>
                      <a:r>
                        <a:rPr lang="ja-JP" altLang="en-US" sz="1100" u="none" strike="noStrike" dirty="0">
                          <a:effectLst/>
                        </a:rPr>
                        <a:t>年度</a:t>
                      </a:r>
                      <a:endParaRPr lang="ja-JP" altLang="en-US"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a:effectLst/>
                        </a:rPr>
                        <a:t>23,768</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a:effectLst/>
                        </a:rPr>
                        <a:t>5,311</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22.3</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a:effectLst/>
                        </a:rPr>
                        <a:t>53.2</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338096">
                <a:tc vMerge="1">
                  <a:txBody>
                    <a:bodyPr/>
                    <a:lstStyle/>
                    <a:p>
                      <a:endParaRPr kumimoji="1" lang="ja-JP" altLang="en-US"/>
                    </a:p>
                  </a:txBody>
                  <a:tcPr/>
                </a:tc>
                <a:tc>
                  <a:txBody>
                    <a:bodyPr/>
                    <a:lstStyle/>
                    <a:p>
                      <a:pPr algn="ctr" fontAlgn="ctr"/>
                      <a:r>
                        <a:rPr lang="ja-JP" altLang="en-US" sz="1100" u="none" strike="noStrike">
                          <a:effectLst/>
                        </a:rPr>
                        <a:t>平成</a:t>
                      </a:r>
                      <a:r>
                        <a:rPr lang="en-US" altLang="ja-JP" sz="1100" u="none" strike="noStrike">
                          <a:effectLst/>
                        </a:rPr>
                        <a:t>28</a:t>
                      </a:r>
                      <a:r>
                        <a:rPr lang="ja-JP" altLang="en-US" sz="1100" u="none" strike="noStrike">
                          <a:effectLst/>
                        </a:rPr>
                        <a:t>年度</a:t>
                      </a:r>
                      <a:endParaRPr lang="ja-JP" altLang="en-US" sz="1100" b="1" i="0" u="none" strike="noStrike">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a:effectLst/>
                        </a:rPr>
                        <a:t>23,700</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5,078</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21.4</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a:effectLst/>
                        </a:rPr>
                        <a:t>53.9</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390" marR="9390" marT="939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grpSp>
        <p:nvGrpSpPr>
          <p:cNvPr id="2" name="Group 4"/>
          <p:cNvGrpSpPr>
            <a:grpSpLocks noChangeAspect="1"/>
          </p:cNvGrpSpPr>
          <p:nvPr/>
        </p:nvGrpSpPr>
        <p:grpSpPr bwMode="auto">
          <a:xfrm>
            <a:off x="363538" y="3687764"/>
            <a:ext cx="6122987" cy="2414588"/>
            <a:chOff x="229" y="2323"/>
            <a:chExt cx="3857" cy="1521"/>
          </a:xfrm>
        </p:grpSpPr>
        <p:sp>
          <p:nvSpPr>
            <p:cNvPr id="3" name="AutoShape 3"/>
            <p:cNvSpPr>
              <a:spLocks noChangeAspect="1" noChangeArrowheads="1" noTextEdit="1"/>
            </p:cNvSpPr>
            <p:nvPr/>
          </p:nvSpPr>
          <p:spPr bwMode="auto">
            <a:xfrm>
              <a:off x="229" y="2323"/>
              <a:ext cx="3857" cy="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231" y="2325"/>
              <a:ext cx="3853" cy="15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 name="Freeform 6"/>
            <p:cNvSpPr>
              <a:spLocks noEditPoints="1"/>
            </p:cNvSpPr>
            <p:nvPr/>
          </p:nvSpPr>
          <p:spPr bwMode="auto">
            <a:xfrm>
              <a:off x="583" y="2602"/>
              <a:ext cx="3404" cy="870"/>
            </a:xfrm>
            <a:custGeom>
              <a:avLst/>
              <a:gdLst>
                <a:gd name="T0" fmla="*/ 0 w 3404"/>
                <a:gd name="T1" fmla="*/ 868 h 870"/>
                <a:gd name="T2" fmla="*/ 3404 w 3404"/>
                <a:gd name="T3" fmla="*/ 868 h 870"/>
                <a:gd name="T4" fmla="*/ 3404 w 3404"/>
                <a:gd name="T5" fmla="*/ 870 h 870"/>
                <a:gd name="T6" fmla="*/ 0 w 3404"/>
                <a:gd name="T7" fmla="*/ 870 h 870"/>
                <a:gd name="T8" fmla="*/ 0 w 3404"/>
                <a:gd name="T9" fmla="*/ 868 h 870"/>
                <a:gd name="T10" fmla="*/ 0 w 3404"/>
                <a:gd name="T11" fmla="*/ 695 h 870"/>
                <a:gd name="T12" fmla="*/ 3404 w 3404"/>
                <a:gd name="T13" fmla="*/ 695 h 870"/>
                <a:gd name="T14" fmla="*/ 3404 w 3404"/>
                <a:gd name="T15" fmla="*/ 697 h 870"/>
                <a:gd name="T16" fmla="*/ 0 w 3404"/>
                <a:gd name="T17" fmla="*/ 697 h 870"/>
                <a:gd name="T18" fmla="*/ 0 w 3404"/>
                <a:gd name="T19" fmla="*/ 695 h 870"/>
                <a:gd name="T20" fmla="*/ 0 w 3404"/>
                <a:gd name="T21" fmla="*/ 521 h 870"/>
                <a:gd name="T22" fmla="*/ 3404 w 3404"/>
                <a:gd name="T23" fmla="*/ 521 h 870"/>
                <a:gd name="T24" fmla="*/ 3404 w 3404"/>
                <a:gd name="T25" fmla="*/ 523 h 870"/>
                <a:gd name="T26" fmla="*/ 0 w 3404"/>
                <a:gd name="T27" fmla="*/ 523 h 870"/>
                <a:gd name="T28" fmla="*/ 0 w 3404"/>
                <a:gd name="T29" fmla="*/ 521 h 870"/>
                <a:gd name="T30" fmla="*/ 0 w 3404"/>
                <a:gd name="T31" fmla="*/ 348 h 870"/>
                <a:gd name="T32" fmla="*/ 3404 w 3404"/>
                <a:gd name="T33" fmla="*/ 348 h 870"/>
                <a:gd name="T34" fmla="*/ 3404 w 3404"/>
                <a:gd name="T35" fmla="*/ 350 h 870"/>
                <a:gd name="T36" fmla="*/ 0 w 3404"/>
                <a:gd name="T37" fmla="*/ 350 h 870"/>
                <a:gd name="T38" fmla="*/ 0 w 3404"/>
                <a:gd name="T39" fmla="*/ 348 h 870"/>
                <a:gd name="T40" fmla="*/ 0 w 3404"/>
                <a:gd name="T41" fmla="*/ 174 h 870"/>
                <a:gd name="T42" fmla="*/ 3404 w 3404"/>
                <a:gd name="T43" fmla="*/ 174 h 870"/>
                <a:gd name="T44" fmla="*/ 3404 w 3404"/>
                <a:gd name="T45" fmla="*/ 176 h 870"/>
                <a:gd name="T46" fmla="*/ 0 w 3404"/>
                <a:gd name="T47" fmla="*/ 176 h 870"/>
                <a:gd name="T48" fmla="*/ 0 w 3404"/>
                <a:gd name="T49" fmla="*/ 174 h 870"/>
                <a:gd name="T50" fmla="*/ 0 w 3404"/>
                <a:gd name="T51" fmla="*/ 0 h 870"/>
                <a:gd name="T52" fmla="*/ 3404 w 3404"/>
                <a:gd name="T53" fmla="*/ 0 h 870"/>
                <a:gd name="T54" fmla="*/ 3404 w 3404"/>
                <a:gd name="T55" fmla="*/ 2 h 870"/>
                <a:gd name="T56" fmla="*/ 0 w 3404"/>
                <a:gd name="T57" fmla="*/ 2 h 870"/>
                <a:gd name="T58" fmla="*/ 0 w 3404"/>
                <a:gd name="T5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04" h="870">
                  <a:moveTo>
                    <a:pt x="0" y="868"/>
                  </a:moveTo>
                  <a:lnTo>
                    <a:pt x="3404" y="868"/>
                  </a:lnTo>
                  <a:lnTo>
                    <a:pt x="3404" y="870"/>
                  </a:lnTo>
                  <a:lnTo>
                    <a:pt x="0" y="870"/>
                  </a:lnTo>
                  <a:lnTo>
                    <a:pt x="0" y="868"/>
                  </a:lnTo>
                  <a:close/>
                  <a:moveTo>
                    <a:pt x="0" y="695"/>
                  </a:moveTo>
                  <a:lnTo>
                    <a:pt x="3404" y="695"/>
                  </a:lnTo>
                  <a:lnTo>
                    <a:pt x="3404" y="697"/>
                  </a:lnTo>
                  <a:lnTo>
                    <a:pt x="0" y="697"/>
                  </a:lnTo>
                  <a:lnTo>
                    <a:pt x="0" y="695"/>
                  </a:lnTo>
                  <a:close/>
                  <a:moveTo>
                    <a:pt x="0" y="521"/>
                  </a:moveTo>
                  <a:lnTo>
                    <a:pt x="3404" y="521"/>
                  </a:lnTo>
                  <a:lnTo>
                    <a:pt x="3404" y="523"/>
                  </a:lnTo>
                  <a:lnTo>
                    <a:pt x="0" y="523"/>
                  </a:lnTo>
                  <a:lnTo>
                    <a:pt x="0" y="521"/>
                  </a:lnTo>
                  <a:close/>
                  <a:moveTo>
                    <a:pt x="0" y="348"/>
                  </a:moveTo>
                  <a:lnTo>
                    <a:pt x="3404" y="348"/>
                  </a:lnTo>
                  <a:lnTo>
                    <a:pt x="3404" y="350"/>
                  </a:lnTo>
                  <a:lnTo>
                    <a:pt x="0" y="350"/>
                  </a:lnTo>
                  <a:lnTo>
                    <a:pt x="0" y="348"/>
                  </a:lnTo>
                  <a:close/>
                  <a:moveTo>
                    <a:pt x="0" y="174"/>
                  </a:moveTo>
                  <a:lnTo>
                    <a:pt x="3404" y="174"/>
                  </a:lnTo>
                  <a:lnTo>
                    <a:pt x="3404" y="176"/>
                  </a:lnTo>
                  <a:lnTo>
                    <a:pt x="0" y="176"/>
                  </a:lnTo>
                  <a:lnTo>
                    <a:pt x="0" y="174"/>
                  </a:lnTo>
                  <a:close/>
                  <a:moveTo>
                    <a:pt x="0" y="0"/>
                  </a:moveTo>
                  <a:lnTo>
                    <a:pt x="3404" y="0"/>
                  </a:lnTo>
                  <a:lnTo>
                    <a:pt x="3404" y="2"/>
                  </a:lnTo>
                  <a:lnTo>
                    <a:pt x="0" y="2"/>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 name="Freeform 7"/>
            <p:cNvSpPr>
              <a:spLocks noEditPoints="1"/>
            </p:cNvSpPr>
            <p:nvPr/>
          </p:nvSpPr>
          <p:spPr bwMode="auto">
            <a:xfrm>
              <a:off x="972" y="2685"/>
              <a:ext cx="2625" cy="959"/>
            </a:xfrm>
            <a:custGeom>
              <a:avLst/>
              <a:gdLst>
                <a:gd name="T0" fmla="*/ 0 w 2625"/>
                <a:gd name="T1" fmla="*/ 0 h 959"/>
                <a:gd name="T2" fmla="*/ 357 w 2625"/>
                <a:gd name="T3" fmla="*/ 0 h 959"/>
                <a:gd name="T4" fmla="*/ 357 w 2625"/>
                <a:gd name="T5" fmla="*/ 959 h 959"/>
                <a:gd name="T6" fmla="*/ 0 w 2625"/>
                <a:gd name="T7" fmla="*/ 959 h 959"/>
                <a:gd name="T8" fmla="*/ 0 w 2625"/>
                <a:gd name="T9" fmla="*/ 0 h 959"/>
                <a:gd name="T10" fmla="*/ 1135 w 2625"/>
                <a:gd name="T11" fmla="*/ 38 h 959"/>
                <a:gd name="T12" fmla="*/ 1491 w 2625"/>
                <a:gd name="T13" fmla="*/ 38 h 959"/>
                <a:gd name="T14" fmla="*/ 1491 w 2625"/>
                <a:gd name="T15" fmla="*/ 959 h 959"/>
                <a:gd name="T16" fmla="*/ 1135 w 2625"/>
                <a:gd name="T17" fmla="*/ 959 h 959"/>
                <a:gd name="T18" fmla="*/ 1135 w 2625"/>
                <a:gd name="T19" fmla="*/ 38 h 959"/>
                <a:gd name="T20" fmla="*/ 2270 w 2625"/>
                <a:gd name="T21" fmla="*/ 81 h 959"/>
                <a:gd name="T22" fmla="*/ 2625 w 2625"/>
                <a:gd name="T23" fmla="*/ 81 h 959"/>
                <a:gd name="T24" fmla="*/ 2625 w 2625"/>
                <a:gd name="T25" fmla="*/ 959 h 959"/>
                <a:gd name="T26" fmla="*/ 2270 w 2625"/>
                <a:gd name="T27" fmla="*/ 959 h 959"/>
                <a:gd name="T28" fmla="*/ 2270 w 2625"/>
                <a:gd name="T29" fmla="*/ 81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25" h="959">
                  <a:moveTo>
                    <a:pt x="0" y="0"/>
                  </a:moveTo>
                  <a:lnTo>
                    <a:pt x="357" y="0"/>
                  </a:lnTo>
                  <a:lnTo>
                    <a:pt x="357" y="959"/>
                  </a:lnTo>
                  <a:lnTo>
                    <a:pt x="0" y="959"/>
                  </a:lnTo>
                  <a:lnTo>
                    <a:pt x="0" y="0"/>
                  </a:lnTo>
                  <a:close/>
                  <a:moveTo>
                    <a:pt x="1135" y="38"/>
                  </a:moveTo>
                  <a:lnTo>
                    <a:pt x="1491" y="38"/>
                  </a:lnTo>
                  <a:lnTo>
                    <a:pt x="1491" y="959"/>
                  </a:lnTo>
                  <a:lnTo>
                    <a:pt x="1135" y="959"/>
                  </a:lnTo>
                  <a:lnTo>
                    <a:pt x="1135" y="38"/>
                  </a:lnTo>
                  <a:close/>
                  <a:moveTo>
                    <a:pt x="2270" y="81"/>
                  </a:moveTo>
                  <a:lnTo>
                    <a:pt x="2625" y="81"/>
                  </a:lnTo>
                  <a:lnTo>
                    <a:pt x="2625" y="959"/>
                  </a:lnTo>
                  <a:lnTo>
                    <a:pt x="2270" y="959"/>
                  </a:lnTo>
                  <a:lnTo>
                    <a:pt x="2270" y="81"/>
                  </a:lnTo>
                  <a:close/>
                </a:path>
              </a:pathLst>
            </a:custGeom>
            <a:solidFill>
              <a:srgbClr val="FC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 name="Rectangle 8"/>
            <p:cNvSpPr>
              <a:spLocks noChangeArrowheads="1"/>
            </p:cNvSpPr>
            <p:nvPr/>
          </p:nvSpPr>
          <p:spPr bwMode="auto">
            <a:xfrm>
              <a:off x="581" y="2603"/>
              <a:ext cx="5" cy="1041"/>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 name="Rectangle 9"/>
            <p:cNvSpPr>
              <a:spLocks noChangeArrowheads="1"/>
            </p:cNvSpPr>
            <p:nvPr/>
          </p:nvSpPr>
          <p:spPr bwMode="auto">
            <a:xfrm>
              <a:off x="583" y="3642"/>
              <a:ext cx="3404" cy="5"/>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 name="Freeform 10"/>
            <p:cNvSpPr>
              <a:spLocks noEditPoints="1"/>
            </p:cNvSpPr>
            <p:nvPr/>
          </p:nvSpPr>
          <p:spPr bwMode="auto">
            <a:xfrm>
              <a:off x="581" y="3644"/>
              <a:ext cx="3408" cy="24"/>
            </a:xfrm>
            <a:custGeom>
              <a:avLst/>
              <a:gdLst>
                <a:gd name="T0" fmla="*/ 5 w 3408"/>
                <a:gd name="T1" fmla="*/ 0 h 24"/>
                <a:gd name="T2" fmla="*/ 5 w 3408"/>
                <a:gd name="T3" fmla="*/ 24 h 24"/>
                <a:gd name="T4" fmla="*/ 0 w 3408"/>
                <a:gd name="T5" fmla="*/ 24 h 24"/>
                <a:gd name="T6" fmla="*/ 0 w 3408"/>
                <a:gd name="T7" fmla="*/ 0 h 24"/>
                <a:gd name="T8" fmla="*/ 5 w 3408"/>
                <a:gd name="T9" fmla="*/ 0 h 24"/>
                <a:gd name="T10" fmla="*/ 1139 w 3408"/>
                <a:gd name="T11" fmla="*/ 0 h 24"/>
                <a:gd name="T12" fmla="*/ 1139 w 3408"/>
                <a:gd name="T13" fmla="*/ 24 h 24"/>
                <a:gd name="T14" fmla="*/ 1135 w 3408"/>
                <a:gd name="T15" fmla="*/ 24 h 24"/>
                <a:gd name="T16" fmla="*/ 1135 w 3408"/>
                <a:gd name="T17" fmla="*/ 0 h 24"/>
                <a:gd name="T18" fmla="*/ 1139 w 3408"/>
                <a:gd name="T19" fmla="*/ 0 h 24"/>
                <a:gd name="T20" fmla="*/ 2273 w 3408"/>
                <a:gd name="T21" fmla="*/ 0 h 24"/>
                <a:gd name="T22" fmla="*/ 2273 w 3408"/>
                <a:gd name="T23" fmla="*/ 24 h 24"/>
                <a:gd name="T24" fmla="*/ 2268 w 3408"/>
                <a:gd name="T25" fmla="*/ 24 h 24"/>
                <a:gd name="T26" fmla="*/ 2268 w 3408"/>
                <a:gd name="T27" fmla="*/ 0 h 24"/>
                <a:gd name="T28" fmla="*/ 2273 w 3408"/>
                <a:gd name="T29" fmla="*/ 0 h 24"/>
                <a:gd name="T30" fmla="*/ 3408 w 3408"/>
                <a:gd name="T31" fmla="*/ 0 h 24"/>
                <a:gd name="T32" fmla="*/ 3408 w 3408"/>
                <a:gd name="T33" fmla="*/ 24 h 24"/>
                <a:gd name="T34" fmla="*/ 3403 w 3408"/>
                <a:gd name="T35" fmla="*/ 24 h 24"/>
                <a:gd name="T36" fmla="*/ 3403 w 3408"/>
                <a:gd name="T37" fmla="*/ 0 h 24"/>
                <a:gd name="T38" fmla="*/ 3408 w 3408"/>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08" h="24">
                  <a:moveTo>
                    <a:pt x="5" y="0"/>
                  </a:moveTo>
                  <a:lnTo>
                    <a:pt x="5" y="24"/>
                  </a:lnTo>
                  <a:lnTo>
                    <a:pt x="0" y="24"/>
                  </a:lnTo>
                  <a:lnTo>
                    <a:pt x="0" y="0"/>
                  </a:lnTo>
                  <a:lnTo>
                    <a:pt x="5" y="0"/>
                  </a:lnTo>
                  <a:close/>
                  <a:moveTo>
                    <a:pt x="1139" y="0"/>
                  </a:moveTo>
                  <a:lnTo>
                    <a:pt x="1139" y="24"/>
                  </a:lnTo>
                  <a:lnTo>
                    <a:pt x="1135" y="24"/>
                  </a:lnTo>
                  <a:lnTo>
                    <a:pt x="1135" y="0"/>
                  </a:lnTo>
                  <a:lnTo>
                    <a:pt x="1139" y="0"/>
                  </a:lnTo>
                  <a:close/>
                  <a:moveTo>
                    <a:pt x="2273" y="0"/>
                  </a:moveTo>
                  <a:lnTo>
                    <a:pt x="2273" y="24"/>
                  </a:lnTo>
                  <a:lnTo>
                    <a:pt x="2268" y="24"/>
                  </a:lnTo>
                  <a:lnTo>
                    <a:pt x="2268" y="0"/>
                  </a:lnTo>
                  <a:lnTo>
                    <a:pt x="2273" y="0"/>
                  </a:lnTo>
                  <a:close/>
                  <a:moveTo>
                    <a:pt x="3408" y="0"/>
                  </a:moveTo>
                  <a:lnTo>
                    <a:pt x="3408" y="24"/>
                  </a:lnTo>
                  <a:lnTo>
                    <a:pt x="3403" y="24"/>
                  </a:lnTo>
                  <a:lnTo>
                    <a:pt x="3403" y="0"/>
                  </a:lnTo>
                  <a:lnTo>
                    <a:pt x="3408"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 name="Rectangle 11"/>
            <p:cNvSpPr>
              <a:spLocks noChangeArrowheads="1"/>
            </p:cNvSpPr>
            <p:nvPr/>
          </p:nvSpPr>
          <p:spPr bwMode="auto">
            <a:xfrm>
              <a:off x="1073" y="2556"/>
              <a:ext cx="179"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5,526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2" name="Rectangle 12"/>
            <p:cNvSpPr>
              <a:spLocks noChangeArrowheads="1"/>
            </p:cNvSpPr>
            <p:nvPr/>
          </p:nvSpPr>
          <p:spPr bwMode="auto">
            <a:xfrm>
              <a:off x="2207" y="2595"/>
              <a:ext cx="18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5,311</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5" name="Rectangle 13"/>
            <p:cNvSpPr>
              <a:spLocks noChangeArrowheads="1"/>
            </p:cNvSpPr>
            <p:nvPr/>
          </p:nvSpPr>
          <p:spPr bwMode="auto">
            <a:xfrm>
              <a:off x="3342" y="2638"/>
              <a:ext cx="18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a:t>
              </a:r>
              <a:r>
                <a:rPr kumimoji="0" lang="en-US"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78</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8" name="Rectangle 14"/>
            <p:cNvSpPr>
              <a:spLocks noChangeArrowheads="1"/>
            </p:cNvSpPr>
            <p:nvPr/>
          </p:nvSpPr>
          <p:spPr bwMode="auto">
            <a:xfrm>
              <a:off x="498" y="3605"/>
              <a:ext cx="60"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9" name="Rectangle 15"/>
            <p:cNvSpPr>
              <a:spLocks noChangeArrowheads="1"/>
            </p:cNvSpPr>
            <p:nvPr/>
          </p:nvSpPr>
          <p:spPr bwMode="auto">
            <a:xfrm>
              <a:off x="377" y="3431"/>
              <a:ext cx="179"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0" name="Rectangle 16"/>
            <p:cNvSpPr>
              <a:spLocks noChangeArrowheads="1"/>
            </p:cNvSpPr>
            <p:nvPr/>
          </p:nvSpPr>
          <p:spPr bwMode="auto">
            <a:xfrm>
              <a:off x="377" y="3258"/>
              <a:ext cx="17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3" name="Rectangle 17"/>
            <p:cNvSpPr>
              <a:spLocks noChangeArrowheads="1"/>
            </p:cNvSpPr>
            <p:nvPr/>
          </p:nvSpPr>
          <p:spPr bwMode="auto">
            <a:xfrm>
              <a:off x="377" y="3084"/>
              <a:ext cx="179"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4" name="Rectangle 18"/>
            <p:cNvSpPr>
              <a:spLocks noChangeArrowheads="1"/>
            </p:cNvSpPr>
            <p:nvPr/>
          </p:nvSpPr>
          <p:spPr bwMode="auto">
            <a:xfrm>
              <a:off x="377" y="2911"/>
              <a:ext cx="17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5" name="Rectangle 19"/>
            <p:cNvSpPr>
              <a:spLocks noChangeArrowheads="1"/>
            </p:cNvSpPr>
            <p:nvPr/>
          </p:nvSpPr>
          <p:spPr bwMode="auto">
            <a:xfrm>
              <a:off x="377" y="2737"/>
              <a:ext cx="179"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6" name="Rectangle 20"/>
            <p:cNvSpPr>
              <a:spLocks noChangeArrowheads="1"/>
            </p:cNvSpPr>
            <p:nvPr/>
          </p:nvSpPr>
          <p:spPr bwMode="auto">
            <a:xfrm>
              <a:off x="377" y="2563"/>
              <a:ext cx="179"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6,000</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7" name="Rectangle 21"/>
            <p:cNvSpPr>
              <a:spLocks noChangeArrowheads="1"/>
            </p:cNvSpPr>
            <p:nvPr/>
          </p:nvSpPr>
          <p:spPr bwMode="auto">
            <a:xfrm>
              <a:off x="957" y="3703"/>
              <a:ext cx="94"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8" name="Rectangle 22"/>
            <p:cNvSpPr>
              <a:spLocks noChangeArrowheads="1"/>
            </p:cNvSpPr>
            <p:nvPr/>
          </p:nvSpPr>
          <p:spPr bwMode="auto">
            <a:xfrm>
              <a:off x="1117" y="3703"/>
              <a:ext cx="93"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9" name="Rectangle 23"/>
            <p:cNvSpPr>
              <a:spLocks noChangeArrowheads="1"/>
            </p:cNvSpPr>
            <p:nvPr/>
          </p:nvSpPr>
          <p:spPr bwMode="auto">
            <a:xfrm>
              <a:off x="1197" y="3702"/>
              <a:ext cx="94"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0" name="Rectangle 24"/>
            <p:cNvSpPr>
              <a:spLocks noChangeArrowheads="1"/>
            </p:cNvSpPr>
            <p:nvPr/>
          </p:nvSpPr>
          <p:spPr bwMode="auto">
            <a:xfrm>
              <a:off x="2088" y="3703"/>
              <a:ext cx="94"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31" name="Rectangle 25"/>
            <p:cNvSpPr>
              <a:spLocks noChangeArrowheads="1"/>
            </p:cNvSpPr>
            <p:nvPr/>
          </p:nvSpPr>
          <p:spPr bwMode="auto">
            <a:xfrm>
              <a:off x="2251" y="3703"/>
              <a:ext cx="94"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048" name="Rectangle 26"/>
            <p:cNvSpPr>
              <a:spLocks noChangeArrowheads="1"/>
            </p:cNvSpPr>
            <p:nvPr/>
          </p:nvSpPr>
          <p:spPr bwMode="auto">
            <a:xfrm>
              <a:off x="2325" y="3707"/>
              <a:ext cx="94"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049" name="Rectangle 27"/>
            <p:cNvSpPr>
              <a:spLocks noChangeArrowheads="1"/>
            </p:cNvSpPr>
            <p:nvPr/>
          </p:nvSpPr>
          <p:spPr bwMode="auto">
            <a:xfrm>
              <a:off x="3224" y="3707"/>
              <a:ext cx="94"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050" name="Rectangle 28"/>
            <p:cNvSpPr>
              <a:spLocks noChangeArrowheads="1"/>
            </p:cNvSpPr>
            <p:nvPr/>
          </p:nvSpPr>
          <p:spPr bwMode="auto">
            <a:xfrm>
              <a:off x="3386" y="3703"/>
              <a:ext cx="93"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052" name="Rectangle 29"/>
            <p:cNvSpPr>
              <a:spLocks noChangeArrowheads="1"/>
            </p:cNvSpPr>
            <p:nvPr/>
          </p:nvSpPr>
          <p:spPr bwMode="auto">
            <a:xfrm>
              <a:off x="3460" y="3702"/>
              <a:ext cx="94"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053" name="Rectangle 30"/>
            <p:cNvSpPr>
              <a:spLocks noChangeArrowheads="1"/>
            </p:cNvSpPr>
            <p:nvPr/>
          </p:nvSpPr>
          <p:spPr bwMode="auto">
            <a:xfrm>
              <a:off x="296" y="2357"/>
              <a:ext cx="193"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被保険者数</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054" name="Rectangle 31"/>
            <p:cNvSpPr>
              <a:spLocks noChangeArrowheads="1"/>
            </p:cNvSpPr>
            <p:nvPr/>
          </p:nvSpPr>
          <p:spPr bwMode="auto">
            <a:xfrm>
              <a:off x="410" y="2461"/>
              <a:ext cx="47"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055" name="Rectangle 32"/>
            <p:cNvSpPr>
              <a:spLocks noChangeArrowheads="1"/>
            </p:cNvSpPr>
            <p:nvPr/>
          </p:nvSpPr>
          <p:spPr bwMode="auto">
            <a:xfrm>
              <a:off x="430" y="2461"/>
              <a:ext cx="6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056" name="Rectangle 33"/>
            <p:cNvSpPr>
              <a:spLocks noChangeArrowheads="1"/>
            </p:cNvSpPr>
            <p:nvPr/>
          </p:nvSpPr>
          <p:spPr bwMode="auto">
            <a:xfrm>
              <a:off x="497" y="2461"/>
              <a:ext cx="47"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0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057" name="Freeform 34"/>
            <p:cNvSpPr>
              <a:spLocks noEditPoints="1"/>
            </p:cNvSpPr>
            <p:nvPr/>
          </p:nvSpPr>
          <p:spPr bwMode="auto">
            <a:xfrm>
              <a:off x="229" y="2323"/>
              <a:ext cx="3857" cy="1521"/>
            </a:xfrm>
            <a:custGeom>
              <a:avLst/>
              <a:gdLst>
                <a:gd name="T0" fmla="*/ 0 w 19188"/>
                <a:gd name="T1" fmla="*/ 12 h 6324"/>
                <a:gd name="T2" fmla="*/ 12 w 19188"/>
                <a:gd name="T3" fmla="*/ 0 h 6324"/>
                <a:gd name="T4" fmla="*/ 19176 w 19188"/>
                <a:gd name="T5" fmla="*/ 0 h 6324"/>
                <a:gd name="T6" fmla="*/ 19188 w 19188"/>
                <a:gd name="T7" fmla="*/ 12 h 6324"/>
                <a:gd name="T8" fmla="*/ 19188 w 19188"/>
                <a:gd name="T9" fmla="*/ 6312 h 6324"/>
                <a:gd name="T10" fmla="*/ 19176 w 19188"/>
                <a:gd name="T11" fmla="*/ 6324 h 6324"/>
                <a:gd name="T12" fmla="*/ 12 w 19188"/>
                <a:gd name="T13" fmla="*/ 6324 h 6324"/>
                <a:gd name="T14" fmla="*/ 0 w 19188"/>
                <a:gd name="T15" fmla="*/ 6312 h 6324"/>
                <a:gd name="T16" fmla="*/ 0 w 19188"/>
                <a:gd name="T17" fmla="*/ 12 h 6324"/>
                <a:gd name="T18" fmla="*/ 24 w 19188"/>
                <a:gd name="T19" fmla="*/ 6312 h 6324"/>
                <a:gd name="T20" fmla="*/ 12 w 19188"/>
                <a:gd name="T21" fmla="*/ 6300 h 6324"/>
                <a:gd name="T22" fmla="*/ 19176 w 19188"/>
                <a:gd name="T23" fmla="*/ 6300 h 6324"/>
                <a:gd name="T24" fmla="*/ 19164 w 19188"/>
                <a:gd name="T25" fmla="*/ 6312 h 6324"/>
                <a:gd name="T26" fmla="*/ 19164 w 19188"/>
                <a:gd name="T27" fmla="*/ 12 h 6324"/>
                <a:gd name="T28" fmla="*/ 19176 w 19188"/>
                <a:gd name="T29" fmla="*/ 24 h 6324"/>
                <a:gd name="T30" fmla="*/ 12 w 19188"/>
                <a:gd name="T31" fmla="*/ 24 h 6324"/>
                <a:gd name="T32" fmla="*/ 24 w 19188"/>
                <a:gd name="T33" fmla="*/ 12 h 6324"/>
                <a:gd name="T34" fmla="*/ 24 w 19188"/>
                <a:gd name="T35" fmla="*/ 6312 h 6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88" h="6324">
                  <a:moveTo>
                    <a:pt x="0" y="12"/>
                  </a:moveTo>
                  <a:cubicBezTo>
                    <a:pt x="0" y="6"/>
                    <a:pt x="6" y="0"/>
                    <a:pt x="12" y="0"/>
                  </a:cubicBezTo>
                  <a:lnTo>
                    <a:pt x="19176" y="0"/>
                  </a:lnTo>
                  <a:cubicBezTo>
                    <a:pt x="19183" y="0"/>
                    <a:pt x="19188" y="6"/>
                    <a:pt x="19188" y="12"/>
                  </a:cubicBezTo>
                  <a:lnTo>
                    <a:pt x="19188" y="6312"/>
                  </a:lnTo>
                  <a:cubicBezTo>
                    <a:pt x="19188" y="6319"/>
                    <a:pt x="19183" y="6324"/>
                    <a:pt x="19176" y="6324"/>
                  </a:cubicBezTo>
                  <a:lnTo>
                    <a:pt x="12" y="6324"/>
                  </a:lnTo>
                  <a:cubicBezTo>
                    <a:pt x="6" y="6324"/>
                    <a:pt x="0" y="6319"/>
                    <a:pt x="0" y="6312"/>
                  </a:cubicBezTo>
                  <a:lnTo>
                    <a:pt x="0" y="12"/>
                  </a:lnTo>
                  <a:close/>
                  <a:moveTo>
                    <a:pt x="24" y="6312"/>
                  </a:moveTo>
                  <a:lnTo>
                    <a:pt x="12" y="6300"/>
                  </a:lnTo>
                  <a:lnTo>
                    <a:pt x="19176" y="6300"/>
                  </a:lnTo>
                  <a:lnTo>
                    <a:pt x="19164" y="6312"/>
                  </a:lnTo>
                  <a:lnTo>
                    <a:pt x="19164" y="12"/>
                  </a:lnTo>
                  <a:lnTo>
                    <a:pt x="19176" y="24"/>
                  </a:lnTo>
                  <a:lnTo>
                    <a:pt x="12" y="24"/>
                  </a:lnTo>
                  <a:lnTo>
                    <a:pt x="24" y="12"/>
                  </a:lnTo>
                  <a:lnTo>
                    <a:pt x="24" y="6312"/>
                  </a:lnTo>
                  <a:close/>
                </a:path>
              </a:pathLst>
            </a:custGeom>
            <a:solidFill>
              <a:srgbClr val="868686"/>
            </a:solidFill>
            <a:ln w="0" cap="flat">
              <a:solidFill>
                <a:srgbClr val="86868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89954317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49</a:t>
            </a:fld>
            <a:endParaRPr kumimoji="1" lang="ja-JP" altLang="en-US" dirty="0">
              <a:latin typeface="ＭＳ 明朝"/>
              <a:ea typeface="ＭＳ 明朝"/>
            </a:endParaRPr>
          </a:p>
        </p:txBody>
      </p:sp>
      <p:sp>
        <p:nvSpPr>
          <p:cNvPr id="10" name="タイトル 1"/>
          <p:cNvSpPr txBox="1">
            <a:spLocks noChangeAspect="1"/>
          </p:cNvSpPr>
          <p:nvPr/>
        </p:nvSpPr>
        <p:spPr>
          <a:xfrm>
            <a:off x="296652" y="431540"/>
            <a:ext cx="6120680" cy="288032"/>
          </a:xfrm>
          <a:prstGeom prst="rect">
            <a:avLst/>
          </a:prstGeom>
          <a:ln>
            <a:noFill/>
          </a:ln>
        </p:spPr>
        <p:txBody>
          <a:bodyPr vert="horz" lIns="0" tIns="45720" rIns="91440" bIns="45720" rtlCol="0" anchor="t">
            <a:noAutofit/>
          </a:bodyPr>
          <a:lstStyle/>
          <a:p>
            <a:pPr marL="90488" indent="-90488">
              <a:lnSpc>
                <a:spcPts val="1600"/>
              </a:lnSpc>
              <a:spcBef>
                <a:spcPct val="0"/>
              </a:spcBef>
            </a:pPr>
            <a:r>
              <a:rPr lang="en-US" altLang="ja-JP" sz="1300" dirty="0">
                <a:latin typeface="ＭＳ 明朝"/>
                <a:ea typeface="ＭＳ 明朝"/>
                <a:cs typeface="+mj-cs"/>
              </a:rPr>
              <a:t>【</a:t>
            </a:r>
            <a:r>
              <a:rPr lang="ja-JP" altLang="en-US" sz="1300" dirty="0">
                <a:latin typeface="ＭＳ 明朝"/>
                <a:ea typeface="ＭＳ 明朝"/>
                <a:cs typeface="+mj-cs"/>
              </a:rPr>
              <a:t>健診異常値放置者の状況</a:t>
            </a:r>
            <a:r>
              <a:rPr lang="en-US" altLang="ja-JP" sz="1300" dirty="0">
                <a:latin typeface="ＭＳ 明朝"/>
                <a:ea typeface="ＭＳ 明朝"/>
                <a:cs typeface="+mj-cs"/>
              </a:rPr>
              <a:t>】</a:t>
            </a:r>
          </a:p>
        </p:txBody>
      </p:sp>
      <p:sp>
        <p:nvSpPr>
          <p:cNvPr id="16" name="タイトル 1"/>
          <p:cNvSpPr txBox="1">
            <a:spLocks noChangeAspect="1"/>
          </p:cNvSpPr>
          <p:nvPr/>
        </p:nvSpPr>
        <p:spPr>
          <a:xfrm>
            <a:off x="295781" y="1821613"/>
            <a:ext cx="6120680" cy="288032"/>
          </a:xfrm>
          <a:prstGeom prst="rect">
            <a:avLst/>
          </a:prstGeom>
          <a:ln>
            <a:noFill/>
          </a:ln>
        </p:spPr>
        <p:txBody>
          <a:bodyPr vert="horz" lIns="0" tIns="45720" rIns="91440" bIns="45720" rtlCol="0" anchor="t">
            <a:noAutofit/>
          </a:bodyPr>
          <a:lstStyle/>
          <a:p>
            <a:pPr marL="90488" indent="-90488">
              <a:lnSpc>
                <a:spcPts val="1600"/>
              </a:lnSpc>
              <a:spcBef>
                <a:spcPct val="0"/>
              </a:spcBef>
            </a:pPr>
            <a:r>
              <a:rPr lang="en-US" altLang="ja-JP" sz="1300" dirty="0">
                <a:latin typeface="ＭＳ 明朝"/>
                <a:ea typeface="ＭＳ 明朝"/>
                <a:cs typeface="+mj-cs"/>
              </a:rPr>
              <a:t>【</a:t>
            </a:r>
            <a:r>
              <a:rPr lang="ja-JP" altLang="en-US" sz="1300" dirty="0">
                <a:latin typeface="ＭＳ 明朝"/>
                <a:ea typeface="ＭＳ 明朝"/>
                <a:cs typeface="+mj-cs"/>
              </a:rPr>
              <a:t>糖尿病性腎症発症者の状況</a:t>
            </a:r>
            <a:r>
              <a:rPr lang="en-US" altLang="ja-JP" sz="1300" dirty="0">
                <a:latin typeface="ＭＳ 明朝"/>
                <a:ea typeface="ＭＳ 明朝"/>
                <a:cs typeface="+mj-cs"/>
              </a:rPr>
              <a:t>】</a:t>
            </a:r>
          </a:p>
        </p:txBody>
      </p:sp>
      <p:sp>
        <p:nvSpPr>
          <p:cNvPr id="17" name="タイトル 1"/>
          <p:cNvSpPr txBox="1">
            <a:spLocks noChangeAspect="1"/>
          </p:cNvSpPr>
          <p:nvPr/>
        </p:nvSpPr>
        <p:spPr>
          <a:xfrm>
            <a:off x="295781" y="3648143"/>
            <a:ext cx="6120680" cy="288032"/>
          </a:xfrm>
          <a:prstGeom prst="rect">
            <a:avLst/>
          </a:prstGeom>
          <a:ln>
            <a:noFill/>
          </a:ln>
        </p:spPr>
        <p:txBody>
          <a:bodyPr vert="horz" lIns="0" tIns="45720" rIns="91440" bIns="45720" rtlCol="0" anchor="t">
            <a:noAutofit/>
          </a:bodyPr>
          <a:lstStyle/>
          <a:p>
            <a:pPr marL="90488" indent="-90488">
              <a:lnSpc>
                <a:spcPts val="1600"/>
              </a:lnSpc>
              <a:spcBef>
                <a:spcPct val="0"/>
              </a:spcBef>
            </a:pPr>
            <a:r>
              <a:rPr lang="en-US" altLang="ja-JP" sz="1300" dirty="0">
                <a:latin typeface="ＭＳ 明朝"/>
                <a:ea typeface="ＭＳ 明朝"/>
                <a:cs typeface="+mj-cs"/>
              </a:rPr>
              <a:t>【</a:t>
            </a:r>
            <a:r>
              <a:rPr lang="ja-JP" altLang="en-US" sz="1300" dirty="0" smtClean="0">
                <a:latin typeface="ＭＳ 明朝"/>
                <a:ea typeface="ＭＳ 明朝"/>
                <a:cs typeface="+mj-cs"/>
              </a:rPr>
              <a:t>医療機関多受診</a:t>
            </a:r>
            <a:r>
              <a:rPr lang="ja-JP" altLang="en-US" sz="1300" dirty="0">
                <a:latin typeface="ＭＳ 明朝"/>
                <a:ea typeface="ＭＳ 明朝"/>
                <a:cs typeface="+mj-cs"/>
              </a:rPr>
              <a:t>状況</a:t>
            </a:r>
            <a:r>
              <a:rPr lang="en-US" altLang="ja-JP" sz="1300" dirty="0">
                <a:latin typeface="ＭＳ 明朝"/>
                <a:ea typeface="ＭＳ 明朝"/>
                <a:cs typeface="+mj-cs"/>
              </a:rPr>
              <a:t>】</a:t>
            </a:r>
          </a:p>
        </p:txBody>
      </p:sp>
      <p:sp>
        <p:nvSpPr>
          <p:cNvPr id="18" name="注釈文章 15"/>
          <p:cNvSpPr txBox="1">
            <a:spLocks noChangeAspect="1"/>
          </p:cNvSpPr>
          <p:nvPr/>
        </p:nvSpPr>
        <p:spPr>
          <a:xfrm>
            <a:off x="369000" y="5325915"/>
            <a:ext cx="6120000" cy="297516"/>
          </a:xfrm>
          <a:prstGeom prst="rect">
            <a:avLst/>
          </a:prstGeom>
          <a:noFill/>
        </p:spPr>
        <p:txBody>
          <a:bodyPr wrap="square" lIns="0" rIns="0" rtlCol="0">
            <a:spAutoFit/>
          </a:bodyPr>
          <a:lstStyle/>
          <a:p>
            <a:pPr marL="90488" indent="-90488">
              <a:lnSpc>
                <a:spcPts val="1600"/>
              </a:lnSpc>
              <a:spcBef>
                <a:spcPct val="0"/>
              </a:spcBef>
            </a:pPr>
            <a:r>
              <a:rPr lang="en-US" altLang="ja-JP" sz="800" dirty="0">
                <a:latin typeface="ＭＳ 明朝"/>
                <a:ea typeface="ＭＳ 明朝"/>
                <a:cs typeface="Times New Roman" pitchFamily="18" charset="0"/>
              </a:rPr>
              <a:t>※</a:t>
            </a:r>
            <a:r>
              <a:rPr lang="ja-JP" altLang="en-US" sz="800" dirty="0">
                <a:latin typeface="ＭＳ 明朝"/>
                <a:ea typeface="ＭＳ 明朝"/>
              </a:rPr>
              <a:t>平成</a:t>
            </a:r>
            <a:r>
              <a:rPr lang="en-US" altLang="ja-JP" sz="800" dirty="0">
                <a:latin typeface="ＭＳ 明朝"/>
                <a:ea typeface="ＭＳ 明朝"/>
              </a:rPr>
              <a:t>28</a:t>
            </a:r>
            <a:r>
              <a:rPr lang="ja-JP" altLang="en-US" sz="800" dirty="0">
                <a:latin typeface="ＭＳ 明朝"/>
                <a:ea typeface="ＭＳ 明朝"/>
              </a:rPr>
              <a:t>年</a:t>
            </a:r>
            <a:r>
              <a:rPr lang="en-US" altLang="ja-JP" sz="800" dirty="0">
                <a:latin typeface="ＭＳ 明朝"/>
                <a:ea typeface="ＭＳ 明朝"/>
              </a:rPr>
              <a:t>4</a:t>
            </a:r>
            <a:r>
              <a:rPr lang="ja-JP" altLang="en-US" sz="800" dirty="0">
                <a:latin typeface="ＭＳ 明朝"/>
                <a:ea typeface="ＭＳ 明朝"/>
              </a:rPr>
              <a:t>月～平成</a:t>
            </a:r>
            <a:r>
              <a:rPr lang="en-US" altLang="ja-JP" sz="800" dirty="0">
                <a:latin typeface="ＭＳ 明朝"/>
                <a:ea typeface="ＭＳ 明朝"/>
              </a:rPr>
              <a:t>29</a:t>
            </a:r>
            <a:r>
              <a:rPr lang="ja-JP" altLang="en-US" sz="800" dirty="0">
                <a:latin typeface="ＭＳ 明朝"/>
                <a:ea typeface="ＭＳ 明朝"/>
              </a:rPr>
              <a:t>年</a:t>
            </a:r>
            <a:r>
              <a:rPr lang="en-US" altLang="ja-JP" sz="800" dirty="0">
                <a:latin typeface="ＭＳ 明朝"/>
                <a:ea typeface="ＭＳ 明朝"/>
              </a:rPr>
              <a:t>3</a:t>
            </a:r>
            <a:r>
              <a:rPr lang="ja-JP" altLang="en-US" sz="800" dirty="0">
                <a:latin typeface="ＭＳ 明朝"/>
                <a:ea typeface="ＭＳ 明朝"/>
              </a:rPr>
              <a:t>月診療分</a:t>
            </a:r>
            <a:r>
              <a:rPr lang="en-US" altLang="ja-JP" sz="800" dirty="0">
                <a:latin typeface="ＭＳ 明朝"/>
                <a:ea typeface="ＭＳ 明朝"/>
              </a:rPr>
              <a:t>(12</a:t>
            </a:r>
            <a:r>
              <a:rPr lang="ja-JP" altLang="en-US" sz="800" dirty="0">
                <a:latin typeface="ＭＳ 明朝"/>
                <a:ea typeface="ＭＳ 明朝"/>
              </a:rPr>
              <a:t>カ月分</a:t>
            </a:r>
            <a:r>
              <a:rPr lang="en-US" altLang="ja-JP" sz="800" dirty="0">
                <a:latin typeface="ＭＳ 明朝"/>
                <a:ea typeface="ＭＳ 明朝"/>
              </a:rPr>
              <a:t>)</a:t>
            </a:r>
            <a:r>
              <a:rPr lang="ja-JP" altLang="en-US" sz="800" dirty="0">
                <a:latin typeface="ＭＳ 明朝"/>
                <a:ea typeface="ＭＳ 明朝"/>
                <a:cs typeface="Times New Roman" pitchFamily="18" charset="0"/>
              </a:rPr>
              <a:t>期間中の実人数</a:t>
            </a:r>
            <a:endParaRPr lang="en-US" altLang="ja-JP" sz="800" dirty="0">
              <a:latin typeface="ＭＳ 明朝"/>
              <a:ea typeface="ＭＳ 明朝"/>
            </a:endParaRPr>
          </a:p>
        </p:txBody>
      </p:sp>
      <p:graphicFrame>
        <p:nvGraphicFramePr>
          <p:cNvPr id="4" name="table119"/>
          <p:cNvGraphicFramePr>
            <a:graphicFrameLocks noGrp="1"/>
          </p:cNvGraphicFramePr>
          <p:nvPr>
            <p:extLst>
              <p:ext uri="{D42A27DB-BD31-4B8C-83A1-F6EECF244321}">
                <p14:modId xmlns:p14="http://schemas.microsoft.com/office/powerpoint/2010/main" val="1542337210"/>
              </p:ext>
            </p:extLst>
          </p:nvPr>
        </p:nvGraphicFramePr>
        <p:xfrm>
          <a:off x="381816" y="986544"/>
          <a:ext cx="4494168" cy="381000"/>
        </p:xfrm>
        <a:graphic>
          <a:graphicData uri="http://schemas.openxmlformats.org/drawingml/2006/table">
            <a:tbl>
              <a:tblPr/>
              <a:tblGrid>
                <a:gridCol w="2327920">
                  <a:extLst>
                    <a:ext uri="{9D8B030D-6E8A-4147-A177-3AD203B41FA5}">
                      <a16:colId xmlns="" xmlns:a16="http://schemas.microsoft.com/office/drawing/2014/main" val="20000"/>
                    </a:ext>
                  </a:extLst>
                </a:gridCol>
                <a:gridCol w="2166248">
                  <a:extLst>
                    <a:ext uri="{9D8B030D-6E8A-4147-A177-3AD203B41FA5}">
                      <a16:colId xmlns="" xmlns:a16="http://schemas.microsoft.com/office/drawing/2014/main" val="20001"/>
                    </a:ext>
                  </a:extLst>
                </a:gridCol>
              </a:tblGrid>
              <a:tr h="381000">
                <a:tc>
                  <a:txBody>
                    <a:bodyPr/>
                    <a:lstStyle/>
                    <a:p>
                      <a:pPr algn="l" fontAlgn="ctr"/>
                      <a:r>
                        <a:rPr lang="zh-TW" altLang="en-US" sz="1200" b="0" i="0" u="none" strike="noStrike" dirty="0">
                          <a:solidFill>
                            <a:srgbClr val="000000"/>
                          </a:solidFill>
                          <a:effectLst/>
                          <a:latin typeface="ＭＳ 明朝"/>
                          <a:ea typeface="ＭＳ 明朝"/>
                        </a:rPr>
                        <a:t>　健診異常値放置者</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346</a:t>
                      </a:r>
                      <a:r>
                        <a:rPr lang="ja-JP" altLang="en-US" sz="1200" b="0" i="0" u="none" strike="noStrike" dirty="0">
                          <a:solidFill>
                            <a:srgbClr val="000000"/>
                          </a:solidFill>
                          <a:effectLst/>
                          <a:latin typeface="ＭＳ 明朝"/>
                          <a:ea typeface="ＭＳ 明朝"/>
                        </a:rPr>
                        <a:t>人</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0"/>
                  </a:ext>
                </a:extLst>
              </a:tr>
            </a:tbl>
          </a:graphicData>
        </a:graphic>
      </p:graphicFrame>
      <p:graphicFrame>
        <p:nvGraphicFramePr>
          <p:cNvPr id="6" name="table121"/>
          <p:cNvGraphicFramePr>
            <a:graphicFrameLocks noGrp="1"/>
          </p:cNvGraphicFramePr>
          <p:nvPr>
            <p:extLst>
              <p:ext uri="{D42A27DB-BD31-4B8C-83A1-F6EECF244321}">
                <p14:modId xmlns:p14="http://schemas.microsoft.com/office/powerpoint/2010/main" val="1035886442"/>
              </p:ext>
            </p:extLst>
          </p:nvPr>
        </p:nvGraphicFramePr>
        <p:xfrm>
          <a:off x="352086" y="2354932"/>
          <a:ext cx="4494168" cy="762000"/>
        </p:xfrm>
        <a:graphic>
          <a:graphicData uri="http://schemas.openxmlformats.org/drawingml/2006/table">
            <a:tbl>
              <a:tblPr/>
              <a:tblGrid>
                <a:gridCol w="1274374">
                  <a:extLst>
                    <a:ext uri="{9D8B030D-6E8A-4147-A177-3AD203B41FA5}">
                      <a16:colId xmlns="" xmlns:a16="http://schemas.microsoft.com/office/drawing/2014/main" val="20000"/>
                    </a:ext>
                  </a:extLst>
                </a:gridCol>
                <a:gridCol w="640265">
                  <a:extLst>
                    <a:ext uri="{9D8B030D-6E8A-4147-A177-3AD203B41FA5}">
                      <a16:colId xmlns="" xmlns:a16="http://schemas.microsoft.com/office/drawing/2014/main" val="20001"/>
                    </a:ext>
                  </a:extLst>
                </a:gridCol>
                <a:gridCol w="413280">
                  <a:extLst>
                    <a:ext uri="{9D8B030D-6E8A-4147-A177-3AD203B41FA5}">
                      <a16:colId xmlns="" xmlns:a16="http://schemas.microsoft.com/office/drawing/2014/main" val="20002"/>
                    </a:ext>
                  </a:extLst>
                </a:gridCol>
                <a:gridCol w="2166249">
                  <a:extLst>
                    <a:ext uri="{9D8B030D-6E8A-4147-A177-3AD203B41FA5}">
                      <a16:colId xmlns="" xmlns:a16="http://schemas.microsoft.com/office/drawing/2014/main" val="20003"/>
                    </a:ext>
                  </a:extLst>
                </a:gridCol>
              </a:tblGrid>
              <a:tr h="381000">
                <a:tc>
                  <a:txBody>
                    <a:bodyPr/>
                    <a:lstStyle/>
                    <a:p>
                      <a:pPr algn="l" fontAlgn="ctr"/>
                      <a:r>
                        <a:rPr lang="ja-JP" altLang="en-US" sz="1200" b="0" i="0" u="none" strike="noStrike" dirty="0">
                          <a:solidFill>
                            <a:srgbClr val="000000"/>
                          </a:solidFill>
                          <a:effectLst/>
                          <a:latin typeface="ＭＳ 明朝"/>
                          <a:ea typeface="ＭＳ 明朝"/>
                        </a:rPr>
                        <a:t>　人工透析患者</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　</a:t>
                      </a: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ＭＳ 明朝"/>
                          <a:ea typeface="ＭＳ 明朝"/>
                        </a:rPr>
                        <a:t>　</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11</a:t>
                      </a:r>
                      <a:r>
                        <a:rPr lang="ja-JP" altLang="en-US" sz="1200" b="0" i="0" u="none" strike="noStrike" dirty="0">
                          <a:solidFill>
                            <a:srgbClr val="000000"/>
                          </a:solidFill>
                          <a:effectLst/>
                          <a:latin typeface="ＭＳ 明朝"/>
                          <a:ea typeface="ＭＳ 明朝"/>
                        </a:rPr>
                        <a:t>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0"/>
                  </a:ext>
                </a:extLst>
              </a:tr>
              <a:tr h="381000">
                <a:tc gridSpan="2">
                  <a:txBody>
                    <a:bodyPr/>
                    <a:lstStyle/>
                    <a:p>
                      <a:pPr algn="l" fontAlgn="ctr"/>
                      <a:r>
                        <a:rPr lang="ja-JP" altLang="en-US" sz="1200" b="0" i="0" u="none" strike="noStrike" dirty="0">
                          <a:solidFill>
                            <a:srgbClr val="000000"/>
                          </a:solidFill>
                          <a:effectLst/>
                          <a:latin typeface="ＭＳ 明朝"/>
                          <a:ea typeface="ＭＳ 明朝"/>
                        </a:rPr>
                        <a:t>　　</a:t>
                      </a:r>
                      <a:r>
                        <a:rPr lang="en-US" altLang="ja-JP" sz="1200" b="0" i="0" u="none" strike="noStrike" dirty="0">
                          <a:solidFill>
                            <a:srgbClr val="000000"/>
                          </a:solidFill>
                          <a:effectLst/>
                          <a:latin typeface="ＭＳ 明朝"/>
                          <a:ea typeface="ＭＳ 明朝"/>
                        </a:rPr>
                        <a:t>(Ⅱ</a:t>
                      </a:r>
                      <a:r>
                        <a:rPr lang="ja-JP" altLang="en-US" sz="1200" b="0" i="0" u="none" strike="noStrike" dirty="0">
                          <a:solidFill>
                            <a:srgbClr val="000000"/>
                          </a:solidFill>
                          <a:effectLst/>
                          <a:latin typeface="ＭＳ 明朝"/>
                          <a:ea typeface="ＭＳ 明朝"/>
                        </a:rPr>
                        <a:t>型糖尿病起因患者</a:t>
                      </a:r>
                      <a:r>
                        <a:rPr lang="en-US" altLang="ja-JP" sz="1200" b="0" i="0" u="none" strike="noStrike" dirty="0">
                          <a:solidFill>
                            <a:srgbClr val="000000"/>
                          </a:solidFill>
                          <a:effectLst/>
                          <a:latin typeface="ＭＳ 明朝"/>
                          <a:ea typeface="ＭＳ 明朝"/>
                        </a:rPr>
                        <a:t>)</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l" fontAlgn="ctr"/>
                      <a:r>
                        <a:rPr lang="ja-JP" altLang="en-US" sz="1200" b="0" i="0" u="none" strike="noStrike" dirty="0">
                          <a:solidFill>
                            <a:srgbClr val="000000"/>
                          </a:solidFill>
                          <a:effectLst/>
                          <a:latin typeface="ＭＳ 明朝"/>
                          <a:ea typeface="ＭＳ 明朝"/>
                        </a:rPr>
                        <a:t>　</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10</a:t>
                      </a:r>
                      <a:r>
                        <a:rPr lang="ja-JP" altLang="en-US" sz="1200" b="0" i="0" u="none" strike="noStrike" dirty="0">
                          <a:solidFill>
                            <a:srgbClr val="000000"/>
                          </a:solidFill>
                          <a:effectLst/>
                          <a:latin typeface="ＭＳ 明朝"/>
                          <a:ea typeface="ＭＳ 明朝"/>
                        </a:rPr>
                        <a:t>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bl>
          </a:graphicData>
        </a:graphic>
      </p:graphicFrame>
      <p:graphicFrame>
        <p:nvGraphicFramePr>
          <p:cNvPr id="7" name="table122"/>
          <p:cNvGraphicFramePr>
            <a:graphicFrameLocks noGrp="1"/>
          </p:cNvGraphicFramePr>
          <p:nvPr>
            <p:extLst>
              <p:ext uri="{D42A27DB-BD31-4B8C-83A1-F6EECF244321}">
                <p14:modId xmlns:p14="http://schemas.microsoft.com/office/powerpoint/2010/main" val="3182235911"/>
              </p:ext>
            </p:extLst>
          </p:nvPr>
        </p:nvGraphicFramePr>
        <p:xfrm>
          <a:off x="369000" y="4071519"/>
          <a:ext cx="4525206" cy="1131249"/>
        </p:xfrm>
        <a:graphic>
          <a:graphicData uri="http://schemas.openxmlformats.org/drawingml/2006/table">
            <a:tbl>
              <a:tblPr/>
              <a:tblGrid>
                <a:gridCol w="2358958">
                  <a:extLst>
                    <a:ext uri="{9D8B030D-6E8A-4147-A177-3AD203B41FA5}">
                      <a16:colId xmlns="" xmlns:a16="http://schemas.microsoft.com/office/drawing/2014/main" val="20000"/>
                    </a:ext>
                  </a:extLst>
                </a:gridCol>
                <a:gridCol w="2166248">
                  <a:extLst>
                    <a:ext uri="{9D8B030D-6E8A-4147-A177-3AD203B41FA5}">
                      <a16:colId xmlns="" xmlns:a16="http://schemas.microsoft.com/office/drawing/2014/main" val="20001"/>
                    </a:ext>
                  </a:extLst>
                </a:gridCol>
              </a:tblGrid>
              <a:tr h="377083">
                <a:tc>
                  <a:txBody>
                    <a:bodyPr/>
                    <a:lstStyle/>
                    <a:p>
                      <a:pPr algn="l" fontAlgn="ctr"/>
                      <a:r>
                        <a:rPr lang="zh-TW" altLang="en-US" sz="1200" b="0" i="0" u="none" strike="noStrike" dirty="0">
                          <a:solidFill>
                            <a:srgbClr val="000000"/>
                          </a:solidFill>
                          <a:effectLst/>
                          <a:latin typeface="ＭＳ 明朝"/>
                          <a:ea typeface="ＭＳ 明朝"/>
                        </a:rPr>
                        <a:t>　重複受診者</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22</a:t>
                      </a:r>
                      <a:r>
                        <a:rPr lang="ja-JP" altLang="en-US" sz="1200" b="0" i="0" u="none" strike="noStrike" dirty="0">
                          <a:solidFill>
                            <a:srgbClr val="000000"/>
                          </a:solidFill>
                          <a:effectLst/>
                          <a:latin typeface="ＭＳ 明朝"/>
                          <a:ea typeface="ＭＳ 明朝"/>
                        </a:rPr>
                        <a:t>人</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0"/>
                  </a:ext>
                </a:extLst>
              </a:tr>
              <a:tr h="377083">
                <a:tc>
                  <a:txBody>
                    <a:bodyPr/>
                    <a:lstStyle/>
                    <a:p>
                      <a:pPr algn="l" fontAlgn="ctr"/>
                      <a:r>
                        <a:rPr lang="zh-TW" altLang="en-US" sz="1200" b="0" i="0" u="none" strike="noStrike">
                          <a:solidFill>
                            <a:srgbClr val="000000"/>
                          </a:solidFill>
                          <a:effectLst/>
                          <a:latin typeface="ＭＳ 明朝"/>
                          <a:ea typeface="ＭＳ 明朝"/>
                        </a:rPr>
                        <a:t>　頻回受診者</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36</a:t>
                      </a:r>
                      <a:r>
                        <a:rPr lang="ja-JP" altLang="en-US" sz="1200" b="0" i="0" u="none" strike="noStrike" dirty="0">
                          <a:solidFill>
                            <a:srgbClr val="000000"/>
                          </a:solidFill>
                          <a:effectLst/>
                          <a:latin typeface="ＭＳ 明朝"/>
                          <a:ea typeface="ＭＳ 明朝"/>
                        </a:rPr>
                        <a:t>人</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r h="377083">
                <a:tc>
                  <a:txBody>
                    <a:bodyPr/>
                    <a:lstStyle/>
                    <a:p>
                      <a:pPr algn="l" fontAlgn="ctr"/>
                      <a:r>
                        <a:rPr lang="zh-TW" altLang="en-US" sz="1200" b="0" i="0" u="none" strike="noStrike" dirty="0">
                          <a:solidFill>
                            <a:srgbClr val="000000"/>
                          </a:solidFill>
                          <a:effectLst/>
                          <a:latin typeface="ＭＳ 明朝"/>
                          <a:ea typeface="ＭＳ 明朝"/>
                        </a:rPr>
                        <a:t>　重複服薬者</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94</a:t>
                      </a:r>
                      <a:r>
                        <a:rPr lang="ja-JP" altLang="en-US" sz="1200" b="0" i="0" u="none" strike="noStrike" dirty="0">
                          <a:solidFill>
                            <a:srgbClr val="000000"/>
                          </a:solidFill>
                          <a:effectLst/>
                          <a:latin typeface="ＭＳ 明朝"/>
                          <a:ea typeface="ＭＳ 明朝"/>
                        </a:rPr>
                        <a:t>人</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2"/>
                  </a:ext>
                </a:extLst>
              </a:tr>
            </a:tbl>
          </a:graphicData>
        </a:graphic>
      </p:graphicFrame>
      <p:sp>
        <p:nvSpPr>
          <p:cNvPr id="15" name="タイトル 1"/>
          <p:cNvSpPr txBox="1">
            <a:spLocks noChangeAspect="1"/>
          </p:cNvSpPr>
          <p:nvPr/>
        </p:nvSpPr>
        <p:spPr>
          <a:xfrm>
            <a:off x="295781" y="5760132"/>
            <a:ext cx="6120680" cy="288032"/>
          </a:xfrm>
          <a:prstGeom prst="rect">
            <a:avLst/>
          </a:prstGeom>
          <a:ln>
            <a:noFill/>
          </a:ln>
        </p:spPr>
        <p:txBody>
          <a:bodyPr vert="horz" lIns="0" tIns="45720" rIns="91440" bIns="45720" rtlCol="0" anchor="t">
            <a:noAutofit/>
          </a:bodyPr>
          <a:lstStyle/>
          <a:p>
            <a:r>
              <a:rPr lang="en-US" altLang="ja-JP" sz="1300" dirty="0">
                <a:latin typeface="ＭＳ 明朝" panose="02020609040205080304" pitchFamily="17" charset="-128"/>
                <a:ea typeface="ＭＳ 明朝" panose="02020609040205080304" pitchFamily="17" charset="-128"/>
              </a:rPr>
              <a:t>【</a:t>
            </a:r>
            <a:r>
              <a:rPr lang="ja-JP" altLang="en-US" sz="1300" dirty="0">
                <a:latin typeface="ＭＳ 明朝" panose="02020609040205080304" pitchFamily="17" charset="-128"/>
                <a:ea typeface="ＭＳ 明朝" panose="02020609040205080304" pitchFamily="17" charset="-128"/>
              </a:rPr>
              <a:t>ジェネリック医薬品普及率　数量ベース</a:t>
            </a:r>
            <a:r>
              <a:rPr lang="en-US" altLang="ja-JP" sz="1300" dirty="0">
                <a:latin typeface="ＭＳ 明朝" panose="02020609040205080304" pitchFamily="17" charset="-128"/>
                <a:ea typeface="ＭＳ 明朝" panose="02020609040205080304" pitchFamily="17" charset="-128"/>
              </a:rPr>
              <a:t>】</a:t>
            </a:r>
          </a:p>
        </p:txBody>
      </p:sp>
      <p:graphicFrame>
        <p:nvGraphicFramePr>
          <p:cNvPr id="19" name="table123"/>
          <p:cNvGraphicFramePr>
            <a:graphicFrameLocks noGrp="1"/>
          </p:cNvGraphicFramePr>
          <p:nvPr>
            <p:extLst>
              <p:ext uri="{D42A27DB-BD31-4B8C-83A1-F6EECF244321}">
                <p14:modId xmlns:p14="http://schemas.microsoft.com/office/powerpoint/2010/main" val="2702003617"/>
              </p:ext>
            </p:extLst>
          </p:nvPr>
        </p:nvGraphicFramePr>
        <p:xfrm>
          <a:off x="359662" y="6333889"/>
          <a:ext cx="4525206" cy="381000"/>
        </p:xfrm>
        <a:graphic>
          <a:graphicData uri="http://schemas.openxmlformats.org/drawingml/2006/table">
            <a:tbl>
              <a:tblPr/>
              <a:tblGrid>
                <a:gridCol w="2358958">
                  <a:extLst>
                    <a:ext uri="{9D8B030D-6E8A-4147-A177-3AD203B41FA5}">
                      <a16:colId xmlns="" xmlns:a16="http://schemas.microsoft.com/office/drawing/2014/main" val="20000"/>
                    </a:ext>
                  </a:extLst>
                </a:gridCol>
                <a:gridCol w="2166248">
                  <a:extLst>
                    <a:ext uri="{9D8B030D-6E8A-4147-A177-3AD203B41FA5}">
                      <a16:colId xmlns="" xmlns:a16="http://schemas.microsoft.com/office/drawing/2014/main" val="20001"/>
                    </a:ext>
                  </a:extLst>
                </a:gridCol>
              </a:tblGrid>
              <a:tr h="381000">
                <a:tc>
                  <a:txBody>
                    <a:bodyPr/>
                    <a:lstStyle/>
                    <a:p>
                      <a:pPr algn="l" fontAlgn="ctr"/>
                      <a:r>
                        <a:rPr lang="ja-JP" altLang="en-US" sz="1200" b="0" i="0" u="none" strike="noStrike" dirty="0">
                          <a:solidFill>
                            <a:srgbClr val="000000"/>
                          </a:solidFill>
                          <a:effectLst/>
                          <a:latin typeface="ＭＳ 明朝"/>
                          <a:ea typeface="ＭＳ 明朝"/>
                        </a:rPr>
                        <a:t>　ジェネリック医薬品普及率</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ＭＳ 明朝"/>
                          <a:ea typeface="ＭＳ 明朝"/>
                        </a:rPr>
                        <a:t>67.5%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0"/>
                  </a:ext>
                </a:extLst>
              </a:tr>
            </a:tbl>
          </a:graphicData>
        </a:graphic>
      </p:graphicFrame>
    </p:spTree>
    <p:extLst>
      <p:ext uri="{BB962C8B-B14F-4D97-AF65-F5344CB8AC3E}">
        <p14:creationId xmlns:p14="http://schemas.microsoft.com/office/powerpoint/2010/main" val="85248783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1"/>
          <p:cNvSpPr txBox="1">
            <a:spLocks noChangeAspect="1"/>
          </p:cNvSpPr>
          <p:nvPr/>
        </p:nvSpPr>
        <p:spPr>
          <a:xfrm>
            <a:off x="381000" y="126998"/>
            <a:ext cx="6120000" cy="348713"/>
          </a:xfrm>
          <a:prstGeom prst="rect">
            <a:avLst/>
          </a:prstGeom>
          <a:ln>
            <a:noFill/>
          </a:ln>
        </p:spPr>
        <p:txBody>
          <a:bodyPr vert="horz" lIns="0" tIns="45720" rIns="0" bIns="45720" rtlCol="0" anchor="t">
            <a:noAutofit/>
          </a:bodyPr>
          <a:lstStyle/>
          <a:p>
            <a:pPr>
              <a:spcBef>
                <a:spcPct val="0"/>
              </a:spcBef>
            </a:pPr>
            <a:r>
              <a:rPr lang="en-US" altLang="ja-JP" sz="1400" dirty="0">
                <a:latin typeface="ＭＳ 明朝" panose="02020609040205080304" pitchFamily="17" charset="-128"/>
                <a:ea typeface="ＭＳ 明朝" panose="02020609040205080304" pitchFamily="17" charset="-128"/>
                <a:cs typeface="+mj-cs"/>
              </a:rPr>
              <a:t>(2)</a:t>
            </a:r>
            <a:r>
              <a:rPr lang="ja-JP" altLang="en-US" sz="1400" dirty="0">
                <a:latin typeface="ＭＳ 明朝" panose="02020609040205080304" pitchFamily="17" charset="-128"/>
                <a:ea typeface="ＭＳ 明朝" panose="02020609040205080304" pitchFamily="17" charset="-128"/>
                <a:cs typeface="+mj-cs"/>
              </a:rPr>
              <a:t>分析結果に基づく課題とその対策</a:t>
            </a:r>
            <a:endParaRPr lang="en-US" altLang="ja-JP" sz="1400" dirty="0">
              <a:latin typeface="ＭＳ 明朝" panose="02020609040205080304" pitchFamily="17" charset="-128"/>
              <a:ea typeface="ＭＳ 明朝" panose="02020609040205080304" pitchFamily="17" charset="-128"/>
              <a:cs typeface="+mj-cs"/>
            </a:endParaRPr>
          </a:p>
        </p:txBody>
      </p:sp>
      <p:sp>
        <p:nvSpPr>
          <p:cNvPr id="15" name="タイトル_小_1_3_3"/>
          <p:cNvSpPr txBox="1">
            <a:spLocks noChangeAspect="1"/>
          </p:cNvSpPr>
          <p:nvPr/>
        </p:nvSpPr>
        <p:spPr>
          <a:xfrm>
            <a:off x="381000" y="565743"/>
            <a:ext cx="6120000" cy="276999"/>
          </a:xfrm>
          <a:prstGeom prst="rect">
            <a:avLst/>
          </a:prstGeom>
          <a:noFill/>
          <a:ln>
            <a:noFill/>
          </a:ln>
        </p:spPr>
        <p:style>
          <a:lnRef idx="2">
            <a:schemeClr val="accent3"/>
          </a:lnRef>
          <a:fillRef idx="1">
            <a:schemeClr val="lt1"/>
          </a:fillRef>
          <a:effectRef idx="0">
            <a:schemeClr val="accent3"/>
          </a:effectRef>
          <a:fontRef idx="minor">
            <a:schemeClr val="dk1"/>
          </a:fontRef>
        </p:style>
        <p:txBody>
          <a:bodyPr vert="horz" lIns="0" tIns="45720" rIns="0" bIns="45720" rtlCol="0" anchor="ctr" anchorCtr="0">
            <a:spAutoFit/>
          </a:bodyPr>
          <a:lstStyle/>
          <a:p>
            <a:r>
              <a:rPr lang="ja-JP" altLang="en-US" sz="1200" dirty="0">
                <a:latin typeface="ＭＳ 明朝" panose="02020609040205080304" pitchFamily="17" charset="-128"/>
                <a:ea typeface="ＭＳ 明朝" panose="02020609040205080304" pitchFamily="17" charset="-128"/>
              </a:rPr>
              <a:t>分析結果からみた課題と対策</a:t>
            </a:r>
            <a:endParaRPr lang="ja-JP" altLang="ja-JP" sz="1200" dirty="0">
              <a:latin typeface="ＭＳ 明朝" panose="02020609040205080304" pitchFamily="17" charset="-128"/>
              <a:ea typeface="ＭＳ 明朝" panose="02020609040205080304" pitchFamily="17" charset="-128"/>
            </a:endParaRPr>
          </a:p>
        </p:txBody>
      </p:sp>
      <p:sp>
        <p:nvSpPr>
          <p:cNvPr id="10"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50</a:t>
            </a:fld>
            <a:endParaRPr kumimoji="1" lang="ja-JP" altLang="en-US" dirty="0">
              <a:latin typeface="ＭＳ 明朝"/>
              <a:ea typeface="ＭＳ 明朝"/>
            </a:endParaRPr>
          </a:p>
        </p:txBody>
      </p:sp>
      <p:graphicFrame>
        <p:nvGraphicFramePr>
          <p:cNvPr id="8" name="表 7"/>
          <p:cNvGraphicFramePr>
            <a:graphicFrameLocks noGrp="1" noChangeAspect="1"/>
          </p:cNvGraphicFramePr>
          <p:nvPr>
            <p:extLst>
              <p:ext uri="{D42A27DB-BD31-4B8C-83A1-F6EECF244321}">
                <p14:modId xmlns:p14="http://schemas.microsoft.com/office/powerpoint/2010/main" val="510388229"/>
              </p:ext>
            </p:extLst>
          </p:nvPr>
        </p:nvGraphicFramePr>
        <p:xfrm>
          <a:off x="381000" y="866194"/>
          <a:ext cx="6096000" cy="5184000"/>
        </p:xfrm>
        <a:graphic>
          <a:graphicData uri="http://schemas.openxmlformats.org/drawingml/2006/table">
            <a:tbl>
              <a:tblPr firstRow="1" bandRow="1">
                <a:tableStyleId>{5C22544A-7EE6-4342-B048-85BDC9FD1C3A}</a:tableStyleId>
              </a:tblPr>
              <a:tblGrid>
                <a:gridCol w="4608286">
                  <a:extLst>
                    <a:ext uri="{9D8B030D-6E8A-4147-A177-3AD203B41FA5}">
                      <a16:colId xmlns="" xmlns:a16="http://schemas.microsoft.com/office/drawing/2014/main" val="20000"/>
                    </a:ext>
                  </a:extLst>
                </a:gridCol>
                <a:gridCol w="1487714">
                  <a:extLst>
                    <a:ext uri="{9D8B030D-6E8A-4147-A177-3AD203B41FA5}">
                      <a16:colId xmlns="" xmlns:a16="http://schemas.microsoft.com/office/drawing/2014/main" val="20002"/>
                    </a:ext>
                  </a:extLst>
                </a:gridCol>
              </a:tblGrid>
              <a:tr h="252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ＭＳ 明朝" panose="02020609040205080304" pitchFamily="17" charset="-128"/>
                          <a:ea typeface="ＭＳ 明朝" panose="02020609040205080304" pitchFamily="17" charset="-128"/>
                        </a:rPr>
                        <a:t>課題</a:t>
                      </a:r>
                      <a:endParaRPr kumimoji="1" lang="ja-JP" altLang="en-US" sz="1000" b="0" dirty="0">
                        <a:solidFill>
                          <a:schemeClr val="tx1"/>
                        </a:solidFill>
                        <a:latin typeface="ＭＳ 明朝" panose="02020609040205080304" pitchFamily="17" charset="-128"/>
                        <a:ea typeface="ＭＳ 明朝" panose="02020609040205080304" pitchFamily="17" charset="-128"/>
                      </a:endParaRP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ＭＳ 明朝" panose="02020609040205080304" pitchFamily="17" charset="-128"/>
                          <a:ea typeface="ＭＳ 明朝" panose="02020609040205080304" pitchFamily="17" charset="-128"/>
                        </a:rPr>
                        <a:t>対策となる事業</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986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ＭＳ 明朝" panose="02020609040205080304" pitchFamily="17" charset="-128"/>
                          <a:ea typeface="ＭＳ 明朝" panose="02020609040205080304" pitchFamily="17" charset="-128"/>
                        </a:rPr>
                        <a:t>◆特定健康診査受診率及び特定保健指導実施率</a:t>
                      </a:r>
                      <a:endParaRPr kumimoji="1" lang="en-US" altLang="ja-JP" sz="1000" b="0" dirty="0">
                        <a:solidFill>
                          <a:schemeClr val="tx1"/>
                        </a:solidFill>
                        <a:latin typeface="ＭＳ 明朝" panose="02020609040205080304" pitchFamily="17" charset="-128"/>
                        <a:ea typeface="ＭＳ 明朝" panose="02020609040205080304" pitchFamily="17"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ＭＳ 明朝" panose="02020609040205080304" pitchFamily="17" charset="-128"/>
                          <a:ea typeface="ＭＳ 明朝" panose="02020609040205080304" pitchFamily="17" charset="-128"/>
                        </a:rPr>
                        <a:t>　</a:t>
                      </a:r>
                      <a:r>
                        <a:rPr kumimoji="1" lang="ja-JP" altLang="en-US" sz="1000" b="0" dirty="0" smtClean="0">
                          <a:solidFill>
                            <a:schemeClr val="tx1"/>
                          </a:solidFill>
                          <a:latin typeface="ＭＳ 明朝" panose="02020609040205080304" pitchFamily="17" charset="-128"/>
                          <a:ea typeface="ＭＳ 明朝" panose="02020609040205080304" pitchFamily="17" charset="-128"/>
                        </a:rPr>
                        <a:t>疾病中</a:t>
                      </a:r>
                      <a:r>
                        <a:rPr kumimoji="1" lang="ja-JP" altLang="en-US" sz="1000" b="0" dirty="0">
                          <a:solidFill>
                            <a:schemeClr val="tx1"/>
                          </a:solidFill>
                          <a:latin typeface="ＭＳ 明朝" panose="02020609040205080304" pitchFamily="17" charset="-128"/>
                          <a:ea typeface="ＭＳ 明朝" panose="02020609040205080304" pitchFamily="17" charset="-128"/>
                        </a:rPr>
                        <a:t>分類において生活習慣病患者が多数存在し、医療費も多額になっています。特定健康診査の受診率向上を図り、必要な人に特定保健指導を行うことにより生活習慣病を予防する必要があります。</a:t>
                      </a:r>
                      <a:endParaRPr kumimoji="1" lang="en-US" altLang="ja-JP" sz="1000" b="0" dirty="0">
                        <a:solidFill>
                          <a:schemeClr val="tx1"/>
                        </a:solidFill>
                        <a:latin typeface="ＭＳ 明朝" panose="02020609040205080304" pitchFamily="17" charset="-128"/>
                        <a:ea typeface="ＭＳ 明朝" panose="02020609040205080304" pitchFamily="17" charset="-128"/>
                      </a:endParaRP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・特定健康診査の受診</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　勧奨</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r>
                        <a:rPr kumimoji="1"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・特定保健</a:t>
                      </a:r>
                      <a:r>
                        <a:rPr kumimoji="1"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指導</a:t>
                      </a:r>
                      <a:endParaRPr kumimoji="1" lang="en-US" altLang="ja-JP" sz="1000" b="0" dirty="0">
                        <a:solidFill>
                          <a:schemeClr val="tx1"/>
                        </a:solidFill>
                        <a:latin typeface="ＭＳ 明朝" panose="02020609040205080304" pitchFamily="17" charset="-128"/>
                        <a:ea typeface="ＭＳ 明朝" panose="02020609040205080304" pitchFamily="17" charset="-128"/>
                      </a:endParaRPr>
                    </a:p>
                    <a:p>
                      <a:pPr algn="l" fontAlgn="ctr"/>
                      <a:endParaRPr kumimoji="1" lang="ja-JP" altLang="en-US" sz="1000" b="0" dirty="0">
                        <a:solidFill>
                          <a:schemeClr val="tx1"/>
                        </a:solidFill>
                        <a:latin typeface="ＭＳ 明朝" panose="02020609040205080304" pitchFamily="17" charset="-128"/>
                        <a:ea typeface="ＭＳ 明朝" panose="02020609040205080304" pitchFamily="17" charset="-128"/>
                      </a:endParaRP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r h="986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ＭＳ 明朝" panose="02020609040205080304" pitchFamily="17" charset="-128"/>
                          <a:ea typeface="ＭＳ 明朝" panose="02020609040205080304" pitchFamily="17" charset="-128"/>
                        </a:rPr>
                        <a:t>◆健診異常値放置者</a:t>
                      </a:r>
                      <a:endParaRPr kumimoji="1" lang="en-US" altLang="ja-JP" sz="1000" b="0" dirty="0">
                        <a:solidFill>
                          <a:schemeClr val="tx1"/>
                        </a:solidFill>
                        <a:latin typeface="ＭＳ 明朝" panose="02020609040205080304" pitchFamily="17" charset="-128"/>
                        <a:ea typeface="ＭＳ 明朝" panose="02020609040205080304" pitchFamily="17"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ＭＳ 明朝" panose="02020609040205080304" pitchFamily="17" charset="-128"/>
                          <a:ea typeface="ＭＳ 明朝" panose="02020609040205080304" pitchFamily="17" charset="-128"/>
                        </a:rPr>
                        <a:t>　健診異常値放置者が存在します。医療機関への受診勧奨を行うことで適切な医療につなぎ重症化を予防します</a:t>
                      </a:r>
                      <a:r>
                        <a:rPr lang="ja-JP" altLang="en-US" sz="1000" dirty="0">
                          <a:latin typeface="ＭＳ 明朝" panose="02020609040205080304" pitchFamily="17" charset="-128"/>
                          <a:ea typeface="ＭＳ 明朝" panose="02020609040205080304" pitchFamily="17" charset="-128"/>
                        </a:rPr>
                        <a:t>。</a:t>
                      </a:r>
                      <a:endParaRPr kumimoji="1" lang="en-US" altLang="ja-JP" sz="1000" b="0" dirty="0">
                        <a:solidFill>
                          <a:schemeClr val="tx1"/>
                        </a:solidFill>
                        <a:latin typeface="ＭＳ 明朝" panose="02020609040205080304" pitchFamily="17" charset="-128"/>
                        <a:ea typeface="ＭＳ 明朝" panose="02020609040205080304" pitchFamily="17" charset="-128"/>
                      </a:endParaRP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・健診異常値放置者</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l"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　受診勧奨</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l" fontAlgn="ct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986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ＭＳ 明朝" panose="02020609040205080304" pitchFamily="17" charset="-128"/>
                          <a:ea typeface="ＭＳ 明朝" panose="02020609040205080304" pitchFamily="17" charset="-128"/>
                        </a:rPr>
                        <a:t>◆糖尿病性腎症</a:t>
                      </a:r>
                      <a:endParaRPr kumimoji="1" lang="en-US" altLang="ja-JP" sz="1000" b="0" dirty="0">
                        <a:solidFill>
                          <a:schemeClr val="tx1"/>
                        </a:solidFill>
                        <a:latin typeface="ＭＳ 明朝" panose="02020609040205080304" pitchFamily="17" charset="-128"/>
                        <a:ea typeface="ＭＳ 明朝" panose="02020609040205080304" pitchFamily="17"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ＭＳ 明朝" panose="02020609040205080304" pitchFamily="17" charset="-128"/>
                          <a:ea typeface="ＭＳ 明朝" panose="02020609040205080304" pitchFamily="17" charset="-128"/>
                        </a:rPr>
                        <a:t>　人工透析患者のうち</a:t>
                      </a:r>
                      <a:r>
                        <a:rPr lang="en-US" altLang="ja-JP" sz="1000" b="0" i="0" u="none" strike="noStrike" dirty="0">
                          <a:solidFill>
                            <a:srgbClr val="000000"/>
                          </a:solidFill>
                          <a:effectLst/>
                          <a:latin typeface="ＭＳ 明朝"/>
                          <a:ea typeface="ＭＳ 明朝"/>
                        </a:rPr>
                        <a:t>Ⅱ</a:t>
                      </a:r>
                      <a:r>
                        <a:rPr lang="ja-JP" altLang="en-US" sz="1000" b="0" i="0" u="none" strike="noStrike" dirty="0">
                          <a:solidFill>
                            <a:srgbClr val="000000"/>
                          </a:solidFill>
                          <a:effectLst/>
                          <a:latin typeface="ＭＳ 明朝"/>
                          <a:ea typeface="ＭＳ 明朝"/>
                        </a:rPr>
                        <a:t>型糖尿病起因</a:t>
                      </a:r>
                      <a:r>
                        <a:rPr kumimoji="1" lang="ja-JP" altLang="en-US" sz="1000" b="0" dirty="0">
                          <a:solidFill>
                            <a:schemeClr val="dk1"/>
                          </a:solidFill>
                          <a:latin typeface="ＭＳ 明朝" panose="02020609040205080304" pitchFamily="17" charset="-128"/>
                          <a:ea typeface="ＭＳ 明朝" panose="02020609040205080304" pitchFamily="17" charset="-128"/>
                        </a:rPr>
                        <a:t>の患者が存在します。糖尿病は進行すると腎症に至り透析が必要になります。そこで早期に保健指導を行い生活習慣を改善することで、腎症の悪化を遅延させることができると考えます</a:t>
                      </a:r>
                      <a:r>
                        <a:rPr lang="ja-JP" altLang="en-US" sz="1000" dirty="0">
                          <a:latin typeface="ＭＳ 明朝" panose="02020609040205080304" pitchFamily="17" charset="-128"/>
                          <a:ea typeface="ＭＳ 明朝" panose="02020609040205080304" pitchFamily="17" charset="-128"/>
                        </a:rPr>
                        <a:t>。</a:t>
                      </a:r>
                      <a:endParaRPr kumimoji="1" lang="ja-JP" altLang="en-US" sz="1000" b="0" dirty="0">
                        <a:solidFill>
                          <a:schemeClr val="tx1"/>
                        </a:solidFill>
                        <a:latin typeface="ＭＳ 明朝" panose="02020609040205080304" pitchFamily="17" charset="-128"/>
                        <a:ea typeface="ＭＳ 明朝" panose="02020609040205080304" pitchFamily="17" charset="-128"/>
                      </a:endParaRP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・糖尿病性</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腎症重症化</a:t>
                      </a:r>
                      <a:endParaRPr lang="en-US" altLang="ja-JP" sz="1000" b="0" i="0" u="none" strike="noStrike" dirty="0" smtClean="0">
                        <a:solidFill>
                          <a:srgbClr val="000000"/>
                        </a:solidFill>
                        <a:effectLst/>
                        <a:latin typeface="ＭＳ 明朝" panose="02020609040205080304" pitchFamily="17" charset="-128"/>
                        <a:ea typeface="ＭＳ 明朝" panose="02020609040205080304" pitchFamily="17" charset="-128"/>
                      </a:endParaRPr>
                    </a:p>
                    <a:p>
                      <a:pPr algn="l" fontAlgn="ct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　予防</a:t>
                      </a:r>
                      <a:endParaRPr kumimoji="1" lang="ja-JP" altLang="en-US" sz="1000" b="0" dirty="0">
                        <a:solidFill>
                          <a:schemeClr val="tx1"/>
                        </a:solidFill>
                        <a:latin typeface="ＭＳ 明朝" panose="02020609040205080304" pitchFamily="17" charset="-128"/>
                        <a:ea typeface="ＭＳ 明朝" panose="02020609040205080304" pitchFamily="17" charset="-128"/>
                      </a:endParaRP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5"/>
                  </a:ext>
                </a:extLst>
              </a:tr>
              <a:tr h="986400">
                <a:tc>
                  <a:txBody>
                    <a:bodyPr/>
                    <a:lstStyle/>
                    <a:p>
                      <a:pPr algn="l" rtl="0" fontAlgn="ctr"/>
                      <a:r>
                        <a:rPr kumimoji="1" lang="ja-JP" altLang="en-US" sz="1000" b="0" dirty="0">
                          <a:solidFill>
                            <a:schemeClr val="tx1"/>
                          </a:solidFill>
                          <a:latin typeface="ＭＳ 明朝" panose="02020609040205080304" pitchFamily="17" charset="-128"/>
                          <a:ea typeface="ＭＳ 明朝" panose="02020609040205080304" pitchFamily="17" charset="-128"/>
                        </a:rPr>
                        <a:t>◆</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重複･頻回受診者、重複服薬者</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l" rtl="0" fontAlgn="ctr"/>
                      <a:r>
                        <a:rPr kumimoji="1" lang="ja-JP" altLang="en-US" sz="1000" b="0" dirty="0">
                          <a:solidFill>
                            <a:schemeClr val="tx1"/>
                          </a:solidFill>
                          <a:latin typeface="ＭＳ 明朝" panose="02020609040205080304" pitchFamily="17" charset="-128"/>
                          <a:ea typeface="ＭＳ 明朝" panose="02020609040205080304" pitchFamily="17" charset="-128"/>
                        </a:rPr>
                        <a:t>　重複受診者、頻回受診者、重複服薬者が多数存在し、それらの患者を正しい受診行動に</a:t>
                      </a:r>
                      <a:r>
                        <a:rPr kumimoji="1" lang="ja-JP" altLang="en-US" sz="1000" b="0" dirty="0" smtClean="0">
                          <a:solidFill>
                            <a:schemeClr val="tx1"/>
                          </a:solidFill>
                          <a:latin typeface="ＭＳ 明朝" panose="02020609040205080304" pitchFamily="17" charset="-128"/>
                          <a:ea typeface="ＭＳ 明朝" panose="02020609040205080304" pitchFamily="17" charset="-128"/>
                        </a:rPr>
                        <a:t>導く必要があります。</a:t>
                      </a:r>
                      <a:endParaRPr kumimoji="1" lang="ja-JP" altLang="en-US" sz="1000" b="0" dirty="0">
                        <a:solidFill>
                          <a:schemeClr val="tx1"/>
                        </a:solidFill>
                        <a:latin typeface="ＭＳ 明朝" panose="02020609040205080304" pitchFamily="17" charset="-128"/>
                        <a:ea typeface="ＭＳ 明朝" panose="02020609040205080304" pitchFamily="17" charset="-128"/>
                      </a:endParaRP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・受診行動適正化指導</a:t>
                      </a:r>
                      <a:endParaRPr kumimoji="1" lang="ja-JP" altLang="en-US" sz="1000" b="0" dirty="0">
                        <a:solidFill>
                          <a:schemeClr val="tx1"/>
                        </a:solidFill>
                        <a:latin typeface="ＭＳ 明朝" panose="02020609040205080304" pitchFamily="17" charset="-128"/>
                        <a:ea typeface="ＭＳ 明朝" panose="02020609040205080304" pitchFamily="17" charset="-128"/>
                      </a:endParaRP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986400">
                <a:tc>
                  <a:txBody>
                    <a:bodyPr/>
                    <a:lstStyle/>
                    <a:p>
                      <a:r>
                        <a:rPr kumimoji="1" lang="ja-JP" altLang="en-US" sz="1000" b="0" dirty="0">
                          <a:solidFill>
                            <a:schemeClr val="tx1"/>
                          </a:solidFill>
                          <a:latin typeface="ＭＳ 明朝" panose="02020609040205080304" pitchFamily="17" charset="-128"/>
                          <a:ea typeface="ＭＳ 明朝" panose="02020609040205080304" pitchFamily="17" charset="-128"/>
                        </a:rPr>
                        <a:t>◆ジェネリック医薬品の普及率</a:t>
                      </a:r>
                      <a:endParaRPr kumimoji="1" lang="en-US" altLang="ja-JP" sz="1000" b="0" dirty="0">
                        <a:solidFill>
                          <a:schemeClr val="tx1"/>
                        </a:solidFill>
                        <a:latin typeface="ＭＳ 明朝" panose="02020609040205080304" pitchFamily="17" charset="-128"/>
                        <a:ea typeface="ＭＳ 明朝" panose="02020609040205080304" pitchFamily="17" charset="-128"/>
                      </a:endParaRPr>
                    </a:p>
                    <a:p>
                      <a:r>
                        <a:rPr kumimoji="1" lang="ja-JP" altLang="en-US" sz="1000" b="0" dirty="0">
                          <a:solidFill>
                            <a:schemeClr val="tx1"/>
                          </a:solidFill>
                          <a:latin typeface="ＭＳ 明朝" panose="02020609040205080304" pitchFamily="17" charset="-128"/>
                          <a:ea typeface="ＭＳ 明朝" panose="02020609040205080304" pitchFamily="17" charset="-128"/>
                        </a:rPr>
                        <a:t>　国が定める現在の目標</a:t>
                      </a:r>
                      <a:r>
                        <a:rPr kumimoji="1" lang="en-US" altLang="ja-JP" sz="1000" b="0" dirty="0">
                          <a:solidFill>
                            <a:schemeClr val="tx1"/>
                          </a:solidFill>
                          <a:latin typeface="ＭＳ 明朝" panose="02020609040205080304" pitchFamily="17" charset="-128"/>
                          <a:ea typeface="ＭＳ 明朝" panose="02020609040205080304" pitchFamily="17" charset="-128"/>
                        </a:rPr>
                        <a:t>(80%</a:t>
                      </a:r>
                      <a:r>
                        <a:rPr kumimoji="1" lang="ja-JP" altLang="en-US" sz="1000" b="0" dirty="0">
                          <a:solidFill>
                            <a:schemeClr val="tx1"/>
                          </a:solidFill>
                          <a:latin typeface="ＭＳ 明朝" panose="02020609040205080304" pitchFamily="17" charset="-128"/>
                          <a:ea typeface="ＭＳ 明朝" panose="02020609040205080304" pitchFamily="17" charset="-128"/>
                        </a:rPr>
                        <a:t>以上</a:t>
                      </a:r>
                      <a:r>
                        <a:rPr kumimoji="1" lang="en-US" altLang="ja-JP" sz="1000" b="0" dirty="0">
                          <a:solidFill>
                            <a:schemeClr val="tx1"/>
                          </a:solidFill>
                          <a:latin typeface="ＭＳ 明朝" panose="02020609040205080304" pitchFamily="17" charset="-128"/>
                          <a:ea typeface="ＭＳ 明朝" panose="02020609040205080304" pitchFamily="17" charset="-128"/>
                        </a:rPr>
                        <a:t>)</a:t>
                      </a:r>
                      <a:r>
                        <a:rPr kumimoji="1" lang="ja-JP" altLang="en-US" sz="1000" b="0" dirty="0">
                          <a:solidFill>
                            <a:schemeClr val="tx1"/>
                          </a:solidFill>
                          <a:latin typeface="ＭＳ 明朝" panose="02020609040205080304" pitchFamily="17" charset="-128"/>
                          <a:ea typeface="ＭＳ 明朝" panose="02020609040205080304" pitchFamily="17" charset="-128"/>
                        </a:rPr>
                        <a:t>と比較して低いため、切り替え勧奨を行う必要があります。</a:t>
                      </a: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・ジェネリック医薬品</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l"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　差額通知</a:t>
                      </a:r>
                      <a:endParaRPr kumimoji="1" lang="ja-JP" altLang="en-US" sz="1000" b="0" dirty="0">
                        <a:solidFill>
                          <a:schemeClr val="tx1"/>
                        </a:solidFill>
                        <a:latin typeface="ＭＳ 明朝" panose="02020609040205080304" pitchFamily="17" charset="-128"/>
                        <a:ea typeface="ＭＳ 明朝" panose="02020609040205080304" pitchFamily="17" charset="-128"/>
                      </a:endParaRPr>
                    </a:p>
                  </a:txBody>
                  <a:tcPr marL="18000" marR="18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spTree>
    <p:extLst>
      <p:ext uri="{BB962C8B-B14F-4D97-AF65-F5344CB8AC3E}">
        <p14:creationId xmlns:p14="http://schemas.microsoft.com/office/powerpoint/2010/main" val="423802292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テキスト ボックス 14"/>
          <p:cNvSpPr txBox="1">
            <a:spLocks noChangeAspect="1"/>
          </p:cNvSpPr>
          <p:nvPr/>
        </p:nvSpPr>
        <p:spPr>
          <a:xfrm>
            <a:off x="254000" y="11"/>
            <a:ext cx="6120000" cy="338554"/>
          </a:xfrm>
          <a:prstGeom prst="rect">
            <a:avLst/>
          </a:prstGeom>
          <a:noFill/>
          <a:ln>
            <a:noFill/>
          </a:ln>
        </p:spPr>
        <p:txBody>
          <a:bodyPr wrap="square" lIns="0" rIns="0" rtlCol="0" anchor="ctr" anchorCtr="0">
            <a:spAutoFit/>
          </a:bodyPr>
          <a:lstStyle/>
          <a:p>
            <a:r>
              <a:rPr lang="en-US" altLang="ja-JP" sz="1600" b="1" dirty="0">
                <a:latin typeface="ＭＳ 明朝" panose="02020609040205080304" pitchFamily="17" charset="-128"/>
                <a:ea typeface="ＭＳ 明朝" panose="02020609040205080304" pitchFamily="17" charset="-128"/>
              </a:rPr>
              <a:t>9.</a:t>
            </a:r>
            <a:r>
              <a:rPr lang="ja-JP" altLang="en-US" sz="1600" b="1" dirty="0">
                <a:latin typeface="ＭＳ 明朝" panose="02020609040205080304" pitchFamily="17" charset="-128"/>
                <a:ea typeface="ＭＳ 明朝" panose="02020609040205080304" pitchFamily="17" charset="-128"/>
              </a:rPr>
              <a:t>各事業の目的と概要一覧</a:t>
            </a:r>
            <a:endParaRPr lang="ja-JP" altLang="ja-JP" sz="1600" dirty="0">
              <a:latin typeface="ＭＳ 明朝" panose="02020609040205080304" pitchFamily="17" charset="-128"/>
              <a:ea typeface="ＭＳ 明朝" panose="02020609040205080304" pitchFamily="17" charset="-128"/>
            </a:endParaRPr>
          </a:p>
        </p:txBody>
      </p:sp>
      <p:sp>
        <p:nvSpPr>
          <p:cNvPr id="22" name="テキスト ボックス 21"/>
          <p:cNvSpPr txBox="1">
            <a:spLocks noChangeAspect="1"/>
          </p:cNvSpPr>
          <p:nvPr/>
        </p:nvSpPr>
        <p:spPr>
          <a:xfrm>
            <a:off x="369000" y="311653"/>
            <a:ext cx="6120000" cy="300970"/>
          </a:xfrm>
          <a:prstGeom prst="rect">
            <a:avLst/>
          </a:prstGeom>
          <a:noFill/>
          <a:ln>
            <a:noFill/>
          </a:ln>
        </p:spPr>
        <p:txBody>
          <a:bodyPr wrap="square" lIns="0" rIns="0" rtlCol="0">
            <a:noAutofit/>
          </a:bodyPr>
          <a:lstStyle/>
          <a:p>
            <a:pPr indent="1588">
              <a:lnSpc>
                <a:spcPct val="150000"/>
              </a:lnSpc>
            </a:pPr>
            <a:r>
              <a:rPr lang="ja-JP" altLang="en-US" sz="1200" dirty="0">
                <a:latin typeface="ＭＳ 明朝" panose="02020609040205080304" pitchFamily="17" charset="-128"/>
                <a:ea typeface="ＭＳ 明朝" panose="02020609040205080304" pitchFamily="17" charset="-128"/>
              </a:rPr>
              <a:t>　第</a:t>
            </a:r>
            <a:r>
              <a:rPr lang="en-US" altLang="ja-JP" sz="1200" dirty="0">
                <a:latin typeface="ＭＳ 明朝" panose="02020609040205080304" pitchFamily="17" charset="-128"/>
                <a:ea typeface="ＭＳ 明朝" panose="02020609040205080304" pitchFamily="17" charset="-128"/>
              </a:rPr>
              <a:t>2</a:t>
            </a:r>
            <a:r>
              <a:rPr lang="ja-JP" altLang="en-US" sz="1200" dirty="0">
                <a:latin typeface="ＭＳ 明朝" panose="02020609040205080304" pitchFamily="17" charset="-128"/>
                <a:ea typeface="ＭＳ 明朝" panose="02020609040205080304" pitchFamily="17" charset="-128"/>
              </a:rPr>
              <a:t>期データヘルス計画にて、実施する事業一覧を以下に示します。</a:t>
            </a:r>
            <a:r>
              <a:rPr lang="en-US" altLang="ja-JP" sz="1200" dirty="0">
                <a:latin typeface="ＭＳ 明朝" panose="02020609040205080304" pitchFamily="17" charset="-128"/>
                <a:ea typeface="ＭＳ 明朝" panose="02020609040205080304" pitchFamily="17" charset="-128"/>
              </a:rPr>
              <a:t> </a:t>
            </a:r>
          </a:p>
        </p:txBody>
      </p:sp>
      <p:cxnSp>
        <p:nvCxnSpPr>
          <p:cNvPr id="16" name="直線コネクタ 15"/>
          <p:cNvCxnSpPr>
            <a:cxnSpLocks noChangeAspect="1"/>
          </p:cNvCxnSpPr>
          <p:nvPr/>
        </p:nvCxnSpPr>
        <p:spPr>
          <a:xfrm>
            <a:off x="190500" y="287524"/>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10"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51</a:t>
            </a:fld>
            <a:endParaRPr kumimoji="1" lang="ja-JP" altLang="en-US" dirty="0">
              <a:latin typeface="ＭＳ 明朝"/>
              <a:ea typeface="ＭＳ 明朝"/>
            </a:endParaRPr>
          </a:p>
        </p:txBody>
      </p:sp>
      <p:graphicFrame>
        <p:nvGraphicFramePr>
          <p:cNvPr id="12" name="表 11"/>
          <p:cNvGraphicFramePr>
            <a:graphicFrameLocks noGrp="1" noChangeAspect="1"/>
          </p:cNvGraphicFramePr>
          <p:nvPr>
            <p:extLst>
              <p:ext uri="{D42A27DB-BD31-4B8C-83A1-F6EECF244321}">
                <p14:modId xmlns:p14="http://schemas.microsoft.com/office/powerpoint/2010/main" val="3648166845"/>
              </p:ext>
            </p:extLst>
          </p:nvPr>
        </p:nvGraphicFramePr>
        <p:xfrm>
          <a:off x="381000" y="755576"/>
          <a:ext cx="6096000" cy="4946844"/>
        </p:xfrm>
        <a:graphic>
          <a:graphicData uri="http://schemas.openxmlformats.org/drawingml/2006/table">
            <a:tbl>
              <a:tblPr/>
              <a:tblGrid>
                <a:gridCol w="1319808">
                  <a:extLst>
                    <a:ext uri="{9D8B030D-6E8A-4147-A177-3AD203B41FA5}">
                      <a16:colId xmlns="" xmlns:a16="http://schemas.microsoft.com/office/drawing/2014/main" val="20000"/>
                    </a:ext>
                  </a:extLst>
                </a:gridCol>
                <a:gridCol w="1728192">
                  <a:extLst>
                    <a:ext uri="{9D8B030D-6E8A-4147-A177-3AD203B41FA5}">
                      <a16:colId xmlns="" xmlns:a16="http://schemas.microsoft.com/office/drawing/2014/main" val="20002"/>
                    </a:ext>
                  </a:extLst>
                </a:gridCol>
                <a:gridCol w="3048000">
                  <a:extLst>
                    <a:ext uri="{9D8B030D-6E8A-4147-A177-3AD203B41FA5}">
                      <a16:colId xmlns="" xmlns:a16="http://schemas.microsoft.com/office/drawing/2014/main" val="20003"/>
                    </a:ext>
                  </a:extLst>
                </a:gridCol>
              </a:tblGrid>
              <a:tr h="33230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事業名</a:t>
                      </a:r>
                    </a:p>
                  </a:txBody>
                  <a:tcPr marL="0" marR="0" marT="3984" marB="332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事業目的</a:t>
                      </a:r>
                    </a:p>
                  </a:txBody>
                  <a:tcPr marL="36000" marR="36000" marT="3984" marB="332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事業概要</a:t>
                      </a:r>
                    </a:p>
                  </a:txBody>
                  <a:tcPr marL="36000" marR="36000" marT="3984" marB="332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73107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特定健康診査</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受診勧奨事業</a:t>
                      </a:r>
                    </a:p>
                  </a:txBody>
                  <a:tcPr marL="36000" marR="36000" marT="3984" marB="332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prstClr val="black"/>
                          </a:solidFill>
                          <a:effectLst/>
                          <a:latin typeface="ＭＳ 明朝" panose="02020609040205080304" pitchFamily="17" charset="-128"/>
                          <a:ea typeface="ＭＳ 明朝" panose="02020609040205080304" pitchFamily="17" charset="-128"/>
                        </a:rPr>
                        <a:t>特定健康診査の受診率向上</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tabLst>
                          <a:tab pos="0" algn="l"/>
                        </a:tabLst>
                      </a:pPr>
                      <a:r>
                        <a:rPr lang="ja-JP" altLang="en-US" sz="1000" dirty="0">
                          <a:solidFill>
                            <a:prstClr val="black"/>
                          </a:solidFill>
                          <a:latin typeface="ＭＳ 明朝" panose="02020609040205080304" pitchFamily="17" charset="-128"/>
                          <a:ea typeface="ＭＳ 明朝" panose="02020609040205080304" pitchFamily="17" charset="-128"/>
                        </a:rPr>
                        <a:t>特定健康診査を受診していない者を対象者とし特定健康診査の受診を促します。</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73107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特定保健指導事業</a:t>
                      </a:r>
                      <a:endParaRPr lang="zh-TW"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3984" marB="332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生活習慣病該当者及び予備群の減少</a:t>
                      </a: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dirty="0">
                          <a:solidFill>
                            <a:prstClr val="black"/>
                          </a:solidFill>
                          <a:latin typeface="ＭＳ 明朝" panose="02020609040205080304" pitchFamily="17" charset="-128"/>
                          <a:ea typeface="ＭＳ 明朝" panose="02020609040205080304" pitchFamily="17" charset="-128"/>
                        </a:rPr>
                        <a:t>特定健康診査の結果から特定保健指導対象者を特定し、生活習慣や検査値が改善されるように、専門職による支援を面接や電話等で行います</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787791">
                <a:tc>
                  <a:txBody>
                    <a:bodyPr/>
                    <a:lstStyle/>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健診異常値放置者</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受診勧奨事業</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3984" marB="332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健診異常値を放置している対象者の医療機関受診</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dirty="0">
                          <a:solidFill>
                            <a:prstClr val="black"/>
                          </a:solidFill>
                          <a:latin typeface="ＭＳ 明朝" panose="02020609040205080304" pitchFamily="17" charset="-128"/>
                          <a:ea typeface="ＭＳ 明朝" panose="02020609040205080304" pitchFamily="17" charset="-128"/>
                        </a:rPr>
                        <a:t>特定健康診査の受診後、その結果に異常値があるにも関わらず医療機関受診が確認できない対象者を特定し、通知書を送付することで受診勧奨を行います</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a:t>
                      </a:r>
                      <a:endParaRPr lang="en-US" altLang="ja-JP" sz="1000" b="0" i="0" u="none" strike="noStrike" baseline="0"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788400">
                <a:tc>
                  <a:txBody>
                    <a:bodyPr/>
                    <a:lstStyle/>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糖尿病性腎症重症化</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予防事業</a:t>
                      </a:r>
                    </a:p>
                  </a:txBody>
                  <a:tcPr marL="36000" marR="36000" marT="3984" marB="332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糖尿病性腎症患者</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の重症化予防</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18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dirty="0">
                          <a:solidFill>
                            <a:prstClr val="black"/>
                          </a:solidFill>
                          <a:latin typeface="ＭＳ 明朝" panose="02020609040205080304" pitchFamily="17" charset="-128"/>
                          <a:ea typeface="ＭＳ 明朝" panose="02020609040205080304" pitchFamily="17" charset="-128"/>
                        </a:rPr>
                        <a:t>特定健康診査の検査値とレセプトデータから対象者を特定し、正しい生活習慣を身に付けることができるように専門職より対象者に電話指導等を行います</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5"/>
                  </a:ext>
                </a:extLst>
              </a:tr>
              <a:tr h="788400">
                <a:tc>
                  <a:txBody>
                    <a:bodyPr/>
                    <a:lstStyle/>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受診行動適正化</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指導事業</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fontAlgn="ct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重複･頻回受診、</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重複服薬</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3984" marB="332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重複･頻回受診者数、重複服薬者数の減少</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レセプトデータ等から、医療機関への不適切な受診が確認できる対象者、また重複して服薬している対象者を特定し、適正な医療機関へのかかり方について</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、指導</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を行います</a:t>
                      </a:r>
                      <a:r>
                        <a:rPr lang="ja-JP" altLang="en-US" sz="1000" b="0" i="0" u="none" strike="noStrike" baseline="0" dirty="0">
                          <a:solidFill>
                            <a:srgbClr val="000000"/>
                          </a:solidFill>
                          <a:effectLst/>
                          <a:latin typeface="ＭＳ 明朝" panose="02020609040205080304" pitchFamily="17" charset="-128"/>
                          <a:ea typeface="ＭＳ 明朝" panose="02020609040205080304" pitchFamily="17" charset="-128"/>
                        </a:rPr>
                        <a:t>。</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6"/>
                  </a:ext>
                </a:extLst>
              </a:tr>
              <a:tr h="787791">
                <a:tc>
                  <a:txBody>
                    <a:bodyPr/>
                    <a:lstStyle/>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ジェネリック</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医薬品差額通知事業</a:t>
                      </a:r>
                    </a:p>
                  </a:txBody>
                  <a:tcPr marL="36000" marR="36000" marT="3984" marB="332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ジェネリック医薬品の普及率</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向上</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レセプトデータから</a:t>
                      </a:r>
                      <a:r>
                        <a:rPr lang="ja-JP" altLang="en-US" sz="1000" b="0" i="0" u="none" strike="noStrike" dirty="0" smtClean="0">
                          <a:solidFill>
                            <a:srgbClr val="000000"/>
                          </a:solidFill>
                          <a:effectLst/>
                          <a:latin typeface="ＭＳ 明朝" panose="02020609040205080304" pitchFamily="17" charset="-128"/>
                          <a:ea typeface="ＭＳ 明朝" panose="02020609040205080304" pitchFamily="17" charset="-128"/>
                        </a:rPr>
                        <a:t>、ジェネリック医</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薬品への切り替えによる薬剤費軽減額が一定以上の対象者を特定します。通知書を対象者に送付することで、ジェネリック医薬品への切り替えを促します</a:t>
                      </a:r>
                      <a:r>
                        <a:rPr lang="ja-JP" altLang="en-US" sz="1000" b="0" i="0" u="none" strike="noStrike" baseline="0" dirty="0">
                          <a:solidFill>
                            <a:srgbClr val="000000"/>
                          </a:solidFill>
                          <a:effectLst/>
                          <a:latin typeface="ＭＳ 明朝" panose="02020609040205080304" pitchFamily="17" charset="-128"/>
                          <a:ea typeface="ＭＳ 明朝" panose="02020609040205080304" pitchFamily="17" charset="-128"/>
                        </a:rPr>
                        <a:t>。</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7"/>
                  </a:ext>
                </a:extLst>
              </a:tr>
            </a:tbl>
          </a:graphicData>
        </a:graphic>
      </p:graphicFrame>
    </p:spTree>
    <p:extLst>
      <p:ext uri="{BB962C8B-B14F-4D97-AF65-F5344CB8AC3E}">
        <p14:creationId xmlns:p14="http://schemas.microsoft.com/office/powerpoint/2010/main" val="272622329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52</a:t>
            </a:fld>
            <a:endParaRPr kumimoji="1" lang="ja-JP" altLang="en-US" dirty="0">
              <a:latin typeface="ＭＳ 明朝"/>
              <a:ea typeface="ＭＳ 明朝"/>
            </a:endParaRPr>
          </a:p>
        </p:txBody>
      </p:sp>
      <p:graphicFrame>
        <p:nvGraphicFramePr>
          <p:cNvPr id="5" name="表 4"/>
          <p:cNvGraphicFramePr>
            <a:graphicFrameLocks noGrp="1" noChangeAspect="1"/>
          </p:cNvGraphicFramePr>
          <p:nvPr>
            <p:extLst>
              <p:ext uri="{D42A27DB-BD31-4B8C-83A1-F6EECF244321}">
                <p14:modId xmlns:p14="http://schemas.microsoft.com/office/powerpoint/2010/main" val="415292985"/>
              </p:ext>
            </p:extLst>
          </p:nvPr>
        </p:nvGraphicFramePr>
        <p:xfrm>
          <a:off x="381000" y="755576"/>
          <a:ext cx="6096000" cy="5004241"/>
        </p:xfrm>
        <a:graphic>
          <a:graphicData uri="http://schemas.openxmlformats.org/drawingml/2006/table">
            <a:tbl>
              <a:tblPr/>
              <a:tblGrid>
                <a:gridCol w="2275218">
                  <a:extLst>
                    <a:ext uri="{9D8B030D-6E8A-4147-A177-3AD203B41FA5}">
                      <a16:colId xmlns="" xmlns:a16="http://schemas.microsoft.com/office/drawing/2014/main" val="20000"/>
                    </a:ext>
                  </a:extLst>
                </a:gridCol>
                <a:gridCol w="1910391">
                  <a:extLst>
                    <a:ext uri="{9D8B030D-6E8A-4147-A177-3AD203B41FA5}">
                      <a16:colId xmlns="" xmlns:a16="http://schemas.microsoft.com/office/drawing/2014/main" val="20002"/>
                    </a:ext>
                  </a:extLst>
                </a:gridCol>
                <a:gridCol w="1910391">
                  <a:extLst>
                    <a:ext uri="{9D8B030D-6E8A-4147-A177-3AD203B41FA5}">
                      <a16:colId xmlns="" xmlns:a16="http://schemas.microsoft.com/office/drawing/2014/main" val="20003"/>
                    </a:ext>
                  </a:extLst>
                </a:gridCol>
              </a:tblGrid>
              <a:tr h="166154">
                <a:tc>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実施内容</a:t>
                      </a: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目標値</a:t>
                      </a: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 xmlns:a16="http://schemas.microsoft.com/office/drawing/2014/main" val="10000"/>
                  </a:ext>
                </a:extLst>
              </a:tr>
              <a:tr h="166154">
                <a:tc>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30</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年度～平成</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35</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36000" marR="36000" marT="8792"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アウトプット</a:t>
                      </a:r>
                    </a:p>
                  </a:txBody>
                  <a:tcPr marL="36000" marR="36000" marT="8792"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アウトカム</a:t>
                      </a:r>
                    </a:p>
                  </a:txBody>
                  <a:tcPr marL="36000" marR="36000" marT="8792" marB="0"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10001"/>
                  </a:ext>
                </a:extLst>
              </a:tr>
              <a:tr h="731077">
                <a:tc>
                  <a:txBody>
                    <a:bodyPr/>
                    <a:lstStyle/>
                    <a:p>
                      <a:pPr marL="0" indent="0" algn="l" fontAlgn="ctr"/>
                      <a:r>
                        <a:rPr lang="ja-JP" altLang="en-US" sz="1000" b="0" i="0" u="none" strike="noStrike" dirty="0">
                          <a:solidFill>
                            <a:schemeClr val="tx1"/>
                          </a:solidFill>
                          <a:effectLst/>
                          <a:latin typeface="ＭＳ 明朝"/>
                          <a:ea typeface="ＭＳ 明朝"/>
                        </a:rPr>
                        <a:t>対象者を特定し、受診勧奨通知書を作成し、郵送する。通知後に対象者が特定健康診査を受診したかどうかを確認します。</a:t>
                      </a: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00000"/>
                        </a:lnSpc>
                      </a:pPr>
                      <a:r>
                        <a:rPr lang="ja-JP" altLang="en-US" sz="1000" dirty="0">
                          <a:solidFill>
                            <a:prstClr val="black"/>
                          </a:solidFill>
                          <a:latin typeface="ＭＳ 明朝" panose="02020609040205080304" pitchFamily="17" charset="-128"/>
                          <a:ea typeface="ＭＳ 明朝" panose="02020609040205080304" pitchFamily="17" charset="-128"/>
                        </a:rPr>
                        <a:t>対象者への通知率</a:t>
                      </a:r>
                      <a:r>
                        <a:rPr lang="ja-JP" altLang="en-US" sz="1000" baseline="0" dirty="0">
                          <a:solidFill>
                            <a:prstClr val="black"/>
                          </a:solidFill>
                          <a:latin typeface="ＭＳ 明朝" panose="02020609040205080304" pitchFamily="17" charset="-128"/>
                          <a:ea typeface="ＭＳ 明朝" panose="02020609040205080304" pitchFamily="17" charset="-128"/>
                        </a:rPr>
                        <a:t> </a:t>
                      </a:r>
                      <a:r>
                        <a:rPr lang="en-US" altLang="ja-JP" sz="1000" dirty="0">
                          <a:solidFill>
                            <a:prstClr val="black"/>
                          </a:solidFill>
                          <a:latin typeface="ＭＳ 明朝" panose="02020609040205080304" pitchFamily="17" charset="-128"/>
                          <a:ea typeface="ＭＳ 明朝" panose="02020609040205080304" pitchFamily="17" charset="-128"/>
                        </a:rPr>
                        <a:t>100%</a:t>
                      </a: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dirty="0">
                          <a:solidFill>
                            <a:prstClr val="black"/>
                          </a:solidFill>
                          <a:latin typeface="ＭＳ 明朝" panose="02020609040205080304" pitchFamily="17" charset="-128"/>
                          <a:ea typeface="ＭＳ 明朝" panose="02020609040205080304" pitchFamily="17" charset="-128"/>
                        </a:rPr>
                        <a:t>特定健康診査受診率</a:t>
                      </a:r>
                      <a:r>
                        <a:rPr lang="ja-JP" altLang="en-US" sz="1000" baseline="0" dirty="0">
                          <a:solidFill>
                            <a:prstClr val="black"/>
                          </a:solidFill>
                          <a:latin typeface="ＭＳ 明朝" panose="02020609040205080304" pitchFamily="17" charset="-128"/>
                          <a:ea typeface="ＭＳ 明朝" panose="02020609040205080304" pitchFamily="17" charset="-128"/>
                        </a:rPr>
                        <a:t> </a:t>
                      </a:r>
                      <a:r>
                        <a:rPr lang="en-US" altLang="ja-JP" sz="1000" baseline="0" dirty="0">
                          <a:solidFill>
                            <a:prstClr val="black"/>
                          </a:solidFill>
                          <a:latin typeface="ＭＳ 明朝" panose="02020609040205080304" pitchFamily="17" charset="-128"/>
                          <a:ea typeface="ＭＳ 明朝" panose="02020609040205080304" pitchFamily="17" charset="-128"/>
                        </a:rPr>
                        <a:t>60</a:t>
                      </a:r>
                      <a:r>
                        <a:rPr lang="en-US" altLang="ja-JP" sz="1000" dirty="0">
                          <a:solidFill>
                            <a:prstClr val="black"/>
                          </a:solidFill>
                          <a:latin typeface="ＭＳ 明朝" panose="02020609040205080304" pitchFamily="17" charset="-128"/>
                          <a:ea typeface="ＭＳ 明朝" panose="02020609040205080304" pitchFamily="17" charset="-128"/>
                        </a:rPr>
                        <a:t>%</a:t>
                      </a: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2"/>
                  </a:ext>
                </a:extLst>
              </a:tr>
              <a:tr h="731077">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指導対象者に対して適切な保健指導を行います。</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指導後に健康診査データより身体計測値の推移を確認します。</a:t>
                      </a: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00000"/>
                        </a:lnSpc>
                      </a:pPr>
                      <a:r>
                        <a:rPr lang="ja-JP" altLang="en-US" sz="1000" b="0" i="0" u="none" strike="noStrike" dirty="0" smtClean="0">
                          <a:solidFill>
                            <a:schemeClr val="tx1"/>
                          </a:solidFill>
                          <a:effectLst/>
                          <a:latin typeface="ＭＳ 明朝"/>
                          <a:ea typeface="ＭＳ 明朝"/>
                        </a:rPr>
                        <a:t>対象者への通知率　</a:t>
                      </a:r>
                      <a:r>
                        <a:rPr lang="en-US" altLang="ja-JP" sz="1000" b="0" i="0" u="none" strike="noStrike" dirty="0" smtClean="0">
                          <a:solidFill>
                            <a:schemeClr val="tx1"/>
                          </a:solidFill>
                          <a:effectLst/>
                          <a:latin typeface="ＭＳ 明朝"/>
                          <a:ea typeface="ＭＳ 明朝"/>
                        </a:rPr>
                        <a:t>100%</a:t>
                      </a:r>
                      <a:endParaRPr lang="en-US" altLang="ja-JP" sz="1000" b="0" i="0" u="none" strike="noStrike" dirty="0">
                        <a:solidFill>
                          <a:schemeClr val="tx1"/>
                        </a:solidFill>
                        <a:effectLst/>
                        <a:latin typeface="ＭＳ 明朝"/>
                        <a:ea typeface="ＭＳ 明朝"/>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000" b="0" i="0" u="none" strike="noStrike" dirty="0" smtClean="0">
                        <a:solidFill>
                          <a:schemeClr val="tx1"/>
                        </a:solidFill>
                        <a:effectLst/>
                        <a:latin typeface="ＭＳ 明朝"/>
                        <a:ea typeface="ＭＳ 明朝"/>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ＭＳ 明朝"/>
                          <a:ea typeface="ＭＳ 明朝"/>
                        </a:rPr>
                        <a:t>対象者の指導実施率</a:t>
                      </a:r>
                      <a:r>
                        <a:rPr lang="ja-JP" altLang="en-US" sz="1000" b="0" i="0" u="none" strike="noStrike" baseline="0" dirty="0" smtClean="0">
                          <a:solidFill>
                            <a:schemeClr val="tx1"/>
                          </a:solidFill>
                          <a:effectLst/>
                          <a:latin typeface="ＭＳ 明朝"/>
                          <a:ea typeface="ＭＳ 明朝"/>
                        </a:rPr>
                        <a:t> </a:t>
                      </a:r>
                      <a:r>
                        <a:rPr lang="en-US" altLang="ja-JP" sz="1000" b="0" i="0" u="none" strike="noStrike" dirty="0" smtClean="0">
                          <a:solidFill>
                            <a:schemeClr val="tx1"/>
                          </a:solidFill>
                          <a:effectLst/>
                          <a:latin typeface="ＭＳ 明朝"/>
                          <a:ea typeface="ＭＳ 明朝"/>
                        </a:rPr>
                        <a:t>60</a:t>
                      </a:r>
                      <a:r>
                        <a:rPr lang="en-US" altLang="ja-JP" sz="1000" b="0" i="0" u="none" strike="noStrike" baseline="0" dirty="0" smtClean="0">
                          <a:solidFill>
                            <a:schemeClr val="tx1"/>
                          </a:solidFill>
                          <a:effectLst/>
                          <a:latin typeface="ＭＳ 明朝"/>
                          <a:ea typeface="ＭＳ 明朝"/>
                        </a:rPr>
                        <a:t>%</a:t>
                      </a:r>
                      <a:r>
                        <a:rPr lang="en-US" altLang="ja-JP" sz="1000" b="0" i="0" u="none" strike="noStrike" dirty="0" smtClean="0">
                          <a:solidFill>
                            <a:schemeClr val="tx1"/>
                          </a:solidFill>
                          <a:effectLst/>
                          <a:latin typeface="ＭＳ 明朝"/>
                          <a:ea typeface="ＭＳ 明朝"/>
                        </a:rPr>
                        <a:t> </a:t>
                      </a:r>
                    </a:p>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000" b="0" i="0" u="none" strike="noStrike" dirty="0">
                        <a:solidFill>
                          <a:schemeClr val="tx1"/>
                        </a:solidFill>
                        <a:effectLst/>
                        <a:latin typeface="ＭＳ 明朝"/>
                        <a:ea typeface="ＭＳ 明朝"/>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3"/>
                  </a:ext>
                </a:extLst>
              </a:tr>
              <a:tr h="787791">
                <a:tc>
                  <a:txBody>
                    <a:bodyPr/>
                    <a:lstStyle/>
                    <a:p>
                      <a:pPr marL="0" indent="0" algn="l" fontAlgn="ctr"/>
                      <a:r>
                        <a:rPr lang="ja-JP" altLang="en-US" sz="1000" b="0" i="0" u="none" strike="noStrike" dirty="0">
                          <a:solidFill>
                            <a:schemeClr val="tx1"/>
                          </a:solidFill>
                          <a:effectLst/>
                          <a:latin typeface="ＭＳ 明朝"/>
                          <a:ea typeface="ＭＳ 明朝"/>
                        </a:rPr>
                        <a:t>健診異常値放置者に医療機関受診勧奨通知書を作成し、郵送します。</a:t>
                      </a:r>
                    </a:p>
                    <a:p>
                      <a:pPr marL="0" indent="0" algn="l" fontAlgn="ctr"/>
                      <a:r>
                        <a:rPr lang="ja-JP" altLang="en-US" sz="1000" b="0" i="0" u="none" strike="noStrike" dirty="0">
                          <a:solidFill>
                            <a:schemeClr val="tx1"/>
                          </a:solidFill>
                          <a:effectLst/>
                          <a:latin typeface="ＭＳ 明朝"/>
                          <a:ea typeface="ＭＳ 明朝"/>
                        </a:rPr>
                        <a:t>通知後に医療機関受診があるか確認。受診がない対象者には再勧奨を行います。</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00000"/>
                        </a:lnSpc>
                      </a:pPr>
                      <a:r>
                        <a:rPr lang="ja-JP" altLang="en-US" sz="1000" b="0" i="0" u="none" strike="noStrike" dirty="0">
                          <a:solidFill>
                            <a:schemeClr val="tx1"/>
                          </a:solidFill>
                          <a:effectLst/>
                          <a:latin typeface="ＭＳ 明朝"/>
                          <a:ea typeface="ＭＳ 明朝"/>
                        </a:rPr>
                        <a:t>対象者への通知率</a:t>
                      </a:r>
                      <a:r>
                        <a:rPr lang="ja-JP" altLang="en-US" sz="1000" b="0" i="0" u="none" strike="noStrike" baseline="0" dirty="0">
                          <a:solidFill>
                            <a:schemeClr val="tx1"/>
                          </a:solidFill>
                          <a:effectLst/>
                          <a:latin typeface="ＭＳ 明朝"/>
                          <a:ea typeface="ＭＳ 明朝"/>
                        </a:rPr>
                        <a:t> </a:t>
                      </a:r>
                      <a:r>
                        <a:rPr lang="en-US" altLang="ja-JP" sz="1000" b="0" i="0" u="none" strike="noStrike" dirty="0">
                          <a:solidFill>
                            <a:schemeClr val="tx1"/>
                          </a:solidFill>
                          <a:effectLst/>
                          <a:latin typeface="ＭＳ 明朝"/>
                          <a:ea typeface="ＭＳ 明朝"/>
                        </a:rPr>
                        <a:t>100%</a:t>
                      </a: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対象者の医療機関受診率</a:t>
                      </a:r>
                      <a:r>
                        <a:rPr lang="ja-JP" altLang="en-US" sz="1000" b="0" i="0" u="none" strike="noStrike" baseline="0" dirty="0">
                          <a:solidFill>
                            <a:schemeClr val="tx1"/>
                          </a:solidFill>
                          <a:effectLst/>
                          <a:latin typeface="ＭＳ 明朝"/>
                          <a:ea typeface="ＭＳ 明朝"/>
                        </a:rPr>
                        <a:t> </a:t>
                      </a:r>
                      <a:r>
                        <a:rPr lang="en-US" altLang="ja-JP" sz="1000" b="0" i="0" u="none" strike="noStrike" baseline="0" dirty="0">
                          <a:solidFill>
                            <a:schemeClr val="tx1"/>
                          </a:solidFill>
                          <a:effectLst/>
                          <a:latin typeface="ＭＳ 明朝"/>
                          <a:ea typeface="ＭＳ 明朝"/>
                        </a:rPr>
                        <a:t>100</a:t>
                      </a:r>
                      <a:r>
                        <a:rPr lang="en-US" altLang="ja-JP" sz="1000" b="0" i="0" u="none" strike="noStrike" dirty="0">
                          <a:solidFill>
                            <a:schemeClr val="tx1"/>
                          </a:solidFill>
                          <a:effectLst/>
                          <a:latin typeface="ＭＳ 明朝"/>
                          <a:ea typeface="ＭＳ 明朝"/>
                        </a:rPr>
                        <a:t>%</a:t>
                      </a:r>
                      <a:endParaRPr lang="en-US" altLang="zh-TW" sz="1000" b="0" i="0" u="none" strike="noStrike" dirty="0">
                        <a:solidFill>
                          <a:schemeClr val="tx1"/>
                        </a:solidFill>
                        <a:effectLst/>
                        <a:latin typeface="ＭＳ 明朝"/>
                        <a:ea typeface="ＭＳ 明朝"/>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4"/>
                  </a:ext>
                </a:extLst>
              </a:tr>
              <a:tr h="787791">
                <a:tc>
                  <a:txBody>
                    <a:bodyPr/>
                    <a:lstStyle/>
                    <a:p>
                      <a:pPr marL="0" indent="0" algn="l"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関係機関との連携を図り、指導対象者に対して適切な支援が行えるよう、支援体制の構築を図ります。</a:t>
                      </a: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indent="-904875">
                        <a:lnSpc>
                          <a:spcPct val="100000"/>
                        </a:lnSpc>
                      </a:pPr>
                      <a:r>
                        <a:rPr lang="ja-JP" altLang="en-US" sz="1000" b="0" i="0" u="none" strike="noStrike" dirty="0">
                          <a:solidFill>
                            <a:schemeClr val="tx1"/>
                          </a:solidFill>
                          <a:effectLst/>
                          <a:latin typeface="ＭＳ 明朝"/>
                          <a:ea typeface="ＭＳ 明朝"/>
                        </a:rPr>
                        <a:t>支援体制の構築</a:t>
                      </a:r>
                      <a:endParaRPr lang="en-US" altLang="ja-JP" sz="1000" b="0" i="0" u="none" strike="noStrike" dirty="0">
                        <a:solidFill>
                          <a:schemeClr val="tx1"/>
                        </a:solidFill>
                        <a:effectLst/>
                        <a:latin typeface="ＭＳ 明朝"/>
                        <a:ea typeface="ＭＳ 明朝"/>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支援体制</a:t>
                      </a:r>
                      <a:r>
                        <a:rPr lang="en-US" altLang="ja-JP" sz="1000" b="0" i="0" u="none" strike="noStrike" dirty="0">
                          <a:solidFill>
                            <a:schemeClr val="tx1"/>
                          </a:solidFill>
                          <a:effectLst/>
                          <a:latin typeface="ＭＳ 明朝"/>
                          <a:ea typeface="ＭＳ 明朝"/>
                        </a:rPr>
                        <a:t>(</a:t>
                      </a:r>
                      <a:r>
                        <a:rPr lang="ja-JP" altLang="en-US" sz="1000" b="0" i="0" u="none" strike="noStrike" dirty="0">
                          <a:solidFill>
                            <a:schemeClr val="tx1"/>
                          </a:solidFill>
                          <a:effectLst/>
                          <a:latin typeface="ＭＳ 明朝"/>
                          <a:ea typeface="ＭＳ 明朝"/>
                        </a:rPr>
                        <a:t>予防事業</a:t>
                      </a:r>
                      <a:r>
                        <a:rPr lang="en-US" altLang="ja-JP" sz="1000" b="0" i="0" u="none" strike="noStrike" dirty="0">
                          <a:solidFill>
                            <a:schemeClr val="tx1"/>
                          </a:solidFill>
                          <a:effectLst/>
                          <a:latin typeface="ＭＳ 明朝"/>
                          <a:ea typeface="ＭＳ 明朝"/>
                        </a:rPr>
                        <a:t>)</a:t>
                      </a:r>
                      <a:r>
                        <a:rPr lang="ja-JP" altLang="en-US" sz="1000" b="0" i="0" u="none" strike="noStrike" dirty="0" err="1">
                          <a:solidFill>
                            <a:schemeClr val="tx1"/>
                          </a:solidFill>
                          <a:effectLst/>
                          <a:latin typeface="ＭＳ 明朝"/>
                          <a:ea typeface="ＭＳ 明朝"/>
                        </a:rPr>
                        <a:t>への</a:t>
                      </a:r>
                      <a:r>
                        <a:rPr lang="ja-JP" altLang="en-US" sz="1000" b="0" i="0" u="none" strike="noStrike" dirty="0">
                          <a:solidFill>
                            <a:schemeClr val="tx1"/>
                          </a:solidFill>
                          <a:effectLst/>
                          <a:latin typeface="ＭＳ 明朝"/>
                          <a:ea typeface="ＭＳ 明朝"/>
                        </a:rPr>
                        <a:t>利用率　</a:t>
                      </a:r>
                      <a:r>
                        <a:rPr lang="en-US" altLang="ja-JP" sz="1000" b="0" i="0" u="none" strike="noStrike" dirty="0" smtClean="0">
                          <a:solidFill>
                            <a:schemeClr val="tx1"/>
                          </a:solidFill>
                          <a:effectLst/>
                          <a:latin typeface="ＭＳ 明朝"/>
                          <a:ea typeface="ＭＳ 明朝"/>
                        </a:rPr>
                        <a:t>30</a:t>
                      </a:r>
                      <a:r>
                        <a:rPr lang="ja-JP" altLang="en-US" sz="1000" b="0" i="0" u="none" strike="noStrike" dirty="0" smtClean="0">
                          <a:solidFill>
                            <a:schemeClr val="tx1"/>
                          </a:solidFill>
                          <a:effectLst/>
                          <a:latin typeface="ＭＳ 明朝"/>
                          <a:ea typeface="ＭＳ 明朝"/>
                        </a:rPr>
                        <a:t>％</a:t>
                      </a:r>
                      <a:endParaRPr lang="en-US" altLang="ja-JP" sz="1000" b="0" i="0" u="none" strike="noStrike" dirty="0">
                        <a:solidFill>
                          <a:schemeClr val="tx1"/>
                        </a:solidFill>
                        <a:effectLst/>
                        <a:latin typeface="ＭＳ 明朝"/>
                        <a:ea typeface="ＭＳ 明朝"/>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6"/>
                  </a:ext>
                </a:extLst>
              </a:tr>
              <a:tr h="787791">
                <a:tc>
                  <a:txBody>
                    <a:bodyPr/>
                    <a:lstStyle/>
                    <a:p>
                      <a:pPr marL="0" indent="0" algn="l" fontAlgn="ctr"/>
                      <a:r>
                        <a:rPr lang="ja-JP" altLang="en-US" sz="1000" b="0" i="0" u="none" strike="noStrike" dirty="0">
                          <a:solidFill>
                            <a:schemeClr val="tx1"/>
                          </a:solidFill>
                          <a:effectLst/>
                          <a:latin typeface="ＭＳ 明朝"/>
                          <a:ea typeface="ＭＳ 明朝"/>
                        </a:rPr>
                        <a:t>指導対象者に対して適切な保健指導を行います。</a:t>
                      </a:r>
                    </a:p>
                    <a:p>
                      <a:pPr marL="0" indent="0" algn="l" fontAlgn="ctr"/>
                      <a:r>
                        <a:rPr lang="ja-JP" altLang="en-US" sz="1000" b="0" i="0" u="none" strike="noStrike" dirty="0">
                          <a:solidFill>
                            <a:schemeClr val="tx1"/>
                          </a:solidFill>
                          <a:effectLst/>
                          <a:latin typeface="ＭＳ 明朝"/>
                          <a:ea typeface="ＭＳ 明朝"/>
                        </a:rPr>
                        <a:t>指導後に対象者の受診行動が適切となっているかを確認します。</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indent="-904875">
                        <a:lnSpc>
                          <a:spcPct val="100000"/>
                        </a:lnSpc>
                      </a:pPr>
                      <a:r>
                        <a:rPr lang="ja-JP" altLang="en-US" sz="1000" b="0" i="0" u="none" strike="noStrike" dirty="0">
                          <a:solidFill>
                            <a:schemeClr val="tx1"/>
                          </a:solidFill>
                          <a:effectLst/>
                          <a:latin typeface="ＭＳ 明朝"/>
                          <a:ea typeface="ＭＳ 明朝"/>
                        </a:rPr>
                        <a:t>対象者への通知率　</a:t>
                      </a:r>
                      <a:r>
                        <a:rPr lang="en-US" altLang="ja-JP" sz="1000" b="0" i="0" u="none" strike="noStrike" dirty="0">
                          <a:solidFill>
                            <a:schemeClr val="tx1"/>
                          </a:solidFill>
                          <a:effectLst/>
                          <a:latin typeface="ＭＳ 明朝"/>
                          <a:ea typeface="ＭＳ 明朝"/>
                        </a:rPr>
                        <a:t>100% </a:t>
                      </a: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indent="-904875" algn="l" defTabSz="914400" rtl="0" eaLnBrk="1" fontAlgn="auto" latinLnBrk="0" hangingPunct="1">
                        <a:lnSpc>
                          <a:spcPct val="100000"/>
                        </a:lnSpc>
                        <a:spcBef>
                          <a:spcPts val="0"/>
                        </a:spcBef>
                        <a:spcAft>
                          <a:spcPts val="0"/>
                        </a:spcAft>
                        <a:buClrTx/>
                        <a:buSzTx/>
                        <a:buFontTx/>
                        <a:buNone/>
                        <a:tabLst/>
                        <a:defRPr/>
                      </a:pPr>
                      <a:r>
                        <a:rPr lang="zh-TW" altLang="en-US" sz="1000" b="0" i="0" u="none" strike="noStrike" dirty="0">
                          <a:solidFill>
                            <a:schemeClr val="tx1"/>
                          </a:solidFill>
                          <a:effectLst/>
                          <a:latin typeface="ＭＳ 明朝"/>
                          <a:ea typeface="ＭＳ 明朝"/>
                        </a:rPr>
                        <a:t>重複･頻回受診者、重複服薬者</a:t>
                      </a:r>
                      <a:endParaRPr lang="en-US" altLang="zh-TW" sz="1000" b="0" i="0" u="none" strike="noStrike" dirty="0">
                        <a:solidFill>
                          <a:schemeClr val="tx1"/>
                        </a:solidFill>
                        <a:effectLst/>
                        <a:latin typeface="ＭＳ 明朝"/>
                        <a:ea typeface="ＭＳ 明朝"/>
                      </a:endParaRPr>
                    </a:p>
                    <a:p>
                      <a:pPr marL="0" marR="0" indent="-904875" algn="l" defTabSz="914400" rtl="0" eaLnBrk="1" fontAlgn="auto"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明朝"/>
                          <a:ea typeface="ＭＳ 明朝"/>
                        </a:rPr>
                        <a:t>50</a:t>
                      </a:r>
                      <a:r>
                        <a:rPr lang="en-US" altLang="zh-TW" sz="1000" b="0" i="0" u="none" strike="noStrike" dirty="0">
                          <a:solidFill>
                            <a:schemeClr val="tx1"/>
                          </a:solidFill>
                          <a:effectLst/>
                          <a:latin typeface="ＭＳ 明朝"/>
                          <a:ea typeface="ＭＳ 明朝"/>
                        </a:rPr>
                        <a:t>% </a:t>
                      </a:r>
                      <a:r>
                        <a:rPr lang="zh-TW" altLang="en-US" sz="1000" b="0" i="0" u="none" strike="noStrike" dirty="0">
                          <a:solidFill>
                            <a:schemeClr val="tx1"/>
                          </a:solidFill>
                          <a:effectLst/>
                          <a:latin typeface="ＭＳ 明朝"/>
                          <a:ea typeface="ＭＳ 明朝"/>
                        </a:rPr>
                        <a:t>減少</a:t>
                      </a:r>
                      <a:endParaRPr lang="en-US" altLang="zh-TW" sz="1000" b="0" i="0" u="none" strike="noStrike" dirty="0">
                        <a:solidFill>
                          <a:schemeClr val="tx1"/>
                        </a:solidFill>
                        <a:effectLst/>
                        <a:latin typeface="ＭＳ 明朝"/>
                        <a:ea typeface="ＭＳ 明朝"/>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7"/>
                  </a:ext>
                </a:extLst>
              </a:tr>
              <a:tr h="787791">
                <a:tc>
                  <a:txBody>
                    <a:bodyPr/>
                    <a:lstStyle/>
                    <a:p>
                      <a:pPr marL="0" indent="0" algn="l" fontAlgn="ctr"/>
                      <a:r>
                        <a:rPr lang="ja-JP" altLang="en-US" sz="1000" b="0" i="0" u="none" strike="noStrike" dirty="0">
                          <a:solidFill>
                            <a:schemeClr val="tx1"/>
                          </a:solidFill>
                          <a:effectLst/>
                          <a:latin typeface="ＭＳ 明朝"/>
                          <a:ea typeface="ＭＳ 明朝"/>
                        </a:rPr>
                        <a:t>ジェネリック医薬品差額通知書を作成し、郵送します。</a:t>
                      </a:r>
                    </a:p>
                    <a:p>
                      <a:pPr marL="0" indent="0" algn="l" fontAlgn="ctr"/>
                      <a:r>
                        <a:rPr lang="ja-JP" altLang="en-US" sz="1000" b="0" i="0" u="none" strike="noStrike" dirty="0">
                          <a:solidFill>
                            <a:schemeClr val="tx1"/>
                          </a:solidFill>
                          <a:effectLst/>
                          <a:latin typeface="ＭＳ 明朝"/>
                          <a:ea typeface="ＭＳ 明朝"/>
                        </a:rPr>
                        <a:t>対象者特定方法や効果検証方法、実施後の効果を考慮し、継続を検討します。</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904875" algn="l" defTabSz="914400" rtl="0" eaLnBrk="1" fontAlgn="auto"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対象者への通知率 </a:t>
                      </a:r>
                      <a:r>
                        <a:rPr lang="en-US" altLang="ja-JP" sz="1000" b="0" i="0" u="none" strike="noStrike" dirty="0">
                          <a:solidFill>
                            <a:schemeClr val="tx1"/>
                          </a:solidFill>
                          <a:effectLst/>
                          <a:latin typeface="ＭＳ 明朝"/>
                          <a:ea typeface="ＭＳ 明朝"/>
                        </a:rPr>
                        <a:t>100%</a:t>
                      </a: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904875" algn="l" defTabSz="914400" rtl="0" eaLnBrk="1" fontAlgn="ctr" latinLnBrk="0" hangingPunct="1">
                        <a:lnSpc>
                          <a:spcPct val="100000"/>
                        </a:lnSpc>
                        <a:tabLst/>
                      </a:pPr>
                      <a:r>
                        <a:rPr kumimoji="1" lang="ja-JP" altLang="en-US" sz="1000" b="0" i="0" u="none" strike="noStrike" kern="1200" dirty="0">
                          <a:solidFill>
                            <a:schemeClr val="tx1"/>
                          </a:solidFill>
                          <a:effectLst/>
                          <a:latin typeface="ＭＳ 明朝"/>
                          <a:ea typeface="ＭＳ 明朝"/>
                          <a:cs typeface="+mn-cs"/>
                        </a:rPr>
                        <a:t>ジェネリック医薬品普及率</a:t>
                      </a:r>
                      <a:r>
                        <a:rPr kumimoji="1" lang="en-US" altLang="ja-JP" sz="1000" b="0" i="0" u="none" strike="noStrike" kern="1200" dirty="0">
                          <a:solidFill>
                            <a:schemeClr val="tx1"/>
                          </a:solidFill>
                          <a:effectLst/>
                          <a:latin typeface="ＭＳ 明朝"/>
                          <a:ea typeface="ＭＳ 明朝"/>
                          <a:cs typeface="+mn-cs"/>
                        </a:rPr>
                        <a:t>(</a:t>
                      </a:r>
                      <a:r>
                        <a:rPr kumimoji="1" lang="ja-JP" altLang="en-US" sz="1000" b="0" i="0" u="none" strike="noStrike" kern="1200" dirty="0">
                          <a:solidFill>
                            <a:schemeClr val="tx1"/>
                          </a:solidFill>
                          <a:effectLst/>
                          <a:latin typeface="ＭＳ 明朝"/>
                          <a:ea typeface="ＭＳ 明朝"/>
                          <a:cs typeface="+mn-cs"/>
                        </a:rPr>
                        <a:t>数量ベース</a:t>
                      </a:r>
                      <a:r>
                        <a:rPr kumimoji="1" lang="en-US" altLang="ja-JP" sz="1000" b="0" i="0" u="none" strike="noStrike" kern="1200" dirty="0">
                          <a:solidFill>
                            <a:schemeClr val="tx1"/>
                          </a:solidFill>
                          <a:effectLst/>
                          <a:latin typeface="ＭＳ 明朝"/>
                          <a:ea typeface="ＭＳ 明朝"/>
                          <a:cs typeface="+mn-cs"/>
                        </a:rPr>
                        <a:t>)</a:t>
                      </a:r>
                      <a:r>
                        <a:rPr kumimoji="1" lang="ja-JP" altLang="en-US" sz="1000" b="0" i="0" u="none" strike="noStrike" kern="1200" baseline="0" dirty="0">
                          <a:solidFill>
                            <a:schemeClr val="tx1"/>
                          </a:solidFill>
                          <a:effectLst/>
                          <a:latin typeface="ＭＳ 明朝"/>
                          <a:ea typeface="ＭＳ 明朝"/>
                          <a:cs typeface="+mn-cs"/>
                        </a:rPr>
                        <a:t> </a:t>
                      </a:r>
                      <a:r>
                        <a:rPr kumimoji="1" lang="en-US" altLang="ja-JP" sz="1000" b="0" i="0" u="none" strike="noStrike" kern="1200" baseline="0" dirty="0">
                          <a:solidFill>
                            <a:schemeClr val="tx1"/>
                          </a:solidFill>
                          <a:effectLst/>
                          <a:latin typeface="ＭＳ 明朝"/>
                          <a:ea typeface="ＭＳ 明朝"/>
                          <a:cs typeface="+mn-cs"/>
                        </a:rPr>
                        <a:t>80</a:t>
                      </a:r>
                      <a:r>
                        <a:rPr kumimoji="1" lang="en-US" altLang="ja-JP" sz="1000" b="0" i="0" u="none" strike="noStrike" kern="1200" dirty="0">
                          <a:solidFill>
                            <a:schemeClr val="tx1"/>
                          </a:solidFill>
                          <a:effectLst/>
                          <a:latin typeface="ＭＳ 明朝"/>
                          <a:ea typeface="ＭＳ 明朝"/>
                          <a:cs typeface="+mn-cs"/>
                        </a:rPr>
                        <a:t>%</a:t>
                      </a:r>
                      <a:endParaRPr lang="ja-JP" altLang="en-US" sz="1000" b="0" i="0" u="none" strike="noStrike" dirty="0">
                        <a:solidFill>
                          <a:schemeClr val="tx1"/>
                        </a:solidFill>
                        <a:effectLst/>
                        <a:latin typeface="ＭＳ 明朝" panose="02020609040205080304" pitchFamily="17" charset="-128"/>
                        <a:ea typeface="ＭＳ 明朝" panose="02020609040205080304" pitchFamily="17" charset="-128"/>
                      </a:endParaRPr>
                    </a:p>
                  </a:txBody>
                  <a:tcPr marL="36000" marR="36000" marT="42203" marB="42203" anchor="ctr">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8"/>
                  </a:ext>
                </a:extLst>
              </a:tr>
            </a:tbl>
          </a:graphicData>
        </a:graphic>
      </p:graphicFrame>
    </p:spTree>
    <p:extLst>
      <p:ext uri="{BB962C8B-B14F-4D97-AF65-F5344CB8AC3E}">
        <p14:creationId xmlns:p14="http://schemas.microsoft.com/office/powerpoint/2010/main" val="324015100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4" name="表 183"/>
          <p:cNvGraphicFramePr>
            <a:graphicFrameLocks noGrp="1" noChangeAspect="1"/>
          </p:cNvGraphicFramePr>
          <p:nvPr>
            <p:extLst>
              <p:ext uri="{D42A27DB-BD31-4B8C-83A1-F6EECF244321}">
                <p14:modId xmlns:p14="http://schemas.microsoft.com/office/powerpoint/2010/main" val="1992219232"/>
              </p:ext>
            </p:extLst>
          </p:nvPr>
        </p:nvGraphicFramePr>
        <p:xfrm>
          <a:off x="381000" y="863209"/>
          <a:ext cx="6095996" cy="4158118"/>
        </p:xfrm>
        <a:graphic>
          <a:graphicData uri="http://schemas.openxmlformats.org/drawingml/2006/table">
            <a:tbl>
              <a:tblPr/>
              <a:tblGrid>
                <a:gridCol w="1557323">
                  <a:extLst>
                    <a:ext uri="{9D8B030D-6E8A-4147-A177-3AD203B41FA5}">
                      <a16:colId xmlns="" xmlns:a16="http://schemas.microsoft.com/office/drawing/2014/main" val="4101795216"/>
                    </a:ext>
                  </a:extLst>
                </a:gridCol>
                <a:gridCol w="504297">
                  <a:extLst>
                    <a:ext uri="{9D8B030D-6E8A-4147-A177-3AD203B41FA5}">
                      <a16:colId xmlns="" xmlns:a16="http://schemas.microsoft.com/office/drawing/2014/main" val="1331926741"/>
                    </a:ext>
                  </a:extLst>
                </a:gridCol>
                <a:gridCol w="504297">
                  <a:extLst>
                    <a:ext uri="{9D8B030D-6E8A-4147-A177-3AD203B41FA5}">
                      <a16:colId xmlns="" xmlns:a16="http://schemas.microsoft.com/office/drawing/2014/main" val="3288107868"/>
                    </a:ext>
                  </a:extLst>
                </a:gridCol>
                <a:gridCol w="504297">
                  <a:extLst>
                    <a:ext uri="{9D8B030D-6E8A-4147-A177-3AD203B41FA5}">
                      <a16:colId xmlns="" xmlns:a16="http://schemas.microsoft.com/office/drawing/2014/main" val="117358501"/>
                    </a:ext>
                  </a:extLst>
                </a:gridCol>
                <a:gridCol w="504297">
                  <a:extLst>
                    <a:ext uri="{9D8B030D-6E8A-4147-A177-3AD203B41FA5}">
                      <a16:colId xmlns="" xmlns:a16="http://schemas.microsoft.com/office/drawing/2014/main" val="2006960171"/>
                    </a:ext>
                  </a:extLst>
                </a:gridCol>
                <a:gridCol w="504297">
                  <a:extLst>
                    <a:ext uri="{9D8B030D-6E8A-4147-A177-3AD203B41FA5}">
                      <a16:colId xmlns="" xmlns:a16="http://schemas.microsoft.com/office/drawing/2014/main" val="2678914510"/>
                    </a:ext>
                  </a:extLst>
                </a:gridCol>
                <a:gridCol w="504297">
                  <a:extLst>
                    <a:ext uri="{9D8B030D-6E8A-4147-A177-3AD203B41FA5}">
                      <a16:colId xmlns="" xmlns:a16="http://schemas.microsoft.com/office/drawing/2014/main" val="3583837608"/>
                    </a:ext>
                  </a:extLst>
                </a:gridCol>
                <a:gridCol w="504297">
                  <a:extLst>
                    <a:ext uri="{9D8B030D-6E8A-4147-A177-3AD203B41FA5}">
                      <a16:colId xmlns="" xmlns:a16="http://schemas.microsoft.com/office/drawing/2014/main" val="3387802602"/>
                    </a:ext>
                  </a:extLst>
                </a:gridCol>
                <a:gridCol w="504297">
                  <a:extLst>
                    <a:ext uri="{9D8B030D-6E8A-4147-A177-3AD203B41FA5}">
                      <a16:colId xmlns="" xmlns:a16="http://schemas.microsoft.com/office/drawing/2014/main" val="1731444468"/>
                    </a:ext>
                  </a:extLst>
                </a:gridCol>
                <a:gridCol w="504297">
                  <a:extLst>
                    <a:ext uri="{9D8B030D-6E8A-4147-A177-3AD203B41FA5}">
                      <a16:colId xmlns="" xmlns:a16="http://schemas.microsoft.com/office/drawing/2014/main" val="1981046470"/>
                    </a:ext>
                  </a:extLst>
                </a:gridCol>
              </a:tblGrid>
              <a:tr h="225421">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gridSpan="3">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第</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1</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期</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gridSpan="6">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第</a:t>
                      </a:r>
                      <a:r>
                        <a:rPr lang="en-US" altLang="ja-JP" sz="1000" b="0" i="0" u="none" strike="noStrike" dirty="0">
                          <a:solidFill>
                            <a:srgbClr val="000000"/>
                          </a:solidFill>
                          <a:effectLst/>
                          <a:latin typeface="ＭＳ 明朝" panose="02020609040205080304" pitchFamily="17" charset="-128"/>
                          <a:ea typeface="ＭＳ 明朝" panose="02020609040205080304" pitchFamily="17" charset="-128"/>
                        </a:rPr>
                        <a:t>2</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期</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rtl="0" fontAlgn="ctr"/>
                      <a:endParaRPr lang="ja-JP" altLang="en-US" sz="10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6661" marR="6661" marT="6661" marB="0" anchor="ctr">
                    <a:lnL w="3175" cap="flat" cmpd="sng" algn="ctr">
                      <a:solidFill>
                        <a:schemeClr val="bg1">
                          <a:lumMod val="50000"/>
                        </a:schemeClr>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 xmlns:a16="http://schemas.microsoft.com/office/drawing/2014/main" val="2231557811"/>
                  </a:ext>
                </a:extLst>
              </a:tr>
              <a:tr h="343773">
                <a:tc>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事業名</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平成</a:t>
                      </a:r>
                      <a:endParaRPr lang="en-US" altLang="ja-JP" sz="7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ja-JP" sz="700" b="0" i="0" u="none" strike="noStrike" dirty="0">
                          <a:solidFill>
                            <a:srgbClr val="000000"/>
                          </a:solidFill>
                          <a:effectLst/>
                          <a:latin typeface="ＭＳ 明朝" panose="02020609040205080304" pitchFamily="17" charset="-128"/>
                          <a:ea typeface="ＭＳ 明朝" panose="02020609040205080304" pitchFamily="17" charset="-128"/>
                        </a:rPr>
                        <a:t>27</a:t>
                      </a: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平成</a:t>
                      </a:r>
                      <a:endParaRPr lang="en-US" altLang="ja-JP" sz="7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ja-JP" sz="700" b="0" i="0" u="none" strike="noStrike" dirty="0">
                          <a:solidFill>
                            <a:srgbClr val="000000"/>
                          </a:solidFill>
                          <a:effectLst/>
                          <a:latin typeface="ＭＳ 明朝" panose="02020609040205080304" pitchFamily="17" charset="-128"/>
                          <a:ea typeface="ＭＳ 明朝" panose="02020609040205080304" pitchFamily="17" charset="-128"/>
                        </a:rPr>
                        <a:t>28</a:t>
                      </a: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平成</a:t>
                      </a:r>
                      <a:endParaRPr lang="en-US" altLang="ja-JP" sz="7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ja-JP" sz="700" b="0" i="0" u="none" strike="noStrike" dirty="0">
                          <a:solidFill>
                            <a:srgbClr val="000000"/>
                          </a:solidFill>
                          <a:effectLst/>
                          <a:latin typeface="ＭＳ 明朝" panose="02020609040205080304" pitchFamily="17" charset="-128"/>
                          <a:ea typeface="ＭＳ 明朝" panose="02020609040205080304" pitchFamily="17" charset="-128"/>
                        </a:rPr>
                        <a:t>29</a:t>
                      </a: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平成</a:t>
                      </a:r>
                      <a:endParaRPr lang="en-US" altLang="ja-JP" sz="7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ja-JP" sz="700" b="0" i="0" u="none" strike="noStrike" dirty="0">
                          <a:solidFill>
                            <a:srgbClr val="000000"/>
                          </a:solidFill>
                          <a:effectLst/>
                          <a:latin typeface="ＭＳ 明朝" panose="02020609040205080304" pitchFamily="17" charset="-128"/>
                          <a:ea typeface="ＭＳ 明朝" panose="02020609040205080304" pitchFamily="17" charset="-128"/>
                        </a:rPr>
                        <a:t>30</a:t>
                      </a: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平成</a:t>
                      </a:r>
                      <a:endParaRPr lang="en-US" altLang="ja-JP" sz="7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ja-JP" sz="700" b="0" i="0" u="none" strike="noStrike" dirty="0">
                          <a:solidFill>
                            <a:srgbClr val="000000"/>
                          </a:solidFill>
                          <a:effectLst/>
                          <a:latin typeface="ＭＳ 明朝" panose="02020609040205080304" pitchFamily="17" charset="-128"/>
                          <a:ea typeface="ＭＳ 明朝" panose="02020609040205080304" pitchFamily="17" charset="-128"/>
                        </a:rPr>
                        <a:t>31</a:t>
                      </a: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平成</a:t>
                      </a:r>
                      <a:endParaRPr lang="en-US" altLang="ja-JP" sz="7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ja-JP" sz="700" b="0" i="0" u="none" strike="noStrike" dirty="0">
                          <a:solidFill>
                            <a:srgbClr val="000000"/>
                          </a:solidFill>
                          <a:effectLst/>
                          <a:latin typeface="ＭＳ 明朝" panose="02020609040205080304" pitchFamily="17" charset="-128"/>
                          <a:ea typeface="ＭＳ 明朝" panose="02020609040205080304" pitchFamily="17" charset="-128"/>
                        </a:rPr>
                        <a:t>32</a:t>
                      </a: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平成</a:t>
                      </a:r>
                      <a:endParaRPr lang="en-US" altLang="ja-JP" sz="7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ja-JP" sz="700" b="0" i="0" u="none" strike="noStrike" dirty="0">
                          <a:solidFill>
                            <a:srgbClr val="000000"/>
                          </a:solidFill>
                          <a:effectLst/>
                          <a:latin typeface="ＭＳ 明朝" panose="02020609040205080304" pitchFamily="17" charset="-128"/>
                          <a:ea typeface="ＭＳ 明朝" panose="02020609040205080304" pitchFamily="17" charset="-128"/>
                        </a:rPr>
                        <a:t>33</a:t>
                      </a: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平成</a:t>
                      </a:r>
                      <a:endParaRPr lang="en-US" altLang="ja-JP" sz="7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ja-JP" sz="700" b="0" i="0" u="none" strike="noStrike" dirty="0">
                          <a:solidFill>
                            <a:srgbClr val="000000"/>
                          </a:solidFill>
                          <a:effectLst/>
                          <a:latin typeface="ＭＳ 明朝" panose="02020609040205080304" pitchFamily="17" charset="-128"/>
                          <a:ea typeface="ＭＳ 明朝" panose="02020609040205080304" pitchFamily="17" charset="-128"/>
                        </a:rPr>
                        <a:t>34</a:t>
                      </a: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6661" marR="6661" marT="6149" marB="0" anchor="ctr">
                    <a:lnL w="635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平成</a:t>
                      </a:r>
                      <a:endParaRPr lang="en-US" altLang="ja-JP" sz="7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ja-JP" sz="700" b="0" i="0" u="none" strike="noStrike" dirty="0">
                          <a:solidFill>
                            <a:srgbClr val="000000"/>
                          </a:solidFill>
                          <a:effectLst/>
                          <a:latin typeface="ＭＳ 明朝" panose="02020609040205080304" pitchFamily="17" charset="-128"/>
                          <a:ea typeface="ＭＳ 明朝" panose="02020609040205080304" pitchFamily="17" charset="-128"/>
                        </a:rPr>
                        <a:t>35</a:t>
                      </a:r>
                      <a:r>
                        <a:rPr lang="ja-JP" altLang="en-US" sz="700" b="0" i="0" u="none" strike="noStrike" dirty="0">
                          <a:solidFill>
                            <a:srgbClr val="000000"/>
                          </a:solidFill>
                          <a:effectLst/>
                          <a:latin typeface="ＭＳ 明朝" panose="02020609040205080304" pitchFamily="17" charset="-128"/>
                          <a:ea typeface="ＭＳ 明朝" panose="02020609040205080304" pitchFamily="17" charset="-128"/>
                        </a:rPr>
                        <a:t>年度</a:t>
                      </a:r>
                    </a:p>
                  </a:txBody>
                  <a:tcPr marL="6661" marR="6661" marT="6149" marB="0" anchor="ctr">
                    <a:lnL w="635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 xmlns:a16="http://schemas.microsoft.com/office/drawing/2014/main" val="94828513"/>
                  </a:ext>
                </a:extLst>
              </a:tr>
              <a:tr h="598154">
                <a:tc>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特定</a:t>
                      </a: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健康診査</a:t>
                      </a:r>
                      <a:endParaRPr lang="en-US" altLang="zh-TW"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受診勧奨</a:t>
                      </a: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事業</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endParaRPr lang="ja-JP" altLang="en-US"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6661" marR="6661" marT="6149" marB="0" anchor="ctr">
                    <a:lnL w="635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481695726"/>
                  </a:ext>
                </a:extLst>
              </a:tr>
              <a:tr h="598154">
                <a:tc>
                  <a:txBody>
                    <a:bodyPr/>
                    <a:lstStyle/>
                    <a:p>
                      <a:pPr algn="ctr" rtl="0" fontAlgn="ct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特定保健指導事業</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endParaRPr lang="ja-JP" altLang="en-US"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6661" marR="6661" marT="6149" marB="0" anchor="ctr">
                    <a:lnL w="635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182522325"/>
                  </a:ext>
                </a:extLst>
              </a:tr>
              <a:tr h="598154">
                <a:tc>
                  <a:txBody>
                    <a:bodyPr/>
                    <a:lstStyle/>
                    <a:p>
                      <a:pPr algn="ctr" rtl="0" fontAlgn="ct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健診異常値放置者</a:t>
                      </a:r>
                      <a:endParaRPr lang="en-US" altLang="zh-TW"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受診勧奨事業</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900" b="0" i="0" u="none" strike="noStrike">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endParaRPr lang="ja-JP" altLang="en-US"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6661" marR="6661" marT="6149" marB="0" anchor="ctr">
                    <a:lnL w="635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617359628"/>
                  </a:ext>
                </a:extLst>
              </a:tr>
              <a:tr h="598154">
                <a:tc>
                  <a:txBody>
                    <a:bodyPr/>
                    <a:lstStyle/>
                    <a:p>
                      <a:pPr algn="ctr" rtl="0" fontAlgn="ct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糖尿病性腎症</a:t>
                      </a:r>
                      <a:endParaRPr lang="en-US" altLang="zh-TW"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重症化予防事業</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endParaRPr lang="ja-JP" altLang="en-US"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6661" marR="6661" marT="6149" marB="0" anchor="ctr">
                    <a:lnL w="635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3283423418"/>
                  </a:ext>
                </a:extLst>
              </a:tr>
              <a:tr h="598154">
                <a:tc>
                  <a:txBody>
                    <a:bodyPr/>
                    <a:lstStyle/>
                    <a:p>
                      <a:pPr algn="ctr" rtl="0" fontAlgn="ct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受診行動適正化</a:t>
                      </a:r>
                      <a:endParaRPr lang="en-US" altLang="zh-TW"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指導事業</a:t>
                      </a:r>
                      <a:endParaRPr lang="en-US" altLang="zh-TW"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en-US" altLang="zh-TW" sz="1000" b="0" i="0" u="none" strike="noStrike" dirty="0">
                          <a:solidFill>
                            <a:srgbClr val="000000"/>
                          </a:solidFill>
                          <a:effectLst/>
                          <a:latin typeface="ＭＳ 明朝" panose="02020609040205080304" pitchFamily="17" charset="-128"/>
                          <a:ea typeface="ＭＳ 明朝" panose="02020609040205080304" pitchFamily="17" charset="-128"/>
                        </a:rPr>
                        <a:t>(</a:t>
                      </a: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重複</a:t>
                      </a: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a:t>
                      </a:r>
                      <a:r>
                        <a:rPr lang="zh-TW" altLang="en-US" sz="1000" b="0" i="0" u="none" strike="noStrike" dirty="0">
                          <a:solidFill>
                            <a:srgbClr val="000000"/>
                          </a:solidFill>
                          <a:effectLst/>
                          <a:latin typeface="ＭＳ 明朝" panose="02020609040205080304" pitchFamily="17" charset="-128"/>
                          <a:ea typeface="ＭＳ 明朝" panose="02020609040205080304" pitchFamily="17" charset="-128"/>
                        </a:rPr>
                        <a:t>頻回受診、重複服薬</a:t>
                      </a:r>
                      <a:r>
                        <a:rPr lang="en-US" altLang="zh-TW" sz="1000" b="0" i="0" u="none" strike="noStrike" dirty="0">
                          <a:solidFill>
                            <a:srgbClr val="000000"/>
                          </a:solidFill>
                          <a:effectLst/>
                          <a:latin typeface="ＭＳ 明朝" panose="02020609040205080304" pitchFamily="17" charset="-128"/>
                          <a:ea typeface="ＭＳ 明朝" panose="02020609040205080304" pitchFamily="17" charset="-128"/>
                        </a:rPr>
                        <a:t>)</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rtl="0" fontAlgn="ctr"/>
                      <a:endParaRPr lang="ja-JP" altLang="en-US"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6661" marR="6661" marT="6149" marB="0" anchor="ctr">
                    <a:lnL w="635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4089098771"/>
                  </a:ext>
                </a:extLst>
              </a:tr>
              <a:tr h="598154">
                <a:tc>
                  <a:txBody>
                    <a:bodyPr/>
                    <a:lstStyle/>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ジェネリック</a:t>
                      </a:r>
                      <a:endParaRPr lang="en-US" altLang="ja-JP" sz="1000" b="0" i="0" u="none" strike="noStrike" dirty="0">
                        <a:solidFill>
                          <a:srgbClr val="000000"/>
                        </a:solidFill>
                        <a:effectLst/>
                        <a:latin typeface="ＭＳ 明朝" panose="02020609040205080304" pitchFamily="17" charset="-128"/>
                        <a:ea typeface="ＭＳ 明朝" panose="02020609040205080304" pitchFamily="17" charset="-128"/>
                      </a:endParaRPr>
                    </a:p>
                    <a:p>
                      <a:pPr algn="ctr" rtl="0" fontAlgn="ctr"/>
                      <a:r>
                        <a:rPr lang="ja-JP" altLang="en-US" sz="1000" b="0" i="0" u="none" strike="noStrike" dirty="0">
                          <a:solidFill>
                            <a:srgbClr val="000000"/>
                          </a:solidFill>
                          <a:effectLst/>
                          <a:latin typeface="ＭＳ 明朝" panose="02020609040205080304" pitchFamily="17" charset="-128"/>
                          <a:ea typeface="ＭＳ 明朝" panose="02020609040205080304" pitchFamily="17" charset="-128"/>
                        </a:rPr>
                        <a:t>医薬品差額通知事業</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900" b="0" i="0" u="none" strike="noStrike">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900" b="0" i="0" u="none" strike="noStrike">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ja-JP" altLang="en-US" sz="900" b="0" i="0" u="none" strike="noStrike" dirty="0">
                          <a:solidFill>
                            <a:srgbClr val="000000"/>
                          </a:solidFill>
                          <a:effectLst/>
                          <a:latin typeface="ＭＳ 明朝" panose="02020609040205080304" pitchFamily="17" charset="-128"/>
                          <a:ea typeface="ＭＳ 明朝" panose="02020609040205080304" pitchFamily="17" charset="-128"/>
                        </a:rPr>
                        <a:t>　</a:t>
                      </a:r>
                    </a:p>
                  </a:txBody>
                  <a:tcPr marL="6661" marR="6661" marT="6149" marB="0" anchor="ctr">
                    <a:lnL w="6350" cap="flat" cmpd="sng" algn="ctr">
                      <a:solidFill>
                        <a:srgbClr val="000000"/>
                      </a:solidFill>
                      <a:prstDash val="dot"/>
                      <a:round/>
                      <a:headEnd type="none" w="med" len="med"/>
                      <a:tailEnd type="none" w="med" len="med"/>
                    </a:lnL>
                    <a:lnR w="6350" cap="flat" cmpd="sng" algn="ctr">
                      <a:solidFill>
                        <a:schemeClr val="tx1"/>
                      </a:solidFill>
                      <a:prstDash val="dot"/>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endParaRPr lang="ja-JP" altLang="en-US" sz="9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6661" marR="6661" marT="6149" marB="0" anchor="ctr">
                    <a:lnL w="6350" cap="flat" cmpd="sng" algn="ctr">
                      <a:solidFill>
                        <a:schemeClr val="tx1"/>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739909324"/>
                  </a:ext>
                </a:extLst>
              </a:tr>
            </a:tbl>
          </a:graphicData>
        </a:graphic>
      </p:graphicFrame>
      <p:sp>
        <p:nvSpPr>
          <p:cNvPr id="180" name="テキスト ボックス 179"/>
          <p:cNvSpPr txBox="1">
            <a:spLocks noChangeAspect="1"/>
          </p:cNvSpPr>
          <p:nvPr/>
        </p:nvSpPr>
        <p:spPr>
          <a:xfrm>
            <a:off x="254000" y="11"/>
            <a:ext cx="6120000" cy="338554"/>
          </a:xfrm>
          <a:prstGeom prst="rect">
            <a:avLst/>
          </a:prstGeom>
          <a:noFill/>
          <a:ln>
            <a:noFill/>
          </a:ln>
        </p:spPr>
        <p:txBody>
          <a:bodyPr wrap="square" lIns="0" rIns="0" rtlCol="0" anchor="ctr" anchorCtr="0">
            <a:spAutoFit/>
          </a:bodyPr>
          <a:lstStyle/>
          <a:p>
            <a:r>
              <a:rPr lang="en-US" altLang="ja-JP" sz="1600" b="1" dirty="0">
                <a:latin typeface="ＭＳ 明朝" panose="02020609040205080304" pitchFamily="17" charset="-128"/>
                <a:ea typeface="ＭＳ 明朝" panose="02020609040205080304" pitchFamily="17" charset="-128"/>
              </a:rPr>
              <a:t>10.</a:t>
            </a:r>
            <a:r>
              <a:rPr lang="ja-JP" altLang="en-US" sz="1600" b="1" dirty="0">
                <a:latin typeface="ＭＳ 明朝" panose="02020609040205080304" pitchFamily="17" charset="-128"/>
                <a:ea typeface="ＭＳ 明朝" panose="02020609040205080304" pitchFamily="17" charset="-128"/>
              </a:rPr>
              <a:t>全体スケジュール</a:t>
            </a:r>
            <a:endParaRPr lang="ja-JP" altLang="ja-JP" sz="1600" dirty="0">
              <a:latin typeface="ＭＳ 明朝" panose="02020609040205080304" pitchFamily="17" charset="-128"/>
              <a:ea typeface="ＭＳ 明朝" panose="02020609040205080304" pitchFamily="17" charset="-128"/>
            </a:endParaRPr>
          </a:p>
        </p:txBody>
      </p:sp>
      <p:sp>
        <p:nvSpPr>
          <p:cNvPr id="31" name="テキスト ボックス 30"/>
          <p:cNvSpPr txBox="1"/>
          <p:nvPr/>
        </p:nvSpPr>
        <p:spPr>
          <a:xfrm>
            <a:off x="369000" y="311653"/>
            <a:ext cx="6120000" cy="308960"/>
          </a:xfrm>
          <a:prstGeom prst="rect">
            <a:avLst/>
          </a:prstGeom>
          <a:noFill/>
          <a:ln>
            <a:noFill/>
          </a:ln>
        </p:spPr>
        <p:txBody>
          <a:bodyPr wrap="square" lIns="0" rIns="0" rtlCol="0">
            <a:noAutofit/>
          </a:bodyPr>
          <a:lstStyle/>
          <a:p>
            <a:pPr indent="1588">
              <a:lnSpc>
                <a:spcPct val="150000"/>
              </a:lnSpc>
            </a:pPr>
            <a:r>
              <a:rPr lang="ja-JP" altLang="en-US" sz="1200" dirty="0">
                <a:latin typeface="ＭＳ 明朝" panose="02020609040205080304" pitchFamily="17" charset="-128"/>
                <a:ea typeface="ＭＳ 明朝" panose="02020609040205080304" pitchFamily="17" charset="-128"/>
              </a:rPr>
              <a:t>　各事業におけるスケジュールについて以下に示します。</a:t>
            </a:r>
            <a:endParaRPr lang="en-US" altLang="ja-JP" sz="1200" dirty="0">
              <a:latin typeface="ＭＳ 明朝" panose="02020609040205080304" pitchFamily="17" charset="-128"/>
              <a:ea typeface="ＭＳ 明朝" panose="02020609040205080304" pitchFamily="17" charset="-128"/>
            </a:endParaRPr>
          </a:p>
        </p:txBody>
      </p:sp>
      <p:grpSp>
        <p:nvGrpSpPr>
          <p:cNvPr id="5" name="グループ化 4"/>
          <p:cNvGrpSpPr/>
          <p:nvPr/>
        </p:nvGrpSpPr>
        <p:grpSpPr>
          <a:xfrm>
            <a:off x="1942360" y="1540204"/>
            <a:ext cx="1479792" cy="422672"/>
            <a:chOff x="1935734" y="2240716"/>
            <a:chExt cx="1385315" cy="457895"/>
          </a:xfrm>
        </p:grpSpPr>
        <p:sp>
          <p:nvSpPr>
            <p:cNvPr id="54" name="右矢印 87"/>
            <p:cNvSpPr/>
            <p:nvPr/>
          </p:nvSpPr>
          <p:spPr>
            <a:xfrm>
              <a:off x="1935734" y="2240716"/>
              <a:ext cx="1385315"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0800" tIns="10800" rIns="10800" bIns="108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実施</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55" name="正方形/長方形 54"/>
            <p:cNvSpPr/>
            <p:nvPr/>
          </p:nvSpPr>
          <p:spPr>
            <a:xfrm>
              <a:off x="2888940" y="2518591"/>
              <a:ext cx="288032" cy="180020"/>
            </a:xfrm>
            <a:prstGeom prst="rect">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評価</a:t>
              </a:r>
            </a:p>
          </p:txBody>
        </p:sp>
      </p:grpSp>
      <p:grpSp>
        <p:nvGrpSpPr>
          <p:cNvPr id="6" name="グループ化 5"/>
          <p:cNvGrpSpPr/>
          <p:nvPr/>
        </p:nvGrpSpPr>
        <p:grpSpPr>
          <a:xfrm>
            <a:off x="3455039" y="1425562"/>
            <a:ext cx="1498762" cy="587541"/>
            <a:chOff x="3322071" y="2214959"/>
            <a:chExt cx="1403073" cy="636503"/>
          </a:xfrm>
        </p:grpSpPr>
        <p:sp>
          <p:nvSpPr>
            <p:cNvPr id="58" name="右矢印 86"/>
            <p:cNvSpPr/>
            <p:nvPr/>
          </p:nvSpPr>
          <p:spPr>
            <a:xfrm>
              <a:off x="3322071" y="22149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77" name="右矢印 86"/>
            <p:cNvSpPr/>
            <p:nvPr/>
          </p:nvSpPr>
          <p:spPr>
            <a:xfrm>
              <a:off x="3789040" y="23389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78" name="右矢印 86"/>
            <p:cNvSpPr/>
            <p:nvPr/>
          </p:nvSpPr>
          <p:spPr>
            <a:xfrm>
              <a:off x="4264967" y="26030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3" name="グループ化 2"/>
          <p:cNvGrpSpPr/>
          <p:nvPr/>
        </p:nvGrpSpPr>
        <p:grpSpPr>
          <a:xfrm>
            <a:off x="4966449" y="1428905"/>
            <a:ext cx="1498762" cy="587541"/>
            <a:chOff x="3474471" y="2367359"/>
            <a:chExt cx="1403073" cy="636503"/>
          </a:xfrm>
        </p:grpSpPr>
        <p:sp>
          <p:nvSpPr>
            <p:cNvPr id="91"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92"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93"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94" name="グループ化 93"/>
          <p:cNvGrpSpPr/>
          <p:nvPr/>
        </p:nvGrpSpPr>
        <p:grpSpPr>
          <a:xfrm>
            <a:off x="3455039" y="2030602"/>
            <a:ext cx="1498762" cy="587541"/>
            <a:chOff x="3474471" y="2367359"/>
            <a:chExt cx="1403073" cy="636503"/>
          </a:xfrm>
        </p:grpSpPr>
        <p:sp>
          <p:nvSpPr>
            <p:cNvPr id="95"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96"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97"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102" name="グループ化 101"/>
          <p:cNvGrpSpPr/>
          <p:nvPr/>
        </p:nvGrpSpPr>
        <p:grpSpPr>
          <a:xfrm>
            <a:off x="3455039" y="2628182"/>
            <a:ext cx="1498762" cy="587541"/>
            <a:chOff x="3474471" y="2367359"/>
            <a:chExt cx="1403073" cy="636503"/>
          </a:xfrm>
        </p:grpSpPr>
        <p:sp>
          <p:nvSpPr>
            <p:cNvPr id="103"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04"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05"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106" name="グループ化 105"/>
          <p:cNvGrpSpPr/>
          <p:nvPr/>
        </p:nvGrpSpPr>
        <p:grpSpPr>
          <a:xfrm>
            <a:off x="4966449" y="2630408"/>
            <a:ext cx="1498762" cy="587541"/>
            <a:chOff x="3474471" y="2367359"/>
            <a:chExt cx="1403073" cy="636503"/>
          </a:xfrm>
        </p:grpSpPr>
        <p:sp>
          <p:nvSpPr>
            <p:cNvPr id="107"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08"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09"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110" name="グループ化 109"/>
          <p:cNvGrpSpPr/>
          <p:nvPr/>
        </p:nvGrpSpPr>
        <p:grpSpPr>
          <a:xfrm>
            <a:off x="3953855" y="3266351"/>
            <a:ext cx="1498762" cy="587541"/>
            <a:chOff x="3474471" y="2367359"/>
            <a:chExt cx="1403073" cy="636503"/>
          </a:xfrm>
        </p:grpSpPr>
        <p:sp>
          <p:nvSpPr>
            <p:cNvPr id="111"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12"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13"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118" name="グループ化 117"/>
          <p:cNvGrpSpPr/>
          <p:nvPr/>
        </p:nvGrpSpPr>
        <p:grpSpPr>
          <a:xfrm>
            <a:off x="3455039" y="3823342"/>
            <a:ext cx="1498762" cy="587541"/>
            <a:chOff x="3474471" y="2367359"/>
            <a:chExt cx="1403073" cy="636503"/>
          </a:xfrm>
        </p:grpSpPr>
        <p:sp>
          <p:nvSpPr>
            <p:cNvPr id="119"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30"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31"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134" name="グループ化 133"/>
          <p:cNvGrpSpPr/>
          <p:nvPr/>
        </p:nvGrpSpPr>
        <p:grpSpPr>
          <a:xfrm>
            <a:off x="4966449" y="3819225"/>
            <a:ext cx="1498762" cy="587541"/>
            <a:chOff x="3474471" y="2367359"/>
            <a:chExt cx="1403073" cy="636503"/>
          </a:xfrm>
        </p:grpSpPr>
        <p:sp>
          <p:nvSpPr>
            <p:cNvPr id="135"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36"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45"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152" name="グループ化 151"/>
          <p:cNvGrpSpPr/>
          <p:nvPr/>
        </p:nvGrpSpPr>
        <p:grpSpPr>
          <a:xfrm>
            <a:off x="3455039" y="4428382"/>
            <a:ext cx="1498762" cy="587541"/>
            <a:chOff x="3474471" y="2367359"/>
            <a:chExt cx="1403073" cy="636503"/>
          </a:xfrm>
        </p:grpSpPr>
        <p:sp>
          <p:nvSpPr>
            <p:cNvPr id="153"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54"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55"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156" name="グループ化 155"/>
          <p:cNvGrpSpPr/>
          <p:nvPr/>
        </p:nvGrpSpPr>
        <p:grpSpPr>
          <a:xfrm>
            <a:off x="4966449" y="4424265"/>
            <a:ext cx="1498762" cy="587541"/>
            <a:chOff x="3474471" y="2367359"/>
            <a:chExt cx="1403073" cy="636503"/>
          </a:xfrm>
        </p:grpSpPr>
        <p:sp>
          <p:nvSpPr>
            <p:cNvPr id="157"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58"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59"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160" name="グループ化 159"/>
          <p:cNvGrpSpPr/>
          <p:nvPr/>
        </p:nvGrpSpPr>
        <p:grpSpPr>
          <a:xfrm>
            <a:off x="4966449" y="2037243"/>
            <a:ext cx="1498762" cy="587541"/>
            <a:chOff x="3474471" y="2367359"/>
            <a:chExt cx="1403073" cy="636503"/>
          </a:xfrm>
        </p:grpSpPr>
        <p:sp>
          <p:nvSpPr>
            <p:cNvPr id="161"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62"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63"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grpSp>
        <p:nvGrpSpPr>
          <p:cNvPr id="123" name="グループ化 122"/>
          <p:cNvGrpSpPr/>
          <p:nvPr/>
        </p:nvGrpSpPr>
        <p:grpSpPr>
          <a:xfrm>
            <a:off x="1942360" y="2145244"/>
            <a:ext cx="1479792" cy="422672"/>
            <a:chOff x="1935734" y="2240716"/>
            <a:chExt cx="1385315" cy="457895"/>
          </a:xfrm>
        </p:grpSpPr>
        <p:sp>
          <p:nvSpPr>
            <p:cNvPr id="124" name="右矢印 87"/>
            <p:cNvSpPr/>
            <p:nvPr/>
          </p:nvSpPr>
          <p:spPr>
            <a:xfrm>
              <a:off x="1935734" y="2240716"/>
              <a:ext cx="1385315"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0800" tIns="10800" rIns="10800" bIns="108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実施</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25" name="正方形/長方形 124"/>
            <p:cNvSpPr/>
            <p:nvPr/>
          </p:nvSpPr>
          <p:spPr>
            <a:xfrm>
              <a:off x="2888940" y="2518591"/>
              <a:ext cx="288032" cy="180020"/>
            </a:xfrm>
            <a:prstGeom prst="rect">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評価</a:t>
              </a:r>
            </a:p>
          </p:txBody>
        </p:sp>
      </p:grpSp>
      <p:grpSp>
        <p:nvGrpSpPr>
          <p:cNvPr id="126" name="グループ化 125"/>
          <p:cNvGrpSpPr/>
          <p:nvPr/>
        </p:nvGrpSpPr>
        <p:grpSpPr>
          <a:xfrm>
            <a:off x="1942360" y="2742824"/>
            <a:ext cx="1479792" cy="422672"/>
            <a:chOff x="1935734" y="2240716"/>
            <a:chExt cx="1385315" cy="457895"/>
          </a:xfrm>
        </p:grpSpPr>
        <p:sp>
          <p:nvSpPr>
            <p:cNvPr id="127" name="右矢印 87"/>
            <p:cNvSpPr/>
            <p:nvPr/>
          </p:nvSpPr>
          <p:spPr>
            <a:xfrm>
              <a:off x="1935734" y="2240716"/>
              <a:ext cx="1385315"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0800" tIns="10800" rIns="10800" bIns="108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実施</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28" name="正方形/長方形 127"/>
            <p:cNvSpPr/>
            <p:nvPr/>
          </p:nvSpPr>
          <p:spPr>
            <a:xfrm>
              <a:off x="2888940" y="2518591"/>
              <a:ext cx="288032" cy="180020"/>
            </a:xfrm>
            <a:prstGeom prst="rect">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評価</a:t>
              </a:r>
            </a:p>
          </p:txBody>
        </p:sp>
      </p:grpSp>
      <p:grpSp>
        <p:nvGrpSpPr>
          <p:cNvPr id="140" name="グループ化 139"/>
          <p:cNvGrpSpPr/>
          <p:nvPr/>
        </p:nvGrpSpPr>
        <p:grpSpPr>
          <a:xfrm>
            <a:off x="1942360" y="4543024"/>
            <a:ext cx="1479792" cy="422672"/>
            <a:chOff x="1935734" y="2240716"/>
            <a:chExt cx="1385315" cy="457895"/>
          </a:xfrm>
        </p:grpSpPr>
        <p:sp>
          <p:nvSpPr>
            <p:cNvPr id="141" name="右矢印 87"/>
            <p:cNvSpPr/>
            <p:nvPr/>
          </p:nvSpPr>
          <p:spPr>
            <a:xfrm>
              <a:off x="1935734" y="2240716"/>
              <a:ext cx="1385315"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0800" tIns="10800" rIns="10800" bIns="108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実施</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142" name="正方形/長方形 141"/>
            <p:cNvSpPr/>
            <p:nvPr/>
          </p:nvSpPr>
          <p:spPr>
            <a:xfrm>
              <a:off x="2888940" y="2518591"/>
              <a:ext cx="288032" cy="180020"/>
            </a:xfrm>
            <a:prstGeom prst="rect">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評価</a:t>
              </a:r>
            </a:p>
          </p:txBody>
        </p:sp>
      </p:grpSp>
      <p:cxnSp>
        <p:nvCxnSpPr>
          <p:cNvPr id="179" name="直線コネクタ 178"/>
          <p:cNvCxnSpPr>
            <a:cxnSpLocks noChangeAspect="1"/>
          </p:cNvCxnSpPr>
          <p:nvPr/>
        </p:nvCxnSpPr>
        <p:spPr>
          <a:xfrm>
            <a:off x="190500" y="299778"/>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18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53</a:t>
            </a:fld>
            <a:endParaRPr kumimoji="1" lang="ja-JP" altLang="en-US" dirty="0">
              <a:latin typeface="ＭＳ 明朝"/>
              <a:ea typeface="ＭＳ 明朝"/>
            </a:endParaRPr>
          </a:p>
        </p:txBody>
      </p:sp>
      <p:grpSp>
        <p:nvGrpSpPr>
          <p:cNvPr id="67" name="グループ化 66"/>
          <p:cNvGrpSpPr/>
          <p:nvPr/>
        </p:nvGrpSpPr>
        <p:grpSpPr>
          <a:xfrm>
            <a:off x="5379447" y="3228593"/>
            <a:ext cx="1098412" cy="587541"/>
            <a:chOff x="3474471" y="2367359"/>
            <a:chExt cx="1403073" cy="636503"/>
          </a:xfrm>
        </p:grpSpPr>
        <p:sp>
          <p:nvSpPr>
            <p:cNvPr id="68" name="右矢印 86"/>
            <p:cNvSpPr/>
            <p:nvPr/>
          </p:nvSpPr>
          <p:spPr>
            <a:xfrm>
              <a:off x="3474471" y="2367359"/>
              <a:ext cx="466969"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Ｐ</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69" name="右矢印 86"/>
            <p:cNvSpPr/>
            <p:nvPr/>
          </p:nvSpPr>
          <p:spPr>
            <a:xfrm>
              <a:off x="3941440" y="2491333"/>
              <a:ext cx="936104"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Ｄ</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sp>
          <p:nvSpPr>
            <p:cNvPr id="70" name="右矢印 86"/>
            <p:cNvSpPr/>
            <p:nvPr/>
          </p:nvSpPr>
          <p:spPr>
            <a:xfrm>
              <a:off x="4417367" y="2755462"/>
              <a:ext cx="460177" cy="248400"/>
            </a:xfrm>
            <a:prstGeom prst="rightArrow">
              <a:avLst/>
            </a:prstGeom>
            <a:solidFill>
              <a:schemeClr val="bg1"/>
            </a:solidFill>
            <a:ln w="63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144000" rtlCol="0" anchor="ctr" anchorCtr="1"/>
            <a:lstStyle/>
            <a:p>
              <a:pPr algn="ctr"/>
              <a:r>
                <a:rPr lang="ja-JP" altLang="en-US" sz="700" dirty="0">
                  <a:solidFill>
                    <a:schemeClr val="tx1">
                      <a:lumMod val="95000"/>
                      <a:lumOff val="5000"/>
                    </a:schemeClr>
                  </a:solidFill>
                  <a:latin typeface="ＭＳ 明朝" panose="02020609040205080304" pitchFamily="17" charset="-128"/>
                  <a:ea typeface="ＭＳ 明朝" panose="02020609040205080304" pitchFamily="17" charset="-128"/>
                </a:rPr>
                <a:t>ＣＡ</a:t>
              </a:r>
              <a:endParaRPr lang="en-US" altLang="ja-JP" sz="700" dirty="0">
                <a:solidFill>
                  <a:schemeClr val="tx1">
                    <a:lumMod val="95000"/>
                    <a:lumOff val="5000"/>
                  </a:schemeClr>
                </a:solidFill>
                <a:latin typeface="ＭＳ 明朝" panose="02020609040205080304" pitchFamily="17" charset="-128"/>
                <a:ea typeface="ＭＳ 明朝" panose="02020609040205080304" pitchFamily="17" charset="-128"/>
              </a:endParaRPr>
            </a:p>
          </p:txBody>
        </p:sp>
      </p:grpSp>
    </p:spTree>
    <p:extLst>
      <p:ext uri="{BB962C8B-B14F-4D97-AF65-F5344CB8AC3E}">
        <p14:creationId xmlns:p14="http://schemas.microsoft.com/office/powerpoint/2010/main" val="280373098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54</a:t>
            </a:fld>
            <a:endParaRPr kumimoji="1" lang="ja-JP" altLang="en-US" dirty="0">
              <a:latin typeface="ＭＳ 明朝"/>
              <a:ea typeface="ＭＳ 明朝"/>
            </a:endParaRPr>
          </a:p>
        </p:txBody>
      </p:sp>
      <p:sp>
        <p:nvSpPr>
          <p:cNvPr id="33" name="テキスト ボックス 32"/>
          <p:cNvSpPr txBox="1"/>
          <p:nvPr/>
        </p:nvSpPr>
        <p:spPr>
          <a:xfrm>
            <a:off x="369000" y="311653"/>
            <a:ext cx="6120000" cy="361997"/>
          </a:xfrm>
          <a:prstGeom prst="rect">
            <a:avLst/>
          </a:prstGeom>
          <a:noFill/>
          <a:ln>
            <a:noFill/>
          </a:ln>
        </p:spPr>
        <p:txBody>
          <a:bodyPr wrap="square" lIns="0" rIns="0" rtlCol="0">
            <a:noAutofit/>
          </a:bodyPr>
          <a:lstStyle/>
          <a:p>
            <a:pPr lvl="0"/>
            <a:r>
              <a:rPr lang="ja-JP" altLang="en-US" sz="1200" dirty="0">
                <a:latin typeface="ＭＳ 明朝" panose="02020609040205080304" pitchFamily="17" charset="-128"/>
                <a:ea typeface="ＭＳ 明朝" panose="02020609040205080304" pitchFamily="17" charset="-128"/>
              </a:rPr>
              <a:t>　本計画</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第</a:t>
            </a:r>
            <a:r>
              <a:rPr lang="en-US" altLang="ja-JP" sz="1200" dirty="0">
                <a:latin typeface="ＭＳ 明朝" panose="02020609040205080304" pitchFamily="17" charset="-128"/>
                <a:ea typeface="ＭＳ 明朝" panose="02020609040205080304" pitchFamily="17" charset="-128"/>
              </a:rPr>
              <a:t>2</a:t>
            </a:r>
            <a:r>
              <a:rPr lang="ja-JP" altLang="en-US" sz="1200" dirty="0">
                <a:latin typeface="ＭＳ 明朝" panose="02020609040205080304" pitchFamily="17" charset="-128"/>
                <a:ea typeface="ＭＳ 明朝" panose="02020609040205080304" pitchFamily="17" charset="-128"/>
              </a:rPr>
              <a:t>期データヘルス計画</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における実施事業及び評価方法は以下の通りです。　　</a:t>
            </a:r>
            <a:endParaRPr lang="en-US" altLang="ja-JP" sz="1200" dirty="0">
              <a:latin typeface="ＭＳ 明朝" panose="02020609040205080304" pitchFamily="17" charset="-128"/>
              <a:ea typeface="ＭＳ 明朝" panose="02020609040205080304" pitchFamily="17" charset="-128"/>
            </a:endParaRPr>
          </a:p>
        </p:txBody>
      </p:sp>
      <p:grpSp>
        <p:nvGrpSpPr>
          <p:cNvPr id="34" name="グループ化 33"/>
          <p:cNvGrpSpPr>
            <a:grpSpLocks noChangeAspect="1"/>
          </p:cNvGrpSpPr>
          <p:nvPr/>
        </p:nvGrpSpPr>
        <p:grpSpPr>
          <a:xfrm>
            <a:off x="380999" y="2753277"/>
            <a:ext cx="6096000" cy="1903141"/>
            <a:chOff x="584202" y="3374048"/>
            <a:chExt cx="5797549" cy="1960796"/>
          </a:xfrm>
        </p:grpSpPr>
        <p:sp>
          <p:nvSpPr>
            <p:cNvPr id="35" name="正方形/長方形 34"/>
            <p:cNvSpPr/>
            <p:nvPr/>
          </p:nvSpPr>
          <p:spPr>
            <a:xfrm>
              <a:off x="858869" y="3914782"/>
              <a:ext cx="1296000"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①特定健康診査を受診していない者を特定</a:t>
              </a:r>
            </a:p>
          </p:txBody>
        </p:sp>
        <p:sp>
          <p:nvSpPr>
            <p:cNvPr id="36" name="正方形/長方形 35"/>
            <p:cNvSpPr/>
            <p:nvPr/>
          </p:nvSpPr>
          <p:spPr>
            <a:xfrm>
              <a:off x="4797297" y="3908505"/>
              <a:ext cx="1296000"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③特定</a:t>
              </a:r>
              <a:r>
                <a:rPr lang="ja-JP" altLang="en-US" sz="900" dirty="0">
                  <a:solidFill>
                    <a:prstClr val="black"/>
                  </a:solidFill>
                  <a:latin typeface="ＭＳ 明朝" panose="02020609040205080304" pitchFamily="17" charset="-128"/>
                  <a:ea typeface="ＭＳ 明朝" panose="02020609040205080304" pitchFamily="17" charset="-128"/>
                </a:rPr>
                <a:t>健康診査の</a:t>
              </a:r>
              <a:endParaRPr lang="en-US" altLang="ja-JP" sz="900" dirty="0">
                <a:solidFill>
                  <a:prstClr val="black"/>
                </a:solidFill>
                <a:latin typeface="ＭＳ 明朝" panose="02020609040205080304" pitchFamily="17" charset="-128"/>
                <a:ea typeface="ＭＳ 明朝" panose="02020609040205080304" pitchFamily="17" charset="-128"/>
              </a:endParaRPr>
            </a:p>
            <a:p>
              <a:pPr algn="ctr"/>
              <a:r>
                <a:rPr lang="ja-JP" altLang="en-US" sz="900" dirty="0">
                  <a:solidFill>
                    <a:prstClr val="black"/>
                  </a:solidFill>
                  <a:latin typeface="ＭＳ 明朝" panose="02020609040205080304" pitchFamily="17" charset="-128"/>
                  <a:ea typeface="ＭＳ 明朝" panose="02020609040205080304" pitchFamily="17" charset="-128"/>
                </a:rPr>
                <a:t>受診</a:t>
              </a:r>
              <a:r>
                <a:rPr lang="ja-JP" altLang="en-US" sz="900" dirty="0">
                  <a:solidFill>
                    <a:schemeClr val="tx1"/>
                  </a:solidFill>
                  <a:latin typeface="ＭＳ 明朝" panose="02020609040205080304" pitchFamily="17" charset="-128"/>
                  <a:ea typeface="ＭＳ 明朝" panose="02020609040205080304" pitchFamily="17" charset="-128"/>
                </a:rPr>
                <a:t>状況を確認</a:t>
              </a:r>
            </a:p>
          </p:txBody>
        </p:sp>
        <p:sp>
          <p:nvSpPr>
            <p:cNvPr id="37" name="右矢印 36"/>
            <p:cNvSpPr/>
            <p:nvPr/>
          </p:nvSpPr>
          <p:spPr>
            <a:xfrm>
              <a:off x="2384885" y="4230228"/>
              <a:ext cx="288032" cy="360000"/>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38" name="正方形/長方形 37"/>
            <p:cNvSpPr/>
            <p:nvPr/>
          </p:nvSpPr>
          <p:spPr>
            <a:xfrm>
              <a:off x="2853081" y="3908505"/>
              <a:ext cx="1296000"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②受診勧奨通知書の作成及び送付</a:t>
              </a:r>
            </a:p>
          </p:txBody>
        </p:sp>
        <p:sp>
          <p:nvSpPr>
            <p:cNvPr id="39" name="右矢印 38"/>
            <p:cNvSpPr/>
            <p:nvPr/>
          </p:nvSpPr>
          <p:spPr>
            <a:xfrm>
              <a:off x="4365105" y="4211542"/>
              <a:ext cx="288032" cy="360000"/>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40" name="正方形/長方形 39"/>
            <p:cNvSpPr/>
            <p:nvPr/>
          </p:nvSpPr>
          <p:spPr>
            <a:xfrm>
              <a:off x="584202" y="3582116"/>
              <a:ext cx="5797549" cy="17527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lang="ja-JP" altLang="en-US" sz="900" dirty="0">
                <a:solidFill>
                  <a:schemeClr val="tx1"/>
                </a:solidFill>
                <a:latin typeface="ＭＳ 明朝" panose="02020609040205080304" pitchFamily="17" charset="-128"/>
                <a:ea typeface="ＭＳ 明朝" panose="02020609040205080304" pitchFamily="17" charset="-128"/>
              </a:endParaRPr>
            </a:p>
          </p:txBody>
        </p:sp>
        <p:sp>
          <p:nvSpPr>
            <p:cNvPr id="41" name="テキスト プレースホルダー 5"/>
            <p:cNvSpPr txBox="1">
              <a:spLocks/>
            </p:cNvSpPr>
            <p:nvPr/>
          </p:nvSpPr>
          <p:spPr>
            <a:xfrm>
              <a:off x="750857" y="3374048"/>
              <a:ext cx="2102224" cy="432643"/>
            </a:xfrm>
            <a:prstGeom prst="rect">
              <a:avLst/>
            </a:prstGeom>
            <a:solidFill>
              <a:schemeClr val="bg1"/>
            </a:solidFill>
            <a:ln>
              <a:solidFill>
                <a:schemeClr val="tx1"/>
              </a:solidFill>
            </a:ln>
          </p:spPr>
          <p:txBody>
            <a:bodyPr anchor="ctr"/>
            <a:lstStyle>
              <a:lvl1pPr marL="342900" indent="-34290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1pPr>
              <a:lvl2pPr marL="742950" indent="-28575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2pPr>
              <a:lvl3pPr marL="1143000" indent="-228600" algn="l" defTabSz="914400" rtl="0" eaLnBrk="1" latinLnBrk="0" hangingPunct="1">
                <a:spcBef>
                  <a:spcPct val="20000"/>
                </a:spcBef>
                <a:buFont typeface="Arial" pitchFamily="34" charset="0"/>
                <a:buChar char="•"/>
                <a:defRPr kumimoji="1" sz="1600" kern="1200">
                  <a:solidFill>
                    <a:schemeClr val="tx1"/>
                  </a:solidFill>
                  <a:latin typeface="HGP創英角ｺﾞｼｯｸUB" panose="020B0900000000000000" pitchFamily="50" charset="-128"/>
                  <a:ea typeface="HGP創英角ｺﾞｼｯｸUB" panose="020B0900000000000000" pitchFamily="50" charset="-128"/>
                  <a:cs typeface="+mn-cs"/>
                </a:defRPr>
              </a:lvl3pPr>
              <a:lvl4pPr marL="1600200" indent="-228600" algn="l" defTabSz="914400" rtl="0" eaLnBrk="1" latinLnBrk="0" hangingPunct="1">
                <a:spcBef>
                  <a:spcPct val="20000"/>
                </a:spcBef>
                <a:buFont typeface="Arial" pitchFamily="34" charset="0"/>
                <a:buChar char="–"/>
                <a:defRPr kumimoji="1" sz="1400" kern="1200">
                  <a:solidFill>
                    <a:schemeClr val="tx1"/>
                  </a:solidFill>
                  <a:latin typeface="HGP創英角ｺﾞｼｯｸUB" panose="020B0900000000000000" pitchFamily="50" charset="-128"/>
                  <a:ea typeface="HGP創英角ｺﾞｼｯｸUB" panose="020B0900000000000000" pitchFamily="50" charset="-128"/>
                  <a:cs typeface="+mn-cs"/>
                </a:defRPr>
              </a:lvl4pPr>
              <a:lvl5pPr marL="2057400" indent="-228600" algn="l" defTabSz="914400" rtl="0" eaLnBrk="1" latinLnBrk="0" hangingPunct="1">
                <a:spcBef>
                  <a:spcPct val="20000"/>
                </a:spcBef>
                <a:buFont typeface="Arial" pitchFamily="34" charset="0"/>
                <a:buChar char="»"/>
                <a:defRPr kumimoji="1" sz="1200" kern="1200">
                  <a:solidFill>
                    <a:schemeClr val="tx1"/>
                  </a:solidFill>
                  <a:latin typeface="HGP創英角ｺﾞｼｯｸUB" panose="020B0900000000000000" pitchFamily="50" charset="-128"/>
                  <a:ea typeface="HGP創英角ｺﾞｼｯｸUB" panose="020B0900000000000000" pitchFamily="50" charset="-128"/>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特定健康診査受診勧奨事業の流れ</a:t>
              </a:r>
            </a:p>
          </p:txBody>
        </p:sp>
      </p:grpSp>
      <p:cxnSp>
        <p:nvCxnSpPr>
          <p:cNvPr id="44" name="直線コネクタ 43"/>
          <p:cNvCxnSpPr>
            <a:cxnSpLocks noChangeAspect="1"/>
          </p:cNvCxnSpPr>
          <p:nvPr/>
        </p:nvCxnSpPr>
        <p:spPr>
          <a:xfrm>
            <a:off x="190500" y="299778"/>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45" name="テキスト ボックス 44"/>
          <p:cNvSpPr txBox="1">
            <a:spLocks noChangeAspect="1"/>
          </p:cNvSpPr>
          <p:nvPr/>
        </p:nvSpPr>
        <p:spPr>
          <a:xfrm>
            <a:off x="254000" y="0"/>
            <a:ext cx="6858000" cy="338554"/>
          </a:xfrm>
          <a:prstGeom prst="rect">
            <a:avLst/>
          </a:prstGeom>
          <a:noFill/>
          <a:ln>
            <a:noFill/>
          </a:ln>
        </p:spPr>
        <p:txBody>
          <a:bodyPr wrap="square" lIns="0" rtlCol="0">
            <a:spAutoFit/>
          </a:bodyPr>
          <a:lstStyle/>
          <a:p>
            <a:r>
              <a:rPr lang="en-US" altLang="ja-JP" sz="1600" b="1" dirty="0">
                <a:latin typeface="ＭＳ 明朝" panose="02020609040205080304" pitchFamily="17" charset="-128"/>
                <a:ea typeface="ＭＳ 明朝" panose="02020609040205080304" pitchFamily="17" charset="-128"/>
              </a:rPr>
              <a:t>11.</a:t>
            </a:r>
            <a:r>
              <a:rPr lang="ja-JP" altLang="en-US" sz="1600" b="1" dirty="0">
                <a:latin typeface="ＭＳ 明朝" panose="02020609040205080304" pitchFamily="17" charset="-128"/>
                <a:ea typeface="ＭＳ 明朝" panose="02020609040205080304" pitchFamily="17" charset="-128"/>
              </a:rPr>
              <a:t>各事業の実施内容と評価方法</a:t>
            </a:r>
            <a:endParaRPr lang="ja-JP" altLang="ja-JP" sz="1600" dirty="0">
              <a:latin typeface="ＭＳ 明朝" panose="02020609040205080304" pitchFamily="17" charset="-128"/>
              <a:ea typeface="ＭＳ 明朝" panose="02020609040205080304" pitchFamily="17" charset="-128"/>
            </a:endParaRPr>
          </a:p>
        </p:txBody>
      </p:sp>
      <p:sp>
        <p:nvSpPr>
          <p:cNvPr id="46" name="テキスト ボックス 45"/>
          <p:cNvSpPr txBox="1"/>
          <p:nvPr/>
        </p:nvSpPr>
        <p:spPr>
          <a:xfrm>
            <a:off x="369000" y="741285"/>
            <a:ext cx="6120000" cy="1837483"/>
          </a:xfrm>
          <a:prstGeom prst="rect">
            <a:avLst/>
          </a:prstGeom>
          <a:noFill/>
          <a:ln>
            <a:noFill/>
          </a:ln>
        </p:spPr>
        <p:txBody>
          <a:bodyPr wrap="square" lIns="0" rIns="0" rtlCol="0">
            <a:noAutofit/>
          </a:bodyPr>
          <a:lstStyle/>
          <a:p>
            <a:pPr>
              <a:lnSpc>
                <a:spcPct val="125000"/>
              </a:lnSpc>
              <a:defRPr/>
            </a:pPr>
            <a:r>
              <a:rPr kumimoji="0" lang="en-US" altLang="ja-JP" sz="1400" kern="0" dirty="0">
                <a:latin typeface="ＭＳ 明朝" panose="02020609040205080304" pitchFamily="17" charset="-128"/>
                <a:ea typeface="ＭＳ 明朝" panose="02020609040205080304" pitchFamily="17" charset="-128"/>
              </a:rPr>
              <a:t>(1)</a:t>
            </a:r>
            <a:r>
              <a:rPr kumimoji="0" lang="ja-JP" altLang="en-US" sz="1400" kern="0" dirty="0">
                <a:latin typeface="ＭＳ 明朝" panose="02020609040205080304" pitchFamily="17" charset="-128"/>
                <a:ea typeface="ＭＳ 明朝" panose="02020609040205080304" pitchFamily="17" charset="-128"/>
              </a:rPr>
              <a:t>特定健康診査受診勧奨事業</a:t>
            </a:r>
            <a:endParaRPr kumimoji="0" lang="en-US" altLang="ja-JP" sz="1400" kern="0" dirty="0">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事業目的</a:t>
            </a:r>
            <a:r>
              <a:rPr kumimoji="0" lang="en-US" altLang="ja-JP" sz="1200" kern="0" dirty="0">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latin typeface="ＭＳ 明朝" panose="02020609040205080304" pitchFamily="17" charset="-128"/>
                <a:ea typeface="ＭＳ 明朝" panose="02020609040205080304" pitchFamily="17" charset="-128"/>
              </a:rPr>
              <a:t>　特定健康診査の受診率向上</a:t>
            </a:r>
            <a:endParaRPr kumimoji="0" lang="en-US" altLang="ja-JP" sz="1200" kern="0" dirty="0">
              <a:latin typeface="ＭＳ 明朝" panose="02020609040205080304" pitchFamily="17" charset="-128"/>
              <a:ea typeface="ＭＳ 明朝" panose="02020609040205080304" pitchFamily="17" charset="-128"/>
            </a:endParaRPr>
          </a:p>
          <a:p>
            <a:pPr marL="85725">
              <a:lnSpc>
                <a:spcPct val="125000"/>
              </a:lnSpc>
              <a:defRPr/>
            </a:pPr>
            <a:endParaRPr kumimoji="0" lang="en-US" altLang="ja-JP" sz="1200" kern="0" dirty="0">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事業概要</a:t>
            </a:r>
            <a:r>
              <a:rPr kumimoji="0" lang="en-US" altLang="ja-JP" sz="1200" kern="0" dirty="0">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latin typeface="ＭＳ 明朝" panose="02020609040205080304" pitchFamily="17" charset="-128"/>
                <a:ea typeface="ＭＳ 明朝" panose="02020609040205080304" pitchFamily="17" charset="-128"/>
              </a:rPr>
              <a:t>　</a:t>
            </a:r>
            <a:r>
              <a:rPr lang="ja-JP" altLang="en-US" sz="1200" dirty="0">
                <a:latin typeface="ＭＳ 明朝" panose="02020609040205080304" pitchFamily="17" charset="-128"/>
                <a:ea typeface="ＭＳ 明朝" panose="02020609040205080304" pitchFamily="17" charset="-128"/>
              </a:rPr>
              <a:t>特定健康診査を受診していない者を対象者とし特定健康診査の受診を促します</a:t>
            </a:r>
            <a:r>
              <a:rPr kumimoji="0" lang="ja-JP" altLang="en-US" sz="1200" kern="0" dirty="0">
                <a:latin typeface="ＭＳ 明朝" panose="02020609040205080304" pitchFamily="17" charset="-128"/>
                <a:ea typeface="ＭＳ 明朝" panose="02020609040205080304" pitchFamily="17" charset="-128"/>
              </a:rPr>
              <a:t>。</a:t>
            </a:r>
            <a:endParaRPr kumimoji="0" lang="en-US" altLang="ja-JP" sz="1200" kern="0" dirty="0">
              <a:latin typeface="ＭＳ 明朝" panose="02020609040205080304" pitchFamily="17" charset="-128"/>
              <a:ea typeface="ＭＳ 明朝" panose="02020609040205080304" pitchFamily="17" charset="-128"/>
            </a:endParaRPr>
          </a:p>
          <a:p>
            <a:pPr>
              <a:lnSpc>
                <a:spcPct val="125000"/>
              </a:lnSpc>
              <a:defRPr/>
            </a:pPr>
            <a:endParaRPr kumimoji="0" lang="en-US" altLang="ja-JP" sz="1200" kern="0" dirty="0">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実施内容</a:t>
            </a:r>
            <a:r>
              <a:rPr kumimoji="0" lang="en-US" altLang="ja-JP" sz="1200" kern="0" dirty="0">
                <a:latin typeface="ＭＳ 明朝" panose="02020609040205080304" pitchFamily="17" charset="-128"/>
                <a:ea typeface="ＭＳ 明朝" panose="02020609040205080304" pitchFamily="17" charset="-128"/>
              </a:rPr>
              <a:t>】</a:t>
            </a:r>
          </a:p>
        </p:txBody>
      </p:sp>
      <p:sp>
        <p:nvSpPr>
          <p:cNvPr id="15" name="テキスト ボックス 14"/>
          <p:cNvSpPr txBox="1">
            <a:spLocks noChangeAspect="1"/>
          </p:cNvSpPr>
          <p:nvPr/>
        </p:nvSpPr>
        <p:spPr>
          <a:xfrm>
            <a:off x="388035" y="4973210"/>
            <a:ext cx="6120000" cy="565076"/>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目標値及び評価方法</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アウトプット･アウトカムを以下の通り設定します。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graphicFrame>
        <p:nvGraphicFramePr>
          <p:cNvPr id="16" name="表 15"/>
          <p:cNvGraphicFramePr>
            <a:graphicFrameLocks noGrp="1" noChangeAspect="1"/>
          </p:cNvGraphicFramePr>
          <p:nvPr>
            <p:extLst>
              <p:ext uri="{D42A27DB-BD31-4B8C-83A1-F6EECF244321}">
                <p14:modId xmlns:p14="http://schemas.microsoft.com/office/powerpoint/2010/main" val="3707948285"/>
              </p:ext>
            </p:extLst>
          </p:nvPr>
        </p:nvGraphicFramePr>
        <p:xfrm>
          <a:off x="380997" y="5544108"/>
          <a:ext cx="6096001" cy="1512000"/>
        </p:xfrm>
        <a:graphic>
          <a:graphicData uri="http://schemas.openxmlformats.org/drawingml/2006/table">
            <a:tbl>
              <a:tblPr firstRow="1" bandRow="1">
                <a:tableStyleId>{5C22544A-7EE6-4342-B048-85BDC9FD1C3A}</a:tableStyleId>
              </a:tblPr>
              <a:tblGrid>
                <a:gridCol w="2023856">
                  <a:extLst>
                    <a:ext uri="{9D8B030D-6E8A-4147-A177-3AD203B41FA5}">
                      <a16:colId xmlns="" xmlns:a16="http://schemas.microsoft.com/office/drawing/2014/main" val="20000"/>
                    </a:ext>
                  </a:extLst>
                </a:gridCol>
                <a:gridCol w="505964">
                  <a:extLst>
                    <a:ext uri="{9D8B030D-6E8A-4147-A177-3AD203B41FA5}">
                      <a16:colId xmlns="" xmlns:a16="http://schemas.microsoft.com/office/drawing/2014/main" val="20001"/>
                    </a:ext>
                  </a:extLst>
                </a:gridCol>
                <a:gridCol w="1554032">
                  <a:extLst>
                    <a:ext uri="{9D8B030D-6E8A-4147-A177-3AD203B41FA5}">
                      <a16:colId xmlns="" xmlns:a16="http://schemas.microsoft.com/office/drawing/2014/main" val="20002"/>
                    </a:ext>
                  </a:extLst>
                </a:gridCol>
                <a:gridCol w="2012149">
                  <a:extLst>
                    <a:ext uri="{9D8B030D-6E8A-4147-A177-3AD203B41FA5}">
                      <a16:colId xmlns="" xmlns:a16="http://schemas.microsoft.com/office/drawing/2014/main" val="20003"/>
                    </a:ext>
                  </a:extLst>
                </a:gridCol>
              </a:tblGrid>
              <a:tr h="252000">
                <a:tc rowSpan="2">
                  <a:txBody>
                    <a:bodyPr/>
                    <a:lstStyle/>
                    <a:p>
                      <a:pPr algn="ctr" fontAlgn="ctr"/>
                      <a:r>
                        <a:rPr lang="ja-JP" altLang="en-US" sz="1000" b="0" i="0" u="none" strike="noStrike" dirty="0">
                          <a:solidFill>
                            <a:schemeClr val="tx1"/>
                          </a:solidFill>
                          <a:effectLst/>
                          <a:latin typeface="ＭＳ 明朝"/>
                          <a:ea typeface="ＭＳ 明朝"/>
                        </a:rPr>
                        <a:t>アウトプット</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fontAlgn="ctr"/>
                      <a:r>
                        <a:rPr lang="ja-JP" altLang="en-US" sz="1000" b="0" i="0" u="none" strike="noStrike" dirty="0">
                          <a:solidFill>
                            <a:schemeClr val="tx1"/>
                          </a:solidFill>
                          <a:effectLst/>
                          <a:latin typeface="ＭＳ 明朝"/>
                          <a:ea typeface="ＭＳ 明朝"/>
                        </a:rPr>
                        <a:t>アウトカム</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252000">
                <a:tc v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000" b="0" i="0" u="none" strike="noStrike" dirty="0">
                          <a:solidFill>
                            <a:schemeClr val="tx1"/>
                          </a:solidFill>
                          <a:effectLst/>
                          <a:latin typeface="ＭＳ 明朝"/>
                          <a:ea typeface="ＭＳ 明朝"/>
                        </a:rPr>
                        <a:t>目標値</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評価方法</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504000">
                <a:tc rowSpan="2">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lang="ja-JP" altLang="en-US" sz="1000" dirty="0">
                          <a:solidFill>
                            <a:prstClr val="black"/>
                          </a:solidFill>
                          <a:latin typeface="ＭＳ 明朝" panose="02020609040205080304" pitchFamily="17" charset="-128"/>
                          <a:ea typeface="ＭＳ 明朝" panose="02020609040205080304" pitchFamily="17" charset="-128"/>
                        </a:rPr>
                        <a:t>対象者への通知率</a:t>
                      </a:r>
                      <a:r>
                        <a:rPr lang="ja-JP" altLang="en-US" sz="1000" baseline="0" dirty="0">
                          <a:solidFill>
                            <a:prstClr val="black"/>
                          </a:solidFill>
                          <a:latin typeface="ＭＳ 明朝" panose="02020609040205080304" pitchFamily="17" charset="-128"/>
                          <a:ea typeface="ＭＳ 明朝" panose="02020609040205080304" pitchFamily="17" charset="-128"/>
                        </a:rPr>
                        <a:t> </a:t>
                      </a:r>
                      <a:r>
                        <a:rPr lang="en-US" altLang="ja-JP" sz="1000" dirty="0">
                          <a:solidFill>
                            <a:prstClr val="black"/>
                          </a:solidFill>
                          <a:latin typeface="ＭＳ 明朝" panose="02020609040205080304" pitchFamily="17" charset="-128"/>
                          <a:ea typeface="ＭＳ 明朝" panose="02020609040205080304" pitchFamily="17" charset="-128"/>
                        </a:rPr>
                        <a:t>100%</a:t>
                      </a: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短期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lang="ja-JP" altLang="en-US" sz="1000" dirty="0">
                          <a:solidFill>
                            <a:prstClr val="black"/>
                          </a:solidFill>
                          <a:latin typeface="ＭＳ 明朝" panose="02020609040205080304" pitchFamily="17" charset="-128"/>
                          <a:ea typeface="ＭＳ 明朝" panose="02020609040205080304" pitchFamily="17" charset="-128"/>
                        </a:rPr>
                        <a:t>対象者の特定健康診査受診率</a:t>
                      </a:r>
                      <a:r>
                        <a:rPr lang="ja-JP" altLang="en-US" sz="1000" baseline="0" dirty="0">
                          <a:solidFill>
                            <a:prstClr val="black"/>
                          </a:solidFill>
                          <a:latin typeface="ＭＳ 明朝" panose="02020609040205080304" pitchFamily="17" charset="-128"/>
                          <a:ea typeface="ＭＳ 明朝" panose="02020609040205080304" pitchFamily="17" charset="-128"/>
                        </a:rPr>
                        <a:t> </a:t>
                      </a:r>
                      <a:r>
                        <a:rPr lang="en-US" altLang="ja-JP" sz="1000" baseline="0" dirty="0">
                          <a:solidFill>
                            <a:prstClr val="black"/>
                          </a:solidFill>
                          <a:latin typeface="ＭＳ 明朝" panose="02020609040205080304" pitchFamily="17" charset="-128"/>
                          <a:ea typeface="ＭＳ 明朝" panose="02020609040205080304" pitchFamily="17" charset="-128"/>
                        </a:rPr>
                        <a:t>20</a:t>
                      </a:r>
                      <a:r>
                        <a:rPr lang="en-US" altLang="ja-JP" sz="1000" dirty="0">
                          <a:solidFill>
                            <a:prstClr val="black"/>
                          </a:solidFill>
                          <a:latin typeface="ＭＳ 明朝" panose="02020609040205080304" pitchFamily="17" charset="-128"/>
                          <a:ea typeface="ＭＳ 明朝" panose="02020609040205080304" pitchFamily="17" charset="-128"/>
                        </a:rPr>
                        <a:t>%</a:t>
                      </a:r>
                      <a:endParaRPr lang="en-US" altLang="zh-TW"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kumimoji="0" lang="ja-JP" altLang="en-US" sz="1000" kern="0" dirty="0">
                          <a:solidFill>
                            <a:prstClr val="black"/>
                          </a:solidFill>
                          <a:latin typeface="ＭＳ 明朝" panose="02020609040205080304" pitchFamily="17" charset="-128"/>
                          <a:ea typeface="ＭＳ 明朝" panose="02020609040205080304" pitchFamily="17" charset="-128"/>
                        </a:rPr>
                        <a:t>事業対象者のうち特定健康診査を受診した人数より確認します。</a:t>
                      </a:r>
                      <a:endParaRPr lang="en-US" altLang="zh-TW"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504000">
                <a:tc vMerge="1">
                  <a:txBody>
                    <a:bodyPr/>
                    <a:lstStyle/>
                    <a:p>
                      <a:pPr marL="0" indent="-71438" algn="ctr" fontAlgn="ctr">
                        <a:tabLst/>
                      </a:pP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中長期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lang="zh-TW" altLang="en-US" sz="1000" b="0" i="0" u="none" strike="noStrike" dirty="0">
                          <a:solidFill>
                            <a:schemeClr val="tx1"/>
                          </a:solidFill>
                          <a:effectLst/>
                          <a:latin typeface="ＭＳ 明朝"/>
                          <a:ea typeface="ＭＳ 明朝"/>
                        </a:rPr>
                        <a:t>特定健康診査受診率 </a:t>
                      </a:r>
                      <a:r>
                        <a:rPr lang="en-US" altLang="ja-JP" sz="1000" b="0" i="0" u="none" strike="noStrike" dirty="0">
                          <a:solidFill>
                            <a:schemeClr val="tx1"/>
                          </a:solidFill>
                          <a:effectLst/>
                          <a:latin typeface="ＭＳ 明朝"/>
                          <a:ea typeface="ＭＳ 明朝"/>
                        </a:rPr>
                        <a:t>60</a:t>
                      </a:r>
                      <a:r>
                        <a:rPr lang="en-US" altLang="zh-TW" sz="1000" b="0" i="0" u="none" strike="noStrike" dirty="0">
                          <a:solidFill>
                            <a:schemeClr val="tx1"/>
                          </a:solidFill>
                          <a:effectLst/>
                          <a:latin typeface="ＭＳ 明朝"/>
                          <a:ea typeface="ＭＳ 明朝"/>
                        </a:rPr>
                        <a:t>% </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kumimoji="0" lang="ja-JP" altLang="en-US" sz="1000" kern="0" dirty="0">
                          <a:solidFill>
                            <a:prstClr val="black"/>
                          </a:solidFill>
                          <a:latin typeface="ＭＳ 明朝" panose="02020609040205080304" pitchFamily="17" charset="-128"/>
                          <a:ea typeface="ＭＳ 明朝" panose="02020609040205080304" pitchFamily="17" charset="-128"/>
                        </a:rPr>
                        <a:t>特定健康診査受診率を確認します。</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spTree>
    <p:extLst>
      <p:ext uri="{BB962C8B-B14F-4D97-AF65-F5344CB8AC3E}">
        <p14:creationId xmlns:p14="http://schemas.microsoft.com/office/powerpoint/2010/main" val="200401721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55</a:t>
            </a:fld>
            <a:endParaRPr kumimoji="1" lang="ja-JP" altLang="en-US" dirty="0">
              <a:latin typeface="ＭＳ 明朝"/>
              <a:ea typeface="ＭＳ 明朝"/>
            </a:endParaRPr>
          </a:p>
        </p:txBody>
      </p:sp>
      <p:graphicFrame>
        <p:nvGraphicFramePr>
          <p:cNvPr id="48" name="表 47"/>
          <p:cNvGraphicFramePr>
            <a:graphicFrameLocks noGrp="1" noChangeAspect="1"/>
          </p:cNvGraphicFramePr>
          <p:nvPr>
            <p:extLst>
              <p:ext uri="{D42A27DB-BD31-4B8C-83A1-F6EECF244321}">
                <p14:modId xmlns:p14="http://schemas.microsoft.com/office/powerpoint/2010/main" val="3640170046"/>
              </p:ext>
            </p:extLst>
          </p:nvPr>
        </p:nvGraphicFramePr>
        <p:xfrm>
          <a:off x="381000" y="947850"/>
          <a:ext cx="6096003" cy="7238340"/>
        </p:xfrm>
        <a:graphic>
          <a:graphicData uri="http://schemas.openxmlformats.org/drawingml/2006/table">
            <a:tbl>
              <a:tblPr firstRow="1" bandRow="1"/>
              <a:tblGrid>
                <a:gridCol w="725449">
                  <a:extLst>
                    <a:ext uri="{9D8B030D-6E8A-4147-A177-3AD203B41FA5}">
                      <a16:colId xmlns="" xmlns:a16="http://schemas.microsoft.com/office/drawing/2014/main" val="20000"/>
                    </a:ext>
                  </a:extLst>
                </a:gridCol>
                <a:gridCol w="725449">
                  <a:extLst>
                    <a:ext uri="{9D8B030D-6E8A-4147-A177-3AD203B41FA5}">
                      <a16:colId xmlns="" xmlns:a16="http://schemas.microsoft.com/office/drawing/2014/main" val="20001"/>
                    </a:ext>
                  </a:extLst>
                </a:gridCol>
                <a:gridCol w="725449">
                  <a:extLst>
                    <a:ext uri="{9D8B030D-6E8A-4147-A177-3AD203B41FA5}">
                      <a16:colId xmlns="" xmlns:a16="http://schemas.microsoft.com/office/drawing/2014/main" val="20002"/>
                    </a:ext>
                  </a:extLst>
                </a:gridCol>
                <a:gridCol w="326638">
                  <a:extLst>
                    <a:ext uri="{9D8B030D-6E8A-4147-A177-3AD203B41FA5}">
                      <a16:colId xmlns="" xmlns:a16="http://schemas.microsoft.com/office/drawing/2014/main" val="20003"/>
                    </a:ext>
                  </a:extLst>
                </a:gridCol>
                <a:gridCol w="326638">
                  <a:extLst>
                    <a:ext uri="{9D8B030D-6E8A-4147-A177-3AD203B41FA5}">
                      <a16:colId xmlns="" xmlns:a16="http://schemas.microsoft.com/office/drawing/2014/main" val="20004"/>
                    </a:ext>
                  </a:extLst>
                </a:gridCol>
                <a:gridCol w="326638">
                  <a:extLst>
                    <a:ext uri="{9D8B030D-6E8A-4147-A177-3AD203B41FA5}">
                      <a16:colId xmlns="" xmlns:a16="http://schemas.microsoft.com/office/drawing/2014/main" val="20005"/>
                    </a:ext>
                  </a:extLst>
                </a:gridCol>
                <a:gridCol w="326638">
                  <a:extLst>
                    <a:ext uri="{9D8B030D-6E8A-4147-A177-3AD203B41FA5}">
                      <a16:colId xmlns="" xmlns:a16="http://schemas.microsoft.com/office/drawing/2014/main" val="20006"/>
                    </a:ext>
                  </a:extLst>
                </a:gridCol>
                <a:gridCol w="326638">
                  <a:extLst>
                    <a:ext uri="{9D8B030D-6E8A-4147-A177-3AD203B41FA5}">
                      <a16:colId xmlns="" xmlns:a16="http://schemas.microsoft.com/office/drawing/2014/main" val="20007"/>
                    </a:ext>
                  </a:extLst>
                </a:gridCol>
                <a:gridCol w="326638">
                  <a:extLst>
                    <a:ext uri="{9D8B030D-6E8A-4147-A177-3AD203B41FA5}">
                      <a16:colId xmlns="" xmlns:a16="http://schemas.microsoft.com/office/drawing/2014/main" val="20008"/>
                    </a:ext>
                  </a:extLst>
                </a:gridCol>
                <a:gridCol w="326638">
                  <a:extLst>
                    <a:ext uri="{9D8B030D-6E8A-4147-A177-3AD203B41FA5}">
                      <a16:colId xmlns="" xmlns:a16="http://schemas.microsoft.com/office/drawing/2014/main" val="20009"/>
                    </a:ext>
                  </a:extLst>
                </a:gridCol>
                <a:gridCol w="326638">
                  <a:extLst>
                    <a:ext uri="{9D8B030D-6E8A-4147-A177-3AD203B41FA5}">
                      <a16:colId xmlns="" xmlns:a16="http://schemas.microsoft.com/office/drawing/2014/main" val="20010"/>
                    </a:ext>
                  </a:extLst>
                </a:gridCol>
                <a:gridCol w="326638">
                  <a:extLst>
                    <a:ext uri="{9D8B030D-6E8A-4147-A177-3AD203B41FA5}">
                      <a16:colId xmlns="" xmlns:a16="http://schemas.microsoft.com/office/drawing/2014/main" val="20011"/>
                    </a:ext>
                  </a:extLst>
                </a:gridCol>
                <a:gridCol w="326638">
                  <a:extLst>
                    <a:ext uri="{9D8B030D-6E8A-4147-A177-3AD203B41FA5}">
                      <a16:colId xmlns="" xmlns:a16="http://schemas.microsoft.com/office/drawing/2014/main" val="20012"/>
                    </a:ext>
                  </a:extLst>
                </a:gridCol>
                <a:gridCol w="326638">
                  <a:extLst>
                    <a:ext uri="{9D8B030D-6E8A-4147-A177-3AD203B41FA5}">
                      <a16:colId xmlns="" xmlns:a16="http://schemas.microsoft.com/office/drawing/2014/main" val="20013"/>
                    </a:ext>
                  </a:extLst>
                </a:gridCol>
                <a:gridCol w="326638">
                  <a:extLst>
                    <a:ext uri="{9D8B030D-6E8A-4147-A177-3AD203B41FA5}">
                      <a16:colId xmlns="" xmlns:a16="http://schemas.microsoft.com/office/drawing/2014/main" val="20014"/>
                    </a:ext>
                  </a:extLst>
                </a:gridCol>
              </a:tblGrid>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30</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13"/>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4"/>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5"/>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6"/>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7"/>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2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2"/>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3"/>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4"/>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3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6"/>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7"/>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40"/>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 xmlns:a16="http://schemas.microsoft.com/office/drawing/2014/main" val="10041"/>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0"/>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3"/>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4"/>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6"/>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7"/>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9"/>
                  </a:ext>
                </a:extLst>
              </a:tr>
              <a:tr h="159508">
                <a:tc vMerge="1">
                  <a:txBody>
                    <a:bodyPr/>
                    <a:lstStyle/>
                    <a:p>
                      <a:endParaRPr kumimoji="1" lang="ja-JP" altLang="en-US" sz="200" dirty="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0"/>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A(</a:t>
                      </a:r>
                      <a:r>
                        <a:rPr kumimoji="1" lang="ja-JP" altLang="en-US" sz="600" b="0">
                          <a:solidFill>
                            <a:schemeClr val="tx1"/>
                          </a:solidFill>
                          <a:latin typeface="ＭＳ 明朝"/>
                          <a:ea typeface="ＭＳ 明朝"/>
                        </a:rPr>
                        <a:t>改善</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4"/>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P(</a:t>
                      </a:r>
                      <a:r>
                        <a:rPr kumimoji="1" lang="ja-JP" altLang="en-US" sz="600" b="0">
                          <a:solidFill>
                            <a:schemeClr val="tx1"/>
                          </a:solidFill>
                          <a:latin typeface="ＭＳ 明朝"/>
                          <a:ea typeface="ＭＳ 明朝"/>
                        </a:rPr>
                        <a:t>計画</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5"/>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16"/>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7"/>
                  </a:ext>
                </a:extLst>
              </a:tr>
              <a:tr h="159508">
                <a:tc vMerge="1">
                  <a:txBody>
                    <a:bodyPr/>
                    <a:lstStyle/>
                    <a:p>
                      <a:endParaRPr kumimoji="1" lang="ja-JP" altLang="en-US" sz="200" dirty="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2"/>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36</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23"/>
                  </a:ext>
                </a:extLst>
              </a:tr>
            </a:tbl>
          </a:graphicData>
        </a:graphic>
      </p:graphicFrame>
      <p:sp>
        <p:nvSpPr>
          <p:cNvPr id="49" name="左右矢印 48"/>
          <p:cNvSpPr/>
          <p:nvPr/>
        </p:nvSpPr>
        <p:spPr>
          <a:xfrm>
            <a:off x="3865315" y="1107751"/>
            <a:ext cx="363786" cy="140075"/>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50" name="左右矢印 49"/>
          <p:cNvSpPr/>
          <p:nvPr/>
        </p:nvSpPr>
        <p:spPr>
          <a:xfrm>
            <a:off x="4279125" y="1266802"/>
            <a:ext cx="341824" cy="115885"/>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52" name="左右矢印 51"/>
          <p:cNvSpPr/>
          <p:nvPr/>
        </p:nvSpPr>
        <p:spPr>
          <a:xfrm>
            <a:off x="4833156" y="1963912"/>
            <a:ext cx="648000" cy="130895"/>
          </a:xfrm>
          <a:prstGeom prst="leftRightArrow">
            <a:avLst/>
          </a:prstGeom>
          <a:solidFill>
            <a:schemeClr val="tx2">
              <a:lumMod val="40000"/>
              <a:lumOff val="6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grpSp>
        <p:nvGrpSpPr>
          <p:cNvPr id="53" name="グループ化 52"/>
          <p:cNvGrpSpPr>
            <a:grpSpLocks noChangeAspect="1"/>
          </p:cNvGrpSpPr>
          <p:nvPr/>
        </p:nvGrpSpPr>
        <p:grpSpPr>
          <a:xfrm>
            <a:off x="381000" y="8300736"/>
            <a:ext cx="6096000" cy="454677"/>
            <a:chOff x="657225" y="6148807"/>
            <a:chExt cx="4274660" cy="420390"/>
          </a:xfrm>
        </p:grpSpPr>
        <p:sp>
          <p:nvSpPr>
            <p:cNvPr id="54" name="正方形/長方形 53"/>
            <p:cNvSpPr/>
            <p:nvPr/>
          </p:nvSpPr>
          <p:spPr>
            <a:xfrm>
              <a:off x="3562334" y="6359002"/>
              <a:ext cx="539527" cy="180020"/>
            </a:xfrm>
            <a:prstGeom prst="rect">
              <a:avLst/>
            </a:prstGeom>
            <a:solidFill>
              <a:srgbClr val="FFFF9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55" name="正方形/長方形 54"/>
            <p:cNvSpPr/>
            <p:nvPr/>
          </p:nvSpPr>
          <p:spPr>
            <a:xfrm>
              <a:off x="2112204" y="6359002"/>
              <a:ext cx="539527" cy="180020"/>
            </a:xfrm>
            <a:prstGeom prst="rect">
              <a:avLst/>
            </a:prstGeom>
            <a:solidFill>
              <a:srgbClr val="FF66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56" name="正方形/長方形 55"/>
            <p:cNvSpPr/>
            <p:nvPr/>
          </p:nvSpPr>
          <p:spPr>
            <a:xfrm>
              <a:off x="657225" y="6359002"/>
              <a:ext cx="539527" cy="167544"/>
            </a:xfrm>
            <a:prstGeom prst="rect">
              <a:avLst/>
            </a:prstGeom>
            <a:solidFill>
              <a:srgbClr val="7030A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57" name="正方形/長方形 56"/>
            <p:cNvSpPr/>
            <p:nvPr/>
          </p:nvSpPr>
          <p:spPr>
            <a:xfrm>
              <a:off x="657225" y="6148807"/>
              <a:ext cx="539527" cy="180020"/>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58" name="正方形/長方形 57"/>
            <p:cNvSpPr/>
            <p:nvPr/>
          </p:nvSpPr>
          <p:spPr>
            <a:xfrm>
              <a:off x="2112205" y="6148807"/>
              <a:ext cx="539527" cy="180020"/>
            </a:xfrm>
            <a:prstGeom prst="rect">
              <a:avLst/>
            </a:prstGeom>
            <a:solidFill>
              <a:schemeClr val="tx2">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59" name="正方形/長方形 58"/>
            <p:cNvSpPr/>
            <p:nvPr/>
          </p:nvSpPr>
          <p:spPr>
            <a:xfrm>
              <a:off x="3562334" y="6148807"/>
              <a:ext cx="539527" cy="180020"/>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0" name="テキスト ボックス 59"/>
            <p:cNvSpPr txBox="1"/>
            <p:nvPr/>
          </p:nvSpPr>
          <p:spPr>
            <a:xfrm>
              <a:off x="1274199"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30</a:t>
              </a:r>
              <a:r>
                <a:rPr lang="ja-JP" altLang="en-US" sz="800" dirty="0">
                  <a:solidFill>
                    <a:prstClr val="black"/>
                  </a:solidFill>
                  <a:latin typeface="ＭＳ 明朝" panose="02020609040205080304" pitchFamily="17" charset="-128"/>
                  <a:ea typeface="ＭＳ 明朝" panose="02020609040205080304" pitchFamily="17" charset="-128"/>
                </a:rPr>
                <a:t>年度事業</a:t>
              </a:r>
              <a:r>
                <a:rPr lang="en-US" altLang="ja-JP" sz="800" dirty="0">
                  <a:solidFill>
                    <a:prstClr val="black"/>
                  </a:solidFill>
                  <a:latin typeface="ＭＳ 明朝" panose="02020609040205080304" pitchFamily="17" charset="-128"/>
                  <a:ea typeface="ＭＳ 明朝" panose="02020609040205080304" pitchFamily="17" charset="-128"/>
                </a:rPr>
                <a:t>	</a:t>
              </a:r>
            </a:p>
          </p:txBody>
        </p:sp>
        <p:sp>
          <p:nvSpPr>
            <p:cNvPr id="61" name="テキスト ボックス 60"/>
            <p:cNvSpPr txBox="1"/>
            <p:nvPr/>
          </p:nvSpPr>
          <p:spPr>
            <a:xfrm>
              <a:off x="1274199"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33</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62" name="テキスト ボックス 61"/>
            <p:cNvSpPr txBox="1"/>
            <p:nvPr/>
          </p:nvSpPr>
          <p:spPr>
            <a:xfrm>
              <a:off x="2718203"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31</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63" name="テキスト ボックス 62"/>
            <p:cNvSpPr txBox="1"/>
            <p:nvPr/>
          </p:nvSpPr>
          <p:spPr>
            <a:xfrm>
              <a:off x="2749121"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34</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64" name="テキスト ボックス 63"/>
            <p:cNvSpPr txBox="1"/>
            <p:nvPr/>
          </p:nvSpPr>
          <p:spPr>
            <a:xfrm>
              <a:off x="4185084"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32</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65" name="テキスト ボックス 64"/>
            <p:cNvSpPr txBox="1"/>
            <p:nvPr/>
          </p:nvSpPr>
          <p:spPr>
            <a:xfrm>
              <a:off x="4185084"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35</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grpSp>
      <p:sp>
        <p:nvSpPr>
          <p:cNvPr id="66" name="テキスト ボックス 65"/>
          <p:cNvSpPr txBox="1">
            <a:spLocks noChangeAspect="1"/>
          </p:cNvSpPr>
          <p:nvPr/>
        </p:nvSpPr>
        <p:spPr>
          <a:xfrm>
            <a:off x="369000" y="190500"/>
            <a:ext cx="6120000" cy="504056"/>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実施スケジュール</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平成</a:t>
            </a:r>
            <a:r>
              <a:rPr kumimoji="0" lang="en-US" altLang="ja-JP" sz="1200" kern="0" dirty="0">
                <a:solidFill>
                  <a:prstClr val="black"/>
                </a:solidFill>
                <a:latin typeface="ＭＳ 明朝" panose="02020609040205080304" pitchFamily="17" charset="-128"/>
                <a:ea typeface="ＭＳ 明朝" panose="02020609040205080304" pitchFamily="17" charset="-128"/>
              </a:rPr>
              <a:t>30</a:t>
            </a:r>
            <a:r>
              <a:rPr kumimoji="0" lang="ja-JP" altLang="en-US" sz="1200" kern="0" dirty="0">
                <a:solidFill>
                  <a:prstClr val="black"/>
                </a:solidFill>
                <a:latin typeface="ＭＳ 明朝" panose="02020609040205080304" pitchFamily="17" charset="-128"/>
                <a:ea typeface="ＭＳ 明朝" panose="02020609040205080304" pitchFamily="17" charset="-128"/>
              </a:rPr>
              <a:t>年度～平成</a:t>
            </a:r>
            <a:r>
              <a:rPr kumimoji="0" lang="en-US" altLang="ja-JP" sz="1200" kern="0" dirty="0">
                <a:solidFill>
                  <a:prstClr val="black"/>
                </a:solidFill>
                <a:latin typeface="ＭＳ 明朝" panose="02020609040205080304" pitchFamily="17" charset="-128"/>
                <a:ea typeface="ＭＳ 明朝" panose="02020609040205080304" pitchFamily="17" charset="-128"/>
              </a:rPr>
              <a:t>35</a:t>
            </a:r>
            <a:r>
              <a:rPr kumimoji="0" lang="ja-JP" altLang="en-US" sz="1200" kern="0" dirty="0">
                <a:solidFill>
                  <a:prstClr val="black"/>
                </a:solidFill>
                <a:latin typeface="ＭＳ 明朝" panose="02020609040205080304" pitchFamily="17" charset="-128"/>
                <a:ea typeface="ＭＳ 明朝" panose="02020609040205080304" pitchFamily="17" charset="-128"/>
              </a:rPr>
              <a:t>年度に実施することとします。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
        <p:nvSpPr>
          <p:cNvPr id="72" name="左右矢印 71"/>
          <p:cNvSpPr/>
          <p:nvPr/>
        </p:nvSpPr>
        <p:spPr>
          <a:xfrm>
            <a:off x="2564904" y="2807029"/>
            <a:ext cx="972000"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73" name="左右矢印 72"/>
          <p:cNvSpPr/>
          <p:nvPr/>
        </p:nvSpPr>
        <p:spPr>
          <a:xfrm>
            <a:off x="2887115" y="2968153"/>
            <a:ext cx="648000"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04" name="左右矢印 103"/>
          <p:cNvSpPr/>
          <p:nvPr/>
        </p:nvSpPr>
        <p:spPr>
          <a:xfrm>
            <a:off x="4833156" y="3198348"/>
            <a:ext cx="648000"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07" name="左右矢印 106"/>
          <p:cNvSpPr/>
          <p:nvPr/>
        </p:nvSpPr>
        <p:spPr>
          <a:xfrm>
            <a:off x="2564904" y="4017468"/>
            <a:ext cx="972000" cy="130895"/>
          </a:xfrm>
          <a:prstGeom prst="leftRightArrow">
            <a:avLst/>
          </a:prstGeom>
          <a:solidFill>
            <a:schemeClr val="tx2">
              <a:lumMod val="40000"/>
              <a:lumOff val="6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08" name="左右矢印 107"/>
          <p:cNvSpPr/>
          <p:nvPr/>
        </p:nvSpPr>
        <p:spPr>
          <a:xfrm>
            <a:off x="2887115" y="4172242"/>
            <a:ext cx="648000" cy="130895"/>
          </a:xfrm>
          <a:prstGeom prst="leftRightArrow">
            <a:avLst/>
          </a:prstGeom>
          <a:solidFill>
            <a:schemeClr val="tx2">
              <a:lumMod val="40000"/>
              <a:lumOff val="6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09" name="左右矢印 108"/>
          <p:cNvSpPr/>
          <p:nvPr/>
        </p:nvSpPr>
        <p:spPr>
          <a:xfrm>
            <a:off x="4848756" y="4366750"/>
            <a:ext cx="648000"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2" name="左右矢印 111"/>
          <p:cNvSpPr/>
          <p:nvPr/>
        </p:nvSpPr>
        <p:spPr>
          <a:xfrm>
            <a:off x="2564904" y="5223436"/>
            <a:ext cx="972000"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3" name="左右矢印 112"/>
          <p:cNvSpPr/>
          <p:nvPr/>
        </p:nvSpPr>
        <p:spPr>
          <a:xfrm>
            <a:off x="2887115" y="5384560"/>
            <a:ext cx="648000"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4" name="左右矢印 113"/>
          <p:cNvSpPr/>
          <p:nvPr/>
        </p:nvSpPr>
        <p:spPr>
          <a:xfrm>
            <a:off x="4848756" y="5600601"/>
            <a:ext cx="648000"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7" name="左右矢印 116"/>
          <p:cNvSpPr/>
          <p:nvPr/>
        </p:nvSpPr>
        <p:spPr>
          <a:xfrm>
            <a:off x="2564904" y="6423247"/>
            <a:ext cx="972000"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8" name="左右矢印 117"/>
          <p:cNvSpPr/>
          <p:nvPr/>
        </p:nvSpPr>
        <p:spPr>
          <a:xfrm>
            <a:off x="2887115" y="6578021"/>
            <a:ext cx="648000"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9" name="左右矢印 118"/>
          <p:cNvSpPr/>
          <p:nvPr/>
        </p:nvSpPr>
        <p:spPr>
          <a:xfrm>
            <a:off x="4848756" y="6788201"/>
            <a:ext cx="648000"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2" name="左右矢印 121"/>
          <p:cNvSpPr/>
          <p:nvPr/>
        </p:nvSpPr>
        <p:spPr>
          <a:xfrm>
            <a:off x="2564904" y="7629215"/>
            <a:ext cx="972000"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3" name="左右矢印 122"/>
          <p:cNvSpPr/>
          <p:nvPr/>
        </p:nvSpPr>
        <p:spPr>
          <a:xfrm>
            <a:off x="2887115" y="7790339"/>
            <a:ext cx="648000"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4" name="左右矢印 123"/>
          <p:cNvSpPr/>
          <p:nvPr/>
        </p:nvSpPr>
        <p:spPr>
          <a:xfrm>
            <a:off x="4848756" y="8010195"/>
            <a:ext cx="648000" cy="130895"/>
          </a:xfrm>
          <a:prstGeom prst="leftRightArrow">
            <a:avLst/>
          </a:prstGeom>
          <a:solidFill>
            <a:schemeClr val="bg1"/>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47" name="左右矢印 46"/>
          <p:cNvSpPr/>
          <p:nvPr/>
        </p:nvSpPr>
        <p:spPr>
          <a:xfrm>
            <a:off x="3865315" y="2322835"/>
            <a:ext cx="363786" cy="140075"/>
          </a:xfrm>
          <a:prstGeom prst="leftRightArrow">
            <a:avLst/>
          </a:prstGeom>
          <a:solidFill>
            <a:schemeClr val="tx2">
              <a:lumMod val="40000"/>
              <a:lumOff val="6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0" name="左右矢印 69"/>
          <p:cNvSpPr/>
          <p:nvPr/>
        </p:nvSpPr>
        <p:spPr>
          <a:xfrm>
            <a:off x="4326886" y="2467790"/>
            <a:ext cx="363786" cy="140075"/>
          </a:xfrm>
          <a:prstGeom prst="leftRightArrow">
            <a:avLst/>
          </a:prstGeom>
          <a:solidFill>
            <a:schemeClr val="tx2">
              <a:lumMod val="40000"/>
              <a:lumOff val="6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1" name="左右矢印 70"/>
          <p:cNvSpPr/>
          <p:nvPr/>
        </p:nvSpPr>
        <p:spPr>
          <a:xfrm>
            <a:off x="3852614" y="3548171"/>
            <a:ext cx="363786" cy="140075"/>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4" name="左右矢印 73"/>
          <p:cNvSpPr/>
          <p:nvPr/>
        </p:nvSpPr>
        <p:spPr>
          <a:xfrm>
            <a:off x="4326886" y="3688246"/>
            <a:ext cx="363786" cy="140075"/>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5" name="左右矢印 74"/>
          <p:cNvSpPr/>
          <p:nvPr/>
        </p:nvSpPr>
        <p:spPr>
          <a:xfrm>
            <a:off x="3865315" y="4738596"/>
            <a:ext cx="363786" cy="140075"/>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6" name="左右矢印 75"/>
          <p:cNvSpPr/>
          <p:nvPr/>
        </p:nvSpPr>
        <p:spPr>
          <a:xfrm>
            <a:off x="4331771" y="4897109"/>
            <a:ext cx="363786" cy="140075"/>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7" name="左右矢印 76"/>
          <p:cNvSpPr/>
          <p:nvPr/>
        </p:nvSpPr>
        <p:spPr>
          <a:xfrm>
            <a:off x="3865315" y="7171326"/>
            <a:ext cx="363786" cy="140075"/>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8" name="左右矢印 77"/>
          <p:cNvSpPr/>
          <p:nvPr/>
        </p:nvSpPr>
        <p:spPr>
          <a:xfrm>
            <a:off x="4279125" y="7315013"/>
            <a:ext cx="363786" cy="140075"/>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9" name="左右矢印 78"/>
          <p:cNvSpPr/>
          <p:nvPr/>
        </p:nvSpPr>
        <p:spPr>
          <a:xfrm>
            <a:off x="3865315" y="5963932"/>
            <a:ext cx="363786" cy="140075"/>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80" name="左右矢印 79"/>
          <p:cNvSpPr/>
          <p:nvPr/>
        </p:nvSpPr>
        <p:spPr>
          <a:xfrm>
            <a:off x="4302401" y="6084474"/>
            <a:ext cx="363786" cy="140075"/>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276261887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56</a:t>
            </a:fld>
            <a:endParaRPr kumimoji="1" lang="ja-JP" altLang="en-US" dirty="0">
              <a:latin typeface="ＭＳ 明朝"/>
              <a:ea typeface="ＭＳ 明朝"/>
            </a:endParaRPr>
          </a:p>
        </p:txBody>
      </p:sp>
      <p:graphicFrame>
        <p:nvGraphicFramePr>
          <p:cNvPr id="20" name="表 19"/>
          <p:cNvGraphicFramePr>
            <a:graphicFrameLocks noGrp="1" noChangeAspect="1"/>
          </p:cNvGraphicFramePr>
          <p:nvPr>
            <p:extLst>
              <p:ext uri="{D42A27DB-BD31-4B8C-83A1-F6EECF244321}">
                <p14:modId xmlns:p14="http://schemas.microsoft.com/office/powerpoint/2010/main" val="1070062297"/>
              </p:ext>
            </p:extLst>
          </p:nvPr>
        </p:nvGraphicFramePr>
        <p:xfrm>
          <a:off x="380999" y="5212184"/>
          <a:ext cx="6120056" cy="1512000"/>
        </p:xfrm>
        <a:graphic>
          <a:graphicData uri="http://schemas.openxmlformats.org/drawingml/2006/table">
            <a:tbl>
              <a:tblPr firstRow="1" bandRow="1">
                <a:tableStyleId>{5C22544A-7EE6-4342-B048-85BDC9FD1C3A}</a:tableStyleId>
              </a:tblPr>
              <a:tblGrid>
                <a:gridCol w="2016000">
                  <a:extLst>
                    <a:ext uri="{9D8B030D-6E8A-4147-A177-3AD203B41FA5}">
                      <a16:colId xmlns="" xmlns:a16="http://schemas.microsoft.com/office/drawing/2014/main" val="20000"/>
                    </a:ext>
                  </a:extLst>
                </a:gridCol>
                <a:gridCol w="504056">
                  <a:extLst>
                    <a:ext uri="{9D8B030D-6E8A-4147-A177-3AD203B41FA5}">
                      <a16:colId xmlns="" xmlns:a16="http://schemas.microsoft.com/office/drawing/2014/main" val="20001"/>
                    </a:ext>
                  </a:extLst>
                </a:gridCol>
                <a:gridCol w="1548000">
                  <a:extLst>
                    <a:ext uri="{9D8B030D-6E8A-4147-A177-3AD203B41FA5}">
                      <a16:colId xmlns="" xmlns:a16="http://schemas.microsoft.com/office/drawing/2014/main" val="20002"/>
                    </a:ext>
                  </a:extLst>
                </a:gridCol>
                <a:gridCol w="2052000">
                  <a:extLst>
                    <a:ext uri="{9D8B030D-6E8A-4147-A177-3AD203B41FA5}">
                      <a16:colId xmlns="" xmlns:a16="http://schemas.microsoft.com/office/drawing/2014/main" val="20003"/>
                    </a:ext>
                  </a:extLst>
                </a:gridCol>
              </a:tblGrid>
              <a:tr h="252000">
                <a:tc rowSpan="2">
                  <a:txBody>
                    <a:bodyPr/>
                    <a:lstStyle/>
                    <a:p>
                      <a:pPr algn="ctr" fontAlgn="ctr"/>
                      <a:r>
                        <a:rPr lang="ja-JP" altLang="en-US" sz="1000" b="0" i="0" u="none" strike="noStrike" dirty="0">
                          <a:solidFill>
                            <a:schemeClr val="tx1"/>
                          </a:solidFill>
                          <a:effectLst/>
                          <a:latin typeface="ＭＳ 明朝"/>
                          <a:ea typeface="ＭＳ 明朝"/>
                        </a:rPr>
                        <a:t>アウトプット</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fontAlgn="ctr"/>
                      <a:r>
                        <a:rPr lang="ja-JP" altLang="en-US" sz="1000" b="0" i="0" u="none" strike="noStrike" dirty="0">
                          <a:solidFill>
                            <a:schemeClr val="tx1"/>
                          </a:solidFill>
                          <a:effectLst/>
                          <a:latin typeface="ＭＳ 明朝"/>
                          <a:ea typeface="ＭＳ 明朝"/>
                        </a:rPr>
                        <a:t>アウトカム</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252000">
                <a:tc v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000" b="0" i="0" u="none" strike="noStrike" dirty="0">
                          <a:solidFill>
                            <a:schemeClr val="tx1"/>
                          </a:solidFill>
                          <a:effectLst/>
                          <a:latin typeface="ＭＳ 明朝"/>
                          <a:ea typeface="ＭＳ 明朝"/>
                        </a:rPr>
                        <a:t>目標</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評価方法</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504000">
                <a:tc rowSpan="2">
                  <a:txBody>
                    <a:bodyPr/>
                    <a:lstStyle/>
                    <a:p>
                      <a:pPr marL="0" indent="-904875">
                        <a:lnSpc>
                          <a:spcPct val="100000"/>
                        </a:lnSpc>
                      </a:pPr>
                      <a:r>
                        <a:rPr lang="ja-JP" altLang="en-US" sz="1000" b="0" i="0" u="none" strike="noStrike" dirty="0">
                          <a:solidFill>
                            <a:schemeClr val="tx1"/>
                          </a:solidFill>
                          <a:effectLst/>
                          <a:latin typeface="ＭＳ 明朝"/>
                          <a:ea typeface="ＭＳ 明朝"/>
                        </a:rPr>
                        <a:t>対象者</a:t>
                      </a:r>
                      <a:r>
                        <a:rPr lang="ja-JP" altLang="en-US" sz="1000" b="0" i="0" u="none" strike="noStrike" dirty="0" smtClean="0">
                          <a:solidFill>
                            <a:schemeClr val="tx1"/>
                          </a:solidFill>
                          <a:effectLst/>
                          <a:latin typeface="ＭＳ 明朝"/>
                          <a:ea typeface="ＭＳ 明朝"/>
                        </a:rPr>
                        <a:t>の通知率</a:t>
                      </a:r>
                      <a:r>
                        <a:rPr lang="en-US" altLang="ja-JP" sz="1000" b="0" i="0" u="none" strike="noStrike" dirty="0" smtClean="0">
                          <a:solidFill>
                            <a:schemeClr val="tx1"/>
                          </a:solidFill>
                          <a:effectLst/>
                          <a:latin typeface="ＭＳ 明朝"/>
                          <a:ea typeface="ＭＳ 明朝"/>
                        </a:rPr>
                        <a:t>100%</a:t>
                      </a:r>
                      <a:endParaRPr lang="ja-JP"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短期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71438" algn="l" fontAlgn="ctr">
                        <a:tabLst/>
                      </a:pPr>
                      <a:r>
                        <a:rPr lang="ja-JP" altLang="en-US" sz="1000" b="0" i="0" u="none" strike="noStrike" dirty="0">
                          <a:solidFill>
                            <a:schemeClr val="tx1"/>
                          </a:solidFill>
                          <a:effectLst/>
                          <a:latin typeface="ＭＳ 明朝"/>
                          <a:ea typeface="ＭＳ 明朝"/>
                        </a:rPr>
                        <a:t>指導完了者の食習慣・運動習慣の改善率 </a:t>
                      </a:r>
                      <a:r>
                        <a:rPr lang="en-US" altLang="ja-JP" sz="1000" b="0" i="0" u="none" strike="noStrike" dirty="0">
                          <a:solidFill>
                            <a:schemeClr val="tx1"/>
                          </a:solidFill>
                          <a:effectLst/>
                          <a:latin typeface="ＭＳ 明朝"/>
                          <a:ea typeface="ＭＳ 明朝"/>
                        </a:rPr>
                        <a:t>80%</a:t>
                      </a: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kumimoji="0" lang="ja-JP" altLang="en-US" sz="1000" kern="0" dirty="0">
                          <a:solidFill>
                            <a:prstClr val="black"/>
                          </a:solidFill>
                          <a:latin typeface="ＭＳ 明朝" panose="02020609040205080304" pitchFamily="17" charset="-128"/>
                          <a:ea typeface="ＭＳ 明朝" panose="02020609040205080304" pitchFamily="17" charset="-128"/>
                        </a:rPr>
                        <a:t>指導前後の健康診査データから食習慣・運動習慣の改善状況を確認します。</a:t>
                      </a:r>
                      <a:endParaRPr lang="en-US" altLang="zh-TW"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504000">
                <a:tc vMerge="1">
                  <a:txBody>
                    <a:bodyPr/>
                    <a:lstStyle/>
                    <a:p>
                      <a:pPr marL="0" indent="-71438" algn="ctr" fontAlgn="ctr">
                        <a:tabLst/>
                      </a:pP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中長期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l" fontAlgn="ctr">
                        <a:tabLst/>
                      </a:pPr>
                      <a:r>
                        <a:rPr lang="ja-JP" altLang="en-US" sz="1000" b="0" i="0" u="none" strike="noStrike" dirty="0" smtClean="0">
                          <a:solidFill>
                            <a:schemeClr val="tx1"/>
                          </a:solidFill>
                          <a:effectLst/>
                          <a:latin typeface="ＭＳ 明朝"/>
                          <a:ea typeface="ＭＳ 明朝"/>
                        </a:rPr>
                        <a:t>対象者の指導実施率</a:t>
                      </a:r>
                      <a:r>
                        <a:rPr lang="ja-JP" altLang="en-US" sz="1000" b="0" i="0" u="none" strike="noStrike" baseline="0" dirty="0" smtClean="0">
                          <a:solidFill>
                            <a:schemeClr val="tx1"/>
                          </a:solidFill>
                          <a:effectLst/>
                          <a:latin typeface="ＭＳ 明朝"/>
                          <a:ea typeface="ＭＳ 明朝"/>
                        </a:rPr>
                        <a:t> </a:t>
                      </a:r>
                      <a:r>
                        <a:rPr lang="en-US" altLang="ja-JP" sz="1000" b="0" i="0" u="none" strike="noStrike" dirty="0" smtClean="0">
                          <a:solidFill>
                            <a:schemeClr val="tx1"/>
                          </a:solidFill>
                          <a:effectLst/>
                          <a:latin typeface="ＭＳ 明朝"/>
                          <a:ea typeface="ＭＳ 明朝"/>
                        </a:rPr>
                        <a:t>60%</a:t>
                      </a:r>
                      <a:endParaRPr lang="ja-JP"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kumimoji="0" lang="ja-JP" altLang="en-US" sz="1000" kern="0" dirty="0">
                          <a:solidFill>
                            <a:prstClr val="black"/>
                          </a:solidFill>
                          <a:latin typeface="ＭＳ 明朝" panose="02020609040205080304" pitchFamily="17" charset="-128"/>
                          <a:ea typeface="ＭＳ 明朝" panose="02020609040205080304" pitchFamily="17" charset="-128"/>
                        </a:rPr>
                        <a:t>特定保健</a:t>
                      </a:r>
                      <a:r>
                        <a:rPr kumimoji="0" lang="ja-JP" altLang="en-US" sz="1000" kern="0" dirty="0" smtClean="0">
                          <a:solidFill>
                            <a:prstClr val="black"/>
                          </a:solidFill>
                          <a:latin typeface="ＭＳ 明朝" panose="02020609040205080304" pitchFamily="17" charset="-128"/>
                          <a:ea typeface="ＭＳ 明朝" panose="02020609040205080304" pitchFamily="17" charset="-128"/>
                        </a:rPr>
                        <a:t>指導実施率の推移</a:t>
                      </a:r>
                      <a:r>
                        <a:rPr kumimoji="0" lang="ja-JP" altLang="en-US" sz="1000" kern="0" dirty="0">
                          <a:solidFill>
                            <a:prstClr val="black"/>
                          </a:solidFill>
                          <a:latin typeface="ＭＳ 明朝" panose="02020609040205080304" pitchFamily="17" charset="-128"/>
                          <a:ea typeface="ＭＳ 明朝" panose="02020609040205080304" pitchFamily="17" charset="-128"/>
                        </a:rPr>
                        <a:t>を確認します。</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sp>
        <p:nvSpPr>
          <p:cNvPr id="21" name="テキスト ボックス 20"/>
          <p:cNvSpPr txBox="1">
            <a:spLocks noChangeAspect="1"/>
          </p:cNvSpPr>
          <p:nvPr/>
        </p:nvSpPr>
        <p:spPr>
          <a:xfrm>
            <a:off x="369000" y="127000"/>
            <a:ext cx="6120000" cy="1837483"/>
          </a:xfrm>
          <a:prstGeom prst="rect">
            <a:avLst/>
          </a:prstGeom>
          <a:noFill/>
          <a:ln>
            <a:noFill/>
          </a:ln>
        </p:spPr>
        <p:txBody>
          <a:bodyPr wrap="square" lIns="0" rIns="0" rtlCol="0">
            <a:noAutofit/>
          </a:bodyPr>
          <a:lstStyle/>
          <a:p>
            <a:pPr>
              <a:lnSpc>
                <a:spcPct val="125000"/>
              </a:lnSpc>
              <a:defRPr/>
            </a:pPr>
            <a:r>
              <a:rPr kumimoji="0" lang="en-US" altLang="ja-JP" sz="1400" kern="0" dirty="0">
                <a:solidFill>
                  <a:prstClr val="black"/>
                </a:solidFill>
                <a:latin typeface="ＭＳ 明朝" panose="02020609040205080304" pitchFamily="17" charset="-128"/>
                <a:ea typeface="ＭＳ 明朝" panose="02020609040205080304" pitchFamily="17" charset="-128"/>
              </a:rPr>
              <a:t>(2)</a:t>
            </a:r>
            <a:r>
              <a:rPr kumimoji="0" lang="ja-JP" altLang="en-US" sz="1400" kern="0" dirty="0">
                <a:solidFill>
                  <a:prstClr val="black"/>
                </a:solidFill>
                <a:latin typeface="ＭＳ 明朝" panose="02020609040205080304" pitchFamily="17" charset="-128"/>
                <a:ea typeface="ＭＳ 明朝" panose="02020609040205080304" pitchFamily="17" charset="-128"/>
              </a:rPr>
              <a:t>特定保健指導事業</a:t>
            </a:r>
            <a:endParaRPr kumimoji="0" lang="en-US" altLang="ja-JP" sz="14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事業目的</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生活習慣病該当者及び予備群の減少</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事業概要</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特定健康診査の結果から特定保健指導対象者を特定し、生活習慣や検査値が改善されるように、専門職による支援を面接や電話等で行います</a:t>
            </a:r>
            <a:r>
              <a:rPr lang="ja-JP" altLang="en-US" sz="1200" dirty="0">
                <a:solidFill>
                  <a:prstClr val="black"/>
                </a:solidFill>
                <a:latin typeface="ＭＳ 明朝" panose="02020609040205080304" pitchFamily="17" charset="-128"/>
                <a:ea typeface="ＭＳ 明朝" panose="02020609040205080304" pitchFamily="17" charset="-128"/>
              </a:rPr>
              <a:t>。</a:t>
            </a:r>
            <a:endParaRPr lang="en-US" altLang="ja-JP" sz="1200" dirty="0">
              <a:solidFill>
                <a:prstClr val="black"/>
              </a:solidFill>
              <a:latin typeface="ＭＳ 明朝" panose="02020609040205080304" pitchFamily="17" charset="-128"/>
              <a:ea typeface="ＭＳ 明朝" panose="02020609040205080304" pitchFamily="17" charset="-128"/>
            </a:endParaRPr>
          </a:p>
          <a:p>
            <a:pPr marL="85725">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事業内容</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
        <p:nvSpPr>
          <p:cNvPr id="22" name="テキスト ボックス 21"/>
          <p:cNvSpPr txBox="1"/>
          <p:nvPr/>
        </p:nvSpPr>
        <p:spPr>
          <a:xfrm>
            <a:off x="369000" y="4647137"/>
            <a:ext cx="6120000" cy="500927"/>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目標値及び評価方法</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アウトプット･アウトカムを以下の通り設定します。　</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grpSp>
        <p:nvGrpSpPr>
          <p:cNvPr id="33" name="グループ化 32"/>
          <p:cNvGrpSpPr>
            <a:grpSpLocks noChangeAspect="1"/>
          </p:cNvGrpSpPr>
          <p:nvPr/>
        </p:nvGrpSpPr>
        <p:grpSpPr>
          <a:xfrm>
            <a:off x="513356" y="2404995"/>
            <a:ext cx="6096000" cy="1890682"/>
            <a:chOff x="721491" y="3374048"/>
            <a:chExt cx="5797549" cy="1947960"/>
          </a:xfrm>
        </p:grpSpPr>
        <p:sp>
          <p:nvSpPr>
            <p:cNvPr id="34" name="正方形/長方形 33"/>
            <p:cNvSpPr/>
            <p:nvPr/>
          </p:nvSpPr>
          <p:spPr>
            <a:xfrm>
              <a:off x="802897" y="3923643"/>
              <a:ext cx="1006702"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①動機付け支援、</a:t>
              </a:r>
              <a:endParaRPr lang="en-US" altLang="ja-JP" sz="900" dirty="0">
                <a:solidFill>
                  <a:schemeClr val="tx1"/>
                </a:solidFill>
                <a:latin typeface="ＭＳ 明朝" panose="02020609040205080304" pitchFamily="17" charset="-128"/>
                <a:ea typeface="ＭＳ 明朝" panose="02020609040205080304" pitchFamily="17" charset="-128"/>
              </a:endParaRPr>
            </a:p>
            <a:p>
              <a:pPr algn="ctr"/>
              <a:r>
                <a:rPr lang="ja-JP" altLang="en-US" sz="900" dirty="0">
                  <a:solidFill>
                    <a:schemeClr val="tx1"/>
                  </a:solidFill>
                  <a:latin typeface="ＭＳ 明朝" panose="02020609040205080304" pitchFamily="17" charset="-128"/>
                  <a:ea typeface="ＭＳ 明朝" panose="02020609040205080304" pitchFamily="17" charset="-128"/>
                </a:rPr>
                <a:t>積極的支援</a:t>
              </a:r>
              <a:r>
                <a:rPr lang="ja-JP" altLang="en-US" sz="900" dirty="0" smtClean="0">
                  <a:solidFill>
                    <a:schemeClr val="tx1"/>
                  </a:solidFill>
                  <a:latin typeface="ＭＳ 明朝" panose="02020609040205080304" pitchFamily="17" charset="-128"/>
                  <a:ea typeface="ＭＳ 明朝" panose="02020609040205080304" pitchFamily="17" charset="-128"/>
                </a:rPr>
                <a:t>対象者の</a:t>
              </a:r>
              <a:r>
                <a:rPr lang="ja-JP" altLang="en-US" sz="900" dirty="0">
                  <a:solidFill>
                    <a:schemeClr val="tx1"/>
                  </a:solidFill>
                  <a:latin typeface="ＭＳ 明朝" panose="02020609040205080304" pitchFamily="17" charset="-128"/>
                  <a:ea typeface="ＭＳ 明朝" panose="02020609040205080304" pitchFamily="17" charset="-128"/>
                </a:rPr>
                <a:t>特定</a:t>
              </a:r>
            </a:p>
          </p:txBody>
        </p:sp>
        <p:sp>
          <p:nvSpPr>
            <p:cNvPr id="35" name="正方形/長方形 34"/>
            <p:cNvSpPr/>
            <p:nvPr/>
          </p:nvSpPr>
          <p:spPr>
            <a:xfrm>
              <a:off x="5172561" y="3943196"/>
              <a:ext cx="1072066"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④</a:t>
              </a:r>
              <a:r>
                <a:rPr lang="ja-JP" altLang="en-US" sz="900" dirty="0" smtClean="0">
                  <a:solidFill>
                    <a:schemeClr val="tx1"/>
                  </a:solidFill>
                  <a:latin typeface="ＭＳ 明朝" panose="02020609040205080304" pitchFamily="17" charset="-128"/>
                  <a:ea typeface="ＭＳ 明朝" panose="02020609040205080304" pitchFamily="17" charset="-128"/>
                </a:rPr>
                <a:t>生活</a:t>
              </a:r>
              <a:r>
                <a:rPr lang="ja-JP" altLang="en-US" sz="900" dirty="0">
                  <a:solidFill>
                    <a:schemeClr val="tx1"/>
                  </a:solidFill>
                  <a:latin typeface="ＭＳ 明朝" panose="02020609040205080304" pitchFamily="17" charset="-128"/>
                  <a:ea typeface="ＭＳ 明朝" panose="02020609040205080304" pitchFamily="17" charset="-128"/>
                </a:rPr>
                <a:t>習慣、検査値の状況を確認</a:t>
              </a:r>
            </a:p>
          </p:txBody>
        </p:sp>
        <p:sp>
          <p:nvSpPr>
            <p:cNvPr id="36" name="右矢印 35"/>
            <p:cNvSpPr/>
            <p:nvPr/>
          </p:nvSpPr>
          <p:spPr>
            <a:xfrm>
              <a:off x="1865481" y="4265644"/>
              <a:ext cx="288032" cy="360000"/>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37" name="正方形/長方形 36"/>
            <p:cNvSpPr/>
            <p:nvPr/>
          </p:nvSpPr>
          <p:spPr>
            <a:xfrm>
              <a:off x="3679606" y="3936480"/>
              <a:ext cx="1085126"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smtClean="0">
                  <a:solidFill>
                    <a:schemeClr val="tx1"/>
                  </a:solidFill>
                  <a:latin typeface="ＭＳ 明朝" panose="02020609040205080304" pitchFamily="17" charset="-128"/>
                  <a:ea typeface="ＭＳ 明朝" panose="02020609040205080304" pitchFamily="17" charset="-128"/>
                </a:rPr>
                <a:t>③特定</a:t>
              </a:r>
              <a:r>
                <a:rPr lang="ja-JP" altLang="en-US" sz="900" dirty="0">
                  <a:solidFill>
                    <a:schemeClr val="tx1"/>
                  </a:solidFill>
                  <a:latin typeface="ＭＳ 明朝" panose="02020609040205080304" pitchFamily="17" charset="-128"/>
                  <a:ea typeface="ＭＳ 明朝" panose="02020609040205080304" pitchFamily="17" charset="-128"/>
                </a:rPr>
                <a:t>保健指導</a:t>
              </a:r>
              <a:endParaRPr lang="en-US" altLang="ja-JP" sz="900" dirty="0">
                <a:solidFill>
                  <a:schemeClr val="tx1"/>
                </a:solidFill>
                <a:latin typeface="ＭＳ 明朝" panose="02020609040205080304" pitchFamily="17" charset="-128"/>
                <a:ea typeface="ＭＳ 明朝" panose="02020609040205080304" pitchFamily="17" charset="-128"/>
              </a:endParaRPr>
            </a:p>
            <a:p>
              <a:pPr algn="ctr"/>
              <a:r>
                <a:rPr lang="ja-JP" altLang="en-US" sz="900" dirty="0">
                  <a:solidFill>
                    <a:schemeClr val="tx1"/>
                  </a:solidFill>
                  <a:latin typeface="ＭＳ 明朝" panose="02020609040205080304" pitchFamily="17" charset="-128"/>
                  <a:ea typeface="ＭＳ 明朝" panose="02020609040205080304" pitchFamily="17" charset="-128"/>
                </a:rPr>
                <a:t>の実施</a:t>
              </a:r>
            </a:p>
          </p:txBody>
        </p:sp>
        <p:sp>
          <p:nvSpPr>
            <p:cNvPr id="38" name="右矢印 37"/>
            <p:cNvSpPr/>
            <p:nvPr/>
          </p:nvSpPr>
          <p:spPr>
            <a:xfrm>
              <a:off x="4856577" y="4275320"/>
              <a:ext cx="288032" cy="360000"/>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39" name="正方形/長方形 38"/>
            <p:cNvSpPr/>
            <p:nvPr/>
          </p:nvSpPr>
          <p:spPr>
            <a:xfrm>
              <a:off x="721491" y="3569280"/>
              <a:ext cx="5797549" cy="17527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lang="ja-JP" altLang="en-US" sz="900" dirty="0">
                <a:solidFill>
                  <a:schemeClr val="tx1"/>
                </a:solidFill>
                <a:latin typeface="ＭＳ 明朝" panose="02020609040205080304" pitchFamily="17" charset="-128"/>
                <a:ea typeface="ＭＳ 明朝" panose="02020609040205080304" pitchFamily="17" charset="-128"/>
              </a:endParaRPr>
            </a:p>
          </p:txBody>
        </p:sp>
        <p:sp>
          <p:nvSpPr>
            <p:cNvPr id="40" name="テキスト プレースホルダー 5"/>
            <p:cNvSpPr txBox="1">
              <a:spLocks/>
            </p:cNvSpPr>
            <p:nvPr/>
          </p:nvSpPr>
          <p:spPr>
            <a:xfrm>
              <a:off x="750857" y="3374048"/>
              <a:ext cx="2102224" cy="432643"/>
            </a:xfrm>
            <a:prstGeom prst="rect">
              <a:avLst/>
            </a:prstGeom>
            <a:solidFill>
              <a:schemeClr val="bg1"/>
            </a:solidFill>
            <a:ln>
              <a:solidFill>
                <a:schemeClr val="tx1"/>
              </a:solidFill>
            </a:ln>
          </p:spPr>
          <p:txBody>
            <a:bodyPr anchor="ctr"/>
            <a:lstStyle>
              <a:lvl1pPr marL="342900" indent="-34290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1pPr>
              <a:lvl2pPr marL="742950" indent="-28575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2pPr>
              <a:lvl3pPr marL="1143000" indent="-228600" algn="l" defTabSz="914400" rtl="0" eaLnBrk="1" latinLnBrk="0" hangingPunct="1">
                <a:spcBef>
                  <a:spcPct val="20000"/>
                </a:spcBef>
                <a:buFont typeface="Arial" pitchFamily="34" charset="0"/>
                <a:buChar char="•"/>
                <a:defRPr kumimoji="1" sz="1600" kern="1200">
                  <a:solidFill>
                    <a:schemeClr val="tx1"/>
                  </a:solidFill>
                  <a:latin typeface="HGP創英角ｺﾞｼｯｸUB" panose="020B0900000000000000" pitchFamily="50" charset="-128"/>
                  <a:ea typeface="HGP創英角ｺﾞｼｯｸUB" panose="020B0900000000000000" pitchFamily="50" charset="-128"/>
                  <a:cs typeface="+mn-cs"/>
                </a:defRPr>
              </a:lvl3pPr>
              <a:lvl4pPr marL="1600200" indent="-228600" algn="l" defTabSz="914400" rtl="0" eaLnBrk="1" latinLnBrk="0" hangingPunct="1">
                <a:spcBef>
                  <a:spcPct val="20000"/>
                </a:spcBef>
                <a:buFont typeface="Arial" pitchFamily="34" charset="0"/>
                <a:buChar char="–"/>
                <a:defRPr kumimoji="1" sz="1400" kern="1200">
                  <a:solidFill>
                    <a:schemeClr val="tx1"/>
                  </a:solidFill>
                  <a:latin typeface="HGP創英角ｺﾞｼｯｸUB" panose="020B0900000000000000" pitchFamily="50" charset="-128"/>
                  <a:ea typeface="HGP創英角ｺﾞｼｯｸUB" panose="020B0900000000000000" pitchFamily="50" charset="-128"/>
                  <a:cs typeface="+mn-cs"/>
                </a:defRPr>
              </a:lvl4pPr>
              <a:lvl5pPr marL="2057400" indent="-228600" algn="l" defTabSz="914400" rtl="0" eaLnBrk="1" latinLnBrk="0" hangingPunct="1">
                <a:spcBef>
                  <a:spcPct val="20000"/>
                </a:spcBef>
                <a:buFont typeface="Arial" pitchFamily="34" charset="0"/>
                <a:buChar char="»"/>
                <a:defRPr kumimoji="1" sz="1200" kern="1200">
                  <a:solidFill>
                    <a:schemeClr val="tx1"/>
                  </a:solidFill>
                  <a:latin typeface="HGP創英角ｺﾞｼｯｸUB" panose="020B0900000000000000" pitchFamily="50" charset="-128"/>
                  <a:ea typeface="HGP創英角ｺﾞｼｯｸUB" panose="020B0900000000000000" pitchFamily="50" charset="-128"/>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特定保健指導事業の流れ</a:t>
              </a:r>
            </a:p>
          </p:txBody>
        </p:sp>
      </p:grpSp>
      <p:sp>
        <p:nvSpPr>
          <p:cNvPr id="14" name="正方形/長方形 13"/>
          <p:cNvSpPr/>
          <p:nvPr/>
        </p:nvSpPr>
        <p:spPr>
          <a:xfrm>
            <a:off x="2047892" y="2955835"/>
            <a:ext cx="1064410" cy="101330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smtClean="0">
                <a:solidFill>
                  <a:schemeClr val="tx1"/>
                </a:solidFill>
                <a:latin typeface="ＭＳ 明朝" panose="02020609040205080304" pitchFamily="17" charset="-128"/>
                <a:ea typeface="ＭＳ 明朝" panose="02020609040205080304" pitchFamily="17" charset="-128"/>
              </a:rPr>
              <a:t>②対象者へ通知</a:t>
            </a:r>
            <a:endParaRPr lang="en-US" altLang="ja-JP" sz="900" dirty="0">
              <a:solidFill>
                <a:schemeClr val="tx1"/>
              </a:solidFill>
              <a:latin typeface="ＭＳ 明朝" panose="02020609040205080304" pitchFamily="17" charset="-128"/>
              <a:ea typeface="ＭＳ 明朝" panose="02020609040205080304" pitchFamily="17" charset="-128"/>
            </a:endParaRPr>
          </a:p>
        </p:txBody>
      </p:sp>
      <p:sp>
        <p:nvSpPr>
          <p:cNvPr id="27" name="右矢印 26"/>
          <p:cNvSpPr/>
          <p:nvPr/>
        </p:nvSpPr>
        <p:spPr>
          <a:xfrm>
            <a:off x="3203375" y="3287778"/>
            <a:ext cx="302860" cy="349415"/>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2150415679"/>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57</a:t>
            </a:fld>
            <a:endParaRPr kumimoji="1" lang="ja-JP" altLang="en-US" dirty="0">
              <a:latin typeface="ＭＳ 明朝"/>
              <a:ea typeface="ＭＳ 明朝"/>
            </a:endParaRPr>
          </a:p>
        </p:txBody>
      </p:sp>
      <p:graphicFrame>
        <p:nvGraphicFramePr>
          <p:cNvPr id="49" name="表 48"/>
          <p:cNvGraphicFramePr>
            <a:graphicFrameLocks noGrp="1" noChangeAspect="1"/>
          </p:cNvGraphicFramePr>
          <p:nvPr>
            <p:extLst>
              <p:ext uri="{D42A27DB-BD31-4B8C-83A1-F6EECF244321}">
                <p14:modId xmlns:p14="http://schemas.microsoft.com/office/powerpoint/2010/main" val="3251189580"/>
              </p:ext>
            </p:extLst>
          </p:nvPr>
        </p:nvGraphicFramePr>
        <p:xfrm>
          <a:off x="381000" y="948908"/>
          <a:ext cx="6096003" cy="7236734"/>
        </p:xfrm>
        <a:graphic>
          <a:graphicData uri="http://schemas.openxmlformats.org/drawingml/2006/table">
            <a:tbl>
              <a:tblPr firstRow="1" bandRow="1"/>
              <a:tblGrid>
                <a:gridCol w="725449">
                  <a:extLst>
                    <a:ext uri="{9D8B030D-6E8A-4147-A177-3AD203B41FA5}">
                      <a16:colId xmlns="" xmlns:a16="http://schemas.microsoft.com/office/drawing/2014/main" val="20000"/>
                    </a:ext>
                  </a:extLst>
                </a:gridCol>
                <a:gridCol w="725449">
                  <a:extLst>
                    <a:ext uri="{9D8B030D-6E8A-4147-A177-3AD203B41FA5}">
                      <a16:colId xmlns="" xmlns:a16="http://schemas.microsoft.com/office/drawing/2014/main" val="20001"/>
                    </a:ext>
                  </a:extLst>
                </a:gridCol>
                <a:gridCol w="725449">
                  <a:extLst>
                    <a:ext uri="{9D8B030D-6E8A-4147-A177-3AD203B41FA5}">
                      <a16:colId xmlns="" xmlns:a16="http://schemas.microsoft.com/office/drawing/2014/main" val="20002"/>
                    </a:ext>
                  </a:extLst>
                </a:gridCol>
                <a:gridCol w="326638">
                  <a:extLst>
                    <a:ext uri="{9D8B030D-6E8A-4147-A177-3AD203B41FA5}">
                      <a16:colId xmlns="" xmlns:a16="http://schemas.microsoft.com/office/drawing/2014/main" val="20003"/>
                    </a:ext>
                  </a:extLst>
                </a:gridCol>
                <a:gridCol w="326638">
                  <a:extLst>
                    <a:ext uri="{9D8B030D-6E8A-4147-A177-3AD203B41FA5}">
                      <a16:colId xmlns="" xmlns:a16="http://schemas.microsoft.com/office/drawing/2014/main" val="20004"/>
                    </a:ext>
                  </a:extLst>
                </a:gridCol>
                <a:gridCol w="326638">
                  <a:extLst>
                    <a:ext uri="{9D8B030D-6E8A-4147-A177-3AD203B41FA5}">
                      <a16:colId xmlns="" xmlns:a16="http://schemas.microsoft.com/office/drawing/2014/main" val="20005"/>
                    </a:ext>
                  </a:extLst>
                </a:gridCol>
                <a:gridCol w="326638">
                  <a:extLst>
                    <a:ext uri="{9D8B030D-6E8A-4147-A177-3AD203B41FA5}">
                      <a16:colId xmlns="" xmlns:a16="http://schemas.microsoft.com/office/drawing/2014/main" val="20006"/>
                    </a:ext>
                  </a:extLst>
                </a:gridCol>
                <a:gridCol w="326638">
                  <a:extLst>
                    <a:ext uri="{9D8B030D-6E8A-4147-A177-3AD203B41FA5}">
                      <a16:colId xmlns="" xmlns:a16="http://schemas.microsoft.com/office/drawing/2014/main" val="20007"/>
                    </a:ext>
                  </a:extLst>
                </a:gridCol>
                <a:gridCol w="326638">
                  <a:extLst>
                    <a:ext uri="{9D8B030D-6E8A-4147-A177-3AD203B41FA5}">
                      <a16:colId xmlns="" xmlns:a16="http://schemas.microsoft.com/office/drawing/2014/main" val="20008"/>
                    </a:ext>
                  </a:extLst>
                </a:gridCol>
                <a:gridCol w="326638">
                  <a:extLst>
                    <a:ext uri="{9D8B030D-6E8A-4147-A177-3AD203B41FA5}">
                      <a16:colId xmlns="" xmlns:a16="http://schemas.microsoft.com/office/drawing/2014/main" val="20009"/>
                    </a:ext>
                  </a:extLst>
                </a:gridCol>
                <a:gridCol w="326638">
                  <a:extLst>
                    <a:ext uri="{9D8B030D-6E8A-4147-A177-3AD203B41FA5}">
                      <a16:colId xmlns="" xmlns:a16="http://schemas.microsoft.com/office/drawing/2014/main" val="20010"/>
                    </a:ext>
                  </a:extLst>
                </a:gridCol>
                <a:gridCol w="326638">
                  <a:extLst>
                    <a:ext uri="{9D8B030D-6E8A-4147-A177-3AD203B41FA5}">
                      <a16:colId xmlns="" xmlns:a16="http://schemas.microsoft.com/office/drawing/2014/main" val="20011"/>
                    </a:ext>
                  </a:extLst>
                </a:gridCol>
                <a:gridCol w="326638">
                  <a:extLst>
                    <a:ext uri="{9D8B030D-6E8A-4147-A177-3AD203B41FA5}">
                      <a16:colId xmlns="" xmlns:a16="http://schemas.microsoft.com/office/drawing/2014/main" val="20012"/>
                    </a:ext>
                  </a:extLst>
                </a:gridCol>
                <a:gridCol w="326638">
                  <a:extLst>
                    <a:ext uri="{9D8B030D-6E8A-4147-A177-3AD203B41FA5}">
                      <a16:colId xmlns="" xmlns:a16="http://schemas.microsoft.com/office/drawing/2014/main" val="20013"/>
                    </a:ext>
                  </a:extLst>
                </a:gridCol>
                <a:gridCol w="326638">
                  <a:extLst>
                    <a:ext uri="{9D8B030D-6E8A-4147-A177-3AD203B41FA5}">
                      <a16:colId xmlns="" xmlns:a16="http://schemas.microsoft.com/office/drawing/2014/main" val="20014"/>
                    </a:ext>
                  </a:extLst>
                </a:gridCol>
              </a:tblGrid>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30</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13"/>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4"/>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5"/>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6"/>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7"/>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2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2"/>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3"/>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4"/>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3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6"/>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7"/>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40"/>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 xmlns:a16="http://schemas.microsoft.com/office/drawing/2014/main" val="10041"/>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0"/>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3"/>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4"/>
                  </a:ext>
                </a:extLst>
              </a:tr>
              <a:tr h="142486">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6"/>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7"/>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9"/>
                  </a:ext>
                </a:extLst>
              </a:tr>
              <a:tr h="159508">
                <a:tc vMerge="1">
                  <a:txBody>
                    <a:bodyPr/>
                    <a:lstStyle/>
                    <a:p>
                      <a:endParaRPr kumimoji="1" lang="ja-JP" altLang="en-US" sz="200" dirty="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0"/>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A(</a:t>
                      </a:r>
                      <a:r>
                        <a:rPr kumimoji="1" lang="ja-JP" altLang="en-US" sz="600" b="0">
                          <a:solidFill>
                            <a:schemeClr val="tx1"/>
                          </a:solidFill>
                          <a:latin typeface="ＭＳ 明朝"/>
                          <a:ea typeface="ＭＳ 明朝"/>
                        </a:rPr>
                        <a:t>改善</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4"/>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P(</a:t>
                      </a:r>
                      <a:r>
                        <a:rPr kumimoji="1" lang="ja-JP" altLang="en-US" sz="600" b="0">
                          <a:solidFill>
                            <a:schemeClr val="tx1"/>
                          </a:solidFill>
                          <a:latin typeface="ＭＳ 明朝"/>
                          <a:ea typeface="ＭＳ 明朝"/>
                        </a:rPr>
                        <a:t>計画</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5"/>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16"/>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7"/>
                  </a:ext>
                </a:extLst>
              </a:tr>
              <a:tr h="159508">
                <a:tc vMerge="1">
                  <a:txBody>
                    <a:bodyPr/>
                    <a:lstStyle/>
                    <a:p>
                      <a:endParaRPr kumimoji="1" lang="ja-JP" altLang="en-US" sz="200" dirty="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2"/>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36</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23"/>
                  </a:ext>
                </a:extLst>
              </a:tr>
            </a:tbl>
          </a:graphicData>
        </a:graphic>
      </p:graphicFrame>
      <p:sp>
        <p:nvSpPr>
          <p:cNvPr id="50" name="左右矢印 49"/>
          <p:cNvSpPr/>
          <p:nvPr/>
        </p:nvSpPr>
        <p:spPr>
          <a:xfrm>
            <a:off x="4131374" y="1114232"/>
            <a:ext cx="392539" cy="124693"/>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51" name="左右矢印 50"/>
          <p:cNvSpPr/>
          <p:nvPr/>
        </p:nvSpPr>
        <p:spPr>
          <a:xfrm>
            <a:off x="4523912" y="1281995"/>
            <a:ext cx="1945467" cy="148280"/>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54" name="左右矢印 53"/>
          <p:cNvSpPr/>
          <p:nvPr/>
        </p:nvSpPr>
        <p:spPr>
          <a:xfrm>
            <a:off x="4833156" y="1952266"/>
            <a:ext cx="684076" cy="171462"/>
          </a:xfrm>
          <a:prstGeom prst="leftRightArrow">
            <a:avLst/>
          </a:prstGeom>
          <a:solidFill>
            <a:schemeClr val="tx2">
              <a:lumMod val="40000"/>
              <a:lumOff val="6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grpSp>
        <p:nvGrpSpPr>
          <p:cNvPr id="55" name="グループ化 54"/>
          <p:cNvGrpSpPr>
            <a:grpSpLocks noChangeAspect="1"/>
          </p:cNvGrpSpPr>
          <p:nvPr/>
        </p:nvGrpSpPr>
        <p:grpSpPr>
          <a:xfrm>
            <a:off x="381000" y="8290777"/>
            <a:ext cx="6096000" cy="454677"/>
            <a:chOff x="657225" y="6148807"/>
            <a:chExt cx="4274660" cy="420390"/>
          </a:xfrm>
        </p:grpSpPr>
        <p:sp>
          <p:nvSpPr>
            <p:cNvPr id="56" name="正方形/長方形 55"/>
            <p:cNvSpPr/>
            <p:nvPr/>
          </p:nvSpPr>
          <p:spPr>
            <a:xfrm>
              <a:off x="3562334" y="6359002"/>
              <a:ext cx="539527" cy="180020"/>
            </a:xfrm>
            <a:prstGeom prst="rect">
              <a:avLst/>
            </a:prstGeom>
            <a:solidFill>
              <a:srgbClr val="FFFF9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57" name="正方形/長方形 56"/>
            <p:cNvSpPr/>
            <p:nvPr/>
          </p:nvSpPr>
          <p:spPr>
            <a:xfrm>
              <a:off x="2112204" y="6359002"/>
              <a:ext cx="539527" cy="180020"/>
            </a:xfrm>
            <a:prstGeom prst="rect">
              <a:avLst/>
            </a:prstGeom>
            <a:solidFill>
              <a:srgbClr val="FF66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58" name="正方形/長方形 57"/>
            <p:cNvSpPr/>
            <p:nvPr/>
          </p:nvSpPr>
          <p:spPr>
            <a:xfrm>
              <a:off x="657225" y="6359002"/>
              <a:ext cx="539527" cy="167544"/>
            </a:xfrm>
            <a:prstGeom prst="rect">
              <a:avLst/>
            </a:prstGeom>
            <a:solidFill>
              <a:srgbClr val="7030A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59" name="正方形/長方形 58"/>
            <p:cNvSpPr/>
            <p:nvPr/>
          </p:nvSpPr>
          <p:spPr>
            <a:xfrm>
              <a:off x="657225" y="6148807"/>
              <a:ext cx="539527" cy="180020"/>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0" name="正方形/長方形 59"/>
            <p:cNvSpPr/>
            <p:nvPr/>
          </p:nvSpPr>
          <p:spPr>
            <a:xfrm>
              <a:off x="2112205" y="6148807"/>
              <a:ext cx="539527" cy="180020"/>
            </a:xfrm>
            <a:prstGeom prst="rect">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1" name="正方形/長方形 60"/>
            <p:cNvSpPr/>
            <p:nvPr/>
          </p:nvSpPr>
          <p:spPr>
            <a:xfrm>
              <a:off x="3562334" y="6148807"/>
              <a:ext cx="539527" cy="180020"/>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2" name="テキスト ボックス 61"/>
            <p:cNvSpPr txBox="1"/>
            <p:nvPr/>
          </p:nvSpPr>
          <p:spPr>
            <a:xfrm>
              <a:off x="1274199"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30</a:t>
              </a:r>
              <a:r>
                <a:rPr lang="ja-JP" altLang="en-US" sz="800" dirty="0">
                  <a:solidFill>
                    <a:prstClr val="black"/>
                  </a:solidFill>
                  <a:latin typeface="ＭＳ 明朝" panose="02020609040205080304" pitchFamily="17" charset="-128"/>
                  <a:ea typeface="ＭＳ 明朝" panose="02020609040205080304" pitchFamily="17" charset="-128"/>
                </a:rPr>
                <a:t>年度事業</a:t>
              </a:r>
              <a:r>
                <a:rPr lang="en-US" altLang="ja-JP" sz="800" dirty="0">
                  <a:solidFill>
                    <a:prstClr val="black"/>
                  </a:solidFill>
                  <a:latin typeface="ＭＳ 明朝" panose="02020609040205080304" pitchFamily="17" charset="-128"/>
                  <a:ea typeface="ＭＳ 明朝" panose="02020609040205080304" pitchFamily="17" charset="-128"/>
                </a:rPr>
                <a:t>	</a:t>
              </a:r>
            </a:p>
          </p:txBody>
        </p:sp>
        <p:sp>
          <p:nvSpPr>
            <p:cNvPr id="63" name="テキスト ボックス 62"/>
            <p:cNvSpPr txBox="1"/>
            <p:nvPr/>
          </p:nvSpPr>
          <p:spPr>
            <a:xfrm>
              <a:off x="1274199"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33</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64" name="テキスト ボックス 63"/>
            <p:cNvSpPr txBox="1"/>
            <p:nvPr/>
          </p:nvSpPr>
          <p:spPr>
            <a:xfrm>
              <a:off x="2718203"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31</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65" name="テキスト ボックス 64"/>
            <p:cNvSpPr txBox="1"/>
            <p:nvPr/>
          </p:nvSpPr>
          <p:spPr>
            <a:xfrm>
              <a:off x="2718203"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34</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66" name="テキスト ボックス 65"/>
            <p:cNvSpPr txBox="1"/>
            <p:nvPr/>
          </p:nvSpPr>
          <p:spPr>
            <a:xfrm>
              <a:off x="4185084"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32</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67" name="テキスト ボックス 66"/>
            <p:cNvSpPr txBox="1"/>
            <p:nvPr/>
          </p:nvSpPr>
          <p:spPr>
            <a:xfrm>
              <a:off x="4185084"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35</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grpSp>
      <p:sp>
        <p:nvSpPr>
          <p:cNvPr id="68" name="テキスト ボックス 67"/>
          <p:cNvSpPr txBox="1">
            <a:spLocks noChangeAspect="1"/>
          </p:cNvSpPr>
          <p:nvPr/>
        </p:nvSpPr>
        <p:spPr>
          <a:xfrm>
            <a:off x="369000" y="190500"/>
            <a:ext cx="6120000" cy="504056"/>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実施スケジュール</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平成</a:t>
            </a:r>
            <a:r>
              <a:rPr kumimoji="0" lang="en-US" altLang="ja-JP" sz="1200" kern="0" dirty="0">
                <a:solidFill>
                  <a:prstClr val="black"/>
                </a:solidFill>
                <a:latin typeface="ＭＳ 明朝" panose="02020609040205080304" pitchFamily="17" charset="-128"/>
                <a:ea typeface="ＭＳ 明朝" panose="02020609040205080304" pitchFamily="17" charset="-128"/>
              </a:rPr>
              <a:t>30</a:t>
            </a:r>
            <a:r>
              <a:rPr kumimoji="0" lang="ja-JP" altLang="en-US" sz="1200" kern="0" dirty="0">
                <a:solidFill>
                  <a:prstClr val="black"/>
                </a:solidFill>
                <a:latin typeface="ＭＳ 明朝" panose="02020609040205080304" pitchFamily="17" charset="-128"/>
                <a:ea typeface="ＭＳ 明朝" panose="02020609040205080304" pitchFamily="17" charset="-128"/>
              </a:rPr>
              <a:t>年度～平成</a:t>
            </a:r>
            <a:r>
              <a:rPr kumimoji="0" lang="en-US" altLang="ja-JP" sz="1200" kern="0" dirty="0">
                <a:solidFill>
                  <a:prstClr val="black"/>
                </a:solidFill>
                <a:latin typeface="ＭＳ 明朝" panose="02020609040205080304" pitchFamily="17" charset="-128"/>
                <a:ea typeface="ＭＳ 明朝" panose="02020609040205080304" pitchFamily="17" charset="-128"/>
              </a:rPr>
              <a:t>35</a:t>
            </a:r>
            <a:r>
              <a:rPr kumimoji="0" lang="ja-JP" altLang="en-US" sz="1200" kern="0" dirty="0">
                <a:solidFill>
                  <a:prstClr val="black"/>
                </a:solidFill>
                <a:latin typeface="ＭＳ 明朝" panose="02020609040205080304" pitchFamily="17" charset="-128"/>
                <a:ea typeface="ＭＳ 明朝" panose="02020609040205080304" pitchFamily="17" charset="-128"/>
              </a:rPr>
              <a:t>年度に実施することとする。</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
        <p:nvSpPr>
          <p:cNvPr id="104" name="左右矢印 103"/>
          <p:cNvSpPr/>
          <p:nvPr/>
        </p:nvSpPr>
        <p:spPr>
          <a:xfrm>
            <a:off x="4131374" y="2330250"/>
            <a:ext cx="392538" cy="125019"/>
          </a:xfrm>
          <a:prstGeom prst="leftRightArrow">
            <a:avLst/>
          </a:prstGeom>
          <a:solidFill>
            <a:schemeClr val="tx2">
              <a:lumMod val="40000"/>
              <a:lumOff val="6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05" name="左右矢印 104"/>
          <p:cNvSpPr/>
          <p:nvPr/>
        </p:nvSpPr>
        <p:spPr>
          <a:xfrm>
            <a:off x="4523912" y="2487906"/>
            <a:ext cx="1945468" cy="139207"/>
          </a:xfrm>
          <a:prstGeom prst="leftRightArrow">
            <a:avLst/>
          </a:prstGeom>
          <a:solidFill>
            <a:schemeClr val="tx2">
              <a:lumMod val="40000"/>
              <a:lumOff val="6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06" name="左右矢印 105"/>
          <p:cNvSpPr/>
          <p:nvPr/>
        </p:nvSpPr>
        <p:spPr>
          <a:xfrm>
            <a:off x="3529460" y="2808413"/>
            <a:ext cx="323154"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07" name="左右矢印 106"/>
          <p:cNvSpPr/>
          <p:nvPr/>
        </p:nvSpPr>
        <p:spPr>
          <a:xfrm>
            <a:off x="3529460" y="2980414"/>
            <a:ext cx="323154"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08" name="左右矢印 107"/>
          <p:cNvSpPr/>
          <p:nvPr/>
        </p:nvSpPr>
        <p:spPr>
          <a:xfrm>
            <a:off x="4852040" y="3160790"/>
            <a:ext cx="665192" cy="160818"/>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09" name="左右矢印 108"/>
          <p:cNvSpPr/>
          <p:nvPr/>
        </p:nvSpPr>
        <p:spPr>
          <a:xfrm>
            <a:off x="4174189" y="3533270"/>
            <a:ext cx="349723" cy="157656"/>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10" name="左右矢印 109"/>
          <p:cNvSpPr/>
          <p:nvPr/>
        </p:nvSpPr>
        <p:spPr>
          <a:xfrm>
            <a:off x="4523912" y="3705912"/>
            <a:ext cx="1945468" cy="137607"/>
          </a:xfrm>
          <a:prstGeom prst="leftRightArrow">
            <a:avLst/>
          </a:prstGeom>
          <a:solidFill>
            <a:schemeClr val="accent2">
              <a:lumMod val="20000"/>
              <a:lumOff val="8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11" name="左右矢印 110"/>
          <p:cNvSpPr/>
          <p:nvPr/>
        </p:nvSpPr>
        <p:spPr>
          <a:xfrm>
            <a:off x="3529460" y="4011687"/>
            <a:ext cx="323154" cy="130895"/>
          </a:xfrm>
          <a:prstGeom prst="leftRightArrow">
            <a:avLst/>
          </a:prstGeom>
          <a:solidFill>
            <a:schemeClr val="accent1">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2" name="左右矢印 111"/>
          <p:cNvSpPr/>
          <p:nvPr/>
        </p:nvSpPr>
        <p:spPr>
          <a:xfrm>
            <a:off x="3529460" y="4198661"/>
            <a:ext cx="323154" cy="130895"/>
          </a:xfrm>
          <a:prstGeom prst="leftRightArrow">
            <a:avLst/>
          </a:prstGeom>
          <a:solidFill>
            <a:schemeClr val="accent1">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3" name="左右矢印 112"/>
          <p:cNvSpPr/>
          <p:nvPr/>
        </p:nvSpPr>
        <p:spPr>
          <a:xfrm>
            <a:off x="4831453" y="4369582"/>
            <a:ext cx="665192" cy="155893"/>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4" name="左右矢印 113"/>
          <p:cNvSpPr/>
          <p:nvPr/>
        </p:nvSpPr>
        <p:spPr>
          <a:xfrm>
            <a:off x="4180236" y="4754174"/>
            <a:ext cx="343675" cy="115459"/>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15" name="左右矢印 114"/>
          <p:cNvSpPr/>
          <p:nvPr/>
        </p:nvSpPr>
        <p:spPr>
          <a:xfrm>
            <a:off x="4523912" y="4902270"/>
            <a:ext cx="1945468" cy="138177"/>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16" name="左右矢印 115"/>
          <p:cNvSpPr/>
          <p:nvPr/>
        </p:nvSpPr>
        <p:spPr>
          <a:xfrm>
            <a:off x="3529460" y="5232899"/>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7" name="左右矢印 116"/>
          <p:cNvSpPr/>
          <p:nvPr/>
        </p:nvSpPr>
        <p:spPr>
          <a:xfrm>
            <a:off x="3529460" y="5393675"/>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8" name="左右矢印 117"/>
          <p:cNvSpPr/>
          <p:nvPr/>
        </p:nvSpPr>
        <p:spPr>
          <a:xfrm>
            <a:off x="4833156" y="5565039"/>
            <a:ext cx="663183" cy="169839"/>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9" name="左右矢印 118"/>
          <p:cNvSpPr/>
          <p:nvPr/>
        </p:nvSpPr>
        <p:spPr>
          <a:xfrm>
            <a:off x="4174189" y="5947490"/>
            <a:ext cx="349724" cy="135717"/>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20" name="左右矢印 119"/>
          <p:cNvSpPr/>
          <p:nvPr/>
        </p:nvSpPr>
        <p:spPr>
          <a:xfrm>
            <a:off x="4523912" y="6105146"/>
            <a:ext cx="1945468" cy="148280"/>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21" name="左右矢印 120"/>
          <p:cNvSpPr/>
          <p:nvPr/>
        </p:nvSpPr>
        <p:spPr>
          <a:xfrm>
            <a:off x="3529460" y="6441247"/>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2" name="左右矢印 121"/>
          <p:cNvSpPr/>
          <p:nvPr/>
        </p:nvSpPr>
        <p:spPr>
          <a:xfrm>
            <a:off x="3542375" y="6588118"/>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3" name="左右矢印 122"/>
          <p:cNvSpPr/>
          <p:nvPr/>
        </p:nvSpPr>
        <p:spPr>
          <a:xfrm>
            <a:off x="4852040" y="6775458"/>
            <a:ext cx="644299" cy="161790"/>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4" name="左右矢印 123"/>
          <p:cNvSpPr/>
          <p:nvPr/>
        </p:nvSpPr>
        <p:spPr>
          <a:xfrm>
            <a:off x="4187305" y="7158212"/>
            <a:ext cx="336607" cy="155829"/>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25" name="左右矢印 124"/>
          <p:cNvSpPr/>
          <p:nvPr/>
        </p:nvSpPr>
        <p:spPr>
          <a:xfrm>
            <a:off x="4523912" y="7314042"/>
            <a:ext cx="1945468" cy="148280"/>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26" name="左右矢印 125"/>
          <p:cNvSpPr/>
          <p:nvPr/>
        </p:nvSpPr>
        <p:spPr>
          <a:xfrm>
            <a:off x="3529460" y="7633338"/>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7" name="左右矢印 126"/>
          <p:cNvSpPr/>
          <p:nvPr/>
        </p:nvSpPr>
        <p:spPr>
          <a:xfrm>
            <a:off x="3529460" y="7805909"/>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8" name="左右矢印 127"/>
          <p:cNvSpPr/>
          <p:nvPr/>
        </p:nvSpPr>
        <p:spPr>
          <a:xfrm>
            <a:off x="4833156" y="7975492"/>
            <a:ext cx="684076" cy="126888"/>
          </a:xfrm>
          <a:prstGeom prst="leftRightArrow">
            <a:avLst/>
          </a:prstGeom>
          <a:no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71" name="左右矢印 70"/>
          <p:cNvSpPr/>
          <p:nvPr/>
        </p:nvSpPr>
        <p:spPr>
          <a:xfrm>
            <a:off x="2556726" y="2497667"/>
            <a:ext cx="654509" cy="135465"/>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3" name="左右矢印 72"/>
          <p:cNvSpPr/>
          <p:nvPr/>
        </p:nvSpPr>
        <p:spPr>
          <a:xfrm>
            <a:off x="2575475" y="3710938"/>
            <a:ext cx="617009" cy="131023"/>
          </a:xfrm>
          <a:prstGeom prst="leftRightArrow">
            <a:avLst/>
          </a:prstGeom>
          <a:solidFill>
            <a:schemeClr val="accent1">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4" name="左右矢印 73"/>
          <p:cNvSpPr/>
          <p:nvPr/>
        </p:nvSpPr>
        <p:spPr>
          <a:xfrm>
            <a:off x="2562158" y="4901934"/>
            <a:ext cx="649077" cy="138514"/>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5" name="左右矢印 74"/>
          <p:cNvSpPr/>
          <p:nvPr/>
        </p:nvSpPr>
        <p:spPr>
          <a:xfrm>
            <a:off x="2549665" y="6095149"/>
            <a:ext cx="661570" cy="140261"/>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6" name="左右矢印 75"/>
          <p:cNvSpPr/>
          <p:nvPr/>
        </p:nvSpPr>
        <p:spPr>
          <a:xfrm>
            <a:off x="4523912" y="3698402"/>
            <a:ext cx="1945468" cy="137607"/>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7" name="左右矢印 76"/>
          <p:cNvSpPr/>
          <p:nvPr/>
        </p:nvSpPr>
        <p:spPr>
          <a:xfrm>
            <a:off x="2556726" y="7320224"/>
            <a:ext cx="635758" cy="142098"/>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66213902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58</a:t>
            </a:fld>
            <a:endParaRPr kumimoji="1" lang="ja-JP" altLang="en-US" dirty="0">
              <a:latin typeface="ＭＳ 明朝"/>
              <a:ea typeface="ＭＳ 明朝"/>
            </a:endParaRPr>
          </a:p>
        </p:txBody>
      </p:sp>
      <p:sp>
        <p:nvSpPr>
          <p:cNvPr id="18" name="テキスト ボックス 17"/>
          <p:cNvSpPr txBox="1">
            <a:spLocks noChangeAspect="1"/>
          </p:cNvSpPr>
          <p:nvPr/>
        </p:nvSpPr>
        <p:spPr>
          <a:xfrm>
            <a:off x="369000" y="127000"/>
            <a:ext cx="6120000" cy="1837483"/>
          </a:xfrm>
          <a:prstGeom prst="rect">
            <a:avLst/>
          </a:prstGeom>
          <a:noFill/>
          <a:ln>
            <a:noFill/>
          </a:ln>
        </p:spPr>
        <p:txBody>
          <a:bodyPr wrap="square" lIns="0" rIns="0" rtlCol="0">
            <a:noAutofit/>
          </a:bodyPr>
          <a:lstStyle/>
          <a:p>
            <a:pPr>
              <a:lnSpc>
                <a:spcPct val="125000"/>
              </a:lnSpc>
              <a:defRPr/>
            </a:pPr>
            <a:r>
              <a:rPr kumimoji="0" lang="en-US" altLang="ja-JP" sz="1400" kern="0" dirty="0">
                <a:solidFill>
                  <a:prstClr val="black"/>
                </a:solidFill>
                <a:latin typeface="ＭＳ 明朝" panose="02020609040205080304" pitchFamily="17" charset="-128"/>
                <a:ea typeface="ＭＳ 明朝" panose="02020609040205080304" pitchFamily="17" charset="-128"/>
              </a:rPr>
              <a:t>(3)</a:t>
            </a:r>
            <a:r>
              <a:rPr lang="ja-JP" altLang="en-US" sz="1400" dirty="0">
                <a:solidFill>
                  <a:prstClr val="black"/>
                </a:solidFill>
                <a:latin typeface="ＭＳ 明朝" panose="02020609040205080304" pitchFamily="17" charset="-128"/>
                <a:ea typeface="ＭＳ 明朝" panose="02020609040205080304" pitchFamily="17" charset="-128"/>
              </a:rPr>
              <a:t>健診異常値放置者受診勧奨事業</a:t>
            </a:r>
            <a:endParaRPr kumimoji="0" lang="en-US" altLang="ja-JP" sz="14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事業目的</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a:t>
            </a:r>
            <a:r>
              <a:rPr lang="ja-JP" altLang="en-US" sz="1200" dirty="0">
                <a:solidFill>
                  <a:srgbClr val="000000"/>
                </a:solidFill>
                <a:latin typeface="ＭＳ 明朝" panose="02020609040205080304" pitchFamily="17" charset="-128"/>
                <a:ea typeface="ＭＳ 明朝" panose="02020609040205080304" pitchFamily="17" charset="-128"/>
              </a:rPr>
              <a:t>健診異常値を放置している対象者の医療機関受診</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実施概要</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a:t>
            </a:r>
            <a:r>
              <a:rPr lang="ja-JP" altLang="en-US" sz="1200" dirty="0">
                <a:solidFill>
                  <a:prstClr val="black"/>
                </a:solidFill>
                <a:latin typeface="ＭＳ 明朝" panose="02020609040205080304" pitchFamily="17" charset="-128"/>
                <a:ea typeface="ＭＳ 明朝" panose="02020609040205080304" pitchFamily="17" charset="-128"/>
              </a:rPr>
              <a:t>特定健康診査の受診後、その結果に異常値があるにも関わらず医療機関受診が確認できない対象者を特定し、通知書を送付することで受診勧奨を行います。</a:t>
            </a:r>
            <a:endParaRPr lang="en-US" altLang="ja-JP" sz="1200" dirty="0">
              <a:solidFill>
                <a:prstClr val="black"/>
              </a:solidFill>
              <a:latin typeface="ＭＳ 明朝" panose="02020609040205080304" pitchFamily="17" charset="-128"/>
              <a:ea typeface="ＭＳ 明朝" panose="02020609040205080304" pitchFamily="17" charset="-128"/>
            </a:endParaRPr>
          </a:p>
          <a:p>
            <a:pPr marL="85725">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実施内容</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grpSp>
        <p:nvGrpSpPr>
          <p:cNvPr id="31" name="グループ化 30"/>
          <p:cNvGrpSpPr>
            <a:grpSpLocks noChangeAspect="1"/>
          </p:cNvGrpSpPr>
          <p:nvPr/>
        </p:nvGrpSpPr>
        <p:grpSpPr>
          <a:xfrm>
            <a:off x="380999" y="2385012"/>
            <a:ext cx="6096000" cy="1903141"/>
            <a:chOff x="584202" y="3374048"/>
            <a:chExt cx="5797549" cy="1960796"/>
          </a:xfrm>
        </p:grpSpPr>
        <p:sp>
          <p:nvSpPr>
            <p:cNvPr id="32" name="正方形/長方形 31"/>
            <p:cNvSpPr/>
            <p:nvPr/>
          </p:nvSpPr>
          <p:spPr>
            <a:xfrm>
              <a:off x="858869" y="3914782"/>
              <a:ext cx="1296000"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①健康診査データ及びレセプトデータから対象者を特定</a:t>
              </a:r>
            </a:p>
          </p:txBody>
        </p:sp>
        <p:sp>
          <p:nvSpPr>
            <p:cNvPr id="33" name="正方形/長方形 32"/>
            <p:cNvSpPr/>
            <p:nvPr/>
          </p:nvSpPr>
          <p:spPr>
            <a:xfrm>
              <a:off x="4797297" y="3908505"/>
              <a:ext cx="1296000"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③医療機関受診状況を確認</a:t>
              </a:r>
            </a:p>
          </p:txBody>
        </p:sp>
        <p:sp>
          <p:nvSpPr>
            <p:cNvPr id="34" name="右矢印 33"/>
            <p:cNvSpPr/>
            <p:nvPr/>
          </p:nvSpPr>
          <p:spPr>
            <a:xfrm>
              <a:off x="2384885" y="4230228"/>
              <a:ext cx="288032" cy="360000"/>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35" name="正方形/長方形 34"/>
            <p:cNvSpPr/>
            <p:nvPr/>
          </p:nvSpPr>
          <p:spPr>
            <a:xfrm>
              <a:off x="2853081" y="3908505"/>
              <a:ext cx="1296000"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②通知書の</a:t>
              </a:r>
              <a:endParaRPr lang="en-US" altLang="ja-JP" sz="900" dirty="0">
                <a:solidFill>
                  <a:schemeClr val="tx1"/>
                </a:solidFill>
                <a:latin typeface="ＭＳ 明朝" panose="02020609040205080304" pitchFamily="17" charset="-128"/>
                <a:ea typeface="ＭＳ 明朝" panose="02020609040205080304" pitchFamily="17" charset="-128"/>
              </a:endParaRPr>
            </a:p>
            <a:p>
              <a:pPr algn="ctr"/>
              <a:r>
                <a:rPr lang="ja-JP" altLang="en-US" sz="900" dirty="0">
                  <a:solidFill>
                    <a:schemeClr val="tx1"/>
                  </a:solidFill>
                  <a:latin typeface="ＭＳ 明朝" panose="02020609040205080304" pitchFamily="17" charset="-128"/>
                  <a:ea typeface="ＭＳ 明朝" panose="02020609040205080304" pitchFamily="17" charset="-128"/>
                </a:rPr>
                <a:t>作成及び送付</a:t>
              </a:r>
            </a:p>
          </p:txBody>
        </p:sp>
        <p:sp>
          <p:nvSpPr>
            <p:cNvPr id="36" name="右矢印 35"/>
            <p:cNvSpPr/>
            <p:nvPr/>
          </p:nvSpPr>
          <p:spPr>
            <a:xfrm>
              <a:off x="4365105" y="4211542"/>
              <a:ext cx="288032" cy="360000"/>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37" name="正方形/長方形 36"/>
            <p:cNvSpPr/>
            <p:nvPr/>
          </p:nvSpPr>
          <p:spPr>
            <a:xfrm>
              <a:off x="584202" y="3582116"/>
              <a:ext cx="5797549" cy="17527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lang="ja-JP" altLang="en-US" sz="900" dirty="0">
                <a:solidFill>
                  <a:schemeClr val="tx1"/>
                </a:solidFill>
                <a:latin typeface="ＭＳ 明朝" panose="02020609040205080304" pitchFamily="17" charset="-128"/>
                <a:ea typeface="ＭＳ 明朝" panose="02020609040205080304" pitchFamily="17" charset="-128"/>
              </a:endParaRPr>
            </a:p>
          </p:txBody>
        </p:sp>
        <p:sp>
          <p:nvSpPr>
            <p:cNvPr id="38" name="テキスト プレースホルダー 5"/>
            <p:cNvSpPr txBox="1">
              <a:spLocks/>
            </p:cNvSpPr>
            <p:nvPr/>
          </p:nvSpPr>
          <p:spPr>
            <a:xfrm>
              <a:off x="750857" y="3374048"/>
              <a:ext cx="2102224" cy="432643"/>
            </a:xfrm>
            <a:prstGeom prst="rect">
              <a:avLst/>
            </a:prstGeom>
            <a:solidFill>
              <a:schemeClr val="bg1"/>
            </a:solidFill>
            <a:ln>
              <a:solidFill>
                <a:schemeClr val="tx1"/>
              </a:solidFill>
            </a:ln>
          </p:spPr>
          <p:txBody>
            <a:bodyPr anchor="ctr"/>
            <a:lstStyle>
              <a:lvl1pPr marL="342900" indent="-34290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1pPr>
              <a:lvl2pPr marL="742950" indent="-28575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2pPr>
              <a:lvl3pPr marL="1143000" indent="-228600" algn="l" defTabSz="914400" rtl="0" eaLnBrk="1" latinLnBrk="0" hangingPunct="1">
                <a:spcBef>
                  <a:spcPct val="20000"/>
                </a:spcBef>
                <a:buFont typeface="Arial" pitchFamily="34" charset="0"/>
                <a:buChar char="•"/>
                <a:defRPr kumimoji="1" sz="1600" kern="1200">
                  <a:solidFill>
                    <a:schemeClr val="tx1"/>
                  </a:solidFill>
                  <a:latin typeface="HGP創英角ｺﾞｼｯｸUB" panose="020B0900000000000000" pitchFamily="50" charset="-128"/>
                  <a:ea typeface="HGP創英角ｺﾞｼｯｸUB" panose="020B0900000000000000" pitchFamily="50" charset="-128"/>
                  <a:cs typeface="+mn-cs"/>
                </a:defRPr>
              </a:lvl3pPr>
              <a:lvl4pPr marL="1600200" indent="-228600" algn="l" defTabSz="914400" rtl="0" eaLnBrk="1" latinLnBrk="0" hangingPunct="1">
                <a:spcBef>
                  <a:spcPct val="20000"/>
                </a:spcBef>
                <a:buFont typeface="Arial" pitchFamily="34" charset="0"/>
                <a:buChar char="–"/>
                <a:defRPr kumimoji="1" sz="1400" kern="1200">
                  <a:solidFill>
                    <a:schemeClr val="tx1"/>
                  </a:solidFill>
                  <a:latin typeface="HGP創英角ｺﾞｼｯｸUB" panose="020B0900000000000000" pitchFamily="50" charset="-128"/>
                  <a:ea typeface="HGP創英角ｺﾞｼｯｸUB" panose="020B0900000000000000" pitchFamily="50" charset="-128"/>
                  <a:cs typeface="+mn-cs"/>
                </a:defRPr>
              </a:lvl4pPr>
              <a:lvl5pPr marL="2057400" indent="-228600" algn="l" defTabSz="914400" rtl="0" eaLnBrk="1" latinLnBrk="0" hangingPunct="1">
                <a:spcBef>
                  <a:spcPct val="20000"/>
                </a:spcBef>
                <a:buFont typeface="Arial" pitchFamily="34" charset="0"/>
                <a:buChar char="»"/>
                <a:defRPr kumimoji="1" sz="1200" kern="1200">
                  <a:solidFill>
                    <a:schemeClr val="tx1"/>
                  </a:solidFill>
                  <a:latin typeface="HGP創英角ｺﾞｼｯｸUB" panose="020B0900000000000000" pitchFamily="50" charset="-128"/>
                  <a:ea typeface="HGP創英角ｺﾞｼｯｸUB" panose="020B0900000000000000" pitchFamily="50" charset="-128"/>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健診異常値放置者</a:t>
              </a:r>
              <a:endParaRPr lang="en-US" altLang="ja-JP" sz="1000" dirty="0">
                <a:solidFill>
                  <a:prstClr val="black"/>
                </a:solidFill>
                <a:latin typeface="ＭＳ 明朝" panose="02020609040205080304" pitchFamily="17" charset="-128"/>
                <a:ea typeface="ＭＳ 明朝" panose="02020609040205080304" pitchFamily="17" charset="-128"/>
              </a:endParaRPr>
            </a:p>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受診勧奨事業</a:t>
              </a:r>
              <a:r>
                <a:rPr lang="ja-JP" altLang="en-US" sz="1000" dirty="0">
                  <a:latin typeface="ＭＳ 明朝" panose="02020609040205080304" pitchFamily="17" charset="-128"/>
                  <a:ea typeface="ＭＳ 明朝" panose="02020609040205080304" pitchFamily="17" charset="-128"/>
                </a:rPr>
                <a:t>の流れ</a:t>
              </a:r>
              <a:endParaRPr lang="en-US" altLang="ja-JP" sz="1000" dirty="0">
                <a:latin typeface="ＭＳ 明朝" panose="02020609040205080304" pitchFamily="17" charset="-128"/>
                <a:ea typeface="ＭＳ 明朝" panose="02020609040205080304" pitchFamily="17" charset="-128"/>
              </a:endParaRPr>
            </a:p>
          </p:txBody>
        </p:sp>
      </p:grpSp>
      <p:sp>
        <p:nvSpPr>
          <p:cNvPr id="13" name="テキスト ボックス 12"/>
          <p:cNvSpPr txBox="1">
            <a:spLocks noChangeAspect="1"/>
          </p:cNvSpPr>
          <p:nvPr/>
        </p:nvSpPr>
        <p:spPr>
          <a:xfrm>
            <a:off x="322455" y="4813779"/>
            <a:ext cx="6154544" cy="495851"/>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目標値及び評価方法</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アウトプット･アウトカムを以下の通り設定します。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graphicFrame>
        <p:nvGraphicFramePr>
          <p:cNvPr id="14" name="表 13"/>
          <p:cNvGraphicFramePr>
            <a:graphicFrameLocks noGrp="1" noChangeAspect="1"/>
          </p:cNvGraphicFramePr>
          <p:nvPr>
            <p:extLst>
              <p:ext uri="{D42A27DB-BD31-4B8C-83A1-F6EECF244321}">
                <p14:modId xmlns:p14="http://schemas.microsoft.com/office/powerpoint/2010/main" val="105143296"/>
              </p:ext>
            </p:extLst>
          </p:nvPr>
        </p:nvGraphicFramePr>
        <p:xfrm>
          <a:off x="382702" y="5364088"/>
          <a:ext cx="6120056" cy="1512000"/>
        </p:xfrm>
        <a:graphic>
          <a:graphicData uri="http://schemas.openxmlformats.org/drawingml/2006/table">
            <a:tbl>
              <a:tblPr firstRow="1" bandRow="1">
                <a:tableStyleId>{5C22544A-7EE6-4342-B048-85BDC9FD1C3A}</a:tableStyleId>
              </a:tblPr>
              <a:tblGrid>
                <a:gridCol w="2016000">
                  <a:extLst>
                    <a:ext uri="{9D8B030D-6E8A-4147-A177-3AD203B41FA5}">
                      <a16:colId xmlns="" xmlns:a16="http://schemas.microsoft.com/office/drawing/2014/main" val="20000"/>
                    </a:ext>
                  </a:extLst>
                </a:gridCol>
                <a:gridCol w="504056">
                  <a:extLst>
                    <a:ext uri="{9D8B030D-6E8A-4147-A177-3AD203B41FA5}">
                      <a16:colId xmlns="" xmlns:a16="http://schemas.microsoft.com/office/drawing/2014/main" val="20001"/>
                    </a:ext>
                  </a:extLst>
                </a:gridCol>
                <a:gridCol w="1548000">
                  <a:extLst>
                    <a:ext uri="{9D8B030D-6E8A-4147-A177-3AD203B41FA5}">
                      <a16:colId xmlns="" xmlns:a16="http://schemas.microsoft.com/office/drawing/2014/main" val="20002"/>
                    </a:ext>
                  </a:extLst>
                </a:gridCol>
                <a:gridCol w="2052000">
                  <a:extLst>
                    <a:ext uri="{9D8B030D-6E8A-4147-A177-3AD203B41FA5}">
                      <a16:colId xmlns="" xmlns:a16="http://schemas.microsoft.com/office/drawing/2014/main" val="20003"/>
                    </a:ext>
                  </a:extLst>
                </a:gridCol>
              </a:tblGrid>
              <a:tr h="252000">
                <a:tc rowSpan="2">
                  <a:txBody>
                    <a:bodyPr/>
                    <a:lstStyle/>
                    <a:p>
                      <a:pPr algn="ctr" fontAlgn="ctr"/>
                      <a:r>
                        <a:rPr lang="ja-JP" altLang="en-US" sz="1000" b="0" i="0" u="none" strike="noStrike" dirty="0">
                          <a:solidFill>
                            <a:schemeClr val="tx1"/>
                          </a:solidFill>
                          <a:effectLst/>
                          <a:latin typeface="ＭＳ 明朝"/>
                          <a:ea typeface="ＭＳ 明朝"/>
                        </a:rPr>
                        <a:t>アウトプット</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fontAlgn="ctr"/>
                      <a:r>
                        <a:rPr lang="ja-JP" altLang="en-US" sz="1000" b="0" i="0" u="none" strike="noStrike" dirty="0">
                          <a:solidFill>
                            <a:schemeClr val="tx1"/>
                          </a:solidFill>
                          <a:effectLst/>
                          <a:latin typeface="ＭＳ 明朝"/>
                          <a:ea typeface="ＭＳ 明朝"/>
                        </a:rPr>
                        <a:t>アウトカム</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252000">
                <a:tc v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000" b="0" i="0" u="none" strike="noStrike" dirty="0">
                          <a:solidFill>
                            <a:schemeClr val="tx1"/>
                          </a:solidFill>
                          <a:effectLst/>
                          <a:latin typeface="ＭＳ 明朝"/>
                          <a:ea typeface="ＭＳ 明朝"/>
                        </a:rPr>
                        <a:t>目標値</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評価方法</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504000">
                <a:tc rowSpan="2">
                  <a:txBody>
                    <a:bodyPr/>
                    <a:lstStyle/>
                    <a:p>
                      <a:pPr marL="0" indent="-904875">
                        <a:lnSpc>
                          <a:spcPct val="150000"/>
                        </a:lnSpc>
                      </a:pPr>
                      <a:r>
                        <a:rPr lang="ja-JP" altLang="en-US" sz="1000" dirty="0">
                          <a:solidFill>
                            <a:prstClr val="black"/>
                          </a:solidFill>
                          <a:latin typeface="ＭＳ 明朝" panose="02020609040205080304" pitchFamily="17" charset="-128"/>
                          <a:ea typeface="ＭＳ 明朝" panose="02020609040205080304" pitchFamily="17" charset="-128"/>
                        </a:rPr>
                        <a:t>対象者への通知率</a:t>
                      </a:r>
                      <a:r>
                        <a:rPr lang="ja-JP" altLang="en-US" sz="1000" baseline="0" dirty="0">
                          <a:solidFill>
                            <a:prstClr val="black"/>
                          </a:solidFill>
                          <a:latin typeface="ＭＳ 明朝" panose="02020609040205080304" pitchFamily="17" charset="-128"/>
                          <a:ea typeface="ＭＳ 明朝" panose="02020609040205080304" pitchFamily="17" charset="-128"/>
                        </a:rPr>
                        <a:t> </a:t>
                      </a:r>
                      <a:r>
                        <a:rPr lang="en-US" altLang="ja-JP" sz="1000" dirty="0">
                          <a:solidFill>
                            <a:prstClr val="black"/>
                          </a:solidFill>
                          <a:latin typeface="ＭＳ 明朝" panose="02020609040205080304" pitchFamily="17" charset="-128"/>
                          <a:ea typeface="ＭＳ 明朝" panose="02020609040205080304" pitchFamily="17" charset="-128"/>
                        </a:rPr>
                        <a:t>100%</a:t>
                      </a: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短期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71438" algn="l" fontAlgn="ctr">
                        <a:tabLst/>
                      </a:pPr>
                      <a:r>
                        <a:rPr lang="ja-JP" altLang="en-US" sz="1000" b="0" i="0" u="none" strike="noStrike" dirty="0">
                          <a:solidFill>
                            <a:schemeClr val="tx1"/>
                          </a:solidFill>
                          <a:effectLst/>
                          <a:latin typeface="ＭＳ 明朝"/>
                          <a:ea typeface="ＭＳ 明朝"/>
                        </a:rPr>
                        <a:t>対象者の医療機関受診率 </a:t>
                      </a:r>
                      <a:r>
                        <a:rPr lang="en-US" altLang="ja-JP" sz="1000" b="0" i="0" u="none" strike="noStrike" dirty="0">
                          <a:solidFill>
                            <a:schemeClr val="tx1"/>
                          </a:solidFill>
                          <a:effectLst/>
                          <a:latin typeface="ＭＳ 明朝"/>
                          <a:ea typeface="ＭＳ 明朝"/>
                        </a:rPr>
                        <a:t>100%</a:t>
                      </a: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通知後医療機関を受診したか確認します。</a:t>
                      </a:r>
                      <a:endParaRPr lang="en-US" altLang="zh-TW"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504000">
                <a:tc vMerge="1">
                  <a:txBody>
                    <a:bodyPr/>
                    <a:lstStyle/>
                    <a:p>
                      <a:pPr marL="0" indent="-71438" algn="ctr" fontAlgn="ctr">
                        <a:tabLst/>
                      </a:pP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中長期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l" fontAlgn="ctr">
                        <a:tabLst/>
                      </a:pPr>
                      <a:r>
                        <a:rPr lang="ja-JP" altLang="en-US" sz="1000" b="0" i="0" u="none" strike="noStrike" dirty="0">
                          <a:solidFill>
                            <a:schemeClr val="tx1"/>
                          </a:solidFill>
                          <a:effectLst/>
                          <a:latin typeface="ＭＳ 明朝"/>
                          <a:ea typeface="ＭＳ 明朝"/>
                        </a:rPr>
                        <a:t>健診異常値放置者 </a:t>
                      </a:r>
                      <a:endParaRPr lang="en-US" altLang="ja-JP" sz="1000" b="0" i="0" u="none" strike="noStrike" dirty="0">
                        <a:solidFill>
                          <a:schemeClr val="tx1"/>
                        </a:solidFill>
                        <a:effectLst/>
                        <a:latin typeface="ＭＳ 明朝"/>
                        <a:ea typeface="ＭＳ 明朝"/>
                      </a:endParaRPr>
                    </a:p>
                    <a:p>
                      <a:pPr marL="0" indent="-71438" algn="l" fontAlgn="ctr">
                        <a:tabLst/>
                      </a:pPr>
                      <a:r>
                        <a:rPr lang="ja-JP" altLang="en-US" sz="1000" b="0" i="0" u="none" strike="noStrike" dirty="0">
                          <a:solidFill>
                            <a:schemeClr val="tx1"/>
                          </a:solidFill>
                          <a:effectLst/>
                          <a:latin typeface="ＭＳ 明朝"/>
                          <a:ea typeface="ＭＳ 明朝"/>
                        </a:rPr>
                        <a:t>前年度より減少</a:t>
                      </a: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健診異常値放置者数の推移により確認します。</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spTree>
    <p:extLst>
      <p:ext uri="{BB962C8B-B14F-4D97-AF65-F5344CB8AC3E}">
        <p14:creationId xmlns:p14="http://schemas.microsoft.com/office/powerpoint/2010/main" val="26348329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a:spLocks noChangeAspect="1"/>
          </p:cNvSpPr>
          <p:nvPr/>
        </p:nvSpPr>
        <p:spPr>
          <a:xfrm>
            <a:off x="381000" y="862367"/>
            <a:ext cx="6120000" cy="276999"/>
          </a:xfrm>
          <a:prstGeom prst="rect">
            <a:avLst/>
          </a:prstGeom>
          <a:noFill/>
          <a:ln>
            <a:noFill/>
          </a:ln>
        </p:spPr>
        <p:txBody>
          <a:bodyPr wrap="square" lIns="0" rIns="0" rtlCol="0" anchor="ctr" anchorCtr="0">
            <a:spAutoFit/>
          </a:bodyPr>
          <a:lstStyle/>
          <a:p>
            <a:pPr>
              <a:spcBef>
                <a:spcPct val="0"/>
              </a:spcBef>
              <a:defRPr/>
            </a:pPr>
            <a:r>
              <a:rPr lang="ja-JP" altLang="en-US" sz="1200" dirty="0">
                <a:latin typeface="ＭＳ 明朝"/>
                <a:ea typeface="ＭＳ 明朝"/>
              </a:rPr>
              <a:t>医療基礎</a:t>
            </a:r>
            <a:r>
              <a:rPr lang="ja-JP" altLang="en-US" sz="1200">
                <a:latin typeface="ＭＳ 明朝"/>
                <a:ea typeface="ＭＳ 明朝"/>
              </a:rPr>
              <a:t>情報</a:t>
            </a:r>
            <a:r>
              <a:rPr lang="en-US" altLang="ja-JP" sz="1200">
                <a:latin typeface="ＭＳ 明朝"/>
                <a:ea typeface="ＭＳ 明朝"/>
              </a:rPr>
              <a:t>(</a:t>
            </a:r>
            <a:r>
              <a:rPr lang="ja-JP" altLang="en-US" sz="1200">
                <a:latin typeface="ＭＳ 明朝"/>
                <a:ea typeface="ＭＳ 明朝"/>
              </a:rPr>
              <a:t>平成</a:t>
            </a:r>
            <a:r>
              <a:rPr lang="en-US" altLang="ja-JP" sz="1200">
                <a:latin typeface="ＭＳ 明朝"/>
                <a:ea typeface="ＭＳ 明朝"/>
              </a:rPr>
              <a:t>28</a:t>
            </a:r>
            <a:r>
              <a:rPr lang="ja-JP" altLang="en-US" sz="1200">
                <a:latin typeface="ＭＳ 明朝"/>
                <a:ea typeface="ＭＳ 明朝"/>
              </a:rPr>
              <a:t>年度</a:t>
            </a:r>
            <a:r>
              <a:rPr lang="en-US" altLang="ja-JP" sz="1200">
                <a:latin typeface="ＭＳ 明朝"/>
                <a:ea typeface="ＭＳ 明朝"/>
              </a:rPr>
              <a:t>)</a:t>
            </a:r>
            <a:endParaRPr lang="en-US" altLang="ja-JP" sz="1200" dirty="0">
              <a:latin typeface="ＭＳ 明朝"/>
              <a:ea typeface="ＭＳ 明朝"/>
            </a:endParaRPr>
          </a:p>
        </p:txBody>
      </p:sp>
      <p:sp>
        <p:nvSpPr>
          <p:cNvPr id="10" name="注釈文章 9"/>
          <p:cNvSpPr txBox="1">
            <a:spLocks noChangeAspect="1"/>
          </p:cNvSpPr>
          <p:nvPr/>
        </p:nvSpPr>
        <p:spPr>
          <a:xfrm>
            <a:off x="425494" y="8476791"/>
            <a:ext cx="6120000" cy="216256"/>
          </a:xfrm>
          <a:prstGeom prst="rect">
            <a:avLst/>
          </a:prstGeom>
          <a:noFill/>
        </p:spPr>
        <p:txBody>
          <a:bodyPr wrap="square" lIns="0" rIns="0" rtlCol="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地域の全体像の把握</a:t>
            </a:r>
            <a:r>
              <a:rPr lang="en-US" altLang="ja-JP" sz="800" dirty="0">
                <a:latin typeface="ＭＳ 明朝"/>
                <a:ea typeface="ＭＳ 明朝"/>
              </a:rPr>
              <a:t>｣</a:t>
            </a:r>
            <a:endParaRPr kumimoji="1" lang="ja-JP" altLang="en-US" sz="800" dirty="0">
              <a:latin typeface="ＭＳ 明朝"/>
              <a:ea typeface="ＭＳ 明朝"/>
            </a:endParaRPr>
          </a:p>
        </p:txBody>
      </p:sp>
      <p:sp>
        <p:nvSpPr>
          <p:cNvPr id="7" name="タイトル 1"/>
          <p:cNvSpPr txBox="1">
            <a:spLocks noChangeAspect="1"/>
          </p:cNvSpPr>
          <p:nvPr/>
        </p:nvSpPr>
        <p:spPr>
          <a:xfrm>
            <a:off x="368660" y="127000"/>
            <a:ext cx="6120680" cy="628576"/>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(2)</a:t>
            </a:r>
            <a:r>
              <a:rPr lang="ja-JP" altLang="en-US" sz="1400" dirty="0">
                <a:latin typeface="ＭＳ 明朝"/>
                <a:ea typeface="ＭＳ 明朝"/>
                <a:cs typeface="Times New Roman" pitchFamily="18" charset="0"/>
              </a:rPr>
              <a:t>医療費等の状況</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本町の平成</a:t>
            </a:r>
            <a:r>
              <a:rPr lang="en-US" altLang="ja-JP" sz="1200" dirty="0">
                <a:latin typeface="ＭＳ 明朝"/>
                <a:ea typeface="ＭＳ 明朝"/>
                <a:cs typeface="Times New Roman" pitchFamily="18" charset="0"/>
              </a:rPr>
              <a:t>28</a:t>
            </a:r>
            <a:r>
              <a:rPr lang="ja-JP" altLang="en-US" sz="1200" dirty="0">
                <a:latin typeface="ＭＳ 明朝"/>
                <a:ea typeface="ＭＳ 明朝"/>
                <a:cs typeface="Times New Roman" pitchFamily="18" charset="0"/>
              </a:rPr>
              <a:t>年度における、医療基礎情報は以下のとおりです。</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
        <p:nvSpPr>
          <p:cNvPr id="8"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a:t>
            </a:fld>
            <a:endParaRPr kumimoji="1" lang="ja-JP" altLang="en-US" dirty="0">
              <a:latin typeface="ＭＳ 明朝"/>
              <a:ea typeface="ＭＳ 明朝"/>
            </a:endParaRPr>
          </a:p>
        </p:txBody>
      </p:sp>
      <p:grpSp>
        <p:nvGrpSpPr>
          <p:cNvPr id="3481" name="Group 438"/>
          <p:cNvGrpSpPr>
            <a:grpSpLocks noChangeAspect="1"/>
          </p:cNvGrpSpPr>
          <p:nvPr/>
        </p:nvGrpSpPr>
        <p:grpSpPr bwMode="auto">
          <a:xfrm>
            <a:off x="440668" y="1139366"/>
            <a:ext cx="5544616" cy="7374990"/>
            <a:chOff x="363" y="698"/>
            <a:chExt cx="3317" cy="4412"/>
          </a:xfrm>
        </p:grpSpPr>
        <p:sp>
          <p:nvSpPr>
            <p:cNvPr id="3482" name="AutoShape 437"/>
            <p:cNvSpPr>
              <a:spLocks noChangeAspect="1" noChangeArrowheads="1" noTextEdit="1"/>
            </p:cNvSpPr>
            <p:nvPr/>
          </p:nvSpPr>
          <p:spPr bwMode="auto">
            <a:xfrm>
              <a:off x="363" y="698"/>
              <a:ext cx="3312" cy="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sz="900"/>
            </a:p>
          </p:txBody>
        </p:sp>
        <p:grpSp>
          <p:nvGrpSpPr>
            <p:cNvPr id="3483" name="Group 639"/>
            <p:cNvGrpSpPr>
              <a:grpSpLocks/>
            </p:cNvGrpSpPr>
            <p:nvPr/>
          </p:nvGrpSpPr>
          <p:grpSpPr bwMode="auto">
            <a:xfrm>
              <a:off x="368" y="710"/>
              <a:ext cx="3312" cy="4400"/>
              <a:chOff x="368" y="710"/>
              <a:chExt cx="3312" cy="4400"/>
            </a:xfrm>
          </p:grpSpPr>
          <p:sp>
            <p:nvSpPr>
              <p:cNvPr id="3497" name="Rectangle 439"/>
              <p:cNvSpPr>
                <a:spLocks noChangeArrowheads="1"/>
              </p:cNvSpPr>
              <p:nvPr/>
            </p:nvSpPr>
            <p:spPr bwMode="auto">
              <a:xfrm>
                <a:off x="1588" y="793"/>
                <a:ext cx="3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1100" b="0" i="0" u="none" strike="noStrike" cap="none" normalizeH="0" baseline="0" dirty="0" smtClean="0">
                  <a:ln>
                    <a:noFill/>
                  </a:ln>
                  <a:solidFill>
                    <a:schemeClr val="tx1"/>
                  </a:solidFill>
                  <a:effectLst/>
                </a:endParaRPr>
              </a:p>
            </p:txBody>
          </p:sp>
          <p:sp>
            <p:nvSpPr>
              <p:cNvPr id="3498" name="Rectangle 440"/>
              <p:cNvSpPr>
                <a:spLocks noChangeArrowheads="1"/>
              </p:cNvSpPr>
              <p:nvPr/>
            </p:nvSpPr>
            <p:spPr bwMode="auto">
              <a:xfrm>
                <a:off x="2274" y="786"/>
                <a:ext cx="88"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1100" b="0" i="0" u="none" strike="noStrike" cap="none" normalizeH="0" baseline="0" dirty="0" smtClean="0">
                  <a:ln>
                    <a:noFill/>
                  </a:ln>
                  <a:solidFill>
                    <a:schemeClr val="tx1"/>
                  </a:solidFill>
                  <a:effectLst/>
                </a:endParaRPr>
              </a:p>
            </p:txBody>
          </p:sp>
          <p:sp>
            <p:nvSpPr>
              <p:cNvPr id="3499" name="Rectangle 441"/>
              <p:cNvSpPr>
                <a:spLocks noChangeArrowheads="1"/>
              </p:cNvSpPr>
              <p:nvPr/>
            </p:nvSpPr>
            <p:spPr bwMode="auto">
              <a:xfrm>
                <a:off x="2740" y="793"/>
                <a:ext cx="2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1100" b="0" i="0" u="none" strike="noStrike" cap="none" normalizeH="0" baseline="0" dirty="0" smtClean="0">
                  <a:ln>
                    <a:noFill/>
                  </a:ln>
                  <a:solidFill>
                    <a:schemeClr val="tx1"/>
                  </a:solidFill>
                  <a:effectLst/>
                </a:endParaRPr>
              </a:p>
            </p:txBody>
          </p:sp>
          <p:sp>
            <p:nvSpPr>
              <p:cNvPr id="3500" name="Rectangle 442"/>
              <p:cNvSpPr>
                <a:spLocks noChangeArrowheads="1"/>
              </p:cNvSpPr>
              <p:nvPr/>
            </p:nvSpPr>
            <p:spPr bwMode="auto">
              <a:xfrm>
                <a:off x="3367" y="793"/>
                <a:ext cx="8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1100" b="0" i="0" u="none" strike="noStrike" cap="none" normalizeH="0" baseline="0" dirty="0" smtClean="0">
                  <a:ln>
                    <a:noFill/>
                  </a:ln>
                  <a:solidFill>
                    <a:schemeClr val="tx1"/>
                  </a:solidFill>
                  <a:effectLst/>
                </a:endParaRPr>
              </a:p>
            </p:txBody>
          </p:sp>
          <p:sp>
            <p:nvSpPr>
              <p:cNvPr id="3501" name="Rectangle 443"/>
              <p:cNvSpPr>
                <a:spLocks noChangeArrowheads="1"/>
              </p:cNvSpPr>
              <p:nvPr/>
            </p:nvSpPr>
            <p:spPr bwMode="auto">
              <a:xfrm>
                <a:off x="388" y="982"/>
                <a:ext cx="40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千人当たり</a:t>
                </a:r>
                <a:endParaRPr kumimoji="0" lang="ja-JP" sz="1100" b="0" i="0" u="none" strike="noStrike" cap="none" normalizeH="0" baseline="0" dirty="0" smtClean="0">
                  <a:ln>
                    <a:noFill/>
                  </a:ln>
                  <a:solidFill>
                    <a:schemeClr val="tx1"/>
                  </a:solidFill>
                  <a:effectLst/>
                </a:endParaRPr>
              </a:p>
            </p:txBody>
          </p:sp>
          <p:sp>
            <p:nvSpPr>
              <p:cNvPr id="3502" name="Rectangle 444"/>
              <p:cNvSpPr>
                <a:spLocks noChangeArrowheads="1"/>
              </p:cNvSpPr>
              <p:nvPr/>
            </p:nvSpPr>
            <p:spPr bwMode="auto">
              <a:xfrm>
                <a:off x="581" y="1142"/>
                <a:ext cx="2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病院数</a:t>
                </a:r>
                <a:endParaRPr kumimoji="0" lang="ja-JP" sz="1100" b="0" i="0" u="none" strike="noStrike" cap="none" normalizeH="0" baseline="0" dirty="0" smtClean="0">
                  <a:ln>
                    <a:noFill/>
                  </a:ln>
                  <a:solidFill>
                    <a:schemeClr val="tx1"/>
                  </a:solidFill>
                  <a:effectLst/>
                </a:endParaRPr>
              </a:p>
            </p:txBody>
          </p:sp>
          <p:sp>
            <p:nvSpPr>
              <p:cNvPr id="3503" name="Rectangle 445"/>
              <p:cNvSpPr>
                <a:spLocks noChangeArrowheads="1"/>
              </p:cNvSpPr>
              <p:nvPr/>
            </p:nvSpPr>
            <p:spPr bwMode="auto">
              <a:xfrm>
                <a:off x="1861" y="1142"/>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0.2</a:t>
                </a:r>
                <a:endParaRPr kumimoji="0" lang="ja-JP" altLang="ja-JP" sz="1100" b="0" i="0" u="none" strike="noStrike" cap="none" normalizeH="0" baseline="0" dirty="0" smtClean="0">
                  <a:ln>
                    <a:noFill/>
                  </a:ln>
                  <a:solidFill>
                    <a:schemeClr val="tx1"/>
                  </a:solidFill>
                  <a:effectLst/>
                </a:endParaRPr>
              </a:p>
            </p:txBody>
          </p:sp>
          <p:sp>
            <p:nvSpPr>
              <p:cNvPr id="3504" name="Rectangle 446"/>
              <p:cNvSpPr>
                <a:spLocks noChangeArrowheads="1"/>
              </p:cNvSpPr>
              <p:nvPr/>
            </p:nvSpPr>
            <p:spPr bwMode="auto">
              <a:xfrm>
                <a:off x="2434" y="1142"/>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0.3</a:t>
                </a:r>
                <a:endParaRPr kumimoji="0" lang="ja-JP" altLang="ja-JP" sz="1100" b="0" i="0" u="none" strike="noStrike" cap="none" normalizeH="0" baseline="0" dirty="0" smtClean="0">
                  <a:ln>
                    <a:noFill/>
                  </a:ln>
                  <a:solidFill>
                    <a:schemeClr val="tx1"/>
                  </a:solidFill>
                  <a:effectLst/>
                </a:endParaRPr>
              </a:p>
            </p:txBody>
          </p:sp>
          <p:sp>
            <p:nvSpPr>
              <p:cNvPr id="3505" name="Rectangle 447"/>
              <p:cNvSpPr>
                <a:spLocks noChangeArrowheads="1"/>
              </p:cNvSpPr>
              <p:nvPr/>
            </p:nvSpPr>
            <p:spPr bwMode="auto">
              <a:xfrm>
                <a:off x="2997" y="1142"/>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0.2</a:t>
                </a:r>
                <a:endParaRPr kumimoji="0" lang="ja-JP" altLang="ja-JP" sz="1100" b="0" i="0" u="none" strike="noStrike" cap="none" normalizeH="0" baseline="0" dirty="0" smtClean="0">
                  <a:ln>
                    <a:noFill/>
                  </a:ln>
                  <a:solidFill>
                    <a:schemeClr val="tx1"/>
                  </a:solidFill>
                  <a:effectLst/>
                </a:endParaRPr>
              </a:p>
            </p:txBody>
          </p:sp>
          <p:sp>
            <p:nvSpPr>
              <p:cNvPr id="3506" name="Rectangle 448"/>
              <p:cNvSpPr>
                <a:spLocks noChangeArrowheads="1"/>
              </p:cNvSpPr>
              <p:nvPr/>
            </p:nvSpPr>
            <p:spPr bwMode="auto">
              <a:xfrm>
                <a:off x="3544" y="1142"/>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0.3</a:t>
                </a:r>
                <a:endParaRPr kumimoji="0" lang="ja-JP" altLang="ja-JP" sz="1100" b="0" i="0" u="none" strike="noStrike" cap="none" normalizeH="0" baseline="0" dirty="0" smtClean="0">
                  <a:ln>
                    <a:noFill/>
                  </a:ln>
                  <a:solidFill>
                    <a:schemeClr val="tx1"/>
                  </a:solidFill>
                  <a:effectLst/>
                </a:endParaRPr>
              </a:p>
            </p:txBody>
          </p:sp>
          <p:sp>
            <p:nvSpPr>
              <p:cNvPr id="3507" name="Rectangle 449"/>
              <p:cNvSpPr>
                <a:spLocks noChangeArrowheads="1"/>
              </p:cNvSpPr>
              <p:nvPr/>
            </p:nvSpPr>
            <p:spPr bwMode="auto">
              <a:xfrm>
                <a:off x="581" y="1303"/>
                <a:ext cx="3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診療所数</a:t>
                </a:r>
                <a:endParaRPr kumimoji="0" lang="ja-JP" sz="1100" b="0" i="0" u="none" strike="noStrike" cap="none" normalizeH="0" baseline="0" dirty="0" smtClean="0">
                  <a:ln>
                    <a:noFill/>
                  </a:ln>
                  <a:solidFill>
                    <a:schemeClr val="tx1"/>
                  </a:solidFill>
                  <a:effectLst/>
                </a:endParaRPr>
              </a:p>
            </p:txBody>
          </p:sp>
          <p:sp>
            <p:nvSpPr>
              <p:cNvPr id="3508" name="Rectangle 450"/>
              <p:cNvSpPr>
                <a:spLocks noChangeArrowheads="1"/>
              </p:cNvSpPr>
              <p:nvPr/>
            </p:nvSpPr>
            <p:spPr bwMode="auto">
              <a:xfrm>
                <a:off x="1861" y="1303"/>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a:t>
                </a:r>
                <a:endParaRPr kumimoji="0" lang="ja-JP" altLang="ja-JP" sz="1100" b="0" i="0" u="none" strike="noStrike" cap="none" normalizeH="0" baseline="0" dirty="0" smtClean="0">
                  <a:ln>
                    <a:noFill/>
                  </a:ln>
                  <a:solidFill>
                    <a:schemeClr val="tx1"/>
                  </a:solidFill>
                  <a:effectLst/>
                </a:endParaRPr>
              </a:p>
            </p:txBody>
          </p:sp>
          <p:sp>
            <p:nvSpPr>
              <p:cNvPr id="3509" name="Rectangle 451"/>
              <p:cNvSpPr>
                <a:spLocks noChangeArrowheads="1"/>
              </p:cNvSpPr>
              <p:nvPr/>
            </p:nvSpPr>
            <p:spPr bwMode="auto">
              <a:xfrm>
                <a:off x="2434" y="1303"/>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a:t>
                </a:r>
                <a:endParaRPr kumimoji="0" lang="ja-JP" altLang="ja-JP" sz="1100" b="0" i="0" u="none" strike="noStrike" cap="none" normalizeH="0" baseline="0" dirty="0" smtClean="0">
                  <a:ln>
                    <a:noFill/>
                  </a:ln>
                  <a:solidFill>
                    <a:schemeClr val="tx1"/>
                  </a:solidFill>
                  <a:effectLst/>
                </a:endParaRPr>
              </a:p>
            </p:txBody>
          </p:sp>
          <p:sp>
            <p:nvSpPr>
              <p:cNvPr id="3510" name="Rectangle 452"/>
              <p:cNvSpPr>
                <a:spLocks noChangeArrowheads="1"/>
              </p:cNvSpPr>
              <p:nvPr/>
            </p:nvSpPr>
            <p:spPr bwMode="auto">
              <a:xfrm>
                <a:off x="2997" y="1303"/>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2.5</a:t>
                </a:r>
                <a:endParaRPr kumimoji="0" lang="ja-JP" altLang="ja-JP" sz="1100" b="0" i="0" u="none" strike="noStrike" cap="none" normalizeH="0" baseline="0" dirty="0" smtClean="0">
                  <a:ln>
                    <a:noFill/>
                  </a:ln>
                  <a:solidFill>
                    <a:schemeClr val="tx1"/>
                  </a:solidFill>
                  <a:effectLst/>
                </a:endParaRPr>
              </a:p>
            </p:txBody>
          </p:sp>
          <p:sp>
            <p:nvSpPr>
              <p:cNvPr id="3511" name="Rectangle 453"/>
              <p:cNvSpPr>
                <a:spLocks noChangeArrowheads="1"/>
              </p:cNvSpPr>
              <p:nvPr/>
            </p:nvSpPr>
            <p:spPr bwMode="auto">
              <a:xfrm>
                <a:off x="3544" y="1303"/>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3.0</a:t>
                </a:r>
                <a:endParaRPr kumimoji="0" lang="ja-JP" altLang="ja-JP" sz="1100" b="0" i="0" u="none" strike="noStrike" cap="none" normalizeH="0" baseline="0" smtClean="0">
                  <a:ln>
                    <a:noFill/>
                  </a:ln>
                  <a:solidFill>
                    <a:schemeClr val="tx1"/>
                  </a:solidFill>
                  <a:effectLst/>
                </a:endParaRPr>
              </a:p>
            </p:txBody>
          </p:sp>
          <p:sp>
            <p:nvSpPr>
              <p:cNvPr id="3512" name="Rectangle 454"/>
              <p:cNvSpPr>
                <a:spLocks noChangeArrowheads="1"/>
              </p:cNvSpPr>
              <p:nvPr/>
            </p:nvSpPr>
            <p:spPr bwMode="auto">
              <a:xfrm>
                <a:off x="581" y="1464"/>
                <a:ext cx="2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病床数</a:t>
                </a:r>
                <a:endParaRPr kumimoji="0" lang="ja-JP" sz="1100" b="0" i="0" u="none" strike="noStrike" cap="none" normalizeH="0" baseline="0" dirty="0" smtClean="0">
                  <a:ln>
                    <a:noFill/>
                  </a:ln>
                  <a:solidFill>
                    <a:schemeClr val="tx1"/>
                  </a:solidFill>
                  <a:effectLst/>
                </a:endParaRPr>
              </a:p>
            </p:txBody>
          </p:sp>
          <p:sp>
            <p:nvSpPr>
              <p:cNvPr id="3513" name="Rectangle 455"/>
              <p:cNvSpPr>
                <a:spLocks noChangeArrowheads="1"/>
              </p:cNvSpPr>
              <p:nvPr/>
            </p:nvSpPr>
            <p:spPr bwMode="auto">
              <a:xfrm>
                <a:off x="1834" y="1465"/>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61.2</a:t>
                </a:r>
                <a:endParaRPr kumimoji="0" lang="ja-JP" altLang="ja-JP" sz="1100" b="0" i="0" u="none" strike="noStrike" cap="none" normalizeH="0" baseline="0" dirty="0" smtClean="0">
                  <a:ln>
                    <a:noFill/>
                  </a:ln>
                  <a:solidFill>
                    <a:schemeClr val="tx1"/>
                  </a:solidFill>
                  <a:effectLst/>
                </a:endParaRPr>
              </a:p>
            </p:txBody>
          </p:sp>
          <p:sp>
            <p:nvSpPr>
              <p:cNvPr id="3514" name="Rectangle 456"/>
              <p:cNvSpPr>
                <a:spLocks noChangeArrowheads="1"/>
              </p:cNvSpPr>
              <p:nvPr/>
            </p:nvSpPr>
            <p:spPr bwMode="auto">
              <a:xfrm>
                <a:off x="2394" y="1464"/>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45.9</a:t>
                </a:r>
                <a:endParaRPr kumimoji="0" lang="ja-JP" altLang="ja-JP" sz="1100" b="0" i="0" u="none" strike="noStrike" cap="none" normalizeH="0" baseline="0" dirty="0" smtClean="0">
                  <a:ln>
                    <a:noFill/>
                  </a:ln>
                  <a:solidFill>
                    <a:schemeClr val="tx1"/>
                  </a:solidFill>
                  <a:effectLst/>
                </a:endParaRPr>
              </a:p>
            </p:txBody>
          </p:sp>
          <p:sp>
            <p:nvSpPr>
              <p:cNvPr id="3515" name="Rectangle 457"/>
              <p:cNvSpPr>
                <a:spLocks noChangeArrowheads="1"/>
              </p:cNvSpPr>
              <p:nvPr/>
            </p:nvSpPr>
            <p:spPr bwMode="auto">
              <a:xfrm>
                <a:off x="2957" y="1464"/>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44.5</a:t>
                </a:r>
                <a:endParaRPr kumimoji="0" lang="ja-JP" altLang="ja-JP" sz="1100" b="0" i="0" u="none" strike="noStrike" cap="none" normalizeH="0" baseline="0" dirty="0" smtClean="0">
                  <a:ln>
                    <a:noFill/>
                  </a:ln>
                  <a:solidFill>
                    <a:schemeClr val="tx1"/>
                  </a:solidFill>
                  <a:effectLst/>
                </a:endParaRPr>
              </a:p>
            </p:txBody>
          </p:sp>
          <p:sp>
            <p:nvSpPr>
              <p:cNvPr id="3516" name="Rectangle 458"/>
              <p:cNvSpPr>
                <a:spLocks noChangeArrowheads="1"/>
              </p:cNvSpPr>
              <p:nvPr/>
            </p:nvSpPr>
            <p:spPr bwMode="auto">
              <a:xfrm>
                <a:off x="3504" y="1464"/>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46.8</a:t>
                </a:r>
                <a:endParaRPr kumimoji="0" lang="ja-JP" altLang="ja-JP" sz="1100" b="0" i="0" u="none" strike="noStrike" cap="none" normalizeH="0" baseline="0" smtClean="0">
                  <a:ln>
                    <a:noFill/>
                  </a:ln>
                  <a:solidFill>
                    <a:schemeClr val="tx1"/>
                  </a:solidFill>
                  <a:effectLst/>
                </a:endParaRPr>
              </a:p>
            </p:txBody>
          </p:sp>
          <p:sp>
            <p:nvSpPr>
              <p:cNvPr id="3517" name="Rectangle 459"/>
              <p:cNvSpPr>
                <a:spLocks noChangeArrowheads="1"/>
              </p:cNvSpPr>
              <p:nvPr/>
            </p:nvSpPr>
            <p:spPr bwMode="auto">
              <a:xfrm>
                <a:off x="581" y="1624"/>
                <a:ext cx="2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医師数</a:t>
                </a:r>
                <a:endParaRPr kumimoji="0" lang="ja-JP" sz="1100" b="0" i="0" u="none" strike="noStrike" cap="none" normalizeH="0" baseline="0" smtClean="0">
                  <a:ln>
                    <a:noFill/>
                  </a:ln>
                  <a:solidFill>
                    <a:schemeClr val="tx1"/>
                  </a:solidFill>
                  <a:effectLst/>
                </a:endParaRPr>
              </a:p>
            </p:txBody>
          </p:sp>
          <p:sp>
            <p:nvSpPr>
              <p:cNvPr id="3518" name="Rectangle 460"/>
              <p:cNvSpPr>
                <a:spLocks noChangeArrowheads="1"/>
              </p:cNvSpPr>
              <p:nvPr/>
            </p:nvSpPr>
            <p:spPr bwMode="auto">
              <a:xfrm>
                <a:off x="1834" y="1623"/>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18.8</a:t>
                </a:r>
                <a:endParaRPr kumimoji="0" lang="ja-JP" altLang="ja-JP" sz="1100" b="0" i="0" u="none" strike="noStrike" cap="none" normalizeH="0" baseline="0" dirty="0" smtClean="0">
                  <a:ln>
                    <a:noFill/>
                  </a:ln>
                  <a:solidFill>
                    <a:schemeClr val="tx1"/>
                  </a:solidFill>
                  <a:effectLst/>
                </a:endParaRPr>
              </a:p>
            </p:txBody>
          </p:sp>
          <p:sp>
            <p:nvSpPr>
              <p:cNvPr id="3519" name="Rectangle 461"/>
              <p:cNvSpPr>
                <a:spLocks noChangeArrowheads="1"/>
              </p:cNvSpPr>
              <p:nvPr/>
            </p:nvSpPr>
            <p:spPr bwMode="auto">
              <a:xfrm>
                <a:off x="2434" y="1624"/>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9.8</a:t>
                </a:r>
                <a:endParaRPr kumimoji="0" lang="ja-JP" altLang="ja-JP" sz="1100" b="0" i="0" u="none" strike="noStrike" cap="none" normalizeH="0" baseline="0" dirty="0" smtClean="0">
                  <a:ln>
                    <a:noFill/>
                  </a:ln>
                  <a:solidFill>
                    <a:schemeClr val="tx1"/>
                  </a:solidFill>
                  <a:effectLst/>
                </a:endParaRPr>
              </a:p>
            </p:txBody>
          </p:sp>
          <p:sp>
            <p:nvSpPr>
              <p:cNvPr id="3520" name="Rectangle 462"/>
              <p:cNvSpPr>
                <a:spLocks noChangeArrowheads="1"/>
              </p:cNvSpPr>
              <p:nvPr/>
            </p:nvSpPr>
            <p:spPr bwMode="auto">
              <a:xfrm>
                <a:off x="2997" y="1624"/>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7.5</a:t>
                </a:r>
                <a:endParaRPr kumimoji="0" lang="ja-JP" altLang="ja-JP" sz="1100" b="0" i="0" u="none" strike="noStrike" cap="none" normalizeH="0" baseline="0" smtClean="0">
                  <a:ln>
                    <a:noFill/>
                  </a:ln>
                  <a:solidFill>
                    <a:schemeClr val="tx1"/>
                  </a:solidFill>
                  <a:effectLst/>
                </a:endParaRPr>
              </a:p>
            </p:txBody>
          </p:sp>
          <p:sp>
            <p:nvSpPr>
              <p:cNvPr id="3521" name="Rectangle 463"/>
              <p:cNvSpPr>
                <a:spLocks noChangeArrowheads="1"/>
              </p:cNvSpPr>
              <p:nvPr/>
            </p:nvSpPr>
            <p:spPr bwMode="auto">
              <a:xfrm>
                <a:off x="3544" y="1624"/>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9.2</a:t>
                </a:r>
                <a:endParaRPr kumimoji="0" lang="ja-JP" altLang="ja-JP" sz="1100" b="0" i="0" u="none" strike="noStrike" cap="none" normalizeH="0" baseline="0" smtClean="0">
                  <a:ln>
                    <a:noFill/>
                  </a:ln>
                  <a:solidFill>
                    <a:schemeClr val="tx1"/>
                  </a:solidFill>
                  <a:effectLst/>
                </a:endParaRPr>
              </a:p>
            </p:txBody>
          </p:sp>
          <p:sp>
            <p:nvSpPr>
              <p:cNvPr id="3522" name="Rectangle 464"/>
              <p:cNvSpPr>
                <a:spLocks noChangeArrowheads="1"/>
              </p:cNvSpPr>
              <p:nvPr/>
            </p:nvSpPr>
            <p:spPr bwMode="auto">
              <a:xfrm>
                <a:off x="581" y="1785"/>
                <a:ext cx="44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外来患者数</a:t>
                </a:r>
                <a:endParaRPr kumimoji="0" lang="ja-JP" sz="1100" b="0" i="0" u="none" strike="noStrike" cap="none" normalizeH="0" baseline="0" smtClean="0">
                  <a:ln>
                    <a:noFill/>
                  </a:ln>
                  <a:solidFill>
                    <a:schemeClr val="tx1"/>
                  </a:solidFill>
                  <a:effectLst/>
                </a:endParaRPr>
              </a:p>
            </p:txBody>
          </p:sp>
          <p:sp>
            <p:nvSpPr>
              <p:cNvPr id="3523" name="Rectangle 465"/>
              <p:cNvSpPr>
                <a:spLocks noChangeArrowheads="1"/>
              </p:cNvSpPr>
              <p:nvPr/>
            </p:nvSpPr>
            <p:spPr bwMode="auto">
              <a:xfrm>
                <a:off x="1798" y="1785"/>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711.4</a:t>
                </a:r>
                <a:endParaRPr kumimoji="0" lang="ja-JP" altLang="ja-JP" sz="1100" b="0" i="0" u="none" strike="noStrike" cap="none" normalizeH="0" baseline="0" dirty="0" smtClean="0">
                  <a:ln>
                    <a:noFill/>
                  </a:ln>
                  <a:solidFill>
                    <a:schemeClr val="tx1"/>
                  </a:solidFill>
                  <a:effectLst/>
                </a:endParaRPr>
              </a:p>
            </p:txBody>
          </p:sp>
          <p:sp>
            <p:nvSpPr>
              <p:cNvPr id="3524" name="Rectangle 466"/>
              <p:cNvSpPr>
                <a:spLocks noChangeArrowheads="1"/>
              </p:cNvSpPr>
              <p:nvPr/>
            </p:nvSpPr>
            <p:spPr bwMode="auto">
              <a:xfrm>
                <a:off x="2371" y="1785"/>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705.9</a:t>
                </a:r>
                <a:endParaRPr kumimoji="0" lang="ja-JP" altLang="ja-JP" sz="1100" b="0" i="0" u="none" strike="noStrike" cap="none" normalizeH="0" baseline="0" dirty="0" smtClean="0">
                  <a:ln>
                    <a:noFill/>
                  </a:ln>
                  <a:solidFill>
                    <a:schemeClr val="tx1"/>
                  </a:solidFill>
                  <a:effectLst/>
                </a:endParaRPr>
              </a:p>
            </p:txBody>
          </p:sp>
          <p:sp>
            <p:nvSpPr>
              <p:cNvPr id="3525" name="Rectangle 467"/>
              <p:cNvSpPr>
                <a:spLocks noChangeArrowheads="1"/>
              </p:cNvSpPr>
              <p:nvPr/>
            </p:nvSpPr>
            <p:spPr bwMode="auto">
              <a:xfrm>
                <a:off x="2917" y="1785"/>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690.2</a:t>
                </a:r>
                <a:endParaRPr kumimoji="0" lang="ja-JP" altLang="ja-JP" sz="1100" b="0" i="0" u="none" strike="noStrike" cap="none" normalizeH="0" baseline="0" smtClean="0">
                  <a:ln>
                    <a:noFill/>
                  </a:ln>
                  <a:solidFill>
                    <a:schemeClr val="tx1"/>
                  </a:solidFill>
                  <a:effectLst/>
                </a:endParaRPr>
              </a:p>
            </p:txBody>
          </p:sp>
          <p:sp>
            <p:nvSpPr>
              <p:cNvPr id="3526" name="Rectangle 468"/>
              <p:cNvSpPr>
                <a:spLocks noChangeArrowheads="1"/>
              </p:cNvSpPr>
              <p:nvPr/>
            </p:nvSpPr>
            <p:spPr bwMode="auto">
              <a:xfrm>
                <a:off x="3464" y="1785"/>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665.8</a:t>
                </a:r>
                <a:endParaRPr kumimoji="0" lang="ja-JP" altLang="ja-JP" sz="1100" b="0" i="0" u="none" strike="noStrike" cap="none" normalizeH="0" baseline="0" smtClean="0">
                  <a:ln>
                    <a:noFill/>
                  </a:ln>
                  <a:solidFill>
                    <a:schemeClr val="tx1"/>
                  </a:solidFill>
                  <a:effectLst/>
                </a:endParaRPr>
              </a:p>
            </p:txBody>
          </p:sp>
          <p:sp>
            <p:nvSpPr>
              <p:cNvPr id="3527" name="Rectangle 469"/>
              <p:cNvSpPr>
                <a:spLocks noChangeArrowheads="1"/>
              </p:cNvSpPr>
              <p:nvPr/>
            </p:nvSpPr>
            <p:spPr bwMode="auto">
              <a:xfrm>
                <a:off x="581" y="1946"/>
                <a:ext cx="44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入院患者数</a:t>
                </a:r>
                <a:endParaRPr kumimoji="0" lang="ja-JP" sz="1100" b="0" i="0" u="none" strike="noStrike" cap="none" normalizeH="0" baseline="0" smtClean="0">
                  <a:ln>
                    <a:noFill/>
                  </a:ln>
                  <a:solidFill>
                    <a:schemeClr val="tx1"/>
                  </a:solidFill>
                  <a:effectLst/>
                </a:endParaRPr>
              </a:p>
            </p:txBody>
          </p:sp>
          <p:sp>
            <p:nvSpPr>
              <p:cNvPr id="3528" name="Rectangle 470"/>
              <p:cNvSpPr>
                <a:spLocks noChangeArrowheads="1"/>
              </p:cNvSpPr>
              <p:nvPr/>
            </p:nvSpPr>
            <p:spPr bwMode="auto">
              <a:xfrm>
                <a:off x="1814" y="1946"/>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18.6</a:t>
                </a:r>
                <a:endParaRPr kumimoji="0" lang="ja-JP" altLang="ja-JP" sz="1100" b="0" i="0" u="none" strike="noStrike" cap="none" normalizeH="0" baseline="0" dirty="0" smtClean="0">
                  <a:ln>
                    <a:noFill/>
                  </a:ln>
                  <a:solidFill>
                    <a:schemeClr val="tx1"/>
                  </a:solidFill>
                  <a:effectLst/>
                </a:endParaRPr>
              </a:p>
            </p:txBody>
          </p:sp>
          <p:sp>
            <p:nvSpPr>
              <p:cNvPr id="3529" name="Rectangle 471"/>
              <p:cNvSpPr>
                <a:spLocks noChangeArrowheads="1"/>
              </p:cNvSpPr>
              <p:nvPr/>
            </p:nvSpPr>
            <p:spPr bwMode="auto">
              <a:xfrm>
                <a:off x="2411" y="1946"/>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18.6</a:t>
                </a:r>
                <a:endParaRPr kumimoji="0" lang="ja-JP" altLang="ja-JP" sz="1100" b="0" i="0" u="none" strike="noStrike" cap="none" normalizeH="0" baseline="0" smtClean="0">
                  <a:ln>
                    <a:noFill/>
                  </a:ln>
                  <a:solidFill>
                    <a:schemeClr val="tx1"/>
                  </a:solidFill>
                  <a:effectLst/>
                </a:endParaRPr>
              </a:p>
            </p:txBody>
          </p:sp>
          <p:sp>
            <p:nvSpPr>
              <p:cNvPr id="3530" name="Rectangle 472"/>
              <p:cNvSpPr>
                <a:spLocks noChangeArrowheads="1"/>
              </p:cNvSpPr>
              <p:nvPr/>
            </p:nvSpPr>
            <p:spPr bwMode="auto">
              <a:xfrm>
                <a:off x="2957" y="1946"/>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19.6</a:t>
                </a:r>
                <a:endParaRPr kumimoji="0" lang="ja-JP" altLang="ja-JP" sz="1100" b="0" i="0" u="none" strike="noStrike" cap="none" normalizeH="0" baseline="0" smtClean="0">
                  <a:ln>
                    <a:noFill/>
                  </a:ln>
                  <a:solidFill>
                    <a:schemeClr val="tx1"/>
                  </a:solidFill>
                  <a:effectLst/>
                </a:endParaRPr>
              </a:p>
            </p:txBody>
          </p:sp>
          <p:sp>
            <p:nvSpPr>
              <p:cNvPr id="3531" name="Rectangle 473"/>
              <p:cNvSpPr>
                <a:spLocks noChangeArrowheads="1"/>
              </p:cNvSpPr>
              <p:nvPr/>
            </p:nvSpPr>
            <p:spPr bwMode="auto">
              <a:xfrm>
                <a:off x="3504" y="1946"/>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18.1</a:t>
                </a:r>
                <a:endParaRPr kumimoji="0" lang="ja-JP" altLang="ja-JP" sz="1100" b="0" i="0" u="none" strike="noStrike" cap="none" normalizeH="0" baseline="0" smtClean="0">
                  <a:ln>
                    <a:noFill/>
                  </a:ln>
                  <a:solidFill>
                    <a:schemeClr val="tx1"/>
                  </a:solidFill>
                  <a:effectLst/>
                </a:endParaRPr>
              </a:p>
            </p:txBody>
          </p:sp>
          <p:sp>
            <p:nvSpPr>
              <p:cNvPr id="3532" name="Rectangle 474"/>
              <p:cNvSpPr>
                <a:spLocks noChangeArrowheads="1"/>
              </p:cNvSpPr>
              <p:nvPr/>
            </p:nvSpPr>
            <p:spPr bwMode="auto">
              <a:xfrm>
                <a:off x="408" y="2106"/>
                <a:ext cx="2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受診率</a:t>
                </a:r>
                <a:endParaRPr kumimoji="0" lang="ja-JP" sz="1100" b="0" i="0" u="none" strike="noStrike" cap="none" normalizeH="0" baseline="0" smtClean="0">
                  <a:ln>
                    <a:noFill/>
                  </a:ln>
                  <a:solidFill>
                    <a:schemeClr val="tx1"/>
                  </a:solidFill>
                  <a:effectLst/>
                </a:endParaRPr>
              </a:p>
            </p:txBody>
          </p:sp>
          <p:sp>
            <p:nvSpPr>
              <p:cNvPr id="3533" name="Rectangle 475"/>
              <p:cNvSpPr>
                <a:spLocks noChangeArrowheads="1"/>
              </p:cNvSpPr>
              <p:nvPr/>
            </p:nvSpPr>
            <p:spPr bwMode="auto">
              <a:xfrm>
                <a:off x="1804" y="2101"/>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730.0</a:t>
                </a:r>
                <a:endParaRPr kumimoji="0" lang="ja-JP" altLang="ja-JP" sz="1100" b="0" i="0" u="none" strike="noStrike" cap="none" normalizeH="0" baseline="0" dirty="0" smtClean="0">
                  <a:ln>
                    <a:noFill/>
                  </a:ln>
                  <a:solidFill>
                    <a:schemeClr val="tx1"/>
                  </a:solidFill>
                  <a:effectLst/>
                </a:endParaRPr>
              </a:p>
            </p:txBody>
          </p:sp>
          <p:sp>
            <p:nvSpPr>
              <p:cNvPr id="3534" name="Rectangle 476"/>
              <p:cNvSpPr>
                <a:spLocks noChangeArrowheads="1"/>
              </p:cNvSpPr>
              <p:nvPr/>
            </p:nvSpPr>
            <p:spPr bwMode="auto">
              <a:xfrm>
                <a:off x="2356" y="2098"/>
                <a:ext cx="21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724.5</a:t>
                </a:r>
                <a:endParaRPr kumimoji="0" lang="ja-JP" altLang="ja-JP" sz="1100" b="0" i="0" u="none" strike="noStrike" cap="none" normalizeH="0" baseline="0" dirty="0" smtClean="0">
                  <a:ln>
                    <a:noFill/>
                  </a:ln>
                  <a:solidFill>
                    <a:schemeClr val="tx1"/>
                  </a:solidFill>
                  <a:effectLst/>
                </a:endParaRPr>
              </a:p>
            </p:txBody>
          </p:sp>
          <p:sp>
            <p:nvSpPr>
              <p:cNvPr id="3535" name="Rectangle 477"/>
              <p:cNvSpPr>
                <a:spLocks noChangeArrowheads="1"/>
              </p:cNvSpPr>
              <p:nvPr/>
            </p:nvSpPr>
            <p:spPr bwMode="auto">
              <a:xfrm>
                <a:off x="2914" y="2097"/>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709.8</a:t>
                </a:r>
                <a:endParaRPr kumimoji="0" lang="ja-JP" altLang="ja-JP" sz="1100" b="0" i="0" u="none" strike="noStrike" cap="none" normalizeH="0" baseline="0" dirty="0" smtClean="0">
                  <a:ln>
                    <a:noFill/>
                  </a:ln>
                  <a:solidFill>
                    <a:schemeClr val="tx1"/>
                  </a:solidFill>
                  <a:effectLst/>
                </a:endParaRPr>
              </a:p>
            </p:txBody>
          </p:sp>
          <p:sp>
            <p:nvSpPr>
              <p:cNvPr id="3536" name="Rectangle 478"/>
              <p:cNvSpPr>
                <a:spLocks noChangeArrowheads="1"/>
              </p:cNvSpPr>
              <p:nvPr/>
            </p:nvSpPr>
            <p:spPr bwMode="auto">
              <a:xfrm>
                <a:off x="3464" y="2106"/>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684.0</a:t>
                </a:r>
                <a:endParaRPr kumimoji="0" lang="ja-JP" altLang="ja-JP" sz="1100" b="0" i="0" u="none" strike="noStrike" cap="none" normalizeH="0" baseline="0" smtClean="0">
                  <a:ln>
                    <a:noFill/>
                  </a:ln>
                  <a:solidFill>
                    <a:schemeClr val="tx1"/>
                  </a:solidFill>
                  <a:effectLst/>
                </a:endParaRPr>
              </a:p>
            </p:txBody>
          </p:sp>
          <p:sp>
            <p:nvSpPr>
              <p:cNvPr id="3537" name="Rectangle 479"/>
              <p:cNvSpPr>
                <a:spLocks noChangeArrowheads="1"/>
              </p:cNvSpPr>
              <p:nvPr/>
            </p:nvSpPr>
            <p:spPr bwMode="auto">
              <a:xfrm>
                <a:off x="408" y="2267"/>
                <a:ext cx="8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一件当たり医療費</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3538" name="Rectangle 480"/>
              <p:cNvSpPr>
                <a:spLocks noChangeArrowheads="1"/>
              </p:cNvSpPr>
              <p:nvPr/>
            </p:nvSpPr>
            <p:spPr bwMode="auto">
              <a:xfrm>
                <a:off x="1776" y="226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33,040</a:t>
                </a:r>
                <a:endParaRPr kumimoji="0" lang="ja-JP" altLang="ja-JP" sz="1100" b="0" i="0" u="none" strike="noStrike" cap="none" normalizeH="0" baseline="0" dirty="0" smtClean="0">
                  <a:ln>
                    <a:noFill/>
                  </a:ln>
                  <a:solidFill>
                    <a:schemeClr val="tx1"/>
                  </a:solidFill>
                  <a:effectLst/>
                </a:endParaRPr>
              </a:p>
            </p:txBody>
          </p:sp>
          <p:sp>
            <p:nvSpPr>
              <p:cNvPr id="3539" name="Rectangle 481"/>
              <p:cNvSpPr>
                <a:spLocks noChangeArrowheads="1"/>
              </p:cNvSpPr>
              <p:nvPr/>
            </p:nvSpPr>
            <p:spPr bwMode="auto">
              <a:xfrm>
                <a:off x="2332" y="225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34,670</a:t>
                </a:r>
                <a:endParaRPr kumimoji="0" lang="ja-JP" altLang="ja-JP" sz="1100" b="0" i="0" u="none" strike="noStrike" cap="none" normalizeH="0" baseline="0" dirty="0" smtClean="0">
                  <a:ln>
                    <a:noFill/>
                  </a:ln>
                  <a:solidFill>
                    <a:schemeClr val="tx1"/>
                  </a:solidFill>
                  <a:effectLst/>
                </a:endParaRPr>
              </a:p>
            </p:txBody>
          </p:sp>
          <p:sp>
            <p:nvSpPr>
              <p:cNvPr id="3540" name="Rectangle 482"/>
              <p:cNvSpPr>
                <a:spLocks noChangeArrowheads="1"/>
              </p:cNvSpPr>
              <p:nvPr/>
            </p:nvSpPr>
            <p:spPr bwMode="auto">
              <a:xfrm>
                <a:off x="2879" y="225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35,880</a:t>
                </a:r>
                <a:endParaRPr kumimoji="0" lang="ja-JP" altLang="ja-JP" sz="1100" b="0" i="0" u="none" strike="noStrike" cap="none" normalizeH="0" baseline="0" dirty="0" smtClean="0">
                  <a:ln>
                    <a:noFill/>
                  </a:ln>
                  <a:solidFill>
                    <a:schemeClr val="tx1"/>
                  </a:solidFill>
                  <a:effectLst/>
                </a:endParaRPr>
              </a:p>
            </p:txBody>
          </p:sp>
          <p:sp>
            <p:nvSpPr>
              <p:cNvPr id="3541" name="Rectangle 483"/>
              <p:cNvSpPr>
                <a:spLocks noChangeArrowheads="1"/>
              </p:cNvSpPr>
              <p:nvPr/>
            </p:nvSpPr>
            <p:spPr bwMode="auto">
              <a:xfrm>
                <a:off x="3424" y="2252"/>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35,250</a:t>
                </a:r>
                <a:endParaRPr kumimoji="0" lang="ja-JP" altLang="ja-JP" sz="1100" b="0" i="0" u="none" strike="noStrike" cap="none" normalizeH="0" baseline="0" dirty="0" smtClean="0">
                  <a:ln>
                    <a:noFill/>
                  </a:ln>
                  <a:solidFill>
                    <a:schemeClr val="tx1"/>
                  </a:solidFill>
                  <a:effectLst/>
                </a:endParaRPr>
              </a:p>
            </p:txBody>
          </p:sp>
          <p:sp>
            <p:nvSpPr>
              <p:cNvPr id="3542" name="Rectangle 484"/>
              <p:cNvSpPr>
                <a:spLocks noChangeArrowheads="1"/>
              </p:cNvSpPr>
              <p:nvPr/>
            </p:nvSpPr>
            <p:spPr bwMode="auto">
              <a:xfrm>
                <a:off x="601" y="2428"/>
                <a:ext cx="32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一般</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3543" name="Rectangle 485"/>
              <p:cNvSpPr>
                <a:spLocks noChangeArrowheads="1"/>
              </p:cNvSpPr>
              <p:nvPr/>
            </p:nvSpPr>
            <p:spPr bwMode="auto">
              <a:xfrm>
                <a:off x="1771" y="2434"/>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33,450</a:t>
                </a:r>
                <a:endParaRPr kumimoji="0" lang="ja-JP" altLang="ja-JP" sz="1100" b="0" i="0" u="none" strike="noStrike" cap="none" normalizeH="0" baseline="0" dirty="0" smtClean="0">
                  <a:ln>
                    <a:noFill/>
                  </a:ln>
                  <a:solidFill>
                    <a:schemeClr val="tx1"/>
                  </a:solidFill>
                  <a:effectLst/>
                </a:endParaRPr>
              </a:p>
            </p:txBody>
          </p:sp>
          <p:sp>
            <p:nvSpPr>
              <p:cNvPr id="3544" name="Rectangle 486"/>
              <p:cNvSpPr>
                <a:spLocks noChangeArrowheads="1"/>
              </p:cNvSpPr>
              <p:nvPr/>
            </p:nvSpPr>
            <p:spPr bwMode="auto">
              <a:xfrm>
                <a:off x="2331" y="2418"/>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34,620</a:t>
                </a:r>
                <a:endParaRPr kumimoji="0" lang="ja-JP" altLang="ja-JP" sz="1100" b="0" i="0" u="none" strike="noStrike" cap="none" normalizeH="0" baseline="0" dirty="0" smtClean="0">
                  <a:ln>
                    <a:noFill/>
                  </a:ln>
                  <a:solidFill>
                    <a:schemeClr val="tx1"/>
                  </a:solidFill>
                  <a:effectLst/>
                </a:endParaRPr>
              </a:p>
            </p:txBody>
          </p:sp>
          <p:sp>
            <p:nvSpPr>
              <p:cNvPr id="3545" name="Rectangle 487"/>
              <p:cNvSpPr>
                <a:spLocks noChangeArrowheads="1"/>
              </p:cNvSpPr>
              <p:nvPr/>
            </p:nvSpPr>
            <p:spPr bwMode="auto">
              <a:xfrm>
                <a:off x="2882" y="2428"/>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35,830</a:t>
                </a:r>
                <a:endParaRPr kumimoji="0" lang="ja-JP" altLang="ja-JP" sz="1100" b="0" i="0" u="none" strike="noStrike" cap="none" normalizeH="0" baseline="0" dirty="0" smtClean="0">
                  <a:ln>
                    <a:noFill/>
                  </a:ln>
                  <a:solidFill>
                    <a:schemeClr val="tx1"/>
                  </a:solidFill>
                  <a:effectLst/>
                </a:endParaRPr>
              </a:p>
            </p:txBody>
          </p:sp>
          <p:sp>
            <p:nvSpPr>
              <p:cNvPr id="3546" name="Rectangle 488"/>
              <p:cNvSpPr>
                <a:spLocks noChangeArrowheads="1"/>
              </p:cNvSpPr>
              <p:nvPr/>
            </p:nvSpPr>
            <p:spPr bwMode="auto">
              <a:xfrm>
                <a:off x="3422" y="2428"/>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35,190</a:t>
                </a:r>
                <a:endParaRPr kumimoji="0" lang="ja-JP" altLang="ja-JP" sz="1100" b="0" i="0" u="none" strike="noStrike" cap="none" normalizeH="0" baseline="0" dirty="0" smtClean="0">
                  <a:ln>
                    <a:noFill/>
                  </a:ln>
                  <a:solidFill>
                    <a:schemeClr val="tx1"/>
                  </a:solidFill>
                  <a:effectLst/>
                </a:endParaRPr>
              </a:p>
            </p:txBody>
          </p:sp>
          <p:sp>
            <p:nvSpPr>
              <p:cNvPr id="3547" name="Rectangle 489"/>
              <p:cNvSpPr>
                <a:spLocks noChangeArrowheads="1"/>
              </p:cNvSpPr>
              <p:nvPr/>
            </p:nvSpPr>
            <p:spPr bwMode="auto">
              <a:xfrm>
                <a:off x="601" y="2589"/>
                <a:ext cx="32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退職</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3548" name="Rectangle 490"/>
              <p:cNvSpPr>
                <a:spLocks noChangeArrowheads="1"/>
              </p:cNvSpPr>
              <p:nvPr/>
            </p:nvSpPr>
            <p:spPr bwMode="auto">
              <a:xfrm>
                <a:off x="1767" y="2590"/>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24,720</a:t>
                </a:r>
                <a:endParaRPr kumimoji="0" lang="ja-JP" altLang="ja-JP" sz="1100" b="0" i="0" u="none" strike="noStrike" cap="none" normalizeH="0" baseline="0" dirty="0" smtClean="0">
                  <a:ln>
                    <a:noFill/>
                  </a:ln>
                  <a:solidFill>
                    <a:schemeClr val="tx1"/>
                  </a:solidFill>
                  <a:effectLst/>
                </a:endParaRPr>
              </a:p>
            </p:txBody>
          </p:sp>
          <p:sp>
            <p:nvSpPr>
              <p:cNvPr id="3549" name="Rectangle 491"/>
              <p:cNvSpPr>
                <a:spLocks noChangeArrowheads="1"/>
              </p:cNvSpPr>
              <p:nvPr/>
            </p:nvSpPr>
            <p:spPr bwMode="auto">
              <a:xfrm>
                <a:off x="2337" y="2574"/>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36,750</a:t>
                </a:r>
                <a:endParaRPr kumimoji="0" lang="ja-JP" altLang="ja-JP" sz="1100" b="0" i="0" u="none" strike="noStrike" cap="none" normalizeH="0" baseline="0" dirty="0" smtClean="0">
                  <a:ln>
                    <a:noFill/>
                  </a:ln>
                  <a:solidFill>
                    <a:schemeClr val="tx1"/>
                  </a:solidFill>
                  <a:effectLst/>
                </a:endParaRPr>
              </a:p>
            </p:txBody>
          </p:sp>
          <p:sp>
            <p:nvSpPr>
              <p:cNvPr id="3550" name="Rectangle 492"/>
              <p:cNvSpPr>
                <a:spLocks noChangeArrowheads="1"/>
              </p:cNvSpPr>
              <p:nvPr/>
            </p:nvSpPr>
            <p:spPr bwMode="auto">
              <a:xfrm>
                <a:off x="2882" y="2579"/>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37,410</a:t>
                </a:r>
                <a:endParaRPr kumimoji="0" lang="ja-JP" altLang="ja-JP" sz="1100" b="0" i="0" u="none" strike="noStrike" cap="none" normalizeH="0" baseline="0" dirty="0" smtClean="0">
                  <a:ln>
                    <a:noFill/>
                  </a:ln>
                  <a:solidFill>
                    <a:schemeClr val="tx1"/>
                  </a:solidFill>
                  <a:effectLst/>
                </a:endParaRPr>
              </a:p>
            </p:txBody>
          </p:sp>
          <p:sp>
            <p:nvSpPr>
              <p:cNvPr id="3551" name="Rectangle 493"/>
              <p:cNvSpPr>
                <a:spLocks noChangeArrowheads="1"/>
              </p:cNvSpPr>
              <p:nvPr/>
            </p:nvSpPr>
            <p:spPr bwMode="auto">
              <a:xfrm>
                <a:off x="3417" y="2588"/>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37,800</a:t>
                </a:r>
                <a:endParaRPr kumimoji="0" lang="ja-JP" altLang="ja-JP" sz="1100" b="0" i="0" u="none" strike="noStrike" cap="none" normalizeH="0" baseline="0" dirty="0" smtClean="0">
                  <a:ln>
                    <a:noFill/>
                  </a:ln>
                  <a:solidFill>
                    <a:schemeClr val="tx1"/>
                  </a:solidFill>
                  <a:effectLst/>
                </a:endParaRPr>
              </a:p>
            </p:txBody>
          </p:sp>
          <p:sp>
            <p:nvSpPr>
              <p:cNvPr id="3552" name="Rectangle 494"/>
              <p:cNvSpPr>
                <a:spLocks noChangeArrowheads="1"/>
              </p:cNvSpPr>
              <p:nvPr/>
            </p:nvSpPr>
            <p:spPr bwMode="auto">
              <a:xfrm>
                <a:off x="601" y="2749"/>
                <a:ext cx="32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後期</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3553" name="Rectangle 495"/>
              <p:cNvSpPr>
                <a:spLocks noChangeArrowheads="1"/>
              </p:cNvSpPr>
              <p:nvPr/>
            </p:nvSpPr>
            <p:spPr bwMode="auto">
              <a:xfrm>
                <a:off x="1961" y="2749"/>
                <a:ext cx="4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100" b="0" i="0" u="none" strike="noStrike" cap="none" normalizeH="0" baseline="0" smtClean="0">
                  <a:ln>
                    <a:noFill/>
                  </a:ln>
                  <a:solidFill>
                    <a:schemeClr val="tx1"/>
                  </a:solidFill>
                  <a:effectLst/>
                </a:endParaRPr>
              </a:p>
            </p:txBody>
          </p:sp>
          <p:sp>
            <p:nvSpPr>
              <p:cNvPr id="3554" name="Rectangle 496"/>
              <p:cNvSpPr>
                <a:spLocks noChangeArrowheads="1"/>
              </p:cNvSpPr>
              <p:nvPr/>
            </p:nvSpPr>
            <p:spPr bwMode="auto">
              <a:xfrm>
                <a:off x="2521" y="2749"/>
                <a:ext cx="4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100" b="0" i="0" u="none" strike="noStrike" cap="none" normalizeH="0" baseline="0" smtClean="0">
                  <a:ln>
                    <a:noFill/>
                  </a:ln>
                  <a:solidFill>
                    <a:schemeClr val="tx1"/>
                  </a:solidFill>
                  <a:effectLst/>
                </a:endParaRPr>
              </a:p>
            </p:txBody>
          </p:sp>
          <p:sp>
            <p:nvSpPr>
              <p:cNvPr id="3555" name="Rectangle 497"/>
              <p:cNvSpPr>
                <a:spLocks noChangeArrowheads="1"/>
              </p:cNvSpPr>
              <p:nvPr/>
            </p:nvSpPr>
            <p:spPr bwMode="auto">
              <a:xfrm>
                <a:off x="3067" y="2749"/>
                <a:ext cx="4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100" b="0" i="0" u="none" strike="noStrike" cap="none" normalizeH="0" baseline="0" smtClean="0">
                  <a:ln>
                    <a:noFill/>
                  </a:ln>
                  <a:solidFill>
                    <a:schemeClr val="tx1"/>
                  </a:solidFill>
                  <a:effectLst/>
                </a:endParaRPr>
              </a:p>
            </p:txBody>
          </p:sp>
          <p:sp>
            <p:nvSpPr>
              <p:cNvPr id="3556" name="Rectangle 498"/>
              <p:cNvSpPr>
                <a:spLocks noChangeArrowheads="1"/>
              </p:cNvSpPr>
              <p:nvPr/>
            </p:nvSpPr>
            <p:spPr bwMode="auto">
              <a:xfrm>
                <a:off x="3593" y="2749"/>
                <a:ext cx="4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0</a:t>
                </a:r>
                <a:endParaRPr kumimoji="0" lang="ja-JP" altLang="ja-JP" sz="1100" b="0" i="0" u="none" strike="noStrike" cap="none" normalizeH="0" baseline="0" smtClean="0">
                  <a:ln>
                    <a:noFill/>
                  </a:ln>
                  <a:solidFill>
                    <a:schemeClr val="tx1"/>
                  </a:solidFill>
                  <a:effectLst/>
                </a:endParaRPr>
              </a:p>
            </p:txBody>
          </p:sp>
          <p:sp>
            <p:nvSpPr>
              <p:cNvPr id="3557" name="Rectangle 499"/>
              <p:cNvSpPr>
                <a:spLocks noChangeArrowheads="1"/>
              </p:cNvSpPr>
              <p:nvPr/>
            </p:nvSpPr>
            <p:spPr bwMode="auto">
              <a:xfrm>
                <a:off x="402" y="2910"/>
                <a:ext cx="178"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外来</a:t>
                </a:r>
                <a:endParaRPr kumimoji="0" lang="ja-JP" sz="1100" b="0" i="0" u="none" strike="noStrike" cap="none" normalizeH="0" baseline="0" dirty="0" smtClean="0">
                  <a:ln>
                    <a:noFill/>
                  </a:ln>
                  <a:solidFill>
                    <a:schemeClr val="tx1"/>
                  </a:solidFill>
                  <a:effectLst/>
                </a:endParaRPr>
              </a:p>
            </p:txBody>
          </p:sp>
          <p:sp>
            <p:nvSpPr>
              <p:cNvPr id="3558" name="Rectangle 500"/>
              <p:cNvSpPr>
                <a:spLocks noChangeArrowheads="1"/>
              </p:cNvSpPr>
              <p:nvPr/>
            </p:nvSpPr>
            <p:spPr bwMode="auto">
              <a:xfrm>
                <a:off x="595" y="3071"/>
                <a:ext cx="7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外来費用の割合</a:t>
                </a:r>
                <a:r>
                  <a:rPr kumimoji="0" lang="en-US"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100" b="0" i="0" u="none" strike="noStrike" cap="none" normalizeH="0" baseline="0" dirty="0" smtClean="0">
                  <a:ln>
                    <a:noFill/>
                  </a:ln>
                  <a:solidFill>
                    <a:schemeClr val="tx1"/>
                  </a:solidFill>
                  <a:effectLst/>
                </a:endParaRPr>
              </a:p>
            </p:txBody>
          </p:sp>
          <p:sp>
            <p:nvSpPr>
              <p:cNvPr id="3559" name="Rectangle 501"/>
              <p:cNvSpPr>
                <a:spLocks noChangeArrowheads="1"/>
              </p:cNvSpPr>
              <p:nvPr/>
            </p:nvSpPr>
            <p:spPr bwMode="auto">
              <a:xfrm>
                <a:off x="1834" y="3065"/>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61.0</a:t>
                </a:r>
                <a:endParaRPr kumimoji="0" lang="ja-JP" altLang="ja-JP" sz="1100" b="0" i="0" u="none" strike="noStrike" cap="none" normalizeH="0" baseline="0" dirty="0" smtClean="0">
                  <a:ln>
                    <a:noFill/>
                  </a:ln>
                  <a:solidFill>
                    <a:schemeClr val="tx1"/>
                  </a:solidFill>
                  <a:effectLst/>
                </a:endParaRPr>
              </a:p>
            </p:txBody>
          </p:sp>
          <p:sp>
            <p:nvSpPr>
              <p:cNvPr id="3560" name="Rectangle 502"/>
              <p:cNvSpPr>
                <a:spLocks noChangeArrowheads="1"/>
              </p:cNvSpPr>
              <p:nvPr/>
            </p:nvSpPr>
            <p:spPr bwMode="auto">
              <a:xfrm>
                <a:off x="2368" y="3065"/>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61.6</a:t>
                </a:r>
                <a:endParaRPr kumimoji="0" lang="ja-JP" altLang="ja-JP" sz="1100" b="0" i="0" u="none" strike="noStrike" cap="none" normalizeH="0" baseline="0" dirty="0" smtClean="0">
                  <a:ln>
                    <a:noFill/>
                  </a:ln>
                  <a:solidFill>
                    <a:schemeClr val="tx1"/>
                  </a:solidFill>
                  <a:effectLst/>
                </a:endParaRPr>
              </a:p>
            </p:txBody>
          </p:sp>
          <p:sp>
            <p:nvSpPr>
              <p:cNvPr id="3561" name="Rectangle 503"/>
              <p:cNvSpPr>
                <a:spLocks noChangeArrowheads="1"/>
              </p:cNvSpPr>
              <p:nvPr/>
            </p:nvSpPr>
            <p:spPr bwMode="auto">
              <a:xfrm>
                <a:off x="2914" y="3065"/>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59.2</a:t>
                </a:r>
                <a:endParaRPr kumimoji="0" lang="ja-JP" altLang="ja-JP" sz="1100" b="0" i="0" u="none" strike="noStrike" cap="none" normalizeH="0" baseline="0" dirty="0" smtClean="0">
                  <a:ln>
                    <a:noFill/>
                  </a:ln>
                  <a:solidFill>
                    <a:schemeClr val="tx1"/>
                  </a:solidFill>
                  <a:effectLst/>
                </a:endParaRPr>
              </a:p>
            </p:txBody>
          </p:sp>
          <p:sp>
            <p:nvSpPr>
              <p:cNvPr id="3562" name="Rectangle 504"/>
              <p:cNvSpPr>
                <a:spLocks noChangeArrowheads="1"/>
              </p:cNvSpPr>
              <p:nvPr/>
            </p:nvSpPr>
            <p:spPr bwMode="auto">
              <a:xfrm>
                <a:off x="3461" y="3065"/>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60.1</a:t>
                </a:r>
                <a:endParaRPr kumimoji="0" lang="ja-JP" altLang="ja-JP" sz="1100" b="0" i="0" u="none" strike="noStrike" cap="none" normalizeH="0" baseline="0" dirty="0" smtClean="0">
                  <a:ln>
                    <a:noFill/>
                  </a:ln>
                  <a:solidFill>
                    <a:schemeClr val="tx1"/>
                  </a:solidFill>
                  <a:effectLst/>
                </a:endParaRPr>
              </a:p>
            </p:txBody>
          </p:sp>
          <p:sp>
            <p:nvSpPr>
              <p:cNvPr id="3563" name="Rectangle 505"/>
              <p:cNvSpPr>
                <a:spLocks noChangeArrowheads="1"/>
              </p:cNvSpPr>
              <p:nvPr/>
            </p:nvSpPr>
            <p:spPr bwMode="auto">
              <a:xfrm>
                <a:off x="595" y="3231"/>
                <a:ext cx="44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外来受診率</a:t>
                </a:r>
                <a:endParaRPr kumimoji="0" lang="ja-JP" sz="1100" b="0" i="0" u="none" strike="noStrike" cap="none" normalizeH="0" baseline="0" smtClean="0">
                  <a:ln>
                    <a:noFill/>
                  </a:ln>
                  <a:solidFill>
                    <a:schemeClr val="tx1"/>
                  </a:solidFill>
                  <a:effectLst/>
                </a:endParaRPr>
              </a:p>
            </p:txBody>
          </p:sp>
          <p:sp>
            <p:nvSpPr>
              <p:cNvPr id="3564" name="Rectangle 506"/>
              <p:cNvSpPr>
                <a:spLocks noChangeArrowheads="1"/>
              </p:cNvSpPr>
              <p:nvPr/>
            </p:nvSpPr>
            <p:spPr bwMode="auto">
              <a:xfrm>
                <a:off x="1805" y="3231"/>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711.4</a:t>
                </a:r>
                <a:endParaRPr kumimoji="0" lang="ja-JP" altLang="ja-JP" sz="1100" b="0" i="0" u="none" strike="noStrike" cap="none" normalizeH="0" baseline="0" dirty="0" smtClean="0">
                  <a:ln>
                    <a:noFill/>
                  </a:ln>
                  <a:solidFill>
                    <a:schemeClr val="tx1"/>
                  </a:solidFill>
                  <a:effectLst/>
                </a:endParaRPr>
              </a:p>
            </p:txBody>
          </p:sp>
          <p:sp>
            <p:nvSpPr>
              <p:cNvPr id="3565" name="Rectangle 507"/>
              <p:cNvSpPr>
                <a:spLocks noChangeArrowheads="1"/>
              </p:cNvSpPr>
              <p:nvPr/>
            </p:nvSpPr>
            <p:spPr bwMode="auto">
              <a:xfrm>
                <a:off x="2341" y="3226"/>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705.9</a:t>
                </a:r>
                <a:endParaRPr kumimoji="0" lang="ja-JP" altLang="ja-JP" sz="1100" b="0" i="0" u="none" strike="noStrike" cap="none" normalizeH="0" baseline="0" smtClean="0">
                  <a:ln>
                    <a:noFill/>
                  </a:ln>
                  <a:solidFill>
                    <a:schemeClr val="tx1"/>
                  </a:solidFill>
                  <a:effectLst/>
                </a:endParaRPr>
              </a:p>
            </p:txBody>
          </p:sp>
          <p:sp>
            <p:nvSpPr>
              <p:cNvPr id="3566" name="Rectangle 508"/>
              <p:cNvSpPr>
                <a:spLocks noChangeArrowheads="1"/>
              </p:cNvSpPr>
              <p:nvPr/>
            </p:nvSpPr>
            <p:spPr bwMode="auto">
              <a:xfrm>
                <a:off x="2888" y="3226"/>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690.2</a:t>
                </a:r>
                <a:endParaRPr kumimoji="0" lang="ja-JP" altLang="ja-JP" sz="1100" b="0" i="0" u="none" strike="noStrike" cap="none" normalizeH="0" baseline="0" dirty="0" smtClean="0">
                  <a:ln>
                    <a:noFill/>
                  </a:ln>
                  <a:solidFill>
                    <a:schemeClr val="tx1"/>
                  </a:solidFill>
                  <a:effectLst/>
                </a:endParaRPr>
              </a:p>
            </p:txBody>
          </p:sp>
          <p:sp>
            <p:nvSpPr>
              <p:cNvPr id="3567" name="Rectangle 509"/>
              <p:cNvSpPr>
                <a:spLocks noChangeArrowheads="1"/>
              </p:cNvSpPr>
              <p:nvPr/>
            </p:nvSpPr>
            <p:spPr bwMode="auto">
              <a:xfrm>
                <a:off x="3434" y="3226"/>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665.8</a:t>
                </a:r>
                <a:endParaRPr kumimoji="0" lang="ja-JP" altLang="ja-JP" sz="1100" b="0" i="0" u="none" strike="noStrike" cap="none" normalizeH="0" baseline="0" smtClean="0">
                  <a:ln>
                    <a:noFill/>
                  </a:ln>
                  <a:solidFill>
                    <a:schemeClr val="tx1"/>
                  </a:solidFill>
                  <a:effectLst/>
                </a:endParaRPr>
              </a:p>
            </p:txBody>
          </p:sp>
          <p:sp>
            <p:nvSpPr>
              <p:cNvPr id="3568" name="Rectangle 510"/>
              <p:cNvSpPr>
                <a:spLocks noChangeArrowheads="1"/>
              </p:cNvSpPr>
              <p:nvPr/>
            </p:nvSpPr>
            <p:spPr bwMode="auto">
              <a:xfrm>
                <a:off x="595" y="3392"/>
                <a:ext cx="8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一件当たり医療費</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3569" name="Rectangle 511"/>
              <p:cNvSpPr>
                <a:spLocks noChangeArrowheads="1"/>
              </p:cNvSpPr>
              <p:nvPr/>
            </p:nvSpPr>
            <p:spPr bwMode="auto">
              <a:xfrm>
                <a:off x="1774" y="3382"/>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20,690</a:t>
                </a:r>
                <a:endParaRPr kumimoji="0" lang="ja-JP" altLang="ja-JP" sz="1100" b="0" i="0" u="none" strike="noStrike" cap="none" normalizeH="0" baseline="0" dirty="0" smtClean="0">
                  <a:ln>
                    <a:noFill/>
                  </a:ln>
                  <a:solidFill>
                    <a:schemeClr val="tx1"/>
                  </a:solidFill>
                  <a:effectLst/>
                </a:endParaRPr>
              </a:p>
            </p:txBody>
          </p:sp>
          <p:sp>
            <p:nvSpPr>
              <p:cNvPr id="3570" name="Rectangle 512"/>
              <p:cNvSpPr>
                <a:spLocks noChangeArrowheads="1"/>
              </p:cNvSpPr>
              <p:nvPr/>
            </p:nvSpPr>
            <p:spPr bwMode="auto">
              <a:xfrm>
                <a:off x="2281" y="338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21,910</a:t>
                </a:r>
                <a:endParaRPr kumimoji="0" lang="ja-JP" altLang="ja-JP" sz="1100" b="0" i="0" u="none" strike="noStrike" cap="none" normalizeH="0" baseline="0" smtClean="0">
                  <a:ln>
                    <a:noFill/>
                  </a:ln>
                  <a:solidFill>
                    <a:schemeClr val="tx1"/>
                  </a:solidFill>
                  <a:effectLst/>
                </a:endParaRPr>
              </a:p>
            </p:txBody>
          </p:sp>
          <p:sp>
            <p:nvSpPr>
              <p:cNvPr id="3571" name="Rectangle 513"/>
              <p:cNvSpPr>
                <a:spLocks noChangeArrowheads="1"/>
              </p:cNvSpPr>
              <p:nvPr/>
            </p:nvSpPr>
            <p:spPr bwMode="auto">
              <a:xfrm>
                <a:off x="2827" y="338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21,840</a:t>
                </a:r>
                <a:endParaRPr kumimoji="0" lang="ja-JP" altLang="ja-JP" sz="1100" b="0" i="0" u="none" strike="noStrike" cap="none" normalizeH="0" baseline="0" dirty="0" smtClean="0">
                  <a:ln>
                    <a:noFill/>
                  </a:ln>
                  <a:solidFill>
                    <a:schemeClr val="tx1"/>
                  </a:solidFill>
                  <a:effectLst/>
                </a:endParaRPr>
              </a:p>
            </p:txBody>
          </p:sp>
          <p:sp>
            <p:nvSpPr>
              <p:cNvPr id="3572" name="Rectangle 514"/>
              <p:cNvSpPr>
                <a:spLocks noChangeArrowheads="1"/>
              </p:cNvSpPr>
              <p:nvPr/>
            </p:nvSpPr>
            <p:spPr bwMode="auto">
              <a:xfrm>
                <a:off x="3374" y="338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21,760</a:t>
                </a:r>
                <a:endParaRPr kumimoji="0" lang="ja-JP" altLang="ja-JP" sz="1100" b="0" i="0" u="none" strike="noStrike" cap="none" normalizeH="0" baseline="0" smtClean="0">
                  <a:ln>
                    <a:noFill/>
                  </a:ln>
                  <a:solidFill>
                    <a:schemeClr val="tx1"/>
                  </a:solidFill>
                  <a:effectLst/>
                </a:endParaRPr>
              </a:p>
            </p:txBody>
          </p:sp>
          <p:sp>
            <p:nvSpPr>
              <p:cNvPr id="3573" name="Rectangle 515"/>
              <p:cNvSpPr>
                <a:spLocks noChangeArrowheads="1"/>
              </p:cNvSpPr>
              <p:nvPr/>
            </p:nvSpPr>
            <p:spPr bwMode="auto">
              <a:xfrm>
                <a:off x="581" y="3553"/>
                <a:ext cx="8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一人当たり医療費</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dirty="0" smtClean="0">
                  <a:ln>
                    <a:noFill/>
                  </a:ln>
                  <a:solidFill>
                    <a:schemeClr val="tx1"/>
                  </a:solidFill>
                  <a:effectLst/>
                </a:endParaRPr>
              </a:p>
            </p:txBody>
          </p:sp>
          <p:sp>
            <p:nvSpPr>
              <p:cNvPr id="3574" name="Rectangle 516"/>
              <p:cNvSpPr>
                <a:spLocks noChangeArrowheads="1"/>
              </p:cNvSpPr>
              <p:nvPr/>
            </p:nvSpPr>
            <p:spPr bwMode="auto">
              <a:xfrm>
                <a:off x="1770" y="354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14,720</a:t>
                </a:r>
                <a:endParaRPr kumimoji="0" lang="ja-JP" altLang="ja-JP" sz="1100" b="0" i="0" u="none" strike="noStrike" cap="none" normalizeH="0" baseline="0" dirty="0" smtClean="0">
                  <a:ln>
                    <a:noFill/>
                  </a:ln>
                  <a:solidFill>
                    <a:schemeClr val="tx1"/>
                  </a:solidFill>
                  <a:effectLst/>
                </a:endParaRPr>
              </a:p>
            </p:txBody>
          </p:sp>
          <p:sp>
            <p:nvSpPr>
              <p:cNvPr id="3575" name="Rectangle 517"/>
              <p:cNvSpPr>
                <a:spLocks noChangeArrowheads="1"/>
              </p:cNvSpPr>
              <p:nvPr/>
            </p:nvSpPr>
            <p:spPr bwMode="auto">
              <a:xfrm>
                <a:off x="2281" y="354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15,470</a:t>
                </a:r>
                <a:endParaRPr kumimoji="0" lang="ja-JP" altLang="ja-JP" sz="1100" b="0" i="0" u="none" strike="noStrike" cap="none" normalizeH="0" baseline="0" smtClean="0">
                  <a:ln>
                    <a:noFill/>
                  </a:ln>
                  <a:solidFill>
                    <a:schemeClr val="tx1"/>
                  </a:solidFill>
                  <a:effectLst/>
                </a:endParaRPr>
              </a:p>
            </p:txBody>
          </p:sp>
          <p:sp>
            <p:nvSpPr>
              <p:cNvPr id="3576" name="Rectangle 518"/>
              <p:cNvSpPr>
                <a:spLocks noChangeArrowheads="1"/>
              </p:cNvSpPr>
              <p:nvPr/>
            </p:nvSpPr>
            <p:spPr bwMode="auto">
              <a:xfrm>
                <a:off x="2827" y="354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15,070</a:t>
                </a:r>
                <a:endParaRPr kumimoji="0" lang="ja-JP" altLang="ja-JP" sz="1100" b="0" i="0" u="none" strike="noStrike" cap="none" normalizeH="0" baseline="0" smtClean="0">
                  <a:ln>
                    <a:noFill/>
                  </a:ln>
                  <a:solidFill>
                    <a:schemeClr val="tx1"/>
                  </a:solidFill>
                  <a:effectLst/>
                </a:endParaRPr>
              </a:p>
            </p:txBody>
          </p:sp>
          <p:sp>
            <p:nvSpPr>
              <p:cNvPr id="3577" name="Rectangle 519"/>
              <p:cNvSpPr>
                <a:spLocks noChangeArrowheads="1"/>
              </p:cNvSpPr>
              <p:nvPr/>
            </p:nvSpPr>
            <p:spPr bwMode="auto">
              <a:xfrm>
                <a:off x="3374" y="3547"/>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14,490</a:t>
                </a:r>
                <a:endParaRPr kumimoji="0" lang="ja-JP" altLang="ja-JP" sz="1100" b="0" i="0" u="none" strike="noStrike" cap="none" normalizeH="0" baseline="0" smtClean="0">
                  <a:ln>
                    <a:noFill/>
                  </a:ln>
                  <a:solidFill>
                    <a:schemeClr val="tx1"/>
                  </a:solidFill>
                  <a:effectLst/>
                </a:endParaRPr>
              </a:p>
            </p:txBody>
          </p:sp>
          <p:sp>
            <p:nvSpPr>
              <p:cNvPr id="3578" name="Rectangle 520"/>
              <p:cNvSpPr>
                <a:spLocks noChangeArrowheads="1"/>
              </p:cNvSpPr>
              <p:nvPr/>
            </p:nvSpPr>
            <p:spPr bwMode="auto">
              <a:xfrm>
                <a:off x="581" y="3713"/>
                <a:ext cx="8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一日当たり医療費</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3579" name="Rectangle 521"/>
              <p:cNvSpPr>
                <a:spLocks noChangeArrowheads="1"/>
              </p:cNvSpPr>
              <p:nvPr/>
            </p:nvSpPr>
            <p:spPr bwMode="auto">
              <a:xfrm>
                <a:off x="1765" y="3708"/>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14,970</a:t>
                </a:r>
                <a:endParaRPr kumimoji="0" lang="ja-JP" altLang="ja-JP" sz="1100" b="0" i="0" u="none" strike="noStrike" cap="none" normalizeH="0" baseline="0" dirty="0" smtClean="0">
                  <a:ln>
                    <a:noFill/>
                  </a:ln>
                  <a:solidFill>
                    <a:schemeClr val="tx1"/>
                  </a:solidFill>
                  <a:effectLst/>
                </a:endParaRPr>
              </a:p>
            </p:txBody>
          </p:sp>
          <p:sp>
            <p:nvSpPr>
              <p:cNvPr id="3580" name="Rectangle 522"/>
              <p:cNvSpPr>
                <a:spLocks noChangeArrowheads="1"/>
              </p:cNvSpPr>
              <p:nvPr/>
            </p:nvSpPr>
            <p:spPr bwMode="auto">
              <a:xfrm>
                <a:off x="2281" y="3708"/>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14,750</a:t>
                </a:r>
                <a:endParaRPr kumimoji="0" lang="ja-JP" altLang="ja-JP" sz="1100" b="0" i="0" u="none" strike="noStrike" cap="none" normalizeH="0" baseline="0" smtClean="0">
                  <a:ln>
                    <a:noFill/>
                  </a:ln>
                  <a:solidFill>
                    <a:schemeClr val="tx1"/>
                  </a:solidFill>
                  <a:effectLst/>
                </a:endParaRPr>
              </a:p>
            </p:txBody>
          </p:sp>
          <p:sp>
            <p:nvSpPr>
              <p:cNvPr id="3581" name="Rectangle 523"/>
              <p:cNvSpPr>
                <a:spLocks noChangeArrowheads="1"/>
              </p:cNvSpPr>
              <p:nvPr/>
            </p:nvSpPr>
            <p:spPr bwMode="auto">
              <a:xfrm>
                <a:off x="2827" y="3708"/>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13,950</a:t>
                </a:r>
                <a:endParaRPr kumimoji="0" lang="ja-JP" altLang="ja-JP" sz="1100" b="0" i="0" u="none" strike="noStrike" cap="none" normalizeH="0" baseline="0" dirty="0" smtClean="0">
                  <a:ln>
                    <a:noFill/>
                  </a:ln>
                  <a:solidFill>
                    <a:schemeClr val="tx1"/>
                  </a:solidFill>
                  <a:effectLst/>
                </a:endParaRPr>
              </a:p>
            </p:txBody>
          </p:sp>
          <p:sp>
            <p:nvSpPr>
              <p:cNvPr id="3582" name="Rectangle 524"/>
              <p:cNvSpPr>
                <a:spLocks noChangeArrowheads="1"/>
              </p:cNvSpPr>
              <p:nvPr/>
            </p:nvSpPr>
            <p:spPr bwMode="auto">
              <a:xfrm>
                <a:off x="3374" y="3708"/>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13,880</a:t>
                </a:r>
                <a:endParaRPr kumimoji="0" lang="ja-JP" altLang="ja-JP" sz="1100" b="0" i="0" u="none" strike="noStrike" cap="none" normalizeH="0" baseline="0" smtClean="0">
                  <a:ln>
                    <a:noFill/>
                  </a:ln>
                  <a:solidFill>
                    <a:schemeClr val="tx1"/>
                  </a:solidFill>
                  <a:effectLst/>
                </a:endParaRPr>
              </a:p>
            </p:txBody>
          </p:sp>
          <p:sp>
            <p:nvSpPr>
              <p:cNvPr id="3583" name="Rectangle 525"/>
              <p:cNvSpPr>
                <a:spLocks noChangeArrowheads="1"/>
              </p:cNvSpPr>
              <p:nvPr/>
            </p:nvSpPr>
            <p:spPr bwMode="auto">
              <a:xfrm>
                <a:off x="581" y="3874"/>
                <a:ext cx="75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一件当たり受診回数</a:t>
                </a:r>
                <a:endParaRPr kumimoji="0" lang="ja-JP" sz="1100" b="0" i="0" u="none" strike="noStrike" cap="none" normalizeH="0" baseline="0" smtClean="0">
                  <a:ln>
                    <a:noFill/>
                  </a:ln>
                  <a:solidFill>
                    <a:schemeClr val="tx1"/>
                  </a:solidFill>
                  <a:effectLst/>
                </a:endParaRPr>
              </a:p>
            </p:txBody>
          </p:sp>
          <p:sp>
            <p:nvSpPr>
              <p:cNvPr id="3584" name="Rectangle 526"/>
              <p:cNvSpPr>
                <a:spLocks noChangeArrowheads="1"/>
              </p:cNvSpPr>
              <p:nvPr/>
            </p:nvSpPr>
            <p:spPr bwMode="auto">
              <a:xfrm>
                <a:off x="1858" y="3859"/>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1.4</a:t>
                </a:r>
                <a:endParaRPr kumimoji="0" lang="ja-JP" altLang="ja-JP" sz="1100" b="0" i="0" u="none" strike="noStrike" cap="none" normalizeH="0" baseline="0" dirty="0" smtClean="0">
                  <a:ln>
                    <a:noFill/>
                  </a:ln>
                  <a:solidFill>
                    <a:schemeClr val="tx1"/>
                  </a:solidFill>
                  <a:effectLst/>
                </a:endParaRPr>
              </a:p>
            </p:txBody>
          </p:sp>
          <p:sp>
            <p:nvSpPr>
              <p:cNvPr id="3585" name="Rectangle 527"/>
              <p:cNvSpPr>
                <a:spLocks noChangeArrowheads="1"/>
              </p:cNvSpPr>
              <p:nvPr/>
            </p:nvSpPr>
            <p:spPr bwMode="auto">
              <a:xfrm>
                <a:off x="2385" y="3859"/>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a:t>
                </a:r>
                <a:endParaRPr kumimoji="0" lang="ja-JP" altLang="ja-JP" sz="1100" b="0" i="0" u="none" strike="noStrike" cap="none" normalizeH="0" baseline="0" dirty="0" smtClean="0">
                  <a:ln>
                    <a:noFill/>
                  </a:ln>
                  <a:solidFill>
                    <a:schemeClr val="tx1"/>
                  </a:solidFill>
                  <a:effectLst/>
                </a:endParaRPr>
              </a:p>
            </p:txBody>
          </p:sp>
          <p:sp>
            <p:nvSpPr>
              <p:cNvPr id="3586" name="Rectangle 528"/>
              <p:cNvSpPr>
                <a:spLocks noChangeArrowheads="1"/>
              </p:cNvSpPr>
              <p:nvPr/>
            </p:nvSpPr>
            <p:spPr bwMode="auto">
              <a:xfrm>
                <a:off x="2921" y="3859"/>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a:t>
                </a:r>
                <a:endParaRPr kumimoji="0" lang="ja-JP" altLang="ja-JP" sz="1100" b="0" i="0" u="none" strike="noStrike" cap="none" normalizeH="0" baseline="0" dirty="0" smtClean="0">
                  <a:ln>
                    <a:noFill/>
                  </a:ln>
                  <a:solidFill>
                    <a:schemeClr val="tx1"/>
                  </a:solidFill>
                  <a:effectLst/>
                </a:endParaRPr>
              </a:p>
            </p:txBody>
          </p:sp>
          <p:sp>
            <p:nvSpPr>
              <p:cNvPr id="3587" name="Rectangle 529"/>
              <p:cNvSpPr>
                <a:spLocks noChangeArrowheads="1"/>
              </p:cNvSpPr>
              <p:nvPr/>
            </p:nvSpPr>
            <p:spPr bwMode="auto">
              <a:xfrm>
                <a:off x="3472" y="3869"/>
                <a:ext cx="11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a:t>
                </a:r>
                <a:endParaRPr kumimoji="0" lang="ja-JP" altLang="ja-JP" sz="1100" b="0" i="0" u="none" strike="noStrike" cap="none" normalizeH="0" baseline="0" dirty="0" smtClean="0">
                  <a:ln>
                    <a:noFill/>
                  </a:ln>
                  <a:solidFill>
                    <a:schemeClr val="tx1"/>
                  </a:solidFill>
                  <a:effectLst/>
                </a:endParaRPr>
              </a:p>
            </p:txBody>
          </p:sp>
          <p:sp>
            <p:nvSpPr>
              <p:cNvPr id="3588" name="Rectangle 530"/>
              <p:cNvSpPr>
                <a:spLocks noChangeArrowheads="1"/>
              </p:cNvSpPr>
              <p:nvPr/>
            </p:nvSpPr>
            <p:spPr bwMode="auto">
              <a:xfrm>
                <a:off x="388" y="4035"/>
                <a:ext cx="178"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入院</a:t>
                </a:r>
                <a:endParaRPr kumimoji="0" lang="ja-JP" sz="1100" b="0" i="0" u="none" strike="noStrike" cap="none" normalizeH="0" baseline="0" smtClean="0">
                  <a:ln>
                    <a:noFill/>
                  </a:ln>
                  <a:solidFill>
                    <a:schemeClr val="tx1"/>
                  </a:solidFill>
                  <a:effectLst/>
                </a:endParaRPr>
              </a:p>
            </p:txBody>
          </p:sp>
          <p:sp>
            <p:nvSpPr>
              <p:cNvPr id="3589" name="Rectangle 531"/>
              <p:cNvSpPr>
                <a:spLocks noChangeArrowheads="1"/>
              </p:cNvSpPr>
              <p:nvPr/>
            </p:nvSpPr>
            <p:spPr bwMode="auto">
              <a:xfrm>
                <a:off x="581" y="4196"/>
                <a:ext cx="7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入院費用の割合</a:t>
                </a:r>
                <a:r>
                  <a:rPr kumimoji="0" lang="en-US"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en-US"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en-US"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sz="1100" b="0" i="0" u="none" strike="noStrike" cap="none" normalizeH="0" baseline="0" dirty="0" smtClean="0">
                  <a:ln>
                    <a:noFill/>
                  </a:ln>
                  <a:solidFill>
                    <a:schemeClr val="tx1"/>
                  </a:solidFill>
                  <a:effectLst/>
                </a:endParaRPr>
              </a:p>
            </p:txBody>
          </p:sp>
          <p:sp>
            <p:nvSpPr>
              <p:cNvPr id="3590" name="Rectangle 532"/>
              <p:cNvSpPr>
                <a:spLocks noChangeArrowheads="1"/>
              </p:cNvSpPr>
              <p:nvPr/>
            </p:nvSpPr>
            <p:spPr bwMode="auto">
              <a:xfrm>
                <a:off x="1774" y="4190"/>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39.0</a:t>
                </a:r>
                <a:endParaRPr kumimoji="0" lang="ja-JP" altLang="ja-JP" sz="1100" b="0" i="0" u="none" strike="noStrike" cap="none" normalizeH="0" baseline="0" dirty="0" smtClean="0">
                  <a:ln>
                    <a:noFill/>
                  </a:ln>
                  <a:solidFill>
                    <a:schemeClr val="tx1"/>
                  </a:solidFill>
                  <a:effectLst/>
                </a:endParaRPr>
              </a:p>
            </p:txBody>
          </p:sp>
          <p:sp>
            <p:nvSpPr>
              <p:cNvPr id="3591" name="Rectangle 533"/>
              <p:cNvSpPr>
                <a:spLocks noChangeArrowheads="1"/>
              </p:cNvSpPr>
              <p:nvPr/>
            </p:nvSpPr>
            <p:spPr bwMode="auto">
              <a:xfrm>
                <a:off x="2354" y="4190"/>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38.4</a:t>
                </a:r>
                <a:endParaRPr kumimoji="0" lang="ja-JP" altLang="ja-JP" sz="1100" b="0" i="0" u="none" strike="noStrike" cap="none" normalizeH="0" baseline="0" dirty="0" smtClean="0">
                  <a:ln>
                    <a:noFill/>
                  </a:ln>
                  <a:solidFill>
                    <a:schemeClr val="tx1"/>
                  </a:solidFill>
                  <a:effectLst/>
                </a:endParaRPr>
              </a:p>
            </p:txBody>
          </p:sp>
          <p:sp>
            <p:nvSpPr>
              <p:cNvPr id="3592" name="Rectangle 534"/>
              <p:cNvSpPr>
                <a:spLocks noChangeArrowheads="1"/>
              </p:cNvSpPr>
              <p:nvPr/>
            </p:nvSpPr>
            <p:spPr bwMode="auto">
              <a:xfrm>
                <a:off x="2900" y="4190"/>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40.8</a:t>
                </a:r>
                <a:endParaRPr kumimoji="0" lang="ja-JP" altLang="ja-JP" sz="1100" b="0" i="0" u="none" strike="noStrike" cap="none" normalizeH="0" baseline="0" dirty="0" smtClean="0">
                  <a:ln>
                    <a:noFill/>
                  </a:ln>
                  <a:solidFill>
                    <a:schemeClr val="tx1"/>
                  </a:solidFill>
                  <a:effectLst/>
                </a:endParaRPr>
              </a:p>
            </p:txBody>
          </p:sp>
          <p:sp>
            <p:nvSpPr>
              <p:cNvPr id="3593" name="Rectangle 535"/>
              <p:cNvSpPr>
                <a:spLocks noChangeArrowheads="1"/>
              </p:cNvSpPr>
              <p:nvPr/>
            </p:nvSpPr>
            <p:spPr bwMode="auto">
              <a:xfrm>
                <a:off x="3447" y="4190"/>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39.9</a:t>
                </a:r>
                <a:endParaRPr kumimoji="0" lang="ja-JP" altLang="ja-JP" sz="1100" b="0" i="0" u="none" strike="noStrike" cap="none" normalizeH="0" baseline="0" dirty="0" smtClean="0">
                  <a:ln>
                    <a:noFill/>
                  </a:ln>
                  <a:solidFill>
                    <a:schemeClr val="tx1"/>
                  </a:solidFill>
                  <a:effectLst/>
                </a:endParaRPr>
              </a:p>
            </p:txBody>
          </p:sp>
          <p:sp>
            <p:nvSpPr>
              <p:cNvPr id="3594" name="Rectangle 536"/>
              <p:cNvSpPr>
                <a:spLocks noChangeArrowheads="1"/>
              </p:cNvSpPr>
              <p:nvPr/>
            </p:nvSpPr>
            <p:spPr bwMode="auto">
              <a:xfrm>
                <a:off x="581" y="4356"/>
                <a:ext cx="2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入院率</a:t>
                </a:r>
                <a:endParaRPr kumimoji="0" lang="ja-JP" sz="1100" b="0" i="0" u="none" strike="noStrike" cap="none" normalizeH="0" baseline="0" smtClean="0">
                  <a:ln>
                    <a:noFill/>
                  </a:ln>
                  <a:solidFill>
                    <a:schemeClr val="tx1"/>
                  </a:solidFill>
                  <a:effectLst/>
                </a:endParaRPr>
              </a:p>
            </p:txBody>
          </p:sp>
          <p:sp>
            <p:nvSpPr>
              <p:cNvPr id="3595" name="Rectangle 537"/>
              <p:cNvSpPr>
                <a:spLocks noChangeArrowheads="1"/>
              </p:cNvSpPr>
              <p:nvPr/>
            </p:nvSpPr>
            <p:spPr bwMode="auto">
              <a:xfrm>
                <a:off x="1794" y="4351"/>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18.6</a:t>
                </a:r>
                <a:endParaRPr kumimoji="0" lang="ja-JP" altLang="ja-JP" sz="1100" b="0" i="0" u="none" strike="noStrike" cap="none" normalizeH="0" baseline="0" smtClean="0">
                  <a:ln>
                    <a:noFill/>
                  </a:ln>
                  <a:solidFill>
                    <a:schemeClr val="tx1"/>
                  </a:solidFill>
                  <a:effectLst/>
                </a:endParaRPr>
              </a:p>
            </p:txBody>
          </p:sp>
          <p:sp>
            <p:nvSpPr>
              <p:cNvPr id="3596" name="Rectangle 538"/>
              <p:cNvSpPr>
                <a:spLocks noChangeArrowheads="1"/>
              </p:cNvSpPr>
              <p:nvPr/>
            </p:nvSpPr>
            <p:spPr bwMode="auto">
              <a:xfrm>
                <a:off x="2358" y="4351"/>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18.6</a:t>
                </a:r>
                <a:endParaRPr kumimoji="0" lang="ja-JP" altLang="ja-JP" sz="1100" b="0" i="0" u="none" strike="noStrike" cap="none" normalizeH="0" baseline="0" dirty="0" smtClean="0">
                  <a:ln>
                    <a:noFill/>
                  </a:ln>
                  <a:solidFill>
                    <a:schemeClr val="tx1"/>
                  </a:solidFill>
                  <a:effectLst/>
                </a:endParaRPr>
              </a:p>
            </p:txBody>
          </p:sp>
          <p:sp>
            <p:nvSpPr>
              <p:cNvPr id="3597" name="Rectangle 539"/>
              <p:cNvSpPr>
                <a:spLocks noChangeArrowheads="1"/>
              </p:cNvSpPr>
              <p:nvPr/>
            </p:nvSpPr>
            <p:spPr bwMode="auto">
              <a:xfrm>
                <a:off x="2894" y="4346"/>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19.6</a:t>
                </a:r>
                <a:endParaRPr kumimoji="0" lang="ja-JP" altLang="ja-JP" sz="1100" b="0" i="0" u="none" strike="noStrike" cap="none" normalizeH="0" baseline="0" dirty="0" smtClean="0">
                  <a:ln>
                    <a:noFill/>
                  </a:ln>
                  <a:solidFill>
                    <a:schemeClr val="tx1"/>
                  </a:solidFill>
                  <a:effectLst/>
                </a:endParaRPr>
              </a:p>
            </p:txBody>
          </p:sp>
          <p:sp>
            <p:nvSpPr>
              <p:cNvPr id="3598" name="Rectangle 540"/>
              <p:cNvSpPr>
                <a:spLocks noChangeArrowheads="1"/>
              </p:cNvSpPr>
              <p:nvPr/>
            </p:nvSpPr>
            <p:spPr bwMode="auto">
              <a:xfrm>
                <a:off x="3467" y="4351"/>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18.1</a:t>
                </a:r>
                <a:endParaRPr kumimoji="0" lang="ja-JP" altLang="ja-JP" sz="1100" b="0" i="0" u="none" strike="noStrike" cap="none" normalizeH="0" baseline="0" smtClean="0">
                  <a:ln>
                    <a:noFill/>
                  </a:ln>
                  <a:solidFill>
                    <a:schemeClr val="tx1"/>
                  </a:solidFill>
                  <a:effectLst/>
                </a:endParaRPr>
              </a:p>
            </p:txBody>
          </p:sp>
          <p:sp>
            <p:nvSpPr>
              <p:cNvPr id="3599" name="Rectangle 541"/>
              <p:cNvSpPr>
                <a:spLocks noChangeArrowheads="1"/>
              </p:cNvSpPr>
              <p:nvPr/>
            </p:nvSpPr>
            <p:spPr bwMode="auto">
              <a:xfrm>
                <a:off x="581" y="4517"/>
                <a:ext cx="8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一件当たり医療費</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3600" name="Rectangle 542"/>
              <p:cNvSpPr>
                <a:spLocks noChangeArrowheads="1"/>
              </p:cNvSpPr>
              <p:nvPr/>
            </p:nvSpPr>
            <p:spPr bwMode="auto">
              <a:xfrm>
                <a:off x="1687" y="4506"/>
                <a:ext cx="29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506,380</a:t>
                </a:r>
                <a:endParaRPr kumimoji="0" lang="ja-JP" altLang="ja-JP" sz="1100" b="0" i="0" u="none" strike="noStrike" cap="none" normalizeH="0" baseline="0" dirty="0" smtClean="0">
                  <a:ln>
                    <a:noFill/>
                  </a:ln>
                  <a:solidFill>
                    <a:schemeClr val="tx1"/>
                  </a:solidFill>
                  <a:effectLst/>
                </a:endParaRPr>
              </a:p>
            </p:txBody>
          </p:sp>
          <p:sp>
            <p:nvSpPr>
              <p:cNvPr id="3601" name="Rectangle 543"/>
              <p:cNvSpPr>
                <a:spLocks noChangeArrowheads="1"/>
              </p:cNvSpPr>
              <p:nvPr/>
            </p:nvSpPr>
            <p:spPr bwMode="auto">
              <a:xfrm>
                <a:off x="2248" y="4502"/>
                <a:ext cx="29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519,070</a:t>
                </a:r>
                <a:endParaRPr kumimoji="0" lang="ja-JP" altLang="ja-JP" sz="1100" b="0" i="0" u="none" strike="noStrike" cap="none" normalizeH="0" baseline="0" dirty="0" smtClean="0">
                  <a:ln>
                    <a:noFill/>
                  </a:ln>
                  <a:solidFill>
                    <a:schemeClr val="tx1"/>
                  </a:solidFill>
                  <a:effectLst/>
                </a:endParaRPr>
              </a:p>
            </p:txBody>
          </p:sp>
          <p:sp>
            <p:nvSpPr>
              <p:cNvPr id="3602" name="Rectangle 544"/>
              <p:cNvSpPr>
                <a:spLocks noChangeArrowheads="1"/>
              </p:cNvSpPr>
              <p:nvPr/>
            </p:nvSpPr>
            <p:spPr bwMode="auto">
              <a:xfrm>
                <a:off x="2798" y="4493"/>
                <a:ext cx="29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530,550</a:t>
                </a:r>
                <a:endParaRPr kumimoji="0" lang="ja-JP" altLang="ja-JP" sz="1100" b="0" i="0" u="none" strike="noStrike" cap="none" normalizeH="0" baseline="0" dirty="0" smtClean="0">
                  <a:ln>
                    <a:noFill/>
                  </a:ln>
                  <a:solidFill>
                    <a:schemeClr val="tx1"/>
                  </a:solidFill>
                  <a:effectLst/>
                </a:endParaRPr>
              </a:p>
            </p:txBody>
          </p:sp>
          <p:sp>
            <p:nvSpPr>
              <p:cNvPr id="3603" name="Rectangle 545"/>
              <p:cNvSpPr>
                <a:spLocks noChangeArrowheads="1"/>
              </p:cNvSpPr>
              <p:nvPr/>
            </p:nvSpPr>
            <p:spPr bwMode="auto">
              <a:xfrm>
                <a:off x="3344" y="4493"/>
                <a:ext cx="320"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530,750</a:t>
                </a:r>
                <a:endParaRPr kumimoji="0" lang="ja-JP" altLang="ja-JP" sz="1100" b="0" i="0" u="none" strike="noStrike" cap="none" normalizeH="0" baseline="0" dirty="0" smtClean="0">
                  <a:ln>
                    <a:noFill/>
                  </a:ln>
                  <a:solidFill>
                    <a:schemeClr val="tx1"/>
                  </a:solidFill>
                  <a:effectLst/>
                </a:endParaRPr>
              </a:p>
            </p:txBody>
          </p:sp>
          <p:sp>
            <p:nvSpPr>
              <p:cNvPr id="3604" name="Rectangle 546"/>
              <p:cNvSpPr>
                <a:spLocks noChangeArrowheads="1"/>
              </p:cNvSpPr>
              <p:nvPr/>
            </p:nvSpPr>
            <p:spPr bwMode="auto">
              <a:xfrm>
                <a:off x="581" y="4678"/>
                <a:ext cx="8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一人当たり医療費</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3605" name="Rectangle 547"/>
              <p:cNvSpPr>
                <a:spLocks noChangeArrowheads="1"/>
              </p:cNvSpPr>
              <p:nvPr/>
            </p:nvSpPr>
            <p:spPr bwMode="auto">
              <a:xfrm>
                <a:off x="1741" y="4672"/>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9,400</a:t>
                </a:r>
                <a:endParaRPr kumimoji="0" lang="ja-JP" altLang="ja-JP" sz="1100" b="0" i="0" u="none" strike="noStrike" cap="none" normalizeH="0" baseline="0" smtClean="0">
                  <a:ln>
                    <a:noFill/>
                  </a:ln>
                  <a:solidFill>
                    <a:schemeClr val="tx1"/>
                  </a:solidFill>
                  <a:effectLst/>
                </a:endParaRPr>
              </a:p>
            </p:txBody>
          </p:sp>
          <p:sp>
            <p:nvSpPr>
              <p:cNvPr id="3606" name="Rectangle 548"/>
              <p:cNvSpPr>
                <a:spLocks noChangeArrowheads="1"/>
              </p:cNvSpPr>
              <p:nvPr/>
            </p:nvSpPr>
            <p:spPr bwMode="auto">
              <a:xfrm>
                <a:off x="2327" y="4672"/>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9,650</a:t>
                </a:r>
                <a:endParaRPr kumimoji="0" lang="ja-JP" altLang="ja-JP" sz="1100" b="0" i="0" u="none" strike="noStrike" cap="none" normalizeH="0" baseline="0" smtClean="0">
                  <a:ln>
                    <a:noFill/>
                  </a:ln>
                  <a:solidFill>
                    <a:schemeClr val="tx1"/>
                  </a:solidFill>
                  <a:effectLst/>
                </a:endParaRPr>
              </a:p>
            </p:txBody>
          </p:sp>
          <p:sp>
            <p:nvSpPr>
              <p:cNvPr id="3607" name="Rectangle 549"/>
              <p:cNvSpPr>
                <a:spLocks noChangeArrowheads="1"/>
              </p:cNvSpPr>
              <p:nvPr/>
            </p:nvSpPr>
            <p:spPr bwMode="auto">
              <a:xfrm>
                <a:off x="2827" y="4672"/>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10,390</a:t>
                </a:r>
                <a:endParaRPr kumimoji="0" lang="ja-JP" altLang="ja-JP" sz="1100" b="0" i="0" u="none" strike="noStrike" cap="none" normalizeH="0" baseline="0" dirty="0" smtClean="0">
                  <a:ln>
                    <a:noFill/>
                  </a:ln>
                  <a:solidFill>
                    <a:schemeClr val="tx1"/>
                  </a:solidFill>
                  <a:effectLst/>
                </a:endParaRPr>
              </a:p>
            </p:txBody>
          </p:sp>
          <p:sp>
            <p:nvSpPr>
              <p:cNvPr id="3608" name="Rectangle 550"/>
              <p:cNvSpPr>
                <a:spLocks noChangeArrowheads="1"/>
              </p:cNvSpPr>
              <p:nvPr/>
            </p:nvSpPr>
            <p:spPr bwMode="auto">
              <a:xfrm>
                <a:off x="3420" y="4672"/>
                <a:ext cx="2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9,620</a:t>
                </a:r>
                <a:endParaRPr kumimoji="0" lang="ja-JP" altLang="ja-JP" sz="1100" b="0" i="0" u="none" strike="noStrike" cap="none" normalizeH="0" baseline="0" dirty="0" smtClean="0">
                  <a:ln>
                    <a:noFill/>
                  </a:ln>
                  <a:solidFill>
                    <a:schemeClr val="tx1"/>
                  </a:solidFill>
                  <a:effectLst/>
                </a:endParaRPr>
              </a:p>
            </p:txBody>
          </p:sp>
          <p:sp>
            <p:nvSpPr>
              <p:cNvPr id="3609" name="Rectangle 551"/>
              <p:cNvSpPr>
                <a:spLocks noChangeArrowheads="1"/>
              </p:cNvSpPr>
              <p:nvPr/>
            </p:nvSpPr>
            <p:spPr bwMode="auto">
              <a:xfrm>
                <a:off x="581" y="4838"/>
                <a:ext cx="8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一日当たり医療費</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円</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3610" name="Rectangle 552"/>
              <p:cNvSpPr>
                <a:spLocks noChangeArrowheads="1"/>
              </p:cNvSpPr>
              <p:nvPr/>
            </p:nvSpPr>
            <p:spPr bwMode="auto">
              <a:xfrm>
                <a:off x="1711" y="4825"/>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30,750</a:t>
                </a:r>
                <a:endParaRPr kumimoji="0" lang="ja-JP" altLang="ja-JP" sz="1100" b="0" i="0" u="none" strike="noStrike" cap="none" normalizeH="0" baseline="0" dirty="0" smtClean="0">
                  <a:ln>
                    <a:noFill/>
                  </a:ln>
                  <a:solidFill>
                    <a:schemeClr val="tx1"/>
                  </a:solidFill>
                  <a:effectLst/>
                </a:endParaRPr>
              </a:p>
            </p:txBody>
          </p:sp>
          <p:sp>
            <p:nvSpPr>
              <p:cNvPr id="3611" name="Rectangle 553"/>
              <p:cNvSpPr>
                <a:spLocks noChangeArrowheads="1"/>
              </p:cNvSpPr>
              <p:nvPr/>
            </p:nvSpPr>
            <p:spPr bwMode="auto">
              <a:xfrm>
                <a:off x="2281" y="4833"/>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33,780</a:t>
                </a:r>
                <a:endParaRPr kumimoji="0" lang="ja-JP" altLang="ja-JP" sz="1100" b="0" i="0" u="none" strike="noStrike" cap="none" normalizeH="0" baseline="0" smtClean="0">
                  <a:ln>
                    <a:noFill/>
                  </a:ln>
                  <a:solidFill>
                    <a:schemeClr val="tx1"/>
                  </a:solidFill>
                  <a:effectLst/>
                </a:endParaRPr>
              </a:p>
            </p:txBody>
          </p:sp>
          <p:sp>
            <p:nvSpPr>
              <p:cNvPr id="3612" name="Rectangle 554"/>
              <p:cNvSpPr>
                <a:spLocks noChangeArrowheads="1"/>
              </p:cNvSpPr>
              <p:nvPr/>
            </p:nvSpPr>
            <p:spPr bwMode="auto">
              <a:xfrm>
                <a:off x="2827" y="4833"/>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33,570</a:t>
                </a:r>
                <a:endParaRPr kumimoji="0" lang="ja-JP" altLang="ja-JP" sz="1100" b="0" i="0" u="none" strike="noStrike" cap="none" normalizeH="0" baseline="0" smtClean="0">
                  <a:ln>
                    <a:noFill/>
                  </a:ln>
                  <a:solidFill>
                    <a:schemeClr val="tx1"/>
                  </a:solidFill>
                  <a:effectLst/>
                </a:endParaRPr>
              </a:p>
            </p:txBody>
          </p:sp>
          <p:sp>
            <p:nvSpPr>
              <p:cNvPr id="3613" name="Rectangle 555"/>
              <p:cNvSpPr>
                <a:spLocks noChangeArrowheads="1"/>
              </p:cNvSpPr>
              <p:nvPr/>
            </p:nvSpPr>
            <p:spPr bwMode="auto">
              <a:xfrm>
                <a:off x="3374" y="4833"/>
                <a:ext cx="24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33,980</a:t>
                </a:r>
                <a:endParaRPr kumimoji="0" lang="ja-JP" altLang="ja-JP" sz="1100" b="0" i="0" u="none" strike="noStrike" cap="none" normalizeH="0" baseline="0" dirty="0" smtClean="0">
                  <a:ln>
                    <a:noFill/>
                  </a:ln>
                  <a:solidFill>
                    <a:schemeClr val="tx1"/>
                  </a:solidFill>
                  <a:effectLst/>
                </a:endParaRPr>
              </a:p>
            </p:txBody>
          </p:sp>
          <p:sp>
            <p:nvSpPr>
              <p:cNvPr id="3614" name="Rectangle 556"/>
              <p:cNvSpPr>
                <a:spLocks noChangeArrowheads="1"/>
              </p:cNvSpPr>
              <p:nvPr/>
            </p:nvSpPr>
            <p:spPr bwMode="auto">
              <a:xfrm>
                <a:off x="581" y="4999"/>
                <a:ext cx="75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一件当たり在院日数</a:t>
                </a:r>
                <a:endParaRPr kumimoji="0" lang="ja-JP" sz="1100" b="0" i="0" u="none" strike="noStrike" cap="none" normalizeH="0" baseline="0" smtClean="0">
                  <a:ln>
                    <a:noFill/>
                  </a:ln>
                  <a:solidFill>
                    <a:schemeClr val="tx1"/>
                  </a:solidFill>
                  <a:effectLst/>
                </a:endParaRPr>
              </a:p>
            </p:txBody>
          </p:sp>
          <p:sp>
            <p:nvSpPr>
              <p:cNvPr id="3615" name="Rectangle 557"/>
              <p:cNvSpPr>
                <a:spLocks noChangeArrowheads="1"/>
              </p:cNvSpPr>
              <p:nvPr/>
            </p:nvSpPr>
            <p:spPr bwMode="auto">
              <a:xfrm>
                <a:off x="1785" y="4986"/>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16.5</a:t>
                </a:r>
                <a:endParaRPr kumimoji="0" lang="ja-JP" altLang="ja-JP" sz="1100" b="0" i="0" u="none" strike="noStrike" cap="none" normalizeH="0" baseline="0" dirty="0" smtClean="0">
                  <a:ln>
                    <a:noFill/>
                  </a:ln>
                  <a:solidFill>
                    <a:schemeClr val="tx1"/>
                  </a:solidFill>
                  <a:effectLst/>
                </a:endParaRPr>
              </a:p>
            </p:txBody>
          </p:sp>
          <p:sp>
            <p:nvSpPr>
              <p:cNvPr id="3616" name="Rectangle 558"/>
              <p:cNvSpPr>
                <a:spLocks noChangeArrowheads="1"/>
              </p:cNvSpPr>
              <p:nvPr/>
            </p:nvSpPr>
            <p:spPr bwMode="auto">
              <a:xfrm>
                <a:off x="2350" y="4981"/>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15.4</a:t>
                </a:r>
                <a:endParaRPr kumimoji="0" lang="ja-JP" altLang="ja-JP" sz="1100" b="0" i="0" u="none" strike="noStrike" cap="none" normalizeH="0" baseline="0" dirty="0" smtClean="0">
                  <a:ln>
                    <a:noFill/>
                  </a:ln>
                  <a:solidFill>
                    <a:schemeClr val="tx1"/>
                  </a:solidFill>
                  <a:effectLst/>
                </a:endParaRPr>
              </a:p>
            </p:txBody>
          </p:sp>
          <p:sp>
            <p:nvSpPr>
              <p:cNvPr id="3617" name="Rectangle 559"/>
              <p:cNvSpPr>
                <a:spLocks noChangeArrowheads="1"/>
              </p:cNvSpPr>
              <p:nvPr/>
            </p:nvSpPr>
            <p:spPr bwMode="auto">
              <a:xfrm>
                <a:off x="2900" y="4988"/>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15.8</a:t>
                </a:r>
                <a:endParaRPr kumimoji="0" lang="ja-JP" altLang="ja-JP" sz="1100" b="0" i="0" u="none" strike="noStrike" cap="none" normalizeH="0" baseline="0" dirty="0" smtClean="0">
                  <a:ln>
                    <a:noFill/>
                  </a:ln>
                  <a:solidFill>
                    <a:schemeClr val="tx1"/>
                  </a:solidFill>
                  <a:effectLst/>
                </a:endParaRPr>
              </a:p>
            </p:txBody>
          </p:sp>
          <p:sp>
            <p:nvSpPr>
              <p:cNvPr id="3618" name="Rectangle 560"/>
              <p:cNvSpPr>
                <a:spLocks noChangeArrowheads="1"/>
              </p:cNvSpPr>
              <p:nvPr/>
            </p:nvSpPr>
            <p:spPr bwMode="auto">
              <a:xfrm>
                <a:off x="3436" y="4994"/>
                <a:ext cx="1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15.6</a:t>
                </a:r>
                <a:endParaRPr kumimoji="0" lang="ja-JP" altLang="ja-JP" sz="1100" b="0" i="0" u="none" strike="noStrike" cap="none" normalizeH="0" baseline="0" dirty="0" smtClean="0">
                  <a:ln>
                    <a:noFill/>
                  </a:ln>
                  <a:solidFill>
                    <a:schemeClr val="tx1"/>
                  </a:solidFill>
                  <a:effectLst/>
                </a:endParaRPr>
              </a:p>
            </p:txBody>
          </p:sp>
          <p:sp>
            <p:nvSpPr>
              <p:cNvPr id="3619" name="Rectangle 561"/>
              <p:cNvSpPr>
                <a:spLocks noChangeArrowheads="1"/>
              </p:cNvSpPr>
              <p:nvPr/>
            </p:nvSpPr>
            <p:spPr bwMode="auto">
              <a:xfrm>
                <a:off x="775" y="788"/>
                <a:ext cx="3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医療項目</a:t>
                </a:r>
                <a:endParaRPr kumimoji="0" lang="ja-JP" sz="1100" b="0" i="0" u="none" strike="noStrike" cap="none" normalizeH="0" baseline="0" dirty="0" smtClean="0">
                  <a:ln>
                    <a:noFill/>
                  </a:ln>
                  <a:solidFill>
                    <a:schemeClr val="tx1"/>
                  </a:solidFill>
                  <a:effectLst/>
                </a:endParaRPr>
              </a:p>
            </p:txBody>
          </p:sp>
          <p:sp>
            <p:nvSpPr>
              <p:cNvPr id="3620" name="Line 562"/>
              <p:cNvSpPr>
                <a:spLocks noChangeShapeType="1"/>
              </p:cNvSpPr>
              <p:nvPr/>
            </p:nvSpPr>
            <p:spPr bwMode="auto">
              <a:xfrm>
                <a:off x="2034" y="716"/>
                <a:ext cx="0" cy="2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1" name="Rectangle 563"/>
              <p:cNvSpPr>
                <a:spLocks noChangeArrowheads="1"/>
              </p:cNvSpPr>
              <p:nvPr/>
            </p:nvSpPr>
            <p:spPr bwMode="auto">
              <a:xfrm>
                <a:off x="2034" y="716"/>
                <a:ext cx="7" cy="2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2" name="Line 564"/>
              <p:cNvSpPr>
                <a:spLocks noChangeShapeType="1"/>
              </p:cNvSpPr>
              <p:nvPr/>
            </p:nvSpPr>
            <p:spPr bwMode="auto">
              <a:xfrm>
                <a:off x="2580" y="716"/>
                <a:ext cx="0" cy="2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3" name="Rectangle 565"/>
              <p:cNvSpPr>
                <a:spLocks noChangeArrowheads="1"/>
              </p:cNvSpPr>
              <p:nvPr/>
            </p:nvSpPr>
            <p:spPr bwMode="auto">
              <a:xfrm>
                <a:off x="2580" y="716"/>
                <a:ext cx="7" cy="2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4" name="Line 566"/>
              <p:cNvSpPr>
                <a:spLocks noChangeShapeType="1"/>
              </p:cNvSpPr>
              <p:nvPr/>
            </p:nvSpPr>
            <p:spPr bwMode="auto">
              <a:xfrm>
                <a:off x="3127" y="716"/>
                <a:ext cx="0" cy="2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5" name="Rectangle 567"/>
              <p:cNvSpPr>
                <a:spLocks noChangeArrowheads="1"/>
              </p:cNvSpPr>
              <p:nvPr/>
            </p:nvSpPr>
            <p:spPr bwMode="auto">
              <a:xfrm>
                <a:off x="3127" y="716"/>
                <a:ext cx="7" cy="2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6" name="Line 568"/>
              <p:cNvSpPr>
                <a:spLocks noChangeShapeType="1"/>
              </p:cNvSpPr>
              <p:nvPr/>
            </p:nvSpPr>
            <p:spPr bwMode="auto">
              <a:xfrm>
                <a:off x="1488" y="716"/>
                <a:ext cx="0" cy="21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7" name="Rectangle 569"/>
              <p:cNvSpPr>
                <a:spLocks noChangeArrowheads="1"/>
              </p:cNvSpPr>
              <p:nvPr/>
            </p:nvSpPr>
            <p:spPr bwMode="auto">
              <a:xfrm>
                <a:off x="1488" y="716"/>
                <a:ext cx="6" cy="21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8" name="Line 570"/>
              <p:cNvSpPr>
                <a:spLocks noChangeShapeType="1"/>
              </p:cNvSpPr>
              <p:nvPr/>
            </p:nvSpPr>
            <p:spPr bwMode="auto">
              <a:xfrm>
                <a:off x="2034" y="1092"/>
                <a:ext cx="0" cy="17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9" name="Rectangle 571"/>
              <p:cNvSpPr>
                <a:spLocks noChangeArrowheads="1"/>
              </p:cNvSpPr>
              <p:nvPr/>
            </p:nvSpPr>
            <p:spPr bwMode="auto">
              <a:xfrm>
                <a:off x="2034" y="1092"/>
                <a:ext cx="7" cy="176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1" name="Rectangle 573"/>
              <p:cNvSpPr>
                <a:spLocks noChangeArrowheads="1"/>
              </p:cNvSpPr>
              <p:nvPr/>
            </p:nvSpPr>
            <p:spPr bwMode="auto">
              <a:xfrm>
                <a:off x="2580" y="1092"/>
                <a:ext cx="7" cy="176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2" name="Line 574"/>
              <p:cNvSpPr>
                <a:spLocks noChangeShapeType="1"/>
              </p:cNvSpPr>
              <p:nvPr/>
            </p:nvSpPr>
            <p:spPr bwMode="auto">
              <a:xfrm>
                <a:off x="3127" y="1092"/>
                <a:ext cx="0" cy="17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3" name="Rectangle 575"/>
              <p:cNvSpPr>
                <a:spLocks noChangeArrowheads="1"/>
              </p:cNvSpPr>
              <p:nvPr/>
            </p:nvSpPr>
            <p:spPr bwMode="auto">
              <a:xfrm>
                <a:off x="3127" y="1092"/>
                <a:ext cx="7" cy="176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4" name="Line 576"/>
              <p:cNvSpPr>
                <a:spLocks noChangeShapeType="1"/>
              </p:cNvSpPr>
              <p:nvPr/>
            </p:nvSpPr>
            <p:spPr bwMode="auto">
              <a:xfrm>
                <a:off x="1488" y="3021"/>
                <a:ext cx="0" cy="9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5" name="Rectangle 577"/>
              <p:cNvSpPr>
                <a:spLocks noChangeArrowheads="1"/>
              </p:cNvSpPr>
              <p:nvPr/>
            </p:nvSpPr>
            <p:spPr bwMode="auto">
              <a:xfrm>
                <a:off x="1488" y="3021"/>
                <a:ext cx="6" cy="9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6" name="Line 578"/>
              <p:cNvSpPr>
                <a:spLocks noChangeShapeType="1"/>
              </p:cNvSpPr>
              <p:nvPr/>
            </p:nvSpPr>
            <p:spPr bwMode="auto">
              <a:xfrm>
                <a:off x="2034" y="3021"/>
                <a:ext cx="0" cy="9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7" name="Rectangle 579"/>
              <p:cNvSpPr>
                <a:spLocks noChangeArrowheads="1"/>
              </p:cNvSpPr>
              <p:nvPr/>
            </p:nvSpPr>
            <p:spPr bwMode="auto">
              <a:xfrm>
                <a:off x="2034" y="3021"/>
                <a:ext cx="7" cy="9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8" name="Line 580"/>
              <p:cNvSpPr>
                <a:spLocks noChangeShapeType="1"/>
              </p:cNvSpPr>
              <p:nvPr/>
            </p:nvSpPr>
            <p:spPr bwMode="auto">
              <a:xfrm>
                <a:off x="2580" y="3021"/>
                <a:ext cx="0" cy="9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9" name="Rectangle 581"/>
              <p:cNvSpPr>
                <a:spLocks noChangeArrowheads="1"/>
              </p:cNvSpPr>
              <p:nvPr/>
            </p:nvSpPr>
            <p:spPr bwMode="auto">
              <a:xfrm>
                <a:off x="2580" y="3021"/>
                <a:ext cx="7" cy="9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0" name="Line 582"/>
              <p:cNvSpPr>
                <a:spLocks noChangeShapeType="1"/>
              </p:cNvSpPr>
              <p:nvPr/>
            </p:nvSpPr>
            <p:spPr bwMode="auto">
              <a:xfrm>
                <a:off x="3127" y="3021"/>
                <a:ext cx="0" cy="9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1" name="Rectangle 583"/>
              <p:cNvSpPr>
                <a:spLocks noChangeArrowheads="1"/>
              </p:cNvSpPr>
              <p:nvPr/>
            </p:nvSpPr>
            <p:spPr bwMode="auto">
              <a:xfrm>
                <a:off x="3127" y="3021"/>
                <a:ext cx="7" cy="9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2" name="Line 584"/>
              <p:cNvSpPr>
                <a:spLocks noChangeShapeType="1"/>
              </p:cNvSpPr>
              <p:nvPr/>
            </p:nvSpPr>
            <p:spPr bwMode="auto">
              <a:xfrm>
                <a:off x="368" y="710"/>
                <a:ext cx="0" cy="44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3" name="Rectangle 585"/>
              <p:cNvSpPr>
                <a:spLocks noChangeArrowheads="1"/>
              </p:cNvSpPr>
              <p:nvPr/>
            </p:nvSpPr>
            <p:spPr bwMode="auto">
              <a:xfrm>
                <a:off x="368" y="710"/>
                <a:ext cx="7" cy="44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4" name="Line 586"/>
              <p:cNvSpPr>
                <a:spLocks noChangeShapeType="1"/>
              </p:cNvSpPr>
              <p:nvPr/>
            </p:nvSpPr>
            <p:spPr bwMode="auto">
              <a:xfrm>
                <a:off x="1488" y="4146"/>
                <a:ext cx="0" cy="9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5" name="Rectangle 587"/>
              <p:cNvSpPr>
                <a:spLocks noChangeArrowheads="1"/>
              </p:cNvSpPr>
              <p:nvPr/>
            </p:nvSpPr>
            <p:spPr bwMode="auto">
              <a:xfrm>
                <a:off x="1488" y="4146"/>
                <a:ext cx="6" cy="9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6" name="Line 588"/>
              <p:cNvSpPr>
                <a:spLocks noChangeShapeType="1"/>
              </p:cNvSpPr>
              <p:nvPr/>
            </p:nvSpPr>
            <p:spPr bwMode="auto">
              <a:xfrm>
                <a:off x="2034" y="4146"/>
                <a:ext cx="0" cy="9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7" name="Rectangle 589"/>
              <p:cNvSpPr>
                <a:spLocks noChangeArrowheads="1"/>
              </p:cNvSpPr>
              <p:nvPr/>
            </p:nvSpPr>
            <p:spPr bwMode="auto">
              <a:xfrm>
                <a:off x="2034" y="4146"/>
                <a:ext cx="7" cy="9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8" name="Line 590"/>
              <p:cNvSpPr>
                <a:spLocks noChangeShapeType="1"/>
              </p:cNvSpPr>
              <p:nvPr/>
            </p:nvSpPr>
            <p:spPr bwMode="auto">
              <a:xfrm>
                <a:off x="2580" y="4146"/>
                <a:ext cx="0" cy="9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9" name="Rectangle 591"/>
              <p:cNvSpPr>
                <a:spLocks noChangeArrowheads="1"/>
              </p:cNvSpPr>
              <p:nvPr/>
            </p:nvSpPr>
            <p:spPr bwMode="auto">
              <a:xfrm>
                <a:off x="2580" y="4146"/>
                <a:ext cx="7" cy="9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0" name="Line 592"/>
              <p:cNvSpPr>
                <a:spLocks noChangeShapeType="1"/>
              </p:cNvSpPr>
              <p:nvPr/>
            </p:nvSpPr>
            <p:spPr bwMode="auto">
              <a:xfrm>
                <a:off x="3127" y="4146"/>
                <a:ext cx="0" cy="9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1" name="Rectangle 593"/>
              <p:cNvSpPr>
                <a:spLocks noChangeArrowheads="1"/>
              </p:cNvSpPr>
              <p:nvPr/>
            </p:nvSpPr>
            <p:spPr bwMode="auto">
              <a:xfrm>
                <a:off x="3127" y="4146"/>
                <a:ext cx="7" cy="9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2" name="Line 594"/>
              <p:cNvSpPr>
                <a:spLocks noChangeShapeType="1"/>
              </p:cNvSpPr>
              <p:nvPr/>
            </p:nvSpPr>
            <p:spPr bwMode="auto">
              <a:xfrm>
                <a:off x="3673" y="716"/>
                <a:ext cx="0" cy="439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3" name="Rectangle 595"/>
              <p:cNvSpPr>
                <a:spLocks noChangeArrowheads="1"/>
              </p:cNvSpPr>
              <p:nvPr/>
            </p:nvSpPr>
            <p:spPr bwMode="auto">
              <a:xfrm>
                <a:off x="3673" y="716"/>
                <a:ext cx="7" cy="439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4" name="Line 596"/>
              <p:cNvSpPr>
                <a:spLocks noChangeShapeType="1"/>
              </p:cNvSpPr>
              <p:nvPr/>
            </p:nvSpPr>
            <p:spPr bwMode="auto">
              <a:xfrm>
                <a:off x="375" y="710"/>
                <a:ext cx="330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5" name="Rectangle 597"/>
              <p:cNvSpPr>
                <a:spLocks noChangeArrowheads="1"/>
              </p:cNvSpPr>
              <p:nvPr/>
            </p:nvSpPr>
            <p:spPr bwMode="auto">
              <a:xfrm>
                <a:off x="375" y="710"/>
                <a:ext cx="330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6" name="Line 598"/>
              <p:cNvSpPr>
                <a:spLocks noChangeShapeType="1"/>
              </p:cNvSpPr>
              <p:nvPr/>
            </p:nvSpPr>
            <p:spPr bwMode="auto">
              <a:xfrm>
                <a:off x="375" y="926"/>
                <a:ext cx="330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7" name="Rectangle 599"/>
              <p:cNvSpPr>
                <a:spLocks noChangeArrowheads="1"/>
              </p:cNvSpPr>
              <p:nvPr/>
            </p:nvSpPr>
            <p:spPr bwMode="auto">
              <a:xfrm>
                <a:off x="375" y="926"/>
                <a:ext cx="330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8" name="Line 600"/>
              <p:cNvSpPr>
                <a:spLocks noChangeShapeType="1"/>
              </p:cNvSpPr>
              <p:nvPr/>
            </p:nvSpPr>
            <p:spPr bwMode="auto">
              <a:xfrm>
                <a:off x="561" y="1087"/>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9" name="Rectangle 601"/>
              <p:cNvSpPr>
                <a:spLocks noChangeArrowheads="1"/>
              </p:cNvSpPr>
              <p:nvPr/>
            </p:nvSpPr>
            <p:spPr bwMode="auto">
              <a:xfrm>
                <a:off x="561" y="1087"/>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0" name="Line 602"/>
              <p:cNvSpPr>
                <a:spLocks noChangeShapeType="1"/>
              </p:cNvSpPr>
              <p:nvPr/>
            </p:nvSpPr>
            <p:spPr bwMode="auto">
              <a:xfrm>
                <a:off x="561" y="1248"/>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3661" name="Rectangle 603"/>
              <p:cNvSpPr>
                <a:spLocks noChangeArrowheads="1"/>
              </p:cNvSpPr>
              <p:nvPr/>
            </p:nvSpPr>
            <p:spPr bwMode="auto">
              <a:xfrm>
                <a:off x="561" y="1248"/>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2" name="Line 604"/>
              <p:cNvSpPr>
                <a:spLocks noChangeShapeType="1"/>
              </p:cNvSpPr>
              <p:nvPr/>
            </p:nvSpPr>
            <p:spPr bwMode="auto">
              <a:xfrm>
                <a:off x="561" y="1408"/>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3" name="Rectangle 605"/>
              <p:cNvSpPr>
                <a:spLocks noChangeArrowheads="1"/>
              </p:cNvSpPr>
              <p:nvPr/>
            </p:nvSpPr>
            <p:spPr bwMode="auto">
              <a:xfrm>
                <a:off x="561" y="1408"/>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4" name="Line 606"/>
              <p:cNvSpPr>
                <a:spLocks noChangeShapeType="1"/>
              </p:cNvSpPr>
              <p:nvPr/>
            </p:nvSpPr>
            <p:spPr bwMode="auto">
              <a:xfrm>
                <a:off x="561" y="1569"/>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5" name="Rectangle 607"/>
              <p:cNvSpPr>
                <a:spLocks noChangeArrowheads="1"/>
              </p:cNvSpPr>
              <p:nvPr/>
            </p:nvSpPr>
            <p:spPr bwMode="auto">
              <a:xfrm>
                <a:off x="561" y="1569"/>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6" name="Line 608"/>
              <p:cNvSpPr>
                <a:spLocks noChangeShapeType="1"/>
              </p:cNvSpPr>
              <p:nvPr/>
            </p:nvSpPr>
            <p:spPr bwMode="auto">
              <a:xfrm>
                <a:off x="554" y="1730"/>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7" name="Rectangle 609"/>
              <p:cNvSpPr>
                <a:spLocks noChangeArrowheads="1"/>
              </p:cNvSpPr>
              <p:nvPr/>
            </p:nvSpPr>
            <p:spPr bwMode="auto">
              <a:xfrm>
                <a:off x="561" y="1730"/>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8" name="Line 610"/>
              <p:cNvSpPr>
                <a:spLocks noChangeShapeType="1"/>
              </p:cNvSpPr>
              <p:nvPr/>
            </p:nvSpPr>
            <p:spPr bwMode="auto">
              <a:xfrm>
                <a:off x="561" y="1890"/>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9" name="Rectangle 611"/>
              <p:cNvSpPr>
                <a:spLocks noChangeArrowheads="1"/>
              </p:cNvSpPr>
              <p:nvPr/>
            </p:nvSpPr>
            <p:spPr bwMode="auto">
              <a:xfrm>
                <a:off x="561" y="1890"/>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0" name="Line 612"/>
              <p:cNvSpPr>
                <a:spLocks noChangeShapeType="1"/>
              </p:cNvSpPr>
              <p:nvPr/>
            </p:nvSpPr>
            <p:spPr bwMode="auto">
              <a:xfrm>
                <a:off x="375" y="2051"/>
                <a:ext cx="330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3671" name="Rectangle 613"/>
              <p:cNvSpPr>
                <a:spLocks noChangeArrowheads="1"/>
              </p:cNvSpPr>
              <p:nvPr/>
            </p:nvSpPr>
            <p:spPr bwMode="auto">
              <a:xfrm>
                <a:off x="375" y="2051"/>
                <a:ext cx="330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3" name="Rectangle 615"/>
              <p:cNvSpPr>
                <a:spLocks noChangeArrowheads="1"/>
              </p:cNvSpPr>
              <p:nvPr/>
            </p:nvSpPr>
            <p:spPr bwMode="auto">
              <a:xfrm>
                <a:off x="375" y="2212"/>
                <a:ext cx="330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4" name="Line 616"/>
              <p:cNvSpPr>
                <a:spLocks noChangeShapeType="1"/>
              </p:cNvSpPr>
              <p:nvPr/>
            </p:nvSpPr>
            <p:spPr bwMode="auto">
              <a:xfrm>
                <a:off x="561" y="2372"/>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5" name="Rectangle 617"/>
              <p:cNvSpPr>
                <a:spLocks noChangeArrowheads="1"/>
              </p:cNvSpPr>
              <p:nvPr/>
            </p:nvSpPr>
            <p:spPr bwMode="auto">
              <a:xfrm>
                <a:off x="561" y="2372"/>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6" name="Line 618"/>
              <p:cNvSpPr>
                <a:spLocks noChangeShapeType="1"/>
              </p:cNvSpPr>
              <p:nvPr/>
            </p:nvSpPr>
            <p:spPr bwMode="auto">
              <a:xfrm>
                <a:off x="561" y="2533"/>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7" name="Rectangle 619"/>
              <p:cNvSpPr>
                <a:spLocks noChangeArrowheads="1"/>
              </p:cNvSpPr>
              <p:nvPr/>
            </p:nvSpPr>
            <p:spPr bwMode="auto">
              <a:xfrm>
                <a:off x="561" y="2533"/>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8" name="Line 620"/>
              <p:cNvSpPr>
                <a:spLocks noChangeShapeType="1"/>
              </p:cNvSpPr>
              <p:nvPr/>
            </p:nvSpPr>
            <p:spPr bwMode="auto">
              <a:xfrm>
                <a:off x="561" y="2694"/>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9" name="Rectangle 621"/>
              <p:cNvSpPr>
                <a:spLocks noChangeArrowheads="1"/>
              </p:cNvSpPr>
              <p:nvPr/>
            </p:nvSpPr>
            <p:spPr bwMode="auto">
              <a:xfrm>
                <a:off x="561" y="2694"/>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0" name="Line 622"/>
              <p:cNvSpPr>
                <a:spLocks noChangeShapeType="1"/>
              </p:cNvSpPr>
              <p:nvPr/>
            </p:nvSpPr>
            <p:spPr bwMode="auto">
              <a:xfrm>
                <a:off x="375" y="2855"/>
                <a:ext cx="330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1" name="Rectangle 623"/>
              <p:cNvSpPr>
                <a:spLocks noChangeArrowheads="1"/>
              </p:cNvSpPr>
              <p:nvPr/>
            </p:nvSpPr>
            <p:spPr bwMode="auto">
              <a:xfrm>
                <a:off x="375" y="2855"/>
                <a:ext cx="330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2" name="Line 624"/>
              <p:cNvSpPr>
                <a:spLocks noChangeShapeType="1"/>
              </p:cNvSpPr>
              <p:nvPr/>
            </p:nvSpPr>
            <p:spPr bwMode="auto">
              <a:xfrm>
                <a:off x="561" y="3015"/>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3" name="Rectangle 625"/>
              <p:cNvSpPr>
                <a:spLocks noChangeArrowheads="1"/>
              </p:cNvSpPr>
              <p:nvPr/>
            </p:nvSpPr>
            <p:spPr bwMode="auto">
              <a:xfrm>
                <a:off x="561" y="3015"/>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4" name="Line 626"/>
              <p:cNvSpPr>
                <a:spLocks noChangeShapeType="1"/>
              </p:cNvSpPr>
              <p:nvPr/>
            </p:nvSpPr>
            <p:spPr bwMode="auto">
              <a:xfrm>
                <a:off x="561" y="3176"/>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5" name="Rectangle 627"/>
              <p:cNvSpPr>
                <a:spLocks noChangeArrowheads="1"/>
              </p:cNvSpPr>
              <p:nvPr/>
            </p:nvSpPr>
            <p:spPr bwMode="auto">
              <a:xfrm>
                <a:off x="561" y="3176"/>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6" name="Line 628"/>
              <p:cNvSpPr>
                <a:spLocks noChangeShapeType="1"/>
              </p:cNvSpPr>
              <p:nvPr/>
            </p:nvSpPr>
            <p:spPr bwMode="auto">
              <a:xfrm>
                <a:off x="561" y="3337"/>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7" name="Rectangle 629"/>
              <p:cNvSpPr>
                <a:spLocks noChangeArrowheads="1"/>
              </p:cNvSpPr>
              <p:nvPr/>
            </p:nvSpPr>
            <p:spPr bwMode="auto">
              <a:xfrm>
                <a:off x="561" y="3337"/>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8" name="Line 630"/>
              <p:cNvSpPr>
                <a:spLocks noChangeShapeType="1"/>
              </p:cNvSpPr>
              <p:nvPr/>
            </p:nvSpPr>
            <p:spPr bwMode="auto">
              <a:xfrm>
                <a:off x="561" y="3497"/>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9" name="Rectangle 631"/>
              <p:cNvSpPr>
                <a:spLocks noChangeArrowheads="1"/>
              </p:cNvSpPr>
              <p:nvPr/>
            </p:nvSpPr>
            <p:spPr bwMode="auto">
              <a:xfrm>
                <a:off x="561" y="3497"/>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90" name="Line 632"/>
              <p:cNvSpPr>
                <a:spLocks noChangeShapeType="1"/>
              </p:cNvSpPr>
              <p:nvPr/>
            </p:nvSpPr>
            <p:spPr bwMode="auto">
              <a:xfrm>
                <a:off x="561" y="3658"/>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3691" name="Rectangle 633"/>
              <p:cNvSpPr>
                <a:spLocks noChangeArrowheads="1"/>
              </p:cNvSpPr>
              <p:nvPr/>
            </p:nvSpPr>
            <p:spPr bwMode="auto">
              <a:xfrm>
                <a:off x="561" y="3658"/>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92" name="Line 634"/>
              <p:cNvSpPr>
                <a:spLocks noChangeShapeType="1"/>
              </p:cNvSpPr>
              <p:nvPr/>
            </p:nvSpPr>
            <p:spPr bwMode="auto">
              <a:xfrm>
                <a:off x="561" y="3819"/>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3" name="Rectangle 635"/>
              <p:cNvSpPr>
                <a:spLocks noChangeArrowheads="1"/>
              </p:cNvSpPr>
              <p:nvPr/>
            </p:nvSpPr>
            <p:spPr bwMode="auto">
              <a:xfrm>
                <a:off x="561" y="3819"/>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94" name="Line 636"/>
              <p:cNvSpPr>
                <a:spLocks noChangeShapeType="1"/>
              </p:cNvSpPr>
              <p:nvPr/>
            </p:nvSpPr>
            <p:spPr bwMode="auto">
              <a:xfrm>
                <a:off x="375" y="3979"/>
                <a:ext cx="330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5" name="Rectangle 637"/>
              <p:cNvSpPr>
                <a:spLocks noChangeArrowheads="1"/>
              </p:cNvSpPr>
              <p:nvPr/>
            </p:nvSpPr>
            <p:spPr bwMode="auto">
              <a:xfrm>
                <a:off x="375" y="3979"/>
                <a:ext cx="330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96" name="Line 638"/>
              <p:cNvSpPr>
                <a:spLocks noChangeShapeType="1"/>
              </p:cNvSpPr>
              <p:nvPr/>
            </p:nvSpPr>
            <p:spPr bwMode="auto">
              <a:xfrm>
                <a:off x="561" y="4140"/>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484" name="Rectangle 640"/>
            <p:cNvSpPr>
              <a:spLocks noChangeArrowheads="1"/>
            </p:cNvSpPr>
            <p:nvPr/>
          </p:nvSpPr>
          <p:spPr bwMode="auto">
            <a:xfrm>
              <a:off x="561" y="4140"/>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85" name="Line 641"/>
            <p:cNvSpPr>
              <a:spLocks noChangeShapeType="1"/>
            </p:cNvSpPr>
            <p:nvPr/>
          </p:nvSpPr>
          <p:spPr bwMode="auto">
            <a:xfrm>
              <a:off x="561" y="4301"/>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6" name="Rectangle 642"/>
            <p:cNvSpPr>
              <a:spLocks noChangeArrowheads="1"/>
            </p:cNvSpPr>
            <p:nvPr/>
          </p:nvSpPr>
          <p:spPr bwMode="auto">
            <a:xfrm>
              <a:off x="561" y="4301"/>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87" name="Line 643"/>
            <p:cNvSpPr>
              <a:spLocks noChangeShapeType="1"/>
            </p:cNvSpPr>
            <p:nvPr/>
          </p:nvSpPr>
          <p:spPr bwMode="auto">
            <a:xfrm>
              <a:off x="561" y="4462"/>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8" name="Rectangle 644"/>
            <p:cNvSpPr>
              <a:spLocks noChangeArrowheads="1"/>
            </p:cNvSpPr>
            <p:nvPr/>
          </p:nvSpPr>
          <p:spPr bwMode="auto">
            <a:xfrm>
              <a:off x="561" y="4462"/>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89" name="Line 645"/>
            <p:cNvSpPr>
              <a:spLocks noChangeShapeType="1"/>
            </p:cNvSpPr>
            <p:nvPr/>
          </p:nvSpPr>
          <p:spPr bwMode="auto">
            <a:xfrm>
              <a:off x="561" y="4622"/>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0" name="Rectangle 646"/>
            <p:cNvSpPr>
              <a:spLocks noChangeArrowheads="1"/>
            </p:cNvSpPr>
            <p:nvPr/>
          </p:nvSpPr>
          <p:spPr bwMode="auto">
            <a:xfrm>
              <a:off x="561" y="4622"/>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91" name="Line 647"/>
            <p:cNvSpPr>
              <a:spLocks noChangeShapeType="1"/>
            </p:cNvSpPr>
            <p:nvPr/>
          </p:nvSpPr>
          <p:spPr bwMode="auto">
            <a:xfrm>
              <a:off x="561" y="4783"/>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3492" name="Rectangle 648"/>
            <p:cNvSpPr>
              <a:spLocks noChangeArrowheads="1"/>
            </p:cNvSpPr>
            <p:nvPr/>
          </p:nvSpPr>
          <p:spPr bwMode="auto">
            <a:xfrm>
              <a:off x="561" y="4783"/>
              <a:ext cx="3119"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93" name="Line 649"/>
            <p:cNvSpPr>
              <a:spLocks noChangeShapeType="1"/>
            </p:cNvSpPr>
            <p:nvPr/>
          </p:nvSpPr>
          <p:spPr bwMode="auto">
            <a:xfrm>
              <a:off x="561" y="4944"/>
              <a:ext cx="31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4" name="Rectangle 650"/>
            <p:cNvSpPr>
              <a:spLocks noChangeArrowheads="1"/>
            </p:cNvSpPr>
            <p:nvPr/>
          </p:nvSpPr>
          <p:spPr bwMode="auto">
            <a:xfrm>
              <a:off x="561" y="4944"/>
              <a:ext cx="3119"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95" name="Line 651"/>
            <p:cNvSpPr>
              <a:spLocks noChangeShapeType="1"/>
            </p:cNvSpPr>
            <p:nvPr/>
          </p:nvSpPr>
          <p:spPr bwMode="auto">
            <a:xfrm>
              <a:off x="375" y="5104"/>
              <a:ext cx="330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6" name="Rectangle 652"/>
            <p:cNvSpPr>
              <a:spLocks noChangeArrowheads="1"/>
            </p:cNvSpPr>
            <p:nvPr/>
          </p:nvSpPr>
          <p:spPr bwMode="auto">
            <a:xfrm>
              <a:off x="375" y="5104"/>
              <a:ext cx="330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97658887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59</a:t>
            </a:fld>
            <a:endParaRPr kumimoji="1" lang="ja-JP" altLang="en-US" dirty="0">
              <a:latin typeface="ＭＳ 明朝"/>
              <a:ea typeface="ＭＳ 明朝"/>
            </a:endParaRPr>
          </a:p>
        </p:txBody>
      </p:sp>
      <p:graphicFrame>
        <p:nvGraphicFramePr>
          <p:cNvPr id="61" name="表 60"/>
          <p:cNvGraphicFramePr>
            <a:graphicFrameLocks noGrp="1" noChangeAspect="1"/>
          </p:cNvGraphicFramePr>
          <p:nvPr>
            <p:extLst>
              <p:ext uri="{D42A27DB-BD31-4B8C-83A1-F6EECF244321}">
                <p14:modId xmlns:p14="http://schemas.microsoft.com/office/powerpoint/2010/main" val="4136161190"/>
              </p:ext>
            </p:extLst>
          </p:nvPr>
        </p:nvGraphicFramePr>
        <p:xfrm>
          <a:off x="381000" y="951918"/>
          <a:ext cx="6096003" cy="7281572"/>
        </p:xfrm>
        <a:graphic>
          <a:graphicData uri="http://schemas.openxmlformats.org/drawingml/2006/table">
            <a:tbl>
              <a:tblPr firstRow="1" bandRow="1"/>
              <a:tblGrid>
                <a:gridCol w="725449">
                  <a:extLst>
                    <a:ext uri="{9D8B030D-6E8A-4147-A177-3AD203B41FA5}">
                      <a16:colId xmlns="" xmlns:a16="http://schemas.microsoft.com/office/drawing/2014/main" val="20000"/>
                    </a:ext>
                  </a:extLst>
                </a:gridCol>
                <a:gridCol w="725449">
                  <a:extLst>
                    <a:ext uri="{9D8B030D-6E8A-4147-A177-3AD203B41FA5}">
                      <a16:colId xmlns="" xmlns:a16="http://schemas.microsoft.com/office/drawing/2014/main" val="20001"/>
                    </a:ext>
                  </a:extLst>
                </a:gridCol>
                <a:gridCol w="725449">
                  <a:extLst>
                    <a:ext uri="{9D8B030D-6E8A-4147-A177-3AD203B41FA5}">
                      <a16:colId xmlns="" xmlns:a16="http://schemas.microsoft.com/office/drawing/2014/main" val="20002"/>
                    </a:ext>
                  </a:extLst>
                </a:gridCol>
                <a:gridCol w="326638">
                  <a:extLst>
                    <a:ext uri="{9D8B030D-6E8A-4147-A177-3AD203B41FA5}">
                      <a16:colId xmlns="" xmlns:a16="http://schemas.microsoft.com/office/drawing/2014/main" val="20003"/>
                    </a:ext>
                  </a:extLst>
                </a:gridCol>
                <a:gridCol w="326638">
                  <a:extLst>
                    <a:ext uri="{9D8B030D-6E8A-4147-A177-3AD203B41FA5}">
                      <a16:colId xmlns="" xmlns:a16="http://schemas.microsoft.com/office/drawing/2014/main" val="20004"/>
                    </a:ext>
                  </a:extLst>
                </a:gridCol>
                <a:gridCol w="326638">
                  <a:extLst>
                    <a:ext uri="{9D8B030D-6E8A-4147-A177-3AD203B41FA5}">
                      <a16:colId xmlns="" xmlns:a16="http://schemas.microsoft.com/office/drawing/2014/main" val="20005"/>
                    </a:ext>
                  </a:extLst>
                </a:gridCol>
                <a:gridCol w="326638">
                  <a:extLst>
                    <a:ext uri="{9D8B030D-6E8A-4147-A177-3AD203B41FA5}">
                      <a16:colId xmlns="" xmlns:a16="http://schemas.microsoft.com/office/drawing/2014/main" val="20006"/>
                    </a:ext>
                  </a:extLst>
                </a:gridCol>
                <a:gridCol w="326638">
                  <a:extLst>
                    <a:ext uri="{9D8B030D-6E8A-4147-A177-3AD203B41FA5}">
                      <a16:colId xmlns="" xmlns:a16="http://schemas.microsoft.com/office/drawing/2014/main" val="20007"/>
                    </a:ext>
                  </a:extLst>
                </a:gridCol>
                <a:gridCol w="326638">
                  <a:extLst>
                    <a:ext uri="{9D8B030D-6E8A-4147-A177-3AD203B41FA5}">
                      <a16:colId xmlns="" xmlns:a16="http://schemas.microsoft.com/office/drawing/2014/main" val="20008"/>
                    </a:ext>
                  </a:extLst>
                </a:gridCol>
                <a:gridCol w="326638">
                  <a:extLst>
                    <a:ext uri="{9D8B030D-6E8A-4147-A177-3AD203B41FA5}">
                      <a16:colId xmlns="" xmlns:a16="http://schemas.microsoft.com/office/drawing/2014/main" val="20009"/>
                    </a:ext>
                  </a:extLst>
                </a:gridCol>
                <a:gridCol w="326638">
                  <a:extLst>
                    <a:ext uri="{9D8B030D-6E8A-4147-A177-3AD203B41FA5}">
                      <a16:colId xmlns="" xmlns:a16="http://schemas.microsoft.com/office/drawing/2014/main" val="20010"/>
                    </a:ext>
                  </a:extLst>
                </a:gridCol>
                <a:gridCol w="326638">
                  <a:extLst>
                    <a:ext uri="{9D8B030D-6E8A-4147-A177-3AD203B41FA5}">
                      <a16:colId xmlns="" xmlns:a16="http://schemas.microsoft.com/office/drawing/2014/main" val="20011"/>
                    </a:ext>
                  </a:extLst>
                </a:gridCol>
                <a:gridCol w="326638">
                  <a:extLst>
                    <a:ext uri="{9D8B030D-6E8A-4147-A177-3AD203B41FA5}">
                      <a16:colId xmlns="" xmlns:a16="http://schemas.microsoft.com/office/drawing/2014/main" val="20012"/>
                    </a:ext>
                  </a:extLst>
                </a:gridCol>
                <a:gridCol w="326638">
                  <a:extLst>
                    <a:ext uri="{9D8B030D-6E8A-4147-A177-3AD203B41FA5}">
                      <a16:colId xmlns="" xmlns:a16="http://schemas.microsoft.com/office/drawing/2014/main" val="20013"/>
                    </a:ext>
                  </a:extLst>
                </a:gridCol>
                <a:gridCol w="326638">
                  <a:extLst>
                    <a:ext uri="{9D8B030D-6E8A-4147-A177-3AD203B41FA5}">
                      <a16:colId xmlns="" xmlns:a16="http://schemas.microsoft.com/office/drawing/2014/main" val="20014"/>
                    </a:ext>
                  </a:extLst>
                </a:gridCol>
              </a:tblGrid>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30</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13"/>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4"/>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5"/>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6"/>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7"/>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2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2"/>
                  </a:ext>
                </a:extLst>
              </a:tr>
              <a:tr h="13998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3"/>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4"/>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3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6"/>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7"/>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40"/>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 xmlns:a16="http://schemas.microsoft.com/office/drawing/2014/main" val="10041"/>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0"/>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3"/>
                  </a:ext>
                </a:extLst>
              </a:tr>
              <a:tr h="1565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4"/>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6"/>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7"/>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9"/>
                  </a:ext>
                </a:extLst>
              </a:tr>
              <a:tr h="159508">
                <a:tc vMerge="1">
                  <a:txBody>
                    <a:bodyPr/>
                    <a:lstStyle/>
                    <a:p>
                      <a:endParaRPr kumimoji="1" lang="ja-JP" altLang="en-US" sz="200" dirty="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0"/>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A(</a:t>
                      </a:r>
                      <a:r>
                        <a:rPr kumimoji="1" lang="ja-JP" altLang="en-US" sz="600" b="0">
                          <a:solidFill>
                            <a:schemeClr val="tx1"/>
                          </a:solidFill>
                          <a:latin typeface="ＭＳ 明朝"/>
                          <a:ea typeface="ＭＳ 明朝"/>
                        </a:rPr>
                        <a:t>改善</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4"/>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P(</a:t>
                      </a:r>
                      <a:r>
                        <a:rPr kumimoji="1" lang="ja-JP" altLang="en-US" sz="600" b="0">
                          <a:solidFill>
                            <a:schemeClr val="tx1"/>
                          </a:solidFill>
                          <a:latin typeface="ＭＳ 明朝"/>
                          <a:ea typeface="ＭＳ 明朝"/>
                        </a:rPr>
                        <a:t>計画</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5"/>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16"/>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7"/>
                  </a:ext>
                </a:extLst>
              </a:tr>
              <a:tr h="159508">
                <a:tc vMerge="1">
                  <a:txBody>
                    <a:bodyPr/>
                    <a:lstStyle/>
                    <a:p>
                      <a:endParaRPr kumimoji="1" lang="ja-JP" altLang="en-US" sz="200" dirty="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8"/>
                  </a:ext>
                </a:extLst>
              </a:tr>
              <a:tr h="205952">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2"/>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36</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23"/>
                  </a:ext>
                </a:extLst>
              </a:tr>
            </a:tbl>
          </a:graphicData>
        </a:graphic>
      </p:graphicFrame>
      <p:grpSp>
        <p:nvGrpSpPr>
          <p:cNvPr id="62" name="グループ化 61"/>
          <p:cNvGrpSpPr>
            <a:grpSpLocks noChangeAspect="1"/>
          </p:cNvGrpSpPr>
          <p:nvPr/>
        </p:nvGrpSpPr>
        <p:grpSpPr>
          <a:xfrm>
            <a:off x="381000" y="8293787"/>
            <a:ext cx="6096000" cy="454677"/>
            <a:chOff x="657225" y="6148807"/>
            <a:chExt cx="4274660" cy="420390"/>
          </a:xfrm>
        </p:grpSpPr>
        <p:sp>
          <p:nvSpPr>
            <p:cNvPr id="63" name="正方形/長方形 62"/>
            <p:cNvSpPr/>
            <p:nvPr/>
          </p:nvSpPr>
          <p:spPr>
            <a:xfrm>
              <a:off x="3562334" y="6359002"/>
              <a:ext cx="539527" cy="180020"/>
            </a:xfrm>
            <a:prstGeom prst="rect">
              <a:avLst/>
            </a:prstGeom>
            <a:solidFill>
              <a:srgbClr val="FFFF9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4" name="正方形/長方形 63"/>
            <p:cNvSpPr/>
            <p:nvPr/>
          </p:nvSpPr>
          <p:spPr>
            <a:xfrm>
              <a:off x="2112204" y="6359002"/>
              <a:ext cx="539527" cy="180020"/>
            </a:xfrm>
            <a:prstGeom prst="rect">
              <a:avLst/>
            </a:prstGeom>
            <a:solidFill>
              <a:srgbClr val="FF66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5" name="正方形/長方形 64"/>
            <p:cNvSpPr/>
            <p:nvPr/>
          </p:nvSpPr>
          <p:spPr>
            <a:xfrm>
              <a:off x="657225" y="6359002"/>
              <a:ext cx="539527" cy="167544"/>
            </a:xfrm>
            <a:prstGeom prst="rect">
              <a:avLst/>
            </a:prstGeom>
            <a:solidFill>
              <a:srgbClr val="7030A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6" name="正方形/長方形 65"/>
            <p:cNvSpPr/>
            <p:nvPr/>
          </p:nvSpPr>
          <p:spPr>
            <a:xfrm>
              <a:off x="657225" y="6148807"/>
              <a:ext cx="539527" cy="180020"/>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7" name="正方形/長方形 66"/>
            <p:cNvSpPr/>
            <p:nvPr/>
          </p:nvSpPr>
          <p:spPr>
            <a:xfrm>
              <a:off x="2112205" y="6148807"/>
              <a:ext cx="539527" cy="180020"/>
            </a:xfrm>
            <a:prstGeom prst="rect">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8" name="正方形/長方形 67"/>
            <p:cNvSpPr/>
            <p:nvPr/>
          </p:nvSpPr>
          <p:spPr>
            <a:xfrm>
              <a:off x="3562334" y="6148807"/>
              <a:ext cx="539527" cy="180020"/>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115" name="テキスト ボックス 114"/>
            <p:cNvSpPr txBox="1"/>
            <p:nvPr/>
          </p:nvSpPr>
          <p:spPr>
            <a:xfrm>
              <a:off x="1274199"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30</a:t>
              </a:r>
              <a:r>
                <a:rPr lang="ja-JP" altLang="en-US" sz="800" dirty="0">
                  <a:solidFill>
                    <a:prstClr val="black"/>
                  </a:solidFill>
                  <a:latin typeface="ＭＳ 明朝" panose="02020609040205080304" pitchFamily="17" charset="-128"/>
                  <a:ea typeface="ＭＳ 明朝" panose="02020609040205080304" pitchFamily="17" charset="-128"/>
                </a:rPr>
                <a:t>年度事業</a:t>
              </a:r>
              <a:r>
                <a:rPr lang="en-US" altLang="ja-JP" sz="800" dirty="0">
                  <a:solidFill>
                    <a:prstClr val="black"/>
                  </a:solidFill>
                  <a:latin typeface="ＭＳ 明朝" panose="02020609040205080304" pitchFamily="17" charset="-128"/>
                  <a:ea typeface="ＭＳ 明朝" panose="02020609040205080304" pitchFamily="17" charset="-128"/>
                </a:rPr>
                <a:t>	</a:t>
              </a:r>
            </a:p>
          </p:txBody>
        </p:sp>
        <p:sp>
          <p:nvSpPr>
            <p:cNvPr id="116" name="テキスト ボックス 115"/>
            <p:cNvSpPr txBox="1"/>
            <p:nvPr/>
          </p:nvSpPr>
          <p:spPr>
            <a:xfrm>
              <a:off x="1274199"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33</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7" name="テキスト ボックス 116"/>
            <p:cNvSpPr txBox="1"/>
            <p:nvPr/>
          </p:nvSpPr>
          <p:spPr>
            <a:xfrm>
              <a:off x="2718203"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31</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8" name="テキスト ボックス 117"/>
            <p:cNvSpPr txBox="1"/>
            <p:nvPr/>
          </p:nvSpPr>
          <p:spPr>
            <a:xfrm>
              <a:off x="2718203"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34</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9" name="テキスト ボックス 118"/>
            <p:cNvSpPr txBox="1"/>
            <p:nvPr/>
          </p:nvSpPr>
          <p:spPr>
            <a:xfrm>
              <a:off x="4185084"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32</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20" name="テキスト ボックス 119"/>
            <p:cNvSpPr txBox="1"/>
            <p:nvPr/>
          </p:nvSpPr>
          <p:spPr>
            <a:xfrm>
              <a:off x="4185084"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35</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grpSp>
      <p:sp>
        <p:nvSpPr>
          <p:cNvPr id="121" name="テキスト ボックス 120"/>
          <p:cNvSpPr txBox="1">
            <a:spLocks noChangeAspect="1"/>
          </p:cNvSpPr>
          <p:nvPr/>
        </p:nvSpPr>
        <p:spPr>
          <a:xfrm>
            <a:off x="369000" y="190500"/>
            <a:ext cx="6120000" cy="504056"/>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実施スケジュール</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平成</a:t>
            </a:r>
            <a:r>
              <a:rPr kumimoji="0" lang="en-US" altLang="ja-JP" sz="1200" kern="0" dirty="0">
                <a:solidFill>
                  <a:prstClr val="black"/>
                </a:solidFill>
                <a:latin typeface="ＭＳ 明朝" panose="02020609040205080304" pitchFamily="17" charset="-128"/>
                <a:ea typeface="ＭＳ 明朝" panose="02020609040205080304" pitchFamily="17" charset="-128"/>
              </a:rPr>
              <a:t>30</a:t>
            </a:r>
            <a:r>
              <a:rPr kumimoji="0" lang="ja-JP" altLang="en-US" sz="1200" kern="0" dirty="0">
                <a:solidFill>
                  <a:prstClr val="black"/>
                </a:solidFill>
                <a:latin typeface="ＭＳ 明朝" panose="02020609040205080304" pitchFamily="17" charset="-128"/>
                <a:ea typeface="ＭＳ 明朝" panose="02020609040205080304" pitchFamily="17" charset="-128"/>
              </a:rPr>
              <a:t>年度～平成</a:t>
            </a:r>
            <a:r>
              <a:rPr kumimoji="0" lang="en-US" altLang="ja-JP" sz="1200" kern="0" dirty="0">
                <a:solidFill>
                  <a:prstClr val="black"/>
                </a:solidFill>
                <a:latin typeface="ＭＳ 明朝" panose="02020609040205080304" pitchFamily="17" charset="-128"/>
                <a:ea typeface="ＭＳ 明朝" panose="02020609040205080304" pitchFamily="17" charset="-128"/>
              </a:rPr>
              <a:t>35</a:t>
            </a:r>
            <a:r>
              <a:rPr kumimoji="0" lang="ja-JP" altLang="en-US" sz="1200" kern="0" dirty="0">
                <a:solidFill>
                  <a:prstClr val="black"/>
                </a:solidFill>
                <a:latin typeface="ＭＳ 明朝" panose="02020609040205080304" pitchFamily="17" charset="-128"/>
                <a:ea typeface="ＭＳ 明朝" panose="02020609040205080304" pitchFamily="17" charset="-128"/>
              </a:rPr>
              <a:t>年度に実施することとする。</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
        <p:nvSpPr>
          <p:cNvPr id="70" name="左右矢印 69"/>
          <p:cNvSpPr/>
          <p:nvPr/>
        </p:nvSpPr>
        <p:spPr>
          <a:xfrm>
            <a:off x="5193492" y="1117590"/>
            <a:ext cx="633279" cy="152287"/>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1" name="左右矢印 70"/>
          <p:cNvSpPr/>
          <p:nvPr/>
        </p:nvSpPr>
        <p:spPr>
          <a:xfrm>
            <a:off x="5488430" y="1283862"/>
            <a:ext cx="969681" cy="148405"/>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2" name="左右矢印 71"/>
          <p:cNvSpPr/>
          <p:nvPr/>
        </p:nvSpPr>
        <p:spPr>
          <a:xfrm>
            <a:off x="2902168" y="2771799"/>
            <a:ext cx="323154" cy="157791"/>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73" name="左右矢印 72"/>
          <p:cNvSpPr/>
          <p:nvPr/>
        </p:nvSpPr>
        <p:spPr>
          <a:xfrm>
            <a:off x="2902168" y="2987093"/>
            <a:ext cx="323154"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74" name="左右矢印 73"/>
          <p:cNvSpPr/>
          <p:nvPr/>
        </p:nvSpPr>
        <p:spPr>
          <a:xfrm>
            <a:off x="2902168" y="3175491"/>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75" name="左右矢印 74"/>
          <p:cNvSpPr/>
          <p:nvPr/>
        </p:nvSpPr>
        <p:spPr>
          <a:xfrm>
            <a:off x="5171790" y="2307314"/>
            <a:ext cx="654979" cy="170073"/>
          </a:xfrm>
          <a:prstGeom prst="leftRightArrow">
            <a:avLst/>
          </a:prstGeom>
          <a:solidFill>
            <a:schemeClr val="accent5">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6" name="左右矢印 75"/>
          <p:cNvSpPr/>
          <p:nvPr/>
        </p:nvSpPr>
        <p:spPr>
          <a:xfrm>
            <a:off x="5170591" y="2472027"/>
            <a:ext cx="1295853" cy="181798"/>
          </a:xfrm>
          <a:prstGeom prst="leftRightArrow">
            <a:avLst/>
          </a:prstGeom>
          <a:solidFill>
            <a:schemeClr val="accent5">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7" name="左右矢印 76"/>
          <p:cNvSpPr/>
          <p:nvPr/>
        </p:nvSpPr>
        <p:spPr>
          <a:xfrm>
            <a:off x="2876414" y="3992816"/>
            <a:ext cx="323154" cy="157791"/>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78" name="左右矢印 77"/>
          <p:cNvSpPr/>
          <p:nvPr/>
        </p:nvSpPr>
        <p:spPr>
          <a:xfrm>
            <a:off x="2876414" y="4189814"/>
            <a:ext cx="323154" cy="130895"/>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79" name="左右矢印 78"/>
          <p:cNvSpPr/>
          <p:nvPr/>
        </p:nvSpPr>
        <p:spPr>
          <a:xfrm>
            <a:off x="2876414" y="4369612"/>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80" name="左右矢印 79"/>
          <p:cNvSpPr/>
          <p:nvPr/>
        </p:nvSpPr>
        <p:spPr>
          <a:xfrm>
            <a:off x="5193490" y="3533137"/>
            <a:ext cx="633279" cy="152287"/>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81" name="左右矢印 80"/>
          <p:cNvSpPr/>
          <p:nvPr/>
        </p:nvSpPr>
        <p:spPr>
          <a:xfrm>
            <a:off x="5180089" y="3705429"/>
            <a:ext cx="1278022" cy="172093"/>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82" name="左右矢印 81"/>
          <p:cNvSpPr/>
          <p:nvPr/>
        </p:nvSpPr>
        <p:spPr>
          <a:xfrm>
            <a:off x="2876414" y="5213833"/>
            <a:ext cx="323154" cy="157791"/>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83" name="左右矢印 82"/>
          <p:cNvSpPr/>
          <p:nvPr/>
        </p:nvSpPr>
        <p:spPr>
          <a:xfrm>
            <a:off x="2876414" y="5395804"/>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84" name="左右矢印 83"/>
          <p:cNvSpPr/>
          <p:nvPr/>
        </p:nvSpPr>
        <p:spPr>
          <a:xfrm>
            <a:off x="2876414" y="5578750"/>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85" name="左右矢印 84"/>
          <p:cNvSpPr/>
          <p:nvPr/>
        </p:nvSpPr>
        <p:spPr>
          <a:xfrm>
            <a:off x="5157191" y="4751797"/>
            <a:ext cx="633279" cy="152287"/>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86" name="左右矢印 85"/>
          <p:cNvSpPr/>
          <p:nvPr/>
        </p:nvSpPr>
        <p:spPr>
          <a:xfrm>
            <a:off x="5146016" y="4919175"/>
            <a:ext cx="1312095" cy="173307"/>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87" name="左右矢印 86"/>
          <p:cNvSpPr/>
          <p:nvPr/>
        </p:nvSpPr>
        <p:spPr>
          <a:xfrm>
            <a:off x="2876414" y="6412946"/>
            <a:ext cx="323154" cy="157791"/>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88" name="左右矢印 87"/>
          <p:cNvSpPr/>
          <p:nvPr/>
        </p:nvSpPr>
        <p:spPr>
          <a:xfrm>
            <a:off x="2876414" y="6594790"/>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89" name="左右矢印 88"/>
          <p:cNvSpPr/>
          <p:nvPr/>
        </p:nvSpPr>
        <p:spPr>
          <a:xfrm>
            <a:off x="2876414" y="6782869"/>
            <a:ext cx="323154"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90" name="左右矢印 89"/>
          <p:cNvSpPr/>
          <p:nvPr/>
        </p:nvSpPr>
        <p:spPr>
          <a:xfrm>
            <a:off x="5157191" y="5937032"/>
            <a:ext cx="633279" cy="152287"/>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91" name="左右矢印 90"/>
          <p:cNvSpPr/>
          <p:nvPr/>
        </p:nvSpPr>
        <p:spPr>
          <a:xfrm>
            <a:off x="5170591" y="6103079"/>
            <a:ext cx="1300921" cy="177663"/>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92" name="左右矢印 91"/>
          <p:cNvSpPr/>
          <p:nvPr/>
        </p:nvSpPr>
        <p:spPr>
          <a:xfrm>
            <a:off x="2876414" y="7659738"/>
            <a:ext cx="323154" cy="157791"/>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93" name="左右矢印 92"/>
          <p:cNvSpPr/>
          <p:nvPr/>
        </p:nvSpPr>
        <p:spPr>
          <a:xfrm>
            <a:off x="2876414" y="7850166"/>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94" name="左右矢印 93"/>
          <p:cNvSpPr/>
          <p:nvPr/>
        </p:nvSpPr>
        <p:spPr>
          <a:xfrm>
            <a:off x="2876414" y="8055982"/>
            <a:ext cx="323154" cy="130895"/>
          </a:xfrm>
          <a:prstGeom prst="leftRightArrow">
            <a:avLst/>
          </a:prstGeom>
          <a:no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95" name="左右矢印 94"/>
          <p:cNvSpPr/>
          <p:nvPr/>
        </p:nvSpPr>
        <p:spPr>
          <a:xfrm>
            <a:off x="5178891" y="7170366"/>
            <a:ext cx="633279" cy="152287"/>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96" name="左右矢印 95"/>
          <p:cNvSpPr/>
          <p:nvPr/>
        </p:nvSpPr>
        <p:spPr>
          <a:xfrm>
            <a:off x="5160392" y="7320502"/>
            <a:ext cx="1328608" cy="156621"/>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229297876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60</a:t>
            </a:fld>
            <a:endParaRPr kumimoji="1" lang="ja-JP" altLang="en-US" dirty="0">
              <a:latin typeface="ＭＳ 明朝"/>
              <a:ea typeface="ＭＳ 明朝"/>
            </a:endParaRPr>
          </a:p>
        </p:txBody>
      </p:sp>
      <p:graphicFrame>
        <p:nvGraphicFramePr>
          <p:cNvPr id="15" name="表 14"/>
          <p:cNvGraphicFramePr>
            <a:graphicFrameLocks noGrp="1" noChangeAspect="1"/>
          </p:cNvGraphicFramePr>
          <p:nvPr>
            <p:extLst>
              <p:ext uri="{D42A27DB-BD31-4B8C-83A1-F6EECF244321}">
                <p14:modId xmlns:p14="http://schemas.microsoft.com/office/powerpoint/2010/main" val="1577491373"/>
              </p:ext>
            </p:extLst>
          </p:nvPr>
        </p:nvGraphicFramePr>
        <p:xfrm>
          <a:off x="385900" y="5616116"/>
          <a:ext cx="6120056" cy="1751670"/>
        </p:xfrm>
        <a:graphic>
          <a:graphicData uri="http://schemas.openxmlformats.org/drawingml/2006/table">
            <a:tbl>
              <a:tblPr firstRow="1" bandRow="1">
                <a:tableStyleId>{5C22544A-7EE6-4342-B048-85BDC9FD1C3A}</a:tableStyleId>
              </a:tblPr>
              <a:tblGrid>
                <a:gridCol w="2016000">
                  <a:extLst>
                    <a:ext uri="{9D8B030D-6E8A-4147-A177-3AD203B41FA5}">
                      <a16:colId xmlns="" xmlns:a16="http://schemas.microsoft.com/office/drawing/2014/main" val="20000"/>
                    </a:ext>
                  </a:extLst>
                </a:gridCol>
                <a:gridCol w="504056">
                  <a:extLst>
                    <a:ext uri="{9D8B030D-6E8A-4147-A177-3AD203B41FA5}">
                      <a16:colId xmlns="" xmlns:a16="http://schemas.microsoft.com/office/drawing/2014/main" val="20001"/>
                    </a:ext>
                  </a:extLst>
                </a:gridCol>
                <a:gridCol w="1548000">
                  <a:extLst>
                    <a:ext uri="{9D8B030D-6E8A-4147-A177-3AD203B41FA5}">
                      <a16:colId xmlns="" xmlns:a16="http://schemas.microsoft.com/office/drawing/2014/main" val="20002"/>
                    </a:ext>
                  </a:extLst>
                </a:gridCol>
                <a:gridCol w="2052000">
                  <a:extLst>
                    <a:ext uri="{9D8B030D-6E8A-4147-A177-3AD203B41FA5}">
                      <a16:colId xmlns="" xmlns:a16="http://schemas.microsoft.com/office/drawing/2014/main" val="20003"/>
                    </a:ext>
                  </a:extLst>
                </a:gridCol>
              </a:tblGrid>
              <a:tr h="252000">
                <a:tc rowSpan="2">
                  <a:txBody>
                    <a:bodyPr/>
                    <a:lstStyle/>
                    <a:p>
                      <a:pPr algn="ctr" fontAlgn="ctr"/>
                      <a:r>
                        <a:rPr lang="ja-JP" altLang="en-US" sz="1000" b="0" i="0" u="none" strike="noStrike" dirty="0">
                          <a:solidFill>
                            <a:schemeClr val="tx1"/>
                          </a:solidFill>
                          <a:effectLst/>
                          <a:latin typeface="ＭＳ 明朝"/>
                          <a:ea typeface="ＭＳ 明朝"/>
                        </a:rPr>
                        <a:t>アウトプット</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fontAlgn="ctr"/>
                      <a:r>
                        <a:rPr lang="ja-JP" altLang="en-US" sz="1000" b="0" i="0" u="none" strike="noStrike" dirty="0">
                          <a:solidFill>
                            <a:schemeClr val="tx1"/>
                          </a:solidFill>
                          <a:effectLst/>
                          <a:latin typeface="ＭＳ 明朝"/>
                          <a:ea typeface="ＭＳ 明朝"/>
                        </a:rPr>
                        <a:t>アウトカム</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252000">
                <a:tc v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000" b="0" i="0" u="none" strike="noStrike" dirty="0">
                          <a:solidFill>
                            <a:schemeClr val="tx1"/>
                          </a:solidFill>
                          <a:effectLst/>
                          <a:latin typeface="ＭＳ 明朝"/>
                          <a:ea typeface="ＭＳ 明朝"/>
                        </a:rPr>
                        <a:t>目標値</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評価方法</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504000">
                <a:tc rowSpan="2">
                  <a:txBody>
                    <a:bodyPr/>
                    <a:lstStyle/>
                    <a:p>
                      <a:pPr marL="0" indent="-904875">
                        <a:lnSpc>
                          <a:spcPct val="100000"/>
                        </a:lnSpc>
                      </a:pPr>
                      <a:r>
                        <a:rPr lang="ja-JP" altLang="en-US" sz="1000" b="0" i="0" u="none" strike="noStrike" dirty="0">
                          <a:solidFill>
                            <a:schemeClr val="tx1"/>
                          </a:solidFill>
                          <a:effectLst/>
                          <a:latin typeface="ＭＳ 明朝"/>
                          <a:ea typeface="ＭＳ 明朝"/>
                        </a:rPr>
                        <a:t>支援体制の構築</a:t>
                      </a: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短期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支援体制</a:t>
                      </a:r>
                      <a:r>
                        <a:rPr lang="en-US" altLang="ja-JP" sz="1000" b="0" i="0" u="none" strike="noStrike" dirty="0">
                          <a:solidFill>
                            <a:schemeClr val="tx1"/>
                          </a:solidFill>
                          <a:effectLst/>
                          <a:latin typeface="ＭＳ 明朝"/>
                          <a:ea typeface="ＭＳ 明朝"/>
                        </a:rPr>
                        <a:t>(</a:t>
                      </a:r>
                      <a:r>
                        <a:rPr lang="ja-JP" altLang="en-US" sz="1000" b="0" i="0" u="none" strike="noStrike" dirty="0">
                          <a:solidFill>
                            <a:schemeClr val="tx1"/>
                          </a:solidFill>
                          <a:effectLst/>
                          <a:latin typeface="ＭＳ 明朝"/>
                          <a:ea typeface="ＭＳ 明朝"/>
                        </a:rPr>
                        <a:t>予防事業</a:t>
                      </a:r>
                      <a:r>
                        <a:rPr lang="en-US" altLang="ja-JP" sz="1000" b="0" i="0" u="none" strike="noStrike" dirty="0">
                          <a:solidFill>
                            <a:schemeClr val="tx1"/>
                          </a:solidFill>
                          <a:effectLst/>
                          <a:latin typeface="ＭＳ 明朝"/>
                          <a:ea typeface="ＭＳ 明朝"/>
                        </a:rPr>
                        <a:t>)</a:t>
                      </a:r>
                      <a:r>
                        <a:rPr lang="ja-JP" altLang="en-US" sz="1000" b="0" i="0" u="none" strike="noStrike" dirty="0" err="1">
                          <a:solidFill>
                            <a:schemeClr val="tx1"/>
                          </a:solidFill>
                          <a:effectLst/>
                          <a:latin typeface="ＭＳ 明朝"/>
                          <a:ea typeface="ＭＳ 明朝"/>
                        </a:rPr>
                        <a:t>への</a:t>
                      </a:r>
                      <a:r>
                        <a:rPr lang="ja-JP" altLang="en-US" sz="1000" b="0" i="0" u="none" strike="noStrike" dirty="0">
                          <a:solidFill>
                            <a:schemeClr val="tx1"/>
                          </a:solidFill>
                          <a:effectLst/>
                          <a:latin typeface="ＭＳ 明朝"/>
                          <a:ea typeface="ＭＳ 明朝"/>
                        </a:rPr>
                        <a:t>利用率　</a:t>
                      </a:r>
                      <a:r>
                        <a:rPr lang="en-US" altLang="ja-JP" sz="1000" b="0" i="0" u="none" strike="noStrike" dirty="0" smtClean="0">
                          <a:solidFill>
                            <a:schemeClr val="tx1"/>
                          </a:solidFill>
                          <a:effectLst/>
                          <a:latin typeface="ＭＳ 明朝"/>
                          <a:ea typeface="ＭＳ 明朝"/>
                        </a:rPr>
                        <a:t>30</a:t>
                      </a:r>
                      <a:r>
                        <a:rPr lang="ja-JP" altLang="en-US" sz="1000" b="0" i="0" u="none" strike="noStrike" dirty="0" smtClean="0">
                          <a:solidFill>
                            <a:schemeClr val="tx1"/>
                          </a:solidFill>
                          <a:effectLst/>
                          <a:latin typeface="ＭＳ 明朝"/>
                          <a:ea typeface="ＭＳ 明朝"/>
                        </a:rPr>
                        <a:t>％</a:t>
                      </a:r>
                      <a:endParaRPr lang="en-US" altLang="ja-JP"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参加案内通知後に事業へ参加したか確認します。</a:t>
                      </a:r>
                      <a:endParaRPr lang="en-US" altLang="zh-TW"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743670">
                <a:tc vMerge="1">
                  <a:txBody>
                    <a:bodyPr/>
                    <a:lstStyle/>
                    <a:p>
                      <a:pPr marL="0" indent="-71438" algn="ctr" fontAlgn="ctr">
                        <a:tabLst/>
                      </a:pP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中長期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baseline="0" dirty="0">
                          <a:solidFill>
                            <a:schemeClr val="tx1"/>
                          </a:solidFill>
                          <a:effectLst/>
                          <a:latin typeface="ＭＳ 明朝"/>
                          <a:ea typeface="ＭＳ 明朝"/>
                        </a:rPr>
                        <a:t>事業後の参加者の生活習慣改善の確認が出来る。</a:t>
                      </a:r>
                      <a:endParaRPr lang="en-US" altLang="ja-JP" sz="1000" b="0" i="0" u="none" strike="noStrike" baseline="0"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kumimoji="0" lang="ja-JP" altLang="en-US" sz="1000" b="0" i="0" u="none" strike="noStrike" kern="0" dirty="0">
                          <a:solidFill>
                            <a:prstClr val="black"/>
                          </a:solidFill>
                          <a:effectLst/>
                          <a:latin typeface="ＭＳ 明朝" panose="02020609040205080304" pitchFamily="17" charset="-128"/>
                          <a:ea typeface="ＭＳ 明朝" panose="02020609040205080304" pitchFamily="17" charset="-128"/>
                        </a:rPr>
                        <a:t>事業後の参加者からのアンケート等により生活習慣改善の確認をします。</a:t>
                      </a:r>
                      <a:endParaRPr lang="en-US" altLang="zh-TW" sz="1000" b="0" i="0" u="none" strike="noStrike" dirty="0">
                        <a:solidFill>
                          <a:schemeClr val="tx1"/>
                        </a:solidFill>
                        <a:effectLst/>
                        <a:latin typeface="ＭＳ 明朝"/>
                        <a:ea typeface="ＭＳ 明朝"/>
                      </a:endParaRPr>
                    </a:p>
                    <a:p>
                      <a:pPr marL="0" marR="0" indent="-71438" algn="l" defTabSz="914400" rtl="0" eaLnBrk="1" fontAlgn="ctr" latinLnBrk="0" hangingPunct="1">
                        <a:lnSpc>
                          <a:spcPct val="100000"/>
                        </a:lnSpc>
                        <a:spcBef>
                          <a:spcPts val="0"/>
                        </a:spcBef>
                        <a:spcAft>
                          <a:spcPts val="0"/>
                        </a:spcAft>
                        <a:buClrTx/>
                        <a:buSzTx/>
                        <a:buFontTx/>
                        <a:buNone/>
                        <a:tabLst/>
                        <a:defRPr/>
                      </a:pP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sp>
        <p:nvSpPr>
          <p:cNvPr id="16" name="テキスト ボックス 15"/>
          <p:cNvSpPr txBox="1">
            <a:spLocks noChangeAspect="1"/>
          </p:cNvSpPr>
          <p:nvPr/>
        </p:nvSpPr>
        <p:spPr>
          <a:xfrm>
            <a:off x="381000" y="127000"/>
            <a:ext cx="6120000" cy="2217003"/>
          </a:xfrm>
          <a:prstGeom prst="rect">
            <a:avLst/>
          </a:prstGeom>
          <a:noFill/>
          <a:ln>
            <a:noFill/>
          </a:ln>
        </p:spPr>
        <p:txBody>
          <a:bodyPr wrap="square" lIns="0" rIns="0" rtlCol="0">
            <a:noAutofit/>
          </a:bodyPr>
          <a:lstStyle/>
          <a:p>
            <a:pPr>
              <a:lnSpc>
                <a:spcPct val="125000"/>
              </a:lnSpc>
              <a:defRPr/>
            </a:pPr>
            <a:r>
              <a:rPr kumimoji="0" lang="en-US" altLang="ja-JP" sz="1400" kern="0" dirty="0">
                <a:solidFill>
                  <a:prstClr val="black"/>
                </a:solidFill>
                <a:latin typeface="ＭＳ 明朝" panose="02020609040205080304" pitchFamily="17" charset="-128"/>
                <a:ea typeface="ＭＳ 明朝" panose="02020609040205080304" pitchFamily="17" charset="-128"/>
              </a:rPr>
              <a:t>(4)</a:t>
            </a:r>
            <a:r>
              <a:rPr lang="ja-JP" altLang="en-US" sz="1400" dirty="0">
                <a:solidFill>
                  <a:prstClr val="black"/>
                </a:solidFill>
                <a:latin typeface="ＭＳ 明朝" panose="02020609040205080304" pitchFamily="17" charset="-128"/>
                <a:ea typeface="ＭＳ 明朝" panose="02020609040205080304" pitchFamily="17" charset="-128"/>
              </a:rPr>
              <a:t>糖尿病性腎症重症化予防事業</a:t>
            </a:r>
            <a:endParaRPr kumimoji="0" lang="en-US" altLang="ja-JP" sz="14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事業目的</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a:t>
            </a:r>
            <a:r>
              <a:rPr lang="ja-JP" altLang="en-US" sz="1200" dirty="0">
                <a:solidFill>
                  <a:srgbClr val="000000"/>
                </a:solidFill>
                <a:latin typeface="ＭＳ 明朝" panose="02020609040205080304" pitchFamily="17" charset="-128"/>
                <a:ea typeface="ＭＳ 明朝" panose="02020609040205080304" pitchFamily="17" charset="-128"/>
              </a:rPr>
              <a:t>糖尿病性腎症患者</a:t>
            </a:r>
            <a:r>
              <a:rPr lang="ja-JP" altLang="en-US" sz="1200" dirty="0" smtClean="0">
                <a:solidFill>
                  <a:srgbClr val="000000"/>
                </a:solidFill>
                <a:latin typeface="ＭＳ 明朝" panose="02020609040205080304" pitchFamily="17" charset="-128"/>
                <a:ea typeface="ＭＳ 明朝" panose="02020609040205080304" pitchFamily="17" charset="-128"/>
              </a:rPr>
              <a:t>の重症化予防</a:t>
            </a:r>
            <a:endParaRPr lang="en-US" altLang="ja-JP" sz="1200" dirty="0">
              <a:solidFill>
                <a:srgbClr val="000000"/>
              </a:solidFill>
              <a:latin typeface="ＭＳ 明朝" panose="02020609040205080304" pitchFamily="17" charset="-128"/>
              <a:ea typeface="ＭＳ 明朝" panose="02020609040205080304" pitchFamily="17" charset="-128"/>
            </a:endParaRPr>
          </a:p>
          <a:p>
            <a:pPr marL="85725">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実施概要</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第２期データヘルス計画においては、関係機関との連携を図り支援体制の構築を図っていくことを第一して事業を実施していきます。</a:t>
            </a:r>
            <a:r>
              <a:rPr lang="ja-JP" altLang="en-US" sz="1200" dirty="0">
                <a:solidFill>
                  <a:prstClr val="black"/>
                </a:solidFill>
                <a:latin typeface="ＭＳ 明朝" panose="02020609040205080304" pitchFamily="17" charset="-128"/>
                <a:ea typeface="ＭＳ 明朝" panose="02020609040205080304" pitchFamily="17" charset="-128"/>
              </a:rPr>
              <a:t>特定健康診査の検査値とレセプト</a:t>
            </a:r>
            <a:r>
              <a:rPr lang="ja-JP" altLang="en-US" sz="1200" dirty="0">
                <a:latin typeface="ＭＳ 明朝" panose="02020609040205080304" pitchFamily="17" charset="-128"/>
                <a:ea typeface="ＭＳ 明朝" panose="02020609040205080304" pitchFamily="17" charset="-128"/>
              </a:rPr>
              <a:t>データ</a:t>
            </a:r>
            <a:r>
              <a:rPr lang="ja-JP" altLang="en-US" sz="1200" dirty="0">
                <a:solidFill>
                  <a:prstClr val="black"/>
                </a:solidFill>
                <a:latin typeface="ＭＳ 明朝" panose="02020609040205080304" pitchFamily="17" charset="-128"/>
                <a:ea typeface="ＭＳ 明朝" panose="02020609040205080304" pitchFamily="17" charset="-128"/>
              </a:rPr>
              <a:t>から対象者を特定し、正しい生活習慣を身に付けることができるように専門職より対象者に指導等を行います。</a:t>
            </a:r>
            <a:endParaRPr lang="en-US" altLang="ja-JP" sz="1200" dirty="0">
              <a:solidFill>
                <a:prstClr val="black"/>
              </a:solidFill>
              <a:latin typeface="ＭＳ 明朝" panose="02020609040205080304" pitchFamily="17" charset="-128"/>
              <a:ea typeface="ＭＳ 明朝" panose="02020609040205080304" pitchFamily="17" charset="-128"/>
            </a:endParaRPr>
          </a:p>
          <a:p>
            <a:pPr marL="85725">
              <a:lnSpc>
                <a:spcPct val="125000"/>
              </a:lnSpc>
              <a:defRPr/>
            </a:pPr>
            <a:endParaRPr lang="en-US" altLang="ja-JP" sz="120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実施内容</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endParaRPr lang="en-US" altLang="ja-JP" sz="1200" dirty="0">
              <a:solidFill>
                <a:prstClr val="black"/>
              </a:solidFill>
              <a:latin typeface="ＭＳ 明朝" panose="02020609040205080304" pitchFamily="17" charset="-128"/>
              <a:ea typeface="ＭＳ 明朝" panose="02020609040205080304" pitchFamily="17" charset="-128"/>
            </a:endParaRPr>
          </a:p>
        </p:txBody>
      </p:sp>
      <p:grpSp>
        <p:nvGrpSpPr>
          <p:cNvPr id="3" name="グループ化 2">
            <a:extLst>
              <a:ext uri="{FF2B5EF4-FFF2-40B4-BE49-F238E27FC236}">
                <a16:creationId xmlns="" xmlns:a16="http://schemas.microsoft.com/office/drawing/2014/main" id="{8C8C566B-187C-42BD-8527-D4C320AC16BD}"/>
              </a:ext>
            </a:extLst>
          </p:cNvPr>
          <p:cNvGrpSpPr/>
          <p:nvPr/>
        </p:nvGrpSpPr>
        <p:grpSpPr>
          <a:xfrm>
            <a:off x="381000" y="2843808"/>
            <a:ext cx="6096000" cy="1931746"/>
            <a:chOff x="381000" y="3016583"/>
            <a:chExt cx="6096000" cy="1931746"/>
          </a:xfrm>
        </p:grpSpPr>
        <p:sp>
          <p:nvSpPr>
            <p:cNvPr id="35" name="正方形/長方形 34"/>
            <p:cNvSpPr/>
            <p:nvPr/>
          </p:nvSpPr>
          <p:spPr>
            <a:xfrm>
              <a:off x="4679650" y="3667329"/>
              <a:ext cx="1362717" cy="101330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③生活習慣の改善状況を確認</a:t>
              </a:r>
            </a:p>
          </p:txBody>
        </p:sp>
        <p:sp>
          <p:nvSpPr>
            <p:cNvPr id="19" name="正方形/長方形 18"/>
            <p:cNvSpPr>
              <a:spLocks noChangeAspect="1"/>
            </p:cNvSpPr>
            <p:nvPr/>
          </p:nvSpPr>
          <p:spPr>
            <a:xfrm>
              <a:off x="381000" y="3247138"/>
              <a:ext cx="6096000" cy="170119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lang="ja-JP" altLang="en-US" sz="900" dirty="0">
                <a:solidFill>
                  <a:schemeClr val="tx1"/>
                </a:solidFill>
                <a:latin typeface="ＭＳ 明朝" panose="02020609040205080304" pitchFamily="17" charset="-128"/>
                <a:ea typeface="ＭＳ 明朝" panose="02020609040205080304" pitchFamily="17" charset="-128"/>
              </a:endParaRPr>
            </a:p>
          </p:txBody>
        </p:sp>
        <p:sp>
          <p:nvSpPr>
            <p:cNvPr id="27" name="テキスト プレースホルダー 5"/>
            <p:cNvSpPr txBox="1">
              <a:spLocks/>
            </p:cNvSpPr>
            <p:nvPr/>
          </p:nvSpPr>
          <p:spPr>
            <a:xfrm>
              <a:off x="556234" y="3016583"/>
              <a:ext cx="2210444" cy="419922"/>
            </a:xfrm>
            <a:prstGeom prst="rect">
              <a:avLst/>
            </a:prstGeom>
            <a:solidFill>
              <a:schemeClr val="bg1"/>
            </a:solidFill>
            <a:ln>
              <a:solidFill>
                <a:schemeClr val="tx1"/>
              </a:solidFill>
            </a:ln>
          </p:spPr>
          <p:txBody>
            <a:bodyPr anchor="ctr"/>
            <a:lstStyle>
              <a:lvl1pPr marL="342900" indent="-34290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1pPr>
              <a:lvl2pPr marL="742950" indent="-28575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2pPr>
              <a:lvl3pPr marL="1143000" indent="-228600" algn="l" defTabSz="914400" rtl="0" eaLnBrk="1" latinLnBrk="0" hangingPunct="1">
                <a:spcBef>
                  <a:spcPct val="20000"/>
                </a:spcBef>
                <a:buFont typeface="Arial" pitchFamily="34" charset="0"/>
                <a:buChar char="•"/>
                <a:defRPr kumimoji="1" sz="1600" kern="1200">
                  <a:solidFill>
                    <a:schemeClr val="tx1"/>
                  </a:solidFill>
                  <a:latin typeface="HGP創英角ｺﾞｼｯｸUB" panose="020B0900000000000000" pitchFamily="50" charset="-128"/>
                  <a:ea typeface="HGP創英角ｺﾞｼｯｸUB" panose="020B0900000000000000" pitchFamily="50" charset="-128"/>
                  <a:cs typeface="+mn-cs"/>
                </a:defRPr>
              </a:lvl3pPr>
              <a:lvl4pPr marL="1600200" indent="-228600" algn="l" defTabSz="914400" rtl="0" eaLnBrk="1" latinLnBrk="0" hangingPunct="1">
                <a:spcBef>
                  <a:spcPct val="20000"/>
                </a:spcBef>
                <a:buFont typeface="Arial" pitchFamily="34" charset="0"/>
                <a:buChar char="–"/>
                <a:defRPr kumimoji="1" sz="1400" kern="1200">
                  <a:solidFill>
                    <a:schemeClr val="tx1"/>
                  </a:solidFill>
                  <a:latin typeface="HGP創英角ｺﾞｼｯｸUB" panose="020B0900000000000000" pitchFamily="50" charset="-128"/>
                  <a:ea typeface="HGP創英角ｺﾞｼｯｸUB" panose="020B0900000000000000" pitchFamily="50" charset="-128"/>
                  <a:cs typeface="+mn-cs"/>
                </a:defRPr>
              </a:lvl4pPr>
              <a:lvl5pPr marL="2057400" indent="-228600" algn="l" defTabSz="914400" rtl="0" eaLnBrk="1" latinLnBrk="0" hangingPunct="1">
                <a:spcBef>
                  <a:spcPct val="20000"/>
                </a:spcBef>
                <a:buFont typeface="Arial" pitchFamily="34" charset="0"/>
                <a:buChar char="»"/>
                <a:defRPr kumimoji="1" sz="1200" kern="1200">
                  <a:solidFill>
                    <a:schemeClr val="tx1"/>
                  </a:solidFill>
                  <a:latin typeface="HGP創英角ｺﾞｼｯｸUB" panose="020B0900000000000000" pitchFamily="50" charset="-128"/>
                  <a:ea typeface="HGP創英角ｺﾞｼｯｸUB" panose="020B0900000000000000" pitchFamily="50" charset="-128"/>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糖尿病性腎症重症化</a:t>
              </a:r>
              <a:endParaRPr lang="en-US" altLang="ja-JP" sz="1000" dirty="0">
                <a:solidFill>
                  <a:prstClr val="black"/>
                </a:solidFill>
                <a:latin typeface="ＭＳ 明朝" panose="02020609040205080304" pitchFamily="17" charset="-128"/>
                <a:ea typeface="ＭＳ 明朝" panose="02020609040205080304" pitchFamily="17" charset="-128"/>
              </a:endParaRPr>
            </a:p>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予防</a:t>
              </a:r>
              <a:r>
                <a:rPr lang="ja-JP" altLang="en-US" sz="1000" dirty="0">
                  <a:solidFill>
                    <a:srgbClr val="000000"/>
                  </a:solidFill>
                  <a:latin typeface="ＭＳ 明朝" panose="02020609040205080304" pitchFamily="17" charset="-128"/>
                  <a:ea typeface="ＭＳ 明朝" panose="02020609040205080304" pitchFamily="17" charset="-128"/>
                </a:rPr>
                <a:t>事業</a:t>
              </a:r>
              <a:r>
                <a:rPr lang="ja-JP" altLang="en-US" sz="1000" dirty="0">
                  <a:latin typeface="ＭＳ 明朝" panose="02020609040205080304" pitchFamily="17" charset="-128"/>
                  <a:ea typeface="ＭＳ 明朝" panose="02020609040205080304" pitchFamily="17" charset="-128"/>
                </a:rPr>
                <a:t>の流れ</a:t>
              </a:r>
              <a:endParaRPr lang="en-US" altLang="ja-JP" sz="1000" dirty="0">
                <a:latin typeface="ＭＳ 明朝" panose="02020609040205080304" pitchFamily="17" charset="-128"/>
                <a:ea typeface="ＭＳ 明朝" panose="02020609040205080304" pitchFamily="17" charset="-128"/>
              </a:endParaRPr>
            </a:p>
          </p:txBody>
        </p:sp>
        <p:sp>
          <p:nvSpPr>
            <p:cNvPr id="34" name="正方形/長方形 33"/>
            <p:cNvSpPr/>
            <p:nvPr/>
          </p:nvSpPr>
          <p:spPr>
            <a:xfrm>
              <a:off x="661415" y="3670747"/>
              <a:ext cx="1362717" cy="101330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①健康診査データ及びレセプトデータから対象者を特定</a:t>
              </a:r>
            </a:p>
          </p:txBody>
        </p:sp>
        <p:sp>
          <p:nvSpPr>
            <p:cNvPr id="36" name="右矢印 35"/>
            <p:cNvSpPr/>
            <p:nvPr/>
          </p:nvSpPr>
          <p:spPr>
            <a:xfrm>
              <a:off x="2265988" y="3976918"/>
              <a:ext cx="302860" cy="349415"/>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37" name="正方形/長方形 36"/>
            <p:cNvSpPr/>
            <p:nvPr/>
          </p:nvSpPr>
          <p:spPr>
            <a:xfrm>
              <a:off x="2758286" y="3664655"/>
              <a:ext cx="1362717" cy="101330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②予防事業への参加案内文書の郵送</a:t>
              </a:r>
            </a:p>
          </p:txBody>
        </p:sp>
        <p:sp>
          <p:nvSpPr>
            <p:cNvPr id="38" name="右矢印 37"/>
            <p:cNvSpPr/>
            <p:nvPr/>
          </p:nvSpPr>
          <p:spPr>
            <a:xfrm>
              <a:off x="4348147" y="3958781"/>
              <a:ext cx="302860" cy="349415"/>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grpSp>
      <p:sp>
        <p:nvSpPr>
          <p:cNvPr id="39" name="テキスト ボックス 38"/>
          <p:cNvSpPr txBox="1"/>
          <p:nvPr/>
        </p:nvSpPr>
        <p:spPr>
          <a:xfrm>
            <a:off x="369000" y="5076056"/>
            <a:ext cx="6120000" cy="572935"/>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目標</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アウトプット･アウトカムを以下の通り設定します。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273520788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61</a:t>
            </a:fld>
            <a:endParaRPr kumimoji="1" lang="ja-JP" altLang="en-US" dirty="0">
              <a:latin typeface="ＭＳ 明朝"/>
              <a:ea typeface="ＭＳ 明朝"/>
            </a:endParaRPr>
          </a:p>
        </p:txBody>
      </p:sp>
      <p:graphicFrame>
        <p:nvGraphicFramePr>
          <p:cNvPr id="61" name="表 60"/>
          <p:cNvGraphicFramePr>
            <a:graphicFrameLocks noGrp="1" noChangeAspect="1"/>
          </p:cNvGraphicFramePr>
          <p:nvPr>
            <p:extLst>
              <p:ext uri="{D42A27DB-BD31-4B8C-83A1-F6EECF244321}">
                <p14:modId xmlns:p14="http://schemas.microsoft.com/office/powerpoint/2010/main" val="3097692147"/>
              </p:ext>
            </p:extLst>
          </p:nvPr>
        </p:nvGraphicFramePr>
        <p:xfrm>
          <a:off x="381000" y="951918"/>
          <a:ext cx="6096003" cy="7238340"/>
        </p:xfrm>
        <a:graphic>
          <a:graphicData uri="http://schemas.openxmlformats.org/drawingml/2006/table">
            <a:tbl>
              <a:tblPr firstRow="1" bandRow="1"/>
              <a:tblGrid>
                <a:gridCol w="725449">
                  <a:extLst>
                    <a:ext uri="{9D8B030D-6E8A-4147-A177-3AD203B41FA5}">
                      <a16:colId xmlns="" xmlns:a16="http://schemas.microsoft.com/office/drawing/2014/main" val="20000"/>
                    </a:ext>
                  </a:extLst>
                </a:gridCol>
                <a:gridCol w="725449">
                  <a:extLst>
                    <a:ext uri="{9D8B030D-6E8A-4147-A177-3AD203B41FA5}">
                      <a16:colId xmlns="" xmlns:a16="http://schemas.microsoft.com/office/drawing/2014/main" val="20001"/>
                    </a:ext>
                  </a:extLst>
                </a:gridCol>
                <a:gridCol w="725449">
                  <a:extLst>
                    <a:ext uri="{9D8B030D-6E8A-4147-A177-3AD203B41FA5}">
                      <a16:colId xmlns="" xmlns:a16="http://schemas.microsoft.com/office/drawing/2014/main" val="20002"/>
                    </a:ext>
                  </a:extLst>
                </a:gridCol>
                <a:gridCol w="326638">
                  <a:extLst>
                    <a:ext uri="{9D8B030D-6E8A-4147-A177-3AD203B41FA5}">
                      <a16:colId xmlns="" xmlns:a16="http://schemas.microsoft.com/office/drawing/2014/main" val="20003"/>
                    </a:ext>
                  </a:extLst>
                </a:gridCol>
                <a:gridCol w="326638">
                  <a:extLst>
                    <a:ext uri="{9D8B030D-6E8A-4147-A177-3AD203B41FA5}">
                      <a16:colId xmlns="" xmlns:a16="http://schemas.microsoft.com/office/drawing/2014/main" val="20004"/>
                    </a:ext>
                  </a:extLst>
                </a:gridCol>
                <a:gridCol w="326638">
                  <a:extLst>
                    <a:ext uri="{9D8B030D-6E8A-4147-A177-3AD203B41FA5}">
                      <a16:colId xmlns="" xmlns:a16="http://schemas.microsoft.com/office/drawing/2014/main" val="20005"/>
                    </a:ext>
                  </a:extLst>
                </a:gridCol>
                <a:gridCol w="326638">
                  <a:extLst>
                    <a:ext uri="{9D8B030D-6E8A-4147-A177-3AD203B41FA5}">
                      <a16:colId xmlns="" xmlns:a16="http://schemas.microsoft.com/office/drawing/2014/main" val="20006"/>
                    </a:ext>
                  </a:extLst>
                </a:gridCol>
                <a:gridCol w="326638">
                  <a:extLst>
                    <a:ext uri="{9D8B030D-6E8A-4147-A177-3AD203B41FA5}">
                      <a16:colId xmlns="" xmlns:a16="http://schemas.microsoft.com/office/drawing/2014/main" val="20007"/>
                    </a:ext>
                  </a:extLst>
                </a:gridCol>
                <a:gridCol w="326638">
                  <a:extLst>
                    <a:ext uri="{9D8B030D-6E8A-4147-A177-3AD203B41FA5}">
                      <a16:colId xmlns="" xmlns:a16="http://schemas.microsoft.com/office/drawing/2014/main" val="20008"/>
                    </a:ext>
                  </a:extLst>
                </a:gridCol>
                <a:gridCol w="326638">
                  <a:extLst>
                    <a:ext uri="{9D8B030D-6E8A-4147-A177-3AD203B41FA5}">
                      <a16:colId xmlns="" xmlns:a16="http://schemas.microsoft.com/office/drawing/2014/main" val="20009"/>
                    </a:ext>
                  </a:extLst>
                </a:gridCol>
                <a:gridCol w="326638">
                  <a:extLst>
                    <a:ext uri="{9D8B030D-6E8A-4147-A177-3AD203B41FA5}">
                      <a16:colId xmlns="" xmlns:a16="http://schemas.microsoft.com/office/drawing/2014/main" val="20010"/>
                    </a:ext>
                  </a:extLst>
                </a:gridCol>
                <a:gridCol w="326638">
                  <a:extLst>
                    <a:ext uri="{9D8B030D-6E8A-4147-A177-3AD203B41FA5}">
                      <a16:colId xmlns="" xmlns:a16="http://schemas.microsoft.com/office/drawing/2014/main" val="20011"/>
                    </a:ext>
                  </a:extLst>
                </a:gridCol>
                <a:gridCol w="326638">
                  <a:extLst>
                    <a:ext uri="{9D8B030D-6E8A-4147-A177-3AD203B41FA5}">
                      <a16:colId xmlns="" xmlns:a16="http://schemas.microsoft.com/office/drawing/2014/main" val="20012"/>
                    </a:ext>
                  </a:extLst>
                </a:gridCol>
                <a:gridCol w="326638">
                  <a:extLst>
                    <a:ext uri="{9D8B030D-6E8A-4147-A177-3AD203B41FA5}">
                      <a16:colId xmlns="" xmlns:a16="http://schemas.microsoft.com/office/drawing/2014/main" val="20013"/>
                    </a:ext>
                  </a:extLst>
                </a:gridCol>
                <a:gridCol w="326638">
                  <a:extLst>
                    <a:ext uri="{9D8B030D-6E8A-4147-A177-3AD203B41FA5}">
                      <a16:colId xmlns="" xmlns:a16="http://schemas.microsoft.com/office/drawing/2014/main" val="20014"/>
                    </a:ext>
                  </a:extLst>
                </a:gridCol>
              </a:tblGrid>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30</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13"/>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4"/>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5"/>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6"/>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7"/>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2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2"/>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3"/>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4"/>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3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6"/>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7"/>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40"/>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 xmlns:a16="http://schemas.microsoft.com/office/drawing/2014/main" val="10041"/>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0"/>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3"/>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4"/>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6"/>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7"/>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9"/>
                  </a:ext>
                </a:extLst>
              </a:tr>
              <a:tr h="159508">
                <a:tc vMerge="1">
                  <a:txBody>
                    <a:bodyPr/>
                    <a:lstStyle/>
                    <a:p>
                      <a:endParaRPr kumimoji="1" lang="ja-JP" altLang="en-US" sz="200" dirty="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0"/>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A(</a:t>
                      </a:r>
                      <a:r>
                        <a:rPr kumimoji="1" lang="ja-JP" altLang="en-US" sz="600" b="0">
                          <a:solidFill>
                            <a:schemeClr val="tx1"/>
                          </a:solidFill>
                          <a:latin typeface="ＭＳ 明朝"/>
                          <a:ea typeface="ＭＳ 明朝"/>
                        </a:rPr>
                        <a:t>改善</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4"/>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P(</a:t>
                      </a:r>
                      <a:r>
                        <a:rPr kumimoji="1" lang="ja-JP" altLang="en-US" sz="600" b="0">
                          <a:solidFill>
                            <a:schemeClr val="tx1"/>
                          </a:solidFill>
                          <a:latin typeface="ＭＳ 明朝"/>
                          <a:ea typeface="ＭＳ 明朝"/>
                        </a:rPr>
                        <a:t>計画</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5"/>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16"/>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7"/>
                  </a:ext>
                </a:extLst>
              </a:tr>
              <a:tr h="159508">
                <a:tc vMerge="1">
                  <a:txBody>
                    <a:bodyPr/>
                    <a:lstStyle/>
                    <a:p>
                      <a:endParaRPr kumimoji="1" lang="ja-JP" altLang="en-US" sz="200" dirty="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2"/>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36</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23"/>
                  </a:ext>
                </a:extLst>
              </a:tr>
            </a:tbl>
          </a:graphicData>
        </a:graphic>
      </p:graphicFrame>
      <p:grpSp>
        <p:nvGrpSpPr>
          <p:cNvPr id="62" name="グループ化 61"/>
          <p:cNvGrpSpPr>
            <a:grpSpLocks noChangeAspect="1"/>
          </p:cNvGrpSpPr>
          <p:nvPr/>
        </p:nvGrpSpPr>
        <p:grpSpPr>
          <a:xfrm>
            <a:off x="381000" y="8293787"/>
            <a:ext cx="6096000" cy="454677"/>
            <a:chOff x="657225" y="6148807"/>
            <a:chExt cx="4274660" cy="420390"/>
          </a:xfrm>
        </p:grpSpPr>
        <p:sp>
          <p:nvSpPr>
            <p:cNvPr id="63" name="正方形/長方形 62"/>
            <p:cNvSpPr/>
            <p:nvPr/>
          </p:nvSpPr>
          <p:spPr>
            <a:xfrm>
              <a:off x="3562334" y="6359002"/>
              <a:ext cx="539527" cy="180020"/>
            </a:xfrm>
            <a:prstGeom prst="rect">
              <a:avLst/>
            </a:prstGeom>
            <a:solidFill>
              <a:srgbClr val="FFFF9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4" name="正方形/長方形 63"/>
            <p:cNvSpPr/>
            <p:nvPr/>
          </p:nvSpPr>
          <p:spPr>
            <a:xfrm>
              <a:off x="2112204" y="6359002"/>
              <a:ext cx="539527" cy="180020"/>
            </a:xfrm>
            <a:prstGeom prst="rect">
              <a:avLst/>
            </a:prstGeom>
            <a:solidFill>
              <a:srgbClr val="FF66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5" name="正方形/長方形 64"/>
            <p:cNvSpPr/>
            <p:nvPr/>
          </p:nvSpPr>
          <p:spPr>
            <a:xfrm>
              <a:off x="657225" y="6359002"/>
              <a:ext cx="539527" cy="167544"/>
            </a:xfrm>
            <a:prstGeom prst="rect">
              <a:avLst/>
            </a:prstGeom>
            <a:solidFill>
              <a:srgbClr val="7030A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6" name="正方形/長方形 65"/>
            <p:cNvSpPr/>
            <p:nvPr/>
          </p:nvSpPr>
          <p:spPr>
            <a:xfrm>
              <a:off x="657225" y="6148807"/>
              <a:ext cx="539527" cy="180020"/>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7" name="正方形/長方形 66"/>
            <p:cNvSpPr/>
            <p:nvPr/>
          </p:nvSpPr>
          <p:spPr>
            <a:xfrm>
              <a:off x="2112205" y="6148807"/>
              <a:ext cx="539527" cy="180020"/>
            </a:xfrm>
            <a:prstGeom prst="rect">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8" name="正方形/長方形 67"/>
            <p:cNvSpPr/>
            <p:nvPr/>
          </p:nvSpPr>
          <p:spPr>
            <a:xfrm>
              <a:off x="3562334" y="6148807"/>
              <a:ext cx="539527" cy="180020"/>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115" name="テキスト ボックス 114"/>
            <p:cNvSpPr txBox="1"/>
            <p:nvPr/>
          </p:nvSpPr>
          <p:spPr>
            <a:xfrm>
              <a:off x="1274199"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30</a:t>
              </a:r>
              <a:r>
                <a:rPr lang="ja-JP" altLang="en-US" sz="800" dirty="0">
                  <a:solidFill>
                    <a:prstClr val="black"/>
                  </a:solidFill>
                  <a:latin typeface="ＭＳ 明朝" panose="02020609040205080304" pitchFamily="17" charset="-128"/>
                  <a:ea typeface="ＭＳ 明朝" panose="02020609040205080304" pitchFamily="17" charset="-128"/>
                </a:rPr>
                <a:t>年度事業</a:t>
              </a:r>
              <a:r>
                <a:rPr lang="en-US" altLang="ja-JP" sz="800" dirty="0">
                  <a:solidFill>
                    <a:prstClr val="black"/>
                  </a:solidFill>
                  <a:latin typeface="ＭＳ 明朝" panose="02020609040205080304" pitchFamily="17" charset="-128"/>
                  <a:ea typeface="ＭＳ 明朝" panose="02020609040205080304" pitchFamily="17" charset="-128"/>
                </a:rPr>
                <a:t>	</a:t>
              </a:r>
            </a:p>
          </p:txBody>
        </p:sp>
        <p:sp>
          <p:nvSpPr>
            <p:cNvPr id="116" name="テキスト ボックス 115"/>
            <p:cNvSpPr txBox="1"/>
            <p:nvPr/>
          </p:nvSpPr>
          <p:spPr>
            <a:xfrm>
              <a:off x="1274199"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33</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7" name="テキスト ボックス 116"/>
            <p:cNvSpPr txBox="1"/>
            <p:nvPr/>
          </p:nvSpPr>
          <p:spPr>
            <a:xfrm>
              <a:off x="2718203"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31</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8" name="テキスト ボックス 117"/>
            <p:cNvSpPr txBox="1"/>
            <p:nvPr/>
          </p:nvSpPr>
          <p:spPr>
            <a:xfrm>
              <a:off x="2718203"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34</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9" name="テキスト ボックス 118"/>
            <p:cNvSpPr txBox="1"/>
            <p:nvPr/>
          </p:nvSpPr>
          <p:spPr>
            <a:xfrm>
              <a:off x="4185084"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32</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20" name="テキスト ボックス 119"/>
            <p:cNvSpPr txBox="1"/>
            <p:nvPr/>
          </p:nvSpPr>
          <p:spPr>
            <a:xfrm>
              <a:off x="4185084"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35</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grpSp>
      <p:sp>
        <p:nvSpPr>
          <p:cNvPr id="121" name="テキスト ボックス 120"/>
          <p:cNvSpPr txBox="1">
            <a:spLocks noChangeAspect="1"/>
          </p:cNvSpPr>
          <p:nvPr/>
        </p:nvSpPr>
        <p:spPr>
          <a:xfrm>
            <a:off x="369000" y="190500"/>
            <a:ext cx="6120000" cy="504056"/>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実施スケジュール</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平成</a:t>
            </a:r>
            <a:r>
              <a:rPr kumimoji="0" lang="en-US" altLang="ja-JP" sz="1200" kern="0" dirty="0">
                <a:solidFill>
                  <a:prstClr val="black"/>
                </a:solidFill>
                <a:latin typeface="ＭＳ 明朝" panose="02020609040205080304" pitchFamily="17" charset="-128"/>
                <a:ea typeface="ＭＳ 明朝" panose="02020609040205080304" pitchFamily="17" charset="-128"/>
              </a:rPr>
              <a:t>30</a:t>
            </a:r>
            <a:r>
              <a:rPr kumimoji="0" lang="ja-JP" altLang="en-US" sz="1200" kern="0" dirty="0">
                <a:solidFill>
                  <a:prstClr val="black"/>
                </a:solidFill>
                <a:latin typeface="ＭＳ 明朝" panose="02020609040205080304" pitchFamily="17" charset="-128"/>
                <a:ea typeface="ＭＳ 明朝" panose="02020609040205080304" pitchFamily="17" charset="-128"/>
              </a:rPr>
              <a:t>年度～平成</a:t>
            </a:r>
            <a:r>
              <a:rPr kumimoji="0" lang="en-US" altLang="ja-JP" sz="1200" kern="0" dirty="0">
                <a:solidFill>
                  <a:prstClr val="black"/>
                </a:solidFill>
                <a:latin typeface="ＭＳ 明朝" panose="02020609040205080304" pitchFamily="17" charset="-128"/>
                <a:ea typeface="ＭＳ 明朝" panose="02020609040205080304" pitchFamily="17" charset="-128"/>
              </a:rPr>
              <a:t>35</a:t>
            </a:r>
            <a:r>
              <a:rPr kumimoji="0" lang="ja-JP" altLang="en-US" sz="1200" kern="0" dirty="0">
                <a:solidFill>
                  <a:prstClr val="black"/>
                </a:solidFill>
                <a:latin typeface="ＭＳ 明朝" panose="02020609040205080304" pitchFamily="17" charset="-128"/>
                <a:ea typeface="ＭＳ 明朝" panose="02020609040205080304" pitchFamily="17" charset="-128"/>
              </a:rPr>
              <a:t>年度に実施することとする。</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grpSp>
        <p:nvGrpSpPr>
          <p:cNvPr id="137" name="グループ化 136"/>
          <p:cNvGrpSpPr/>
          <p:nvPr/>
        </p:nvGrpSpPr>
        <p:grpSpPr>
          <a:xfrm>
            <a:off x="2895471" y="3536188"/>
            <a:ext cx="3578785" cy="959371"/>
            <a:chOff x="2895471" y="1137017"/>
            <a:chExt cx="3578785" cy="959371"/>
          </a:xfrm>
        </p:grpSpPr>
        <p:sp>
          <p:nvSpPr>
            <p:cNvPr id="138" name="左右矢印 137"/>
            <p:cNvSpPr/>
            <p:nvPr/>
          </p:nvSpPr>
          <p:spPr>
            <a:xfrm>
              <a:off x="2895471" y="1137017"/>
              <a:ext cx="630000" cy="130895"/>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39" name="左右矢印 138"/>
            <p:cNvSpPr/>
            <p:nvPr/>
          </p:nvSpPr>
          <p:spPr>
            <a:xfrm>
              <a:off x="3534997" y="1285147"/>
              <a:ext cx="1962000" cy="130895"/>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40" name="左右矢印 139"/>
            <p:cNvSpPr/>
            <p:nvPr/>
          </p:nvSpPr>
          <p:spPr>
            <a:xfrm>
              <a:off x="6151102" y="1611621"/>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1" name="左右矢印 140"/>
            <p:cNvSpPr/>
            <p:nvPr/>
          </p:nvSpPr>
          <p:spPr>
            <a:xfrm>
              <a:off x="6151102" y="1766395"/>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2" name="左右矢印 141"/>
            <p:cNvSpPr/>
            <p:nvPr/>
          </p:nvSpPr>
          <p:spPr>
            <a:xfrm>
              <a:off x="6151102" y="1965493"/>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3" name="左右矢印 142"/>
            <p:cNvSpPr/>
            <p:nvPr/>
          </p:nvSpPr>
          <p:spPr>
            <a:xfrm>
              <a:off x="3539760" y="1452816"/>
              <a:ext cx="2610000"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grpSp>
      <p:grpSp>
        <p:nvGrpSpPr>
          <p:cNvPr id="144" name="グループ化 143"/>
          <p:cNvGrpSpPr/>
          <p:nvPr/>
        </p:nvGrpSpPr>
        <p:grpSpPr>
          <a:xfrm>
            <a:off x="2895471" y="4741274"/>
            <a:ext cx="3578785" cy="959371"/>
            <a:chOff x="2895471" y="1137017"/>
            <a:chExt cx="3578785" cy="959371"/>
          </a:xfrm>
        </p:grpSpPr>
        <p:sp>
          <p:nvSpPr>
            <p:cNvPr id="145" name="左右矢印 144"/>
            <p:cNvSpPr/>
            <p:nvPr/>
          </p:nvSpPr>
          <p:spPr>
            <a:xfrm>
              <a:off x="2895471" y="1137017"/>
              <a:ext cx="630000" cy="130895"/>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46" name="左右矢印 145"/>
            <p:cNvSpPr/>
            <p:nvPr/>
          </p:nvSpPr>
          <p:spPr>
            <a:xfrm>
              <a:off x="3534997" y="1285147"/>
              <a:ext cx="1962000" cy="130895"/>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47" name="左右矢印 146"/>
            <p:cNvSpPr/>
            <p:nvPr/>
          </p:nvSpPr>
          <p:spPr>
            <a:xfrm>
              <a:off x="6151102" y="1611621"/>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8" name="左右矢印 147"/>
            <p:cNvSpPr/>
            <p:nvPr/>
          </p:nvSpPr>
          <p:spPr>
            <a:xfrm>
              <a:off x="6151102" y="1766395"/>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9" name="左右矢印 148"/>
            <p:cNvSpPr/>
            <p:nvPr/>
          </p:nvSpPr>
          <p:spPr>
            <a:xfrm>
              <a:off x="6151102" y="1965493"/>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50" name="左右矢印 149"/>
            <p:cNvSpPr/>
            <p:nvPr/>
          </p:nvSpPr>
          <p:spPr>
            <a:xfrm>
              <a:off x="3539760" y="1452816"/>
              <a:ext cx="2610000"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grpSp>
      <p:grpSp>
        <p:nvGrpSpPr>
          <p:cNvPr id="151" name="グループ化 150"/>
          <p:cNvGrpSpPr/>
          <p:nvPr/>
        </p:nvGrpSpPr>
        <p:grpSpPr>
          <a:xfrm>
            <a:off x="2895471" y="5952710"/>
            <a:ext cx="3578785" cy="959371"/>
            <a:chOff x="2895471" y="1137017"/>
            <a:chExt cx="3578785" cy="959371"/>
          </a:xfrm>
        </p:grpSpPr>
        <p:sp>
          <p:nvSpPr>
            <p:cNvPr id="152" name="左右矢印 151"/>
            <p:cNvSpPr/>
            <p:nvPr/>
          </p:nvSpPr>
          <p:spPr>
            <a:xfrm>
              <a:off x="2895471" y="1137017"/>
              <a:ext cx="630000" cy="130895"/>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53" name="左右矢印 152"/>
            <p:cNvSpPr/>
            <p:nvPr/>
          </p:nvSpPr>
          <p:spPr>
            <a:xfrm>
              <a:off x="3534997" y="1285147"/>
              <a:ext cx="1962000" cy="130895"/>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54" name="左右矢印 153"/>
            <p:cNvSpPr/>
            <p:nvPr/>
          </p:nvSpPr>
          <p:spPr>
            <a:xfrm>
              <a:off x="6151102" y="1611621"/>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55" name="左右矢印 154"/>
            <p:cNvSpPr/>
            <p:nvPr/>
          </p:nvSpPr>
          <p:spPr>
            <a:xfrm>
              <a:off x="6151102" y="1766395"/>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56" name="左右矢印 155"/>
            <p:cNvSpPr/>
            <p:nvPr/>
          </p:nvSpPr>
          <p:spPr>
            <a:xfrm>
              <a:off x="6151102" y="1965493"/>
              <a:ext cx="323154"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57" name="左右矢印 156"/>
            <p:cNvSpPr/>
            <p:nvPr/>
          </p:nvSpPr>
          <p:spPr>
            <a:xfrm>
              <a:off x="3539760" y="1452816"/>
              <a:ext cx="2610000"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grpSp>
      <p:grpSp>
        <p:nvGrpSpPr>
          <p:cNvPr id="158" name="グループ化 157"/>
          <p:cNvGrpSpPr/>
          <p:nvPr/>
        </p:nvGrpSpPr>
        <p:grpSpPr>
          <a:xfrm>
            <a:off x="2895471" y="7157796"/>
            <a:ext cx="3578785" cy="959371"/>
            <a:chOff x="2895471" y="1137017"/>
            <a:chExt cx="3578785" cy="959371"/>
          </a:xfrm>
          <a:solidFill>
            <a:srgbClr val="FFFF99"/>
          </a:solidFill>
        </p:grpSpPr>
        <p:sp>
          <p:nvSpPr>
            <p:cNvPr id="159" name="左右矢印 158"/>
            <p:cNvSpPr/>
            <p:nvPr/>
          </p:nvSpPr>
          <p:spPr>
            <a:xfrm>
              <a:off x="2895471" y="1137017"/>
              <a:ext cx="630000" cy="130895"/>
            </a:xfrm>
            <a:prstGeom prst="leftRightArrow">
              <a:avLst/>
            </a:prstGeom>
            <a:grp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60" name="左右矢印 159"/>
            <p:cNvSpPr/>
            <p:nvPr/>
          </p:nvSpPr>
          <p:spPr>
            <a:xfrm>
              <a:off x="3534997" y="1285147"/>
              <a:ext cx="1962000" cy="130895"/>
            </a:xfrm>
            <a:prstGeom prst="leftRightArrow">
              <a:avLst/>
            </a:prstGeom>
            <a:grp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61" name="左右矢印 160"/>
            <p:cNvSpPr/>
            <p:nvPr/>
          </p:nvSpPr>
          <p:spPr>
            <a:xfrm>
              <a:off x="6151102" y="1611621"/>
              <a:ext cx="323154" cy="130895"/>
            </a:xfrm>
            <a:prstGeom prst="leftRightArrow">
              <a:avLst/>
            </a:prstGeom>
            <a:grp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62" name="左右矢印 161"/>
            <p:cNvSpPr/>
            <p:nvPr/>
          </p:nvSpPr>
          <p:spPr>
            <a:xfrm>
              <a:off x="6151102" y="1766395"/>
              <a:ext cx="323154" cy="130895"/>
            </a:xfrm>
            <a:prstGeom prst="leftRightArrow">
              <a:avLst/>
            </a:prstGeom>
            <a:grp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63" name="左右矢印 162"/>
            <p:cNvSpPr/>
            <p:nvPr/>
          </p:nvSpPr>
          <p:spPr>
            <a:xfrm>
              <a:off x="6151102" y="1965493"/>
              <a:ext cx="323154" cy="130895"/>
            </a:xfrm>
            <a:prstGeom prst="leftRightArrow">
              <a:avLst/>
            </a:prstGeom>
            <a:no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64" name="左右矢印 163"/>
            <p:cNvSpPr/>
            <p:nvPr/>
          </p:nvSpPr>
          <p:spPr>
            <a:xfrm>
              <a:off x="3539760" y="1452816"/>
              <a:ext cx="2610000" cy="130895"/>
            </a:xfrm>
            <a:prstGeom prst="leftRightArrow">
              <a:avLst/>
            </a:prstGeom>
            <a:grp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grpSp>
      <p:sp>
        <p:nvSpPr>
          <p:cNvPr id="71" name="左右矢印 70"/>
          <p:cNvSpPr/>
          <p:nvPr/>
        </p:nvSpPr>
        <p:spPr>
          <a:xfrm>
            <a:off x="6149760" y="1135518"/>
            <a:ext cx="324496" cy="131566"/>
          </a:xfrm>
          <a:prstGeom prst="leftRightArrow">
            <a:avLst/>
          </a:prstGeom>
          <a:solidFill>
            <a:schemeClr val="accent5">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72" name="左右矢印 71"/>
          <p:cNvSpPr/>
          <p:nvPr/>
        </p:nvSpPr>
        <p:spPr>
          <a:xfrm>
            <a:off x="6149760" y="3174798"/>
            <a:ext cx="324496" cy="124541"/>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dirty="0">
              <a:solidFill>
                <a:schemeClr val="tx1"/>
              </a:solidFill>
              <a:latin typeface="ＭＳ 明朝" panose="02020609040205080304" pitchFamily="17" charset="-128"/>
              <a:ea typeface="ＭＳ 明朝" panose="02020609040205080304" pitchFamily="17" charset="-128"/>
            </a:endParaRPr>
          </a:p>
        </p:txBody>
      </p:sp>
      <p:sp>
        <p:nvSpPr>
          <p:cNvPr id="56" name="左右矢印 55"/>
          <p:cNvSpPr/>
          <p:nvPr/>
        </p:nvSpPr>
        <p:spPr>
          <a:xfrm>
            <a:off x="2926500" y="2332510"/>
            <a:ext cx="3547756" cy="168131"/>
          </a:xfrm>
          <a:prstGeom prst="leftRightArrow">
            <a:avLst/>
          </a:prstGeom>
          <a:solidFill>
            <a:schemeClr val="accent5">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10641985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62</a:t>
            </a:fld>
            <a:endParaRPr kumimoji="1" lang="ja-JP" altLang="en-US" dirty="0">
              <a:latin typeface="ＭＳ 明朝"/>
              <a:ea typeface="ＭＳ 明朝"/>
            </a:endParaRPr>
          </a:p>
        </p:txBody>
      </p:sp>
      <p:sp>
        <p:nvSpPr>
          <p:cNvPr id="16" name="テキスト ボックス 15"/>
          <p:cNvSpPr txBox="1"/>
          <p:nvPr/>
        </p:nvSpPr>
        <p:spPr>
          <a:xfrm>
            <a:off x="369000" y="4795161"/>
            <a:ext cx="6120000" cy="589314"/>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目標値及び評価方法</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アウトプット･アウトカムを以下の通り設定します。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
        <p:nvSpPr>
          <p:cNvPr id="17" name="テキスト ボックス 16"/>
          <p:cNvSpPr txBox="1">
            <a:spLocks noChangeAspect="1"/>
          </p:cNvSpPr>
          <p:nvPr/>
        </p:nvSpPr>
        <p:spPr>
          <a:xfrm>
            <a:off x="369000" y="127000"/>
            <a:ext cx="6120000" cy="1837483"/>
          </a:xfrm>
          <a:prstGeom prst="rect">
            <a:avLst/>
          </a:prstGeom>
          <a:noFill/>
          <a:ln>
            <a:noFill/>
          </a:ln>
        </p:spPr>
        <p:txBody>
          <a:bodyPr wrap="square" lIns="0" rIns="0" rtlCol="0">
            <a:noAutofit/>
          </a:bodyPr>
          <a:lstStyle/>
          <a:p>
            <a:pPr marL="319088" indent="-319088">
              <a:lnSpc>
                <a:spcPct val="150000"/>
              </a:lnSpc>
            </a:pPr>
            <a:r>
              <a:rPr kumimoji="0" lang="en-US" altLang="ja-JP" sz="1400" kern="0" dirty="0">
                <a:solidFill>
                  <a:prstClr val="black"/>
                </a:solidFill>
                <a:latin typeface="ＭＳ 明朝" panose="02020609040205080304" pitchFamily="17" charset="-128"/>
                <a:ea typeface="ＭＳ 明朝" panose="02020609040205080304" pitchFamily="17" charset="-128"/>
              </a:rPr>
              <a:t>(5)</a:t>
            </a:r>
            <a:r>
              <a:rPr lang="ja-JP" altLang="en-US" sz="1400" dirty="0">
                <a:solidFill>
                  <a:prstClr val="black"/>
                </a:solidFill>
                <a:latin typeface="ＭＳ 明朝" panose="02020609040205080304" pitchFamily="17" charset="-128"/>
                <a:ea typeface="ＭＳ 明朝" panose="02020609040205080304" pitchFamily="17" charset="-128"/>
              </a:rPr>
              <a:t>受診行動適正化指導事業</a:t>
            </a:r>
            <a:r>
              <a:rPr lang="en-US" altLang="ja-JP" sz="1400" dirty="0">
                <a:solidFill>
                  <a:prstClr val="black"/>
                </a:solidFill>
                <a:latin typeface="ＭＳ 明朝" panose="02020609040205080304" pitchFamily="17" charset="-128"/>
                <a:ea typeface="ＭＳ 明朝" panose="02020609040205080304" pitchFamily="17" charset="-128"/>
              </a:rPr>
              <a:t>(</a:t>
            </a:r>
            <a:r>
              <a:rPr lang="ja-JP" altLang="en-US" sz="1400" dirty="0">
                <a:solidFill>
                  <a:prstClr val="black"/>
                </a:solidFill>
                <a:latin typeface="ＭＳ 明朝" panose="02020609040205080304" pitchFamily="17" charset="-128"/>
                <a:ea typeface="ＭＳ 明朝" panose="02020609040205080304" pitchFamily="17" charset="-128"/>
              </a:rPr>
              <a:t>重複･頻回受診、重複服薬</a:t>
            </a:r>
            <a:r>
              <a:rPr lang="en-US" altLang="ja-JP" sz="1400" dirty="0">
                <a:solidFill>
                  <a:prstClr val="black"/>
                </a:solidFill>
                <a:latin typeface="ＭＳ 明朝" panose="02020609040205080304" pitchFamily="17" charset="-128"/>
                <a:ea typeface="ＭＳ 明朝" panose="02020609040205080304" pitchFamily="17" charset="-128"/>
              </a:rPr>
              <a:t>)</a:t>
            </a: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事業目的</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重複･頻回受診者数、重複服薬者数の減少</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実施概要</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a:t>
            </a:r>
            <a:r>
              <a:rPr lang="ja-JP" altLang="en-US" sz="1200" dirty="0">
                <a:solidFill>
                  <a:prstClr val="black"/>
                </a:solidFill>
                <a:latin typeface="ＭＳ 明朝" panose="02020609040205080304" pitchFamily="17" charset="-128"/>
                <a:ea typeface="ＭＳ 明朝" panose="02020609040205080304" pitchFamily="17" charset="-128"/>
              </a:rPr>
              <a:t>レセプト</a:t>
            </a:r>
            <a:r>
              <a:rPr lang="ja-JP" altLang="en-US" sz="1200" dirty="0">
                <a:latin typeface="ＭＳ 明朝" panose="02020609040205080304" pitchFamily="17" charset="-128"/>
                <a:ea typeface="ＭＳ 明朝" panose="02020609040205080304" pitchFamily="17" charset="-128"/>
              </a:rPr>
              <a:t>データ等</a:t>
            </a:r>
            <a:r>
              <a:rPr lang="ja-JP" altLang="en-US" sz="1200" dirty="0">
                <a:solidFill>
                  <a:prstClr val="black"/>
                </a:solidFill>
                <a:latin typeface="ＭＳ 明朝" panose="02020609040205080304" pitchFamily="17" charset="-128"/>
                <a:ea typeface="ＭＳ 明朝" panose="02020609040205080304" pitchFamily="17" charset="-128"/>
              </a:rPr>
              <a:t>から、医療機関への不適切な受診が確認できる対象者、また重複して服薬している対象者を特定し、適正な医療機関へのかかり方について</a:t>
            </a:r>
            <a:r>
              <a:rPr lang="ja-JP" altLang="en-US" sz="1200" dirty="0" smtClean="0">
                <a:solidFill>
                  <a:prstClr val="black"/>
                </a:solidFill>
                <a:latin typeface="ＭＳ 明朝" panose="02020609040205080304" pitchFamily="17" charset="-128"/>
                <a:ea typeface="ＭＳ 明朝" panose="02020609040205080304" pitchFamily="17" charset="-128"/>
              </a:rPr>
              <a:t>、指導</a:t>
            </a:r>
            <a:r>
              <a:rPr lang="ja-JP" altLang="en-US" sz="1200" dirty="0">
                <a:solidFill>
                  <a:prstClr val="black"/>
                </a:solidFill>
                <a:latin typeface="ＭＳ 明朝" panose="02020609040205080304" pitchFamily="17" charset="-128"/>
                <a:ea typeface="ＭＳ 明朝" panose="02020609040205080304" pitchFamily="17" charset="-128"/>
              </a:rPr>
              <a:t>を行います。</a:t>
            </a:r>
            <a:endParaRPr lang="en-US" altLang="ja-JP" sz="1200" dirty="0">
              <a:solidFill>
                <a:prstClr val="black"/>
              </a:solidFill>
              <a:latin typeface="ＭＳ 明朝" panose="02020609040205080304" pitchFamily="17" charset="-128"/>
              <a:ea typeface="ＭＳ 明朝" panose="02020609040205080304" pitchFamily="17" charset="-128"/>
            </a:endParaRPr>
          </a:p>
          <a:p>
            <a:pPr marL="85725">
              <a:lnSpc>
                <a:spcPct val="125000"/>
              </a:lnSpc>
              <a:defRPr/>
            </a:pPr>
            <a:endParaRPr lang="en-US" altLang="ja-JP" sz="120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実施内容</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endParaRPr lang="en-US" altLang="ja-JP" sz="1200" dirty="0">
              <a:solidFill>
                <a:prstClr val="black"/>
              </a:solidFill>
              <a:latin typeface="ＭＳ 明朝" panose="02020609040205080304" pitchFamily="17" charset="-128"/>
              <a:ea typeface="ＭＳ 明朝" panose="02020609040205080304" pitchFamily="17" charset="-128"/>
            </a:endParaRPr>
          </a:p>
        </p:txBody>
      </p:sp>
      <p:grpSp>
        <p:nvGrpSpPr>
          <p:cNvPr id="19" name="グループ化 18"/>
          <p:cNvGrpSpPr/>
          <p:nvPr/>
        </p:nvGrpSpPr>
        <p:grpSpPr>
          <a:xfrm>
            <a:off x="380999" y="2593876"/>
            <a:ext cx="6096000" cy="1918862"/>
            <a:chOff x="380999" y="3060083"/>
            <a:chExt cx="6096000" cy="1918862"/>
          </a:xfrm>
        </p:grpSpPr>
        <p:sp>
          <p:nvSpPr>
            <p:cNvPr id="20" name="正方形/長方形 19"/>
            <p:cNvSpPr>
              <a:spLocks noChangeAspect="1"/>
            </p:cNvSpPr>
            <p:nvPr/>
          </p:nvSpPr>
          <p:spPr>
            <a:xfrm>
              <a:off x="380999" y="3277754"/>
              <a:ext cx="6096000" cy="170119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lang="ja-JP" altLang="en-US" sz="900" dirty="0">
                <a:solidFill>
                  <a:schemeClr val="tx1"/>
                </a:solidFill>
                <a:latin typeface="ＭＳ 明朝" panose="02020609040205080304" pitchFamily="17" charset="-128"/>
                <a:ea typeface="ＭＳ 明朝" panose="02020609040205080304" pitchFamily="17" charset="-128"/>
              </a:endParaRPr>
            </a:p>
          </p:txBody>
        </p:sp>
        <p:sp>
          <p:nvSpPr>
            <p:cNvPr id="21" name="テキスト プレースホルダー 5"/>
            <p:cNvSpPr txBox="1">
              <a:spLocks/>
            </p:cNvSpPr>
            <p:nvPr/>
          </p:nvSpPr>
          <p:spPr>
            <a:xfrm>
              <a:off x="556233" y="3060083"/>
              <a:ext cx="2210444" cy="419922"/>
            </a:xfrm>
            <a:prstGeom prst="rect">
              <a:avLst/>
            </a:prstGeom>
            <a:solidFill>
              <a:schemeClr val="bg1"/>
            </a:solidFill>
            <a:ln>
              <a:solidFill>
                <a:schemeClr val="tx1"/>
              </a:solidFill>
            </a:ln>
          </p:spPr>
          <p:txBody>
            <a:bodyPr anchor="ctr"/>
            <a:lstStyle>
              <a:lvl1pPr marL="342900" indent="-34290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1pPr>
              <a:lvl2pPr marL="742950" indent="-28575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2pPr>
              <a:lvl3pPr marL="1143000" indent="-228600" algn="l" defTabSz="914400" rtl="0" eaLnBrk="1" latinLnBrk="0" hangingPunct="1">
                <a:spcBef>
                  <a:spcPct val="20000"/>
                </a:spcBef>
                <a:buFont typeface="Arial" pitchFamily="34" charset="0"/>
                <a:buChar char="•"/>
                <a:defRPr kumimoji="1" sz="1600" kern="1200">
                  <a:solidFill>
                    <a:schemeClr val="tx1"/>
                  </a:solidFill>
                  <a:latin typeface="HGP創英角ｺﾞｼｯｸUB" panose="020B0900000000000000" pitchFamily="50" charset="-128"/>
                  <a:ea typeface="HGP創英角ｺﾞｼｯｸUB" panose="020B0900000000000000" pitchFamily="50" charset="-128"/>
                  <a:cs typeface="+mn-cs"/>
                </a:defRPr>
              </a:lvl3pPr>
              <a:lvl4pPr marL="1600200" indent="-228600" algn="l" defTabSz="914400" rtl="0" eaLnBrk="1" latinLnBrk="0" hangingPunct="1">
                <a:spcBef>
                  <a:spcPct val="20000"/>
                </a:spcBef>
                <a:buFont typeface="Arial" pitchFamily="34" charset="0"/>
                <a:buChar char="–"/>
                <a:defRPr kumimoji="1" sz="1400" kern="1200">
                  <a:solidFill>
                    <a:schemeClr val="tx1"/>
                  </a:solidFill>
                  <a:latin typeface="HGP創英角ｺﾞｼｯｸUB" panose="020B0900000000000000" pitchFamily="50" charset="-128"/>
                  <a:ea typeface="HGP創英角ｺﾞｼｯｸUB" panose="020B0900000000000000" pitchFamily="50" charset="-128"/>
                  <a:cs typeface="+mn-cs"/>
                </a:defRPr>
              </a:lvl4pPr>
              <a:lvl5pPr marL="2057400" indent="-228600" algn="l" defTabSz="914400" rtl="0" eaLnBrk="1" latinLnBrk="0" hangingPunct="1">
                <a:spcBef>
                  <a:spcPct val="20000"/>
                </a:spcBef>
                <a:buFont typeface="Arial" pitchFamily="34" charset="0"/>
                <a:buChar char="»"/>
                <a:defRPr kumimoji="1" sz="1200" kern="1200">
                  <a:solidFill>
                    <a:schemeClr val="tx1"/>
                  </a:solidFill>
                  <a:latin typeface="HGP創英角ｺﾞｼｯｸUB" panose="020B0900000000000000" pitchFamily="50" charset="-128"/>
                  <a:ea typeface="HGP創英角ｺﾞｼｯｸUB" panose="020B0900000000000000" pitchFamily="50" charset="-128"/>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受診行動適正化</a:t>
              </a:r>
            </a:p>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指導事業の流れ</a:t>
              </a:r>
            </a:p>
          </p:txBody>
        </p:sp>
        <p:sp>
          <p:nvSpPr>
            <p:cNvPr id="29" name="正方形/長方形 28"/>
            <p:cNvSpPr/>
            <p:nvPr/>
          </p:nvSpPr>
          <p:spPr>
            <a:xfrm>
              <a:off x="661414" y="3713996"/>
              <a:ext cx="1362717" cy="101330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①レセプトデータ等から対象者を特定</a:t>
              </a:r>
            </a:p>
          </p:txBody>
        </p:sp>
        <p:sp>
          <p:nvSpPr>
            <p:cNvPr id="37" name="正方形/長方形 36"/>
            <p:cNvSpPr/>
            <p:nvPr/>
          </p:nvSpPr>
          <p:spPr>
            <a:xfrm>
              <a:off x="4802587" y="3707904"/>
              <a:ext cx="1362717" cy="101330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③</a:t>
              </a:r>
              <a:r>
                <a:rPr lang="ja-JP" altLang="en-US" sz="900" dirty="0">
                  <a:solidFill>
                    <a:prstClr val="black"/>
                  </a:solidFill>
                  <a:latin typeface="ＭＳ 明朝" panose="02020609040205080304" pitchFamily="17" charset="-128"/>
                  <a:ea typeface="ＭＳ 明朝" panose="02020609040205080304" pitchFamily="17" charset="-128"/>
                </a:rPr>
                <a:t>受診行動</a:t>
              </a:r>
              <a:endParaRPr lang="en-US" altLang="ja-JP" sz="900" dirty="0">
                <a:solidFill>
                  <a:prstClr val="black"/>
                </a:solidFill>
                <a:latin typeface="ＭＳ 明朝" panose="02020609040205080304" pitchFamily="17" charset="-128"/>
                <a:ea typeface="ＭＳ 明朝" panose="02020609040205080304" pitchFamily="17" charset="-128"/>
              </a:endParaRPr>
            </a:p>
            <a:p>
              <a:pPr algn="ctr"/>
              <a:r>
                <a:rPr lang="ja-JP" altLang="en-US" sz="900" dirty="0">
                  <a:solidFill>
                    <a:schemeClr val="tx1"/>
                  </a:solidFill>
                  <a:latin typeface="ＭＳ 明朝" panose="02020609040205080304" pitchFamily="17" charset="-128"/>
                  <a:ea typeface="ＭＳ 明朝" panose="02020609040205080304" pitchFamily="17" charset="-128"/>
                </a:rPr>
                <a:t>の改善状況を確認</a:t>
              </a:r>
            </a:p>
          </p:txBody>
        </p:sp>
        <p:sp>
          <p:nvSpPr>
            <p:cNvPr id="38" name="右矢印 37"/>
            <p:cNvSpPr/>
            <p:nvPr/>
          </p:nvSpPr>
          <p:spPr>
            <a:xfrm>
              <a:off x="2265987" y="4020167"/>
              <a:ext cx="302860" cy="349415"/>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39" name="正方形/長方形 38"/>
            <p:cNvSpPr/>
            <p:nvPr/>
          </p:nvSpPr>
          <p:spPr>
            <a:xfrm>
              <a:off x="2758285" y="3707904"/>
              <a:ext cx="1362717" cy="101330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②案内</a:t>
              </a:r>
              <a:r>
                <a:rPr lang="ja-JP" altLang="en-US" sz="900" dirty="0" smtClean="0">
                  <a:solidFill>
                    <a:schemeClr val="tx1"/>
                  </a:solidFill>
                  <a:latin typeface="ＭＳ 明朝" panose="02020609040205080304" pitchFamily="17" charset="-128"/>
                  <a:ea typeface="ＭＳ 明朝" panose="02020609040205080304" pitchFamily="17" charset="-128"/>
                </a:rPr>
                <a:t>文書等の送付に</a:t>
              </a:r>
              <a:r>
                <a:rPr lang="ja-JP" altLang="en-US" sz="900" dirty="0">
                  <a:solidFill>
                    <a:schemeClr val="tx1"/>
                  </a:solidFill>
                  <a:latin typeface="ＭＳ 明朝" panose="02020609040205080304" pitchFamily="17" charset="-128"/>
                  <a:ea typeface="ＭＳ 明朝" panose="02020609040205080304" pitchFamily="17" charset="-128"/>
                </a:rPr>
                <a:t>より詳細説明等</a:t>
              </a:r>
            </a:p>
          </p:txBody>
        </p:sp>
        <p:sp>
          <p:nvSpPr>
            <p:cNvPr id="40" name="右矢印 39"/>
            <p:cNvSpPr/>
            <p:nvPr/>
          </p:nvSpPr>
          <p:spPr>
            <a:xfrm>
              <a:off x="4348146" y="4002030"/>
              <a:ext cx="302860" cy="349415"/>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grpSp>
      <p:graphicFrame>
        <p:nvGraphicFramePr>
          <p:cNvPr id="41" name="表 40"/>
          <p:cNvGraphicFramePr>
            <a:graphicFrameLocks noGrp="1" noChangeAspect="1"/>
          </p:cNvGraphicFramePr>
          <p:nvPr>
            <p:extLst>
              <p:ext uri="{D42A27DB-BD31-4B8C-83A1-F6EECF244321}">
                <p14:modId xmlns:p14="http://schemas.microsoft.com/office/powerpoint/2010/main" val="3513747750"/>
              </p:ext>
            </p:extLst>
          </p:nvPr>
        </p:nvGraphicFramePr>
        <p:xfrm>
          <a:off x="380999" y="5328084"/>
          <a:ext cx="6120056" cy="1512000"/>
        </p:xfrm>
        <a:graphic>
          <a:graphicData uri="http://schemas.openxmlformats.org/drawingml/2006/table">
            <a:tbl>
              <a:tblPr firstRow="1" bandRow="1">
                <a:tableStyleId>{5C22544A-7EE6-4342-B048-85BDC9FD1C3A}</a:tableStyleId>
              </a:tblPr>
              <a:tblGrid>
                <a:gridCol w="2016000">
                  <a:extLst>
                    <a:ext uri="{9D8B030D-6E8A-4147-A177-3AD203B41FA5}">
                      <a16:colId xmlns="" xmlns:a16="http://schemas.microsoft.com/office/drawing/2014/main" val="20000"/>
                    </a:ext>
                  </a:extLst>
                </a:gridCol>
                <a:gridCol w="504056">
                  <a:extLst>
                    <a:ext uri="{9D8B030D-6E8A-4147-A177-3AD203B41FA5}">
                      <a16:colId xmlns="" xmlns:a16="http://schemas.microsoft.com/office/drawing/2014/main" val="20001"/>
                    </a:ext>
                  </a:extLst>
                </a:gridCol>
                <a:gridCol w="1548000">
                  <a:extLst>
                    <a:ext uri="{9D8B030D-6E8A-4147-A177-3AD203B41FA5}">
                      <a16:colId xmlns="" xmlns:a16="http://schemas.microsoft.com/office/drawing/2014/main" val="20002"/>
                    </a:ext>
                  </a:extLst>
                </a:gridCol>
                <a:gridCol w="2052000">
                  <a:extLst>
                    <a:ext uri="{9D8B030D-6E8A-4147-A177-3AD203B41FA5}">
                      <a16:colId xmlns="" xmlns:a16="http://schemas.microsoft.com/office/drawing/2014/main" val="20003"/>
                    </a:ext>
                  </a:extLst>
                </a:gridCol>
              </a:tblGrid>
              <a:tr h="252000">
                <a:tc rowSpan="2">
                  <a:txBody>
                    <a:bodyPr/>
                    <a:lstStyle/>
                    <a:p>
                      <a:pPr algn="ctr" fontAlgn="ctr"/>
                      <a:r>
                        <a:rPr lang="ja-JP" altLang="en-US" sz="1000" b="0" i="0" u="none" strike="noStrike" dirty="0">
                          <a:solidFill>
                            <a:schemeClr val="tx1"/>
                          </a:solidFill>
                          <a:effectLst/>
                          <a:latin typeface="ＭＳ 明朝"/>
                          <a:ea typeface="ＭＳ 明朝"/>
                        </a:rPr>
                        <a:t>アウトプット</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fontAlgn="ctr"/>
                      <a:r>
                        <a:rPr lang="ja-JP" altLang="en-US" sz="1000" b="0" i="0" u="none" strike="noStrike" dirty="0">
                          <a:solidFill>
                            <a:schemeClr val="tx1"/>
                          </a:solidFill>
                          <a:effectLst/>
                          <a:latin typeface="ＭＳ 明朝"/>
                          <a:ea typeface="ＭＳ 明朝"/>
                        </a:rPr>
                        <a:t>アウトカム</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252000">
                <a:tc v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000" b="0" i="0" u="none" strike="noStrike" dirty="0">
                          <a:solidFill>
                            <a:schemeClr val="tx1"/>
                          </a:solidFill>
                          <a:effectLst/>
                          <a:latin typeface="ＭＳ 明朝"/>
                          <a:ea typeface="ＭＳ 明朝"/>
                        </a:rPr>
                        <a:t>目標値</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評価方法</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504000">
                <a:tc rowSpan="2">
                  <a:txBody>
                    <a:bodyPr/>
                    <a:lstStyle/>
                    <a:p>
                      <a:pPr marL="0" indent="-904875">
                        <a:lnSpc>
                          <a:spcPct val="100000"/>
                        </a:lnSpc>
                      </a:pPr>
                      <a:r>
                        <a:rPr lang="ja-JP" altLang="en-US" sz="1000" b="0" i="0" u="none" strike="noStrike" dirty="0">
                          <a:solidFill>
                            <a:schemeClr val="tx1"/>
                          </a:solidFill>
                          <a:effectLst/>
                          <a:latin typeface="ＭＳ 明朝"/>
                          <a:ea typeface="ＭＳ 明朝"/>
                        </a:rPr>
                        <a:t>対象者への通知率 </a:t>
                      </a:r>
                      <a:r>
                        <a:rPr lang="en-US" altLang="ja-JP" sz="1000" b="0" i="0" u="none" strike="noStrike" dirty="0">
                          <a:solidFill>
                            <a:schemeClr val="tx1"/>
                          </a:solidFill>
                          <a:effectLst/>
                          <a:latin typeface="ＭＳ 明朝"/>
                          <a:ea typeface="ＭＳ 明朝"/>
                        </a:rPr>
                        <a:t>100% </a:t>
                      </a:r>
                      <a:r>
                        <a:rPr lang="ja-JP" altLang="en-US" sz="1000" b="0" i="0" u="none" strike="noStrike" dirty="0">
                          <a:solidFill>
                            <a:schemeClr val="tx1"/>
                          </a:solidFill>
                          <a:effectLst/>
                          <a:latin typeface="ＭＳ 明朝"/>
                          <a:ea typeface="ＭＳ 明朝"/>
                        </a:rPr>
                        <a:t>以上</a:t>
                      </a: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短期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71438" algn="l" fontAlgn="ctr">
                        <a:tabLst/>
                      </a:pPr>
                      <a:r>
                        <a:rPr lang="ja-JP" altLang="en-US" sz="1000" b="0" i="0" u="none" strike="noStrike" dirty="0">
                          <a:solidFill>
                            <a:schemeClr val="tx1"/>
                          </a:solidFill>
                          <a:effectLst/>
                          <a:latin typeface="ＭＳ 明朝"/>
                          <a:ea typeface="ＭＳ 明朝"/>
                        </a:rPr>
                        <a:t>指導完了者の受診行動適正化の確認</a:t>
                      </a:r>
                      <a:endParaRPr lang="en-US" altLang="ja-JP"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通知後の医療機関受診状況を確認します</a:t>
                      </a:r>
                      <a:r>
                        <a:rPr kumimoji="0" lang="ja-JP" altLang="en-US" sz="1000" kern="0" dirty="0">
                          <a:solidFill>
                            <a:prstClr val="black"/>
                          </a:solidFill>
                          <a:latin typeface="ＭＳ 明朝" panose="02020609040205080304" pitchFamily="17" charset="-128"/>
                          <a:ea typeface="ＭＳ 明朝" panose="02020609040205080304" pitchFamily="17" charset="-128"/>
                        </a:rPr>
                        <a:t>。</a:t>
                      </a:r>
                      <a:endParaRPr lang="en-US" altLang="zh-TW"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504000">
                <a:tc vMerge="1">
                  <a:txBody>
                    <a:bodyPr/>
                    <a:lstStyle/>
                    <a:p>
                      <a:pPr marL="0" indent="-71438" algn="ctr" fontAlgn="ctr">
                        <a:tabLst/>
                      </a:pP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中長期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l" fontAlgn="ctr">
                        <a:tabLst/>
                      </a:pPr>
                      <a:r>
                        <a:rPr lang="ja-JP" altLang="en-US" sz="1000" b="0" i="0" u="none" strike="noStrike" dirty="0">
                          <a:solidFill>
                            <a:schemeClr val="tx1"/>
                          </a:solidFill>
                          <a:effectLst/>
                          <a:latin typeface="ＭＳ 明朝"/>
                          <a:ea typeface="ＭＳ 明朝"/>
                        </a:rPr>
                        <a:t>重複･頻回受診者、重複服薬者 </a:t>
                      </a:r>
                      <a:r>
                        <a:rPr lang="en-US" altLang="ja-JP" sz="1000" b="0" i="0" u="none" strike="noStrike" dirty="0">
                          <a:solidFill>
                            <a:schemeClr val="tx1"/>
                          </a:solidFill>
                          <a:effectLst/>
                          <a:latin typeface="ＭＳ 明朝"/>
                          <a:ea typeface="ＭＳ 明朝"/>
                        </a:rPr>
                        <a:t>50% </a:t>
                      </a:r>
                      <a:r>
                        <a:rPr lang="ja-JP" altLang="en-US" sz="1000" b="0" i="0" u="none" strike="noStrike" dirty="0">
                          <a:solidFill>
                            <a:schemeClr val="tx1"/>
                          </a:solidFill>
                          <a:effectLst/>
                          <a:latin typeface="ＭＳ 明朝"/>
                          <a:ea typeface="ＭＳ 明朝"/>
                        </a:rPr>
                        <a:t>減少</a:t>
                      </a: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多受診対象者数の推移により確認します</a:t>
                      </a:r>
                      <a:r>
                        <a:rPr kumimoji="0" lang="ja-JP" altLang="en-US" sz="1000" kern="0" dirty="0">
                          <a:solidFill>
                            <a:prstClr val="black"/>
                          </a:solidFill>
                          <a:latin typeface="ＭＳ 明朝" panose="02020609040205080304" pitchFamily="17" charset="-128"/>
                          <a:ea typeface="ＭＳ 明朝" panose="02020609040205080304" pitchFamily="17" charset="-128"/>
                        </a:rPr>
                        <a:t>。</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spTree>
    <p:extLst>
      <p:ext uri="{BB962C8B-B14F-4D97-AF65-F5344CB8AC3E}">
        <p14:creationId xmlns:p14="http://schemas.microsoft.com/office/powerpoint/2010/main" val="29770695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63</a:t>
            </a:fld>
            <a:endParaRPr kumimoji="1" lang="ja-JP" altLang="en-US" dirty="0">
              <a:latin typeface="ＭＳ 明朝"/>
              <a:ea typeface="ＭＳ 明朝"/>
            </a:endParaRPr>
          </a:p>
        </p:txBody>
      </p:sp>
      <p:graphicFrame>
        <p:nvGraphicFramePr>
          <p:cNvPr id="55" name="表 54"/>
          <p:cNvGraphicFramePr>
            <a:graphicFrameLocks noGrp="1" noChangeAspect="1"/>
          </p:cNvGraphicFramePr>
          <p:nvPr>
            <p:extLst>
              <p:ext uri="{D42A27DB-BD31-4B8C-83A1-F6EECF244321}">
                <p14:modId xmlns:p14="http://schemas.microsoft.com/office/powerpoint/2010/main" val="206513356"/>
              </p:ext>
            </p:extLst>
          </p:nvPr>
        </p:nvGraphicFramePr>
        <p:xfrm>
          <a:off x="381000" y="951918"/>
          <a:ext cx="6096003" cy="7238340"/>
        </p:xfrm>
        <a:graphic>
          <a:graphicData uri="http://schemas.openxmlformats.org/drawingml/2006/table">
            <a:tbl>
              <a:tblPr firstRow="1" bandRow="1"/>
              <a:tblGrid>
                <a:gridCol w="725449">
                  <a:extLst>
                    <a:ext uri="{9D8B030D-6E8A-4147-A177-3AD203B41FA5}">
                      <a16:colId xmlns="" xmlns:a16="http://schemas.microsoft.com/office/drawing/2014/main" val="20000"/>
                    </a:ext>
                  </a:extLst>
                </a:gridCol>
                <a:gridCol w="725449">
                  <a:extLst>
                    <a:ext uri="{9D8B030D-6E8A-4147-A177-3AD203B41FA5}">
                      <a16:colId xmlns="" xmlns:a16="http://schemas.microsoft.com/office/drawing/2014/main" val="20001"/>
                    </a:ext>
                  </a:extLst>
                </a:gridCol>
                <a:gridCol w="725449">
                  <a:extLst>
                    <a:ext uri="{9D8B030D-6E8A-4147-A177-3AD203B41FA5}">
                      <a16:colId xmlns="" xmlns:a16="http://schemas.microsoft.com/office/drawing/2014/main" val="20002"/>
                    </a:ext>
                  </a:extLst>
                </a:gridCol>
                <a:gridCol w="326638">
                  <a:extLst>
                    <a:ext uri="{9D8B030D-6E8A-4147-A177-3AD203B41FA5}">
                      <a16:colId xmlns="" xmlns:a16="http://schemas.microsoft.com/office/drawing/2014/main" val="20003"/>
                    </a:ext>
                  </a:extLst>
                </a:gridCol>
                <a:gridCol w="326638">
                  <a:extLst>
                    <a:ext uri="{9D8B030D-6E8A-4147-A177-3AD203B41FA5}">
                      <a16:colId xmlns="" xmlns:a16="http://schemas.microsoft.com/office/drawing/2014/main" val="20004"/>
                    </a:ext>
                  </a:extLst>
                </a:gridCol>
                <a:gridCol w="326638">
                  <a:extLst>
                    <a:ext uri="{9D8B030D-6E8A-4147-A177-3AD203B41FA5}">
                      <a16:colId xmlns="" xmlns:a16="http://schemas.microsoft.com/office/drawing/2014/main" val="20005"/>
                    </a:ext>
                  </a:extLst>
                </a:gridCol>
                <a:gridCol w="326638">
                  <a:extLst>
                    <a:ext uri="{9D8B030D-6E8A-4147-A177-3AD203B41FA5}">
                      <a16:colId xmlns="" xmlns:a16="http://schemas.microsoft.com/office/drawing/2014/main" val="20006"/>
                    </a:ext>
                  </a:extLst>
                </a:gridCol>
                <a:gridCol w="326638">
                  <a:extLst>
                    <a:ext uri="{9D8B030D-6E8A-4147-A177-3AD203B41FA5}">
                      <a16:colId xmlns="" xmlns:a16="http://schemas.microsoft.com/office/drawing/2014/main" val="20007"/>
                    </a:ext>
                  </a:extLst>
                </a:gridCol>
                <a:gridCol w="326638">
                  <a:extLst>
                    <a:ext uri="{9D8B030D-6E8A-4147-A177-3AD203B41FA5}">
                      <a16:colId xmlns="" xmlns:a16="http://schemas.microsoft.com/office/drawing/2014/main" val="20008"/>
                    </a:ext>
                  </a:extLst>
                </a:gridCol>
                <a:gridCol w="326638">
                  <a:extLst>
                    <a:ext uri="{9D8B030D-6E8A-4147-A177-3AD203B41FA5}">
                      <a16:colId xmlns="" xmlns:a16="http://schemas.microsoft.com/office/drawing/2014/main" val="20009"/>
                    </a:ext>
                  </a:extLst>
                </a:gridCol>
                <a:gridCol w="326638">
                  <a:extLst>
                    <a:ext uri="{9D8B030D-6E8A-4147-A177-3AD203B41FA5}">
                      <a16:colId xmlns="" xmlns:a16="http://schemas.microsoft.com/office/drawing/2014/main" val="20010"/>
                    </a:ext>
                  </a:extLst>
                </a:gridCol>
                <a:gridCol w="326638">
                  <a:extLst>
                    <a:ext uri="{9D8B030D-6E8A-4147-A177-3AD203B41FA5}">
                      <a16:colId xmlns="" xmlns:a16="http://schemas.microsoft.com/office/drawing/2014/main" val="20011"/>
                    </a:ext>
                  </a:extLst>
                </a:gridCol>
                <a:gridCol w="326638">
                  <a:extLst>
                    <a:ext uri="{9D8B030D-6E8A-4147-A177-3AD203B41FA5}">
                      <a16:colId xmlns="" xmlns:a16="http://schemas.microsoft.com/office/drawing/2014/main" val="20012"/>
                    </a:ext>
                  </a:extLst>
                </a:gridCol>
                <a:gridCol w="326638">
                  <a:extLst>
                    <a:ext uri="{9D8B030D-6E8A-4147-A177-3AD203B41FA5}">
                      <a16:colId xmlns="" xmlns:a16="http://schemas.microsoft.com/office/drawing/2014/main" val="20013"/>
                    </a:ext>
                  </a:extLst>
                </a:gridCol>
                <a:gridCol w="326638">
                  <a:extLst>
                    <a:ext uri="{9D8B030D-6E8A-4147-A177-3AD203B41FA5}">
                      <a16:colId xmlns="" xmlns:a16="http://schemas.microsoft.com/office/drawing/2014/main" val="20014"/>
                    </a:ext>
                  </a:extLst>
                </a:gridCol>
              </a:tblGrid>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30</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13"/>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4"/>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5"/>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6"/>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7"/>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2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2"/>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3"/>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4"/>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3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6"/>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7"/>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40"/>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 xmlns:a16="http://schemas.microsoft.com/office/drawing/2014/main" val="10041"/>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0"/>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3"/>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4"/>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6"/>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7"/>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9"/>
                  </a:ext>
                </a:extLst>
              </a:tr>
              <a:tr h="159508">
                <a:tc vMerge="1">
                  <a:txBody>
                    <a:bodyPr/>
                    <a:lstStyle/>
                    <a:p>
                      <a:endParaRPr kumimoji="1" lang="ja-JP" altLang="en-US" sz="200" dirty="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0"/>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A(</a:t>
                      </a:r>
                      <a:r>
                        <a:rPr kumimoji="1" lang="ja-JP" altLang="en-US" sz="600" b="0">
                          <a:solidFill>
                            <a:schemeClr val="tx1"/>
                          </a:solidFill>
                          <a:latin typeface="ＭＳ 明朝"/>
                          <a:ea typeface="ＭＳ 明朝"/>
                        </a:rPr>
                        <a:t>改善</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4"/>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P(</a:t>
                      </a:r>
                      <a:r>
                        <a:rPr kumimoji="1" lang="ja-JP" altLang="en-US" sz="600" b="0">
                          <a:solidFill>
                            <a:schemeClr val="tx1"/>
                          </a:solidFill>
                          <a:latin typeface="ＭＳ 明朝"/>
                          <a:ea typeface="ＭＳ 明朝"/>
                        </a:rPr>
                        <a:t>計画</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5"/>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16"/>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7"/>
                  </a:ext>
                </a:extLst>
              </a:tr>
              <a:tr h="159508">
                <a:tc vMerge="1">
                  <a:txBody>
                    <a:bodyPr/>
                    <a:lstStyle/>
                    <a:p>
                      <a:endParaRPr kumimoji="1" lang="ja-JP" altLang="en-US" sz="200" dirty="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2"/>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36</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23"/>
                  </a:ext>
                </a:extLst>
              </a:tr>
            </a:tbl>
          </a:graphicData>
        </a:graphic>
      </p:graphicFrame>
      <p:sp>
        <p:nvSpPr>
          <p:cNvPr id="56" name="左右矢印 55"/>
          <p:cNvSpPr/>
          <p:nvPr/>
        </p:nvSpPr>
        <p:spPr>
          <a:xfrm>
            <a:off x="2897059" y="1120999"/>
            <a:ext cx="630000" cy="130895"/>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57" name="左右矢印 56"/>
          <p:cNvSpPr/>
          <p:nvPr/>
        </p:nvSpPr>
        <p:spPr>
          <a:xfrm>
            <a:off x="3539759" y="1278655"/>
            <a:ext cx="1296000" cy="130895"/>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58" name="左右矢印 57"/>
          <p:cNvSpPr/>
          <p:nvPr/>
        </p:nvSpPr>
        <p:spPr>
          <a:xfrm>
            <a:off x="6151102" y="1605129"/>
            <a:ext cx="323154"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59" name="左右矢印 58"/>
          <p:cNvSpPr/>
          <p:nvPr/>
        </p:nvSpPr>
        <p:spPr>
          <a:xfrm>
            <a:off x="6151102" y="1759903"/>
            <a:ext cx="323154"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60" name="左右矢印 59"/>
          <p:cNvSpPr/>
          <p:nvPr/>
        </p:nvSpPr>
        <p:spPr>
          <a:xfrm>
            <a:off x="6151102" y="1959001"/>
            <a:ext cx="323154" cy="130895"/>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grpSp>
        <p:nvGrpSpPr>
          <p:cNvPr id="61" name="グループ化 60"/>
          <p:cNvGrpSpPr>
            <a:grpSpLocks noChangeAspect="1"/>
          </p:cNvGrpSpPr>
          <p:nvPr/>
        </p:nvGrpSpPr>
        <p:grpSpPr>
          <a:xfrm>
            <a:off x="381000" y="8293787"/>
            <a:ext cx="6096000" cy="454677"/>
            <a:chOff x="657225" y="6148807"/>
            <a:chExt cx="4274660" cy="420390"/>
          </a:xfrm>
        </p:grpSpPr>
        <p:sp>
          <p:nvSpPr>
            <p:cNvPr id="62" name="正方形/長方形 61"/>
            <p:cNvSpPr/>
            <p:nvPr/>
          </p:nvSpPr>
          <p:spPr>
            <a:xfrm>
              <a:off x="3562334" y="6359002"/>
              <a:ext cx="539527" cy="180020"/>
            </a:xfrm>
            <a:prstGeom prst="rect">
              <a:avLst/>
            </a:prstGeom>
            <a:solidFill>
              <a:srgbClr val="FFFF9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3" name="正方形/長方形 62"/>
            <p:cNvSpPr/>
            <p:nvPr/>
          </p:nvSpPr>
          <p:spPr>
            <a:xfrm>
              <a:off x="2112204" y="6359002"/>
              <a:ext cx="539527" cy="180020"/>
            </a:xfrm>
            <a:prstGeom prst="rect">
              <a:avLst/>
            </a:prstGeom>
            <a:solidFill>
              <a:srgbClr val="FF66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4" name="正方形/長方形 63"/>
            <p:cNvSpPr/>
            <p:nvPr/>
          </p:nvSpPr>
          <p:spPr>
            <a:xfrm>
              <a:off x="657225" y="6359002"/>
              <a:ext cx="539527" cy="167544"/>
            </a:xfrm>
            <a:prstGeom prst="rect">
              <a:avLst/>
            </a:prstGeom>
            <a:solidFill>
              <a:srgbClr val="7030A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5" name="正方形/長方形 64"/>
            <p:cNvSpPr/>
            <p:nvPr/>
          </p:nvSpPr>
          <p:spPr>
            <a:xfrm>
              <a:off x="657225" y="6148807"/>
              <a:ext cx="539527" cy="180020"/>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6" name="正方形/長方形 65"/>
            <p:cNvSpPr/>
            <p:nvPr/>
          </p:nvSpPr>
          <p:spPr>
            <a:xfrm>
              <a:off x="2112205" y="6148807"/>
              <a:ext cx="539527" cy="180020"/>
            </a:xfrm>
            <a:prstGeom prst="rect">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7" name="正方形/長方形 66"/>
            <p:cNvSpPr/>
            <p:nvPr/>
          </p:nvSpPr>
          <p:spPr>
            <a:xfrm>
              <a:off x="3562334" y="6148807"/>
              <a:ext cx="539527" cy="180020"/>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8" name="テキスト ボックス 67"/>
            <p:cNvSpPr txBox="1"/>
            <p:nvPr/>
          </p:nvSpPr>
          <p:spPr>
            <a:xfrm>
              <a:off x="1274199"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30</a:t>
              </a:r>
              <a:r>
                <a:rPr lang="ja-JP" altLang="en-US" sz="800" dirty="0">
                  <a:solidFill>
                    <a:prstClr val="black"/>
                  </a:solidFill>
                  <a:latin typeface="ＭＳ 明朝" panose="02020609040205080304" pitchFamily="17" charset="-128"/>
                  <a:ea typeface="ＭＳ 明朝" panose="02020609040205080304" pitchFamily="17" charset="-128"/>
                </a:rPr>
                <a:t>年度事業</a:t>
              </a:r>
              <a:r>
                <a:rPr lang="en-US" altLang="ja-JP" sz="800" dirty="0">
                  <a:solidFill>
                    <a:prstClr val="black"/>
                  </a:solidFill>
                  <a:latin typeface="ＭＳ 明朝" panose="02020609040205080304" pitchFamily="17" charset="-128"/>
                  <a:ea typeface="ＭＳ 明朝" panose="02020609040205080304" pitchFamily="17" charset="-128"/>
                </a:rPr>
                <a:t>	</a:t>
              </a:r>
            </a:p>
          </p:txBody>
        </p:sp>
        <p:sp>
          <p:nvSpPr>
            <p:cNvPr id="109" name="テキスト ボックス 108"/>
            <p:cNvSpPr txBox="1"/>
            <p:nvPr/>
          </p:nvSpPr>
          <p:spPr>
            <a:xfrm>
              <a:off x="1274199"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33</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0" name="テキスト ボックス 109"/>
            <p:cNvSpPr txBox="1"/>
            <p:nvPr/>
          </p:nvSpPr>
          <p:spPr>
            <a:xfrm>
              <a:off x="2718203"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31</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1" name="テキスト ボックス 110"/>
            <p:cNvSpPr txBox="1"/>
            <p:nvPr/>
          </p:nvSpPr>
          <p:spPr>
            <a:xfrm>
              <a:off x="2718203"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34</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2" name="テキスト ボックス 111"/>
            <p:cNvSpPr txBox="1"/>
            <p:nvPr/>
          </p:nvSpPr>
          <p:spPr>
            <a:xfrm>
              <a:off x="4185084"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32</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3" name="テキスト ボックス 112"/>
            <p:cNvSpPr txBox="1"/>
            <p:nvPr/>
          </p:nvSpPr>
          <p:spPr>
            <a:xfrm>
              <a:off x="4185084"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35</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grpSp>
      <p:sp>
        <p:nvSpPr>
          <p:cNvPr id="114" name="テキスト ボックス 113"/>
          <p:cNvSpPr txBox="1">
            <a:spLocks noChangeAspect="1"/>
          </p:cNvSpPr>
          <p:nvPr/>
        </p:nvSpPr>
        <p:spPr>
          <a:xfrm>
            <a:off x="369000" y="190500"/>
            <a:ext cx="6120000" cy="504056"/>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実施スケジュール</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平成</a:t>
            </a:r>
            <a:r>
              <a:rPr kumimoji="0" lang="en-US" altLang="ja-JP" sz="1200" kern="0" dirty="0">
                <a:solidFill>
                  <a:prstClr val="black"/>
                </a:solidFill>
                <a:latin typeface="ＭＳ 明朝" panose="02020609040205080304" pitchFamily="17" charset="-128"/>
                <a:ea typeface="ＭＳ 明朝" panose="02020609040205080304" pitchFamily="17" charset="-128"/>
              </a:rPr>
              <a:t>30</a:t>
            </a:r>
            <a:r>
              <a:rPr kumimoji="0" lang="ja-JP" altLang="en-US" sz="1200" kern="0" dirty="0">
                <a:solidFill>
                  <a:prstClr val="black"/>
                </a:solidFill>
                <a:latin typeface="ＭＳ 明朝" panose="02020609040205080304" pitchFamily="17" charset="-128"/>
                <a:ea typeface="ＭＳ 明朝" panose="02020609040205080304" pitchFamily="17" charset="-128"/>
              </a:rPr>
              <a:t>年度～平成</a:t>
            </a:r>
            <a:r>
              <a:rPr kumimoji="0" lang="en-US" altLang="ja-JP" sz="1200" kern="0" dirty="0">
                <a:solidFill>
                  <a:prstClr val="black"/>
                </a:solidFill>
                <a:latin typeface="ＭＳ 明朝" panose="02020609040205080304" pitchFamily="17" charset="-128"/>
                <a:ea typeface="ＭＳ 明朝" panose="02020609040205080304" pitchFamily="17" charset="-128"/>
              </a:rPr>
              <a:t>35</a:t>
            </a:r>
            <a:r>
              <a:rPr kumimoji="0" lang="ja-JP" altLang="en-US" sz="1200" kern="0" dirty="0">
                <a:solidFill>
                  <a:prstClr val="black"/>
                </a:solidFill>
                <a:latin typeface="ＭＳ 明朝" panose="02020609040205080304" pitchFamily="17" charset="-128"/>
                <a:ea typeface="ＭＳ 明朝" panose="02020609040205080304" pitchFamily="17" charset="-128"/>
              </a:rPr>
              <a:t>年度に実施することとする。</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
        <p:nvSpPr>
          <p:cNvPr id="116" name="左右矢印 115"/>
          <p:cNvSpPr/>
          <p:nvPr/>
        </p:nvSpPr>
        <p:spPr>
          <a:xfrm>
            <a:off x="3868439" y="1445143"/>
            <a:ext cx="1296000"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7" name="左右矢印 116"/>
          <p:cNvSpPr/>
          <p:nvPr/>
        </p:nvSpPr>
        <p:spPr>
          <a:xfrm>
            <a:off x="2897059" y="2333260"/>
            <a:ext cx="630000" cy="130895"/>
          </a:xfrm>
          <a:prstGeom prst="leftRightArrow">
            <a:avLst/>
          </a:prstGeom>
          <a:solidFill>
            <a:schemeClr val="accent5">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18" name="左右矢印 117"/>
          <p:cNvSpPr/>
          <p:nvPr/>
        </p:nvSpPr>
        <p:spPr>
          <a:xfrm>
            <a:off x="3539759" y="2490916"/>
            <a:ext cx="1296000" cy="130895"/>
          </a:xfrm>
          <a:prstGeom prst="leftRightArrow">
            <a:avLst/>
          </a:prstGeom>
          <a:solidFill>
            <a:schemeClr val="accent5">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19" name="左右矢印 118"/>
          <p:cNvSpPr/>
          <p:nvPr/>
        </p:nvSpPr>
        <p:spPr>
          <a:xfrm>
            <a:off x="6151102" y="2817390"/>
            <a:ext cx="323154" cy="130895"/>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0" name="左右矢印 119"/>
          <p:cNvSpPr/>
          <p:nvPr/>
        </p:nvSpPr>
        <p:spPr>
          <a:xfrm>
            <a:off x="6151102" y="2972164"/>
            <a:ext cx="323154" cy="130895"/>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1" name="左右矢印 120"/>
          <p:cNvSpPr/>
          <p:nvPr/>
        </p:nvSpPr>
        <p:spPr>
          <a:xfrm>
            <a:off x="6151102" y="3171262"/>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2" name="左右矢印 121"/>
          <p:cNvSpPr/>
          <p:nvPr/>
        </p:nvSpPr>
        <p:spPr>
          <a:xfrm>
            <a:off x="3868439" y="2657404"/>
            <a:ext cx="1296000" cy="130895"/>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3" name="左右矢印 122"/>
          <p:cNvSpPr/>
          <p:nvPr/>
        </p:nvSpPr>
        <p:spPr>
          <a:xfrm>
            <a:off x="2897059" y="3538993"/>
            <a:ext cx="630000" cy="130895"/>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24" name="左右矢印 123"/>
          <p:cNvSpPr/>
          <p:nvPr/>
        </p:nvSpPr>
        <p:spPr>
          <a:xfrm>
            <a:off x="3539759" y="3696649"/>
            <a:ext cx="1296000" cy="130895"/>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25" name="左右矢印 124"/>
          <p:cNvSpPr/>
          <p:nvPr/>
        </p:nvSpPr>
        <p:spPr>
          <a:xfrm>
            <a:off x="6151102" y="4023123"/>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6" name="左右矢印 125"/>
          <p:cNvSpPr/>
          <p:nvPr/>
        </p:nvSpPr>
        <p:spPr>
          <a:xfrm>
            <a:off x="6151102" y="4177897"/>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7" name="左右矢印 126"/>
          <p:cNvSpPr/>
          <p:nvPr/>
        </p:nvSpPr>
        <p:spPr>
          <a:xfrm>
            <a:off x="6151102" y="4376995"/>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8" name="左右矢印 127"/>
          <p:cNvSpPr/>
          <p:nvPr/>
        </p:nvSpPr>
        <p:spPr>
          <a:xfrm>
            <a:off x="3868439" y="3863137"/>
            <a:ext cx="1296000"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9" name="左右矢印 128"/>
          <p:cNvSpPr/>
          <p:nvPr/>
        </p:nvSpPr>
        <p:spPr>
          <a:xfrm>
            <a:off x="2897059" y="4742865"/>
            <a:ext cx="630000" cy="130895"/>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30" name="左右矢印 129"/>
          <p:cNvSpPr/>
          <p:nvPr/>
        </p:nvSpPr>
        <p:spPr>
          <a:xfrm>
            <a:off x="3539759" y="4900521"/>
            <a:ext cx="1296000" cy="130895"/>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31" name="左右矢印 130"/>
          <p:cNvSpPr/>
          <p:nvPr/>
        </p:nvSpPr>
        <p:spPr>
          <a:xfrm>
            <a:off x="6151102" y="5222232"/>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2" name="左右矢印 131"/>
          <p:cNvSpPr/>
          <p:nvPr/>
        </p:nvSpPr>
        <p:spPr>
          <a:xfrm>
            <a:off x="6151102" y="5381769"/>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3" name="左右矢印 132"/>
          <p:cNvSpPr/>
          <p:nvPr/>
        </p:nvSpPr>
        <p:spPr>
          <a:xfrm>
            <a:off x="6151102" y="5580867"/>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4" name="左右矢印 133"/>
          <p:cNvSpPr/>
          <p:nvPr/>
        </p:nvSpPr>
        <p:spPr>
          <a:xfrm>
            <a:off x="3868439" y="5067009"/>
            <a:ext cx="1296000"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5" name="左右矢印 134"/>
          <p:cNvSpPr/>
          <p:nvPr/>
        </p:nvSpPr>
        <p:spPr>
          <a:xfrm>
            <a:off x="2897059" y="5953275"/>
            <a:ext cx="630000" cy="130895"/>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36" name="左右矢印 135"/>
          <p:cNvSpPr/>
          <p:nvPr/>
        </p:nvSpPr>
        <p:spPr>
          <a:xfrm>
            <a:off x="3539759" y="6110931"/>
            <a:ext cx="1296000" cy="130895"/>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37" name="左右矢印 136"/>
          <p:cNvSpPr/>
          <p:nvPr/>
        </p:nvSpPr>
        <p:spPr>
          <a:xfrm>
            <a:off x="6151102" y="6427879"/>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8" name="左右矢印 137"/>
          <p:cNvSpPr/>
          <p:nvPr/>
        </p:nvSpPr>
        <p:spPr>
          <a:xfrm>
            <a:off x="6151102" y="6592179"/>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9" name="左右矢印 138"/>
          <p:cNvSpPr/>
          <p:nvPr/>
        </p:nvSpPr>
        <p:spPr>
          <a:xfrm>
            <a:off x="6151102" y="6791277"/>
            <a:ext cx="323154"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0" name="左右矢印 139"/>
          <p:cNvSpPr/>
          <p:nvPr/>
        </p:nvSpPr>
        <p:spPr>
          <a:xfrm>
            <a:off x="3868439" y="6277419"/>
            <a:ext cx="1296000"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1" name="左右矢印 140"/>
          <p:cNvSpPr/>
          <p:nvPr/>
        </p:nvSpPr>
        <p:spPr>
          <a:xfrm>
            <a:off x="2897059" y="7157796"/>
            <a:ext cx="630000" cy="130895"/>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42" name="左右矢印 141"/>
          <p:cNvSpPr/>
          <p:nvPr/>
        </p:nvSpPr>
        <p:spPr>
          <a:xfrm>
            <a:off x="3539759" y="7315452"/>
            <a:ext cx="1296000" cy="130895"/>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43" name="左右矢印 142"/>
          <p:cNvSpPr/>
          <p:nvPr/>
        </p:nvSpPr>
        <p:spPr>
          <a:xfrm>
            <a:off x="6151102" y="7637163"/>
            <a:ext cx="323154"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4" name="左右矢印 143"/>
          <p:cNvSpPr/>
          <p:nvPr/>
        </p:nvSpPr>
        <p:spPr>
          <a:xfrm>
            <a:off x="6151102" y="7796700"/>
            <a:ext cx="323154"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5" name="左右矢印 144"/>
          <p:cNvSpPr/>
          <p:nvPr/>
        </p:nvSpPr>
        <p:spPr>
          <a:xfrm>
            <a:off x="6151102" y="7995798"/>
            <a:ext cx="323154" cy="130895"/>
          </a:xfrm>
          <a:prstGeom prst="leftRightArrow">
            <a:avLst/>
          </a:prstGeom>
          <a:no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6" name="左右矢印 145"/>
          <p:cNvSpPr/>
          <p:nvPr/>
        </p:nvSpPr>
        <p:spPr>
          <a:xfrm>
            <a:off x="3868439" y="7481940"/>
            <a:ext cx="1296000"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282906200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64</a:t>
            </a:fld>
            <a:endParaRPr kumimoji="1" lang="ja-JP" altLang="en-US" dirty="0">
              <a:latin typeface="ＭＳ 明朝"/>
              <a:ea typeface="ＭＳ 明朝"/>
            </a:endParaRPr>
          </a:p>
        </p:txBody>
      </p:sp>
      <p:sp>
        <p:nvSpPr>
          <p:cNvPr id="38" name="テキスト ボックス 37"/>
          <p:cNvSpPr txBox="1">
            <a:spLocks noChangeAspect="1"/>
          </p:cNvSpPr>
          <p:nvPr/>
        </p:nvSpPr>
        <p:spPr>
          <a:xfrm>
            <a:off x="369000" y="127000"/>
            <a:ext cx="6120000" cy="1837483"/>
          </a:xfrm>
          <a:prstGeom prst="rect">
            <a:avLst/>
          </a:prstGeom>
          <a:noFill/>
          <a:ln>
            <a:noFill/>
          </a:ln>
        </p:spPr>
        <p:txBody>
          <a:bodyPr wrap="square" lIns="0" rIns="0" rtlCol="0">
            <a:noAutofit/>
          </a:bodyPr>
          <a:lstStyle/>
          <a:p>
            <a:pPr>
              <a:lnSpc>
                <a:spcPct val="125000"/>
              </a:lnSpc>
              <a:defRPr/>
            </a:pPr>
            <a:r>
              <a:rPr kumimoji="0" lang="en-US" altLang="ja-JP" sz="1400" kern="0" dirty="0">
                <a:solidFill>
                  <a:prstClr val="black"/>
                </a:solidFill>
                <a:latin typeface="ＭＳ 明朝" panose="02020609040205080304" pitchFamily="17" charset="-128"/>
                <a:ea typeface="ＭＳ 明朝" panose="02020609040205080304" pitchFamily="17" charset="-128"/>
              </a:rPr>
              <a:t>(6)</a:t>
            </a:r>
            <a:r>
              <a:rPr lang="ja-JP" altLang="en-US" sz="1400" dirty="0">
                <a:solidFill>
                  <a:prstClr val="black"/>
                </a:solidFill>
                <a:latin typeface="ＭＳ 明朝" panose="02020609040205080304" pitchFamily="17" charset="-128"/>
                <a:ea typeface="ＭＳ 明朝" panose="02020609040205080304" pitchFamily="17" charset="-128"/>
              </a:rPr>
              <a:t>ジェネリック医薬品差額通知事業</a:t>
            </a:r>
            <a:endParaRPr kumimoji="0" lang="en-US" altLang="ja-JP" sz="14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latin typeface="ＭＳ 明朝" panose="02020609040205080304" pitchFamily="17" charset="-128"/>
                <a:ea typeface="ＭＳ 明朝" panose="02020609040205080304" pitchFamily="17" charset="-128"/>
              </a:rPr>
              <a:t>事業目的</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a:t>
            </a:r>
            <a:r>
              <a:rPr lang="ja-JP" altLang="en-US" sz="1200" dirty="0">
                <a:solidFill>
                  <a:srgbClr val="000000"/>
                </a:solidFill>
                <a:latin typeface="ＭＳ 明朝" panose="02020609040205080304" pitchFamily="17" charset="-128"/>
                <a:ea typeface="ＭＳ 明朝" panose="02020609040205080304" pitchFamily="17" charset="-128"/>
              </a:rPr>
              <a:t>ジェネリック医薬品の普及率向上</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実施概要</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a:t>
            </a:r>
            <a:r>
              <a:rPr lang="ja-JP" altLang="en-US" sz="1200" dirty="0">
                <a:solidFill>
                  <a:prstClr val="black"/>
                </a:solidFill>
                <a:latin typeface="ＭＳ 明朝" panose="02020609040205080304" pitchFamily="17" charset="-128"/>
                <a:ea typeface="ＭＳ 明朝" panose="02020609040205080304" pitchFamily="17" charset="-128"/>
              </a:rPr>
              <a:t>レセプトデータから、ジェネリック医薬品の使用率が低く、ジェネリック医薬品への切り替えによる薬剤費軽減額が一定以上の対象者を特定する。通知書を対象者に送付することで、ジェネリック医薬品への切り替えを促します。</a:t>
            </a:r>
            <a:endParaRPr lang="en-US" altLang="ja-JP" sz="1200" dirty="0">
              <a:solidFill>
                <a:prstClr val="black"/>
              </a:solidFill>
              <a:latin typeface="ＭＳ 明朝" panose="02020609040205080304" pitchFamily="17" charset="-128"/>
              <a:ea typeface="ＭＳ 明朝" panose="02020609040205080304" pitchFamily="17" charset="-128"/>
            </a:endParaRPr>
          </a:p>
          <a:p>
            <a:pPr marL="85725">
              <a:lnSpc>
                <a:spcPct val="125000"/>
              </a:lnSpc>
              <a:defRPr/>
            </a:pPr>
            <a:endParaRPr lang="en-US" altLang="ja-JP" sz="1200" dirty="0">
              <a:solidFill>
                <a:prstClr val="black"/>
              </a:solidFill>
              <a:latin typeface="ＭＳ 明朝" panose="02020609040205080304" pitchFamily="17" charset="-128"/>
              <a:ea typeface="ＭＳ 明朝" panose="02020609040205080304" pitchFamily="17" charset="-128"/>
            </a:endParaRPr>
          </a:p>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実施内容</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p:txBody>
      </p:sp>
      <p:grpSp>
        <p:nvGrpSpPr>
          <p:cNvPr id="40" name="グループ化 39"/>
          <p:cNvGrpSpPr>
            <a:grpSpLocks noChangeAspect="1"/>
          </p:cNvGrpSpPr>
          <p:nvPr/>
        </p:nvGrpSpPr>
        <p:grpSpPr>
          <a:xfrm>
            <a:off x="380999" y="2610861"/>
            <a:ext cx="6096000" cy="1903141"/>
            <a:chOff x="584202" y="3374048"/>
            <a:chExt cx="5797549" cy="1960796"/>
          </a:xfrm>
        </p:grpSpPr>
        <p:sp>
          <p:nvSpPr>
            <p:cNvPr id="41" name="正方形/長方形 40"/>
            <p:cNvSpPr/>
            <p:nvPr/>
          </p:nvSpPr>
          <p:spPr>
            <a:xfrm>
              <a:off x="858869" y="3949982"/>
              <a:ext cx="1296000"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①レセプトデータから対象者を特定</a:t>
              </a:r>
            </a:p>
          </p:txBody>
        </p:sp>
        <p:sp>
          <p:nvSpPr>
            <p:cNvPr id="42" name="正方形/長方形 41"/>
            <p:cNvSpPr/>
            <p:nvPr/>
          </p:nvSpPr>
          <p:spPr>
            <a:xfrm>
              <a:off x="4797297" y="3949982"/>
              <a:ext cx="1296000"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③対象者のジェネリック医薬品普及率の確認</a:t>
              </a:r>
            </a:p>
          </p:txBody>
        </p:sp>
        <p:sp>
          <p:nvSpPr>
            <p:cNvPr id="43" name="右矢印 42"/>
            <p:cNvSpPr/>
            <p:nvPr/>
          </p:nvSpPr>
          <p:spPr>
            <a:xfrm>
              <a:off x="2384885" y="4263034"/>
              <a:ext cx="288032" cy="360000"/>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44" name="正方形/長方形 43"/>
            <p:cNvSpPr/>
            <p:nvPr/>
          </p:nvSpPr>
          <p:spPr>
            <a:xfrm>
              <a:off x="2853081" y="3949982"/>
              <a:ext cx="1296000" cy="104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900" dirty="0">
                  <a:solidFill>
                    <a:schemeClr val="tx1"/>
                  </a:solidFill>
                  <a:latin typeface="ＭＳ 明朝" panose="02020609040205080304" pitchFamily="17" charset="-128"/>
                  <a:ea typeface="ＭＳ 明朝" panose="02020609040205080304" pitchFamily="17" charset="-128"/>
                </a:rPr>
                <a:t>②通知書の</a:t>
              </a:r>
              <a:endParaRPr lang="en-US" altLang="ja-JP" sz="900" dirty="0">
                <a:solidFill>
                  <a:schemeClr val="tx1"/>
                </a:solidFill>
                <a:latin typeface="ＭＳ 明朝" panose="02020609040205080304" pitchFamily="17" charset="-128"/>
                <a:ea typeface="ＭＳ 明朝" panose="02020609040205080304" pitchFamily="17" charset="-128"/>
              </a:endParaRPr>
            </a:p>
            <a:p>
              <a:pPr algn="ctr"/>
              <a:r>
                <a:rPr lang="ja-JP" altLang="en-US" sz="900" dirty="0">
                  <a:solidFill>
                    <a:schemeClr val="tx1"/>
                  </a:solidFill>
                  <a:latin typeface="ＭＳ 明朝" panose="02020609040205080304" pitchFamily="17" charset="-128"/>
                  <a:ea typeface="ＭＳ 明朝" panose="02020609040205080304" pitchFamily="17" charset="-128"/>
                </a:rPr>
                <a:t>作成及び送付</a:t>
              </a:r>
            </a:p>
          </p:txBody>
        </p:sp>
        <p:sp>
          <p:nvSpPr>
            <p:cNvPr id="45" name="右矢印 44"/>
            <p:cNvSpPr/>
            <p:nvPr/>
          </p:nvSpPr>
          <p:spPr>
            <a:xfrm>
              <a:off x="4365105" y="4263034"/>
              <a:ext cx="288032" cy="360000"/>
            </a:xfrm>
            <a:prstGeom prst="rightArrow">
              <a:avLst/>
            </a:prstGeom>
            <a:solidFill>
              <a:schemeClr val="bg1">
                <a:lumMod val="75000"/>
              </a:schemeClr>
            </a:solidFill>
            <a:ln>
              <a:solidFill>
                <a:schemeClr val="bg1">
                  <a:lumMod val="7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46" name="正方形/長方形 45"/>
            <p:cNvSpPr/>
            <p:nvPr/>
          </p:nvSpPr>
          <p:spPr>
            <a:xfrm>
              <a:off x="584202" y="3582116"/>
              <a:ext cx="5797549" cy="17527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lang="ja-JP" altLang="en-US" sz="900" dirty="0">
                <a:solidFill>
                  <a:schemeClr val="tx1"/>
                </a:solidFill>
                <a:latin typeface="ＭＳ 明朝" panose="02020609040205080304" pitchFamily="17" charset="-128"/>
                <a:ea typeface="ＭＳ 明朝" panose="02020609040205080304" pitchFamily="17" charset="-128"/>
              </a:endParaRPr>
            </a:p>
          </p:txBody>
        </p:sp>
        <p:sp>
          <p:nvSpPr>
            <p:cNvPr id="47" name="テキスト プレースホルダー 5"/>
            <p:cNvSpPr txBox="1">
              <a:spLocks/>
            </p:cNvSpPr>
            <p:nvPr/>
          </p:nvSpPr>
          <p:spPr>
            <a:xfrm>
              <a:off x="750857" y="3374048"/>
              <a:ext cx="2102224" cy="432643"/>
            </a:xfrm>
            <a:prstGeom prst="rect">
              <a:avLst/>
            </a:prstGeom>
            <a:solidFill>
              <a:schemeClr val="bg1"/>
            </a:solidFill>
            <a:ln>
              <a:solidFill>
                <a:schemeClr val="tx1"/>
              </a:solidFill>
            </a:ln>
          </p:spPr>
          <p:txBody>
            <a:bodyPr anchor="ctr"/>
            <a:lstStyle>
              <a:lvl1pPr marL="342900" indent="-34290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1pPr>
              <a:lvl2pPr marL="742950" indent="-285750" algn="l" defTabSz="914400" rtl="0" eaLnBrk="1" latinLnBrk="0" hangingPunct="1">
                <a:spcBef>
                  <a:spcPct val="20000"/>
                </a:spcBef>
                <a:buFont typeface="Arial" pitchFamily="34" charset="0"/>
                <a:buChar char="–"/>
                <a:defRPr kumimoji="1" sz="1800" kern="1200">
                  <a:solidFill>
                    <a:schemeClr val="tx1"/>
                  </a:solidFill>
                  <a:latin typeface="HGP創英角ｺﾞｼｯｸUB" panose="020B0900000000000000" pitchFamily="50" charset="-128"/>
                  <a:ea typeface="HGP創英角ｺﾞｼｯｸUB" panose="020B0900000000000000" pitchFamily="50" charset="-128"/>
                  <a:cs typeface="+mn-cs"/>
                </a:defRPr>
              </a:lvl2pPr>
              <a:lvl3pPr marL="1143000" indent="-228600" algn="l" defTabSz="914400" rtl="0" eaLnBrk="1" latinLnBrk="0" hangingPunct="1">
                <a:spcBef>
                  <a:spcPct val="20000"/>
                </a:spcBef>
                <a:buFont typeface="Arial" pitchFamily="34" charset="0"/>
                <a:buChar char="•"/>
                <a:defRPr kumimoji="1" sz="1600" kern="1200">
                  <a:solidFill>
                    <a:schemeClr val="tx1"/>
                  </a:solidFill>
                  <a:latin typeface="HGP創英角ｺﾞｼｯｸUB" panose="020B0900000000000000" pitchFamily="50" charset="-128"/>
                  <a:ea typeface="HGP創英角ｺﾞｼｯｸUB" panose="020B0900000000000000" pitchFamily="50" charset="-128"/>
                  <a:cs typeface="+mn-cs"/>
                </a:defRPr>
              </a:lvl3pPr>
              <a:lvl4pPr marL="1600200" indent="-228600" algn="l" defTabSz="914400" rtl="0" eaLnBrk="1" latinLnBrk="0" hangingPunct="1">
                <a:spcBef>
                  <a:spcPct val="20000"/>
                </a:spcBef>
                <a:buFont typeface="Arial" pitchFamily="34" charset="0"/>
                <a:buChar char="–"/>
                <a:defRPr kumimoji="1" sz="1400" kern="1200">
                  <a:solidFill>
                    <a:schemeClr val="tx1"/>
                  </a:solidFill>
                  <a:latin typeface="HGP創英角ｺﾞｼｯｸUB" panose="020B0900000000000000" pitchFamily="50" charset="-128"/>
                  <a:ea typeface="HGP創英角ｺﾞｼｯｸUB" panose="020B0900000000000000" pitchFamily="50" charset="-128"/>
                  <a:cs typeface="+mn-cs"/>
                </a:defRPr>
              </a:lvl4pPr>
              <a:lvl5pPr marL="2057400" indent="-228600" algn="l" defTabSz="914400" rtl="0" eaLnBrk="1" latinLnBrk="0" hangingPunct="1">
                <a:spcBef>
                  <a:spcPct val="20000"/>
                </a:spcBef>
                <a:buFont typeface="Arial" pitchFamily="34" charset="0"/>
                <a:buChar char="»"/>
                <a:defRPr kumimoji="1" sz="1200" kern="1200">
                  <a:solidFill>
                    <a:schemeClr val="tx1"/>
                  </a:solidFill>
                  <a:latin typeface="HGP創英角ｺﾞｼｯｸUB" panose="020B0900000000000000" pitchFamily="50" charset="-128"/>
                  <a:ea typeface="HGP創英角ｺﾞｼｯｸUB" panose="020B0900000000000000" pitchFamily="50" charset="-128"/>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ジェネリック医薬品</a:t>
              </a:r>
              <a:endParaRPr lang="en-US" altLang="ja-JP" sz="1000" dirty="0">
                <a:solidFill>
                  <a:prstClr val="black"/>
                </a:solidFill>
                <a:latin typeface="ＭＳ 明朝" panose="02020609040205080304" pitchFamily="17" charset="-128"/>
                <a:ea typeface="ＭＳ 明朝" panose="02020609040205080304" pitchFamily="17" charset="-128"/>
              </a:endParaRPr>
            </a:p>
            <a:p>
              <a:pPr marL="0" indent="0" algn="ctr">
                <a:buNone/>
              </a:pPr>
              <a:r>
                <a:rPr lang="ja-JP" altLang="en-US" sz="1000" dirty="0">
                  <a:solidFill>
                    <a:prstClr val="black"/>
                  </a:solidFill>
                  <a:latin typeface="ＭＳ 明朝" panose="02020609040205080304" pitchFamily="17" charset="-128"/>
                  <a:ea typeface="ＭＳ 明朝" panose="02020609040205080304" pitchFamily="17" charset="-128"/>
                </a:rPr>
                <a:t>差額通知事業の流れ</a:t>
              </a:r>
            </a:p>
          </p:txBody>
        </p:sp>
      </p:grpSp>
      <p:sp>
        <p:nvSpPr>
          <p:cNvPr id="12" name="テキスト ボックス 11"/>
          <p:cNvSpPr txBox="1">
            <a:spLocks noChangeAspect="1"/>
          </p:cNvSpPr>
          <p:nvPr/>
        </p:nvSpPr>
        <p:spPr>
          <a:xfrm>
            <a:off x="356999" y="4681830"/>
            <a:ext cx="6120000" cy="493068"/>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目標値及び評価方法</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アウトプット･アウトカムを以下の通り設定します。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graphicFrame>
        <p:nvGraphicFramePr>
          <p:cNvPr id="13" name="表 12"/>
          <p:cNvGraphicFramePr>
            <a:graphicFrameLocks noGrp="1" noChangeAspect="1"/>
          </p:cNvGraphicFramePr>
          <p:nvPr>
            <p:extLst>
              <p:ext uri="{D42A27DB-BD31-4B8C-83A1-F6EECF244321}">
                <p14:modId xmlns:p14="http://schemas.microsoft.com/office/powerpoint/2010/main" val="1387965862"/>
              </p:ext>
            </p:extLst>
          </p:nvPr>
        </p:nvGraphicFramePr>
        <p:xfrm>
          <a:off x="381000" y="5220240"/>
          <a:ext cx="6096000" cy="1512000"/>
        </p:xfrm>
        <a:graphic>
          <a:graphicData uri="http://schemas.openxmlformats.org/drawingml/2006/table">
            <a:tbl>
              <a:tblPr firstRow="1" bandRow="1">
                <a:tableStyleId>{5C22544A-7EE6-4342-B048-85BDC9FD1C3A}</a:tableStyleId>
              </a:tblPr>
              <a:tblGrid>
                <a:gridCol w="2000138">
                  <a:extLst>
                    <a:ext uri="{9D8B030D-6E8A-4147-A177-3AD203B41FA5}">
                      <a16:colId xmlns="" xmlns:a16="http://schemas.microsoft.com/office/drawing/2014/main" val="20000"/>
                    </a:ext>
                  </a:extLst>
                </a:gridCol>
                <a:gridCol w="500090">
                  <a:extLst>
                    <a:ext uri="{9D8B030D-6E8A-4147-A177-3AD203B41FA5}">
                      <a16:colId xmlns="" xmlns:a16="http://schemas.microsoft.com/office/drawing/2014/main" val="20001"/>
                    </a:ext>
                  </a:extLst>
                </a:gridCol>
                <a:gridCol w="1535820">
                  <a:extLst>
                    <a:ext uri="{9D8B030D-6E8A-4147-A177-3AD203B41FA5}">
                      <a16:colId xmlns="" xmlns:a16="http://schemas.microsoft.com/office/drawing/2014/main" val="20002"/>
                    </a:ext>
                  </a:extLst>
                </a:gridCol>
                <a:gridCol w="2059952">
                  <a:extLst>
                    <a:ext uri="{9D8B030D-6E8A-4147-A177-3AD203B41FA5}">
                      <a16:colId xmlns="" xmlns:a16="http://schemas.microsoft.com/office/drawing/2014/main" val="20003"/>
                    </a:ext>
                  </a:extLst>
                </a:gridCol>
              </a:tblGrid>
              <a:tr h="252000">
                <a:tc rowSpan="2">
                  <a:txBody>
                    <a:bodyPr/>
                    <a:lstStyle/>
                    <a:p>
                      <a:pPr algn="ctr" fontAlgn="ctr"/>
                      <a:r>
                        <a:rPr lang="ja-JP" altLang="en-US" sz="1000" b="0" i="0" u="none" strike="noStrike" dirty="0">
                          <a:solidFill>
                            <a:schemeClr val="tx1"/>
                          </a:solidFill>
                          <a:effectLst/>
                          <a:latin typeface="ＭＳ 明朝"/>
                          <a:ea typeface="ＭＳ 明朝"/>
                        </a:rPr>
                        <a:t>アウトプット</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fontAlgn="ctr"/>
                      <a:r>
                        <a:rPr lang="ja-JP" altLang="en-US" sz="1000" b="0" i="0" u="none" strike="noStrike" dirty="0">
                          <a:solidFill>
                            <a:schemeClr val="tx1"/>
                          </a:solidFill>
                          <a:effectLst/>
                          <a:latin typeface="ＭＳ 明朝"/>
                          <a:ea typeface="ＭＳ 明朝"/>
                        </a:rPr>
                        <a:t>アウトカム</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252000">
                <a:tc vMerge="1">
                  <a:txBody>
                    <a:bodyPr/>
                    <a:lstStyle/>
                    <a:p>
                      <a:pPr algn="ctr" fontAlgn="ct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000" b="0" i="0" u="none" strike="noStrike" dirty="0">
                          <a:solidFill>
                            <a:schemeClr val="tx1"/>
                          </a:solidFill>
                          <a:effectLst/>
                          <a:latin typeface="ＭＳ 明朝"/>
                          <a:ea typeface="ＭＳ 明朝"/>
                        </a:rPr>
                        <a:t>目標値</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評価方法</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504000">
                <a:tc rowSpan="2">
                  <a:txBody>
                    <a:bodyPr/>
                    <a:lstStyle/>
                    <a:p>
                      <a:pPr marL="0" indent="-904875">
                        <a:lnSpc>
                          <a:spcPct val="150000"/>
                        </a:lnSpc>
                      </a:pPr>
                      <a:r>
                        <a:rPr lang="ja-JP" altLang="en-US" sz="1000" dirty="0">
                          <a:solidFill>
                            <a:prstClr val="black"/>
                          </a:solidFill>
                          <a:latin typeface="ＭＳ 明朝" panose="02020609040205080304" pitchFamily="17" charset="-128"/>
                          <a:ea typeface="ＭＳ 明朝" panose="02020609040205080304" pitchFamily="17" charset="-128"/>
                        </a:rPr>
                        <a:t>対象者への通知率</a:t>
                      </a:r>
                      <a:r>
                        <a:rPr lang="ja-JP" altLang="en-US" sz="1000" baseline="0" dirty="0">
                          <a:solidFill>
                            <a:prstClr val="black"/>
                          </a:solidFill>
                          <a:latin typeface="ＭＳ 明朝" panose="02020609040205080304" pitchFamily="17" charset="-128"/>
                          <a:ea typeface="ＭＳ 明朝" panose="02020609040205080304" pitchFamily="17" charset="-128"/>
                        </a:rPr>
                        <a:t> </a:t>
                      </a:r>
                      <a:r>
                        <a:rPr lang="en-US" altLang="ja-JP" sz="1000" dirty="0">
                          <a:solidFill>
                            <a:prstClr val="black"/>
                          </a:solidFill>
                          <a:latin typeface="ＭＳ 明朝" panose="02020609040205080304" pitchFamily="17" charset="-128"/>
                          <a:ea typeface="ＭＳ 明朝" panose="02020609040205080304" pitchFamily="17" charset="-128"/>
                        </a:rPr>
                        <a:t>100%</a:t>
                      </a:r>
                    </a:p>
                  </a:txBody>
                  <a:tcPr marL="36000" marR="36000" marT="9969" marB="996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短期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通知対象者のジェネリック医薬品普及率</a:t>
                      </a:r>
                      <a:r>
                        <a:rPr lang="en-US" altLang="ja-JP" sz="1000" b="0" i="0" u="none" strike="noStrike" dirty="0">
                          <a:solidFill>
                            <a:schemeClr val="tx1"/>
                          </a:solidFill>
                          <a:effectLst/>
                          <a:latin typeface="ＭＳ 明朝"/>
                          <a:ea typeface="ＭＳ 明朝"/>
                        </a:rPr>
                        <a:t>(</a:t>
                      </a:r>
                      <a:r>
                        <a:rPr lang="ja-JP" altLang="en-US" sz="1000" b="0" i="0" u="none" strike="noStrike" dirty="0">
                          <a:solidFill>
                            <a:schemeClr val="tx1"/>
                          </a:solidFill>
                          <a:effectLst/>
                          <a:latin typeface="ＭＳ 明朝"/>
                          <a:ea typeface="ＭＳ 明朝"/>
                        </a:rPr>
                        <a:t>数量ベース</a:t>
                      </a:r>
                      <a:r>
                        <a:rPr lang="en-US" altLang="ja-JP" sz="1000" b="0" i="0" u="none" strike="noStrike" dirty="0">
                          <a:solidFill>
                            <a:schemeClr val="tx1"/>
                          </a:solidFill>
                          <a:effectLst/>
                          <a:latin typeface="ＭＳ 明朝"/>
                          <a:ea typeface="ＭＳ 明朝"/>
                        </a:rPr>
                        <a:t>)</a:t>
                      </a:r>
                      <a:r>
                        <a:rPr lang="en-US" altLang="ja-JP" sz="1000" b="0" i="0" u="none" strike="noStrike" baseline="0" dirty="0">
                          <a:solidFill>
                            <a:schemeClr val="tx1"/>
                          </a:solidFill>
                          <a:effectLst/>
                          <a:latin typeface="ＭＳ 明朝"/>
                          <a:ea typeface="ＭＳ 明朝"/>
                        </a:rPr>
                        <a:t> </a:t>
                      </a:r>
                      <a:r>
                        <a:rPr lang="en-US" altLang="ja-JP" sz="1000" b="0" i="0" u="none" strike="noStrike" baseline="0" dirty="0" smtClean="0">
                          <a:solidFill>
                            <a:schemeClr val="tx1"/>
                          </a:solidFill>
                          <a:effectLst/>
                          <a:latin typeface="ＭＳ 明朝"/>
                          <a:ea typeface="ＭＳ 明朝"/>
                        </a:rPr>
                        <a:t>70</a:t>
                      </a:r>
                      <a:r>
                        <a:rPr lang="en-US" altLang="ja-JP" sz="1000" b="0" i="0" u="none" strike="noStrike" dirty="0" smtClean="0">
                          <a:solidFill>
                            <a:schemeClr val="tx1"/>
                          </a:solidFill>
                          <a:effectLst/>
                          <a:latin typeface="ＭＳ 明朝"/>
                          <a:ea typeface="ＭＳ 明朝"/>
                        </a:rPr>
                        <a:t>%</a:t>
                      </a:r>
                      <a:endParaRPr lang="en-US" altLang="ja-JP"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kumimoji="0" lang="ja-JP" altLang="en-US" sz="1000" kern="0" dirty="0">
                          <a:solidFill>
                            <a:prstClr val="black"/>
                          </a:solidFill>
                          <a:latin typeface="ＭＳ 明朝" panose="02020609040205080304" pitchFamily="17" charset="-128"/>
                          <a:ea typeface="ＭＳ 明朝" panose="02020609040205080304" pitchFamily="17" charset="-128"/>
                        </a:rPr>
                        <a:t>通知前後のジェネリック医薬品普及率</a:t>
                      </a:r>
                      <a:r>
                        <a:rPr kumimoji="0" lang="en-US" altLang="ja-JP" sz="1000" kern="0" dirty="0">
                          <a:solidFill>
                            <a:prstClr val="black"/>
                          </a:solidFill>
                          <a:latin typeface="ＭＳ 明朝" panose="02020609040205080304" pitchFamily="17" charset="-128"/>
                          <a:ea typeface="ＭＳ 明朝" panose="02020609040205080304" pitchFamily="17" charset="-128"/>
                        </a:rPr>
                        <a:t>(</a:t>
                      </a:r>
                      <a:r>
                        <a:rPr kumimoji="0" lang="ja-JP" altLang="en-US" sz="1000" kern="0" dirty="0">
                          <a:solidFill>
                            <a:prstClr val="black"/>
                          </a:solidFill>
                          <a:latin typeface="ＭＳ 明朝" panose="02020609040205080304" pitchFamily="17" charset="-128"/>
                          <a:ea typeface="ＭＳ 明朝" panose="02020609040205080304" pitchFamily="17" charset="-128"/>
                        </a:rPr>
                        <a:t>数量ベース</a:t>
                      </a:r>
                      <a:r>
                        <a:rPr kumimoji="0" lang="en-US" altLang="ja-JP" sz="1000" kern="0" dirty="0">
                          <a:solidFill>
                            <a:prstClr val="black"/>
                          </a:solidFill>
                          <a:latin typeface="ＭＳ 明朝" panose="02020609040205080304" pitchFamily="17" charset="-128"/>
                          <a:ea typeface="ＭＳ 明朝" panose="02020609040205080304" pitchFamily="17" charset="-128"/>
                        </a:rPr>
                        <a:t>)</a:t>
                      </a:r>
                      <a:r>
                        <a:rPr kumimoji="0" lang="ja-JP" altLang="en-US" sz="1000" kern="0" dirty="0">
                          <a:solidFill>
                            <a:prstClr val="black"/>
                          </a:solidFill>
                          <a:latin typeface="ＭＳ 明朝" panose="02020609040205080304" pitchFamily="17" charset="-128"/>
                          <a:ea typeface="ＭＳ 明朝" panose="02020609040205080304" pitchFamily="17" charset="-128"/>
                        </a:rPr>
                        <a:t>を確認します。</a:t>
                      </a:r>
                      <a:endParaRPr lang="en-US" altLang="zh-TW"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504000">
                <a:tc vMerge="1">
                  <a:txBody>
                    <a:bodyPr/>
                    <a:lstStyle/>
                    <a:p>
                      <a:pPr marL="0" indent="-71438" algn="ctr" fontAlgn="ctr">
                        <a:tabLst/>
                      </a:pP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71438" algn="ctr" fontAlgn="ctr">
                        <a:tabLst/>
                      </a:pPr>
                      <a:r>
                        <a:rPr lang="ja-JP" altLang="en-US" sz="1000" b="0" i="0" u="none" strike="noStrike" dirty="0">
                          <a:solidFill>
                            <a:schemeClr val="tx1"/>
                          </a:solidFill>
                          <a:effectLst/>
                          <a:latin typeface="ＭＳ 明朝"/>
                          <a:ea typeface="ＭＳ 明朝"/>
                        </a:rPr>
                        <a:t>中長期</a:t>
                      </a:r>
                      <a:endParaRPr lang="zh-TW" altLang="en-US" sz="1000" b="0" i="0" u="none" strike="noStrike" dirty="0">
                        <a:solidFill>
                          <a:schemeClr val="tx1"/>
                        </a:solidFill>
                        <a:effectLst/>
                        <a:latin typeface="ＭＳ 明朝"/>
                        <a:ea typeface="ＭＳ 明朝"/>
                      </a:endParaRPr>
                    </a:p>
                  </a:txBody>
                  <a:tcPr marL="36000" marR="36000" marT="9969" marB="9969"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明朝"/>
                          <a:ea typeface="ＭＳ 明朝"/>
                        </a:rPr>
                        <a:t>ジェネリック医薬品普及率</a:t>
                      </a:r>
                      <a:r>
                        <a:rPr lang="en-US" altLang="ja-JP" sz="1000" b="0" i="0" u="none" strike="noStrike" dirty="0">
                          <a:solidFill>
                            <a:schemeClr val="tx1"/>
                          </a:solidFill>
                          <a:effectLst/>
                          <a:latin typeface="ＭＳ 明朝"/>
                          <a:ea typeface="ＭＳ 明朝"/>
                        </a:rPr>
                        <a:t>(</a:t>
                      </a:r>
                      <a:r>
                        <a:rPr lang="ja-JP" altLang="en-US" sz="1000" b="0" i="0" u="none" strike="noStrike" dirty="0">
                          <a:solidFill>
                            <a:schemeClr val="tx1"/>
                          </a:solidFill>
                          <a:effectLst/>
                          <a:latin typeface="ＭＳ 明朝"/>
                          <a:ea typeface="ＭＳ 明朝"/>
                        </a:rPr>
                        <a:t>数量ベース</a:t>
                      </a:r>
                      <a:r>
                        <a:rPr lang="en-US" altLang="ja-JP" sz="1000" b="0" i="0" u="none" strike="noStrike" dirty="0">
                          <a:solidFill>
                            <a:schemeClr val="tx1"/>
                          </a:solidFill>
                          <a:effectLst/>
                          <a:latin typeface="ＭＳ 明朝"/>
                          <a:ea typeface="ＭＳ 明朝"/>
                        </a:rPr>
                        <a:t>) </a:t>
                      </a:r>
                      <a:r>
                        <a:rPr lang="en-US" altLang="ja-JP" sz="1000" b="0" i="0" u="none" strike="noStrike" dirty="0" smtClean="0">
                          <a:solidFill>
                            <a:schemeClr val="tx1"/>
                          </a:solidFill>
                          <a:effectLst/>
                          <a:latin typeface="ＭＳ 明朝"/>
                          <a:ea typeface="ＭＳ 明朝"/>
                        </a:rPr>
                        <a:t>80% </a:t>
                      </a:r>
                      <a:endParaRPr lang="en-US" altLang="ja-JP"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71438" algn="l" defTabSz="914400" rtl="0" eaLnBrk="1" fontAlgn="ctr" latinLnBrk="0" hangingPunct="1">
                        <a:lnSpc>
                          <a:spcPct val="100000"/>
                        </a:lnSpc>
                        <a:spcBef>
                          <a:spcPts val="0"/>
                        </a:spcBef>
                        <a:spcAft>
                          <a:spcPts val="0"/>
                        </a:spcAft>
                        <a:buClrTx/>
                        <a:buSzTx/>
                        <a:buFontTx/>
                        <a:buNone/>
                        <a:tabLst/>
                        <a:defRPr/>
                      </a:pPr>
                      <a:r>
                        <a:rPr kumimoji="0" lang="ja-JP" altLang="en-US" sz="1000" kern="0" dirty="0">
                          <a:solidFill>
                            <a:prstClr val="black"/>
                          </a:solidFill>
                          <a:latin typeface="ＭＳ 明朝" panose="02020609040205080304" pitchFamily="17" charset="-128"/>
                          <a:ea typeface="ＭＳ 明朝" panose="02020609040205080304" pitchFamily="17" charset="-128"/>
                        </a:rPr>
                        <a:t>ジェネリック医薬品普及率</a:t>
                      </a:r>
                      <a:r>
                        <a:rPr kumimoji="0" lang="en-US" altLang="ja-JP" sz="1000" kern="0" dirty="0">
                          <a:solidFill>
                            <a:prstClr val="black"/>
                          </a:solidFill>
                          <a:latin typeface="ＭＳ 明朝" panose="02020609040205080304" pitchFamily="17" charset="-128"/>
                          <a:ea typeface="ＭＳ 明朝" panose="02020609040205080304" pitchFamily="17" charset="-128"/>
                        </a:rPr>
                        <a:t>(</a:t>
                      </a:r>
                      <a:r>
                        <a:rPr kumimoji="0" lang="ja-JP" altLang="en-US" sz="1000" kern="0" dirty="0">
                          <a:solidFill>
                            <a:prstClr val="black"/>
                          </a:solidFill>
                          <a:latin typeface="ＭＳ 明朝" panose="02020609040205080304" pitchFamily="17" charset="-128"/>
                          <a:ea typeface="ＭＳ 明朝" panose="02020609040205080304" pitchFamily="17" charset="-128"/>
                        </a:rPr>
                        <a:t>数量ベース</a:t>
                      </a:r>
                      <a:r>
                        <a:rPr kumimoji="0" lang="en-US" altLang="ja-JP" sz="1000" kern="0" dirty="0">
                          <a:solidFill>
                            <a:prstClr val="black"/>
                          </a:solidFill>
                          <a:latin typeface="ＭＳ 明朝" panose="02020609040205080304" pitchFamily="17" charset="-128"/>
                          <a:ea typeface="ＭＳ 明朝" panose="02020609040205080304" pitchFamily="17" charset="-128"/>
                        </a:rPr>
                        <a:t>)</a:t>
                      </a:r>
                      <a:r>
                        <a:rPr kumimoji="0" lang="ja-JP" altLang="en-US" sz="1000" kern="0" dirty="0">
                          <a:solidFill>
                            <a:prstClr val="black"/>
                          </a:solidFill>
                          <a:latin typeface="ＭＳ 明朝" panose="02020609040205080304" pitchFamily="17" charset="-128"/>
                          <a:ea typeface="ＭＳ 明朝" panose="02020609040205080304" pitchFamily="17" charset="-128"/>
                        </a:rPr>
                        <a:t>推移により確認します。</a:t>
                      </a:r>
                      <a:endParaRPr lang="zh-TW" altLang="en-US" sz="1000" b="0" i="0" u="none" strike="noStrike" dirty="0">
                        <a:solidFill>
                          <a:schemeClr val="tx1"/>
                        </a:solidFill>
                        <a:effectLst/>
                        <a:latin typeface="ＭＳ 明朝"/>
                        <a:ea typeface="ＭＳ 明朝"/>
                      </a:endParaRPr>
                    </a:p>
                  </a:txBody>
                  <a:tcPr marL="36000" marR="36000" marT="9969" marB="9969"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spTree>
    <p:extLst>
      <p:ext uri="{BB962C8B-B14F-4D97-AF65-F5344CB8AC3E}">
        <p14:creationId xmlns:p14="http://schemas.microsoft.com/office/powerpoint/2010/main" val="361172077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65</a:t>
            </a:fld>
            <a:endParaRPr kumimoji="1" lang="ja-JP" altLang="en-US" dirty="0">
              <a:latin typeface="ＭＳ 明朝"/>
              <a:ea typeface="ＭＳ 明朝"/>
            </a:endParaRPr>
          </a:p>
        </p:txBody>
      </p:sp>
      <p:graphicFrame>
        <p:nvGraphicFramePr>
          <p:cNvPr id="55" name="表 54"/>
          <p:cNvGraphicFramePr>
            <a:graphicFrameLocks noGrp="1" noChangeAspect="1"/>
          </p:cNvGraphicFramePr>
          <p:nvPr>
            <p:extLst>
              <p:ext uri="{D42A27DB-BD31-4B8C-83A1-F6EECF244321}">
                <p14:modId xmlns:p14="http://schemas.microsoft.com/office/powerpoint/2010/main" val="3944329699"/>
              </p:ext>
            </p:extLst>
          </p:nvPr>
        </p:nvGraphicFramePr>
        <p:xfrm>
          <a:off x="381000" y="946334"/>
          <a:ext cx="6096003" cy="7238340"/>
        </p:xfrm>
        <a:graphic>
          <a:graphicData uri="http://schemas.openxmlformats.org/drawingml/2006/table">
            <a:tbl>
              <a:tblPr firstRow="1" bandRow="1"/>
              <a:tblGrid>
                <a:gridCol w="725449">
                  <a:extLst>
                    <a:ext uri="{9D8B030D-6E8A-4147-A177-3AD203B41FA5}">
                      <a16:colId xmlns="" xmlns:a16="http://schemas.microsoft.com/office/drawing/2014/main" val="20000"/>
                    </a:ext>
                  </a:extLst>
                </a:gridCol>
                <a:gridCol w="725449">
                  <a:extLst>
                    <a:ext uri="{9D8B030D-6E8A-4147-A177-3AD203B41FA5}">
                      <a16:colId xmlns="" xmlns:a16="http://schemas.microsoft.com/office/drawing/2014/main" val="20001"/>
                    </a:ext>
                  </a:extLst>
                </a:gridCol>
                <a:gridCol w="725449">
                  <a:extLst>
                    <a:ext uri="{9D8B030D-6E8A-4147-A177-3AD203B41FA5}">
                      <a16:colId xmlns="" xmlns:a16="http://schemas.microsoft.com/office/drawing/2014/main" val="20002"/>
                    </a:ext>
                  </a:extLst>
                </a:gridCol>
                <a:gridCol w="326638">
                  <a:extLst>
                    <a:ext uri="{9D8B030D-6E8A-4147-A177-3AD203B41FA5}">
                      <a16:colId xmlns="" xmlns:a16="http://schemas.microsoft.com/office/drawing/2014/main" val="20003"/>
                    </a:ext>
                  </a:extLst>
                </a:gridCol>
                <a:gridCol w="326638">
                  <a:extLst>
                    <a:ext uri="{9D8B030D-6E8A-4147-A177-3AD203B41FA5}">
                      <a16:colId xmlns="" xmlns:a16="http://schemas.microsoft.com/office/drawing/2014/main" val="20004"/>
                    </a:ext>
                  </a:extLst>
                </a:gridCol>
                <a:gridCol w="326638">
                  <a:extLst>
                    <a:ext uri="{9D8B030D-6E8A-4147-A177-3AD203B41FA5}">
                      <a16:colId xmlns="" xmlns:a16="http://schemas.microsoft.com/office/drawing/2014/main" val="20005"/>
                    </a:ext>
                  </a:extLst>
                </a:gridCol>
                <a:gridCol w="326638">
                  <a:extLst>
                    <a:ext uri="{9D8B030D-6E8A-4147-A177-3AD203B41FA5}">
                      <a16:colId xmlns="" xmlns:a16="http://schemas.microsoft.com/office/drawing/2014/main" val="20006"/>
                    </a:ext>
                  </a:extLst>
                </a:gridCol>
                <a:gridCol w="326638">
                  <a:extLst>
                    <a:ext uri="{9D8B030D-6E8A-4147-A177-3AD203B41FA5}">
                      <a16:colId xmlns="" xmlns:a16="http://schemas.microsoft.com/office/drawing/2014/main" val="20007"/>
                    </a:ext>
                  </a:extLst>
                </a:gridCol>
                <a:gridCol w="326638">
                  <a:extLst>
                    <a:ext uri="{9D8B030D-6E8A-4147-A177-3AD203B41FA5}">
                      <a16:colId xmlns="" xmlns:a16="http://schemas.microsoft.com/office/drawing/2014/main" val="20008"/>
                    </a:ext>
                  </a:extLst>
                </a:gridCol>
                <a:gridCol w="326638">
                  <a:extLst>
                    <a:ext uri="{9D8B030D-6E8A-4147-A177-3AD203B41FA5}">
                      <a16:colId xmlns="" xmlns:a16="http://schemas.microsoft.com/office/drawing/2014/main" val="20009"/>
                    </a:ext>
                  </a:extLst>
                </a:gridCol>
                <a:gridCol w="326638">
                  <a:extLst>
                    <a:ext uri="{9D8B030D-6E8A-4147-A177-3AD203B41FA5}">
                      <a16:colId xmlns="" xmlns:a16="http://schemas.microsoft.com/office/drawing/2014/main" val="20010"/>
                    </a:ext>
                  </a:extLst>
                </a:gridCol>
                <a:gridCol w="326638">
                  <a:extLst>
                    <a:ext uri="{9D8B030D-6E8A-4147-A177-3AD203B41FA5}">
                      <a16:colId xmlns="" xmlns:a16="http://schemas.microsoft.com/office/drawing/2014/main" val="20011"/>
                    </a:ext>
                  </a:extLst>
                </a:gridCol>
                <a:gridCol w="326638">
                  <a:extLst>
                    <a:ext uri="{9D8B030D-6E8A-4147-A177-3AD203B41FA5}">
                      <a16:colId xmlns="" xmlns:a16="http://schemas.microsoft.com/office/drawing/2014/main" val="20012"/>
                    </a:ext>
                  </a:extLst>
                </a:gridCol>
                <a:gridCol w="326638">
                  <a:extLst>
                    <a:ext uri="{9D8B030D-6E8A-4147-A177-3AD203B41FA5}">
                      <a16:colId xmlns="" xmlns:a16="http://schemas.microsoft.com/office/drawing/2014/main" val="20013"/>
                    </a:ext>
                  </a:extLst>
                </a:gridCol>
                <a:gridCol w="326638">
                  <a:extLst>
                    <a:ext uri="{9D8B030D-6E8A-4147-A177-3AD203B41FA5}">
                      <a16:colId xmlns="" xmlns:a16="http://schemas.microsoft.com/office/drawing/2014/main" val="20014"/>
                    </a:ext>
                  </a:extLst>
                </a:gridCol>
              </a:tblGrid>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30</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13"/>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4"/>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5"/>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26"/>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7"/>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2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31</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2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1"/>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2"/>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33"/>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4"/>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35"/>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32</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6"/>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7"/>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3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0040"/>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 xmlns:a16="http://schemas.microsoft.com/office/drawing/2014/main" val="10041"/>
                  </a:ext>
                </a:extLst>
              </a:tr>
              <a:tr h="159508">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b="1" kern="1200">
                          <a:solidFill>
                            <a:schemeClr val="lt1"/>
                          </a:solidFill>
                          <a:latin typeface="Century Schoolbook"/>
                        </a:defRPr>
                      </a:lvl1pPr>
                      <a:lvl2pPr marL="457200" algn="l" defTabSz="914400" rtl="0" eaLnBrk="1" latinLnBrk="0" hangingPunct="1">
                        <a:defRPr kumimoji="1" sz="1800" b="1" kern="1200">
                          <a:solidFill>
                            <a:schemeClr val="lt1"/>
                          </a:solidFill>
                          <a:latin typeface="Century Schoolbook"/>
                        </a:defRPr>
                      </a:lvl2pPr>
                      <a:lvl3pPr marL="914400" algn="l" defTabSz="914400" rtl="0" eaLnBrk="1" latinLnBrk="0" hangingPunct="1">
                        <a:defRPr kumimoji="1" sz="1800" b="1" kern="1200">
                          <a:solidFill>
                            <a:schemeClr val="lt1"/>
                          </a:solidFill>
                          <a:latin typeface="Century Schoolbook"/>
                        </a:defRPr>
                      </a:lvl3pPr>
                      <a:lvl4pPr marL="1371600" algn="l" defTabSz="914400" rtl="0" eaLnBrk="1" latinLnBrk="0" hangingPunct="1">
                        <a:defRPr kumimoji="1" sz="1800" b="1" kern="1200">
                          <a:solidFill>
                            <a:schemeClr val="lt1"/>
                          </a:solidFill>
                          <a:latin typeface="Century Schoolbook"/>
                        </a:defRPr>
                      </a:lvl4pPr>
                      <a:lvl5pPr marL="1828800" algn="l" defTabSz="914400" rtl="0" eaLnBrk="1" latinLnBrk="0" hangingPunct="1">
                        <a:defRPr kumimoji="1" sz="1800" b="1" kern="1200">
                          <a:solidFill>
                            <a:schemeClr val="lt1"/>
                          </a:solidFill>
                          <a:latin typeface="Century Schoolbook"/>
                        </a:defRPr>
                      </a:lvl5pPr>
                      <a:lvl6pPr marL="2286000" algn="l" defTabSz="914400" rtl="0" eaLnBrk="1" latinLnBrk="0" hangingPunct="1">
                        <a:defRPr kumimoji="1" sz="1800" b="1" kern="1200">
                          <a:solidFill>
                            <a:schemeClr val="lt1"/>
                          </a:solidFill>
                          <a:latin typeface="Century Schoolbook"/>
                        </a:defRPr>
                      </a:lvl6pPr>
                      <a:lvl7pPr marL="2743200" algn="l" defTabSz="914400" rtl="0" eaLnBrk="1" latinLnBrk="0" hangingPunct="1">
                        <a:defRPr kumimoji="1" sz="1800" b="1" kern="1200">
                          <a:solidFill>
                            <a:schemeClr val="lt1"/>
                          </a:solidFill>
                          <a:latin typeface="Century Schoolbook"/>
                        </a:defRPr>
                      </a:lvl7pPr>
                      <a:lvl8pPr marL="3200400" algn="l" defTabSz="914400" rtl="0" eaLnBrk="1" latinLnBrk="0" hangingPunct="1">
                        <a:defRPr kumimoji="1" sz="1800" b="1" kern="1200">
                          <a:solidFill>
                            <a:schemeClr val="lt1"/>
                          </a:solidFill>
                          <a:latin typeface="Century Schoolbook"/>
                        </a:defRPr>
                      </a:lvl8pPr>
                      <a:lvl9pPr marL="3657600" algn="l" defTabSz="914400" rtl="0" eaLnBrk="1" latinLnBrk="0" hangingPunct="1">
                        <a:defRPr kumimoji="1" sz="1800" b="1" kern="1200">
                          <a:solidFill>
                            <a:schemeClr val="lt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0"/>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33</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3"/>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4"/>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6E0EC"/>
                    </a:solidFill>
                  </a:tcPr>
                </a:tc>
                <a:extLst>
                  <a:ext uri="{0D108BD9-81ED-4DB2-BD59-A6C34878D82A}">
                    <a16:rowId xmlns="" xmlns:a16="http://schemas.microsoft.com/office/drawing/2014/main" val="10006"/>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7"/>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 xmlns:a16="http://schemas.microsoft.com/office/drawing/2014/main" val="10008"/>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34</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09"/>
                  </a:ext>
                </a:extLst>
              </a:tr>
              <a:tr h="159508">
                <a:tc vMerge="1">
                  <a:txBody>
                    <a:bodyPr/>
                    <a:lstStyle/>
                    <a:p>
                      <a:endParaRPr kumimoji="1" lang="ja-JP" altLang="en-US" sz="200" dirty="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0"/>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1"/>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2"/>
                  </a:ext>
                </a:extLst>
              </a:tr>
              <a:tr h="159508">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A(</a:t>
                      </a:r>
                      <a:r>
                        <a:rPr kumimoji="1" lang="ja-JP" altLang="en-US" sz="600" b="0">
                          <a:solidFill>
                            <a:schemeClr val="tx1"/>
                          </a:solidFill>
                          <a:latin typeface="ＭＳ 明朝"/>
                          <a:ea typeface="ＭＳ 明朝"/>
                        </a:rPr>
                        <a:t>改善</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2DCDB"/>
                    </a:solidFill>
                  </a:tcPr>
                </a:tc>
                <a:extLst>
                  <a:ext uri="{0D108BD9-81ED-4DB2-BD59-A6C34878D82A}">
                    <a16:rowId xmlns="" xmlns:a16="http://schemas.microsoft.com/office/drawing/2014/main" val="10014"/>
                  </a:ext>
                </a:extLst>
              </a:tr>
              <a:tr h="235274">
                <a:tc vMerge="1">
                  <a:txBody>
                    <a:bodyPr/>
                    <a:lstStyle/>
                    <a:p>
                      <a:endParaRPr kumimoji="1" lang="ja-JP" altLang="en-US" sz="200"/>
                    </a:p>
                  </a:txBody>
                  <a:tcPr marL="126648" marR="126648" marT="63324" marB="6332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a:solidFill>
                            <a:schemeClr val="tx1"/>
                          </a:solidFill>
                          <a:latin typeface="ＭＳ 明朝"/>
                          <a:ea typeface="ＭＳ 明朝"/>
                        </a:rPr>
                        <a:t>P(</a:t>
                      </a:r>
                      <a:r>
                        <a:rPr kumimoji="1" lang="ja-JP" altLang="en-US" sz="600" b="0">
                          <a:solidFill>
                            <a:schemeClr val="tx1"/>
                          </a:solidFill>
                          <a:latin typeface="ＭＳ 明朝"/>
                          <a:ea typeface="ＭＳ 明朝"/>
                        </a:rPr>
                        <a:t>計画</a:t>
                      </a:r>
                      <a:r>
                        <a:rPr kumimoji="1" lang="en-US" altLang="ja-JP" sz="600" b="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5"/>
                  </a:ext>
                </a:extLst>
              </a:tr>
              <a:tr h="159508">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PDCA</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実施項目</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4</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5</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6</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7</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8</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9</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10</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1</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2</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3</a:t>
                      </a:r>
                      <a:r>
                        <a:rPr kumimoji="1" lang="ja-JP" altLang="en-US" sz="600" b="0" dirty="0">
                          <a:solidFill>
                            <a:schemeClr val="tx1"/>
                          </a:solidFill>
                          <a:latin typeface="ＭＳ 明朝"/>
                          <a:ea typeface="ＭＳ 明朝"/>
                        </a:rPr>
                        <a:t>月</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16"/>
                  </a:ext>
                </a:extLst>
              </a:tr>
              <a:tr h="159508">
                <a:tc rowSpan="6">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35</a:t>
                      </a:r>
                      <a:r>
                        <a:rPr kumimoji="1" lang="ja-JP" altLang="en-US" sz="600" b="0" dirty="0">
                          <a:solidFill>
                            <a:schemeClr val="tx1"/>
                          </a:solidFill>
                          <a:latin typeface="ＭＳ 明朝"/>
                          <a:ea typeface="ＭＳ 明朝"/>
                        </a:rPr>
                        <a:t>年度</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D(</a:t>
                      </a:r>
                      <a:r>
                        <a:rPr kumimoji="1" lang="ja-JP" altLang="en-US" sz="600" b="0" dirty="0">
                          <a:solidFill>
                            <a:schemeClr val="tx1"/>
                          </a:solidFill>
                          <a:latin typeface="ＭＳ 明朝"/>
                          <a:ea typeface="ＭＳ 明朝"/>
                        </a:rPr>
                        <a:t>実行</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zh-TW" altLang="en-US" sz="600" b="0" dirty="0">
                          <a:solidFill>
                            <a:schemeClr val="tx1"/>
                          </a:solidFill>
                          <a:latin typeface="ＭＳ 明朝"/>
                          <a:ea typeface="ＭＳ 明朝"/>
                        </a:rPr>
                        <a:t>対象者特定、準備</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7"/>
                  </a:ext>
                </a:extLst>
              </a:tr>
              <a:tr h="159508">
                <a:tc vMerge="1">
                  <a:txBody>
                    <a:bodyPr/>
                    <a:lstStyle/>
                    <a:p>
                      <a:endParaRPr kumimoji="1" lang="ja-JP" altLang="en-US" sz="200" dirty="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指導実施</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8"/>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C(</a:t>
                      </a:r>
                      <a:r>
                        <a:rPr kumimoji="1" lang="ja-JP" altLang="en-US" sz="600" b="0" dirty="0">
                          <a:solidFill>
                            <a:schemeClr val="tx1"/>
                          </a:solidFill>
                          <a:latin typeface="ＭＳ 明朝"/>
                          <a:ea typeface="ＭＳ 明朝"/>
                        </a:rPr>
                        <a:t>効果測定</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効果測定</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19"/>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900" b="0" dirty="0">
                        <a:solidFill>
                          <a:schemeClr val="tx1"/>
                        </a:solidFill>
                        <a:latin typeface="ＭＳ Ｐ明朝" panose="02020600040205080304" pitchFamily="18" charset="-128"/>
                        <a:ea typeface="ＭＳ Ｐ明朝" panose="02020600040205080304" pitchFamily="18" charset="-128"/>
                      </a:endParaRPr>
                    </a:p>
                  </a:txBody>
                  <a:tcPr marL="36000" marR="36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効果確認</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0"/>
                  </a:ext>
                </a:extLst>
              </a:tr>
              <a:tr h="159508">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A(</a:t>
                      </a:r>
                      <a:r>
                        <a:rPr kumimoji="1" lang="ja-JP" altLang="en-US" sz="600" b="0" dirty="0">
                          <a:solidFill>
                            <a:schemeClr val="tx1"/>
                          </a:solidFill>
                          <a:latin typeface="ＭＳ 明朝"/>
                          <a:ea typeface="ＭＳ 明朝"/>
                        </a:rPr>
                        <a:t>改善</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改善計画</a:t>
                      </a: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CF4D8"/>
                    </a:solidFill>
                  </a:tcPr>
                </a:tc>
                <a:extLst>
                  <a:ext uri="{0D108BD9-81ED-4DB2-BD59-A6C34878D82A}">
                    <a16:rowId xmlns="" xmlns:a16="http://schemas.microsoft.com/office/drawing/2014/main" val="10022"/>
                  </a:ext>
                </a:extLst>
              </a:tr>
              <a:tr h="235274">
                <a:tc vMerge="1">
                  <a:txBody>
                    <a:bodyPr/>
                    <a:lstStyle/>
                    <a:p>
                      <a:endParaRPr kumimoji="1" lang="ja-JP" altLang="en-US" sz="200"/>
                    </a:p>
                  </a:txBody>
                  <a:tcPr marL="126648" marR="126648" marT="63324" marB="6332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en-US" altLang="ja-JP" sz="600" b="0" dirty="0">
                          <a:solidFill>
                            <a:schemeClr val="tx1"/>
                          </a:solidFill>
                          <a:latin typeface="ＭＳ 明朝"/>
                          <a:ea typeface="ＭＳ 明朝"/>
                        </a:rPr>
                        <a:t>P(</a:t>
                      </a:r>
                      <a:r>
                        <a:rPr kumimoji="1" lang="ja-JP" altLang="en-US" sz="600" b="0" dirty="0">
                          <a:solidFill>
                            <a:schemeClr val="tx1"/>
                          </a:solidFill>
                          <a:latin typeface="ＭＳ 明朝"/>
                          <a:ea typeface="ＭＳ 明朝"/>
                        </a:rPr>
                        <a:t>計画</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r>
                        <a:rPr kumimoji="1" lang="ja-JP" altLang="en-US" sz="600" b="0" dirty="0">
                          <a:solidFill>
                            <a:schemeClr val="tx1"/>
                          </a:solidFill>
                          <a:latin typeface="ＭＳ 明朝"/>
                          <a:ea typeface="ＭＳ 明朝"/>
                        </a:rPr>
                        <a:t>実施計画策定</a:t>
                      </a:r>
                    </a:p>
                    <a:p>
                      <a:pPr algn="ctr"/>
                      <a:r>
                        <a:rPr kumimoji="1" lang="en-US" altLang="ja-JP" sz="600" b="0" dirty="0">
                          <a:solidFill>
                            <a:schemeClr val="tx1"/>
                          </a:solidFill>
                          <a:latin typeface="ＭＳ 明朝"/>
                          <a:ea typeface="ＭＳ 明朝"/>
                        </a:rPr>
                        <a:t>(</a:t>
                      </a:r>
                      <a:r>
                        <a:rPr kumimoji="1" lang="ja-JP" altLang="en-US" sz="600" b="0" dirty="0">
                          <a:solidFill>
                            <a:schemeClr val="tx1"/>
                          </a:solidFill>
                          <a:latin typeface="ＭＳ 明朝"/>
                          <a:ea typeface="ＭＳ 明朝"/>
                        </a:rPr>
                        <a:t>平成</a:t>
                      </a:r>
                      <a:r>
                        <a:rPr kumimoji="1" lang="en-US" altLang="ja-JP" sz="600" b="0" dirty="0">
                          <a:solidFill>
                            <a:schemeClr val="tx1"/>
                          </a:solidFill>
                          <a:latin typeface="ＭＳ 明朝"/>
                          <a:ea typeface="ＭＳ 明朝"/>
                        </a:rPr>
                        <a:t>36</a:t>
                      </a:r>
                      <a:r>
                        <a:rPr kumimoji="1" lang="ja-JP" altLang="en-US" sz="600" b="0" dirty="0">
                          <a:solidFill>
                            <a:schemeClr val="tx1"/>
                          </a:solidFill>
                          <a:latin typeface="ＭＳ 明朝"/>
                          <a:ea typeface="ＭＳ 明朝"/>
                        </a:rPr>
                        <a:t>年度</a:t>
                      </a:r>
                      <a:r>
                        <a:rPr kumimoji="1" lang="en-US" altLang="ja-JP" sz="600" b="0" dirty="0">
                          <a:solidFill>
                            <a:schemeClr val="tx1"/>
                          </a:solidFill>
                          <a:latin typeface="ＭＳ 明朝"/>
                          <a:ea typeface="ＭＳ 明朝"/>
                        </a:rPr>
                        <a:t>)</a:t>
                      </a: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entury Schoolbook"/>
                        </a:defRPr>
                      </a:lvl1pPr>
                      <a:lvl2pPr marL="457200" algn="l" defTabSz="914400" rtl="0" eaLnBrk="1" latinLnBrk="0" hangingPunct="1">
                        <a:defRPr kumimoji="1" sz="1800" kern="1200">
                          <a:solidFill>
                            <a:schemeClr val="dk1"/>
                          </a:solidFill>
                          <a:latin typeface="Century Schoolbook"/>
                        </a:defRPr>
                      </a:lvl2pPr>
                      <a:lvl3pPr marL="914400" algn="l" defTabSz="914400" rtl="0" eaLnBrk="1" latinLnBrk="0" hangingPunct="1">
                        <a:defRPr kumimoji="1" sz="1800" kern="1200">
                          <a:solidFill>
                            <a:schemeClr val="dk1"/>
                          </a:solidFill>
                          <a:latin typeface="Century Schoolbook"/>
                        </a:defRPr>
                      </a:lvl3pPr>
                      <a:lvl4pPr marL="1371600" algn="l" defTabSz="914400" rtl="0" eaLnBrk="1" latinLnBrk="0" hangingPunct="1">
                        <a:defRPr kumimoji="1" sz="1800" kern="1200">
                          <a:solidFill>
                            <a:schemeClr val="dk1"/>
                          </a:solidFill>
                          <a:latin typeface="Century Schoolbook"/>
                        </a:defRPr>
                      </a:lvl4pPr>
                      <a:lvl5pPr marL="1828800" algn="l" defTabSz="914400" rtl="0" eaLnBrk="1" latinLnBrk="0" hangingPunct="1">
                        <a:defRPr kumimoji="1" sz="1800" kern="1200">
                          <a:solidFill>
                            <a:schemeClr val="dk1"/>
                          </a:solidFill>
                          <a:latin typeface="Century Schoolbook"/>
                        </a:defRPr>
                      </a:lvl5pPr>
                      <a:lvl6pPr marL="2286000" algn="l" defTabSz="914400" rtl="0" eaLnBrk="1" latinLnBrk="0" hangingPunct="1">
                        <a:defRPr kumimoji="1" sz="1800" kern="1200">
                          <a:solidFill>
                            <a:schemeClr val="dk1"/>
                          </a:solidFill>
                          <a:latin typeface="Century Schoolbook"/>
                        </a:defRPr>
                      </a:lvl6pPr>
                      <a:lvl7pPr marL="2743200" algn="l" defTabSz="914400" rtl="0" eaLnBrk="1" latinLnBrk="0" hangingPunct="1">
                        <a:defRPr kumimoji="1" sz="1800" kern="1200">
                          <a:solidFill>
                            <a:schemeClr val="dk1"/>
                          </a:solidFill>
                          <a:latin typeface="Century Schoolbook"/>
                        </a:defRPr>
                      </a:lvl7pPr>
                      <a:lvl8pPr marL="3200400" algn="l" defTabSz="914400" rtl="0" eaLnBrk="1" latinLnBrk="0" hangingPunct="1">
                        <a:defRPr kumimoji="1" sz="1800" kern="1200">
                          <a:solidFill>
                            <a:schemeClr val="dk1"/>
                          </a:solidFill>
                          <a:latin typeface="Century Schoolbook"/>
                        </a:defRPr>
                      </a:lvl8pPr>
                      <a:lvl9pPr marL="3657600" algn="l" defTabSz="914400" rtl="0" eaLnBrk="1" latinLnBrk="0" hangingPunct="1">
                        <a:defRPr kumimoji="1" sz="1800" kern="1200">
                          <a:solidFill>
                            <a:schemeClr val="dk1"/>
                          </a:solidFill>
                          <a:latin typeface="Century Schoolbook"/>
                        </a:defRPr>
                      </a:lvl9pPr>
                    </a:lstStyle>
                    <a:p>
                      <a:pPr algn="ctr"/>
                      <a:endParaRPr kumimoji="1" lang="ja-JP" altLang="en-US" sz="600" b="0" dirty="0">
                        <a:solidFill>
                          <a:schemeClr val="tx1"/>
                        </a:solidFill>
                        <a:latin typeface="ＭＳ 明朝"/>
                        <a:ea typeface="ＭＳ 明朝"/>
                      </a:endParaRPr>
                    </a:p>
                  </a:txBody>
                  <a:tcPr marL="36000" marR="36000" marT="33231" marB="332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23"/>
                  </a:ext>
                </a:extLst>
              </a:tr>
            </a:tbl>
          </a:graphicData>
        </a:graphic>
      </p:graphicFrame>
      <p:sp>
        <p:nvSpPr>
          <p:cNvPr id="56" name="左右矢印 55"/>
          <p:cNvSpPr/>
          <p:nvPr/>
        </p:nvSpPr>
        <p:spPr>
          <a:xfrm>
            <a:off x="2569667" y="1115415"/>
            <a:ext cx="3240000" cy="130895"/>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57" name="左右矢印 56"/>
          <p:cNvSpPr/>
          <p:nvPr/>
        </p:nvSpPr>
        <p:spPr>
          <a:xfrm>
            <a:off x="3215193" y="1273071"/>
            <a:ext cx="2934000" cy="130895"/>
          </a:xfrm>
          <a:prstGeom prst="leftRightArrow">
            <a:avLst/>
          </a:prstGeom>
          <a:solidFill>
            <a:schemeClr val="accent6">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58" name="左右矢印 57"/>
          <p:cNvSpPr/>
          <p:nvPr/>
        </p:nvSpPr>
        <p:spPr>
          <a:xfrm>
            <a:off x="3866513" y="1599544"/>
            <a:ext cx="2610000"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59" name="左右矢印 58"/>
          <p:cNvSpPr/>
          <p:nvPr/>
        </p:nvSpPr>
        <p:spPr>
          <a:xfrm>
            <a:off x="6151102" y="1759082"/>
            <a:ext cx="323154"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60" name="左右矢印 59"/>
          <p:cNvSpPr/>
          <p:nvPr/>
        </p:nvSpPr>
        <p:spPr>
          <a:xfrm>
            <a:off x="6151102" y="1953417"/>
            <a:ext cx="323154" cy="130895"/>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grpSp>
        <p:nvGrpSpPr>
          <p:cNvPr id="61" name="グループ化 60"/>
          <p:cNvGrpSpPr>
            <a:grpSpLocks noChangeAspect="1"/>
          </p:cNvGrpSpPr>
          <p:nvPr/>
        </p:nvGrpSpPr>
        <p:grpSpPr>
          <a:xfrm>
            <a:off x="381000" y="8288203"/>
            <a:ext cx="6096000" cy="454677"/>
            <a:chOff x="657225" y="6148807"/>
            <a:chExt cx="4274660" cy="420390"/>
          </a:xfrm>
        </p:grpSpPr>
        <p:sp>
          <p:nvSpPr>
            <p:cNvPr id="62" name="正方形/長方形 61"/>
            <p:cNvSpPr/>
            <p:nvPr/>
          </p:nvSpPr>
          <p:spPr>
            <a:xfrm>
              <a:off x="3562334" y="6359002"/>
              <a:ext cx="539527" cy="180020"/>
            </a:xfrm>
            <a:prstGeom prst="rect">
              <a:avLst/>
            </a:prstGeom>
            <a:solidFill>
              <a:srgbClr val="FFFF9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3" name="正方形/長方形 62"/>
            <p:cNvSpPr/>
            <p:nvPr/>
          </p:nvSpPr>
          <p:spPr>
            <a:xfrm>
              <a:off x="2112204" y="6359002"/>
              <a:ext cx="539527" cy="180020"/>
            </a:xfrm>
            <a:prstGeom prst="rect">
              <a:avLst/>
            </a:prstGeom>
            <a:solidFill>
              <a:srgbClr val="FF66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4" name="正方形/長方形 63"/>
            <p:cNvSpPr/>
            <p:nvPr/>
          </p:nvSpPr>
          <p:spPr>
            <a:xfrm>
              <a:off x="657225" y="6359002"/>
              <a:ext cx="539527" cy="167544"/>
            </a:xfrm>
            <a:prstGeom prst="rect">
              <a:avLst/>
            </a:prstGeom>
            <a:solidFill>
              <a:srgbClr val="7030A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5" name="正方形/長方形 64"/>
            <p:cNvSpPr/>
            <p:nvPr/>
          </p:nvSpPr>
          <p:spPr>
            <a:xfrm>
              <a:off x="657225" y="6148807"/>
              <a:ext cx="539527" cy="180020"/>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6" name="正方形/長方形 65"/>
            <p:cNvSpPr/>
            <p:nvPr/>
          </p:nvSpPr>
          <p:spPr>
            <a:xfrm>
              <a:off x="2112205" y="6148807"/>
              <a:ext cx="539527" cy="180020"/>
            </a:xfrm>
            <a:prstGeom prst="rect">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7" name="正方形/長方形 66"/>
            <p:cNvSpPr/>
            <p:nvPr/>
          </p:nvSpPr>
          <p:spPr>
            <a:xfrm>
              <a:off x="3562334" y="6148807"/>
              <a:ext cx="539527" cy="180020"/>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ＭＳ 明朝" panose="02020609040205080304" pitchFamily="17" charset="-128"/>
                <a:ea typeface="ＭＳ 明朝" panose="02020609040205080304" pitchFamily="17" charset="-128"/>
              </a:endParaRPr>
            </a:p>
          </p:txBody>
        </p:sp>
        <p:sp>
          <p:nvSpPr>
            <p:cNvPr id="68" name="テキスト ボックス 67"/>
            <p:cNvSpPr txBox="1"/>
            <p:nvPr/>
          </p:nvSpPr>
          <p:spPr>
            <a:xfrm>
              <a:off x="1274199"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30</a:t>
              </a:r>
              <a:r>
                <a:rPr lang="ja-JP" altLang="en-US" sz="800" dirty="0">
                  <a:solidFill>
                    <a:prstClr val="black"/>
                  </a:solidFill>
                  <a:latin typeface="ＭＳ 明朝" panose="02020609040205080304" pitchFamily="17" charset="-128"/>
                  <a:ea typeface="ＭＳ 明朝" panose="02020609040205080304" pitchFamily="17" charset="-128"/>
                </a:rPr>
                <a:t>年度事業</a:t>
              </a:r>
              <a:r>
                <a:rPr lang="en-US" altLang="ja-JP" sz="800" dirty="0">
                  <a:solidFill>
                    <a:prstClr val="black"/>
                  </a:solidFill>
                  <a:latin typeface="ＭＳ 明朝" panose="02020609040205080304" pitchFamily="17" charset="-128"/>
                  <a:ea typeface="ＭＳ 明朝" panose="02020609040205080304" pitchFamily="17" charset="-128"/>
                </a:rPr>
                <a:t>	</a:t>
              </a:r>
            </a:p>
          </p:txBody>
        </p:sp>
        <p:sp>
          <p:nvSpPr>
            <p:cNvPr id="109" name="テキスト ボックス 108"/>
            <p:cNvSpPr txBox="1"/>
            <p:nvPr/>
          </p:nvSpPr>
          <p:spPr>
            <a:xfrm>
              <a:off x="1274199"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33</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0" name="テキスト ボックス 109"/>
            <p:cNvSpPr txBox="1"/>
            <p:nvPr/>
          </p:nvSpPr>
          <p:spPr>
            <a:xfrm>
              <a:off x="2718203"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31</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1" name="テキスト ボックス 110"/>
            <p:cNvSpPr txBox="1"/>
            <p:nvPr/>
          </p:nvSpPr>
          <p:spPr>
            <a:xfrm>
              <a:off x="2718203"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34</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2" name="テキスト ボックス 111"/>
            <p:cNvSpPr txBox="1"/>
            <p:nvPr/>
          </p:nvSpPr>
          <p:spPr>
            <a:xfrm>
              <a:off x="4185084" y="6148807"/>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32</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sp>
          <p:nvSpPr>
            <p:cNvPr id="113" name="テキスト ボックス 112"/>
            <p:cNvSpPr txBox="1"/>
            <p:nvPr/>
          </p:nvSpPr>
          <p:spPr>
            <a:xfrm>
              <a:off x="4185084" y="6322998"/>
              <a:ext cx="746801" cy="246199"/>
            </a:xfrm>
            <a:prstGeom prst="rect">
              <a:avLst/>
            </a:prstGeom>
            <a:noFill/>
            <a:ln>
              <a:noFill/>
            </a:ln>
          </p:spPr>
          <p:txBody>
            <a:bodyPr wrap="square" lIns="0" rIns="0" rtlCol="0">
              <a:noAutofit/>
            </a:bodyPr>
            <a:lstStyle/>
            <a:p>
              <a:pPr indent="-904875">
                <a:lnSpc>
                  <a:spcPct val="125000"/>
                </a:lnSpc>
              </a:pPr>
              <a:r>
                <a:rPr lang="ja-JP" altLang="en-US" sz="800" dirty="0">
                  <a:solidFill>
                    <a:prstClr val="black"/>
                  </a:solidFill>
                  <a:latin typeface="ＭＳ 明朝" panose="02020609040205080304" pitchFamily="17" charset="-128"/>
                  <a:ea typeface="ＭＳ 明朝" panose="02020609040205080304" pitchFamily="17" charset="-128"/>
                </a:rPr>
                <a:t>平成</a:t>
              </a:r>
              <a:r>
                <a:rPr lang="en-US" altLang="ja-JP" sz="800" dirty="0">
                  <a:solidFill>
                    <a:prstClr val="black"/>
                  </a:solidFill>
                  <a:latin typeface="ＭＳ 明朝" panose="02020609040205080304" pitchFamily="17" charset="-128"/>
                  <a:ea typeface="ＭＳ 明朝" panose="02020609040205080304" pitchFamily="17" charset="-128"/>
                </a:rPr>
                <a:t>35</a:t>
              </a:r>
              <a:r>
                <a:rPr lang="ja-JP" altLang="en-US" sz="800" dirty="0">
                  <a:solidFill>
                    <a:prstClr val="black"/>
                  </a:solidFill>
                  <a:latin typeface="ＭＳ 明朝" panose="02020609040205080304" pitchFamily="17" charset="-128"/>
                  <a:ea typeface="ＭＳ 明朝" panose="02020609040205080304" pitchFamily="17" charset="-128"/>
                </a:rPr>
                <a:t>年度事業</a:t>
              </a:r>
              <a:endParaRPr lang="en-US" altLang="ja-JP" sz="800" dirty="0">
                <a:solidFill>
                  <a:prstClr val="black"/>
                </a:solidFill>
                <a:latin typeface="ＭＳ 明朝" panose="02020609040205080304" pitchFamily="17" charset="-128"/>
                <a:ea typeface="ＭＳ 明朝" panose="02020609040205080304" pitchFamily="17" charset="-128"/>
              </a:endParaRPr>
            </a:p>
          </p:txBody>
        </p:sp>
      </p:grpSp>
      <p:sp>
        <p:nvSpPr>
          <p:cNvPr id="114" name="テキスト ボックス 113"/>
          <p:cNvSpPr txBox="1">
            <a:spLocks noChangeAspect="1"/>
          </p:cNvSpPr>
          <p:nvPr/>
        </p:nvSpPr>
        <p:spPr>
          <a:xfrm>
            <a:off x="369000" y="190500"/>
            <a:ext cx="6120000" cy="504056"/>
          </a:xfrm>
          <a:prstGeom prst="rect">
            <a:avLst/>
          </a:prstGeom>
          <a:noFill/>
          <a:ln>
            <a:noFill/>
          </a:ln>
        </p:spPr>
        <p:txBody>
          <a:bodyPr wrap="square" lIns="0" rIns="0" rtlCol="0">
            <a:noAutofit/>
          </a:bodyPr>
          <a:lstStyle/>
          <a:p>
            <a:pPr>
              <a:lnSpc>
                <a:spcPct val="125000"/>
              </a:lnSpc>
              <a:defRPr/>
            </a:pPr>
            <a:r>
              <a:rPr kumimoji="0" lang="en-US" altLang="ja-JP" sz="1200" kern="0" dirty="0">
                <a:solidFill>
                  <a:prstClr val="black"/>
                </a:solidFill>
                <a:latin typeface="ＭＳ 明朝" panose="02020609040205080304" pitchFamily="17" charset="-128"/>
                <a:ea typeface="ＭＳ 明朝" panose="02020609040205080304" pitchFamily="17" charset="-128"/>
              </a:rPr>
              <a:t>【</a:t>
            </a:r>
            <a:r>
              <a:rPr kumimoji="0" lang="ja-JP" altLang="en-US" sz="1200" kern="0" dirty="0">
                <a:solidFill>
                  <a:prstClr val="black"/>
                </a:solidFill>
                <a:latin typeface="ＭＳ 明朝" panose="02020609040205080304" pitchFamily="17" charset="-128"/>
                <a:ea typeface="ＭＳ 明朝" panose="02020609040205080304" pitchFamily="17" charset="-128"/>
              </a:rPr>
              <a:t>実施スケジュール</a:t>
            </a:r>
            <a:r>
              <a:rPr kumimoji="0" lang="en-US" altLang="ja-JP" sz="1200" kern="0" dirty="0">
                <a:solidFill>
                  <a:prstClr val="black"/>
                </a:solidFill>
                <a:latin typeface="ＭＳ 明朝" panose="02020609040205080304" pitchFamily="17" charset="-128"/>
                <a:ea typeface="ＭＳ 明朝" panose="02020609040205080304" pitchFamily="17" charset="-128"/>
              </a:rPr>
              <a:t>】</a:t>
            </a:r>
          </a:p>
          <a:p>
            <a:pPr marL="85725">
              <a:lnSpc>
                <a:spcPct val="125000"/>
              </a:lnSpc>
              <a:defRPr/>
            </a:pPr>
            <a:r>
              <a:rPr kumimoji="0" lang="ja-JP" altLang="en-US" sz="1200" kern="0" dirty="0">
                <a:solidFill>
                  <a:prstClr val="black"/>
                </a:solidFill>
                <a:latin typeface="ＭＳ 明朝" panose="02020609040205080304" pitchFamily="17" charset="-128"/>
                <a:ea typeface="ＭＳ 明朝" panose="02020609040205080304" pitchFamily="17" charset="-128"/>
              </a:rPr>
              <a:t>　平成</a:t>
            </a:r>
            <a:r>
              <a:rPr kumimoji="0" lang="en-US" altLang="ja-JP" sz="1200" kern="0" dirty="0">
                <a:solidFill>
                  <a:prstClr val="black"/>
                </a:solidFill>
                <a:latin typeface="ＭＳ 明朝" panose="02020609040205080304" pitchFamily="17" charset="-128"/>
                <a:ea typeface="ＭＳ 明朝" panose="02020609040205080304" pitchFamily="17" charset="-128"/>
              </a:rPr>
              <a:t>30</a:t>
            </a:r>
            <a:r>
              <a:rPr kumimoji="0" lang="ja-JP" altLang="en-US" sz="1200" kern="0" dirty="0">
                <a:solidFill>
                  <a:prstClr val="black"/>
                </a:solidFill>
                <a:latin typeface="ＭＳ 明朝" panose="02020609040205080304" pitchFamily="17" charset="-128"/>
                <a:ea typeface="ＭＳ 明朝" panose="02020609040205080304" pitchFamily="17" charset="-128"/>
              </a:rPr>
              <a:t>年度～平成</a:t>
            </a:r>
            <a:r>
              <a:rPr kumimoji="0" lang="en-US" altLang="ja-JP" sz="1200" kern="0" dirty="0">
                <a:solidFill>
                  <a:prstClr val="black"/>
                </a:solidFill>
                <a:latin typeface="ＭＳ 明朝" panose="02020609040205080304" pitchFamily="17" charset="-128"/>
                <a:ea typeface="ＭＳ 明朝" panose="02020609040205080304" pitchFamily="17" charset="-128"/>
              </a:rPr>
              <a:t>35</a:t>
            </a:r>
            <a:r>
              <a:rPr kumimoji="0" lang="ja-JP" altLang="en-US" sz="1200" kern="0" dirty="0">
                <a:solidFill>
                  <a:prstClr val="black"/>
                </a:solidFill>
                <a:latin typeface="ＭＳ 明朝" panose="02020609040205080304" pitchFamily="17" charset="-128"/>
                <a:ea typeface="ＭＳ 明朝" panose="02020609040205080304" pitchFamily="17" charset="-128"/>
              </a:rPr>
              <a:t>年度に実施することとする。</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
        <p:nvSpPr>
          <p:cNvPr id="116" name="左右矢印 115"/>
          <p:cNvSpPr/>
          <p:nvPr/>
        </p:nvSpPr>
        <p:spPr>
          <a:xfrm>
            <a:off x="3538986" y="1439202"/>
            <a:ext cx="2934000" cy="130895"/>
          </a:xfrm>
          <a:prstGeom prst="leftRightArrow">
            <a:avLst/>
          </a:prstGeom>
          <a:solidFill>
            <a:schemeClr val="accent6">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17" name="左右矢印 116"/>
          <p:cNvSpPr/>
          <p:nvPr/>
        </p:nvSpPr>
        <p:spPr>
          <a:xfrm>
            <a:off x="2569667" y="2327676"/>
            <a:ext cx="3240000" cy="130895"/>
          </a:xfrm>
          <a:prstGeom prst="leftRightArrow">
            <a:avLst/>
          </a:prstGeom>
          <a:solidFill>
            <a:schemeClr val="accent5">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18" name="左右矢印 117"/>
          <p:cNvSpPr/>
          <p:nvPr/>
        </p:nvSpPr>
        <p:spPr>
          <a:xfrm>
            <a:off x="3215193" y="2485332"/>
            <a:ext cx="2934000" cy="130895"/>
          </a:xfrm>
          <a:prstGeom prst="leftRightArrow">
            <a:avLst/>
          </a:prstGeom>
          <a:solidFill>
            <a:schemeClr val="accent5">
              <a:lumMod val="60000"/>
              <a:lumOff val="40000"/>
            </a:schemeClr>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19" name="左右矢印 118"/>
          <p:cNvSpPr/>
          <p:nvPr/>
        </p:nvSpPr>
        <p:spPr>
          <a:xfrm>
            <a:off x="3866513" y="2811805"/>
            <a:ext cx="2610000" cy="130895"/>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0" name="左右矢印 119"/>
          <p:cNvSpPr/>
          <p:nvPr/>
        </p:nvSpPr>
        <p:spPr>
          <a:xfrm>
            <a:off x="6151102" y="2971343"/>
            <a:ext cx="323154" cy="130895"/>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1" name="左右矢印 120"/>
          <p:cNvSpPr/>
          <p:nvPr/>
        </p:nvSpPr>
        <p:spPr>
          <a:xfrm>
            <a:off x="6151102" y="3165678"/>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2" name="左右矢印 121"/>
          <p:cNvSpPr/>
          <p:nvPr/>
        </p:nvSpPr>
        <p:spPr>
          <a:xfrm>
            <a:off x="3538986" y="2651463"/>
            <a:ext cx="2934000" cy="130895"/>
          </a:xfrm>
          <a:prstGeom prst="leftRightArrow">
            <a:avLst/>
          </a:prstGeom>
          <a:solidFill>
            <a:schemeClr val="accent5">
              <a:lumMod val="60000"/>
              <a:lumOff val="40000"/>
            </a:schemeClr>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3" name="左右矢印 122"/>
          <p:cNvSpPr/>
          <p:nvPr/>
        </p:nvSpPr>
        <p:spPr>
          <a:xfrm>
            <a:off x="2569667" y="3532760"/>
            <a:ext cx="3240000" cy="130895"/>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24" name="左右矢印 123"/>
          <p:cNvSpPr/>
          <p:nvPr/>
        </p:nvSpPr>
        <p:spPr>
          <a:xfrm>
            <a:off x="3215193" y="3690416"/>
            <a:ext cx="2934000" cy="130895"/>
          </a:xfrm>
          <a:prstGeom prst="leftRightArrow">
            <a:avLst/>
          </a:prstGeom>
          <a:solidFill>
            <a:srgbClr val="92D05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25" name="左右矢印 124"/>
          <p:cNvSpPr/>
          <p:nvPr/>
        </p:nvSpPr>
        <p:spPr>
          <a:xfrm>
            <a:off x="3866513" y="4016889"/>
            <a:ext cx="2610000"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6" name="左右矢印 125"/>
          <p:cNvSpPr/>
          <p:nvPr/>
        </p:nvSpPr>
        <p:spPr>
          <a:xfrm>
            <a:off x="6151102" y="4176427"/>
            <a:ext cx="323154"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7" name="左右矢印 126"/>
          <p:cNvSpPr/>
          <p:nvPr/>
        </p:nvSpPr>
        <p:spPr>
          <a:xfrm>
            <a:off x="6151102" y="4370762"/>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8" name="左右矢印 127"/>
          <p:cNvSpPr/>
          <p:nvPr/>
        </p:nvSpPr>
        <p:spPr>
          <a:xfrm>
            <a:off x="3538986" y="3856547"/>
            <a:ext cx="2934000" cy="130895"/>
          </a:xfrm>
          <a:prstGeom prst="leftRightArrow">
            <a:avLst/>
          </a:prstGeom>
          <a:solidFill>
            <a:srgbClr val="92D05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29" name="左右矢印 128"/>
          <p:cNvSpPr/>
          <p:nvPr/>
        </p:nvSpPr>
        <p:spPr>
          <a:xfrm>
            <a:off x="2569667" y="4740193"/>
            <a:ext cx="3240000" cy="130895"/>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30" name="左右矢印 129"/>
          <p:cNvSpPr/>
          <p:nvPr/>
        </p:nvSpPr>
        <p:spPr>
          <a:xfrm>
            <a:off x="3215193" y="4897849"/>
            <a:ext cx="2934000" cy="130895"/>
          </a:xfrm>
          <a:prstGeom prst="leftRightArrow">
            <a:avLst/>
          </a:prstGeom>
          <a:solidFill>
            <a:srgbClr val="7030A0"/>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31" name="左右矢印 130"/>
          <p:cNvSpPr/>
          <p:nvPr/>
        </p:nvSpPr>
        <p:spPr>
          <a:xfrm>
            <a:off x="3866513" y="5224322"/>
            <a:ext cx="2610000"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2" name="左右矢印 131"/>
          <p:cNvSpPr/>
          <p:nvPr/>
        </p:nvSpPr>
        <p:spPr>
          <a:xfrm>
            <a:off x="6151102" y="5383860"/>
            <a:ext cx="323154"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3" name="左右矢印 132"/>
          <p:cNvSpPr/>
          <p:nvPr/>
        </p:nvSpPr>
        <p:spPr>
          <a:xfrm>
            <a:off x="6151102" y="5578195"/>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4" name="左右矢印 133"/>
          <p:cNvSpPr/>
          <p:nvPr/>
        </p:nvSpPr>
        <p:spPr>
          <a:xfrm>
            <a:off x="3538986" y="5063980"/>
            <a:ext cx="2934000" cy="130895"/>
          </a:xfrm>
          <a:prstGeom prst="leftRightArrow">
            <a:avLst/>
          </a:prstGeom>
          <a:solidFill>
            <a:srgbClr val="7030A0"/>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5" name="左右矢印 134"/>
          <p:cNvSpPr/>
          <p:nvPr/>
        </p:nvSpPr>
        <p:spPr>
          <a:xfrm>
            <a:off x="2569667" y="5947440"/>
            <a:ext cx="3240000" cy="130895"/>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36" name="左右矢印 135"/>
          <p:cNvSpPr/>
          <p:nvPr/>
        </p:nvSpPr>
        <p:spPr>
          <a:xfrm>
            <a:off x="3215193" y="6105096"/>
            <a:ext cx="2934000" cy="130895"/>
          </a:xfrm>
          <a:prstGeom prst="leftRightArrow">
            <a:avLst/>
          </a:prstGeom>
          <a:solidFill>
            <a:srgbClr val="FF66FF"/>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37" name="左右矢印 136"/>
          <p:cNvSpPr/>
          <p:nvPr/>
        </p:nvSpPr>
        <p:spPr>
          <a:xfrm>
            <a:off x="3866513" y="6431569"/>
            <a:ext cx="2610000"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8" name="左右矢印 137"/>
          <p:cNvSpPr/>
          <p:nvPr/>
        </p:nvSpPr>
        <p:spPr>
          <a:xfrm>
            <a:off x="6151102" y="6591107"/>
            <a:ext cx="323154"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39" name="左右矢印 138"/>
          <p:cNvSpPr/>
          <p:nvPr/>
        </p:nvSpPr>
        <p:spPr>
          <a:xfrm>
            <a:off x="6151102" y="6785442"/>
            <a:ext cx="323154"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0" name="左右矢印 139"/>
          <p:cNvSpPr/>
          <p:nvPr/>
        </p:nvSpPr>
        <p:spPr>
          <a:xfrm>
            <a:off x="3538986" y="6271227"/>
            <a:ext cx="2934000" cy="130895"/>
          </a:xfrm>
          <a:prstGeom prst="leftRightArrow">
            <a:avLst/>
          </a:prstGeom>
          <a:solidFill>
            <a:srgbClr val="FF66FF"/>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1" name="左右矢印 140"/>
          <p:cNvSpPr/>
          <p:nvPr/>
        </p:nvSpPr>
        <p:spPr>
          <a:xfrm>
            <a:off x="2569667" y="7152212"/>
            <a:ext cx="3240000" cy="130895"/>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42" name="左右矢印 141"/>
          <p:cNvSpPr/>
          <p:nvPr/>
        </p:nvSpPr>
        <p:spPr>
          <a:xfrm>
            <a:off x="3215193" y="7309868"/>
            <a:ext cx="2934000" cy="130895"/>
          </a:xfrm>
          <a:prstGeom prst="leftRightArrow">
            <a:avLst/>
          </a:prstGeom>
          <a:solidFill>
            <a:srgbClr val="FFFF99"/>
          </a:solidFill>
          <a:ln w="9525">
            <a:solidFill>
              <a:sysClr val="windowText" lastClr="000000"/>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700">
              <a:solidFill>
                <a:schemeClr val="tx1"/>
              </a:solidFill>
              <a:latin typeface="ＭＳ 明朝" panose="02020609040205080304" pitchFamily="17" charset="-128"/>
              <a:ea typeface="ＭＳ 明朝" panose="02020609040205080304" pitchFamily="17" charset="-128"/>
            </a:endParaRPr>
          </a:p>
        </p:txBody>
      </p:sp>
      <p:sp>
        <p:nvSpPr>
          <p:cNvPr id="143" name="左右矢印 142"/>
          <p:cNvSpPr/>
          <p:nvPr/>
        </p:nvSpPr>
        <p:spPr>
          <a:xfrm>
            <a:off x="3866513" y="7636341"/>
            <a:ext cx="2610000"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4" name="左右矢印 143"/>
          <p:cNvSpPr/>
          <p:nvPr/>
        </p:nvSpPr>
        <p:spPr>
          <a:xfrm>
            <a:off x="6151102" y="7795879"/>
            <a:ext cx="323154"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5" name="左右矢印 144"/>
          <p:cNvSpPr/>
          <p:nvPr/>
        </p:nvSpPr>
        <p:spPr>
          <a:xfrm>
            <a:off x="6151102" y="7990214"/>
            <a:ext cx="323154" cy="130895"/>
          </a:xfrm>
          <a:prstGeom prst="leftRightArrow">
            <a:avLst/>
          </a:prstGeom>
          <a:no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
        <p:nvSpPr>
          <p:cNvPr id="146" name="左右矢印 145"/>
          <p:cNvSpPr/>
          <p:nvPr/>
        </p:nvSpPr>
        <p:spPr>
          <a:xfrm>
            <a:off x="3538986" y="7475999"/>
            <a:ext cx="2934000" cy="130895"/>
          </a:xfrm>
          <a:prstGeom prst="leftRightArrow">
            <a:avLst/>
          </a:prstGeom>
          <a:solidFill>
            <a:srgbClr val="FFFF99"/>
          </a:solidFill>
          <a:ln w="9525">
            <a:solidFill>
              <a:sysClr val="windowText" lastClr="000000"/>
            </a:solidFill>
          </a:ln>
        </p:spPr>
        <p:style>
          <a:lnRef idx="2">
            <a:schemeClr val="accent6">
              <a:shade val="50000"/>
            </a:schemeClr>
          </a:lnRef>
          <a:fillRef idx="1">
            <a:schemeClr val="accent6"/>
          </a:fillRef>
          <a:effectRef idx="0">
            <a:schemeClr val="accent6"/>
          </a:effectRef>
          <a:fontRef idx="minor">
            <a:schemeClr val="lt1"/>
          </a:fontRef>
        </p:style>
        <p:txBody>
          <a:bodyPr wrap="square" lIns="0" tIns="0" rIns="0" bIns="0" rtlCol="0" anchor="ctr" anchorCtr="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ja-JP" altLang="en-US" sz="900">
              <a:solidFill>
                <a:schemeClr val="tx1"/>
              </a:solidFill>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15499617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66</a:t>
            </a:fld>
            <a:endParaRPr kumimoji="1" lang="ja-JP" altLang="en-US" dirty="0">
              <a:latin typeface="ＭＳ 明朝"/>
              <a:ea typeface="ＭＳ 明朝"/>
            </a:endParaRPr>
          </a:p>
        </p:txBody>
      </p:sp>
      <p:sp>
        <p:nvSpPr>
          <p:cNvPr id="23" name="テキスト ボックス 22"/>
          <p:cNvSpPr txBox="1">
            <a:spLocks noChangeAspect="1"/>
          </p:cNvSpPr>
          <p:nvPr/>
        </p:nvSpPr>
        <p:spPr>
          <a:xfrm>
            <a:off x="254000" y="11"/>
            <a:ext cx="6858000" cy="338554"/>
          </a:xfrm>
          <a:prstGeom prst="rect">
            <a:avLst/>
          </a:prstGeom>
          <a:noFill/>
          <a:ln>
            <a:noFill/>
          </a:ln>
        </p:spPr>
        <p:txBody>
          <a:bodyPr wrap="square" lIns="0" rtlCol="0">
            <a:spAutoFit/>
          </a:bodyPr>
          <a:lstStyle/>
          <a:p>
            <a:r>
              <a:rPr lang="en-US" altLang="ja-JP" sz="1600" b="1" dirty="0">
                <a:latin typeface="ＭＳ 明朝" panose="02020609040205080304" pitchFamily="17" charset="-128"/>
                <a:ea typeface="ＭＳ 明朝" panose="02020609040205080304" pitchFamily="17" charset="-128"/>
              </a:rPr>
              <a:t>12.</a:t>
            </a:r>
            <a:r>
              <a:rPr lang="ja-JP" altLang="en-US" sz="1600" b="1" dirty="0">
                <a:latin typeface="ＭＳ 明朝" panose="02020609040205080304" pitchFamily="17" charset="-128"/>
                <a:ea typeface="ＭＳ 明朝" panose="02020609040205080304" pitchFamily="17" charset="-128"/>
              </a:rPr>
              <a:t>データヘルス計画の見直し</a:t>
            </a:r>
            <a:endParaRPr lang="ja-JP" altLang="ja-JP" sz="1600" dirty="0">
              <a:latin typeface="ＭＳ 明朝" panose="02020609040205080304" pitchFamily="17" charset="-128"/>
              <a:ea typeface="ＭＳ 明朝" panose="02020609040205080304" pitchFamily="17" charset="-128"/>
            </a:endParaRPr>
          </a:p>
        </p:txBody>
      </p:sp>
      <p:sp>
        <p:nvSpPr>
          <p:cNvPr id="31" name="テキスト ボックス 30"/>
          <p:cNvSpPr txBox="1"/>
          <p:nvPr/>
        </p:nvSpPr>
        <p:spPr>
          <a:xfrm>
            <a:off x="311500" y="6135885"/>
            <a:ext cx="6120000" cy="1184798"/>
          </a:xfrm>
          <a:prstGeom prst="rect">
            <a:avLst/>
          </a:prstGeom>
          <a:noFill/>
          <a:ln>
            <a:noFill/>
          </a:ln>
        </p:spPr>
        <p:txBody>
          <a:bodyPr wrap="square" lIns="0" rIns="0" rtlCol="0">
            <a:noAutofit/>
          </a:bodyPr>
          <a:lstStyle/>
          <a:p>
            <a:pPr>
              <a:lnSpc>
                <a:spcPct val="125000"/>
              </a:lnSpc>
            </a:pPr>
            <a:r>
              <a:rPr lang="ja-JP" altLang="en-US" sz="1200" dirty="0">
                <a:solidFill>
                  <a:prstClr val="black"/>
                </a:solidFill>
                <a:latin typeface="ＭＳ 明朝" panose="02020609040205080304" pitchFamily="17" charset="-128"/>
                <a:ea typeface="ＭＳ 明朝" panose="02020609040205080304" pitchFamily="17" charset="-128"/>
              </a:rPr>
              <a:t>　本計画は、広報、ホームページ等で公表するとともに、本実施計画をあらゆる機会を通じて周知･啓発を図ります。また、目標の達成状況等の公表に努め、本計画の円滑な実施等について広く意見を求めるものとします。</a:t>
            </a:r>
            <a:endParaRPr lang="en-US" altLang="ja-JP" sz="1200" dirty="0">
              <a:solidFill>
                <a:prstClr val="black"/>
              </a:solidFill>
              <a:latin typeface="ＭＳ 明朝" panose="02020609040205080304" pitchFamily="17" charset="-128"/>
              <a:ea typeface="ＭＳ 明朝" panose="02020609040205080304" pitchFamily="17" charset="-128"/>
            </a:endParaRPr>
          </a:p>
        </p:txBody>
      </p:sp>
      <p:grpSp>
        <p:nvGrpSpPr>
          <p:cNvPr id="32" name="グループ化 31"/>
          <p:cNvGrpSpPr>
            <a:grpSpLocks noChangeAspect="1"/>
          </p:cNvGrpSpPr>
          <p:nvPr/>
        </p:nvGrpSpPr>
        <p:grpSpPr>
          <a:xfrm>
            <a:off x="380999" y="1488429"/>
            <a:ext cx="6096000" cy="2975560"/>
            <a:chOff x="744373" y="2131538"/>
            <a:chExt cx="5500185" cy="1882358"/>
          </a:xfrm>
        </p:grpSpPr>
        <p:sp>
          <p:nvSpPr>
            <p:cNvPr id="33" name="角丸四角形 19"/>
            <p:cNvSpPr/>
            <p:nvPr/>
          </p:nvSpPr>
          <p:spPr>
            <a:xfrm>
              <a:off x="4624558" y="2933583"/>
              <a:ext cx="1620000" cy="564393"/>
            </a:xfrm>
            <a:prstGeom prst="round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100" b="1" dirty="0">
                  <a:solidFill>
                    <a:schemeClr val="tx1"/>
                  </a:solidFill>
                  <a:latin typeface="ＭＳ 明朝" panose="02020609040205080304" pitchFamily="17" charset="-128"/>
                  <a:ea typeface="ＭＳ 明朝" panose="02020609040205080304" pitchFamily="17" charset="-128"/>
                </a:rPr>
                <a:t>Do(</a:t>
              </a:r>
              <a:r>
                <a:rPr lang="ja-JP" altLang="en-US" sz="1100" b="1" dirty="0">
                  <a:solidFill>
                    <a:schemeClr val="tx1"/>
                  </a:solidFill>
                  <a:latin typeface="ＭＳ 明朝" panose="02020609040205080304" pitchFamily="17" charset="-128"/>
                  <a:ea typeface="ＭＳ 明朝" panose="02020609040205080304" pitchFamily="17" charset="-128"/>
                </a:rPr>
                <a:t>実施</a:t>
              </a:r>
              <a:r>
                <a:rPr lang="en-US" altLang="ja-JP" sz="1100" b="1" dirty="0">
                  <a:solidFill>
                    <a:schemeClr val="tx1"/>
                  </a:solidFill>
                  <a:latin typeface="ＭＳ 明朝" panose="02020609040205080304" pitchFamily="17" charset="-128"/>
                  <a:ea typeface="ＭＳ 明朝" panose="02020609040205080304" pitchFamily="17" charset="-128"/>
                </a:rPr>
                <a:t>)</a:t>
              </a:r>
            </a:p>
            <a:p>
              <a:pPr algn="ctr"/>
              <a:r>
                <a:rPr lang="ja-JP" altLang="en-US" sz="1000" dirty="0">
                  <a:solidFill>
                    <a:schemeClr val="tx1"/>
                  </a:solidFill>
                  <a:latin typeface="ＭＳ 明朝" panose="02020609040205080304" pitchFamily="17" charset="-128"/>
                  <a:ea typeface="ＭＳ 明朝" panose="02020609040205080304" pitchFamily="17" charset="-128"/>
                </a:rPr>
                <a:t>事業の実施</a:t>
              </a:r>
            </a:p>
          </p:txBody>
        </p:sp>
        <p:sp>
          <p:nvSpPr>
            <p:cNvPr id="34" name="角丸四角形 18"/>
            <p:cNvSpPr/>
            <p:nvPr/>
          </p:nvSpPr>
          <p:spPr>
            <a:xfrm>
              <a:off x="2470617" y="2131538"/>
              <a:ext cx="2088000" cy="933972"/>
            </a:xfrm>
            <a:prstGeom prst="round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altLang="ja-JP" sz="1100" b="1" dirty="0">
                  <a:solidFill>
                    <a:schemeClr val="tx1"/>
                  </a:solidFill>
                  <a:latin typeface="ＭＳ 明朝" panose="02020609040205080304" pitchFamily="17" charset="-128"/>
                  <a:ea typeface="ＭＳ 明朝" panose="02020609040205080304" pitchFamily="17" charset="-128"/>
                </a:rPr>
                <a:t>Plan(</a:t>
              </a:r>
              <a:r>
                <a:rPr lang="ja-JP" altLang="en-US" sz="1100" b="1" dirty="0">
                  <a:solidFill>
                    <a:schemeClr val="tx1"/>
                  </a:solidFill>
                  <a:latin typeface="ＭＳ 明朝" panose="02020609040205080304" pitchFamily="17" charset="-128"/>
                  <a:ea typeface="ＭＳ 明朝" panose="02020609040205080304" pitchFamily="17" charset="-128"/>
                </a:rPr>
                <a:t>計画</a:t>
              </a:r>
              <a:r>
                <a:rPr lang="en-US" altLang="ja-JP" sz="1100" b="1" dirty="0">
                  <a:solidFill>
                    <a:schemeClr val="tx1"/>
                  </a:solidFill>
                  <a:latin typeface="ＭＳ 明朝" panose="02020609040205080304" pitchFamily="17" charset="-128"/>
                  <a:ea typeface="ＭＳ 明朝" panose="02020609040205080304" pitchFamily="17" charset="-128"/>
                </a:rPr>
                <a:t>)</a:t>
              </a:r>
            </a:p>
            <a:p>
              <a:pPr algn="ctr"/>
              <a:r>
                <a:rPr lang="ja-JP" altLang="en-US" sz="1000" dirty="0">
                  <a:solidFill>
                    <a:schemeClr val="tx1"/>
                  </a:solidFill>
                  <a:latin typeface="ＭＳ 明朝" panose="02020609040205080304" pitchFamily="17" charset="-128"/>
                  <a:ea typeface="ＭＳ 明朝" panose="02020609040205080304" pitchFamily="17" charset="-128"/>
                </a:rPr>
                <a:t>データ分析に基づく事業の立案</a:t>
              </a:r>
              <a:endParaRPr lang="en-US" altLang="ja-JP" sz="1000" dirty="0">
                <a:solidFill>
                  <a:schemeClr val="tx1"/>
                </a:solidFill>
                <a:latin typeface="ＭＳ 明朝" panose="02020609040205080304" pitchFamily="17" charset="-128"/>
                <a:ea typeface="ＭＳ 明朝" panose="02020609040205080304" pitchFamily="17" charset="-128"/>
              </a:endParaRPr>
            </a:p>
            <a:p>
              <a:r>
                <a:rPr lang="ja-JP" altLang="en-US" sz="1000" dirty="0">
                  <a:solidFill>
                    <a:schemeClr val="tx1"/>
                  </a:solidFill>
                  <a:latin typeface="ＭＳ 明朝" panose="02020609040205080304" pitchFamily="17" charset="-128"/>
                  <a:ea typeface="ＭＳ 明朝" panose="02020609040205080304" pitchFamily="17" charset="-128"/>
                </a:rPr>
                <a:t>　･健康課題、事業目的の明確化</a:t>
              </a:r>
              <a:endParaRPr lang="en-US" altLang="ja-JP" sz="1000" dirty="0">
                <a:solidFill>
                  <a:schemeClr val="tx1"/>
                </a:solidFill>
                <a:latin typeface="ＭＳ 明朝" panose="02020609040205080304" pitchFamily="17" charset="-128"/>
                <a:ea typeface="ＭＳ 明朝" panose="02020609040205080304" pitchFamily="17" charset="-128"/>
              </a:endParaRPr>
            </a:p>
            <a:p>
              <a:r>
                <a:rPr lang="ja-JP" altLang="en-US" sz="1000" dirty="0">
                  <a:solidFill>
                    <a:schemeClr val="tx1"/>
                  </a:solidFill>
                  <a:latin typeface="ＭＳ 明朝" panose="02020609040205080304" pitchFamily="17" charset="-128"/>
                  <a:ea typeface="ＭＳ 明朝" panose="02020609040205080304" pitchFamily="17" charset="-128"/>
                </a:rPr>
                <a:t>　･目標設定</a:t>
              </a:r>
              <a:endParaRPr lang="en-US" altLang="ja-JP" sz="1000" dirty="0">
                <a:solidFill>
                  <a:schemeClr val="tx1"/>
                </a:solidFill>
                <a:latin typeface="ＭＳ 明朝" panose="02020609040205080304" pitchFamily="17" charset="-128"/>
                <a:ea typeface="ＭＳ 明朝" panose="02020609040205080304" pitchFamily="17" charset="-128"/>
              </a:endParaRPr>
            </a:p>
            <a:p>
              <a:r>
                <a:rPr lang="ja-JP" altLang="en-US" sz="1000" dirty="0">
                  <a:solidFill>
                    <a:schemeClr val="tx1"/>
                  </a:solidFill>
                  <a:latin typeface="ＭＳ 明朝" panose="02020609040205080304" pitchFamily="17" charset="-128"/>
                  <a:ea typeface="ＭＳ 明朝" panose="02020609040205080304" pitchFamily="17" charset="-128"/>
                </a:rPr>
                <a:t>　･費用対効果を考慮した事業選択</a:t>
              </a:r>
            </a:p>
          </p:txBody>
        </p:sp>
        <p:sp>
          <p:nvSpPr>
            <p:cNvPr id="35" name="角丸四角形 20"/>
            <p:cNvSpPr/>
            <p:nvPr/>
          </p:nvSpPr>
          <p:spPr>
            <a:xfrm>
              <a:off x="744373" y="2933583"/>
              <a:ext cx="1656000" cy="564393"/>
            </a:xfrm>
            <a:prstGeom prst="round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100" b="1" dirty="0">
                  <a:solidFill>
                    <a:schemeClr val="tx1"/>
                  </a:solidFill>
                  <a:latin typeface="ＭＳ 明朝" panose="02020609040205080304" pitchFamily="17" charset="-128"/>
                  <a:ea typeface="ＭＳ 明朝" panose="02020609040205080304" pitchFamily="17" charset="-128"/>
                </a:rPr>
                <a:t>Act(</a:t>
              </a:r>
              <a:r>
                <a:rPr lang="ja-JP" altLang="en-US" sz="1100" b="1" dirty="0">
                  <a:solidFill>
                    <a:schemeClr val="tx1"/>
                  </a:solidFill>
                  <a:latin typeface="ＭＳ 明朝" panose="02020609040205080304" pitchFamily="17" charset="-128"/>
                  <a:ea typeface="ＭＳ 明朝" panose="02020609040205080304" pitchFamily="17" charset="-128"/>
                </a:rPr>
                <a:t>改善</a:t>
              </a:r>
              <a:r>
                <a:rPr lang="en-US" altLang="ja-JP" sz="1100" b="1" dirty="0">
                  <a:solidFill>
                    <a:schemeClr val="tx1"/>
                  </a:solidFill>
                  <a:latin typeface="ＭＳ 明朝" panose="02020609040205080304" pitchFamily="17" charset="-128"/>
                  <a:ea typeface="ＭＳ 明朝" panose="02020609040205080304" pitchFamily="17" charset="-128"/>
                </a:rPr>
                <a:t>)</a:t>
              </a:r>
            </a:p>
            <a:p>
              <a:pPr algn="ctr"/>
              <a:r>
                <a:rPr lang="ja-JP" altLang="en-US" sz="1000" dirty="0">
                  <a:solidFill>
                    <a:schemeClr val="tx1"/>
                  </a:solidFill>
                  <a:latin typeface="ＭＳ 明朝" panose="02020609040205080304" pitchFamily="17" charset="-128"/>
                  <a:ea typeface="ＭＳ 明朝" panose="02020609040205080304" pitchFamily="17" charset="-128"/>
                </a:rPr>
                <a:t>次サイクルに向けて修正</a:t>
              </a:r>
              <a:endParaRPr lang="en-US" altLang="ja-JP" sz="1000" dirty="0">
                <a:solidFill>
                  <a:schemeClr val="tx1"/>
                </a:solidFill>
                <a:latin typeface="ＭＳ 明朝" panose="02020609040205080304" pitchFamily="17" charset="-128"/>
                <a:ea typeface="ＭＳ 明朝" panose="02020609040205080304" pitchFamily="17" charset="-128"/>
              </a:endParaRPr>
            </a:p>
          </p:txBody>
        </p:sp>
        <p:sp>
          <p:nvSpPr>
            <p:cNvPr id="36" name="角丸四角形 21"/>
            <p:cNvSpPr/>
            <p:nvPr/>
          </p:nvSpPr>
          <p:spPr>
            <a:xfrm>
              <a:off x="2470617" y="3434110"/>
              <a:ext cx="2088000" cy="579786"/>
            </a:xfrm>
            <a:prstGeom prst="round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100" b="1" dirty="0">
                  <a:solidFill>
                    <a:schemeClr val="tx1"/>
                  </a:solidFill>
                  <a:latin typeface="ＭＳ 明朝" panose="02020609040205080304" pitchFamily="17" charset="-128"/>
                  <a:ea typeface="ＭＳ 明朝" panose="02020609040205080304" pitchFamily="17" charset="-128"/>
                </a:rPr>
                <a:t>Check(</a:t>
              </a:r>
              <a:r>
                <a:rPr lang="ja-JP" altLang="en-US" sz="1100" b="1" dirty="0">
                  <a:solidFill>
                    <a:schemeClr val="tx1"/>
                  </a:solidFill>
                  <a:latin typeface="ＭＳ 明朝" panose="02020609040205080304" pitchFamily="17" charset="-128"/>
                  <a:ea typeface="ＭＳ 明朝" panose="02020609040205080304" pitchFamily="17" charset="-128"/>
                </a:rPr>
                <a:t>評価</a:t>
              </a:r>
              <a:r>
                <a:rPr lang="en-US" altLang="ja-JP" sz="1100" b="1" dirty="0">
                  <a:solidFill>
                    <a:schemeClr val="tx1"/>
                  </a:solidFill>
                  <a:latin typeface="ＭＳ 明朝" panose="02020609040205080304" pitchFamily="17" charset="-128"/>
                  <a:ea typeface="ＭＳ 明朝" panose="02020609040205080304" pitchFamily="17" charset="-128"/>
                </a:rPr>
                <a:t>)</a:t>
              </a:r>
            </a:p>
            <a:p>
              <a:pPr algn="ctr"/>
              <a:r>
                <a:rPr lang="ja-JP" altLang="en-US" sz="1000" dirty="0">
                  <a:solidFill>
                    <a:schemeClr val="tx1"/>
                  </a:solidFill>
                  <a:latin typeface="ＭＳ 明朝" panose="02020609040205080304" pitchFamily="17" charset="-128"/>
                  <a:ea typeface="ＭＳ 明朝" panose="02020609040205080304" pitchFamily="17" charset="-128"/>
                </a:rPr>
                <a:t>データ分析に基づく効果測定･評価</a:t>
              </a:r>
              <a:endParaRPr lang="en-US" altLang="ja-JP" sz="1000" dirty="0">
                <a:solidFill>
                  <a:schemeClr val="tx1"/>
                </a:solidFill>
                <a:latin typeface="ＭＳ 明朝" panose="02020609040205080304" pitchFamily="17" charset="-128"/>
                <a:ea typeface="ＭＳ 明朝" panose="02020609040205080304" pitchFamily="17" charset="-128"/>
              </a:endParaRPr>
            </a:p>
          </p:txBody>
        </p:sp>
        <p:sp>
          <p:nvSpPr>
            <p:cNvPr id="37" name="屈折矢印 22"/>
            <p:cNvSpPr/>
            <p:nvPr/>
          </p:nvSpPr>
          <p:spPr>
            <a:xfrm rot="10800000" flipH="1">
              <a:off x="4491705" y="2549295"/>
              <a:ext cx="360000" cy="513085"/>
            </a:xfrm>
            <a:prstGeom prst="bentUpArrow">
              <a:avLst/>
            </a:prstGeom>
            <a:solidFill>
              <a:schemeClr val="bg1">
                <a:lumMod val="50000"/>
              </a:schemeClr>
            </a:solidFill>
            <a:ln w="127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38" name="屈折矢印 23"/>
            <p:cNvSpPr/>
            <p:nvPr/>
          </p:nvSpPr>
          <p:spPr>
            <a:xfrm rot="16200000" flipH="1">
              <a:off x="4368016" y="3444974"/>
              <a:ext cx="513085" cy="360000"/>
            </a:xfrm>
            <a:prstGeom prst="bentUpArrow">
              <a:avLst/>
            </a:prstGeom>
            <a:solidFill>
              <a:schemeClr val="bg1">
                <a:lumMod val="50000"/>
              </a:schemeClr>
            </a:solidFill>
            <a:ln w="127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39" name="屈折矢印 24"/>
            <p:cNvSpPr/>
            <p:nvPr/>
          </p:nvSpPr>
          <p:spPr>
            <a:xfrm flipH="1">
              <a:off x="2191515" y="3352730"/>
              <a:ext cx="400797" cy="496539"/>
            </a:xfrm>
            <a:prstGeom prst="bentUpArrow">
              <a:avLst>
                <a:gd name="adj1" fmla="val 25000"/>
                <a:gd name="adj2" fmla="val 25000"/>
                <a:gd name="adj3" fmla="val 25000"/>
              </a:avLst>
            </a:prstGeom>
            <a:solidFill>
              <a:schemeClr val="bg1">
                <a:lumMod val="50000"/>
              </a:schemeClr>
            </a:solidFill>
            <a:ln w="127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sp>
          <p:nvSpPr>
            <p:cNvPr id="40" name="屈折矢印 25"/>
            <p:cNvSpPr/>
            <p:nvPr/>
          </p:nvSpPr>
          <p:spPr>
            <a:xfrm rot="5400000" flipH="1">
              <a:off x="2157116" y="2618550"/>
              <a:ext cx="513085" cy="360000"/>
            </a:xfrm>
            <a:prstGeom prst="bentUpArrow">
              <a:avLst/>
            </a:prstGeom>
            <a:solidFill>
              <a:schemeClr val="bg1">
                <a:lumMod val="50000"/>
              </a:schemeClr>
            </a:solidFill>
            <a:ln w="127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ＭＳ 明朝" panose="02020609040205080304" pitchFamily="17" charset="-128"/>
                <a:ea typeface="ＭＳ 明朝" panose="02020609040205080304" pitchFamily="17" charset="-128"/>
              </a:endParaRPr>
            </a:p>
          </p:txBody>
        </p:sp>
      </p:grpSp>
      <p:sp>
        <p:nvSpPr>
          <p:cNvPr id="41" name="テキスト ボックス 40"/>
          <p:cNvSpPr txBox="1">
            <a:spLocks noChangeAspect="1"/>
          </p:cNvSpPr>
          <p:nvPr/>
        </p:nvSpPr>
        <p:spPr>
          <a:xfrm>
            <a:off x="322199" y="4641963"/>
            <a:ext cx="4613402" cy="215444"/>
          </a:xfrm>
          <a:prstGeom prst="rect">
            <a:avLst/>
          </a:prstGeom>
          <a:noFill/>
        </p:spPr>
        <p:txBody>
          <a:bodyPr wrap="square" rtlCol="0">
            <a:spAutoFit/>
          </a:bodyPr>
          <a:lstStyle/>
          <a:p>
            <a:r>
              <a:rPr lang="ja-JP" altLang="en-US" sz="800" dirty="0">
                <a:latin typeface="ＭＳ 明朝" panose="02020609040205080304" pitchFamily="17" charset="-128"/>
                <a:ea typeface="ＭＳ 明朝" panose="02020609040205080304" pitchFamily="17" charset="-128"/>
              </a:rPr>
              <a:t>厚生労働省　保険局</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データヘルス計画　作成の手引き</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平成</a:t>
            </a:r>
            <a:r>
              <a:rPr lang="en-US" altLang="ja-JP" sz="800" dirty="0">
                <a:latin typeface="ＭＳ 明朝" panose="02020609040205080304" pitchFamily="17" charset="-128"/>
                <a:ea typeface="ＭＳ 明朝" panose="02020609040205080304" pitchFamily="17" charset="-128"/>
              </a:rPr>
              <a:t>26</a:t>
            </a:r>
            <a:r>
              <a:rPr lang="ja-JP" altLang="en-US" sz="800" dirty="0">
                <a:latin typeface="ＭＳ 明朝" panose="02020609040205080304" pitchFamily="17" charset="-128"/>
                <a:ea typeface="ＭＳ 明朝" panose="02020609040205080304" pitchFamily="17" charset="-128"/>
              </a:rPr>
              <a:t>年</a:t>
            </a:r>
            <a:r>
              <a:rPr lang="en-US" altLang="ja-JP" sz="800" dirty="0">
                <a:latin typeface="ＭＳ 明朝" panose="02020609040205080304" pitchFamily="17" charset="-128"/>
                <a:ea typeface="ＭＳ 明朝" panose="02020609040205080304" pitchFamily="17" charset="-128"/>
              </a:rPr>
              <a:t>12</a:t>
            </a:r>
            <a:r>
              <a:rPr lang="ja-JP" altLang="en-US" sz="800" dirty="0">
                <a:latin typeface="ＭＳ 明朝" panose="02020609040205080304" pitchFamily="17" charset="-128"/>
                <a:ea typeface="ＭＳ 明朝" panose="02020609040205080304" pitchFamily="17" charset="-128"/>
              </a:rPr>
              <a:t>月</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より</a:t>
            </a:r>
          </a:p>
        </p:txBody>
      </p:sp>
      <p:sp>
        <p:nvSpPr>
          <p:cNvPr id="42" name="タイトル 1"/>
          <p:cNvSpPr txBox="1">
            <a:spLocks/>
          </p:cNvSpPr>
          <p:nvPr/>
        </p:nvSpPr>
        <p:spPr>
          <a:xfrm>
            <a:off x="341780" y="4883265"/>
            <a:ext cx="6120000" cy="598020"/>
          </a:xfrm>
          <a:prstGeom prst="rect">
            <a:avLst/>
          </a:prstGeom>
          <a:ln>
            <a:noFill/>
          </a:ln>
        </p:spPr>
        <p:txBody>
          <a:bodyPr vert="horz" lIns="0" tIns="45720" rIns="0" bIns="45720" rtlCol="0" anchor="t">
            <a:noAutofit/>
          </a:bodyPr>
          <a:lstStyle/>
          <a:p>
            <a:pPr indent="-90488">
              <a:lnSpc>
                <a:spcPct val="150000"/>
              </a:lnSpc>
              <a:spcBef>
                <a:spcPct val="0"/>
              </a:spcBef>
            </a:pPr>
            <a:r>
              <a:rPr lang="en-US" altLang="ja-JP" sz="1400" dirty="0">
                <a:latin typeface="ＭＳ 明朝" panose="02020609040205080304" pitchFamily="17" charset="-128"/>
                <a:ea typeface="ＭＳ 明朝" panose="02020609040205080304" pitchFamily="17" charset="-128"/>
              </a:rPr>
              <a:t>(2)</a:t>
            </a:r>
            <a:r>
              <a:rPr lang="ja-JP" altLang="en-US" sz="1400" dirty="0">
                <a:latin typeface="ＭＳ 明朝" panose="02020609040205080304" pitchFamily="17" charset="-128"/>
                <a:ea typeface="ＭＳ 明朝" panose="02020609040205080304" pitchFamily="17" charset="-128"/>
              </a:rPr>
              <a:t>評価時期</a:t>
            </a:r>
            <a:endParaRPr lang="en-US" altLang="ja-JP" sz="1400" dirty="0">
              <a:latin typeface="ＭＳ 明朝" panose="02020609040205080304" pitchFamily="17" charset="-128"/>
              <a:ea typeface="ＭＳ 明朝" panose="02020609040205080304" pitchFamily="17" charset="-128"/>
            </a:endParaRPr>
          </a:p>
          <a:p>
            <a:pPr lvl="0">
              <a:lnSpc>
                <a:spcPct val="125000"/>
              </a:lnSpc>
              <a:spcBef>
                <a:spcPct val="0"/>
              </a:spcBef>
            </a:pPr>
            <a:r>
              <a:rPr lang="ja-JP" altLang="en-US" sz="1200" dirty="0">
                <a:latin typeface="ＭＳ 明朝" panose="02020609040205080304" pitchFamily="17" charset="-128"/>
                <a:ea typeface="ＭＳ 明朝" panose="02020609040205080304" pitchFamily="17" charset="-128"/>
              </a:rPr>
              <a:t>　本計画の評価については、各事業のスケジュールに基づき実施します。</a:t>
            </a:r>
            <a:endParaRPr lang="en-US" altLang="ja-JP" sz="1200" dirty="0">
              <a:latin typeface="ＭＳ 明朝" panose="02020609040205080304" pitchFamily="17" charset="-128"/>
              <a:ea typeface="ＭＳ 明朝" panose="02020609040205080304" pitchFamily="17" charset="-128"/>
            </a:endParaRPr>
          </a:p>
        </p:txBody>
      </p:sp>
      <p:cxnSp>
        <p:nvCxnSpPr>
          <p:cNvPr id="44" name="直線コネクタ 43"/>
          <p:cNvCxnSpPr>
            <a:cxnSpLocks noChangeAspect="1"/>
          </p:cNvCxnSpPr>
          <p:nvPr/>
        </p:nvCxnSpPr>
        <p:spPr>
          <a:xfrm>
            <a:off x="190500" y="287524"/>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45" name="タイトル_小_1_3_1"/>
          <p:cNvSpPr txBox="1">
            <a:spLocks noChangeAspect="1"/>
          </p:cNvSpPr>
          <p:nvPr/>
        </p:nvSpPr>
        <p:spPr>
          <a:xfrm>
            <a:off x="369000" y="311653"/>
            <a:ext cx="6120000" cy="864080"/>
          </a:xfrm>
          <a:prstGeom prst="rect">
            <a:avLst/>
          </a:prstGeom>
          <a:noFill/>
          <a:ln>
            <a:noFill/>
          </a:ln>
        </p:spPr>
        <p:style>
          <a:lnRef idx="2">
            <a:schemeClr val="accent3"/>
          </a:lnRef>
          <a:fillRef idx="1">
            <a:schemeClr val="lt1"/>
          </a:fillRef>
          <a:effectRef idx="0">
            <a:schemeClr val="accent3"/>
          </a:effectRef>
          <a:fontRef idx="minor">
            <a:schemeClr val="dk1"/>
          </a:fontRef>
        </p:style>
        <p:txBody>
          <a:bodyPr vert="horz" lIns="0" tIns="45720" rIns="0" bIns="45720" rtlCol="0" anchor="t">
            <a:noAutofit/>
          </a:bodyPr>
          <a:lstStyle/>
          <a:p>
            <a:pPr marL="90488" indent="-90488">
              <a:lnSpc>
                <a:spcPct val="125000"/>
              </a:lnSpc>
              <a:spcBef>
                <a:spcPct val="0"/>
              </a:spcBef>
              <a:defRPr/>
            </a:pPr>
            <a:r>
              <a:rPr lang="en-US" altLang="ja-JP" sz="1400" dirty="0">
                <a:solidFill>
                  <a:schemeClr val="tx1"/>
                </a:solidFill>
                <a:latin typeface="ＭＳ 明朝" panose="02020609040205080304" pitchFamily="17" charset="-128"/>
                <a:ea typeface="ＭＳ 明朝" panose="02020609040205080304" pitchFamily="17" charset="-128"/>
              </a:rPr>
              <a:t>(1)</a:t>
            </a:r>
            <a:r>
              <a:rPr lang="ja-JP" altLang="en-US" sz="1400" dirty="0">
                <a:solidFill>
                  <a:schemeClr val="tx1"/>
                </a:solidFill>
                <a:latin typeface="ＭＳ 明朝" panose="02020609040205080304" pitchFamily="17" charset="-128"/>
                <a:ea typeface="ＭＳ 明朝" panose="02020609040205080304" pitchFamily="17" charset="-128"/>
              </a:rPr>
              <a:t>評価</a:t>
            </a:r>
            <a:endParaRPr lang="en-US" altLang="ja-JP" sz="1400" dirty="0">
              <a:solidFill>
                <a:schemeClr val="tx1"/>
              </a:solidFill>
              <a:latin typeface="ＭＳ 明朝" panose="02020609040205080304" pitchFamily="17" charset="-128"/>
              <a:ea typeface="ＭＳ 明朝" panose="02020609040205080304" pitchFamily="17" charset="-128"/>
            </a:endParaRPr>
          </a:p>
          <a:p>
            <a:pPr>
              <a:lnSpc>
                <a:spcPct val="125000"/>
              </a:lnSpc>
              <a:spcBef>
                <a:spcPct val="0"/>
              </a:spcBef>
              <a:defRPr/>
            </a:pPr>
            <a:r>
              <a:rPr lang="ja-JP" altLang="en-US" sz="1200" dirty="0">
                <a:solidFill>
                  <a:schemeClr val="tx1"/>
                </a:solidFill>
                <a:latin typeface="ＭＳ 明朝" panose="02020609040205080304" pitchFamily="17" charset="-128"/>
                <a:ea typeface="ＭＳ 明朝" panose="02020609040205080304" pitchFamily="17" charset="-128"/>
                <a:cs typeface="+mj-cs"/>
              </a:rPr>
              <a:t>　</a:t>
            </a:r>
            <a:r>
              <a:rPr lang="ja-JP" altLang="en-US" sz="1200" dirty="0">
                <a:latin typeface="ＭＳ 明朝" panose="02020609040205080304" pitchFamily="17" charset="-128"/>
                <a:ea typeface="ＭＳ 明朝" panose="02020609040205080304" pitchFamily="17" charset="-128"/>
              </a:rPr>
              <a:t>本計画の目的及び目標の達成状況については、毎年度評価を行うこととし、達成状況により必要に応じて次年度の実施計画の見直しを行います。</a:t>
            </a:r>
            <a:endParaRPr lang="ja-JP" altLang="en-US" sz="1200" dirty="0">
              <a:solidFill>
                <a:schemeClr val="tx1"/>
              </a:solidFill>
              <a:latin typeface="ＭＳ 明朝" panose="02020609040205080304" pitchFamily="17" charset="-128"/>
              <a:ea typeface="ＭＳ 明朝" panose="02020609040205080304" pitchFamily="17" charset="-128"/>
            </a:endParaRPr>
          </a:p>
        </p:txBody>
      </p:sp>
      <p:sp>
        <p:nvSpPr>
          <p:cNvPr id="46" name="テキスト ボックス 45"/>
          <p:cNvSpPr txBox="1">
            <a:spLocks noChangeAspect="1"/>
          </p:cNvSpPr>
          <p:nvPr/>
        </p:nvSpPr>
        <p:spPr>
          <a:xfrm>
            <a:off x="127000" y="5771473"/>
            <a:ext cx="6858000" cy="338554"/>
          </a:xfrm>
          <a:prstGeom prst="rect">
            <a:avLst/>
          </a:prstGeom>
          <a:noFill/>
          <a:ln>
            <a:noFill/>
          </a:ln>
        </p:spPr>
        <p:txBody>
          <a:bodyPr wrap="square" lIns="0" rtlCol="0">
            <a:spAutoFit/>
          </a:bodyPr>
          <a:lstStyle/>
          <a:p>
            <a:r>
              <a:rPr lang="en-US" altLang="ja-JP" sz="1600" b="1" dirty="0">
                <a:latin typeface="ＭＳ 明朝" panose="02020609040205080304" pitchFamily="17" charset="-128"/>
                <a:ea typeface="ＭＳ 明朝" panose="02020609040205080304" pitchFamily="17" charset="-128"/>
              </a:rPr>
              <a:t>13.</a:t>
            </a:r>
            <a:r>
              <a:rPr lang="ja-JP" altLang="en-US" sz="1600" b="1" dirty="0">
                <a:latin typeface="ＭＳ 明朝" panose="02020609040205080304" pitchFamily="17" charset="-128"/>
                <a:ea typeface="ＭＳ 明朝" panose="02020609040205080304" pitchFamily="17" charset="-128"/>
              </a:rPr>
              <a:t>計画の公表･周知</a:t>
            </a:r>
            <a:endParaRPr lang="ja-JP" altLang="ja-JP" sz="1600" dirty="0">
              <a:latin typeface="ＭＳ 明朝" panose="02020609040205080304" pitchFamily="17" charset="-128"/>
              <a:ea typeface="ＭＳ 明朝" panose="02020609040205080304" pitchFamily="17" charset="-128"/>
            </a:endParaRPr>
          </a:p>
        </p:txBody>
      </p:sp>
      <p:cxnSp>
        <p:nvCxnSpPr>
          <p:cNvPr id="47" name="直線コネクタ 46"/>
          <p:cNvCxnSpPr>
            <a:cxnSpLocks noChangeAspect="1"/>
          </p:cNvCxnSpPr>
          <p:nvPr/>
        </p:nvCxnSpPr>
        <p:spPr>
          <a:xfrm>
            <a:off x="127000" y="6084168"/>
            <a:ext cx="6362000" cy="0"/>
          </a:xfrm>
          <a:prstGeom prst="line">
            <a:avLst/>
          </a:prstGeom>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89627663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67</a:t>
            </a:fld>
            <a:endParaRPr kumimoji="1" lang="ja-JP" altLang="en-US" dirty="0">
              <a:latin typeface="ＭＳ 明朝"/>
              <a:ea typeface="ＭＳ 明朝"/>
            </a:endParaRPr>
          </a:p>
        </p:txBody>
      </p:sp>
      <p:sp>
        <p:nvSpPr>
          <p:cNvPr id="13" name="テキスト ボックス 12"/>
          <p:cNvSpPr txBox="1">
            <a:spLocks noChangeAspect="1"/>
          </p:cNvSpPr>
          <p:nvPr/>
        </p:nvSpPr>
        <p:spPr>
          <a:xfrm>
            <a:off x="258813" y="-38239"/>
            <a:ext cx="5953759" cy="338554"/>
          </a:xfrm>
          <a:prstGeom prst="rect">
            <a:avLst/>
          </a:prstGeom>
          <a:noFill/>
          <a:ln>
            <a:noFill/>
          </a:ln>
        </p:spPr>
        <p:txBody>
          <a:bodyPr wrap="square" lIns="0" rtlCol="0">
            <a:spAutoFit/>
          </a:bodyPr>
          <a:lstStyle/>
          <a:p>
            <a:r>
              <a:rPr lang="en-US" altLang="ja-JP" sz="1600" b="1" dirty="0">
                <a:latin typeface="ＭＳ 明朝" panose="02020609040205080304" pitchFamily="17" charset="-128"/>
                <a:ea typeface="ＭＳ 明朝" panose="02020609040205080304" pitchFamily="17" charset="-128"/>
              </a:rPr>
              <a:t>14.</a:t>
            </a:r>
            <a:r>
              <a:rPr lang="ja-JP" altLang="en-US" sz="1600" b="1" dirty="0">
                <a:latin typeface="ＭＳ 明朝" panose="02020609040205080304" pitchFamily="17" charset="-128"/>
                <a:ea typeface="ＭＳ 明朝" panose="02020609040205080304" pitchFamily="17" charset="-128"/>
              </a:rPr>
              <a:t>事業運営上の留意事項</a:t>
            </a:r>
            <a:endParaRPr lang="ja-JP" altLang="ja-JP" sz="1600" dirty="0">
              <a:latin typeface="ＭＳ 明朝" panose="02020609040205080304" pitchFamily="17" charset="-128"/>
              <a:ea typeface="ＭＳ 明朝" panose="02020609040205080304" pitchFamily="17" charset="-128"/>
            </a:endParaRPr>
          </a:p>
        </p:txBody>
      </p:sp>
      <p:sp>
        <p:nvSpPr>
          <p:cNvPr id="17" name="テキスト ボックス 16"/>
          <p:cNvSpPr txBox="1"/>
          <p:nvPr/>
        </p:nvSpPr>
        <p:spPr>
          <a:xfrm>
            <a:off x="369000" y="306197"/>
            <a:ext cx="6120000" cy="2231429"/>
          </a:xfrm>
          <a:prstGeom prst="rect">
            <a:avLst/>
          </a:prstGeom>
          <a:noFill/>
          <a:ln>
            <a:noFill/>
          </a:ln>
        </p:spPr>
        <p:txBody>
          <a:bodyPr wrap="square" lIns="0" rIns="0" rtlCol="0">
            <a:noAutofit/>
          </a:bodyPr>
          <a:lstStyle/>
          <a:p>
            <a:pPr indent="-228600">
              <a:lnSpc>
                <a:spcPct val="125000"/>
              </a:lnSpc>
            </a:pPr>
            <a:r>
              <a:rPr lang="ja-JP" altLang="en-US" sz="1200" dirty="0">
                <a:latin typeface="ＭＳ 明朝" panose="02020609040205080304" pitchFamily="17" charset="-128"/>
                <a:ea typeface="ＭＳ 明朝" panose="02020609040205080304" pitchFamily="17" charset="-128"/>
              </a:rPr>
              <a:t>　保健事業の推進に当たっては、一般衛生部門等との連携が重要になります。地域全体の健康課題を底上げするためのポピュレーションアプローチの実施等は一般衛生部門との連携により事業を実施します。また、生活習慣病の合併症は、要介護状態の原因疾患になることも多いため、</a:t>
            </a:r>
            <a:r>
              <a:rPr lang="en-US" altLang="ja-JP" sz="1200" dirty="0">
                <a:latin typeface="ＭＳ 明朝" panose="02020609040205080304" pitchFamily="17" charset="-128"/>
                <a:ea typeface="ＭＳ 明朝" panose="02020609040205080304" pitchFamily="17" charset="-128"/>
              </a:rPr>
              <a:t>65</a:t>
            </a:r>
            <a:r>
              <a:rPr lang="ja-JP" altLang="en-US" sz="1200" dirty="0">
                <a:latin typeface="ＭＳ 明朝" panose="02020609040205080304" pitchFamily="17" charset="-128"/>
                <a:ea typeface="ＭＳ 明朝" panose="02020609040205080304" pitchFamily="17" charset="-128"/>
              </a:rPr>
              <a:t>歳以上の前期高齢者に関する事業は、介護部門と連携します。</a:t>
            </a:r>
          </a:p>
        </p:txBody>
      </p:sp>
      <p:sp>
        <p:nvSpPr>
          <p:cNvPr id="18" name="テキスト ボックス 17"/>
          <p:cNvSpPr txBox="1"/>
          <p:nvPr/>
        </p:nvSpPr>
        <p:spPr>
          <a:xfrm>
            <a:off x="369000" y="1991587"/>
            <a:ext cx="6120000" cy="1302926"/>
          </a:xfrm>
          <a:prstGeom prst="rect">
            <a:avLst/>
          </a:prstGeom>
          <a:noFill/>
          <a:ln>
            <a:noFill/>
          </a:ln>
        </p:spPr>
        <p:txBody>
          <a:bodyPr wrap="square" lIns="0" rIns="0" rtlCol="0">
            <a:noAutofit/>
          </a:bodyPr>
          <a:lstStyle/>
          <a:p>
            <a:pPr>
              <a:lnSpc>
                <a:spcPct val="125000"/>
              </a:lnSpc>
            </a:pPr>
            <a:r>
              <a:rPr lang="ja-JP" altLang="en-US" sz="1200" dirty="0">
                <a:latin typeface="ＭＳ 明朝" panose="02020609040205080304" pitchFamily="17" charset="-128"/>
                <a:ea typeface="ＭＳ 明朝" panose="02020609040205080304" pitchFamily="17" charset="-128"/>
              </a:rPr>
              <a:t>　個人情報の取り扱いについては、</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個人情報の保護に関する法律</a:t>
            </a:r>
            <a:r>
              <a:rPr lang="en-US" altLang="ja-JP" sz="1200" dirty="0" smtClean="0">
                <a:latin typeface="ＭＳ 明朝" panose="02020609040205080304" pitchFamily="17" charset="-128"/>
                <a:ea typeface="ＭＳ 明朝" panose="02020609040205080304" pitchFamily="17" charset="-128"/>
              </a:rPr>
              <a:t>｣｢</a:t>
            </a:r>
            <a:r>
              <a:rPr lang="ja-JP" altLang="en-US" sz="1200" dirty="0" smtClean="0">
                <a:latin typeface="ＭＳ 明朝" panose="02020609040205080304" pitchFamily="17" charset="-128"/>
                <a:ea typeface="ＭＳ 明朝" panose="02020609040205080304" pitchFamily="17" charset="-128"/>
              </a:rPr>
              <a:t>大河原町個人</a:t>
            </a:r>
            <a:r>
              <a:rPr lang="ja-JP" altLang="en-US" sz="1200" dirty="0">
                <a:latin typeface="ＭＳ 明朝" panose="02020609040205080304" pitchFamily="17" charset="-128"/>
                <a:ea typeface="ＭＳ 明朝" panose="02020609040205080304" pitchFamily="17" charset="-128"/>
              </a:rPr>
              <a:t>情報保護条例</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情報セキュリティーポリシー</a:t>
            </a:r>
            <a:r>
              <a:rPr lang="en-US" altLang="ja-JP" sz="1200" dirty="0">
                <a:latin typeface="ＭＳ 明朝" panose="02020609040205080304" pitchFamily="17" charset="-128"/>
                <a:ea typeface="ＭＳ 明朝" panose="02020609040205080304" pitchFamily="17" charset="-128"/>
              </a:rPr>
              <a:t>｣</a:t>
            </a:r>
            <a:r>
              <a:rPr lang="ja-JP" altLang="en-US" sz="1200" dirty="0">
                <a:latin typeface="ＭＳ 明朝" panose="02020609040205080304" pitchFamily="17" charset="-128"/>
                <a:ea typeface="ＭＳ 明朝" panose="02020609040205080304" pitchFamily="17" charset="-128"/>
              </a:rPr>
              <a:t>に基づき管理します。また、業務を外部に委託する際も同様に取り扱われるよう委託契約書に定めるものとします。</a:t>
            </a:r>
            <a:endParaRPr lang="en-US" altLang="ja-JP" sz="1200" dirty="0">
              <a:solidFill>
                <a:prstClr val="black"/>
              </a:solidFill>
              <a:latin typeface="ＭＳ 明朝" panose="02020609040205080304" pitchFamily="17" charset="-128"/>
              <a:ea typeface="ＭＳ 明朝" panose="02020609040205080304" pitchFamily="17" charset="-128"/>
            </a:endParaRPr>
          </a:p>
          <a:p>
            <a:pPr indent="-228600">
              <a:lnSpc>
                <a:spcPct val="125000"/>
              </a:lnSpc>
            </a:pPr>
            <a:endParaRPr lang="en-US" altLang="ja-JP" sz="1200" dirty="0">
              <a:solidFill>
                <a:prstClr val="black"/>
              </a:solidFill>
              <a:latin typeface="ＭＳ 明朝" panose="02020609040205080304" pitchFamily="17" charset="-128"/>
              <a:ea typeface="ＭＳ 明朝" panose="02020609040205080304" pitchFamily="17" charset="-128"/>
            </a:endParaRPr>
          </a:p>
        </p:txBody>
      </p:sp>
      <p:cxnSp>
        <p:nvCxnSpPr>
          <p:cNvPr id="19" name="直線コネクタ 18"/>
          <p:cNvCxnSpPr>
            <a:cxnSpLocks noChangeAspect="1"/>
          </p:cNvCxnSpPr>
          <p:nvPr/>
        </p:nvCxnSpPr>
        <p:spPr>
          <a:xfrm>
            <a:off x="190500" y="299020"/>
            <a:ext cx="6362000" cy="0"/>
          </a:xfrm>
          <a:prstGeom prst="line">
            <a:avLst/>
          </a:prstGeom>
          <a:effectLst/>
        </p:spPr>
        <p:style>
          <a:lnRef idx="1">
            <a:schemeClr val="dk1"/>
          </a:lnRef>
          <a:fillRef idx="0">
            <a:schemeClr val="dk1"/>
          </a:fillRef>
          <a:effectRef idx="0">
            <a:schemeClr val="dk1"/>
          </a:effectRef>
          <a:fontRef idx="minor">
            <a:schemeClr val="tx1"/>
          </a:fontRef>
        </p:style>
      </p:cxnSp>
      <p:sp>
        <p:nvSpPr>
          <p:cNvPr id="20" name="テキスト ボックス 19"/>
          <p:cNvSpPr txBox="1">
            <a:spLocks noChangeAspect="1"/>
          </p:cNvSpPr>
          <p:nvPr/>
        </p:nvSpPr>
        <p:spPr>
          <a:xfrm>
            <a:off x="254000" y="1691680"/>
            <a:ext cx="6858000" cy="338554"/>
          </a:xfrm>
          <a:prstGeom prst="rect">
            <a:avLst/>
          </a:prstGeom>
          <a:noFill/>
          <a:ln>
            <a:noFill/>
          </a:ln>
        </p:spPr>
        <p:txBody>
          <a:bodyPr wrap="square" lIns="0" rtlCol="0">
            <a:spAutoFit/>
          </a:bodyPr>
          <a:lstStyle/>
          <a:p>
            <a:r>
              <a:rPr lang="en-US" altLang="ja-JP" sz="1600" b="1" dirty="0">
                <a:latin typeface="ＭＳ 明朝" panose="02020609040205080304" pitchFamily="17" charset="-128"/>
                <a:ea typeface="ＭＳ 明朝" panose="02020609040205080304" pitchFamily="17" charset="-128"/>
              </a:rPr>
              <a:t>15.</a:t>
            </a:r>
            <a:r>
              <a:rPr lang="ja-JP" altLang="en-US" sz="1600" b="1" dirty="0">
                <a:latin typeface="ＭＳ 明朝" panose="02020609040205080304" pitchFamily="17" charset="-128"/>
                <a:ea typeface="ＭＳ 明朝" panose="02020609040205080304" pitchFamily="17" charset="-128"/>
              </a:rPr>
              <a:t>個人情報の保護</a:t>
            </a:r>
            <a:endParaRPr lang="ja-JP" altLang="ja-JP" sz="1600" dirty="0">
              <a:latin typeface="ＭＳ 明朝" panose="02020609040205080304" pitchFamily="17" charset="-128"/>
              <a:ea typeface="ＭＳ 明朝" panose="02020609040205080304" pitchFamily="17" charset="-128"/>
            </a:endParaRPr>
          </a:p>
        </p:txBody>
      </p:sp>
      <p:cxnSp>
        <p:nvCxnSpPr>
          <p:cNvPr id="21" name="直線コネクタ 20"/>
          <p:cNvCxnSpPr>
            <a:cxnSpLocks noChangeAspect="1"/>
          </p:cNvCxnSpPr>
          <p:nvPr/>
        </p:nvCxnSpPr>
        <p:spPr>
          <a:xfrm>
            <a:off x="190500" y="1979712"/>
            <a:ext cx="6362000" cy="0"/>
          </a:xfrm>
          <a:prstGeom prst="line">
            <a:avLst/>
          </a:prstGeom>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07928130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18" name="タイトル_大_3"/>
          <p:cNvSpPr txBox="1">
            <a:spLocks noChangeAspect="1"/>
          </p:cNvSpPr>
          <p:nvPr/>
        </p:nvSpPr>
        <p:spPr>
          <a:xfrm>
            <a:off x="190500" y="-4836"/>
            <a:ext cx="6362000" cy="389392"/>
          </a:xfrm>
          <a:prstGeom prst="rect">
            <a:avLst/>
          </a:prstGeom>
          <a:solidFill>
            <a:srgbClr val="D9D9D9"/>
          </a:solidFill>
          <a:ln w="9525" cap="flat" cmpd="sng" algn="ctr">
            <a:noFill/>
            <a:prstDash val="solid"/>
          </a:ln>
        </p:spPr>
        <p:style>
          <a:lnRef idx="1">
            <a:schemeClr val="dk1"/>
          </a:lnRef>
          <a:fillRef idx="2">
            <a:schemeClr val="dk1"/>
          </a:fillRef>
          <a:effectRef idx="1">
            <a:schemeClr val="dk1"/>
          </a:effectRef>
          <a:fontRef idx="minor">
            <a:schemeClr val="dk1"/>
          </a:fontRef>
        </p:style>
        <p:txBody>
          <a:bodyPr vert="horz" lIns="91440" tIns="45720" rIns="91440" bIns="45720" rtlCol="0" anchor="ctr">
            <a:normAutofit/>
          </a:bodyPr>
          <a:lstStyle/>
          <a:p>
            <a:pPr>
              <a:spcBef>
                <a:spcPct val="0"/>
              </a:spcBef>
              <a:defRPr/>
            </a:pPr>
            <a:r>
              <a:rPr kumimoji="0" lang="zh-TW" altLang="en-US" b="1" kern="0" dirty="0">
                <a:solidFill>
                  <a:schemeClr val="tx1"/>
                </a:solidFill>
                <a:latin typeface="ＭＳ 明朝" panose="02020609040205080304" pitchFamily="17" charset="-128"/>
                <a:ea typeface="ＭＳ 明朝" panose="02020609040205080304" pitchFamily="17" charset="-128"/>
              </a:rPr>
              <a:t>第</a:t>
            </a:r>
            <a:r>
              <a:rPr kumimoji="0" lang="en-US" altLang="zh-TW" b="1" kern="0" dirty="0">
                <a:solidFill>
                  <a:schemeClr val="tx1"/>
                </a:solidFill>
                <a:latin typeface="ＭＳ 明朝" panose="02020609040205080304" pitchFamily="17" charset="-128"/>
                <a:ea typeface="ＭＳ 明朝" panose="02020609040205080304" pitchFamily="17" charset="-128"/>
              </a:rPr>
              <a:t>3</a:t>
            </a:r>
            <a:r>
              <a:rPr kumimoji="0" lang="zh-TW" altLang="en-US" b="1" kern="0" dirty="0">
                <a:solidFill>
                  <a:schemeClr val="tx1"/>
                </a:solidFill>
                <a:latin typeface="ＭＳ 明朝" panose="02020609040205080304" pitchFamily="17" charset="-128"/>
                <a:ea typeface="ＭＳ 明朝" panose="02020609040205080304" pitchFamily="17" charset="-128"/>
              </a:rPr>
              <a:t>章　</a:t>
            </a:r>
            <a:r>
              <a:rPr kumimoji="0" lang="zh-TW" altLang="en-US" b="1" kern="0" dirty="0" smtClean="0">
                <a:solidFill>
                  <a:schemeClr val="tx1"/>
                </a:solidFill>
                <a:latin typeface="ＭＳ 明朝" panose="02020609040205080304" pitchFamily="17" charset="-128"/>
                <a:ea typeface="ＭＳ 明朝" panose="02020609040205080304" pitchFamily="17" charset="-128"/>
              </a:rPr>
              <a:t>第</a:t>
            </a:r>
            <a:r>
              <a:rPr kumimoji="0" lang="en-US" altLang="zh-TW" b="1" kern="0" dirty="0" smtClean="0">
                <a:solidFill>
                  <a:schemeClr val="tx1"/>
                </a:solidFill>
                <a:latin typeface="ＭＳ 明朝" panose="02020609040205080304" pitchFamily="17" charset="-128"/>
                <a:ea typeface="ＭＳ 明朝" panose="02020609040205080304" pitchFamily="17" charset="-128"/>
              </a:rPr>
              <a:t>3</a:t>
            </a:r>
            <a:r>
              <a:rPr kumimoji="0" lang="zh-TW" altLang="en-US" b="1" kern="0" dirty="0" smtClean="0">
                <a:solidFill>
                  <a:schemeClr val="tx1"/>
                </a:solidFill>
                <a:latin typeface="ＭＳ 明朝" panose="02020609040205080304" pitchFamily="17" charset="-128"/>
                <a:ea typeface="ＭＳ 明朝" panose="02020609040205080304" pitchFamily="17" charset="-128"/>
              </a:rPr>
              <a:t>期</a:t>
            </a:r>
            <a:r>
              <a:rPr kumimoji="0" lang="ja-JP" altLang="en-US" b="1" kern="0" dirty="0" smtClean="0">
                <a:solidFill>
                  <a:schemeClr val="tx1"/>
                </a:solidFill>
                <a:latin typeface="ＭＳ 明朝" panose="02020609040205080304" pitchFamily="17" charset="-128"/>
                <a:ea typeface="ＭＳ 明朝" panose="02020609040205080304" pitchFamily="17" charset="-128"/>
              </a:rPr>
              <a:t>特定</a:t>
            </a:r>
            <a:r>
              <a:rPr kumimoji="0" lang="zh-TW" altLang="en-US" b="1" kern="0" dirty="0" smtClean="0">
                <a:solidFill>
                  <a:schemeClr val="tx1"/>
                </a:solidFill>
                <a:latin typeface="ＭＳ 明朝" panose="02020609040205080304" pitchFamily="17" charset="-128"/>
                <a:ea typeface="ＭＳ 明朝" panose="02020609040205080304" pitchFamily="17" charset="-128"/>
              </a:rPr>
              <a:t>健康診査</a:t>
            </a:r>
            <a:r>
              <a:rPr kumimoji="0" lang="ja-JP" altLang="en-US" b="1" kern="0" dirty="0" smtClean="0">
                <a:solidFill>
                  <a:schemeClr val="tx1"/>
                </a:solidFill>
                <a:latin typeface="ＭＳ 明朝" panose="02020609040205080304" pitchFamily="17" charset="-128"/>
                <a:ea typeface="ＭＳ 明朝" panose="02020609040205080304" pitchFamily="17" charset="-128"/>
              </a:rPr>
              <a:t>・特定保健指導</a:t>
            </a:r>
            <a:r>
              <a:rPr kumimoji="0" lang="zh-TW" altLang="en-US" b="1" kern="0" dirty="0" smtClean="0">
                <a:solidFill>
                  <a:schemeClr val="tx1"/>
                </a:solidFill>
                <a:latin typeface="ＭＳ 明朝" panose="02020609040205080304" pitchFamily="17" charset="-128"/>
                <a:ea typeface="ＭＳ 明朝" panose="02020609040205080304" pitchFamily="17" charset="-128"/>
              </a:rPr>
              <a:t>実施</a:t>
            </a:r>
            <a:r>
              <a:rPr kumimoji="0" lang="zh-TW" altLang="en-US" b="1" kern="0" dirty="0">
                <a:solidFill>
                  <a:schemeClr val="tx1"/>
                </a:solidFill>
                <a:latin typeface="ＭＳ 明朝" panose="02020609040205080304" pitchFamily="17" charset="-128"/>
                <a:ea typeface="ＭＳ 明朝" panose="02020609040205080304" pitchFamily="17" charset="-128"/>
              </a:rPr>
              <a:t>計画</a:t>
            </a:r>
          </a:p>
        </p:txBody>
      </p:sp>
      <p:grpSp>
        <p:nvGrpSpPr>
          <p:cNvPr id="5" name="グループ化 4">
            <a:extLst>
              <a:ext uri="{FF2B5EF4-FFF2-40B4-BE49-F238E27FC236}">
                <a16:creationId xmlns="" xmlns:a16="http://schemas.microsoft.com/office/drawing/2014/main" id="{0E89A60B-2D44-42B0-884F-4A7496C5710E}"/>
              </a:ext>
            </a:extLst>
          </p:cNvPr>
          <p:cNvGrpSpPr/>
          <p:nvPr/>
        </p:nvGrpSpPr>
        <p:grpSpPr>
          <a:xfrm>
            <a:off x="190500" y="405158"/>
            <a:ext cx="6362000" cy="1789820"/>
            <a:chOff x="190500" y="405158"/>
            <a:chExt cx="6362000" cy="1789820"/>
          </a:xfrm>
        </p:grpSpPr>
        <p:grpSp>
          <p:nvGrpSpPr>
            <p:cNvPr id="4" name="グループ化 3">
              <a:extLst>
                <a:ext uri="{FF2B5EF4-FFF2-40B4-BE49-F238E27FC236}">
                  <a16:creationId xmlns="" xmlns:a16="http://schemas.microsoft.com/office/drawing/2014/main" id="{27EA7656-DAFC-4726-A5EB-9D9CCF50C286}"/>
                </a:ext>
              </a:extLst>
            </p:cNvPr>
            <p:cNvGrpSpPr/>
            <p:nvPr/>
          </p:nvGrpSpPr>
          <p:grpSpPr>
            <a:xfrm>
              <a:off x="190500" y="405158"/>
              <a:ext cx="6362000" cy="338554"/>
              <a:chOff x="190500" y="405158"/>
              <a:chExt cx="6362000" cy="338554"/>
            </a:xfrm>
          </p:grpSpPr>
          <p:sp>
            <p:nvSpPr>
              <p:cNvPr id="13" name="テキスト ボックス 12"/>
              <p:cNvSpPr txBox="1">
                <a:spLocks noChangeAspect="1"/>
              </p:cNvSpPr>
              <p:nvPr/>
            </p:nvSpPr>
            <p:spPr>
              <a:xfrm>
                <a:off x="254000" y="405158"/>
                <a:ext cx="6120000" cy="338554"/>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Ⅰ </a:t>
                </a:r>
                <a:r>
                  <a:rPr lang="ja-JP" altLang="en-US" sz="1600" b="1" dirty="0">
                    <a:latin typeface="ＭＳ 明朝"/>
                    <a:ea typeface="ＭＳ 明朝"/>
                  </a:rPr>
                  <a:t>計画策定にあたって</a:t>
                </a:r>
                <a:endParaRPr lang="ja-JP" altLang="ja-JP" sz="1600" dirty="0">
                  <a:latin typeface="ＭＳ 明朝"/>
                  <a:ea typeface="ＭＳ 明朝"/>
                </a:endParaRPr>
              </a:p>
            </p:txBody>
          </p:sp>
          <p:cxnSp>
            <p:nvCxnSpPr>
              <p:cNvPr id="19" name="直線コネクタ 18"/>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grpSp>
        <p:sp>
          <p:nvSpPr>
            <p:cNvPr id="20" name="タイトル 1"/>
            <p:cNvSpPr txBox="1">
              <a:spLocks noChangeAspect="1"/>
            </p:cNvSpPr>
            <p:nvPr/>
          </p:nvSpPr>
          <p:spPr>
            <a:xfrm>
              <a:off x="368660" y="683568"/>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特定健康診査・特定保健指導導入の趣旨</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平成</a:t>
              </a:r>
              <a:r>
                <a:rPr lang="en-US" altLang="ja-JP" sz="1200" dirty="0">
                  <a:latin typeface="ＭＳ 明朝"/>
                  <a:ea typeface="ＭＳ 明朝"/>
                  <a:cs typeface="+mj-cs"/>
                </a:rPr>
                <a:t>20</a:t>
              </a:r>
              <a:r>
                <a:rPr lang="ja-JP" altLang="en-US" sz="1200" dirty="0">
                  <a:latin typeface="ＭＳ 明朝"/>
                  <a:ea typeface="ＭＳ 明朝"/>
                  <a:cs typeface="+mj-cs"/>
                </a:rPr>
                <a:t>年</a:t>
              </a:r>
              <a:r>
                <a:rPr lang="en-US" altLang="ja-JP" sz="1200" dirty="0">
                  <a:latin typeface="ＭＳ 明朝"/>
                  <a:ea typeface="ＭＳ 明朝"/>
                  <a:cs typeface="+mj-cs"/>
                </a:rPr>
                <a:t>4</a:t>
              </a:r>
              <a:r>
                <a:rPr lang="ja-JP" altLang="en-US" sz="1200" dirty="0">
                  <a:latin typeface="ＭＳ 明朝"/>
                  <a:ea typeface="ＭＳ 明朝"/>
                  <a:cs typeface="+mj-cs"/>
                </a:rPr>
                <a:t>月から「高齢者の医療の確保に関する法律」の施行により</a:t>
              </a:r>
              <a:r>
                <a:rPr lang="en-US" altLang="ja-JP" sz="1200" dirty="0">
                  <a:latin typeface="ＭＳ 明朝"/>
                  <a:ea typeface="ＭＳ 明朝"/>
                  <a:cs typeface="+mj-cs"/>
                </a:rPr>
                <a:t>40</a:t>
              </a:r>
              <a:r>
                <a:rPr lang="ja-JP" altLang="en-US" sz="1200" dirty="0">
                  <a:latin typeface="ＭＳ 明朝"/>
                  <a:ea typeface="ＭＳ 明朝"/>
                  <a:cs typeface="+mj-cs"/>
                </a:rPr>
                <a:t>歳から</a:t>
              </a:r>
              <a:r>
                <a:rPr lang="en-US" altLang="ja-JP" sz="1200" dirty="0">
                  <a:latin typeface="ＭＳ 明朝"/>
                  <a:ea typeface="ＭＳ 明朝"/>
                  <a:cs typeface="+mj-cs"/>
                </a:rPr>
                <a:t>74</a:t>
              </a:r>
              <a:r>
                <a:rPr lang="ja-JP" altLang="en-US" sz="1200" dirty="0">
                  <a:latin typeface="ＭＳ 明朝"/>
                  <a:ea typeface="ＭＳ 明朝"/>
                  <a:cs typeface="+mj-cs"/>
                </a:rPr>
                <a:t>歳の加入者を対象に医療保険者（以下「保険者」という。）に加入者の特定健康診査及び特定保健指導の実施が義務付けられました。</a:t>
              </a:r>
            </a:p>
            <a:p>
              <a:pPr lvl="0" fontAlgn="base">
                <a:lnSpc>
                  <a:spcPct val="125000"/>
                </a:lnSpc>
                <a:spcBef>
                  <a:spcPct val="0"/>
                </a:spcBef>
                <a:spcAft>
                  <a:spcPct val="0"/>
                </a:spcAft>
              </a:pPr>
              <a:r>
                <a:rPr lang="ja-JP" altLang="en-US" sz="1200" dirty="0">
                  <a:latin typeface="ＭＳ 明朝"/>
                  <a:ea typeface="ＭＳ 明朝"/>
                  <a:cs typeface="+mj-cs"/>
                </a:rPr>
                <a:t>　大河原町では、平成</a:t>
              </a:r>
              <a:r>
                <a:rPr lang="en-US" altLang="ja-JP" sz="1200" dirty="0">
                  <a:latin typeface="ＭＳ 明朝"/>
                  <a:ea typeface="ＭＳ 明朝"/>
                  <a:cs typeface="+mj-cs"/>
                </a:rPr>
                <a:t>20</a:t>
              </a:r>
              <a:r>
                <a:rPr lang="ja-JP" altLang="en-US" sz="1200" dirty="0">
                  <a:latin typeface="ＭＳ 明朝"/>
                  <a:ea typeface="ＭＳ 明朝"/>
                  <a:cs typeface="+mj-cs"/>
                </a:rPr>
                <a:t>年</a:t>
              </a:r>
              <a:r>
                <a:rPr lang="en-US" altLang="ja-JP" sz="1200" dirty="0">
                  <a:latin typeface="ＭＳ 明朝"/>
                  <a:ea typeface="ＭＳ 明朝"/>
                  <a:cs typeface="+mj-cs"/>
                </a:rPr>
                <a:t>3</a:t>
              </a:r>
              <a:r>
                <a:rPr lang="ja-JP" altLang="en-US" sz="1200" dirty="0">
                  <a:latin typeface="ＭＳ 明朝"/>
                  <a:ea typeface="ＭＳ 明朝"/>
                  <a:cs typeface="+mj-cs"/>
                </a:rPr>
                <a:t>月に「大河原町特定健康診査・特定保健指導実施計画」を策定し、この計画に基づく健診等を平成</a:t>
              </a:r>
              <a:r>
                <a:rPr lang="en-US" altLang="ja-JP" sz="1200" dirty="0">
                  <a:latin typeface="ＭＳ 明朝"/>
                  <a:ea typeface="ＭＳ 明朝"/>
                  <a:cs typeface="+mj-cs"/>
                </a:rPr>
                <a:t>20</a:t>
              </a:r>
              <a:r>
                <a:rPr lang="ja-JP" altLang="en-US" sz="1200" dirty="0">
                  <a:latin typeface="ＭＳ 明朝"/>
                  <a:ea typeface="ＭＳ 明朝"/>
                  <a:cs typeface="+mj-cs"/>
                </a:rPr>
                <a:t>年度から実施し、生活習慣病の予防、早期発見、早期治療に取り組んできました。</a:t>
              </a:r>
            </a:p>
            <a:p>
              <a:pPr lvl="0" fontAlgn="base">
                <a:lnSpc>
                  <a:spcPct val="125000"/>
                </a:lnSpc>
                <a:spcBef>
                  <a:spcPct val="0"/>
                </a:spcBef>
                <a:spcAft>
                  <a:spcPct val="0"/>
                </a:spcAft>
              </a:pPr>
              <a:r>
                <a:rPr lang="ja-JP" altLang="en-US" sz="1200" dirty="0">
                  <a:latin typeface="ＭＳ 明朝"/>
                  <a:ea typeface="ＭＳ 明朝"/>
                  <a:cs typeface="+mj-cs"/>
                </a:rPr>
                <a:t>　本計画は第</a:t>
              </a:r>
              <a:r>
                <a:rPr lang="en-US" altLang="ja-JP" sz="1200" dirty="0">
                  <a:latin typeface="ＭＳ 明朝"/>
                  <a:ea typeface="ＭＳ 明朝"/>
                  <a:cs typeface="+mj-cs"/>
                </a:rPr>
                <a:t>2</a:t>
              </a:r>
              <a:r>
                <a:rPr lang="ja-JP" altLang="en-US" sz="1200" dirty="0">
                  <a:latin typeface="ＭＳ 明朝"/>
                  <a:ea typeface="ＭＳ 明朝"/>
                  <a:cs typeface="+mj-cs"/>
                </a:rPr>
                <a:t>期</a:t>
              </a:r>
              <a:r>
                <a:rPr lang="en-US" altLang="ja-JP" sz="1200" dirty="0">
                  <a:latin typeface="ＭＳ 明朝"/>
                  <a:ea typeface="ＭＳ 明朝"/>
                  <a:cs typeface="+mj-cs"/>
                </a:rPr>
                <a:t>(</a:t>
              </a:r>
              <a:r>
                <a:rPr lang="ja-JP" altLang="en-US" sz="1200" dirty="0">
                  <a:latin typeface="ＭＳ 明朝"/>
                  <a:ea typeface="ＭＳ 明朝"/>
                  <a:cs typeface="+mj-cs"/>
                </a:rPr>
                <a:t>平成</a:t>
              </a:r>
              <a:r>
                <a:rPr lang="en-US" altLang="ja-JP" sz="1200" dirty="0">
                  <a:latin typeface="ＭＳ 明朝"/>
                  <a:ea typeface="ＭＳ 明朝"/>
                  <a:cs typeface="+mj-cs"/>
                </a:rPr>
                <a:t>25</a:t>
              </a:r>
              <a:r>
                <a:rPr lang="ja-JP" altLang="en-US" sz="1200" dirty="0">
                  <a:latin typeface="ＭＳ 明朝"/>
                  <a:ea typeface="ＭＳ 明朝"/>
                  <a:cs typeface="+mj-cs"/>
                </a:rPr>
                <a:t>年度～平成</a:t>
              </a:r>
              <a:r>
                <a:rPr lang="en-US" altLang="ja-JP" sz="1200" dirty="0">
                  <a:latin typeface="ＭＳ 明朝"/>
                  <a:ea typeface="ＭＳ 明朝"/>
                  <a:cs typeface="+mj-cs"/>
                </a:rPr>
                <a:t>29</a:t>
              </a:r>
              <a:r>
                <a:rPr lang="ja-JP" altLang="en-US" sz="1200" dirty="0">
                  <a:latin typeface="ＭＳ 明朝"/>
                  <a:ea typeface="ＭＳ 明朝"/>
                  <a:cs typeface="+mj-cs"/>
                </a:rPr>
                <a:t>年度）の計画期間が終了することに伴い、第</a:t>
              </a:r>
              <a:r>
                <a:rPr lang="en-US" altLang="ja-JP" sz="1200" dirty="0">
                  <a:latin typeface="ＭＳ 明朝"/>
                  <a:ea typeface="ＭＳ 明朝"/>
                  <a:cs typeface="+mj-cs"/>
                </a:rPr>
                <a:t>3</a:t>
              </a:r>
              <a:r>
                <a:rPr lang="ja-JP" altLang="en-US" sz="1200" dirty="0">
                  <a:latin typeface="ＭＳ 明朝"/>
                  <a:ea typeface="ＭＳ 明朝"/>
                  <a:cs typeface="+mj-cs"/>
                </a:rPr>
                <a:t>期（平成</a:t>
              </a:r>
              <a:r>
                <a:rPr lang="en-US" altLang="ja-JP" sz="1200" dirty="0">
                  <a:latin typeface="ＭＳ 明朝"/>
                  <a:ea typeface="ＭＳ 明朝"/>
                  <a:cs typeface="+mj-cs"/>
                </a:rPr>
                <a:t>30</a:t>
              </a:r>
              <a:r>
                <a:rPr lang="ja-JP" altLang="en-US" sz="1200" dirty="0">
                  <a:latin typeface="ＭＳ 明朝"/>
                  <a:ea typeface="ＭＳ 明朝"/>
                  <a:cs typeface="+mj-cs"/>
                </a:rPr>
                <a:t>年度～平成</a:t>
              </a:r>
              <a:r>
                <a:rPr lang="en-US" altLang="ja-JP" sz="1200" dirty="0">
                  <a:latin typeface="ＭＳ 明朝"/>
                  <a:ea typeface="ＭＳ 明朝"/>
                  <a:cs typeface="+mj-cs"/>
                </a:rPr>
                <a:t>35</a:t>
              </a:r>
              <a:r>
                <a:rPr lang="ja-JP" altLang="en-US" sz="1200" dirty="0">
                  <a:latin typeface="ＭＳ 明朝"/>
                  <a:ea typeface="ＭＳ 明朝"/>
                  <a:cs typeface="+mj-cs"/>
                </a:rPr>
                <a:t>年度）の計画として策定するものです。</a:t>
              </a:r>
            </a:p>
            <a:p>
              <a:pPr lvl="0" fontAlgn="base">
                <a:lnSpc>
                  <a:spcPct val="125000"/>
                </a:lnSpc>
                <a:spcBef>
                  <a:spcPct val="0"/>
                </a:spcBef>
                <a:spcAft>
                  <a:spcPct val="0"/>
                </a:spcAft>
              </a:pPr>
              <a:endParaRPr lang="ja-JP" altLang="ja-JP" sz="1200" dirty="0">
                <a:latin typeface="ＭＳ 明朝"/>
                <a:ea typeface="ＭＳ 明朝"/>
              </a:endParaRPr>
            </a:p>
          </p:txBody>
        </p:sp>
      </p:gr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68</a:t>
            </a:fld>
            <a:endParaRPr kumimoji="1" lang="ja-JP" altLang="en-US" dirty="0">
              <a:latin typeface="ＭＳ 明朝"/>
              <a:ea typeface="ＭＳ 明朝"/>
            </a:endParaRPr>
          </a:p>
        </p:txBody>
      </p:sp>
      <p:sp>
        <p:nvSpPr>
          <p:cNvPr id="27" name="タイトル 1">
            <a:extLst>
              <a:ext uri="{FF2B5EF4-FFF2-40B4-BE49-F238E27FC236}">
                <a16:creationId xmlns="" xmlns:a16="http://schemas.microsoft.com/office/drawing/2014/main" id="{6B7A08DF-57B3-460F-9F6B-AFC382C00A09}"/>
              </a:ext>
            </a:extLst>
          </p:cNvPr>
          <p:cNvSpPr txBox="1">
            <a:spLocks noChangeAspect="1"/>
          </p:cNvSpPr>
          <p:nvPr/>
        </p:nvSpPr>
        <p:spPr>
          <a:xfrm>
            <a:off x="368660" y="2951820"/>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2.</a:t>
            </a:r>
            <a:r>
              <a:rPr lang="ja-JP" altLang="en-US" sz="1400" dirty="0">
                <a:latin typeface="ＭＳ 明朝"/>
                <a:ea typeface="ＭＳ 明朝"/>
                <a:cs typeface="Times New Roman" pitchFamily="18" charset="0"/>
              </a:rPr>
              <a:t>特定健康診査・特定保健指導実施計画の基本的な考え方</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特定健康診査は、糖尿病等の生活習慣病の発症や重症化を予防することを目的として、特定保健指導対象者の割合の減少を目標とし実施します。</a:t>
            </a:r>
          </a:p>
          <a:p>
            <a:pPr lvl="0" fontAlgn="base">
              <a:lnSpc>
                <a:spcPct val="125000"/>
              </a:lnSpc>
              <a:spcBef>
                <a:spcPct val="0"/>
              </a:spcBef>
              <a:spcAft>
                <a:spcPct val="0"/>
              </a:spcAft>
            </a:pPr>
            <a:r>
              <a:rPr lang="ja-JP" altLang="en-US" sz="1200" dirty="0">
                <a:latin typeface="ＭＳ 明朝"/>
                <a:ea typeface="ＭＳ 明朝"/>
                <a:cs typeface="+mj-cs"/>
              </a:rPr>
              <a:t>　特定保健指導は、対象者が自らの生活習慣を振り返り、課題を認識して行動変容するとともに、自らの健康を自己管理し健康的な生活を維持することを通し、糖尿病等の生活習慣病を予防することを目標として実施します。</a:t>
            </a:r>
          </a:p>
          <a:p>
            <a:pPr lvl="0" fontAlgn="base">
              <a:lnSpc>
                <a:spcPct val="125000"/>
              </a:lnSpc>
              <a:spcBef>
                <a:spcPct val="0"/>
              </a:spcBef>
              <a:spcAft>
                <a:spcPct val="0"/>
              </a:spcAft>
            </a:pPr>
            <a:endParaRPr lang="ja-JP" altLang="ja-JP" sz="1200" dirty="0">
              <a:latin typeface="ＭＳ 明朝"/>
              <a:ea typeface="ＭＳ 明朝"/>
            </a:endParaRPr>
          </a:p>
        </p:txBody>
      </p:sp>
      <p:sp>
        <p:nvSpPr>
          <p:cNvPr id="30" name="タイトル 1">
            <a:extLst>
              <a:ext uri="{FF2B5EF4-FFF2-40B4-BE49-F238E27FC236}">
                <a16:creationId xmlns="" xmlns:a16="http://schemas.microsoft.com/office/drawing/2014/main" id="{8B69AB50-E686-466F-86EF-8A9427CDAC05}"/>
              </a:ext>
            </a:extLst>
          </p:cNvPr>
          <p:cNvSpPr txBox="1">
            <a:spLocks noChangeAspect="1"/>
          </p:cNvSpPr>
          <p:nvPr/>
        </p:nvSpPr>
        <p:spPr>
          <a:xfrm>
            <a:off x="368660" y="4572758"/>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3.</a:t>
            </a:r>
            <a:r>
              <a:rPr lang="ja-JP" altLang="en-US" sz="1400" dirty="0">
                <a:latin typeface="ＭＳ 明朝"/>
                <a:ea typeface="ＭＳ 明朝"/>
                <a:cs typeface="Times New Roman" pitchFamily="18" charset="0"/>
              </a:rPr>
              <a:t>計画の位置づけ</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大河原町では、これまで「大河原町特定健康診査・特定保健指導実施計画」に基づき特定健康診査事業に取り組んできましたが、この度、新たに平成</a:t>
            </a:r>
            <a:r>
              <a:rPr lang="en-US" altLang="ja-JP" sz="1200" dirty="0">
                <a:latin typeface="ＭＳ 明朝"/>
                <a:ea typeface="ＭＳ 明朝"/>
                <a:cs typeface="+mj-cs"/>
              </a:rPr>
              <a:t>30</a:t>
            </a:r>
            <a:r>
              <a:rPr lang="ja-JP" altLang="en-US" sz="1200" dirty="0">
                <a:latin typeface="ＭＳ 明朝"/>
                <a:ea typeface="ＭＳ 明朝"/>
                <a:cs typeface="+mj-cs"/>
              </a:rPr>
              <a:t>年度から平成</a:t>
            </a:r>
            <a:r>
              <a:rPr lang="en-US" altLang="ja-JP" sz="1200" dirty="0">
                <a:latin typeface="ＭＳ 明朝"/>
                <a:ea typeface="ＭＳ 明朝"/>
                <a:cs typeface="+mj-cs"/>
              </a:rPr>
              <a:t>35</a:t>
            </a:r>
            <a:r>
              <a:rPr lang="ja-JP" altLang="en-US" sz="1200" dirty="0">
                <a:latin typeface="ＭＳ 明朝"/>
                <a:ea typeface="ＭＳ 明朝"/>
                <a:cs typeface="+mj-cs"/>
              </a:rPr>
              <a:t>年度までの第</a:t>
            </a:r>
            <a:r>
              <a:rPr lang="en-US" altLang="ja-JP" sz="1200" dirty="0">
                <a:latin typeface="ＭＳ 明朝"/>
                <a:ea typeface="ＭＳ 明朝"/>
                <a:cs typeface="+mj-cs"/>
              </a:rPr>
              <a:t>3</a:t>
            </a:r>
            <a:r>
              <a:rPr lang="ja-JP" altLang="en-US" sz="1200" dirty="0">
                <a:latin typeface="ＭＳ 明朝"/>
                <a:ea typeface="ＭＳ 明朝"/>
                <a:cs typeface="+mj-cs"/>
              </a:rPr>
              <a:t>期計画を策定します。</a:t>
            </a:r>
          </a:p>
          <a:p>
            <a:pPr lvl="0" fontAlgn="base">
              <a:lnSpc>
                <a:spcPct val="125000"/>
              </a:lnSpc>
              <a:spcBef>
                <a:spcPct val="0"/>
              </a:spcBef>
              <a:spcAft>
                <a:spcPct val="0"/>
              </a:spcAft>
            </a:pPr>
            <a:r>
              <a:rPr lang="ja-JP" altLang="en-US" sz="1200" dirty="0">
                <a:latin typeface="ＭＳ 明朝"/>
                <a:ea typeface="ＭＳ 明朝"/>
                <a:cs typeface="+mj-cs"/>
              </a:rPr>
              <a:t>　この計画は国の特定健康診査等基本指針（法第</a:t>
            </a:r>
            <a:r>
              <a:rPr lang="en-US" altLang="ja-JP" sz="1200" dirty="0">
                <a:latin typeface="ＭＳ 明朝"/>
                <a:ea typeface="ＭＳ 明朝"/>
                <a:cs typeface="+mj-cs"/>
              </a:rPr>
              <a:t>18</a:t>
            </a:r>
            <a:r>
              <a:rPr lang="ja-JP" altLang="en-US" sz="1200" dirty="0">
                <a:latin typeface="ＭＳ 明朝"/>
                <a:ea typeface="ＭＳ 明朝"/>
                <a:cs typeface="+mj-cs"/>
              </a:rPr>
              <a:t>条）に基づき、大河原町が策定する計画であり、宮城県医療費適正化計画と十分な整合性を図るものとします。</a:t>
            </a:r>
          </a:p>
          <a:p>
            <a:pPr lvl="0" fontAlgn="base">
              <a:lnSpc>
                <a:spcPct val="125000"/>
              </a:lnSpc>
              <a:spcBef>
                <a:spcPct val="0"/>
              </a:spcBef>
              <a:spcAft>
                <a:spcPct val="0"/>
              </a:spcAft>
            </a:pPr>
            <a:endParaRPr lang="ja-JP" altLang="ja-JP" sz="1200" dirty="0">
              <a:latin typeface="ＭＳ 明朝"/>
              <a:ea typeface="ＭＳ 明朝"/>
            </a:endParaRPr>
          </a:p>
        </p:txBody>
      </p:sp>
      <p:sp>
        <p:nvSpPr>
          <p:cNvPr id="31" name="タイトル 1">
            <a:extLst>
              <a:ext uri="{FF2B5EF4-FFF2-40B4-BE49-F238E27FC236}">
                <a16:creationId xmlns="" xmlns:a16="http://schemas.microsoft.com/office/drawing/2014/main" id="{C63C8D8D-C5ED-47B7-9AFA-EB1C18D6494A}"/>
              </a:ext>
            </a:extLst>
          </p:cNvPr>
          <p:cNvSpPr txBox="1">
            <a:spLocks noChangeAspect="1"/>
          </p:cNvSpPr>
          <p:nvPr/>
        </p:nvSpPr>
        <p:spPr>
          <a:xfrm>
            <a:off x="368660" y="6156176"/>
            <a:ext cx="6120680" cy="648072"/>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4.</a:t>
            </a:r>
            <a:r>
              <a:rPr lang="ja-JP" altLang="en-US" sz="1400" dirty="0">
                <a:latin typeface="ＭＳ 明朝"/>
                <a:ea typeface="ＭＳ 明朝"/>
                <a:cs typeface="Times New Roman" pitchFamily="18" charset="0"/>
              </a:rPr>
              <a:t>計画の期間</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この計画の期間は、平成</a:t>
            </a:r>
            <a:r>
              <a:rPr lang="en-US" altLang="ja-JP" sz="1200" dirty="0">
                <a:latin typeface="ＭＳ 明朝"/>
                <a:ea typeface="ＭＳ 明朝"/>
                <a:cs typeface="+mj-cs"/>
              </a:rPr>
              <a:t>30</a:t>
            </a:r>
            <a:r>
              <a:rPr lang="ja-JP" altLang="en-US" sz="1200" dirty="0">
                <a:latin typeface="ＭＳ 明朝"/>
                <a:ea typeface="ＭＳ 明朝"/>
                <a:cs typeface="+mj-cs"/>
              </a:rPr>
              <a:t>年度から平成</a:t>
            </a:r>
            <a:r>
              <a:rPr lang="en-US" altLang="ja-JP" sz="1200" dirty="0">
                <a:latin typeface="ＭＳ 明朝"/>
                <a:ea typeface="ＭＳ 明朝"/>
                <a:cs typeface="+mj-cs"/>
              </a:rPr>
              <a:t>35</a:t>
            </a:r>
            <a:r>
              <a:rPr lang="ja-JP" altLang="en-US" sz="1200" dirty="0">
                <a:latin typeface="ＭＳ 明朝"/>
                <a:ea typeface="ＭＳ 明朝"/>
                <a:cs typeface="+mj-cs"/>
              </a:rPr>
              <a:t>年度とします。</a:t>
            </a:r>
            <a:endParaRPr lang="ja-JP" altLang="ja-JP" sz="1200" dirty="0">
              <a:latin typeface="ＭＳ 明朝"/>
              <a:ea typeface="ＭＳ 明朝"/>
            </a:endParaRPr>
          </a:p>
        </p:txBody>
      </p:sp>
      <p:sp>
        <p:nvSpPr>
          <p:cNvPr id="32" name="タイトル 1">
            <a:extLst>
              <a:ext uri="{FF2B5EF4-FFF2-40B4-BE49-F238E27FC236}">
                <a16:creationId xmlns="" xmlns:a16="http://schemas.microsoft.com/office/drawing/2014/main" id="{17EBBE3A-4AD1-4CCB-A018-74FD4B368BCF}"/>
              </a:ext>
            </a:extLst>
          </p:cNvPr>
          <p:cNvSpPr txBox="1">
            <a:spLocks noChangeAspect="1"/>
          </p:cNvSpPr>
          <p:nvPr/>
        </p:nvSpPr>
        <p:spPr>
          <a:xfrm>
            <a:off x="368660" y="6876256"/>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5</a:t>
            </a:r>
            <a:r>
              <a:rPr lang="en-US" altLang="ja-JP" sz="1400" dirty="0" smtClean="0">
                <a:latin typeface="ＭＳ 明朝"/>
                <a:ea typeface="ＭＳ 明朝"/>
                <a:cs typeface="Times New Roman" pitchFamily="18" charset="0"/>
              </a:rPr>
              <a:t>.</a:t>
            </a:r>
            <a:r>
              <a:rPr lang="ja-JP" altLang="en-US" sz="1400" dirty="0" smtClean="0">
                <a:latin typeface="ＭＳ 明朝"/>
                <a:ea typeface="ＭＳ 明朝"/>
                <a:cs typeface="Times New Roman" pitchFamily="18" charset="0"/>
              </a:rPr>
              <a:t>特定健康診査・特定保健指導の対象となる生活習慣病</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特定健康診査・特定保健指導の対象となる生活習慣病は、メタボリックシンドローム（内臓脂肪症候群）の該当者・予備群とします。</a:t>
            </a:r>
            <a:endParaRPr lang="ja-JP" altLang="ja-JP" sz="1200" dirty="0">
              <a:latin typeface="ＭＳ 明朝"/>
              <a:ea typeface="ＭＳ 明朝"/>
            </a:endParaRPr>
          </a:p>
        </p:txBody>
      </p:sp>
    </p:spTree>
    <p:extLst>
      <p:ext uri="{BB962C8B-B14F-4D97-AF65-F5344CB8AC3E}">
        <p14:creationId xmlns:p14="http://schemas.microsoft.com/office/powerpoint/2010/main" val="421732954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タイトル 1"/>
          <p:cNvSpPr txBox="1">
            <a:spLocks noChangeAspect="1"/>
          </p:cNvSpPr>
          <p:nvPr/>
        </p:nvSpPr>
        <p:spPr>
          <a:xfrm>
            <a:off x="368660" y="127000"/>
            <a:ext cx="6120680" cy="839588"/>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(3)</a:t>
            </a:r>
            <a:r>
              <a:rPr lang="ja-JP" altLang="en-US" sz="1400" dirty="0">
                <a:latin typeface="ＭＳ 明朝"/>
                <a:ea typeface="ＭＳ 明朝"/>
                <a:cs typeface="Times New Roman" pitchFamily="18" charset="0"/>
              </a:rPr>
              <a:t>特定健康診査受診状況及び特定保健指導実施状況</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①特定健康診査</a:t>
            </a:r>
            <a:endParaRPr lang="en-US" altLang="ja-JP" sz="1200" dirty="0">
              <a:latin typeface="ＭＳ 明朝"/>
              <a:ea typeface="ＭＳ 明朝"/>
              <a:cs typeface="+mj-cs"/>
            </a:endParaRPr>
          </a:p>
          <a:p>
            <a:pPr fontAlgn="base">
              <a:lnSpc>
                <a:spcPct val="125000"/>
              </a:lnSpc>
              <a:spcBef>
                <a:spcPct val="0"/>
              </a:spcBef>
              <a:spcAft>
                <a:spcPct val="0"/>
              </a:spcAft>
            </a:pPr>
            <a:r>
              <a:rPr lang="ja-JP" altLang="en-US" sz="1200" dirty="0">
                <a:latin typeface="ＭＳ 明朝" panose="02020609040205080304" pitchFamily="17" charset="-128"/>
                <a:ea typeface="ＭＳ 明朝" panose="02020609040205080304" pitchFamily="17" charset="-128"/>
                <a:cs typeface="Times New Roman" pitchFamily="18" charset="0"/>
              </a:rPr>
              <a:t>　本町の</a:t>
            </a:r>
            <a:r>
              <a:rPr kumimoji="0" lang="ja-JP" altLang="en-US" sz="1200" kern="0" dirty="0">
                <a:solidFill>
                  <a:prstClr val="black"/>
                </a:solidFill>
                <a:latin typeface="ＭＳ 明朝" panose="02020609040205080304" pitchFamily="17" charset="-128"/>
                <a:ea typeface="ＭＳ 明朝" panose="02020609040205080304" pitchFamily="17" charset="-128"/>
              </a:rPr>
              <a:t>平成</a:t>
            </a:r>
            <a:r>
              <a:rPr kumimoji="0" lang="en-US" altLang="ja-JP" sz="1200" kern="0" dirty="0">
                <a:solidFill>
                  <a:prstClr val="black"/>
                </a:solidFill>
                <a:latin typeface="ＭＳ 明朝" panose="02020609040205080304" pitchFamily="17" charset="-128"/>
                <a:ea typeface="ＭＳ 明朝" panose="02020609040205080304" pitchFamily="17" charset="-128"/>
              </a:rPr>
              <a:t>26</a:t>
            </a:r>
            <a:r>
              <a:rPr kumimoji="0" lang="ja-JP" altLang="en-US" sz="1200" kern="0" dirty="0">
                <a:solidFill>
                  <a:prstClr val="black"/>
                </a:solidFill>
                <a:latin typeface="ＭＳ 明朝" panose="02020609040205080304" pitchFamily="17" charset="-128"/>
                <a:ea typeface="ＭＳ 明朝" panose="02020609040205080304" pitchFamily="17" charset="-128"/>
              </a:rPr>
              <a:t>年度から平成</a:t>
            </a:r>
            <a:r>
              <a:rPr kumimoji="0" lang="en-US" altLang="ja-JP" sz="1200" kern="0" dirty="0">
                <a:solidFill>
                  <a:prstClr val="black"/>
                </a:solidFill>
                <a:latin typeface="ＭＳ 明朝" panose="02020609040205080304" pitchFamily="17" charset="-128"/>
                <a:ea typeface="ＭＳ 明朝" panose="02020609040205080304" pitchFamily="17" charset="-128"/>
              </a:rPr>
              <a:t>28</a:t>
            </a:r>
            <a:r>
              <a:rPr kumimoji="0" lang="ja-JP" altLang="en-US" sz="1200" kern="0" dirty="0">
                <a:solidFill>
                  <a:prstClr val="black"/>
                </a:solidFill>
                <a:latin typeface="ＭＳ 明朝" panose="02020609040205080304" pitchFamily="17" charset="-128"/>
                <a:ea typeface="ＭＳ 明朝" panose="02020609040205080304" pitchFamily="17" charset="-128"/>
              </a:rPr>
              <a:t>年度における、</a:t>
            </a:r>
            <a:r>
              <a:rPr kumimoji="0" lang="en-US" altLang="ja-JP" sz="1200" kern="0" dirty="0">
                <a:solidFill>
                  <a:prstClr val="black"/>
                </a:solidFill>
                <a:latin typeface="ＭＳ 明朝" panose="02020609040205080304" pitchFamily="17" charset="-128"/>
                <a:ea typeface="ＭＳ 明朝" panose="02020609040205080304" pitchFamily="17" charset="-128"/>
              </a:rPr>
              <a:t>40</a:t>
            </a:r>
            <a:r>
              <a:rPr kumimoji="0" lang="ja-JP" altLang="en-US" sz="1200" kern="0" dirty="0">
                <a:solidFill>
                  <a:prstClr val="black"/>
                </a:solidFill>
                <a:latin typeface="ＭＳ 明朝" panose="02020609040205080304" pitchFamily="17" charset="-128"/>
                <a:ea typeface="ＭＳ 明朝" panose="02020609040205080304" pitchFamily="17" charset="-128"/>
              </a:rPr>
              <a:t>歳から</a:t>
            </a:r>
            <a:r>
              <a:rPr kumimoji="0" lang="en-US" altLang="ja-JP" sz="1200" kern="0" dirty="0">
                <a:solidFill>
                  <a:prstClr val="black"/>
                </a:solidFill>
                <a:latin typeface="ＭＳ 明朝" panose="02020609040205080304" pitchFamily="17" charset="-128"/>
                <a:ea typeface="ＭＳ 明朝" panose="02020609040205080304" pitchFamily="17" charset="-128"/>
              </a:rPr>
              <a:t>74</a:t>
            </a:r>
            <a:r>
              <a:rPr kumimoji="0" lang="ja-JP" altLang="en-US" sz="1200" kern="0" dirty="0">
                <a:solidFill>
                  <a:prstClr val="black"/>
                </a:solidFill>
                <a:latin typeface="ＭＳ 明朝" panose="02020609040205080304" pitchFamily="17" charset="-128"/>
                <a:ea typeface="ＭＳ 明朝" panose="02020609040205080304" pitchFamily="17" charset="-128"/>
              </a:rPr>
              <a:t>歳の特定健康診査受診率を年度別に示します。平成</a:t>
            </a:r>
            <a:r>
              <a:rPr kumimoji="0" lang="en-US" altLang="ja-JP" sz="1200" kern="0" dirty="0">
                <a:solidFill>
                  <a:prstClr val="black"/>
                </a:solidFill>
                <a:latin typeface="ＭＳ 明朝" panose="02020609040205080304" pitchFamily="17" charset="-128"/>
                <a:ea typeface="ＭＳ 明朝" panose="02020609040205080304" pitchFamily="17" charset="-128"/>
              </a:rPr>
              <a:t>28</a:t>
            </a:r>
            <a:r>
              <a:rPr kumimoji="0" lang="ja-JP" altLang="en-US" sz="1200" kern="0" dirty="0">
                <a:solidFill>
                  <a:prstClr val="black"/>
                </a:solidFill>
                <a:latin typeface="ＭＳ 明朝" panose="02020609040205080304" pitchFamily="17" charset="-128"/>
                <a:ea typeface="ＭＳ 明朝" panose="02020609040205080304" pitchFamily="17" charset="-128"/>
              </a:rPr>
              <a:t>年度の特定健康診査受診率</a:t>
            </a:r>
            <a:r>
              <a:rPr kumimoji="0" lang="en-US" altLang="ja-JP" sz="1200" kern="0" dirty="0">
                <a:solidFill>
                  <a:prstClr val="black"/>
                </a:solidFill>
                <a:latin typeface="ＭＳ 明朝" panose="02020609040205080304" pitchFamily="17" charset="-128"/>
                <a:ea typeface="ＭＳ 明朝" panose="02020609040205080304" pitchFamily="17" charset="-128"/>
              </a:rPr>
              <a:t>50.4%</a:t>
            </a:r>
            <a:r>
              <a:rPr kumimoji="0" lang="ja-JP" altLang="en-US" sz="1200" kern="0" dirty="0">
                <a:solidFill>
                  <a:prstClr val="black"/>
                </a:solidFill>
                <a:latin typeface="ＭＳ 明朝" panose="02020609040205080304" pitchFamily="17" charset="-128"/>
                <a:ea typeface="ＭＳ 明朝" panose="02020609040205080304" pitchFamily="17" charset="-128"/>
              </a:rPr>
              <a:t>は平成</a:t>
            </a:r>
            <a:r>
              <a:rPr kumimoji="0" lang="en-US" altLang="ja-JP" sz="1200" kern="0" dirty="0">
                <a:solidFill>
                  <a:prstClr val="black"/>
                </a:solidFill>
                <a:latin typeface="ＭＳ 明朝" panose="02020609040205080304" pitchFamily="17" charset="-128"/>
                <a:ea typeface="ＭＳ 明朝" panose="02020609040205080304" pitchFamily="17" charset="-128"/>
              </a:rPr>
              <a:t>26</a:t>
            </a:r>
            <a:r>
              <a:rPr kumimoji="0" lang="ja-JP" altLang="en-US" sz="1200" kern="0" dirty="0">
                <a:solidFill>
                  <a:prstClr val="black"/>
                </a:solidFill>
                <a:latin typeface="ＭＳ 明朝" panose="02020609040205080304" pitchFamily="17" charset="-128"/>
                <a:ea typeface="ＭＳ 明朝" panose="02020609040205080304" pitchFamily="17" charset="-128"/>
              </a:rPr>
              <a:t>年度</a:t>
            </a:r>
            <a:r>
              <a:rPr kumimoji="0" lang="en-US" altLang="ja-JP" sz="1200" kern="0" dirty="0">
                <a:solidFill>
                  <a:prstClr val="black"/>
                </a:solidFill>
                <a:latin typeface="ＭＳ 明朝" panose="02020609040205080304" pitchFamily="17" charset="-128"/>
                <a:ea typeface="ＭＳ 明朝" panose="02020609040205080304" pitchFamily="17" charset="-128"/>
              </a:rPr>
              <a:t>47.2%</a:t>
            </a:r>
            <a:r>
              <a:rPr kumimoji="0" lang="ja-JP" altLang="en-US" sz="1200" kern="0" dirty="0">
                <a:solidFill>
                  <a:prstClr val="black"/>
                </a:solidFill>
                <a:latin typeface="ＭＳ 明朝" panose="02020609040205080304" pitchFamily="17" charset="-128"/>
                <a:ea typeface="ＭＳ 明朝" panose="02020609040205080304" pitchFamily="17" charset="-128"/>
              </a:rPr>
              <a:t>より</a:t>
            </a:r>
            <a:r>
              <a:rPr kumimoji="0" lang="en-US" altLang="ja-JP" sz="1200" kern="0" dirty="0">
                <a:solidFill>
                  <a:prstClr val="black"/>
                </a:solidFill>
                <a:latin typeface="ＭＳ 明朝" panose="02020609040205080304" pitchFamily="17" charset="-128"/>
                <a:ea typeface="ＭＳ 明朝" panose="02020609040205080304" pitchFamily="17" charset="-128"/>
              </a:rPr>
              <a:t>3.2</a:t>
            </a:r>
            <a:r>
              <a:rPr kumimoji="0" lang="ja-JP" altLang="en-US" sz="1200" kern="0" dirty="0">
                <a:solidFill>
                  <a:prstClr val="black"/>
                </a:solidFill>
                <a:latin typeface="ＭＳ 明朝" panose="02020609040205080304" pitchFamily="17" charset="-128"/>
                <a:ea typeface="ＭＳ 明朝" panose="02020609040205080304" pitchFamily="17" charset="-128"/>
              </a:rPr>
              <a:t>ポイント上昇しています。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a:p>
            <a:pPr lvl="0" fontAlgn="base">
              <a:lnSpc>
                <a:spcPct val="125000"/>
              </a:lnSpc>
              <a:spcBef>
                <a:spcPct val="0"/>
              </a:spcBef>
              <a:spcAft>
                <a:spcPct val="0"/>
              </a:spcAft>
            </a:pPr>
            <a:endParaRPr lang="en-US" altLang="ja-JP" sz="13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
        <p:nvSpPr>
          <p:cNvPr id="1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a:t>
            </a:fld>
            <a:endParaRPr kumimoji="1" lang="ja-JP" altLang="en-US" dirty="0">
              <a:latin typeface="ＭＳ 明朝"/>
              <a:ea typeface="ＭＳ 明朝"/>
            </a:endParaRPr>
          </a:p>
        </p:txBody>
      </p:sp>
      <p:sp>
        <p:nvSpPr>
          <p:cNvPr id="15" name="テキスト ボックス 14"/>
          <p:cNvSpPr txBox="1">
            <a:spLocks noChangeAspect="1"/>
          </p:cNvSpPr>
          <p:nvPr/>
        </p:nvSpPr>
        <p:spPr>
          <a:xfrm>
            <a:off x="324515" y="1494542"/>
            <a:ext cx="6120000" cy="276999"/>
          </a:xfrm>
          <a:prstGeom prst="rect">
            <a:avLst/>
          </a:prstGeom>
          <a:noFill/>
          <a:ln>
            <a:noFill/>
          </a:ln>
        </p:spPr>
        <p:txBody>
          <a:bodyPr wrap="square" lIns="0" rIns="0" rtlCol="0" anchor="ctr" anchorCtr="0">
            <a:spAutoFit/>
          </a:bodyPr>
          <a:lstStyle/>
          <a:p>
            <a:r>
              <a:rPr lang="ja-JP" altLang="en-US" sz="1200" dirty="0">
                <a:latin typeface="ＭＳ 明朝" panose="02020609040205080304" pitchFamily="17" charset="-128"/>
                <a:ea typeface="ＭＳ 明朝" panose="02020609040205080304" pitchFamily="17" charset="-128"/>
              </a:rPr>
              <a:t>年度別 特定健康診査受</a:t>
            </a:r>
            <a:r>
              <a:rPr lang="ja-JP" altLang="en-US" sz="1200" dirty="0" smtClean="0">
                <a:latin typeface="ＭＳ 明朝" panose="02020609040205080304" pitchFamily="17" charset="-128"/>
                <a:ea typeface="ＭＳ 明朝" panose="02020609040205080304" pitchFamily="17" charset="-128"/>
              </a:rPr>
              <a:t>診率</a:t>
            </a:r>
            <a:r>
              <a:rPr lang="en-US" altLang="ja-JP" sz="1200" dirty="0" smtClean="0">
                <a:latin typeface="ＭＳ 明朝" panose="02020609040205080304" pitchFamily="17" charset="-128"/>
                <a:ea typeface="ＭＳ 明朝" panose="02020609040205080304" pitchFamily="17" charset="-128"/>
              </a:rPr>
              <a:t>(</a:t>
            </a:r>
            <a:r>
              <a:rPr lang="ja-JP" altLang="en-US" sz="1200" dirty="0" smtClean="0">
                <a:latin typeface="ＭＳ 明朝" panose="02020609040205080304" pitchFamily="17" charset="-128"/>
                <a:ea typeface="ＭＳ 明朝" panose="02020609040205080304" pitchFamily="17" charset="-128"/>
              </a:rPr>
              <a:t>％</a:t>
            </a:r>
            <a:r>
              <a:rPr lang="en-US" altLang="ja-JP" sz="1200" dirty="0" smtClean="0">
                <a:latin typeface="ＭＳ 明朝" panose="02020609040205080304" pitchFamily="17" charset="-128"/>
                <a:ea typeface="ＭＳ 明朝" panose="02020609040205080304" pitchFamily="17" charset="-128"/>
              </a:rPr>
              <a:t>)</a:t>
            </a:r>
            <a:endParaRPr lang="ja-JP" altLang="en-US" sz="1200" dirty="0">
              <a:latin typeface="ＭＳ 明朝" panose="02020609040205080304" pitchFamily="17" charset="-128"/>
              <a:ea typeface="ＭＳ 明朝" panose="02020609040205080304" pitchFamily="17" charset="-128"/>
            </a:endParaRPr>
          </a:p>
        </p:txBody>
      </p:sp>
      <p:sp>
        <p:nvSpPr>
          <p:cNvPr id="20" name="注釈文章 18"/>
          <p:cNvSpPr txBox="1">
            <a:spLocks noChangeAspect="1"/>
          </p:cNvSpPr>
          <p:nvPr/>
        </p:nvSpPr>
        <p:spPr>
          <a:xfrm>
            <a:off x="334888" y="3135214"/>
            <a:ext cx="6120000" cy="215444"/>
          </a:xfrm>
          <a:prstGeom prst="rect">
            <a:avLst/>
          </a:prstGeom>
          <a:noFill/>
          <a:ln>
            <a:noFill/>
          </a:ln>
        </p:spPr>
        <p:txBody>
          <a:bodyPr wrap="square" lIns="0" rIns="0" rtlCol="0">
            <a:spAutoFit/>
          </a:bodyPr>
          <a:lstStyle/>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smtClean="0">
                <a:latin typeface="ＭＳ 明朝" panose="02020609040205080304" pitchFamily="17" charset="-128"/>
                <a:ea typeface="ＭＳ 明朝" panose="02020609040205080304" pitchFamily="17" charset="-128"/>
              </a:rPr>
              <a:t>｣</a:t>
            </a:r>
            <a:r>
              <a:rPr lang="ja-JP" altLang="en-US" sz="800" dirty="0" err="1" smtClean="0">
                <a:latin typeface="ＭＳ 明朝" panose="02020609040205080304" pitchFamily="17" charset="-128"/>
                <a:ea typeface="ＭＳ 明朝" panose="02020609040205080304" pitchFamily="17" charset="-128"/>
              </a:rPr>
              <a:t>、</a:t>
            </a:r>
            <a:r>
              <a:rPr lang="ja-JP" altLang="en-US" sz="800" dirty="0" smtClean="0">
                <a:latin typeface="ＭＳ 明朝" panose="02020609040205080304" pitchFamily="17" charset="-128"/>
                <a:ea typeface="ＭＳ 明朝" panose="02020609040205080304" pitchFamily="17" charset="-128"/>
              </a:rPr>
              <a:t>平成２９年度保健事業計画</a:t>
            </a:r>
            <a:endParaRPr lang="ja-JP" altLang="en-US" sz="800" dirty="0">
              <a:latin typeface="ＭＳ 明朝" panose="02020609040205080304" pitchFamily="17" charset="-128"/>
              <a:ea typeface="ＭＳ 明朝" panose="02020609040205080304" pitchFamily="17" charset="-128"/>
            </a:endParaRPr>
          </a:p>
        </p:txBody>
      </p:sp>
      <p:sp>
        <p:nvSpPr>
          <p:cNvPr id="21" name="テキスト ボックス 20"/>
          <p:cNvSpPr txBox="1">
            <a:spLocks noChangeAspect="1"/>
          </p:cNvSpPr>
          <p:nvPr/>
        </p:nvSpPr>
        <p:spPr>
          <a:xfrm>
            <a:off x="322035" y="3518694"/>
            <a:ext cx="6120000" cy="276999"/>
          </a:xfrm>
          <a:prstGeom prst="rect">
            <a:avLst/>
          </a:prstGeom>
          <a:noFill/>
          <a:ln>
            <a:noFill/>
          </a:ln>
        </p:spPr>
        <p:txBody>
          <a:bodyPr wrap="square" lIns="0" rIns="0" rtlCol="0">
            <a:spAutoFit/>
          </a:bodyPr>
          <a:lstStyle/>
          <a:p>
            <a:pPr>
              <a:spcBef>
                <a:spcPct val="0"/>
              </a:spcBef>
              <a:defRPr/>
            </a:pPr>
            <a:r>
              <a:rPr lang="ja-JP" altLang="en-US" sz="1200" dirty="0">
                <a:latin typeface="ＭＳ 明朝" panose="02020609040205080304" pitchFamily="17" charset="-128"/>
                <a:ea typeface="ＭＳ 明朝" panose="02020609040205080304" pitchFamily="17" charset="-128"/>
              </a:rPr>
              <a:t>年度別 特定健康診査受診率</a:t>
            </a:r>
            <a:endParaRPr lang="en-US" altLang="ja-JP" sz="1200" dirty="0">
              <a:latin typeface="ＭＳ 明朝" panose="02020609040205080304" pitchFamily="17" charset="-128"/>
              <a:ea typeface="ＭＳ 明朝" panose="02020609040205080304" pitchFamily="17" charset="-128"/>
            </a:endParaRPr>
          </a:p>
        </p:txBody>
      </p:sp>
      <p:sp>
        <p:nvSpPr>
          <p:cNvPr id="24" name="注釈文章 9"/>
          <p:cNvSpPr txBox="1">
            <a:spLocks noChangeAspect="1"/>
          </p:cNvSpPr>
          <p:nvPr/>
        </p:nvSpPr>
        <p:spPr>
          <a:xfrm>
            <a:off x="358465" y="5734728"/>
            <a:ext cx="6132769" cy="216707"/>
          </a:xfrm>
          <a:prstGeom prst="rect">
            <a:avLst/>
          </a:prstGeom>
          <a:noFill/>
        </p:spPr>
        <p:txBody>
          <a:bodyPr wrap="square" lIns="0" rIns="0" rtlCol="0">
            <a:spAutoFit/>
          </a:bodyPr>
          <a:lstStyle/>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a:latin typeface="ＭＳ 明朝" panose="02020609040205080304" pitchFamily="17" charset="-128"/>
                <a:ea typeface="ＭＳ 明朝" panose="02020609040205080304" pitchFamily="17" charset="-128"/>
              </a:rPr>
              <a:t>｣</a:t>
            </a:r>
            <a:endParaRPr kumimoji="1" lang="ja-JP" altLang="en-US" sz="800" dirty="0">
              <a:latin typeface="ＭＳ 明朝" panose="02020609040205080304" pitchFamily="17" charset="-128"/>
              <a:ea typeface="ＭＳ 明朝" panose="02020609040205080304" pitchFamily="17" charset="-128"/>
            </a:endParaRPr>
          </a:p>
        </p:txBody>
      </p:sp>
      <p:sp>
        <p:nvSpPr>
          <p:cNvPr id="25" name="テキスト ボックス 24"/>
          <p:cNvSpPr txBox="1">
            <a:spLocks noChangeAspect="1"/>
          </p:cNvSpPr>
          <p:nvPr/>
        </p:nvSpPr>
        <p:spPr>
          <a:xfrm>
            <a:off x="311802" y="5892241"/>
            <a:ext cx="6120680" cy="720080"/>
          </a:xfrm>
          <a:prstGeom prst="rect">
            <a:avLst/>
          </a:prstGeom>
          <a:noFill/>
          <a:ln>
            <a:noFill/>
          </a:ln>
        </p:spPr>
        <p:txBody>
          <a:bodyPr wrap="square" lIns="0" rIns="0" rtlCol="0">
            <a:noAutofit/>
          </a:bodyPr>
          <a:lstStyle/>
          <a:p>
            <a:pPr lvl="0" fontAlgn="base">
              <a:lnSpc>
                <a:spcPct val="125000"/>
              </a:lnSpc>
              <a:spcBef>
                <a:spcPct val="0"/>
              </a:spcBef>
              <a:spcAft>
                <a:spcPct val="0"/>
              </a:spcAft>
            </a:pPr>
            <a:r>
              <a:rPr lang="ja-JP" altLang="en-US" sz="1200" dirty="0">
                <a:latin typeface="ＭＳ 明朝" panose="02020609040205080304" pitchFamily="17" charset="-128"/>
                <a:ea typeface="ＭＳ 明朝" panose="02020609040205080304" pitchFamily="17" charset="-128"/>
                <a:cs typeface="Times New Roman" pitchFamily="18" charset="0"/>
              </a:rPr>
              <a:t>　男女別の特定健康診査の受診率をみると、男性の平成</a:t>
            </a:r>
            <a:r>
              <a:rPr lang="en-US" altLang="ja-JP" sz="1200" dirty="0">
                <a:latin typeface="ＭＳ 明朝" panose="02020609040205080304" pitchFamily="17" charset="-128"/>
                <a:ea typeface="ＭＳ 明朝" panose="02020609040205080304" pitchFamily="17" charset="-128"/>
                <a:cs typeface="Times New Roman" pitchFamily="18" charset="0"/>
              </a:rPr>
              <a:t>28</a:t>
            </a:r>
            <a:r>
              <a:rPr lang="ja-JP" altLang="en-US" sz="1200" dirty="0">
                <a:latin typeface="ＭＳ 明朝" panose="02020609040205080304" pitchFamily="17" charset="-128"/>
                <a:ea typeface="ＭＳ 明朝" panose="02020609040205080304" pitchFamily="17" charset="-128"/>
                <a:cs typeface="Times New Roman" pitchFamily="18" charset="0"/>
              </a:rPr>
              <a:t>年度受診率</a:t>
            </a:r>
            <a:r>
              <a:rPr lang="en-US" altLang="ja-JP" sz="1200" dirty="0">
                <a:latin typeface="ＭＳ 明朝" panose="02020609040205080304" pitchFamily="17" charset="-128"/>
                <a:ea typeface="ＭＳ 明朝" panose="02020609040205080304" pitchFamily="17" charset="-128"/>
                <a:cs typeface="Times New Roman" pitchFamily="18" charset="0"/>
              </a:rPr>
              <a:t>45.6%</a:t>
            </a:r>
            <a:r>
              <a:rPr lang="ja-JP" altLang="en-US" sz="1200" dirty="0">
                <a:latin typeface="ＭＳ 明朝" panose="02020609040205080304" pitchFamily="17" charset="-128"/>
                <a:ea typeface="ＭＳ 明朝" panose="02020609040205080304" pitchFamily="17" charset="-128"/>
                <a:cs typeface="Times New Roman" pitchFamily="18" charset="0"/>
              </a:rPr>
              <a:t>は平成</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a:latin typeface="ＭＳ 明朝" panose="02020609040205080304" pitchFamily="17" charset="-128"/>
                <a:ea typeface="ＭＳ 明朝" panose="02020609040205080304" pitchFamily="17" charset="-128"/>
                <a:cs typeface="Times New Roman" pitchFamily="18" charset="0"/>
              </a:rPr>
              <a:t>年度</a:t>
            </a:r>
            <a:r>
              <a:rPr lang="en-US" altLang="ja-JP" sz="1200" dirty="0">
                <a:latin typeface="ＭＳ 明朝" panose="02020609040205080304" pitchFamily="17" charset="-128"/>
                <a:ea typeface="ＭＳ 明朝" panose="02020609040205080304" pitchFamily="17" charset="-128"/>
                <a:cs typeface="Times New Roman" pitchFamily="18" charset="0"/>
              </a:rPr>
              <a:t>44.7%</a:t>
            </a:r>
            <a:r>
              <a:rPr lang="ja-JP" altLang="en-US" sz="1200" dirty="0">
                <a:latin typeface="ＭＳ 明朝" panose="02020609040205080304" pitchFamily="17" charset="-128"/>
                <a:ea typeface="ＭＳ 明朝" panose="02020609040205080304" pitchFamily="17" charset="-128"/>
                <a:cs typeface="Times New Roman" pitchFamily="18" charset="0"/>
              </a:rPr>
              <a:t>より</a:t>
            </a:r>
            <a:r>
              <a:rPr lang="en-US" altLang="ja-JP" sz="1200" dirty="0">
                <a:latin typeface="ＭＳ 明朝" panose="02020609040205080304" pitchFamily="17" charset="-128"/>
                <a:ea typeface="ＭＳ 明朝" panose="02020609040205080304" pitchFamily="17" charset="-128"/>
                <a:cs typeface="Times New Roman" pitchFamily="18" charset="0"/>
              </a:rPr>
              <a:t>0.9</a:t>
            </a:r>
            <a:r>
              <a:rPr lang="ja-JP" altLang="en-US" sz="1200" dirty="0">
                <a:latin typeface="ＭＳ 明朝" panose="02020609040205080304" pitchFamily="17" charset="-128"/>
                <a:ea typeface="ＭＳ 明朝" panose="02020609040205080304" pitchFamily="17" charset="-128"/>
                <a:cs typeface="Times New Roman" pitchFamily="18" charset="0"/>
              </a:rPr>
              <a:t>ポイント上昇し、女性の平成</a:t>
            </a:r>
            <a:r>
              <a:rPr lang="en-US" altLang="ja-JP" sz="1200" dirty="0">
                <a:latin typeface="ＭＳ 明朝" panose="02020609040205080304" pitchFamily="17" charset="-128"/>
                <a:ea typeface="ＭＳ 明朝" panose="02020609040205080304" pitchFamily="17" charset="-128"/>
                <a:cs typeface="Times New Roman" pitchFamily="18" charset="0"/>
              </a:rPr>
              <a:t>28</a:t>
            </a:r>
            <a:r>
              <a:rPr lang="ja-JP" altLang="en-US" sz="1200" dirty="0">
                <a:latin typeface="ＭＳ 明朝" panose="02020609040205080304" pitchFamily="17" charset="-128"/>
                <a:ea typeface="ＭＳ 明朝" panose="02020609040205080304" pitchFamily="17" charset="-128"/>
                <a:cs typeface="Times New Roman" pitchFamily="18" charset="0"/>
              </a:rPr>
              <a:t>年度受診率</a:t>
            </a:r>
            <a:r>
              <a:rPr lang="en-US" altLang="ja-JP" sz="1200" dirty="0">
                <a:latin typeface="ＭＳ 明朝" panose="02020609040205080304" pitchFamily="17" charset="-128"/>
                <a:ea typeface="ＭＳ 明朝" panose="02020609040205080304" pitchFamily="17" charset="-128"/>
                <a:cs typeface="Times New Roman" pitchFamily="18" charset="0"/>
              </a:rPr>
              <a:t>52.9%</a:t>
            </a:r>
            <a:r>
              <a:rPr lang="ja-JP" altLang="en-US" sz="1200" dirty="0">
                <a:latin typeface="ＭＳ 明朝" panose="02020609040205080304" pitchFamily="17" charset="-128"/>
                <a:ea typeface="ＭＳ 明朝" panose="02020609040205080304" pitchFamily="17" charset="-128"/>
                <a:cs typeface="Times New Roman" pitchFamily="18" charset="0"/>
              </a:rPr>
              <a:t>は平成</a:t>
            </a:r>
            <a:r>
              <a:rPr lang="en-US" altLang="ja-JP" sz="1200" dirty="0">
                <a:latin typeface="ＭＳ 明朝" panose="02020609040205080304" pitchFamily="17" charset="-128"/>
                <a:ea typeface="ＭＳ 明朝" panose="02020609040205080304" pitchFamily="17" charset="-128"/>
                <a:cs typeface="Times New Roman" pitchFamily="18" charset="0"/>
              </a:rPr>
              <a:t>26</a:t>
            </a:r>
            <a:r>
              <a:rPr lang="ja-JP" altLang="en-US" sz="1200" dirty="0">
                <a:latin typeface="ＭＳ 明朝" panose="02020609040205080304" pitchFamily="17" charset="-128"/>
                <a:ea typeface="ＭＳ 明朝" panose="02020609040205080304" pitchFamily="17" charset="-128"/>
                <a:cs typeface="Times New Roman" pitchFamily="18" charset="0"/>
              </a:rPr>
              <a:t>年度</a:t>
            </a:r>
            <a:r>
              <a:rPr lang="en-US" altLang="ja-JP" sz="1200" dirty="0">
                <a:latin typeface="ＭＳ 明朝" panose="02020609040205080304" pitchFamily="17" charset="-128"/>
                <a:ea typeface="ＭＳ 明朝" panose="02020609040205080304" pitchFamily="17" charset="-128"/>
                <a:cs typeface="Times New Roman" pitchFamily="18" charset="0"/>
              </a:rPr>
              <a:t>52.5%</a:t>
            </a:r>
            <a:r>
              <a:rPr lang="ja-JP" altLang="en-US" sz="1200" dirty="0">
                <a:latin typeface="ＭＳ 明朝" panose="02020609040205080304" pitchFamily="17" charset="-128"/>
                <a:ea typeface="ＭＳ 明朝" panose="02020609040205080304" pitchFamily="17" charset="-128"/>
                <a:cs typeface="Times New Roman" pitchFamily="18" charset="0"/>
              </a:rPr>
              <a:t>より</a:t>
            </a:r>
            <a:r>
              <a:rPr lang="en-US" altLang="ja-JP" sz="1200" dirty="0">
                <a:latin typeface="ＭＳ 明朝" panose="02020609040205080304" pitchFamily="17" charset="-128"/>
                <a:ea typeface="ＭＳ 明朝" panose="02020609040205080304" pitchFamily="17" charset="-128"/>
                <a:cs typeface="Times New Roman" pitchFamily="18" charset="0"/>
              </a:rPr>
              <a:t>0.4</a:t>
            </a:r>
            <a:r>
              <a:rPr lang="ja-JP" altLang="en-US" sz="1200" dirty="0">
                <a:latin typeface="ＭＳ 明朝" panose="02020609040205080304" pitchFamily="17" charset="-128"/>
                <a:ea typeface="ＭＳ 明朝" panose="02020609040205080304" pitchFamily="17" charset="-128"/>
                <a:cs typeface="Times New Roman" pitchFamily="18" charset="0"/>
              </a:rPr>
              <a:t>ポイント上昇しています。</a:t>
            </a:r>
            <a:endParaRPr lang="ja-JP" altLang="en-US" sz="1200" dirty="0">
              <a:latin typeface="ＭＳ 明朝" panose="02020609040205080304" pitchFamily="17" charset="-128"/>
              <a:ea typeface="ＭＳ 明朝" panose="02020609040205080304" pitchFamily="17" charset="-128"/>
              <a:cs typeface="ＭＳ Ｐゴシック" pitchFamily="50" charset="-128"/>
            </a:endParaRPr>
          </a:p>
        </p:txBody>
      </p:sp>
      <p:sp>
        <p:nvSpPr>
          <p:cNvPr id="26" name="テキスト ボックス 25"/>
          <p:cNvSpPr txBox="1">
            <a:spLocks noChangeAspect="1"/>
          </p:cNvSpPr>
          <p:nvPr/>
        </p:nvSpPr>
        <p:spPr>
          <a:xfrm>
            <a:off x="368660" y="6710476"/>
            <a:ext cx="6120000" cy="276999"/>
          </a:xfrm>
          <a:prstGeom prst="rect">
            <a:avLst/>
          </a:prstGeom>
          <a:noFill/>
          <a:ln>
            <a:noFill/>
          </a:ln>
        </p:spPr>
        <p:txBody>
          <a:bodyPr wrap="square" lIns="0" rIns="0" rtlCol="0" anchor="ctr" anchorCtr="0">
            <a:spAutoFit/>
          </a:bodyPr>
          <a:lstStyle/>
          <a:p>
            <a:pPr>
              <a:spcBef>
                <a:spcPct val="0"/>
              </a:spcBef>
              <a:defRPr/>
            </a:pPr>
            <a:r>
              <a:rPr lang="ja-JP" altLang="en-US" sz="1200" dirty="0">
                <a:latin typeface="ＭＳ 明朝" panose="02020609040205080304" pitchFamily="17" charset="-128"/>
                <a:ea typeface="ＭＳ 明朝" panose="02020609040205080304" pitchFamily="17" charset="-128"/>
              </a:rPr>
              <a:t>年度･男女別 特定健康診査受</a:t>
            </a:r>
            <a:r>
              <a:rPr lang="ja-JP" altLang="en-US" sz="1200" dirty="0" smtClean="0">
                <a:latin typeface="ＭＳ 明朝" panose="02020609040205080304" pitchFamily="17" charset="-128"/>
                <a:ea typeface="ＭＳ 明朝" panose="02020609040205080304" pitchFamily="17" charset="-128"/>
              </a:rPr>
              <a:t>診率</a:t>
            </a:r>
            <a:r>
              <a:rPr lang="en-US" altLang="ja-JP" sz="1200" dirty="0" smtClean="0">
                <a:latin typeface="ＭＳ 明朝" panose="02020609040205080304" pitchFamily="17" charset="-128"/>
                <a:ea typeface="ＭＳ 明朝" panose="02020609040205080304" pitchFamily="17" charset="-128"/>
              </a:rPr>
              <a:t>(</a:t>
            </a:r>
            <a:r>
              <a:rPr lang="ja-JP" altLang="en-US" sz="1200" dirty="0" smtClean="0">
                <a:latin typeface="ＭＳ 明朝" panose="02020609040205080304" pitchFamily="17" charset="-128"/>
                <a:ea typeface="ＭＳ 明朝" panose="02020609040205080304" pitchFamily="17" charset="-128"/>
              </a:rPr>
              <a:t>集団健診分のみ</a:t>
            </a:r>
            <a:r>
              <a:rPr lang="en-US" altLang="ja-JP" sz="1200" dirty="0" smtClean="0">
                <a:latin typeface="ＭＳ 明朝" panose="02020609040205080304" pitchFamily="17" charset="-128"/>
                <a:ea typeface="ＭＳ 明朝" panose="02020609040205080304" pitchFamily="17" charset="-128"/>
              </a:rPr>
              <a:t>)</a:t>
            </a:r>
            <a:endParaRPr lang="en-US" altLang="ja-JP" sz="1200" dirty="0">
              <a:latin typeface="ＭＳ 明朝" panose="02020609040205080304" pitchFamily="17" charset="-128"/>
              <a:ea typeface="ＭＳ 明朝" panose="02020609040205080304" pitchFamily="17" charset="-128"/>
            </a:endParaRPr>
          </a:p>
        </p:txBody>
      </p:sp>
      <p:sp>
        <p:nvSpPr>
          <p:cNvPr id="30" name="注釈文章 9"/>
          <p:cNvSpPr txBox="1">
            <a:spLocks noChangeAspect="1"/>
          </p:cNvSpPr>
          <p:nvPr/>
        </p:nvSpPr>
        <p:spPr>
          <a:xfrm>
            <a:off x="345697" y="8853058"/>
            <a:ext cx="6132769" cy="216707"/>
          </a:xfrm>
          <a:prstGeom prst="rect">
            <a:avLst/>
          </a:prstGeom>
          <a:noFill/>
        </p:spPr>
        <p:txBody>
          <a:bodyPr wrap="square" lIns="0" rIns="0" rtlCol="0">
            <a:spAutoFit/>
          </a:bodyPr>
          <a:lstStyle/>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a:latin typeface="ＭＳ 明朝" panose="02020609040205080304" pitchFamily="17" charset="-128"/>
                <a:ea typeface="ＭＳ 明朝" panose="02020609040205080304" pitchFamily="17" charset="-128"/>
              </a:rPr>
              <a:t>｣</a:t>
            </a:r>
            <a:endParaRPr kumimoji="1" lang="ja-JP" altLang="en-US" sz="800" dirty="0">
              <a:latin typeface="ＭＳ 明朝" panose="02020609040205080304" pitchFamily="17" charset="-128"/>
              <a:ea typeface="ＭＳ 明朝" panose="02020609040205080304" pitchFamily="17" charset="-128"/>
            </a:endParaRPr>
          </a:p>
        </p:txBody>
      </p:sp>
      <p:graphicFrame>
        <p:nvGraphicFramePr>
          <p:cNvPr id="3" name="表 2"/>
          <p:cNvGraphicFramePr>
            <a:graphicFrameLocks noGrp="1"/>
          </p:cNvGraphicFramePr>
          <p:nvPr>
            <p:extLst>
              <p:ext uri="{D42A27DB-BD31-4B8C-83A1-F6EECF244321}">
                <p14:modId xmlns:p14="http://schemas.microsoft.com/office/powerpoint/2010/main" val="2683960114"/>
              </p:ext>
            </p:extLst>
          </p:nvPr>
        </p:nvGraphicFramePr>
        <p:xfrm>
          <a:off x="345697" y="1819766"/>
          <a:ext cx="3962750" cy="1269334"/>
        </p:xfrm>
        <a:graphic>
          <a:graphicData uri="http://schemas.openxmlformats.org/drawingml/2006/table">
            <a:tbl>
              <a:tblPr>
                <a:tableStyleId>{5C22544A-7EE6-4342-B048-85BDC9FD1C3A}</a:tableStyleId>
              </a:tblPr>
              <a:tblGrid>
                <a:gridCol w="919906">
                  <a:extLst>
                    <a:ext uri="{9D8B030D-6E8A-4147-A177-3AD203B41FA5}">
                      <a16:colId xmlns="" xmlns:a16="http://schemas.microsoft.com/office/drawing/2014/main" val="20000"/>
                    </a:ext>
                  </a:extLst>
                </a:gridCol>
                <a:gridCol w="986700">
                  <a:extLst>
                    <a:ext uri="{9D8B030D-6E8A-4147-A177-3AD203B41FA5}">
                      <a16:colId xmlns="" xmlns:a16="http://schemas.microsoft.com/office/drawing/2014/main" val="20001"/>
                    </a:ext>
                  </a:extLst>
                </a:gridCol>
                <a:gridCol w="1084149">
                  <a:extLst>
                    <a:ext uri="{9D8B030D-6E8A-4147-A177-3AD203B41FA5}">
                      <a16:colId xmlns="" xmlns:a16="http://schemas.microsoft.com/office/drawing/2014/main" val="20002"/>
                    </a:ext>
                  </a:extLst>
                </a:gridCol>
                <a:gridCol w="971995">
                  <a:extLst>
                    <a:ext uri="{9D8B030D-6E8A-4147-A177-3AD203B41FA5}">
                      <a16:colId xmlns="" xmlns:a16="http://schemas.microsoft.com/office/drawing/2014/main" val="20003"/>
                    </a:ext>
                  </a:extLst>
                </a:gridCol>
              </a:tblGrid>
              <a:tr h="278634">
                <a:tc>
                  <a:txBody>
                    <a:bodyPr/>
                    <a:lstStyle/>
                    <a:p>
                      <a:pPr algn="ctr" fontAlgn="ctr"/>
                      <a:r>
                        <a:rPr lang="ja-JP" altLang="en-US" sz="1100" u="none" strike="noStrike" dirty="0">
                          <a:effectLst/>
                        </a:rPr>
                        <a:t>　</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u="none" strike="noStrike" dirty="0">
                          <a:effectLst/>
                        </a:rPr>
                        <a:t>平成</a:t>
                      </a:r>
                      <a:r>
                        <a:rPr lang="en-US" altLang="ja-JP" sz="1100" u="none" strike="noStrike" dirty="0">
                          <a:effectLst/>
                        </a:rPr>
                        <a:t>26</a:t>
                      </a:r>
                      <a:r>
                        <a:rPr lang="ja-JP" altLang="en-US" sz="1100" u="none" strike="noStrike" dirty="0">
                          <a:effectLst/>
                        </a:rPr>
                        <a:t>年度</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u="none" strike="noStrike" dirty="0">
                          <a:effectLst/>
                        </a:rPr>
                        <a:t>平成</a:t>
                      </a:r>
                      <a:r>
                        <a:rPr lang="en-US" altLang="ja-JP" sz="1100" u="none" strike="noStrike" dirty="0">
                          <a:effectLst/>
                        </a:rPr>
                        <a:t>27</a:t>
                      </a:r>
                      <a:r>
                        <a:rPr lang="ja-JP" altLang="en-US" sz="1100" u="none" strike="noStrike" dirty="0">
                          <a:effectLst/>
                        </a:rPr>
                        <a:t>年度</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u="none" strike="noStrike">
                          <a:effectLst/>
                        </a:rPr>
                        <a:t>平成</a:t>
                      </a:r>
                      <a:r>
                        <a:rPr lang="en-US" altLang="ja-JP" sz="1100" u="none" strike="noStrike">
                          <a:effectLst/>
                        </a:rPr>
                        <a:t>28</a:t>
                      </a:r>
                      <a:r>
                        <a:rPr lang="ja-JP" altLang="en-US" sz="1100" u="none" strike="noStrike">
                          <a:effectLst/>
                        </a:rPr>
                        <a:t>年度</a:t>
                      </a:r>
                      <a:endParaRPr lang="ja-JP" altLang="en-US" sz="11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247675">
                <a:tc>
                  <a:txBody>
                    <a:bodyPr/>
                    <a:lstStyle/>
                    <a:p>
                      <a:pPr algn="l" fontAlgn="ctr"/>
                      <a:r>
                        <a:rPr lang="ja-JP" altLang="en-US" sz="1100" b="1" u="none" strike="noStrike" dirty="0">
                          <a:effectLst/>
                        </a:rPr>
                        <a:t>大河原町</a:t>
                      </a:r>
                      <a:endParaRPr lang="ja-JP" altLang="en-US"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1" u="none" strike="noStrike" dirty="0" smtClean="0">
                          <a:effectLst/>
                        </a:rPr>
                        <a:t>47.2</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1" u="none" strike="noStrike" dirty="0" smtClean="0">
                          <a:effectLst/>
                        </a:rPr>
                        <a:t>47.9</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1" u="none" strike="noStrike" dirty="0" smtClean="0">
                          <a:effectLst/>
                        </a:rPr>
                        <a:t>50.4</a:t>
                      </a:r>
                      <a:endParaRPr lang="en-US" altLang="ja-JP" sz="1100" b="1"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247675">
                <a:tc>
                  <a:txBody>
                    <a:bodyPr/>
                    <a:lstStyle/>
                    <a:p>
                      <a:pPr algn="l" fontAlgn="ctr"/>
                      <a:r>
                        <a:rPr lang="ja-JP" altLang="en-US" sz="1100" u="none" strike="noStrike" dirty="0">
                          <a:effectLst/>
                        </a:rPr>
                        <a:t>県</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45.7</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46.0</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45.4</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r h="247675">
                <a:tc>
                  <a:txBody>
                    <a:bodyPr/>
                    <a:lstStyle/>
                    <a:p>
                      <a:pPr algn="l" fontAlgn="ctr"/>
                      <a:r>
                        <a:rPr lang="ja-JP" altLang="en-US" sz="1100" u="none" strike="noStrike">
                          <a:effectLst/>
                        </a:rPr>
                        <a:t>同規模</a:t>
                      </a:r>
                      <a:endParaRPr lang="ja-JP" altLang="en-US" sz="1100" b="0" i="0" u="none" strike="noStrike">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38.7</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39.9</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38.7</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4"/>
                  </a:ext>
                </a:extLst>
              </a:tr>
              <a:tr h="247675">
                <a:tc>
                  <a:txBody>
                    <a:bodyPr/>
                    <a:lstStyle/>
                    <a:p>
                      <a:pPr algn="l" fontAlgn="ctr"/>
                      <a:r>
                        <a:rPr lang="ja-JP" altLang="en-US" sz="1100" u="none" strike="noStrike" dirty="0">
                          <a:effectLst/>
                        </a:rPr>
                        <a:t>国</a:t>
                      </a:r>
                      <a:endParaRPr lang="ja-JP" altLang="en-US"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35.0</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36.0</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u="none" strike="noStrike" dirty="0" smtClean="0">
                          <a:effectLst/>
                        </a:rPr>
                        <a:t>32.1</a:t>
                      </a:r>
                      <a:endParaRPr lang="en-US" altLang="ja-JP" sz="1100" b="0" i="0" u="none" strike="noStrike" dirty="0">
                        <a:solidFill>
                          <a:srgbClr val="000000"/>
                        </a:solidFill>
                        <a:effectLst/>
                        <a:latin typeface="ＭＳ Ｐ明朝" panose="02020600040205080304" pitchFamily="18" charset="-128"/>
                        <a:ea typeface="ＭＳ Ｐ明朝" panose="02020600040205080304" pitchFamily="18"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5"/>
                  </a:ext>
                </a:extLst>
              </a:tr>
            </a:tbl>
          </a:graphicData>
        </a:graphic>
      </p:graphicFrame>
      <p:grpSp>
        <p:nvGrpSpPr>
          <p:cNvPr id="2" name="Group 4"/>
          <p:cNvGrpSpPr>
            <a:grpSpLocks noChangeAspect="1"/>
          </p:cNvGrpSpPr>
          <p:nvPr/>
        </p:nvGrpSpPr>
        <p:grpSpPr bwMode="auto">
          <a:xfrm>
            <a:off x="366713" y="6967538"/>
            <a:ext cx="3926383" cy="1930400"/>
            <a:chOff x="231" y="4389"/>
            <a:chExt cx="2603" cy="1216"/>
          </a:xfrm>
        </p:grpSpPr>
        <p:sp>
          <p:nvSpPr>
            <p:cNvPr id="4" name="AutoShape 3"/>
            <p:cNvSpPr>
              <a:spLocks noChangeAspect="1" noChangeArrowheads="1" noTextEdit="1"/>
            </p:cNvSpPr>
            <p:nvPr/>
          </p:nvSpPr>
          <p:spPr bwMode="auto">
            <a:xfrm>
              <a:off x="231" y="4389"/>
              <a:ext cx="2603" cy="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 name="Rectangle 5"/>
            <p:cNvSpPr>
              <a:spLocks noChangeArrowheads="1"/>
            </p:cNvSpPr>
            <p:nvPr/>
          </p:nvSpPr>
          <p:spPr bwMode="auto">
            <a:xfrm>
              <a:off x="232" y="4390"/>
              <a:ext cx="2601" cy="12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 name="Freeform 6"/>
            <p:cNvSpPr>
              <a:spLocks noEditPoints="1"/>
            </p:cNvSpPr>
            <p:nvPr/>
          </p:nvSpPr>
          <p:spPr bwMode="auto">
            <a:xfrm>
              <a:off x="487" y="4623"/>
              <a:ext cx="2275" cy="682"/>
            </a:xfrm>
            <a:custGeom>
              <a:avLst/>
              <a:gdLst>
                <a:gd name="T0" fmla="*/ 0 w 2275"/>
                <a:gd name="T1" fmla="*/ 681 h 682"/>
                <a:gd name="T2" fmla="*/ 2275 w 2275"/>
                <a:gd name="T3" fmla="*/ 681 h 682"/>
                <a:gd name="T4" fmla="*/ 2275 w 2275"/>
                <a:gd name="T5" fmla="*/ 682 h 682"/>
                <a:gd name="T6" fmla="*/ 0 w 2275"/>
                <a:gd name="T7" fmla="*/ 682 h 682"/>
                <a:gd name="T8" fmla="*/ 0 w 2275"/>
                <a:gd name="T9" fmla="*/ 681 h 682"/>
                <a:gd name="T10" fmla="*/ 0 w 2275"/>
                <a:gd name="T11" fmla="*/ 544 h 682"/>
                <a:gd name="T12" fmla="*/ 2275 w 2275"/>
                <a:gd name="T13" fmla="*/ 544 h 682"/>
                <a:gd name="T14" fmla="*/ 2275 w 2275"/>
                <a:gd name="T15" fmla="*/ 545 h 682"/>
                <a:gd name="T16" fmla="*/ 0 w 2275"/>
                <a:gd name="T17" fmla="*/ 545 h 682"/>
                <a:gd name="T18" fmla="*/ 0 w 2275"/>
                <a:gd name="T19" fmla="*/ 544 h 682"/>
                <a:gd name="T20" fmla="*/ 0 w 2275"/>
                <a:gd name="T21" fmla="*/ 408 h 682"/>
                <a:gd name="T22" fmla="*/ 2275 w 2275"/>
                <a:gd name="T23" fmla="*/ 408 h 682"/>
                <a:gd name="T24" fmla="*/ 2275 w 2275"/>
                <a:gd name="T25" fmla="*/ 410 h 682"/>
                <a:gd name="T26" fmla="*/ 0 w 2275"/>
                <a:gd name="T27" fmla="*/ 410 h 682"/>
                <a:gd name="T28" fmla="*/ 0 w 2275"/>
                <a:gd name="T29" fmla="*/ 408 h 682"/>
                <a:gd name="T30" fmla="*/ 0 w 2275"/>
                <a:gd name="T31" fmla="*/ 272 h 682"/>
                <a:gd name="T32" fmla="*/ 2275 w 2275"/>
                <a:gd name="T33" fmla="*/ 272 h 682"/>
                <a:gd name="T34" fmla="*/ 2275 w 2275"/>
                <a:gd name="T35" fmla="*/ 274 h 682"/>
                <a:gd name="T36" fmla="*/ 0 w 2275"/>
                <a:gd name="T37" fmla="*/ 274 h 682"/>
                <a:gd name="T38" fmla="*/ 0 w 2275"/>
                <a:gd name="T39" fmla="*/ 272 h 682"/>
                <a:gd name="T40" fmla="*/ 0 w 2275"/>
                <a:gd name="T41" fmla="*/ 136 h 682"/>
                <a:gd name="T42" fmla="*/ 2275 w 2275"/>
                <a:gd name="T43" fmla="*/ 136 h 682"/>
                <a:gd name="T44" fmla="*/ 2275 w 2275"/>
                <a:gd name="T45" fmla="*/ 137 h 682"/>
                <a:gd name="T46" fmla="*/ 0 w 2275"/>
                <a:gd name="T47" fmla="*/ 137 h 682"/>
                <a:gd name="T48" fmla="*/ 0 w 2275"/>
                <a:gd name="T49" fmla="*/ 136 h 682"/>
                <a:gd name="T50" fmla="*/ 0 w 2275"/>
                <a:gd name="T51" fmla="*/ 0 h 682"/>
                <a:gd name="T52" fmla="*/ 2275 w 2275"/>
                <a:gd name="T53" fmla="*/ 0 h 682"/>
                <a:gd name="T54" fmla="*/ 2275 w 2275"/>
                <a:gd name="T55" fmla="*/ 1 h 682"/>
                <a:gd name="T56" fmla="*/ 0 w 2275"/>
                <a:gd name="T57" fmla="*/ 1 h 682"/>
                <a:gd name="T58" fmla="*/ 0 w 2275"/>
                <a:gd name="T59" fmla="*/ 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75" h="682">
                  <a:moveTo>
                    <a:pt x="0" y="681"/>
                  </a:moveTo>
                  <a:lnTo>
                    <a:pt x="2275" y="681"/>
                  </a:lnTo>
                  <a:lnTo>
                    <a:pt x="2275" y="682"/>
                  </a:lnTo>
                  <a:lnTo>
                    <a:pt x="0" y="682"/>
                  </a:lnTo>
                  <a:lnTo>
                    <a:pt x="0" y="681"/>
                  </a:lnTo>
                  <a:close/>
                  <a:moveTo>
                    <a:pt x="0" y="544"/>
                  </a:moveTo>
                  <a:lnTo>
                    <a:pt x="2275" y="544"/>
                  </a:lnTo>
                  <a:lnTo>
                    <a:pt x="2275" y="545"/>
                  </a:lnTo>
                  <a:lnTo>
                    <a:pt x="0" y="545"/>
                  </a:lnTo>
                  <a:lnTo>
                    <a:pt x="0" y="544"/>
                  </a:lnTo>
                  <a:close/>
                  <a:moveTo>
                    <a:pt x="0" y="408"/>
                  </a:moveTo>
                  <a:lnTo>
                    <a:pt x="2275" y="408"/>
                  </a:lnTo>
                  <a:lnTo>
                    <a:pt x="2275" y="410"/>
                  </a:lnTo>
                  <a:lnTo>
                    <a:pt x="0" y="410"/>
                  </a:lnTo>
                  <a:lnTo>
                    <a:pt x="0" y="408"/>
                  </a:lnTo>
                  <a:close/>
                  <a:moveTo>
                    <a:pt x="0" y="272"/>
                  </a:moveTo>
                  <a:lnTo>
                    <a:pt x="2275" y="272"/>
                  </a:lnTo>
                  <a:lnTo>
                    <a:pt x="2275" y="274"/>
                  </a:lnTo>
                  <a:lnTo>
                    <a:pt x="0" y="274"/>
                  </a:lnTo>
                  <a:lnTo>
                    <a:pt x="0" y="272"/>
                  </a:lnTo>
                  <a:close/>
                  <a:moveTo>
                    <a:pt x="0" y="136"/>
                  </a:moveTo>
                  <a:lnTo>
                    <a:pt x="2275" y="136"/>
                  </a:lnTo>
                  <a:lnTo>
                    <a:pt x="2275" y="137"/>
                  </a:lnTo>
                  <a:lnTo>
                    <a:pt x="0" y="137"/>
                  </a:lnTo>
                  <a:lnTo>
                    <a:pt x="0" y="136"/>
                  </a:lnTo>
                  <a:close/>
                  <a:moveTo>
                    <a:pt x="0" y="0"/>
                  </a:moveTo>
                  <a:lnTo>
                    <a:pt x="2275" y="0"/>
                  </a:lnTo>
                  <a:lnTo>
                    <a:pt x="2275" y="1"/>
                  </a:lnTo>
                  <a:lnTo>
                    <a:pt x="0" y="1"/>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 name="Rectangle 7"/>
            <p:cNvSpPr>
              <a:spLocks noChangeArrowheads="1"/>
            </p:cNvSpPr>
            <p:nvPr/>
          </p:nvSpPr>
          <p:spPr bwMode="auto">
            <a:xfrm>
              <a:off x="487" y="5438"/>
              <a:ext cx="2275" cy="4"/>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 name="Freeform 8"/>
            <p:cNvSpPr>
              <a:spLocks noEditPoints="1"/>
            </p:cNvSpPr>
            <p:nvPr/>
          </p:nvSpPr>
          <p:spPr bwMode="auto">
            <a:xfrm>
              <a:off x="485" y="5440"/>
              <a:ext cx="2280" cy="18"/>
            </a:xfrm>
            <a:custGeom>
              <a:avLst/>
              <a:gdLst>
                <a:gd name="T0" fmla="*/ 4 w 2280"/>
                <a:gd name="T1" fmla="*/ 0 h 18"/>
                <a:gd name="T2" fmla="*/ 4 w 2280"/>
                <a:gd name="T3" fmla="*/ 18 h 18"/>
                <a:gd name="T4" fmla="*/ 0 w 2280"/>
                <a:gd name="T5" fmla="*/ 18 h 18"/>
                <a:gd name="T6" fmla="*/ 0 w 2280"/>
                <a:gd name="T7" fmla="*/ 0 h 18"/>
                <a:gd name="T8" fmla="*/ 4 w 2280"/>
                <a:gd name="T9" fmla="*/ 0 h 18"/>
                <a:gd name="T10" fmla="*/ 762 w 2280"/>
                <a:gd name="T11" fmla="*/ 0 h 18"/>
                <a:gd name="T12" fmla="*/ 762 w 2280"/>
                <a:gd name="T13" fmla="*/ 18 h 18"/>
                <a:gd name="T14" fmla="*/ 758 w 2280"/>
                <a:gd name="T15" fmla="*/ 18 h 18"/>
                <a:gd name="T16" fmla="*/ 758 w 2280"/>
                <a:gd name="T17" fmla="*/ 0 h 18"/>
                <a:gd name="T18" fmla="*/ 762 w 2280"/>
                <a:gd name="T19" fmla="*/ 0 h 18"/>
                <a:gd name="T20" fmla="*/ 1521 w 2280"/>
                <a:gd name="T21" fmla="*/ 0 h 18"/>
                <a:gd name="T22" fmla="*/ 1521 w 2280"/>
                <a:gd name="T23" fmla="*/ 18 h 18"/>
                <a:gd name="T24" fmla="*/ 1517 w 2280"/>
                <a:gd name="T25" fmla="*/ 18 h 18"/>
                <a:gd name="T26" fmla="*/ 1517 w 2280"/>
                <a:gd name="T27" fmla="*/ 0 h 18"/>
                <a:gd name="T28" fmla="*/ 1521 w 2280"/>
                <a:gd name="T29" fmla="*/ 0 h 18"/>
                <a:gd name="T30" fmla="*/ 2280 w 2280"/>
                <a:gd name="T31" fmla="*/ 0 h 18"/>
                <a:gd name="T32" fmla="*/ 2280 w 2280"/>
                <a:gd name="T33" fmla="*/ 18 h 18"/>
                <a:gd name="T34" fmla="*/ 2275 w 2280"/>
                <a:gd name="T35" fmla="*/ 18 h 18"/>
                <a:gd name="T36" fmla="*/ 2275 w 2280"/>
                <a:gd name="T37" fmla="*/ 0 h 18"/>
                <a:gd name="T38" fmla="*/ 2280 w 22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80" h="18">
                  <a:moveTo>
                    <a:pt x="4" y="0"/>
                  </a:moveTo>
                  <a:lnTo>
                    <a:pt x="4" y="18"/>
                  </a:lnTo>
                  <a:lnTo>
                    <a:pt x="0" y="18"/>
                  </a:lnTo>
                  <a:lnTo>
                    <a:pt x="0" y="0"/>
                  </a:lnTo>
                  <a:lnTo>
                    <a:pt x="4" y="0"/>
                  </a:lnTo>
                  <a:close/>
                  <a:moveTo>
                    <a:pt x="762" y="0"/>
                  </a:moveTo>
                  <a:lnTo>
                    <a:pt x="762" y="18"/>
                  </a:lnTo>
                  <a:lnTo>
                    <a:pt x="758" y="18"/>
                  </a:lnTo>
                  <a:lnTo>
                    <a:pt x="758" y="0"/>
                  </a:lnTo>
                  <a:lnTo>
                    <a:pt x="762" y="0"/>
                  </a:lnTo>
                  <a:close/>
                  <a:moveTo>
                    <a:pt x="1521" y="0"/>
                  </a:moveTo>
                  <a:lnTo>
                    <a:pt x="1521" y="18"/>
                  </a:lnTo>
                  <a:lnTo>
                    <a:pt x="1517" y="18"/>
                  </a:lnTo>
                  <a:lnTo>
                    <a:pt x="1517" y="0"/>
                  </a:lnTo>
                  <a:lnTo>
                    <a:pt x="1521" y="0"/>
                  </a:lnTo>
                  <a:close/>
                  <a:moveTo>
                    <a:pt x="2280" y="0"/>
                  </a:moveTo>
                  <a:lnTo>
                    <a:pt x="2280" y="18"/>
                  </a:lnTo>
                  <a:lnTo>
                    <a:pt x="2275" y="18"/>
                  </a:lnTo>
                  <a:lnTo>
                    <a:pt x="2275" y="0"/>
                  </a:lnTo>
                  <a:lnTo>
                    <a:pt x="228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 name="Freeform 9"/>
            <p:cNvSpPr>
              <a:spLocks/>
            </p:cNvSpPr>
            <p:nvPr/>
          </p:nvSpPr>
          <p:spPr bwMode="auto">
            <a:xfrm>
              <a:off x="859" y="4813"/>
              <a:ext cx="1531" cy="28"/>
            </a:xfrm>
            <a:custGeom>
              <a:avLst/>
              <a:gdLst>
                <a:gd name="T0" fmla="*/ 73 w 16681"/>
                <a:gd name="T1" fmla="*/ 128 h 304"/>
                <a:gd name="T2" fmla="*/ 8345 w 16681"/>
                <a:gd name="T3" fmla="*/ 160 h 304"/>
                <a:gd name="T4" fmla="*/ 16607 w 16681"/>
                <a:gd name="T5" fmla="*/ 0 h 304"/>
                <a:gd name="T6" fmla="*/ 16680 w 16681"/>
                <a:gd name="T7" fmla="*/ 71 h 304"/>
                <a:gd name="T8" fmla="*/ 16610 w 16681"/>
                <a:gd name="T9" fmla="*/ 144 h 304"/>
                <a:gd name="T10" fmla="*/ 8344 w 16681"/>
                <a:gd name="T11" fmla="*/ 304 h 304"/>
                <a:gd name="T12" fmla="*/ 72 w 16681"/>
                <a:gd name="T13" fmla="*/ 272 h 304"/>
                <a:gd name="T14" fmla="*/ 0 w 16681"/>
                <a:gd name="T15" fmla="*/ 200 h 304"/>
                <a:gd name="T16" fmla="*/ 73 w 16681"/>
                <a:gd name="T17" fmla="*/ 12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81" h="304">
                  <a:moveTo>
                    <a:pt x="73" y="128"/>
                  </a:moveTo>
                  <a:lnTo>
                    <a:pt x="8345" y="160"/>
                  </a:lnTo>
                  <a:lnTo>
                    <a:pt x="16607" y="0"/>
                  </a:lnTo>
                  <a:cubicBezTo>
                    <a:pt x="16647" y="0"/>
                    <a:pt x="16680" y="31"/>
                    <a:pt x="16680" y="71"/>
                  </a:cubicBezTo>
                  <a:cubicBezTo>
                    <a:pt x="16681" y="111"/>
                    <a:pt x="16650" y="144"/>
                    <a:pt x="16610" y="144"/>
                  </a:cubicBezTo>
                  <a:lnTo>
                    <a:pt x="8344" y="304"/>
                  </a:lnTo>
                  <a:lnTo>
                    <a:pt x="72" y="272"/>
                  </a:lnTo>
                  <a:cubicBezTo>
                    <a:pt x="32" y="272"/>
                    <a:pt x="0" y="240"/>
                    <a:pt x="0" y="200"/>
                  </a:cubicBezTo>
                  <a:cubicBezTo>
                    <a:pt x="1" y="160"/>
                    <a:pt x="33" y="128"/>
                    <a:pt x="73" y="128"/>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 name="Rectangle 10"/>
            <p:cNvSpPr>
              <a:spLocks noChangeArrowheads="1"/>
            </p:cNvSpPr>
            <p:nvPr/>
          </p:nvSpPr>
          <p:spPr bwMode="auto">
            <a:xfrm>
              <a:off x="847" y="4812"/>
              <a:ext cx="37" cy="37"/>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Rectangle 11"/>
            <p:cNvSpPr>
              <a:spLocks noChangeArrowheads="1"/>
            </p:cNvSpPr>
            <p:nvPr/>
          </p:nvSpPr>
          <p:spPr bwMode="auto">
            <a:xfrm>
              <a:off x="1606" y="4816"/>
              <a:ext cx="36" cy="37"/>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Rectangle 12"/>
            <p:cNvSpPr>
              <a:spLocks noChangeArrowheads="1"/>
            </p:cNvSpPr>
            <p:nvPr/>
          </p:nvSpPr>
          <p:spPr bwMode="auto">
            <a:xfrm>
              <a:off x="2365" y="4801"/>
              <a:ext cx="36" cy="36"/>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13"/>
            <p:cNvSpPr>
              <a:spLocks/>
            </p:cNvSpPr>
            <p:nvPr/>
          </p:nvSpPr>
          <p:spPr bwMode="auto">
            <a:xfrm>
              <a:off x="859" y="4710"/>
              <a:ext cx="1531" cy="22"/>
            </a:xfrm>
            <a:custGeom>
              <a:avLst/>
              <a:gdLst>
                <a:gd name="T0" fmla="*/ 72 w 16681"/>
                <a:gd name="T1" fmla="*/ 104 h 249"/>
                <a:gd name="T2" fmla="*/ 8344 w 16681"/>
                <a:gd name="T3" fmla="*/ 0 h 249"/>
                <a:gd name="T4" fmla="*/ 16609 w 16681"/>
                <a:gd name="T5" fmla="*/ 48 h 249"/>
                <a:gd name="T6" fmla="*/ 16680 w 16681"/>
                <a:gd name="T7" fmla="*/ 121 h 249"/>
                <a:gd name="T8" fmla="*/ 16608 w 16681"/>
                <a:gd name="T9" fmla="*/ 192 h 249"/>
                <a:gd name="T10" fmla="*/ 8345 w 16681"/>
                <a:gd name="T11" fmla="*/ 144 h 249"/>
                <a:gd name="T12" fmla="*/ 73 w 16681"/>
                <a:gd name="T13" fmla="*/ 248 h 249"/>
                <a:gd name="T14" fmla="*/ 0 w 16681"/>
                <a:gd name="T15" fmla="*/ 177 h 249"/>
                <a:gd name="T16" fmla="*/ 72 w 16681"/>
                <a:gd name="T17" fmla="*/ 10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81" h="249">
                  <a:moveTo>
                    <a:pt x="72" y="104"/>
                  </a:moveTo>
                  <a:lnTo>
                    <a:pt x="8344" y="0"/>
                  </a:lnTo>
                  <a:lnTo>
                    <a:pt x="16609" y="48"/>
                  </a:lnTo>
                  <a:cubicBezTo>
                    <a:pt x="16649" y="49"/>
                    <a:pt x="16681" y="81"/>
                    <a:pt x="16680" y="121"/>
                  </a:cubicBezTo>
                  <a:cubicBezTo>
                    <a:pt x="16680" y="161"/>
                    <a:pt x="16648" y="193"/>
                    <a:pt x="16608" y="192"/>
                  </a:cubicBezTo>
                  <a:lnTo>
                    <a:pt x="8345" y="144"/>
                  </a:lnTo>
                  <a:lnTo>
                    <a:pt x="73" y="248"/>
                  </a:lnTo>
                  <a:cubicBezTo>
                    <a:pt x="34" y="249"/>
                    <a:pt x="1" y="217"/>
                    <a:pt x="0" y="177"/>
                  </a:cubicBezTo>
                  <a:cubicBezTo>
                    <a:pt x="0" y="138"/>
                    <a:pt x="32" y="105"/>
                    <a:pt x="72" y="104"/>
                  </a:cubicBezTo>
                  <a:close/>
                </a:path>
              </a:pathLst>
            </a:custGeom>
            <a:solidFill>
              <a:srgbClr val="FFCCFF"/>
            </a:solidFill>
            <a:ln w="1588" cap="flat">
              <a:solidFill>
                <a:srgbClr val="FF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 name="Oval 14"/>
            <p:cNvSpPr>
              <a:spLocks noChangeArrowheads="1"/>
            </p:cNvSpPr>
            <p:nvPr/>
          </p:nvSpPr>
          <p:spPr bwMode="auto">
            <a:xfrm>
              <a:off x="847" y="4707"/>
              <a:ext cx="37" cy="37"/>
            </a:xfrm>
            <a:prstGeom prst="ellipse">
              <a:avLst/>
            </a:prstGeom>
            <a:solidFill>
              <a:srgbClr val="FF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 name="Oval 15"/>
            <p:cNvSpPr>
              <a:spLocks noChangeArrowheads="1"/>
            </p:cNvSpPr>
            <p:nvPr/>
          </p:nvSpPr>
          <p:spPr bwMode="auto">
            <a:xfrm>
              <a:off x="1606" y="4698"/>
              <a:ext cx="36" cy="36"/>
            </a:xfrm>
            <a:prstGeom prst="ellipse">
              <a:avLst/>
            </a:prstGeom>
            <a:solidFill>
              <a:srgbClr val="FF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 name="Oval 16"/>
            <p:cNvSpPr>
              <a:spLocks noChangeArrowheads="1"/>
            </p:cNvSpPr>
            <p:nvPr/>
          </p:nvSpPr>
          <p:spPr bwMode="auto">
            <a:xfrm>
              <a:off x="2365" y="4702"/>
              <a:ext cx="36" cy="37"/>
            </a:xfrm>
            <a:prstGeom prst="ellipse">
              <a:avLst/>
            </a:prstGeom>
            <a:solidFill>
              <a:srgbClr val="FF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 name="Rectangle 17"/>
            <p:cNvSpPr>
              <a:spLocks noChangeArrowheads="1"/>
            </p:cNvSpPr>
            <p:nvPr/>
          </p:nvSpPr>
          <p:spPr bwMode="auto">
            <a:xfrm>
              <a:off x="795" y="4887"/>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44.7</a:t>
              </a:r>
              <a:endParaRPr kumimoji="0" lang="ja-JP" altLang="ja-JP" sz="900" b="0" i="0" u="none" strike="noStrike" cap="none" normalizeH="0" baseline="0" dirty="0" smtClean="0">
                <a:ln>
                  <a:noFill/>
                </a:ln>
                <a:solidFill>
                  <a:schemeClr val="tx1"/>
                </a:solidFill>
                <a:effectLst/>
              </a:endParaRPr>
            </a:p>
          </p:txBody>
        </p:sp>
        <p:sp>
          <p:nvSpPr>
            <p:cNvPr id="27" name="Rectangle 18"/>
            <p:cNvSpPr>
              <a:spLocks noChangeArrowheads="1"/>
            </p:cNvSpPr>
            <p:nvPr/>
          </p:nvSpPr>
          <p:spPr bwMode="auto">
            <a:xfrm>
              <a:off x="1554" y="4890"/>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44.5</a:t>
              </a:r>
              <a:endParaRPr kumimoji="0" lang="ja-JP" altLang="ja-JP" sz="900" b="0" i="0" u="none" strike="noStrike" cap="none" normalizeH="0" baseline="0" dirty="0" smtClean="0">
                <a:ln>
                  <a:noFill/>
                </a:ln>
                <a:solidFill>
                  <a:schemeClr val="tx1"/>
                </a:solidFill>
                <a:effectLst/>
              </a:endParaRPr>
            </a:p>
          </p:txBody>
        </p:sp>
        <p:sp>
          <p:nvSpPr>
            <p:cNvPr id="28" name="Rectangle 19"/>
            <p:cNvSpPr>
              <a:spLocks noChangeArrowheads="1"/>
            </p:cNvSpPr>
            <p:nvPr/>
          </p:nvSpPr>
          <p:spPr bwMode="auto">
            <a:xfrm>
              <a:off x="2312" y="4874"/>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45.6</a:t>
              </a:r>
              <a:endParaRPr kumimoji="0" lang="ja-JP" altLang="ja-JP" sz="900" b="0" i="0" u="none" strike="noStrike" cap="none" normalizeH="0" baseline="0" dirty="0" smtClean="0">
                <a:ln>
                  <a:noFill/>
                </a:ln>
                <a:solidFill>
                  <a:schemeClr val="tx1"/>
                </a:solidFill>
                <a:effectLst/>
              </a:endParaRPr>
            </a:p>
          </p:txBody>
        </p:sp>
        <p:sp>
          <p:nvSpPr>
            <p:cNvPr id="31" name="Rectangle 20"/>
            <p:cNvSpPr>
              <a:spLocks noChangeArrowheads="1"/>
            </p:cNvSpPr>
            <p:nvPr/>
          </p:nvSpPr>
          <p:spPr bwMode="auto">
            <a:xfrm>
              <a:off x="795" y="4610"/>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52.5</a:t>
              </a:r>
              <a:endParaRPr kumimoji="0" lang="ja-JP" altLang="ja-JP" sz="900" b="0" i="0" u="none" strike="noStrike" cap="none" normalizeH="0" baseline="0" dirty="0" smtClean="0">
                <a:ln>
                  <a:noFill/>
                </a:ln>
                <a:solidFill>
                  <a:schemeClr val="tx1"/>
                </a:solidFill>
                <a:effectLst/>
              </a:endParaRPr>
            </a:p>
          </p:txBody>
        </p:sp>
        <p:sp>
          <p:nvSpPr>
            <p:cNvPr id="32" name="Rectangle 21"/>
            <p:cNvSpPr>
              <a:spLocks noChangeArrowheads="1"/>
            </p:cNvSpPr>
            <p:nvPr/>
          </p:nvSpPr>
          <p:spPr bwMode="auto">
            <a:xfrm>
              <a:off x="1554" y="4600"/>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53.2</a:t>
              </a:r>
              <a:endParaRPr kumimoji="0" lang="ja-JP" altLang="ja-JP" sz="900" b="0" i="0" u="none" strike="noStrike" cap="none" normalizeH="0" baseline="0" dirty="0" smtClean="0">
                <a:ln>
                  <a:noFill/>
                </a:ln>
                <a:solidFill>
                  <a:schemeClr val="tx1"/>
                </a:solidFill>
                <a:effectLst/>
              </a:endParaRPr>
            </a:p>
          </p:txBody>
        </p:sp>
        <p:sp>
          <p:nvSpPr>
            <p:cNvPr id="33" name="Rectangle 22"/>
            <p:cNvSpPr>
              <a:spLocks noChangeArrowheads="1"/>
            </p:cNvSpPr>
            <p:nvPr/>
          </p:nvSpPr>
          <p:spPr bwMode="auto">
            <a:xfrm>
              <a:off x="2312" y="4605"/>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52.9</a:t>
              </a:r>
              <a:endParaRPr kumimoji="0" lang="ja-JP" altLang="ja-JP" sz="900" b="0" i="0" u="none" strike="noStrike" cap="none" normalizeH="0" baseline="0" dirty="0" smtClean="0">
                <a:ln>
                  <a:noFill/>
                </a:ln>
                <a:solidFill>
                  <a:schemeClr val="tx1"/>
                </a:solidFill>
                <a:effectLst/>
              </a:endParaRPr>
            </a:p>
          </p:txBody>
        </p:sp>
        <p:sp>
          <p:nvSpPr>
            <p:cNvPr id="34" name="Rectangle 23"/>
            <p:cNvSpPr>
              <a:spLocks noChangeArrowheads="1"/>
            </p:cNvSpPr>
            <p:nvPr/>
          </p:nvSpPr>
          <p:spPr bwMode="auto">
            <a:xfrm>
              <a:off x="328" y="5411"/>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5" name="Rectangle 24"/>
            <p:cNvSpPr>
              <a:spLocks noChangeArrowheads="1"/>
            </p:cNvSpPr>
            <p:nvPr/>
          </p:nvSpPr>
          <p:spPr bwMode="auto">
            <a:xfrm>
              <a:off x="298" y="5275"/>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6" name="Rectangle 25"/>
            <p:cNvSpPr>
              <a:spLocks noChangeArrowheads="1"/>
            </p:cNvSpPr>
            <p:nvPr/>
          </p:nvSpPr>
          <p:spPr bwMode="auto">
            <a:xfrm>
              <a:off x="298" y="5138"/>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7" name="Rectangle 26"/>
            <p:cNvSpPr>
              <a:spLocks noChangeArrowheads="1"/>
            </p:cNvSpPr>
            <p:nvPr/>
          </p:nvSpPr>
          <p:spPr bwMode="auto">
            <a:xfrm>
              <a:off x="298" y="5001"/>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8" name="Rectangle 27"/>
            <p:cNvSpPr>
              <a:spLocks noChangeArrowheads="1"/>
            </p:cNvSpPr>
            <p:nvPr/>
          </p:nvSpPr>
          <p:spPr bwMode="auto">
            <a:xfrm>
              <a:off x="298" y="4866"/>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39" name="Rectangle 28"/>
            <p:cNvSpPr>
              <a:spLocks noChangeArrowheads="1"/>
            </p:cNvSpPr>
            <p:nvPr/>
          </p:nvSpPr>
          <p:spPr bwMode="auto">
            <a:xfrm>
              <a:off x="298" y="4730"/>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40" name="Rectangle 29"/>
            <p:cNvSpPr>
              <a:spLocks noChangeArrowheads="1"/>
            </p:cNvSpPr>
            <p:nvPr/>
          </p:nvSpPr>
          <p:spPr bwMode="auto">
            <a:xfrm>
              <a:off x="298" y="4594"/>
              <a:ext cx="11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41" name="Rectangle 30"/>
            <p:cNvSpPr>
              <a:spLocks noChangeArrowheads="1"/>
            </p:cNvSpPr>
            <p:nvPr/>
          </p:nvSpPr>
          <p:spPr bwMode="auto">
            <a:xfrm>
              <a:off x="713" y="5485"/>
              <a:ext cx="9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2" name="Rectangle 31"/>
            <p:cNvSpPr>
              <a:spLocks noChangeArrowheads="1"/>
            </p:cNvSpPr>
            <p:nvPr/>
          </p:nvSpPr>
          <p:spPr bwMode="auto">
            <a:xfrm>
              <a:off x="835" y="5485"/>
              <a:ext cx="9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3" name="Rectangle 32"/>
            <p:cNvSpPr>
              <a:spLocks noChangeArrowheads="1"/>
            </p:cNvSpPr>
            <p:nvPr/>
          </p:nvSpPr>
          <p:spPr bwMode="auto">
            <a:xfrm>
              <a:off x="897" y="5485"/>
              <a:ext cx="9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4" name="Rectangle 33"/>
            <p:cNvSpPr>
              <a:spLocks noChangeArrowheads="1"/>
            </p:cNvSpPr>
            <p:nvPr/>
          </p:nvSpPr>
          <p:spPr bwMode="auto">
            <a:xfrm>
              <a:off x="1472" y="5485"/>
              <a:ext cx="9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5" name="Rectangle 34"/>
            <p:cNvSpPr>
              <a:spLocks noChangeArrowheads="1"/>
            </p:cNvSpPr>
            <p:nvPr/>
          </p:nvSpPr>
          <p:spPr bwMode="auto">
            <a:xfrm>
              <a:off x="1594" y="5485"/>
              <a:ext cx="9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27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6" name="Rectangle 35"/>
            <p:cNvSpPr>
              <a:spLocks noChangeArrowheads="1"/>
            </p:cNvSpPr>
            <p:nvPr/>
          </p:nvSpPr>
          <p:spPr bwMode="auto">
            <a:xfrm>
              <a:off x="1655" y="5485"/>
              <a:ext cx="90"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7" name="Rectangle 36"/>
            <p:cNvSpPr>
              <a:spLocks noChangeArrowheads="1"/>
            </p:cNvSpPr>
            <p:nvPr/>
          </p:nvSpPr>
          <p:spPr bwMode="auto">
            <a:xfrm>
              <a:off x="2230" y="5485"/>
              <a:ext cx="91"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48" name="Rectangle 37"/>
            <p:cNvSpPr>
              <a:spLocks noChangeArrowheads="1"/>
            </p:cNvSpPr>
            <p:nvPr/>
          </p:nvSpPr>
          <p:spPr bwMode="auto">
            <a:xfrm>
              <a:off x="2352" y="5485"/>
              <a:ext cx="91"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49" name="Rectangle 38"/>
            <p:cNvSpPr>
              <a:spLocks noChangeArrowheads="1"/>
            </p:cNvSpPr>
            <p:nvPr/>
          </p:nvSpPr>
          <p:spPr bwMode="auto">
            <a:xfrm>
              <a:off x="2414" y="5485"/>
              <a:ext cx="91"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0" name="Rectangle 39"/>
            <p:cNvSpPr>
              <a:spLocks noChangeArrowheads="1"/>
            </p:cNvSpPr>
            <p:nvPr/>
          </p:nvSpPr>
          <p:spPr bwMode="auto">
            <a:xfrm>
              <a:off x="251" y="4420"/>
              <a:ext cx="154"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特定健診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1" name="Rectangle 40"/>
            <p:cNvSpPr>
              <a:spLocks noChangeArrowheads="1"/>
            </p:cNvSpPr>
            <p:nvPr/>
          </p:nvSpPr>
          <p:spPr bwMode="auto">
            <a:xfrm>
              <a:off x="251" y="4500"/>
              <a:ext cx="122"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受診率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52" name="Rectangle 41"/>
            <p:cNvSpPr>
              <a:spLocks noChangeArrowheads="1"/>
            </p:cNvSpPr>
            <p:nvPr/>
          </p:nvSpPr>
          <p:spPr bwMode="auto">
            <a:xfrm>
              <a:off x="434" y="4500"/>
              <a:ext cx="96"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D0D0D"/>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53" name="Freeform 42"/>
            <p:cNvSpPr>
              <a:spLocks/>
            </p:cNvSpPr>
            <p:nvPr/>
          </p:nvSpPr>
          <p:spPr bwMode="auto">
            <a:xfrm>
              <a:off x="1261" y="4468"/>
              <a:ext cx="130" cy="13"/>
            </a:xfrm>
            <a:custGeom>
              <a:avLst/>
              <a:gdLst>
                <a:gd name="T0" fmla="*/ 144 w 2848"/>
                <a:gd name="T1" fmla="*/ 0 h 288"/>
                <a:gd name="T2" fmla="*/ 2704 w 2848"/>
                <a:gd name="T3" fmla="*/ 0 h 288"/>
                <a:gd name="T4" fmla="*/ 2848 w 2848"/>
                <a:gd name="T5" fmla="*/ 144 h 288"/>
                <a:gd name="T6" fmla="*/ 2704 w 2848"/>
                <a:gd name="T7" fmla="*/ 288 h 288"/>
                <a:gd name="T8" fmla="*/ 144 w 2848"/>
                <a:gd name="T9" fmla="*/ 288 h 288"/>
                <a:gd name="T10" fmla="*/ 0 w 2848"/>
                <a:gd name="T11" fmla="*/ 144 h 288"/>
                <a:gd name="T12" fmla="*/ 144 w 2848"/>
                <a:gd name="T13" fmla="*/ 0 h 288"/>
              </a:gdLst>
              <a:ahLst/>
              <a:cxnLst>
                <a:cxn ang="0">
                  <a:pos x="T0" y="T1"/>
                </a:cxn>
                <a:cxn ang="0">
                  <a:pos x="T2" y="T3"/>
                </a:cxn>
                <a:cxn ang="0">
                  <a:pos x="T4" y="T5"/>
                </a:cxn>
                <a:cxn ang="0">
                  <a:pos x="T6" y="T7"/>
                </a:cxn>
                <a:cxn ang="0">
                  <a:pos x="T8" y="T9"/>
                </a:cxn>
                <a:cxn ang="0">
                  <a:pos x="T10" y="T11"/>
                </a:cxn>
                <a:cxn ang="0">
                  <a:pos x="T12" y="T13"/>
                </a:cxn>
              </a:cxnLst>
              <a:rect l="0" t="0" r="r" b="b"/>
              <a:pathLst>
                <a:path w="2848" h="288">
                  <a:moveTo>
                    <a:pt x="144" y="0"/>
                  </a:moveTo>
                  <a:lnTo>
                    <a:pt x="2704" y="0"/>
                  </a:lnTo>
                  <a:cubicBezTo>
                    <a:pt x="2784" y="0"/>
                    <a:pt x="2848" y="65"/>
                    <a:pt x="2848" y="144"/>
                  </a:cubicBezTo>
                  <a:cubicBezTo>
                    <a:pt x="2848" y="224"/>
                    <a:pt x="2784" y="288"/>
                    <a:pt x="2704" y="288"/>
                  </a:cubicBezTo>
                  <a:lnTo>
                    <a:pt x="144" y="288"/>
                  </a:lnTo>
                  <a:cubicBezTo>
                    <a:pt x="65" y="288"/>
                    <a:pt x="0" y="224"/>
                    <a:pt x="0" y="144"/>
                  </a:cubicBezTo>
                  <a:cubicBezTo>
                    <a:pt x="0" y="65"/>
                    <a:pt x="65" y="0"/>
                    <a:pt x="144" y="0"/>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4" name="Rectangle 43"/>
            <p:cNvSpPr>
              <a:spLocks noChangeArrowheads="1"/>
            </p:cNvSpPr>
            <p:nvPr/>
          </p:nvSpPr>
          <p:spPr bwMode="auto">
            <a:xfrm>
              <a:off x="1308" y="4456"/>
              <a:ext cx="36" cy="37"/>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Rectangle 44"/>
            <p:cNvSpPr>
              <a:spLocks noChangeArrowheads="1"/>
            </p:cNvSpPr>
            <p:nvPr/>
          </p:nvSpPr>
          <p:spPr bwMode="auto">
            <a:xfrm>
              <a:off x="1401" y="4434"/>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男性</a:t>
              </a:r>
              <a:endParaRPr kumimoji="0" lang="ja-JP" sz="900" b="0" i="0" u="none" strike="noStrike" cap="none" normalizeH="0" baseline="0" dirty="0" smtClean="0">
                <a:ln>
                  <a:noFill/>
                </a:ln>
                <a:solidFill>
                  <a:schemeClr val="tx1"/>
                </a:solidFill>
                <a:effectLst/>
              </a:endParaRPr>
            </a:p>
          </p:txBody>
        </p:sp>
        <p:sp>
          <p:nvSpPr>
            <p:cNvPr id="56" name="Freeform 45"/>
            <p:cNvSpPr>
              <a:spLocks/>
            </p:cNvSpPr>
            <p:nvPr/>
          </p:nvSpPr>
          <p:spPr bwMode="auto">
            <a:xfrm>
              <a:off x="1650" y="4468"/>
              <a:ext cx="131" cy="13"/>
            </a:xfrm>
            <a:custGeom>
              <a:avLst/>
              <a:gdLst>
                <a:gd name="T0" fmla="*/ 72 w 1424"/>
                <a:gd name="T1" fmla="*/ 0 h 144"/>
                <a:gd name="T2" fmla="*/ 1352 w 1424"/>
                <a:gd name="T3" fmla="*/ 0 h 144"/>
                <a:gd name="T4" fmla="*/ 1424 w 1424"/>
                <a:gd name="T5" fmla="*/ 72 h 144"/>
                <a:gd name="T6" fmla="*/ 1352 w 1424"/>
                <a:gd name="T7" fmla="*/ 144 h 144"/>
                <a:gd name="T8" fmla="*/ 72 w 1424"/>
                <a:gd name="T9" fmla="*/ 144 h 144"/>
                <a:gd name="T10" fmla="*/ 0 w 1424"/>
                <a:gd name="T11" fmla="*/ 72 h 144"/>
                <a:gd name="T12" fmla="*/ 72 w 142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24" h="144">
                  <a:moveTo>
                    <a:pt x="72" y="0"/>
                  </a:moveTo>
                  <a:lnTo>
                    <a:pt x="1352" y="0"/>
                  </a:lnTo>
                  <a:cubicBezTo>
                    <a:pt x="1392" y="0"/>
                    <a:pt x="1424" y="33"/>
                    <a:pt x="1424" y="72"/>
                  </a:cubicBezTo>
                  <a:cubicBezTo>
                    <a:pt x="1424" y="112"/>
                    <a:pt x="1392" y="144"/>
                    <a:pt x="1352" y="144"/>
                  </a:cubicBezTo>
                  <a:lnTo>
                    <a:pt x="72" y="144"/>
                  </a:lnTo>
                  <a:cubicBezTo>
                    <a:pt x="33" y="144"/>
                    <a:pt x="0" y="112"/>
                    <a:pt x="0" y="72"/>
                  </a:cubicBezTo>
                  <a:cubicBezTo>
                    <a:pt x="0" y="33"/>
                    <a:pt x="33" y="0"/>
                    <a:pt x="72" y="0"/>
                  </a:cubicBezTo>
                  <a:close/>
                </a:path>
              </a:pathLst>
            </a:custGeom>
            <a:solidFill>
              <a:srgbClr val="FFCCFF"/>
            </a:solidFill>
            <a:ln w="1588" cap="flat">
              <a:solidFill>
                <a:srgbClr val="FF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7" name="Oval 46"/>
            <p:cNvSpPr>
              <a:spLocks noChangeArrowheads="1"/>
            </p:cNvSpPr>
            <p:nvPr/>
          </p:nvSpPr>
          <p:spPr bwMode="auto">
            <a:xfrm>
              <a:off x="1697" y="4456"/>
              <a:ext cx="37" cy="37"/>
            </a:xfrm>
            <a:prstGeom prst="ellipse">
              <a:avLst/>
            </a:prstGeom>
            <a:solidFill>
              <a:srgbClr val="FF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58" name="Rectangle 47"/>
            <p:cNvSpPr>
              <a:spLocks noChangeArrowheads="1"/>
            </p:cNvSpPr>
            <p:nvPr/>
          </p:nvSpPr>
          <p:spPr bwMode="auto">
            <a:xfrm>
              <a:off x="1780" y="4429"/>
              <a:ext cx="14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D0D0D"/>
                  </a:solidFill>
                  <a:effectLst/>
                  <a:latin typeface="ＭＳ Ｐ明朝" panose="02020600040205080304" pitchFamily="18" charset="-128"/>
                  <a:ea typeface="ＭＳ Ｐ明朝" panose="02020600040205080304" pitchFamily="18" charset="-128"/>
                </a:rPr>
                <a:t>女性</a:t>
              </a:r>
              <a:endParaRPr kumimoji="0" lang="ja-JP" sz="900" b="0" i="0" u="none" strike="noStrike" cap="none" normalizeH="0" baseline="0" dirty="0" smtClean="0">
                <a:ln>
                  <a:noFill/>
                </a:ln>
                <a:solidFill>
                  <a:schemeClr val="tx1"/>
                </a:solidFill>
                <a:effectLst/>
              </a:endParaRPr>
            </a:p>
          </p:txBody>
        </p:sp>
        <p:sp>
          <p:nvSpPr>
            <p:cNvPr id="59" name="Freeform 48"/>
            <p:cNvSpPr>
              <a:spLocks noEditPoints="1"/>
            </p:cNvSpPr>
            <p:nvPr/>
          </p:nvSpPr>
          <p:spPr bwMode="auto">
            <a:xfrm>
              <a:off x="231" y="4389"/>
              <a:ext cx="2603" cy="1216"/>
            </a:xfrm>
            <a:custGeom>
              <a:avLst/>
              <a:gdLst>
                <a:gd name="T0" fmla="*/ 0 w 28376"/>
                <a:gd name="T1" fmla="*/ 16 h 13256"/>
                <a:gd name="T2" fmla="*/ 16 w 28376"/>
                <a:gd name="T3" fmla="*/ 0 h 13256"/>
                <a:gd name="T4" fmla="*/ 28360 w 28376"/>
                <a:gd name="T5" fmla="*/ 0 h 13256"/>
                <a:gd name="T6" fmla="*/ 28376 w 28376"/>
                <a:gd name="T7" fmla="*/ 16 h 13256"/>
                <a:gd name="T8" fmla="*/ 28376 w 28376"/>
                <a:gd name="T9" fmla="*/ 13240 h 13256"/>
                <a:gd name="T10" fmla="*/ 28360 w 28376"/>
                <a:gd name="T11" fmla="*/ 13256 h 13256"/>
                <a:gd name="T12" fmla="*/ 16 w 28376"/>
                <a:gd name="T13" fmla="*/ 13256 h 13256"/>
                <a:gd name="T14" fmla="*/ 0 w 28376"/>
                <a:gd name="T15" fmla="*/ 13240 h 13256"/>
                <a:gd name="T16" fmla="*/ 0 w 28376"/>
                <a:gd name="T17" fmla="*/ 16 h 13256"/>
                <a:gd name="T18" fmla="*/ 32 w 28376"/>
                <a:gd name="T19" fmla="*/ 13240 h 13256"/>
                <a:gd name="T20" fmla="*/ 16 w 28376"/>
                <a:gd name="T21" fmla="*/ 13224 h 13256"/>
                <a:gd name="T22" fmla="*/ 28360 w 28376"/>
                <a:gd name="T23" fmla="*/ 13224 h 13256"/>
                <a:gd name="T24" fmla="*/ 28344 w 28376"/>
                <a:gd name="T25" fmla="*/ 13240 h 13256"/>
                <a:gd name="T26" fmla="*/ 28344 w 28376"/>
                <a:gd name="T27" fmla="*/ 16 h 13256"/>
                <a:gd name="T28" fmla="*/ 28360 w 28376"/>
                <a:gd name="T29" fmla="*/ 32 h 13256"/>
                <a:gd name="T30" fmla="*/ 16 w 28376"/>
                <a:gd name="T31" fmla="*/ 32 h 13256"/>
                <a:gd name="T32" fmla="*/ 32 w 28376"/>
                <a:gd name="T33" fmla="*/ 16 h 13256"/>
                <a:gd name="T34" fmla="*/ 32 w 28376"/>
                <a:gd name="T35" fmla="*/ 13240 h 13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376" h="13256">
                  <a:moveTo>
                    <a:pt x="0" y="16"/>
                  </a:moveTo>
                  <a:cubicBezTo>
                    <a:pt x="0" y="8"/>
                    <a:pt x="8" y="0"/>
                    <a:pt x="16" y="0"/>
                  </a:cubicBezTo>
                  <a:lnTo>
                    <a:pt x="28360" y="0"/>
                  </a:lnTo>
                  <a:cubicBezTo>
                    <a:pt x="28369" y="0"/>
                    <a:pt x="28376" y="8"/>
                    <a:pt x="28376" y="16"/>
                  </a:cubicBezTo>
                  <a:lnTo>
                    <a:pt x="28376" y="13240"/>
                  </a:lnTo>
                  <a:cubicBezTo>
                    <a:pt x="28376" y="13249"/>
                    <a:pt x="28369" y="13256"/>
                    <a:pt x="28360" y="13256"/>
                  </a:cubicBezTo>
                  <a:lnTo>
                    <a:pt x="16" y="13256"/>
                  </a:lnTo>
                  <a:cubicBezTo>
                    <a:pt x="8" y="13256"/>
                    <a:pt x="0" y="13249"/>
                    <a:pt x="0" y="13240"/>
                  </a:cubicBezTo>
                  <a:lnTo>
                    <a:pt x="0" y="16"/>
                  </a:lnTo>
                  <a:close/>
                  <a:moveTo>
                    <a:pt x="32" y="13240"/>
                  </a:moveTo>
                  <a:lnTo>
                    <a:pt x="16" y="13224"/>
                  </a:lnTo>
                  <a:lnTo>
                    <a:pt x="28360" y="13224"/>
                  </a:lnTo>
                  <a:lnTo>
                    <a:pt x="28344" y="13240"/>
                  </a:lnTo>
                  <a:lnTo>
                    <a:pt x="28344" y="16"/>
                  </a:lnTo>
                  <a:lnTo>
                    <a:pt x="28360" y="32"/>
                  </a:lnTo>
                  <a:lnTo>
                    <a:pt x="16" y="32"/>
                  </a:lnTo>
                  <a:lnTo>
                    <a:pt x="32" y="16"/>
                  </a:lnTo>
                  <a:lnTo>
                    <a:pt x="32" y="13240"/>
                  </a:lnTo>
                  <a:close/>
                </a:path>
              </a:pathLst>
            </a:custGeom>
            <a:solidFill>
              <a:srgbClr val="898989"/>
            </a:solidFill>
            <a:ln w="0" cap="flat">
              <a:solidFill>
                <a:srgbClr val="89898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9" name="Group 4"/>
          <p:cNvGrpSpPr>
            <a:grpSpLocks noChangeAspect="1"/>
          </p:cNvGrpSpPr>
          <p:nvPr/>
        </p:nvGrpSpPr>
        <p:grpSpPr bwMode="auto">
          <a:xfrm>
            <a:off x="334962" y="3757613"/>
            <a:ext cx="3958134" cy="1858962"/>
            <a:chOff x="211" y="2367"/>
            <a:chExt cx="2191" cy="1171"/>
          </a:xfrm>
        </p:grpSpPr>
        <p:sp>
          <p:nvSpPr>
            <p:cNvPr id="60" name="AutoShape 3"/>
            <p:cNvSpPr>
              <a:spLocks noChangeAspect="1" noChangeArrowheads="1" noTextEdit="1"/>
            </p:cNvSpPr>
            <p:nvPr/>
          </p:nvSpPr>
          <p:spPr bwMode="auto">
            <a:xfrm>
              <a:off x="211" y="2375"/>
              <a:ext cx="2191" cy="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Rectangle 5"/>
            <p:cNvSpPr>
              <a:spLocks noChangeArrowheads="1"/>
            </p:cNvSpPr>
            <p:nvPr/>
          </p:nvSpPr>
          <p:spPr bwMode="auto">
            <a:xfrm>
              <a:off x="213" y="2367"/>
              <a:ext cx="2189" cy="11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Rectangle 6"/>
            <p:cNvSpPr>
              <a:spLocks noChangeArrowheads="1"/>
            </p:cNvSpPr>
            <p:nvPr/>
          </p:nvSpPr>
          <p:spPr bwMode="auto">
            <a:xfrm>
              <a:off x="463" y="2619"/>
              <a:ext cx="1857" cy="7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7"/>
            <p:cNvSpPr>
              <a:spLocks noEditPoints="1"/>
            </p:cNvSpPr>
            <p:nvPr/>
          </p:nvSpPr>
          <p:spPr bwMode="auto">
            <a:xfrm>
              <a:off x="463" y="2617"/>
              <a:ext cx="1857" cy="646"/>
            </a:xfrm>
            <a:custGeom>
              <a:avLst/>
              <a:gdLst>
                <a:gd name="T0" fmla="*/ 0 w 1857"/>
                <a:gd name="T1" fmla="*/ 642 h 646"/>
                <a:gd name="T2" fmla="*/ 1857 w 1857"/>
                <a:gd name="T3" fmla="*/ 642 h 646"/>
                <a:gd name="T4" fmla="*/ 1857 w 1857"/>
                <a:gd name="T5" fmla="*/ 646 h 646"/>
                <a:gd name="T6" fmla="*/ 0 w 1857"/>
                <a:gd name="T7" fmla="*/ 646 h 646"/>
                <a:gd name="T8" fmla="*/ 0 w 1857"/>
                <a:gd name="T9" fmla="*/ 642 h 646"/>
                <a:gd name="T10" fmla="*/ 0 w 1857"/>
                <a:gd name="T11" fmla="*/ 513 h 646"/>
                <a:gd name="T12" fmla="*/ 1857 w 1857"/>
                <a:gd name="T13" fmla="*/ 513 h 646"/>
                <a:gd name="T14" fmla="*/ 1857 w 1857"/>
                <a:gd name="T15" fmla="*/ 518 h 646"/>
                <a:gd name="T16" fmla="*/ 0 w 1857"/>
                <a:gd name="T17" fmla="*/ 518 h 646"/>
                <a:gd name="T18" fmla="*/ 0 w 1857"/>
                <a:gd name="T19" fmla="*/ 513 h 646"/>
                <a:gd name="T20" fmla="*/ 0 w 1857"/>
                <a:gd name="T21" fmla="*/ 385 h 646"/>
                <a:gd name="T22" fmla="*/ 1857 w 1857"/>
                <a:gd name="T23" fmla="*/ 385 h 646"/>
                <a:gd name="T24" fmla="*/ 1857 w 1857"/>
                <a:gd name="T25" fmla="*/ 389 h 646"/>
                <a:gd name="T26" fmla="*/ 0 w 1857"/>
                <a:gd name="T27" fmla="*/ 389 h 646"/>
                <a:gd name="T28" fmla="*/ 0 w 1857"/>
                <a:gd name="T29" fmla="*/ 385 h 646"/>
                <a:gd name="T30" fmla="*/ 0 w 1857"/>
                <a:gd name="T31" fmla="*/ 256 h 646"/>
                <a:gd name="T32" fmla="*/ 1857 w 1857"/>
                <a:gd name="T33" fmla="*/ 256 h 646"/>
                <a:gd name="T34" fmla="*/ 1857 w 1857"/>
                <a:gd name="T35" fmla="*/ 261 h 646"/>
                <a:gd name="T36" fmla="*/ 0 w 1857"/>
                <a:gd name="T37" fmla="*/ 261 h 646"/>
                <a:gd name="T38" fmla="*/ 0 w 1857"/>
                <a:gd name="T39" fmla="*/ 256 h 646"/>
                <a:gd name="T40" fmla="*/ 0 w 1857"/>
                <a:gd name="T41" fmla="*/ 128 h 646"/>
                <a:gd name="T42" fmla="*/ 1857 w 1857"/>
                <a:gd name="T43" fmla="*/ 128 h 646"/>
                <a:gd name="T44" fmla="*/ 1857 w 1857"/>
                <a:gd name="T45" fmla="*/ 133 h 646"/>
                <a:gd name="T46" fmla="*/ 0 w 1857"/>
                <a:gd name="T47" fmla="*/ 133 h 646"/>
                <a:gd name="T48" fmla="*/ 0 w 1857"/>
                <a:gd name="T49" fmla="*/ 128 h 646"/>
                <a:gd name="T50" fmla="*/ 0 w 1857"/>
                <a:gd name="T51" fmla="*/ 0 h 646"/>
                <a:gd name="T52" fmla="*/ 1857 w 1857"/>
                <a:gd name="T53" fmla="*/ 0 h 646"/>
                <a:gd name="T54" fmla="*/ 1857 w 1857"/>
                <a:gd name="T55" fmla="*/ 4 h 646"/>
                <a:gd name="T56" fmla="*/ 0 w 1857"/>
                <a:gd name="T57" fmla="*/ 4 h 646"/>
                <a:gd name="T58" fmla="*/ 0 w 1857"/>
                <a:gd name="T59"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7" h="646">
                  <a:moveTo>
                    <a:pt x="0" y="642"/>
                  </a:moveTo>
                  <a:lnTo>
                    <a:pt x="1857" y="642"/>
                  </a:lnTo>
                  <a:lnTo>
                    <a:pt x="1857" y="646"/>
                  </a:lnTo>
                  <a:lnTo>
                    <a:pt x="0" y="646"/>
                  </a:lnTo>
                  <a:lnTo>
                    <a:pt x="0" y="642"/>
                  </a:lnTo>
                  <a:close/>
                  <a:moveTo>
                    <a:pt x="0" y="513"/>
                  </a:moveTo>
                  <a:lnTo>
                    <a:pt x="1857" y="513"/>
                  </a:lnTo>
                  <a:lnTo>
                    <a:pt x="1857" y="518"/>
                  </a:lnTo>
                  <a:lnTo>
                    <a:pt x="0" y="518"/>
                  </a:lnTo>
                  <a:lnTo>
                    <a:pt x="0" y="513"/>
                  </a:lnTo>
                  <a:close/>
                  <a:moveTo>
                    <a:pt x="0" y="385"/>
                  </a:moveTo>
                  <a:lnTo>
                    <a:pt x="1857" y="385"/>
                  </a:lnTo>
                  <a:lnTo>
                    <a:pt x="1857" y="389"/>
                  </a:lnTo>
                  <a:lnTo>
                    <a:pt x="0" y="389"/>
                  </a:lnTo>
                  <a:lnTo>
                    <a:pt x="0" y="385"/>
                  </a:lnTo>
                  <a:close/>
                  <a:moveTo>
                    <a:pt x="0" y="256"/>
                  </a:moveTo>
                  <a:lnTo>
                    <a:pt x="1857" y="256"/>
                  </a:lnTo>
                  <a:lnTo>
                    <a:pt x="1857" y="261"/>
                  </a:lnTo>
                  <a:lnTo>
                    <a:pt x="0" y="261"/>
                  </a:lnTo>
                  <a:lnTo>
                    <a:pt x="0" y="256"/>
                  </a:lnTo>
                  <a:close/>
                  <a:moveTo>
                    <a:pt x="0" y="128"/>
                  </a:moveTo>
                  <a:lnTo>
                    <a:pt x="1857" y="128"/>
                  </a:lnTo>
                  <a:lnTo>
                    <a:pt x="1857" y="133"/>
                  </a:lnTo>
                  <a:lnTo>
                    <a:pt x="0" y="133"/>
                  </a:lnTo>
                  <a:lnTo>
                    <a:pt x="0" y="128"/>
                  </a:lnTo>
                  <a:close/>
                  <a:moveTo>
                    <a:pt x="0" y="0"/>
                  </a:moveTo>
                  <a:lnTo>
                    <a:pt x="1857" y="0"/>
                  </a:lnTo>
                  <a:lnTo>
                    <a:pt x="1857" y="4"/>
                  </a:lnTo>
                  <a:lnTo>
                    <a:pt x="0" y="4"/>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4" name="Rectangle 8"/>
            <p:cNvSpPr>
              <a:spLocks noChangeArrowheads="1"/>
            </p:cNvSpPr>
            <p:nvPr/>
          </p:nvSpPr>
          <p:spPr bwMode="auto">
            <a:xfrm>
              <a:off x="461" y="2619"/>
              <a:ext cx="5" cy="770"/>
            </a:xfrm>
            <a:prstGeom prst="rect">
              <a:avLst/>
            </a:pr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5" name="Freeform 9"/>
            <p:cNvSpPr>
              <a:spLocks noEditPoints="1"/>
            </p:cNvSpPr>
            <p:nvPr/>
          </p:nvSpPr>
          <p:spPr bwMode="auto">
            <a:xfrm>
              <a:off x="442" y="2617"/>
              <a:ext cx="21" cy="775"/>
            </a:xfrm>
            <a:custGeom>
              <a:avLst/>
              <a:gdLst>
                <a:gd name="T0" fmla="*/ 0 w 21"/>
                <a:gd name="T1" fmla="*/ 770 h 775"/>
                <a:gd name="T2" fmla="*/ 21 w 21"/>
                <a:gd name="T3" fmla="*/ 770 h 775"/>
                <a:gd name="T4" fmla="*/ 21 w 21"/>
                <a:gd name="T5" fmla="*/ 775 h 775"/>
                <a:gd name="T6" fmla="*/ 0 w 21"/>
                <a:gd name="T7" fmla="*/ 775 h 775"/>
                <a:gd name="T8" fmla="*/ 0 w 21"/>
                <a:gd name="T9" fmla="*/ 770 h 775"/>
                <a:gd name="T10" fmla="*/ 0 w 21"/>
                <a:gd name="T11" fmla="*/ 642 h 775"/>
                <a:gd name="T12" fmla="*/ 21 w 21"/>
                <a:gd name="T13" fmla="*/ 642 h 775"/>
                <a:gd name="T14" fmla="*/ 21 w 21"/>
                <a:gd name="T15" fmla="*/ 646 h 775"/>
                <a:gd name="T16" fmla="*/ 0 w 21"/>
                <a:gd name="T17" fmla="*/ 646 h 775"/>
                <a:gd name="T18" fmla="*/ 0 w 21"/>
                <a:gd name="T19" fmla="*/ 642 h 775"/>
                <a:gd name="T20" fmla="*/ 0 w 21"/>
                <a:gd name="T21" fmla="*/ 513 h 775"/>
                <a:gd name="T22" fmla="*/ 21 w 21"/>
                <a:gd name="T23" fmla="*/ 513 h 775"/>
                <a:gd name="T24" fmla="*/ 21 w 21"/>
                <a:gd name="T25" fmla="*/ 518 h 775"/>
                <a:gd name="T26" fmla="*/ 0 w 21"/>
                <a:gd name="T27" fmla="*/ 518 h 775"/>
                <a:gd name="T28" fmla="*/ 0 w 21"/>
                <a:gd name="T29" fmla="*/ 513 h 775"/>
                <a:gd name="T30" fmla="*/ 0 w 21"/>
                <a:gd name="T31" fmla="*/ 385 h 775"/>
                <a:gd name="T32" fmla="*/ 21 w 21"/>
                <a:gd name="T33" fmla="*/ 385 h 775"/>
                <a:gd name="T34" fmla="*/ 21 w 21"/>
                <a:gd name="T35" fmla="*/ 389 h 775"/>
                <a:gd name="T36" fmla="*/ 0 w 21"/>
                <a:gd name="T37" fmla="*/ 389 h 775"/>
                <a:gd name="T38" fmla="*/ 0 w 21"/>
                <a:gd name="T39" fmla="*/ 385 h 775"/>
                <a:gd name="T40" fmla="*/ 0 w 21"/>
                <a:gd name="T41" fmla="*/ 256 h 775"/>
                <a:gd name="T42" fmla="*/ 21 w 21"/>
                <a:gd name="T43" fmla="*/ 256 h 775"/>
                <a:gd name="T44" fmla="*/ 21 w 21"/>
                <a:gd name="T45" fmla="*/ 261 h 775"/>
                <a:gd name="T46" fmla="*/ 0 w 21"/>
                <a:gd name="T47" fmla="*/ 261 h 775"/>
                <a:gd name="T48" fmla="*/ 0 w 21"/>
                <a:gd name="T49" fmla="*/ 256 h 775"/>
                <a:gd name="T50" fmla="*/ 0 w 21"/>
                <a:gd name="T51" fmla="*/ 128 h 775"/>
                <a:gd name="T52" fmla="*/ 21 w 21"/>
                <a:gd name="T53" fmla="*/ 128 h 775"/>
                <a:gd name="T54" fmla="*/ 21 w 21"/>
                <a:gd name="T55" fmla="*/ 133 h 775"/>
                <a:gd name="T56" fmla="*/ 0 w 21"/>
                <a:gd name="T57" fmla="*/ 133 h 775"/>
                <a:gd name="T58" fmla="*/ 0 w 21"/>
                <a:gd name="T59" fmla="*/ 128 h 775"/>
                <a:gd name="T60" fmla="*/ 0 w 21"/>
                <a:gd name="T61" fmla="*/ 0 h 775"/>
                <a:gd name="T62" fmla="*/ 21 w 21"/>
                <a:gd name="T63" fmla="*/ 0 h 775"/>
                <a:gd name="T64" fmla="*/ 21 w 21"/>
                <a:gd name="T65" fmla="*/ 4 h 775"/>
                <a:gd name="T66" fmla="*/ 0 w 21"/>
                <a:gd name="T67" fmla="*/ 4 h 775"/>
                <a:gd name="T68" fmla="*/ 0 w 21"/>
                <a:gd name="T69" fmla="*/ 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775">
                  <a:moveTo>
                    <a:pt x="0" y="770"/>
                  </a:moveTo>
                  <a:lnTo>
                    <a:pt x="21" y="770"/>
                  </a:lnTo>
                  <a:lnTo>
                    <a:pt x="21" y="775"/>
                  </a:lnTo>
                  <a:lnTo>
                    <a:pt x="0" y="775"/>
                  </a:lnTo>
                  <a:lnTo>
                    <a:pt x="0" y="770"/>
                  </a:lnTo>
                  <a:close/>
                  <a:moveTo>
                    <a:pt x="0" y="642"/>
                  </a:moveTo>
                  <a:lnTo>
                    <a:pt x="21" y="642"/>
                  </a:lnTo>
                  <a:lnTo>
                    <a:pt x="21" y="646"/>
                  </a:lnTo>
                  <a:lnTo>
                    <a:pt x="0" y="646"/>
                  </a:lnTo>
                  <a:lnTo>
                    <a:pt x="0" y="642"/>
                  </a:lnTo>
                  <a:close/>
                  <a:moveTo>
                    <a:pt x="0" y="513"/>
                  </a:moveTo>
                  <a:lnTo>
                    <a:pt x="21" y="513"/>
                  </a:lnTo>
                  <a:lnTo>
                    <a:pt x="21" y="518"/>
                  </a:lnTo>
                  <a:lnTo>
                    <a:pt x="0" y="518"/>
                  </a:lnTo>
                  <a:lnTo>
                    <a:pt x="0" y="513"/>
                  </a:lnTo>
                  <a:close/>
                  <a:moveTo>
                    <a:pt x="0" y="385"/>
                  </a:moveTo>
                  <a:lnTo>
                    <a:pt x="21" y="385"/>
                  </a:lnTo>
                  <a:lnTo>
                    <a:pt x="21" y="389"/>
                  </a:lnTo>
                  <a:lnTo>
                    <a:pt x="0" y="389"/>
                  </a:lnTo>
                  <a:lnTo>
                    <a:pt x="0" y="385"/>
                  </a:lnTo>
                  <a:close/>
                  <a:moveTo>
                    <a:pt x="0" y="256"/>
                  </a:moveTo>
                  <a:lnTo>
                    <a:pt x="21" y="256"/>
                  </a:lnTo>
                  <a:lnTo>
                    <a:pt x="21" y="261"/>
                  </a:lnTo>
                  <a:lnTo>
                    <a:pt x="0" y="261"/>
                  </a:lnTo>
                  <a:lnTo>
                    <a:pt x="0" y="256"/>
                  </a:lnTo>
                  <a:close/>
                  <a:moveTo>
                    <a:pt x="0" y="128"/>
                  </a:moveTo>
                  <a:lnTo>
                    <a:pt x="21" y="128"/>
                  </a:lnTo>
                  <a:lnTo>
                    <a:pt x="21" y="133"/>
                  </a:lnTo>
                  <a:lnTo>
                    <a:pt x="0" y="133"/>
                  </a:lnTo>
                  <a:lnTo>
                    <a:pt x="0" y="128"/>
                  </a:lnTo>
                  <a:close/>
                  <a:moveTo>
                    <a:pt x="0" y="0"/>
                  </a:moveTo>
                  <a:lnTo>
                    <a:pt x="21" y="0"/>
                  </a:lnTo>
                  <a:lnTo>
                    <a:pt x="21" y="4"/>
                  </a:lnTo>
                  <a:lnTo>
                    <a:pt x="0" y="4"/>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6" name="Rectangle 10"/>
            <p:cNvSpPr>
              <a:spLocks noChangeArrowheads="1"/>
            </p:cNvSpPr>
            <p:nvPr/>
          </p:nvSpPr>
          <p:spPr bwMode="auto">
            <a:xfrm>
              <a:off x="463" y="3388"/>
              <a:ext cx="1857" cy="3"/>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7" name="Freeform 11"/>
            <p:cNvSpPr>
              <a:spLocks noEditPoints="1"/>
            </p:cNvSpPr>
            <p:nvPr/>
          </p:nvSpPr>
          <p:spPr bwMode="auto">
            <a:xfrm>
              <a:off x="462" y="3389"/>
              <a:ext cx="1860" cy="17"/>
            </a:xfrm>
            <a:custGeom>
              <a:avLst/>
              <a:gdLst>
                <a:gd name="T0" fmla="*/ 3 w 1860"/>
                <a:gd name="T1" fmla="*/ 0 h 17"/>
                <a:gd name="T2" fmla="*/ 3 w 1860"/>
                <a:gd name="T3" fmla="*/ 17 h 17"/>
                <a:gd name="T4" fmla="*/ 0 w 1860"/>
                <a:gd name="T5" fmla="*/ 17 h 17"/>
                <a:gd name="T6" fmla="*/ 0 w 1860"/>
                <a:gd name="T7" fmla="*/ 0 h 17"/>
                <a:gd name="T8" fmla="*/ 3 w 1860"/>
                <a:gd name="T9" fmla="*/ 0 h 17"/>
                <a:gd name="T10" fmla="*/ 622 w 1860"/>
                <a:gd name="T11" fmla="*/ 0 h 17"/>
                <a:gd name="T12" fmla="*/ 622 w 1860"/>
                <a:gd name="T13" fmla="*/ 17 h 17"/>
                <a:gd name="T14" fmla="*/ 618 w 1860"/>
                <a:gd name="T15" fmla="*/ 17 h 17"/>
                <a:gd name="T16" fmla="*/ 618 w 1860"/>
                <a:gd name="T17" fmla="*/ 0 h 17"/>
                <a:gd name="T18" fmla="*/ 622 w 1860"/>
                <a:gd name="T19" fmla="*/ 0 h 17"/>
                <a:gd name="T20" fmla="*/ 1241 w 1860"/>
                <a:gd name="T21" fmla="*/ 0 h 17"/>
                <a:gd name="T22" fmla="*/ 1241 w 1860"/>
                <a:gd name="T23" fmla="*/ 17 h 17"/>
                <a:gd name="T24" fmla="*/ 1237 w 1860"/>
                <a:gd name="T25" fmla="*/ 17 h 17"/>
                <a:gd name="T26" fmla="*/ 1237 w 1860"/>
                <a:gd name="T27" fmla="*/ 0 h 17"/>
                <a:gd name="T28" fmla="*/ 1241 w 1860"/>
                <a:gd name="T29" fmla="*/ 0 h 17"/>
                <a:gd name="T30" fmla="*/ 1860 w 1860"/>
                <a:gd name="T31" fmla="*/ 0 h 17"/>
                <a:gd name="T32" fmla="*/ 1860 w 1860"/>
                <a:gd name="T33" fmla="*/ 17 h 17"/>
                <a:gd name="T34" fmla="*/ 1856 w 1860"/>
                <a:gd name="T35" fmla="*/ 17 h 17"/>
                <a:gd name="T36" fmla="*/ 1856 w 1860"/>
                <a:gd name="T37" fmla="*/ 0 h 17"/>
                <a:gd name="T38" fmla="*/ 1860 w 1860"/>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60" h="17">
                  <a:moveTo>
                    <a:pt x="3" y="0"/>
                  </a:moveTo>
                  <a:lnTo>
                    <a:pt x="3" y="17"/>
                  </a:lnTo>
                  <a:lnTo>
                    <a:pt x="0" y="17"/>
                  </a:lnTo>
                  <a:lnTo>
                    <a:pt x="0" y="0"/>
                  </a:lnTo>
                  <a:lnTo>
                    <a:pt x="3" y="0"/>
                  </a:lnTo>
                  <a:close/>
                  <a:moveTo>
                    <a:pt x="622" y="0"/>
                  </a:moveTo>
                  <a:lnTo>
                    <a:pt x="622" y="17"/>
                  </a:lnTo>
                  <a:lnTo>
                    <a:pt x="618" y="17"/>
                  </a:lnTo>
                  <a:lnTo>
                    <a:pt x="618" y="0"/>
                  </a:lnTo>
                  <a:lnTo>
                    <a:pt x="622" y="0"/>
                  </a:lnTo>
                  <a:close/>
                  <a:moveTo>
                    <a:pt x="1241" y="0"/>
                  </a:moveTo>
                  <a:lnTo>
                    <a:pt x="1241" y="17"/>
                  </a:lnTo>
                  <a:lnTo>
                    <a:pt x="1237" y="17"/>
                  </a:lnTo>
                  <a:lnTo>
                    <a:pt x="1237" y="0"/>
                  </a:lnTo>
                  <a:lnTo>
                    <a:pt x="1241" y="0"/>
                  </a:lnTo>
                  <a:close/>
                  <a:moveTo>
                    <a:pt x="1860" y="0"/>
                  </a:moveTo>
                  <a:lnTo>
                    <a:pt x="1860" y="17"/>
                  </a:lnTo>
                  <a:lnTo>
                    <a:pt x="1856" y="17"/>
                  </a:lnTo>
                  <a:lnTo>
                    <a:pt x="1856" y="0"/>
                  </a:lnTo>
                  <a:lnTo>
                    <a:pt x="186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8" name="Freeform 12"/>
            <p:cNvSpPr>
              <a:spLocks/>
            </p:cNvSpPr>
            <p:nvPr/>
          </p:nvSpPr>
          <p:spPr bwMode="auto">
            <a:xfrm>
              <a:off x="767" y="2751"/>
              <a:ext cx="1249" cy="16"/>
            </a:xfrm>
            <a:custGeom>
              <a:avLst/>
              <a:gdLst>
                <a:gd name="T0" fmla="*/ 96 w 21569"/>
                <a:gd name="T1" fmla="*/ 176 h 369"/>
                <a:gd name="T2" fmla="*/ 10784 w 21569"/>
                <a:gd name="T3" fmla="*/ 80 h 369"/>
                <a:gd name="T4" fmla="*/ 21472 w 21569"/>
                <a:gd name="T5" fmla="*/ 0 h 369"/>
                <a:gd name="T6" fmla="*/ 21568 w 21569"/>
                <a:gd name="T7" fmla="*/ 96 h 369"/>
                <a:gd name="T8" fmla="*/ 21473 w 21569"/>
                <a:gd name="T9" fmla="*/ 192 h 369"/>
                <a:gd name="T10" fmla="*/ 10785 w 21569"/>
                <a:gd name="T11" fmla="*/ 272 h 369"/>
                <a:gd name="T12" fmla="*/ 97 w 21569"/>
                <a:gd name="T13" fmla="*/ 368 h 369"/>
                <a:gd name="T14" fmla="*/ 0 w 21569"/>
                <a:gd name="T15" fmla="*/ 273 h 369"/>
                <a:gd name="T16" fmla="*/ 96 w 21569"/>
                <a:gd name="T17" fmla="*/ 17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69" h="369">
                  <a:moveTo>
                    <a:pt x="96" y="176"/>
                  </a:moveTo>
                  <a:lnTo>
                    <a:pt x="10784" y="80"/>
                  </a:lnTo>
                  <a:lnTo>
                    <a:pt x="21472" y="0"/>
                  </a:lnTo>
                  <a:cubicBezTo>
                    <a:pt x="21525" y="0"/>
                    <a:pt x="21568" y="43"/>
                    <a:pt x="21568" y="96"/>
                  </a:cubicBezTo>
                  <a:cubicBezTo>
                    <a:pt x="21569" y="149"/>
                    <a:pt x="21526" y="192"/>
                    <a:pt x="21473" y="192"/>
                  </a:cubicBezTo>
                  <a:lnTo>
                    <a:pt x="10785" y="272"/>
                  </a:lnTo>
                  <a:lnTo>
                    <a:pt x="97" y="368"/>
                  </a:lnTo>
                  <a:cubicBezTo>
                    <a:pt x="44" y="369"/>
                    <a:pt x="1" y="326"/>
                    <a:pt x="0" y="273"/>
                  </a:cubicBezTo>
                  <a:cubicBezTo>
                    <a:pt x="0" y="220"/>
                    <a:pt x="43" y="177"/>
                    <a:pt x="96" y="176"/>
                  </a:cubicBezTo>
                  <a:close/>
                </a:path>
              </a:pathLst>
            </a:custGeom>
            <a:solidFill>
              <a:srgbClr val="CC0000"/>
            </a:solidFill>
            <a:ln w="1588"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69" name="Freeform 13"/>
            <p:cNvSpPr>
              <a:spLocks/>
            </p:cNvSpPr>
            <p:nvPr/>
          </p:nvSpPr>
          <p:spPr bwMode="auto">
            <a:xfrm>
              <a:off x="750" y="2745"/>
              <a:ext cx="46" cy="35"/>
            </a:xfrm>
            <a:custGeom>
              <a:avLst/>
              <a:gdLst>
                <a:gd name="T0" fmla="*/ 23 w 46"/>
                <a:gd name="T1" fmla="*/ 0 h 35"/>
                <a:gd name="T2" fmla="*/ 46 w 46"/>
                <a:gd name="T3" fmla="*/ 17 h 35"/>
                <a:gd name="T4" fmla="*/ 23 w 46"/>
                <a:gd name="T5" fmla="*/ 35 h 35"/>
                <a:gd name="T6" fmla="*/ 0 w 46"/>
                <a:gd name="T7" fmla="*/ 17 h 35"/>
                <a:gd name="T8" fmla="*/ 23 w 46"/>
                <a:gd name="T9" fmla="*/ 0 h 35"/>
              </a:gdLst>
              <a:ahLst/>
              <a:cxnLst>
                <a:cxn ang="0">
                  <a:pos x="T0" y="T1"/>
                </a:cxn>
                <a:cxn ang="0">
                  <a:pos x="T2" y="T3"/>
                </a:cxn>
                <a:cxn ang="0">
                  <a:pos x="T4" y="T5"/>
                </a:cxn>
                <a:cxn ang="0">
                  <a:pos x="T6" y="T7"/>
                </a:cxn>
                <a:cxn ang="0">
                  <a:pos x="T8" y="T9"/>
                </a:cxn>
              </a:cxnLst>
              <a:rect l="0" t="0" r="r" b="b"/>
              <a:pathLst>
                <a:path w="46" h="35">
                  <a:moveTo>
                    <a:pt x="23" y="0"/>
                  </a:moveTo>
                  <a:lnTo>
                    <a:pt x="46" y="17"/>
                  </a:lnTo>
                  <a:lnTo>
                    <a:pt x="23" y="35"/>
                  </a:lnTo>
                  <a:lnTo>
                    <a:pt x="0" y="17"/>
                  </a:lnTo>
                  <a:lnTo>
                    <a:pt x="23"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14"/>
            <p:cNvSpPr>
              <a:spLocks/>
            </p:cNvSpPr>
            <p:nvPr/>
          </p:nvSpPr>
          <p:spPr bwMode="auto">
            <a:xfrm>
              <a:off x="1369" y="2741"/>
              <a:ext cx="46" cy="35"/>
            </a:xfrm>
            <a:custGeom>
              <a:avLst/>
              <a:gdLst>
                <a:gd name="T0" fmla="*/ 23 w 46"/>
                <a:gd name="T1" fmla="*/ 0 h 35"/>
                <a:gd name="T2" fmla="*/ 46 w 46"/>
                <a:gd name="T3" fmla="*/ 18 h 35"/>
                <a:gd name="T4" fmla="*/ 23 w 46"/>
                <a:gd name="T5" fmla="*/ 35 h 35"/>
                <a:gd name="T6" fmla="*/ 0 w 46"/>
                <a:gd name="T7" fmla="*/ 18 h 35"/>
                <a:gd name="T8" fmla="*/ 23 w 46"/>
                <a:gd name="T9" fmla="*/ 0 h 35"/>
              </a:gdLst>
              <a:ahLst/>
              <a:cxnLst>
                <a:cxn ang="0">
                  <a:pos x="T0" y="T1"/>
                </a:cxn>
                <a:cxn ang="0">
                  <a:pos x="T2" y="T3"/>
                </a:cxn>
                <a:cxn ang="0">
                  <a:pos x="T4" y="T5"/>
                </a:cxn>
                <a:cxn ang="0">
                  <a:pos x="T6" y="T7"/>
                </a:cxn>
                <a:cxn ang="0">
                  <a:pos x="T8" y="T9"/>
                </a:cxn>
              </a:cxnLst>
              <a:rect l="0" t="0" r="r" b="b"/>
              <a:pathLst>
                <a:path w="46" h="35">
                  <a:moveTo>
                    <a:pt x="23" y="0"/>
                  </a:moveTo>
                  <a:lnTo>
                    <a:pt x="46" y="18"/>
                  </a:lnTo>
                  <a:lnTo>
                    <a:pt x="23" y="35"/>
                  </a:lnTo>
                  <a:lnTo>
                    <a:pt x="0" y="18"/>
                  </a:lnTo>
                  <a:lnTo>
                    <a:pt x="23"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15"/>
            <p:cNvSpPr>
              <a:spLocks/>
            </p:cNvSpPr>
            <p:nvPr/>
          </p:nvSpPr>
          <p:spPr bwMode="auto">
            <a:xfrm>
              <a:off x="1987" y="2737"/>
              <a:ext cx="47" cy="35"/>
            </a:xfrm>
            <a:custGeom>
              <a:avLst/>
              <a:gdLst>
                <a:gd name="T0" fmla="*/ 24 w 47"/>
                <a:gd name="T1" fmla="*/ 0 h 35"/>
                <a:gd name="T2" fmla="*/ 47 w 47"/>
                <a:gd name="T3" fmla="*/ 18 h 35"/>
                <a:gd name="T4" fmla="*/ 24 w 47"/>
                <a:gd name="T5" fmla="*/ 35 h 35"/>
                <a:gd name="T6" fmla="*/ 0 w 47"/>
                <a:gd name="T7" fmla="*/ 18 h 35"/>
                <a:gd name="T8" fmla="*/ 24 w 47"/>
                <a:gd name="T9" fmla="*/ 0 h 35"/>
              </a:gdLst>
              <a:ahLst/>
              <a:cxnLst>
                <a:cxn ang="0">
                  <a:pos x="T0" y="T1"/>
                </a:cxn>
                <a:cxn ang="0">
                  <a:pos x="T2" y="T3"/>
                </a:cxn>
                <a:cxn ang="0">
                  <a:pos x="T4" y="T5"/>
                </a:cxn>
                <a:cxn ang="0">
                  <a:pos x="T6" y="T7"/>
                </a:cxn>
                <a:cxn ang="0">
                  <a:pos x="T8" y="T9"/>
                </a:cxn>
              </a:cxnLst>
              <a:rect l="0" t="0" r="r" b="b"/>
              <a:pathLst>
                <a:path w="47" h="35">
                  <a:moveTo>
                    <a:pt x="24" y="0"/>
                  </a:moveTo>
                  <a:lnTo>
                    <a:pt x="47" y="18"/>
                  </a:lnTo>
                  <a:lnTo>
                    <a:pt x="24" y="35"/>
                  </a:lnTo>
                  <a:lnTo>
                    <a:pt x="0" y="18"/>
                  </a:lnTo>
                  <a:lnTo>
                    <a:pt x="24"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16"/>
            <p:cNvSpPr>
              <a:spLocks noEditPoints="1"/>
            </p:cNvSpPr>
            <p:nvPr/>
          </p:nvSpPr>
          <p:spPr bwMode="auto">
            <a:xfrm>
              <a:off x="767" y="2795"/>
              <a:ext cx="1235" cy="16"/>
            </a:xfrm>
            <a:custGeom>
              <a:avLst/>
              <a:gdLst>
                <a:gd name="T0" fmla="*/ 95 w 21322"/>
                <a:gd name="T1" fmla="*/ 79 h 364"/>
                <a:gd name="T2" fmla="*/ 480 w 21322"/>
                <a:gd name="T3" fmla="*/ 77 h 364"/>
                <a:gd name="T4" fmla="*/ 864 w 21322"/>
                <a:gd name="T5" fmla="*/ 74 h 364"/>
                <a:gd name="T6" fmla="*/ 1248 w 21322"/>
                <a:gd name="T7" fmla="*/ 71 h 364"/>
                <a:gd name="T8" fmla="*/ 1632 w 21322"/>
                <a:gd name="T9" fmla="*/ 68 h 364"/>
                <a:gd name="T10" fmla="*/ 2016 w 21322"/>
                <a:gd name="T11" fmla="*/ 65 h 364"/>
                <a:gd name="T12" fmla="*/ 2401 w 21322"/>
                <a:gd name="T13" fmla="*/ 62 h 364"/>
                <a:gd name="T14" fmla="*/ 2785 w 21322"/>
                <a:gd name="T15" fmla="*/ 59 h 364"/>
                <a:gd name="T16" fmla="*/ 3169 w 21322"/>
                <a:gd name="T17" fmla="*/ 56 h 364"/>
                <a:gd name="T18" fmla="*/ 3553 w 21322"/>
                <a:gd name="T19" fmla="*/ 54 h 364"/>
                <a:gd name="T20" fmla="*/ 3937 w 21322"/>
                <a:gd name="T21" fmla="*/ 51 h 364"/>
                <a:gd name="T22" fmla="*/ 4321 w 21322"/>
                <a:gd name="T23" fmla="*/ 48 h 364"/>
                <a:gd name="T24" fmla="*/ 4706 w 21322"/>
                <a:gd name="T25" fmla="*/ 45 h 364"/>
                <a:gd name="T26" fmla="*/ 5090 w 21322"/>
                <a:gd name="T27" fmla="*/ 42 h 364"/>
                <a:gd name="T28" fmla="*/ 5474 w 21322"/>
                <a:gd name="T29" fmla="*/ 39 h 364"/>
                <a:gd name="T30" fmla="*/ 5858 w 21322"/>
                <a:gd name="T31" fmla="*/ 36 h 364"/>
                <a:gd name="T32" fmla="*/ 6242 w 21322"/>
                <a:gd name="T33" fmla="*/ 33 h 364"/>
                <a:gd name="T34" fmla="*/ 6627 w 21322"/>
                <a:gd name="T35" fmla="*/ 31 h 364"/>
                <a:gd name="T36" fmla="*/ 7011 w 21322"/>
                <a:gd name="T37" fmla="*/ 28 h 364"/>
                <a:gd name="T38" fmla="*/ 7395 w 21322"/>
                <a:gd name="T39" fmla="*/ 25 h 364"/>
                <a:gd name="T40" fmla="*/ 7779 w 21322"/>
                <a:gd name="T41" fmla="*/ 22 h 364"/>
                <a:gd name="T42" fmla="*/ 8163 w 21322"/>
                <a:gd name="T43" fmla="*/ 19 h 364"/>
                <a:gd name="T44" fmla="*/ 8547 w 21322"/>
                <a:gd name="T45" fmla="*/ 16 h 364"/>
                <a:gd name="T46" fmla="*/ 8932 w 21322"/>
                <a:gd name="T47" fmla="*/ 13 h 364"/>
                <a:gd name="T48" fmla="*/ 9316 w 21322"/>
                <a:gd name="T49" fmla="*/ 10 h 364"/>
                <a:gd name="T50" fmla="*/ 9700 w 21322"/>
                <a:gd name="T51" fmla="*/ 8 h 364"/>
                <a:gd name="T52" fmla="*/ 10084 w 21322"/>
                <a:gd name="T53" fmla="*/ 5 h 364"/>
                <a:gd name="T54" fmla="*/ 10468 w 21322"/>
                <a:gd name="T55" fmla="*/ 2 h 364"/>
                <a:gd name="T56" fmla="*/ 10855 w 21322"/>
                <a:gd name="T57" fmla="*/ 1 h 364"/>
                <a:gd name="T58" fmla="*/ 11239 w 21322"/>
                <a:gd name="T59" fmla="*/ 7 h 364"/>
                <a:gd name="T60" fmla="*/ 11623 w 21322"/>
                <a:gd name="T61" fmla="*/ 13 h 364"/>
                <a:gd name="T62" fmla="*/ 12007 w 21322"/>
                <a:gd name="T63" fmla="*/ 20 h 364"/>
                <a:gd name="T64" fmla="*/ 12392 w 21322"/>
                <a:gd name="T65" fmla="*/ 26 h 364"/>
                <a:gd name="T66" fmla="*/ 12776 w 21322"/>
                <a:gd name="T67" fmla="*/ 32 h 364"/>
                <a:gd name="T68" fmla="*/ 13160 w 21322"/>
                <a:gd name="T69" fmla="*/ 39 h 364"/>
                <a:gd name="T70" fmla="*/ 13544 w 21322"/>
                <a:gd name="T71" fmla="*/ 45 h 364"/>
                <a:gd name="T72" fmla="*/ 13928 w 21322"/>
                <a:gd name="T73" fmla="*/ 51 h 364"/>
                <a:gd name="T74" fmla="*/ 14312 w 21322"/>
                <a:gd name="T75" fmla="*/ 58 h 364"/>
                <a:gd name="T76" fmla="*/ 14696 w 21322"/>
                <a:gd name="T77" fmla="*/ 64 h 364"/>
                <a:gd name="T78" fmla="*/ 15081 w 21322"/>
                <a:gd name="T79" fmla="*/ 70 h 364"/>
                <a:gd name="T80" fmla="*/ 15465 w 21322"/>
                <a:gd name="T81" fmla="*/ 77 h 364"/>
                <a:gd name="T82" fmla="*/ 15849 w 21322"/>
                <a:gd name="T83" fmla="*/ 83 h 364"/>
                <a:gd name="T84" fmla="*/ 16233 w 21322"/>
                <a:gd name="T85" fmla="*/ 89 h 364"/>
                <a:gd name="T86" fmla="*/ 16617 w 21322"/>
                <a:gd name="T87" fmla="*/ 95 h 364"/>
                <a:gd name="T88" fmla="*/ 17001 w 21322"/>
                <a:gd name="T89" fmla="*/ 102 h 364"/>
                <a:gd name="T90" fmla="*/ 17385 w 21322"/>
                <a:gd name="T91" fmla="*/ 108 h 364"/>
                <a:gd name="T92" fmla="*/ 17770 w 21322"/>
                <a:gd name="T93" fmla="*/ 114 h 364"/>
                <a:gd name="T94" fmla="*/ 18154 w 21322"/>
                <a:gd name="T95" fmla="*/ 121 h 364"/>
                <a:gd name="T96" fmla="*/ 18538 w 21322"/>
                <a:gd name="T97" fmla="*/ 127 h 364"/>
                <a:gd name="T98" fmla="*/ 18922 w 21322"/>
                <a:gd name="T99" fmla="*/ 133 h 364"/>
                <a:gd name="T100" fmla="*/ 19306 w 21322"/>
                <a:gd name="T101" fmla="*/ 140 h 364"/>
                <a:gd name="T102" fmla="*/ 19690 w 21322"/>
                <a:gd name="T103" fmla="*/ 146 h 364"/>
                <a:gd name="T104" fmla="*/ 20074 w 21322"/>
                <a:gd name="T105" fmla="*/ 152 h 364"/>
                <a:gd name="T106" fmla="*/ 20459 w 21322"/>
                <a:gd name="T107" fmla="*/ 159 h 364"/>
                <a:gd name="T108" fmla="*/ 20843 w 21322"/>
                <a:gd name="T109" fmla="*/ 165 h 364"/>
                <a:gd name="T110" fmla="*/ 21227 w 21322"/>
                <a:gd name="T111" fmla="*/ 17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322" h="364">
                  <a:moveTo>
                    <a:pt x="95" y="79"/>
                  </a:moveTo>
                  <a:lnTo>
                    <a:pt x="96" y="79"/>
                  </a:lnTo>
                  <a:cubicBezTo>
                    <a:pt x="149" y="79"/>
                    <a:pt x="192" y="121"/>
                    <a:pt x="193" y="174"/>
                  </a:cubicBezTo>
                  <a:cubicBezTo>
                    <a:pt x="193" y="228"/>
                    <a:pt x="151" y="271"/>
                    <a:pt x="98" y="271"/>
                  </a:cubicBezTo>
                  <a:lnTo>
                    <a:pt x="97" y="271"/>
                  </a:lnTo>
                  <a:cubicBezTo>
                    <a:pt x="44" y="272"/>
                    <a:pt x="1" y="229"/>
                    <a:pt x="0" y="176"/>
                  </a:cubicBezTo>
                  <a:cubicBezTo>
                    <a:pt x="0" y="123"/>
                    <a:pt x="42" y="80"/>
                    <a:pt x="95" y="79"/>
                  </a:cubicBezTo>
                  <a:close/>
                  <a:moveTo>
                    <a:pt x="480" y="77"/>
                  </a:moveTo>
                  <a:lnTo>
                    <a:pt x="480" y="77"/>
                  </a:lnTo>
                  <a:cubicBezTo>
                    <a:pt x="533" y="76"/>
                    <a:pt x="576" y="119"/>
                    <a:pt x="577" y="172"/>
                  </a:cubicBezTo>
                  <a:cubicBezTo>
                    <a:pt x="577" y="225"/>
                    <a:pt x="535" y="268"/>
                    <a:pt x="482" y="269"/>
                  </a:cubicBezTo>
                  <a:lnTo>
                    <a:pt x="482" y="269"/>
                  </a:lnTo>
                  <a:cubicBezTo>
                    <a:pt x="429" y="269"/>
                    <a:pt x="385" y="227"/>
                    <a:pt x="385" y="174"/>
                  </a:cubicBezTo>
                  <a:cubicBezTo>
                    <a:pt x="384" y="121"/>
                    <a:pt x="427" y="77"/>
                    <a:pt x="480" y="77"/>
                  </a:cubicBezTo>
                  <a:close/>
                  <a:moveTo>
                    <a:pt x="864" y="74"/>
                  </a:moveTo>
                  <a:lnTo>
                    <a:pt x="864" y="74"/>
                  </a:lnTo>
                  <a:cubicBezTo>
                    <a:pt x="917" y="73"/>
                    <a:pt x="960" y="116"/>
                    <a:pt x="961" y="169"/>
                  </a:cubicBezTo>
                  <a:cubicBezTo>
                    <a:pt x="962" y="222"/>
                    <a:pt x="919" y="265"/>
                    <a:pt x="866" y="266"/>
                  </a:cubicBezTo>
                  <a:lnTo>
                    <a:pt x="866" y="266"/>
                  </a:lnTo>
                  <a:cubicBezTo>
                    <a:pt x="813" y="266"/>
                    <a:pt x="769" y="224"/>
                    <a:pt x="769" y="171"/>
                  </a:cubicBezTo>
                  <a:cubicBezTo>
                    <a:pt x="768" y="118"/>
                    <a:pt x="811" y="74"/>
                    <a:pt x="864" y="74"/>
                  </a:cubicBezTo>
                  <a:close/>
                  <a:moveTo>
                    <a:pt x="1248" y="71"/>
                  </a:moveTo>
                  <a:lnTo>
                    <a:pt x="1248" y="71"/>
                  </a:lnTo>
                  <a:cubicBezTo>
                    <a:pt x="1301" y="70"/>
                    <a:pt x="1345" y="113"/>
                    <a:pt x="1345" y="166"/>
                  </a:cubicBezTo>
                  <a:cubicBezTo>
                    <a:pt x="1346" y="219"/>
                    <a:pt x="1303" y="262"/>
                    <a:pt x="1250" y="263"/>
                  </a:cubicBezTo>
                  <a:lnTo>
                    <a:pt x="1250" y="263"/>
                  </a:lnTo>
                  <a:cubicBezTo>
                    <a:pt x="1197" y="263"/>
                    <a:pt x="1154" y="221"/>
                    <a:pt x="1153" y="168"/>
                  </a:cubicBezTo>
                  <a:cubicBezTo>
                    <a:pt x="1152" y="115"/>
                    <a:pt x="1195" y="71"/>
                    <a:pt x="1248" y="71"/>
                  </a:cubicBezTo>
                  <a:close/>
                  <a:moveTo>
                    <a:pt x="1632" y="68"/>
                  </a:moveTo>
                  <a:lnTo>
                    <a:pt x="1632" y="68"/>
                  </a:lnTo>
                  <a:cubicBezTo>
                    <a:pt x="1685" y="67"/>
                    <a:pt x="1729" y="110"/>
                    <a:pt x="1729" y="163"/>
                  </a:cubicBezTo>
                  <a:cubicBezTo>
                    <a:pt x="1730" y="216"/>
                    <a:pt x="1687" y="259"/>
                    <a:pt x="1634" y="260"/>
                  </a:cubicBezTo>
                  <a:lnTo>
                    <a:pt x="1634" y="260"/>
                  </a:lnTo>
                  <a:cubicBezTo>
                    <a:pt x="1581" y="260"/>
                    <a:pt x="1538" y="218"/>
                    <a:pt x="1537" y="165"/>
                  </a:cubicBezTo>
                  <a:cubicBezTo>
                    <a:pt x="1537" y="112"/>
                    <a:pt x="1579" y="69"/>
                    <a:pt x="1632" y="68"/>
                  </a:cubicBezTo>
                  <a:close/>
                  <a:moveTo>
                    <a:pt x="2016" y="65"/>
                  </a:moveTo>
                  <a:lnTo>
                    <a:pt x="2017" y="65"/>
                  </a:lnTo>
                  <a:cubicBezTo>
                    <a:pt x="2070" y="65"/>
                    <a:pt x="2113" y="107"/>
                    <a:pt x="2114" y="160"/>
                  </a:cubicBezTo>
                  <a:cubicBezTo>
                    <a:pt x="2114" y="213"/>
                    <a:pt x="2072" y="257"/>
                    <a:pt x="2019" y="257"/>
                  </a:cubicBezTo>
                  <a:lnTo>
                    <a:pt x="2018" y="257"/>
                  </a:lnTo>
                  <a:cubicBezTo>
                    <a:pt x="1965" y="258"/>
                    <a:pt x="1922" y="215"/>
                    <a:pt x="1921" y="162"/>
                  </a:cubicBezTo>
                  <a:cubicBezTo>
                    <a:pt x="1921" y="109"/>
                    <a:pt x="1963" y="66"/>
                    <a:pt x="2016" y="65"/>
                  </a:cubicBezTo>
                  <a:close/>
                  <a:moveTo>
                    <a:pt x="2401" y="62"/>
                  </a:moveTo>
                  <a:lnTo>
                    <a:pt x="2401" y="62"/>
                  </a:lnTo>
                  <a:cubicBezTo>
                    <a:pt x="2454" y="62"/>
                    <a:pt x="2497" y="104"/>
                    <a:pt x="2498" y="157"/>
                  </a:cubicBezTo>
                  <a:cubicBezTo>
                    <a:pt x="2498" y="210"/>
                    <a:pt x="2456" y="254"/>
                    <a:pt x="2403" y="254"/>
                  </a:cubicBezTo>
                  <a:lnTo>
                    <a:pt x="2403" y="254"/>
                  </a:lnTo>
                  <a:cubicBezTo>
                    <a:pt x="2350" y="255"/>
                    <a:pt x="2306" y="212"/>
                    <a:pt x="2306" y="159"/>
                  </a:cubicBezTo>
                  <a:cubicBezTo>
                    <a:pt x="2305" y="106"/>
                    <a:pt x="2348" y="63"/>
                    <a:pt x="2401" y="62"/>
                  </a:cubicBezTo>
                  <a:close/>
                  <a:moveTo>
                    <a:pt x="2785" y="59"/>
                  </a:moveTo>
                  <a:lnTo>
                    <a:pt x="2785" y="59"/>
                  </a:lnTo>
                  <a:cubicBezTo>
                    <a:pt x="2838" y="59"/>
                    <a:pt x="2881" y="101"/>
                    <a:pt x="2882" y="154"/>
                  </a:cubicBezTo>
                  <a:cubicBezTo>
                    <a:pt x="2882" y="207"/>
                    <a:pt x="2840" y="251"/>
                    <a:pt x="2787" y="251"/>
                  </a:cubicBezTo>
                  <a:lnTo>
                    <a:pt x="2787" y="251"/>
                  </a:lnTo>
                  <a:cubicBezTo>
                    <a:pt x="2734" y="252"/>
                    <a:pt x="2690" y="209"/>
                    <a:pt x="2690" y="156"/>
                  </a:cubicBezTo>
                  <a:cubicBezTo>
                    <a:pt x="2689" y="103"/>
                    <a:pt x="2732" y="60"/>
                    <a:pt x="2785" y="59"/>
                  </a:cubicBezTo>
                  <a:close/>
                  <a:moveTo>
                    <a:pt x="3169" y="56"/>
                  </a:moveTo>
                  <a:lnTo>
                    <a:pt x="3169" y="56"/>
                  </a:lnTo>
                  <a:cubicBezTo>
                    <a:pt x="3222" y="56"/>
                    <a:pt x="3266" y="98"/>
                    <a:pt x="3266" y="151"/>
                  </a:cubicBezTo>
                  <a:cubicBezTo>
                    <a:pt x="3267" y="204"/>
                    <a:pt x="3224" y="248"/>
                    <a:pt x="3171" y="248"/>
                  </a:cubicBezTo>
                  <a:lnTo>
                    <a:pt x="3171" y="248"/>
                  </a:lnTo>
                  <a:cubicBezTo>
                    <a:pt x="3118" y="249"/>
                    <a:pt x="3074" y="206"/>
                    <a:pt x="3074" y="153"/>
                  </a:cubicBezTo>
                  <a:cubicBezTo>
                    <a:pt x="3073" y="100"/>
                    <a:pt x="3116" y="57"/>
                    <a:pt x="3169" y="56"/>
                  </a:cubicBezTo>
                  <a:close/>
                  <a:moveTo>
                    <a:pt x="3553" y="54"/>
                  </a:moveTo>
                  <a:lnTo>
                    <a:pt x="3553" y="54"/>
                  </a:lnTo>
                  <a:cubicBezTo>
                    <a:pt x="3606" y="53"/>
                    <a:pt x="3650" y="96"/>
                    <a:pt x="3650" y="149"/>
                  </a:cubicBezTo>
                  <a:cubicBezTo>
                    <a:pt x="3651" y="202"/>
                    <a:pt x="3608" y="245"/>
                    <a:pt x="3555" y="246"/>
                  </a:cubicBezTo>
                  <a:lnTo>
                    <a:pt x="3555" y="246"/>
                  </a:lnTo>
                  <a:cubicBezTo>
                    <a:pt x="3502" y="246"/>
                    <a:pt x="3459" y="204"/>
                    <a:pt x="3458" y="151"/>
                  </a:cubicBezTo>
                  <a:cubicBezTo>
                    <a:pt x="3458" y="98"/>
                    <a:pt x="3500" y="54"/>
                    <a:pt x="3553" y="54"/>
                  </a:cubicBezTo>
                  <a:close/>
                  <a:moveTo>
                    <a:pt x="3937" y="51"/>
                  </a:moveTo>
                  <a:lnTo>
                    <a:pt x="3937" y="51"/>
                  </a:lnTo>
                  <a:cubicBezTo>
                    <a:pt x="3991" y="50"/>
                    <a:pt x="4034" y="93"/>
                    <a:pt x="4034" y="146"/>
                  </a:cubicBezTo>
                  <a:cubicBezTo>
                    <a:pt x="4035" y="199"/>
                    <a:pt x="3992" y="242"/>
                    <a:pt x="3939" y="243"/>
                  </a:cubicBezTo>
                  <a:lnTo>
                    <a:pt x="3939" y="243"/>
                  </a:lnTo>
                  <a:cubicBezTo>
                    <a:pt x="3886" y="243"/>
                    <a:pt x="3843" y="201"/>
                    <a:pt x="3842" y="148"/>
                  </a:cubicBezTo>
                  <a:cubicBezTo>
                    <a:pt x="3842" y="95"/>
                    <a:pt x="3884" y="51"/>
                    <a:pt x="3937" y="51"/>
                  </a:cubicBezTo>
                  <a:close/>
                  <a:moveTo>
                    <a:pt x="4321" y="48"/>
                  </a:moveTo>
                  <a:lnTo>
                    <a:pt x="4322" y="48"/>
                  </a:lnTo>
                  <a:cubicBezTo>
                    <a:pt x="4375" y="47"/>
                    <a:pt x="4418" y="90"/>
                    <a:pt x="4419" y="143"/>
                  </a:cubicBezTo>
                  <a:cubicBezTo>
                    <a:pt x="4419" y="196"/>
                    <a:pt x="4377" y="239"/>
                    <a:pt x="4324" y="240"/>
                  </a:cubicBezTo>
                  <a:lnTo>
                    <a:pt x="4323" y="240"/>
                  </a:lnTo>
                  <a:cubicBezTo>
                    <a:pt x="4270" y="240"/>
                    <a:pt x="4227" y="198"/>
                    <a:pt x="4226" y="145"/>
                  </a:cubicBezTo>
                  <a:cubicBezTo>
                    <a:pt x="4226" y="92"/>
                    <a:pt x="4268" y="48"/>
                    <a:pt x="4321" y="48"/>
                  </a:cubicBezTo>
                  <a:close/>
                  <a:moveTo>
                    <a:pt x="4706" y="45"/>
                  </a:moveTo>
                  <a:lnTo>
                    <a:pt x="4706" y="45"/>
                  </a:lnTo>
                  <a:cubicBezTo>
                    <a:pt x="4759" y="44"/>
                    <a:pt x="4802" y="87"/>
                    <a:pt x="4803" y="140"/>
                  </a:cubicBezTo>
                  <a:cubicBezTo>
                    <a:pt x="4803" y="193"/>
                    <a:pt x="4761" y="236"/>
                    <a:pt x="4708" y="237"/>
                  </a:cubicBezTo>
                  <a:lnTo>
                    <a:pt x="4708" y="237"/>
                  </a:lnTo>
                  <a:cubicBezTo>
                    <a:pt x="4655" y="237"/>
                    <a:pt x="4611" y="195"/>
                    <a:pt x="4611" y="142"/>
                  </a:cubicBezTo>
                  <a:cubicBezTo>
                    <a:pt x="4610" y="89"/>
                    <a:pt x="4653" y="46"/>
                    <a:pt x="4706" y="45"/>
                  </a:cubicBezTo>
                  <a:close/>
                  <a:moveTo>
                    <a:pt x="5090" y="42"/>
                  </a:moveTo>
                  <a:lnTo>
                    <a:pt x="5090" y="42"/>
                  </a:lnTo>
                  <a:cubicBezTo>
                    <a:pt x="5143" y="42"/>
                    <a:pt x="5186" y="84"/>
                    <a:pt x="5187" y="137"/>
                  </a:cubicBezTo>
                  <a:cubicBezTo>
                    <a:pt x="5188" y="190"/>
                    <a:pt x="5145" y="234"/>
                    <a:pt x="5092" y="234"/>
                  </a:cubicBezTo>
                  <a:lnTo>
                    <a:pt x="5092" y="234"/>
                  </a:lnTo>
                  <a:cubicBezTo>
                    <a:pt x="5039" y="235"/>
                    <a:pt x="4995" y="192"/>
                    <a:pt x="4995" y="139"/>
                  </a:cubicBezTo>
                  <a:cubicBezTo>
                    <a:pt x="4994" y="86"/>
                    <a:pt x="5037" y="43"/>
                    <a:pt x="5090" y="42"/>
                  </a:cubicBezTo>
                  <a:close/>
                  <a:moveTo>
                    <a:pt x="5474" y="39"/>
                  </a:moveTo>
                  <a:lnTo>
                    <a:pt x="5474" y="39"/>
                  </a:lnTo>
                  <a:cubicBezTo>
                    <a:pt x="5527" y="39"/>
                    <a:pt x="5571" y="81"/>
                    <a:pt x="5571" y="134"/>
                  </a:cubicBezTo>
                  <a:cubicBezTo>
                    <a:pt x="5572" y="187"/>
                    <a:pt x="5529" y="231"/>
                    <a:pt x="5476" y="231"/>
                  </a:cubicBezTo>
                  <a:lnTo>
                    <a:pt x="5476" y="231"/>
                  </a:lnTo>
                  <a:cubicBezTo>
                    <a:pt x="5423" y="232"/>
                    <a:pt x="5380" y="189"/>
                    <a:pt x="5379" y="136"/>
                  </a:cubicBezTo>
                  <a:cubicBezTo>
                    <a:pt x="5378" y="83"/>
                    <a:pt x="5421" y="40"/>
                    <a:pt x="5474" y="39"/>
                  </a:cubicBezTo>
                  <a:close/>
                  <a:moveTo>
                    <a:pt x="5858" y="36"/>
                  </a:moveTo>
                  <a:lnTo>
                    <a:pt x="5858" y="36"/>
                  </a:lnTo>
                  <a:cubicBezTo>
                    <a:pt x="5911" y="36"/>
                    <a:pt x="5955" y="78"/>
                    <a:pt x="5955" y="131"/>
                  </a:cubicBezTo>
                  <a:cubicBezTo>
                    <a:pt x="5956" y="184"/>
                    <a:pt x="5913" y="228"/>
                    <a:pt x="5860" y="228"/>
                  </a:cubicBezTo>
                  <a:lnTo>
                    <a:pt x="5860" y="228"/>
                  </a:lnTo>
                  <a:cubicBezTo>
                    <a:pt x="5807" y="229"/>
                    <a:pt x="5764" y="186"/>
                    <a:pt x="5763" y="133"/>
                  </a:cubicBezTo>
                  <a:cubicBezTo>
                    <a:pt x="5763" y="80"/>
                    <a:pt x="5805" y="37"/>
                    <a:pt x="5858" y="36"/>
                  </a:cubicBezTo>
                  <a:close/>
                  <a:moveTo>
                    <a:pt x="6242" y="33"/>
                  </a:moveTo>
                  <a:lnTo>
                    <a:pt x="6243" y="33"/>
                  </a:lnTo>
                  <a:cubicBezTo>
                    <a:pt x="6296" y="33"/>
                    <a:pt x="6339" y="75"/>
                    <a:pt x="6340" y="128"/>
                  </a:cubicBezTo>
                  <a:cubicBezTo>
                    <a:pt x="6340" y="181"/>
                    <a:pt x="6298" y="225"/>
                    <a:pt x="6245" y="225"/>
                  </a:cubicBezTo>
                  <a:lnTo>
                    <a:pt x="6244" y="225"/>
                  </a:lnTo>
                  <a:cubicBezTo>
                    <a:pt x="6191" y="226"/>
                    <a:pt x="6148" y="183"/>
                    <a:pt x="6147" y="130"/>
                  </a:cubicBezTo>
                  <a:cubicBezTo>
                    <a:pt x="6147" y="77"/>
                    <a:pt x="6189" y="34"/>
                    <a:pt x="6242" y="33"/>
                  </a:cubicBezTo>
                  <a:close/>
                  <a:moveTo>
                    <a:pt x="6627" y="31"/>
                  </a:moveTo>
                  <a:lnTo>
                    <a:pt x="6627" y="31"/>
                  </a:lnTo>
                  <a:cubicBezTo>
                    <a:pt x="6680" y="30"/>
                    <a:pt x="6723" y="73"/>
                    <a:pt x="6724" y="126"/>
                  </a:cubicBezTo>
                  <a:cubicBezTo>
                    <a:pt x="6724" y="179"/>
                    <a:pt x="6682" y="222"/>
                    <a:pt x="6629" y="223"/>
                  </a:cubicBezTo>
                  <a:lnTo>
                    <a:pt x="6629" y="223"/>
                  </a:lnTo>
                  <a:cubicBezTo>
                    <a:pt x="6576" y="223"/>
                    <a:pt x="6532" y="181"/>
                    <a:pt x="6532" y="128"/>
                  </a:cubicBezTo>
                  <a:cubicBezTo>
                    <a:pt x="6531" y="75"/>
                    <a:pt x="6574" y="31"/>
                    <a:pt x="6627" y="31"/>
                  </a:cubicBezTo>
                  <a:close/>
                  <a:moveTo>
                    <a:pt x="7011" y="28"/>
                  </a:moveTo>
                  <a:lnTo>
                    <a:pt x="7011" y="28"/>
                  </a:lnTo>
                  <a:cubicBezTo>
                    <a:pt x="7064" y="27"/>
                    <a:pt x="7107" y="70"/>
                    <a:pt x="7108" y="123"/>
                  </a:cubicBezTo>
                  <a:cubicBezTo>
                    <a:pt x="7108" y="176"/>
                    <a:pt x="7066" y="219"/>
                    <a:pt x="7013" y="220"/>
                  </a:cubicBezTo>
                  <a:lnTo>
                    <a:pt x="7013" y="220"/>
                  </a:lnTo>
                  <a:cubicBezTo>
                    <a:pt x="6960" y="220"/>
                    <a:pt x="6916" y="178"/>
                    <a:pt x="6916" y="125"/>
                  </a:cubicBezTo>
                  <a:cubicBezTo>
                    <a:pt x="6915" y="72"/>
                    <a:pt x="6958" y="28"/>
                    <a:pt x="7011" y="28"/>
                  </a:cubicBezTo>
                  <a:close/>
                  <a:moveTo>
                    <a:pt x="7395" y="25"/>
                  </a:moveTo>
                  <a:lnTo>
                    <a:pt x="7395" y="25"/>
                  </a:lnTo>
                  <a:cubicBezTo>
                    <a:pt x="7448" y="24"/>
                    <a:pt x="7492" y="67"/>
                    <a:pt x="7492" y="120"/>
                  </a:cubicBezTo>
                  <a:cubicBezTo>
                    <a:pt x="7493" y="173"/>
                    <a:pt x="7450" y="216"/>
                    <a:pt x="7397" y="217"/>
                  </a:cubicBezTo>
                  <a:lnTo>
                    <a:pt x="7397" y="217"/>
                  </a:lnTo>
                  <a:cubicBezTo>
                    <a:pt x="7344" y="217"/>
                    <a:pt x="7300" y="175"/>
                    <a:pt x="7300" y="122"/>
                  </a:cubicBezTo>
                  <a:cubicBezTo>
                    <a:pt x="7299" y="69"/>
                    <a:pt x="7342" y="25"/>
                    <a:pt x="7395" y="25"/>
                  </a:cubicBezTo>
                  <a:close/>
                  <a:moveTo>
                    <a:pt x="7779" y="22"/>
                  </a:moveTo>
                  <a:lnTo>
                    <a:pt x="7779" y="22"/>
                  </a:lnTo>
                  <a:cubicBezTo>
                    <a:pt x="7832" y="21"/>
                    <a:pt x="7876" y="64"/>
                    <a:pt x="7876" y="117"/>
                  </a:cubicBezTo>
                  <a:cubicBezTo>
                    <a:pt x="7877" y="170"/>
                    <a:pt x="7834" y="213"/>
                    <a:pt x="7781" y="214"/>
                  </a:cubicBezTo>
                  <a:lnTo>
                    <a:pt x="7781" y="214"/>
                  </a:lnTo>
                  <a:cubicBezTo>
                    <a:pt x="7728" y="214"/>
                    <a:pt x="7685" y="172"/>
                    <a:pt x="7684" y="119"/>
                  </a:cubicBezTo>
                  <a:cubicBezTo>
                    <a:pt x="7684" y="66"/>
                    <a:pt x="7726" y="22"/>
                    <a:pt x="7779" y="22"/>
                  </a:cubicBezTo>
                  <a:close/>
                  <a:moveTo>
                    <a:pt x="8163" y="19"/>
                  </a:moveTo>
                  <a:lnTo>
                    <a:pt x="8163" y="19"/>
                  </a:lnTo>
                  <a:cubicBezTo>
                    <a:pt x="8216" y="19"/>
                    <a:pt x="8260" y="61"/>
                    <a:pt x="8260" y="114"/>
                  </a:cubicBezTo>
                  <a:cubicBezTo>
                    <a:pt x="8261" y="167"/>
                    <a:pt x="8218" y="211"/>
                    <a:pt x="8165" y="211"/>
                  </a:cubicBezTo>
                  <a:lnTo>
                    <a:pt x="8165" y="211"/>
                  </a:lnTo>
                  <a:cubicBezTo>
                    <a:pt x="8112" y="212"/>
                    <a:pt x="8069" y="169"/>
                    <a:pt x="8068" y="116"/>
                  </a:cubicBezTo>
                  <a:cubicBezTo>
                    <a:pt x="8068" y="63"/>
                    <a:pt x="8110" y="20"/>
                    <a:pt x="8163" y="19"/>
                  </a:cubicBezTo>
                  <a:close/>
                  <a:moveTo>
                    <a:pt x="8547" y="16"/>
                  </a:moveTo>
                  <a:lnTo>
                    <a:pt x="8548" y="16"/>
                  </a:lnTo>
                  <a:cubicBezTo>
                    <a:pt x="8601" y="16"/>
                    <a:pt x="8644" y="58"/>
                    <a:pt x="8645" y="111"/>
                  </a:cubicBezTo>
                  <a:cubicBezTo>
                    <a:pt x="8645" y="164"/>
                    <a:pt x="8603" y="208"/>
                    <a:pt x="8550" y="208"/>
                  </a:cubicBezTo>
                  <a:lnTo>
                    <a:pt x="8549" y="208"/>
                  </a:lnTo>
                  <a:cubicBezTo>
                    <a:pt x="8496" y="209"/>
                    <a:pt x="8453" y="166"/>
                    <a:pt x="8452" y="113"/>
                  </a:cubicBezTo>
                  <a:cubicBezTo>
                    <a:pt x="8452" y="60"/>
                    <a:pt x="8494" y="17"/>
                    <a:pt x="8547" y="16"/>
                  </a:cubicBezTo>
                  <a:close/>
                  <a:moveTo>
                    <a:pt x="8932" y="13"/>
                  </a:moveTo>
                  <a:lnTo>
                    <a:pt x="8932" y="13"/>
                  </a:lnTo>
                  <a:cubicBezTo>
                    <a:pt x="8985" y="13"/>
                    <a:pt x="9028" y="55"/>
                    <a:pt x="9029" y="108"/>
                  </a:cubicBezTo>
                  <a:cubicBezTo>
                    <a:pt x="9029" y="161"/>
                    <a:pt x="8987" y="205"/>
                    <a:pt x="8934" y="205"/>
                  </a:cubicBezTo>
                  <a:lnTo>
                    <a:pt x="8934" y="205"/>
                  </a:lnTo>
                  <a:cubicBezTo>
                    <a:pt x="8881" y="206"/>
                    <a:pt x="8837" y="163"/>
                    <a:pt x="8837" y="110"/>
                  </a:cubicBezTo>
                  <a:cubicBezTo>
                    <a:pt x="8836" y="57"/>
                    <a:pt x="8879" y="14"/>
                    <a:pt x="8932" y="13"/>
                  </a:cubicBezTo>
                  <a:close/>
                  <a:moveTo>
                    <a:pt x="9316" y="10"/>
                  </a:moveTo>
                  <a:lnTo>
                    <a:pt x="9316" y="10"/>
                  </a:lnTo>
                  <a:cubicBezTo>
                    <a:pt x="9369" y="10"/>
                    <a:pt x="9412" y="52"/>
                    <a:pt x="9413" y="105"/>
                  </a:cubicBezTo>
                  <a:cubicBezTo>
                    <a:pt x="9414" y="158"/>
                    <a:pt x="9371" y="202"/>
                    <a:pt x="9318" y="202"/>
                  </a:cubicBezTo>
                  <a:lnTo>
                    <a:pt x="9318" y="202"/>
                  </a:lnTo>
                  <a:cubicBezTo>
                    <a:pt x="9265" y="203"/>
                    <a:pt x="9221" y="160"/>
                    <a:pt x="9221" y="107"/>
                  </a:cubicBezTo>
                  <a:cubicBezTo>
                    <a:pt x="9220" y="54"/>
                    <a:pt x="9263" y="11"/>
                    <a:pt x="9316" y="10"/>
                  </a:cubicBezTo>
                  <a:close/>
                  <a:moveTo>
                    <a:pt x="9700" y="8"/>
                  </a:moveTo>
                  <a:lnTo>
                    <a:pt x="9700" y="8"/>
                  </a:lnTo>
                  <a:cubicBezTo>
                    <a:pt x="9753" y="7"/>
                    <a:pt x="9797" y="50"/>
                    <a:pt x="9797" y="103"/>
                  </a:cubicBezTo>
                  <a:cubicBezTo>
                    <a:pt x="9798" y="156"/>
                    <a:pt x="9755" y="199"/>
                    <a:pt x="9702" y="200"/>
                  </a:cubicBezTo>
                  <a:lnTo>
                    <a:pt x="9702" y="200"/>
                  </a:lnTo>
                  <a:cubicBezTo>
                    <a:pt x="9649" y="200"/>
                    <a:pt x="9606" y="158"/>
                    <a:pt x="9605" y="105"/>
                  </a:cubicBezTo>
                  <a:cubicBezTo>
                    <a:pt x="9604" y="52"/>
                    <a:pt x="9647" y="8"/>
                    <a:pt x="9700" y="8"/>
                  </a:cubicBezTo>
                  <a:close/>
                  <a:moveTo>
                    <a:pt x="10084" y="5"/>
                  </a:moveTo>
                  <a:lnTo>
                    <a:pt x="10084" y="5"/>
                  </a:lnTo>
                  <a:cubicBezTo>
                    <a:pt x="10137" y="4"/>
                    <a:pt x="10181" y="47"/>
                    <a:pt x="10181" y="100"/>
                  </a:cubicBezTo>
                  <a:cubicBezTo>
                    <a:pt x="10182" y="153"/>
                    <a:pt x="10139" y="196"/>
                    <a:pt x="10086" y="197"/>
                  </a:cubicBezTo>
                  <a:lnTo>
                    <a:pt x="10086" y="197"/>
                  </a:lnTo>
                  <a:cubicBezTo>
                    <a:pt x="10033" y="197"/>
                    <a:pt x="9990" y="155"/>
                    <a:pt x="9989" y="102"/>
                  </a:cubicBezTo>
                  <a:cubicBezTo>
                    <a:pt x="9989" y="49"/>
                    <a:pt x="10031" y="5"/>
                    <a:pt x="10084" y="5"/>
                  </a:cubicBezTo>
                  <a:close/>
                  <a:moveTo>
                    <a:pt x="10468" y="2"/>
                  </a:moveTo>
                  <a:lnTo>
                    <a:pt x="10469" y="2"/>
                  </a:lnTo>
                  <a:cubicBezTo>
                    <a:pt x="10522" y="1"/>
                    <a:pt x="10565" y="44"/>
                    <a:pt x="10566" y="97"/>
                  </a:cubicBezTo>
                  <a:cubicBezTo>
                    <a:pt x="10566" y="150"/>
                    <a:pt x="10524" y="193"/>
                    <a:pt x="10471" y="194"/>
                  </a:cubicBezTo>
                  <a:lnTo>
                    <a:pt x="10470" y="194"/>
                  </a:lnTo>
                  <a:cubicBezTo>
                    <a:pt x="10417" y="194"/>
                    <a:pt x="10374" y="152"/>
                    <a:pt x="10373" y="99"/>
                  </a:cubicBezTo>
                  <a:cubicBezTo>
                    <a:pt x="10373" y="46"/>
                    <a:pt x="10415" y="2"/>
                    <a:pt x="10468" y="2"/>
                  </a:cubicBezTo>
                  <a:close/>
                  <a:moveTo>
                    <a:pt x="10855" y="1"/>
                  </a:moveTo>
                  <a:lnTo>
                    <a:pt x="10855" y="1"/>
                  </a:lnTo>
                  <a:cubicBezTo>
                    <a:pt x="10908" y="1"/>
                    <a:pt x="10951" y="45"/>
                    <a:pt x="10950" y="98"/>
                  </a:cubicBezTo>
                  <a:cubicBezTo>
                    <a:pt x="10949" y="151"/>
                    <a:pt x="10905" y="193"/>
                    <a:pt x="10852" y="193"/>
                  </a:cubicBezTo>
                  <a:lnTo>
                    <a:pt x="10852" y="193"/>
                  </a:lnTo>
                  <a:cubicBezTo>
                    <a:pt x="10799" y="192"/>
                    <a:pt x="10757" y="148"/>
                    <a:pt x="10758" y="95"/>
                  </a:cubicBezTo>
                  <a:cubicBezTo>
                    <a:pt x="10758" y="42"/>
                    <a:pt x="10802" y="0"/>
                    <a:pt x="10855" y="1"/>
                  </a:cubicBezTo>
                  <a:close/>
                  <a:moveTo>
                    <a:pt x="11239" y="7"/>
                  </a:moveTo>
                  <a:lnTo>
                    <a:pt x="11239" y="7"/>
                  </a:lnTo>
                  <a:cubicBezTo>
                    <a:pt x="11292" y="8"/>
                    <a:pt x="11335" y="51"/>
                    <a:pt x="11334" y="104"/>
                  </a:cubicBezTo>
                  <a:cubicBezTo>
                    <a:pt x="11333" y="157"/>
                    <a:pt x="11289" y="200"/>
                    <a:pt x="11236" y="199"/>
                  </a:cubicBezTo>
                  <a:lnTo>
                    <a:pt x="11236" y="199"/>
                  </a:lnTo>
                  <a:cubicBezTo>
                    <a:pt x="11183" y="198"/>
                    <a:pt x="11141" y="154"/>
                    <a:pt x="11142" y="101"/>
                  </a:cubicBezTo>
                  <a:cubicBezTo>
                    <a:pt x="11143" y="48"/>
                    <a:pt x="11186" y="6"/>
                    <a:pt x="11239" y="7"/>
                  </a:cubicBezTo>
                  <a:close/>
                  <a:moveTo>
                    <a:pt x="11623" y="13"/>
                  </a:moveTo>
                  <a:lnTo>
                    <a:pt x="11623" y="13"/>
                  </a:lnTo>
                  <a:cubicBezTo>
                    <a:pt x="11676" y="14"/>
                    <a:pt x="11719" y="58"/>
                    <a:pt x="11718" y="111"/>
                  </a:cubicBezTo>
                  <a:cubicBezTo>
                    <a:pt x="11717" y="164"/>
                    <a:pt x="11674" y="206"/>
                    <a:pt x="11621" y="205"/>
                  </a:cubicBezTo>
                  <a:lnTo>
                    <a:pt x="11620" y="205"/>
                  </a:lnTo>
                  <a:cubicBezTo>
                    <a:pt x="11567" y="204"/>
                    <a:pt x="11525" y="161"/>
                    <a:pt x="11526" y="108"/>
                  </a:cubicBezTo>
                  <a:cubicBezTo>
                    <a:pt x="11527" y="55"/>
                    <a:pt x="11570" y="12"/>
                    <a:pt x="11623" y="13"/>
                  </a:cubicBezTo>
                  <a:close/>
                  <a:moveTo>
                    <a:pt x="12007" y="20"/>
                  </a:moveTo>
                  <a:lnTo>
                    <a:pt x="12008" y="20"/>
                  </a:lnTo>
                  <a:cubicBezTo>
                    <a:pt x="12061" y="20"/>
                    <a:pt x="12103" y="64"/>
                    <a:pt x="12102" y="117"/>
                  </a:cubicBezTo>
                  <a:cubicBezTo>
                    <a:pt x="12101" y="170"/>
                    <a:pt x="12058" y="212"/>
                    <a:pt x="12005" y="212"/>
                  </a:cubicBezTo>
                  <a:lnTo>
                    <a:pt x="12004" y="212"/>
                  </a:lnTo>
                  <a:cubicBezTo>
                    <a:pt x="11951" y="211"/>
                    <a:pt x="11909" y="167"/>
                    <a:pt x="11910" y="114"/>
                  </a:cubicBezTo>
                  <a:cubicBezTo>
                    <a:pt x="11911" y="61"/>
                    <a:pt x="11954" y="19"/>
                    <a:pt x="12007" y="20"/>
                  </a:cubicBezTo>
                  <a:close/>
                  <a:moveTo>
                    <a:pt x="12392" y="26"/>
                  </a:moveTo>
                  <a:lnTo>
                    <a:pt x="12392" y="26"/>
                  </a:lnTo>
                  <a:cubicBezTo>
                    <a:pt x="12445" y="27"/>
                    <a:pt x="12487" y="70"/>
                    <a:pt x="12486" y="123"/>
                  </a:cubicBezTo>
                  <a:cubicBezTo>
                    <a:pt x="12485" y="176"/>
                    <a:pt x="12442" y="219"/>
                    <a:pt x="12389" y="218"/>
                  </a:cubicBezTo>
                  <a:lnTo>
                    <a:pt x="12389" y="218"/>
                  </a:lnTo>
                  <a:cubicBezTo>
                    <a:pt x="12336" y="217"/>
                    <a:pt x="12293" y="173"/>
                    <a:pt x="12294" y="120"/>
                  </a:cubicBezTo>
                  <a:cubicBezTo>
                    <a:pt x="12295" y="67"/>
                    <a:pt x="12339" y="25"/>
                    <a:pt x="12392" y="26"/>
                  </a:cubicBezTo>
                  <a:close/>
                  <a:moveTo>
                    <a:pt x="12776" y="32"/>
                  </a:moveTo>
                  <a:lnTo>
                    <a:pt x="12776" y="32"/>
                  </a:lnTo>
                  <a:cubicBezTo>
                    <a:pt x="12829" y="33"/>
                    <a:pt x="12871" y="77"/>
                    <a:pt x="12870" y="130"/>
                  </a:cubicBezTo>
                  <a:cubicBezTo>
                    <a:pt x="12870" y="183"/>
                    <a:pt x="12826" y="225"/>
                    <a:pt x="12773" y="224"/>
                  </a:cubicBezTo>
                  <a:lnTo>
                    <a:pt x="12773" y="224"/>
                  </a:lnTo>
                  <a:cubicBezTo>
                    <a:pt x="12720" y="223"/>
                    <a:pt x="12677" y="180"/>
                    <a:pt x="12678" y="127"/>
                  </a:cubicBezTo>
                  <a:cubicBezTo>
                    <a:pt x="12679" y="74"/>
                    <a:pt x="12723" y="31"/>
                    <a:pt x="12776" y="32"/>
                  </a:cubicBezTo>
                  <a:close/>
                  <a:moveTo>
                    <a:pt x="13160" y="39"/>
                  </a:moveTo>
                  <a:lnTo>
                    <a:pt x="13160" y="39"/>
                  </a:lnTo>
                  <a:cubicBezTo>
                    <a:pt x="13213" y="39"/>
                    <a:pt x="13255" y="83"/>
                    <a:pt x="13255" y="136"/>
                  </a:cubicBezTo>
                  <a:cubicBezTo>
                    <a:pt x="13254" y="189"/>
                    <a:pt x="13210" y="231"/>
                    <a:pt x="13157" y="231"/>
                  </a:cubicBezTo>
                  <a:lnTo>
                    <a:pt x="13157" y="231"/>
                  </a:lnTo>
                  <a:cubicBezTo>
                    <a:pt x="13104" y="230"/>
                    <a:pt x="13062" y="186"/>
                    <a:pt x="13062" y="133"/>
                  </a:cubicBezTo>
                  <a:cubicBezTo>
                    <a:pt x="13063" y="80"/>
                    <a:pt x="13107" y="38"/>
                    <a:pt x="13160" y="39"/>
                  </a:cubicBezTo>
                  <a:close/>
                  <a:moveTo>
                    <a:pt x="13544" y="45"/>
                  </a:moveTo>
                  <a:lnTo>
                    <a:pt x="13544" y="45"/>
                  </a:lnTo>
                  <a:cubicBezTo>
                    <a:pt x="13597" y="46"/>
                    <a:pt x="13640" y="89"/>
                    <a:pt x="13639" y="142"/>
                  </a:cubicBezTo>
                  <a:cubicBezTo>
                    <a:pt x="13638" y="195"/>
                    <a:pt x="13594" y="238"/>
                    <a:pt x="13541" y="237"/>
                  </a:cubicBezTo>
                  <a:lnTo>
                    <a:pt x="13541" y="237"/>
                  </a:lnTo>
                  <a:cubicBezTo>
                    <a:pt x="13488" y="236"/>
                    <a:pt x="13446" y="192"/>
                    <a:pt x="13447" y="139"/>
                  </a:cubicBezTo>
                  <a:cubicBezTo>
                    <a:pt x="13447" y="86"/>
                    <a:pt x="13491" y="44"/>
                    <a:pt x="13544" y="45"/>
                  </a:cubicBezTo>
                  <a:close/>
                  <a:moveTo>
                    <a:pt x="13928" y="51"/>
                  </a:moveTo>
                  <a:lnTo>
                    <a:pt x="13928" y="51"/>
                  </a:lnTo>
                  <a:cubicBezTo>
                    <a:pt x="13981" y="52"/>
                    <a:pt x="14024" y="96"/>
                    <a:pt x="14023" y="149"/>
                  </a:cubicBezTo>
                  <a:cubicBezTo>
                    <a:pt x="14022" y="202"/>
                    <a:pt x="13978" y="244"/>
                    <a:pt x="13925" y="243"/>
                  </a:cubicBezTo>
                  <a:lnTo>
                    <a:pt x="13925" y="243"/>
                  </a:lnTo>
                  <a:cubicBezTo>
                    <a:pt x="13872" y="242"/>
                    <a:pt x="13830" y="199"/>
                    <a:pt x="13831" y="146"/>
                  </a:cubicBezTo>
                  <a:cubicBezTo>
                    <a:pt x="13831" y="93"/>
                    <a:pt x="13875" y="50"/>
                    <a:pt x="13928" y="51"/>
                  </a:cubicBezTo>
                  <a:close/>
                  <a:moveTo>
                    <a:pt x="14312" y="58"/>
                  </a:moveTo>
                  <a:lnTo>
                    <a:pt x="14312" y="58"/>
                  </a:lnTo>
                  <a:cubicBezTo>
                    <a:pt x="14365" y="58"/>
                    <a:pt x="14408" y="102"/>
                    <a:pt x="14407" y="155"/>
                  </a:cubicBezTo>
                  <a:cubicBezTo>
                    <a:pt x="14406" y="208"/>
                    <a:pt x="14363" y="250"/>
                    <a:pt x="14310" y="250"/>
                  </a:cubicBezTo>
                  <a:lnTo>
                    <a:pt x="14309" y="250"/>
                  </a:lnTo>
                  <a:cubicBezTo>
                    <a:pt x="14256" y="249"/>
                    <a:pt x="14214" y="205"/>
                    <a:pt x="14215" y="152"/>
                  </a:cubicBezTo>
                  <a:cubicBezTo>
                    <a:pt x="14216" y="99"/>
                    <a:pt x="14259" y="57"/>
                    <a:pt x="14312" y="58"/>
                  </a:cubicBezTo>
                  <a:close/>
                  <a:moveTo>
                    <a:pt x="14696" y="64"/>
                  </a:moveTo>
                  <a:lnTo>
                    <a:pt x="14697" y="64"/>
                  </a:lnTo>
                  <a:cubicBezTo>
                    <a:pt x="14750" y="65"/>
                    <a:pt x="14792" y="108"/>
                    <a:pt x="14791" y="161"/>
                  </a:cubicBezTo>
                  <a:cubicBezTo>
                    <a:pt x="14790" y="214"/>
                    <a:pt x="14747" y="257"/>
                    <a:pt x="14694" y="256"/>
                  </a:cubicBezTo>
                  <a:lnTo>
                    <a:pt x="14693" y="256"/>
                  </a:lnTo>
                  <a:cubicBezTo>
                    <a:pt x="14640" y="255"/>
                    <a:pt x="14598" y="211"/>
                    <a:pt x="14599" y="158"/>
                  </a:cubicBezTo>
                  <a:cubicBezTo>
                    <a:pt x="14600" y="105"/>
                    <a:pt x="14643" y="63"/>
                    <a:pt x="14696" y="64"/>
                  </a:cubicBezTo>
                  <a:close/>
                  <a:moveTo>
                    <a:pt x="15081" y="70"/>
                  </a:moveTo>
                  <a:lnTo>
                    <a:pt x="15081" y="70"/>
                  </a:lnTo>
                  <a:cubicBezTo>
                    <a:pt x="15134" y="71"/>
                    <a:pt x="15176" y="115"/>
                    <a:pt x="15175" y="168"/>
                  </a:cubicBezTo>
                  <a:cubicBezTo>
                    <a:pt x="15174" y="221"/>
                    <a:pt x="15131" y="263"/>
                    <a:pt x="15078" y="262"/>
                  </a:cubicBezTo>
                  <a:lnTo>
                    <a:pt x="15078" y="262"/>
                  </a:lnTo>
                  <a:cubicBezTo>
                    <a:pt x="15025" y="261"/>
                    <a:pt x="14982" y="218"/>
                    <a:pt x="14983" y="165"/>
                  </a:cubicBezTo>
                  <a:cubicBezTo>
                    <a:pt x="14984" y="112"/>
                    <a:pt x="15028" y="69"/>
                    <a:pt x="15081" y="70"/>
                  </a:cubicBezTo>
                  <a:close/>
                  <a:moveTo>
                    <a:pt x="15465" y="77"/>
                  </a:moveTo>
                  <a:lnTo>
                    <a:pt x="15465" y="77"/>
                  </a:lnTo>
                  <a:cubicBezTo>
                    <a:pt x="15518" y="77"/>
                    <a:pt x="15560" y="121"/>
                    <a:pt x="15559" y="174"/>
                  </a:cubicBezTo>
                  <a:cubicBezTo>
                    <a:pt x="15559" y="227"/>
                    <a:pt x="15515" y="269"/>
                    <a:pt x="15462" y="268"/>
                  </a:cubicBezTo>
                  <a:lnTo>
                    <a:pt x="15462" y="268"/>
                  </a:lnTo>
                  <a:cubicBezTo>
                    <a:pt x="15409" y="268"/>
                    <a:pt x="15366" y="224"/>
                    <a:pt x="15367" y="171"/>
                  </a:cubicBezTo>
                  <a:cubicBezTo>
                    <a:pt x="15368" y="118"/>
                    <a:pt x="15412" y="76"/>
                    <a:pt x="15465" y="77"/>
                  </a:cubicBezTo>
                  <a:close/>
                  <a:moveTo>
                    <a:pt x="15849" y="83"/>
                  </a:moveTo>
                  <a:lnTo>
                    <a:pt x="15849" y="83"/>
                  </a:lnTo>
                  <a:cubicBezTo>
                    <a:pt x="15902" y="84"/>
                    <a:pt x="15944" y="127"/>
                    <a:pt x="15944" y="180"/>
                  </a:cubicBezTo>
                  <a:cubicBezTo>
                    <a:pt x="15943" y="233"/>
                    <a:pt x="15899" y="276"/>
                    <a:pt x="15846" y="275"/>
                  </a:cubicBezTo>
                  <a:lnTo>
                    <a:pt x="15846" y="275"/>
                  </a:lnTo>
                  <a:cubicBezTo>
                    <a:pt x="15793" y="274"/>
                    <a:pt x="15751" y="230"/>
                    <a:pt x="15751" y="177"/>
                  </a:cubicBezTo>
                  <a:cubicBezTo>
                    <a:pt x="15752" y="124"/>
                    <a:pt x="15796" y="82"/>
                    <a:pt x="15849" y="83"/>
                  </a:cubicBezTo>
                  <a:close/>
                  <a:moveTo>
                    <a:pt x="16233" y="89"/>
                  </a:moveTo>
                  <a:lnTo>
                    <a:pt x="16233" y="89"/>
                  </a:lnTo>
                  <a:cubicBezTo>
                    <a:pt x="16286" y="90"/>
                    <a:pt x="16328" y="134"/>
                    <a:pt x="16328" y="187"/>
                  </a:cubicBezTo>
                  <a:cubicBezTo>
                    <a:pt x="16327" y="240"/>
                    <a:pt x="16283" y="282"/>
                    <a:pt x="16230" y="281"/>
                  </a:cubicBezTo>
                  <a:lnTo>
                    <a:pt x="16230" y="281"/>
                  </a:lnTo>
                  <a:cubicBezTo>
                    <a:pt x="16177" y="280"/>
                    <a:pt x="16135" y="237"/>
                    <a:pt x="16135" y="184"/>
                  </a:cubicBezTo>
                  <a:cubicBezTo>
                    <a:pt x="16136" y="131"/>
                    <a:pt x="16180" y="88"/>
                    <a:pt x="16233" y="89"/>
                  </a:cubicBezTo>
                  <a:close/>
                  <a:moveTo>
                    <a:pt x="16617" y="95"/>
                  </a:moveTo>
                  <a:lnTo>
                    <a:pt x="16617" y="95"/>
                  </a:lnTo>
                  <a:cubicBezTo>
                    <a:pt x="16670" y="96"/>
                    <a:pt x="16713" y="140"/>
                    <a:pt x="16712" y="193"/>
                  </a:cubicBezTo>
                  <a:cubicBezTo>
                    <a:pt x="16711" y="246"/>
                    <a:pt x="16667" y="288"/>
                    <a:pt x="16614" y="287"/>
                  </a:cubicBezTo>
                  <a:lnTo>
                    <a:pt x="16614" y="287"/>
                  </a:lnTo>
                  <a:cubicBezTo>
                    <a:pt x="16561" y="287"/>
                    <a:pt x="16519" y="243"/>
                    <a:pt x="16520" y="190"/>
                  </a:cubicBezTo>
                  <a:cubicBezTo>
                    <a:pt x="16520" y="137"/>
                    <a:pt x="16564" y="95"/>
                    <a:pt x="16617" y="95"/>
                  </a:cubicBezTo>
                  <a:close/>
                  <a:moveTo>
                    <a:pt x="17001" y="102"/>
                  </a:moveTo>
                  <a:lnTo>
                    <a:pt x="17001" y="102"/>
                  </a:lnTo>
                  <a:cubicBezTo>
                    <a:pt x="17054" y="103"/>
                    <a:pt x="17097" y="146"/>
                    <a:pt x="17096" y="199"/>
                  </a:cubicBezTo>
                  <a:cubicBezTo>
                    <a:pt x="17095" y="252"/>
                    <a:pt x="17052" y="295"/>
                    <a:pt x="16998" y="294"/>
                  </a:cubicBezTo>
                  <a:lnTo>
                    <a:pt x="16998" y="294"/>
                  </a:lnTo>
                  <a:cubicBezTo>
                    <a:pt x="16945" y="293"/>
                    <a:pt x="16903" y="249"/>
                    <a:pt x="16904" y="196"/>
                  </a:cubicBezTo>
                  <a:cubicBezTo>
                    <a:pt x="16905" y="143"/>
                    <a:pt x="16948" y="101"/>
                    <a:pt x="17001" y="102"/>
                  </a:cubicBezTo>
                  <a:close/>
                  <a:moveTo>
                    <a:pt x="17385" y="108"/>
                  </a:moveTo>
                  <a:lnTo>
                    <a:pt x="17386" y="108"/>
                  </a:lnTo>
                  <a:cubicBezTo>
                    <a:pt x="17439" y="109"/>
                    <a:pt x="17481" y="153"/>
                    <a:pt x="17480" y="206"/>
                  </a:cubicBezTo>
                  <a:cubicBezTo>
                    <a:pt x="17479" y="259"/>
                    <a:pt x="17436" y="301"/>
                    <a:pt x="17383" y="300"/>
                  </a:cubicBezTo>
                  <a:lnTo>
                    <a:pt x="17382" y="300"/>
                  </a:lnTo>
                  <a:cubicBezTo>
                    <a:pt x="17329" y="299"/>
                    <a:pt x="17287" y="256"/>
                    <a:pt x="17288" y="203"/>
                  </a:cubicBezTo>
                  <a:cubicBezTo>
                    <a:pt x="17289" y="150"/>
                    <a:pt x="17332" y="107"/>
                    <a:pt x="17385" y="108"/>
                  </a:cubicBezTo>
                  <a:close/>
                  <a:moveTo>
                    <a:pt x="17770" y="114"/>
                  </a:moveTo>
                  <a:lnTo>
                    <a:pt x="17770" y="114"/>
                  </a:lnTo>
                  <a:cubicBezTo>
                    <a:pt x="17823" y="115"/>
                    <a:pt x="17865" y="159"/>
                    <a:pt x="17864" y="212"/>
                  </a:cubicBezTo>
                  <a:cubicBezTo>
                    <a:pt x="17863" y="265"/>
                    <a:pt x="17820" y="307"/>
                    <a:pt x="17767" y="306"/>
                  </a:cubicBezTo>
                  <a:lnTo>
                    <a:pt x="17767" y="306"/>
                  </a:lnTo>
                  <a:cubicBezTo>
                    <a:pt x="17714" y="306"/>
                    <a:pt x="17671" y="262"/>
                    <a:pt x="17672" y="209"/>
                  </a:cubicBezTo>
                  <a:cubicBezTo>
                    <a:pt x="17673" y="156"/>
                    <a:pt x="17717" y="114"/>
                    <a:pt x="17770" y="114"/>
                  </a:cubicBezTo>
                  <a:close/>
                  <a:moveTo>
                    <a:pt x="18154" y="121"/>
                  </a:moveTo>
                  <a:lnTo>
                    <a:pt x="18154" y="121"/>
                  </a:lnTo>
                  <a:cubicBezTo>
                    <a:pt x="18207" y="122"/>
                    <a:pt x="18249" y="165"/>
                    <a:pt x="18248" y="218"/>
                  </a:cubicBezTo>
                  <a:cubicBezTo>
                    <a:pt x="18248" y="271"/>
                    <a:pt x="18204" y="314"/>
                    <a:pt x="18151" y="313"/>
                  </a:cubicBezTo>
                  <a:lnTo>
                    <a:pt x="18151" y="313"/>
                  </a:lnTo>
                  <a:cubicBezTo>
                    <a:pt x="18098" y="312"/>
                    <a:pt x="18055" y="268"/>
                    <a:pt x="18056" y="215"/>
                  </a:cubicBezTo>
                  <a:cubicBezTo>
                    <a:pt x="18057" y="162"/>
                    <a:pt x="18101" y="120"/>
                    <a:pt x="18154" y="121"/>
                  </a:cubicBezTo>
                  <a:close/>
                  <a:moveTo>
                    <a:pt x="18538" y="127"/>
                  </a:moveTo>
                  <a:lnTo>
                    <a:pt x="18538" y="127"/>
                  </a:lnTo>
                  <a:cubicBezTo>
                    <a:pt x="18591" y="128"/>
                    <a:pt x="18633" y="172"/>
                    <a:pt x="18633" y="225"/>
                  </a:cubicBezTo>
                  <a:cubicBezTo>
                    <a:pt x="18632" y="278"/>
                    <a:pt x="18588" y="320"/>
                    <a:pt x="18535" y="319"/>
                  </a:cubicBezTo>
                  <a:lnTo>
                    <a:pt x="18535" y="319"/>
                  </a:lnTo>
                  <a:cubicBezTo>
                    <a:pt x="18482" y="318"/>
                    <a:pt x="18440" y="275"/>
                    <a:pt x="18440" y="222"/>
                  </a:cubicBezTo>
                  <a:cubicBezTo>
                    <a:pt x="18441" y="169"/>
                    <a:pt x="18485" y="126"/>
                    <a:pt x="18538" y="127"/>
                  </a:cubicBezTo>
                  <a:close/>
                  <a:moveTo>
                    <a:pt x="18922" y="133"/>
                  </a:moveTo>
                  <a:lnTo>
                    <a:pt x="18922" y="133"/>
                  </a:lnTo>
                  <a:cubicBezTo>
                    <a:pt x="18975" y="134"/>
                    <a:pt x="19017" y="178"/>
                    <a:pt x="19017" y="231"/>
                  </a:cubicBezTo>
                  <a:cubicBezTo>
                    <a:pt x="19016" y="284"/>
                    <a:pt x="18972" y="326"/>
                    <a:pt x="18919" y="325"/>
                  </a:cubicBezTo>
                  <a:lnTo>
                    <a:pt x="18919" y="325"/>
                  </a:lnTo>
                  <a:cubicBezTo>
                    <a:pt x="18866" y="325"/>
                    <a:pt x="18824" y="281"/>
                    <a:pt x="18824" y="228"/>
                  </a:cubicBezTo>
                  <a:cubicBezTo>
                    <a:pt x="18825" y="175"/>
                    <a:pt x="18869" y="133"/>
                    <a:pt x="18922" y="133"/>
                  </a:cubicBezTo>
                  <a:close/>
                  <a:moveTo>
                    <a:pt x="19306" y="140"/>
                  </a:moveTo>
                  <a:lnTo>
                    <a:pt x="19306" y="140"/>
                  </a:lnTo>
                  <a:cubicBezTo>
                    <a:pt x="19359" y="141"/>
                    <a:pt x="19402" y="184"/>
                    <a:pt x="19401" y="237"/>
                  </a:cubicBezTo>
                  <a:cubicBezTo>
                    <a:pt x="19400" y="290"/>
                    <a:pt x="19356" y="333"/>
                    <a:pt x="19303" y="332"/>
                  </a:cubicBezTo>
                  <a:lnTo>
                    <a:pt x="19303" y="332"/>
                  </a:lnTo>
                  <a:cubicBezTo>
                    <a:pt x="19250" y="331"/>
                    <a:pt x="19208" y="287"/>
                    <a:pt x="19209" y="234"/>
                  </a:cubicBezTo>
                  <a:cubicBezTo>
                    <a:pt x="19209" y="181"/>
                    <a:pt x="19253" y="139"/>
                    <a:pt x="19306" y="140"/>
                  </a:cubicBezTo>
                  <a:close/>
                  <a:moveTo>
                    <a:pt x="19690" y="146"/>
                  </a:moveTo>
                  <a:lnTo>
                    <a:pt x="19690" y="146"/>
                  </a:lnTo>
                  <a:cubicBezTo>
                    <a:pt x="19743" y="147"/>
                    <a:pt x="19786" y="191"/>
                    <a:pt x="19785" y="244"/>
                  </a:cubicBezTo>
                  <a:cubicBezTo>
                    <a:pt x="19784" y="297"/>
                    <a:pt x="19740" y="339"/>
                    <a:pt x="19687" y="338"/>
                  </a:cubicBezTo>
                  <a:lnTo>
                    <a:pt x="19687" y="338"/>
                  </a:lnTo>
                  <a:cubicBezTo>
                    <a:pt x="19634" y="337"/>
                    <a:pt x="19592" y="294"/>
                    <a:pt x="19593" y="241"/>
                  </a:cubicBezTo>
                  <a:cubicBezTo>
                    <a:pt x="19594" y="188"/>
                    <a:pt x="19637" y="145"/>
                    <a:pt x="19690" y="146"/>
                  </a:cubicBezTo>
                  <a:close/>
                  <a:moveTo>
                    <a:pt x="20074" y="152"/>
                  </a:moveTo>
                  <a:lnTo>
                    <a:pt x="20075" y="152"/>
                  </a:lnTo>
                  <a:cubicBezTo>
                    <a:pt x="20128" y="153"/>
                    <a:pt x="20170" y="197"/>
                    <a:pt x="20169" y="250"/>
                  </a:cubicBezTo>
                  <a:cubicBezTo>
                    <a:pt x="20168" y="303"/>
                    <a:pt x="20125" y="345"/>
                    <a:pt x="20072" y="344"/>
                  </a:cubicBezTo>
                  <a:lnTo>
                    <a:pt x="20071" y="344"/>
                  </a:lnTo>
                  <a:cubicBezTo>
                    <a:pt x="20018" y="344"/>
                    <a:pt x="19976" y="300"/>
                    <a:pt x="19977" y="247"/>
                  </a:cubicBezTo>
                  <a:cubicBezTo>
                    <a:pt x="19978" y="194"/>
                    <a:pt x="20021" y="152"/>
                    <a:pt x="20074" y="152"/>
                  </a:cubicBezTo>
                  <a:close/>
                  <a:moveTo>
                    <a:pt x="20459" y="159"/>
                  </a:moveTo>
                  <a:lnTo>
                    <a:pt x="20459" y="159"/>
                  </a:lnTo>
                  <a:cubicBezTo>
                    <a:pt x="20512" y="160"/>
                    <a:pt x="20554" y="203"/>
                    <a:pt x="20553" y="256"/>
                  </a:cubicBezTo>
                  <a:cubicBezTo>
                    <a:pt x="20552" y="309"/>
                    <a:pt x="20509" y="352"/>
                    <a:pt x="20456" y="351"/>
                  </a:cubicBezTo>
                  <a:lnTo>
                    <a:pt x="20456" y="351"/>
                  </a:lnTo>
                  <a:cubicBezTo>
                    <a:pt x="20403" y="350"/>
                    <a:pt x="20360" y="306"/>
                    <a:pt x="20361" y="253"/>
                  </a:cubicBezTo>
                  <a:cubicBezTo>
                    <a:pt x="20362" y="200"/>
                    <a:pt x="20405" y="158"/>
                    <a:pt x="20459" y="159"/>
                  </a:cubicBezTo>
                  <a:close/>
                  <a:moveTo>
                    <a:pt x="20843" y="165"/>
                  </a:moveTo>
                  <a:lnTo>
                    <a:pt x="20843" y="165"/>
                  </a:lnTo>
                  <a:cubicBezTo>
                    <a:pt x="20896" y="166"/>
                    <a:pt x="20938" y="210"/>
                    <a:pt x="20937" y="263"/>
                  </a:cubicBezTo>
                  <a:cubicBezTo>
                    <a:pt x="20937" y="316"/>
                    <a:pt x="20893" y="358"/>
                    <a:pt x="20840" y="357"/>
                  </a:cubicBezTo>
                  <a:lnTo>
                    <a:pt x="20840" y="357"/>
                  </a:lnTo>
                  <a:cubicBezTo>
                    <a:pt x="20787" y="356"/>
                    <a:pt x="20744" y="313"/>
                    <a:pt x="20745" y="260"/>
                  </a:cubicBezTo>
                  <a:cubicBezTo>
                    <a:pt x="20746" y="207"/>
                    <a:pt x="20790" y="164"/>
                    <a:pt x="20843" y="165"/>
                  </a:cubicBezTo>
                  <a:close/>
                  <a:moveTo>
                    <a:pt x="21227" y="171"/>
                  </a:moveTo>
                  <a:lnTo>
                    <a:pt x="21227" y="171"/>
                  </a:lnTo>
                  <a:cubicBezTo>
                    <a:pt x="21280" y="172"/>
                    <a:pt x="21322" y="216"/>
                    <a:pt x="21322" y="269"/>
                  </a:cubicBezTo>
                  <a:cubicBezTo>
                    <a:pt x="21321" y="322"/>
                    <a:pt x="21277" y="364"/>
                    <a:pt x="21224" y="363"/>
                  </a:cubicBezTo>
                  <a:lnTo>
                    <a:pt x="21224" y="363"/>
                  </a:lnTo>
                  <a:cubicBezTo>
                    <a:pt x="21171" y="363"/>
                    <a:pt x="21129" y="319"/>
                    <a:pt x="21129" y="266"/>
                  </a:cubicBezTo>
                  <a:cubicBezTo>
                    <a:pt x="21130" y="213"/>
                    <a:pt x="21174" y="171"/>
                    <a:pt x="21227" y="171"/>
                  </a:cubicBezTo>
                  <a:close/>
                </a:path>
              </a:pathLst>
            </a:custGeom>
            <a:solidFill>
              <a:srgbClr val="66FFCC"/>
            </a:solidFill>
            <a:ln w="1588"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3" name="Freeform 17"/>
            <p:cNvSpPr>
              <a:spLocks/>
            </p:cNvSpPr>
            <p:nvPr/>
          </p:nvSpPr>
          <p:spPr bwMode="auto">
            <a:xfrm>
              <a:off x="750" y="2785"/>
              <a:ext cx="46" cy="35"/>
            </a:xfrm>
            <a:custGeom>
              <a:avLst/>
              <a:gdLst>
                <a:gd name="T0" fmla="*/ 23 w 46"/>
                <a:gd name="T1" fmla="*/ 0 h 35"/>
                <a:gd name="T2" fmla="*/ 46 w 46"/>
                <a:gd name="T3" fmla="*/ 35 h 35"/>
                <a:gd name="T4" fmla="*/ 0 w 46"/>
                <a:gd name="T5" fmla="*/ 35 h 35"/>
                <a:gd name="T6" fmla="*/ 23 w 46"/>
                <a:gd name="T7" fmla="*/ 0 h 35"/>
              </a:gdLst>
              <a:ahLst/>
              <a:cxnLst>
                <a:cxn ang="0">
                  <a:pos x="T0" y="T1"/>
                </a:cxn>
                <a:cxn ang="0">
                  <a:pos x="T2" y="T3"/>
                </a:cxn>
                <a:cxn ang="0">
                  <a:pos x="T4" y="T5"/>
                </a:cxn>
                <a:cxn ang="0">
                  <a:pos x="T6" y="T7"/>
                </a:cxn>
              </a:cxnLst>
              <a:rect l="0" t="0" r="r" b="b"/>
              <a:pathLst>
                <a:path w="46" h="35">
                  <a:moveTo>
                    <a:pt x="23" y="0"/>
                  </a:moveTo>
                  <a:lnTo>
                    <a:pt x="46" y="35"/>
                  </a:lnTo>
                  <a:lnTo>
                    <a:pt x="0" y="35"/>
                  </a:lnTo>
                  <a:lnTo>
                    <a:pt x="23"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18"/>
            <p:cNvSpPr>
              <a:spLocks/>
            </p:cNvSpPr>
            <p:nvPr/>
          </p:nvSpPr>
          <p:spPr bwMode="auto">
            <a:xfrm>
              <a:off x="1369" y="2781"/>
              <a:ext cx="46" cy="35"/>
            </a:xfrm>
            <a:custGeom>
              <a:avLst/>
              <a:gdLst>
                <a:gd name="T0" fmla="*/ 23 w 46"/>
                <a:gd name="T1" fmla="*/ 0 h 35"/>
                <a:gd name="T2" fmla="*/ 46 w 46"/>
                <a:gd name="T3" fmla="*/ 35 h 35"/>
                <a:gd name="T4" fmla="*/ 0 w 46"/>
                <a:gd name="T5" fmla="*/ 35 h 35"/>
                <a:gd name="T6" fmla="*/ 23 w 46"/>
                <a:gd name="T7" fmla="*/ 0 h 35"/>
              </a:gdLst>
              <a:ahLst/>
              <a:cxnLst>
                <a:cxn ang="0">
                  <a:pos x="T0" y="T1"/>
                </a:cxn>
                <a:cxn ang="0">
                  <a:pos x="T2" y="T3"/>
                </a:cxn>
                <a:cxn ang="0">
                  <a:pos x="T4" y="T5"/>
                </a:cxn>
                <a:cxn ang="0">
                  <a:pos x="T6" y="T7"/>
                </a:cxn>
              </a:cxnLst>
              <a:rect l="0" t="0" r="r" b="b"/>
              <a:pathLst>
                <a:path w="46" h="35">
                  <a:moveTo>
                    <a:pt x="23" y="0"/>
                  </a:moveTo>
                  <a:lnTo>
                    <a:pt x="46" y="35"/>
                  </a:lnTo>
                  <a:lnTo>
                    <a:pt x="0" y="35"/>
                  </a:lnTo>
                  <a:lnTo>
                    <a:pt x="23"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19"/>
            <p:cNvSpPr>
              <a:spLocks/>
            </p:cNvSpPr>
            <p:nvPr/>
          </p:nvSpPr>
          <p:spPr bwMode="auto">
            <a:xfrm>
              <a:off x="1987" y="2788"/>
              <a:ext cx="47" cy="35"/>
            </a:xfrm>
            <a:custGeom>
              <a:avLst/>
              <a:gdLst>
                <a:gd name="T0" fmla="*/ 24 w 47"/>
                <a:gd name="T1" fmla="*/ 0 h 35"/>
                <a:gd name="T2" fmla="*/ 47 w 47"/>
                <a:gd name="T3" fmla="*/ 35 h 35"/>
                <a:gd name="T4" fmla="*/ 0 w 47"/>
                <a:gd name="T5" fmla="*/ 35 h 35"/>
                <a:gd name="T6" fmla="*/ 24 w 47"/>
                <a:gd name="T7" fmla="*/ 0 h 35"/>
              </a:gdLst>
              <a:ahLst/>
              <a:cxnLst>
                <a:cxn ang="0">
                  <a:pos x="T0" y="T1"/>
                </a:cxn>
                <a:cxn ang="0">
                  <a:pos x="T2" y="T3"/>
                </a:cxn>
                <a:cxn ang="0">
                  <a:pos x="T4" y="T5"/>
                </a:cxn>
                <a:cxn ang="0">
                  <a:pos x="T6" y="T7"/>
                </a:cxn>
              </a:cxnLst>
              <a:rect l="0" t="0" r="r" b="b"/>
              <a:pathLst>
                <a:path w="47" h="35">
                  <a:moveTo>
                    <a:pt x="24" y="0"/>
                  </a:moveTo>
                  <a:lnTo>
                    <a:pt x="47" y="35"/>
                  </a:lnTo>
                  <a:lnTo>
                    <a:pt x="0" y="35"/>
                  </a:lnTo>
                  <a:lnTo>
                    <a:pt x="24"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20"/>
            <p:cNvSpPr>
              <a:spLocks noEditPoints="1"/>
            </p:cNvSpPr>
            <p:nvPr/>
          </p:nvSpPr>
          <p:spPr bwMode="auto">
            <a:xfrm>
              <a:off x="767" y="2873"/>
              <a:ext cx="1212" cy="24"/>
            </a:xfrm>
            <a:custGeom>
              <a:avLst/>
              <a:gdLst>
                <a:gd name="T0" fmla="*/ 670 w 20920"/>
                <a:gd name="T1" fmla="*/ 333 h 545"/>
                <a:gd name="T2" fmla="*/ 676 w 20920"/>
                <a:gd name="T3" fmla="*/ 524 h 545"/>
                <a:gd name="T4" fmla="*/ 2 w 20920"/>
                <a:gd name="T5" fmla="*/ 451 h 545"/>
                <a:gd name="T6" fmla="*/ 1438 w 20920"/>
                <a:gd name="T7" fmla="*/ 307 h 545"/>
                <a:gd name="T8" fmla="*/ 2112 w 20920"/>
                <a:gd name="T9" fmla="*/ 381 h 545"/>
                <a:gd name="T10" fmla="*/ 1444 w 20920"/>
                <a:gd name="T11" fmla="*/ 499 h 545"/>
                <a:gd name="T12" fmla="*/ 1438 w 20920"/>
                <a:gd name="T13" fmla="*/ 307 h 545"/>
                <a:gd name="T14" fmla="*/ 3357 w 20920"/>
                <a:gd name="T15" fmla="*/ 244 h 545"/>
                <a:gd name="T16" fmla="*/ 3363 w 20920"/>
                <a:gd name="T17" fmla="*/ 436 h 545"/>
                <a:gd name="T18" fmla="*/ 2688 w 20920"/>
                <a:gd name="T19" fmla="*/ 362 h 545"/>
                <a:gd name="T20" fmla="*/ 4124 w 20920"/>
                <a:gd name="T21" fmla="*/ 219 h 545"/>
                <a:gd name="T22" fmla="*/ 4799 w 20920"/>
                <a:gd name="T23" fmla="*/ 293 h 545"/>
                <a:gd name="T24" fmla="*/ 4130 w 20920"/>
                <a:gd name="T25" fmla="*/ 411 h 545"/>
                <a:gd name="T26" fmla="*/ 4124 w 20920"/>
                <a:gd name="T27" fmla="*/ 219 h 545"/>
                <a:gd name="T28" fmla="*/ 6043 w 20920"/>
                <a:gd name="T29" fmla="*/ 156 h 545"/>
                <a:gd name="T30" fmla="*/ 6049 w 20920"/>
                <a:gd name="T31" fmla="*/ 347 h 545"/>
                <a:gd name="T32" fmla="*/ 5375 w 20920"/>
                <a:gd name="T33" fmla="*/ 274 h 545"/>
                <a:gd name="T34" fmla="*/ 6811 w 20920"/>
                <a:gd name="T35" fmla="*/ 130 h 545"/>
                <a:gd name="T36" fmla="*/ 7485 w 20920"/>
                <a:gd name="T37" fmla="*/ 204 h 545"/>
                <a:gd name="T38" fmla="*/ 6817 w 20920"/>
                <a:gd name="T39" fmla="*/ 322 h 545"/>
                <a:gd name="T40" fmla="*/ 6811 w 20920"/>
                <a:gd name="T41" fmla="*/ 130 h 545"/>
                <a:gd name="T42" fmla="*/ 8730 w 20920"/>
                <a:gd name="T43" fmla="*/ 67 h 545"/>
                <a:gd name="T44" fmla="*/ 8736 w 20920"/>
                <a:gd name="T45" fmla="*/ 259 h 545"/>
                <a:gd name="T46" fmla="*/ 8061 w 20920"/>
                <a:gd name="T47" fmla="*/ 185 h 545"/>
                <a:gd name="T48" fmla="*/ 9497 w 20920"/>
                <a:gd name="T49" fmla="*/ 42 h 545"/>
                <a:gd name="T50" fmla="*/ 10172 w 20920"/>
                <a:gd name="T51" fmla="*/ 116 h 545"/>
                <a:gd name="T52" fmla="*/ 9504 w 20920"/>
                <a:gd name="T53" fmla="*/ 234 h 545"/>
                <a:gd name="T54" fmla="*/ 9497 w 20920"/>
                <a:gd name="T55" fmla="*/ 42 h 545"/>
                <a:gd name="T56" fmla="*/ 11422 w 20920"/>
                <a:gd name="T57" fmla="*/ 20 h 545"/>
                <a:gd name="T58" fmla="*/ 11416 w 20920"/>
                <a:gd name="T59" fmla="*/ 212 h 545"/>
                <a:gd name="T60" fmla="*/ 10748 w 20920"/>
                <a:gd name="T61" fmla="*/ 94 h 545"/>
                <a:gd name="T62" fmla="*/ 12190 w 20920"/>
                <a:gd name="T63" fmla="*/ 46 h 545"/>
                <a:gd name="T64" fmla="*/ 12859 w 20920"/>
                <a:gd name="T65" fmla="*/ 164 h 545"/>
                <a:gd name="T66" fmla="*/ 12184 w 20920"/>
                <a:gd name="T67" fmla="*/ 238 h 545"/>
                <a:gd name="T68" fmla="*/ 12190 w 20920"/>
                <a:gd name="T69" fmla="*/ 46 h 545"/>
                <a:gd name="T70" fmla="*/ 14109 w 20920"/>
                <a:gd name="T71" fmla="*/ 109 h 545"/>
                <a:gd name="T72" fmla="*/ 14103 w 20920"/>
                <a:gd name="T73" fmla="*/ 301 h 545"/>
                <a:gd name="T74" fmla="*/ 13434 w 20920"/>
                <a:gd name="T75" fmla="*/ 183 h 545"/>
                <a:gd name="T76" fmla="*/ 14877 w 20920"/>
                <a:gd name="T77" fmla="*/ 134 h 545"/>
                <a:gd name="T78" fmla="*/ 15545 w 20920"/>
                <a:gd name="T79" fmla="*/ 252 h 545"/>
                <a:gd name="T80" fmla="*/ 14870 w 20920"/>
                <a:gd name="T81" fmla="*/ 326 h 545"/>
                <a:gd name="T82" fmla="*/ 14877 w 20920"/>
                <a:gd name="T83" fmla="*/ 134 h 545"/>
                <a:gd name="T84" fmla="*/ 16796 w 20920"/>
                <a:gd name="T85" fmla="*/ 197 h 545"/>
                <a:gd name="T86" fmla="*/ 16789 w 20920"/>
                <a:gd name="T87" fmla="*/ 389 h 545"/>
                <a:gd name="T88" fmla="*/ 16121 w 20920"/>
                <a:gd name="T89" fmla="*/ 271 h 545"/>
                <a:gd name="T90" fmla="*/ 17563 w 20920"/>
                <a:gd name="T91" fmla="*/ 223 h 545"/>
                <a:gd name="T92" fmla="*/ 18232 w 20920"/>
                <a:gd name="T93" fmla="*/ 341 h 545"/>
                <a:gd name="T94" fmla="*/ 17557 w 20920"/>
                <a:gd name="T95" fmla="*/ 415 h 545"/>
                <a:gd name="T96" fmla="*/ 17563 w 20920"/>
                <a:gd name="T97" fmla="*/ 223 h 545"/>
                <a:gd name="T98" fmla="*/ 19482 w 20920"/>
                <a:gd name="T99" fmla="*/ 286 h 545"/>
                <a:gd name="T100" fmla="*/ 19476 w 20920"/>
                <a:gd name="T101" fmla="*/ 478 h 545"/>
                <a:gd name="T102" fmla="*/ 18807 w 20920"/>
                <a:gd name="T103" fmla="*/ 360 h 545"/>
                <a:gd name="T104" fmla="*/ 20250 w 20920"/>
                <a:gd name="T105" fmla="*/ 311 h 545"/>
                <a:gd name="T106" fmla="*/ 20918 w 20920"/>
                <a:gd name="T107" fmla="*/ 429 h 545"/>
                <a:gd name="T108" fmla="*/ 20243 w 20920"/>
                <a:gd name="T109" fmla="*/ 503 h 545"/>
                <a:gd name="T110" fmla="*/ 20250 w 20920"/>
                <a:gd name="T111" fmla="*/ 31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920" h="545">
                  <a:moveTo>
                    <a:pt x="94" y="352"/>
                  </a:moveTo>
                  <a:lnTo>
                    <a:pt x="670" y="333"/>
                  </a:lnTo>
                  <a:cubicBezTo>
                    <a:pt x="723" y="331"/>
                    <a:pt x="767" y="372"/>
                    <a:pt x="769" y="425"/>
                  </a:cubicBezTo>
                  <a:cubicBezTo>
                    <a:pt x="771" y="478"/>
                    <a:pt x="729" y="523"/>
                    <a:pt x="676" y="524"/>
                  </a:cubicBezTo>
                  <a:lnTo>
                    <a:pt x="101" y="543"/>
                  </a:lnTo>
                  <a:cubicBezTo>
                    <a:pt x="48" y="545"/>
                    <a:pt x="3" y="504"/>
                    <a:pt x="2" y="451"/>
                  </a:cubicBezTo>
                  <a:cubicBezTo>
                    <a:pt x="0" y="398"/>
                    <a:pt x="41" y="353"/>
                    <a:pt x="94" y="352"/>
                  </a:cubicBezTo>
                  <a:close/>
                  <a:moveTo>
                    <a:pt x="1438" y="307"/>
                  </a:moveTo>
                  <a:lnTo>
                    <a:pt x="2013" y="288"/>
                  </a:lnTo>
                  <a:cubicBezTo>
                    <a:pt x="2066" y="287"/>
                    <a:pt x="2111" y="328"/>
                    <a:pt x="2112" y="381"/>
                  </a:cubicBezTo>
                  <a:cubicBezTo>
                    <a:pt x="2114" y="434"/>
                    <a:pt x="2073" y="478"/>
                    <a:pt x="2020" y="480"/>
                  </a:cubicBezTo>
                  <a:lnTo>
                    <a:pt x="1444" y="499"/>
                  </a:lnTo>
                  <a:cubicBezTo>
                    <a:pt x="1391" y="501"/>
                    <a:pt x="1347" y="459"/>
                    <a:pt x="1345" y="406"/>
                  </a:cubicBezTo>
                  <a:cubicBezTo>
                    <a:pt x="1343" y="353"/>
                    <a:pt x="1385" y="309"/>
                    <a:pt x="1438" y="307"/>
                  </a:cubicBezTo>
                  <a:close/>
                  <a:moveTo>
                    <a:pt x="2781" y="263"/>
                  </a:moveTo>
                  <a:lnTo>
                    <a:pt x="3357" y="244"/>
                  </a:lnTo>
                  <a:cubicBezTo>
                    <a:pt x="3410" y="242"/>
                    <a:pt x="3454" y="284"/>
                    <a:pt x="3456" y="337"/>
                  </a:cubicBezTo>
                  <a:cubicBezTo>
                    <a:pt x="3457" y="390"/>
                    <a:pt x="3416" y="434"/>
                    <a:pt x="3363" y="436"/>
                  </a:cubicBezTo>
                  <a:lnTo>
                    <a:pt x="2787" y="455"/>
                  </a:lnTo>
                  <a:cubicBezTo>
                    <a:pt x="2734" y="457"/>
                    <a:pt x="2690" y="415"/>
                    <a:pt x="2688" y="362"/>
                  </a:cubicBezTo>
                  <a:cubicBezTo>
                    <a:pt x="2686" y="309"/>
                    <a:pt x="2728" y="265"/>
                    <a:pt x="2781" y="263"/>
                  </a:cubicBezTo>
                  <a:close/>
                  <a:moveTo>
                    <a:pt x="4124" y="219"/>
                  </a:moveTo>
                  <a:lnTo>
                    <a:pt x="4700" y="200"/>
                  </a:lnTo>
                  <a:cubicBezTo>
                    <a:pt x="4753" y="198"/>
                    <a:pt x="4797" y="240"/>
                    <a:pt x="4799" y="293"/>
                  </a:cubicBezTo>
                  <a:cubicBezTo>
                    <a:pt x="4801" y="346"/>
                    <a:pt x="4759" y="390"/>
                    <a:pt x="4706" y="392"/>
                  </a:cubicBezTo>
                  <a:lnTo>
                    <a:pt x="4130" y="411"/>
                  </a:lnTo>
                  <a:cubicBezTo>
                    <a:pt x="4077" y="412"/>
                    <a:pt x="4033" y="371"/>
                    <a:pt x="4031" y="318"/>
                  </a:cubicBezTo>
                  <a:cubicBezTo>
                    <a:pt x="4030" y="265"/>
                    <a:pt x="4071" y="221"/>
                    <a:pt x="4124" y="219"/>
                  </a:cubicBezTo>
                  <a:close/>
                  <a:moveTo>
                    <a:pt x="5467" y="175"/>
                  </a:moveTo>
                  <a:lnTo>
                    <a:pt x="6043" y="156"/>
                  </a:lnTo>
                  <a:cubicBezTo>
                    <a:pt x="6096" y="154"/>
                    <a:pt x="6140" y="195"/>
                    <a:pt x="6142" y="248"/>
                  </a:cubicBezTo>
                  <a:cubicBezTo>
                    <a:pt x="6144" y="301"/>
                    <a:pt x="6102" y="346"/>
                    <a:pt x="6049" y="347"/>
                  </a:cubicBezTo>
                  <a:lnTo>
                    <a:pt x="5474" y="366"/>
                  </a:lnTo>
                  <a:cubicBezTo>
                    <a:pt x="5421" y="368"/>
                    <a:pt x="5376" y="327"/>
                    <a:pt x="5375" y="274"/>
                  </a:cubicBezTo>
                  <a:cubicBezTo>
                    <a:pt x="5373" y="221"/>
                    <a:pt x="5414" y="176"/>
                    <a:pt x="5467" y="175"/>
                  </a:cubicBezTo>
                  <a:close/>
                  <a:moveTo>
                    <a:pt x="6811" y="130"/>
                  </a:moveTo>
                  <a:lnTo>
                    <a:pt x="7386" y="111"/>
                  </a:lnTo>
                  <a:cubicBezTo>
                    <a:pt x="7439" y="110"/>
                    <a:pt x="7484" y="151"/>
                    <a:pt x="7485" y="204"/>
                  </a:cubicBezTo>
                  <a:cubicBezTo>
                    <a:pt x="7487" y="257"/>
                    <a:pt x="7446" y="302"/>
                    <a:pt x="7393" y="303"/>
                  </a:cubicBezTo>
                  <a:lnTo>
                    <a:pt x="6817" y="322"/>
                  </a:lnTo>
                  <a:cubicBezTo>
                    <a:pt x="6764" y="324"/>
                    <a:pt x="6720" y="282"/>
                    <a:pt x="6718" y="229"/>
                  </a:cubicBezTo>
                  <a:cubicBezTo>
                    <a:pt x="6716" y="176"/>
                    <a:pt x="6758" y="132"/>
                    <a:pt x="6811" y="130"/>
                  </a:cubicBezTo>
                  <a:close/>
                  <a:moveTo>
                    <a:pt x="8154" y="86"/>
                  </a:moveTo>
                  <a:lnTo>
                    <a:pt x="8730" y="67"/>
                  </a:lnTo>
                  <a:cubicBezTo>
                    <a:pt x="8783" y="65"/>
                    <a:pt x="8827" y="107"/>
                    <a:pt x="8829" y="160"/>
                  </a:cubicBezTo>
                  <a:cubicBezTo>
                    <a:pt x="8830" y="213"/>
                    <a:pt x="8789" y="257"/>
                    <a:pt x="8736" y="259"/>
                  </a:cubicBezTo>
                  <a:lnTo>
                    <a:pt x="8160" y="278"/>
                  </a:lnTo>
                  <a:cubicBezTo>
                    <a:pt x="8107" y="280"/>
                    <a:pt x="8063" y="238"/>
                    <a:pt x="8061" y="185"/>
                  </a:cubicBezTo>
                  <a:cubicBezTo>
                    <a:pt x="8059" y="132"/>
                    <a:pt x="8101" y="88"/>
                    <a:pt x="8154" y="86"/>
                  </a:cubicBezTo>
                  <a:close/>
                  <a:moveTo>
                    <a:pt x="9497" y="42"/>
                  </a:moveTo>
                  <a:lnTo>
                    <a:pt x="10073" y="23"/>
                  </a:lnTo>
                  <a:cubicBezTo>
                    <a:pt x="10126" y="21"/>
                    <a:pt x="10170" y="63"/>
                    <a:pt x="10172" y="116"/>
                  </a:cubicBezTo>
                  <a:cubicBezTo>
                    <a:pt x="10174" y="169"/>
                    <a:pt x="10132" y="213"/>
                    <a:pt x="10079" y="215"/>
                  </a:cubicBezTo>
                  <a:lnTo>
                    <a:pt x="9504" y="234"/>
                  </a:lnTo>
                  <a:cubicBezTo>
                    <a:pt x="9451" y="235"/>
                    <a:pt x="9406" y="194"/>
                    <a:pt x="9404" y="141"/>
                  </a:cubicBezTo>
                  <a:cubicBezTo>
                    <a:pt x="9403" y="88"/>
                    <a:pt x="9444" y="44"/>
                    <a:pt x="9497" y="42"/>
                  </a:cubicBezTo>
                  <a:close/>
                  <a:moveTo>
                    <a:pt x="10847" y="1"/>
                  </a:moveTo>
                  <a:lnTo>
                    <a:pt x="11422" y="20"/>
                  </a:lnTo>
                  <a:cubicBezTo>
                    <a:pt x="11475" y="22"/>
                    <a:pt x="11517" y="67"/>
                    <a:pt x="11515" y="120"/>
                  </a:cubicBezTo>
                  <a:cubicBezTo>
                    <a:pt x="11514" y="172"/>
                    <a:pt x="11469" y="214"/>
                    <a:pt x="11416" y="212"/>
                  </a:cubicBezTo>
                  <a:lnTo>
                    <a:pt x="10840" y="193"/>
                  </a:lnTo>
                  <a:cubicBezTo>
                    <a:pt x="10787" y="192"/>
                    <a:pt x="10746" y="147"/>
                    <a:pt x="10748" y="94"/>
                  </a:cubicBezTo>
                  <a:cubicBezTo>
                    <a:pt x="10749" y="41"/>
                    <a:pt x="10794" y="0"/>
                    <a:pt x="10847" y="1"/>
                  </a:cubicBezTo>
                  <a:close/>
                  <a:moveTo>
                    <a:pt x="12190" y="46"/>
                  </a:moveTo>
                  <a:lnTo>
                    <a:pt x="12766" y="65"/>
                  </a:lnTo>
                  <a:cubicBezTo>
                    <a:pt x="12819" y="66"/>
                    <a:pt x="12860" y="111"/>
                    <a:pt x="12859" y="164"/>
                  </a:cubicBezTo>
                  <a:cubicBezTo>
                    <a:pt x="12857" y="217"/>
                    <a:pt x="12812" y="258"/>
                    <a:pt x="12759" y="257"/>
                  </a:cubicBezTo>
                  <a:lnTo>
                    <a:pt x="12184" y="238"/>
                  </a:lnTo>
                  <a:cubicBezTo>
                    <a:pt x="12131" y="236"/>
                    <a:pt x="12089" y="191"/>
                    <a:pt x="12091" y="138"/>
                  </a:cubicBezTo>
                  <a:cubicBezTo>
                    <a:pt x="12093" y="85"/>
                    <a:pt x="12137" y="44"/>
                    <a:pt x="12190" y="46"/>
                  </a:cubicBezTo>
                  <a:close/>
                  <a:moveTo>
                    <a:pt x="13533" y="90"/>
                  </a:moveTo>
                  <a:lnTo>
                    <a:pt x="14109" y="109"/>
                  </a:lnTo>
                  <a:cubicBezTo>
                    <a:pt x="14162" y="111"/>
                    <a:pt x="14204" y="155"/>
                    <a:pt x="14202" y="208"/>
                  </a:cubicBezTo>
                  <a:cubicBezTo>
                    <a:pt x="14200" y="261"/>
                    <a:pt x="14156" y="303"/>
                    <a:pt x="14103" y="301"/>
                  </a:cubicBezTo>
                  <a:lnTo>
                    <a:pt x="13527" y="282"/>
                  </a:lnTo>
                  <a:cubicBezTo>
                    <a:pt x="13474" y="280"/>
                    <a:pt x="13432" y="236"/>
                    <a:pt x="13434" y="183"/>
                  </a:cubicBezTo>
                  <a:cubicBezTo>
                    <a:pt x="13436" y="130"/>
                    <a:pt x="13480" y="88"/>
                    <a:pt x="13533" y="90"/>
                  </a:cubicBezTo>
                  <a:close/>
                  <a:moveTo>
                    <a:pt x="14877" y="134"/>
                  </a:moveTo>
                  <a:lnTo>
                    <a:pt x="15452" y="153"/>
                  </a:lnTo>
                  <a:cubicBezTo>
                    <a:pt x="15505" y="155"/>
                    <a:pt x="15547" y="199"/>
                    <a:pt x="15545" y="252"/>
                  </a:cubicBezTo>
                  <a:cubicBezTo>
                    <a:pt x="15543" y="305"/>
                    <a:pt x="15499" y="347"/>
                    <a:pt x="15446" y="345"/>
                  </a:cubicBezTo>
                  <a:lnTo>
                    <a:pt x="14870" y="326"/>
                  </a:lnTo>
                  <a:cubicBezTo>
                    <a:pt x="14817" y="324"/>
                    <a:pt x="14776" y="280"/>
                    <a:pt x="14778" y="227"/>
                  </a:cubicBezTo>
                  <a:cubicBezTo>
                    <a:pt x="14779" y="174"/>
                    <a:pt x="14824" y="132"/>
                    <a:pt x="14877" y="134"/>
                  </a:cubicBezTo>
                  <a:close/>
                  <a:moveTo>
                    <a:pt x="16220" y="178"/>
                  </a:moveTo>
                  <a:lnTo>
                    <a:pt x="16796" y="197"/>
                  </a:lnTo>
                  <a:cubicBezTo>
                    <a:pt x="16849" y="199"/>
                    <a:pt x="16890" y="243"/>
                    <a:pt x="16888" y="296"/>
                  </a:cubicBezTo>
                  <a:cubicBezTo>
                    <a:pt x="16887" y="349"/>
                    <a:pt x="16842" y="391"/>
                    <a:pt x="16789" y="389"/>
                  </a:cubicBezTo>
                  <a:lnTo>
                    <a:pt x="16214" y="370"/>
                  </a:lnTo>
                  <a:cubicBezTo>
                    <a:pt x="16161" y="369"/>
                    <a:pt x="16119" y="324"/>
                    <a:pt x="16121" y="271"/>
                  </a:cubicBezTo>
                  <a:cubicBezTo>
                    <a:pt x="16123" y="218"/>
                    <a:pt x="16167" y="177"/>
                    <a:pt x="16220" y="178"/>
                  </a:cubicBezTo>
                  <a:close/>
                  <a:moveTo>
                    <a:pt x="17563" y="223"/>
                  </a:moveTo>
                  <a:lnTo>
                    <a:pt x="18139" y="242"/>
                  </a:lnTo>
                  <a:cubicBezTo>
                    <a:pt x="18192" y="243"/>
                    <a:pt x="18233" y="288"/>
                    <a:pt x="18232" y="341"/>
                  </a:cubicBezTo>
                  <a:cubicBezTo>
                    <a:pt x="18230" y="394"/>
                    <a:pt x="18186" y="435"/>
                    <a:pt x="18133" y="433"/>
                  </a:cubicBezTo>
                  <a:lnTo>
                    <a:pt x="17557" y="415"/>
                  </a:lnTo>
                  <a:cubicBezTo>
                    <a:pt x="17504" y="413"/>
                    <a:pt x="17462" y="368"/>
                    <a:pt x="17464" y="315"/>
                  </a:cubicBezTo>
                  <a:cubicBezTo>
                    <a:pt x="17466" y="262"/>
                    <a:pt x="17510" y="221"/>
                    <a:pt x="17563" y="223"/>
                  </a:cubicBezTo>
                  <a:close/>
                  <a:moveTo>
                    <a:pt x="18906" y="267"/>
                  </a:moveTo>
                  <a:lnTo>
                    <a:pt x="19482" y="286"/>
                  </a:lnTo>
                  <a:cubicBezTo>
                    <a:pt x="19535" y="288"/>
                    <a:pt x="19577" y="332"/>
                    <a:pt x="19575" y="385"/>
                  </a:cubicBezTo>
                  <a:cubicBezTo>
                    <a:pt x="19573" y="438"/>
                    <a:pt x="19529" y="479"/>
                    <a:pt x="19476" y="478"/>
                  </a:cubicBezTo>
                  <a:lnTo>
                    <a:pt x="18900" y="459"/>
                  </a:lnTo>
                  <a:cubicBezTo>
                    <a:pt x="18847" y="457"/>
                    <a:pt x="18806" y="413"/>
                    <a:pt x="18807" y="360"/>
                  </a:cubicBezTo>
                  <a:cubicBezTo>
                    <a:pt x="18809" y="307"/>
                    <a:pt x="18853" y="265"/>
                    <a:pt x="18906" y="267"/>
                  </a:cubicBezTo>
                  <a:close/>
                  <a:moveTo>
                    <a:pt x="20250" y="311"/>
                  </a:moveTo>
                  <a:lnTo>
                    <a:pt x="20825" y="330"/>
                  </a:lnTo>
                  <a:cubicBezTo>
                    <a:pt x="20878" y="332"/>
                    <a:pt x="20920" y="376"/>
                    <a:pt x="20918" y="429"/>
                  </a:cubicBezTo>
                  <a:cubicBezTo>
                    <a:pt x="20916" y="482"/>
                    <a:pt x="20872" y="524"/>
                    <a:pt x="20819" y="522"/>
                  </a:cubicBezTo>
                  <a:lnTo>
                    <a:pt x="20243" y="503"/>
                  </a:lnTo>
                  <a:cubicBezTo>
                    <a:pt x="20190" y="501"/>
                    <a:pt x="20149" y="457"/>
                    <a:pt x="20151" y="404"/>
                  </a:cubicBezTo>
                  <a:cubicBezTo>
                    <a:pt x="20152" y="351"/>
                    <a:pt x="20197" y="309"/>
                    <a:pt x="20250" y="311"/>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7" name="Oval 21"/>
            <p:cNvSpPr>
              <a:spLocks noChangeArrowheads="1"/>
            </p:cNvSpPr>
            <p:nvPr/>
          </p:nvSpPr>
          <p:spPr bwMode="auto">
            <a:xfrm>
              <a:off x="750" y="2875"/>
              <a:ext cx="46" cy="35"/>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8" name="Oval 22"/>
            <p:cNvSpPr>
              <a:spLocks noChangeArrowheads="1"/>
            </p:cNvSpPr>
            <p:nvPr/>
          </p:nvSpPr>
          <p:spPr bwMode="auto">
            <a:xfrm>
              <a:off x="1369" y="2859"/>
              <a:ext cx="46" cy="35"/>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79" name="Oval 23"/>
            <p:cNvSpPr>
              <a:spLocks noChangeArrowheads="1"/>
            </p:cNvSpPr>
            <p:nvPr/>
          </p:nvSpPr>
          <p:spPr bwMode="auto">
            <a:xfrm>
              <a:off x="1987" y="2875"/>
              <a:ext cx="47" cy="35"/>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0" name="Freeform 24"/>
            <p:cNvSpPr>
              <a:spLocks/>
            </p:cNvSpPr>
            <p:nvPr/>
          </p:nvSpPr>
          <p:spPr bwMode="auto">
            <a:xfrm>
              <a:off x="767" y="2923"/>
              <a:ext cx="1250" cy="59"/>
            </a:xfrm>
            <a:custGeom>
              <a:avLst/>
              <a:gdLst>
                <a:gd name="T0" fmla="*/ 95 w 21575"/>
                <a:gd name="T1" fmla="*/ 288 h 1333"/>
                <a:gd name="T2" fmla="*/ 10783 w 21575"/>
                <a:gd name="T3" fmla="*/ 0 h 1333"/>
                <a:gd name="T4" fmla="*/ 21484 w 21575"/>
                <a:gd name="T5" fmla="*/ 1136 h 1333"/>
                <a:gd name="T6" fmla="*/ 21569 w 21575"/>
                <a:gd name="T7" fmla="*/ 1242 h 1333"/>
                <a:gd name="T8" fmla="*/ 21463 w 21575"/>
                <a:gd name="T9" fmla="*/ 1327 h 1333"/>
                <a:gd name="T10" fmla="*/ 10788 w 21575"/>
                <a:gd name="T11" fmla="*/ 191 h 1333"/>
                <a:gd name="T12" fmla="*/ 100 w 21575"/>
                <a:gd name="T13" fmla="*/ 479 h 1333"/>
                <a:gd name="T14" fmla="*/ 2 w 21575"/>
                <a:gd name="T15" fmla="*/ 386 h 1333"/>
                <a:gd name="T16" fmla="*/ 95 w 21575"/>
                <a:gd name="T17" fmla="*/ 288 h 1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75" h="1333">
                  <a:moveTo>
                    <a:pt x="95" y="288"/>
                  </a:moveTo>
                  <a:lnTo>
                    <a:pt x="10783" y="0"/>
                  </a:lnTo>
                  <a:lnTo>
                    <a:pt x="21484" y="1136"/>
                  </a:lnTo>
                  <a:cubicBezTo>
                    <a:pt x="21536" y="1142"/>
                    <a:pt x="21575" y="1189"/>
                    <a:pt x="21569" y="1242"/>
                  </a:cubicBezTo>
                  <a:cubicBezTo>
                    <a:pt x="21563" y="1294"/>
                    <a:pt x="21516" y="1333"/>
                    <a:pt x="21463" y="1327"/>
                  </a:cubicBezTo>
                  <a:lnTo>
                    <a:pt x="10788" y="191"/>
                  </a:lnTo>
                  <a:lnTo>
                    <a:pt x="100" y="479"/>
                  </a:lnTo>
                  <a:cubicBezTo>
                    <a:pt x="47" y="481"/>
                    <a:pt x="3" y="439"/>
                    <a:pt x="2" y="386"/>
                  </a:cubicBezTo>
                  <a:cubicBezTo>
                    <a:pt x="0" y="333"/>
                    <a:pt x="42" y="289"/>
                    <a:pt x="95" y="288"/>
                  </a:cubicBezTo>
                  <a:close/>
                </a:path>
              </a:pathLst>
            </a:custGeom>
            <a:solidFill>
              <a:srgbClr val="CC99FF"/>
            </a:solidFill>
            <a:ln w="1588" cap="flat">
              <a:solidFill>
                <a:srgbClr val="CC99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1" name="Rectangle 25"/>
            <p:cNvSpPr>
              <a:spLocks noChangeArrowheads="1"/>
            </p:cNvSpPr>
            <p:nvPr/>
          </p:nvSpPr>
          <p:spPr bwMode="auto">
            <a:xfrm>
              <a:off x="750" y="2922"/>
              <a:ext cx="46" cy="35"/>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Rectangle 26"/>
            <p:cNvSpPr>
              <a:spLocks noChangeArrowheads="1"/>
            </p:cNvSpPr>
            <p:nvPr/>
          </p:nvSpPr>
          <p:spPr bwMode="auto">
            <a:xfrm>
              <a:off x="1369" y="2909"/>
              <a:ext cx="46" cy="35"/>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Rectangle 27"/>
            <p:cNvSpPr>
              <a:spLocks noChangeArrowheads="1"/>
            </p:cNvSpPr>
            <p:nvPr/>
          </p:nvSpPr>
          <p:spPr bwMode="auto">
            <a:xfrm>
              <a:off x="1987" y="2959"/>
              <a:ext cx="47" cy="35"/>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Rectangle 28"/>
            <p:cNvSpPr>
              <a:spLocks noChangeArrowheads="1"/>
            </p:cNvSpPr>
            <p:nvPr/>
          </p:nvSpPr>
          <p:spPr bwMode="auto">
            <a:xfrm>
              <a:off x="328" y="3353"/>
              <a:ext cx="74"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5" name="Rectangle 29"/>
            <p:cNvSpPr>
              <a:spLocks noChangeArrowheads="1"/>
            </p:cNvSpPr>
            <p:nvPr/>
          </p:nvSpPr>
          <p:spPr bwMode="auto">
            <a:xfrm>
              <a:off x="305" y="3229"/>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6" name="Rectangle 30"/>
            <p:cNvSpPr>
              <a:spLocks noChangeArrowheads="1"/>
            </p:cNvSpPr>
            <p:nvPr/>
          </p:nvSpPr>
          <p:spPr bwMode="auto">
            <a:xfrm>
              <a:off x="304" y="3090"/>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7" name="Rectangle 31"/>
            <p:cNvSpPr>
              <a:spLocks noChangeArrowheads="1"/>
            </p:cNvSpPr>
            <p:nvPr/>
          </p:nvSpPr>
          <p:spPr bwMode="auto">
            <a:xfrm>
              <a:off x="310" y="296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8" name="Rectangle 32"/>
            <p:cNvSpPr>
              <a:spLocks noChangeArrowheads="1"/>
            </p:cNvSpPr>
            <p:nvPr/>
          </p:nvSpPr>
          <p:spPr bwMode="auto">
            <a:xfrm>
              <a:off x="312" y="2845"/>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89" name="Rectangle 33"/>
            <p:cNvSpPr>
              <a:spLocks noChangeArrowheads="1"/>
            </p:cNvSpPr>
            <p:nvPr/>
          </p:nvSpPr>
          <p:spPr bwMode="auto">
            <a:xfrm>
              <a:off x="310" y="2714"/>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90" name="Rectangle 34"/>
            <p:cNvSpPr>
              <a:spLocks noChangeArrowheads="1"/>
            </p:cNvSpPr>
            <p:nvPr/>
          </p:nvSpPr>
          <p:spPr bwMode="auto">
            <a:xfrm>
              <a:off x="313" y="2583"/>
              <a:ext cx="10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91" name="Rectangle 35"/>
            <p:cNvSpPr>
              <a:spLocks noChangeArrowheads="1"/>
            </p:cNvSpPr>
            <p:nvPr/>
          </p:nvSpPr>
          <p:spPr bwMode="auto">
            <a:xfrm>
              <a:off x="581" y="3432"/>
              <a:ext cx="118"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92" name="Rectangle 36"/>
            <p:cNvSpPr>
              <a:spLocks noChangeArrowheads="1"/>
            </p:cNvSpPr>
            <p:nvPr/>
          </p:nvSpPr>
          <p:spPr bwMode="auto">
            <a:xfrm>
              <a:off x="735" y="3432"/>
              <a:ext cx="118"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3" name="Rectangle 37"/>
            <p:cNvSpPr>
              <a:spLocks noChangeArrowheads="1"/>
            </p:cNvSpPr>
            <p:nvPr/>
          </p:nvSpPr>
          <p:spPr bwMode="auto">
            <a:xfrm>
              <a:off x="813" y="3432"/>
              <a:ext cx="118"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94" name="Rectangle 38"/>
            <p:cNvSpPr>
              <a:spLocks noChangeArrowheads="1"/>
            </p:cNvSpPr>
            <p:nvPr/>
          </p:nvSpPr>
          <p:spPr bwMode="auto">
            <a:xfrm>
              <a:off x="1200" y="3432"/>
              <a:ext cx="119"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95" name="Rectangle 39"/>
            <p:cNvSpPr>
              <a:spLocks noChangeArrowheads="1"/>
            </p:cNvSpPr>
            <p:nvPr/>
          </p:nvSpPr>
          <p:spPr bwMode="auto">
            <a:xfrm>
              <a:off x="1354" y="3432"/>
              <a:ext cx="119"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6" name="Rectangle 40"/>
            <p:cNvSpPr>
              <a:spLocks noChangeArrowheads="1"/>
            </p:cNvSpPr>
            <p:nvPr/>
          </p:nvSpPr>
          <p:spPr bwMode="auto">
            <a:xfrm>
              <a:off x="1432" y="3432"/>
              <a:ext cx="119"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97" name="Rectangle 41"/>
            <p:cNvSpPr>
              <a:spLocks noChangeArrowheads="1"/>
            </p:cNvSpPr>
            <p:nvPr/>
          </p:nvSpPr>
          <p:spPr bwMode="auto">
            <a:xfrm>
              <a:off x="1819" y="3432"/>
              <a:ext cx="119"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98" name="Rectangle 42"/>
            <p:cNvSpPr>
              <a:spLocks noChangeArrowheads="1"/>
            </p:cNvSpPr>
            <p:nvPr/>
          </p:nvSpPr>
          <p:spPr bwMode="auto">
            <a:xfrm>
              <a:off x="1973" y="3432"/>
              <a:ext cx="119"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99" name="Rectangle 43"/>
            <p:cNvSpPr>
              <a:spLocks noChangeArrowheads="1"/>
            </p:cNvSpPr>
            <p:nvPr/>
          </p:nvSpPr>
          <p:spPr bwMode="auto">
            <a:xfrm>
              <a:off x="2050" y="3432"/>
              <a:ext cx="119"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00" name="Freeform 44"/>
            <p:cNvSpPr>
              <a:spLocks/>
            </p:cNvSpPr>
            <p:nvPr/>
          </p:nvSpPr>
          <p:spPr bwMode="auto">
            <a:xfrm>
              <a:off x="646" y="2501"/>
              <a:ext cx="206" cy="8"/>
            </a:xfrm>
            <a:custGeom>
              <a:avLst/>
              <a:gdLst>
                <a:gd name="T0" fmla="*/ 96 w 3552"/>
                <a:gd name="T1" fmla="*/ 0 h 192"/>
                <a:gd name="T2" fmla="*/ 3456 w 3552"/>
                <a:gd name="T3" fmla="*/ 0 h 192"/>
                <a:gd name="T4" fmla="*/ 3552 w 3552"/>
                <a:gd name="T5" fmla="*/ 96 h 192"/>
                <a:gd name="T6" fmla="*/ 3456 w 3552"/>
                <a:gd name="T7" fmla="*/ 192 h 192"/>
                <a:gd name="T8" fmla="*/ 96 w 3552"/>
                <a:gd name="T9" fmla="*/ 192 h 192"/>
                <a:gd name="T10" fmla="*/ 0 w 3552"/>
                <a:gd name="T11" fmla="*/ 96 h 192"/>
                <a:gd name="T12" fmla="*/ 96 w 3552"/>
                <a:gd name="T13" fmla="*/ 0 h 192"/>
              </a:gdLst>
              <a:ahLst/>
              <a:cxnLst>
                <a:cxn ang="0">
                  <a:pos x="T0" y="T1"/>
                </a:cxn>
                <a:cxn ang="0">
                  <a:pos x="T2" y="T3"/>
                </a:cxn>
                <a:cxn ang="0">
                  <a:pos x="T4" y="T5"/>
                </a:cxn>
                <a:cxn ang="0">
                  <a:pos x="T6" y="T7"/>
                </a:cxn>
                <a:cxn ang="0">
                  <a:pos x="T8" y="T9"/>
                </a:cxn>
                <a:cxn ang="0">
                  <a:pos x="T10" y="T11"/>
                </a:cxn>
                <a:cxn ang="0">
                  <a:pos x="T12" y="T13"/>
                </a:cxn>
              </a:cxnLst>
              <a:rect l="0" t="0" r="r" b="b"/>
              <a:pathLst>
                <a:path w="3552" h="192">
                  <a:moveTo>
                    <a:pt x="96" y="0"/>
                  </a:moveTo>
                  <a:lnTo>
                    <a:pt x="3456" y="0"/>
                  </a:lnTo>
                  <a:cubicBezTo>
                    <a:pt x="3509" y="0"/>
                    <a:pt x="3552" y="43"/>
                    <a:pt x="3552" y="96"/>
                  </a:cubicBezTo>
                  <a:cubicBezTo>
                    <a:pt x="3552" y="149"/>
                    <a:pt x="3509" y="192"/>
                    <a:pt x="3456" y="192"/>
                  </a:cubicBezTo>
                  <a:lnTo>
                    <a:pt x="96" y="192"/>
                  </a:lnTo>
                  <a:cubicBezTo>
                    <a:pt x="43" y="192"/>
                    <a:pt x="0" y="149"/>
                    <a:pt x="0" y="96"/>
                  </a:cubicBezTo>
                  <a:cubicBezTo>
                    <a:pt x="0" y="43"/>
                    <a:pt x="43" y="0"/>
                    <a:pt x="96" y="0"/>
                  </a:cubicBezTo>
                  <a:close/>
                </a:path>
              </a:pathLst>
            </a:custGeom>
            <a:solidFill>
              <a:srgbClr val="CC0000"/>
            </a:solidFill>
            <a:ln w="1588"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1" name="Freeform 45"/>
            <p:cNvSpPr>
              <a:spLocks/>
            </p:cNvSpPr>
            <p:nvPr/>
          </p:nvSpPr>
          <p:spPr bwMode="auto">
            <a:xfrm>
              <a:off x="726" y="2488"/>
              <a:ext cx="46" cy="35"/>
            </a:xfrm>
            <a:custGeom>
              <a:avLst/>
              <a:gdLst>
                <a:gd name="T0" fmla="*/ 23 w 46"/>
                <a:gd name="T1" fmla="*/ 0 h 35"/>
                <a:gd name="T2" fmla="*/ 46 w 46"/>
                <a:gd name="T3" fmla="*/ 18 h 35"/>
                <a:gd name="T4" fmla="*/ 23 w 46"/>
                <a:gd name="T5" fmla="*/ 35 h 35"/>
                <a:gd name="T6" fmla="*/ 0 w 46"/>
                <a:gd name="T7" fmla="*/ 18 h 35"/>
                <a:gd name="T8" fmla="*/ 23 w 46"/>
                <a:gd name="T9" fmla="*/ 0 h 35"/>
              </a:gdLst>
              <a:ahLst/>
              <a:cxnLst>
                <a:cxn ang="0">
                  <a:pos x="T0" y="T1"/>
                </a:cxn>
                <a:cxn ang="0">
                  <a:pos x="T2" y="T3"/>
                </a:cxn>
                <a:cxn ang="0">
                  <a:pos x="T4" y="T5"/>
                </a:cxn>
                <a:cxn ang="0">
                  <a:pos x="T6" y="T7"/>
                </a:cxn>
                <a:cxn ang="0">
                  <a:pos x="T8" y="T9"/>
                </a:cxn>
              </a:cxnLst>
              <a:rect l="0" t="0" r="r" b="b"/>
              <a:pathLst>
                <a:path w="46" h="35">
                  <a:moveTo>
                    <a:pt x="23" y="0"/>
                  </a:moveTo>
                  <a:lnTo>
                    <a:pt x="46" y="18"/>
                  </a:lnTo>
                  <a:lnTo>
                    <a:pt x="23" y="35"/>
                  </a:lnTo>
                  <a:lnTo>
                    <a:pt x="0" y="18"/>
                  </a:lnTo>
                  <a:lnTo>
                    <a:pt x="23"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Rectangle 46"/>
            <p:cNvSpPr>
              <a:spLocks noChangeArrowheads="1"/>
            </p:cNvSpPr>
            <p:nvPr/>
          </p:nvSpPr>
          <p:spPr bwMode="auto">
            <a:xfrm>
              <a:off x="869" y="2457"/>
              <a:ext cx="29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900" b="0" i="0" u="none" strike="noStrike" cap="none" normalizeH="0" baseline="0" dirty="0" smtClean="0">
                <a:ln>
                  <a:noFill/>
                </a:ln>
                <a:solidFill>
                  <a:schemeClr val="tx1"/>
                </a:solidFill>
                <a:effectLst/>
              </a:endParaRPr>
            </a:p>
          </p:txBody>
        </p:sp>
        <p:sp>
          <p:nvSpPr>
            <p:cNvPr id="103" name="Freeform 47"/>
            <p:cNvSpPr>
              <a:spLocks noEditPoints="1"/>
            </p:cNvSpPr>
            <p:nvPr/>
          </p:nvSpPr>
          <p:spPr bwMode="auto">
            <a:xfrm>
              <a:off x="1226" y="2501"/>
              <a:ext cx="189" cy="8"/>
            </a:xfrm>
            <a:custGeom>
              <a:avLst/>
              <a:gdLst>
                <a:gd name="T0" fmla="*/ 96 w 3266"/>
                <a:gd name="T1" fmla="*/ 0 h 192"/>
                <a:gd name="T2" fmla="*/ 97 w 3266"/>
                <a:gd name="T3" fmla="*/ 0 h 192"/>
                <a:gd name="T4" fmla="*/ 193 w 3266"/>
                <a:gd name="T5" fmla="*/ 96 h 192"/>
                <a:gd name="T6" fmla="*/ 97 w 3266"/>
                <a:gd name="T7" fmla="*/ 192 h 192"/>
                <a:gd name="T8" fmla="*/ 96 w 3266"/>
                <a:gd name="T9" fmla="*/ 192 h 192"/>
                <a:gd name="T10" fmla="*/ 0 w 3266"/>
                <a:gd name="T11" fmla="*/ 96 h 192"/>
                <a:gd name="T12" fmla="*/ 96 w 3266"/>
                <a:gd name="T13" fmla="*/ 0 h 192"/>
                <a:gd name="T14" fmla="*/ 481 w 3266"/>
                <a:gd name="T15" fmla="*/ 0 h 192"/>
                <a:gd name="T16" fmla="*/ 481 w 3266"/>
                <a:gd name="T17" fmla="*/ 0 h 192"/>
                <a:gd name="T18" fmla="*/ 577 w 3266"/>
                <a:gd name="T19" fmla="*/ 96 h 192"/>
                <a:gd name="T20" fmla="*/ 481 w 3266"/>
                <a:gd name="T21" fmla="*/ 192 h 192"/>
                <a:gd name="T22" fmla="*/ 481 w 3266"/>
                <a:gd name="T23" fmla="*/ 192 h 192"/>
                <a:gd name="T24" fmla="*/ 385 w 3266"/>
                <a:gd name="T25" fmla="*/ 96 h 192"/>
                <a:gd name="T26" fmla="*/ 481 w 3266"/>
                <a:gd name="T27" fmla="*/ 0 h 192"/>
                <a:gd name="T28" fmla="*/ 865 w 3266"/>
                <a:gd name="T29" fmla="*/ 0 h 192"/>
                <a:gd name="T30" fmla="*/ 865 w 3266"/>
                <a:gd name="T31" fmla="*/ 0 h 192"/>
                <a:gd name="T32" fmla="*/ 961 w 3266"/>
                <a:gd name="T33" fmla="*/ 96 h 192"/>
                <a:gd name="T34" fmla="*/ 865 w 3266"/>
                <a:gd name="T35" fmla="*/ 192 h 192"/>
                <a:gd name="T36" fmla="*/ 865 w 3266"/>
                <a:gd name="T37" fmla="*/ 192 h 192"/>
                <a:gd name="T38" fmla="*/ 769 w 3266"/>
                <a:gd name="T39" fmla="*/ 96 h 192"/>
                <a:gd name="T40" fmla="*/ 865 w 3266"/>
                <a:gd name="T41" fmla="*/ 0 h 192"/>
                <a:gd name="T42" fmla="*/ 1249 w 3266"/>
                <a:gd name="T43" fmla="*/ 0 h 192"/>
                <a:gd name="T44" fmla="*/ 1249 w 3266"/>
                <a:gd name="T45" fmla="*/ 0 h 192"/>
                <a:gd name="T46" fmla="*/ 1345 w 3266"/>
                <a:gd name="T47" fmla="*/ 96 h 192"/>
                <a:gd name="T48" fmla="*/ 1249 w 3266"/>
                <a:gd name="T49" fmla="*/ 192 h 192"/>
                <a:gd name="T50" fmla="*/ 1249 w 3266"/>
                <a:gd name="T51" fmla="*/ 192 h 192"/>
                <a:gd name="T52" fmla="*/ 1153 w 3266"/>
                <a:gd name="T53" fmla="*/ 96 h 192"/>
                <a:gd name="T54" fmla="*/ 1249 w 3266"/>
                <a:gd name="T55" fmla="*/ 0 h 192"/>
                <a:gd name="T56" fmla="*/ 1633 w 3266"/>
                <a:gd name="T57" fmla="*/ 0 h 192"/>
                <a:gd name="T58" fmla="*/ 1633 w 3266"/>
                <a:gd name="T59" fmla="*/ 0 h 192"/>
                <a:gd name="T60" fmla="*/ 1729 w 3266"/>
                <a:gd name="T61" fmla="*/ 96 h 192"/>
                <a:gd name="T62" fmla="*/ 1633 w 3266"/>
                <a:gd name="T63" fmla="*/ 192 h 192"/>
                <a:gd name="T64" fmla="*/ 1633 w 3266"/>
                <a:gd name="T65" fmla="*/ 192 h 192"/>
                <a:gd name="T66" fmla="*/ 1537 w 3266"/>
                <a:gd name="T67" fmla="*/ 96 h 192"/>
                <a:gd name="T68" fmla="*/ 1633 w 3266"/>
                <a:gd name="T69" fmla="*/ 0 h 192"/>
                <a:gd name="T70" fmla="*/ 2017 w 3266"/>
                <a:gd name="T71" fmla="*/ 0 h 192"/>
                <a:gd name="T72" fmla="*/ 2018 w 3266"/>
                <a:gd name="T73" fmla="*/ 0 h 192"/>
                <a:gd name="T74" fmla="*/ 2114 w 3266"/>
                <a:gd name="T75" fmla="*/ 96 h 192"/>
                <a:gd name="T76" fmla="*/ 2018 w 3266"/>
                <a:gd name="T77" fmla="*/ 192 h 192"/>
                <a:gd name="T78" fmla="*/ 2017 w 3266"/>
                <a:gd name="T79" fmla="*/ 192 h 192"/>
                <a:gd name="T80" fmla="*/ 1921 w 3266"/>
                <a:gd name="T81" fmla="*/ 96 h 192"/>
                <a:gd name="T82" fmla="*/ 2017 w 3266"/>
                <a:gd name="T83" fmla="*/ 0 h 192"/>
                <a:gd name="T84" fmla="*/ 2402 w 3266"/>
                <a:gd name="T85" fmla="*/ 0 h 192"/>
                <a:gd name="T86" fmla="*/ 2402 w 3266"/>
                <a:gd name="T87" fmla="*/ 0 h 192"/>
                <a:gd name="T88" fmla="*/ 2498 w 3266"/>
                <a:gd name="T89" fmla="*/ 96 h 192"/>
                <a:gd name="T90" fmla="*/ 2402 w 3266"/>
                <a:gd name="T91" fmla="*/ 192 h 192"/>
                <a:gd name="T92" fmla="*/ 2402 w 3266"/>
                <a:gd name="T93" fmla="*/ 192 h 192"/>
                <a:gd name="T94" fmla="*/ 2306 w 3266"/>
                <a:gd name="T95" fmla="*/ 96 h 192"/>
                <a:gd name="T96" fmla="*/ 2402 w 3266"/>
                <a:gd name="T97" fmla="*/ 0 h 192"/>
                <a:gd name="T98" fmla="*/ 2786 w 3266"/>
                <a:gd name="T99" fmla="*/ 0 h 192"/>
                <a:gd name="T100" fmla="*/ 2786 w 3266"/>
                <a:gd name="T101" fmla="*/ 0 h 192"/>
                <a:gd name="T102" fmla="*/ 2882 w 3266"/>
                <a:gd name="T103" fmla="*/ 96 h 192"/>
                <a:gd name="T104" fmla="*/ 2786 w 3266"/>
                <a:gd name="T105" fmla="*/ 192 h 192"/>
                <a:gd name="T106" fmla="*/ 2786 w 3266"/>
                <a:gd name="T107" fmla="*/ 192 h 192"/>
                <a:gd name="T108" fmla="*/ 2690 w 3266"/>
                <a:gd name="T109" fmla="*/ 96 h 192"/>
                <a:gd name="T110" fmla="*/ 2786 w 3266"/>
                <a:gd name="T111" fmla="*/ 0 h 192"/>
                <a:gd name="T112" fmla="*/ 3170 w 3266"/>
                <a:gd name="T113" fmla="*/ 0 h 192"/>
                <a:gd name="T114" fmla="*/ 3170 w 3266"/>
                <a:gd name="T115" fmla="*/ 0 h 192"/>
                <a:gd name="T116" fmla="*/ 3266 w 3266"/>
                <a:gd name="T117" fmla="*/ 96 h 192"/>
                <a:gd name="T118" fmla="*/ 3170 w 3266"/>
                <a:gd name="T119" fmla="*/ 192 h 192"/>
                <a:gd name="T120" fmla="*/ 3170 w 3266"/>
                <a:gd name="T121" fmla="*/ 192 h 192"/>
                <a:gd name="T122" fmla="*/ 3074 w 3266"/>
                <a:gd name="T123" fmla="*/ 96 h 192"/>
                <a:gd name="T124" fmla="*/ 3170 w 3266"/>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6" h="192">
                  <a:moveTo>
                    <a:pt x="96" y="0"/>
                  </a:moveTo>
                  <a:lnTo>
                    <a:pt x="97" y="0"/>
                  </a:lnTo>
                  <a:cubicBezTo>
                    <a:pt x="150" y="0"/>
                    <a:pt x="193" y="43"/>
                    <a:pt x="193" y="96"/>
                  </a:cubicBezTo>
                  <a:cubicBezTo>
                    <a:pt x="193" y="149"/>
                    <a:pt x="150" y="192"/>
                    <a:pt x="97" y="192"/>
                  </a:cubicBezTo>
                  <a:lnTo>
                    <a:pt x="96" y="192"/>
                  </a:lnTo>
                  <a:cubicBezTo>
                    <a:pt x="43" y="192"/>
                    <a:pt x="0" y="149"/>
                    <a:pt x="0" y="96"/>
                  </a:cubicBezTo>
                  <a:cubicBezTo>
                    <a:pt x="0" y="43"/>
                    <a:pt x="43" y="0"/>
                    <a:pt x="96" y="0"/>
                  </a:cubicBezTo>
                  <a:close/>
                  <a:moveTo>
                    <a:pt x="481" y="0"/>
                  </a:moveTo>
                  <a:lnTo>
                    <a:pt x="481" y="0"/>
                  </a:lnTo>
                  <a:cubicBezTo>
                    <a:pt x="534" y="0"/>
                    <a:pt x="577" y="43"/>
                    <a:pt x="577" y="96"/>
                  </a:cubicBezTo>
                  <a:cubicBezTo>
                    <a:pt x="577" y="149"/>
                    <a:pt x="534" y="192"/>
                    <a:pt x="481" y="192"/>
                  </a:cubicBezTo>
                  <a:lnTo>
                    <a:pt x="481" y="192"/>
                  </a:lnTo>
                  <a:cubicBezTo>
                    <a:pt x="428" y="192"/>
                    <a:pt x="385" y="149"/>
                    <a:pt x="385" y="96"/>
                  </a:cubicBezTo>
                  <a:cubicBezTo>
                    <a:pt x="385" y="43"/>
                    <a:pt x="428" y="0"/>
                    <a:pt x="481" y="0"/>
                  </a:cubicBezTo>
                  <a:close/>
                  <a:moveTo>
                    <a:pt x="865" y="0"/>
                  </a:moveTo>
                  <a:lnTo>
                    <a:pt x="865" y="0"/>
                  </a:lnTo>
                  <a:cubicBezTo>
                    <a:pt x="918" y="0"/>
                    <a:pt x="961" y="43"/>
                    <a:pt x="961" y="96"/>
                  </a:cubicBezTo>
                  <a:cubicBezTo>
                    <a:pt x="961" y="149"/>
                    <a:pt x="918" y="192"/>
                    <a:pt x="865" y="192"/>
                  </a:cubicBezTo>
                  <a:lnTo>
                    <a:pt x="865" y="192"/>
                  </a:lnTo>
                  <a:cubicBezTo>
                    <a:pt x="812" y="192"/>
                    <a:pt x="769" y="149"/>
                    <a:pt x="769" y="96"/>
                  </a:cubicBezTo>
                  <a:cubicBezTo>
                    <a:pt x="769" y="43"/>
                    <a:pt x="812" y="0"/>
                    <a:pt x="865" y="0"/>
                  </a:cubicBezTo>
                  <a:close/>
                  <a:moveTo>
                    <a:pt x="1249" y="0"/>
                  </a:moveTo>
                  <a:lnTo>
                    <a:pt x="1249" y="0"/>
                  </a:lnTo>
                  <a:cubicBezTo>
                    <a:pt x="1302" y="0"/>
                    <a:pt x="1345" y="43"/>
                    <a:pt x="1345" y="96"/>
                  </a:cubicBezTo>
                  <a:cubicBezTo>
                    <a:pt x="1345" y="149"/>
                    <a:pt x="1302" y="192"/>
                    <a:pt x="1249" y="192"/>
                  </a:cubicBezTo>
                  <a:lnTo>
                    <a:pt x="1249" y="192"/>
                  </a:lnTo>
                  <a:cubicBezTo>
                    <a:pt x="1196" y="192"/>
                    <a:pt x="1153" y="149"/>
                    <a:pt x="1153" y="96"/>
                  </a:cubicBezTo>
                  <a:cubicBezTo>
                    <a:pt x="1153" y="43"/>
                    <a:pt x="1196" y="0"/>
                    <a:pt x="1249" y="0"/>
                  </a:cubicBezTo>
                  <a:close/>
                  <a:moveTo>
                    <a:pt x="1633" y="0"/>
                  </a:moveTo>
                  <a:lnTo>
                    <a:pt x="1633" y="0"/>
                  </a:lnTo>
                  <a:cubicBezTo>
                    <a:pt x="1686" y="0"/>
                    <a:pt x="1729" y="43"/>
                    <a:pt x="1729" y="96"/>
                  </a:cubicBezTo>
                  <a:cubicBezTo>
                    <a:pt x="1729" y="149"/>
                    <a:pt x="1686" y="192"/>
                    <a:pt x="1633" y="192"/>
                  </a:cubicBezTo>
                  <a:lnTo>
                    <a:pt x="1633" y="192"/>
                  </a:lnTo>
                  <a:cubicBezTo>
                    <a:pt x="1580" y="192"/>
                    <a:pt x="1537" y="149"/>
                    <a:pt x="1537" y="96"/>
                  </a:cubicBezTo>
                  <a:cubicBezTo>
                    <a:pt x="1537" y="43"/>
                    <a:pt x="1580" y="0"/>
                    <a:pt x="1633" y="0"/>
                  </a:cubicBezTo>
                  <a:close/>
                  <a:moveTo>
                    <a:pt x="2017" y="0"/>
                  </a:moveTo>
                  <a:lnTo>
                    <a:pt x="2018" y="0"/>
                  </a:lnTo>
                  <a:cubicBezTo>
                    <a:pt x="2071" y="0"/>
                    <a:pt x="2114" y="43"/>
                    <a:pt x="2114" y="96"/>
                  </a:cubicBezTo>
                  <a:cubicBezTo>
                    <a:pt x="2114" y="149"/>
                    <a:pt x="2071" y="192"/>
                    <a:pt x="2018" y="192"/>
                  </a:cubicBezTo>
                  <a:lnTo>
                    <a:pt x="2017" y="192"/>
                  </a:lnTo>
                  <a:cubicBezTo>
                    <a:pt x="1964" y="192"/>
                    <a:pt x="1921" y="149"/>
                    <a:pt x="1921" y="96"/>
                  </a:cubicBezTo>
                  <a:cubicBezTo>
                    <a:pt x="1921" y="43"/>
                    <a:pt x="1964" y="0"/>
                    <a:pt x="2017" y="0"/>
                  </a:cubicBezTo>
                  <a:close/>
                  <a:moveTo>
                    <a:pt x="2402" y="0"/>
                  </a:moveTo>
                  <a:lnTo>
                    <a:pt x="2402" y="0"/>
                  </a:lnTo>
                  <a:cubicBezTo>
                    <a:pt x="2455" y="0"/>
                    <a:pt x="2498" y="43"/>
                    <a:pt x="2498" y="96"/>
                  </a:cubicBezTo>
                  <a:cubicBezTo>
                    <a:pt x="2498" y="149"/>
                    <a:pt x="2455" y="192"/>
                    <a:pt x="2402" y="192"/>
                  </a:cubicBezTo>
                  <a:lnTo>
                    <a:pt x="2402" y="192"/>
                  </a:lnTo>
                  <a:cubicBezTo>
                    <a:pt x="2349" y="192"/>
                    <a:pt x="2306" y="149"/>
                    <a:pt x="2306" y="96"/>
                  </a:cubicBezTo>
                  <a:cubicBezTo>
                    <a:pt x="2306" y="43"/>
                    <a:pt x="2349" y="0"/>
                    <a:pt x="2402" y="0"/>
                  </a:cubicBezTo>
                  <a:close/>
                  <a:moveTo>
                    <a:pt x="2786" y="0"/>
                  </a:moveTo>
                  <a:lnTo>
                    <a:pt x="2786" y="0"/>
                  </a:lnTo>
                  <a:cubicBezTo>
                    <a:pt x="2839" y="0"/>
                    <a:pt x="2882" y="43"/>
                    <a:pt x="2882" y="96"/>
                  </a:cubicBezTo>
                  <a:cubicBezTo>
                    <a:pt x="2882" y="149"/>
                    <a:pt x="2839" y="192"/>
                    <a:pt x="2786" y="192"/>
                  </a:cubicBezTo>
                  <a:lnTo>
                    <a:pt x="2786" y="192"/>
                  </a:lnTo>
                  <a:cubicBezTo>
                    <a:pt x="2733" y="192"/>
                    <a:pt x="2690" y="149"/>
                    <a:pt x="2690" y="96"/>
                  </a:cubicBezTo>
                  <a:cubicBezTo>
                    <a:pt x="2690" y="43"/>
                    <a:pt x="2733" y="0"/>
                    <a:pt x="2786" y="0"/>
                  </a:cubicBezTo>
                  <a:close/>
                  <a:moveTo>
                    <a:pt x="3170" y="0"/>
                  </a:moveTo>
                  <a:lnTo>
                    <a:pt x="3170" y="0"/>
                  </a:lnTo>
                  <a:cubicBezTo>
                    <a:pt x="3223" y="0"/>
                    <a:pt x="3266" y="43"/>
                    <a:pt x="3266" y="96"/>
                  </a:cubicBezTo>
                  <a:cubicBezTo>
                    <a:pt x="3266" y="149"/>
                    <a:pt x="3223" y="192"/>
                    <a:pt x="3170" y="192"/>
                  </a:cubicBezTo>
                  <a:lnTo>
                    <a:pt x="3170" y="192"/>
                  </a:lnTo>
                  <a:cubicBezTo>
                    <a:pt x="3117" y="192"/>
                    <a:pt x="3074" y="149"/>
                    <a:pt x="3074" y="96"/>
                  </a:cubicBezTo>
                  <a:cubicBezTo>
                    <a:pt x="3074" y="43"/>
                    <a:pt x="3117" y="0"/>
                    <a:pt x="3170" y="0"/>
                  </a:cubicBezTo>
                  <a:close/>
                </a:path>
              </a:pathLst>
            </a:custGeom>
            <a:solidFill>
              <a:srgbClr val="66FFCC"/>
            </a:solidFill>
            <a:ln w="1588"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4" name="Freeform 48"/>
            <p:cNvSpPr>
              <a:spLocks/>
            </p:cNvSpPr>
            <p:nvPr/>
          </p:nvSpPr>
          <p:spPr bwMode="auto">
            <a:xfrm>
              <a:off x="1306" y="2488"/>
              <a:ext cx="46" cy="35"/>
            </a:xfrm>
            <a:custGeom>
              <a:avLst/>
              <a:gdLst>
                <a:gd name="T0" fmla="*/ 23 w 46"/>
                <a:gd name="T1" fmla="*/ 0 h 35"/>
                <a:gd name="T2" fmla="*/ 46 w 46"/>
                <a:gd name="T3" fmla="*/ 35 h 35"/>
                <a:gd name="T4" fmla="*/ 0 w 46"/>
                <a:gd name="T5" fmla="*/ 35 h 35"/>
                <a:gd name="T6" fmla="*/ 23 w 46"/>
                <a:gd name="T7" fmla="*/ 0 h 35"/>
              </a:gdLst>
              <a:ahLst/>
              <a:cxnLst>
                <a:cxn ang="0">
                  <a:pos x="T0" y="T1"/>
                </a:cxn>
                <a:cxn ang="0">
                  <a:pos x="T2" y="T3"/>
                </a:cxn>
                <a:cxn ang="0">
                  <a:pos x="T4" y="T5"/>
                </a:cxn>
                <a:cxn ang="0">
                  <a:pos x="T6" y="T7"/>
                </a:cxn>
              </a:cxnLst>
              <a:rect l="0" t="0" r="r" b="b"/>
              <a:pathLst>
                <a:path w="46" h="35">
                  <a:moveTo>
                    <a:pt x="23" y="0"/>
                  </a:moveTo>
                  <a:lnTo>
                    <a:pt x="46" y="35"/>
                  </a:lnTo>
                  <a:lnTo>
                    <a:pt x="0" y="35"/>
                  </a:lnTo>
                  <a:lnTo>
                    <a:pt x="23"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Rectangle 49"/>
            <p:cNvSpPr>
              <a:spLocks noChangeArrowheads="1"/>
            </p:cNvSpPr>
            <p:nvPr/>
          </p:nvSpPr>
          <p:spPr bwMode="auto">
            <a:xfrm>
              <a:off x="1448" y="2457"/>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900" b="0" i="0" u="none" strike="noStrike" cap="none" normalizeH="0" baseline="0" smtClean="0">
                <a:ln>
                  <a:noFill/>
                </a:ln>
                <a:solidFill>
                  <a:schemeClr val="tx1"/>
                </a:solidFill>
                <a:effectLst/>
              </a:endParaRPr>
            </a:p>
          </p:txBody>
        </p:sp>
        <p:sp>
          <p:nvSpPr>
            <p:cNvPr id="106" name="Freeform 50"/>
            <p:cNvSpPr>
              <a:spLocks noEditPoints="1"/>
            </p:cNvSpPr>
            <p:nvPr/>
          </p:nvSpPr>
          <p:spPr bwMode="auto">
            <a:xfrm>
              <a:off x="1574" y="2501"/>
              <a:ext cx="200" cy="8"/>
            </a:xfrm>
            <a:custGeom>
              <a:avLst/>
              <a:gdLst>
                <a:gd name="T0" fmla="*/ 96 w 3456"/>
                <a:gd name="T1" fmla="*/ 0 h 192"/>
                <a:gd name="T2" fmla="*/ 672 w 3456"/>
                <a:gd name="T3" fmla="*/ 0 h 192"/>
                <a:gd name="T4" fmla="*/ 768 w 3456"/>
                <a:gd name="T5" fmla="*/ 96 h 192"/>
                <a:gd name="T6" fmla="*/ 672 w 3456"/>
                <a:gd name="T7" fmla="*/ 192 h 192"/>
                <a:gd name="T8" fmla="*/ 96 w 3456"/>
                <a:gd name="T9" fmla="*/ 192 h 192"/>
                <a:gd name="T10" fmla="*/ 0 w 3456"/>
                <a:gd name="T11" fmla="*/ 96 h 192"/>
                <a:gd name="T12" fmla="*/ 96 w 3456"/>
                <a:gd name="T13" fmla="*/ 0 h 192"/>
                <a:gd name="T14" fmla="*/ 1440 w 3456"/>
                <a:gd name="T15" fmla="*/ 0 h 192"/>
                <a:gd name="T16" fmla="*/ 2016 w 3456"/>
                <a:gd name="T17" fmla="*/ 0 h 192"/>
                <a:gd name="T18" fmla="*/ 2112 w 3456"/>
                <a:gd name="T19" fmla="*/ 96 h 192"/>
                <a:gd name="T20" fmla="*/ 2016 w 3456"/>
                <a:gd name="T21" fmla="*/ 192 h 192"/>
                <a:gd name="T22" fmla="*/ 1440 w 3456"/>
                <a:gd name="T23" fmla="*/ 192 h 192"/>
                <a:gd name="T24" fmla="*/ 1344 w 3456"/>
                <a:gd name="T25" fmla="*/ 96 h 192"/>
                <a:gd name="T26" fmla="*/ 1440 w 3456"/>
                <a:gd name="T27" fmla="*/ 0 h 192"/>
                <a:gd name="T28" fmla="*/ 2784 w 3456"/>
                <a:gd name="T29" fmla="*/ 0 h 192"/>
                <a:gd name="T30" fmla="*/ 3360 w 3456"/>
                <a:gd name="T31" fmla="*/ 0 h 192"/>
                <a:gd name="T32" fmla="*/ 3456 w 3456"/>
                <a:gd name="T33" fmla="*/ 96 h 192"/>
                <a:gd name="T34" fmla="*/ 3360 w 3456"/>
                <a:gd name="T35" fmla="*/ 192 h 192"/>
                <a:gd name="T36" fmla="*/ 2784 w 3456"/>
                <a:gd name="T37" fmla="*/ 192 h 192"/>
                <a:gd name="T38" fmla="*/ 2688 w 3456"/>
                <a:gd name="T39" fmla="*/ 96 h 192"/>
                <a:gd name="T40" fmla="*/ 2784 w 3456"/>
                <a:gd name="T4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56" h="192">
                  <a:moveTo>
                    <a:pt x="96" y="0"/>
                  </a:moveTo>
                  <a:lnTo>
                    <a:pt x="672" y="0"/>
                  </a:lnTo>
                  <a:cubicBezTo>
                    <a:pt x="725" y="0"/>
                    <a:pt x="768" y="43"/>
                    <a:pt x="768" y="96"/>
                  </a:cubicBezTo>
                  <a:cubicBezTo>
                    <a:pt x="768" y="149"/>
                    <a:pt x="725" y="192"/>
                    <a:pt x="672" y="192"/>
                  </a:cubicBezTo>
                  <a:lnTo>
                    <a:pt x="96" y="192"/>
                  </a:lnTo>
                  <a:cubicBezTo>
                    <a:pt x="43" y="192"/>
                    <a:pt x="0" y="149"/>
                    <a:pt x="0" y="96"/>
                  </a:cubicBezTo>
                  <a:cubicBezTo>
                    <a:pt x="0" y="43"/>
                    <a:pt x="43" y="0"/>
                    <a:pt x="96" y="0"/>
                  </a:cubicBezTo>
                  <a:close/>
                  <a:moveTo>
                    <a:pt x="1440" y="0"/>
                  </a:moveTo>
                  <a:lnTo>
                    <a:pt x="2016" y="0"/>
                  </a:lnTo>
                  <a:cubicBezTo>
                    <a:pt x="2069" y="0"/>
                    <a:pt x="2112" y="43"/>
                    <a:pt x="2112" y="96"/>
                  </a:cubicBezTo>
                  <a:cubicBezTo>
                    <a:pt x="2112" y="149"/>
                    <a:pt x="2069" y="192"/>
                    <a:pt x="2016" y="192"/>
                  </a:cubicBezTo>
                  <a:lnTo>
                    <a:pt x="1440" y="192"/>
                  </a:lnTo>
                  <a:cubicBezTo>
                    <a:pt x="1387" y="192"/>
                    <a:pt x="1344" y="149"/>
                    <a:pt x="1344" y="96"/>
                  </a:cubicBezTo>
                  <a:cubicBezTo>
                    <a:pt x="1344" y="43"/>
                    <a:pt x="1387" y="0"/>
                    <a:pt x="1440" y="0"/>
                  </a:cubicBezTo>
                  <a:close/>
                  <a:moveTo>
                    <a:pt x="2784" y="0"/>
                  </a:moveTo>
                  <a:lnTo>
                    <a:pt x="3360" y="0"/>
                  </a:lnTo>
                  <a:cubicBezTo>
                    <a:pt x="3413" y="0"/>
                    <a:pt x="3456" y="43"/>
                    <a:pt x="3456" y="96"/>
                  </a:cubicBezTo>
                  <a:cubicBezTo>
                    <a:pt x="3456" y="149"/>
                    <a:pt x="3413" y="192"/>
                    <a:pt x="3360" y="192"/>
                  </a:cubicBezTo>
                  <a:lnTo>
                    <a:pt x="2784" y="192"/>
                  </a:lnTo>
                  <a:cubicBezTo>
                    <a:pt x="2731" y="192"/>
                    <a:pt x="2688" y="149"/>
                    <a:pt x="2688" y="96"/>
                  </a:cubicBezTo>
                  <a:cubicBezTo>
                    <a:pt x="2688" y="43"/>
                    <a:pt x="2731" y="0"/>
                    <a:pt x="2784" y="0"/>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7" name="Oval 51"/>
            <p:cNvSpPr>
              <a:spLocks noChangeArrowheads="1"/>
            </p:cNvSpPr>
            <p:nvPr/>
          </p:nvSpPr>
          <p:spPr bwMode="auto">
            <a:xfrm>
              <a:off x="1654" y="2488"/>
              <a:ext cx="46" cy="35"/>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8" name="Rectangle 52"/>
            <p:cNvSpPr>
              <a:spLocks noChangeArrowheads="1"/>
            </p:cNvSpPr>
            <p:nvPr/>
          </p:nvSpPr>
          <p:spPr bwMode="auto">
            <a:xfrm>
              <a:off x="1797" y="2457"/>
              <a:ext cx="21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900" b="0" i="0" u="none" strike="noStrike" cap="none" normalizeH="0" baseline="0" smtClean="0">
                <a:ln>
                  <a:noFill/>
                </a:ln>
                <a:solidFill>
                  <a:schemeClr val="tx1"/>
                </a:solidFill>
                <a:effectLst/>
              </a:endParaRPr>
            </a:p>
          </p:txBody>
        </p:sp>
        <p:sp>
          <p:nvSpPr>
            <p:cNvPr id="109" name="Freeform 53"/>
            <p:cNvSpPr>
              <a:spLocks/>
            </p:cNvSpPr>
            <p:nvPr/>
          </p:nvSpPr>
          <p:spPr bwMode="auto">
            <a:xfrm>
              <a:off x="2077" y="2501"/>
              <a:ext cx="206" cy="8"/>
            </a:xfrm>
            <a:custGeom>
              <a:avLst/>
              <a:gdLst>
                <a:gd name="T0" fmla="*/ 48 w 1776"/>
                <a:gd name="T1" fmla="*/ 0 h 96"/>
                <a:gd name="T2" fmla="*/ 1728 w 1776"/>
                <a:gd name="T3" fmla="*/ 0 h 96"/>
                <a:gd name="T4" fmla="*/ 1776 w 1776"/>
                <a:gd name="T5" fmla="*/ 48 h 96"/>
                <a:gd name="T6" fmla="*/ 1728 w 1776"/>
                <a:gd name="T7" fmla="*/ 96 h 96"/>
                <a:gd name="T8" fmla="*/ 48 w 1776"/>
                <a:gd name="T9" fmla="*/ 96 h 96"/>
                <a:gd name="T10" fmla="*/ 0 w 1776"/>
                <a:gd name="T11" fmla="*/ 48 h 96"/>
                <a:gd name="T12" fmla="*/ 48 w 177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776" h="96">
                  <a:moveTo>
                    <a:pt x="48" y="0"/>
                  </a:moveTo>
                  <a:lnTo>
                    <a:pt x="1728" y="0"/>
                  </a:lnTo>
                  <a:cubicBezTo>
                    <a:pt x="1755" y="0"/>
                    <a:pt x="1776" y="22"/>
                    <a:pt x="1776" y="48"/>
                  </a:cubicBezTo>
                  <a:cubicBezTo>
                    <a:pt x="1776" y="75"/>
                    <a:pt x="1755" y="96"/>
                    <a:pt x="1728" y="96"/>
                  </a:cubicBezTo>
                  <a:lnTo>
                    <a:pt x="48" y="96"/>
                  </a:lnTo>
                  <a:cubicBezTo>
                    <a:pt x="22" y="96"/>
                    <a:pt x="0" y="75"/>
                    <a:pt x="0" y="48"/>
                  </a:cubicBezTo>
                  <a:cubicBezTo>
                    <a:pt x="0" y="22"/>
                    <a:pt x="22" y="0"/>
                    <a:pt x="48" y="0"/>
                  </a:cubicBezTo>
                  <a:close/>
                </a:path>
              </a:pathLst>
            </a:custGeom>
            <a:solidFill>
              <a:srgbClr val="CC99FF"/>
            </a:solidFill>
            <a:ln w="1588" cap="flat">
              <a:solidFill>
                <a:srgbClr val="CC99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0" name="Rectangle 54"/>
            <p:cNvSpPr>
              <a:spLocks noChangeArrowheads="1"/>
            </p:cNvSpPr>
            <p:nvPr/>
          </p:nvSpPr>
          <p:spPr bwMode="auto">
            <a:xfrm>
              <a:off x="2157" y="2488"/>
              <a:ext cx="46" cy="35"/>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Rectangle 55"/>
            <p:cNvSpPr>
              <a:spLocks noChangeArrowheads="1"/>
            </p:cNvSpPr>
            <p:nvPr/>
          </p:nvSpPr>
          <p:spPr bwMode="auto">
            <a:xfrm>
              <a:off x="2299" y="2457"/>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900" b="0" i="0" u="none" strike="noStrike" cap="none" normalizeH="0" baseline="0" smtClean="0">
                <a:ln>
                  <a:noFill/>
                </a:ln>
                <a:solidFill>
                  <a:schemeClr val="tx1"/>
                </a:solidFill>
                <a:effectLst/>
              </a:endParaRPr>
            </a:p>
          </p:txBody>
        </p:sp>
        <p:sp>
          <p:nvSpPr>
            <p:cNvPr id="112" name="Freeform 56"/>
            <p:cNvSpPr>
              <a:spLocks noEditPoints="1"/>
            </p:cNvSpPr>
            <p:nvPr/>
          </p:nvSpPr>
          <p:spPr bwMode="auto">
            <a:xfrm>
              <a:off x="211" y="2375"/>
              <a:ext cx="2191" cy="1163"/>
            </a:xfrm>
            <a:custGeom>
              <a:avLst/>
              <a:gdLst>
                <a:gd name="T0" fmla="*/ 0 w 18928"/>
                <a:gd name="T1" fmla="*/ 16 h 13256"/>
                <a:gd name="T2" fmla="*/ 16 w 18928"/>
                <a:gd name="T3" fmla="*/ 0 h 13256"/>
                <a:gd name="T4" fmla="*/ 18912 w 18928"/>
                <a:gd name="T5" fmla="*/ 0 h 13256"/>
                <a:gd name="T6" fmla="*/ 18928 w 18928"/>
                <a:gd name="T7" fmla="*/ 16 h 13256"/>
                <a:gd name="T8" fmla="*/ 18928 w 18928"/>
                <a:gd name="T9" fmla="*/ 13240 h 13256"/>
                <a:gd name="T10" fmla="*/ 18912 w 18928"/>
                <a:gd name="T11" fmla="*/ 13256 h 13256"/>
                <a:gd name="T12" fmla="*/ 16 w 18928"/>
                <a:gd name="T13" fmla="*/ 13256 h 13256"/>
                <a:gd name="T14" fmla="*/ 0 w 18928"/>
                <a:gd name="T15" fmla="*/ 13240 h 13256"/>
                <a:gd name="T16" fmla="*/ 0 w 18928"/>
                <a:gd name="T17" fmla="*/ 16 h 13256"/>
                <a:gd name="T18" fmla="*/ 32 w 18928"/>
                <a:gd name="T19" fmla="*/ 13240 h 13256"/>
                <a:gd name="T20" fmla="*/ 16 w 18928"/>
                <a:gd name="T21" fmla="*/ 13224 h 13256"/>
                <a:gd name="T22" fmla="*/ 18912 w 18928"/>
                <a:gd name="T23" fmla="*/ 13224 h 13256"/>
                <a:gd name="T24" fmla="*/ 18896 w 18928"/>
                <a:gd name="T25" fmla="*/ 13240 h 13256"/>
                <a:gd name="T26" fmla="*/ 18896 w 18928"/>
                <a:gd name="T27" fmla="*/ 16 h 13256"/>
                <a:gd name="T28" fmla="*/ 18912 w 18928"/>
                <a:gd name="T29" fmla="*/ 32 h 13256"/>
                <a:gd name="T30" fmla="*/ 16 w 18928"/>
                <a:gd name="T31" fmla="*/ 32 h 13256"/>
                <a:gd name="T32" fmla="*/ 32 w 18928"/>
                <a:gd name="T33" fmla="*/ 16 h 13256"/>
                <a:gd name="T34" fmla="*/ 32 w 18928"/>
                <a:gd name="T35" fmla="*/ 13240 h 13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28" h="13256">
                  <a:moveTo>
                    <a:pt x="0" y="16"/>
                  </a:moveTo>
                  <a:cubicBezTo>
                    <a:pt x="0" y="8"/>
                    <a:pt x="8" y="0"/>
                    <a:pt x="16" y="0"/>
                  </a:cubicBezTo>
                  <a:lnTo>
                    <a:pt x="18912" y="0"/>
                  </a:lnTo>
                  <a:cubicBezTo>
                    <a:pt x="18921" y="0"/>
                    <a:pt x="18928" y="8"/>
                    <a:pt x="18928" y="16"/>
                  </a:cubicBezTo>
                  <a:lnTo>
                    <a:pt x="18928" y="13240"/>
                  </a:lnTo>
                  <a:cubicBezTo>
                    <a:pt x="18928" y="13249"/>
                    <a:pt x="18921" y="13256"/>
                    <a:pt x="18912" y="13256"/>
                  </a:cubicBezTo>
                  <a:lnTo>
                    <a:pt x="16" y="13256"/>
                  </a:lnTo>
                  <a:cubicBezTo>
                    <a:pt x="8" y="13256"/>
                    <a:pt x="0" y="13249"/>
                    <a:pt x="0" y="13240"/>
                  </a:cubicBezTo>
                  <a:lnTo>
                    <a:pt x="0" y="16"/>
                  </a:lnTo>
                  <a:close/>
                  <a:moveTo>
                    <a:pt x="32" y="13240"/>
                  </a:moveTo>
                  <a:lnTo>
                    <a:pt x="16" y="13224"/>
                  </a:lnTo>
                  <a:lnTo>
                    <a:pt x="18912" y="13224"/>
                  </a:lnTo>
                  <a:lnTo>
                    <a:pt x="18896" y="13240"/>
                  </a:lnTo>
                  <a:lnTo>
                    <a:pt x="18896" y="16"/>
                  </a:lnTo>
                  <a:lnTo>
                    <a:pt x="18912" y="32"/>
                  </a:lnTo>
                  <a:lnTo>
                    <a:pt x="16" y="32"/>
                  </a:lnTo>
                  <a:lnTo>
                    <a:pt x="32" y="16"/>
                  </a:lnTo>
                  <a:lnTo>
                    <a:pt x="32" y="13240"/>
                  </a:lnTo>
                  <a:close/>
                </a:path>
              </a:pathLst>
            </a:custGeom>
            <a:solidFill>
              <a:srgbClr val="898989"/>
            </a:solidFill>
            <a:ln w="0" cap="flat">
              <a:solidFill>
                <a:srgbClr val="898989"/>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3" name="Rectangle 57"/>
            <p:cNvSpPr>
              <a:spLocks noChangeArrowheads="1"/>
            </p:cNvSpPr>
            <p:nvPr/>
          </p:nvSpPr>
          <p:spPr bwMode="auto">
            <a:xfrm>
              <a:off x="235" y="2399"/>
              <a:ext cx="203"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特定健診</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4" name="Rectangle 58"/>
            <p:cNvSpPr>
              <a:spLocks noChangeArrowheads="1"/>
            </p:cNvSpPr>
            <p:nvPr/>
          </p:nvSpPr>
          <p:spPr bwMode="auto">
            <a:xfrm>
              <a:off x="235" y="2474"/>
              <a:ext cx="16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受診率</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15" name="Rectangle 59"/>
            <p:cNvSpPr>
              <a:spLocks noChangeArrowheads="1"/>
            </p:cNvSpPr>
            <p:nvPr/>
          </p:nvSpPr>
          <p:spPr bwMode="auto">
            <a:xfrm>
              <a:off x="466" y="2474"/>
              <a:ext cx="128"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43751009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69</a:t>
            </a:fld>
            <a:endParaRPr kumimoji="1" lang="ja-JP" altLang="en-US" dirty="0">
              <a:latin typeface="ＭＳ 明朝"/>
              <a:ea typeface="ＭＳ 明朝"/>
            </a:endParaRPr>
          </a:p>
        </p:txBody>
      </p:sp>
      <p:sp>
        <p:nvSpPr>
          <p:cNvPr id="27" name="タイトル 1">
            <a:extLst>
              <a:ext uri="{FF2B5EF4-FFF2-40B4-BE49-F238E27FC236}">
                <a16:creationId xmlns="" xmlns:a16="http://schemas.microsoft.com/office/drawing/2014/main" id="{6B7A08DF-57B3-460F-9F6B-AFC382C00A09}"/>
              </a:ext>
            </a:extLst>
          </p:cNvPr>
          <p:cNvSpPr txBox="1">
            <a:spLocks noChangeAspect="1"/>
          </p:cNvSpPr>
          <p:nvPr/>
        </p:nvSpPr>
        <p:spPr>
          <a:xfrm>
            <a:off x="368660" y="127000"/>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6.</a:t>
            </a:r>
            <a:r>
              <a:rPr lang="ja-JP" altLang="en-US" sz="1400" dirty="0">
                <a:latin typeface="ＭＳ 明朝"/>
                <a:ea typeface="ＭＳ 明朝"/>
                <a:cs typeface="Times New Roman" pitchFamily="18" charset="0"/>
              </a:rPr>
              <a:t>生活習慣病対策の必要性</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糖尿病、高血圧症、脂質異常症、肥満症等の生活習慣病は、内臓脂肪の蓄積（内臓脂肪型肥満）に起因する場合が多く、不適切な食生活や運動不足等の不健康な生活習慣の改善がないままに、その後重症化し、虚血性心疾患や脳卒中の発症に至るという経過をたどることになります。</a:t>
            </a:r>
          </a:p>
          <a:p>
            <a:pPr lvl="0" fontAlgn="base">
              <a:lnSpc>
                <a:spcPct val="125000"/>
              </a:lnSpc>
              <a:spcBef>
                <a:spcPct val="0"/>
              </a:spcBef>
              <a:spcAft>
                <a:spcPct val="0"/>
              </a:spcAft>
            </a:pPr>
            <a:r>
              <a:rPr lang="ja-JP" altLang="en-US" sz="1200" dirty="0">
                <a:latin typeface="ＭＳ 明朝"/>
                <a:ea typeface="ＭＳ 明朝"/>
                <a:cs typeface="+mj-cs"/>
              </a:rPr>
              <a:t>　このため生活習慣の改善により、若いときからの生活習慣病予防対策を進め、生活習慣病を発症しない境界域の段階で止めることができれば、通院患者を減らすことができ、この結果、町民の生活の質の維持及び向上を図りながら医療費の伸びの抑制を実現することが可能となります。</a:t>
            </a:r>
            <a:endParaRPr lang="en-US" altLang="ja-JP" sz="1200" dirty="0">
              <a:latin typeface="ＭＳ 明朝"/>
              <a:ea typeface="ＭＳ 明朝"/>
              <a:cs typeface="+mj-cs"/>
            </a:endParaRPr>
          </a:p>
          <a:p>
            <a:pPr lvl="0" fontAlgn="base">
              <a:lnSpc>
                <a:spcPct val="125000"/>
              </a:lnSpc>
              <a:spcBef>
                <a:spcPct val="0"/>
              </a:spcBef>
              <a:spcAft>
                <a:spcPct val="0"/>
              </a:spcAft>
            </a:pPr>
            <a:endParaRPr lang="en-US" altLang="ja-JP" sz="1200" dirty="0">
              <a:latin typeface="ＭＳ 明朝"/>
              <a:ea typeface="ＭＳ 明朝"/>
              <a:cs typeface="+mj-cs"/>
            </a:endParaRPr>
          </a:p>
          <a:p>
            <a:pPr lvl="0" fontAlgn="base">
              <a:lnSpc>
                <a:spcPct val="125000"/>
              </a:lnSpc>
              <a:spcBef>
                <a:spcPct val="0"/>
              </a:spcBef>
              <a:spcAft>
                <a:spcPct val="0"/>
              </a:spcAft>
            </a:pPr>
            <a:endParaRPr lang="en-US" altLang="ja-JP" sz="1200" dirty="0">
              <a:latin typeface="ＭＳ 明朝"/>
              <a:ea typeface="ＭＳ 明朝"/>
              <a:cs typeface="+mj-cs"/>
            </a:endParaRPr>
          </a:p>
          <a:p>
            <a:pPr lvl="0" fontAlgn="base">
              <a:lnSpc>
                <a:spcPct val="125000"/>
              </a:lnSpc>
              <a:spcBef>
                <a:spcPct val="0"/>
              </a:spcBef>
              <a:spcAft>
                <a:spcPct val="0"/>
              </a:spcAft>
            </a:pPr>
            <a:r>
              <a:rPr lang="en-US" altLang="ja-JP" sz="1400" dirty="0">
                <a:solidFill>
                  <a:prstClr val="black"/>
                </a:solidFill>
                <a:latin typeface="ＭＳ 明朝"/>
                <a:ea typeface="ＭＳ 明朝"/>
                <a:cs typeface="Times New Roman" pitchFamily="18" charset="0"/>
              </a:rPr>
              <a:t>7.</a:t>
            </a:r>
            <a:r>
              <a:rPr lang="ja-JP" altLang="en-US" sz="1400" dirty="0">
                <a:solidFill>
                  <a:prstClr val="black"/>
                </a:solidFill>
                <a:latin typeface="ＭＳ 明朝"/>
                <a:ea typeface="ＭＳ 明朝"/>
                <a:cs typeface="Times New Roman" pitchFamily="18" charset="0"/>
              </a:rPr>
              <a:t>メタボリックシンドローム（内臓脂肪症候群）に着目する意義</a:t>
            </a:r>
            <a:endParaRPr lang="en-US" altLang="ja-JP" sz="1400" dirty="0">
              <a:solidFill>
                <a:prstClr val="black"/>
              </a:solidFill>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solidFill>
                  <a:prstClr val="black"/>
                </a:solidFill>
                <a:latin typeface="ＭＳ 明朝"/>
                <a:ea typeface="ＭＳ 明朝"/>
              </a:rPr>
              <a:t>　メタボリックシンドローム（内臓脂肪症候群）とは、内臓脂肪型肥満を共通の要因として、高血糖、脂質異常、高血圧を呈する病態であり、それぞれが重複した場合は、虚血性心疾患、脳血管疾患等の発症リスクが高く、内臓脂肪を減少させることで、それらのリスクの低減が図られるという考え方を基本としています。（図表１メタボリックシンドロームのメカニズムと健診・保健指導）</a:t>
            </a:r>
          </a:p>
          <a:p>
            <a:pPr lvl="0" fontAlgn="base">
              <a:lnSpc>
                <a:spcPct val="125000"/>
              </a:lnSpc>
              <a:spcBef>
                <a:spcPct val="0"/>
              </a:spcBef>
              <a:spcAft>
                <a:spcPct val="0"/>
              </a:spcAft>
            </a:pPr>
            <a:r>
              <a:rPr lang="ja-JP" altLang="en-US" sz="1200" dirty="0">
                <a:solidFill>
                  <a:prstClr val="black"/>
                </a:solidFill>
                <a:latin typeface="ＭＳ 明朝"/>
                <a:ea typeface="ＭＳ 明朝"/>
              </a:rPr>
              <a:t>　すなわち、内臓脂肪型肥満に起因する糖尿病、脂質異常症、高血圧症は予防可能であり、また発症後でも、血糖、血圧等をコントロールすることにより、心筋梗塞等の心血管疾患、脳梗塞等の脳血管疾患、人工透析を必要とする慢性腎不全などへの進行や重症化を予防することが可能であるという考え方です。</a:t>
            </a:r>
          </a:p>
          <a:p>
            <a:pPr lvl="0" fontAlgn="base">
              <a:lnSpc>
                <a:spcPct val="125000"/>
              </a:lnSpc>
              <a:spcBef>
                <a:spcPct val="0"/>
              </a:spcBef>
              <a:spcAft>
                <a:spcPct val="0"/>
              </a:spcAft>
            </a:pPr>
            <a:r>
              <a:rPr lang="ja-JP" altLang="en-US" sz="1200" dirty="0">
                <a:solidFill>
                  <a:prstClr val="black"/>
                </a:solidFill>
                <a:latin typeface="ＭＳ 明朝"/>
                <a:ea typeface="ＭＳ 明朝"/>
              </a:rPr>
              <a:t>　内臓脂肪症候群の概念を導入することにより、内臓脂肪の蓄積、体重増加が血糖や中性脂肪・血圧などの上昇をもたらすとともに様々な形で血管を損傷し、動脈硬化を引き起こし、心疾患・脳血管疾患・人工透析の必要な慢性腎不全などに至る原因となることを詳細にデータで示すことができるため、健診受診者にとって生活習慣と健診の結果、疾病発症との関係が理解しやすく、生活習慣の改善に向けての明確な動機付けができるようになる</a:t>
            </a:r>
            <a:r>
              <a:rPr lang="ja-JP" altLang="en-US" sz="1200">
                <a:solidFill>
                  <a:prstClr val="black"/>
                </a:solidFill>
                <a:latin typeface="ＭＳ 明朝"/>
                <a:ea typeface="ＭＳ 明朝"/>
              </a:rPr>
              <a:t>と考えられます。</a:t>
            </a:r>
            <a:endParaRPr lang="ja-JP" altLang="en-US" sz="1200" dirty="0">
              <a:latin typeface="ＭＳ 明朝"/>
              <a:ea typeface="ＭＳ 明朝"/>
              <a:cs typeface="+mj-cs"/>
            </a:endParaRPr>
          </a:p>
          <a:p>
            <a:pPr lvl="0" fontAlgn="base">
              <a:lnSpc>
                <a:spcPct val="125000"/>
              </a:lnSpc>
              <a:spcBef>
                <a:spcPct val="0"/>
              </a:spcBef>
              <a:spcAft>
                <a:spcPct val="0"/>
              </a:spcAft>
            </a:pPr>
            <a:endParaRPr lang="ja-JP" altLang="ja-JP" sz="1200" dirty="0">
              <a:latin typeface="ＭＳ 明朝"/>
              <a:ea typeface="ＭＳ 明朝"/>
            </a:endParaRPr>
          </a:p>
        </p:txBody>
      </p:sp>
    </p:spTree>
    <p:extLst>
      <p:ext uri="{BB962C8B-B14F-4D97-AF65-F5344CB8AC3E}">
        <p14:creationId xmlns:p14="http://schemas.microsoft.com/office/powerpoint/2010/main" val="428626012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70</a:t>
            </a:fld>
            <a:endParaRPr kumimoji="1" lang="ja-JP" altLang="en-US" dirty="0">
              <a:latin typeface="ＭＳ 明朝"/>
              <a:ea typeface="ＭＳ 明朝"/>
            </a:endParaRPr>
          </a:p>
        </p:txBody>
      </p:sp>
      <p:sp>
        <p:nvSpPr>
          <p:cNvPr id="30" name="タイトル 1">
            <a:extLst>
              <a:ext uri="{FF2B5EF4-FFF2-40B4-BE49-F238E27FC236}">
                <a16:creationId xmlns="" xmlns:a16="http://schemas.microsoft.com/office/drawing/2014/main" id="{8B69AB50-E686-466F-86EF-8A9427CDAC05}"/>
              </a:ext>
            </a:extLst>
          </p:cNvPr>
          <p:cNvSpPr txBox="1">
            <a:spLocks noChangeAspect="1"/>
          </p:cNvSpPr>
          <p:nvPr/>
        </p:nvSpPr>
        <p:spPr>
          <a:xfrm>
            <a:off x="368660" y="159281"/>
            <a:ext cx="6120680" cy="488283"/>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図表１：メタボリックシンドロームのメカニズムと健診・保健指導</a:t>
            </a:r>
          </a:p>
          <a:p>
            <a:pPr lvl="0" fontAlgn="base">
              <a:lnSpc>
                <a:spcPct val="125000"/>
              </a:lnSpc>
              <a:spcBef>
                <a:spcPct val="0"/>
              </a:spcBef>
              <a:spcAft>
                <a:spcPct val="0"/>
              </a:spcAft>
            </a:pPr>
            <a:endParaRPr lang="ja-JP" altLang="ja-JP" sz="1200" dirty="0">
              <a:latin typeface="ＭＳ 明朝"/>
              <a:ea typeface="ＭＳ 明朝"/>
            </a:endParaRPr>
          </a:p>
        </p:txBody>
      </p:sp>
      <p:sp>
        <p:nvSpPr>
          <p:cNvPr id="305" name="Rectangle 403">
            <a:extLst>
              <a:ext uri="{FF2B5EF4-FFF2-40B4-BE49-F238E27FC236}">
                <a16:creationId xmlns="" xmlns:a16="http://schemas.microsoft.com/office/drawing/2014/main" id="{0A1F8074-01B5-4023-A9C4-9D49343D2377}"/>
              </a:ext>
            </a:extLst>
          </p:cNvPr>
          <p:cNvSpPr>
            <a:spLocks noChangeArrowheads="1"/>
          </p:cNvSpPr>
          <p:nvPr/>
        </p:nvSpPr>
        <p:spPr bwMode="auto">
          <a:xfrm>
            <a:off x="568685" y="4006788"/>
            <a:ext cx="685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sp>
        <p:nvSpPr>
          <p:cNvPr id="306" name="Rectangle 456">
            <a:extLst>
              <a:ext uri="{FF2B5EF4-FFF2-40B4-BE49-F238E27FC236}">
                <a16:creationId xmlns="" xmlns:a16="http://schemas.microsoft.com/office/drawing/2014/main" id="{D25BA4D5-CEBF-4D3F-BCF2-96F82E712B84}"/>
              </a:ext>
            </a:extLst>
          </p:cNvPr>
          <p:cNvSpPr>
            <a:spLocks noChangeArrowheads="1"/>
          </p:cNvSpPr>
          <p:nvPr/>
        </p:nvSpPr>
        <p:spPr bwMode="auto">
          <a:xfrm>
            <a:off x="568685" y="4463988"/>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grpSp>
        <p:nvGrpSpPr>
          <p:cNvPr id="2" name="グループ化 1">
            <a:extLst>
              <a:ext uri="{FF2B5EF4-FFF2-40B4-BE49-F238E27FC236}">
                <a16:creationId xmlns="" xmlns:a16="http://schemas.microsoft.com/office/drawing/2014/main" id="{8332DC2E-43E6-4E6B-BC47-3E87669D3AF2}"/>
              </a:ext>
            </a:extLst>
          </p:cNvPr>
          <p:cNvGrpSpPr/>
          <p:nvPr/>
        </p:nvGrpSpPr>
        <p:grpSpPr>
          <a:xfrm>
            <a:off x="368660" y="575556"/>
            <a:ext cx="6300700" cy="5197787"/>
            <a:chOff x="368660" y="4463988"/>
            <a:chExt cx="6300700" cy="4398436"/>
          </a:xfrm>
        </p:grpSpPr>
        <p:sp>
          <p:nvSpPr>
            <p:cNvPr id="207" name="Rectangle 305">
              <a:extLst>
                <a:ext uri="{FF2B5EF4-FFF2-40B4-BE49-F238E27FC236}">
                  <a16:creationId xmlns="" xmlns:a16="http://schemas.microsoft.com/office/drawing/2014/main" id="{8D39D138-9D6A-452F-B6DA-D3AB16D74335}"/>
                </a:ext>
              </a:extLst>
            </p:cNvPr>
            <p:cNvSpPr>
              <a:spLocks noChangeArrowheads="1"/>
            </p:cNvSpPr>
            <p:nvPr/>
          </p:nvSpPr>
          <p:spPr bwMode="auto">
            <a:xfrm>
              <a:off x="368660" y="4463988"/>
              <a:ext cx="4412426" cy="2397108"/>
            </a:xfrm>
            <a:prstGeom prst="rect">
              <a:avLst/>
            </a:prstGeom>
            <a:solidFill>
              <a:srgbClr val="FFFFFF"/>
            </a:solidFill>
            <a:ln w="28575">
              <a:solidFill>
                <a:srgbClr val="000000"/>
              </a:solidFill>
              <a:prstDash val="sysDot"/>
              <a:miter lim="800000"/>
              <a:headEnd/>
              <a:tailEnd/>
            </a:ln>
          </p:spPr>
          <p:txBody>
            <a:bodyPr vert="horz" wrap="square" lIns="74295" tIns="8890" rIns="74295" bIns="8890" numCol="1" anchor="t" anchorCtr="0" compatLnSpc="1">
              <a:prstTxWarp prst="textNoShape">
                <a:avLst/>
              </a:prstTxWarp>
            </a:bodyPr>
            <a:lstStyle/>
            <a:p>
              <a:endParaRPr lang="ja-JP" altLang="en-US" dirty="0"/>
            </a:p>
          </p:txBody>
        </p:sp>
        <p:sp>
          <p:nvSpPr>
            <p:cNvPr id="214" name="AutoShape 319">
              <a:extLst>
                <a:ext uri="{FF2B5EF4-FFF2-40B4-BE49-F238E27FC236}">
                  <a16:creationId xmlns="" xmlns:a16="http://schemas.microsoft.com/office/drawing/2014/main" id="{6E537C3A-A662-4FB5-BAC0-019F364BBAB2}"/>
                </a:ext>
              </a:extLst>
            </p:cNvPr>
            <p:cNvSpPr>
              <a:spLocks noChangeArrowheads="1"/>
            </p:cNvSpPr>
            <p:nvPr/>
          </p:nvSpPr>
          <p:spPr bwMode="auto">
            <a:xfrm>
              <a:off x="440668" y="4572000"/>
              <a:ext cx="1402293" cy="231775"/>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不適切な生活習慣</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215" name="AutoShape 401">
              <a:extLst>
                <a:ext uri="{FF2B5EF4-FFF2-40B4-BE49-F238E27FC236}">
                  <a16:creationId xmlns="" xmlns:a16="http://schemas.microsoft.com/office/drawing/2014/main" id="{7FE97CE9-62E0-403E-990C-32FDA9546B8F}"/>
                </a:ext>
              </a:extLst>
            </p:cNvPr>
            <p:cNvSpPr>
              <a:spLocks noChangeArrowheads="1"/>
            </p:cNvSpPr>
            <p:nvPr/>
          </p:nvSpPr>
          <p:spPr bwMode="auto">
            <a:xfrm>
              <a:off x="2168885" y="4572000"/>
              <a:ext cx="1000125" cy="231775"/>
            </a:xfrm>
            <a:prstGeom prst="roundRect">
              <a:avLst>
                <a:gd name="adj" fmla="val 16713"/>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境界領域期</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216" name="AutoShape 313">
              <a:extLst>
                <a:ext uri="{FF2B5EF4-FFF2-40B4-BE49-F238E27FC236}">
                  <a16:creationId xmlns="" xmlns:a16="http://schemas.microsoft.com/office/drawing/2014/main" id="{6E531871-C0E5-4246-B85F-093EB38CF063}"/>
                </a:ext>
              </a:extLst>
            </p:cNvPr>
            <p:cNvSpPr>
              <a:spLocks noChangeArrowheads="1"/>
            </p:cNvSpPr>
            <p:nvPr/>
          </p:nvSpPr>
          <p:spPr bwMode="auto">
            <a:xfrm>
              <a:off x="3435710" y="4572000"/>
              <a:ext cx="1266825" cy="231775"/>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生活習慣病発症</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217" name="AutoShape 402">
              <a:extLst>
                <a:ext uri="{FF2B5EF4-FFF2-40B4-BE49-F238E27FC236}">
                  <a16:creationId xmlns="" xmlns:a16="http://schemas.microsoft.com/office/drawing/2014/main" id="{F6404A61-F314-47A9-AF2E-7EF7315F49E5}"/>
                </a:ext>
              </a:extLst>
            </p:cNvPr>
            <p:cNvSpPr>
              <a:spLocks noChangeArrowheads="1"/>
            </p:cNvSpPr>
            <p:nvPr/>
          </p:nvSpPr>
          <p:spPr bwMode="auto">
            <a:xfrm>
              <a:off x="5049180" y="4572000"/>
              <a:ext cx="1278743" cy="254920"/>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重症化・合併症</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218" name="Rectangle 395">
              <a:extLst>
                <a:ext uri="{FF2B5EF4-FFF2-40B4-BE49-F238E27FC236}">
                  <a16:creationId xmlns="" xmlns:a16="http://schemas.microsoft.com/office/drawing/2014/main" id="{4A2559F1-878B-4D33-A411-E115474BD588}"/>
                </a:ext>
              </a:extLst>
            </p:cNvPr>
            <p:cNvSpPr>
              <a:spLocks noChangeArrowheads="1"/>
            </p:cNvSpPr>
            <p:nvPr/>
          </p:nvSpPr>
          <p:spPr bwMode="auto">
            <a:xfrm>
              <a:off x="2110392" y="4894349"/>
              <a:ext cx="1102583" cy="295375"/>
            </a:xfrm>
            <a:prstGeom prst="rect">
              <a:avLst/>
            </a:prstGeom>
            <a:solidFill>
              <a:srgbClr val="CCFFFF"/>
            </a:solidFill>
            <a:ln w="9525">
              <a:solidFill>
                <a:srgbClr val="00FFFF"/>
              </a:solidFill>
              <a:miter lim="800000"/>
              <a:headEnd/>
              <a:tailEnd/>
            </a:ln>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メタボリックシンドローム予備群</a:t>
              </a:r>
              <a:endParaRPr kumimoji="0" lang="ja-JP" altLang="ja-JP" sz="900" b="0" i="0" u="none" strike="noStrike" cap="none" normalizeH="0" baseline="0" dirty="0">
                <a:ln>
                  <a:noFill/>
                </a:ln>
                <a:solidFill>
                  <a:schemeClr val="tx1"/>
                </a:solidFill>
                <a:effectLst/>
              </a:endParaRPr>
            </a:p>
          </p:txBody>
        </p:sp>
        <p:sp>
          <p:nvSpPr>
            <p:cNvPr id="219" name="Rectangle 394">
              <a:extLst>
                <a:ext uri="{FF2B5EF4-FFF2-40B4-BE49-F238E27FC236}">
                  <a16:creationId xmlns="" xmlns:a16="http://schemas.microsoft.com/office/drawing/2014/main" id="{63BDDB46-19DE-4D97-B983-D1C800FD0688}"/>
                </a:ext>
              </a:extLst>
            </p:cNvPr>
            <p:cNvSpPr>
              <a:spLocks noChangeArrowheads="1"/>
            </p:cNvSpPr>
            <p:nvPr/>
          </p:nvSpPr>
          <p:spPr bwMode="auto">
            <a:xfrm>
              <a:off x="3456862" y="4896036"/>
              <a:ext cx="1112323" cy="293688"/>
            </a:xfrm>
            <a:prstGeom prst="rect">
              <a:avLst/>
            </a:prstGeom>
            <a:solidFill>
              <a:srgbClr val="CCFFFF"/>
            </a:solidFill>
            <a:ln w="9525">
              <a:solidFill>
                <a:srgbClr val="00FFFF"/>
              </a:solidFill>
              <a:miter lim="800000"/>
              <a:headEnd/>
              <a:tailEnd/>
            </a:ln>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メタボリックシンドローム該当者</a:t>
              </a:r>
              <a:endParaRPr kumimoji="0" lang="ja-JP" altLang="ja-JP" sz="900" b="0" i="0" u="none" strike="noStrike" cap="none" normalizeH="0" baseline="0" dirty="0">
                <a:ln>
                  <a:noFill/>
                </a:ln>
                <a:solidFill>
                  <a:schemeClr val="tx1"/>
                </a:solidFill>
                <a:effectLst/>
              </a:endParaRPr>
            </a:p>
          </p:txBody>
        </p:sp>
        <p:grpSp>
          <p:nvGrpSpPr>
            <p:cNvPr id="274" name="Group 331">
              <a:extLst>
                <a:ext uri="{FF2B5EF4-FFF2-40B4-BE49-F238E27FC236}">
                  <a16:creationId xmlns="" xmlns:a16="http://schemas.microsoft.com/office/drawing/2014/main" id="{61E54E39-97C5-45AE-9F4A-43E68DB83B4B}"/>
                </a:ext>
              </a:extLst>
            </p:cNvPr>
            <p:cNvGrpSpPr>
              <a:grpSpLocks/>
            </p:cNvGrpSpPr>
            <p:nvPr/>
          </p:nvGrpSpPr>
          <p:grpSpPr bwMode="auto">
            <a:xfrm>
              <a:off x="440787" y="5269269"/>
              <a:ext cx="6043578" cy="1067604"/>
              <a:chOff x="1356" y="4672"/>
              <a:chExt cx="9853" cy="1934"/>
            </a:xfrm>
          </p:grpSpPr>
          <p:sp>
            <p:nvSpPr>
              <p:cNvPr id="275" name="AutoShape 339">
                <a:extLst>
                  <a:ext uri="{FF2B5EF4-FFF2-40B4-BE49-F238E27FC236}">
                    <a16:creationId xmlns="" xmlns:a16="http://schemas.microsoft.com/office/drawing/2014/main" id="{69908835-C760-4C76-B3FC-420C56EE25EA}"/>
                  </a:ext>
                </a:extLst>
              </p:cNvPr>
              <p:cNvSpPr>
                <a:spLocks noChangeArrowheads="1"/>
              </p:cNvSpPr>
              <p:nvPr/>
            </p:nvSpPr>
            <p:spPr bwMode="auto">
              <a:xfrm>
                <a:off x="8550" y="4713"/>
                <a:ext cx="2659" cy="1893"/>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500" b="0" i="0" u="none" strike="noStrike" cap="none" normalizeH="0" baseline="0" dirty="0">
                  <a:ln>
                    <a:noFill/>
                  </a:ln>
                  <a:solidFill>
                    <a:schemeClr val="tx1"/>
                  </a:solidFill>
                  <a:effectLst/>
                </a:endParaRPr>
              </a:p>
            </p:txBody>
          </p:sp>
          <p:sp>
            <p:nvSpPr>
              <p:cNvPr id="276" name="AutoShape 338">
                <a:extLst>
                  <a:ext uri="{FF2B5EF4-FFF2-40B4-BE49-F238E27FC236}">
                    <a16:creationId xmlns="" xmlns:a16="http://schemas.microsoft.com/office/drawing/2014/main" id="{7D61F547-5720-4047-95C7-E85447A1F74D}"/>
                  </a:ext>
                </a:extLst>
              </p:cNvPr>
              <p:cNvSpPr>
                <a:spLocks noChangeArrowheads="1"/>
              </p:cNvSpPr>
              <p:nvPr/>
            </p:nvSpPr>
            <p:spPr bwMode="auto">
              <a:xfrm>
                <a:off x="7989" y="5433"/>
                <a:ext cx="420" cy="730"/>
              </a:xfrm>
              <a:prstGeom prst="rightArrow">
                <a:avLst>
                  <a:gd name="adj1" fmla="val 50000"/>
                  <a:gd name="adj2" fmla="val 25000"/>
                </a:avLst>
              </a:prstGeom>
              <a:solidFill>
                <a:srgbClr val="00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sp>
            <p:nvSpPr>
              <p:cNvPr id="277" name="AutoShape 337">
                <a:extLst>
                  <a:ext uri="{FF2B5EF4-FFF2-40B4-BE49-F238E27FC236}">
                    <a16:creationId xmlns="" xmlns:a16="http://schemas.microsoft.com/office/drawing/2014/main" id="{1DA52366-1C88-4C9B-B14F-6003CA45A6EC}"/>
                  </a:ext>
                </a:extLst>
              </p:cNvPr>
              <p:cNvSpPr>
                <a:spLocks noChangeArrowheads="1"/>
              </p:cNvSpPr>
              <p:nvPr/>
            </p:nvSpPr>
            <p:spPr bwMode="auto">
              <a:xfrm>
                <a:off x="6204" y="4678"/>
                <a:ext cx="1785" cy="1928"/>
              </a:xfrm>
              <a:prstGeom prst="roundRect">
                <a:avLst>
                  <a:gd name="adj" fmla="val 16667"/>
                </a:avLst>
              </a:prstGeom>
              <a:solidFill>
                <a:srgbClr val="CC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・肥満症</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・高血圧症</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・脂質異常症</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・糖尿病</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278" name="AutoShape 336">
                <a:extLst>
                  <a:ext uri="{FF2B5EF4-FFF2-40B4-BE49-F238E27FC236}">
                    <a16:creationId xmlns="" xmlns:a16="http://schemas.microsoft.com/office/drawing/2014/main" id="{11A3ECE6-1970-49F5-8FC2-C70BE0968383}"/>
                  </a:ext>
                </a:extLst>
              </p:cNvPr>
              <p:cNvSpPr>
                <a:spLocks noChangeArrowheads="1"/>
              </p:cNvSpPr>
              <p:nvPr/>
            </p:nvSpPr>
            <p:spPr bwMode="auto">
              <a:xfrm>
                <a:off x="5758" y="5433"/>
                <a:ext cx="420" cy="730"/>
              </a:xfrm>
              <a:prstGeom prst="rightArrow">
                <a:avLst>
                  <a:gd name="adj1" fmla="val 50000"/>
                  <a:gd name="adj2" fmla="val 25000"/>
                </a:avLst>
              </a:prstGeom>
              <a:solidFill>
                <a:srgbClr val="00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sp>
            <p:nvSpPr>
              <p:cNvPr id="279" name="AutoShape 335">
                <a:extLst>
                  <a:ext uri="{FF2B5EF4-FFF2-40B4-BE49-F238E27FC236}">
                    <a16:creationId xmlns="" xmlns:a16="http://schemas.microsoft.com/office/drawing/2014/main" id="{787EFA60-D2F2-4F27-8D0E-1CA8E7757BDB}"/>
                  </a:ext>
                </a:extLst>
              </p:cNvPr>
              <p:cNvSpPr>
                <a:spLocks noChangeArrowheads="1"/>
              </p:cNvSpPr>
              <p:nvPr/>
            </p:nvSpPr>
            <p:spPr bwMode="auto">
              <a:xfrm>
                <a:off x="4078" y="4678"/>
                <a:ext cx="1680" cy="1928"/>
              </a:xfrm>
              <a:prstGeom prst="roundRect">
                <a:avLst>
                  <a:gd name="adj" fmla="val 16667"/>
                </a:avLst>
              </a:prstGeom>
              <a:solidFill>
                <a:srgbClr val="CC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・肥満</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・高血圧</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・脂質異常</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・高血糖</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grpSp>
            <p:nvGrpSpPr>
              <p:cNvPr id="280" name="Group 332">
                <a:extLst>
                  <a:ext uri="{FF2B5EF4-FFF2-40B4-BE49-F238E27FC236}">
                    <a16:creationId xmlns="" xmlns:a16="http://schemas.microsoft.com/office/drawing/2014/main" id="{18650FF2-51AA-4418-8E55-D1B8EFE3E107}"/>
                  </a:ext>
                </a:extLst>
              </p:cNvPr>
              <p:cNvGrpSpPr>
                <a:grpSpLocks/>
              </p:cNvGrpSpPr>
              <p:nvPr/>
            </p:nvGrpSpPr>
            <p:grpSpPr bwMode="auto">
              <a:xfrm>
                <a:off x="1356" y="4672"/>
                <a:ext cx="2709" cy="1934"/>
                <a:chOff x="1356" y="4672"/>
                <a:chExt cx="2709" cy="1934"/>
              </a:xfrm>
            </p:grpSpPr>
            <p:sp>
              <p:nvSpPr>
                <p:cNvPr id="281" name="AutoShape 334">
                  <a:extLst>
                    <a:ext uri="{FF2B5EF4-FFF2-40B4-BE49-F238E27FC236}">
                      <a16:creationId xmlns="" xmlns:a16="http://schemas.microsoft.com/office/drawing/2014/main" id="{E4C4E758-5309-46DA-BB8E-5B69A2008C24}"/>
                    </a:ext>
                  </a:extLst>
                </p:cNvPr>
                <p:cNvSpPr>
                  <a:spLocks noChangeArrowheads="1"/>
                </p:cNvSpPr>
                <p:nvPr/>
              </p:nvSpPr>
              <p:spPr bwMode="auto">
                <a:xfrm>
                  <a:off x="1356" y="4672"/>
                  <a:ext cx="2286" cy="1934"/>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・不適切な食生活</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・運動不足</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・ストレス過剰</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・睡眠不足</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・飲酒</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・喫煙　　　など</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282" name="AutoShape 333">
                  <a:extLst>
                    <a:ext uri="{FF2B5EF4-FFF2-40B4-BE49-F238E27FC236}">
                      <a16:creationId xmlns="" xmlns:a16="http://schemas.microsoft.com/office/drawing/2014/main" id="{AF60FDC6-2913-462D-B944-2724983C24E1}"/>
                    </a:ext>
                  </a:extLst>
                </p:cNvPr>
                <p:cNvSpPr>
                  <a:spLocks noChangeArrowheads="1"/>
                </p:cNvSpPr>
                <p:nvPr/>
              </p:nvSpPr>
              <p:spPr bwMode="auto">
                <a:xfrm>
                  <a:off x="3645" y="5433"/>
                  <a:ext cx="420" cy="730"/>
                </a:xfrm>
                <a:prstGeom prst="rightArrow">
                  <a:avLst>
                    <a:gd name="adj1" fmla="val 50000"/>
                    <a:gd name="adj2" fmla="val 25000"/>
                  </a:avLst>
                </a:prstGeom>
                <a:solidFill>
                  <a:srgbClr val="00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grpSp>
        </p:grpSp>
        <p:sp>
          <p:nvSpPr>
            <p:cNvPr id="297" name="AutoShape 327">
              <a:extLst>
                <a:ext uri="{FF2B5EF4-FFF2-40B4-BE49-F238E27FC236}">
                  <a16:creationId xmlns="" xmlns:a16="http://schemas.microsoft.com/office/drawing/2014/main" id="{CB2105D5-CD8A-46BF-9484-83929BA21489}"/>
                </a:ext>
              </a:extLst>
            </p:cNvPr>
            <p:cNvSpPr>
              <a:spLocks noChangeArrowheads="1"/>
            </p:cNvSpPr>
            <p:nvPr/>
          </p:nvSpPr>
          <p:spPr bwMode="auto">
            <a:xfrm flipV="1">
              <a:off x="1812882" y="6048162"/>
              <a:ext cx="304420" cy="1514075"/>
            </a:xfrm>
            <a:prstGeom prst="downArrow">
              <a:avLst>
                <a:gd name="adj1" fmla="val 50000"/>
                <a:gd name="adj2" fmla="val 115873"/>
              </a:avLst>
            </a:prstGeom>
            <a:solidFill>
              <a:srgbClr val="00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sp>
          <p:nvSpPr>
            <p:cNvPr id="301" name="AutoShape 323">
              <a:extLst>
                <a:ext uri="{FF2B5EF4-FFF2-40B4-BE49-F238E27FC236}">
                  <a16:creationId xmlns="" xmlns:a16="http://schemas.microsoft.com/office/drawing/2014/main" id="{6CD3D833-2F62-42B7-9D60-6FEC08375662}"/>
                </a:ext>
              </a:extLst>
            </p:cNvPr>
            <p:cNvSpPr>
              <a:spLocks noChangeArrowheads="1"/>
            </p:cNvSpPr>
            <p:nvPr/>
          </p:nvSpPr>
          <p:spPr bwMode="auto">
            <a:xfrm>
              <a:off x="1287600" y="6552220"/>
              <a:ext cx="1333500" cy="412295"/>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内臓脂肪の蓄積を発見</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303" name="AutoShape 321">
              <a:extLst>
                <a:ext uri="{FF2B5EF4-FFF2-40B4-BE49-F238E27FC236}">
                  <a16:creationId xmlns="" xmlns:a16="http://schemas.microsoft.com/office/drawing/2014/main" id="{0106A08B-32AC-4AB9-82DD-3CA19DCBE282}"/>
                </a:ext>
              </a:extLst>
            </p:cNvPr>
            <p:cNvSpPr>
              <a:spLocks noChangeArrowheads="1"/>
            </p:cNvSpPr>
            <p:nvPr/>
          </p:nvSpPr>
          <p:spPr bwMode="auto">
            <a:xfrm>
              <a:off x="1158723" y="8050260"/>
              <a:ext cx="1511948" cy="812164"/>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結果にもとづき</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・情報提供</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・動機づけ支援</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・積極的支援</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304" name="AutoShape 320">
              <a:extLst>
                <a:ext uri="{FF2B5EF4-FFF2-40B4-BE49-F238E27FC236}">
                  <a16:creationId xmlns="" xmlns:a16="http://schemas.microsoft.com/office/drawing/2014/main" id="{68BCAF93-02CD-4870-BB39-ED5A251E76E9}"/>
                </a:ext>
              </a:extLst>
            </p:cNvPr>
            <p:cNvSpPr>
              <a:spLocks noChangeArrowheads="1"/>
            </p:cNvSpPr>
            <p:nvPr/>
          </p:nvSpPr>
          <p:spPr bwMode="auto">
            <a:xfrm>
              <a:off x="2703887" y="8096741"/>
              <a:ext cx="727807" cy="534965"/>
            </a:xfrm>
            <a:custGeom>
              <a:avLst/>
              <a:gdLst>
                <a:gd name="G0" fmla="+- 9257 0 0"/>
                <a:gd name="G1" fmla="+- 18514 0 0"/>
                <a:gd name="G2" fmla="+- 7200 0 0"/>
                <a:gd name="G3" fmla="*/ 9257 1 2"/>
                <a:gd name="G4" fmla="+- G3 10800 0"/>
                <a:gd name="G5" fmla="+- 21600 9257 18514"/>
                <a:gd name="G6" fmla="+- 18514 7200 0"/>
                <a:gd name="G7" fmla="*/ G6 1 2"/>
                <a:gd name="G8" fmla="*/ 18514 2 1"/>
                <a:gd name="G9" fmla="+- G8 0 21600"/>
                <a:gd name="G10" fmla="*/ 21600 G0 G1"/>
                <a:gd name="G11" fmla="*/ 21600 G4 G1"/>
                <a:gd name="G12" fmla="*/ 21600 G5 G1"/>
                <a:gd name="G13" fmla="*/ 21600 G7 G1"/>
                <a:gd name="G14" fmla="*/ 18514 1 2"/>
                <a:gd name="G15" fmla="+- G5 0 G4"/>
                <a:gd name="G16" fmla="+- G0 0 G4"/>
                <a:gd name="G17" fmla="*/ G2 G15 G16"/>
                <a:gd name="T0" fmla="*/ 15429 w 21600"/>
                <a:gd name="T1" fmla="*/ 0 h 21600"/>
                <a:gd name="T2" fmla="*/ 9257 w 21600"/>
                <a:gd name="T3" fmla="*/ 7200 h 21600"/>
                <a:gd name="T4" fmla="*/ 0 w 21600"/>
                <a:gd name="T5" fmla="*/ 18001 h 21600"/>
                <a:gd name="T6" fmla="*/ 9257 w 21600"/>
                <a:gd name="T7" fmla="*/ 21600 h 21600"/>
                <a:gd name="T8" fmla="*/ 18514 w 21600"/>
                <a:gd name="T9" fmla="*/ 15000 h 21600"/>
                <a:gd name="T10" fmla="*/ 21600 w 21600"/>
                <a:gd name="T11" fmla="*/ 7200 h 21600"/>
                <a:gd name="T12" fmla="*/ 17694720 60000 65536"/>
                <a:gd name="T13" fmla="*/ 11796480 60000 65536"/>
                <a:gd name="T14" fmla="*/ 11796480 60000 65536"/>
                <a:gd name="T15" fmla="*/ 5898240 60000 65536"/>
                <a:gd name="T16" fmla="*/ 0 60000 65536"/>
                <a:gd name="T17" fmla="*/ 0 60000 65536"/>
                <a:gd name="T18" fmla="*/ 0 w 21600"/>
                <a:gd name="T19" fmla="*/ G12 h 21600"/>
                <a:gd name="T20" fmla="*/ G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solidFill>
              <a:srgbClr val="00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sp>
          <p:nvSpPr>
            <p:cNvPr id="307" name="テキスト ボックス 306">
              <a:extLst>
                <a:ext uri="{FF2B5EF4-FFF2-40B4-BE49-F238E27FC236}">
                  <a16:creationId xmlns="" xmlns:a16="http://schemas.microsoft.com/office/drawing/2014/main" id="{6A2D7DF8-0B20-4731-8407-01BEDA84C5A0}"/>
                </a:ext>
              </a:extLst>
            </p:cNvPr>
            <p:cNvSpPr txBox="1"/>
            <p:nvPr/>
          </p:nvSpPr>
          <p:spPr>
            <a:xfrm>
              <a:off x="4811509" y="5269269"/>
              <a:ext cx="1857851" cy="1107996"/>
            </a:xfrm>
            <a:prstGeom prst="rect">
              <a:avLst/>
            </a:prstGeom>
            <a:noFill/>
          </p:spPr>
          <p:txBody>
            <a:bodyPr wrap="square" rtlCol="0">
              <a:spAutoFit/>
            </a:bodyPr>
            <a:lstStyle/>
            <a:p>
              <a:pPr lvl="0" eaLnBrk="0" fontAlgn="base" hangingPunct="0">
                <a:spcBef>
                  <a:spcPct val="0"/>
                </a:spcBef>
                <a:spcAft>
                  <a:spcPct val="0"/>
                </a:spcAft>
              </a:pPr>
              <a:r>
                <a:rPr kumimoji="0" lang="ja-JP" altLang="ja-JP" sz="1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・心疾患</a:t>
              </a:r>
              <a:endParaRPr kumimoji="0" lang="ja-JP" altLang="ja-JP" sz="500" dirty="0">
                <a:solidFill>
                  <a:prstClr val="black"/>
                </a:solidFill>
              </a:endParaRPr>
            </a:p>
            <a:p>
              <a:pPr lvl="0" eaLnBrk="0" fontAlgn="base" hangingPunct="0">
                <a:spcBef>
                  <a:spcPct val="0"/>
                </a:spcBef>
                <a:spcAft>
                  <a:spcPct val="0"/>
                </a:spcAft>
              </a:pPr>
              <a:r>
                <a:rPr kumimoji="0" lang="ja-JP" altLang="ja-JP" sz="1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（心筋梗塞、狭心症）</a:t>
              </a:r>
              <a:endParaRPr kumimoji="0" lang="ja-JP" altLang="ja-JP" sz="500" dirty="0">
                <a:solidFill>
                  <a:prstClr val="black"/>
                </a:solidFill>
              </a:endParaRPr>
            </a:p>
            <a:p>
              <a:pPr lvl="0" eaLnBrk="0" fontAlgn="base" hangingPunct="0">
                <a:spcBef>
                  <a:spcPct val="0"/>
                </a:spcBef>
                <a:spcAft>
                  <a:spcPct val="0"/>
                </a:spcAft>
              </a:pPr>
              <a:r>
                <a:rPr kumimoji="0" lang="ja-JP" altLang="ja-JP" sz="1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・脳血管疾患</a:t>
              </a:r>
              <a:endParaRPr kumimoji="0" lang="ja-JP" altLang="ja-JP" sz="500" dirty="0">
                <a:solidFill>
                  <a:prstClr val="black"/>
                </a:solidFill>
              </a:endParaRPr>
            </a:p>
            <a:p>
              <a:pPr lvl="0" eaLnBrk="0" fontAlgn="base" hangingPunct="0">
                <a:spcBef>
                  <a:spcPct val="0"/>
                </a:spcBef>
                <a:spcAft>
                  <a:spcPct val="0"/>
                </a:spcAft>
              </a:pPr>
              <a:r>
                <a:rPr kumimoji="0" lang="ja-JP" altLang="ja-JP" sz="1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（脳出血、脳梗塞）</a:t>
              </a:r>
              <a:endParaRPr kumimoji="0" lang="ja-JP" altLang="ja-JP" sz="500" dirty="0">
                <a:solidFill>
                  <a:prstClr val="black"/>
                </a:solidFill>
              </a:endParaRPr>
            </a:p>
            <a:p>
              <a:pPr lvl="0" eaLnBrk="0" fontAlgn="base" hangingPunct="0">
                <a:spcBef>
                  <a:spcPct val="0"/>
                </a:spcBef>
                <a:spcAft>
                  <a:spcPct val="0"/>
                </a:spcAft>
              </a:pPr>
              <a:r>
                <a:rPr kumimoji="0" lang="ja-JP" altLang="ja-JP" sz="1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・糖尿病による人工透析・網膜症による失明</a:t>
              </a:r>
              <a:endParaRPr kumimoji="0" lang="ja-JP" altLang="ja-JP" sz="500" dirty="0">
                <a:solidFill>
                  <a:prstClr val="black"/>
                </a:solidFill>
              </a:endParaRPr>
            </a:p>
          </p:txBody>
        </p:sp>
        <p:sp>
          <p:nvSpPr>
            <p:cNvPr id="308" name="AutoShape 327">
              <a:extLst>
                <a:ext uri="{FF2B5EF4-FFF2-40B4-BE49-F238E27FC236}">
                  <a16:creationId xmlns="" xmlns:a16="http://schemas.microsoft.com/office/drawing/2014/main" id="{66D6BB8F-3016-4F39-BF20-0213D272C2FD}"/>
                </a:ext>
              </a:extLst>
            </p:cNvPr>
            <p:cNvSpPr>
              <a:spLocks noChangeArrowheads="1"/>
            </p:cNvSpPr>
            <p:nvPr/>
          </p:nvSpPr>
          <p:spPr bwMode="auto">
            <a:xfrm flipV="1">
              <a:off x="4444333" y="6048162"/>
              <a:ext cx="304420" cy="1692189"/>
            </a:xfrm>
            <a:prstGeom prst="downArrow">
              <a:avLst>
                <a:gd name="adj1" fmla="val 50000"/>
                <a:gd name="adj2" fmla="val 115873"/>
              </a:avLst>
            </a:prstGeom>
            <a:solidFill>
              <a:srgbClr val="00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sp>
          <p:nvSpPr>
            <p:cNvPr id="309" name="AutoShape 327">
              <a:extLst>
                <a:ext uri="{FF2B5EF4-FFF2-40B4-BE49-F238E27FC236}">
                  <a16:creationId xmlns="" xmlns:a16="http://schemas.microsoft.com/office/drawing/2014/main" id="{F5A3CD1B-65FA-4A09-ADD1-ECD7E78FA59D}"/>
                </a:ext>
              </a:extLst>
            </p:cNvPr>
            <p:cNvSpPr>
              <a:spLocks noChangeArrowheads="1"/>
            </p:cNvSpPr>
            <p:nvPr/>
          </p:nvSpPr>
          <p:spPr bwMode="auto">
            <a:xfrm flipV="1">
              <a:off x="3087462" y="6048164"/>
              <a:ext cx="304420" cy="1514074"/>
            </a:xfrm>
            <a:prstGeom prst="downArrow">
              <a:avLst>
                <a:gd name="adj1" fmla="val 50000"/>
                <a:gd name="adj2" fmla="val 115873"/>
              </a:avLst>
            </a:prstGeom>
            <a:solidFill>
              <a:srgbClr val="00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sp>
          <p:nvSpPr>
            <p:cNvPr id="300" name="AutoShape 324">
              <a:extLst>
                <a:ext uri="{FF2B5EF4-FFF2-40B4-BE49-F238E27FC236}">
                  <a16:creationId xmlns="" xmlns:a16="http://schemas.microsoft.com/office/drawing/2014/main" id="{896EF5E7-3FEC-4678-90A8-1E3281FE834B}"/>
                </a:ext>
              </a:extLst>
            </p:cNvPr>
            <p:cNvSpPr>
              <a:spLocks noChangeArrowheads="1"/>
            </p:cNvSpPr>
            <p:nvPr/>
          </p:nvSpPr>
          <p:spPr bwMode="auto">
            <a:xfrm>
              <a:off x="3902434" y="6557017"/>
              <a:ext cx="1345013" cy="595829"/>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2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動脈硬化</a:t>
              </a:r>
              <a:endParaRPr kumimoji="0" lang="ja-JP" altLang="ja-JP" sz="500" b="0" i="0" u="none" strike="noStrike" cap="none" normalizeH="0" baseline="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2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血管変化の進行を防ぐ</a:t>
              </a:r>
              <a:endParaRPr kumimoji="0" lang="ja-JP" altLang="ja-JP" sz="1800" b="0" i="0" u="none" strike="noStrike" cap="none" normalizeH="0" baseline="0">
                <a:ln>
                  <a:noFill/>
                </a:ln>
                <a:solidFill>
                  <a:schemeClr val="tx1"/>
                </a:solidFill>
                <a:effectLst/>
                <a:latin typeface="Arial" panose="020B0604020202020204" pitchFamily="34" charset="0"/>
              </a:endParaRPr>
            </a:p>
          </p:txBody>
        </p:sp>
        <p:sp>
          <p:nvSpPr>
            <p:cNvPr id="283" name="AutoShape 330">
              <a:extLst>
                <a:ext uri="{FF2B5EF4-FFF2-40B4-BE49-F238E27FC236}">
                  <a16:creationId xmlns="" xmlns:a16="http://schemas.microsoft.com/office/drawing/2014/main" id="{4FCEEF02-9E00-4A3C-8576-14487B702F72}"/>
                </a:ext>
              </a:extLst>
            </p:cNvPr>
            <p:cNvSpPr>
              <a:spLocks noChangeArrowheads="1"/>
            </p:cNvSpPr>
            <p:nvPr/>
          </p:nvSpPr>
          <p:spPr bwMode="auto">
            <a:xfrm>
              <a:off x="4283274" y="7239646"/>
              <a:ext cx="2200275" cy="810613"/>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保健指導・医療</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・受療促進</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・適切な治療と生活習慣（食事</a:t>
              </a:r>
              <a:r>
                <a:rPr kumimoji="0" lang="en-US"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100" b="1" dirty="0">
                  <a:latin typeface="ＭＳ ゴシック" panose="020B0609070205080204" pitchFamily="49" charset="-128"/>
                  <a:ea typeface="ＭＳ ゴシック" panose="020B0609070205080204" pitchFamily="49" charset="-128"/>
                  <a:cs typeface="Times New Roman" panose="02020603050405020304" pitchFamily="18" charset="0"/>
                </a:rPr>
                <a:t>  </a:t>
              </a:r>
              <a:r>
                <a:rPr kumimoji="0" lang="ja-JP"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・運動・喫煙等）の改善指導</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284" name="AutoShape 329">
              <a:extLst>
                <a:ext uri="{FF2B5EF4-FFF2-40B4-BE49-F238E27FC236}">
                  <a16:creationId xmlns="" xmlns:a16="http://schemas.microsoft.com/office/drawing/2014/main" id="{54680271-AF58-4C04-8772-1952B7749A89}"/>
                </a:ext>
              </a:extLst>
            </p:cNvPr>
            <p:cNvSpPr>
              <a:spLocks noChangeArrowheads="1"/>
            </p:cNvSpPr>
            <p:nvPr/>
          </p:nvSpPr>
          <p:spPr bwMode="auto">
            <a:xfrm>
              <a:off x="2396780" y="7228898"/>
              <a:ext cx="1733550" cy="810612"/>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保健指導</a:t>
              </a:r>
              <a:endParaRPr kumimoji="0" lang="ja-JP" altLang="ja-JP" sz="5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・発症予防のための生活習慣</a:t>
              </a:r>
              <a:r>
                <a:rPr kumimoji="0" lang="en-US"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a:t>
              </a:r>
              <a:r>
                <a:rPr kumimoji="0" lang="ja-JP" altLang="en-US"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食事・運動・喫煙等</a:t>
              </a:r>
              <a:r>
                <a:rPr kumimoji="0" lang="en-US" altLang="ja-JP"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a:t>
              </a:r>
              <a:r>
                <a:rPr kumimoji="0" lang="ja-JP" altLang="en-US" sz="11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の改善指導</a:t>
              </a:r>
              <a:endParaRPr kumimoji="0" lang="ja-JP" altLang="en-US" sz="1800" b="0" i="0" u="none" strike="noStrike" cap="none" normalizeH="0" baseline="0" dirty="0">
                <a:ln>
                  <a:noFill/>
                </a:ln>
                <a:solidFill>
                  <a:schemeClr val="tx1"/>
                </a:solidFill>
                <a:effectLst/>
                <a:latin typeface="Arial" panose="020B0604020202020204" pitchFamily="34" charset="0"/>
              </a:endParaRPr>
            </a:p>
          </p:txBody>
        </p:sp>
        <p:sp>
          <p:nvSpPr>
            <p:cNvPr id="310" name="AutoShape 327">
              <a:extLst>
                <a:ext uri="{FF2B5EF4-FFF2-40B4-BE49-F238E27FC236}">
                  <a16:creationId xmlns="" xmlns:a16="http://schemas.microsoft.com/office/drawing/2014/main" id="{36946945-EE3D-4404-A6FB-11E11B193CE8}"/>
                </a:ext>
              </a:extLst>
            </p:cNvPr>
            <p:cNvSpPr>
              <a:spLocks noChangeArrowheads="1"/>
            </p:cNvSpPr>
            <p:nvPr/>
          </p:nvSpPr>
          <p:spPr bwMode="auto">
            <a:xfrm rot="10800000" flipV="1">
              <a:off x="1808820" y="7281182"/>
              <a:ext cx="304420" cy="769077"/>
            </a:xfrm>
            <a:prstGeom prst="downArrow">
              <a:avLst>
                <a:gd name="adj1" fmla="val 50000"/>
                <a:gd name="adj2" fmla="val 115873"/>
              </a:avLst>
            </a:prstGeom>
            <a:solidFill>
              <a:srgbClr val="00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a:p>
          </p:txBody>
        </p:sp>
        <p:sp>
          <p:nvSpPr>
            <p:cNvPr id="285" name="AutoShape 328">
              <a:extLst>
                <a:ext uri="{FF2B5EF4-FFF2-40B4-BE49-F238E27FC236}">
                  <a16:creationId xmlns="" xmlns:a16="http://schemas.microsoft.com/office/drawing/2014/main" id="{96E3E794-D317-442C-BBEE-58B4B7C08F7B}"/>
                </a:ext>
              </a:extLst>
            </p:cNvPr>
            <p:cNvSpPr>
              <a:spLocks noChangeArrowheads="1"/>
            </p:cNvSpPr>
            <p:nvPr/>
          </p:nvSpPr>
          <p:spPr bwMode="auto">
            <a:xfrm>
              <a:off x="1620975" y="7200292"/>
              <a:ext cx="666750" cy="284037"/>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cs typeface="Times New Roman" panose="02020603050405020304" pitchFamily="18" charset="0"/>
                </a:rPr>
                <a:t>健診</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47110245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grpSp>
        <p:nvGrpSpPr>
          <p:cNvPr id="5" name="グループ化 4">
            <a:extLst>
              <a:ext uri="{FF2B5EF4-FFF2-40B4-BE49-F238E27FC236}">
                <a16:creationId xmlns="" xmlns:a16="http://schemas.microsoft.com/office/drawing/2014/main" id="{0E89A60B-2D44-42B0-884F-4A7496C5710E}"/>
              </a:ext>
            </a:extLst>
          </p:cNvPr>
          <p:cNvGrpSpPr/>
          <p:nvPr/>
        </p:nvGrpSpPr>
        <p:grpSpPr>
          <a:xfrm>
            <a:off x="190500" y="-508"/>
            <a:ext cx="6362000" cy="1789820"/>
            <a:chOff x="190500" y="405158"/>
            <a:chExt cx="6362000" cy="1789820"/>
          </a:xfrm>
        </p:grpSpPr>
        <p:grpSp>
          <p:nvGrpSpPr>
            <p:cNvPr id="4" name="グループ化 3">
              <a:extLst>
                <a:ext uri="{FF2B5EF4-FFF2-40B4-BE49-F238E27FC236}">
                  <a16:creationId xmlns="" xmlns:a16="http://schemas.microsoft.com/office/drawing/2014/main" id="{27EA7656-DAFC-4726-A5EB-9D9CCF50C286}"/>
                </a:ext>
              </a:extLst>
            </p:cNvPr>
            <p:cNvGrpSpPr/>
            <p:nvPr/>
          </p:nvGrpSpPr>
          <p:grpSpPr>
            <a:xfrm>
              <a:off x="190500" y="405158"/>
              <a:ext cx="6362000" cy="338554"/>
              <a:chOff x="190500" y="405158"/>
              <a:chExt cx="6362000" cy="338554"/>
            </a:xfrm>
          </p:grpSpPr>
          <p:sp>
            <p:nvSpPr>
              <p:cNvPr id="13" name="テキスト ボックス 12"/>
              <p:cNvSpPr txBox="1">
                <a:spLocks noChangeAspect="1"/>
              </p:cNvSpPr>
              <p:nvPr/>
            </p:nvSpPr>
            <p:spPr>
              <a:xfrm>
                <a:off x="254000" y="405158"/>
                <a:ext cx="6120000" cy="338554"/>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Ⅱ </a:t>
                </a:r>
                <a:r>
                  <a:rPr lang="ja-JP" altLang="en-US" sz="1600" b="1" dirty="0">
                    <a:latin typeface="ＭＳ 明朝"/>
                    <a:ea typeface="ＭＳ 明朝"/>
                  </a:rPr>
                  <a:t>第</a:t>
                </a:r>
                <a:r>
                  <a:rPr lang="en-US" altLang="ja-JP" sz="1600" b="1" dirty="0">
                    <a:latin typeface="ＭＳ 明朝"/>
                    <a:ea typeface="ＭＳ 明朝"/>
                  </a:rPr>
                  <a:t>2</a:t>
                </a:r>
                <a:r>
                  <a:rPr lang="ja-JP" altLang="en-US" sz="1600" b="1" dirty="0">
                    <a:latin typeface="ＭＳ 明朝"/>
                    <a:ea typeface="ＭＳ 明朝"/>
                  </a:rPr>
                  <a:t>期</a:t>
                </a:r>
                <a:r>
                  <a:rPr lang="ja-JP" altLang="en-US" sz="1600" b="1" dirty="0" smtClean="0">
                    <a:latin typeface="ＭＳ 明朝"/>
                    <a:ea typeface="ＭＳ 明朝"/>
                  </a:rPr>
                  <a:t>計画の</a:t>
                </a:r>
                <a:r>
                  <a:rPr lang="ja-JP" altLang="en-US" sz="1600" b="1" dirty="0">
                    <a:latin typeface="ＭＳ 明朝"/>
                    <a:ea typeface="ＭＳ 明朝"/>
                  </a:rPr>
                  <a:t>振り返り</a:t>
                </a:r>
                <a:endParaRPr lang="ja-JP" altLang="ja-JP" sz="1600" dirty="0">
                  <a:latin typeface="ＭＳ 明朝"/>
                  <a:ea typeface="ＭＳ 明朝"/>
                </a:endParaRPr>
              </a:p>
            </p:txBody>
          </p:sp>
          <p:cxnSp>
            <p:nvCxnSpPr>
              <p:cNvPr id="19" name="直線コネクタ 18"/>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grpSp>
        <p:sp>
          <p:nvSpPr>
            <p:cNvPr id="20" name="タイトル 1"/>
            <p:cNvSpPr txBox="1">
              <a:spLocks noChangeAspect="1"/>
            </p:cNvSpPr>
            <p:nvPr/>
          </p:nvSpPr>
          <p:spPr>
            <a:xfrm>
              <a:off x="368660" y="683568"/>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特定健康診査</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平成</a:t>
              </a:r>
              <a:r>
                <a:rPr lang="en-US" altLang="ja-JP" sz="1200" dirty="0">
                  <a:latin typeface="ＭＳ 明朝"/>
                  <a:ea typeface="ＭＳ 明朝"/>
                  <a:cs typeface="+mj-cs"/>
                </a:rPr>
                <a:t>28</a:t>
              </a:r>
              <a:r>
                <a:rPr lang="ja-JP" altLang="en-US" sz="1200" dirty="0">
                  <a:latin typeface="ＭＳ 明朝"/>
                  <a:ea typeface="ＭＳ 明朝"/>
                  <a:cs typeface="+mj-cs"/>
                </a:rPr>
                <a:t>年度の本町特定健康診査受診率は</a:t>
              </a:r>
              <a:r>
                <a:rPr lang="en-US" altLang="ja-JP" sz="1200" dirty="0">
                  <a:latin typeface="ＭＳ 明朝"/>
                  <a:ea typeface="ＭＳ 明朝"/>
                  <a:cs typeface="+mj-cs"/>
                </a:rPr>
                <a:t>50.4</a:t>
              </a:r>
              <a:r>
                <a:rPr lang="ja-JP" altLang="en-US" sz="1200" dirty="0">
                  <a:latin typeface="ＭＳ 明朝"/>
                  <a:ea typeface="ＭＳ 明朝"/>
                  <a:cs typeface="+mj-cs"/>
                </a:rPr>
                <a:t>％となっており、第</a:t>
              </a:r>
              <a:r>
                <a:rPr lang="en-US" altLang="ja-JP" sz="1200" dirty="0">
                  <a:latin typeface="ＭＳ 明朝"/>
                  <a:ea typeface="ＭＳ 明朝"/>
                  <a:cs typeface="+mj-cs"/>
                </a:rPr>
                <a:t>2</a:t>
              </a:r>
              <a:r>
                <a:rPr lang="ja-JP" altLang="en-US" sz="1200" dirty="0">
                  <a:latin typeface="ＭＳ 明朝"/>
                  <a:ea typeface="ＭＳ 明朝"/>
                  <a:cs typeface="+mj-cs"/>
                </a:rPr>
                <a:t>期計画最終年目標値である</a:t>
              </a:r>
              <a:r>
                <a:rPr lang="en-US" altLang="ja-JP" sz="1200" dirty="0">
                  <a:latin typeface="ＭＳ 明朝"/>
                  <a:ea typeface="ＭＳ 明朝"/>
                  <a:cs typeface="+mj-cs"/>
                </a:rPr>
                <a:t>58</a:t>
              </a:r>
              <a:r>
                <a:rPr lang="ja-JP" altLang="en-US" sz="1200" dirty="0">
                  <a:latin typeface="ＭＳ 明朝"/>
                  <a:ea typeface="ＭＳ 明朝"/>
                  <a:cs typeface="+mj-cs"/>
                </a:rPr>
                <a:t>％を下回っています。その要因としては、制度の周知不足、未受診者への勧奨不足等があげられ、受診率向上のため受診勧奨通知の発送等の施策が必要となります。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第</a:t>
              </a:r>
              <a:r>
                <a:rPr lang="en-US" altLang="ja-JP" sz="1200" dirty="0">
                  <a:latin typeface="ＭＳ 明朝"/>
                  <a:ea typeface="ＭＳ 明朝"/>
                  <a:cs typeface="+mj-cs"/>
                </a:rPr>
                <a:t>2</a:t>
              </a:r>
              <a:r>
                <a:rPr lang="ja-JP" altLang="en-US" sz="1200" dirty="0">
                  <a:latin typeface="ＭＳ 明朝"/>
                  <a:ea typeface="ＭＳ 明朝"/>
                  <a:cs typeface="+mj-cs"/>
                </a:rPr>
                <a:t>期計画における目標値</a:t>
              </a:r>
              <a:r>
                <a:rPr lang="en-US" altLang="ja-JP" sz="1200" dirty="0">
                  <a:latin typeface="ＭＳ 明朝"/>
                  <a:ea typeface="ＭＳ 明朝"/>
                  <a:cs typeface="+mj-cs"/>
                </a:rPr>
                <a:t>(</a:t>
              </a:r>
              <a:r>
                <a:rPr lang="ja-JP" altLang="en-US" sz="1200" dirty="0">
                  <a:latin typeface="ＭＳ 明朝"/>
                  <a:ea typeface="ＭＳ 明朝"/>
                  <a:cs typeface="+mj-cs"/>
                </a:rPr>
                <a:t>個別健診、人間ドック含む</a:t>
              </a:r>
              <a:r>
                <a:rPr lang="en-US" altLang="ja-JP" sz="1200" dirty="0">
                  <a:latin typeface="ＭＳ 明朝"/>
                  <a:ea typeface="ＭＳ 明朝"/>
                  <a:cs typeface="+mj-cs"/>
                </a:rPr>
                <a:t>)</a:t>
              </a:r>
            </a:p>
          </p:txBody>
        </p:sp>
      </p:gr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71</a:t>
            </a:fld>
            <a:endParaRPr kumimoji="1" lang="ja-JP" altLang="en-US" dirty="0">
              <a:latin typeface="ＭＳ 明朝"/>
              <a:ea typeface="ＭＳ 明朝"/>
            </a:endParaRPr>
          </a:p>
        </p:txBody>
      </p:sp>
      <p:sp>
        <p:nvSpPr>
          <p:cNvPr id="27" name="タイトル 1">
            <a:extLst>
              <a:ext uri="{FF2B5EF4-FFF2-40B4-BE49-F238E27FC236}">
                <a16:creationId xmlns="" xmlns:a16="http://schemas.microsoft.com/office/drawing/2014/main" id="{6B7A08DF-57B3-460F-9F6B-AFC382C00A09}"/>
              </a:ext>
            </a:extLst>
          </p:cNvPr>
          <p:cNvSpPr txBox="1">
            <a:spLocks noChangeAspect="1"/>
          </p:cNvSpPr>
          <p:nvPr/>
        </p:nvSpPr>
        <p:spPr>
          <a:xfrm>
            <a:off x="368660" y="3845619"/>
            <a:ext cx="6120680" cy="3577103"/>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zh-TW" sz="1400" dirty="0">
                <a:latin typeface="ＭＳ 明朝"/>
                <a:ea typeface="ＭＳ 明朝"/>
                <a:cs typeface="Times New Roman" pitchFamily="18" charset="0"/>
              </a:rPr>
              <a:t>2.</a:t>
            </a:r>
            <a:r>
              <a:rPr lang="zh-TW" altLang="en-US" sz="1400" dirty="0">
                <a:latin typeface="ＭＳ 明朝"/>
                <a:ea typeface="ＭＳ 明朝"/>
                <a:cs typeface="Times New Roman" pitchFamily="18" charset="0"/>
              </a:rPr>
              <a:t>特定保健指導</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平成</a:t>
            </a:r>
            <a:r>
              <a:rPr lang="en-US" altLang="ja-JP" sz="1200" dirty="0">
                <a:latin typeface="ＭＳ 明朝"/>
                <a:ea typeface="ＭＳ 明朝"/>
                <a:cs typeface="+mj-cs"/>
              </a:rPr>
              <a:t>28</a:t>
            </a:r>
            <a:r>
              <a:rPr lang="ja-JP" altLang="en-US" sz="1200" dirty="0">
                <a:latin typeface="ＭＳ 明朝"/>
                <a:ea typeface="ＭＳ 明朝"/>
                <a:cs typeface="+mj-cs"/>
              </a:rPr>
              <a:t>年度の本町特定保健指導実施率</a:t>
            </a:r>
            <a:r>
              <a:rPr lang="ja-JP" altLang="en-US" sz="1200" dirty="0" smtClean="0">
                <a:latin typeface="ＭＳ 明朝"/>
                <a:ea typeface="ＭＳ 明朝"/>
                <a:cs typeface="+mj-cs"/>
              </a:rPr>
              <a:t>は動機付け支援が</a:t>
            </a:r>
            <a:r>
              <a:rPr lang="en-US" altLang="ja-JP" sz="1200" dirty="0" smtClean="0">
                <a:latin typeface="ＭＳ 明朝"/>
                <a:ea typeface="ＭＳ 明朝"/>
                <a:cs typeface="+mj-cs"/>
              </a:rPr>
              <a:t>13.</a:t>
            </a:r>
            <a:r>
              <a:rPr lang="en-US" altLang="ja-JP" sz="1200" dirty="0">
                <a:latin typeface="ＭＳ 明朝"/>
                <a:ea typeface="ＭＳ 明朝"/>
                <a:cs typeface="+mj-cs"/>
              </a:rPr>
              <a:t>6</a:t>
            </a:r>
            <a:r>
              <a:rPr lang="ja-JP" altLang="en-US" sz="1200" dirty="0" smtClean="0">
                <a:latin typeface="ＭＳ 明朝"/>
                <a:ea typeface="ＭＳ 明朝"/>
                <a:cs typeface="+mj-cs"/>
              </a:rPr>
              <a:t>％、積極的支援が</a:t>
            </a:r>
            <a:r>
              <a:rPr lang="en-US" altLang="ja-JP" sz="1200" dirty="0" smtClean="0">
                <a:latin typeface="ＭＳ 明朝"/>
                <a:ea typeface="ＭＳ 明朝"/>
                <a:cs typeface="+mj-cs"/>
              </a:rPr>
              <a:t>10.</a:t>
            </a:r>
            <a:r>
              <a:rPr lang="en-US" altLang="ja-JP" sz="1200" dirty="0">
                <a:latin typeface="ＭＳ 明朝"/>
                <a:ea typeface="ＭＳ 明朝"/>
                <a:cs typeface="+mj-cs"/>
              </a:rPr>
              <a:t>3</a:t>
            </a:r>
            <a:r>
              <a:rPr lang="en-US" altLang="ja-JP" sz="1200" dirty="0" smtClean="0">
                <a:latin typeface="ＭＳ 明朝"/>
                <a:ea typeface="ＭＳ 明朝"/>
                <a:cs typeface="+mj-cs"/>
              </a:rPr>
              <a:t>%</a:t>
            </a:r>
            <a:r>
              <a:rPr lang="ja-JP" altLang="en-US" sz="1200" dirty="0">
                <a:latin typeface="ＭＳ 明朝"/>
                <a:ea typeface="ＭＳ 明朝"/>
                <a:cs typeface="+mj-cs"/>
              </a:rPr>
              <a:t>となっており、国が示す第</a:t>
            </a:r>
            <a:r>
              <a:rPr lang="en-US" altLang="ja-JP" sz="1200" dirty="0">
                <a:latin typeface="ＭＳ 明朝"/>
                <a:ea typeface="ＭＳ 明朝"/>
                <a:cs typeface="+mj-cs"/>
              </a:rPr>
              <a:t>2</a:t>
            </a:r>
            <a:r>
              <a:rPr lang="ja-JP" altLang="en-US" sz="1200" dirty="0">
                <a:latin typeface="ＭＳ 明朝"/>
                <a:ea typeface="ＭＳ 明朝"/>
                <a:cs typeface="+mj-cs"/>
              </a:rPr>
              <a:t>期計画最終年目標値である</a:t>
            </a:r>
            <a:r>
              <a:rPr lang="en-US" altLang="ja-JP" sz="1200" dirty="0">
                <a:latin typeface="ＭＳ 明朝"/>
                <a:ea typeface="ＭＳ 明朝"/>
                <a:cs typeface="+mj-cs"/>
              </a:rPr>
              <a:t>60</a:t>
            </a:r>
            <a:r>
              <a:rPr lang="ja-JP" altLang="en-US" sz="1200" dirty="0">
                <a:latin typeface="ＭＳ 明朝"/>
                <a:ea typeface="ＭＳ 明朝"/>
                <a:cs typeface="+mj-cs"/>
              </a:rPr>
              <a:t>％を大きく下回っています。実施率向上のため利用者が利用しやすい体制づくり等の施策が必要となります。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第</a:t>
            </a:r>
            <a:r>
              <a:rPr lang="en-US" altLang="ja-JP" sz="1200" dirty="0">
                <a:latin typeface="ＭＳ 明朝"/>
                <a:ea typeface="ＭＳ 明朝"/>
                <a:cs typeface="+mj-cs"/>
              </a:rPr>
              <a:t>2</a:t>
            </a:r>
            <a:r>
              <a:rPr lang="ja-JP" altLang="en-US" sz="1200" dirty="0">
                <a:latin typeface="ＭＳ 明朝"/>
                <a:ea typeface="ＭＳ 明朝"/>
                <a:cs typeface="+mj-cs"/>
              </a:rPr>
              <a:t>期計画における実績</a:t>
            </a:r>
            <a:r>
              <a:rPr lang="ja-JP" altLang="en-US" sz="1200" dirty="0" smtClean="0">
                <a:latin typeface="ＭＳ 明朝"/>
                <a:ea typeface="ＭＳ 明朝"/>
                <a:cs typeface="+mj-cs"/>
              </a:rPr>
              <a:t>（</a:t>
            </a:r>
            <a:r>
              <a:rPr lang="ja-JP" altLang="en-US" sz="1200" dirty="0">
                <a:latin typeface="ＭＳ 明朝"/>
                <a:ea typeface="ＭＳ 明朝"/>
                <a:cs typeface="+mj-cs"/>
              </a:rPr>
              <a:t>動機付</a:t>
            </a:r>
            <a:r>
              <a:rPr lang="ja-JP" altLang="en-US" sz="1200" dirty="0" smtClean="0">
                <a:latin typeface="ＭＳ 明朝"/>
                <a:ea typeface="ＭＳ 明朝"/>
                <a:cs typeface="+mj-cs"/>
              </a:rPr>
              <a:t>け支援）</a:t>
            </a:r>
            <a:endParaRPr lang="en-US" altLang="ja-JP" sz="1200" dirty="0">
              <a:latin typeface="ＭＳ 明朝"/>
              <a:ea typeface="ＭＳ 明朝"/>
              <a:cs typeface="+mj-cs"/>
            </a:endParaRPr>
          </a:p>
          <a:p>
            <a:pPr lvl="0" fontAlgn="base">
              <a:lnSpc>
                <a:spcPct val="125000"/>
              </a:lnSpc>
              <a:spcBef>
                <a:spcPct val="0"/>
              </a:spcBef>
              <a:spcAft>
                <a:spcPct val="0"/>
              </a:spcAft>
            </a:pPr>
            <a:endParaRPr lang="en-US" altLang="ja-JP" sz="1200" dirty="0">
              <a:latin typeface="ＭＳ 明朝"/>
              <a:ea typeface="ＭＳ 明朝"/>
              <a:cs typeface="+mj-cs"/>
            </a:endParaRPr>
          </a:p>
          <a:p>
            <a:pPr lvl="0" fontAlgn="base">
              <a:lnSpc>
                <a:spcPct val="125000"/>
              </a:lnSpc>
              <a:spcBef>
                <a:spcPct val="0"/>
              </a:spcBef>
              <a:spcAft>
                <a:spcPct val="0"/>
              </a:spcAft>
            </a:pPr>
            <a:endParaRPr lang="en-US" altLang="ja-JP" sz="1200" dirty="0">
              <a:latin typeface="ＭＳ 明朝"/>
              <a:ea typeface="ＭＳ 明朝"/>
              <a:cs typeface="+mj-cs"/>
            </a:endParaRPr>
          </a:p>
          <a:p>
            <a:pPr lvl="0" fontAlgn="base">
              <a:lnSpc>
                <a:spcPct val="125000"/>
              </a:lnSpc>
              <a:spcBef>
                <a:spcPct val="0"/>
              </a:spcBef>
              <a:spcAft>
                <a:spcPct val="0"/>
              </a:spcAft>
            </a:pPr>
            <a:endParaRPr lang="en-US" altLang="ja-JP" sz="1200" dirty="0">
              <a:latin typeface="ＭＳ 明朝"/>
              <a:ea typeface="ＭＳ 明朝"/>
              <a:cs typeface="+mj-cs"/>
            </a:endParaRPr>
          </a:p>
          <a:p>
            <a:pPr lvl="0" fontAlgn="base">
              <a:lnSpc>
                <a:spcPct val="125000"/>
              </a:lnSpc>
              <a:spcBef>
                <a:spcPct val="0"/>
              </a:spcBef>
              <a:spcAft>
                <a:spcPct val="0"/>
              </a:spcAft>
            </a:pPr>
            <a:endParaRPr lang="en-US" altLang="ja-JP" sz="1200" dirty="0">
              <a:latin typeface="ＭＳ 明朝"/>
              <a:ea typeface="ＭＳ 明朝"/>
              <a:cs typeface="+mj-cs"/>
            </a:endParaRPr>
          </a:p>
          <a:p>
            <a:pPr lvl="0" fontAlgn="base">
              <a:lnSpc>
                <a:spcPct val="125000"/>
              </a:lnSpc>
              <a:spcBef>
                <a:spcPct val="0"/>
              </a:spcBef>
              <a:spcAft>
                <a:spcPct val="0"/>
              </a:spcAft>
            </a:pPr>
            <a:endParaRPr lang="en-US" altLang="ja-JP" sz="1200" dirty="0">
              <a:latin typeface="ＭＳ 明朝"/>
              <a:ea typeface="ＭＳ 明朝"/>
              <a:cs typeface="+mj-cs"/>
            </a:endParaRPr>
          </a:p>
          <a:p>
            <a:pPr lvl="0" fontAlgn="base">
              <a:lnSpc>
                <a:spcPct val="125000"/>
              </a:lnSpc>
              <a:spcBef>
                <a:spcPct val="0"/>
              </a:spcBef>
              <a:spcAft>
                <a:spcPct val="0"/>
              </a:spcAft>
            </a:pP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第</a:t>
            </a:r>
            <a:r>
              <a:rPr lang="en-US" altLang="ja-JP" sz="1200" dirty="0">
                <a:latin typeface="ＭＳ 明朝"/>
                <a:ea typeface="ＭＳ 明朝"/>
                <a:cs typeface="+mj-cs"/>
              </a:rPr>
              <a:t>2</a:t>
            </a:r>
            <a:r>
              <a:rPr lang="ja-JP" altLang="en-US" sz="1200" dirty="0">
                <a:latin typeface="ＭＳ 明朝"/>
                <a:ea typeface="ＭＳ 明朝"/>
                <a:cs typeface="+mj-cs"/>
              </a:rPr>
              <a:t>期計画における実績</a:t>
            </a:r>
            <a:r>
              <a:rPr lang="ja-JP" altLang="en-US" sz="1200" dirty="0" smtClean="0">
                <a:latin typeface="ＭＳ 明朝"/>
                <a:ea typeface="ＭＳ 明朝"/>
                <a:cs typeface="+mj-cs"/>
              </a:rPr>
              <a:t>（</a:t>
            </a:r>
            <a:r>
              <a:rPr lang="ja-JP" altLang="en-US" sz="1200" dirty="0">
                <a:latin typeface="ＭＳ 明朝"/>
                <a:ea typeface="ＭＳ 明朝"/>
                <a:cs typeface="+mj-cs"/>
              </a:rPr>
              <a:t>積極的</a:t>
            </a:r>
            <a:r>
              <a:rPr lang="ja-JP" altLang="en-US" sz="1200" dirty="0" smtClean="0">
                <a:latin typeface="ＭＳ 明朝"/>
                <a:ea typeface="ＭＳ 明朝"/>
                <a:cs typeface="+mj-cs"/>
              </a:rPr>
              <a:t>支援</a:t>
            </a:r>
            <a:r>
              <a:rPr lang="ja-JP" altLang="en-US" sz="1200" dirty="0">
                <a:latin typeface="ＭＳ 明朝"/>
                <a:ea typeface="ＭＳ 明朝"/>
                <a:cs typeface="+mj-cs"/>
              </a:rPr>
              <a:t>）</a:t>
            </a:r>
          </a:p>
          <a:p>
            <a:pPr lvl="0" fontAlgn="base">
              <a:lnSpc>
                <a:spcPct val="125000"/>
              </a:lnSpc>
              <a:spcBef>
                <a:spcPct val="0"/>
              </a:spcBef>
              <a:spcAft>
                <a:spcPct val="0"/>
              </a:spcAft>
            </a:pPr>
            <a:endParaRPr lang="en-US" altLang="ja-JP" sz="1200" dirty="0">
              <a:latin typeface="ＭＳ 明朝"/>
              <a:ea typeface="ＭＳ 明朝"/>
            </a:endParaRPr>
          </a:p>
          <a:p>
            <a:pPr lvl="0" fontAlgn="base">
              <a:lnSpc>
                <a:spcPct val="125000"/>
              </a:lnSpc>
              <a:spcBef>
                <a:spcPct val="0"/>
              </a:spcBef>
              <a:spcAft>
                <a:spcPct val="0"/>
              </a:spcAft>
            </a:pPr>
            <a:endParaRPr lang="en-US" altLang="ja-JP" sz="1200" dirty="0">
              <a:latin typeface="ＭＳ 明朝"/>
              <a:ea typeface="ＭＳ 明朝"/>
            </a:endParaRPr>
          </a:p>
          <a:p>
            <a:pPr lvl="0" fontAlgn="base">
              <a:lnSpc>
                <a:spcPct val="125000"/>
              </a:lnSpc>
              <a:spcBef>
                <a:spcPct val="0"/>
              </a:spcBef>
              <a:spcAft>
                <a:spcPct val="0"/>
              </a:spcAft>
            </a:pPr>
            <a:endParaRPr lang="en-US" altLang="ja-JP" sz="1200" dirty="0">
              <a:latin typeface="ＭＳ 明朝"/>
              <a:ea typeface="ＭＳ 明朝"/>
            </a:endParaRPr>
          </a:p>
          <a:p>
            <a:pPr lvl="0" fontAlgn="base">
              <a:lnSpc>
                <a:spcPct val="125000"/>
              </a:lnSpc>
              <a:spcBef>
                <a:spcPct val="0"/>
              </a:spcBef>
              <a:spcAft>
                <a:spcPct val="0"/>
              </a:spcAft>
            </a:pPr>
            <a:endParaRPr lang="ja-JP" altLang="ja-JP" sz="1200" dirty="0">
              <a:latin typeface="ＭＳ 明朝"/>
              <a:ea typeface="ＭＳ 明朝"/>
            </a:endParaRPr>
          </a:p>
        </p:txBody>
      </p:sp>
      <p:graphicFrame>
        <p:nvGraphicFramePr>
          <p:cNvPr id="8" name="表 7">
            <a:extLst>
              <a:ext uri="{FF2B5EF4-FFF2-40B4-BE49-F238E27FC236}">
                <a16:creationId xmlns="" xmlns:a16="http://schemas.microsoft.com/office/drawing/2014/main" id="{C34B8D0B-C213-4FAC-996F-FAEA1355ACA6}"/>
              </a:ext>
            </a:extLst>
          </p:cNvPr>
          <p:cNvGraphicFramePr>
            <a:graphicFrameLocks noGrp="1"/>
          </p:cNvGraphicFramePr>
          <p:nvPr>
            <p:extLst>
              <p:ext uri="{D42A27DB-BD31-4B8C-83A1-F6EECF244321}">
                <p14:modId xmlns:p14="http://schemas.microsoft.com/office/powerpoint/2010/main" val="2409597596"/>
              </p:ext>
            </p:extLst>
          </p:nvPr>
        </p:nvGraphicFramePr>
        <p:xfrm>
          <a:off x="366028" y="1799692"/>
          <a:ext cx="6123672" cy="584335"/>
        </p:xfrm>
        <a:graphic>
          <a:graphicData uri="http://schemas.openxmlformats.org/drawingml/2006/table">
            <a:tbl>
              <a:tblPr firstRow="1" firstCol="1" lastRow="1" lastCol="1" bandRow="1" bandCol="1"/>
              <a:tblGrid>
                <a:gridCol w="1593380">
                  <a:extLst>
                    <a:ext uri="{9D8B030D-6E8A-4147-A177-3AD203B41FA5}">
                      <a16:colId xmlns="" xmlns:a16="http://schemas.microsoft.com/office/drawing/2014/main" val="1665163896"/>
                    </a:ext>
                  </a:extLst>
                </a:gridCol>
                <a:gridCol w="1113283">
                  <a:extLst>
                    <a:ext uri="{9D8B030D-6E8A-4147-A177-3AD203B41FA5}">
                      <a16:colId xmlns="" xmlns:a16="http://schemas.microsoft.com/office/drawing/2014/main" val="2672176404"/>
                    </a:ext>
                  </a:extLst>
                </a:gridCol>
                <a:gridCol w="1112059">
                  <a:extLst>
                    <a:ext uri="{9D8B030D-6E8A-4147-A177-3AD203B41FA5}">
                      <a16:colId xmlns="" xmlns:a16="http://schemas.microsoft.com/office/drawing/2014/main" val="3884096889"/>
                    </a:ext>
                  </a:extLst>
                </a:gridCol>
                <a:gridCol w="1112059">
                  <a:extLst>
                    <a:ext uri="{9D8B030D-6E8A-4147-A177-3AD203B41FA5}">
                      <a16:colId xmlns="" xmlns:a16="http://schemas.microsoft.com/office/drawing/2014/main" val="4134997513"/>
                    </a:ext>
                  </a:extLst>
                </a:gridCol>
                <a:gridCol w="1192891">
                  <a:extLst>
                    <a:ext uri="{9D8B030D-6E8A-4147-A177-3AD203B41FA5}">
                      <a16:colId xmlns="" xmlns:a16="http://schemas.microsoft.com/office/drawing/2014/main" val="3219874822"/>
                    </a:ext>
                  </a:extLst>
                </a:gridCol>
              </a:tblGrid>
              <a:tr h="291600">
                <a:tc>
                  <a:txBody>
                    <a:bodyPr/>
                    <a:lstStyle/>
                    <a:p>
                      <a:pPr algn="just">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25</a:t>
                      </a: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26</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27</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28</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933954074"/>
                  </a:ext>
                </a:extLst>
              </a:tr>
              <a:tr h="292735">
                <a:tc>
                  <a:txBody>
                    <a:bodyPr/>
                    <a:lstStyle/>
                    <a:p>
                      <a:pPr algn="ctr">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受診率</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51</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54</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861412623"/>
                  </a:ext>
                </a:extLst>
              </a:tr>
            </a:tbl>
          </a:graphicData>
        </a:graphic>
      </p:graphicFrame>
      <p:graphicFrame>
        <p:nvGraphicFramePr>
          <p:cNvPr id="9" name="表 8">
            <a:extLst>
              <a:ext uri="{FF2B5EF4-FFF2-40B4-BE49-F238E27FC236}">
                <a16:creationId xmlns="" xmlns:a16="http://schemas.microsoft.com/office/drawing/2014/main" id="{B23C2112-87C5-4E81-B37C-E8989094A95D}"/>
              </a:ext>
            </a:extLst>
          </p:cNvPr>
          <p:cNvGraphicFramePr>
            <a:graphicFrameLocks noGrp="1"/>
          </p:cNvGraphicFramePr>
          <p:nvPr>
            <p:extLst>
              <p:ext uri="{D42A27DB-BD31-4B8C-83A1-F6EECF244321}">
                <p14:modId xmlns:p14="http://schemas.microsoft.com/office/powerpoint/2010/main" val="1568342128"/>
              </p:ext>
            </p:extLst>
          </p:nvPr>
        </p:nvGraphicFramePr>
        <p:xfrm>
          <a:off x="366028" y="2843808"/>
          <a:ext cx="6123672" cy="584335"/>
        </p:xfrm>
        <a:graphic>
          <a:graphicData uri="http://schemas.openxmlformats.org/drawingml/2006/table">
            <a:tbl>
              <a:tblPr firstRow="1" firstCol="1" lastRow="1" lastCol="1" bandRow="1" bandCol="1"/>
              <a:tblGrid>
                <a:gridCol w="1593380">
                  <a:extLst>
                    <a:ext uri="{9D8B030D-6E8A-4147-A177-3AD203B41FA5}">
                      <a16:colId xmlns="" xmlns:a16="http://schemas.microsoft.com/office/drawing/2014/main" val="492012481"/>
                    </a:ext>
                  </a:extLst>
                </a:gridCol>
                <a:gridCol w="1113283">
                  <a:extLst>
                    <a:ext uri="{9D8B030D-6E8A-4147-A177-3AD203B41FA5}">
                      <a16:colId xmlns="" xmlns:a16="http://schemas.microsoft.com/office/drawing/2014/main" val="3963474326"/>
                    </a:ext>
                  </a:extLst>
                </a:gridCol>
                <a:gridCol w="1112059">
                  <a:extLst>
                    <a:ext uri="{9D8B030D-6E8A-4147-A177-3AD203B41FA5}">
                      <a16:colId xmlns="" xmlns:a16="http://schemas.microsoft.com/office/drawing/2014/main" val="1295481475"/>
                    </a:ext>
                  </a:extLst>
                </a:gridCol>
                <a:gridCol w="1112059">
                  <a:extLst>
                    <a:ext uri="{9D8B030D-6E8A-4147-A177-3AD203B41FA5}">
                      <a16:colId xmlns="" xmlns:a16="http://schemas.microsoft.com/office/drawing/2014/main" val="4173879998"/>
                    </a:ext>
                  </a:extLst>
                </a:gridCol>
                <a:gridCol w="1192891">
                  <a:extLst>
                    <a:ext uri="{9D8B030D-6E8A-4147-A177-3AD203B41FA5}">
                      <a16:colId xmlns="" xmlns:a16="http://schemas.microsoft.com/office/drawing/2014/main" val="878528038"/>
                    </a:ext>
                  </a:extLst>
                </a:gridCol>
              </a:tblGrid>
              <a:tr h="291600">
                <a:tc>
                  <a:txBody>
                    <a:bodyPr/>
                    <a:lstStyle/>
                    <a:p>
                      <a:pPr algn="just">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25</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26</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27</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28</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968398485"/>
                  </a:ext>
                </a:extLst>
              </a:tr>
              <a:tr h="292735">
                <a:tc>
                  <a:txBody>
                    <a:bodyPr/>
                    <a:lstStyle/>
                    <a:p>
                      <a:pPr algn="ctr">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受診率</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48.2</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47.2</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47.9</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50.4</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911513555"/>
                  </a:ext>
                </a:extLst>
              </a:tr>
            </a:tbl>
          </a:graphicData>
        </a:graphic>
      </p:graphicFrame>
      <p:graphicFrame>
        <p:nvGraphicFramePr>
          <p:cNvPr id="14" name="表 13">
            <a:extLst>
              <a:ext uri="{FF2B5EF4-FFF2-40B4-BE49-F238E27FC236}">
                <a16:creationId xmlns="" xmlns:a16="http://schemas.microsoft.com/office/drawing/2014/main" id="{DAD9FFB4-5C75-49E4-B0C6-FE4385C19EFE}"/>
              </a:ext>
            </a:extLst>
          </p:cNvPr>
          <p:cNvGraphicFramePr>
            <a:graphicFrameLocks noGrp="1"/>
          </p:cNvGraphicFramePr>
          <p:nvPr>
            <p:extLst>
              <p:ext uri="{D42A27DB-BD31-4B8C-83A1-F6EECF244321}">
                <p14:modId xmlns:p14="http://schemas.microsoft.com/office/powerpoint/2010/main" val="1281763542"/>
              </p:ext>
            </p:extLst>
          </p:nvPr>
        </p:nvGraphicFramePr>
        <p:xfrm>
          <a:off x="366029" y="5328084"/>
          <a:ext cx="6120680" cy="1166400"/>
        </p:xfrm>
        <a:graphic>
          <a:graphicData uri="http://schemas.openxmlformats.org/drawingml/2006/table">
            <a:tbl>
              <a:tblPr firstRow="1" firstCol="1" lastRow="1" lastCol="1" bandRow="1" bandCol="1"/>
              <a:tblGrid>
                <a:gridCol w="1765807">
                  <a:extLst>
                    <a:ext uri="{9D8B030D-6E8A-4147-A177-3AD203B41FA5}">
                      <a16:colId xmlns="" xmlns:a16="http://schemas.microsoft.com/office/drawing/2014/main" val="3666688922"/>
                    </a:ext>
                  </a:extLst>
                </a:gridCol>
                <a:gridCol w="1111004">
                  <a:extLst>
                    <a:ext uri="{9D8B030D-6E8A-4147-A177-3AD203B41FA5}">
                      <a16:colId xmlns="" xmlns:a16="http://schemas.microsoft.com/office/drawing/2014/main" val="3494480089"/>
                    </a:ext>
                  </a:extLst>
                </a:gridCol>
                <a:gridCol w="1111004">
                  <a:extLst>
                    <a:ext uri="{9D8B030D-6E8A-4147-A177-3AD203B41FA5}">
                      <a16:colId xmlns="" xmlns:a16="http://schemas.microsoft.com/office/drawing/2014/main" val="522623940"/>
                    </a:ext>
                  </a:extLst>
                </a:gridCol>
                <a:gridCol w="1111004">
                  <a:extLst>
                    <a:ext uri="{9D8B030D-6E8A-4147-A177-3AD203B41FA5}">
                      <a16:colId xmlns="" xmlns:a16="http://schemas.microsoft.com/office/drawing/2014/main" val="2794684110"/>
                    </a:ext>
                  </a:extLst>
                </a:gridCol>
                <a:gridCol w="1021861">
                  <a:extLst>
                    <a:ext uri="{9D8B030D-6E8A-4147-A177-3AD203B41FA5}">
                      <a16:colId xmlns="" xmlns:a16="http://schemas.microsoft.com/office/drawing/2014/main" val="2417481953"/>
                    </a:ext>
                  </a:extLst>
                </a:gridCol>
              </a:tblGrid>
              <a:tr h="291600">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25</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26</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27</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28</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876269135"/>
                  </a:ext>
                </a:extLst>
              </a:tr>
              <a:tr h="291600">
                <a:tc>
                  <a:txBody>
                    <a:bodyPr/>
                    <a:lstStyle/>
                    <a:p>
                      <a:pPr indent="381000" algn="just">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該当者</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201</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205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199</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191</a:t>
                      </a:r>
                      <a:endParaRPr lang="ja-JP" sz="1050" kern="100" dirty="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871660666"/>
                  </a:ext>
                </a:extLst>
              </a:tr>
              <a:tr h="291600">
                <a:tc>
                  <a:txBody>
                    <a:bodyPr/>
                    <a:lstStyle/>
                    <a:p>
                      <a:pPr indent="381000" algn="just">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実施者数</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11</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13</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26</a:t>
                      </a:r>
                      <a:endParaRPr lang="ja-JP" sz="1050" kern="100" dirty="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121861618"/>
                  </a:ext>
                </a:extLst>
              </a:tr>
              <a:tr h="291600">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実施率</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13.6</a:t>
                      </a:r>
                      <a:endParaRPr lang="ja-JP" sz="1050" kern="100" dirty="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290787471"/>
                  </a:ext>
                </a:extLst>
              </a:tr>
            </a:tbl>
          </a:graphicData>
        </a:graphic>
      </p:graphicFrame>
      <p:graphicFrame>
        <p:nvGraphicFramePr>
          <p:cNvPr id="15" name="表 14">
            <a:extLst>
              <a:ext uri="{FF2B5EF4-FFF2-40B4-BE49-F238E27FC236}">
                <a16:creationId xmlns="" xmlns:a16="http://schemas.microsoft.com/office/drawing/2014/main" id="{938C3A30-6BC9-4129-9E76-3AEE2B82932C}"/>
              </a:ext>
            </a:extLst>
          </p:cNvPr>
          <p:cNvGraphicFramePr>
            <a:graphicFrameLocks noGrp="1"/>
          </p:cNvGraphicFramePr>
          <p:nvPr>
            <p:extLst>
              <p:ext uri="{D42A27DB-BD31-4B8C-83A1-F6EECF244321}">
                <p14:modId xmlns:p14="http://schemas.microsoft.com/office/powerpoint/2010/main" val="233745445"/>
              </p:ext>
            </p:extLst>
          </p:nvPr>
        </p:nvGraphicFramePr>
        <p:xfrm>
          <a:off x="366029" y="6897988"/>
          <a:ext cx="6120680" cy="1166400"/>
        </p:xfrm>
        <a:graphic>
          <a:graphicData uri="http://schemas.openxmlformats.org/drawingml/2006/table">
            <a:tbl>
              <a:tblPr firstRow="1" firstCol="1" lastRow="1" lastCol="1" bandRow="1" bandCol="1"/>
              <a:tblGrid>
                <a:gridCol w="1765807">
                  <a:extLst>
                    <a:ext uri="{9D8B030D-6E8A-4147-A177-3AD203B41FA5}">
                      <a16:colId xmlns="" xmlns:a16="http://schemas.microsoft.com/office/drawing/2014/main" val="1893276280"/>
                    </a:ext>
                  </a:extLst>
                </a:gridCol>
                <a:gridCol w="1111004">
                  <a:extLst>
                    <a:ext uri="{9D8B030D-6E8A-4147-A177-3AD203B41FA5}">
                      <a16:colId xmlns="" xmlns:a16="http://schemas.microsoft.com/office/drawing/2014/main" val="820803287"/>
                    </a:ext>
                  </a:extLst>
                </a:gridCol>
                <a:gridCol w="1111004">
                  <a:extLst>
                    <a:ext uri="{9D8B030D-6E8A-4147-A177-3AD203B41FA5}">
                      <a16:colId xmlns="" xmlns:a16="http://schemas.microsoft.com/office/drawing/2014/main" val="3271230003"/>
                    </a:ext>
                  </a:extLst>
                </a:gridCol>
                <a:gridCol w="1111004">
                  <a:extLst>
                    <a:ext uri="{9D8B030D-6E8A-4147-A177-3AD203B41FA5}">
                      <a16:colId xmlns="" xmlns:a16="http://schemas.microsoft.com/office/drawing/2014/main" val="4131245327"/>
                    </a:ext>
                  </a:extLst>
                </a:gridCol>
                <a:gridCol w="1021861">
                  <a:extLst>
                    <a:ext uri="{9D8B030D-6E8A-4147-A177-3AD203B41FA5}">
                      <a16:colId xmlns="" xmlns:a16="http://schemas.microsoft.com/office/drawing/2014/main" val="3229382402"/>
                    </a:ext>
                  </a:extLst>
                </a:gridCol>
              </a:tblGrid>
              <a:tr h="291600">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25</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26</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27</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28</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074388124"/>
                  </a:ext>
                </a:extLst>
              </a:tr>
              <a:tr h="291600">
                <a:tc>
                  <a:txBody>
                    <a:bodyPr/>
                    <a:lstStyle/>
                    <a:p>
                      <a:pPr indent="381000" algn="just">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該当者</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101</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82</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78</a:t>
                      </a:r>
                      <a:endParaRPr lang="ja-JP" sz="1050" kern="100" dirty="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520544106"/>
                  </a:ext>
                </a:extLst>
              </a:tr>
              <a:tr h="291600">
                <a:tc>
                  <a:txBody>
                    <a:bodyPr/>
                    <a:lstStyle/>
                    <a:p>
                      <a:pPr indent="381000" algn="just">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実施者数</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7</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8</a:t>
                      </a:r>
                      <a:endParaRPr lang="ja-JP" sz="1050" kern="100" dirty="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4031166971"/>
                  </a:ext>
                </a:extLst>
              </a:tr>
              <a:tr h="291600">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実施率</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9.0</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2.9</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10.3</a:t>
                      </a:r>
                      <a:endParaRPr lang="ja-JP" sz="1050" kern="100" dirty="0">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155277129"/>
                  </a:ext>
                </a:extLst>
              </a:tr>
            </a:tbl>
          </a:graphicData>
        </a:graphic>
      </p:graphicFrame>
      <p:sp>
        <p:nvSpPr>
          <p:cNvPr id="24" name="タイトル 1">
            <a:extLst>
              <a:ext uri="{FF2B5EF4-FFF2-40B4-BE49-F238E27FC236}">
                <a16:creationId xmlns="" xmlns:a16="http://schemas.microsoft.com/office/drawing/2014/main" id="{BC25C946-8ABD-4B47-8A38-99F50EF0F107}"/>
              </a:ext>
            </a:extLst>
          </p:cNvPr>
          <p:cNvSpPr txBox="1">
            <a:spLocks noChangeAspect="1"/>
          </p:cNvSpPr>
          <p:nvPr/>
        </p:nvSpPr>
        <p:spPr>
          <a:xfrm>
            <a:off x="366029" y="2519772"/>
            <a:ext cx="6120680" cy="290164"/>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第</a:t>
            </a:r>
            <a:r>
              <a:rPr lang="en-US" altLang="ja-JP" sz="1200" dirty="0">
                <a:latin typeface="ＭＳ 明朝"/>
                <a:ea typeface="ＭＳ 明朝"/>
                <a:cs typeface="+mj-cs"/>
              </a:rPr>
              <a:t>2</a:t>
            </a:r>
            <a:r>
              <a:rPr lang="ja-JP" altLang="en-US" sz="1200" dirty="0">
                <a:latin typeface="ＭＳ 明朝"/>
                <a:ea typeface="ＭＳ 明朝"/>
                <a:cs typeface="+mj-cs"/>
              </a:rPr>
              <a:t>期計画における実績</a:t>
            </a:r>
            <a:r>
              <a:rPr lang="en-US" altLang="ja-JP" sz="1200" dirty="0">
                <a:latin typeface="ＭＳ 明朝"/>
                <a:ea typeface="ＭＳ 明朝"/>
                <a:cs typeface="+mj-cs"/>
              </a:rPr>
              <a:t>(</a:t>
            </a:r>
            <a:r>
              <a:rPr lang="ja-JP" altLang="en-US" sz="1200" dirty="0">
                <a:latin typeface="ＭＳ 明朝"/>
                <a:ea typeface="ＭＳ 明朝"/>
                <a:cs typeface="+mj-cs"/>
              </a:rPr>
              <a:t>個別健診、人間ドック</a:t>
            </a:r>
            <a:r>
              <a:rPr lang="ja-JP" altLang="en-US" sz="1200" dirty="0" smtClean="0">
                <a:latin typeface="ＭＳ 明朝"/>
                <a:ea typeface="ＭＳ 明朝"/>
                <a:cs typeface="+mj-cs"/>
              </a:rPr>
              <a:t>含む</a:t>
            </a:r>
            <a:r>
              <a:rPr lang="en-US" altLang="ja-JP" sz="1200" dirty="0" smtClean="0">
                <a:latin typeface="ＭＳ 明朝"/>
                <a:ea typeface="ＭＳ 明朝"/>
                <a:cs typeface="+mj-cs"/>
              </a:rPr>
              <a:t>)</a:t>
            </a:r>
            <a:r>
              <a:rPr lang="ja-JP" altLang="en-US" sz="1200" dirty="0" smtClean="0">
                <a:latin typeface="ＭＳ 明朝"/>
                <a:ea typeface="ＭＳ 明朝"/>
                <a:cs typeface="+mj-cs"/>
              </a:rPr>
              <a:t>　</a:t>
            </a:r>
            <a:endParaRPr lang="en-US" altLang="ja-JP" sz="1200" dirty="0">
              <a:latin typeface="ＭＳ 明朝"/>
              <a:ea typeface="ＭＳ 明朝"/>
              <a:cs typeface="+mj-cs"/>
            </a:endParaRPr>
          </a:p>
          <a:p>
            <a:pPr lvl="0" fontAlgn="base">
              <a:lnSpc>
                <a:spcPct val="125000"/>
              </a:lnSpc>
              <a:spcBef>
                <a:spcPct val="0"/>
              </a:spcBef>
              <a:spcAft>
                <a:spcPct val="0"/>
              </a:spcAft>
            </a:pPr>
            <a:endParaRPr lang="ja-JP" altLang="ja-JP" sz="1200" dirty="0">
              <a:latin typeface="ＭＳ 明朝"/>
              <a:ea typeface="ＭＳ 明朝"/>
            </a:endParaRPr>
          </a:p>
        </p:txBody>
      </p:sp>
    </p:spTree>
    <p:extLst>
      <p:ext uri="{BB962C8B-B14F-4D97-AF65-F5344CB8AC3E}">
        <p14:creationId xmlns:p14="http://schemas.microsoft.com/office/powerpoint/2010/main" val="165268405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72</a:t>
            </a:fld>
            <a:endParaRPr kumimoji="1" lang="ja-JP" altLang="en-US" dirty="0">
              <a:latin typeface="ＭＳ 明朝"/>
              <a:ea typeface="ＭＳ 明朝"/>
            </a:endParaRPr>
          </a:p>
        </p:txBody>
      </p:sp>
      <p:sp>
        <p:nvSpPr>
          <p:cNvPr id="27" name="タイトル 1">
            <a:extLst>
              <a:ext uri="{FF2B5EF4-FFF2-40B4-BE49-F238E27FC236}">
                <a16:creationId xmlns="" xmlns:a16="http://schemas.microsoft.com/office/drawing/2014/main" id="{6B7A08DF-57B3-460F-9F6B-AFC382C00A09}"/>
              </a:ext>
            </a:extLst>
          </p:cNvPr>
          <p:cNvSpPr txBox="1">
            <a:spLocks noChangeAspect="1"/>
          </p:cNvSpPr>
          <p:nvPr/>
        </p:nvSpPr>
        <p:spPr>
          <a:xfrm>
            <a:off x="368660" y="127000"/>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3.</a:t>
            </a:r>
            <a:r>
              <a:rPr lang="ja-JP" altLang="en-US" sz="1400" dirty="0">
                <a:latin typeface="ＭＳ 明朝"/>
                <a:ea typeface="ＭＳ 明朝"/>
                <a:cs typeface="Times New Roman" pitchFamily="18" charset="0"/>
              </a:rPr>
              <a:t>生活習慣病対象者の推移について</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第</a:t>
            </a:r>
            <a:r>
              <a:rPr lang="en-US" altLang="ja-JP" sz="1200" dirty="0">
                <a:latin typeface="ＭＳ 明朝"/>
                <a:ea typeface="ＭＳ 明朝"/>
                <a:cs typeface="+mj-cs"/>
              </a:rPr>
              <a:t>2</a:t>
            </a:r>
            <a:r>
              <a:rPr lang="ja-JP" altLang="en-US" sz="1200" dirty="0">
                <a:latin typeface="ＭＳ 明朝"/>
                <a:ea typeface="ＭＳ 明朝"/>
                <a:cs typeface="+mj-cs"/>
              </a:rPr>
              <a:t>期計画中の生活習慣病対象者の推移は以下のとおりで、被保険者数は男女共に、年々減少傾向にあるのに対し、生活習慣病対象者の割合は増加傾向にあります。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生活習慣病対象者の推移</a:t>
            </a:r>
          </a:p>
          <a:p>
            <a:pPr lvl="0" fontAlgn="base">
              <a:lnSpc>
                <a:spcPct val="125000"/>
              </a:lnSpc>
              <a:spcBef>
                <a:spcPct val="0"/>
              </a:spcBef>
              <a:spcAft>
                <a:spcPct val="0"/>
              </a:spcAft>
            </a:pPr>
            <a:endParaRPr lang="ja-JP" altLang="ja-JP" sz="1200" dirty="0">
              <a:latin typeface="ＭＳ 明朝"/>
              <a:ea typeface="ＭＳ 明朝"/>
            </a:endParaRPr>
          </a:p>
        </p:txBody>
      </p:sp>
      <p:sp>
        <p:nvSpPr>
          <p:cNvPr id="5" name="タイトル 1">
            <a:extLst>
              <a:ext uri="{FF2B5EF4-FFF2-40B4-BE49-F238E27FC236}">
                <a16:creationId xmlns="" xmlns:a16="http://schemas.microsoft.com/office/drawing/2014/main" id="{BEA82152-4EA2-431C-A260-1010E31344E2}"/>
              </a:ext>
            </a:extLst>
          </p:cNvPr>
          <p:cNvSpPr txBox="1">
            <a:spLocks noChangeAspect="1"/>
          </p:cNvSpPr>
          <p:nvPr/>
        </p:nvSpPr>
        <p:spPr>
          <a:xfrm>
            <a:off x="368660" y="2519772"/>
            <a:ext cx="6120680" cy="402655"/>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生活習慣病対象者の男女の推移</a:t>
            </a:r>
            <a:endParaRPr lang="en-US" altLang="ja-JP"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1)</a:t>
            </a:r>
            <a:r>
              <a:rPr lang="ja-JP" altLang="en-US" sz="1200" dirty="0">
                <a:latin typeface="ＭＳ 明朝"/>
                <a:ea typeface="ＭＳ 明朝"/>
                <a:cs typeface="+mj-cs"/>
              </a:rPr>
              <a:t>男性</a:t>
            </a:r>
          </a:p>
        </p:txBody>
      </p:sp>
      <p:sp>
        <p:nvSpPr>
          <p:cNvPr id="6" name="タイトル 1">
            <a:extLst>
              <a:ext uri="{FF2B5EF4-FFF2-40B4-BE49-F238E27FC236}">
                <a16:creationId xmlns="" xmlns:a16="http://schemas.microsoft.com/office/drawing/2014/main" id="{EEFBCAA2-CC3B-47CD-BC30-7751502DEB4C}"/>
              </a:ext>
            </a:extLst>
          </p:cNvPr>
          <p:cNvSpPr txBox="1">
            <a:spLocks noChangeAspect="1"/>
          </p:cNvSpPr>
          <p:nvPr/>
        </p:nvSpPr>
        <p:spPr>
          <a:xfrm>
            <a:off x="368660" y="4175956"/>
            <a:ext cx="6120680" cy="402655"/>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200" dirty="0">
                <a:latin typeface="ＭＳ 明朝"/>
                <a:ea typeface="ＭＳ 明朝"/>
                <a:cs typeface="+mj-cs"/>
              </a:rPr>
              <a:t>2)</a:t>
            </a:r>
            <a:r>
              <a:rPr lang="ja-JP" altLang="en-US" sz="1200" dirty="0">
                <a:latin typeface="ＭＳ 明朝"/>
                <a:ea typeface="ＭＳ 明朝"/>
                <a:cs typeface="+mj-cs"/>
              </a:rPr>
              <a:t>女性</a:t>
            </a:r>
          </a:p>
        </p:txBody>
      </p:sp>
      <p:graphicFrame>
        <p:nvGraphicFramePr>
          <p:cNvPr id="8" name="表 7">
            <a:extLst>
              <a:ext uri="{FF2B5EF4-FFF2-40B4-BE49-F238E27FC236}">
                <a16:creationId xmlns="" xmlns:a16="http://schemas.microsoft.com/office/drawing/2014/main" id="{69147D52-582A-4B7D-B181-9AD22270F720}"/>
              </a:ext>
            </a:extLst>
          </p:cNvPr>
          <p:cNvGraphicFramePr>
            <a:graphicFrameLocks noGrp="1"/>
          </p:cNvGraphicFramePr>
          <p:nvPr>
            <p:extLst>
              <p:ext uri="{D42A27DB-BD31-4B8C-83A1-F6EECF244321}">
                <p14:modId xmlns:p14="http://schemas.microsoft.com/office/powerpoint/2010/main" val="4079591236"/>
              </p:ext>
            </p:extLst>
          </p:nvPr>
        </p:nvGraphicFramePr>
        <p:xfrm>
          <a:off x="368660" y="1370648"/>
          <a:ext cx="6120680" cy="1008000"/>
        </p:xfrm>
        <a:graphic>
          <a:graphicData uri="http://schemas.openxmlformats.org/drawingml/2006/table">
            <a:tbl>
              <a:tblPr firstRow="1" firstCol="1" lastRow="1" lastCol="1" bandRow="1" bandCol="1"/>
              <a:tblGrid>
                <a:gridCol w="1836204">
                  <a:extLst>
                    <a:ext uri="{9D8B030D-6E8A-4147-A177-3AD203B41FA5}">
                      <a16:colId xmlns="" xmlns:a16="http://schemas.microsoft.com/office/drawing/2014/main" val="313107963"/>
                    </a:ext>
                  </a:extLst>
                </a:gridCol>
                <a:gridCol w="1040607">
                  <a:extLst>
                    <a:ext uri="{9D8B030D-6E8A-4147-A177-3AD203B41FA5}">
                      <a16:colId xmlns="" xmlns:a16="http://schemas.microsoft.com/office/drawing/2014/main" val="3046002263"/>
                    </a:ext>
                  </a:extLst>
                </a:gridCol>
                <a:gridCol w="1111004">
                  <a:extLst>
                    <a:ext uri="{9D8B030D-6E8A-4147-A177-3AD203B41FA5}">
                      <a16:colId xmlns="" xmlns:a16="http://schemas.microsoft.com/office/drawing/2014/main" val="2127121253"/>
                    </a:ext>
                  </a:extLst>
                </a:gridCol>
                <a:gridCol w="1111004">
                  <a:extLst>
                    <a:ext uri="{9D8B030D-6E8A-4147-A177-3AD203B41FA5}">
                      <a16:colId xmlns="" xmlns:a16="http://schemas.microsoft.com/office/drawing/2014/main" val="2720313744"/>
                    </a:ext>
                  </a:extLst>
                </a:gridCol>
                <a:gridCol w="1021861">
                  <a:extLst>
                    <a:ext uri="{9D8B030D-6E8A-4147-A177-3AD203B41FA5}">
                      <a16:colId xmlns="" xmlns:a16="http://schemas.microsoft.com/office/drawing/2014/main" val="2715619557"/>
                    </a:ext>
                  </a:extLst>
                </a:gridCol>
              </a:tblGrid>
              <a:tr h="252000">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25</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26</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27</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28</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2064907021"/>
                  </a:ext>
                </a:extLst>
              </a:tr>
              <a:tr h="252000">
                <a:tc>
                  <a:txBody>
                    <a:bodyPr/>
                    <a:lstStyle/>
                    <a:p>
                      <a:pPr indent="381000" algn="just">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被</a:t>
                      </a: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保険者数</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672</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5,526</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5,311</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5,078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787840171"/>
                  </a:ext>
                </a:extLst>
              </a:tr>
              <a:tr h="252000">
                <a:tc>
                  <a:txBody>
                    <a:bodyPr/>
                    <a:lstStyle/>
                    <a:p>
                      <a:pPr algn="just">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生活習慣病対象者数</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2,120</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2,049</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2,066</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2,036</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2005999877"/>
                  </a:ext>
                </a:extLst>
              </a:tr>
              <a:tr h="252000">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割合</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7</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37</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40</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632850182"/>
                  </a:ext>
                </a:extLst>
              </a:tr>
            </a:tbl>
          </a:graphicData>
        </a:graphic>
      </p:graphicFrame>
      <p:graphicFrame>
        <p:nvGraphicFramePr>
          <p:cNvPr id="9" name="表 8">
            <a:extLst>
              <a:ext uri="{FF2B5EF4-FFF2-40B4-BE49-F238E27FC236}">
                <a16:creationId xmlns="" xmlns:a16="http://schemas.microsoft.com/office/drawing/2014/main" id="{1190C57C-1579-4BF0-9928-79A10C0C1787}"/>
              </a:ext>
            </a:extLst>
          </p:cNvPr>
          <p:cNvGraphicFramePr>
            <a:graphicFrameLocks noGrp="1"/>
          </p:cNvGraphicFramePr>
          <p:nvPr>
            <p:extLst>
              <p:ext uri="{D42A27DB-BD31-4B8C-83A1-F6EECF244321}">
                <p14:modId xmlns:p14="http://schemas.microsoft.com/office/powerpoint/2010/main" val="4151250312"/>
              </p:ext>
            </p:extLst>
          </p:nvPr>
        </p:nvGraphicFramePr>
        <p:xfrm>
          <a:off x="368660" y="3023828"/>
          <a:ext cx="6120680" cy="1008000"/>
        </p:xfrm>
        <a:graphic>
          <a:graphicData uri="http://schemas.openxmlformats.org/drawingml/2006/table">
            <a:tbl>
              <a:tblPr firstRow="1" firstCol="1" lastRow="1" lastCol="1" bandRow="1" bandCol="1"/>
              <a:tblGrid>
                <a:gridCol w="1872208">
                  <a:extLst>
                    <a:ext uri="{9D8B030D-6E8A-4147-A177-3AD203B41FA5}">
                      <a16:colId xmlns="" xmlns:a16="http://schemas.microsoft.com/office/drawing/2014/main" val="3765178430"/>
                    </a:ext>
                  </a:extLst>
                </a:gridCol>
                <a:gridCol w="1004603">
                  <a:extLst>
                    <a:ext uri="{9D8B030D-6E8A-4147-A177-3AD203B41FA5}">
                      <a16:colId xmlns="" xmlns:a16="http://schemas.microsoft.com/office/drawing/2014/main" val="507080315"/>
                    </a:ext>
                  </a:extLst>
                </a:gridCol>
                <a:gridCol w="1111004">
                  <a:extLst>
                    <a:ext uri="{9D8B030D-6E8A-4147-A177-3AD203B41FA5}">
                      <a16:colId xmlns="" xmlns:a16="http://schemas.microsoft.com/office/drawing/2014/main" val="1281762496"/>
                    </a:ext>
                  </a:extLst>
                </a:gridCol>
                <a:gridCol w="1111004">
                  <a:extLst>
                    <a:ext uri="{9D8B030D-6E8A-4147-A177-3AD203B41FA5}">
                      <a16:colId xmlns="" xmlns:a16="http://schemas.microsoft.com/office/drawing/2014/main" val="2712829223"/>
                    </a:ext>
                  </a:extLst>
                </a:gridCol>
                <a:gridCol w="1021861">
                  <a:extLst>
                    <a:ext uri="{9D8B030D-6E8A-4147-A177-3AD203B41FA5}">
                      <a16:colId xmlns="" xmlns:a16="http://schemas.microsoft.com/office/drawing/2014/main" val="2448627123"/>
                    </a:ext>
                  </a:extLst>
                </a:gridCol>
              </a:tblGrid>
              <a:tr h="252000">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25</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26</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27</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28</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339415908"/>
                  </a:ext>
                </a:extLst>
              </a:tr>
              <a:tr h="252000">
                <a:tc>
                  <a:txBody>
                    <a:bodyPr/>
                    <a:lstStyle/>
                    <a:p>
                      <a:pPr indent="381000" algn="just">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被</a:t>
                      </a: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保険者数</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2,8</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14</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2,685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2,555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2,452</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980220753"/>
                  </a:ext>
                </a:extLst>
              </a:tr>
              <a:tr h="252000">
                <a:tc>
                  <a:txBody>
                    <a:bodyPr/>
                    <a:lstStyle/>
                    <a:p>
                      <a:pPr algn="just">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生活習慣病対象者数</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972</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964</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945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941</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405188174"/>
                  </a:ext>
                </a:extLst>
              </a:tr>
              <a:tr h="252000">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割合</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34</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363625601"/>
                  </a:ext>
                </a:extLst>
              </a:tr>
            </a:tbl>
          </a:graphicData>
        </a:graphic>
      </p:graphicFrame>
      <p:graphicFrame>
        <p:nvGraphicFramePr>
          <p:cNvPr id="11" name="表 10">
            <a:extLst>
              <a:ext uri="{FF2B5EF4-FFF2-40B4-BE49-F238E27FC236}">
                <a16:creationId xmlns="" xmlns:a16="http://schemas.microsoft.com/office/drawing/2014/main" id="{455F1DED-D344-463E-B8F9-3164B8B77AF7}"/>
              </a:ext>
            </a:extLst>
          </p:cNvPr>
          <p:cNvGraphicFramePr>
            <a:graphicFrameLocks noGrp="1"/>
          </p:cNvGraphicFramePr>
          <p:nvPr>
            <p:extLst>
              <p:ext uri="{D42A27DB-BD31-4B8C-83A1-F6EECF244321}">
                <p14:modId xmlns:p14="http://schemas.microsoft.com/office/powerpoint/2010/main" val="3938027382"/>
              </p:ext>
            </p:extLst>
          </p:nvPr>
        </p:nvGraphicFramePr>
        <p:xfrm>
          <a:off x="368660" y="4463988"/>
          <a:ext cx="6121039" cy="1008000"/>
        </p:xfrm>
        <a:graphic>
          <a:graphicData uri="http://schemas.openxmlformats.org/drawingml/2006/table">
            <a:tbl>
              <a:tblPr firstRow="1" firstCol="1" lastRow="1" lastCol="1" bandRow="1" bandCol="1"/>
              <a:tblGrid>
                <a:gridCol w="1872208">
                  <a:extLst>
                    <a:ext uri="{9D8B030D-6E8A-4147-A177-3AD203B41FA5}">
                      <a16:colId xmlns="" xmlns:a16="http://schemas.microsoft.com/office/drawing/2014/main" val="788718133"/>
                    </a:ext>
                  </a:extLst>
                </a:gridCol>
                <a:gridCol w="1004772">
                  <a:extLst>
                    <a:ext uri="{9D8B030D-6E8A-4147-A177-3AD203B41FA5}">
                      <a16:colId xmlns="" xmlns:a16="http://schemas.microsoft.com/office/drawing/2014/main" val="2857342829"/>
                    </a:ext>
                  </a:extLst>
                </a:gridCol>
                <a:gridCol w="1111069">
                  <a:extLst>
                    <a:ext uri="{9D8B030D-6E8A-4147-A177-3AD203B41FA5}">
                      <a16:colId xmlns="" xmlns:a16="http://schemas.microsoft.com/office/drawing/2014/main" val="1893069616"/>
                    </a:ext>
                  </a:extLst>
                </a:gridCol>
                <a:gridCol w="1111069">
                  <a:extLst>
                    <a:ext uri="{9D8B030D-6E8A-4147-A177-3AD203B41FA5}">
                      <a16:colId xmlns="" xmlns:a16="http://schemas.microsoft.com/office/drawing/2014/main" val="1386481083"/>
                    </a:ext>
                  </a:extLst>
                </a:gridCol>
                <a:gridCol w="1021921">
                  <a:extLst>
                    <a:ext uri="{9D8B030D-6E8A-4147-A177-3AD203B41FA5}">
                      <a16:colId xmlns="" xmlns:a16="http://schemas.microsoft.com/office/drawing/2014/main" val="4105089671"/>
                    </a:ext>
                  </a:extLst>
                </a:gridCol>
              </a:tblGrid>
              <a:tr h="252000">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25</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26</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27</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28</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05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690054289"/>
                  </a:ext>
                </a:extLst>
              </a:tr>
              <a:tr h="252000">
                <a:tc>
                  <a:txBody>
                    <a:bodyPr/>
                    <a:lstStyle/>
                    <a:p>
                      <a:pPr indent="381000" algn="just">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被</a:t>
                      </a: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保険者数</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2,858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2,841</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2,756</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2,626</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787933647"/>
                  </a:ext>
                </a:extLst>
              </a:tr>
              <a:tr h="252000">
                <a:tc>
                  <a:txBody>
                    <a:bodyPr/>
                    <a:lstStyle/>
                    <a:p>
                      <a:pPr algn="just">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生活習慣病対象者数</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1,148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1,085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1,121</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1,095</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914731876"/>
                  </a:ext>
                </a:extLst>
              </a:tr>
              <a:tr h="252000">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割合</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40</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38</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40</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2778982432"/>
                  </a:ext>
                </a:extLst>
              </a:tr>
            </a:tbl>
          </a:graphicData>
        </a:graphic>
      </p:graphicFrame>
      <p:sp>
        <p:nvSpPr>
          <p:cNvPr id="15" name="タイトル 1">
            <a:extLst>
              <a:ext uri="{FF2B5EF4-FFF2-40B4-BE49-F238E27FC236}">
                <a16:creationId xmlns="" xmlns:a16="http://schemas.microsoft.com/office/drawing/2014/main" id="{C88C2961-7EF3-456B-AC33-ED62F567FC5A}"/>
              </a:ext>
            </a:extLst>
          </p:cNvPr>
          <p:cNvSpPr txBox="1">
            <a:spLocks noChangeAspect="1"/>
          </p:cNvSpPr>
          <p:nvPr/>
        </p:nvSpPr>
        <p:spPr>
          <a:xfrm>
            <a:off x="368660" y="5616116"/>
            <a:ext cx="6120680" cy="402655"/>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生活習慣病対象者の年代別の推移</a:t>
            </a:r>
          </a:p>
        </p:txBody>
      </p:sp>
      <p:graphicFrame>
        <p:nvGraphicFramePr>
          <p:cNvPr id="13" name="表 12">
            <a:extLst>
              <a:ext uri="{FF2B5EF4-FFF2-40B4-BE49-F238E27FC236}">
                <a16:creationId xmlns="" xmlns:a16="http://schemas.microsoft.com/office/drawing/2014/main" id="{41C427E4-13D2-4D12-A09D-3F1BADDF0E13}"/>
              </a:ext>
            </a:extLst>
          </p:cNvPr>
          <p:cNvGraphicFramePr>
            <a:graphicFrameLocks noGrp="1"/>
          </p:cNvGraphicFramePr>
          <p:nvPr>
            <p:extLst>
              <p:ext uri="{D42A27DB-BD31-4B8C-83A1-F6EECF244321}">
                <p14:modId xmlns:p14="http://schemas.microsoft.com/office/powerpoint/2010/main" val="1853743081"/>
              </p:ext>
            </p:extLst>
          </p:nvPr>
        </p:nvGraphicFramePr>
        <p:xfrm>
          <a:off x="368660" y="5904428"/>
          <a:ext cx="6120681" cy="2603280"/>
        </p:xfrm>
        <a:graphic>
          <a:graphicData uri="http://schemas.openxmlformats.org/drawingml/2006/table">
            <a:tbl>
              <a:tblPr firstRow="1" firstCol="1" bandRow="1"/>
              <a:tblGrid>
                <a:gridCol w="864096">
                  <a:extLst>
                    <a:ext uri="{9D8B030D-6E8A-4147-A177-3AD203B41FA5}">
                      <a16:colId xmlns="" xmlns:a16="http://schemas.microsoft.com/office/drawing/2014/main" val="838638165"/>
                    </a:ext>
                  </a:extLst>
                </a:gridCol>
                <a:gridCol w="661967">
                  <a:extLst>
                    <a:ext uri="{9D8B030D-6E8A-4147-A177-3AD203B41FA5}">
                      <a16:colId xmlns="" xmlns:a16="http://schemas.microsoft.com/office/drawing/2014/main" val="4208130683"/>
                    </a:ext>
                  </a:extLst>
                </a:gridCol>
                <a:gridCol w="656374">
                  <a:extLst>
                    <a:ext uri="{9D8B030D-6E8A-4147-A177-3AD203B41FA5}">
                      <a16:colId xmlns="" xmlns:a16="http://schemas.microsoft.com/office/drawing/2014/main" val="3449923615"/>
                    </a:ext>
                  </a:extLst>
                </a:gridCol>
                <a:gridCol w="656374">
                  <a:extLst>
                    <a:ext uri="{9D8B030D-6E8A-4147-A177-3AD203B41FA5}">
                      <a16:colId xmlns="" xmlns:a16="http://schemas.microsoft.com/office/drawing/2014/main" val="3840078554"/>
                    </a:ext>
                  </a:extLst>
                </a:gridCol>
                <a:gridCol w="656374">
                  <a:extLst>
                    <a:ext uri="{9D8B030D-6E8A-4147-A177-3AD203B41FA5}">
                      <a16:colId xmlns="" xmlns:a16="http://schemas.microsoft.com/office/drawing/2014/main" val="4260353660"/>
                    </a:ext>
                  </a:extLst>
                </a:gridCol>
                <a:gridCol w="656374">
                  <a:extLst>
                    <a:ext uri="{9D8B030D-6E8A-4147-A177-3AD203B41FA5}">
                      <a16:colId xmlns="" xmlns:a16="http://schemas.microsoft.com/office/drawing/2014/main" val="3150171705"/>
                    </a:ext>
                  </a:extLst>
                </a:gridCol>
                <a:gridCol w="656374">
                  <a:extLst>
                    <a:ext uri="{9D8B030D-6E8A-4147-A177-3AD203B41FA5}">
                      <a16:colId xmlns="" xmlns:a16="http://schemas.microsoft.com/office/drawing/2014/main" val="1457813938"/>
                    </a:ext>
                  </a:extLst>
                </a:gridCol>
                <a:gridCol w="656374">
                  <a:extLst>
                    <a:ext uri="{9D8B030D-6E8A-4147-A177-3AD203B41FA5}">
                      <a16:colId xmlns="" xmlns:a16="http://schemas.microsoft.com/office/drawing/2014/main" val="1865907916"/>
                    </a:ext>
                  </a:extLst>
                </a:gridCol>
                <a:gridCol w="656374">
                  <a:extLst>
                    <a:ext uri="{9D8B030D-6E8A-4147-A177-3AD203B41FA5}">
                      <a16:colId xmlns="" xmlns:a16="http://schemas.microsoft.com/office/drawing/2014/main" val="3663619330"/>
                    </a:ext>
                  </a:extLst>
                </a:gridCol>
              </a:tblGrid>
              <a:tr h="252000">
                <a:tc rowSpan="2">
                  <a:txBody>
                    <a:bodyPr/>
                    <a:lstStyle/>
                    <a:p>
                      <a:pPr indent="419100" algn="just">
                        <a:lnSpc>
                          <a:spcPct val="100000"/>
                        </a:lnSpc>
                        <a:spcAft>
                          <a:spcPts val="0"/>
                        </a:spcAft>
                      </a:pPr>
                      <a:r>
                        <a:rPr lang="en-US" sz="11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p>
                      <a:pPr algn="just">
                        <a:lnSpc>
                          <a:spcPct val="100000"/>
                        </a:lnSpc>
                        <a:spcAft>
                          <a:spcPts val="0"/>
                        </a:spcAft>
                      </a:pPr>
                      <a:r>
                        <a:rPr lang="en-US" sz="11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gridSpan="2">
                  <a:txBody>
                    <a:bodyPr/>
                    <a:lstStyle/>
                    <a:p>
                      <a:pPr algn="ctr">
                        <a:lnSpc>
                          <a:spcPct val="10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25</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26</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27</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lnL w="12700" cap="flat" cmpd="sng" algn="ctr">
                      <a:solidFill>
                        <a:srgbClr val="000000"/>
                      </a:solidFill>
                      <a:prstDash val="solid"/>
                      <a:round/>
                      <a:headEnd type="none" w="med" len="med"/>
                      <a:tailEnd type="none" w="med" len="med"/>
                    </a:lnL>
                  </a:tcPr>
                </a:tc>
                <a:tc gridSpan="2">
                  <a:txBody>
                    <a:bodyPr/>
                    <a:lstStyle/>
                    <a:p>
                      <a:pPr algn="ctr">
                        <a:lnSpc>
                          <a:spcPct val="10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28</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3245265961"/>
                  </a:ext>
                </a:extLst>
              </a:tr>
              <a:tr h="252000">
                <a:tc vMerge="1">
                  <a:txBody>
                    <a:bodyPr/>
                    <a:lstStyle/>
                    <a:p>
                      <a:endParaRPr kumimoji="1" lang="ja-JP" altLang="en-US"/>
                    </a:p>
                  </a:txBody>
                  <a:tcPr/>
                </a:tc>
                <a:tc>
                  <a:txBody>
                    <a:bodyPr/>
                    <a:lstStyle/>
                    <a:p>
                      <a:pPr algn="ctr">
                        <a:lnSpc>
                          <a:spcPct val="100000"/>
                        </a:lnSpc>
                        <a:spcAft>
                          <a:spcPts val="0"/>
                        </a:spcAft>
                      </a:pPr>
                      <a:r>
                        <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rPr>
                        <a:t>被保数</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rPr>
                        <a:t>対象者</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rPr>
                        <a:t>被保数</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rPr>
                        <a:t>対象者</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rPr>
                        <a:t>被保数</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pP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対象者</a:t>
                      </a:r>
                      <a:endParaRPr kumimoji="1" lang="ja-JP" altLang="en-US" sz="1100" dirty="0">
                        <a:latin typeface="ＭＳ 明朝" panose="02020609040205080304" pitchFamily="17" charset="-128"/>
                        <a:ea typeface="ＭＳ 明朝" panose="02020609040205080304" pitchFamily="17" charset="-128"/>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rPr>
                        <a:t>被保数</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pP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対象者</a:t>
                      </a:r>
                      <a:endParaRPr kumimoji="1" lang="ja-JP" altLang="en-US" sz="1100" dirty="0">
                        <a:latin typeface="ＭＳ 明朝" panose="02020609040205080304" pitchFamily="17" charset="-128"/>
                        <a:ea typeface="ＭＳ 明朝" panose="02020609040205080304" pitchFamily="17" charset="-128"/>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596256935"/>
                  </a:ext>
                </a:extLst>
              </a:tr>
              <a:tr h="252000">
                <a:tc>
                  <a:txBody>
                    <a:bodyPr/>
                    <a:lstStyle/>
                    <a:p>
                      <a:pPr algn="just">
                        <a:lnSpc>
                          <a:spcPct val="100000"/>
                        </a:lnSpc>
                        <a:spcAft>
                          <a:spcPts val="0"/>
                        </a:spcAft>
                      </a:pPr>
                      <a:r>
                        <a:rPr 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40</a:t>
                      </a: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歳代</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552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104</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505</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502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93</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501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99</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人</a:t>
                      </a: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294462721"/>
                  </a:ext>
                </a:extLst>
              </a:tr>
              <a:tr h="252000">
                <a:tc>
                  <a:txBody>
                    <a:bodyPr/>
                    <a:lstStyle/>
                    <a:p>
                      <a:pPr algn="just">
                        <a:lnSpc>
                          <a:spcPct val="100000"/>
                        </a:lnSpc>
                        <a:spcAft>
                          <a:spcPts val="0"/>
                        </a:spcAft>
                      </a:pP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割合</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17</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20</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874886278"/>
                  </a:ext>
                </a:extLst>
              </a:tr>
              <a:tr h="252000">
                <a:tc>
                  <a:txBody>
                    <a:bodyPr/>
                    <a:lstStyle/>
                    <a:p>
                      <a:pPr algn="just">
                        <a:lnSpc>
                          <a:spcPct val="100000"/>
                        </a:lnSpc>
                        <a:spcAft>
                          <a:spcPts val="0"/>
                        </a:spcAft>
                      </a:pPr>
                      <a:r>
                        <a:rPr 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50</a:t>
                      </a: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歳代</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646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221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626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194</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602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177</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560</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187</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512490398"/>
                  </a:ext>
                </a:extLst>
              </a:tr>
              <a:tr h="252000">
                <a:tc>
                  <a:txBody>
                    <a:bodyPr/>
                    <a:lstStyle/>
                    <a:p>
                      <a:pPr algn="just">
                        <a:lnSpc>
                          <a:spcPct val="100000"/>
                        </a:lnSpc>
                        <a:spcAft>
                          <a:spcPts val="0"/>
                        </a:spcAft>
                      </a:pP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割合</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34</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29</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33</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466259400"/>
                  </a:ext>
                </a:extLst>
              </a:tr>
              <a:tr h="252000">
                <a:tc>
                  <a:txBody>
                    <a:bodyPr/>
                    <a:lstStyle/>
                    <a:p>
                      <a:pPr algn="just">
                        <a:lnSpc>
                          <a:spcPct val="100000"/>
                        </a:lnSpc>
                        <a:spcAft>
                          <a:spcPts val="0"/>
                        </a:spcAft>
                      </a:pPr>
                      <a:r>
                        <a:rPr 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60</a:t>
                      </a: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歳代</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1,901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881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1,988</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981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1,948</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991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1,972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992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237301266"/>
                  </a:ext>
                </a:extLst>
              </a:tr>
              <a:tr h="252000">
                <a:tc>
                  <a:txBody>
                    <a:bodyPr/>
                    <a:lstStyle/>
                    <a:p>
                      <a:pPr algn="just">
                        <a:lnSpc>
                          <a:spcPct val="100000"/>
                        </a:lnSpc>
                        <a:spcAft>
                          <a:spcPts val="0"/>
                        </a:spcAft>
                      </a:pP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割合</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49</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50</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1373589824"/>
                  </a:ext>
                </a:extLst>
              </a:tr>
              <a:tr h="252000">
                <a:tc>
                  <a:txBody>
                    <a:bodyPr/>
                    <a:lstStyle/>
                    <a:p>
                      <a:pPr algn="just">
                        <a:lnSpc>
                          <a:spcPct val="100000"/>
                        </a:lnSpc>
                        <a:spcAft>
                          <a:spcPts val="0"/>
                        </a:spcAft>
                      </a:pPr>
                      <a:r>
                        <a:rPr lang="en-US" sz="1100" kern="100" dirty="0">
                          <a:effectLst/>
                          <a:latin typeface="ＭＳ 明朝" panose="02020609040205080304" pitchFamily="17" charset="-128"/>
                          <a:ea typeface="ＭＳ 明朝" panose="02020609040205080304" pitchFamily="17" charset="-128"/>
                          <a:cs typeface="Times New Roman" panose="02020603050405020304" pitchFamily="18" charset="0"/>
                        </a:rPr>
                        <a:t>70</a:t>
                      </a:r>
                      <a:r>
                        <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rPr>
                        <a:t>歳～</a:t>
                      </a:r>
                      <a:r>
                        <a:rPr lang="en-US" sz="1100" kern="100" dirty="0">
                          <a:effectLst/>
                          <a:latin typeface="ＭＳ 明朝" panose="02020609040205080304" pitchFamily="17" charset="-128"/>
                          <a:ea typeface="ＭＳ 明朝" panose="02020609040205080304" pitchFamily="17" charset="-128"/>
                          <a:cs typeface="Times New Roman" panose="02020603050405020304" pitchFamily="18" charset="0"/>
                        </a:rPr>
                        <a:t>74</a:t>
                      </a: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歳</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967</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636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1,052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664</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1,075</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686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1,029</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645</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316697347"/>
                  </a:ext>
                </a:extLst>
              </a:tr>
              <a:tr h="252000">
                <a:tc>
                  <a:txBody>
                    <a:bodyPr/>
                    <a:lstStyle/>
                    <a:p>
                      <a:pPr algn="just">
                        <a:lnSpc>
                          <a:spcPct val="100000"/>
                        </a:lnSpc>
                        <a:spcAft>
                          <a:spcPts val="0"/>
                        </a:spcAft>
                      </a:pPr>
                      <a:r>
                        <a:rPr 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割合</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altLang="ja-JP" sz="11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1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63</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64</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tc gridSpan="2">
                  <a:txBody>
                    <a:bodyPr/>
                    <a:lstStyle/>
                    <a:p>
                      <a:pPr algn="ctr">
                        <a:lnSpc>
                          <a:spcPct val="100000"/>
                        </a:lnSpc>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63</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418" marR="6841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4203402386"/>
                  </a:ext>
                </a:extLst>
              </a:tr>
            </a:tbl>
          </a:graphicData>
        </a:graphic>
      </p:graphicFrame>
      <p:sp>
        <p:nvSpPr>
          <p:cNvPr id="17" name="タイトル 1">
            <a:extLst>
              <a:ext uri="{FF2B5EF4-FFF2-40B4-BE49-F238E27FC236}">
                <a16:creationId xmlns="" xmlns:a16="http://schemas.microsoft.com/office/drawing/2014/main" id="{6A4F8830-2BC8-4E45-B567-785707C1E965}"/>
              </a:ext>
            </a:extLst>
          </p:cNvPr>
          <p:cNvSpPr txBox="1">
            <a:spLocks noChangeAspect="1"/>
          </p:cNvSpPr>
          <p:nvPr/>
        </p:nvSpPr>
        <p:spPr>
          <a:xfrm>
            <a:off x="368660" y="8460432"/>
            <a:ext cx="6120680" cy="503298"/>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　年代別では、すべての年度において年齢が上がるほど生活習慣病対象者が増加していることが分かります。</a:t>
            </a:r>
          </a:p>
          <a:p>
            <a:pPr lvl="0" fontAlgn="base">
              <a:lnSpc>
                <a:spcPct val="125000"/>
              </a:lnSpc>
              <a:spcBef>
                <a:spcPct val="0"/>
              </a:spcBef>
              <a:spcAft>
                <a:spcPct val="0"/>
              </a:spcAft>
            </a:pPr>
            <a:endParaRPr lang="ja-JP" altLang="ja-JP" sz="1200" dirty="0">
              <a:latin typeface="ＭＳ 明朝"/>
              <a:ea typeface="ＭＳ 明朝"/>
            </a:endParaRPr>
          </a:p>
        </p:txBody>
      </p:sp>
    </p:spTree>
    <p:extLst>
      <p:ext uri="{BB962C8B-B14F-4D97-AF65-F5344CB8AC3E}">
        <p14:creationId xmlns:p14="http://schemas.microsoft.com/office/powerpoint/2010/main" val="347423978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73</a:t>
            </a:fld>
            <a:endParaRPr kumimoji="1" lang="ja-JP" altLang="en-US" dirty="0">
              <a:latin typeface="ＭＳ 明朝"/>
              <a:ea typeface="ＭＳ 明朝"/>
            </a:endParaRPr>
          </a:p>
        </p:txBody>
      </p:sp>
      <p:sp>
        <p:nvSpPr>
          <p:cNvPr id="27" name="タイトル 1">
            <a:extLst>
              <a:ext uri="{FF2B5EF4-FFF2-40B4-BE49-F238E27FC236}">
                <a16:creationId xmlns="" xmlns:a16="http://schemas.microsoft.com/office/drawing/2014/main" id="{6B7A08DF-57B3-460F-9F6B-AFC382C00A09}"/>
              </a:ext>
            </a:extLst>
          </p:cNvPr>
          <p:cNvSpPr txBox="1">
            <a:spLocks noChangeAspect="1"/>
          </p:cNvSpPr>
          <p:nvPr/>
        </p:nvSpPr>
        <p:spPr>
          <a:xfrm>
            <a:off x="368300" y="136897"/>
            <a:ext cx="6120680" cy="26333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主な生活習慣病疾患者の推移</a:t>
            </a:r>
            <a:r>
              <a:rPr lang="en-US" altLang="ja-JP" sz="1200" dirty="0">
                <a:latin typeface="ＭＳ 明朝"/>
                <a:ea typeface="ＭＳ 明朝"/>
                <a:cs typeface="+mj-cs"/>
              </a:rPr>
              <a:t>【</a:t>
            </a:r>
            <a:r>
              <a:rPr lang="ja-JP" altLang="en-US" sz="1200" dirty="0">
                <a:latin typeface="ＭＳ 明朝"/>
                <a:ea typeface="ＭＳ 明朝"/>
                <a:cs typeface="+mj-cs"/>
              </a:rPr>
              <a:t>重複での疾患を含む</a:t>
            </a:r>
            <a:r>
              <a:rPr lang="en-US" altLang="ja-JP" sz="1200" dirty="0">
                <a:latin typeface="ＭＳ 明朝"/>
                <a:ea typeface="ＭＳ 明朝"/>
                <a:cs typeface="+mj-cs"/>
              </a:rPr>
              <a:t>】</a:t>
            </a:r>
            <a:endParaRPr lang="ja-JP" altLang="ja-JP" sz="1200" dirty="0">
              <a:latin typeface="ＭＳ 明朝"/>
              <a:ea typeface="ＭＳ 明朝"/>
            </a:endParaRPr>
          </a:p>
        </p:txBody>
      </p:sp>
      <p:sp>
        <p:nvSpPr>
          <p:cNvPr id="5" name="タイトル 1">
            <a:extLst>
              <a:ext uri="{FF2B5EF4-FFF2-40B4-BE49-F238E27FC236}">
                <a16:creationId xmlns="" xmlns:a16="http://schemas.microsoft.com/office/drawing/2014/main" id="{BEA82152-4EA2-431C-A260-1010E31344E2}"/>
              </a:ext>
            </a:extLst>
          </p:cNvPr>
          <p:cNvSpPr txBox="1">
            <a:spLocks noChangeAspect="1"/>
          </p:cNvSpPr>
          <p:nvPr/>
        </p:nvSpPr>
        <p:spPr>
          <a:xfrm>
            <a:off x="368300" y="1937097"/>
            <a:ext cx="6120680" cy="402655"/>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　各生活習慣病疾患の順位にほぼ変化はありませんが、全体的に生活習慣病疾患者の割合は増加傾向にあります。</a:t>
            </a:r>
          </a:p>
          <a:p>
            <a:pPr lvl="0" fontAlgn="base">
              <a:lnSpc>
                <a:spcPct val="125000"/>
              </a:lnSpc>
              <a:spcBef>
                <a:spcPct val="0"/>
              </a:spcBef>
              <a:spcAft>
                <a:spcPct val="0"/>
              </a:spcAft>
            </a:pPr>
            <a:endParaRPr lang="en-US" altLang="ja-JP" sz="1200" dirty="0" smtClean="0">
              <a:latin typeface="ＭＳ 明朝"/>
              <a:ea typeface="ＭＳ 明朝"/>
              <a:cs typeface="+mj-cs"/>
            </a:endParaRP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smtClean="0">
                <a:latin typeface="ＭＳ 明朝"/>
                <a:ea typeface="ＭＳ 明朝"/>
                <a:cs typeface="+mj-cs"/>
              </a:rPr>
              <a:t>※</a:t>
            </a:r>
            <a:r>
              <a:rPr lang="ja-JP" altLang="en-US" sz="1200" dirty="0" smtClean="0">
                <a:latin typeface="ＭＳ 明朝"/>
                <a:ea typeface="ＭＳ 明朝"/>
                <a:cs typeface="+mj-cs"/>
              </a:rPr>
              <a:t>出典：国保データベース</a:t>
            </a:r>
            <a:r>
              <a:rPr lang="en-US" altLang="ja-JP" sz="1200" dirty="0" smtClean="0">
                <a:latin typeface="ＭＳ 明朝"/>
                <a:ea typeface="ＭＳ 明朝"/>
                <a:cs typeface="+mj-cs"/>
              </a:rPr>
              <a:t>(KDB)</a:t>
            </a:r>
            <a:r>
              <a:rPr lang="ja-JP" altLang="en-US" sz="1200" dirty="0" smtClean="0">
                <a:latin typeface="ＭＳ 明朝"/>
                <a:ea typeface="ＭＳ 明朝"/>
                <a:cs typeface="+mj-cs"/>
              </a:rPr>
              <a:t>システム</a:t>
            </a:r>
            <a:endParaRPr lang="en-US" altLang="ja-JP" sz="1200" dirty="0" smtClean="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a:t>
            </a:r>
            <a:r>
              <a:rPr lang="ja-JP" altLang="en-US" sz="1200" dirty="0" smtClean="0">
                <a:latin typeface="ＭＳ 明朝"/>
                <a:ea typeface="ＭＳ 明朝"/>
                <a:cs typeface="+mj-cs"/>
              </a:rPr>
              <a:t>　　「人口及び被保険者の状況」「</a:t>
            </a:r>
            <a:r>
              <a:rPr lang="en-US" altLang="ja-JP" sz="1200" dirty="0" smtClean="0">
                <a:latin typeface="ＭＳ 明朝"/>
                <a:ea typeface="ＭＳ 明朝"/>
                <a:cs typeface="+mj-cs"/>
              </a:rPr>
              <a:t>(</a:t>
            </a:r>
            <a:r>
              <a:rPr lang="ja-JP" altLang="en-US" sz="1200" dirty="0" smtClean="0">
                <a:latin typeface="ＭＳ 明朝"/>
                <a:ea typeface="ＭＳ 明朝"/>
                <a:cs typeface="+mj-cs"/>
              </a:rPr>
              <a:t>様式３－１</a:t>
            </a:r>
            <a:r>
              <a:rPr lang="en-US" altLang="ja-JP" sz="1200" dirty="0" smtClean="0">
                <a:latin typeface="ＭＳ 明朝"/>
                <a:ea typeface="ＭＳ 明朝"/>
                <a:cs typeface="+mj-cs"/>
              </a:rPr>
              <a:t>)</a:t>
            </a:r>
            <a:r>
              <a:rPr lang="ja-JP" altLang="en-US" sz="1200" dirty="0" smtClean="0">
                <a:latin typeface="ＭＳ 明朝"/>
                <a:ea typeface="ＭＳ 明朝"/>
                <a:cs typeface="+mj-cs"/>
              </a:rPr>
              <a:t>生活習慣病全体のレセプト分析</a:t>
            </a:r>
            <a:r>
              <a:rPr lang="ja-JP" altLang="en-US" sz="1200" dirty="0">
                <a:latin typeface="ＭＳ 明朝"/>
                <a:ea typeface="ＭＳ 明朝"/>
                <a:cs typeface="+mj-cs"/>
              </a:rPr>
              <a:t>」</a:t>
            </a:r>
          </a:p>
        </p:txBody>
      </p:sp>
      <p:graphicFrame>
        <p:nvGraphicFramePr>
          <p:cNvPr id="2" name="表 1">
            <a:extLst>
              <a:ext uri="{FF2B5EF4-FFF2-40B4-BE49-F238E27FC236}">
                <a16:creationId xmlns="" xmlns:a16="http://schemas.microsoft.com/office/drawing/2014/main" id="{2FE0B204-8BE6-4AEF-8F31-547A43DAF968}"/>
              </a:ext>
            </a:extLst>
          </p:cNvPr>
          <p:cNvGraphicFramePr>
            <a:graphicFrameLocks noGrp="1"/>
          </p:cNvGraphicFramePr>
          <p:nvPr>
            <p:extLst>
              <p:ext uri="{D42A27DB-BD31-4B8C-83A1-F6EECF244321}">
                <p14:modId xmlns:p14="http://schemas.microsoft.com/office/powerpoint/2010/main" val="918047346"/>
              </p:ext>
            </p:extLst>
          </p:nvPr>
        </p:nvGraphicFramePr>
        <p:xfrm>
          <a:off x="368300" y="424929"/>
          <a:ext cx="6120681" cy="1512000"/>
        </p:xfrm>
        <a:graphic>
          <a:graphicData uri="http://schemas.openxmlformats.org/drawingml/2006/table">
            <a:tbl>
              <a:tblPr firstRow="1" firstCol="1" lastRow="1" lastCol="1" bandRow="1" bandCol="1"/>
              <a:tblGrid>
                <a:gridCol w="1748905">
                  <a:extLst>
                    <a:ext uri="{9D8B030D-6E8A-4147-A177-3AD203B41FA5}">
                      <a16:colId xmlns="" xmlns:a16="http://schemas.microsoft.com/office/drawing/2014/main" val="2369483035"/>
                    </a:ext>
                  </a:extLst>
                </a:gridCol>
                <a:gridCol w="1092944">
                  <a:extLst>
                    <a:ext uri="{9D8B030D-6E8A-4147-A177-3AD203B41FA5}">
                      <a16:colId xmlns="" xmlns:a16="http://schemas.microsoft.com/office/drawing/2014/main" val="1121350128"/>
                    </a:ext>
                  </a:extLst>
                </a:gridCol>
                <a:gridCol w="1092944">
                  <a:extLst>
                    <a:ext uri="{9D8B030D-6E8A-4147-A177-3AD203B41FA5}">
                      <a16:colId xmlns="" xmlns:a16="http://schemas.microsoft.com/office/drawing/2014/main" val="1422204372"/>
                    </a:ext>
                  </a:extLst>
                </a:gridCol>
                <a:gridCol w="1092944">
                  <a:extLst>
                    <a:ext uri="{9D8B030D-6E8A-4147-A177-3AD203B41FA5}">
                      <a16:colId xmlns="" xmlns:a16="http://schemas.microsoft.com/office/drawing/2014/main" val="3725634353"/>
                    </a:ext>
                  </a:extLst>
                </a:gridCol>
                <a:gridCol w="1092944">
                  <a:extLst>
                    <a:ext uri="{9D8B030D-6E8A-4147-A177-3AD203B41FA5}">
                      <a16:colId xmlns="" xmlns:a16="http://schemas.microsoft.com/office/drawing/2014/main" val="3955798520"/>
                    </a:ext>
                  </a:extLst>
                </a:gridCol>
              </a:tblGrid>
              <a:tr h="252000">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25</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26</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27</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28</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613914693"/>
                  </a:ext>
                </a:extLst>
              </a:tr>
              <a:tr h="252000">
                <a:tc>
                  <a:txBody>
                    <a:bodyPr/>
                    <a:lstStyle/>
                    <a:p>
                      <a:pPr algn="l">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高血圧症</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1,221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1,209</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1,196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1,201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675223611"/>
                  </a:ext>
                </a:extLst>
              </a:tr>
              <a:tr h="252000">
                <a:tc>
                  <a:txBody>
                    <a:bodyPr/>
                    <a:lstStyle/>
                    <a:p>
                      <a:pPr algn="l">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脂質</a:t>
                      </a: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異常症</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1,101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1,072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1,100</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1,093</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277400050"/>
                  </a:ext>
                </a:extLst>
              </a:tr>
              <a:tr h="252000">
                <a:tc>
                  <a:txBody>
                    <a:bodyPr/>
                    <a:lstStyle/>
                    <a:p>
                      <a:pPr algn="l">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糖尿病</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856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845</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863</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876</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823954682"/>
                  </a:ext>
                </a:extLst>
              </a:tr>
              <a:tr h="252000">
                <a:tc>
                  <a:txBody>
                    <a:bodyPr/>
                    <a:lstStyle/>
                    <a:p>
                      <a:pPr algn="l">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虚血性心</a:t>
                      </a: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疾患</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227</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211</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212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198</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399927843"/>
                  </a:ext>
                </a:extLst>
              </a:tr>
              <a:tr h="252000">
                <a:tc>
                  <a:txBody>
                    <a:bodyPr/>
                    <a:lstStyle/>
                    <a:p>
                      <a:pPr algn="l">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脳血管</a:t>
                      </a: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疾患</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人</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190</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192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202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202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1044" marR="610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711851379"/>
                  </a:ext>
                </a:extLst>
              </a:tr>
            </a:tbl>
          </a:graphicData>
        </a:graphic>
      </p:graphicFrame>
    </p:spTree>
    <p:extLst>
      <p:ext uri="{BB962C8B-B14F-4D97-AF65-F5344CB8AC3E}">
        <p14:creationId xmlns:p14="http://schemas.microsoft.com/office/powerpoint/2010/main" val="20003731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grpSp>
        <p:nvGrpSpPr>
          <p:cNvPr id="5" name="グループ化 4">
            <a:extLst>
              <a:ext uri="{FF2B5EF4-FFF2-40B4-BE49-F238E27FC236}">
                <a16:creationId xmlns="" xmlns:a16="http://schemas.microsoft.com/office/drawing/2014/main" id="{0E89A60B-2D44-42B0-884F-4A7496C5710E}"/>
              </a:ext>
            </a:extLst>
          </p:cNvPr>
          <p:cNvGrpSpPr/>
          <p:nvPr/>
        </p:nvGrpSpPr>
        <p:grpSpPr>
          <a:xfrm>
            <a:off x="190500" y="9872"/>
            <a:ext cx="6362000" cy="1789820"/>
            <a:chOff x="190500" y="405158"/>
            <a:chExt cx="6362000" cy="1789820"/>
          </a:xfrm>
        </p:grpSpPr>
        <p:grpSp>
          <p:nvGrpSpPr>
            <p:cNvPr id="4" name="グループ化 3">
              <a:extLst>
                <a:ext uri="{FF2B5EF4-FFF2-40B4-BE49-F238E27FC236}">
                  <a16:creationId xmlns="" xmlns:a16="http://schemas.microsoft.com/office/drawing/2014/main" id="{27EA7656-DAFC-4726-A5EB-9D9CCF50C286}"/>
                </a:ext>
              </a:extLst>
            </p:cNvPr>
            <p:cNvGrpSpPr/>
            <p:nvPr/>
          </p:nvGrpSpPr>
          <p:grpSpPr>
            <a:xfrm>
              <a:off x="190500" y="405158"/>
              <a:ext cx="6362000" cy="338554"/>
              <a:chOff x="190500" y="405158"/>
              <a:chExt cx="6362000" cy="338554"/>
            </a:xfrm>
          </p:grpSpPr>
          <p:sp>
            <p:nvSpPr>
              <p:cNvPr id="13" name="テキスト ボックス 12"/>
              <p:cNvSpPr txBox="1">
                <a:spLocks noChangeAspect="1"/>
              </p:cNvSpPr>
              <p:nvPr/>
            </p:nvSpPr>
            <p:spPr>
              <a:xfrm>
                <a:off x="254000" y="405158"/>
                <a:ext cx="6120000" cy="338554"/>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Ⅲ </a:t>
                </a:r>
                <a:r>
                  <a:rPr lang="ja-JP" altLang="en-US" sz="1600" b="1" dirty="0">
                    <a:latin typeface="ＭＳ 明朝"/>
                    <a:ea typeface="ＭＳ 明朝"/>
                  </a:rPr>
                  <a:t>達成しようとする目標</a:t>
                </a:r>
                <a:endParaRPr lang="ja-JP" altLang="ja-JP" sz="1600" dirty="0">
                  <a:latin typeface="ＭＳ 明朝"/>
                  <a:ea typeface="ＭＳ 明朝"/>
                </a:endParaRPr>
              </a:p>
            </p:txBody>
          </p:sp>
          <p:cxnSp>
            <p:nvCxnSpPr>
              <p:cNvPr id="19" name="直線コネクタ 18"/>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grpSp>
        <p:sp>
          <p:nvSpPr>
            <p:cNvPr id="20" name="タイトル 1"/>
            <p:cNvSpPr txBox="1">
              <a:spLocks noChangeAspect="1"/>
            </p:cNvSpPr>
            <p:nvPr/>
          </p:nvSpPr>
          <p:spPr>
            <a:xfrm>
              <a:off x="368660" y="683568"/>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(1</a:t>
              </a:r>
              <a:r>
                <a:rPr lang="en-US" altLang="ja-JP" sz="1400" dirty="0" smtClean="0">
                  <a:latin typeface="ＭＳ 明朝"/>
                  <a:ea typeface="ＭＳ 明朝"/>
                  <a:cs typeface="Times New Roman" pitchFamily="18" charset="0"/>
                </a:rPr>
                <a:t>)</a:t>
              </a:r>
              <a:r>
                <a:rPr lang="ja-JP" altLang="en-US" sz="1400" dirty="0" smtClean="0">
                  <a:latin typeface="ＭＳ 明朝"/>
                  <a:ea typeface="ＭＳ 明朝"/>
                  <a:cs typeface="Times New Roman" pitchFamily="18" charset="0"/>
                </a:rPr>
                <a:t>保険者種別毎の目標</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国の目標値は、基本指針において、平成</a:t>
              </a:r>
              <a:r>
                <a:rPr lang="en-US" altLang="ja-JP" sz="1200" dirty="0">
                  <a:latin typeface="ＭＳ 明朝"/>
                  <a:ea typeface="ＭＳ 明朝"/>
                  <a:cs typeface="+mj-cs"/>
                </a:rPr>
                <a:t>35</a:t>
              </a:r>
              <a:r>
                <a:rPr lang="ja-JP" altLang="en-US" sz="1200" dirty="0">
                  <a:latin typeface="ＭＳ 明朝"/>
                  <a:ea typeface="ＭＳ 明朝"/>
                  <a:cs typeface="+mj-cs"/>
                </a:rPr>
                <a:t>年度時点における目標値を掲げており、各保険者の目標値は、その値を踏まえて設定することとなります。</a:t>
              </a:r>
            </a:p>
            <a:p>
              <a:pPr lvl="0" fontAlgn="base">
                <a:lnSpc>
                  <a:spcPct val="125000"/>
                </a:lnSpc>
                <a:spcBef>
                  <a:spcPct val="0"/>
                </a:spcBef>
                <a:spcAft>
                  <a:spcPct val="0"/>
                </a:spcAft>
              </a:pPr>
              <a:r>
                <a:rPr lang="ja-JP" altLang="en-US" sz="1200" dirty="0">
                  <a:latin typeface="ＭＳ 明朝"/>
                  <a:ea typeface="ＭＳ 明朝"/>
                  <a:cs typeface="+mj-cs"/>
                </a:rPr>
                <a:t>　本町の目標は、国の目標値を参酌しながら目標値を設定します。</a:t>
              </a:r>
            </a:p>
            <a:p>
              <a:pPr lvl="0" fontAlgn="base">
                <a:lnSpc>
                  <a:spcPct val="125000"/>
                </a:lnSpc>
                <a:spcBef>
                  <a:spcPct val="0"/>
                </a:spcBef>
                <a:spcAft>
                  <a:spcPct val="0"/>
                </a:spcAft>
              </a:pPr>
              <a:r>
                <a:rPr lang="ja-JP" altLang="en-US" sz="1200" dirty="0">
                  <a:latin typeface="ＭＳ 明朝"/>
                  <a:ea typeface="ＭＳ 明朝"/>
                  <a:cs typeface="+mj-cs"/>
                </a:rPr>
                <a:t>　また、医療が必要となる緊急性の高い対象者への保健指導は、特定保健指導対象者に含みませんが、重症化予防の観点から実施していくことにします。</a:t>
              </a:r>
              <a:endParaRPr lang="en-US" altLang="ja-JP" sz="1200" dirty="0">
                <a:latin typeface="ＭＳ 明朝"/>
                <a:ea typeface="ＭＳ 明朝"/>
                <a:cs typeface="+mj-cs"/>
              </a:endParaRPr>
            </a:p>
          </p:txBody>
        </p:sp>
      </p:gr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74</a:t>
            </a:fld>
            <a:endParaRPr kumimoji="1" lang="ja-JP" altLang="en-US" dirty="0">
              <a:latin typeface="ＭＳ 明朝"/>
              <a:ea typeface="ＭＳ 明朝"/>
            </a:endParaRPr>
          </a:p>
        </p:txBody>
      </p:sp>
      <p:sp>
        <p:nvSpPr>
          <p:cNvPr id="27" name="タイトル 1">
            <a:extLst>
              <a:ext uri="{FF2B5EF4-FFF2-40B4-BE49-F238E27FC236}">
                <a16:creationId xmlns="" xmlns:a16="http://schemas.microsoft.com/office/drawing/2014/main" id="{6B7A08DF-57B3-460F-9F6B-AFC382C00A09}"/>
              </a:ext>
            </a:extLst>
          </p:cNvPr>
          <p:cNvSpPr txBox="1">
            <a:spLocks noChangeAspect="1"/>
          </p:cNvSpPr>
          <p:nvPr/>
        </p:nvSpPr>
        <p:spPr>
          <a:xfrm>
            <a:off x="368660" y="3845619"/>
            <a:ext cx="6120680" cy="1324321"/>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(2)</a:t>
            </a:r>
            <a:r>
              <a:rPr lang="ja-JP" altLang="en-US" sz="1400" dirty="0">
                <a:latin typeface="ＭＳ 明朝"/>
                <a:ea typeface="ＭＳ 明朝"/>
                <a:cs typeface="Times New Roman" pitchFamily="18" charset="0"/>
              </a:rPr>
              <a:t>特定健康診査における目標</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国の指針で示されている第</a:t>
            </a:r>
            <a:r>
              <a:rPr lang="en-US" altLang="ja-JP" sz="1200" dirty="0">
                <a:latin typeface="ＭＳ 明朝"/>
                <a:ea typeface="ＭＳ 明朝"/>
                <a:cs typeface="+mj-cs"/>
              </a:rPr>
              <a:t>3</a:t>
            </a:r>
            <a:r>
              <a:rPr lang="ja-JP" altLang="en-US" sz="1200" dirty="0">
                <a:latin typeface="ＭＳ 明朝"/>
                <a:ea typeface="ＭＳ 明朝"/>
                <a:cs typeface="+mj-cs"/>
              </a:rPr>
              <a:t>期計画における市町村国保の特定健康診査受診率の目標値は</a:t>
            </a:r>
            <a:r>
              <a:rPr lang="en-US" altLang="ja-JP" sz="1200" dirty="0">
                <a:latin typeface="ＭＳ 明朝"/>
                <a:ea typeface="ＭＳ 明朝"/>
                <a:cs typeface="+mj-cs"/>
              </a:rPr>
              <a:t>60</a:t>
            </a:r>
            <a:r>
              <a:rPr lang="ja-JP" altLang="en-US" sz="1200" dirty="0">
                <a:latin typeface="ＭＳ 明朝"/>
                <a:ea typeface="ＭＳ 明朝"/>
                <a:cs typeface="+mj-cs"/>
              </a:rPr>
              <a:t>％、特定保健指導実施率の目標値は</a:t>
            </a:r>
            <a:r>
              <a:rPr lang="en-US" altLang="ja-JP" sz="1200" dirty="0">
                <a:latin typeface="ＭＳ 明朝"/>
                <a:ea typeface="ＭＳ 明朝"/>
                <a:cs typeface="+mj-cs"/>
              </a:rPr>
              <a:t>60</a:t>
            </a:r>
            <a:r>
              <a:rPr lang="ja-JP" altLang="en-US" sz="1200" dirty="0">
                <a:latin typeface="ＭＳ 明朝"/>
                <a:ea typeface="ＭＳ 明朝"/>
                <a:cs typeface="+mj-cs"/>
              </a:rPr>
              <a:t>％となっています。</a:t>
            </a:r>
          </a:p>
          <a:p>
            <a:pPr lvl="0" fontAlgn="base">
              <a:lnSpc>
                <a:spcPct val="125000"/>
              </a:lnSpc>
              <a:spcBef>
                <a:spcPct val="0"/>
              </a:spcBef>
              <a:spcAft>
                <a:spcPct val="0"/>
              </a:spcAft>
            </a:pPr>
            <a:r>
              <a:rPr lang="ja-JP" altLang="en-US" sz="1200" dirty="0">
                <a:latin typeface="ＭＳ 明朝"/>
                <a:ea typeface="ＭＳ 明朝"/>
                <a:cs typeface="+mj-cs"/>
              </a:rPr>
              <a:t>　本町においては現在の実施状況を勘案し目標達成に向けて各年度の目標値を次の通り設定します。</a:t>
            </a:r>
            <a:endParaRPr lang="en-US" altLang="ja-JP" sz="1200" dirty="0">
              <a:latin typeface="ＭＳ 明朝"/>
              <a:ea typeface="ＭＳ 明朝"/>
            </a:endParaRPr>
          </a:p>
          <a:p>
            <a:pPr lvl="0" fontAlgn="base">
              <a:lnSpc>
                <a:spcPct val="125000"/>
              </a:lnSpc>
              <a:spcBef>
                <a:spcPct val="0"/>
              </a:spcBef>
              <a:spcAft>
                <a:spcPct val="0"/>
              </a:spcAft>
            </a:pPr>
            <a:endParaRPr lang="en-US" altLang="ja-JP" sz="1200" dirty="0">
              <a:latin typeface="ＭＳ 明朝"/>
              <a:ea typeface="ＭＳ 明朝"/>
            </a:endParaRPr>
          </a:p>
          <a:p>
            <a:pPr lvl="0" fontAlgn="base">
              <a:lnSpc>
                <a:spcPct val="125000"/>
              </a:lnSpc>
              <a:spcBef>
                <a:spcPct val="0"/>
              </a:spcBef>
              <a:spcAft>
                <a:spcPct val="0"/>
              </a:spcAft>
            </a:pPr>
            <a:endParaRPr lang="en-US" altLang="ja-JP" sz="1200" dirty="0">
              <a:latin typeface="ＭＳ 明朝"/>
              <a:ea typeface="ＭＳ 明朝"/>
            </a:endParaRPr>
          </a:p>
          <a:p>
            <a:pPr lvl="0" fontAlgn="base">
              <a:lnSpc>
                <a:spcPct val="125000"/>
              </a:lnSpc>
              <a:spcBef>
                <a:spcPct val="0"/>
              </a:spcBef>
              <a:spcAft>
                <a:spcPct val="0"/>
              </a:spcAft>
            </a:pPr>
            <a:endParaRPr lang="ja-JP" altLang="ja-JP" sz="1200" dirty="0">
              <a:latin typeface="ＭＳ 明朝"/>
              <a:ea typeface="ＭＳ 明朝"/>
            </a:endParaRPr>
          </a:p>
        </p:txBody>
      </p:sp>
      <p:sp>
        <p:nvSpPr>
          <p:cNvPr id="24" name="タイトル 1">
            <a:extLst>
              <a:ext uri="{FF2B5EF4-FFF2-40B4-BE49-F238E27FC236}">
                <a16:creationId xmlns="" xmlns:a16="http://schemas.microsoft.com/office/drawing/2014/main" id="{BC25C946-8ABD-4B47-8A38-99F50EF0F107}"/>
              </a:ext>
            </a:extLst>
          </p:cNvPr>
          <p:cNvSpPr txBox="1">
            <a:spLocks noChangeAspect="1"/>
          </p:cNvSpPr>
          <p:nvPr/>
        </p:nvSpPr>
        <p:spPr>
          <a:xfrm>
            <a:off x="366029" y="1979712"/>
            <a:ext cx="6120680" cy="290164"/>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rPr>
              <a:t>第</a:t>
            </a:r>
            <a:r>
              <a:rPr lang="en-US" altLang="ja-JP" sz="1200" dirty="0">
                <a:latin typeface="ＭＳ 明朝"/>
                <a:ea typeface="ＭＳ 明朝"/>
              </a:rPr>
              <a:t>3</a:t>
            </a:r>
            <a:r>
              <a:rPr lang="ja-JP" altLang="en-US" sz="1200" dirty="0">
                <a:latin typeface="ＭＳ 明朝"/>
                <a:ea typeface="ＭＳ 明朝"/>
              </a:rPr>
              <a:t>期計画の保険者種別毎の目標</a:t>
            </a:r>
            <a:endParaRPr lang="ja-JP" altLang="ja-JP" sz="1200" dirty="0">
              <a:latin typeface="ＭＳ 明朝"/>
              <a:ea typeface="ＭＳ 明朝"/>
            </a:endParaRPr>
          </a:p>
        </p:txBody>
      </p:sp>
      <p:graphicFrame>
        <p:nvGraphicFramePr>
          <p:cNvPr id="2" name="表 1">
            <a:extLst>
              <a:ext uri="{FF2B5EF4-FFF2-40B4-BE49-F238E27FC236}">
                <a16:creationId xmlns="" xmlns:a16="http://schemas.microsoft.com/office/drawing/2014/main" id="{2F70EFC6-0E7D-49C6-9E81-BC98A662C23C}"/>
              </a:ext>
            </a:extLst>
          </p:cNvPr>
          <p:cNvGraphicFramePr>
            <a:graphicFrameLocks noGrp="1"/>
          </p:cNvGraphicFramePr>
          <p:nvPr>
            <p:extLst>
              <p:ext uri="{D42A27DB-BD31-4B8C-83A1-F6EECF244321}">
                <p14:modId xmlns:p14="http://schemas.microsoft.com/office/powerpoint/2010/main" val="772541098"/>
              </p:ext>
            </p:extLst>
          </p:nvPr>
        </p:nvGraphicFramePr>
        <p:xfrm>
          <a:off x="371512" y="2267744"/>
          <a:ext cx="6099631" cy="1296000"/>
        </p:xfrm>
        <a:graphic>
          <a:graphicData uri="http://schemas.openxmlformats.org/drawingml/2006/table">
            <a:tbl>
              <a:tblPr firstRow="1" firstCol="1" lastRow="1" lastCol="1" bandRow="1" bandCol="1"/>
              <a:tblGrid>
                <a:gridCol w="1257288">
                  <a:extLst>
                    <a:ext uri="{9D8B030D-6E8A-4147-A177-3AD203B41FA5}">
                      <a16:colId xmlns="" xmlns:a16="http://schemas.microsoft.com/office/drawing/2014/main" val="582453332"/>
                    </a:ext>
                  </a:extLst>
                </a:gridCol>
                <a:gridCol w="792088">
                  <a:extLst>
                    <a:ext uri="{9D8B030D-6E8A-4147-A177-3AD203B41FA5}">
                      <a16:colId xmlns="" xmlns:a16="http://schemas.microsoft.com/office/drawing/2014/main" val="1972150388"/>
                    </a:ext>
                  </a:extLst>
                </a:gridCol>
                <a:gridCol w="900100">
                  <a:extLst>
                    <a:ext uri="{9D8B030D-6E8A-4147-A177-3AD203B41FA5}">
                      <a16:colId xmlns="" xmlns:a16="http://schemas.microsoft.com/office/drawing/2014/main" val="275963430"/>
                    </a:ext>
                  </a:extLst>
                </a:gridCol>
                <a:gridCol w="789125">
                  <a:extLst>
                    <a:ext uri="{9D8B030D-6E8A-4147-A177-3AD203B41FA5}">
                      <a16:colId xmlns="" xmlns:a16="http://schemas.microsoft.com/office/drawing/2014/main" val="881704156"/>
                    </a:ext>
                  </a:extLst>
                </a:gridCol>
                <a:gridCol w="831055">
                  <a:extLst>
                    <a:ext uri="{9D8B030D-6E8A-4147-A177-3AD203B41FA5}">
                      <a16:colId xmlns="" xmlns:a16="http://schemas.microsoft.com/office/drawing/2014/main" val="414013939"/>
                    </a:ext>
                  </a:extLst>
                </a:gridCol>
                <a:gridCol w="756084">
                  <a:extLst>
                    <a:ext uri="{9D8B030D-6E8A-4147-A177-3AD203B41FA5}">
                      <a16:colId xmlns="" xmlns:a16="http://schemas.microsoft.com/office/drawing/2014/main" val="340886876"/>
                    </a:ext>
                  </a:extLst>
                </a:gridCol>
                <a:gridCol w="773891">
                  <a:extLst>
                    <a:ext uri="{9D8B030D-6E8A-4147-A177-3AD203B41FA5}">
                      <a16:colId xmlns="" xmlns:a16="http://schemas.microsoft.com/office/drawing/2014/main" val="580127379"/>
                    </a:ext>
                  </a:extLst>
                </a:gridCol>
              </a:tblGrid>
              <a:tr h="432000">
                <a:tc>
                  <a:txBody>
                    <a:bodyPr/>
                    <a:lstStyle/>
                    <a:p>
                      <a:pPr algn="just">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全国目標</a:t>
                      </a: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市町村</a:t>
                      </a:r>
                      <a:r>
                        <a:rPr 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国保</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国保組合</a:t>
                      </a: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全国</a:t>
                      </a:r>
                      <a:r>
                        <a:rPr 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健保</a:t>
                      </a:r>
                      <a:r>
                        <a:rPr lang="en-US" alt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a:t>
                      </a:r>
                      <a:r>
                        <a:rPr lang="ja-JP" altLang="en-US"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含船保</a:t>
                      </a:r>
                      <a:r>
                        <a:rPr lang="en-US" alt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単一健保</a:t>
                      </a: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総合健保</a:t>
                      </a: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973107629"/>
                  </a:ext>
                </a:extLst>
              </a:tr>
              <a:tr h="432000">
                <a:tc>
                  <a:txBody>
                    <a:bodyPr/>
                    <a:lstStyle/>
                    <a:p>
                      <a:pPr algn="ctr">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特定健康診査の</a:t>
                      </a:r>
                    </a:p>
                    <a:p>
                      <a:pPr algn="ctr">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受　</a:t>
                      </a:r>
                      <a:r>
                        <a:rPr 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診</a:t>
                      </a: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　</a:t>
                      </a:r>
                      <a:r>
                        <a:rPr 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率</a:t>
                      </a:r>
                      <a:r>
                        <a:rPr lang="en-US" alt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a:t>
                      </a:r>
                      <a:r>
                        <a:rPr lang="ja-JP" altLang="en-US"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a:t>
                      </a:r>
                      <a:r>
                        <a:rPr lang="en-US" alt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70</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60</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70</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65</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90</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85</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295692480"/>
                  </a:ext>
                </a:extLst>
              </a:tr>
              <a:tr h="432000">
                <a:tc>
                  <a:txBody>
                    <a:bodyPr/>
                    <a:lstStyle/>
                    <a:p>
                      <a:pPr algn="ctr">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特定保健指導の</a:t>
                      </a:r>
                    </a:p>
                    <a:p>
                      <a:pPr algn="ctr">
                        <a:spcAft>
                          <a:spcPts val="0"/>
                        </a:spcAft>
                      </a:pP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実　</a:t>
                      </a:r>
                      <a:r>
                        <a:rPr 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施</a:t>
                      </a:r>
                      <a:r>
                        <a:rPr lang="ja-JP" sz="1200" kern="100" dirty="0">
                          <a:effectLst/>
                          <a:latin typeface="Century" panose="02040604050505020304" pitchFamily="18" charset="0"/>
                          <a:ea typeface="ＭＳ 明朝" panose="02020609040205080304" pitchFamily="17" charset="-128"/>
                          <a:cs typeface="Times New Roman" panose="02020603050405020304" pitchFamily="18" charset="0"/>
                        </a:rPr>
                        <a:t>　</a:t>
                      </a:r>
                      <a:r>
                        <a:rPr 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率</a:t>
                      </a:r>
                      <a:r>
                        <a:rPr lang="en-US" alt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a:t>
                      </a:r>
                      <a:r>
                        <a:rPr lang="ja-JP" altLang="en-US"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a:t>
                      </a:r>
                      <a:r>
                        <a:rPr lang="en-US" altLang="ja-JP" sz="1200" kern="100" dirty="0" smtClean="0">
                          <a:effectLst/>
                          <a:latin typeface="Century" panose="02040604050505020304" pitchFamily="18" charset="0"/>
                          <a:ea typeface="ＭＳ 明朝" panose="02020609040205080304" pitchFamily="17" charset="-128"/>
                          <a:cs typeface="Times New Roman" panose="02020603050405020304" pitchFamily="18" charset="0"/>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45</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60</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30</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35</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55</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30</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7914" marR="6791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403648527"/>
                  </a:ext>
                </a:extLst>
              </a:tr>
            </a:tbl>
          </a:graphicData>
        </a:graphic>
      </p:graphicFrame>
      <p:sp>
        <p:nvSpPr>
          <p:cNvPr id="16" name="タイトル 1">
            <a:extLst>
              <a:ext uri="{FF2B5EF4-FFF2-40B4-BE49-F238E27FC236}">
                <a16:creationId xmlns="" xmlns:a16="http://schemas.microsoft.com/office/drawing/2014/main" id="{8D421999-75AE-48C4-8491-9620C2970B9E}"/>
              </a:ext>
            </a:extLst>
          </p:cNvPr>
          <p:cNvSpPr txBox="1">
            <a:spLocks noChangeAspect="1"/>
          </p:cNvSpPr>
          <p:nvPr/>
        </p:nvSpPr>
        <p:spPr>
          <a:xfrm>
            <a:off x="384513" y="5254722"/>
            <a:ext cx="6120680" cy="290164"/>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rPr>
              <a:t>第</a:t>
            </a:r>
            <a:r>
              <a:rPr lang="en-US" altLang="ja-JP" sz="1200" dirty="0">
                <a:latin typeface="ＭＳ 明朝"/>
                <a:ea typeface="ＭＳ 明朝"/>
              </a:rPr>
              <a:t>3</a:t>
            </a:r>
            <a:r>
              <a:rPr lang="ja-JP" altLang="en-US" sz="1200" dirty="0">
                <a:latin typeface="ＭＳ 明朝"/>
                <a:ea typeface="ＭＳ 明朝"/>
              </a:rPr>
              <a:t>期計画における目標値</a:t>
            </a:r>
            <a:endParaRPr lang="ja-JP" altLang="ja-JP" sz="1200" dirty="0">
              <a:latin typeface="ＭＳ 明朝"/>
              <a:ea typeface="ＭＳ 明朝"/>
            </a:endParaRPr>
          </a:p>
        </p:txBody>
      </p:sp>
      <p:sp>
        <p:nvSpPr>
          <p:cNvPr id="17" name="タイトル 1">
            <a:extLst>
              <a:ext uri="{FF2B5EF4-FFF2-40B4-BE49-F238E27FC236}">
                <a16:creationId xmlns="" xmlns:a16="http://schemas.microsoft.com/office/drawing/2014/main" id="{0F78E8E0-607F-4D8C-A853-E96AEB8F3EB9}"/>
              </a:ext>
            </a:extLst>
          </p:cNvPr>
          <p:cNvSpPr txBox="1">
            <a:spLocks noChangeAspect="1"/>
          </p:cNvSpPr>
          <p:nvPr/>
        </p:nvSpPr>
        <p:spPr>
          <a:xfrm>
            <a:off x="354629" y="5573667"/>
            <a:ext cx="6120680" cy="290164"/>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rPr>
              <a:t>特定健康診査受診率</a:t>
            </a:r>
            <a:endParaRPr lang="ja-JP" altLang="ja-JP" sz="1200" dirty="0">
              <a:latin typeface="ＭＳ 明朝"/>
              <a:ea typeface="ＭＳ 明朝"/>
            </a:endParaRPr>
          </a:p>
        </p:txBody>
      </p:sp>
      <p:sp>
        <p:nvSpPr>
          <p:cNvPr id="18" name="タイトル 1">
            <a:extLst>
              <a:ext uri="{FF2B5EF4-FFF2-40B4-BE49-F238E27FC236}">
                <a16:creationId xmlns="" xmlns:a16="http://schemas.microsoft.com/office/drawing/2014/main" id="{79F05BED-7018-4B46-A8A5-20FE4D5BE267}"/>
              </a:ext>
            </a:extLst>
          </p:cNvPr>
          <p:cNvSpPr txBox="1">
            <a:spLocks noChangeAspect="1"/>
          </p:cNvSpPr>
          <p:nvPr/>
        </p:nvSpPr>
        <p:spPr>
          <a:xfrm>
            <a:off x="350462" y="6701786"/>
            <a:ext cx="6120680" cy="290164"/>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endParaRPr lang="en-US" altLang="zh-TW" sz="1200" dirty="0" smtClean="0">
              <a:latin typeface="ＭＳ 明朝"/>
              <a:ea typeface="ＭＳ 明朝"/>
            </a:endParaRPr>
          </a:p>
          <a:p>
            <a:pPr lvl="0" fontAlgn="base">
              <a:lnSpc>
                <a:spcPct val="125000"/>
              </a:lnSpc>
              <a:spcBef>
                <a:spcPct val="0"/>
              </a:spcBef>
              <a:spcAft>
                <a:spcPct val="0"/>
              </a:spcAft>
            </a:pPr>
            <a:r>
              <a:rPr lang="zh-TW" altLang="en-US" sz="1200" dirty="0" smtClean="0">
                <a:latin typeface="ＭＳ 明朝"/>
                <a:ea typeface="ＭＳ 明朝"/>
              </a:rPr>
              <a:t>特定</a:t>
            </a:r>
            <a:r>
              <a:rPr lang="zh-TW" altLang="en-US" sz="1200" dirty="0">
                <a:latin typeface="ＭＳ 明朝"/>
                <a:ea typeface="ＭＳ 明朝"/>
              </a:rPr>
              <a:t>保健指導実施率</a:t>
            </a:r>
            <a:endParaRPr lang="ja-JP" altLang="ja-JP" sz="1200" dirty="0">
              <a:latin typeface="ＭＳ 明朝"/>
              <a:ea typeface="ＭＳ 明朝"/>
            </a:endParaRPr>
          </a:p>
        </p:txBody>
      </p:sp>
      <p:graphicFrame>
        <p:nvGraphicFramePr>
          <p:cNvPr id="3" name="表 2">
            <a:extLst>
              <a:ext uri="{FF2B5EF4-FFF2-40B4-BE49-F238E27FC236}">
                <a16:creationId xmlns="" xmlns:a16="http://schemas.microsoft.com/office/drawing/2014/main" id="{248D1CCF-D49C-4F0E-A5E6-238EF5E4C0E8}"/>
              </a:ext>
            </a:extLst>
          </p:cNvPr>
          <p:cNvGraphicFramePr>
            <a:graphicFrameLocks noGrp="1"/>
          </p:cNvGraphicFramePr>
          <p:nvPr>
            <p:extLst>
              <p:ext uri="{D42A27DB-BD31-4B8C-83A1-F6EECF244321}">
                <p14:modId xmlns:p14="http://schemas.microsoft.com/office/powerpoint/2010/main" val="1168630167"/>
              </p:ext>
            </p:extLst>
          </p:nvPr>
        </p:nvGraphicFramePr>
        <p:xfrm>
          <a:off x="366029" y="5940152"/>
          <a:ext cx="6159315" cy="873959"/>
        </p:xfrm>
        <a:graphic>
          <a:graphicData uri="http://schemas.openxmlformats.org/drawingml/2006/table">
            <a:tbl>
              <a:tblPr firstRow="1" firstCol="1" lastRow="1" lastCol="1" bandRow="1" bandCol="1"/>
              <a:tblGrid>
                <a:gridCol w="690814">
                  <a:extLst>
                    <a:ext uri="{9D8B030D-6E8A-4147-A177-3AD203B41FA5}">
                      <a16:colId xmlns="" xmlns:a16="http://schemas.microsoft.com/office/drawing/2014/main" val="3901333021"/>
                    </a:ext>
                  </a:extLst>
                </a:gridCol>
                <a:gridCol w="905483">
                  <a:extLst>
                    <a:ext uri="{9D8B030D-6E8A-4147-A177-3AD203B41FA5}">
                      <a16:colId xmlns="" xmlns:a16="http://schemas.microsoft.com/office/drawing/2014/main" val="3026232999"/>
                    </a:ext>
                  </a:extLst>
                </a:gridCol>
                <a:gridCol w="905483">
                  <a:extLst>
                    <a:ext uri="{9D8B030D-6E8A-4147-A177-3AD203B41FA5}">
                      <a16:colId xmlns="" xmlns:a16="http://schemas.microsoft.com/office/drawing/2014/main" val="2637455412"/>
                    </a:ext>
                  </a:extLst>
                </a:gridCol>
                <a:gridCol w="905483">
                  <a:extLst>
                    <a:ext uri="{9D8B030D-6E8A-4147-A177-3AD203B41FA5}">
                      <a16:colId xmlns="" xmlns:a16="http://schemas.microsoft.com/office/drawing/2014/main" val="4048680175"/>
                    </a:ext>
                  </a:extLst>
                </a:gridCol>
                <a:gridCol w="923105">
                  <a:extLst>
                    <a:ext uri="{9D8B030D-6E8A-4147-A177-3AD203B41FA5}">
                      <a16:colId xmlns="" xmlns:a16="http://schemas.microsoft.com/office/drawing/2014/main" val="1217364577"/>
                    </a:ext>
                  </a:extLst>
                </a:gridCol>
                <a:gridCol w="928847">
                  <a:extLst>
                    <a:ext uri="{9D8B030D-6E8A-4147-A177-3AD203B41FA5}">
                      <a16:colId xmlns="" xmlns:a16="http://schemas.microsoft.com/office/drawing/2014/main" val="141878817"/>
                    </a:ext>
                  </a:extLst>
                </a:gridCol>
                <a:gridCol w="900100"/>
              </a:tblGrid>
              <a:tr h="431215">
                <a:tc>
                  <a:txBody>
                    <a:bodyPr/>
                    <a:lstStyle/>
                    <a:p>
                      <a:pPr algn="just">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30</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31</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32</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33</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年</a:t>
                      </a: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度</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34</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35</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949721415"/>
                  </a:ext>
                </a:extLst>
              </a:tr>
              <a:tr h="442744">
                <a:tc>
                  <a:txBody>
                    <a:bodyPr/>
                    <a:lstStyle/>
                    <a:p>
                      <a:pPr algn="ctr">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受診率</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52</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7</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58</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60</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2355747003"/>
                  </a:ext>
                </a:extLst>
              </a:tr>
            </a:tbl>
          </a:graphicData>
        </a:graphic>
      </p:graphicFrame>
      <p:graphicFrame>
        <p:nvGraphicFramePr>
          <p:cNvPr id="23" name="表 22">
            <a:extLst>
              <a:ext uri="{FF2B5EF4-FFF2-40B4-BE49-F238E27FC236}">
                <a16:creationId xmlns="" xmlns:a16="http://schemas.microsoft.com/office/drawing/2014/main" id="{248D1CCF-D49C-4F0E-A5E6-238EF5E4C0E8}"/>
              </a:ext>
            </a:extLst>
          </p:cNvPr>
          <p:cNvGraphicFramePr>
            <a:graphicFrameLocks noGrp="1"/>
          </p:cNvGraphicFramePr>
          <p:nvPr>
            <p:extLst>
              <p:ext uri="{D42A27DB-BD31-4B8C-83A1-F6EECF244321}">
                <p14:modId xmlns:p14="http://schemas.microsoft.com/office/powerpoint/2010/main" val="1308619767"/>
              </p:ext>
            </p:extLst>
          </p:nvPr>
        </p:nvGraphicFramePr>
        <p:xfrm>
          <a:off x="367369" y="7308304"/>
          <a:ext cx="6159315" cy="873959"/>
        </p:xfrm>
        <a:graphic>
          <a:graphicData uri="http://schemas.openxmlformats.org/drawingml/2006/table">
            <a:tbl>
              <a:tblPr firstRow="1" firstCol="1" lastRow="1" lastCol="1" bandRow="1" bandCol="1"/>
              <a:tblGrid>
                <a:gridCol w="690814">
                  <a:extLst>
                    <a:ext uri="{9D8B030D-6E8A-4147-A177-3AD203B41FA5}">
                      <a16:colId xmlns="" xmlns:a16="http://schemas.microsoft.com/office/drawing/2014/main" val="3901333021"/>
                    </a:ext>
                  </a:extLst>
                </a:gridCol>
                <a:gridCol w="905483">
                  <a:extLst>
                    <a:ext uri="{9D8B030D-6E8A-4147-A177-3AD203B41FA5}">
                      <a16:colId xmlns="" xmlns:a16="http://schemas.microsoft.com/office/drawing/2014/main" val="3026232999"/>
                    </a:ext>
                  </a:extLst>
                </a:gridCol>
                <a:gridCol w="905483">
                  <a:extLst>
                    <a:ext uri="{9D8B030D-6E8A-4147-A177-3AD203B41FA5}">
                      <a16:colId xmlns="" xmlns:a16="http://schemas.microsoft.com/office/drawing/2014/main" val="2637455412"/>
                    </a:ext>
                  </a:extLst>
                </a:gridCol>
                <a:gridCol w="905483">
                  <a:extLst>
                    <a:ext uri="{9D8B030D-6E8A-4147-A177-3AD203B41FA5}">
                      <a16:colId xmlns="" xmlns:a16="http://schemas.microsoft.com/office/drawing/2014/main" val="4048680175"/>
                    </a:ext>
                  </a:extLst>
                </a:gridCol>
                <a:gridCol w="923105">
                  <a:extLst>
                    <a:ext uri="{9D8B030D-6E8A-4147-A177-3AD203B41FA5}">
                      <a16:colId xmlns="" xmlns:a16="http://schemas.microsoft.com/office/drawing/2014/main" val="1217364577"/>
                    </a:ext>
                  </a:extLst>
                </a:gridCol>
                <a:gridCol w="928847">
                  <a:extLst>
                    <a:ext uri="{9D8B030D-6E8A-4147-A177-3AD203B41FA5}">
                      <a16:colId xmlns="" xmlns:a16="http://schemas.microsoft.com/office/drawing/2014/main" val="141878817"/>
                    </a:ext>
                  </a:extLst>
                </a:gridCol>
                <a:gridCol w="900100"/>
              </a:tblGrid>
              <a:tr h="431215">
                <a:tc>
                  <a:txBody>
                    <a:bodyPr/>
                    <a:lstStyle/>
                    <a:p>
                      <a:pPr algn="just">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30</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31</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32</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33</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年</a:t>
                      </a: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度</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34</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平成</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35</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年度</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949721415"/>
                  </a:ext>
                </a:extLst>
              </a:tr>
              <a:tr h="442744">
                <a:tc>
                  <a:txBody>
                    <a:bodyPr/>
                    <a:lstStyle/>
                    <a:p>
                      <a:pPr algn="ctr">
                        <a:spcAft>
                          <a:spcPts val="0"/>
                        </a:spcAft>
                      </a:pPr>
                      <a:r>
                        <a:rPr 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受診率</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ja-JP" altLang="en-US"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a:t>
                      </a:r>
                      <a:endParaRPr lang="ja-JP" sz="105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30</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35</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45</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50</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55</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altLang="ja-JP" sz="1200" kern="100" dirty="0" smtClean="0">
                          <a:effectLst/>
                          <a:latin typeface="ＭＳ 明朝" panose="02020609040205080304" pitchFamily="17" charset="-128"/>
                          <a:ea typeface="ＭＳ 明朝" panose="02020609040205080304" pitchFamily="17" charset="-128"/>
                          <a:cs typeface="Times New Roman" panose="02020603050405020304" pitchFamily="18" charset="0"/>
                        </a:rPr>
                        <a:t>60</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2355747003"/>
                  </a:ext>
                </a:extLst>
              </a:tr>
            </a:tbl>
          </a:graphicData>
        </a:graphic>
      </p:graphicFrame>
    </p:spTree>
    <p:extLst>
      <p:ext uri="{BB962C8B-B14F-4D97-AF65-F5344CB8AC3E}">
        <p14:creationId xmlns:p14="http://schemas.microsoft.com/office/powerpoint/2010/main" val="176411386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grpSp>
        <p:nvGrpSpPr>
          <p:cNvPr id="5" name="グループ化 4">
            <a:extLst>
              <a:ext uri="{FF2B5EF4-FFF2-40B4-BE49-F238E27FC236}">
                <a16:creationId xmlns="" xmlns:a16="http://schemas.microsoft.com/office/drawing/2014/main" id="{0E89A60B-2D44-42B0-884F-4A7496C5710E}"/>
              </a:ext>
            </a:extLst>
          </p:cNvPr>
          <p:cNvGrpSpPr/>
          <p:nvPr/>
        </p:nvGrpSpPr>
        <p:grpSpPr>
          <a:xfrm>
            <a:off x="190500" y="-36512"/>
            <a:ext cx="6362000" cy="7154416"/>
            <a:chOff x="190500" y="405158"/>
            <a:chExt cx="6362000" cy="6542348"/>
          </a:xfrm>
        </p:grpSpPr>
        <p:grpSp>
          <p:nvGrpSpPr>
            <p:cNvPr id="4" name="グループ化 3">
              <a:extLst>
                <a:ext uri="{FF2B5EF4-FFF2-40B4-BE49-F238E27FC236}">
                  <a16:creationId xmlns="" xmlns:a16="http://schemas.microsoft.com/office/drawing/2014/main" id="{27EA7656-DAFC-4726-A5EB-9D9CCF50C286}"/>
                </a:ext>
              </a:extLst>
            </p:cNvPr>
            <p:cNvGrpSpPr/>
            <p:nvPr/>
          </p:nvGrpSpPr>
          <p:grpSpPr>
            <a:xfrm>
              <a:off x="190500" y="405158"/>
              <a:ext cx="6362000" cy="338554"/>
              <a:chOff x="190500" y="405158"/>
              <a:chExt cx="6362000" cy="338554"/>
            </a:xfrm>
          </p:grpSpPr>
          <p:sp>
            <p:nvSpPr>
              <p:cNvPr id="13" name="テキスト ボックス 12"/>
              <p:cNvSpPr txBox="1">
                <a:spLocks noChangeAspect="1"/>
              </p:cNvSpPr>
              <p:nvPr/>
            </p:nvSpPr>
            <p:spPr>
              <a:xfrm>
                <a:off x="254000" y="405158"/>
                <a:ext cx="6120000" cy="338554"/>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Ⅳ </a:t>
                </a:r>
                <a:r>
                  <a:rPr lang="ja-JP" altLang="en-US" sz="1600" b="1" dirty="0">
                    <a:latin typeface="ＭＳ 明朝"/>
                    <a:ea typeface="ＭＳ 明朝"/>
                  </a:rPr>
                  <a:t>特定健康診査の実施方法</a:t>
                </a:r>
                <a:endParaRPr lang="ja-JP" altLang="ja-JP" sz="1600" dirty="0">
                  <a:latin typeface="ＭＳ 明朝"/>
                  <a:ea typeface="ＭＳ 明朝"/>
                </a:endParaRPr>
              </a:p>
            </p:txBody>
          </p:sp>
          <p:cxnSp>
            <p:nvCxnSpPr>
              <p:cNvPr id="19" name="直線コネクタ 18"/>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grpSp>
        <p:sp>
          <p:nvSpPr>
            <p:cNvPr id="20" name="タイトル 1"/>
            <p:cNvSpPr txBox="1">
              <a:spLocks noChangeAspect="1"/>
            </p:cNvSpPr>
            <p:nvPr/>
          </p:nvSpPr>
          <p:spPr>
            <a:xfrm>
              <a:off x="368660" y="683568"/>
              <a:ext cx="6120680" cy="6263938"/>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特定健康診査実施の基本的な考え方</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生活習慣病の予防に着目した効果的・効率的な特定健康診査・特定保健指導実施のための取組を強化します。</a:t>
              </a:r>
            </a:p>
            <a:p>
              <a:pPr lvl="0" fontAlgn="base">
                <a:lnSpc>
                  <a:spcPct val="125000"/>
                </a:lnSpc>
                <a:spcBef>
                  <a:spcPct val="0"/>
                </a:spcBef>
                <a:spcAft>
                  <a:spcPct val="0"/>
                </a:spcAft>
              </a:pPr>
              <a:r>
                <a:rPr lang="en-US" altLang="ja-JP" sz="1200" dirty="0">
                  <a:latin typeface="ＭＳ 明朝"/>
                  <a:ea typeface="ＭＳ 明朝"/>
                  <a:cs typeface="+mj-cs"/>
                </a:rPr>
                <a:t>(1)</a:t>
              </a:r>
              <a:r>
                <a:rPr lang="ja-JP" altLang="en-US" sz="1200" dirty="0">
                  <a:latin typeface="ＭＳ 明朝"/>
                  <a:ea typeface="ＭＳ 明朝"/>
                  <a:cs typeface="+mj-cs"/>
                </a:rPr>
                <a:t>特定健康診査未受診者の確実な把握</a:t>
              </a:r>
            </a:p>
            <a:p>
              <a:pPr lvl="0" fontAlgn="base">
                <a:lnSpc>
                  <a:spcPct val="125000"/>
                </a:lnSpc>
                <a:spcBef>
                  <a:spcPct val="0"/>
                </a:spcBef>
                <a:spcAft>
                  <a:spcPct val="0"/>
                </a:spcAft>
              </a:pPr>
              <a:r>
                <a:rPr lang="en-US" altLang="ja-JP" sz="1200" dirty="0">
                  <a:latin typeface="ＭＳ 明朝"/>
                  <a:ea typeface="ＭＳ 明朝"/>
                  <a:cs typeface="+mj-cs"/>
                </a:rPr>
                <a:t>(2)</a:t>
              </a:r>
              <a:r>
                <a:rPr lang="ja-JP" altLang="en-US" sz="1200" dirty="0">
                  <a:latin typeface="ＭＳ 明朝"/>
                  <a:ea typeface="ＭＳ 明朝"/>
                  <a:cs typeface="+mj-cs"/>
                </a:rPr>
                <a:t>特定健康診査結果からの必要な保健指導の徹底</a:t>
              </a:r>
            </a:p>
            <a:p>
              <a:pPr lvl="0" fontAlgn="base">
                <a:lnSpc>
                  <a:spcPct val="125000"/>
                </a:lnSpc>
                <a:spcBef>
                  <a:spcPct val="0"/>
                </a:spcBef>
                <a:spcAft>
                  <a:spcPct val="0"/>
                </a:spcAft>
              </a:pPr>
              <a:r>
                <a:rPr lang="en-US" altLang="ja-JP" sz="1200" dirty="0">
                  <a:latin typeface="ＭＳ 明朝"/>
                  <a:ea typeface="ＭＳ 明朝"/>
                  <a:cs typeface="+mj-cs"/>
                </a:rPr>
                <a:t>(3)</a:t>
              </a:r>
              <a:r>
                <a:rPr lang="ja-JP" altLang="en-US" sz="1200" dirty="0">
                  <a:latin typeface="ＭＳ 明朝"/>
                  <a:ea typeface="ＭＳ 明朝"/>
                  <a:cs typeface="+mj-cs"/>
                </a:rPr>
                <a:t>医療費適正化効果まで含めたデータの蓄積と評価</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400" dirty="0">
                  <a:latin typeface="ＭＳ 明朝"/>
                  <a:ea typeface="ＭＳ 明朝"/>
                  <a:cs typeface="+mj-cs"/>
                </a:rPr>
                <a:t>2.</a:t>
              </a:r>
              <a:r>
                <a:rPr lang="ja-JP" altLang="en-US" sz="1400" dirty="0">
                  <a:latin typeface="ＭＳ 明朝"/>
                  <a:ea typeface="ＭＳ 明朝"/>
                  <a:cs typeface="+mj-cs"/>
                </a:rPr>
                <a:t>特定健康診査の対象者</a:t>
              </a:r>
            </a:p>
            <a:p>
              <a:pPr lvl="0" fontAlgn="base">
                <a:lnSpc>
                  <a:spcPct val="125000"/>
                </a:lnSpc>
                <a:spcBef>
                  <a:spcPct val="0"/>
                </a:spcBef>
                <a:spcAft>
                  <a:spcPct val="0"/>
                </a:spcAft>
              </a:pPr>
              <a:r>
                <a:rPr lang="ja-JP" altLang="en-US" sz="1200" dirty="0">
                  <a:latin typeface="ＭＳ 明朝"/>
                  <a:ea typeface="ＭＳ 明朝"/>
                  <a:cs typeface="+mj-cs"/>
                </a:rPr>
                <a:t>大河原町の被保険者のうち、特定健康診査の実施年度中</a:t>
              </a:r>
              <a:r>
                <a:rPr lang="ja-JP" altLang="en-US" sz="1200" dirty="0" smtClean="0">
                  <a:latin typeface="ＭＳ 明朝"/>
                  <a:ea typeface="ＭＳ 明朝"/>
                  <a:cs typeface="+mj-cs"/>
                </a:rPr>
                <a:t>に</a:t>
              </a:r>
              <a:r>
                <a:rPr lang="en-US" altLang="ja-JP" sz="1200" dirty="0" smtClean="0">
                  <a:latin typeface="ＭＳ 明朝"/>
                  <a:ea typeface="ＭＳ 明朝"/>
                  <a:cs typeface="+mj-cs"/>
                </a:rPr>
                <a:t>4</a:t>
              </a:r>
              <a:r>
                <a:rPr lang="en-US" altLang="ja-JP" sz="1200" dirty="0">
                  <a:latin typeface="ＭＳ 明朝"/>
                  <a:ea typeface="ＭＳ 明朝"/>
                  <a:cs typeface="+mj-cs"/>
                </a:rPr>
                <a:t>0</a:t>
              </a:r>
              <a:r>
                <a:rPr lang="ja-JP" altLang="en-US" sz="1200" dirty="0" smtClean="0">
                  <a:latin typeface="ＭＳ 明朝"/>
                  <a:ea typeface="ＭＳ 明朝"/>
                  <a:cs typeface="+mj-cs"/>
                </a:rPr>
                <a:t>歳～</a:t>
              </a:r>
              <a:r>
                <a:rPr lang="en-US" altLang="ja-JP" sz="1200" dirty="0" smtClean="0">
                  <a:latin typeface="ＭＳ 明朝"/>
                  <a:ea typeface="ＭＳ 明朝"/>
                  <a:cs typeface="+mj-cs"/>
                </a:rPr>
                <a:t>7</a:t>
              </a:r>
              <a:r>
                <a:rPr lang="en-US" altLang="ja-JP" sz="1200" dirty="0">
                  <a:latin typeface="ＭＳ 明朝"/>
                  <a:ea typeface="ＭＳ 明朝"/>
                  <a:cs typeface="+mj-cs"/>
                </a:rPr>
                <a:t>4</a:t>
              </a:r>
              <a:r>
                <a:rPr lang="ja-JP" altLang="en-US" sz="1200" dirty="0" smtClean="0">
                  <a:latin typeface="ＭＳ 明朝"/>
                  <a:ea typeface="ＭＳ 明朝"/>
                  <a:cs typeface="+mj-cs"/>
                </a:rPr>
                <a:t>歳</a:t>
              </a:r>
              <a:r>
                <a:rPr lang="ja-JP" altLang="en-US" sz="1200" dirty="0">
                  <a:latin typeface="ＭＳ 明朝"/>
                  <a:ea typeface="ＭＳ 明朝"/>
                  <a:cs typeface="+mj-cs"/>
                </a:rPr>
                <a:t>となる者で、かつ当該実施年度の</a:t>
              </a:r>
              <a:r>
                <a:rPr lang="en-US" altLang="ja-JP" sz="1200" dirty="0">
                  <a:latin typeface="ＭＳ 明朝"/>
                  <a:ea typeface="ＭＳ 明朝"/>
                  <a:cs typeface="+mj-cs"/>
                </a:rPr>
                <a:t>1</a:t>
              </a:r>
              <a:r>
                <a:rPr lang="ja-JP" altLang="en-US" sz="1200" dirty="0">
                  <a:latin typeface="ＭＳ 明朝"/>
                  <a:ea typeface="ＭＳ 明朝"/>
                  <a:cs typeface="+mj-cs"/>
                </a:rPr>
                <a:t>年間を通じて加入している者が対象者となります。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400" dirty="0">
                  <a:latin typeface="ＭＳ 明朝"/>
                  <a:ea typeface="ＭＳ 明朝"/>
                  <a:cs typeface="+mj-cs"/>
                </a:rPr>
                <a:t>3.</a:t>
              </a:r>
              <a:r>
                <a:rPr lang="ja-JP" altLang="en-US" sz="1400" dirty="0">
                  <a:latin typeface="ＭＳ 明朝"/>
                  <a:ea typeface="ＭＳ 明朝"/>
                  <a:cs typeface="+mj-cs"/>
                </a:rPr>
                <a:t>特定健康診査の実施方法</a:t>
              </a:r>
            </a:p>
            <a:p>
              <a:pPr lvl="0" fontAlgn="base">
                <a:lnSpc>
                  <a:spcPct val="125000"/>
                </a:lnSpc>
                <a:spcBef>
                  <a:spcPct val="0"/>
                </a:spcBef>
                <a:spcAft>
                  <a:spcPct val="0"/>
                </a:spcAft>
              </a:pPr>
              <a:r>
                <a:rPr lang="en-US" altLang="ja-JP" sz="1200" dirty="0">
                  <a:latin typeface="ＭＳ 明朝"/>
                  <a:ea typeface="ＭＳ 明朝"/>
                  <a:cs typeface="+mj-cs"/>
                </a:rPr>
                <a:t>(1)</a:t>
              </a:r>
              <a:r>
                <a:rPr lang="ja-JP" altLang="en-US" sz="1200" dirty="0">
                  <a:latin typeface="ＭＳ 明朝"/>
                  <a:ea typeface="ＭＳ 明朝"/>
                  <a:cs typeface="+mj-cs"/>
                </a:rPr>
                <a:t>実施方法・場所</a:t>
              </a:r>
            </a:p>
            <a:p>
              <a:pPr lvl="0" fontAlgn="base">
                <a:lnSpc>
                  <a:spcPct val="125000"/>
                </a:lnSpc>
                <a:spcBef>
                  <a:spcPct val="0"/>
                </a:spcBef>
                <a:spcAft>
                  <a:spcPct val="0"/>
                </a:spcAft>
              </a:pPr>
              <a:r>
                <a:rPr lang="ja-JP" altLang="en-US" sz="1200" dirty="0">
                  <a:latin typeface="ＭＳ 明朝"/>
                  <a:ea typeface="ＭＳ 明朝"/>
                  <a:cs typeface="+mj-cs"/>
                </a:rPr>
                <a:t>　特定健康診査は、受診者の利便性を考慮し、大河原町保健センター及び金ケ瀬公民館を会場としての集団健診と、町内指定医療機関等での個別健診を毎年度検討しながら実施します。</a:t>
              </a:r>
              <a:endParaRPr lang="en-US" altLang="ja-JP" sz="1200" dirty="0">
                <a:latin typeface="ＭＳ 明朝"/>
                <a:ea typeface="ＭＳ 明朝"/>
                <a:cs typeface="+mj-cs"/>
              </a:endParaRP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(2)</a:t>
              </a:r>
              <a:r>
                <a:rPr lang="ja-JP" altLang="en-US" sz="1200" dirty="0">
                  <a:latin typeface="ＭＳ 明朝"/>
                  <a:ea typeface="ＭＳ 明朝"/>
                  <a:cs typeface="+mj-cs"/>
                </a:rPr>
                <a:t>自己負担額</a:t>
              </a:r>
            </a:p>
            <a:p>
              <a:pPr lvl="0" fontAlgn="base">
                <a:lnSpc>
                  <a:spcPct val="125000"/>
                </a:lnSpc>
                <a:spcBef>
                  <a:spcPct val="0"/>
                </a:spcBef>
                <a:spcAft>
                  <a:spcPct val="0"/>
                </a:spcAft>
              </a:pPr>
              <a:r>
                <a:rPr lang="ja-JP" altLang="en-US" sz="1200" dirty="0">
                  <a:latin typeface="ＭＳ 明朝"/>
                  <a:ea typeface="ＭＳ 明朝"/>
                  <a:cs typeface="+mj-cs"/>
                </a:rPr>
                <a:t>　自己負担額については、無料とします。</a:t>
              </a:r>
              <a:endParaRPr lang="en-US" altLang="ja-JP" sz="1200" dirty="0">
                <a:latin typeface="ＭＳ 明朝"/>
                <a:ea typeface="ＭＳ 明朝"/>
                <a:cs typeface="+mj-cs"/>
              </a:endParaRP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(3)</a:t>
              </a:r>
              <a:r>
                <a:rPr lang="ja-JP" altLang="en-US" sz="1200" dirty="0">
                  <a:latin typeface="ＭＳ 明朝"/>
                  <a:ea typeface="ＭＳ 明朝"/>
                  <a:cs typeface="+mj-cs"/>
                </a:rPr>
                <a:t>案内・周知方法</a:t>
              </a:r>
            </a:p>
            <a:p>
              <a:pPr lvl="0" fontAlgn="base">
                <a:lnSpc>
                  <a:spcPct val="125000"/>
                </a:lnSpc>
                <a:spcBef>
                  <a:spcPct val="0"/>
                </a:spcBef>
                <a:spcAft>
                  <a:spcPct val="0"/>
                </a:spcAft>
              </a:pPr>
              <a:r>
                <a:rPr lang="ja-JP" altLang="en-US" sz="1200" dirty="0">
                  <a:latin typeface="ＭＳ 明朝"/>
                  <a:ea typeface="ＭＳ 明朝"/>
                  <a:cs typeface="+mj-cs"/>
                </a:rPr>
                <a:t>　特定健康診査対象者には、受診日の</a:t>
              </a:r>
              <a:r>
                <a:rPr lang="en-US" altLang="ja-JP" sz="1200" dirty="0">
                  <a:latin typeface="ＭＳ 明朝"/>
                  <a:ea typeface="ＭＳ 明朝"/>
                  <a:cs typeface="+mj-cs"/>
                </a:rPr>
                <a:t>3</a:t>
              </a:r>
              <a:r>
                <a:rPr lang="ja-JP" altLang="en-US" sz="1200" dirty="0">
                  <a:latin typeface="ＭＳ 明朝"/>
                  <a:ea typeface="ＭＳ 明朝"/>
                  <a:cs typeface="+mj-cs"/>
                </a:rPr>
                <a:t>週間前までに特定健康診査の受診票を送付します。</a:t>
              </a:r>
            </a:p>
            <a:p>
              <a:pPr lvl="0" fontAlgn="base">
                <a:lnSpc>
                  <a:spcPct val="125000"/>
                </a:lnSpc>
                <a:spcBef>
                  <a:spcPct val="0"/>
                </a:spcBef>
                <a:spcAft>
                  <a:spcPct val="0"/>
                </a:spcAft>
              </a:pPr>
              <a:r>
                <a:rPr lang="ja-JP" altLang="en-US" sz="1200" dirty="0">
                  <a:latin typeface="ＭＳ 明朝"/>
                  <a:ea typeface="ＭＳ 明朝"/>
                  <a:cs typeface="+mj-cs"/>
                </a:rPr>
                <a:t>　なお、健診受診率向上につながるよう実施場所・実施期間等を広報誌やホームページに掲載するとともにあらゆる機会をとらえ周知を図ります。</a:t>
              </a:r>
              <a:endParaRPr lang="en-US" altLang="ja-JP" sz="1200" dirty="0">
                <a:latin typeface="ＭＳ 明朝"/>
                <a:ea typeface="ＭＳ 明朝"/>
                <a:cs typeface="+mj-cs"/>
              </a:endParaRP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(4)</a:t>
              </a:r>
              <a:r>
                <a:rPr lang="ja-JP" altLang="en-US" sz="1200" dirty="0">
                  <a:latin typeface="ＭＳ 明朝"/>
                  <a:ea typeface="ＭＳ 明朝"/>
                  <a:cs typeface="+mj-cs"/>
                </a:rPr>
                <a:t>実施機関</a:t>
              </a:r>
            </a:p>
            <a:p>
              <a:pPr lvl="0" fontAlgn="base">
                <a:lnSpc>
                  <a:spcPct val="125000"/>
                </a:lnSpc>
                <a:spcBef>
                  <a:spcPct val="0"/>
                </a:spcBef>
                <a:spcAft>
                  <a:spcPct val="0"/>
                </a:spcAft>
              </a:pPr>
              <a:r>
                <a:rPr lang="ja-JP" altLang="en-US" sz="1200" dirty="0">
                  <a:latin typeface="ＭＳ 明朝"/>
                  <a:ea typeface="ＭＳ 明朝"/>
                  <a:cs typeface="+mj-cs"/>
                </a:rPr>
                <a:t>　健診団体との委託契約により集団健診を実施し、医師会等との委託契約により個別健診を実施します。</a:t>
              </a:r>
            </a:p>
          </p:txBody>
        </p:sp>
      </p:gr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75</a:t>
            </a:fld>
            <a:endParaRPr kumimoji="1" lang="ja-JP" altLang="en-US" dirty="0">
              <a:latin typeface="ＭＳ 明朝"/>
              <a:ea typeface="ＭＳ 明朝"/>
            </a:endParaRPr>
          </a:p>
        </p:txBody>
      </p:sp>
    </p:spTree>
    <p:extLst>
      <p:ext uri="{BB962C8B-B14F-4D97-AF65-F5344CB8AC3E}">
        <p14:creationId xmlns:p14="http://schemas.microsoft.com/office/powerpoint/2010/main" val="168333166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0" name="タイトル 1"/>
          <p:cNvSpPr txBox="1">
            <a:spLocks noChangeAspect="1"/>
          </p:cNvSpPr>
          <p:nvPr/>
        </p:nvSpPr>
        <p:spPr>
          <a:xfrm>
            <a:off x="368660" y="143508"/>
            <a:ext cx="6120680" cy="1008112"/>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200" dirty="0">
                <a:latin typeface="ＭＳ 明朝"/>
                <a:ea typeface="ＭＳ 明朝"/>
                <a:cs typeface="+mj-cs"/>
              </a:rPr>
              <a:t>(5)</a:t>
            </a:r>
            <a:r>
              <a:rPr lang="ja-JP" altLang="en-US" sz="1200" dirty="0">
                <a:latin typeface="ＭＳ 明朝"/>
                <a:ea typeface="ＭＳ 明朝"/>
                <a:cs typeface="+mj-cs"/>
              </a:rPr>
              <a:t>実施項目</a:t>
            </a:r>
          </a:p>
          <a:p>
            <a:pPr lvl="0" fontAlgn="base">
              <a:lnSpc>
                <a:spcPct val="125000"/>
              </a:lnSpc>
              <a:spcBef>
                <a:spcPct val="0"/>
              </a:spcBef>
              <a:spcAft>
                <a:spcPct val="0"/>
              </a:spcAft>
            </a:pPr>
            <a:r>
              <a:rPr lang="ja-JP" altLang="en-US" sz="1200" dirty="0">
                <a:latin typeface="ＭＳ 明朝"/>
                <a:ea typeface="ＭＳ 明朝"/>
                <a:cs typeface="+mj-cs"/>
              </a:rPr>
              <a:t>　厚生労働省保険局「標準的な健診・保健指導プログラム　改訂版」に準じ、内臓脂肪型肥満に着目した生活習慣病予防のための保健指導を必要とする者を抽出するための特定健診項目と、疾病の早期発見、早期治療に繋げるための追加項目とします。</a:t>
            </a: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76</a:t>
            </a:fld>
            <a:endParaRPr kumimoji="1" lang="ja-JP" altLang="en-US" dirty="0">
              <a:latin typeface="ＭＳ 明朝"/>
              <a:ea typeface="ＭＳ 明朝"/>
            </a:endParaRPr>
          </a:p>
        </p:txBody>
      </p:sp>
      <p:sp>
        <p:nvSpPr>
          <p:cNvPr id="9" name="タイトル 1">
            <a:extLst>
              <a:ext uri="{FF2B5EF4-FFF2-40B4-BE49-F238E27FC236}">
                <a16:creationId xmlns="" xmlns:a16="http://schemas.microsoft.com/office/drawing/2014/main" id="{FD358304-6815-4BF4-ABA2-46E5BC680A94}"/>
              </a:ext>
            </a:extLst>
          </p:cNvPr>
          <p:cNvSpPr txBox="1">
            <a:spLocks noChangeAspect="1"/>
          </p:cNvSpPr>
          <p:nvPr/>
        </p:nvSpPr>
        <p:spPr>
          <a:xfrm>
            <a:off x="368660" y="1295636"/>
            <a:ext cx="6120680" cy="264913"/>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zh-TW" altLang="en-US" sz="1200" dirty="0">
                <a:latin typeface="ＭＳ 明朝"/>
                <a:ea typeface="ＭＳ 明朝"/>
                <a:cs typeface="+mj-cs"/>
              </a:rPr>
              <a:t>特定健診項目</a:t>
            </a:r>
            <a:endParaRPr lang="ja-JP" altLang="en-US" sz="1200" dirty="0">
              <a:latin typeface="ＭＳ 明朝"/>
              <a:ea typeface="ＭＳ 明朝"/>
              <a:cs typeface="+mj-cs"/>
            </a:endParaRPr>
          </a:p>
        </p:txBody>
      </p:sp>
      <p:sp>
        <p:nvSpPr>
          <p:cNvPr id="10" name="タイトル 1">
            <a:extLst>
              <a:ext uri="{FF2B5EF4-FFF2-40B4-BE49-F238E27FC236}">
                <a16:creationId xmlns="" xmlns:a16="http://schemas.microsoft.com/office/drawing/2014/main" id="{13FEE4B3-4A66-4335-B890-F31EF1379930}"/>
              </a:ext>
            </a:extLst>
          </p:cNvPr>
          <p:cNvSpPr txBox="1">
            <a:spLocks noChangeAspect="1"/>
          </p:cNvSpPr>
          <p:nvPr/>
        </p:nvSpPr>
        <p:spPr>
          <a:xfrm>
            <a:off x="368300" y="4788024"/>
            <a:ext cx="6120680" cy="264913"/>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zh-TW" altLang="en-US" sz="1200" dirty="0">
                <a:latin typeface="ＭＳ 明朝"/>
                <a:ea typeface="ＭＳ 明朝"/>
                <a:cs typeface="+mj-cs"/>
              </a:rPr>
              <a:t>追加項目</a:t>
            </a:r>
            <a:endParaRPr lang="ja-JP" altLang="en-US" sz="1200" dirty="0">
              <a:latin typeface="ＭＳ 明朝"/>
              <a:ea typeface="ＭＳ 明朝"/>
              <a:cs typeface="+mj-cs"/>
            </a:endParaRPr>
          </a:p>
        </p:txBody>
      </p:sp>
      <p:sp>
        <p:nvSpPr>
          <p:cNvPr id="14" name="タイトル 1">
            <a:extLst>
              <a:ext uri="{FF2B5EF4-FFF2-40B4-BE49-F238E27FC236}">
                <a16:creationId xmlns="" xmlns:a16="http://schemas.microsoft.com/office/drawing/2014/main" id="{3BF7F888-BB64-4F09-B4A5-50FB474DC1A6}"/>
              </a:ext>
            </a:extLst>
          </p:cNvPr>
          <p:cNvSpPr txBox="1">
            <a:spLocks noChangeAspect="1"/>
          </p:cNvSpPr>
          <p:nvPr/>
        </p:nvSpPr>
        <p:spPr>
          <a:xfrm>
            <a:off x="368300" y="6645433"/>
            <a:ext cx="6120635" cy="1008112"/>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200" dirty="0">
                <a:latin typeface="ＭＳ 明朝"/>
                <a:ea typeface="ＭＳ 明朝"/>
                <a:cs typeface="+mj-cs"/>
              </a:rPr>
              <a:t>(6)</a:t>
            </a:r>
            <a:r>
              <a:rPr lang="zh-TW" altLang="en-US" sz="1200" dirty="0">
                <a:latin typeface="ＭＳ 明朝"/>
                <a:ea typeface="ＭＳ 明朝"/>
                <a:cs typeface="+mj-cs"/>
              </a:rPr>
              <a:t>特定健康診査委託基準</a:t>
            </a:r>
            <a:endParaRPr lang="ja-JP" altLang="en-US"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特定健康診査を委託するにあたり、次の具体的な基準を定めます。</a:t>
            </a:r>
          </a:p>
          <a:p>
            <a:pPr lvl="0" fontAlgn="base">
              <a:lnSpc>
                <a:spcPct val="125000"/>
              </a:lnSpc>
              <a:spcBef>
                <a:spcPct val="0"/>
              </a:spcBef>
              <a:spcAft>
                <a:spcPct val="0"/>
              </a:spcAft>
            </a:pPr>
            <a:r>
              <a:rPr lang="ja-JP" altLang="en-US" sz="1200" dirty="0">
                <a:latin typeface="ＭＳ 明朝"/>
                <a:ea typeface="ＭＳ 明朝"/>
                <a:cs typeface="+mj-cs"/>
              </a:rPr>
              <a:t>　①国が定める内容の健診を適切に実施するために必要な医師、看護師等が確保されて</a:t>
            </a:r>
            <a:r>
              <a:rPr lang="ja-JP" altLang="en-US" sz="1200" dirty="0" err="1">
                <a:latin typeface="ＭＳ 明朝"/>
                <a:ea typeface="ＭＳ 明朝"/>
                <a:cs typeface="+mj-cs"/>
              </a:rPr>
              <a:t>い</a:t>
            </a:r>
            <a:r>
              <a:rPr lang="ja-JP" altLang="en-US" sz="1200" dirty="0">
                <a:latin typeface="ＭＳ 明朝"/>
                <a:ea typeface="ＭＳ 明朝"/>
                <a:cs typeface="+mj-cs"/>
              </a:rPr>
              <a:t>　</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ること。また、常勤の管理者が置かれていること。</a:t>
            </a:r>
          </a:p>
          <a:p>
            <a:pPr lvl="0" fontAlgn="base">
              <a:lnSpc>
                <a:spcPct val="125000"/>
              </a:lnSpc>
              <a:spcBef>
                <a:spcPct val="0"/>
              </a:spcBef>
              <a:spcAft>
                <a:spcPct val="0"/>
              </a:spcAft>
            </a:pPr>
            <a:r>
              <a:rPr lang="ja-JP" altLang="en-US" sz="1200" dirty="0">
                <a:latin typeface="ＭＳ 明朝"/>
                <a:ea typeface="ＭＳ 明朝"/>
                <a:cs typeface="+mj-cs"/>
              </a:rPr>
              <a:t>　②国の定める内容の健診を適切に実施するために必要な施設及び設備を有していること。</a:t>
            </a:r>
          </a:p>
          <a:p>
            <a:pPr lvl="0" fontAlgn="base">
              <a:lnSpc>
                <a:spcPct val="125000"/>
              </a:lnSpc>
              <a:spcBef>
                <a:spcPct val="0"/>
              </a:spcBef>
              <a:spcAft>
                <a:spcPct val="0"/>
              </a:spcAft>
            </a:pPr>
            <a:r>
              <a:rPr lang="ja-JP" altLang="en-US" sz="1200" dirty="0">
                <a:latin typeface="ＭＳ 明朝"/>
                <a:ea typeface="ＭＳ 明朝"/>
                <a:cs typeface="+mj-cs"/>
              </a:rPr>
              <a:t>　③検査や診察を行う際、受診者のプライバシーが十分に保護される設備が確保されて</a:t>
            </a:r>
            <a:r>
              <a:rPr lang="ja-JP" altLang="en-US" sz="1200" dirty="0" err="1">
                <a:latin typeface="ＭＳ 明朝"/>
                <a:ea typeface="ＭＳ 明朝"/>
                <a:cs typeface="+mj-cs"/>
              </a:rPr>
              <a:t>い</a:t>
            </a:r>
            <a:r>
              <a:rPr lang="ja-JP" altLang="en-US" sz="1200" dirty="0">
                <a:latin typeface="ＭＳ 明朝"/>
                <a:ea typeface="ＭＳ 明朝"/>
                <a:cs typeface="+mj-cs"/>
              </a:rPr>
              <a:t>　　</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ること。</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④救急時における応急処置のための設備を有していること。</a:t>
            </a:r>
          </a:p>
          <a:p>
            <a:pPr lvl="0" fontAlgn="base">
              <a:lnSpc>
                <a:spcPct val="125000"/>
              </a:lnSpc>
              <a:spcBef>
                <a:spcPct val="0"/>
              </a:spcBef>
              <a:spcAft>
                <a:spcPct val="0"/>
              </a:spcAft>
            </a:pPr>
            <a:endParaRPr lang="ja-JP" altLang="en-US" sz="1200" dirty="0">
              <a:latin typeface="ＭＳ 明朝"/>
              <a:ea typeface="ＭＳ 明朝"/>
              <a:cs typeface="+mj-cs"/>
            </a:endParaRPr>
          </a:p>
        </p:txBody>
      </p:sp>
      <p:graphicFrame>
        <p:nvGraphicFramePr>
          <p:cNvPr id="2" name="表 1">
            <a:extLst>
              <a:ext uri="{FF2B5EF4-FFF2-40B4-BE49-F238E27FC236}">
                <a16:creationId xmlns="" xmlns:a16="http://schemas.microsoft.com/office/drawing/2014/main" id="{978A6EBC-053F-4387-9A1D-88579E29D663}"/>
              </a:ext>
            </a:extLst>
          </p:cNvPr>
          <p:cNvGraphicFramePr>
            <a:graphicFrameLocks noGrp="1"/>
          </p:cNvGraphicFramePr>
          <p:nvPr>
            <p:extLst>
              <p:ext uri="{D42A27DB-BD31-4B8C-83A1-F6EECF244321}">
                <p14:modId xmlns:p14="http://schemas.microsoft.com/office/powerpoint/2010/main" val="1068141464"/>
              </p:ext>
            </p:extLst>
          </p:nvPr>
        </p:nvGraphicFramePr>
        <p:xfrm>
          <a:off x="368300" y="1594800"/>
          <a:ext cx="6120000" cy="2977200"/>
        </p:xfrm>
        <a:graphic>
          <a:graphicData uri="http://schemas.openxmlformats.org/drawingml/2006/table">
            <a:tbl>
              <a:tblPr firstRow="1" firstCol="1" lastRow="1" lastCol="1" bandRow="1" bandCol="1"/>
              <a:tblGrid>
                <a:gridCol w="3060000">
                  <a:extLst>
                    <a:ext uri="{9D8B030D-6E8A-4147-A177-3AD203B41FA5}">
                      <a16:colId xmlns="" xmlns:a16="http://schemas.microsoft.com/office/drawing/2014/main" val="2886610940"/>
                    </a:ext>
                  </a:extLst>
                </a:gridCol>
                <a:gridCol w="3060000">
                  <a:extLst>
                    <a:ext uri="{9D8B030D-6E8A-4147-A177-3AD203B41FA5}">
                      <a16:colId xmlns="" xmlns:a16="http://schemas.microsoft.com/office/drawing/2014/main" val="494887998"/>
                    </a:ext>
                  </a:extLst>
                </a:gridCol>
              </a:tblGrid>
              <a:tr h="234000">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基本的健診項目</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詳細な健診項目</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436721325"/>
                  </a:ext>
                </a:extLst>
              </a:tr>
              <a:tr h="2729574">
                <a:tc>
                  <a:txBody>
                    <a:bodyPr/>
                    <a:lstStyle/>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１．既往歴の調査</a:t>
                      </a:r>
                    </a:p>
                    <a:p>
                      <a:pPr marL="279400" indent="-279400"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２．自覚症状及び他覚症状の有無の検査（理学的検査（身体診察））</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３．身長、体重及び腹囲の測定</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４．</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BMI</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の測定</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５．血圧の測定</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６．肝機能検査</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７．血中脂質検査</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８．血糖検査（</a:t>
                      </a: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HbA1c</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９．尿検査</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１．貧血検査</a:t>
                      </a:r>
                    </a:p>
                    <a:p>
                      <a:pPr marL="139700" indent="-139700"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（貧血の既往歴を有する者または視診等で貧血が疑われる者）</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２．心電図検査</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３．眼底検査</a:t>
                      </a:r>
                    </a:p>
                    <a:p>
                      <a:pPr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４．血清クレアチニン</a:t>
                      </a:r>
                    </a:p>
                    <a:p>
                      <a:pPr marL="139700" indent="-139700" algn="just">
                        <a:lnSpc>
                          <a:spcPct val="150000"/>
                        </a:lnSpc>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（２・３・４については、前年度の健診結果等において血糖、脂質、血圧及び腹囲等のすべてについて、一定の基準に該当した者）</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758237118"/>
                  </a:ext>
                </a:extLst>
              </a:tr>
            </a:tbl>
          </a:graphicData>
        </a:graphic>
      </p:graphicFrame>
      <p:graphicFrame>
        <p:nvGraphicFramePr>
          <p:cNvPr id="3" name="表 2">
            <a:extLst>
              <a:ext uri="{FF2B5EF4-FFF2-40B4-BE49-F238E27FC236}">
                <a16:creationId xmlns="" xmlns:a16="http://schemas.microsoft.com/office/drawing/2014/main" id="{7D1BBA42-8D05-4B0A-B5AE-26A094086163}"/>
              </a:ext>
            </a:extLst>
          </p:cNvPr>
          <p:cNvGraphicFramePr>
            <a:graphicFrameLocks noGrp="1"/>
          </p:cNvGraphicFramePr>
          <p:nvPr>
            <p:extLst>
              <p:ext uri="{D42A27DB-BD31-4B8C-83A1-F6EECF244321}">
                <p14:modId xmlns:p14="http://schemas.microsoft.com/office/powerpoint/2010/main" val="4021245"/>
              </p:ext>
            </p:extLst>
          </p:nvPr>
        </p:nvGraphicFramePr>
        <p:xfrm>
          <a:off x="368300" y="5148064"/>
          <a:ext cx="6120000" cy="781590"/>
        </p:xfrm>
        <a:graphic>
          <a:graphicData uri="http://schemas.openxmlformats.org/drawingml/2006/table">
            <a:tbl>
              <a:tblPr firstRow="1" firstCol="1" lastRow="1" lastCol="1" bandRow="1" bandCol="1"/>
              <a:tblGrid>
                <a:gridCol w="6120000">
                  <a:extLst>
                    <a:ext uri="{9D8B030D-6E8A-4147-A177-3AD203B41FA5}">
                      <a16:colId xmlns="" xmlns:a16="http://schemas.microsoft.com/office/drawing/2014/main" val="1587841088"/>
                    </a:ext>
                  </a:extLst>
                </a:gridCol>
              </a:tblGrid>
              <a:tr h="781590">
                <a:tc>
                  <a:txBody>
                    <a:bodyPr/>
                    <a:lstStyle/>
                    <a:p>
                      <a:pPr marL="139700" indent="-139700" algn="just">
                        <a:lnSpc>
                          <a:spcPct val="150000"/>
                        </a:lnSpc>
                        <a:spcAft>
                          <a:spcPts val="0"/>
                        </a:spcAft>
                      </a:pPr>
                      <a:r>
                        <a:rPr lang="ja-JP" sz="1100" kern="100" dirty="0">
                          <a:effectLst/>
                          <a:latin typeface="Century" panose="02040604050505020304" pitchFamily="18" charset="0"/>
                          <a:ea typeface="ＭＳ 明朝" panose="02020609040205080304" pitchFamily="17" charset="-128"/>
                          <a:cs typeface="Times New Roman" panose="02020603050405020304" pitchFamily="18" charset="0"/>
                        </a:rPr>
                        <a:t>１．心電図検査（上記「詳細な検診項目」２．心電図検査の条件を満たさない者）</a:t>
                      </a:r>
                      <a:endParaRPr lang="ja-JP" sz="1050" kern="100" dirty="0">
                        <a:effectLst/>
                        <a:latin typeface="Century" panose="02040604050505020304" pitchFamily="18" charset="0"/>
                        <a:ea typeface="ＭＳ 明朝" panose="02020609040205080304" pitchFamily="17" charset="-128"/>
                        <a:cs typeface="Times New Roman" panose="02020603050405020304" pitchFamily="18" charset="0"/>
                      </a:endParaRPr>
                    </a:p>
                    <a:p>
                      <a:pPr algn="just">
                        <a:lnSpc>
                          <a:spcPct val="150000"/>
                        </a:lnSpc>
                        <a:spcAft>
                          <a:spcPts val="0"/>
                        </a:spcAft>
                      </a:pPr>
                      <a:r>
                        <a:rPr lang="ja-JP" sz="1100" kern="100" dirty="0">
                          <a:effectLst/>
                          <a:latin typeface="Century" panose="02040604050505020304" pitchFamily="18" charset="0"/>
                          <a:ea typeface="ＭＳ 明朝" panose="02020609040205080304" pitchFamily="17" charset="-128"/>
                          <a:cs typeface="Times New Roman" panose="02020603050405020304" pitchFamily="18" charset="0"/>
                        </a:rPr>
                        <a:t>２．血清クレアチニン（上記「詳細な健診項目４．血清クレアチニンの条件を満たさない者」</a:t>
                      </a:r>
                      <a:endParaRPr lang="ja-JP" sz="1050" kern="100" dirty="0">
                        <a:effectLst/>
                        <a:latin typeface="Century" panose="02040604050505020304" pitchFamily="18" charset="0"/>
                        <a:ea typeface="ＭＳ 明朝" panose="02020609040205080304" pitchFamily="17" charset="-128"/>
                        <a:cs typeface="Times New Roman" panose="02020603050405020304" pitchFamily="18" charset="0"/>
                      </a:endParaRPr>
                    </a:p>
                    <a:p>
                      <a:pPr algn="just">
                        <a:lnSpc>
                          <a:spcPct val="150000"/>
                        </a:lnSpc>
                        <a:spcAft>
                          <a:spcPts val="0"/>
                        </a:spcAft>
                      </a:pPr>
                      <a:r>
                        <a:rPr lang="ja-JP" sz="1100" kern="100" dirty="0">
                          <a:effectLst/>
                          <a:latin typeface="Century" panose="02040604050505020304" pitchFamily="18" charset="0"/>
                          <a:ea typeface="ＭＳ 明朝" panose="02020609040205080304" pitchFamily="17" charset="-128"/>
                          <a:cs typeface="Times New Roman" panose="02020603050405020304" pitchFamily="18" charset="0"/>
                        </a:rPr>
                        <a:t>３．血清尿酸</a:t>
                      </a:r>
                      <a:endParaRPr lang="ja-JP" sz="105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3734462825"/>
                  </a:ext>
                </a:extLst>
              </a:tr>
            </a:tbl>
          </a:graphicData>
        </a:graphic>
      </p:graphicFrame>
    </p:spTree>
    <p:extLst>
      <p:ext uri="{BB962C8B-B14F-4D97-AF65-F5344CB8AC3E}">
        <p14:creationId xmlns:p14="http://schemas.microsoft.com/office/powerpoint/2010/main" val="21108844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77</a:t>
            </a:fld>
            <a:endParaRPr kumimoji="1" lang="ja-JP" altLang="en-US" dirty="0">
              <a:latin typeface="ＭＳ 明朝"/>
              <a:ea typeface="ＭＳ 明朝"/>
            </a:endParaRPr>
          </a:p>
        </p:txBody>
      </p:sp>
      <p:sp>
        <p:nvSpPr>
          <p:cNvPr id="14" name="タイトル 1">
            <a:extLst>
              <a:ext uri="{FF2B5EF4-FFF2-40B4-BE49-F238E27FC236}">
                <a16:creationId xmlns="" xmlns:a16="http://schemas.microsoft.com/office/drawing/2014/main" id="{3BF7F888-BB64-4F09-B4A5-50FB474DC1A6}"/>
              </a:ext>
            </a:extLst>
          </p:cNvPr>
          <p:cNvSpPr txBox="1">
            <a:spLocks noChangeAspect="1"/>
          </p:cNvSpPr>
          <p:nvPr/>
        </p:nvSpPr>
        <p:spPr>
          <a:xfrm>
            <a:off x="368300" y="143508"/>
            <a:ext cx="6120680" cy="6372708"/>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　⑤国の定める検査項目では、標準物質による内部制度管理が適切に行われ、検査値の精</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度が保証されていること。また、外部精度管理調査を定期的に受け、検査値の精度が</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保証されている結果であるとともに精度管理上の問題点があった場合に、適切な対応</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策が講じられること。</a:t>
            </a:r>
          </a:p>
          <a:p>
            <a:pPr lvl="0" fontAlgn="base">
              <a:lnSpc>
                <a:spcPct val="125000"/>
              </a:lnSpc>
              <a:spcBef>
                <a:spcPct val="0"/>
              </a:spcBef>
              <a:spcAft>
                <a:spcPct val="0"/>
              </a:spcAft>
            </a:pPr>
            <a:r>
              <a:rPr lang="ja-JP" altLang="en-US" sz="1200" dirty="0">
                <a:latin typeface="ＭＳ 明朝"/>
                <a:ea typeface="ＭＳ 明朝"/>
                <a:cs typeface="+mj-cs"/>
              </a:rPr>
              <a:t>　⑥受診者の健診記録が適切に保存・管理されているとともに、個人情報の取り扱いに</a:t>
            </a:r>
            <a:r>
              <a:rPr lang="ja-JP" altLang="en-US" sz="1200" dirty="0" err="1">
                <a:latin typeface="ＭＳ 明朝"/>
                <a:ea typeface="ＭＳ 明朝"/>
                <a:cs typeface="+mj-cs"/>
              </a:rPr>
              <a:t>つ</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いては、個人情報の保護に関する法律及びこれに基づくガイドライン、医療情報シス</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テムの安全管理に関するガイドライン等を遵守していること。</a:t>
            </a:r>
          </a:p>
          <a:p>
            <a:pPr lvl="0" fontAlgn="base">
              <a:lnSpc>
                <a:spcPct val="125000"/>
              </a:lnSpc>
              <a:spcBef>
                <a:spcPct val="0"/>
              </a:spcBef>
              <a:spcAft>
                <a:spcPct val="0"/>
              </a:spcAft>
            </a:pPr>
            <a:r>
              <a:rPr lang="ja-JP" altLang="en-US" sz="1200" dirty="0">
                <a:latin typeface="ＭＳ 明朝"/>
                <a:ea typeface="ＭＳ 明朝"/>
                <a:cs typeface="+mj-cs"/>
              </a:rPr>
              <a:t>　⑦利用者の利便性に考慮した健診を実施すること。また</a:t>
            </a:r>
            <a:r>
              <a:rPr lang="ja-JP" altLang="en-US" sz="1200" dirty="0" smtClean="0">
                <a:latin typeface="ＭＳ 明朝"/>
                <a:ea typeface="ＭＳ 明朝"/>
                <a:cs typeface="+mj-cs"/>
              </a:rPr>
              <a:t>、町</a:t>
            </a:r>
            <a:r>
              <a:rPr lang="ja-JP" altLang="en-US" sz="1200" dirty="0">
                <a:latin typeface="ＭＳ 明朝"/>
                <a:ea typeface="ＭＳ 明朝"/>
                <a:cs typeface="+mj-cs"/>
              </a:rPr>
              <a:t>の求めに応じ、</a:t>
            </a:r>
            <a:r>
              <a:rPr lang="ja-JP" altLang="en-US" sz="1200" dirty="0" smtClean="0">
                <a:latin typeface="ＭＳ 明朝"/>
                <a:ea typeface="ＭＳ 明朝"/>
                <a:cs typeface="+mj-cs"/>
              </a:rPr>
              <a:t>適切な</a:t>
            </a:r>
            <a:r>
              <a:rPr lang="ja-JP" altLang="en-US" sz="1200" dirty="0">
                <a:latin typeface="ＭＳ 明朝"/>
                <a:ea typeface="ＭＳ 明朝"/>
                <a:cs typeface="+mj-cs"/>
              </a:rPr>
              <a:t>健</a:t>
            </a:r>
            <a:r>
              <a:rPr lang="ja-JP" altLang="en-US" sz="1200" dirty="0" smtClean="0">
                <a:latin typeface="ＭＳ 明朝"/>
                <a:ea typeface="ＭＳ 明朝"/>
                <a:cs typeface="+mj-cs"/>
              </a:rPr>
              <a:t>診</a:t>
            </a:r>
            <a:endParaRPr lang="en-US" altLang="ja-JP" sz="1200" dirty="0" smtClean="0">
              <a:latin typeface="ＭＳ 明朝"/>
              <a:ea typeface="ＭＳ 明朝"/>
              <a:cs typeface="+mj-cs"/>
            </a:endParaRPr>
          </a:p>
          <a:p>
            <a:pPr fontAlgn="base">
              <a:lnSpc>
                <a:spcPct val="125000"/>
              </a:lnSpc>
              <a:spcBef>
                <a:spcPct val="0"/>
              </a:spcBef>
              <a:spcAft>
                <a:spcPct val="0"/>
              </a:spcAft>
            </a:pPr>
            <a:r>
              <a:rPr lang="ja-JP" altLang="en-US" sz="1200" dirty="0">
                <a:latin typeface="ＭＳ 明朝"/>
                <a:ea typeface="ＭＳ 明朝"/>
                <a:cs typeface="+mj-cs"/>
              </a:rPr>
              <a:t>　</a:t>
            </a:r>
            <a:r>
              <a:rPr lang="ja-JP" altLang="en-US" sz="1200" dirty="0" smtClean="0">
                <a:latin typeface="ＭＳ 明朝"/>
                <a:ea typeface="ＭＳ 明朝"/>
                <a:cs typeface="+mj-cs"/>
              </a:rPr>
              <a:t>　</a:t>
            </a:r>
            <a:r>
              <a:rPr lang="ja-JP" altLang="en-US" sz="1200" dirty="0">
                <a:latin typeface="ＭＳ 明朝"/>
                <a:ea typeface="ＭＳ 明朝"/>
              </a:rPr>
              <a:t>の実施状況を確認する上で必要な資料の提出等を速やかに行えること。</a:t>
            </a:r>
          </a:p>
          <a:p>
            <a:pPr lvl="0" fontAlgn="base">
              <a:lnSpc>
                <a:spcPct val="125000"/>
              </a:lnSpc>
              <a:spcBef>
                <a:spcPct val="0"/>
              </a:spcBef>
              <a:spcAft>
                <a:spcPct val="0"/>
              </a:spcAft>
            </a:pPr>
            <a:r>
              <a:rPr lang="ja-JP" altLang="en-US" sz="1200" dirty="0">
                <a:latin typeface="ＭＳ 明朝"/>
                <a:ea typeface="ＭＳ 明朝"/>
                <a:cs typeface="+mj-cs"/>
              </a:rPr>
              <a:t>　⑧健診実施者に必要な研修を定期的に行うことにより、当該健診実施者の資質向上に努</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めること。</a:t>
            </a:r>
          </a:p>
          <a:p>
            <a:pPr lvl="0" fontAlgn="base">
              <a:lnSpc>
                <a:spcPct val="125000"/>
              </a:lnSpc>
              <a:spcBef>
                <a:spcPct val="0"/>
              </a:spcBef>
              <a:spcAft>
                <a:spcPct val="0"/>
              </a:spcAft>
            </a:pPr>
            <a:r>
              <a:rPr lang="ja-JP" altLang="en-US" sz="1200" dirty="0">
                <a:latin typeface="ＭＳ 明朝"/>
                <a:ea typeface="ＭＳ 明朝"/>
                <a:cs typeface="+mj-cs"/>
              </a:rPr>
              <a:t>　⑨国の定める内容の健診を適切かつ継続的に実施することができる財政基盤を有して</a:t>
            </a:r>
            <a:r>
              <a:rPr lang="ja-JP" altLang="en-US" sz="1200" dirty="0" err="1">
                <a:latin typeface="ＭＳ 明朝"/>
                <a:ea typeface="ＭＳ 明朝"/>
                <a:cs typeface="+mj-cs"/>
              </a:rPr>
              <a:t>い</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ること。</a:t>
            </a:r>
          </a:p>
          <a:p>
            <a:pPr lvl="0" fontAlgn="base">
              <a:lnSpc>
                <a:spcPct val="125000"/>
              </a:lnSpc>
              <a:spcBef>
                <a:spcPct val="0"/>
              </a:spcBef>
              <a:spcAft>
                <a:spcPct val="0"/>
              </a:spcAft>
            </a:pPr>
            <a:r>
              <a:rPr lang="ja-JP" altLang="en-US" sz="1200" dirty="0">
                <a:latin typeface="ＭＳ 明朝"/>
                <a:ea typeface="ＭＳ 明朝"/>
                <a:cs typeface="+mj-cs"/>
              </a:rPr>
              <a:t>　その他、高齢者の医療の確保に関する法律第</a:t>
            </a:r>
            <a:r>
              <a:rPr lang="en-US" altLang="ja-JP" sz="1200" dirty="0">
                <a:latin typeface="ＭＳ 明朝"/>
                <a:ea typeface="ＭＳ 明朝"/>
                <a:cs typeface="+mj-cs"/>
              </a:rPr>
              <a:t>28</a:t>
            </a:r>
            <a:r>
              <a:rPr lang="ja-JP" altLang="en-US" sz="1200" dirty="0">
                <a:latin typeface="ＭＳ 明朝"/>
                <a:ea typeface="ＭＳ 明朝"/>
                <a:cs typeface="+mj-cs"/>
              </a:rPr>
              <a:t>条、及び実施基準第</a:t>
            </a:r>
            <a:r>
              <a:rPr lang="en-US" altLang="ja-JP" sz="1200" dirty="0">
                <a:latin typeface="ＭＳ 明朝"/>
                <a:ea typeface="ＭＳ 明朝"/>
                <a:cs typeface="+mj-cs"/>
              </a:rPr>
              <a:t>16</a:t>
            </a:r>
            <a:r>
              <a:rPr lang="ja-JP" altLang="en-US" sz="1200" dirty="0">
                <a:latin typeface="ＭＳ 明朝"/>
                <a:ea typeface="ＭＳ 明朝"/>
                <a:cs typeface="+mj-cs"/>
              </a:rPr>
              <a:t>条第</a:t>
            </a:r>
            <a:r>
              <a:rPr lang="en-US" altLang="ja-JP" sz="1200" dirty="0">
                <a:latin typeface="ＭＳ 明朝"/>
                <a:ea typeface="ＭＳ 明朝"/>
                <a:cs typeface="+mj-cs"/>
              </a:rPr>
              <a:t>1</a:t>
            </a:r>
            <a:r>
              <a:rPr lang="ja-JP" altLang="en-US" sz="1200" dirty="0">
                <a:latin typeface="ＭＳ 明朝"/>
                <a:ea typeface="ＭＳ 明朝"/>
                <a:cs typeface="+mj-cs"/>
              </a:rPr>
              <a:t>項に基づき厚生労働大臣の告示により定めた基準を満たすものとします。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(7)</a:t>
            </a:r>
            <a:r>
              <a:rPr lang="ja-JP" altLang="en-US" sz="1200" dirty="0">
                <a:latin typeface="ＭＳ 明朝"/>
                <a:ea typeface="ＭＳ 明朝"/>
                <a:cs typeface="+mj-cs"/>
              </a:rPr>
              <a:t>委託契約の方法</a:t>
            </a:r>
          </a:p>
          <a:p>
            <a:pPr lvl="0" fontAlgn="base">
              <a:lnSpc>
                <a:spcPct val="125000"/>
              </a:lnSpc>
              <a:spcBef>
                <a:spcPct val="0"/>
              </a:spcBef>
              <a:spcAft>
                <a:spcPct val="0"/>
              </a:spcAft>
            </a:pPr>
            <a:r>
              <a:rPr lang="ja-JP" altLang="en-US" sz="1200" dirty="0">
                <a:latin typeface="ＭＳ 明朝"/>
                <a:ea typeface="ＭＳ 明朝"/>
                <a:cs typeface="+mj-cs"/>
              </a:rPr>
              <a:t>　特定健康診査の実施については、健診団体・医師会と年度当初に単価契約をします。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(8)</a:t>
            </a:r>
            <a:r>
              <a:rPr lang="ja-JP" altLang="en-US" sz="1200" dirty="0">
                <a:latin typeface="ＭＳ 明朝"/>
                <a:ea typeface="ＭＳ 明朝"/>
                <a:cs typeface="+mj-cs"/>
              </a:rPr>
              <a:t>データの提出及び管理方法</a:t>
            </a:r>
          </a:p>
          <a:p>
            <a:pPr lvl="0" fontAlgn="base">
              <a:lnSpc>
                <a:spcPct val="125000"/>
              </a:lnSpc>
              <a:spcBef>
                <a:spcPct val="0"/>
              </a:spcBef>
              <a:spcAft>
                <a:spcPct val="0"/>
              </a:spcAft>
            </a:pPr>
            <a:r>
              <a:rPr lang="ja-JP" altLang="en-US" sz="1200" dirty="0">
                <a:latin typeface="ＭＳ 明朝"/>
                <a:ea typeface="ＭＳ 明朝"/>
                <a:cs typeface="+mj-cs"/>
              </a:rPr>
              <a:t>　特定健診に関するデータの取り扱いについては、以下のとおりとします。</a:t>
            </a:r>
          </a:p>
          <a:p>
            <a:pPr lvl="0" fontAlgn="base">
              <a:lnSpc>
                <a:spcPct val="125000"/>
              </a:lnSpc>
              <a:spcBef>
                <a:spcPct val="0"/>
              </a:spcBef>
              <a:spcAft>
                <a:spcPct val="0"/>
              </a:spcAft>
            </a:pPr>
            <a:r>
              <a:rPr lang="ja-JP" altLang="en-US" sz="1200" dirty="0">
                <a:latin typeface="ＭＳ 明朝"/>
                <a:ea typeface="ＭＳ 明朝"/>
                <a:cs typeface="+mj-cs"/>
              </a:rPr>
              <a:t>　・受診者・健康診査機関等のデータの提出</a:t>
            </a:r>
          </a:p>
          <a:p>
            <a:pPr lvl="0" fontAlgn="base">
              <a:lnSpc>
                <a:spcPct val="125000"/>
              </a:lnSpc>
              <a:spcBef>
                <a:spcPct val="0"/>
              </a:spcBef>
              <a:spcAft>
                <a:spcPct val="0"/>
              </a:spcAft>
            </a:pPr>
            <a:r>
              <a:rPr lang="ja-JP" altLang="en-US" sz="1200" dirty="0">
                <a:latin typeface="ＭＳ 明朝"/>
                <a:ea typeface="ＭＳ 明朝"/>
                <a:cs typeface="+mj-cs"/>
              </a:rPr>
              <a:t>  ①委託事業者は、データの提出にあたっては、原則磁気媒体とします。</a:t>
            </a:r>
          </a:p>
          <a:p>
            <a:pPr lvl="0" fontAlgn="base">
              <a:lnSpc>
                <a:spcPct val="125000"/>
              </a:lnSpc>
              <a:spcBef>
                <a:spcPct val="0"/>
              </a:spcBef>
              <a:spcAft>
                <a:spcPct val="0"/>
              </a:spcAft>
            </a:pPr>
            <a:r>
              <a:rPr lang="ja-JP" altLang="en-US" sz="1200" dirty="0">
                <a:latin typeface="ＭＳ 明朝"/>
                <a:ea typeface="ＭＳ 明朝"/>
                <a:cs typeface="+mj-cs"/>
              </a:rPr>
              <a:t>  ・町のデータの管理</a:t>
            </a:r>
          </a:p>
          <a:p>
            <a:pPr lvl="0" fontAlgn="base">
              <a:lnSpc>
                <a:spcPct val="125000"/>
              </a:lnSpc>
              <a:spcBef>
                <a:spcPct val="0"/>
              </a:spcBef>
              <a:spcAft>
                <a:spcPct val="0"/>
              </a:spcAft>
            </a:pPr>
            <a:r>
              <a:rPr lang="ja-JP" altLang="en-US" sz="1200" dirty="0">
                <a:latin typeface="ＭＳ 明朝"/>
                <a:ea typeface="ＭＳ 明朝"/>
                <a:cs typeface="+mj-cs"/>
              </a:rPr>
              <a:t>  ②特定健康診査に関するデータの管理は</a:t>
            </a:r>
            <a:r>
              <a:rPr lang="en-US" altLang="ja-JP" sz="1200" dirty="0">
                <a:latin typeface="ＭＳ 明朝"/>
                <a:ea typeface="ＭＳ 明朝"/>
                <a:cs typeface="+mj-cs"/>
              </a:rPr>
              <a:t>5</a:t>
            </a:r>
            <a:r>
              <a:rPr lang="ja-JP" altLang="en-US" sz="1200" dirty="0">
                <a:latin typeface="ＭＳ 明朝"/>
                <a:ea typeface="ＭＳ 明朝"/>
                <a:cs typeface="+mj-cs"/>
              </a:rPr>
              <a:t>年間保存とし、宮城県国民健康保険団体連合</a:t>
            </a:r>
            <a:endParaRPr lang="en-US" altLang="ja-JP"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    </a:t>
            </a:r>
            <a:r>
              <a:rPr lang="ja-JP" altLang="en-US" sz="1200" dirty="0">
                <a:latin typeface="ＭＳ 明朝"/>
                <a:ea typeface="ＭＳ 明朝"/>
                <a:cs typeface="+mj-cs"/>
              </a:rPr>
              <a:t>会に委託するものとします。</a:t>
            </a:r>
          </a:p>
          <a:p>
            <a:pPr lvl="0" fontAlgn="base">
              <a:lnSpc>
                <a:spcPct val="125000"/>
              </a:lnSpc>
              <a:spcBef>
                <a:spcPct val="0"/>
              </a:spcBef>
              <a:spcAft>
                <a:spcPct val="0"/>
              </a:spcAft>
            </a:pPr>
            <a:r>
              <a:rPr lang="ja-JP" altLang="en-US" sz="1200" dirty="0">
                <a:latin typeface="ＭＳ 明朝"/>
                <a:ea typeface="ＭＳ 明朝"/>
                <a:cs typeface="+mj-cs"/>
              </a:rPr>
              <a:t> </a:t>
            </a:r>
          </a:p>
          <a:p>
            <a:pPr lvl="0" fontAlgn="base">
              <a:lnSpc>
                <a:spcPct val="125000"/>
              </a:lnSpc>
              <a:spcBef>
                <a:spcPct val="0"/>
              </a:spcBef>
              <a:spcAft>
                <a:spcPct val="0"/>
              </a:spcAft>
            </a:pPr>
            <a:endParaRPr lang="ja-JP" altLang="en-US" sz="1200" dirty="0">
              <a:latin typeface="ＭＳ 明朝"/>
              <a:ea typeface="ＭＳ 明朝"/>
              <a:cs typeface="+mj-cs"/>
            </a:endParaRPr>
          </a:p>
        </p:txBody>
      </p:sp>
    </p:spTree>
    <p:extLst>
      <p:ext uri="{BB962C8B-B14F-4D97-AF65-F5344CB8AC3E}">
        <p14:creationId xmlns:p14="http://schemas.microsoft.com/office/powerpoint/2010/main" val="185152996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grpSp>
        <p:nvGrpSpPr>
          <p:cNvPr id="5" name="グループ化 4">
            <a:extLst>
              <a:ext uri="{FF2B5EF4-FFF2-40B4-BE49-F238E27FC236}">
                <a16:creationId xmlns="" xmlns:a16="http://schemas.microsoft.com/office/drawing/2014/main" id="{0E89A60B-2D44-42B0-884F-4A7496C5710E}"/>
              </a:ext>
            </a:extLst>
          </p:cNvPr>
          <p:cNvGrpSpPr/>
          <p:nvPr/>
        </p:nvGrpSpPr>
        <p:grpSpPr>
          <a:xfrm>
            <a:off x="190500" y="9872"/>
            <a:ext cx="6362000" cy="1789820"/>
            <a:chOff x="190500" y="405158"/>
            <a:chExt cx="6362000" cy="1789820"/>
          </a:xfrm>
        </p:grpSpPr>
        <p:grpSp>
          <p:nvGrpSpPr>
            <p:cNvPr id="4" name="グループ化 3">
              <a:extLst>
                <a:ext uri="{FF2B5EF4-FFF2-40B4-BE49-F238E27FC236}">
                  <a16:creationId xmlns="" xmlns:a16="http://schemas.microsoft.com/office/drawing/2014/main" id="{27EA7656-DAFC-4726-A5EB-9D9CCF50C286}"/>
                </a:ext>
              </a:extLst>
            </p:cNvPr>
            <p:cNvGrpSpPr/>
            <p:nvPr/>
          </p:nvGrpSpPr>
          <p:grpSpPr>
            <a:xfrm>
              <a:off x="190500" y="405158"/>
              <a:ext cx="6362000" cy="338554"/>
              <a:chOff x="190500" y="405158"/>
              <a:chExt cx="6362000" cy="338554"/>
            </a:xfrm>
          </p:grpSpPr>
          <p:sp>
            <p:nvSpPr>
              <p:cNvPr id="13" name="テキスト ボックス 12"/>
              <p:cNvSpPr txBox="1">
                <a:spLocks noChangeAspect="1"/>
              </p:cNvSpPr>
              <p:nvPr/>
            </p:nvSpPr>
            <p:spPr>
              <a:xfrm>
                <a:off x="254000" y="405158"/>
                <a:ext cx="6120000" cy="338554"/>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Ⅴ</a:t>
                </a:r>
                <a:r>
                  <a:rPr lang="ja-JP" altLang="en-US" sz="1600" b="1" dirty="0">
                    <a:latin typeface="ＭＳ 明朝"/>
                    <a:ea typeface="ＭＳ 明朝"/>
                  </a:rPr>
                  <a:t>特定保健指導の実施</a:t>
                </a:r>
                <a:endParaRPr lang="ja-JP" altLang="ja-JP" sz="1600" dirty="0">
                  <a:latin typeface="ＭＳ 明朝"/>
                  <a:ea typeface="ＭＳ 明朝"/>
                </a:endParaRPr>
              </a:p>
            </p:txBody>
          </p:sp>
          <p:cxnSp>
            <p:nvCxnSpPr>
              <p:cNvPr id="19" name="直線コネクタ 18"/>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grpSp>
        <p:sp>
          <p:nvSpPr>
            <p:cNvPr id="20" name="タイトル 1"/>
            <p:cNvSpPr txBox="1">
              <a:spLocks noChangeAspect="1"/>
            </p:cNvSpPr>
            <p:nvPr/>
          </p:nvSpPr>
          <p:spPr>
            <a:xfrm>
              <a:off x="368660" y="683568"/>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1.</a:t>
              </a:r>
              <a:r>
                <a:rPr lang="ja-JP" altLang="en-US" sz="1400" dirty="0">
                  <a:latin typeface="ＭＳ 明朝"/>
                  <a:ea typeface="ＭＳ 明朝"/>
                  <a:cs typeface="Times New Roman" pitchFamily="18" charset="0"/>
                </a:rPr>
                <a:t>基本的な考え方</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特定保健指導は、生活習慣病に移行させないことを目的に実施します。対象者が健診結果を理解し、自らの生活習慣を振り返り、生活習慣を改善するための行動目標を設定し、自らが実践できるよう支援します。これにより、対象者が健康に関して自己管理できるようになることを目標とします。</a:t>
              </a:r>
            </a:p>
            <a:p>
              <a:pPr lvl="0" fontAlgn="base">
                <a:lnSpc>
                  <a:spcPct val="125000"/>
                </a:lnSpc>
                <a:spcBef>
                  <a:spcPct val="0"/>
                </a:spcBef>
                <a:spcAft>
                  <a:spcPct val="0"/>
                </a:spcAft>
              </a:pPr>
              <a:r>
                <a:rPr lang="ja-JP" altLang="en-US" sz="1200" dirty="0">
                  <a:latin typeface="ＭＳ 明朝"/>
                  <a:ea typeface="ＭＳ 明朝"/>
                  <a:cs typeface="+mj-cs"/>
                </a:rPr>
                <a:t>　そのために、個別面接や小集団のグループワークを活用しながら、どのような生活習慣を身につけることが必要であるかを学ぶ事業を開催します。また、実行可能な行動目標を支援者と共に考え、自ら行動目標を決定し、生活改善を実践し、生活習慣の変容をめざします。</a:t>
              </a:r>
            </a:p>
          </p:txBody>
        </p:sp>
      </p:gr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78</a:t>
            </a:fld>
            <a:endParaRPr kumimoji="1" lang="ja-JP" altLang="en-US" dirty="0">
              <a:latin typeface="ＭＳ 明朝"/>
              <a:ea typeface="ＭＳ 明朝"/>
            </a:endParaRPr>
          </a:p>
        </p:txBody>
      </p:sp>
      <p:grpSp>
        <p:nvGrpSpPr>
          <p:cNvPr id="2" name="グループ化 1">
            <a:extLst>
              <a:ext uri="{FF2B5EF4-FFF2-40B4-BE49-F238E27FC236}">
                <a16:creationId xmlns="" xmlns:a16="http://schemas.microsoft.com/office/drawing/2014/main" id="{3AB79B69-3A88-4BF9-8AA6-8FC0C5C5DF04}"/>
              </a:ext>
            </a:extLst>
          </p:cNvPr>
          <p:cNvGrpSpPr/>
          <p:nvPr/>
        </p:nvGrpSpPr>
        <p:grpSpPr>
          <a:xfrm>
            <a:off x="366029" y="2699792"/>
            <a:ext cx="6123671" cy="4629148"/>
            <a:chOff x="366029" y="2769668"/>
            <a:chExt cx="6123671" cy="4629148"/>
          </a:xfrm>
        </p:grpSpPr>
        <p:sp>
          <p:nvSpPr>
            <p:cNvPr id="24" name="タイトル 1">
              <a:extLst>
                <a:ext uri="{FF2B5EF4-FFF2-40B4-BE49-F238E27FC236}">
                  <a16:creationId xmlns="" xmlns:a16="http://schemas.microsoft.com/office/drawing/2014/main" id="{BC25C946-8ABD-4B47-8A38-99F50EF0F107}"/>
                </a:ext>
              </a:extLst>
            </p:cNvPr>
            <p:cNvSpPr txBox="1">
              <a:spLocks noChangeAspect="1"/>
            </p:cNvSpPr>
            <p:nvPr/>
          </p:nvSpPr>
          <p:spPr>
            <a:xfrm>
              <a:off x="366029" y="2769668"/>
              <a:ext cx="6120680" cy="290164"/>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rPr>
                <a:t>特定健康診査から保健指導実施の流れ</a:t>
              </a:r>
              <a:endParaRPr lang="ja-JP" altLang="ja-JP" sz="1200" dirty="0">
                <a:latin typeface="ＭＳ 明朝"/>
                <a:ea typeface="ＭＳ 明朝"/>
              </a:endParaRPr>
            </a:p>
          </p:txBody>
        </p:sp>
        <p:grpSp>
          <p:nvGrpSpPr>
            <p:cNvPr id="58" name="グループ化 57">
              <a:extLst>
                <a:ext uri="{FF2B5EF4-FFF2-40B4-BE49-F238E27FC236}">
                  <a16:creationId xmlns="" xmlns:a16="http://schemas.microsoft.com/office/drawing/2014/main" id="{FE673B1B-A654-4852-9A63-2DE12191E734}"/>
                </a:ext>
              </a:extLst>
            </p:cNvPr>
            <p:cNvGrpSpPr/>
            <p:nvPr/>
          </p:nvGrpSpPr>
          <p:grpSpPr>
            <a:xfrm>
              <a:off x="366029" y="3093224"/>
              <a:ext cx="6123671" cy="4305592"/>
              <a:chOff x="404082" y="3422769"/>
              <a:chExt cx="5654752" cy="4354453"/>
            </a:xfrm>
          </p:grpSpPr>
          <p:sp>
            <p:nvSpPr>
              <p:cNvPr id="37" name="Rectangle 53">
                <a:extLst>
                  <a:ext uri="{FF2B5EF4-FFF2-40B4-BE49-F238E27FC236}">
                    <a16:creationId xmlns="" xmlns:a16="http://schemas.microsoft.com/office/drawing/2014/main" id="{D1F263A9-B4FD-43C6-B4EC-BADD80CF51CE}"/>
                  </a:ext>
                </a:extLst>
              </p:cNvPr>
              <p:cNvSpPr>
                <a:spLocks noChangeArrowheads="1"/>
              </p:cNvSpPr>
              <p:nvPr/>
            </p:nvSpPr>
            <p:spPr bwMode="auto">
              <a:xfrm>
                <a:off x="3248959" y="3422769"/>
                <a:ext cx="2809875" cy="4190087"/>
              </a:xfrm>
              <a:prstGeom prst="rect">
                <a:avLst/>
              </a:prstGeom>
              <a:solidFill>
                <a:srgbClr val="CC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1"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特定保健指導</a:t>
                </a:r>
                <a:endParaRPr kumimoji="0" lang="ja-JP" altLang="ja-JP" sz="1200" b="1"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38" name="Rectangle 52">
                <a:extLst>
                  <a:ext uri="{FF2B5EF4-FFF2-40B4-BE49-F238E27FC236}">
                    <a16:creationId xmlns="" xmlns:a16="http://schemas.microsoft.com/office/drawing/2014/main" id="{20C5754F-49D3-452B-91AC-D56F779F6B9A}"/>
                  </a:ext>
                </a:extLst>
              </p:cNvPr>
              <p:cNvSpPr>
                <a:spLocks noChangeArrowheads="1"/>
              </p:cNvSpPr>
              <p:nvPr/>
            </p:nvSpPr>
            <p:spPr bwMode="auto">
              <a:xfrm>
                <a:off x="404082" y="3422769"/>
                <a:ext cx="2844877" cy="4190087"/>
              </a:xfrm>
              <a:prstGeom prst="rect">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1"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特定健康診査</a:t>
                </a:r>
                <a:endParaRPr kumimoji="0" lang="ja-JP" altLang="ja-JP" sz="1200" b="1"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39" name="Rectangle 51">
                <a:extLst>
                  <a:ext uri="{FF2B5EF4-FFF2-40B4-BE49-F238E27FC236}">
                    <a16:creationId xmlns="" xmlns:a16="http://schemas.microsoft.com/office/drawing/2014/main" id="{02D4558F-FDAE-4873-97B6-13A504910398}"/>
                  </a:ext>
                </a:extLst>
              </p:cNvPr>
              <p:cNvSpPr>
                <a:spLocks noChangeArrowheads="1"/>
              </p:cNvSpPr>
              <p:nvPr/>
            </p:nvSpPr>
            <p:spPr bwMode="auto">
              <a:xfrm>
                <a:off x="427895" y="3720397"/>
                <a:ext cx="1576387" cy="227402"/>
              </a:xfrm>
              <a:prstGeom prst="rect">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特定健康診査の実施</a:t>
                </a:r>
                <a:endPar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40" name="Rectangle 50">
                <a:extLst>
                  <a:ext uri="{FF2B5EF4-FFF2-40B4-BE49-F238E27FC236}">
                    <a16:creationId xmlns="" xmlns:a16="http://schemas.microsoft.com/office/drawing/2014/main" id="{0AED454C-469A-429A-8BF2-635D908CF1A7}"/>
                  </a:ext>
                </a:extLst>
              </p:cNvPr>
              <p:cNvSpPr>
                <a:spLocks noChangeArrowheads="1"/>
              </p:cNvSpPr>
              <p:nvPr/>
            </p:nvSpPr>
            <p:spPr bwMode="auto">
              <a:xfrm>
                <a:off x="566007" y="4361106"/>
                <a:ext cx="1257300" cy="228600"/>
              </a:xfrm>
              <a:prstGeom prst="rect">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受診者の階層化</a:t>
                </a:r>
                <a:endPar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41" name="Line 49">
                <a:extLst>
                  <a:ext uri="{FF2B5EF4-FFF2-40B4-BE49-F238E27FC236}">
                    <a16:creationId xmlns="" xmlns:a16="http://schemas.microsoft.com/office/drawing/2014/main" id="{9F0C393F-67A6-4856-8AC9-BD6DA0B58949}"/>
                  </a:ext>
                </a:extLst>
              </p:cNvPr>
              <p:cNvSpPr>
                <a:spLocks noChangeShapeType="1"/>
              </p:cNvSpPr>
              <p:nvPr/>
            </p:nvSpPr>
            <p:spPr bwMode="auto">
              <a:xfrm>
                <a:off x="1233073" y="3946768"/>
                <a:ext cx="0" cy="4143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200">
                  <a:latin typeface="ＭＳ 明朝" panose="02020609040205080304" pitchFamily="17" charset="-128"/>
                  <a:ea typeface="ＭＳ 明朝" panose="02020609040205080304" pitchFamily="17" charset="-128"/>
                </a:endParaRPr>
              </a:p>
            </p:txBody>
          </p:sp>
          <p:sp>
            <p:nvSpPr>
              <p:cNvPr id="42" name="Line 48">
                <a:extLst>
                  <a:ext uri="{FF2B5EF4-FFF2-40B4-BE49-F238E27FC236}">
                    <a16:creationId xmlns="" xmlns:a16="http://schemas.microsoft.com/office/drawing/2014/main" id="{4C8CA3CE-843A-46E6-B432-EF171CB5EC88}"/>
                  </a:ext>
                </a:extLst>
              </p:cNvPr>
              <p:cNvSpPr>
                <a:spLocks noChangeShapeType="1"/>
              </p:cNvSpPr>
              <p:nvPr/>
            </p:nvSpPr>
            <p:spPr bwMode="auto">
              <a:xfrm flipH="1">
                <a:off x="1233073" y="4577130"/>
                <a:ext cx="0" cy="6790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200">
                  <a:latin typeface="ＭＳ 明朝" panose="02020609040205080304" pitchFamily="17" charset="-128"/>
                  <a:ea typeface="ＭＳ 明朝" panose="02020609040205080304" pitchFamily="17" charset="-128"/>
                </a:endParaRPr>
              </a:p>
            </p:txBody>
          </p:sp>
          <p:sp>
            <p:nvSpPr>
              <p:cNvPr id="43" name="Rectangle 47">
                <a:extLst>
                  <a:ext uri="{FF2B5EF4-FFF2-40B4-BE49-F238E27FC236}">
                    <a16:creationId xmlns="" xmlns:a16="http://schemas.microsoft.com/office/drawing/2014/main" id="{C5350F92-C4C4-4F15-BE15-606CA153C7CB}"/>
                  </a:ext>
                </a:extLst>
              </p:cNvPr>
              <p:cNvSpPr>
                <a:spLocks noChangeArrowheads="1"/>
              </p:cNvSpPr>
              <p:nvPr/>
            </p:nvSpPr>
            <p:spPr bwMode="auto">
              <a:xfrm rot="10800000" flipV="1">
                <a:off x="566006" y="5261937"/>
                <a:ext cx="1257300" cy="431317"/>
              </a:xfrm>
              <a:prstGeom prst="rect">
                <a:avLst/>
              </a:prstGeom>
              <a:solidFill>
                <a:srgbClr val="FFFFFF"/>
              </a:solidFill>
              <a:ln w="9525">
                <a:solidFill>
                  <a:srgbClr val="000000"/>
                </a:solidFill>
                <a:miter lim="800000"/>
                <a:headEnd/>
                <a:tailEnd/>
              </a:ln>
            </p:spPr>
            <p:txBody>
              <a:bodyPr vert="horz" wrap="square" lIns="74295" tIns="8890" rIns="74295" bIns="8890" numCol="1" anchor="ctr" anchorCtr="0" compatLnSpc="1">
                <a:prstTxWarp prst="textNoShape">
                  <a:avLst/>
                </a:prstTxWarp>
              </a:bodyPr>
              <a:lstStyle/>
              <a:p>
                <a:pPr marL="0" marR="0" lvl="0" indent="133350" algn="ctr" defTabSz="914400" rtl="0" eaLnBrk="0" fontAlgn="base" latinLnBrk="0" hangingPunct="0">
                  <a:lnSpc>
                    <a:spcPct val="100000"/>
                  </a:lnSpc>
                  <a:spcBef>
                    <a:spcPct val="0"/>
                  </a:spcBef>
                  <a:spcAft>
                    <a:spcPct val="0"/>
                  </a:spcAft>
                  <a:buClrTx/>
                  <a:buSzTx/>
                  <a:buFontTx/>
                  <a:buNone/>
                  <a:tabLst/>
                </a:pPr>
                <a:r>
                  <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結果説明または</a:t>
                </a:r>
                <a:endParaRPr kumimoji="0" lang="en-US"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endParaRPr>
              </a:p>
              <a:p>
                <a:pPr marL="0" marR="0" lvl="0" indent="133350" algn="ctr" defTabSz="914400" rtl="0" eaLnBrk="0" fontAlgn="base" latinLnBrk="0" hangingPunct="0">
                  <a:lnSpc>
                    <a:spcPct val="100000"/>
                  </a:lnSpc>
                  <a:spcBef>
                    <a:spcPct val="0"/>
                  </a:spcBef>
                  <a:spcAft>
                    <a:spcPct val="0"/>
                  </a:spcAft>
                  <a:buClrTx/>
                  <a:buSzTx/>
                  <a:buFontTx/>
                  <a:buNone/>
                  <a:tabLst/>
                </a:pPr>
                <a:r>
                  <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通知表の送付</a:t>
                </a:r>
                <a:endPar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44" name="Rectangle 46">
                <a:extLst>
                  <a:ext uri="{FF2B5EF4-FFF2-40B4-BE49-F238E27FC236}">
                    <a16:creationId xmlns="" xmlns:a16="http://schemas.microsoft.com/office/drawing/2014/main" id="{C2AF2B7F-E223-48BD-8920-7E6364E93D67}"/>
                  </a:ext>
                </a:extLst>
              </p:cNvPr>
              <p:cNvSpPr>
                <a:spLocks noChangeArrowheads="1"/>
              </p:cNvSpPr>
              <p:nvPr/>
            </p:nvSpPr>
            <p:spPr bwMode="auto">
              <a:xfrm>
                <a:off x="796117" y="7467208"/>
                <a:ext cx="866775" cy="310014"/>
              </a:xfrm>
              <a:prstGeom prst="rect">
                <a:avLst/>
              </a:prstGeom>
              <a:solidFill>
                <a:srgbClr val="FFFFFF"/>
              </a:solidFill>
              <a:ln w="9525">
                <a:solidFill>
                  <a:srgbClr val="000000"/>
                </a:solidFill>
                <a:miter lim="800000"/>
                <a:headEnd/>
                <a:tailEnd/>
              </a:ln>
            </p:spPr>
            <p:txBody>
              <a:bodyPr vert="horz" wrap="square" lIns="74295" tIns="8890" rIns="74295" bIns="889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情報提供</a:t>
                </a:r>
                <a:endPar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45" name="Line 45">
                <a:extLst>
                  <a:ext uri="{FF2B5EF4-FFF2-40B4-BE49-F238E27FC236}">
                    <a16:creationId xmlns="" xmlns:a16="http://schemas.microsoft.com/office/drawing/2014/main" id="{E0E59661-484F-4C42-A1BE-8042F280019F}"/>
                  </a:ext>
                </a:extLst>
              </p:cNvPr>
              <p:cNvSpPr>
                <a:spLocks noChangeShapeType="1"/>
              </p:cNvSpPr>
              <p:nvPr/>
            </p:nvSpPr>
            <p:spPr bwMode="auto">
              <a:xfrm flipH="1">
                <a:off x="1233073" y="5693254"/>
                <a:ext cx="0" cy="1773954"/>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200">
                  <a:latin typeface="ＭＳ 明朝" panose="02020609040205080304" pitchFamily="17" charset="-128"/>
                  <a:ea typeface="ＭＳ 明朝" panose="02020609040205080304" pitchFamily="17" charset="-128"/>
                </a:endParaRPr>
              </a:p>
            </p:txBody>
          </p:sp>
          <p:sp>
            <p:nvSpPr>
              <p:cNvPr id="47" name="Rectangle 43">
                <a:extLst>
                  <a:ext uri="{FF2B5EF4-FFF2-40B4-BE49-F238E27FC236}">
                    <a16:creationId xmlns="" xmlns:a16="http://schemas.microsoft.com/office/drawing/2014/main" id="{C9DEA4C9-A3DF-4A14-B94C-D3906306A150}"/>
                  </a:ext>
                </a:extLst>
              </p:cNvPr>
              <p:cNvSpPr>
                <a:spLocks noChangeArrowheads="1"/>
              </p:cNvSpPr>
              <p:nvPr/>
            </p:nvSpPr>
            <p:spPr bwMode="auto">
              <a:xfrm>
                <a:off x="4960983" y="3735593"/>
                <a:ext cx="1000125" cy="228600"/>
              </a:xfrm>
              <a:prstGeom prst="rect">
                <a:avLst/>
              </a:prstGeom>
              <a:solidFill>
                <a:srgbClr val="CC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0" i="0" u="none" strike="noStrike" cap="none" normalizeH="0" baseline="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動機付け支援</a:t>
                </a:r>
                <a:endParaRPr kumimoji="0" lang="ja-JP" altLang="ja-JP" sz="1200" b="0" i="0" u="none" strike="noStrike" cap="none" normalizeH="0" baseline="0">
                  <a:ln>
                    <a:noFill/>
                  </a:ln>
                  <a:solidFill>
                    <a:schemeClr val="tx1"/>
                  </a:solidFill>
                  <a:effectLst/>
                  <a:latin typeface="ＭＳ 明朝" panose="02020609040205080304" pitchFamily="17" charset="-128"/>
                  <a:ea typeface="ＭＳ 明朝" panose="02020609040205080304" pitchFamily="17" charset="-128"/>
                </a:endParaRPr>
              </a:p>
            </p:txBody>
          </p:sp>
          <p:sp>
            <p:nvSpPr>
              <p:cNvPr id="48" name="Rectangle 42">
                <a:extLst>
                  <a:ext uri="{FF2B5EF4-FFF2-40B4-BE49-F238E27FC236}">
                    <a16:creationId xmlns="" xmlns:a16="http://schemas.microsoft.com/office/drawing/2014/main" id="{AFCEDB59-09A4-45A8-8D77-F876D6A32832}"/>
                  </a:ext>
                </a:extLst>
              </p:cNvPr>
              <p:cNvSpPr>
                <a:spLocks noChangeArrowheads="1"/>
              </p:cNvSpPr>
              <p:nvPr/>
            </p:nvSpPr>
            <p:spPr bwMode="auto">
              <a:xfrm>
                <a:off x="4960983" y="6745415"/>
                <a:ext cx="1000125" cy="228600"/>
              </a:xfrm>
              <a:prstGeom prst="rect">
                <a:avLst/>
              </a:prstGeom>
              <a:solidFill>
                <a:srgbClr val="CC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0" i="0" u="none" strike="noStrike" cap="none" normalizeH="0" baseline="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積極的支援</a:t>
                </a:r>
                <a:endParaRPr kumimoji="0" lang="ja-JP" altLang="ja-JP" sz="1200" b="0" i="0" u="none" strike="noStrike" cap="none" normalizeH="0" baseline="0">
                  <a:ln>
                    <a:noFill/>
                  </a:ln>
                  <a:solidFill>
                    <a:schemeClr val="tx1"/>
                  </a:solidFill>
                  <a:effectLst/>
                  <a:latin typeface="ＭＳ 明朝" panose="02020609040205080304" pitchFamily="17" charset="-128"/>
                  <a:ea typeface="ＭＳ 明朝" panose="02020609040205080304" pitchFamily="17" charset="-128"/>
                </a:endParaRPr>
              </a:p>
            </p:txBody>
          </p:sp>
          <p:sp>
            <p:nvSpPr>
              <p:cNvPr id="49" name="Rectangle 41">
                <a:extLst>
                  <a:ext uri="{FF2B5EF4-FFF2-40B4-BE49-F238E27FC236}">
                    <a16:creationId xmlns="" xmlns:a16="http://schemas.microsoft.com/office/drawing/2014/main" id="{4A56FF7F-EAF5-44BB-A6FE-BCA7FEE026BB}"/>
                  </a:ext>
                </a:extLst>
              </p:cNvPr>
              <p:cNvSpPr>
                <a:spLocks noChangeArrowheads="1"/>
              </p:cNvSpPr>
              <p:nvPr/>
            </p:nvSpPr>
            <p:spPr bwMode="auto">
              <a:xfrm>
                <a:off x="3996920" y="5291804"/>
                <a:ext cx="1066800" cy="220663"/>
              </a:xfrm>
              <a:prstGeom prst="rect">
                <a:avLst/>
              </a:prstGeom>
              <a:solidFill>
                <a:srgbClr val="CC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特定保健指導</a:t>
                </a:r>
                <a:endPar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50" name="Rectangle 40">
                <a:extLst>
                  <a:ext uri="{FF2B5EF4-FFF2-40B4-BE49-F238E27FC236}">
                    <a16:creationId xmlns="" xmlns:a16="http://schemas.microsoft.com/office/drawing/2014/main" id="{38F7A450-B451-432F-92E4-8C5297981665}"/>
                  </a:ext>
                </a:extLst>
              </p:cNvPr>
              <p:cNvSpPr>
                <a:spLocks noChangeArrowheads="1"/>
              </p:cNvSpPr>
              <p:nvPr/>
            </p:nvSpPr>
            <p:spPr bwMode="auto">
              <a:xfrm>
                <a:off x="1920622" y="5479182"/>
                <a:ext cx="1346970"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結果通知表送付時に健康相談のお知らせなどパンフレット等を同時に送付します</a:t>
                </a:r>
                <a:endParaRPr kumimoji="0" lang="ja-JP" altLang="ja-JP" sz="11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51" name="Rectangle 39">
                <a:extLst>
                  <a:ext uri="{FF2B5EF4-FFF2-40B4-BE49-F238E27FC236}">
                    <a16:creationId xmlns="" xmlns:a16="http://schemas.microsoft.com/office/drawing/2014/main" id="{6440F178-707A-4393-9F81-95A4064BEE94}"/>
                  </a:ext>
                </a:extLst>
              </p:cNvPr>
              <p:cNvSpPr>
                <a:spLocks noChangeArrowheads="1"/>
              </p:cNvSpPr>
              <p:nvPr/>
            </p:nvSpPr>
            <p:spPr bwMode="auto">
              <a:xfrm>
                <a:off x="1596766" y="4649138"/>
                <a:ext cx="1303404" cy="436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健診結果に基づき生活習慣改善の必要性を判断します</a:t>
                </a:r>
                <a:endParaRPr kumimoji="0" lang="ja-JP" altLang="ja-JP" sz="11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52" name="Rectangle 38">
                <a:extLst>
                  <a:ext uri="{FF2B5EF4-FFF2-40B4-BE49-F238E27FC236}">
                    <a16:creationId xmlns="" xmlns:a16="http://schemas.microsoft.com/office/drawing/2014/main" id="{29A7011C-4A67-4717-8EC7-4393FEE3388A}"/>
                  </a:ext>
                </a:extLst>
              </p:cNvPr>
              <p:cNvSpPr>
                <a:spLocks noChangeArrowheads="1"/>
              </p:cNvSpPr>
              <p:nvPr/>
            </p:nvSpPr>
            <p:spPr bwMode="auto">
              <a:xfrm>
                <a:off x="1918464" y="6556893"/>
                <a:ext cx="1349129"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結果通知書にはメタボリックシンドロームの判定結果を記載し、生活習慣改善になる情報を提供します</a:t>
                </a:r>
                <a:endParaRPr kumimoji="0" lang="ja-JP" altLang="ja-JP" sz="11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ja-JP" altLang="ja-JP" sz="12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53" name="Rectangle 37">
                <a:extLst>
                  <a:ext uri="{FF2B5EF4-FFF2-40B4-BE49-F238E27FC236}">
                    <a16:creationId xmlns="" xmlns:a16="http://schemas.microsoft.com/office/drawing/2014/main" id="{2B0A214E-FF19-497E-BE50-63B705EBC35A}"/>
                  </a:ext>
                </a:extLst>
              </p:cNvPr>
              <p:cNvSpPr>
                <a:spLocks noChangeArrowheads="1"/>
              </p:cNvSpPr>
              <p:nvPr/>
            </p:nvSpPr>
            <p:spPr bwMode="auto">
              <a:xfrm>
                <a:off x="3446316" y="5808709"/>
                <a:ext cx="1225309" cy="748183"/>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cs typeface="Times New Roman" panose="02020603050405020304" pitchFamily="18" charset="0"/>
                  </a:rPr>
                  <a:t>保健指導は集団、又は個別で保健・栄養・運動・禁煙指導を行います</a:t>
                </a:r>
                <a:endParaRPr kumimoji="0" lang="ja-JP" altLang="ja-JP" sz="1100" b="0" i="0" u="none" strike="noStrike" cap="none" normalizeH="0" baseline="0" dirty="0">
                  <a:ln>
                    <a:noFill/>
                  </a:ln>
                  <a:solidFill>
                    <a:schemeClr val="tx1"/>
                  </a:solidFill>
                  <a:effectLst/>
                  <a:latin typeface="ＭＳ 明朝" panose="02020609040205080304" pitchFamily="17" charset="-128"/>
                  <a:ea typeface="ＭＳ 明朝" panose="02020609040205080304" pitchFamily="17" charset="-128"/>
                </a:endParaRPr>
              </a:p>
            </p:txBody>
          </p:sp>
          <p:sp>
            <p:nvSpPr>
              <p:cNvPr id="54" name="Line 36">
                <a:extLst>
                  <a:ext uri="{FF2B5EF4-FFF2-40B4-BE49-F238E27FC236}">
                    <a16:creationId xmlns="" xmlns:a16="http://schemas.microsoft.com/office/drawing/2014/main" id="{2158B709-8AA1-433E-B46B-DC6334DBD988}"/>
                  </a:ext>
                </a:extLst>
              </p:cNvPr>
              <p:cNvSpPr>
                <a:spLocks noChangeShapeType="1"/>
              </p:cNvSpPr>
              <p:nvPr/>
            </p:nvSpPr>
            <p:spPr bwMode="auto">
              <a:xfrm>
                <a:off x="4512270" y="5512467"/>
                <a:ext cx="985930" cy="1232947"/>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200">
                  <a:latin typeface="ＭＳ 明朝" panose="02020609040205080304" pitchFamily="17" charset="-128"/>
                  <a:ea typeface="ＭＳ 明朝" panose="02020609040205080304" pitchFamily="17" charset="-128"/>
                </a:endParaRPr>
              </a:p>
            </p:txBody>
          </p:sp>
          <p:sp>
            <p:nvSpPr>
              <p:cNvPr id="55" name="Line 35">
                <a:extLst>
                  <a:ext uri="{FF2B5EF4-FFF2-40B4-BE49-F238E27FC236}">
                    <a16:creationId xmlns="" xmlns:a16="http://schemas.microsoft.com/office/drawing/2014/main" id="{63D0689C-E0B3-4873-B008-BD86D5A6AAB3}"/>
                  </a:ext>
                </a:extLst>
              </p:cNvPr>
              <p:cNvSpPr>
                <a:spLocks noChangeShapeType="1"/>
              </p:cNvSpPr>
              <p:nvPr/>
            </p:nvSpPr>
            <p:spPr bwMode="auto">
              <a:xfrm flipV="1">
                <a:off x="4577296" y="3958774"/>
                <a:ext cx="920904" cy="1331037"/>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200">
                  <a:latin typeface="ＭＳ 明朝" panose="02020609040205080304" pitchFamily="17" charset="-128"/>
                  <a:ea typeface="ＭＳ 明朝" panose="02020609040205080304" pitchFamily="17" charset="-128"/>
                </a:endParaRPr>
              </a:p>
            </p:txBody>
          </p:sp>
        </p:grpSp>
      </p:grpSp>
      <p:sp>
        <p:nvSpPr>
          <p:cNvPr id="56" name="Rectangle 54">
            <a:extLst>
              <a:ext uri="{FF2B5EF4-FFF2-40B4-BE49-F238E27FC236}">
                <a16:creationId xmlns="" xmlns:a16="http://schemas.microsoft.com/office/drawing/2014/main" id="{CB15A370-AD21-4C94-856B-0C3D4D051F53}"/>
              </a:ext>
            </a:extLst>
          </p:cNvPr>
          <p:cNvSpPr>
            <a:spLocks noChangeArrowheads="1"/>
          </p:cNvSpPr>
          <p:nvPr/>
        </p:nvSpPr>
        <p:spPr bwMode="auto">
          <a:xfrm>
            <a:off x="4032" y="2931798"/>
            <a:ext cx="685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sp>
        <p:nvSpPr>
          <p:cNvPr id="57" name="Rectangle 68">
            <a:extLst>
              <a:ext uri="{FF2B5EF4-FFF2-40B4-BE49-F238E27FC236}">
                <a16:creationId xmlns="" xmlns:a16="http://schemas.microsoft.com/office/drawing/2014/main" id="{2DFCFC20-7233-4B01-A844-F11596901F42}"/>
              </a:ext>
            </a:extLst>
          </p:cNvPr>
          <p:cNvSpPr>
            <a:spLocks noChangeArrowheads="1"/>
          </p:cNvSpPr>
          <p:nvPr/>
        </p:nvSpPr>
        <p:spPr bwMode="auto">
          <a:xfrm>
            <a:off x="4032" y="3388998"/>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sp>
        <p:nvSpPr>
          <p:cNvPr id="59" name="Line 69">
            <a:extLst>
              <a:ext uri="{FF2B5EF4-FFF2-40B4-BE49-F238E27FC236}">
                <a16:creationId xmlns="" xmlns:a16="http://schemas.microsoft.com/office/drawing/2014/main" id="{2F8D9F34-3789-47A8-AACE-D20C8177B776}"/>
              </a:ext>
            </a:extLst>
          </p:cNvPr>
          <p:cNvSpPr>
            <a:spLocks noChangeShapeType="1"/>
          </p:cNvSpPr>
          <p:nvPr/>
        </p:nvSpPr>
        <p:spPr bwMode="auto">
          <a:xfrm>
            <a:off x="1930438" y="5050566"/>
            <a:ext cx="234791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74295" tIns="8890" rIns="74295" bIns="8890" numCol="1" anchor="t" anchorCtr="0" compatLnSpc="1">
            <a:prstTxWarp prst="textNoShape">
              <a:avLst/>
            </a:prstTxWarp>
          </a:bodyPr>
          <a:lstStyle/>
          <a:p>
            <a:endParaRPr lang="ja-JP" altLang="en-US" dirty="0"/>
          </a:p>
        </p:txBody>
      </p:sp>
    </p:spTree>
    <p:extLst>
      <p:ext uri="{BB962C8B-B14F-4D97-AF65-F5344CB8AC3E}">
        <p14:creationId xmlns:p14="http://schemas.microsoft.com/office/powerpoint/2010/main" val="221435389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a:t>
            </a:fld>
            <a:endParaRPr kumimoji="1" lang="ja-JP" altLang="en-US" dirty="0">
              <a:latin typeface="ＭＳ 明朝"/>
              <a:ea typeface="ＭＳ 明朝"/>
            </a:endParaRPr>
          </a:p>
        </p:txBody>
      </p:sp>
      <p:sp>
        <p:nvSpPr>
          <p:cNvPr id="18" name="テキスト ボックス 17"/>
          <p:cNvSpPr txBox="1">
            <a:spLocks noChangeAspect="1"/>
          </p:cNvSpPr>
          <p:nvPr/>
        </p:nvSpPr>
        <p:spPr>
          <a:xfrm>
            <a:off x="368660" y="190501"/>
            <a:ext cx="6120680" cy="781100"/>
          </a:xfrm>
          <a:prstGeom prst="rect">
            <a:avLst/>
          </a:prstGeom>
          <a:noFill/>
          <a:ln>
            <a:noFill/>
          </a:ln>
        </p:spPr>
        <p:txBody>
          <a:bodyPr wrap="square" lIns="0" rIns="0" rtlCol="0">
            <a:noAutofit/>
          </a:bodyPr>
          <a:lstStyle/>
          <a:p>
            <a:pPr indent="-90488">
              <a:lnSpc>
                <a:spcPct val="125000"/>
              </a:lnSpc>
              <a:spcBef>
                <a:spcPct val="0"/>
              </a:spcBef>
              <a:tabLst>
                <a:tab pos="0" algn="l"/>
              </a:tabLst>
              <a:defRPr/>
            </a:pPr>
            <a:r>
              <a:rPr lang="ja-JP" altLang="en-US" sz="1200" dirty="0" smtClean="0">
                <a:latin typeface="ＭＳ 明朝" panose="02020609040205080304" pitchFamily="17" charset="-128"/>
                <a:ea typeface="ＭＳ 明朝" panose="02020609040205080304" pitchFamily="17" charset="-128"/>
                <a:cs typeface="Times New Roman" pitchFamily="18" charset="0"/>
              </a:rPr>
              <a:t>②特定保健指導</a:t>
            </a:r>
            <a:endParaRPr lang="en-US" altLang="ja-JP" sz="1200" dirty="0" smtClean="0">
              <a:latin typeface="ＭＳ 明朝" panose="02020609040205080304" pitchFamily="17" charset="-128"/>
              <a:ea typeface="ＭＳ 明朝" panose="02020609040205080304" pitchFamily="17" charset="-128"/>
              <a:cs typeface="Times New Roman" pitchFamily="18" charset="0"/>
            </a:endParaRPr>
          </a:p>
          <a:p>
            <a:pPr indent="-90488">
              <a:lnSpc>
                <a:spcPct val="125000"/>
              </a:lnSpc>
              <a:spcBef>
                <a:spcPct val="0"/>
              </a:spcBef>
              <a:tabLst>
                <a:tab pos="0" algn="l"/>
              </a:tabLst>
              <a:defRPr/>
            </a:pPr>
            <a:r>
              <a:rPr lang="ja-JP" altLang="en-US" sz="1200" dirty="0" smtClean="0">
                <a:latin typeface="ＭＳ 明朝" panose="02020609040205080304" pitchFamily="17" charset="-128"/>
                <a:ea typeface="ＭＳ 明朝" panose="02020609040205080304" pitchFamily="17" charset="-128"/>
                <a:cs typeface="Times New Roman" pitchFamily="18" charset="0"/>
              </a:rPr>
              <a:t>本町</a:t>
            </a:r>
            <a:r>
              <a:rPr lang="ja-JP" altLang="en-US" sz="1200" dirty="0">
                <a:latin typeface="ＭＳ 明朝" panose="02020609040205080304" pitchFamily="17" charset="-128"/>
                <a:ea typeface="ＭＳ 明朝" panose="02020609040205080304" pitchFamily="17" charset="-128"/>
                <a:cs typeface="Times New Roman" pitchFamily="18" charset="0"/>
              </a:rPr>
              <a:t>の</a:t>
            </a:r>
            <a:r>
              <a:rPr kumimoji="0" lang="ja-JP" altLang="en-US" sz="1200" kern="0" dirty="0">
                <a:solidFill>
                  <a:prstClr val="black"/>
                </a:solidFill>
                <a:latin typeface="ＭＳ 明朝" panose="02020609040205080304" pitchFamily="17" charset="-128"/>
                <a:ea typeface="ＭＳ 明朝" panose="02020609040205080304" pitchFamily="17" charset="-128"/>
              </a:rPr>
              <a:t>平成</a:t>
            </a:r>
            <a:r>
              <a:rPr kumimoji="0" lang="en-US" altLang="ja-JP" sz="1200" kern="0" dirty="0">
                <a:solidFill>
                  <a:prstClr val="black"/>
                </a:solidFill>
                <a:latin typeface="ＭＳ 明朝" panose="02020609040205080304" pitchFamily="17" charset="-128"/>
                <a:ea typeface="ＭＳ 明朝" panose="02020609040205080304" pitchFamily="17" charset="-128"/>
              </a:rPr>
              <a:t>26</a:t>
            </a:r>
            <a:r>
              <a:rPr kumimoji="0" lang="ja-JP" altLang="en-US" sz="1200" kern="0" dirty="0">
                <a:solidFill>
                  <a:prstClr val="black"/>
                </a:solidFill>
                <a:latin typeface="ＭＳ 明朝" panose="02020609040205080304" pitchFamily="17" charset="-128"/>
                <a:ea typeface="ＭＳ 明朝" panose="02020609040205080304" pitchFamily="17" charset="-128"/>
              </a:rPr>
              <a:t>年度から平成</a:t>
            </a:r>
            <a:r>
              <a:rPr kumimoji="0" lang="en-US" altLang="ja-JP" sz="1200" kern="0" dirty="0">
                <a:solidFill>
                  <a:prstClr val="black"/>
                </a:solidFill>
                <a:latin typeface="ＭＳ 明朝" panose="02020609040205080304" pitchFamily="17" charset="-128"/>
                <a:ea typeface="ＭＳ 明朝" panose="02020609040205080304" pitchFamily="17" charset="-128"/>
              </a:rPr>
              <a:t>28</a:t>
            </a:r>
            <a:r>
              <a:rPr kumimoji="0" lang="ja-JP" altLang="en-US" sz="1200" kern="0" dirty="0">
                <a:solidFill>
                  <a:prstClr val="black"/>
                </a:solidFill>
                <a:latin typeface="ＭＳ 明朝" panose="02020609040205080304" pitchFamily="17" charset="-128"/>
                <a:ea typeface="ＭＳ 明朝" panose="02020609040205080304" pitchFamily="17" charset="-128"/>
              </a:rPr>
              <a:t>年度における、特定保健指導</a:t>
            </a:r>
            <a:r>
              <a:rPr kumimoji="0" lang="ja-JP" altLang="en-US" sz="1200" kern="0" dirty="0" smtClean="0">
                <a:solidFill>
                  <a:prstClr val="black"/>
                </a:solidFill>
                <a:latin typeface="ＭＳ 明朝" panose="02020609040205080304" pitchFamily="17" charset="-128"/>
                <a:ea typeface="ＭＳ 明朝" panose="02020609040205080304" pitchFamily="17" charset="-128"/>
              </a:rPr>
              <a:t>の支援対象者数割合を</a:t>
            </a:r>
            <a:r>
              <a:rPr kumimoji="0" lang="ja-JP" altLang="en-US" sz="1200" kern="0" dirty="0">
                <a:solidFill>
                  <a:prstClr val="black"/>
                </a:solidFill>
                <a:latin typeface="ＭＳ 明朝" panose="02020609040205080304" pitchFamily="17" charset="-128"/>
                <a:ea typeface="ＭＳ 明朝" panose="02020609040205080304" pitchFamily="17" charset="-128"/>
              </a:rPr>
              <a:t>年度別に示します。平成</a:t>
            </a:r>
            <a:r>
              <a:rPr kumimoji="0" lang="en-US" altLang="ja-JP" sz="1200" kern="0" dirty="0">
                <a:solidFill>
                  <a:prstClr val="black"/>
                </a:solidFill>
                <a:latin typeface="ＭＳ 明朝" panose="02020609040205080304" pitchFamily="17" charset="-128"/>
                <a:ea typeface="ＭＳ 明朝" panose="02020609040205080304" pitchFamily="17" charset="-128"/>
              </a:rPr>
              <a:t>28</a:t>
            </a:r>
            <a:r>
              <a:rPr kumimoji="0" lang="ja-JP" altLang="en-US" sz="1200" kern="0" dirty="0">
                <a:solidFill>
                  <a:prstClr val="black"/>
                </a:solidFill>
                <a:latin typeface="ＭＳ 明朝" panose="02020609040205080304" pitchFamily="17" charset="-128"/>
                <a:ea typeface="ＭＳ 明朝" panose="02020609040205080304" pitchFamily="17" charset="-128"/>
              </a:rPr>
              <a:t>年度</a:t>
            </a:r>
            <a:r>
              <a:rPr kumimoji="0" lang="ja-JP" altLang="en-US" sz="1200" kern="0" dirty="0" smtClean="0">
                <a:solidFill>
                  <a:prstClr val="black"/>
                </a:solidFill>
                <a:latin typeface="ＭＳ 明朝" panose="02020609040205080304" pitchFamily="17" charset="-128"/>
                <a:ea typeface="ＭＳ 明朝" panose="02020609040205080304" pitchFamily="17" charset="-128"/>
              </a:rPr>
              <a:t>の特定保健指導支援対象者割合は</a:t>
            </a:r>
            <a:r>
              <a:rPr kumimoji="0" lang="ja-JP" altLang="en-US" sz="1200" kern="0" dirty="0">
                <a:solidFill>
                  <a:prstClr val="black"/>
                </a:solidFill>
                <a:latin typeface="ＭＳ 明朝" panose="02020609040205080304" pitchFamily="17" charset="-128"/>
                <a:ea typeface="ＭＳ 明朝" panose="02020609040205080304" pitchFamily="17" charset="-128"/>
              </a:rPr>
              <a:t>平成</a:t>
            </a:r>
            <a:r>
              <a:rPr kumimoji="0" lang="en-US" altLang="ja-JP" sz="1200" kern="0" dirty="0">
                <a:solidFill>
                  <a:prstClr val="black"/>
                </a:solidFill>
                <a:latin typeface="ＭＳ 明朝" panose="02020609040205080304" pitchFamily="17" charset="-128"/>
                <a:ea typeface="ＭＳ 明朝" panose="02020609040205080304" pitchFamily="17" charset="-128"/>
              </a:rPr>
              <a:t>26</a:t>
            </a:r>
            <a:r>
              <a:rPr kumimoji="0" lang="ja-JP" altLang="en-US" sz="1200" kern="0" dirty="0" smtClean="0">
                <a:solidFill>
                  <a:prstClr val="black"/>
                </a:solidFill>
                <a:latin typeface="ＭＳ 明朝" panose="02020609040205080304" pitchFamily="17" charset="-128"/>
                <a:ea typeface="ＭＳ 明朝" panose="02020609040205080304" pitchFamily="17" charset="-128"/>
              </a:rPr>
              <a:t>年度</a:t>
            </a:r>
            <a:r>
              <a:rPr kumimoji="0" lang="en-US" altLang="ja-JP" sz="1200" kern="0" dirty="0" smtClean="0">
                <a:solidFill>
                  <a:prstClr val="black"/>
                </a:solidFill>
                <a:latin typeface="ＭＳ 明朝" panose="02020609040205080304" pitchFamily="17" charset="-128"/>
                <a:ea typeface="ＭＳ 明朝" panose="02020609040205080304" pitchFamily="17" charset="-128"/>
              </a:rPr>
              <a:t>15.2%</a:t>
            </a:r>
            <a:r>
              <a:rPr kumimoji="0" lang="ja-JP" altLang="en-US" sz="1200" kern="0" dirty="0" smtClean="0">
                <a:solidFill>
                  <a:prstClr val="black"/>
                </a:solidFill>
                <a:latin typeface="ＭＳ 明朝" panose="02020609040205080304" pitchFamily="17" charset="-128"/>
                <a:ea typeface="ＭＳ 明朝" panose="02020609040205080304" pitchFamily="17" charset="-128"/>
              </a:rPr>
              <a:t>より</a:t>
            </a:r>
            <a:r>
              <a:rPr kumimoji="0" lang="en-US" altLang="ja-JP" sz="1200" kern="0" dirty="0" smtClean="0">
                <a:solidFill>
                  <a:prstClr val="black"/>
                </a:solidFill>
                <a:latin typeface="ＭＳ 明朝" panose="02020609040205080304" pitchFamily="17" charset="-128"/>
                <a:ea typeface="ＭＳ 明朝" panose="02020609040205080304" pitchFamily="17" charset="-128"/>
              </a:rPr>
              <a:t>1.4%</a:t>
            </a:r>
            <a:r>
              <a:rPr kumimoji="0" lang="ja-JP" altLang="en-US" sz="1200" kern="0" dirty="0" smtClean="0">
                <a:solidFill>
                  <a:prstClr val="black"/>
                </a:solidFill>
                <a:latin typeface="ＭＳ 明朝" panose="02020609040205080304" pitchFamily="17" charset="-128"/>
                <a:ea typeface="ＭＳ 明朝" panose="02020609040205080304" pitchFamily="17" charset="-128"/>
              </a:rPr>
              <a:t>減少しています。</a:t>
            </a:r>
            <a:endParaRPr kumimoji="0" lang="en-US" altLang="ja-JP" sz="1200" kern="0" dirty="0">
              <a:solidFill>
                <a:prstClr val="black"/>
              </a:solidFill>
              <a:latin typeface="ＭＳ 明朝" panose="02020609040205080304" pitchFamily="17" charset="-128"/>
              <a:ea typeface="ＭＳ 明朝" panose="02020609040205080304" pitchFamily="17" charset="-128"/>
            </a:endParaRPr>
          </a:p>
        </p:txBody>
      </p:sp>
      <p:sp>
        <p:nvSpPr>
          <p:cNvPr id="19" name="テキスト ボックス 18"/>
          <p:cNvSpPr txBox="1">
            <a:spLocks noChangeAspect="1"/>
          </p:cNvSpPr>
          <p:nvPr/>
        </p:nvSpPr>
        <p:spPr>
          <a:xfrm>
            <a:off x="259238" y="1210494"/>
            <a:ext cx="6120000" cy="276999"/>
          </a:xfrm>
          <a:prstGeom prst="rect">
            <a:avLst/>
          </a:prstGeom>
          <a:noFill/>
          <a:ln>
            <a:noFill/>
          </a:ln>
        </p:spPr>
        <p:txBody>
          <a:bodyPr wrap="square" lIns="0" rIns="0" rtlCol="0" anchor="ctr" anchorCtr="0">
            <a:spAutoFit/>
          </a:bodyPr>
          <a:lstStyle/>
          <a:p>
            <a:r>
              <a:rPr lang="ja-JP" altLang="en-US" sz="1200" dirty="0">
                <a:latin typeface="ＭＳ 明朝" panose="02020609040205080304" pitchFamily="17" charset="-128"/>
                <a:ea typeface="ＭＳ 明朝" panose="02020609040205080304" pitchFamily="17" charset="-128"/>
              </a:rPr>
              <a:t>年度別 特定保健</a:t>
            </a:r>
            <a:r>
              <a:rPr lang="ja-JP" altLang="en-US" sz="1200" dirty="0" smtClean="0">
                <a:latin typeface="ＭＳ 明朝" panose="02020609040205080304" pitchFamily="17" charset="-128"/>
                <a:ea typeface="ＭＳ 明朝" panose="02020609040205080304" pitchFamily="17" charset="-128"/>
              </a:rPr>
              <a:t>指導の支援対象者割合</a:t>
            </a:r>
            <a:r>
              <a:rPr lang="en-US" altLang="ja-JP" sz="1200" dirty="0" smtClean="0">
                <a:latin typeface="ＭＳ 明朝" panose="02020609040205080304" pitchFamily="17" charset="-128"/>
                <a:ea typeface="ＭＳ 明朝" panose="02020609040205080304" pitchFamily="17" charset="-128"/>
              </a:rPr>
              <a:t>(</a:t>
            </a:r>
            <a:r>
              <a:rPr lang="ja-JP" altLang="en-US" sz="1200" dirty="0" smtClean="0">
                <a:latin typeface="ＭＳ 明朝" panose="02020609040205080304" pitchFamily="17" charset="-128"/>
                <a:ea typeface="ＭＳ 明朝" panose="02020609040205080304" pitchFamily="17" charset="-128"/>
              </a:rPr>
              <a:t>集団健診分のみ</a:t>
            </a:r>
            <a:r>
              <a:rPr lang="en-US" altLang="ja-JP" sz="1200" dirty="0" smtClean="0">
                <a:latin typeface="ＭＳ 明朝" panose="02020609040205080304" pitchFamily="17" charset="-128"/>
                <a:ea typeface="ＭＳ 明朝" panose="02020609040205080304" pitchFamily="17" charset="-128"/>
              </a:rPr>
              <a:t>)</a:t>
            </a:r>
            <a:endParaRPr lang="ja-JP" altLang="en-US" sz="1200" dirty="0">
              <a:latin typeface="ＭＳ 明朝" panose="02020609040205080304" pitchFamily="17" charset="-128"/>
              <a:ea typeface="ＭＳ 明朝" panose="02020609040205080304" pitchFamily="17" charset="-128"/>
            </a:endParaRPr>
          </a:p>
        </p:txBody>
      </p:sp>
      <p:sp>
        <p:nvSpPr>
          <p:cNvPr id="169" name="注釈文章 18"/>
          <p:cNvSpPr txBox="1">
            <a:spLocks noChangeAspect="1"/>
          </p:cNvSpPr>
          <p:nvPr/>
        </p:nvSpPr>
        <p:spPr>
          <a:xfrm>
            <a:off x="238507" y="3061906"/>
            <a:ext cx="6120000" cy="338554"/>
          </a:xfrm>
          <a:prstGeom prst="rect">
            <a:avLst/>
          </a:prstGeom>
          <a:noFill/>
          <a:ln>
            <a:noFill/>
          </a:ln>
        </p:spPr>
        <p:txBody>
          <a:bodyPr wrap="square" lIns="0" rIns="0" rtlCol="0">
            <a:spAutoFit/>
          </a:bodyPr>
          <a:lstStyle/>
          <a:p>
            <a:r>
              <a:rPr lang="ja-JP" altLang="en-US" sz="800" dirty="0">
                <a:latin typeface="ＭＳ 明朝" panose="02020609040205080304" pitchFamily="17" charset="-128"/>
                <a:ea typeface="ＭＳ 明朝" panose="02020609040205080304" pitchFamily="17" charset="-128"/>
              </a:rPr>
              <a:t>動機付け支援対象者数割合･積極的支援対象者数割合･支援対象者数割合</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特定健康診査を受診した人に対する割合。</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a:latin typeface="ＭＳ 明朝" panose="02020609040205080304" pitchFamily="17" charset="-128"/>
                <a:ea typeface="ＭＳ 明朝" panose="02020609040205080304" pitchFamily="17" charset="-128"/>
              </a:rPr>
              <a:t>｣</a:t>
            </a:r>
            <a:endParaRPr lang="ja-JP" altLang="en-US" sz="800" dirty="0">
              <a:latin typeface="ＭＳ 明朝" panose="02020609040205080304" pitchFamily="17" charset="-128"/>
              <a:ea typeface="ＭＳ 明朝" panose="02020609040205080304" pitchFamily="17" charset="-128"/>
            </a:endParaRPr>
          </a:p>
        </p:txBody>
      </p:sp>
      <p:sp>
        <p:nvSpPr>
          <p:cNvPr id="170" name="テキスト ボックス 169"/>
          <p:cNvSpPr txBox="1">
            <a:spLocks noChangeAspect="1"/>
          </p:cNvSpPr>
          <p:nvPr/>
        </p:nvSpPr>
        <p:spPr>
          <a:xfrm>
            <a:off x="204376" y="3432591"/>
            <a:ext cx="6120000" cy="276999"/>
          </a:xfrm>
          <a:prstGeom prst="rect">
            <a:avLst/>
          </a:prstGeom>
          <a:noFill/>
          <a:ln>
            <a:noFill/>
          </a:ln>
        </p:spPr>
        <p:txBody>
          <a:bodyPr wrap="square" lIns="0" rIns="0" rtlCol="0" anchor="ctr" anchorCtr="0">
            <a:spAutoFit/>
          </a:bodyPr>
          <a:lstStyle/>
          <a:p>
            <a:r>
              <a:rPr lang="ja-JP" altLang="en-US" sz="1200" dirty="0">
                <a:latin typeface="ＭＳ 明朝" panose="02020609040205080304" pitchFamily="17" charset="-128"/>
                <a:ea typeface="ＭＳ 明朝" panose="02020609040205080304" pitchFamily="17" charset="-128"/>
              </a:rPr>
              <a:t>年度別 動機付け支援対象者数</a:t>
            </a:r>
            <a:r>
              <a:rPr lang="ja-JP" altLang="en-US" sz="1200" dirty="0" smtClean="0">
                <a:latin typeface="ＭＳ 明朝" panose="02020609040205080304" pitchFamily="17" charset="-128"/>
                <a:ea typeface="ＭＳ 明朝" panose="02020609040205080304" pitchFamily="17" charset="-128"/>
              </a:rPr>
              <a:t>割合</a:t>
            </a:r>
            <a:r>
              <a:rPr lang="en-US" altLang="ja-JP" sz="1200" dirty="0" smtClean="0">
                <a:latin typeface="ＭＳ 明朝" panose="02020609040205080304" pitchFamily="17" charset="-128"/>
                <a:ea typeface="ＭＳ 明朝" panose="02020609040205080304" pitchFamily="17" charset="-128"/>
              </a:rPr>
              <a:t>(</a:t>
            </a:r>
            <a:r>
              <a:rPr lang="ja-JP" altLang="en-US" sz="1200" dirty="0" smtClean="0">
                <a:latin typeface="ＭＳ 明朝" panose="02020609040205080304" pitchFamily="17" charset="-128"/>
                <a:ea typeface="ＭＳ 明朝" panose="02020609040205080304" pitchFamily="17" charset="-128"/>
              </a:rPr>
              <a:t>集団健診分のみ</a:t>
            </a:r>
            <a:r>
              <a:rPr lang="en-US" altLang="ja-JP" sz="1200" dirty="0" smtClean="0">
                <a:latin typeface="ＭＳ 明朝" panose="02020609040205080304" pitchFamily="17" charset="-128"/>
                <a:ea typeface="ＭＳ 明朝" panose="02020609040205080304" pitchFamily="17" charset="-128"/>
              </a:rPr>
              <a:t>)</a:t>
            </a:r>
            <a:endParaRPr lang="ja-JP" altLang="en-US" sz="1200" dirty="0">
              <a:latin typeface="ＭＳ 明朝" panose="02020609040205080304" pitchFamily="17" charset="-128"/>
              <a:ea typeface="ＭＳ 明朝" panose="02020609040205080304" pitchFamily="17" charset="-128"/>
            </a:endParaRPr>
          </a:p>
        </p:txBody>
      </p:sp>
      <p:sp>
        <p:nvSpPr>
          <p:cNvPr id="171" name="テキスト ボックス 170"/>
          <p:cNvSpPr txBox="1">
            <a:spLocks noChangeAspect="1"/>
          </p:cNvSpPr>
          <p:nvPr/>
        </p:nvSpPr>
        <p:spPr>
          <a:xfrm>
            <a:off x="291921" y="6309514"/>
            <a:ext cx="6120000" cy="276999"/>
          </a:xfrm>
          <a:prstGeom prst="rect">
            <a:avLst/>
          </a:prstGeom>
          <a:noFill/>
          <a:ln>
            <a:noFill/>
          </a:ln>
        </p:spPr>
        <p:txBody>
          <a:bodyPr wrap="square" lIns="0" rIns="0" rtlCol="0" anchor="ctr" anchorCtr="0">
            <a:spAutoFit/>
          </a:bodyPr>
          <a:lstStyle/>
          <a:p>
            <a:pPr marL="90488" indent="-90488">
              <a:spcBef>
                <a:spcPct val="0"/>
              </a:spcBef>
              <a:defRPr/>
            </a:pPr>
            <a:r>
              <a:rPr lang="ja-JP" altLang="en-US" sz="1200" dirty="0">
                <a:latin typeface="ＭＳ 明朝" panose="02020609040205080304" pitchFamily="17" charset="-128"/>
                <a:ea typeface="ＭＳ 明朝" panose="02020609040205080304" pitchFamily="17" charset="-128"/>
              </a:rPr>
              <a:t>年度別 積極的支援対象者数</a:t>
            </a:r>
            <a:r>
              <a:rPr lang="ja-JP" altLang="en-US" sz="1200" dirty="0" smtClean="0">
                <a:latin typeface="ＭＳ 明朝" panose="02020609040205080304" pitchFamily="17" charset="-128"/>
                <a:ea typeface="ＭＳ 明朝" panose="02020609040205080304" pitchFamily="17" charset="-128"/>
              </a:rPr>
              <a:t>割合</a:t>
            </a:r>
            <a:r>
              <a:rPr lang="en-US" altLang="ja-JP" sz="1200" dirty="0" smtClean="0">
                <a:latin typeface="ＭＳ 明朝" panose="02020609040205080304" pitchFamily="17" charset="-128"/>
                <a:ea typeface="ＭＳ 明朝" panose="02020609040205080304" pitchFamily="17" charset="-128"/>
              </a:rPr>
              <a:t>(</a:t>
            </a:r>
            <a:r>
              <a:rPr lang="ja-JP" altLang="en-US" sz="1200" dirty="0" smtClean="0">
                <a:latin typeface="ＭＳ 明朝" panose="02020609040205080304" pitchFamily="17" charset="-128"/>
                <a:ea typeface="ＭＳ 明朝" panose="02020609040205080304" pitchFamily="17" charset="-128"/>
              </a:rPr>
              <a:t>集団健診分のみ</a:t>
            </a:r>
            <a:r>
              <a:rPr lang="en-US" altLang="ja-JP" sz="1200" dirty="0" smtClean="0">
                <a:latin typeface="ＭＳ 明朝" panose="02020609040205080304" pitchFamily="17" charset="-128"/>
                <a:ea typeface="ＭＳ 明朝" panose="02020609040205080304" pitchFamily="17" charset="-128"/>
              </a:rPr>
              <a:t>)</a:t>
            </a:r>
            <a:endParaRPr lang="en-US" altLang="ja-JP" sz="1200" dirty="0">
              <a:latin typeface="ＭＳ 明朝" panose="02020609040205080304" pitchFamily="17" charset="-128"/>
              <a:ea typeface="ＭＳ 明朝" panose="02020609040205080304" pitchFamily="17" charset="-128"/>
            </a:endParaRPr>
          </a:p>
        </p:txBody>
      </p:sp>
      <p:sp>
        <p:nvSpPr>
          <p:cNvPr id="174" name="注釈文章 9"/>
          <p:cNvSpPr txBox="1">
            <a:spLocks noChangeAspect="1"/>
          </p:cNvSpPr>
          <p:nvPr/>
        </p:nvSpPr>
        <p:spPr>
          <a:xfrm>
            <a:off x="315385" y="8650362"/>
            <a:ext cx="3240360" cy="215444"/>
          </a:xfrm>
          <a:prstGeom prst="rect">
            <a:avLst/>
          </a:prstGeom>
          <a:noFill/>
          <a:ln>
            <a:noFill/>
          </a:ln>
        </p:spPr>
        <p:txBody>
          <a:bodyPr wrap="square" lIns="0" rIns="0" rtlCol="0">
            <a:spAutoFit/>
          </a:bodyPr>
          <a:lstStyle/>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a:latin typeface="ＭＳ 明朝" panose="02020609040205080304" pitchFamily="17" charset="-128"/>
                <a:ea typeface="ＭＳ 明朝" panose="02020609040205080304" pitchFamily="17" charset="-128"/>
              </a:rPr>
              <a:t>｣</a:t>
            </a:r>
            <a:endParaRPr kumimoji="1" lang="ja-JP" altLang="en-US" sz="800" dirty="0">
              <a:latin typeface="ＭＳ 明朝" panose="02020609040205080304" pitchFamily="17" charset="-128"/>
              <a:ea typeface="ＭＳ 明朝" panose="02020609040205080304" pitchFamily="17" charset="-128"/>
            </a:endParaRPr>
          </a:p>
        </p:txBody>
      </p:sp>
      <p:sp>
        <p:nvSpPr>
          <p:cNvPr id="175" name="注釈文章 9"/>
          <p:cNvSpPr txBox="1">
            <a:spLocks noChangeAspect="1"/>
          </p:cNvSpPr>
          <p:nvPr/>
        </p:nvSpPr>
        <p:spPr>
          <a:xfrm>
            <a:off x="277033" y="5996762"/>
            <a:ext cx="3240360" cy="215444"/>
          </a:xfrm>
          <a:prstGeom prst="rect">
            <a:avLst/>
          </a:prstGeom>
          <a:noFill/>
          <a:ln>
            <a:noFill/>
          </a:ln>
        </p:spPr>
        <p:txBody>
          <a:bodyPr wrap="square" lIns="0" rIns="0" rtlCol="0">
            <a:spAutoFit/>
          </a:bodyPr>
          <a:lstStyle/>
          <a:p>
            <a:r>
              <a:rPr lang="ja-JP" altLang="en-US" sz="800" dirty="0">
                <a:latin typeface="ＭＳ 明朝" panose="02020609040205080304" pitchFamily="17" charset="-128"/>
                <a:ea typeface="ＭＳ 明朝" panose="02020609040205080304" pitchFamily="17" charset="-128"/>
              </a:rPr>
              <a:t>出典</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国保データベース</a:t>
            </a:r>
            <a:r>
              <a:rPr lang="en-US" altLang="ja-JP" sz="800" dirty="0">
                <a:latin typeface="ＭＳ 明朝" panose="02020609040205080304" pitchFamily="17" charset="-128"/>
                <a:ea typeface="ＭＳ 明朝" panose="02020609040205080304" pitchFamily="17" charset="-128"/>
              </a:rPr>
              <a:t>(KDB)</a:t>
            </a:r>
            <a:r>
              <a:rPr lang="ja-JP" altLang="en-US" sz="800" dirty="0">
                <a:latin typeface="ＭＳ 明朝" panose="02020609040205080304" pitchFamily="17" charset="-128"/>
                <a:ea typeface="ＭＳ 明朝" panose="02020609040205080304" pitchFamily="17" charset="-128"/>
              </a:rPr>
              <a:t>システム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地域の全体像の把握</a:t>
            </a:r>
            <a:r>
              <a:rPr lang="en-US" altLang="ja-JP" sz="800" dirty="0">
                <a:latin typeface="ＭＳ 明朝" panose="02020609040205080304" pitchFamily="17" charset="-128"/>
                <a:ea typeface="ＭＳ 明朝" panose="02020609040205080304" pitchFamily="17" charset="-128"/>
              </a:rPr>
              <a:t>｣</a:t>
            </a:r>
            <a:endParaRPr kumimoji="1" lang="ja-JP" altLang="en-US" sz="800" dirty="0">
              <a:latin typeface="ＭＳ 明朝" panose="02020609040205080304" pitchFamily="17" charset="-128"/>
              <a:ea typeface="ＭＳ 明朝" panose="02020609040205080304" pitchFamily="17" charset="-128"/>
            </a:endParaRPr>
          </a:p>
        </p:txBody>
      </p:sp>
      <p:graphicFrame>
        <p:nvGraphicFramePr>
          <p:cNvPr id="5" name="表 4"/>
          <p:cNvGraphicFramePr>
            <a:graphicFrameLocks noGrp="1"/>
          </p:cNvGraphicFramePr>
          <p:nvPr>
            <p:extLst>
              <p:ext uri="{D42A27DB-BD31-4B8C-83A1-F6EECF244321}">
                <p14:modId xmlns:p14="http://schemas.microsoft.com/office/powerpoint/2010/main" val="2859796086"/>
              </p:ext>
            </p:extLst>
          </p:nvPr>
        </p:nvGraphicFramePr>
        <p:xfrm>
          <a:off x="267175" y="1462874"/>
          <a:ext cx="6336703" cy="1566202"/>
        </p:xfrm>
        <a:graphic>
          <a:graphicData uri="http://schemas.openxmlformats.org/drawingml/2006/table">
            <a:tbl>
              <a:tblPr>
                <a:tableStyleId>{5C22544A-7EE6-4342-B048-85BDC9FD1C3A}</a:tableStyleId>
              </a:tblPr>
              <a:tblGrid>
                <a:gridCol w="563923"/>
                <a:gridCol w="611584"/>
                <a:gridCol w="622327"/>
                <a:gridCol w="587754"/>
                <a:gridCol w="728469"/>
                <a:gridCol w="696084"/>
                <a:gridCol w="586176"/>
                <a:gridCol w="644242"/>
                <a:gridCol w="612068"/>
                <a:gridCol w="684076"/>
              </a:tblGrid>
              <a:tr h="345433">
                <a:tc rowSpan="2">
                  <a:txBody>
                    <a:bodyPr/>
                    <a:lstStyle/>
                    <a:p>
                      <a:pPr algn="ctr" fontAlgn="ctr"/>
                      <a:r>
                        <a:rPr lang="ja-JP" altLang="en-US" sz="900" u="none" strike="noStrike" dirty="0">
                          <a:effectLst/>
                          <a:latin typeface="+mj-lt"/>
                        </a:rPr>
                        <a:t>　</a:t>
                      </a:r>
                      <a:endParaRPr lang="ja-JP" altLang="en-US" sz="9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ctr" fontAlgn="ctr"/>
                      <a:r>
                        <a:rPr lang="ja-JP" altLang="en-US" sz="1000" u="none" strike="noStrike" dirty="0">
                          <a:effectLst/>
                          <a:latin typeface="+mj-lt"/>
                        </a:rPr>
                        <a:t>動機付け支援</a:t>
                      </a:r>
                      <a:br>
                        <a:rPr lang="ja-JP" altLang="en-US" sz="1000" u="none" strike="noStrike" dirty="0">
                          <a:effectLst/>
                          <a:latin typeface="+mj-lt"/>
                        </a:rPr>
                      </a:br>
                      <a:r>
                        <a:rPr lang="ja-JP" altLang="en-US" sz="1000" u="none" strike="noStrike" dirty="0">
                          <a:effectLst/>
                          <a:latin typeface="+mj-lt"/>
                        </a:rPr>
                        <a:t>対象者数</a:t>
                      </a:r>
                      <a:r>
                        <a:rPr lang="ja-JP" altLang="en-US" sz="1000" u="none" strike="noStrike" dirty="0" smtClean="0">
                          <a:effectLst/>
                          <a:latin typeface="+mj-lt"/>
                        </a:rPr>
                        <a:t>割合</a:t>
                      </a:r>
                      <a:r>
                        <a:rPr lang="en-US" altLang="ja-JP" sz="1000" u="none" strike="noStrike" dirty="0" smtClean="0">
                          <a:effectLst/>
                          <a:latin typeface="+mj-lt"/>
                        </a:rPr>
                        <a:t>(</a:t>
                      </a:r>
                      <a:r>
                        <a:rPr lang="ja-JP" altLang="en-US" sz="1000" u="none" strike="noStrike" dirty="0" smtClean="0">
                          <a:effectLst/>
                          <a:latin typeface="+mj-lt"/>
                        </a:rPr>
                        <a:t>％</a:t>
                      </a:r>
                      <a:r>
                        <a:rPr lang="en-US" altLang="ja-JP" sz="1000" u="none" strike="noStrike" dirty="0" smtClean="0">
                          <a:effectLst/>
                          <a:latin typeface="+mj-lt"/>
                        </a:rPr>
                        <a:t>)</a:t>
                      </a:r>
                      <a:endParaRPr lang="ja-JP" altLang="en-US"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zh-TW" altLang="en-US" sz="1000" u="none" strike="noStrike" dirty="0">
                          <a:effectLst/>
                          <a:latin typeface="+mj-lt"/>
                        </a:rPr>
                        <a:t>積極的支援</a:t>
                      </a:r>
                      <a:br>
                        <a:rPr lang="zh-TW" altLang="en-US" sz="1000" u="none" strike="noStrike" dirty="0">
                          <a:effectLst/>
                          <a:latin typeface="+mj-lt"/>
                        </a:rPr>
                      </a:br>
                      <a:r>
                        <a:rPr lang="zh-TW" altLang="en-US" sz="1000" u="none" strike="noStrike" dirty="0">
                          <a:effectLst/>
                          <a:latin typeface="+mj-lt"/>
                        </a:rPr>
                        <a:t>対象者数</a:t>
                      </a:r>
                      <a:r>
                        <a:rPr lang="zh-TW" altLang="en-US" sz="1000" u="none" strike="noStrike" dirty="0" smtClean="0">
                          <a:effectLst/>
                          <a:latin typeface="+mj-lt"/>
                        </a:rPr>
                        <a:t>割合</a:t>
                      </a:r>
                      <a:r>
                        <a:rPr lang="en-US" altLang="ja-JP" sz="1000" u="none" strike="noStrike" dirty="0" smtClean="0">
                          <a:effectLst/>
                          <a:latin typeface="+mj-lt"/>
                        </a:rPr>
                        <a:t>(</a:t>
                      </a:r>
                      <a:r>
                        <a:rPr lang="ja-JP" altLang="en-US" sz="1000" u="none" strike="noStrike" dirty="0" smtClean="0">
                          <a:effectLst/>
                          <a:latin typeface="+mj-lt"/>
                        </a:rPr>
                        <a:t>％</a:t>
                      </a:r>
                      <a:r>
                        <a:rPr lang="en-US" altLang="ja-JP" sz="1000" u="none" strike="noStrike" dirty="0" smtClean="0">
                          <a:effectLst/>
                          <a:latin typeface="+mj-lt"/>
                        </a:rPr>
                        <a:t>)</a:t>
                      </a:r>
                      <a:endParaRPr lang="zh-TW" altLang="en-US"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zh-CN" altLang="en-US" sz="1000" u="none" strike="noStrike" dirty="0">
                          <a:effectLst/>
                          <a:latin typeface="+mj-lt"/>
                        </a:rPr>
                        <a:t>支援対象者数</a:t>
                      </a:r>
                      <a:r>
                        <a:rPr lang="zh-CN" altLang="en-US" sz="1000" u="none" strike="noStrike" dirty="0" smtClean="0">
                          <a:effectLst/>
                          <a:latin typeface="+mj-lt"/>
                        </a:rPr>
                        <a:t>割合</a:t>
                      </a:r>
                      <a:r>
                        <a:rPr lang="en-US" altLang="ja-JP" sz="1000" u="none" strike="noStrike" dirty="0" smtClean="0">
                          <a:effectLst/>
                          <a:latin typeface="+mj-lt"/>
                        </a:rPr>
                        <a:t>(</a:t>
                      </a:r>
                      <a:r>
                        <a:rPr lang="ja-JP" altLang="en-US" sz="1000" u="none" strike="noStrike" dirty="0" smtClean="0">
                          <a:effectLst/>
                          <a:latin typeface="+mj-lt"/>
                        </a:rPr>
                        <a:t>％</a:t>
                      </a:r>
                      <a:r>
                        <a:rPr lang="en-US" altLang="ja-JP" sz="1000" u="none" strike="noStrike" dirty="0" smtClean="0">
                          <a:effectLst/>
                          <a:latin typeface="+mj-lt"/>
                        </a:rPr>
                        <a:t>)</a:t>
                      </a:r>
                      <a:endParaRPr lang="zh-CN" altLang="en-US"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r>
              <a:tr h="345433">
                <a:tc vMerge="1">
                  <a:txBody>
                    <a:bodyPr/>
                    <a:lstStyle/>
                    <a:p>
                      <a:endParaRPr kumimoji="1" lang="ja-JP" altLang="en-US"/>
                    </a:p>
                  </a:txBody>
                  <a:tcPr/>
                </a:tc>
                <a:tc>
                  <a:txBody>
                    <a:bodyPr/>
                    <a:lstStyle/>
                    <a:p>
                      <a:pPr algn="ctr" fontAlgn="ctr"/>
                      <a:r>
                        <a:rPr lang="ja-JP" altLang="en-US" sz="900" u="none" strike="noStrike" dirty="0">
                          <a:effectLst/>
                          <a:latin typeface="+mj-lt"/>
                        </a:rPr>
                        <a:t>平成</a:t>
                      </a:r>
                      <a:r>
                        <a:rPr lang="en-US" altLang="ja-JP" sz="900" u="none" strike="noStrike" dirty="0">
                          <a:effectLst/>
                          <a:latin typeface="+mj-lt"/>
                        </a:rPr>
                        <a:t>26</a:t>
                      </a:r>
                      <a:r>
                        <a:rPr lang="ja-JP" altLang="en-US" sz="900" u="none" strike="noStrike" dirty="0">
                          <a:effectLst/>
                          <a:latin typeface="+mj-lt"/>
                        </a:rPr>
                        <a:t>年度</a:t>
                      </a:r>
                      <a:endParaRPr lang="ja-JP" altLang="en-US" sz="9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effectLst/>
                          <a:latin typeface="+mj-lt"/>
                        </a:rPr>
                        <a:t>平成</a:t>
                      </a:r>
                      <a:r>
                        <a:rPr lang="en-US" altLang="ja-JP" sz="900" u="none" strike="noStrike" dirty="0">
                          <a:effectLst/>
                          <a:latin typeface="+mj-lt"/>
                        </a:rPr>
                        <a:t>27</a:t>
                      </a:r>
                      <a:r>
                        <a:rPr lang="ja-JP" altLang="en-US" sz="900" u="none" strike="noStrike" dirty="0">
                          <a:effectLst/>
                          <a:latin typeface="+mj-lt"/>
                        </a:rPr>
                        <a:t>年度</a:t>
                      </a:r>
                      <a:endParaRPr lang="ja-JP" altLang="en-US" sz="9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effectLst/>
                          <a:latin typeface="+mj-lt"/>
                        </a:rPr>
                        <a:t>平成</a:t>
                      </a:r>
                      <a:r>
                        <a:rPr lang="en-US" altLang="ja-JP" sz="900" u="none" strike="noStrike" dirty="0">
                          <a:effectLst/>
                          <a:latin typeface="+mj-lt"/>
                        </a:rPr>
                        <a:t>28</a:t>
                      </a:r>
                      <a:r>
                        <a:rPr lang="ja-JP" altLang="en-US" sz="900" u="none" strike="noStrike" dirty="0">
                          <a:effectLst/>
                          <a:latin typeface="+mj-lt"/>
                        </a:rPr>
                        <a:t>年度</a:t>
                      </a:r>
                      <a:endParaRPr lang="ja-JP" altLang="en-US" sz="9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effectLst/>
                          <a:latin typeface="+mj-lt"/>
                        </a:rPr>
                        <a:t>平成</a:t>
                      </a:r>
                      <a:r>
                        <a:rPr lang="en-US" altLang="ja-JP" sz="900" u="none" strike="noStrike" dirty="0">
                          <a:effectLst/>
                          <a:latin typeface="+mj-lt"/>
                        </a:rPr>
                        <a:t>26</a:t>
                      </a:r>
                      <a:r>
                        <a:rPr lang="ja-JP" altLang="en-US" sz="900" u="none" strike="noStrike" dirty="0">
                          <a:effectLst/>
                          <a:latin typeface="+mj-lt"/>
                        </a:rPr>
                        <a:t>年度</a:t>
                      </a:r>
                      <a:endParaRPr lang="ja-JP" altLang="en-US" sz="9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effectLst/>
                          <a:latin typeface="+mj-lt"/>
                        </a:rPr>
                        <a:t>平成</a:t>
                      </a:r>
                      <a:r>
                        <a:rPr lang="en-US" altLang="ja-JP" sz="900" u="none" strike="noStrike" dirty="0">
                          <a:effectLst/>
                          <a:latin typeface="+mj-lt"/>
                        </a:rPr>
                        <a:t>27</a:t>
                      </a:r>
                      <a:r>
                        <a:rPr lang="ja-JP" altLang="en-US" sz="900" u="none" strike="noStrike" dirty="0">
                          <a:effectLst/>
                          <a:latin typeface="+mj-lt"/>
                        </a:rPr>
                        <a:t>年度</a:t>
                      </a:r>
                      <a:endParaRPr lang="ja-JP" altLang="en-US" sz="9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j-lt"/>
                        </a:rPr>
                        <a:t>平成</a:t>
                      </a:r>
                      <a:r>
                        <a:rPr lang="en-US" altLang="ja-JP" sz="900" u="none" strike="noStrike">
                          <a:effectLst/>
                          <a:latin typeface="+mj-lt"/>
                        </a:rPr>
                        <a:t>28</a:t>
                      </a:r>
                      <a:r>
                        <a:rPr lang="ja-JP" altLang="en-US" sz="900" u="none" strike="noStrike">
                          <a:effectLst/>
                          <a:latin typeface="+mj-lt"/>
                        </a:rPr>
                        <a:t>年度</a:t>
                      </a:r>
                      <a:endParaRPr lang="ja-JP" altLang="en-US" sz="900" b="0" i="0" u="none" strike="noStrike">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effectLst/>
                          <a:latin typeface="+mj-lt"/>
                        </a:rPr>
                        <a:t>平成</a:t>
                      </a:r>
                      <a:r>
                        <a:rPr lang="en-US" altLang="ja-JP" sz="900" u="none" strike="noStrike" dirty="0">
                          <a:effectLst/>
                          <a:latin typeface="+mj-lt"/>
                        </a:rPr>
                        <a:t>26</a:t>
                      </a:r>
                      <a:r>
                        <a:rPr lang="ja-JP" altLang="en-US" sz="900" u="none" strike="noStrike" dirty="0">
                          <a:effectLst/>
                          <a:latin typeface="+mj-lt"/>
                        </a:rPr>
                        <a:t>年度</a:t>
                      </a:r>
                      <a:endParaRPr lang="ja-JP" altLang="en-US" sz="9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j-lt"/>
                        </a:rPr>
                        <a:t>平成</a:t>
                      </a:r>
                      <a:r>
                        <a:rPr lang="en-US" altLang="ja-JP" sz="900" u="none" strike="noStrike">
                          <a:effectLst/>
                          <a:latin typeface="+mj-lt"/>
                        </a:rPr>
                        <a:t>27</a:t>
                      </a:r>
                      <a:r>
                        <a:rPr lang="ja-JP" altLang="en-US" sz="900" u="none" strike="noStrike">
                          <a:effectLst/>
                          <a:latin typeface="+mj-lt"/>
                        </a:rPr>
                        <a:t>年度</a:t>
                      </a:r>
                      <a:endParaRPr lang="ja-JP" altLang="en-US" sz="900" b="0" i="0" u="none" strike="noStrike">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j-lt"/>
                        </a:rPr>
                        <a:t>平成</a:t>
                      </a:r>
                      <a:r>
                        <a:rPr lang="en-US" altLang="ja-JP" sz="900" u="none" strike="noStrike">
                          <a:effectLst/>
                          <a:latin typeface="+mj-lt"/>
                        </a:rPr>
                        <a:t>28</a:t>
                      </a:r>
                      <a:r>
                        <a:rPr lang="ja-JP" altLang="en-US" sz="900" u="none" strike="noStrike">
                          <a:effectLst/>
                          <a:latin typeface="+mj-lt"/>
                        </a:rPr>
                        <a:t>年度</a:t>
                      </a:r>
                      <a:endParaRPr lang="ja-JP" altLang="en-US" sz="900" b="0" i="0" u="none" strike="noStrike">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41095">
                <a:tc>
                  <a:txBody>
                    <a:bodyPr/>
                    <a:lstStyle/>
                    <a:p>
                      <a:pPr algn="l" fontAlgn="ctr"/>
                      <a:r>
                        <a:rPr lang="ja-JP" altLang="en-US" sz="1000" b="1" u="none" strike="noStrike" dirty="0">
                          <a:effectLst/>
                          <a:latin typeface="+mj-lt"/>
                        </a:rPr>
                        <a:t>大河原町</a:t>
                      </a:r>
                      <a:endParaRPr lang="ja-JP" altLang="en-US"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latin typeface="+mj-lt"/>
                        </a:rPr>
                        <a:t>10.8</a:t>
                      </a:r>
                      <a:endParaRPr lang="en-US" altLang="ja-JP"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latin typeface="+mj-lt"/>
                        </a:rPr>
                        <a:t>10.8</a:t>
                      </a:r>
                      <a:endParaRPr lang="en-US" altLang="ja-JP"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latin typeface="+mj-lt"/>
                        </a:rPr>
                        <a:t>10.4</a:t>
                      </a:r>
                      <a:endParaRPr lang="en-US" altLang="ja-JP"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latin typeface="+mj-lt"/>
                        </a:rPr>
                        <a:t>4.4</a:t>
                      </a:r>
                      <a:endParaRPr lang="en-US" altLang="ja-JP"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latin typeface="+mj-lt"/>
                        </a:rPr>
                        <a:t>3.6</a:t>
                      </a:r>
                      <a:endParaRPr lang="en-US" altLang="ja-JP"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latin typeface="+mj-lt"/>
                        </a:rPr>
                        <a:t>3.5</a:t>
                      </a:r>
                      <a:endParaRPr lang="en-US" altLang="ja-JP"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latin typeface="+mj-lt"/>
                        </a:rPr>
                        <a:t>15.2</a:t>
                      </a:r>
                      <a:endParaRPr lang="en-US" altLang="ja-JP"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latin typeface="+mj-lt"/>
                        </a:rPr>
                        <a:t>14.4</a:t>
                      </a:r>
                      <a:endParaRPr lang="en-US" altLang="ja-JP"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b="1" u="none" strike="noStrike" dirty="0" smtClean="0">
                          <a:effectLst/>
                          <a:latin typeface="+mj-lt"/>
                        </a:rPr>
                        <a:t>13.8</a:t>
                      </a:r>
                      <a:endParaRPr lang="en-US" altLang="ja-JP" sz="1000" b="1"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02193">
                <a:tc>
                  <a:txBody>
                    <a:bodyPr/>
                    <a:lstStyle/>
                    <a:p>
                      <a:pPr algn="l" fontAlgn="ctr"/>
                      <a:r>
                        <a:rPr lang="ja-JP" altLang="en-US" sz="1000" u="none" strike="noStrike" dirty="0">
                          <a:effectLst/>
                          <a:latin typeface="+mj-lt"/>
                        </a:rPr>
                        <a:t>県</a:t>
                      </a:r>
                      <a:endParaRPr lang="ja-JP" altLang="en-US"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9.6</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9.7</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10.0</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4.3</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4.1</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4.1</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13.9</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13.8</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14.0</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6024">
                <a:tc>
                  <a:txBody>
                    <a:bodyPr/>
                    <a:lstStyle/>
                    <a:p>
                      <a:pPr algn="l" fontAlgn="ctr"/>
                      <a:r>
                        <a:rPr lang="ja-JP" altLang="en-US" sz="1000" u="none" strike="noStrike" dirty="0">
                          <a:effectLst/>
                          <a:latin typeface="+mj-lt"/>
                        </a:rPr>
                        <a:t>同規模</a:t>
                      </a:r>
                      <a:endParaRPr lang="ja-JP" altLang="en-US"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9.1</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9.2</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9.2</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3.2</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3.1</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3.1</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12.3</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12.3</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12.3</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6024">
                <a:tc>
                  <a:txBody>
                    <a:bodyPr/>
                    <a:lstStyle/>
                    <a:p>
                      <a:pPr algn="l" fontAlgn="ctr"/>
                      <a:r>
                        <a:rPr lang="ja-JP" altLang="en-US" sz="1000" u="none" strike="noStrike" dirty="0">
                          <a:effectLst/>
                          <a:latin typeface="+mj-lt"/>
                        </a:rPr>
                        <a:t>国</a:t>
                      </a:r>
                      <a:endParaRPr lang="ja-JP" altLang="en-US"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8.6</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8.7</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8.7</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3.4</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3.3</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3.2</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12.0</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12.0</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000" u="none" strike="noStrike" dirty="0" smtClean="0">
                          <a:effectLst/>
                          <a:latin typeface="+mj-lt"/>
                        </a:rPr>
                        <a:t>11.8</a:t>
                      </a:r>
                      <a:endParaRPr lang="en-US" altLang="ja-JP" sz="1000" b="0" i="0" u="none" strike="noStrike" dirty="0">
                        <a:solidFill>
                          <a:srgbClr val="000000"/>
                        </a:solidFill>
                        <a:effectLst/>
                        <a:latin typeface="+mj-lt"/>
                        <a:ea typeface="ＭＳ Ｐ明朝" panose="02020600040205080304" pitchFamily="18" charset="-128"/>
                      </a:endParaRPr>
                    </a:p>
                  </a:txBody>
                  <a:tcPr marL="6728" marR="6728" marT="67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grpSp>
        <p:nvGrpSpPr>
          <p:cNvPr id="2" name="Group 4"/>
          <p:cNvGrpSpPr>
            <a:grpSpLocks noChangeAspect="1"/>
          </p:cNvGrpSpPr>
          <p:nvPr/>
        </p:nvGrpSpPr>
        <p:grpSpPr bwMode="auto">
          <a:xfrm>
            <a:off x="280762" y="6601627"/>
            <a:ext cx="3579813" cy="2030413"/>
            <a:chOff x="232" y="4040"/>
            <a:chExt cx="2255" cy="1279"/>
          </a:xfrm>
        </p:grpSpPr>
        <p:sp>
          <p:nvSpPr>
            <p:cNvPr id="3" name="AutoShape 3"/>
            <p:cNvSpPr>
              <a:spLocks noChangeAspect="1" noChangeArrowheads="1" noTextEdit="1"/>
            </p:cNvSpPr>
            <p:nvPr/>
          </p:nvSpPr>
          <p:spPr bwMode="auto">
            <a:xfrm>
              <a:off x="232" y="4040"/>
              <a:ext cx="2255" cy="1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234" y="4042"/>
              <a:ext cx="2251" cy="12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 name="Rectangle 6"/>
            <p:cNvSpPr>
              <a:spLocks noChangeArrowheads="1"/>
            </p:cNvSpPr>
            <p:nvPr/>
          </p:nvSpPr>
          <p:spPr bwMode="auto">
            <a:xfrm>
              <a:off x="477" y="4277"/>
              <a:ext cx="1914" cy="87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 name="Freeform 7"/>
            <p:cNvSpPr>
              <a:spLocks noEditPoints="1"/>
            </p:cNvSpPr>
            <p:nvPr/>
          </p:nvSpPr>
          <p:spPr bwMode="auto">
            <a:xfrm>
              <a:off x="477" y="4275"/>
              <a:ext cx="1914" cy="706"/>
            </a:xfrm>
            <a:custGeom>
              <a:avLst/>
              <a:gdLst>
                <a:gd name="T0" fmla="*/ 0 w 1914"/>
                <a:gd name="T1" fmla="*/ 702 h 706"/>
                <a:gd name="T2" fmla="*/ 1914 w 1914"/>
                <a:gd name="T3" fmla="*/ 702 h 706"/>
                <a:gd name="T4" fmla="*/ 1914 w 1914"/>
                <a:gd name="T5" fmla="*/ 706 h 706"/>
                <a:gd name="T6" fmla="*/ 0 w 1914"/>
                <a:gd name="T7" fmla="*/ 706 h 706"/>
                <a:gd name="T8" fmla="*/ 0 w 1914"/>
                <a:gd name="T9" fmla="*/ 702 h 706"/>
                <a:gd name="T10" fmla="*/ 0 w 1914"/>
                <a:gd name="T11" fmla="*/ 527 h 706"/>
                <a:gd name="T12" fmla="*/ 1914 w 1914"/>
                <a:gd name="T13" fmla="*/ 527 h 706"/>
                <a:gd name="T14" fmla="*/ 1914 w 1914"/>
                <a:gd name="T15" fmla="*/ 531 h 706"/>
                <a:gd name="T16" fmla="*/ 0 w 1914"/>
                <a:gd name="T17" fmla="*/ 531 h 706"/>
                <a:gd name="T18" fmla="*/ 0 w 1914"/>
                <a:gd name="T19" fmla="*/ 527 h 706"/>
                <a:gd name="T20" fmla="*/ 0 w 1914"/>
                <a:gd name="T21" fmla="*/ 351 h 706"/>
                <a:gd name="T22" fmla="*/ 1914 w 1914"/>
                <a:gd name="T23" fmla="*/ 351 h 706"/>
                <a:gd name="T24" fmla="*/ 1914 w 1914"/>
                <a:gd name="T25" fmla="*/ 355 h 706"/>
                <a:gd name="T26" fmla="*/ 0 w 1914"/>
                <a:gd name="T27" fmla="*/ 355 h 706"/>
                <a:gd name="T28" fmla="*/ 0 w 1914"/>
                <a:gd name="T29" fmla="*/ 351 h 706"/>
                <a:gd name="T30" fmla="*/ 0 w 1914"/>
                <a:gd name="T31" fmla="*/ 176 h 706"/>
                <a:gd name="T32" fmla="*/ 1914 w 1914"/>
                <a:gd name="T33" fmla="*/ 176 h 706"/>
                <a:gd name="T34" fmla="*/ 1914 w 1914"/>
                <a:gd name="T35" fmla="*/ 180 h 706"/>
                <a:gd name="T36" fmla="*/ 0 w 1914"/>
                <a:gd name="T37" fmla="*/ 180 h 706"/>
                <a:gd name="T38" fmla="*/ 0 w 1914"/>
                <a:gd name="T39" fmla="*/ 176 h 706"/>
                <a:gd name="T40" fmla="*/ 0 w 1914"/>
                <a:gd name="T41" fmla="*/ 0 h 706"/>
                <a:gd name="T42" fmla="*/ 1914 w 1914"/>
                <a:gd name="T43" fmla="*/ 0 h 706"/>
                <a:gd name="T44" fmla="*/ 1914 w 1914"/>
                <a:gd name="T45" fmla="*/ 5 h 706"/>
                <a:gd name="T46" fmla="*/ 0 w 1914"/>
                <a:gd name="T47" fmla="*/ 5 h 706"/>
                <a:gd name="T48" fmla="*/ 0 w 1914"/>
                <a:gd name="T49"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4" h="706">
                  <a:moveTo>
                    <a:pt x="0" y="702"/>
                  </a:moveTo>
                  <a:lnTo>
                    <a:pt x="1914" y="702"/>
                  </a:lnTo>
                  <a:lnTo>
                    <a:pt x="1914" y="706"/>
                  </a:lnTo>
                  <a:lnTo>
                    <a:pt x="0" y="706"/>
                  </a:lnTo>
                  <a:lnTo>
                    <a:pt x="0" y="702"/>
                  </a:lnTo>
                  <a:close/>
                  <a:moveTo>
                    <a:pt x="0" y="527"/>
                  </a:moveTo>
                  <a:lnTo>
                    <a:pt x="1914" y="527"/>
                  </a:lnTo>
                  <a:lnTo>
                    <a:pt x="1914" y="531"/>
                  </a:lnTo>
                  <a:lnTo>
                    <a:pt x="0" y="531"/>
                  </a:lnTo>
                  <a:lnTo>
                    <a:pt x="0" y="527"/>
                  </a:lnTo>
                  <a:close/>
                  <a:moveTo>
                    <a:pt x="0" y="351"/>
                  </a:moveTo>
                  <a:lnTo>
                    <a:pt x="1914" y="351"/>
                  </a:lnTo>
                  <a:lnTo>
                    <a:pt x="1914" y="355"/>
                  </a:lnTo>
                  <a:lnTo>
                    <a:pt x="0" y="355"/>
                  </a:lnTo>
                  <a:lnTo>
                    <a:pt x="0" y="351"/>
                  </a:lnTo>
                  <a:close/>
                  <a:moveTo>
                    <a:pt x="0" y="176"/>
                  </a:moveTo>
                  <a:lnTo>
                    <a:pt x="1914" y="176"/>
                  </a:lnTo>
                  <a:lnTo>
                    <a:pt x="1914" y="180"/>
                  </a:lnTo>
                  <a:lnTo>
                    <a:pt x="0" y="180"/>
                  </a:lnTo>
                  <a:lnTo>
                    <a:pt x="0" y="176"/>
                  </a:lnTo>
                  <a:close/>
                  <a:moveTo>
                    <a:pt x="0" y="0"/>
                  </a:moveTo>
                  <a:lnTo>
                    <a:pt x="1914" y="0"/>
                  </a:lnTo>
                  <a:lnTo>
                    <a:pt x="1914"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8" name="Rectangle 8"/>
            <p:cNvSpPr>
              <a:spLocks noChangeArrowheads="1"/>
            </p:cNvSpPr>
            <p:nvPr/>
          </p:nvSpPr>
          <p:spPr bwMode="auto">
            <a:xfrm>
              <a:off x="474" y="4277"/>
              <a:ext cx="6" cy="878"/>
            </a:xfrm>
            <a:prstGeom prst="rect">
              <a:avLst/>
            </a:pr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9" name="Freeform 9"/>
            <p:cNvSpPr>
              <a:spLocks noEditPoints="1"/>
            </p:cNvSpPr>
            <p:nvPr/>
          </p:nvSpPr>
          <p:spPr bwMode="auto">
            <a:xfrm>
              <a:off x="454" y="4275"/>
              <a:ext cx="23" cy="882"/>
            </a:xfrm>
            <a:custGeom>
              <a:avLst/>
              <a:gdLst>
                <a:gd name="T0" fmla="*/ 0 w 23"/>
                <a:gd name="T1" fmla="*/ 878 h 882"/>
                <a:gd name="T2" fmla="*/ 23 w 23"/>
                <a:gd name="T3" fmla="*/ 878 h 882"/>
                <a:gd name="T4" fmla="*/ 23 w 23"/>
                <a:gd name="T5" fmla="*/ 882 h 882"/>
                <a:gd name="T6" fmla="*/ 0 w 23"/>
                <a:gd name="T7" fmla="*/ 882 h 882"/>
                <a:gd name="T8" fmla="*/ 0 w 23"/>
                <a:gd name="T9" fmla="*/ 878 h 882"/>
                <a:gd name="T10" fmla="*/ 0 w 23"/>
                <a:gd name="T11" fmla="*/ 702 h 882"/>
                <a:gd name="T12" fmla="*/ 23 w 23"/>
                <a:gd name="T13" fmla="*/ 702 h 882"/>
                <a:gd name="T14" fmla="*/ 23 w 23"/>
                <a:gd name="T15" fmla="*/ 706 h 882"/>
                <a:gd name="T16" fmla="*/ 0 w 23"/>
                <a:gd name="T17" fmla="*/ 706 h 882"/>
                <a:gd name="T18" fmla="*/ 0 w 23"/>
                <a:gd name="T19" fmla="*/ 702 h 882"/>
                <a:gd name="T20" fmla="*/ 0 w 23"/>
                <a:gd name="T21" fmla="*/ 527 h 882"/>
                <a:gd name="T22" fmla="*/ 23 w 23"/>
                <a:gd name="T23" fmla="*/ 527 h 882"/>
                <a:gd name="T24" fmla="*/ 23 w 23"/>
                <a:gd name="T25" fmla="*/ 531 h 882"/>
                <a:gd name="T26" fmla="*/ 0 w 23"/>
                <a:gd name="T27" fmla="*/ 531 h 882"/>
                <a:gd name="T28" fmla="*/ 0 w 23"/>
                <a:gd name="T29" fmla="*/ 527 h 882"/>
                <a:gd name="T30" fmla="*/ 0 w 23"/>
                <a:gd name="T31" fmla="*/ 351 h 882"/>
                <a:gd name="T32" fmla="*/ 23 w 23"/>
                <a:gd name="T33" fmla="*/ 351 h 882"/>
                <a:gd name="T34" fmla="*/ 23 w 23"/>
                <a:gd name="T35" fmla="*/ 355 h 882"/>
                <a:gd name="T36" fmla="*/ 0 w 23"/>
                <a:gd name="T37" fmla="*/ 355 h 882"/>
                <a:gd name="T38" fmla="*/ 0 w 23"/>
                <a:gd name="T39" fmla="*/ 351 h 882"/>
                <a:gd name="T40" fmla="*/ 0 w 23"/>
                <a:gd name="T41" fmla="*/ 176 h 882"/>
                <a:gd name="T42" fmla="*/ 23 w 23"/>
                <a:gd name="T43" fmla="*/ 176 h 882"/>
                <a:gd name="T44" fmla="*/ 23 w 23"/>
                <a:gd name="T45" fmla="*/ 180 h 882"/>
                <a:gd name="T46" fmla="*/ 0 w 23"/>
                <a:gd name="T47" fmla="*/ 180 h 882"/>
                <a:gd name="T48" fmla="*/ 0 w 23"/>
                <a:gd name="T49" fmla="*/ 176 h 882"/>
                <a:gd name="T50" fmla="*/ 0 w 23"/>
                <a:gd name="T51" fmla="*/ 0 h 882"/>
                <a:gd name="T52" fmla="*/ 23 w 23"/>
                <a:gd name="T53" fmla="*/ 0 h 882"/>
                <a:gd name="T54" fmla="*/ 23 w 23"/>
                <a:gd name="T55" fmla="*/ 5 h 882"/>
                <a:gd name="T56" fmla="*/ 0 w 23"/>
                <a:gd name="T57" fmla="*/ 5 h 882"/>
                <a:gd name="T58" fmla="*/ 0 w 23"/>
                <a:gd name="T59"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882">
                  <a:moveTo>
                    <a:pt x="0" y="878"/>
                  </a:moveTo>
                  <a:lnTo>
                    <a:pt x="23" y="878"/>
                  </a:lnTo>
                  <a:lnTo>
                    <a:pt x="23" y="882"/>
                  </a:lnTo>
                  <a:lnTo>
                    <a:pt x="0" y="882"/>
                  </a:lnTo>
                  <a:lnTo>
                    <a:pt x="0" y="878"/>
                  </a:lnTo>
                  <a:close/>
                  <a:moveTo>
                    <a:pt x="0" y="702"/>
                  </a:moveTo>
                  <a:lnTo>
                    <a:pt x="23" y="702"/>
                  </a:lnTo>
                  <a:lnTo>
                    <a:pt x="23" y="706"/>
                  </a:lnTo>
                  <a:lnTo>
                    <a:pt x="0" y="706"/>
                  </a:lnTo>
                  <a:lnTo>
                    <a:pt x="0" y="702"/>
                  </a:lnTo>
                  <a:close/>
                  <a:moveTo>
                    <a:pt x="0" y="527"/>
                  </a:moveTo>
                  <a:lnTo>
                    <a:pt x="23" y="527"/>
                  </a:lnTo>
                  <a:lnTo>
                    <a:pt x="23" y="531"/>
                  </a:lnTo>
                  <a:lnTo>
                    <a:pt x="0" y="531"/>
                  </a:lnTo>
                  <a:lnTo>
                    <a:pt x="0" y="527"/>
                  </a:lnTo>
                  <a:close/>
                  <a:moveTo>
                    <a:pt x="0" y="351"/>
                  </a:moveTo>
                  <a:lnTo>
                    <a:pt x="23" y="351"/>
                  </a:lnTo>
                  <a:lnTo>
                    <a:pt x="23" y="355"/>
                  </a:lnTo>
                  <a:lnTo>
                    <a:pt x="0" y="355"/>
                  </a:lnTo>
                  <a:lnTo>
                    <a:pt x="0" y="351"/>
                  </a:lnTo>
                  <a:close/>
                  <a:moveTo>
                    <a:pt x="0" y="176"/>
                  </a:moveTo>
                  <a:lnTo>
                    <a:pt x="23" y="176"/>
                  </a:lnTo>
                  <a:lnTo>
                    <a:pt x="23" y="180"/>
                  </a:lnTo>
                  <a:lnTo>
                    <a:pt x="0" y="180"/>
                  </a:lnTo>
                  <a:lnTo>
                    <a:pt x="0" y="176"/>
                  </a:lnTo>
                  <a:close/>
                  <a:moveTo>
                    <a:pt x="0" y="0"/>
                  </a:moveTo>
                  <a:lnTo>
                    <a:pt x="23" y="0"/>
                  </a:lnTo>
                  <a:lnTo>
                    <a:pt x="23"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 name="Rectangle 10"/>
            <p:cNvSpPr>
              <a:spLocks noChangeArrowheads="1"/>
            </p:cNvSpPr>
            <p:nvPr/>
          </p:nvSpPr>
          <p:spPr bwMode="auto">
            <a:xfrm>
              <a:off x="477" y="5153"/>
              <a:ext cx="1914" cy="4"/>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1" name="Freeform 11"/>
            <p:cNvSpPr>
              <a:spLocks noEditPoints="1"/>
            </p:cNvSpPr>
            <p:nvPr/>
          </p:nvSpPr>
          <p:spPr bwMode="auto">
            <a:xfrm>
              <a:off x="474" y="5155"/>
              <a:ext cx="1920" cy="19"/>
            </a:xfrm>
            <a:custGeom>
              <a:avLst/>
              <a:gdLst>
                <a:gd name="T0" fmla="*/ 6 w 1920"/>
                <a:gd name="T1" fmla="*/ 0 h 19"/>
                <a:gd name="T2" fmla="*/ 6 w 1920"/>
                <a:gd name="T3" fmla="*/ 19 h 19"/>
                <a:gd name="T4" fmla="*/ 0 w 1920"/>
                <a:gd name="T5" fmla="*/ 19 h 19"/>
                <a:gd name="T6" fmla="*/ 0 w 1920"/>
                <a:gd name="T7" fmla="*/ 0 h 19"/>
                <a:gd name="T8" fmla="*/ 6 w 1920"/>
                <a:gd name="T9" fmla="*/ 0 h 19"/>
                <a:gd name="T10" fmla="*/ 643 w 1920"/>
                <a:gd name="T11" fmla="*/ 0 h 19"/>
                <a:gd name="T12" fmla="*/ 643 w 1920"/>
                <a:gd name="T13" fmla="*/ 19 h 19"/>
                <a:gd name="T14" fmla="*/ 638 w 1920"/>
                <a:gd name="T15" fmla="*/ 19 h 19"/>
                <a:gd name="T16" fmla="*/ 638 w 1920"/>
                <a:gd name="T17" fmla="*/ 0 h 19"/>
                <a:gd name="T18" fmla="*/ 643 w 1920"/>
                <a:gd name="T19" fmla="*/ 0 h 19"/>
                <a:gd name="T20" fmla="*/ 1282 w 1920"/>
                <a:gd name="T21" fmla="*/ 0 h 19"/>
                <a:gd name="T22" fmla="*/ 1282 w 1920"/>
                <a:gd name="T23" fmla="*/ 19 h 19"/>
                <a:gd name="T24" fmla="*/ 1276 w 1920"/>
                <a:gd name="T25" fmla="*/ 19 h 19"/>
                <a:gd name="T26" fmla="*/ 1276 w 1920"/>
                <a:gd name="T27" fmla="*/ 0 h 19"/>
                <a:gd name="T28" fmla="*/ 1282 w 1920"/>
                <a:gd name="T29" fmla="*/ 0 h 19"/>
                <a:gd name="T30" fmla="*/ 1920 w 1920"/>
                <a:gd name="T31" fmla="*/ 0 h 19"/>
                <a:gd name="T32" fmla="*/ 1920 w 1920"/>
                <a:gd name="T33" fmla="*/ 19 h 19"/>
                <a:gd name="T34" fmla="*/ 1914 w 1920"/>
                <a:gd name="T35" fmla="*/ 19 h 19"/>
                <a:gd name="T36" fmla="*/ 1914 w 1920"/>
                <a:gd name="T37" fmla="*/ 0 h 19"/>
                <a:gd name="T38" fmla="*/ 1920 w 1920"/>
                <a:gd name="T3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20" h="19">
                  <a:moveTo>
                    <a:pt x="6" y="0"/>
                  </a:moveTo>
                  <a:lnTo>
                    <a:pt x="6" y="19"/>
                  </a:lnTo>
                  <a:lnTo>
                    <a:pt x="0" y="19"/>
                  </a:lnTo>
                  <a:lnTo>
                    <a:pt x="0" y="0"/>
                  </a:lnTo>
                  <a:lnTo>
                    <a:pt x="6" y="0"/>
                  </a:lnTo>
                  <a:close/>
                  <a:moveTo>
                    <a:pt x="643" y="0"/>
                  </a:moveTo>
                  <a:lnTo>
                    <a:pt x="643" y="19"/>
                  </a:lnTo>
                  <a:lnTo>
                    <a:pt x="638" y="19"/>
                  </a:lnTo>
                  <a:lnTo>
                    <a:pt x="638" y="0"/>
                  </a:lnTo>
                  <a:lnTo>
                    <a:pt x="643" y="0"/>
                  </a:lnTo>
                  <a:close/>
                  <a:moveTo>
                    <a:pt x="1282" y="0"/>
                  </a:moveTo>
                  <a:lnTo>
                    <a:pt x="1282" y="19"/>
                  </a:lnTo>
                  <a:lnTo>
                    <a:pt x="1276" y="19"/>
                  </a:lnTo>
                  <a:lnTo>
                    <a:pt x="1276" y="0"/>
                  </a:lnTo>
                  <a:lnTo>
                    <a:pt x="1282" y="0"/>
                  </a:lnTo>
                  <a:close/>
                  <a:moveTo>
                    <a:pt x="1920" y="0"/>
                  </a:moveTo>
                  <a:lnTo>
                    <a:pt x="1920" y="19"/>
                  </a:lnTo>
                  <a:lnTo>
                    <a:pt x="1914" y="19"/>
                  </a:lnTo>
                  <a:lnTo>
                    <a:pt x="1914" y="0"/>
                  </a:lnTo>
                  <a:lnTo>
                    <a:pt x="1920"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 name="Freeform 12"/>
            <p:cNvSpPr>
              <a:spLocks/>
            </p:cNvSpPr>
            <p:nvPr/>
          </p:nvSpPr>
          <p:spPr bwMode="auto">
            <a:xfrm>
              <a:off x="789" y="4379"/>
              <a:ext cx="1290" cy="175"/>
            </a:xfrm>
            <a:custGeom>
              <a:avLst/>
              <a:gdLst>
                <a:gd name="T0" fmla="*/ 155 w 21663"/>
                <a:gd name="T1" fmla="*/ 17 h 3631"/>
                <a:gd name="T2" fmla="*/ 10859 w 21663"/>
                <a:gd name="T3" fmla="*/ 3041 h 3631"/>
                <a:gd name="T4" fmla="*/ 10832 w 21663"/>
                <a:gd name="T5" fmla="*/ 3037 h 3631"/>
                <a:gd name="T6" fmla="*/ 21552 w 21663"/>
                <a:gd name="T7" fmla="*/ 3405 h 3631"/>
                <a:gd name="T8" fmla="*/ 21660 w 21663"/>
                <a:gd name="T9" fmla="*/ 3520 h 3631"/>
                <a:gd name="T10" fmla="*/ 21545 w 21663"/>
                <a:gd name="T11" fmla="*/ 3628 h 3631"/>
                <a:gd name="T12" fmla="*/ 10825 w 21663"/>
                <a:gd name="T13" fmla="*/ 3260 h 3631"/>
                <a:gd name="T14" fmla="*/ 10798 w 21663"/>
                <a:gd name="T15" fmla="*/ 3256 h 3631"/>
                <a:gd name="T16" fmla="*/ 94 w 21663"/>
                <a:gd name="T17" fmla="*/ 232 h 3631"/>
                <a:gd name="T18" fmla="*/ 17 w 21663"/>
                <a:gd name="T19" fmla="*/ 94 h 3631"/>
                <a:gd name="T20" fmla="*/ 155 w 21663"/>
                <a:gd name="T21" fmla="*/ 17 h 3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63" h="3631">
                  <a:moveTo>
                    <a:pt x="155" y="17"/>
                  </a:moveTo>
                  <a:lnTo>
                    <a:pt x="10859" y="3041"/>
                  </a:lnTo>
                  <a:lnTo>
                    <a:pt x="10832" y="3037"/>
                  </a:lnTo>
                  <a:lnTo>
                    <a:pt x="21552" y="3405"/>
                  </a:lnTo>
                  <a:cubicBezTo>
                    <a:pt x="21614" y="3407"/>
                    <a:pt x="21663" y="3458"/>
                    <a:pt x="21660" y="3520"/>
                  </a:cubicBezTo>
                  <a:cubicBezTo>
                    <a:pt x="21658" y="3582"/>
                    <a:pt x="21606" y="3631"/>
                    <a:pt x="21545" y="3628"/>
                  </a:cubicBezTo>
                  <a:lnTo>
                    <a:pt x="10825" y="3260"/>
                  </a:lnTo>
                  <a:cubicBezTo>
                    <a:pt x="10816" y="3260"/>
                    <a:pt x="10807" y="3259"/>
                    <a:pt x="10798" y="3256"/>
                  </a:cubicBezTo>
                  <a:lnTo>
                    <a:pt x="94" y="232"/>
                  </a:lnTo>
                  <a:cubicBezTo>
                    <a:pt x="34" y="215"/>
                    <a:pt x="0" y="154"/>
                    <a:pt x="17" y="94"/>
                  </a:cubicBezTo>
                  <a:cubicBezTo>
                    <a:pt x="34" y="34"/>
                    <a:pt x="95" y="0"/>
                    <a:pt x="155" y="17"/>
                  </a:cubicBezTo>
                  <a:close/>
                </a:path>
              </a:pathLst>
            </a:custGeom>
            <a:solidFill>
              <a:srgbClr val="CC0000"/>
            </a:solidFill>
            <a:ln w="1588"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3" name="Freeform 13"/>
            <p:cNvSpPr>
              <a:spLocks/>
            </p:cNvSpPr>
            <p:nvPr/>
          </p:nvSpPr>
          <p:spPr bwMode="auto">
            <a:xfrm>
              <a:off x="771" y="4366"/>
              <a:ext cx="48" cy="38"/>
            </a:xfrm>
            <a:custGeom>
              <a:avLst/>
              <a:gdLst>
                <a:gd name="T0" fmla="*/ 24 w 48"/>
                <a:gd name="T1" fmla="*/ 0 h 38"/>
                <a:gd name="T2" fmla="*/ 48 w 48"/>
                <a:gd name="T3" fmla="*/ 19 h 38"/>
                <a:gd name="T4" fmla="*/ 24 w 48"/>
                <a:gd name="T5" fmla="*/ 38 h 38"/>
                <a:gd name="T6" fmla="*/ 0 w 48"/>
                <a:gd name="T7" fmla="*/ 19 h 38"/>
                <a:gd name="T8" fmla="*/ 24 w 48"/>
                <a:gd name="T9" fmla="*/ 0 h 38"/>
              </a:gdLst>
              <a:ahLst/>
              <a:cxnLst>
                <a:cxn ang="0">
                  <a:pos x="T0" y="T1"/>
                </a:cxn>
                <a:cxn ang="0">
                  <a:pos x="T2" y="T3"/>
                </a:cxn>
                <a:cxn ang="0">
                  <a:pos x="T4" y="T5"/>
                </a:cxn>
                <a:cxn ang="0">
                  <a:pos x="T6" y="T7"/>
                </a:cxn>
                <a:cxn ang="0">
                  <a:pos x="T8" y="T9"/>
                </a:cxn>
              </a:cxnLst>
              <a:rect l="0" t="0" r="r" b="b"/>
              <a:pathLst>
                <a:path w="48" h="38">
                  <a:moveTo>
                    <a:pt x="24" y="0"/>
                  </a:moveTo>
                  <a:lnTo>
                    <a:pt x="48" y="19"/>
                  </a:lnTo>
                  <a:lnTo>
                    <a:pt x="24" y="38"/>
                  </a:lnTo>
                  <a:lnTo>
                    <a:pt x="0" y="19"/>
                  </a:lnTo>
                  <a:lnTo>
                    <a:pt x="24"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Freeform 14"/>
            <p:cNvSpPr>
              <a:spLocks/>
            </p:cNvSpPr>
            <p:nvPr/>
          </p:nvSpPr>
          <p:spPr bwMode="auto">
            <a:xfrm>
              <a:off x="1409" y="4511"/>
              <a:ext cx="49" cy="38"/>
            </a:xfrm>
            <a:custGeom>
              <a:avLst/>
              <a:gdLst>
                <a:gd name="T0" fmla="*/ 24 w 49"/>
                <a:gd name="T1" fmla="*/ 0 h 38"/>
                <a:gd name="T2" fmla="*/ 49 w 49"/>
                <a:gd name="T3" fmla="*/ 19 h 38"/>
                <a:gd name="T4" fmla="*/ 24 w 49"/>
                <a:gd name="T5" fmla="*/ 38 h 38"/>
                <a:gd name="T6" fmla="*/ 0 w 49"/>
                <a:gd name="T7" fmla="*/ 19 h 38"/>
                <a:gd name="T8" fmla="*/ 24 w 49"/>
                <a:gd name="T9" fmla="*/ 0 h 38"/>
              </a:gdLst>
              <a:ahLst/>
              <a:cxnLst>
                <a:cxn ang="0">
                  <a:pos x="T0" y="T1"/>
                </a:cxn>
                <a:cxn ang="0">
                  <a:pos x="T2" y="T3"/>
                </a:cxn>
                <a:cxn ang="0">
                  <a:pos x="T4" y="T5"/>
                </a:cxn>
                <a:cxn ang="0">
                  <a:pos x="T6" y="T7"/>
                </a:cxn>
                <a:cxn ang="0">
                  <a:pos x="T8" y="T9"/>
                </a:cxn>
              </a:cxnLst>
              <a:rect l="0" t="0" r="r" b="b"/>
              <a:pathLst>
                <a:path w="49" h="38">
                  <a:moveTo>
                    <a:pt x="24" y="0"/>
                  </a:moveTo>
                  <a:lnTo>
                    <a:pt x="49" y="19"/>
                  </a:lnTo>
                  <a:lnTo>
                    <a:pt x="24" y="38"/>
                  </a:lnTo>
                  <a:lnTo>
                    <a:pt x="0" y="19"/>
                  </a:lnTo>
                  <a:lnTo>
                    <a:pt x="24"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15"/>
            <p:cNvSpPr>
              <a:spLocks/>
            </p:cNvSpPr>
            <p:nvPr/>
          </p:nvSpPr>
          <p:spPr bwMode="auto">
            <a:xfrm>
              <a:off x="2046" y="4529"/>
              <a:ext cx="49" cy="39"/>
            </a:xfrm>
            <a:custGeom>
              <a:avLst/>
              <a:gdLst>
                <a:gd name="T0" fmla="*/ 25 w 49"/>
                <a:gd name="T1" fmla="*/ 0 h 39"/>
                <a:gd name="T2" fmla="*/ 49 w 49"/>
                <a:gd name="T3" fmla="*/ 20 h 39"/>
                <a:gd name="T4" fmla="*/ 25 w 49"/>
                <a:gd name="T5" fmla="*/ 39 h 39"/>
                <a:gd name="T6" fmla="*/ 0 w 49"/>
                <a:gd name="T7" fmla="*/ 20 h 39"/>
                <a:gd name="T8" fmla="*/ 25 w 49"/>
                <a:gd name="T9" fmla="*/ 0 h 39"/>
              </a:gdLst>
              <a:ahLst/>
              <a:cxnLst>
                <a:cxn ang="0">
                  <a:pos x="T0" y="T1"/>
                </a:cxn>
                <a:cxn ang="0">
                  <a:pos x="T2" y="T3"/>
                </a:cxn>
                <a:cxn ang="0">
                  <a:pos x="T4" y="T5"/>
                </a:cxn>
                <a:cxn ang="0">
                  <a:pos x="T6" y="T7"/>
                </a:cxn>
                <a:cxn ang="0">
                  <a:pos x="T8" y="T9"/>
                </a:cxn>
              </a:cxnLst>
              <a:rect l="0" t="0" r="r" b="b"/>
              <a:pathLst>
                <a:path w="49" h="39">
                  <a:moveTo>
                    <a:pt x="25" y="0"/>
                  </a:moveTo>
                  <a:lnTo>
                    <a:pt x="49" y="20"/>
                  </a:lnTo>
                  <a:lnTo>
                    <a:pt x="25" y="39"/>
                  </a:lnTo>
                  <a:lnTo>
                    <a:pt x="0" y="20"/>
                  </a:lnTo>
                  <a:lnTo>
                    <a:pt x="25"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16"/>
            <p:cNvSpPr>
              <a:spLocks noEditPoints="1"/>
            </p:cNvSpPr>
            <p:nvPr/>
          </p:nvSpPr>
          <p:spPr bwMode="auto">
            <a:xfrm>
              <a:off x="790" y="4396"/>
              <a:ext cx="1266" cy="51"/>
            </a:xfrm>
            <a:custGeom>
              <a:avLst/>
              <a:gdLst>
                <a:gd name="T0" fmla="*/ 4 w 21277"/>
                <a:gd name="T1" fmla="*/ 110 h 1067"/>
                <a:gd name="T2" fmla="*/ 557 w 21277"/>
                <a:gd name="T3" fmla="*/ 251 h 1067"/>
                <a:gd name="T4" fmla="*/ 1005 w 21277"/>
                <a:gd name="T5" fmla="*/ 275 h 1067"/>
                <a:gd name="T6" fmla="*/ 1570 w 21277"/>
                <a:gd name="T7" fmla="*/ 194 h 1067"/>
                <a:gd name="T8" fmla="*/ 1912 w 21277"/>
                <a:gd name="T9" fmla="*/ 100 h 1067"/>
                <a:gd name="T10" fmla="*/ 2359 w 21277"/>
                <a:gd name="T11" fmla="*/ 124 h 1067"/>
                <a:gd name="T12" fmla="*/ 2359 w 21277"/>
                <a:gd name="T13" fmla="*/ 124 h 1067"/>
                <a:gd name="T14" fmla="*/ 2689 w 21277"/>
                <a:gd name="T15" fmla="*/ 254 h 1067"/>
                <a:gd name="T16" fmla="*/ 3243 w 21277"/>
                <a:gd name="T17" fmla="*/ 396 h 1067"/>
                <a:gd name="T18" fmla="*/ 3690 w 21277"/>
                <a:gd name="T19" fmla="*/ 420 h 1067"/>
                <a:gd name="T20" fmla="*/ 4256 w 21277"/>
                <a:gd name="T21" fmla="*/ 338 h 1067"/>
                <a:gd name="T22" fmla="*/ 4597 w 21277"/>
                <a:gd name="T23" fmla="*/ 244 h 1067"/>
                <a:gd name="T24" fmla="*/ 5045 w 21277"/>
                <a:gd name="T25" fmla="*/ 269 h 1067"/>
                <a:gd name="T26" fmla="*/ 5045 w 21277"/>
                <a:gd name="T27" fmla="*/ 269 h 1067"/>
                <a:gd name="T28" fmla="*/ 5375 w 21277"/>
                <a:gd name="T29" fmla="*/ 399 h 1067"/>
                <a:gd name="T30" fmla="*/ 5928 w 21277"/>
                <a:gd name="T31" fmla="*/ 540 h 1067"/>
                <a:gd name="T32" fmla="*/ 6376 w 21277"/>
                <a:gd name="T33" fmla="*/ 565 h 1067"/>
                <a:gd name="T34" fmla="*/ 6941 w 21277"/>
                <a:gd name="T35" fmla="*/ 483 h 1067"/>
                <a:gd name="T36" fmla="*/ 7283 w 21277"/>
                <a:gd name="T37" fmla="*/ 389 h 1067"/>
                <a:gd name="T38" fmla="*/ 7730 w 21277"/>
                <a:gd name="T39" fmla="*/ 413 h 1067"/>
                <a:gd name="T40" fmla="*/ 7730 w 21277"/>
                <a:gd name="T41" fmla="*/ 413 h 1067"/>
                <a:gd name="T42" fmla="*/ 8060 w 21277"/>
                <a:gd name="T43" fmla="*/ 543 h 1067"/>
                <a:gd name="T44" fmla="*/ 8614 w 21277"/>
                <a:gd name="T45" fmla="*/ 685 h 1067"/>
                <a:gd name="T46" fmla="*/ 9061 w 21277"/>
                <a:gd name="T47" fmla="*/ 709 h 1067"/>
                <a:gd name="T48" fmla="*/ 9627 w 21277"/>
                <a:gd name="T49" fmla="*/ 627 h 1067"/>
                <a:gd name="T50" fmla="*/ 9968 w 21277"/>
                <a:gd name="T51" fmla="*/ 533 h 1067"/>
                <a:gd name="T52" fmla="*/ 10416 w 21277"/>
                <a:gd name="T53" fmla="*/ 558 h 1067"/>
                <a:gd name="T54" fmla="*/ 10416 w 21277"/>
                <a:gd name="T55" fmla="*/ 558 h 1067"/>
                <a:gd name="T56" fmla="*/ 10745 w 21277"/>
                <a:gd name="T57" fmla="*/ 690 h 1067"/>
                <a:gd name="T58" fmla="*/ 11303 w 21277"/>
                <a:gd name="T59" fmla="*/ 816 h 1067"/>
                <a:gd name="T60" fmla="*/ 11751 w 21277"/>
                <a:gd name="T61" fmla="*/ 827 h 1067"/>
                <a:gd name="T62" fmla="*/ 12314 w 21277"/>
                <a:gd name="T63" fmla="*/ 729 h 1067"/>
                <a:gd name="T64" fmla="*/ 12653 w 21277"/>
                <a:gd name="T65" fmla="*/ 626 h 1067"/>
                <a:gd name="T66" fmla="*/ 13100 w 21277"/>
                <a:gd name="T67" fmla="*/ 637 h 1067"/>
                <a:gd name="T68" fmla="*/ 13100 w 21277"/>
                <a:gd name="T69" fmla="*/ 637 h 1067"/>
                <a:gd name="T70" fmla="*/ 13434 w 21277"/>
                <a:gd name="T71" fmla="*/ 758 h 1067"/>
                <a:gd name="T72" fmla="*/ 13991 w 21277"/>
                <a:gd name="T73" fmla="*/ 884 h 1067"/>
                <a:gd name="T74" fmla="*/ 14439 w 21277"/>
                <a:gd name="T75" fmla="*/ 895 h 1067"/>
                <a:gd name="T76" fmla="*/ 15002 w 21277"/>
                <a:gd name="T77" fmla="*/ 797 h 1067"/>
                <a:gd name="T78" fmla="*/ 15341 w 21277"/>
                <a:gd name="T79" fmla="*/ 694 h 1067"/>
                <a:gd name="T80" fmla="*/ 15789 w 21277"/>
                <a:gd name="T81" fmla="*/ 706 h 1067"/>
                <a:gd name="T82" fmla="*/ 15789 w 21277"/>
                <a:gd name="T83" fmla="*/ 706 h 1067"/>
                <a:gd name="T84" fmla="*/ 16122 w 21277"/>
                <a:gd name="T85" fmla="*/ 826 h 1067"/>
                <a:gd name="T86" fmla="*/ 16680 w 21277"/>
                <a:gd name="T87" fmla="*/ 952 h 1067"/>
                <a:gd name="T88" fmla="*/ 17128 w 21277"/>
                <a:gd name="T89" fmla="*/ 964 h 1067"/>
                <a:gd name="T90" fmla="*/ 17691 w 21277"/>
                <a:gd name="T91" fmla="*/ 865 h 1067"/>
                <a:gd name="T92" fmla="*/ 18029 w 21277"/>
                <a:gd name="T93" fmla="*/ 762 h 1067"/>
                <a:gd name="T94" fmla="*/ 18477 w 21277"/>
                <a:gd name="T95" fmla="*/ 774 h 1067"/>
                <a:gd name="T96" fmla="*/ 18477 w 21277"/>
                <a:gd name="T97" fmla="*/ 774 h 1067"/>
                <a:gd name="T98" fmla="*/ 18811 w 21277"/>
                <a:gd name="T99" fmla="*/ 895 h 1067"/>
                <a:gd name="T100" fmla="*/ 19368 w 21277"/>
                <a:gd name="T101" fmla="*/ 1020 h 1067"/>
                <a:gd name="T102" fmla="*/ 19817 w 21277"/>
                <a:gd name="T103" fmla="*/ 1032 h 1067"/>
                <a:gd name="T104" fmla="*/ 20379 w 21277"/>
                <a:gd name="T105" fmla="*/ 934 h 1067"/>
                <a:gd name="T106" fmla="*/ 20718 w 21277"/>
                <a:gd name="T107" fmla="*/ 831 h 1067"/>
                <a:gd name="T108" fmla="*/ 21166 w 21277"/>
                <a:gd name="T109" fmla="*/ 842 h 1067"/>
                <a:gd name="T110" fmla="*/ 21166 w 21277"/>
                <a:gd name="T111" fmla="*/ 84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77" h="1067">
                  <a:moveTo>
                    <a:pt x="121" y="4"/>
                  </a:moveTo>
                  <a:lnTo>
                    <a:pt x="122" y="4"/>
                  </a:lnTo>
                  <a:cubicBezTo>
                    <a:pt x="183" y="7"/>
                    <a:pt x="231" y="60"/>
                    <a:pt x="228" y="121"/>
                  </a:cubicBezTo>
                  <a:cubicBezTo>
                    <a:pt x="224" y="183"/>
                    <a:pt x="172" y="231"/>
                    <a:pt x="110" y="227"/>
                  </a:cubicBezTo>
                  <a:lnTo>
                    <a:pt x="110" y="227"/>
                  </a:lnTo>
                  <a:cubicBezTo>
                    <a:pt x="48" y="224"/>
                    <a:pt x="0" y="171"/>
                    <a:pt x="4" y="110"/>
                  </a:cubicBezTo>
                  <a:cubicBezTo>
                    <a:pt x="7" y="48"/>
                    <a:pt x="60" y="0"/>
                    <a:pt x="121" y="4"/>
                  </a:cubicBezTo>
                  <a:close/>
                  <a:moveTo>
                    <a:pt x="569" y="28"/>
                  </a:moveTo>
                  <a:lnTo>
                    <a:pt x="569" y="28"/>
                  </a:lnTo>
                  <a:cubicBezTo>
                    <a:pt x="631" y="31"/>
                    <a:pt x="678" y="84"/>
                    <a:pt x="675" y="145"/>
                  </a:cubicBezTo>
                  <a:cubicBezTo>
                    <a:pt x="672" y="207"/>
                    <a:pt x="619" y="255"/>
                    <a:pt x="557" y="251"/>
                  </a:cubicBezTo>
                  <a:lnTo>
                    <a:pt x="557" y="251"/>
                  </a:lnTo>
                  <a:cubicBezTo>
                    <a:pt x="495" y="248"/>
                    <a:pt x="448" y="195"/>
                    <a:pt x="451" y="134"/>
                  </a:cubicBezTo>
                  <a:cubicBezTo>
                    <a:pt x="454" y="72"/>
                    <a:pt x="507" y="24"/>
                    <a:pt x="569" y="28"/>
                  </a:cubicBezTo>
                  <a:close/>
                  <a:moveTo>
                    <a:pt x="1016" y="52"/>
                  </a:moveTo>
                  <a:lnTo>
                    <a:pt x="1017" y="52"/>
                  </a:lnTo>
                  <a:cubicBezTo>
                    <a:pt x="1078" y="55"/>
                    <a:pt x="1126" y="108"/>
                    <a:pt x="1123" y="170"/>
                  </a:cubicBezTo>
                  <a:cubicBezTo>
                    <a:pt x="1119" y="231"/>
                    <a:pt x="1067" y="279"/>
                    <a:pt x="1005" y="275"/>
                  </a:cubicBezTo>
                  <a:lnTo>
                    <a:pt x="1005" y="275"/>
                  </a:lnTo>
                  <a:cubicBezTo>
                    <a:pt x="943" y="272"/>
                    <a:pt x="896" y="220"/>
                    <a:pt x="899" y="158"/>
                  </a:cubicBezTo>
                  <a:cubicBezTo>
                    <a:pt x="902" y="96"/>
                    <a:pt x="955" y="49"/>
                    <a:pt x="1016" y="52"/>
                  </a:cubicBezTo>
                  <a:close/>
                  <a:moveTo>
                    <a:pt x="1464" y="76"/>
                  </a:moveTo>
                  <a:lnTo>
                    <a:pt x="1464" y="76"/>
                  </a:lnTo>
                  <a:cubicBezTo>
                    <a:pt x="1526" y="79"/>
                    <a:pt x="1574" y="132"/>
                    <a:pt x="1570" y="194"/>
                  </a:cubicBezTo>
                  <a:cubicBezTo>
                    <a:pt x="1567" y="255"/>
                    <a:pt x="1514" y="303"/>
                    <a:pt x="1453" y="300"/>
                  </a:cubicBezTo>
                  <a:lnTo>
                    <a:pt x="1452" y="300"/>
                  </a:lnTo>
                  <a:cubicBezTo>
                    <a:pt x="1391" y="296"/>
                    <a:pt x="1343" y="244"/>
                    <a:pt x="1346" y="182"/>
                  </a:cubicBezTo>
                  <a:cubicBezTo>
                    <a:pt x="1350" y="120"/>
                    <a:pt x="1402" y="73"/>
                    <a:pt x="1464" y="76"/>
                  </a:cubicBezTo>
                  <a:close/>
                  <a:moveTo>
                    <a:pt x="1912" y="100"/>
                  </a:moveTo>
                  <a:lnTo>
                    <a:pt x="1912" y="100"/>
                  </a:lnTo>
                  <a:cubicBezTo>
                    <a:pt x="1974" y="103"/>
                    <a:pt x="2021" y="156"/>
                    <a:pt x="2018" y="218"/>
                  </a:cubicBezTo>
                  <a:cubicBezTo>
                    <a:pt x="2015" y="279"/>
                    <a:pt x="1962" y="327"/>
                    <a:pt x="1900" y="324"/>
                  </a:cubicBezTo>
                  <a:lnTo>
                    <a:pt x="1900" y="324"/>
                  </a:lnTo>
                  <a:cubicBezTo>
                    <a:pt x="1838" y="320"/>
                    <a:pt x="1791" y="268"/>
                    <a:pt x="1794" y="206"/>
                  </a:cubicBezTo>
                  <a:cubicBezTo>
                    <a:pt x="1797" y="144"/>
                    <a:pt x="1850" y="97"/>
                    <a:pt x="1912" y="100"/>
                  </a:cubicBezTo>
                  <a:close/>
                  <a:moveTo>
                    <a:pt x="2359" y="124"/>
                  </a:moveTo>
                  <a:lnTo>
                    <a:pt x="2359" y="124"/>
                  </a:lnTo>
                  <a:cubicBezTo>
                    <a:pt x="2421" y="127"/>
                    <a:pt x="2469" y="180"/>
                    <a:pt x="2465" y="242"/>
                  </a:cubicBezTo>
                  <a:cubicBezTo>
                    <a:pt x="2462" y="304"/>
                    <a:pt x="2409" y="351"/>
                    <a:pt x="2348" y="348"/>
                  </a:cubicBezTo>
                  <a:lnTo>
                    <a:pt x="2347" y="348"/>
                  </a:lnTo>
                  <a:cubicBezTo>
                    <a:pt x="2286" y="345"/>
                    <a:pt x="2238" y="292"/>
                    <a:pt x="2242" y="230"/>
                  </a:cubicBezTo>
                  <a:cubicBezTo>
                    <a:pt x="2245" y="168"/>
                    <a:pt x="2297" y="121"/>
                    <a:pt x="2359" y="124"/>
                  </a:cubicBezTo>
                  <a:close/>
                  <a:moveTo>
                    <a:pt x="2807" y="148"/>
                  </a:moveTo>
                  <a:lnTo>
                    <a:pt x="2807" y="148"/>
                  </a:lnTo>
                  <a:cubicBezTo>
                    <a:pt x="2869" y="151"/>
                    <a:pt x="2916" y="204"/>
                    <a:pt x="2913" y="266"/>
                  </a:cubicBezTo>
                  <a:cubicBezTo>
                    <a:pt x="2910" y="328"/>
                    <a:pt x="2857" y="375"/>
                    <a:pt x="2795" y="372"/>
                  </a:cubicBezTo>
                  <a:lnTo>
                    <a:pt x="2795" y="372"/>
                  </a:lnTo>
                  <a:cubicBezTo>
                    <a:pt x="2733" y="369"/>
                    <a:pt x="2686" y="316"/>
                    <a:pt x="2689" y="254"/>
                  </a:cubicBezTo>
                  <a:cubicBezTo>
                    <a:pt x="2692" y="192"/>
                    <a:pt x="2745" y="145"/>
                    <a:pt x="2807" y="148"/>
                  </a:cubicBezTo>
                  <a:close/>
                  <a:moveTo>
                    <a:pt x="3254" y="172"/>
                  </a:moveTo>
                  <a:lnTo>
                    <a:pt x="3255" y="172"/>
                  </a:lnTo>
                  <a:cubicBezTo>
                    <a:pt x="3316" y="175"/>
                    <a:pt x="3364" y="228"/>
                    <a:pt x="3361" y="290"/>
                  </a:cubicBezTo>
                  <a:cubicBezTo>
                    <a:pt x="3357" y="352"/>
                    <a:pt x="3305" y="399"/>
                    <a:pt x="3243" y="396"/>
                  </a:cubicBezTo>
                  <a:lnTo>
                    <a:pt x="3243" y="396"/>
                  </a:lnTo>
                  <a:cubicBezTo>
                    <a:pt x="3181" y="393"/>
                    <a:pt x="3133" y="340"/>
                    <a:pt x="3137" y="278"/>
                  </a:cubicBezTo>
                  <a:cubicBezTo>
                    <a:pt x="3140" y="216"/>
                    <a:pt x="3193" y="169"/>
                    <a:pt x="3254" y="172"/>
                  </a:cubicBezTo>
                  <a:close/>
                  <a:moveTo>
                    <a:pt x="3702" y="196"/>
                  </a:moveTo>
                  <a:lnTo>
                    <a:pt x="3702" y="196"/>
                  </a:lnTo>
                  <a:cubicBezTo>
                    <a:pt x="3764" y="200"/>
                    <a:pt x="3811" y="252"/>
                    <a:pt x="3808" y="314"/>
                  </a:cubicBezTo>
                  <a:cubicBezTo>
                    <a:pt x="3805" y="376"/>
                    <a:pt x="3752" y="423"/>
                    <a:pt x="3690" y="420"/>
                  </a:cubicBezTo>
                  <a:lnTo>
                    <a:pt x="3690" y="420"/>
                  </a:lnTo>
                  <a:cubicBezTo>
                    <a:pt x="3628" y="417"/>
                    <a:pt x="3581" y="364"/>
                    <a:pt x="3584" y="302"/>
                  </a:cubicBezTo>
                  <a:cubicBezTo>
                    <a:pt x="3587" y="241"/>
                    <a:pt x="3640" y="193"/>
                    <a:pt x="3702" y="196"/>
                  </a:cubicBezTo>
                  <a:close/>
                  <a:moveTo>
                    <a:pt x="4150" y="220"/>
                  </a:moveTo>
                  <a:lnTo>
                    <a:pt x="4150" y="220"/>
                  </a:lnTo>
                  <a:cubicBezTo>
                    <a:pt x="4212" y="224"/>
                    <a:pt x="4259" y="276"/>
                    <a:pt x="4256" y="338"/>
                  </a:cubicBezTo>
                  <a:cubicBezTo>
                    <a:pt x="4252" y="400"/>
                    <a:pt x="4200" y="447"/>
                    <a:pt x="4138" y="444"/>
                  </a:cubicBezTo>
                  <a:lnTo>
                    <a:pt x="4138" y="444"/>
                  </a:lnTo>
                  <a:cubicBezTo>
                    <a:pt x="4076" y="441"/>
                    <a:pt x="4029" y="388"/>
                    <a:pt x="4032" y="326"/>
                  </a:cubicBezTo>
                  <a:cubicBezTo>
                    <a:pt x="4035" y="265"/>
                    <a:pt x="4088" y="217"/>
                    <a:pt x="4150" y="220"/>
                  </a:cubicBezTo>
                  <a:close/>
                  <a:moveTo>
                    <a:pt x="4597" y="244"/>
                  </a:moveTo>
                  <a:lnTo>
                    <a:pt x="4597" y="244"/>
                  </a:lnTo>
                  <a:cubicBezTo>
                    <a:pt x="4659" y="248"/>
                    <a:pt x="4707" y="300"/>
                    <a:pt x="4703" y="362"/>
                  </a:cubicBezTo>
                  <a:cubicBezTo>
                    <a:pt x="4700" y="424"/>
                    <a:pt x="4647" y="471"/>
                    <a:pt x="4586" y="468"/>
                  </a:cubicBezTo>
                  <a:lnTo>
                    <a:pt x="4585" y="468"/>
                  </a:lnTo>
                  <a:cubicBezTo>
                    <a:pt x="4524" y="465"/>
                    <a:pt x="4476" y="412"/>
                    <a:pt x="4479" y="350"/>
                  </a:cubicBezTo>
                  <a:cubicBezTo>
                    <a:pt x="4483" y="289"/>
                    <a:pt x="4535" y="241"/>
                    <a:pt x="4597" y="244"/>
                  </a:cubicBezTo>
                  <a:close/>
                  <a:moveTo>
                    <a:pt x="5045" y="269"/>
                  </a:moveTo>
                  <a:lnTo>
                    <a:pt x="5045" y="269"/>
                  </a:lnTo>
                  <a:cubicBezTo>
                    <a:pt x="5107" y="272"/>
                    <a:pt x="5154" y="324"/>
                    <a:pt x="5151" y="386"/>
                  </a:cubicBezTo>
                  <a:cubicBezTo>
                    <a:pt x="5148" y="448"/>
                    <a:pt x="5095" y="495"/>
                    <a:pt x="5033" y="492"/>
                  </a:cubicBezTo>
                  <a:lnTo>
                    <a:pt x="5033" y="492"/>
                  </a:lnTo>
                  <a:cubicBezTo>
                    <a:pt x="4971" y="489"/>
                    <a:pt x="4924" y="436"/>
                    <a:pt x="4927" y="375"/>
                  </a:cubicBezTo>
                  <a:cubicBezTo>
                    <a:pt x="4930" y="313"/>
                    <a:pt x="4983" y="265"/>
                    <a:pt x="5045" y="269"/>
                  </a:cubicBezTo>
                  <a:close/>
                  <a:moveTo>
                    <a:pt x="5492" y="293"/>
                  </a:moveTo>
                  <a:lnTo>
                    <a:pt x="5492" y="293"/>
                  </a:lnTo>
                  <a:cubicBezTo>
                    <a:pt x="5554" y="296"/>
                    <a:pt x="5602" y="349"/>
                    <a:pt x="5598" y="410"/>
                  </a:cubicBezTo>
                  <a:cubicBezTo>
                    <a:pt x="5595" y="472"/>
                    <a:pt x="5543" y="520"/>
                    <a:pt x="5481" y="516"/>
                  </a:cubicBezTo>
                  <a:lnTo>
                    <a:pt x="5481" y="516"/>
                  </a:lnTo>
                  <a:cubicBezTo>
                    <a:pt x="5419" y="513"/>
                    <a:pt x="5371" y="460"/>
                    <a:pt x="5375" y="399"/>
                  </a:cubicBezTo>
                  <a:cubicBezTo>
                    <a:pt x="5378" y="337"/>
                    <a:pt x="5430" y="289"/>
                    <a:pt x="5492" y="293"/>
                  </a:cubicBezTo>
                  <a:close/>
                  <a:moveTo>
                    <a:pt x="5940" y="317"/>
                  </a:moveTo>
                  <a:lnTo>
                    <a:pt x="5940" y="317"/>
                  </a:lnTo>
                  <a:cubicBezTo>
                    <a:pt x="6002" y="320"/>
                    <a:pt x="6049" y="373"/>
                    <a:pt x="6046" y="434"/>
                  </a:cubicBezTo>
                  <a:cubicBezTo>
                    <a:pt x="6043" y="496"/>
                    <a:pt x="5990" y="544"/>
                    <a:pt x="5928" y="540"/>
                  </a:cubicBezTo>
                  <a:lnTo>
                    <a:pt x="5928" y="540"/>
                  </a:lnTo>
                  <a:cubicBezTo>
                    <a:pt x="5866" y="537"/>
                    <a:pt x="5819" y="484"/>
                    <a:pt x="5822" y="423"/>
                  </a:cubicBezTo>
                  <a:cubicBezTo>
                    <a:pt x="5825" y="361"/>
                    <a:pt x="5878" y="313"/>
                    <a:pt x="5940" y="317"/>
                  </a:cubicBezTo>
                  <a:close/>
                  <a:moveTo>
                    <a:pt x="6387" y="341"/>
                  </a:moveTo>
                  <a:lnTo>
                    <a:pt x="6388" y="341"/>
                  </a:lnTo>
                  <a:cubicBezTo>
                    <a:pt x="6449" y="344"/>
                    <a:pt x="6497" y="397"/>
                    <a:pt x="6494" y="459"/>
                  </a:cubicBezTo>
                  <a:cubicBezTo>
                    <a:pt x="6490" y="520"/>
                    <a:pt x="6438" y="568"/>
                    <a:pt x="6376" y="565"/>
                  </a:cubicBezTo>
                  <a:lnTo>
                    <a:pt x="6376" y="564"/>
                  </a:lnTo>
                  <a:cubicBezTo>
                    <a:pt x="6314" y="561"/>
                    <a:pt x="6266" y="509"/>
                    <a:pt x="6270" y="447"/>
                  </a:cubicBezTo>
                  <a:cubicBezTo>
                    <a:pt x="6273" y="385"/>
                    <a:pt x="6326" y="338"/>
                    <a:pt x="6387" y="341"/>
                  </a:cubicBezTo>
                  <a:close/>
                  <a:moveTo>
                    <a:pt x="6835" y="365"/>
                  </a:moveTo>
                  <a:lnTo>
                    <a:pt x="6835" y="365"/>
                  </a:lnTo>
                  <a:cubicBezTo>
                    <a:pt x="6897" y="368"/>
                    <a:pt x="6944" y="421"/>
                    <a:pt x="6941" y="483"/>
                  </a:cubicBezTo>
                  <a:cubicBezTo>
                    <a:pt x="6938" y="544"/>
                    <a:pt x="6885" y="592"/>
                    <a:pt x="6823" y="589"/>
                  </a:cubicBezTo>
                  <a:lnTo>
                    <a:pt x="6823" y="589"/>
                  </a:lnTo>
                  <a:cubicBezTo>
                    <a:pt x="6761" y="585"/>
                    <a:pt x="6714" y="533"/>
                    <a:pt x="6717" y="471"/>
                  </a:cubicBezTo>
                  <a:cubicBezTo>
                    <a:pt x="6721" y="409"/>
                    <a:pt x="6773" y="362"/>
                    <a:pt x="6835" y="365"/>
                  </a:cubicBezTo>
                  <a:close/>
                  <a:moveTo>
                    <a:pt x="7283" y="389"/>
                  </a:moveTo>
                  <a:lnTo>
                    <a:pt x="7283" y="389"/>
                  </a:lnTo>
                  <a:cubicBezTo>
                    <a:pt x="7345" y="392"/>
                    <a:pt x="7392" y="445"/>
                    <a:pt x="7389" y="507"/>
                  </a:cubicBezTo>
                  <a:cubicBezTo>
                    <a:pt x="7386" y="568"/>
                    <a:pt x="7333" y="616"/>
                    <a:pt x="7271" y="613"/>
                  </a:cubicBezTo>
                  <a:lnTo>
                    <a:pt x="7271" y="613"/>
                  </a:lnTo>
                  <a:cubicBezTo>
                    <a:pt x="7209" y="609"/>
                    <a:pt x="7162" y="557"/>
                    <a:pt x="7165" y="495"/>
                  </a:cubicBezTo>
                  <a:cubicBezTo>
                    <a:pt x="7168" y="433"/>
                    <a:pt x="7221" y="386"/>
                    <a:pt x="7283" y="389"/>
                  </a:cubicBezTo>
                  <a:close/>
                  <a:moveTo>
                    <a:pt x="7730" y="413"/>
                  </a:moveTo>
                  <a:lnTo>
                    <a:pt x="7730" y="413"/>
                  </a:lnTo>
                  <a:cubicBezTo>
                    <a:pt x="7792" y="416"/>
                    <a:pt x="7840" y="469"/>
                    <a:pt x="7836" y="531"/>
                  </a:cubicBezTo>
                  <a:cubicBezTo>
                    <a:pt x="7833" y="593"/>
                    <a:pt x="7780" y="640"/>
                    <a:pt x="7719" y="637"/>
                  </a:cubicBezTo>
                  <a:lnTo>
                    <a:pt x="7718" y="637"/>
                  </a:lnTo>
                  <a:cubicBezTo>
                    <a:pt x="7657" y="634"/>
                    <a:pt x="7609" y="581"/>
                    <a:pt x="7612" y="519"/>
                  </a:cubicBezTo>
                  <a:cubicBezTo>
                    <a:pt x="7616" y="457"/>
                    <a:pt x="7668" y="410"/>
                    <a:pt x="7730" y="413"/>
                  </a:cubicBezTo>
                  <a:close/>
                  <a:moveTo>
                    <a:pt x="8178" y="437"/>
                  </a:moveTo>
                  <a:lnTo>
                    <a:pt x="8178" y="437"/>
                  </a:lnTo>
                  <a:cubicBezTo>
                    <a:pt x="8240" y="440"/>
                    <a:pt x="8287" y="493"/>
                    <a:pt x="8284" y="555"/>
                  </a:cubicBezTo>
                  <a:cubicBezTo>
                    <a:pt x="8281" y="617"/>
                    <a:pt x="8228" y="664"/>
                    <a:pt x="8166" y="661"/>
                  </a:cubicBezTo>
                  <a:lnTo>
                    <a:pt x="8166" y="661"/>
                  </a:lnTo>
                  <a:cubicBezTo>
                    <a:pt x="8104" y="658"/>
                    <a:pt x="8057" y="605"/>
                    <a:pt x="8060" y="543"/>
                  </a:cubicBezTo>
                  <a:cubicBezTo>
                    <a:pt x="8063" y="481"/>
                    <a:pt x="8116" y="434"/>
                    <a:pt x="8178" y="437"/>
                  </a:cubicBezTo>
                  <a:close/>
                  <a:moveTo>
                    <a:pt x="8625" y="461"/>
                  </a:moveTo>
                  <a:lnTo>
                    <a:pt x="8626" y="461"/>
                  </a:lnTo>
                  <a:cubicBezTo>
                    <a:pt x="8687" y="464"/>
                    <a:pt x="8735" y="517"/>
                    <a:pt x="8731" y="579"/>
                  </a:cubicBezTo>
                  <a:cubicBezTo>
                    <a:pt x="8728" y="641"/>
                    <a:pt x="8676" y="688"/>
                    <a:pt x="8614" y="685"/>
                  </a:cubicBezTo>
                  <a:lnTo>
                    <a:pt x="8614" y="685"/>
                  </a:lnTo>
                  <a:cubicBezTo>
                    <a:pt x="8552" y="682"/>
                    <a:pt x="8504" y="629"/>
                    <a:pt x="8508" y="567"/>
                  </a:cubicBezTo>
                  <a:cubicBezTo>
                    <a:pt x="8511" y="505"/>
                    <a:pt x="8564" y="458"/>
                    <a:pt x="8625" y="461"/>
                  </a:cubicBezTo>
                  <a:close/>
                  <a:moveTo>
                    <a:pt x="9073" y="485"/>
                  </a:moveTo>
                  <a:lnTo>
                    <a:pt x="9073" y="485"/>
                  </a:lnTo>
                  <a:cubicBezTo>
                    <a:pt x="9135" y="489"/>
                    <a:pt x="9182" y="541"/>
                    <a:pt x="9179" y="603"/>
                  </a:cubicBezTo>
                  <a:cubicBezTo>
                    <a:pt x="9176" y="665"/>
                    <a:pt x="9123" y="712"/>
                    <a:pt x="9061" y="709"/>
                  </a:cubicBezTo>
                  <a:lnTo>
                    <a:pt x="9061" y="709"/>
                  </a:lnTo>
                  <a:cubicBezTo>
                    <a:pt x="8999" y="706"/>
                    <a:pt x="8952" y="653"/>
                    <a:pt x="8955" y="591"/>
                  </a:cubicBezTo>
                  <a:cubicBezTo>
                    <a:pt x="8958" y="530"/>
                    <a:pt x="9011" y="482"/>
                    <a:pt x="9073" y="485"/>
                  </a:cubicBezTo>
                  <a:close/>
                  <a:moveTo>
                    <a:pt x="9520" y="509"/>
                  </a:moveTo>
                  <a:lnTo>
                    <a:pt x="9521" y="509"/>
                  </a:lnTo>
                  <a:cubicBezTo>
                    <a:pt x="9582" y="513"/>
                    <a:pt x="9630" y="565"/>
                    <a:pt x="9627" y="627"/>
                  </a:cubicBezTo>
                  <a:cubicBezTo>
                    <a:pt x="9623" y="689"/>
                    <a:pt x="9571" y="736"/>
                    <a:pt x="9509" y="733"/>
                  </a:cubicBezTo>
                  <a:lnTo>
                    <a:pt x="9509" y="733"/>
                  </a:lnTo>
                  <a:cubicBezTo>
                    <a:pt x="9447" y="730"/>
                    <a:pt x="9399" y="677"/>
                    <a:pt x="9403" y="615"/>
                  </a:cubicBezTo>
                  <a:cubicBezTo>
                    <a:pt x="9406" y="554"/>
                    <a:pt x="9459" y="506"/>
                    <a:pt x="9520" y="509"/>
                  </a:cubicBezTo>
                  <a:close/>
                  <a:moveTo>
                    <a:pt x="9968" y="533"/>
                  </a:moveTo>
                  <a:lnTo>
                    <a:pt x="9968" y="533"/>
                  </a:lnTo>
                  <a:cubicBezTo>
                    <a:pt x="10030" y="537"/>
                    <a:pt x="10077" y="589"/>
                    <a:pt x="10074" y="651"/>
                  </a:cubicBezTo>
                  <a:cubicBezTo>
                    <a:pt x="10071" y="713"/>
                    <a:pt x="10018" y="760"/>
                    <a:pt x="9956" y="757"/>
                  </a:cubicBezTo>
                  <a:lnTo>
                    <a:pt x="9956" y="757"/>
                  </a:lnTo>
                  <a:cubicBezTo>
                    <a:pt x="9894" y="754"/>
                    <a:pt x="9847" y="701"/>
                    <a:pt x="9850" y="639"/>
                  </a:cubicBezTo>
                  <a:cubicBezTo>
                    <a:pt x="9854" y="578"/>
                    <a:pt x="9906" y="530"/>
                    <a:pt x="9968" y="533"/>
                  </a:cubicBezTo>
                  <a:close/>
                  <a:moveTo>
                    <a:pt x="10416" y="558"/>
                  </a:moveTo>
                  <a:lnTo>
                    <a:pt x="10416" y="558"/>
                  </a:lnTo>
                  <a:cubicBezTo>
                    <a:pt x="10478" y="561"/>
                    <a:pt x="10525" y="614"/>
                    <a:pt x="10522" y="675"/>
                  </a:cubicBezTo>
                  <a:cubicBezTo>
                    <a:pt x="10519" y="737"/>
                    <a:pt x="10466" y="785"/>
                    <a:pt x="10404" y="781"/>
                  </a:cubicBezTo>
                  <a:lnTo>
                    <a:pt x="10404" y="781"/>
                  </a:lnTo>
                  <a:cubicBezTo>
                    <a:pt x="10342" y="778"/>
                    <a:pt x="10295" y="725"/>
                    <a:pt x="10298" y="664"/>
                  </a:cubicBezTo>
                  <a:cubicBezTo>
                    <a:pt x="10301" y="602"/>
                    <a:pt x="10354" y="554"/>
                    <a:pt x="10416" y="558"/>
                  </a:cubicBezTo>
                  <a:close/>
                  <a:moveTo>
                    <a:pt x="10860" y="580"/>
                  </a:moveTo>
                  <a:lnTo>
                    <a:pt x="10860" y="580"/>
                  </a:lnTo>
                  <a:cubicBezTo>
                    <a:pt x="10922" y="582"/>
                    <a:pt x="10971" y="633"/>
                    <a:pt x="10970" y="695"/>
                  </a:cubicBezTo>
                  <a:cubicBezTo>
                    <a:pt x="10968" y="757"/>
                    <a:pt x="10917" y="806"/>
                    <a:pt x="10855" y="804"/>
                  </a:cubicBezTo>
                  <a:lnTo>
                    <a:pt x="10855" y="804"/>
                  </a:lnTo>
                  <a:cubicBezTo>
                    <a:pt x="10793" y="803"/>
                    <a:pt x="10744" y="752"/>
                    <a:pt x="10745" y="690"/>
                  </a:cubicBezTo>
                  <a:cubicBezTo>
                    <a:pt x="10747" y="628"/>
                    <a:pt x="10798" y="579"/>
                    <a:pt x="10860" y="580"/>
                  </a:cubicBezTo>
                  <a:close/>
                  <a:moveTo>
                    <a:pt x="11308" y="592"/>
                  </a:moveTo>
                  <a:lnTo>
                    <a:pt x="11308" y="592"/>
                  </a:lnTo>
                  <a:cubicBezTo>
                    <a:pt x="11370" y="593"/>
                    <a:pt x="11419" y="645"/>
                    <a:pt x="11418" y="707"/>
                  </a:cubicBezTo>
                  <a:cubicBezTo>
                    <a:pt x="11416" y="768"/>
                    <a:pt x="11365" y="817"/>
                    <a:pt x="11303" y="816"/>
                  </a:cubicBezTo>
                  <a:lnTo>
                    <a:pt x="11303" y="816"/>
                  </a:lnTo>
                  <a:cubicBezTo>
                    <a:pt x="11241" y="814"/>
                    <a:pt x="11192" y="763"/>
                    <a:pt x="11193" y="701"/>
                  </a:cubicBezTo>
                  <a:cubicBezTo>
                    <a:pt x="11195" y="639"/>
                    <a:pt x="11246" y="590"/>
                    <a:pt x="11308" y="592"/>
                  </a:cubicBezTo>
                  <a:close/>
                  <a:moveTo>
                    <a:pt x="11756" y="603"/>
                  </a:moveTo>
                  <a:lnTo>
                    <a:pt x="11756" y="603"/>
                  </a:lnTo>
                  <a:cubicBezTo>
                    <a:pt x="11818" y="605"/>
                    <a:pt x="11867" y="656"/>
                    <a:pt x="11866" y="718"/>
                  </a:cubicBezTo>
                  <a:cubicBezTo>
                    <a:pt x="11864" y="780"/>
                    <a:pt x="11813" y="829"/>
                    <a:pt x="11751" y="827"/>
                  </a:cubicBezTo>
                  <a:lnTo>
                    <a:pt x="11751" y="827"/>
                  </a:lnTo>
                  <a:cubicBezTo>
                    <a:pt x="11689" y="826"/>
                    <a:pt x="11640" y="774"/>
                    <a:pt x="11642" y="712"/>
                  </a:cubicBezTo>
                  <a:cubicBezTo>
                    <a:pt x="11643" y="651"/>
                    <a:pt x="11694" y="602"/>
                    <a:pt x="11756" y="603"/>
                  </a:cubicBezTo>
                  <a:close/>
                  <a:moveTo>
                    <a:pt x="12204" y="615"/>
                  </a:moveTo>
                  <a:lnTo>
                    <a:pt x="12205" y="615"/>
                  </a:lnTo>
                  <a:cubicBezTo>
                    <a:pt x="12266" y="616"/>
                    <a:pt x="12315" y="667"/>
                    <a:pt x="12314" y="729"/>
                  </a:cubicBezTo>
                  <a:cubicBezTo>
                    <a:pt x="12312" y="791"/>
                    <a:pt x="12261" y="840"/>
                    <a:pt x="12199" y="839"/>
                  </a:cubicBezTo>
                  <a:lnTo>
                    <a:pt x="12199" y="839"/>
                  </a:lnTo>
                  <a:cubicBezTo>
                    <a:pt x="12137" y="837"/>
                    <a:pt x="12088" y="786"/>
                    <a:pt x="12090" y="724"/>
                  </a:cubicBezTo>
                  <a:cubicBezTo>
                    <a:pt x="12091" y="662"/>
                    <a:pt x="12142" y="613"/>
                    <a:pt x="12204" y="615"/>
                  </a:cubicBezTo>
                  <a:close/>
                  <a:moveTo>
                    <a:pt x="12652" y="626"/>
                  </a:moveTo>
                  <a:lnTo>
                    <a:pt x="12653" y="626"/>
                  </a:lnTo>
                  <a:cubicBezTo>
                    <a:pt x="12714" y="627"/>
                    <a:pt x="12763" y="679"/>
                    <a:pt x="12762" y="741"/>
                  </a:cubicBezTo>
                  <a:cubicBezTo>
                    <a:pt x="12760" y="802"/>
                    <a:pt x="12709" y="851"/>
                    <a:pt x="12647" y="850"/>
                  </a:cubicBezTo>
                  <a:lnTo>
                    <a:pt x="12647" y="850"/>
                  </a:lnTo>
                  <a:cubicBezTo>
                    <a:pt x="12585" y="848"/>
                    <a:pt x="12536" y="797"/>
                    <a:pt x="12538" y="735"/>
                  </a:cubicBezTo>
                  <a:cubicBezTo>
                    <a:pt x="12539" y="673"/>
                    <a:pt x="12591" y="624"/>
                    <a:pt x="12652" y="626"/>
                  </a:cubicBezTo>
                  <a:close/>
                  <a:moveTo>
                    <a:pt x="13100" y="637"/>
                  </a:moveTo>
                  <a:lnTo>
                    <a:pt x="13101" y="637"/>
                  </a:lnTo>
                  <a:cubicBezTo>
                    <a:pt x="13163" y="639"/>
                    <a:pt x="13211" y="690"/>
                    <a:pt x="13210" y="752"/>
                  </a:cubicBezTo>
                  <a:cubicBezTo>
                    <a:pt x="13208" y="814"/>
                    <a:pt x="13157" y="863"/>
                    <a:pt x="13095" y="861"/>
                  </a:cubicBezTo>
                  <a:lnTo>
                    <a:pt x="13095" y="861"/>
                  </a:lnTo>
                  <a:cubicBezTo>
                    <a:pt x="13033" y="860"/>
                    <a:pt x="12984" y="808"/>
                    <a:pt x="12986" y="747"/>
                  </a:cubicBezTo>
                  <a:cubicBezTo>
                    <a:pt x="12987" y="685"/>
                    <a:pt x="13039" y="636"/>
                    <a:pt x="13100" y="637"/>
                  </a:cubicBezTo>
                  <a:close/>
                  <a:moveTo>
                    <a:pt x="13549" y="649"/>
                  </a:moveTo>
                  <a:lnTo>
                    <a:pt x="13549" y="649"/>
                  </a:lnTo>
                  <a:cubicBezTo>
                    <a:pt x="13611" y="650"/>
                    <a:pt x="13660" y="702"/>
                    <a:pt x="13658" y="763"/>
                  </a:cubicBezTo>
                  <a:cubicBezTo>
                    <a:pt x="13657" y="825"/>
                    <a:pt x="13605" y="874"/>
                    <a:pt x="13543" y="873"/>
                  </a:cubicBezTo>
                  <a:lnTo>
                    <a:pt x="13543" y="873"/>
                  </a:lnTo>
                  <a:cubicBezTo>
                    <a:pt x="13481" y="871"/>
                    <a:pt x="13432" y="820"/>
                    <a:pt x="13434" y="758"/>
                  </a:cubicBezTo>
                  <a:cubicBezTo>
                    <a:pt x="13435" y="696"/>
                    <a:pt x="13487" y="647"/>
                    <a:pt x="13549" y="649"/>
                  </a:cubicBezTo>
                  <a:close/>
                  <a:moveTo>
                    <a:pt x="13997" y="660"/>
                  </a:moveTo>
                  <a:lnTo>
                    <a:pt x="13997" y="660"/>
                  </a:lnTo>
                  <a:cubicBezTo>
                    <a:pt x="14059" y="662"/>
                    <a:pt x="14108" y="713"/>
                    <a:pt x="14106" y="775"/>
                  </a:cubicBezTo>
                  <a:cubicBezTo>
                    <a:pt x="14105" y="837"/>
                    <a:pt x="14053" y="885"/>
                    <a:pt x="13991" y="884"/>
                  </a:cubicBezTo>
                  <a:lnTo>
                    <a:pt x="13991" y="884"/>
                  </a:lnTo>
                  <a:cubicBezTo>
                    <a:pt x="13929" y="882"/>
                    <a:pt x="13880" y="831"/>
                    <a:pt x="13882" y="769"/>
                  </a:cubicBezTo>
                  <a:cubicBezTo>
                    <a:pt x="13883" y="707"/>
                    <a:pt x="13935" y="659"/>
                    <a:pt x="13997" y="660"/>
                  </a:cubicBezTo>
                  <a:close/>
                  <a:moveTo>
                    <a:pt x="14445" y="671"/>
                  </a:moveTo>
                  <a:lnTo>
                    <a:pt x="14445" y="671"/>
                  </a:lnTo>
                  <a:cubicBezTo>
                    <a:pt x="14507" y="673"/>
                    <a:pt x="14556" y="724"/>
                    <a:pt x="14554" y="786"/>
                  </a:cubicBezTo>
                  <a:cubicBezTo>
                    <a:pt x="14553" y="848"/>
                    <a:pt x="14501" y="897"/>
                    <a:pt x="14439" y="895"/>
                  </a:cubicBezTo>
                  <a:lnTo>
                    <a:pt x="14439" y="895"/>
                  </a:lnTo>
                  <a:cubicBezTo>
                    <a:pt x="14377" y="894"/>
                    <a:pt x="14329" y="843"/>
                    <a:pt x="14330" y="781"/>
                  </a:cubicBezTo>
                  <a:cubicBezTo>
                    <a:pt x="14332" y="719"/>
                    <a:pt x="14383" y="670"/>
                    <a:pt x="14445" y="671"/>
                  </a:cubicBezTo>
                  <a:close/>
                  <a:moveTo>
                    <a:pt x="14893" y="683"/>
                  </a:moveTo>
                  <a:lnTo>
                    <a:pt x="14893" y="683"/>
                  </a:lnTo>
                  <a:cubicBezTo>
                    <a:pt x="14955" y="684"/>
                    <a:pt x="15004" y="736"/>
                    <a:pt x="15002" y="797"/>
                  </a:cubicBezTo>
                  <a:cubicBezTo>
                    <a:pt x="15001" y="859"/>
                    <a:pt x="14949" y="908"/>
                    <a:pt x="14888" y="907"/>
                  </a:cubicBezTo>
                  <a:lnTo>
                    <a:pt x="14887" y="907"/>
                  </a:lnTo>
                  <a:cubicBezTo>
                    <a:pt x="14826" y="905"/>
                    <a:pt x="14777" y="854"/>
                    <a:pt x="14778" y="792"/>
                  </a:cubicBezTo>
                  <a:cubicBezTo>
                    <a:pt x="14780" y="730"/>
                    <a:pt x="14831" y="681"/>
                    <a:pt x="14893" y="683"/>
                  </a:cubicBezTo>
                  <a:close/>
                  <a:moveTo>
                    <a:pt x="15341" y="694"/>
                  </a:moveTo>
                  <a:lnTo>
                    <a:pt x="15341" y="694"/>
                  </a:lnTo>
                  <a:cubicBezTo>
                    <a:pt x="15403" y="696"/>
                    <a:pt x="15452" y="747"/>
                    <a:pt x="15450" y="809"/>
                  </a:cubicBezTo>
                  <a:cubicBezTo>
                    <a:pt x="15449" y="870"/>
                    <a:pt x="15398" y="919"/>
                    <a:pt x="15336" y="918"/>
                  </a:cubicBezTo>
                  <a:lnTo>
                    <a:pt x="15336" y="918"/>
                  </a:lnTo>
                  <a:cubicBezTo>
                    <a:pt x="15274" y="917"/>
                    <a:pt x="15225" y="866"/>
                    <a:pt x="15226" y="804"/>
                  </a:cubicBezTo>
                  <a:cubicBezTo>
                    <a:pt x="15228" y="742"/>
                    <a:pt x="15279" y="693"/>
                    <a:pt x="15341" y="694"/>
                  </a:cubicBezTo>
                  <a:close/>
                  <a:moveTo>
                    <a:pt x="15789" y="706"/>
                  </a:moveTo>
                  <a:lnTo>
                    <a:pt x="15789" y="706"/>
                  </a:lnTo>
                  <a:cubicBezTo>
                    <a:pt x="15851" y="707"/>
                    <a:pt x="15900" y="758"/>
                    <a:pt x="15898" y="820"/>
                  </a:cubicBezTo>
                  <a:cubicBezTo>
                    <a:pt x="15897" y="882"/>
                    <a:pt x="15846" y="931"/>
                    <a:pt x="15784" y="929"/>
                  </a:cubicBezTo>
                  <a:lnTo>
                    <a:pt x="15784" y="929"/>
                  </a:lnTo>
                  <a:cubicBezTo>
                    <a:pt x="15722" y="928"/>
                    <a:pt x="15673" y="877"/>
                    <a:pt x="15674" y="815"/>
                  </a:cubicBezTo>
                  <a:cubicBezTo>
                    <a:pt x="15676" y="753"/>
                    <a:pt x="15727" y="704"/>
                    <a:pt x="15789" y="706"/>
                  </a:cubicBezTo>
                  <a:close/>
                  <a:moveTo>
                    <a:pt x="16237" y="717"/>
                  </a:moveTo>
                  <a:lnTo>
                    <a:pt x="16237" y="717"/>
                  </a:lnTo>
                  <a:cubicBezTo>
                    <a:pt x="16299" y="718"/>
                    <a:pt x="16348" y="769"/>
                    <a:pt x="16346" y="831"/>
                  </a:cubicBezTo>
                  <a:cubicBezTo>
                    <a:pt x="16345" y="893"/>
                    <a:pt x="16294" y="942"/>
                    <a:pt x="16232" y="941"/>
                  </a:cubicBezTo>
                  <a:lnTo>
                    <a:pt x="16232" y="941"/>
                  </a:lnTo>
                  <a:cubicBezTo>
                    <a:pt x="16170" y="939"/>
                    <a:pt x="16121" y="888"/>
                    <a:pt x="16122" y="826"/>
                  </a:cubicBezTo>
                  <a:cubicBezTo>
                    <a:pt x="16124" y="765"/>
                    <a:pt x="16175" y="716"/>
                    <a:pt x="16237" y="717"/>
                  </a:cubicBezTo>
                  <a:close/>
                  <a:moveTo>
                    <a:pt x="16685" y="728"/>
                  </a:moveTo>
                  <a:lnTo>
                    <a:pt x="16685" y="728"/>
                  </a:lnTo>
                  <a:cubicBezTo>
                    <a:pt x="16747" y="730"/>
                    <a:pt x="16796" y="781"/>
                    <a:pt x="16795" y="843"/>
                  </a:cubicBezTo>
                  <a:cubicBezTo>
                    <a:pt x="16793" y="905"/>
                    <a:pt x="16742" y="954"/>
                    <a:pt x="16680" y="952"/>
                  </a:cubicBezTo>
                  <a:lnTo>
                    <a:pt x="16680" y="952"/>
                  </a:lnTo>
                  <a:cubicBezTo>
                    <a:pt x="16618" y="951"/>
                    <a:pt x="16569" y="900"/>
                    <a:pt x="16570" y="838"/>
                  </a:cubicBezTo>
                  <a:cubicBezTo>
                    <a:pt x="16572" y="776"/>
                    <a:pt x="16623" y="727"/>
                    <a:pt x="16685" y="728"/>
                  </a:cubicBezTo>
                  <a:close/>
                  <a:moveTo>
                    <a:pt x="17133" y="740"/>
                  </a:moveTo>
                  <a:lnTo>
                    <a:pt x="17133" y="740"/>
                  </a:lnTo>
                  <a:cubicBezTo>
                    <a:pt x="17195" y="741"/>
                    <a:pt x="17244" y="792"/>
                    <a:pt x="17243" y="854"/>
                  </a:cubicBezTo>
                  <a:cubicBezTo>
                    <a:pt x="17241" y="916"/>
                    <a:pt x="17190" y="965"/>
                    <a:pt x="17128" y="964"/>
                  </a:cubicBezTo>
                  <a:lnTo>
                    <a:pt x="17128" y="964"/>
                  </a:lnTo>
                  <a:cubicBezTo>
                    <a:pt x="17066" y="962"/>
                    <a:pt x="17017" y="911"/>
                    <a:pt x="17018" y="849"/>
                  </a:cubicBezTo>
                  <a:cubicBezTo>
                    <a:pt x="17020" y="787"/>
                    <a:pt x="17071" y="738"/>
                    <a:pt x="17133" y="740"/>
                  </a:cubicBezTo>
                  <a:close/>
                  <a:moveTo>
                    <a:pt x="17581" y="751"/>
                  </a:moveTo>
                  <a:lnTo>
                    <a:pt x="17581" y="751"/>
                  </a:lnTo>
                  <a:cubicBezTo>
                    <a:pt x="17643" y="752"/>
                    <a:pt x="17692" y="804"/>
                    <a:pt x="17691" y="865"/>
                  </a:cubicBezTo>
                  <a:cubicBezTo>
                    <a:pt x="17689" y="927"/>
                    <a:pt x="17638" y="976"/>
                    <a:pt x="17576" y="975"/>
                  </a:cubicBezTo>
                  <a:lnTo>
                    <a:pt x="17576" y="975"/>
                  </a:lnTo>
                  <a:cubicBezTo>
                    <a:pt x="17514" y="974"/>
                    <a:pt x="17465" y="922"/>
                    <a:pt x="17467" y="861"/>
                  </a:cubicBezTo>
                  <a:cubicBezTo>
                    <a:pt x="17468" y="799"/>
                    <a:pt x="17519" y="750"/>
                    <a:pt x="17581" y="751"/>
                  </a:cubicBezTo>
                  <a:close/>
                  <a:moveTo>
                    <a:pt x="18029" y="762"/>
                  </a:moveTo>
                  <a:lnTo>
                    <a:pt x="18029" y="762"/>
                  </a:lnTo>
                  <a:cubicBezTo>
                    <a:pt x="18091" y="764"/>
                    <a:pt x="18140" y="815"/>
                    <a:pt x="18139" y="877"/>
                  </a:cubicBezTo>
                  <a:cubicBezTo>
                    <a:pt x="18137" y="939"/>
                    <a:pt x="18086" y="988"/>
                    <a:pt x="18024" y="986"/>
                  </a:cubicBezTo>
                  <a:lnTo>
                    <a:pt x="18024" y="986"/>
                  </a:lnTo>
                  <a:cubicBezTo>
                    <a:pt x="17962" y="985"/>
                    <a:pt x="17913" y="934"/>
                    <a:pt x="17915" y="872"/>
                  </a:cubicBezTo>
                  <a:cubicBezTo>
                    <a:pt x="17916" y="810"/>
                    <a:pt x="17967" y="761"/>
                    <a:pt x="18029" y="762"/>
                  </a:cubicBezTo>
                  <a:close/>
                  <a:moveTo>
                    <a:pt x="18477" y="774"/>
                  </a:moveTo>
                  <a:lnTo>
                    <a:pt x="18477" y="774"/>
                  </a:lnTo>
                  <a:cubicBezTo>
                    <a:pt x="18539" y="775"/>
                    <a:pt x="18588" y="826"/>
                    <a:pt x="18587" y="888"/>
                  </a:cubicBezTo>
                  <a:cubicBezTo>
                    <a:pt x="18586" y="950"/>
                    <a:pt x="18534" y="999"/>
                    <a:pt x="18472" y="998"/>
                  </a:cubicBezTo>
                  <a:lnTo>
                    <a:pt x="18472" y="998"/>
                  </a:lnTo>
                  <a:cubicBezTo>
                    <a:pt x="18410" y="996"/>
                    <a:pt x="18361" y="945"/>
                    <a:pt x="18363" y="883"/>
                  </a:cubicBezTo>
                  <a:cubicBezTo>
                    <a:pt x="18364" y="821"/>
                    <a:pt x="18415" y="772"/>
                    <a:pt x="18477" y="774"/>
                  </a:cubicBezTo>
                  <a:close/>
                  <a:moveTo>
                    <a:pt x="18925" y="785"/>
                  </a:moveTo>
                  <a:lnTo>
                    <a:pt x="18925" y="785"/>
                  </a:lnTo>
                  <a:cubicBezTo>
                    <a:pt x="18987" y="786"/>
                    <a:pt x="19036" y="838"/>
                    <a:pt x="19035" y="900"/>
                  </a:cubicBezTo>
                  <a:cubicBezTo>
                    <a:pt x="19034" y="961"/>
                    <a:pt x="18982" y="1010"/>
                    <a:pt x="18921" y="1009"/>
                  </a:cubicBezTo>
                  <a:lnTo>
                    <a:pt x="18920" y="1009"/>
                  </a:lnTo>
                  <a:cubicBezTo>
                    <a:pt x="18858" y="1008"/>
                    <a:pt x="18809" y="956"/>
                    <a:pt x="18811" y="895"/>
                  </a:cubicBezTo>
                  <a:cubicBezTo>
                    <a:pt x="18812" y="833"/>
                    <a:pt x="18863" y="784"/>
                    <a:pt x="18925" y="785"/>
                  </a:cubicBezTo>
                  <a:close/>
                  <a:moveTo>
                    <a:pt x="19373" y="796"/>
                  </a:moveTo>
                  <a:lnTo>
                    <a:pt x="19374" y="796"/>
                  </a:lnTo>
                  <a:cubicBezTo>
                    <a:pt x="19435" y="798"/>
                    <a:pt x="19484" y="849"/>
                    <a:pt x="19483" y="911"/>
                  </a:cubicBezTo>
                  <a:cubicBezTo>
                    <a:pt x="19482" y="973"/>
                    <a:pt x="19430" y="1022"/>
                    <a:pt x="19369" y="1020"/>
                  </a:cubicBezTo>
                  <a:lnTo>
                    <a:pt x="19368" y="1020"/>
                  </a:lnTo>
                  <a:cubicBezTo>
                    <a:pt x="19307" y="1019"/>
                    <a:pt x="19258" y="968"/>
                    <a:pt x="19259" y="906"/>
                  </a:cubicBezTo>
                  <a:cubicBezTo>
                    <a:pt x="19260" y="844"/>
                    <a:pt x="19311" y="795"/>
                    <a:pt x="19373" y="796"/>
                  </a:cubicBezTo>
                  <a:close/>
                  <a:moveTo>
                    <a:pt x="19821" y="808"/>
                  </a:moveTo>
                  <a:lnTo>
                    <a:pt x="19822" y="808"/>
                  </a:lnTo>
                  <a:cubicBezTo>
                    <a:pt x="19883" y="809"/>
                    <a:pt x="19932" y="860"/>
                    <a:pt x="19931" y="922"/>
                  </a:cubicBezTo>
                  <a:cubicBezTo>
                    <a:pt x="19930" y="984"/>
                    <a:pt x="19879" y="1033"/>
                    <a:pt x="19817" y="1032"/>
                  </a:cubicBezTo>
                  <a:lnTo>
                    <a:pt x="19816" y="1032"/>
                  </a:lnTo>
                  <a:cubicBezTo>
                    <a:pt x="19755" y="1030"/>
                    <a:pt x="19706" y="979"/>
                    <a:pt x="19707" y="917"/>
                  </a:cubicBezTo>
                  <a:cubicBezTo>
                    <a:pt x="19708" y="856"/>
                    <a:pt x="19760" y="806"/>
                    <a:pt x="19821" y="808"/>
                  </a:cubicBezTo>
                  <a:close/>
                  <a:moveTo>
                    <a:pt x="20269" y="819"/>
                  </a:moveTo>
                  <a:lnTo>
                    <a:pt x="20270" y="819"/>
                  </a:lnTo>
                  <a:cubicBezTo>
                    <a:pt x="20332" y="821"/>
                    <a:pt x="20381" y="872"/>
                    <a:pt x="20379" y="934"/>
                  </a:cubicBezTo>
                  <a:cubicBezTo>
                    <a:pt x="20378" y="995"/>
                    <a:pt x="20327" y="1045"/>
                    <a:pt x="20265" y="1043"/>
                  </a:cubicBezTo>
                  <a:lnTo>
                    <a:pt x="20265" y="1043"/>
                  </a:lnTo>
                  <a:cubicBezTo>
                    <a:pt x="20203" y="1042"/>
                    <a:pt x="20154" y="991"/>
                    <a:pt x="20155" y="929"/>
                  </a:cubicBezTo>
                  <a:cubicBezTo>
                    <a:pt x="20156" y="867"/>
                    <a:pt x="20208" y="818"/>
                    <a:pt x="20269" y="819"/>
                  </a:cubicBezTo>
                  <a:close/>
                  <a:moveTo>
                    <a:pt x="20718" y="831"/>
                  </a:moveTo>
                  <a:lnTo>
                    <a:pt x="20718" y="831"/>
                  </a:lnTo>
                  <a:cubicBezTo>
                    <a:pt x="20780" y="832"/>
                    <a:pt x="20829" y="883"/>
                    <a:pt x="20827" y="945"/>
                  </a:cubicBezTo>
                  <a:cubicBezTo>
                    <a:pt x="20826" y="1007"/>
                    <a:pt x="20775" y="1056"/>
                    <a:pt x="20713" y="1055"/>
                  </a:cubicBezTo>
                  <a:lnTo>
                    <a:pt x="20713" y="1055"/>
                  </a:lnTo>
                  <a:cubicBezTo>
                    <a:pt x="20651" y="1053"/>
                    <a:pt x="20602" y="1002"/>
                    <a:pt x="20603" y="940"/>
                  </a:cubicBezTo>
                  <a:cubicBezTo>
                    <a:pt x="20604" y="878"/>
                    <a:pt x="20656" y="829"/>
                    <a:pt x="20718" y="831"/>
                  </a:cubicBezTo>
                  <a:close/>
                  <a:moveTo>
                    <a:pt x="21166" y="842"/>
                  </a:moveTo>
                  <a:lnTo>
                    <a:pt x="21166" y="842"/>
                  </a:lnTo>
                  <a:cubicBezTo>
                    <a:pt x="21228" y="843"/>
                    <a:pt x="21277" y="895"/>
                    <a:pt x="21275" y="956"/>
                  </a:cubicBezTo>
                  <a:cubicBezTo>
                    <a:pt x="21274" y="1018"/>
                    <a:pt x="21223" y="1067"/>
                    <a:pt x="21161" y="1066"/>
                  </a:cubicBezTo>
                  <a:lnTo>
                    <a:pt x="21161" y="1066"/>
                  </a:lnTo>
                  <a:cubicBezTo>
                    <a:pt x="21099" y="1065"/>
                    <a:pt x="21050" y="1013"/>
                    <a:pt x="21051" y="951"/>
                  </a:cubicBezTo>
                  <a:cubicBezTo>
                    <a:pt x="21053" y="890"/>
                    <a:pt x="21104" y="841"/>
                    <a:pt x="21166" y="842"/>
                  </a:cubicBezTo>
                  <a:close/>
                </a:path>
              </a:pathLst>
            </a:custGeom>
            <a:solidFill>
              <a:srgbClr val="66FFCC"/>
            </a:solidFill>
            <a:ln w="1588"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 name="Freeform 17"/>
            <p:cNvSpPr>
              <a:spLocks/>
            </p:cNvSpPr>
            <p:nvPr/>
          </p:nvSpPr>
          <p:spPr bwMode="auto">
            <a:xfrm>
              <a:off x="771" y="4381"/>
              <a:ext cx="48" cy="39"/>
            </a:xfrm>
            <a:custGeom>
              <a:avLst/>
              <a:gdLst>
                <a:gd name="T0" fmla="*/ 24 w 48"/>
                <a:gd name="T1" fmla="*/ 0 h 39"/>
                <a:gd name="T2" fmla="*/ 48 w 48"/>
                <a:gd name="T3" fmla="*/ 39 h 39"/>
                <a:gd name="T4" fmla="*/ 0 w 48"/>
                <a:gd name="T5" fmla="*/ 39 h 39"/>
                <a:gd name="T6" fmla="*/ 24 w 48"/>
                <a:gd name="T7" fmla="*/ 0 h 39"/>
              </a:gdLst>
              <a:ahLst/>
              <a:cxnLst>
                <a:cxn ang="0">
                  <a:pos x="T0" y="T1"/>
                </a:cxn>
                <a:cxn ang="0">
                  <a:pos x="T2" y="T3"/>
                </a:cxn>
                <a:cxn ang="0">
                  <a:pos x="T4" y="T5"/>
                </a:cxn>
                <a:cxn ang="0">
                  <a:pos x="T6" y="T7"/>
                </a:cxn>
              </a:cxnLst>
              <a:rect l="0" t="0" r="r" b="b"/>
              <a:pathLst>
                <a:path w="48" h="39">
                  <a:moveTo>
                    <a:pt x="24" y="0"/>
                  </a:moveTo>
                  <a:lnTo>
                    <a:pt x="48" y="39"/>
                  </a:lnTo>
                  <a:lnTo>
                    <a:pt x="0" y="39"/>
                  </a:lnTo>
                  <a:lnTo>
                    <a:pt x="24"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8"/>
            <p:cNvSpPr>
              <a:spLocks/>
            </p:cNvSpPr>
            <p:nvPr/>
          </p:nvSpPr>
          <p:spPr bwMode="auto">
            <a:xfrm>
              <a:off x="1409" y="4410"/>
              <a:ext cx="49" cy="38"/>
            </a:xfrm>
            <a:custGeom>
              <a:avLst/>
              <a:gdLst>
                <a:gd name="T0" fmla="*/ 24 w 49"/>
                <a:gd name="T1" fmla="*/ 0 h 38"/>
                <a:gd name="T2" fmla="*/ 49 w 49"/>
                <a:gd name="T3" fmla="*/ 38 h 38"/>
                <a:gd name="T4" fmla="*/ 0 w 49"/>
                <a:gd name="T5" fmla="*/ 38 h 38"/>
                <a:gd name="T6" fmla="*/ 24 w 49"/>
                <a:gd name="T7" fmla="*/ 0 h 38"/>
              </a:gdLst>
              <a:ahLst/>
              <a:cxnLst>
                <a:cxn ang="0">
                  <a:pos x="T0" y="T1"/>
                </a:cxn>
                <a:cxn ang="0">
                  <a:pos x="T2" y="T3"/>
                </a:cxn>
                <a:cxn ang="0">
                  <a:pos x="T4" y="T5"/>
                </a:cxn>
                <a:cxn ang="0">
                  <a:pos x="T6" y="T7"/>
                </a:cxn>
              </a:cxnLst>
              <a:rect l="0" t="0" r="r" b="b"/>
              <a:pathLst>
                <a:path w="49" h="38">
                  <a:moveTo>
                    <a:pt x="24" y="0"/>
                  </a:moveTo>
                  <a:lnTo>
                    <a:pt x="49" y="38"/>
                  </a:lnTo>
                  <a:lnTo>
                    <a:pt x="0" y="38"/>
                  </a:lnTo>
                  <a:lnTo>
                    <a:pt x="24"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9"/>
            <p:cNvSpPr>
              <a:spLocks/>
            </p:cNvSpPr>
            <p:nvPr/>
          </p:nvSpPr>
          <p:spPr bwMode="auto">
            <a:xfrm>
              <a:off x="2046" y="4423"/>
              <a:ext cx="49" cy="39"/>
            </a:xfrm>
            <a:custGeom>
              <a:avLst/>
              <a:gdLst>
                <a:gd name="T0" fmla="*/ 25 w 49"/>
                <a:gd name="T1" fmla="*/ 0 h 39"/>
                <a:gd name="T2" fmla="*/ 49 w 49"/>
                <a:gd name="T3" fmla="*/ 39 h 39"/>
                <a:gd name="T4" fmla="*/ 0 w 49"/>
                <a:gd name="T5" fmla="*/ 39 h 39"/>
                <a:gd name="T6" fmla="*/ 25 w 49"/>
                <a:gd name="T7" fmla="*/ 0 h 39"/>
              </a:gdLst>
              <a:ahLst/>
              <a:cxnLst>
                <a:cxn ang="0">
                  <a:pos x="T0" y="T1"/>
                </a:cxn>
                <a:cxn ang="0">
                  <a:pos x="T2" y="T3"/>
                </a:cxn>
                <a:cxn ang="0">
                  <a:pos x="T4" y="T5"/>
                </a:cxn>
                <a:cxn ang="0">
                  <a:pos x="T6" y="T7"/>
                </a:cxn>
              </a:cxnLst>
              <a:rect l="0" t="0" r="r" b="b"/>
              <a:pathLst>
                <a:path w="49" h="39">
                  <a:moveTo>
                    <a:pt x="25" y="0"/>
                  </a:moveTo>
                  <a:lnTo>
                    <a:pt x="49" y="39"/>
                  </a:lnTo>
                  <a:lnTo>
                    <a:pt x="0" y="39"/>
                  </a:lnTo>
                  <a:lnTo>
                    <a:pt x="25"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20"/>
            <p:cNvSpPr>
              <a:spLocks noEditPoints="1"/>
            </p:cNvSpPr>
            <p:nvPr/>
          </p:nvSpPr>
          <p:spPr bwMode="auto">
            <a:xfrm>
              <a:off x="790" y="4583"/>
              <a:ext cx="1266" cy="41"/>
            </a:xfrm>
            <a:custGeom>
              <a:avLst/>
              <a:gdLst>
                <a:gd name="T0" fmla="*/ 790 w 21275"/>
                <a:gd name="T1" fmla="*/ 25 h 858"/>
                <a:gd name="T2" fmla="*/ 782 w 21275"/>
                <a:gd name="T3" fmla="*/ 248 h 858"/>
                <a:gd name="T4" fmla="*/ 3 w 21275"/>
                <a:gd name="T5" fmla="*/ 111 h 858"/>
                <a:gd name="T6" fmla="*/ 1685 w 21275"/>
                <a:gd name="T7" fmla="*/ 54 h 858"/>
                <a:gd name="T8" fmla="*/ 2465 w 21275"/>
                <a:gd name="T9" fmla="*/ 192 h 858"/>
                <a:gd name="T10" fmla="*/ 1678 w 21275"/>
                <a:gd name="T11" fmla="*/ 278 h 858"/>
                <a:gd name="T12" fmla="*/ 1685 w 21275"/>
                <a:gd name="T13" fmla="*/ 54 h 858"/>
                <a:gd name="T14" fmla="*/ 3924 w 21275"/>
                <a:gd name="T15" fmla="*/ 128 h 858"/>
                <a:gd name="T16" fmla="*/ 3917 w 21275"/>
                <a:gd name="T17" fmla="*/ 352 h 858"/>
                <a:gd name="T18" fmla="*/ 3137 w 21275"/>
                <a:gd name="T19" fmla="*/ 214 h 858"/>
                <a:gd name="T20" fmla="*/ 4820 w 21275"/>
                <a:gd name="T21" fmla="*/ 157 h 858"/>
                <a:gd name="T22" fmla="*/ 5600 w 21275"/>
                <a:gd name="T23" fmla="*/ 295 h 858"/>
                <a:gd name="T24" fmla="*/ 4812 w 21275"/>
                <a:gd name="T25" fmla="*/ 381 h 858"/>
                <a:gd name="T26" fmla="*/ 4820 w 21275"/>
                <a:gd name="T27" fmla="*/ 157 h 858"/>
                <a:gd name="T28" fmla="*/ 7058 w 21275"/>
                <a:gd name="T29" fmla="*/ 231 h 858"/>
                <a:gd name="T30" fmla="*/ 7051 w 21275"/>
                <a:gd name="T31" fmla="*/ 455 h 858"/>
                <a:gd name="T32" fmla="*/ 6271 w 21275"/>
                <a:gd name="T33" fmla="*/ 317 h 858"/>
                <a:gd name="T34" fmla="*/ 7954 w 21275"/>
                <a:gd name="T35" fmla="*/ 260 h 858"/>
                <a:gd name="T36" fmla="*/ 8734 w 21275"/>
                <a:gd name="T37" fmla="*/ 398 h 858"/>
                <a:gd name="T38" fmla="*/ 7947 w 21275"/>
                <a:gd name="T39" fmla="*/ 484 h 858"/>
                <a:gd name="T40" fmla="*/ 7954 w 21275"/>
                <a:gd name="T41" fmla="*/ 260 h 858"/>
                <a:gd name="T42" fmla="*/ 10193 w 21275"/>
                <a:gd name="T43" fmla="*/ 334 h 858"/>
                <a:gd name="T44" fmla="*/ 10185 w 21275"/>
                <a:gd name="T45" fmla="*/ 558 h 858"/>
                <a:gd name="T46" fmla="*/ 9405 w 21275"/>
                <a:gd name="T47" fmla="*/ 420 h 858"/>
                <a:gd name="T48" fmla="*/ 11088 w 21275"/>
                <a:gd name="T49" fmla="*/ 362 h 858"/>
                <a:gd name="T50" fmla="*/ 11868 w 21275"/>
                <a:gd name="T51" fmla="*/ 495 h 858"/>
                <a:gd name="T52" fmla="*/ 11082 w 21275"/>
                <a:gd name="T53" fmla="*/ 586 h 858"/>
                <a:gd name="T54" fmla="*/ 11088 w 21275"/>
                <a:gd name="T55" fmla="*/ 362 h 858"/>
                <a:gd name="T56" fmla="*/ 13327 w 21275"/>
                <a:gd name="T57" fmla="*/ 422 h 858"/>
                <a:gd name="T58" fmla="*/ 13321 w 21275"/>
                <a:gd name="T59" fmla="*/ 646 h 858"/>
                <a:gd name="T60" fmla="*/ 12540 w 21275"/>
                <a:gd name="T61" fmla="*/ 513 h 858"/>
                <a:gd name="T62" fmla="*/ 14222 w 21275"/>
                <a:gd name="T63" fmla="*/ 446 h 858"/>
                <a:gd name="T64" fmla="*/ 15003 w 21275"/>
                <a:gd name="T65" fmla="*/ 579 h 858"/>
                <a:gd name="T66" fmla="*/ 14216 w 21275"/>
                <a:gd name="T67" fmla="*/ 670 h 858"/>
                <a:gd name="T68" fmla="*/ 14222 w 21275"/>
                <a:gd name="T69" fmla="*/ 446 h 858"/>
                <a:gd name="T70" fmla="*/ 16462 w 21275"/>
                <a:gd name="T71" fmla="*/ 506 h 858"/>
                <a:gd name="T72" fmla="*/ 16456 w 21275"/>
                <a:gd name="T73" fmla="*/ 730 h 858"/>
                <a:gd name="T74" fmla="*/ 15675 w 21275"/>
                <a:gd name="T75" fmla="*/ 597 h 858"/>
                <a:gd name="T76" fmla="*/ 17357 w 21275"/>
                <a:gd name="T77" fmla="*/ 530 h 858"/>
                <a:gd name="T78" fmla="*/ 18138 w 21275"/>
                <a:gd name="T79" fmla="*/ 663 h 858"/>
                <a:gd name="T80" fmla="*/ 17351 w 21275"/>
                <a:gd name="T81" fmla="*/ 754 h 858"/>
                <a:gd name="T82" fmla="*/ 17357 w 21275"/>
                <a:gd name="T83" fmla="*/ 530 h 858"/>
                <a:gd name="T84" fmla="*/ 19597 w 21275"/>
                <a:gd name="T85" fmla="*/ 590 h 858"/>
                <a:gd name="T86" fmla="*/ 19591 w 21275"/>
                <a:gd name="T87" fmla="*/ 814 h 858"/>
                <a:gd name="T88" fmla="*/ 18810 w 21275"/>
                <a:gd name="T89" fmla="*/ 681 h 858"/>
                <a:gd name="T90" fmla="*/ 20492 w 21275"/>
                <a:gd name="T91" fmla="*/ 614 h 858"/>
                <a:gd name="T92" fmla="*/ 21273 w 21275"/>
                <a:gd name="T93" fmla="*/ 747 h 858"/>
                <a:gd name="T94" fmla="*/ 20486 w 21275"/>
                <a:gd name="T95" fmla="*/ 838 h 858"/>
                <a:gd name="T96" fmla="*/ 20492 w 21275"/>
                <a:gd name="T97" fmla="*/ 614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275" h="858">
                  <a:moveTo>
                    <a:pt x="118" y="3"/>
                  </a:moveTo>
                  <a:lnTo>
                    <a:pt x="790" y="25"/>
                  </a:lnTo>
                  <a:cubicBezTo>
                    <a:pt x="852" y="27"/>
                    <a:pt x="900" y="78"/>
                    <a:pt x="898" y="140"/>
                  </a:cubicBezTo>
                  <a:cubicBezTo>
                    <a:pt x="896" y="202"/>
                    <a:pt x="844" y="251"/>
                    <a:pt x="782" y="248"/>
                  </a:cubicBezTo>
                  <a:lnTo>
                    <a:pt x="111" y="226"/>
                  </a:lnTo>
                  <a:cubicBezTo>
                    <a:pt x="49" y="224"/>
                    <a:pt x="0" y="173"/>
                    <a:pt x="3" y="111"/>
                  </a:cubicBezTo>
                  <a:cubicBezTo>
                    <a:pt x="5" y="49"/>
                    <a:pt x="56" y="0"/>
                    <a:pt x="118" y="3"/>
                  </a:cubicBezTo>
                  <a:close/>
                  <a:moveTo>
                    <a:pt x="1685" y="54"/>
                  </a:moveTo>
                  <a:lnTo>
                    <a:pt x="2357" y="76"/>
                  </a:lnTo>
                  <a:cubicBezTo>
                    <a:pt x="2419" y="78"/>
                    <a:pt x="2467" y="130"/>
                    <a:pt x="2465" y="192"/>
                  </a:cubicBezTo>
                  <a:cubicBezTo>
                    <a:pt x="2463" y="254"/>
                    <a:pt x="2411" y="302"/>
                    <a:pt x="2350" y="300"/>
                  </a:cubicBezTo>
                  <a:lnTo>
                    <a:pt x="1678" y="278"/>
                  </a:lnTo>
                  <a:cubicBezTo>
                    <a:pt x="1616" y="276"/>
                    <a:pt x="1568" y="224"/>
                    <a:pt x="1570" y="162"/>
                  </a:cubicBezTo>
                  <a:cubicBezTo>
                    <a:pt x="1572" y="100"/>
                    <a:pt x="1623" y="52"/>
                    <a:pt x="1685" y="54"/>
                  </a:cubicBezTo>
                  <a:close/>
                  <a:moveTo>
                    <a:pt x="3252" y="106"/>
                  </a:moveTo>
                  <a:lnTo>
                    <a:pt x="3924" y="128"/>
                  </a:lnTo>
                  <a:cubicBezTo>
                    <a:pt x="3986" y="130"/>
                    <a:pt x="4034" y="181"/>
                    <a:pt x="4032" y="243"/>
                  </a:cubicBezTo>
                  <a:cubicBezTo>
                    <a:pt x="4030" y="305"/>
                    <a:pt x="3979" y="354"/>
                    <a:pt x="3917" y="352"/>
                  </a:cubicBezTo>
                  <a:lnTo>
                    <a:pt x="3245" y="329"/>
                  </a:lnTo>
                  <a:cubicBezTo>
                    <a:pt x="3183" y="327"/>
                    <a:pt x="3135" y="276"/>
                    <a:pt x="3137" y="214"/>
                  </a:cubicBezTo>
                  <a:cubicBezTo>
                    <a:pt x="3139" y="152"/>
                    <a:pt x="3191" y="104"/>
                    <a:pt x="3252" y="106"/>
                  </a:cubicBezTo>
                  <a:close/>
                  <a:moveTo>
                    <a:pt x="4820" y="157"/>
                  </a:moveTo>
                  <a:lnTo>
                    <a:pt x="5491" y="179"/>
                  </a:lnTo>
                  <a:cubicBezTo>
                    <a:pt x="5553" y="181"/>
                    <a:pt x="5602" y="233"/>
                    <a:pt x="5600" y="295"/>
                  </a:cubicBezTo>
                  <a:cubicBezTo>
                    <a:pt x="5597" y="357"/>
                    <a:pt x="5546" y="405"/>
                    <a:pt x="5484" y="403"/>
                  </a:cubicBezTo>
                  <a:lnTo>
                    <a:pt x="4812" y="381"/>
                  </a:lnTo>
                  <a:cubicBezTo>
                    <a:pt x="4750" y="379"/>
                    <a:pt x="4702" y="327"/>
                    <a:pt x="4704" y="265"/>
                  </a:cubicBezTo>
                  <a:cubicBezTo>
                    <a:pt x="4706" y="204"/>
                    <a:pt x="4758" y="155"/>
                    <a:pt x="4820" y="157"/>
                  </a:cubicBezTo>
                  <a:close/>
                  <a:moveTo>
                    <a:pt x="6387" y="209"/>
                  </a:moveTo>
                  <a:lnTo>
                    <a:pt x="7058" y="231"/>
                  </a:lnTo>
                  <a:cubicBezTo>
                    <a:pt x="7120" y="233"/>
                    <a:pt x="7169" y="285"/>
                    <a:pt x="7167" y="346"/>
                  </a:cubicBezTo>
                  <a:cubicBezTo>
                    <a:pt x="7165" y="408"/>
                    <a:pt x="7113" y="457"/>
                    <a:pt x="7051" y="455"/>
                  </a:cubicBezTo>
                  <a:lnTo>
                    <a:pt x="6379" y="433"/>
                  </a:lnTo>
                  <a:cubicBezTo>
                    <a:pt x="6318" y="431"/>
                    <a:pt x="6269" y="379"/>
                    <a:pt x="6271" y="317"/>
                  </a:cubicBezTo>
                  <a:cubicBezTo>
                    <a:pt x="6273" y="255"/>
                    <a:pt x="6325" y="207"/>
                    <a:pt x="6387" y="209"/>
                  </a:cubicBezTo>
                  <a:close/>
                  <a:moveTo>
                    <a:pt x="7954" y="260"/>
                  </a:moveTo>
                  <a:lnTo>
                    <a:pt x="8626" y="282"/>
                  </a:lnTo>
                  <a:cubicBezTo>
                    <a:pt x="8687" y="284"/>
                    <a:pt x="8736" y="336"/>
                    <a:pt x="8734" y="398"/>
                  </a:cubicBezTo>
                  <a:cubicBezTo>
                    <a:pt x="8732" y="460"/>
                    <a:pt x="8680" y="508"/>
                    <a:pt x="8618" y="506"/>
                  </a:cubicBezTo>
                  <a:lnTo>
                    <a:pt x="7947" y="484"/>
                  </a:lnTo>
                  <a:cubicBezTo>
                    <a:pt x="7885" y="482"/>
                    <a:pt x="7836" y="430"/>
                    <a:pt x="7838" y="368"/>
                  </a:cubicBezTo>
                  <a:cubicBezTo>
                    <a:pt x="7840" y="307"/>
                    <a:pt x="7892" y="258"/>
                    <a:pt x="7954" y="260"/>
                  </a:cubicBezTo>
                  <a:close/>
                  <a:moveTo>
                    <a:pt x="9521" y="312"/>
                  </a:moveTo>
                  <a:lnTo>
                    <a:pt x="10193" y="334"/>
                  </a:lnTo>
                  <a:cubicBezTo>
                    <a:pt x="10255" y="336"/>
                    <a:pt x="10303" y="388"/>
                    <a:pt x="10301" y="449"/>
                  </a:cubicBezTo>
                  <a:cubicBezTo>
                    <a:pt x="10299" y="511"/>
                    <a:pt x="10247" y="560"/>
                    <a:pt x="10185" y="558"/>
                  </a:cubicBezTo>
                  <a:lnTo>
                    <a:pt x="9514" y="536"/>
                  </a:lnTo>
                  <a:cubicBezTo>
                    <a:pt x="9452" y="534"/>
                    <a:pt x="9403" y="482"/>
                    <a:pt x="9405" y="420"/>
                  </a:cubicBezTo>
                  <a:cubicBezTo>
                    <a:pt x="9407" y="358"/>
                    <a:pt x="9459" y="310"/>
                    <a:pt x="9521" y="312"/>
                  </a:cubicBezTo>
                  <a:close/>
                  <a:moveTo>
                    <a:pt x="11088" y="362"/>
                  </a:moveTo>
                  <a:lnTo>
                    <a:pt x="11759" y="380"/>
                  </a:lnTo>
                  <a:cubicBezTo>
                    <a:pt x="11821" y="381"/>
                    <a:pt x="11870" y="433"/>
                    <a:pt x="11868" y="495"/>
                  </a:cubicBezTo>
                  <a:cubicBezTo>
                    <a:pt x="11867" y="557"/>
                    <a:pt x="11815" y="605"/>
                    <a:pt x="11753" y="604"/>
                  </a:cubicBezTo>
                  <a:lnTo>
                    <a:pt x="11082" y="586"/>
                  </a:lnTo>
                  <a:cubicBezTo>
                    <a:pt x="11020" y="584"/>
                    <a:pt x="10971" y="532"/>
                    <a:pt x="10973" y="471"/>
                  </a:cubicBezTo>
                  <a:cubicBezTo>
                    <a:pt x="10974" y="409"/>
                    <a:pt x="11026" y="360"/>
                    <a:pt x="11088" y="362"/>
                  </a:cubicBezTo>
                  <a:close/>
                  <a:moveTo>
                    <a:pt x="12655" y="404"/>
                  </a:moveTo>
                  <a:lnTo>
                    <a:pt x="13327" y="422"/>
                  </a:lnTo>
                  <a:cubicBezTo>
                    <a:pt x="13389" y="423"/>
                    <a:pt x="13437" y="475"/>
                    <a:pt x="13436" y="537"/>
                  </a:cubicBezTo>
                  <a:cubicBezTo>
                    <a:pt x="13434" y="599"/>
                    <a:pt x="13383" y="647"/>
                    <a:pt x="13321" y="646"/>
                  </a:cubicBezTo>
                  <a:lnTo>
                    <a:pt x="12649" y="628"/>
                  </a:lnTo>
                  <a:cubicBezTo>
                    <a:pt x="12587" y="626"/>
                    <a:pt x="12538" y="575"/>
                    <a:pt x="12540" y="513"/>
                  </a:cubicBezTo>
                  <a:cubicBezTo>
                    <a:pt x="12542" y="451"/>
                    <a:pt x="12593" y="402"/>
                    <a:pt x="12655" y="404"/>
                  </a:cubicBezTo>
                  <a:close/>
                  <a:moveTo>
                    <a:pt x="14222" y="446"/>
                  </a:moveTo>
                  <a:lnTo>
                    <a:pt x="14894" y="464"/>
                  </a:lnTo>
                  <a:cubicBezTo>
                    <a:pt x="14956" y="466"/>
                    <a:pt x="15005" y="517"/>
                    <a:pt x="15003" y="579"/>
                  </a:cubicBezTo>
                  <a:cubicBezTo>
                    <a:pt x="15002" y="641"/>
                    <a:pt x="14950" y="690"/>
                    <a:pt x="14888" y="688"/>
                  </a:cubicBezTo>
                  <a:lnTo>
                    <a:pt x="14216" y="670"/>
                  </a:lnTo>
                  <a:cubicBezTo>
                    <a:pt x="14155" y="668"/>
                    <a:pt x="14106" y="617"/>
                    <a:pt x="14107" y="555"/>
                  </a:cubicBezTo>
                  <a:cubicBezTo>
                    <a:pt x="14109" y="493"/>
                    <a:pt x="14161" y="444"/>
                    <a:pt x="14222" y="446"/>
                  </a:cubicBezTo>
                  <a:close/>
                  <a:moveTo>
                    <a:pt x="15790" y="488"/>
                  </a:moveTo>
                  <a:lnTo>
                    <a:pt x="16462" y="506"/>
                  </a:lnTo>
                  <a:cubicBezTo>
                    <a:pt x="16523" y="508"/>
                    <a:pt x="16572" y="559"/>
                    <a:pt x="16571" y="621"/>
                  </a:cubicBezTo>
                  <a:cubicBezTo>
                    <a:pt x="16569" y="683"/>
                    <a:pt x="16517" y="732"/>
                    <a:pt x="16456" y="730"/>
                  </a:cubicBezTo>
                  <a:lnTo>
                    <a:pt x="15784" y="712"/>
                  </a:lnTo>
                  <a:cubicBezTo>
                    <a:pt x="15722" y="710"/>
                    <a:pt x="15673" y="659"/>
                    <a:pt x="15675" y="597"/>
                  </a:cubicBezTo>
                  <a:cubicBezTo>
                    <a:pt x="15677" y="535"/>
                    <a:pt x="15728" y="486"/>
                    <a:pt x="15790" y="488"/>
                  </a:cubicBezTo>
                  <a:close/>
                  <a:moveTo>
                    <a:pt x="17357" y="530"/>
                  </a:moveTo>
                  <a:lnTo>
                    <a:pt x="18029" y="548"/>
                  </a:lnTo>
                  <a:cubicBezTo>
                    <a:pt x="18091" y="550"/>
                    <a:pt x="18140" y="601"/>
                    <a:pt x="18138" y="663"/>
                  </a:cubicBezTo>
                  <a:cubicBezTo>
                    <a:pt x="18136" y="725"/>
                    <a:pt x="18085" y="774"/>
                    <a:pt x="18023" y="772"/>
                  </a:cubicBezTo>
                  <a:lnTo>
                    <a:pt x="17351" y="754"/>
                  </a:lnTo>
                  <a:cubicBezTo>
                    <a:pt x="17289" y="752"/>
                    <a:pt x="17241" y="701"/>
                    <a:pt x="17242" y="639"/>
                  </a:cubicBezTo>
                  <a:cubicBezTo>
                    <a:pt x="17244" y="577"/>
                    <a:pt x="17295" y="528"/>
                    <a:pt x="17357" y="530"/>
                  </a:cubicBezTo>
                  <a:close/>
                  <a:moveTo>
                    <a:pt x="18925" y="572"/>
                  </a:moveTo>
                  <a:lnTo>
                    <a:pt x="19597" y="590"/>
                  </a:lnTo>
                  <a:cubicBezTo>
                    <a:pt x="19658" y="592"/>
                    <a:pt x="19707" y="643"/>
                    <a:pt x="19705" y="705"/>
                  </a:cubicBezTo>
                  <a:cubicBezTo>
                    <a:pt x="19704" y="767"/>
                    <a:pt x="19652" y="816"/>
                    <a:pt x="19591" y="814"/>
                  </a:cubicBezTo>
                  <a:lnTo>
                    <a:pt x="18919" y="796"/>
                  </a:lnTo>
                  <a:cubicBezTo>
                    <a:pt x="18857" y="794"/>
                    <a:pt x="18808" y="743"/>
                    <a:pt x="18810" y="681"/>
                  </a:cubicBezTo>
                  <a:cubicBezTo>
                    <a:pt x="18811" y="619"/>
                    <a:pt x="18863" y="571"/>
                    <a:pt x="18925" y="572"/>
                  </a:cubicBezTo>
                  <a:close/>
                  <a:moveTo>
                    <a:pt x="20492" y="614"/>
                  </a:moveTo>
                  <a:lnTo>
                    <a:pt x="21164" y="632"/>
                  </a:lnTo>
                  <a:cubicBezTo>
                    <a:pt x="21226" y="634"/>
                    <a:pt x="21275" y="685"/>
                    <a:pt x="21273" y="747"/>
                  </a:cubicBezTo>
                  <a:cubicBezTo>
                    <a:pt x="21271" y="809"/>
                    <a:pt x="21220" y="858"/>
                    <a:pt x="21158" y="856"/>
                  </a:cubicBezTo>
                  <a:lnTo>
                    <a:pt x="20486" y="838"/>
                  </a:lnTo>
                  <a:cubicBezTo>
                    <a:pt x="20424" y="837"/>
                    <a:pt x="20376" y="785"/>
                    <a:pt x="20377" y="723"/>
                  </a:cubicBezTo>
                  <a:cubicBezTo>
                    <a:pt x="20379" y="661"/>
                    <a:pt x="20430" y="613"/>
                    <a:pt x="20492" y="614"/>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 name="Oval 21"/>
            <p:cNvSpPr>
              <a:spLocks noChangeArrowheads="1"/>
            </p:cNvSpPr>
            <p:nvPr/>
          </p:nvSpPr>
          <p:spPr bwMode="auto">
            <a:xfrm>
              <a:off x="771" y="4569"/>
              <a:ext cx="48" cy="38"/>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 name="Oval 22"/>
            <p:cNvSpPr>
              <a:spLocks noChangeArrowheads="1"/>
            </p:cNvSpPr>
            <p:nvPr/>
          </p:nvSpPr>
          <p:spPr bwMode="auto">
            <a:xfrm>
              <a:off x="1409" y="4586"/>
              <a:ext cx="49" cy="38"/>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6" name="Oval 23"/>
            <p:cNvSpPr>
              <a:spLocks noChangeArrowheads="1"/>
            </p:cNvSpPr>
            <p:nvPr/>
          </p:nvSpPr>
          <p:spPr bwMode="auto">
            <a:xfrm>
              <a:off x="2046" y="4599"/>
              <a:ext cx="49" cy="38"/>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7" name="Freeform 24"/>
            <p:cNvSpPr>
              <a:spLocks/>
            </p:cNvSpPr>
            <p:nvPr/>
          </p:nvSpPr>
          <p:spPr bwMode="auto">
            <a:xfrm>
              <a:off x="790" y="4555"/>
              <a:ext cx="1289" cy="48"/>
            </a:xfrm>
            <a:custGeom>
              <a:avLst/>
              <a:gdLst>
                <a:gd name="T0" fmla="*/ 117 w 21652"/>
                <a:gd name="T1" fmla="*/ 2 h 996"/>
                <a:gd name="T2" fmla="*/ 10821 w 21652"/>
                <a:gd name="T3" fmla="*/ 322 h 996"/>
                <a:gd name="T4" fmla="*/ 21542 w 21652"/>
                <a:gd name="T5" fmla="*/ 770 h 996"/>
                <a:gd name="T6" fmla="*/ 21649 w 21652"/>
                <a:gd name="T7" fmla="*/ 886 h 996"/>
                <a:gd name="T8" fmla="*/ 21533 w 21652"/>
                <a:gd name="T9" fmla="*/ 993 h 996"/>
                <a:gd name="T10" fmla="*/ 10814 w 21652"/>
                <a:gd name="T11" fmla="*/ 545 h 996"/>
                <a:gd name="T12" fmla="*/ 110 w 21652"/>
                <a:gd name="T13" fmla="*/ 225 h 996"/>
                <a:gd name="T14" fmla="*/ 2 w 21652"/>
                <a:gd name="T15" fmla="*/ 110 h 996"/>
                <a:gd name="T16" fmla="*/ 117 w 21652"/>
                <a:gd name="T17" fmla="*/ 2 h 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52" h="996">
                  <a:moveTo>
                    <a:pt x="117" y="2"/>
                  </a:moveTo>
                  <a:lnTo>
                    <a:pt x="10821" y="322"/>
                  </a:lnTo>
                  <a:lnTo>
                    <a:pt x="21542" y="770"/>
                  </a:lnTo>
                  <a:cubicBezTo>
                    <a:pt x="21604" y="772"/>
                    <a:pt x="21652" y="824"/>
                    <a:pt x="21649" y="886"/>
                  </a:cubicBezTo>
                  <a:cubicBezTo>
                    <a:pt x="21647" y="948"/>
                    <a:pt x="21595" y="996"/>
                    <a:pt x="21533" y="993"/>
                  </a:cubicBezTo>
                  <a:lnTo>
                    <a:pt x="10814" y="545"/>
                  </a:lnTo>
                  <a:lnTo>
                    <a:pt x="110" y="225"/>
                  </a:lnTo>
                  <a:cubicBezTo>
                    <a:pt x="48" y="224"/>
                    <a:pt x="0" y="172"/>
                    <a:pt x="2" y="110"/>
                  </a:cubicBezTo>
                  <a:cubicBezTo>
                    <a:pt x="3" y="48"/>
                    <a:pt x="55" y="0"/>
                    <a:pt x="117" y="2"/>
                  </a:cubicBezTo>
                  <a:close/>
                </a:path>
              </a:pathLst>
            </a:custGeom>
            <a:solidFill>
              <a:srgbClr val="CC99FF"/>
            </a:solidFill>
            <a:ln w="1588" cap="flat">
              <a:solidFill>
                <a:srgbClr val="CC99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8" name="Rectangle 25"/>
            <p:cNvSpPr>
              <a:spLocks noChangeArrowheads="1"/>
            </p:cNvSpPr>
            <p:nvPr/>
          </p:nvSpPr>
          <p:spPr bwMode="auto">
            <a:xfrm>
              <a:off x="771" y="4541"/>
              <a:ext cx="48" cy="39"/>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26"/>
            <p:cNvSpPr>
              <a:spLocks noChangeArrowheads="1"/>
            </p:cNvSpPr>
            <p:nvPr/>
          </p:nvSpPr>
          <p:spPr bwMode="auto">
            <a:xfrm>
              <a:off x="1409" y="4556"/>
              <a:ext cx="49" cy="39"/>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Rectangle 27"/>
            <p:cNvSpPr>
              <a:spLocks noChangeArrowheads="1"/>
            </p:cNvSpPr>
            <p:nvPr/>
          </p:nvSpPr>
          <p:spPr bwMode="auto">
            <a:xfrm>
              <a:off x="2046" y="4578"/>
              <a:ext cx="49" cy="39"/>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28"/>
            <p:cNvSpPr>
              <a:spLocks noChangeArrowheads="1"/>
            </p:cNvSpPr>
            <p:nvPr/>
          </p:nvSpPr>
          <p:spPr bwMode="auto">
            <a:xfrm>
              <a:off x="271" y="5123"/>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60" name="Rectangle 29"/>
            <p:cNvSpPr>
              <a:spLocks noChangeArrowheads="1"/>
            </p:cNvSpPr>
            <p:nvPr/>
          </p:nvSpPr>
          <p:spPr bwMode="auto">
            <a:xfrm>
              <a:off x="271" y="4948"/>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61" name="Rectangle 30"/>
            <p:cNvSpPr>
              <a:spLocks noChangeArrowheads="1"/>
            </p:cNvSpPr>
            <p:nvPr/>
          </p:nvSpPr>
          <p:spPr bwMode="auto">
            <a:xfrm>
              <a:off x="271" y="4772"/>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62" name="Rectangle 31"/>
            <p:cNvSpPr>
              <a:spLocks noChangeArrowheads="1"/>
            </p:cNvSpPr>
            <p:nvPr/>
          </p:nvSpPr>
          <p:spPr bwMode="auto">
            <a:xfrm>
              <a:off x="271" y="4597"/>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63" name="Rectangle 32"/>
            <p:cNvSpPr>
              <a:spLocks noChangeArrowheads="1"/>
            </p:cNvSpPr>
            <p:nvPr/>
          </p:nvSpPr>
          <p:spPr bwMode="auto">
            <a:xfrm>
              <a:off x="271" y="4421"/>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64" name="Rectangle 33"/>
            <p:cNvSpPr>
              <a:spLocks noChangeArrowheads="1"/>
            </p:cNvSpPr>
            <p:nvPr/>
          </p:nvSpPr>
          <p:spPr bwMode="auto">
            <a:xfrm>
              <a:off x="271" y="4247"/>
              <a:ext cx="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165" name="Rectangle 34"/>
            <p:cNvSpPr>
              <a:spLocks noChangeArrowheads="1"/>
            </p:cNvSpPr>
            <p:nvPr/>
          </p:nvSpPr>
          <p:spPr bwMode="auto">
            <a:xfrm>
              <a:off x="598" y="5202"/>
              <a:ext cx="111"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66" name="Rectangle 35"/>
            <p:cNvSpPr>
              <a:spLocks noChangeArrowheads="1"/>
            </p:cNvSpPr>
            <p:nvPr/>
          </p:nvSpPr>
          <p:spPr bwMode="auto">
            <a:xfrm>
              <a:off x="756" y="5202"/>
              <a:ext cx="112"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67" name="Rectangle 36"/>
            <p:cNvSpPr>
              <a:spLocks noChangeArrowheads="1"/>
            </p:cNvSpPr>
            <p:nvPr/>
          </p:nvSpPr>
          <p:spPr bwMode="auto">
            <a:xfrm>
              <a:off x="836" y="5202"/>
              <a:ext cx="111"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68" name="Rectangle 37"/>
            <p:cNvSpPr>
              <a:spLocks noChangeArrowheads="1"/>
            </p:cNvSpPr>
            <p:nvPr/>
          </p:nvSpPr>
          <p:spPr bwMode="auto">
            <a:xfrm>
              <a:off x="1236" y="5202"/>
              <a:ext cx="111"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76" name="Rectangle 38"/>
            <p:cNvSpPr>
              <a:spLocks noChangeArrowheads="1"/>
            </p:cNvSpPr>
            <p:nvPr/>
          </p:nvSpPr>
          <p:spPr bwMode="auto">
            <a:xfrm>
              <a:off x="1394" y="5202"/>
              <a:ext cx="112"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77" name="Rectangle 39"/>
            <p:cNvSpPr>
              <a:spLocks noChangeArrowheads="1"/>
            </p:cNvSpPr>
            <p:nvPr/>
          </p:nvSpPr>
          <p:spPr bwMode="auto">
            <a:xfrm>
              <a:off x="1474" y="5202"/>
              <a:ext cx="111"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78" name="Rectangle 40"/>
            <p:cNvSpPr>
              <a:spLocks noChangeArrowheads="1"/>
            </p:cNvSpPr>
            <p:nvPr/>
          </p:nvSpPr>
          <p:spPr bwMode="auto">
            <a:xfrm>
              <a:off x="1874" y="5202"/>
              <a:ext cx="11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79" name="Rectangle 41"/>
            <p:cNvSpPr>
              <a:spLocks noChangeArrowheads="1"/>
            </p:cNvSpPr>
            <p:nvPr/>
          </p:nvSpPr>
          <p:spPr bwMode="auto">
            <a:xfrm>
              <a:off x="2032" y="5202"/>
              <a:ext cx="112"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180" name="Rectangle 42"/>
            <p:cNvSpPr>
              <a:spLocks noChangeArrowheads="1"/>
            </p:cNvSpPr>
            <p:nvPr/>
          </p:nvSpPr>
          <p:spPr bwMode="auto">
            <a:xfrm>
              <a:off x="2112" y="5202"/>
              <a:ext cx="11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81" name="Freeform 43"/>
            <p:cNvSpPr>
              <a:spLocks/>
            </p:cNvSpPr>
            <p:nvPr/>
          </p:nvSpPr>
          <p:spPr bwMode="auto">
            <a:xfrm>
              <a:off x="681" y="4168"/>
              <a:ext cx="214" cy="10"/>
            </a:xfrm>
            <a:custGeom>
              <a:avLst/>
              <a:gdLst>
                <a:gd name="T0" fmla="*/ 112 w 3584"/>
                <a:gd name="T1" fmla="*/ 0 h 224"/>
                <a:gd name="T2" fmla="*/ 3472 w 3584"/>
                <a:gd name="T3" fmla="*/ 0 h 224"/>
                <a:gd name="T4" fmla="*/ 3584 w 3584"/>
                <a:gd name="T5" fmla="*/ 112 h 224"/>
                <a:gd name="T6" fmla="*/ 3472 w 3584"/>
                <a:gd name="T7" fmla="*/ 224 h 224"/>
                <a:gd name="T8" fmla="*/ 112 w 3584"/>
                <a:gd name="T9" fmla="*/ 224 h 224"/>
                <a:gd name="T10" fmla="*/ 0 w 3584"/>
                <a:gd name="T11" fmla="*/ 112 h 224"/>
                <a:gd name="T12" fmla="*/ 112 w 3584"/>
                <a:gd name="T13" fmla="*/ 0 h 224"/>
              </a:gdLst>
              <a:ahLst/>
              <a:cxnLst>
                <a:cxn ang="0">
                  <a:pos x="T0" y="T1"/>
                </a:cxn>
                <a:cxn ang="0">
                  <a:pos x="T2" y="T3"/>
                </a:cxn>
                <a:cxn ang="0">
                  <a:pos x="T4" y="T5"/>
                </a:cxn>
                <a:cxn ang="0">
                  <a:pos x="T6" y="T7"/>
                </a:cxn>
                <a:cxn ang="0">
                  <a:pos x="T8" y="T9"/>
                </a:cxn>
                <a:cxn ang="0">
                  <a:pos x="T10" y="T11"/>
                </a:cxn>
                <a:cxn ang="0">
                  <a:pos x="T12" y="T13"/>
                </a:cxn>
              </a:cxnLst>
              <a:rect l="0" t="0" r="r" b="b"/>
              <a:pathLst>
                <a:path w="3584" h="224">
                  <a:moveTo>
                    <a:pt x="112" y="0"/>
                  </a:moveTo>
                  <a:lnTo>
                    <a:pt x="3472" y="0"/>
                  </a:lnTo>
                  <a:cubicBezTo>
                    <a:pt x="3534" y="0"/>
                    <a:pt x="3584" y="51"/>
                    <a:pt x="3584" y="112"/>
                  </a:cubicBezTo>
                  <a:cubicBezTo>
                    <a:pt x="3584" y="174"/>
                    <a:pt x="3534" y="224"/>
                    <a:pt x="3472" y="224"/>
                  </a:cubicBezTo>
                  <a:lnTo>
                    <a:pt x="112" y="224"/>
                  </a:lnTo>
                  <a:cubicBezTo>
                    <a:pt x="51" y="224"/>
                    <a:pt x="0" y="174"/>
                    <a:pt x="0" y="112"/>
                  </a:cubicBezTo>
                  <a:cubicBezTo>
                    <a:pt x="0" y="51"/>
                    <a:pt x="51" y="0"/>
                    <a:pt x="112" y="0"/>
                  </a:cubicBezTo>
                  <a:close/>
                </a:path>
              </a:pathLst>
            </a:custGeom>
            <a:solidFill>
              <a:srgbClr val="CC0000"/>
            </a:solidFill>
            <a:ln w="1588"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2" name="Freeform 44"/>
            <p:cNvSpPr>
              <a:spLocks/>
            </p:cNvSpPr>
            <p:nvPr/>
          </p:nvSpPr>
          <p:spPr bwMode="auto">
            <a:xfrm>
              <a:off x="764" y="4154"/>
              <a:ext cx="48" cy="38"/>
            </a:xfrm>
            <a:custGeom>
              <a:avLst/>
              <a:gdLst>
                <a:gd name="T0" fmla="*/ 24 w 48"/>
                <a:gd name="T1" fmla="*/ 0 h 38"/>
                <a:gd name="T2" fmla="*/ 48 w 48"/>
                <a:gd name="T3" fmla="*/ 19 h 38"/>
                <a:gd name="T4" fmla="*/ 24 w 48"/>
                <a:gd name="T5" fmla="*/ 38 h 38"/>
                <a:gd name="T6" fmla="*/ 0 w 48"/>
                <a:gd name="T7" fmla="*/ 19 h 38"/>
                <a:gd name="T8" fmla="*/ 24 w 48"/>
                <a:gd name="T9" fmla="*/ 0 h 38"/>
              </a:gdLst>
              <a:ahLst/>
              <a:cxnLst>
                <a:cxn ang="0">
                  <a:pos x="T0" y="T1"/>
                </a:cxn>
                <a:cxn ang="0">
                  <a:pos x="T2" y="T3"/>
                </a:cxn>
                <a:cxn ang="0">
                  <a:pos x="T4" y="T5"/>
                </a:cxn>
                <a:cxn ang="0">
                  <a:pos x="T6" y="T7"/>
                </a:cxn>
                <a:cxn ang="0">
                  <a:pos x="T8" y="T9"/>
                </a:cxn>
              </a:cxnLst>
              <a:rect l="0" t="0" r="r" b="b"/>
              <a:pathLst>
                <a:path w="48" h="38">
                  <a:moveTo>
                    <a:pt x="24" y="0"/>
                  </a:moveTo>
                  <a:lnTo>
                    <a:pt x="48" y="19"/>
                  </a:lnTo>
                  <a:lnTo>
                    <a:pt x="24" y="38"/>
                  </a:lnTo>
                  <a:lnTo>
                    <a:pt x="0" y="19"/>
                  </a:lnTo>
                  <a:lnTo>
                    <a:pt x="24"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Rectangle 45"/>
            <p:cNvSpPr>
              <a:spLocks noChangeArrowheads="1"/>
            </p:cNvSpPr>
            <p:nvPr/>
          </p:nvSpPr>
          <p:spPr bwMode="auto">
            <a:xfrm>
              <a:off x="910" y="4141"/>
              <a:ext cx="29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900" b="0" i="0" u="none" strike="noStrike" cap="none" normalizeH="0" baseline="0" dirty="0" smtClean="0">
                <a:ln>
                  <a:noFill/>
                </a:ln>
                <a:solidFill>
                  <a:schemeClr val="tx1"/>
                </a:solidFill>
                <a:effectLst/>
              </a:endParaRPr>
            </a:p>
          </p:txBody>
        </p:sp>
        <p:sp>
          <p:nvSpPr>
            <p:cNvPr id="184" name="Freeform 46"/>
            <p:cNvSpPr>
              <a:spLocks noEditPoints="1"/>
            </p:cNvSpPr>
            <p:nvPr/>
          </p:nvSpPr>
          <p:spPr bwMode="auto">
            <a:xfrm>
              <a:off x="1277" y="4168"/>
              <a:ext cx="200" cy="10"/>
            </a:xfrm>
            <a:custGeom>
              <a:avLst/>
              <a:gdLst>
                <a:gd name="T0" fmla="*/ 112 w 3362"/>
                <a:gd name="T1" fmla="*/ 0 h 224"/>
                <a:gd name="T2" fmla="*/ 113 w 3362"/>
                <a:gd name="T3" fmla="*/ 0 h 224"/>
                <a:gd name="T4" fmla="*/ 225 w 3362"/>
                <a:gd name="T5" fmla="*/ 112 h 224"/>
                <a:gd name="T6" fmla="*/ 113 w 3362"/>
                <a:gd name="T7" fmla="*/ 224 h 224"/>
                <a:gd name="T8" fmla="*/ 112 w 3362"/>
                <a:gd name="T9" fmla="*/ 224 h 224"/>
                <a:gd name="T10" fmla="*/ 0 w 3362"/>
                <a:gd name="T11" fmla="*/ 112 h 224"/>
                <a:gd name="T12" fmla="*/ 112 w 3362"/>
                <a:gd name="T13" fmla="*/ 0 h 224"/>
                <a:gd name="T14" fmla="*/ 561 w 3362"/>
                <a:gd name="T15" fmla="*/ 0 h 224"/>
                <a:gd name="T16" fmla="*/ 561 w 3362"/>
                <a:gd name="T17" fmla="*/ 0 h 224"/>
                <a:gd name="T18" fmla="*/ 673 w 3362"/>
                <a:gd name="T19" fmla="*/ 112 h 224"/>
                <a:gd name="T20" fmla="*/ 561 w 3362"/>
                <a:gd name="T21" fmla="*/ 224 h 224"/>
                <a:gd name="T22" fmla="*/ 561 w 3362"/>
                <a:gd name="T23" fmla="*/ 224 h 224"/>
                <a:gd name="T24" fmla="*/ 449 w 3362"/>
                <a:gd name="T25" fmla="*/ 112 h 224"/>
                <a:gd name="T26" fmla="*/ 561 w 3362"/>
                <a:gd name="T27" fmla="*/ 0 h 224"/>
                <a:gd name="T28" fmla="*/ 1009 w 3362"/>
                <a:gd name="T29" fmla="*/ 0 h 224"/>
                <a:gd name="T30" fmla="*/ 1009 w 3362"/>
                <a:gd name="T31" fmla="*/ 0 h 224"/>
                <a:gd name="T32" fmla="*/ 1121 w 3362"/>
                <a:gd name="T33" fmla="*/ 112 h 224"/>
                <a:gd name="T34" fmla="*/ 1009 w 3362"/>
                <a:gd name="T35" fmla="*/ 224 h 224"/>
                <a:gd name="T36" fmla="*/ 1009 w 3362"/>
                <a:gd name="T37" fmla="*/ 224 h 224"/>
                <a:gd name="T38" fmla="*/ 897 w 3362"/>
                <a:gd name="T39" fmla="*/ 112 h 224"/>
                <a:gd name="T40" fmla="*/ 1009 w 3362"/>
                <a:gd name="T41" fmla="*/ 0 h 224"/>
                <a:gd name="T42" fmla="*/ 1457 w 3362"/>
                <a:gd name="T43" fmla="*/ 0 h 224"/>
                <a:gd name="T44" fmla="*/ 1457 w 3362"/>
                <a:gd name="T45" fmla="*/ 0 h 224"/>
                <a:gd name="T46" fmla="*/ 1569 w 3362"/>
                <a:gd name="T47" fmla="*/ 112 h 224"/>
                <a:gd name="T48" fmla="*/ 1457 w 3362"/>
                <a:gd name="T49" fmla="*/ 224 h 224"/>
                <a:gd name="T50" fmla="*/ 1457 w 3362"/>
                <a:gd name="T51" fmla="*/ 224 h 224"/>
                <a:gd name="T52" fmla="*/ 1345 w 3362"/>
                <a:gd name="T53" fmla="*/ 112 h 224"/>
                <a:gd name="T54" fmla="*/ 1457 w 3362"/>
                <a:gd name="T55" fmla="*/ 0 h 224"/>
                <a:gd name="T56" fmla="*/ 1905 w 3362"/>
                <a:gd name="T57" fmla="*/ 0 h 224"/>
                <a:gd name="T58" fmla="*/ 1906 w 3362"/>
                <a:gd name="T59" fmla="*/ 0 h 224"/>
                <a:gd name="T60" fmla="*/ 2018 w 3362"/>
                <a:gd name="T61" fmla="*/ 112 h 224"/>
                <a:gd name="T62" fmla="*/ 1906 w 3362"/>
                <a:gd name="T63" fmla="*/ 224 h 224"/>
                <a:gd name="T64" fmla="*/ 1905 w 3362"/>
                <a:gd name="T65" fmla="*/ 224 h 224"/>
                <a:gd name="T66" fmla="*/ 1793 w 3362"/>
                <a:gd name="T67" fmla="*/ 112 h 224"/>
                <a:gd name="T68" fmla="*/ 1905 w 3362"/>
                <a:gd name="T69" fmla="*/ 0 h 224"/>
                <a:gd name="T70" fmla="*/ 2354 w 3362"/>
                <a:gd name="T71" fmla="*/ 0 h 224"/>
                <a:gd name="T72" fmla="*/ 2354 w 3362"/>
                <a:gd name="T73" fmla="*/ 0 h 224"/>
                <a:gd name="T74" fmla="*/ 2466 w 3362"/>
                <a:gd name="T75" fmla="*/ 112 h 224"/>
                <a:gd name="T76" fmla="*/ 2354 w 3362"/>
                <a:gd name="T77" fmla="*/ 224 h 224"/>
                <a:gd name="T78" fmla="*/ 2354 w 3362"/>
                <a:gd name="T79" fmla="*/ 224 h 224"/>
                <a:gd name="T80" fmla="*/ 2242 w 3362"/>
                <a:gd name="T81" fmla="*/ 112 h 224"/>
                <a:gd name="T82" fmla="*/ 2354 w 3362"/>
                <a:gd name="T83" fmla="*/ 0 h 224"/>
                <a:gd name="T84" fmla="*/ 2802 w 3362"/>
                <a:gd name="T85" fmla="*/ 0 h 224"/>
                <a:gd name="T86" fmla="*/ 2802 w 3362"/>
                <a:gd name="T87" fmla="*/ 0 h 224"/>
                <a:gd name="T88" fmla="*/ 2914 w 3362"/>
                <a:gd name="T89" fmla="*/ 112 h 224"/>
                <a:gd name="T90" fmla="*/ 2802 w 3362"/>
                <a:gd name="T91" fmla="*/ 224 h 224"/>
                <a:gd name="T92" fmla="*/ 2802 w 3362"/>
                <a:gd name="T93" fmla="*/ 224 h 224"/>
                <a:gd name="T94" fmla="*/ 2690 w 3362"/>
                <a:gd name="T95" fmla="*/ 112 h 224"/>
                <a:gd name="T96" fmla="*/ 2802 w 3362"/>
                <a:gd name="T97" fmla="*/ 0 h 224"/>
                <a:gd name="T98" fmla="*/ 3250 w 3362"/>
                <a:gd name="T99" fmla="*/ 0 h 224"/>
                <a:gd name="T100" fmla="*/ 3250 w 3362"/>
                <a:gd name="T101" fmla="*/ 0 h 224"/>
                <a:gd name="T102" fmla="*/ 3362 w 3362"/>
                <a:gd name="T103" fmla="*/ 112 h 224"/>
                <a:gd name="T104" fmla="*/ 3250 w 3362"/>
                <a:gd name="T105" fmla="*/ 224 h 224"/>
                <a:gd name="T106" fmla="*/ 3250 w 3362"/>
                <a:gd name="T107" fmla="*/ 224 h 224"/>
                <a:gd name="T108" fmla="*/ 3138 w 3362"/>
                <a:gd name="T109" fmla="*/ 112 h 224"/>
                <a:gd name="T110" fmla="*/ 3250 w 3362"/>
                <a:gd name="T11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62" h="224">
                  <a:moveTo>
                    <a:pt x="112" y="0"/>
                  </a:moveTo>
                  <a:lnTo>
                    <a:pt x="113" y="0"/>
                  </a:lnTo>
                  <a:cubicBezTo>
                    <a:pt x="175" y="0"/>
                    <a:pt x="225" y="51"/>
                    <a:pt x="225" y="112"/>
                  </a:cubicBezTo>
                  <a:cubicBezTo>
                    <a:pt x="225" y="174"/>
                    <a:pt x="175" y="224"/>
                    <a:pt x="113" y="224"/>
                  </a:cubicBezTo>
                  <a:lnTo>
                    <a:pt x="112" y="224"/>
                  </a:lnTo>
                  <a:cubicBezTo>
                    <a:pt x="51" y="224"/>
                    <a:pt x="0" y="174"/>
                    <a:pt x="0" y="112"/>
                  </a:cubicBezTo>
                  <a:cubicBezTo>
                    <a:pt x="0" y="51"/>
                    <a:pt x="51" y="0"/>
                    <a:pt x="112" y="0"/>
                  </a:cubicBezTo>
                  <a:close/>
                  <a:moveTo>
                    <a:pt x="561" y="0"/>
                  </a:moveTo>
                  <a:lnTo>
                    <a:pt x="561" y="0"/>
                  </a:lnTo>
                  <a:cubicBezTo>
                    <a:pt x="623" y="0"/>
                    <a:pt x="673" y="51"/>
                    <a:pt x="673" y="112"/>
                  </a:cubicBezTo>
                  <a:cubicBezTo>
                    <a:pt x="673" y="174"/>
                    <a:pt x="623" y="224"/>
                    <a:pt x="561" y="224"/>
                  </a:cubicBezTo>
                  <a:lnTo>
                    <a:pt x="561" y="224"/>
                  </a:lnTo>
                  <a:cubicBezTo>
                    <a:pt x="499" y="224"/>
                    <a:pt x="449" y="174"/>
                    <a:pt x="449" y="112"/>
                  </a:cubicBezTo>
                  <a:cubicBezTo>
                    <a:pt x="449" y="51"/>
                    <a:pt x="499" y="0"/>
                    <a:pt x="561" y="0"/>
                  </a:cubicBezTo>
                  <a:close/>
                  <a:moveTo>
                    <a:pt x="1009" y="0"/>
                  </a:moveTo>
                  <a:lnTo>
                    <a:pt x="1009" y="0"/>
                  </a:lnTo>
                  <a:cubicBezTo>
                    <a:pt x="1071" y="0"/>
                    <a:pt x="1121" y="51"/>
                    <a:pt x="1121" y="112"/>
                  </a:cubicBezTo>
                  <a:cubicBezTo>
                    <a:pt x="1121" y="174"/>
                    <a:pt x="1071" y="224"/>
                    <a:pt x="1009" y="224"/>
                  </a:cubicBezTo>
                  <a:lnTo>
                    <a:pt x="1009" y="224"/>
                  </a:lnTo>
                  <a:cubicBezTo>
                    <a:pt x="947" y="224"/>
                    <a:pt x="897" y="174"/>
                    <a:pt x="897" y="112"/>
                  </a:cubicBezTo>
                  <a:cubicBezTo>
                    <a:pt x="897" y="51"/>
                    <a:pt x="947" y="0"/>
                    <a:pt x="1009" y="0"/>
                  </a:cubicBezTo>
                  <a:close/>
                  <a:moveTo>
                    <a:pt x="1457" y="0"/>
                  </a:moveTo>
                  <a:lnTo>
                    <a:pt x="1457" y="0"/>
                  </a:lnTo>
                  <a:cubicBezTo>
                    <a:pt x="1519" y="0"/>
                    <a:pt x="1569" y="51"/>
                    <a:pt x="1569" y="112"/>
                  </a:cubicBezTo>
                  <a:cubicBezTo>
                    <a:pt x="1569" y="174"/>
                    <a:pt x="1519" y="224"/>
                    <a:pt x="1457" y="224"/>
                  </a:cubicBezTo>
                  <a:lnTo>
                    <a:pt x="1457" y="224"/>
                  </a:lnTo>
                  <a:cubicBezTo>
                    <a:pt x="1395" y="224"/>
                    <a:pt x="1345" y="174"/>
                    <a:pt x="1345" y="112"/>
                  </a:cubicBezTo>
                  <a:cubicBezTo>
                    <a:pt x="1345" y="51"/>
                    <a:pt x="1395" y="0"/>
                    <a:pt x="1457" y="0"/>
                  </a:cubicBezTo>
                  <a:close/>
                  <a:moveTo>
                    <a:pt x="1905" y="0"/>
                  </a:moveTo>
                  <a:lnTo>
                    <a:pt x="1906" y="0"/>
                  </a:lnTo>
                  <a:cubicBezTo>
                    <a:pt x="1967" y="0"/>
                    <a:pt x="2018" y="51"/>
                    <a:pt x="2018" y="112"/>
                  </a:cubicBezTo>
                  <a:cubicBezTo>
                    <a:pt x="2018" y="174"/>
                    <a:pt x="1967" y="224"/>
                    <a:pt x="1906" y="224"/>
                  </a:cubicBezTo>
                  <a:lnTo>
                    <a:pt x="1905" y="224"/>
                  </a:lnTo>
                  <a:cubicBezTo>
                    <a:pt x="1844" y="224"/>
                    <a:pt x="1793" y="174"/>
                    <a:pt x="1793" y="112"/>
                  </a:cubicBezTo>
                  <a:cubicBezTo>
                    <a:pt x="1793" y="51"/>
                    <a:pt x="1844" y="0"/>
                    <a:pt x="1905" y="0"/>
                  </a:cubicBezTo>
                  <a:close/>
                  <a:moveTo>
                    <a:pt x="2354" y="0"/>
                  </a:moveTo>
                  <a:lnTo>
                    <a:pt x="2354" y="0"/>
                  </a:lnTo>
                  <a:cubicBezTo>
                    <a:pt x="2416" y="0"/>
                    <a:pt x="2466" y="51"/>
                    <a:pt x="2466" y="112"/>
                  </a:cubicBezTo>
                  <a:cubicBezTo>
                    <a:pt x="2466" y="174"/>
                    <a:pt x="2416" y="224"/>
                    <a:pt x="2354" y="224"/>
                  </a:cubicBezTo>
                  <a:lnTo>
                    <a:pt x="2354" y="224"/>
                  </a:lnTo>
                  <a:cubicBezTo>
                    <a:pt x="2292" y="224"/>
                    <a:pt x="2242" y="174"/>
                    <a:pt x="2242" y="112"/>
                  </a:cubicBezTo>
                  <a:cubicBezTo>
                    <a:pt x="2242" y="51"/>
                    <a:pt x="2292" y="0"/>
                    <a:pt x="2354" y="0"/>
                  </a:cubicBezTo>
                  <a:close/>
                  <a:moveTo>
                    <a:pt x="2802" y="0"/>
                  </a:moveTo>
                  <a:lnTo>
                    <a:pt x="2802" y="0"/>
                  </a:lnTo>
                  <a:cubicBezTo>
                    <a:pt x="2864" y="0"/>
                    <a:pt x="2914" y="51"/>
                    <a:pt x="2914" y="112"/>
                  </a:cubicBezTo>
                  <a:cubicBezTo>
                    <a:pt x="2914" y="174"/>
                    <a:pt x="2864" y="224"/>
                    <a:pt x="2802" y="224"/>
                  </a:cubicBezTo>
                  <a:lnTo>
                    <a:pt x="2802" y="224"/>
                  </a:lnTo>
                  <a:cubicBezTo>
                    <a:pt x="2740" y="224"/>
                    <a:pt x="2690" y="174"/>
                    <a:pt x="2690" y="112"/>
                  </a:cubicBezTo>
                  <a:cubicBezTo>
                    <a:pt x="2690" y="51"/>
                    <a:pt x="2740" y="0"/>
                    <a:pt x="2802" y="0"/>
                  </a:cubicBezTo>
                  <a:close/>
                  <a:moveTo>
                    <a:pt x="3250" y="0"/>
                  </a:moveTo>
                  <a:lnTo>
                    <a:pt x="3250" y="0"/>
                  </a:lnTo>
                  <a:cubicBezTo>
                    <a:pt x="3312" y="0"/>
                    <a:pt x="3362" y="51"/>
                    <a:pt x="3362" y="112"/>
                  </a:cubicBezTo>
                  <a:cubicBezTo>
                    <a:pt x="3362" y="174"/>
                    <a:pt x="3312" y="224"/>
                    <a:pt x="3250" y="224"/>
                  </a:cubicBezTo>
                  <a:lnTo>
                    <a:pt x="3250" y="224"/>
                  </a:lnTo>
                  <a:cubicBezTo>
                    <a:pt x="3188" y="224"/>
                    <a:pt x="3138" y="174"/>
                    <a:pt x="3138" y="112"/>
                  </a:cubicBezTo>
                  <a:cubicBezTo>
                    <a:pt x="3138" y="51"/>
                    <a:pt x="3188" y="0"/>
                    <a:pt x="3250" y="0"/>
                  </a:cubicBezTo>
                  <a:close/>
                </a:path>
              </a:pathLst>
            </a:custGeom>
            <a:solidFill>
              <a:srgbClr val="66FFCC"/>
            </a:solidFill>
            <a:ln w="1588"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5" name="Freeform 47"/>
            <p:cNvSpPr>
              <a:spLocks/>
            </p:cNvSpPr>
            <p:nvPr/>
          </p:nvSpPr>
          <p:spPr bwMode="auto">
            <a:xfrm>
              <a:off x="1360" y="4154"/>
              <a:ext cx="48" cy="38"/>
            </a:xfrm>
            <a:custGeom>
              <a:avLst/>
              <a:gdLst>
                <a:gd name="T0" fmla="*/ 24 w 48"/>
                <a:gd name="T1" fmla="*/ 0 h 38"/>
                <a:gd name="T2" fmla="*/ 48 w 48"/>
                <a:gd name="T3" fmla="*/ 38 h 38"/>
                <a:gd name="T4" fmla="*/ 0 w 48"/>
                <a:gd name="T5" fmla="*/ 38 h 38"/>
                <a:gd name="T6" fmla="*/ 24 w 48"/>
                <a:gd name="T7" fmla="*/ 0 h 38"/>
              </a:gdLst>
              <a:ahLst/>
              <a:cxnLst>
                <a:cxn ang="0">
                  <a:pos x="T0" y="T1"/>
                </a:cxn>
                <a:cxn ang="0">
                  <a:pos x="T2" y="T3"/>
                </a:cxn>
                <a:cxn ang="0">
                  <a:pos x="T4" y="T5"/>
                </a:cxn>
                <a:cxn ang="0">
                  <a:pos x="T6" y="T7"/>
                </a:cxn>
              </a:cxnLst>
              <a:rect l="0" t="0" r="r" b="b"/>
              <a:pathLst>
                <a:path w="48" h="38">
                  <a:moveTo>
                    <a:pt x="24" y="0"/>
                  </a:moveTo>
                  <a:lnTo>
                    <a:pt x="48" y="38"/>
                  </a:lnTo>
                  <a:lnTo>
                    <a:pt x="0" y="38"/>
                  </a:lnTo>
                  <a:lnTo>
                    <a:pt x="24"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Rectangle 48"/>
            <p:cNvSpPr>
              <a:spLocks noChangeArrowheads="1"/>
            </p:cNvSpPr>
            <p:nvPr/>
          </p:nvSpPr>
          <p:spPr bwMode="auto">
            <a:xfrm>
              <a:off x="1506" y="4141"/>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900" b="0" i="0" u="none" strike="noStrike" cap="none" normalizeH="0" baseline="0" smtClean="0">
                <a:ln>
                  <a:noFill/>
                </a:ln>
                <a:solidFill>
                  <a:schemeClr val="tx1"/>
                </a:solidFill>
                <a:effectLst/>
              </a:endParaRPr>
            </a:p>
          </p:txBody>
        </p:sp>
        <p:sp>
          <p:nvSpPr>
            <p:cNvPr id="187" name="Freeform 49"/>
            <p:cNvSpPr>
              <a:spLocks noEditPoints="1"/>
            </p:cNvSpPr>
            <p:nvPr/>
          </p:nvSpPr>
          <p:spPr bwMode="auto">
            <a:xfrm>
              <a:off x="1635" y="4168"/>
              <a:ext cx="213" cy="10"/>
            </a:xfrm>
            <a:custGeom>
              <a:avLst/>
              <a:gdLst>
                <a:gd name="T0" fmla="*/ 112 w 3584"/>
                <a:gd name="T1" fmla="*/ 0 h 224"/>
                <a:gd name="T2" fmla="*/ 784 w 3584"/>
                <a:gd name="T3" fmla="*/ 0 h 224"/>
                <a:gd name="T4" fmla="*/ 896 w 3584"/>
                <a:gd name="T5" fmla="*/ 112 h 224"/>
                <a:gd name="T6" fmla="*/ 784 w 3584"/>
                <a:gd name="T7" fmla="*/ 224 h 224"/>
                <a:gd name="T8" fmla="*/ 112 w 3584"/>
                <a:gd name="T9" fmla="*/ 224 h 224"/>
                <a:gd name="T10" fmla="*/ 0 w 3584"/>
                <a:gd name="T11" fmla="*/ 112 h 224"/>
                <a:gd name="T12" fmla="*/ 112 w 3584"/>
                <a:gd name="T13" fmla="*/ 0 h 224"/>
                <a:gd name="T14" fmla="*/ 1680 w 3584"/>
                <a:gd name="T15" fmla="*/ 0 h 224"/>
                <a:gd name="T16" fmla="*/ 2352 w 3584"/>
                <a:gd name="T17" fmla="*/ 0 h 224"/>
                <a:gd name="T18" fmla="*/ 2464 w 3584"/>
                <a:gd name="T19" fmla="*/ 112 h 224"/>
                <a:gd name="T20" fmla="*/ 2352 w 3584"/>
                <a:gd name="T21" fmla="*/ 224 h 224"/>
                <a:gd name="T22" fmla="*/ 1680 w 3584"/>
                <a:gd name="T23" fmla="*/ 224 h 224"/>
                <a:gd name="T24" fmla="*/ 1568 w 3584"/>
                <a:gd name="T25" fmla="*/ 112 h 224"/>
                <a:gd name="T26" fmla="*/ 1680 w 3584"/>
                <a:gd name="T27" fmla="*/ 0 h 224"/>
                <a:gd name="T28" fmla="*/ 3248 w 3584"/>
                <a:gd name="T29" fmla="*/ 0 h 224"/>
                <a:gd name="T30" fmla="*/ 3472 w 3584"/>
                <a:gd name="T31" fmla="*/ 0 h 224"/>
                <a:gd name="T32" fmla="*/ 3584 w 3584"/>
                <a:gd name="T33" fmla="*/ 112 h 224"/>
                <a:gd name="T34" fmla="*/ 3472 w 3584"/>
                <a:gd name="T35" fmla="*/ 224 h 224"/>
                <a:gd name="T36" fmla="*/ 3248 w 3584"/>
                <a:gd name="T37" fmla="*/ 224 h 224"/>
                <a:gd name="T38" fmla="*/ 3136 w 3584"/>
                <a:gd name="T39" fmla="*/ 112 h 224"/>
                <a:gd name="T40" fmla="*/ 3248 w 3584"/>
                <a:gd name="T4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84" h="224">
                  <a:moveTo>
                    <a:pt x="112" y="0"/>
                  </a:moveTo>
                  <a:lnTo>
                    <a:pt x="784" y="0"/>
                  </a:lnTo>
                  <a:cubicBezTo>
                    <a:pt x="846" y="0"/>
                    <a:pt x="896" y="51"/>
                    <a:pt x="896" y="112"/>
                  </a:cubicBezTo>
                  <a:cubicBezTo>
                    <a:pt x="896" y="174"/>
                    <a:pt x="846" y="224"/>
                    <a:pt x="784" y="224"/>
                  </a:cubicBezTo>
                  <a:lnTo>
                    <a:pt x="112" y="224"/>
                  </a:lnTo>
                  <a:cubicBezTo>
                    <a:pt x="51" y="224"/>
                    <a:pt x="0" y="174"/>
                    <a:pt x="0" y="112"/>
                  </a:cubicBezTo>
                  <a:cubicBezTo>
                    <a:pt x="0" y="51"/>
                    <a:pt x="51" y="0"/>
                    <a:pt x="112" y="0"/>
                  </a:cubicBezTo>
                  <a:close/>
                  <a:moveTo>
                    <a:pt x="1680" y="0"/>
                  </a:moveTo>
                  <a:lnTo>
                    <a:pt x="2352" y="0"/>
                  </a:lnTo>
                  <a:cubicBezTo>
                    <a:pt x="2414" y="0"/>
                    <a:pt x="2464" y="51"/>
                    <a:pt x="2464" y="112"/>
                  </a:cubicBezTo>
                  <a:cubicBezTo>
                    <a:pt x="2464" y="174"/>
                    <a:pt x="2414" y="224"/>
                    <a:pt x="2352" y="224"/>
                  </a:cubicBezTo>
                  <a:lnTo>
                    <a:pt x="1680" y="224"/>
                  </a:lnTo>
                  <a:cubicBezTo>
                    <a:pt x="1619" y="224"/>
                    <a:pt x="1568" y="174"/>
                    <a:pt x="1568" y="112"/>
                  </a:cubicBezTo>
                  <a:cubicBezTo>
                    <a:pt x="1568" y="51"/>
                    <a:pt x="1619" y="0"/>
                    <a:pt x="1680" y="0"/>
                  </a:cubicBezTo>
                  <a:close/>
                  <a:moveTo>
                    <a:pt x="3248" y="0"/>
                  </a:moveTo>
                  <a:lnTo>
                    <a:pt x="3472" y="0"/>
                  </a:lnTo>
                  <a:cubicBezTo>
                    <a:pt x="3534" y="0"/>
                    <a:pt x="3584" y="51"/>
                    <a:pt x="3584" y="112"/>
                  </a:cubicBezTo>
                  <a:cubicBezTo>
                    <a:pt x="3584" y="174"/>
                    <a:pt x="3534" y="224"/>
                    <a:pt x="3472" y="224"/>
                  </a:cubicBezTo>
                  <a:lnTo>
                    <a:pt x="3248" y="224"/>
                  </a:lnTo>
                  <a:cubicBezTo>
                    <a:pt x="3187" y="224"/>
                    <a:pt x="3136" y="174"/>
                    <a:pt x="3136" y="112"/>
                  </a:cubicBezTo>
                  <a:cubicBezTo>
                    <a:pt x="3136" y="51"/>
                    <a:pt x="3187" y="0"/>
                    <a:pt x="3248" y="0"/>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8" name="Oval 50"/>
            <p:cNvSpPr>
              <a:spLocks noChangeArrowheads="1"/>
            </p:cNvSpPr>
            <p:nvPr/>
          </p:nvSpPr>
          <p:spPr bwMode="auto">
            <a:xfrm>
              <a:off x="1718" y="4154"/>
              <a:ext cx="47" cy="38"/>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89" name="Rectangle 51"/>
            <p:cNvSpPr>
              <a:spLocks noChangeArrowheads="1"/>
            </p:cNvSpPr>
            <p:nvPr/>
          </p:nvSpPr>
          <p:spPr bwMode="auto">
            <a:xfrm>
              <a:off x="1864" y="4141"/>
              <a:ext cx="21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900" b="0" i="0" u="none" strike="noStrike" cap="none" normalizeH="0" baseline="0" smtClean="0">
                <a:ln>
                  <a:noFill/>
                </a:ln>
                <a:solidFill>
                  <a:schemeClr val="tx1"/>
                </a:solidFill>
                <a:effectLst/>
              </a:endParaRPr>
            </a:p>
          </p:txBody>
        </p:sp>
        <p:sp>
          <p:nvSpPr>
            <p:cNvPr id="190" name="Freeform 52"/>
            <p:cNvSpPr>
              <a:spLocks/>
            </p:cNvSpPr>
            <p:nvPr/>
          </p:nvSpPr>
          <p:spPr bwMode="auto">
            <a:xfrm>
              <a:off x="2151" y="4168"/>
              <a:ext cx="213" cy="10"/>
            </a:xfrm>
            <a:custGeom>
              <a:avLst/>
              <a:gdLst>
                <a:gd name="T0" fmla="*/ 56 w 1792"/>
                <a:gd name="T1" fmla="*/ 0 h 112"/>
                <a:gd name="T2" fmla="*/ 1736 w 1792"/>
                <a:gd name="T3" fmla="*/ 0 h 112"/>
                <a:gd name="T4" fmla="*/ 1792 w 1792"/>
                <a:gd name="T5" fmla="*/ 56 h 112"/>
                <a:gd name="T6" fmla="*/ 1736 w 1792"/>
                <a:gd name="T7" fmla="*/ 112 h 112"/>
                <a:gd name="T8" fmla="*/ 56 w 1792"/>
                <a:gd name="T9" fmla="*/ 112 h 112"/>
                <a:gd name="T10" fmla="*/ 0 w 1792"/>
                <a:gd name="T11" fmla="*/ 56 h 112"/>
                <a:gd name="T12" fmla="*/ 56 w 1792"/>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1792" h="112">
                  <a:moveTo>
                    <a:pt x="56" y="0"/>
                  </a:moveTo>
                  <a:lnTo>
                    <a:pt x="1736" y="0"/>
                  </a:lnTo>
                  <a:cubicBezTo>
                    <a:pt x="1767" y="0"/>
                    <a:pt x="1792" y="26"/>
                    <a:pt x="1792" y="56"/>
                  </a:cubicBezTo>
                  <a:cubicBezTo>
                    <a:pt x="1792" y="87"/>
                    <a:pt x="1767" y="112"/>
                    <a:pt x="1736" y="112"/>
                  </a:cubicBezTo>
                  <a:lnTo>
                    <a:pt x="56" y="112"/>
                  </a:lnTo>
                  <a:cubicBezTo>
                    <a:pt x="26" y="112"/>
                    <a:pt x="0" y="87"/>
                    <a:pt x="0" y="56"/>
                  </a:cubicBezTo>
                  <a:cubicBezTo>
                    <a:pt x="0" y="26"/>
                    <a:pt x="26" y="0"/>
                    <a:pt x="56" y="0"/>
                  </a:cubicBezTo>
                  <a:close/>
                </a:path>
              </a:pathLst>
            </a:custGeom>
            <a:solidFill>
              <a:srgbClr val="CC99FF"/>
            </a:solidFill>
            <a:ln w="1588" cap="flat">
              <a:solidFill>
                <a:srgbClr val="CC99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1" name="Rectangle 53"/>
            <p:cNvSpPr>
              <a:spLocks noChangeArrowheads="1"/>
            </p:cNvSpPr>
            <p:nvPr/>
          </p:nvSpPr>
          <p:spPr bwMode="auto">
            <a:xfrm>
              <a:off x="2234" y="4154"/>
              <a:ext cx="48" cy="38"/>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Rectangle 54"/>
            <p:cNvSpPr>
              <a:spLocks noChangeArrowheads="1"/>
            </p:cNvSpPr>
            <p:nvPr/>
          </p:nvSpPr>
          <p:spPr bwMode="auto">
            <a:xfrm>
              <a:off x="2380" y="4141"/>
              <a:ext cx="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900" b="0" i="0" u="none" strike="noStrike" cap="none" normalizeH="0" baseline="0" smtClean="0">
                <a:ln>
                  <a:noFill/>
                </a:ln>
                <a:solidFill>
                  <a:schemeClr val="tx1"/>
                </a:solidFill>
                <a:effectLst/>
              </a:endParaRPr>
            </a:p>
          </p:txBody>
        </p:sp>
        <p:sp>
          <p:nvSpPr>
            <p:cNvPr id="193" name="Freeform 55"/>
            <p:cNvSpPr>
              <a:spLocks noEditPoints="1"/>
            </p:cNvSpPr>
            <p:nvPr/>
          </p:nvSpPr>
          <p:spPr bwMode="auto">
            <a:xfrm>
              <a:off x="232" y="4040"/>
              <a:ext cx="2255" cy="1279"/>
            </a:xfrm>
            <a:custGeom>
              <a:avLst/>
              <a:gdLst>
                <a:gd name="T0" fmla="*/ 0 w 18944"/>
                <a:gd name="T1" fmla="*/ 24 h 13272"/>
                <a:gd name="T2" fmla="*/ 24 w 18944"/>
                <a:gd name="T3" fmla="*/ 0 h 13272"/>
                <a:gd name="T4" fmla="*/ 18920 w 18944"/>
                <a:gd name="T5" fmla="*/ 0 h 13272"/>
                <a:gd name="T6" fmla="*/ 18944 w 18944"/>
                <a:gd name="T7" fmla="*/ 24 h 13272"/>
                <a:gd name="T8" fmla="*/ 18944 w 18944"/>
                <a:gd name="T9" fmla="*/ 13248 h 13272"/>
                <a:gd name="T10" fmla="*/ 18920 w 18944"/>
                <a:gd name="T11" fmla="*/ 13272 h 13272"/>
                <a:gd name="T12" fmla="*/ 24 w 18944"/>
                <a:gd name="T13" fmla="*/ 13272 h 13272"/>
                <a:gd name="T14" fmla="*/ 0 w 18944"/>
                <a:gd name="T15" fmla="*/ 13248 h 13272"/>
                <a:gd name="T16" fmla="*/ 0 w 18944"/>
                <a:gd name="T17" fmla="*/ 24 h 13272"/>
                <a:gd name="T18" fmla="*/ 48 w 18944"/>
                <a:gd name="T19" fmla="*/ 13248 h 13272"/>
                <a:gd name="T20" fmla="*/ 24 w 18944"/>
                <a:gd name="T21" fmla="*/ 13224 h 13272"/>
                <a:gd name="T22" fmla="*/ 18920 w 18944"/>
                <a:gd name="T23" fmla="*/ 13224 h 13272"/>
                <a:gd name="T24" fmla="*/ 18896 w 18944"/>
                <a:gd name="T25" fmla="*/ 13248 h 13272"/>
                <a:gd name="T26" fmla="*/ 18896 w 18944"/>
                <a:gd name="T27" fmla="*/ 24 h 13272"/>
                <a:gd name="T28" fmla="*/ 18920 w 18944"/>
                <a:gd name="T29" fmla="*/ 48 h 13272"/>
                <a:gd name="T30" fmla="*/ 24 w 18944"/>
                <a:gd name="T31" fmla="*/ 48 h 13272"/>
                <a:gd name="T32" fmla="*/ 48 w 18944"/>
                <a:gd name="T33" fmla="*/ 24 h 13272"/>
                <a:gd name="T34" fmla="*/ 48 w 18944"/>
                <a:gd name="T35" fmla="*/ 13248 h 13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44" h="13272">
                  <a:moveTo>
                    <a:pt x="0" y="24"/>
                  </a:moveTo>
                  <a:cubicBezTo>
                    <a:pt x="0" y="11"/>
                    <a:pt x="11" y="0"/>
                    <a:pt x="24" y="0"/>
                  </a:cubicBezTo>
                  <a:lnTo>
                    <a:pt x="18920" y="0"/>
                  </a:lnTo>
                  <a:cubicBezTo>
                    <a:pt x="18934" y="0"/>
                    <a:pt x="18944" y="11"/>
                    <a:pt x="18944" y="24"/>
                  </a:cubicBezTo>
                  <a:lnTo>
                    <a:pt x="18944" y="13248"/>
                  </a:lnTo>
                  <a:cubicBezTo>
                    <a:pt x="18944" y="13262"/>
                    <a:pt x="18934" y="13272"/>
                    <a:pt x="18920" y="13272"/>
                  </a:cubicBezTo>
                  <a:lnTo>
                    <a:pt x="24" y="13272"/>
                  </a:lnTo>
                  <a:cubicBezTo>
                    <a:pt x="11" y="13272"/>
                    <a:pt x="0" y="13262"/>
                    <a:pt x="0" y="13248"/>
                  </a:cubicBezTo>
                  <a:lnTo>
                    <a:pt x="0" y="24"/>
                  </a:lnTo>
                  <a:close/>
                  <a:moveTo>
                    <a:pt x="48" y="13248"/>
                  </a:moveTo>
                  <a:lnTo>
                    <a:pt x="24" y="13224"/>
                  </a:lnTo>
                  <a:lnTo>
                    <a:pt x="18920" y="13224"/>
                  </a:lnTo>
                  <a:lnTo>
                    <a:pt x="18896" y="13248"/>
                  </a:lnTo>
                  <a:lnTo>
                    <a:pt x="18896" y="24"/>
                  </a:lnTo>
                  <a:lnTo>
                    <a:pt x="18920" y="48"/>
                  </a:lnTo>
                  <a:lnTo>
                    <a:pt x="24" y="48"/>
                  </a:lnTo>
                  <a:lnTo>
                    <a:pt x="48" y="24"/>
                  </a:lnTo>
                  <a:lnTo>
                    <a:pt x="48" y="13248"/>
                  </a:lnTo>
                  <a:close/>
                </a:path>
              </a:pathLst>
            </a:custGeom>
            <a:solidFill>
              <a:srgbClr val="868686"/>
            </a:solidFill>
            <a:ln w="0" cap="flat">
              <a:solidFill>
                <a:srgbClr val="86868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94" name="Rectangle 56"/>
            <p:cNvSpPr>
              <a:spLocks noChangeArrowheads="1"/>
            </p:cNvSpPr>
            <p:nvPr/>
          </p:nvSpPr>
          <p:spPr bwMode="auto">
            <a:xfrm>
              <a:off x="257" y="4067"/>
              <a:ext cx="188"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対象者数</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95" name="Rectangle 57"/>
            <p:cNvSpPr>
              <a:spLocks noChangeArrowheads="1"/>
            </p:cNvSpPr>
            <p:nvPr/>
          </p:nvSpPr>
          <p:spPr bwMode="auto">
            <a:xfrm>
              <a:off x="257" y="4150"/>
              <a:ext cx="11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割合</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196" name="Rectangle 58"/>
            <p:cNvSpPr>
              <a:spLocks noChangeArrowheads="1"/>
            </p:cNvSpPr>
            <p:nvPr/>
          </p:nvSpPr>
          <p:spPr bwMode="auto">
            <a:xfrm>
              <a:off x="415" y="4150"/>
              <a:ext cx="120"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grpSp>
      <p:grpSp>
        <p:nvGrpSpPr>
          <p:cNvPr id="197" name="Group 61"/>
          <p:cNvGrpSpPr>
            <a:grpSpLocks noChangeAspect="1"/>
          </p:cNvGrpSpPr>
          <p:nvPr/>
        </p:nvGrpSpPr>
        <p:grpSpPr bwMode="auto">
          <a:xfrm>
            <a:off x="259238" y="3774290"/>
            <a:ext cx="3597275" cy="2228850"/>
            <a:chOff x="221" y="2196"/>
            <a:chExt cx="2266" cy="1404"/>
          </a:xfrm>
        </p:grpSpPr>
        <p:sp>
          <p:nvSpPr>
            <p:cNvPr id="198" name="AutoShape 60"/>
            <p:cNvSpPr>
              <a:spLocks noChangeAspect="1" noChangeArrowheads="1" noTextEdit="1"/>
            </p:cNvSpPr>
            <p:nvPr/>
          </p:nvSpPr>
          <p:spPr bwMode="auto">
            <a:xfrm>
              <a:off x="221" y="2196"/>
              <a:ext cx="2266" cy="1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Rectangle 62"/>
            <p:cNvSpPr>
              <a:spLocks noChangeArrowheads="1"/>
            </p:cNvSpPr>
            <p:nvPr/>
          </p:nvSpPr>
          <p:spPr bwMode="auto">
            <a:xfrm>
              <a:off x="223" y="2198"/>
              <a:ext cx="2262" cy="140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Rectangle 63"/>
            <p:cNvSpPr>
              <a:spLocks noChangeArrowheads="1"/>
            </p:cNvSpPr>
            <p:nvPr/>
          </p:nvSpPr>
          <p:spPr bwMode="auto">
            <a:xfrm>
              <a:off x="482" y="2456"/>
              <a:ext cx="1868" cy="96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64"/>
            <p:cNvSpPr>
              <a:spLocks noEditPoints="1"/>
            </p:cNvSpPr>
            <p:nvPr/>
          </p:nvSpPr>
          <p:spPr bwMode="auto">
            <a:xfrm>
              <a:off x="482" y="2456"/>
              <a:ext cx="1868" cy="804"/>
            </a:xfrm>
            <a:custGeom>
              <a:avLst/>
              <a:gdLst>
                <a:gd name="T0" fmla="*/ 0 w 1868"/>
                <a:gd name="T1" fmla="*/ 802 h 804"/>
                <a:gd name="T2" fmla="*/ 1868 w 1868"/>
                <a:gd name="T3" fmla="*/ 802 h 804"/>
                <a:gd name="T4" fmla="*/ 1868 w 1868"/>
                <a:gd name="T5" fmla="*/ 804 h 804"/>
                <a:gd name="T6" fmla="*/ 0 w 1868"/>
                <a:gd name="T7" fmla="*/ 804 h 804"/>
                <a:gd name="T8" fmla="*/ 0 w 1868"/>
                <a:gd name="T9" fmla="*/ 802 h 804"/>
                <a:gd name="T10" fmla="*/ 0 w 1868"/>
                <a:gd name="T11" fmla="*/ 642 h 804"/>
                <a:gd name="T12" fmla="*/ 1868 w 1868"/>
                <a:gd name="T13" fmla="*/ 642 h 804"/>
                <a:gd name="T14" fmla="*/ 1868 w 1868"/>
                <a:gd name="T15" fmla="*/ 644 h 804"/>
                <a:gd name="T16" fmla="*/ 0 w 1868"/>
                <a:gd name="T17" fmla="*/ 644 h 804"/>
                <a:gd name="T18" fmla="*/ 0 w 1868"/>
                <a:gd name="T19" fmla="*/ 642 h 804"/>
                <a:gd name="T20" fmla="*/ 0 w 1868"/>
                <a:gd name="T21" fmla="*/ 481 h 804"/>
                <a:gd name="T22" fmla="*/ 1868 w 1868"/>
                <a:gd name="T23" fmla="*/ 481 h 804"/>
                <a:gd name="T24" fmla="*/ 1868 w 1868"/>
                <a:gd name="T25" fmla="*/ 483 h 804"/>
                <a:gd name="T26" fmla="*/ 0 w 1868"/>
                <a:gd name="T27" fmla="*/ 483 h 804"/>
                <a:gd name="T28" fmla="*/ 0 w 1868"/>
                <a:gd name="T29" fmla="*/ 481 h 804"/>
                <a:gd name="T30" fmla="*/ 0 w 1868"/>
                <a:gd name="T31" fmla="*/ 320 h 804"/>
                <a:gd name="T32" fmla="*/ 1868 w 1868"/>
                <a:gd name="T33" fmla="*/ 320 h 804"/>
                <a:gd name="T34" fmla="*/ 1868 w 1868"/>
                <a:gd name="T35" fmla="*/ 322 h 804"/>
                <a:gd name="T36" fmla="*/ 0 w 1868"/>
                <a:gd name="T37" fmla="*/ 322 h 804"/>
                <a:gd name="T38" fmla="*/ 0 w 1868"/>
                <a:gd name="T39" fmla="*/ 320 h 804"/>
                <a:gd name="T40" fmla="*/ 0 w 1868"/>
                <a:gd name="T41" fmla="*/ 160 h 804"/>
                <a:gd name="T42" fmla="*/ 1868 w 1868"/>
                <a:gd name="T43" fmla="*/ 160 h 804"/>
                <a:gd name="T44" fmla="*/ 1868 w 1868"/>
                <a:gd name="T45" fmla="*/ 162 h 804"/>
                <a:gd name="T46" fmla="*/ 0 w 1868"/>
                <a:gd name="T47" fmla="*/ 162 h 804"/>
                <a:gd name="T48" fmla="*/ 0 w 1868"/>
                <a:gd name="T49" fmla="*/ 160 h 804"/>
                <a:gd name="T50" fmla="*/ 0 w 1868"/>
                <a:gd name="T51" fmla="*/ 0 h 804"/>
                <a:gd name="T52" fmla="*/ 1868 w 1868"/>
                <a:gd name="T53" fmla="*/ 0 h 804"/>
                <a:gd name="T54" fmla="*/ 1868 w 1868"/>
                <a:gd name="T55" fmla="*/ 1 h 804"/>
                <a:gd name="T56" fmla="*/ 0 w 1868"/>
                <a:gd name="T57" fmla="*/ 1 h 804"/>
                <a:gd name="T58" fmla="*/ 0 w 1868"/>
                <a:gd name="T5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8" h="804">
                  <a:moveTo>
                    <a:pt x="0" y="802"/>
                  </a:moveTo>
                  <a:lnTo>
                    <a:pt x="1868" y="802"/>
                  </a:lnTo>
                  <a:lnTo>
                    <a:pt x="1868" y="804"/>
                  </a:lnTo>
                  <a:lnTo>
                    <a:pt x="0" y="804"/>
                  </a:lnTo>
                  <a:lnTo>
                    <a:pt x="0" y="802"/>
                  </a:lnTo>
                  <a:close/>
                  <a:moveTo>
                    <a:pt x="0" y="642"/>
                  </a:moveTo>
                  <a:lnTo>
                    <a:pt x="1868" y="642"/>
                  </a:lnTo>
                  <a:lnTo>
                    <a:pt x="1868" y="644"/>
                  </a:lnTo>
                  <a:lnTo>
                    <a:pt x="0" y="644"/>
                  </a:lnTo>
                  <a:lnTo>
                    <a:pt x="0" y="642"/>
                  </a:lnTo>
                  <a:close/>
                  <a:moveTo>
                    <a:pt x="0" y="481"/>
                  </a:moveTo>
                  <a:lnTo>
                    <a:pt x="1868" y="481"/>
                  </a:lnTo>
                  <a:lnTo>
                    <a:pt x="1868" y="483"/>
                  </a:lnTo>
                  <a:lnTo>
                    <a:pt x="0" y="483"/>
                  </a:lnTo>
                  <a:lnTo>
                    <a:pt x="0" y="481"/>
                  </a:lnTo>
                  <a:close/>
                  <a:moveTo>
                    <a:pt x="0" y="320"/>
                  </a:moveTo>
                  <a:lnTo>
                    <a:pt x="1868" y="320"/>
                  </a:lnTo>
                  <a:lnTo>
                    <a:pt x="1868" y="322"/>
                  </a:lnTo>
                  <a:lnTo>
                    <a:pt x="0" y="322"/>
                  </a:lnTo>
                  <a:lnTo>
                    <a:pt x="0" y="320"/>
                  </a:lnTo>
                  <a:close/>
                  <a:moveTo>
                    <a:pt x="0" y="160"/>
                  </a:moveTo>
                  <a:lnTo>
                    <a:pt x="1868" y="160"/>
                  </a:lnTo>
                  <a:lnTo>
                    <a:pt x="1868" y="162"/>
                  </a:lnTo>
                  <a:lnTo>
                    <a:pt x="0" y="162"/>
                  </a:lnTo>
                  <a:lnTo>
                    <a:pt x="0" y="160"/>
                  </a:lnTo>
                  <a:close/>
                  <a:moveTo>
                    <a:pt x="0" y="0"/>
                  </a:moveTo>
                  <a:lnTo>
                    <a:pt x="1868" y="0"/>
                  </a:lnTo>
                  <a:lnTo>
                    <a:pt x="1868" y="1"/>
                  </a:lnTo>
                  <a:lnTo>
                    <a:pt x="0" y="1"/>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2" name="Rectangle 65"/>
            <p:cNvSpPr>
              <a:spLocks noChangeArrowheads="1"/>
            </p:cNvSpPr>
            <p:nvPr/>
          </p:nvSpPr>
          <p:spPr bwMode="auto">
            <a:xfrm>
              <a:off x="479" y="2456"/>
              <a:ext cx="6" cy="964"/>
            </a:xfrm>
            <a:prstGeom prst="rect">
              <a:avLst/>
            </a:pr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3" name="Freeform 66"/>
            <p:cNvSpPr>
              <a:spLocks noEditPoints="1"/>
            </p:cNvSpPr>
            <p:nvPr/>
          </p:nvSpPr>
          <p:spPr bwMode="auto">
            <a:xfrm>
              <a:off x="459" y="2454"/>
              <a:ext cx="23" cy="969"/>
            </a:xfrm>
            <a:custGeom>
              <a:avLst/>
              <a:gdLst>
                <a:gd name="T0" fmla="*/ 0 w 23"/>
                <a:gd name="T1" fmla="*/ 963 h 969"/>
                <a:gd name="T2" fmla="*/ 23 w 23"/>
                <a:gd name="T3" fmla="*/ 963 h 969"/>
                <a:gd name="T4" fmla="*/ 23 w 23"/>
                <a:gd name="T5" fmla="*/ 969 h 969"/>
                <a:gd name="T6" fmla="*/ 0 w 23"/>
                <a:gd name="T7" fmla="*/ 969 h 969"/>
                <a:gd name="T8" fmla="*/ 0 w 23"/>
                <a:gd name="T9" fmla="*/ 963 h 969"/>
                <a:gd name="T10" fmla="*/ 0 w 23"/>
                <a:gd name="T11" fmla="*/ 803 h 969"/>
                <a:gd name="T12" fmla="*/ 23 w 23"/>
                <a:gd name="T13" fmla="*/ 803 h 969"/>
                <a:gd name="T14" fmla="*/ 23 w 23"/>
                <a:gd name="T15" fmla="*/ 808 h 969"/>
                <a:gd name="T16" fmla="*/ 0 w 23"/>
                <a:gd name="T17" fmla="*/ 808 h 969"/>
                <a:gd name="T18" fmla="*/ 0 w 23"/>
                <a:gd name="T19" fmla="*/ 803 h 969"/>
                <a:gd name="T20" fmla="*/ 0 w 23"/>
                <a:gd name="T21" fmla="*/ 643 h 969"/>
                <a:gd name="T22" fmla="*/ 23 w 23"/>
                <a:gd name="T23" fmla="*/ 643 h 969"/>
                <a:gd name="T24" fmla="*/ 23 w 23"/>
                <a:gd name="T25" fmla="*/ 648 h 969"/>
                <a:gd name="T26" fmla="*/ 0 w 23"/>
                <a:gd name="T27" fmla="*/ 648 h 969"/>
                <a:gd name="T28" fmla="*/ 0 w 23"/>
                <a:gd name="T29" fmla="*/ 643 h 969"/>
                <a:gd name="T30" fmla="*/ 0 w 23"/>
                <a:gd name="T31" fmla="*/ 482 h 969"/>
                <a:gd name="T32" fmla="*/ 23 w 23"/>
                <a:gd name="T33" fmla="*/ 482 h 969"/>
                <a:gd name="T34" fmla="*/ 23 w 23"/>
                <a:gd name="T35" fmla="*/ 487 h 969"/>
                <a:gd name="T36" fmla="*/ 0 w 23"/>
                <a:gd name="T37" fmla="*/ 487 h 969"/>
                <a:gd name="T38" fmla="*/ 0 w 23"/>
                <a:gd name="T39" fmla="*/ 482 h 969"/>
                <a:gd name="T40" fmla="*/ 0 w 23"/>
                <a:gd name="T41" fmla="*/ 321 h 969"/>
                <a:gd name="T42" fmla="*/ 23 w 23"/>
                <a:gd name="T43" fmla="*/ 321 h 969"/>
                <a:gd name="T44" fmla="*/ 23 w 23"/>
                <a:gd name="T45" fmla="*/ 326 h 969"/>
                <a:gd name="T46" fmla="*/ 0 w 23"/>
                <a:gd name="T47" fmla="*/ 326 h 969"/>
                <a:gd name="T48" fmla="*/ 0 w 23"/>
                <a:gd name="T49" fmla="*/ 321 h 969"/>
                <a:gd name="T50" fmla="*/ 0 w 23"/>
                <a:gd name="T51" fmla="*/ 161 h 969"/>
                <a:gd name="T52" fmla="*/ 23 w 23"/>
                <a:gd name="T53" fmla="*/ 161 h 969"/>
                <a:gd name="T54" fmla="*/ 23 w 23"/>
                <a:gd name="T55" fmla="*/ 166 h 969"/>
                <a:gd name="T56" fmla="*/ 0 w 23"/>
                <a:gd name="T57" fmla="*/ 166 h 969"/>
                <a:gd name="T58" fmla="*/ 0 w 23"/>
                <a:gd name="T59" fmla="*/ 161 h 969"/>
                <a:gd name="T60" fmla="*/ 0 w 23"/>
                <a:gd name="T61" fmla="*/ 0 h 969"/>
                <a:gd name="T62" fmla="*/ 23 w 23"/>
                <a:gd name="T63" fmla="*/ 0 h 969"/>
                <a:gd name="T64" fmla="*/ 23 w 23"/>
                <a:gd name="T65" fmla="*/ 5 h 969"/>
                <a:gd name="T66" fmla="*/ 0 w 23"/>
                <a:gd name="T67" fmla="*/ 5 h 969"/>
                <a:gd name="T68" fmla="*/ 0 w 23"/>
                <a:gd name="T69"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69">
                  <a:moveTo>
                    <a:pt x="0" y="963"/>
                  </a:moveTo>
                  <a:lnTo>
                    <a:pt x="23" y="963"/>
                  </a:lnTo>
                  <a:lnTo>
                    <a:pt x="23" y="969"/>
                  </a:lnTo>
                  <a:lnTo>
                    <a:pt x="0" y="969"/>
                  </a:lnTo>
                  <a:lnTo>
                    <a:pt x="0" y="963"/>
                  </a:lnTo>
                  <a:close/>
                  <a:moveTo>
                    <a:pt x="0" y="803"/>
                  </a:moveTo>
                  <a:lnTo>
                    <a:pt x="23" y="803"/>
                  </a:lnTo>
                  <a:lnTo>
                    <a:pt x="23" y="808"/>
                  </a:lnTo>
                  <a:lnTo>
                    <a:pt x="0" y="808"/>
                  </a:lnTo>
                  <a:lnTo>
                    <a:pt x="0" y="803"/>
                  </a:lnTo>
                  <a:close/>
                  <a:moveTo>
                    <a:pt x="0" y="643"/>
                  </a:moveTo>
                  <a:lnTo>
                    <a:pt x="23" y="643"/>
                  </a:lnTo>
                  <a:lnTo>
                    <a:pt x="23" y="648"/>
                  </a:lnTo>
                  <a:lnTo>
                    <a:pt x="0" y="648"/>
                  </a:lnTo>
                  <a:lnTo>
                    <a:pt x="0" y="643"/>
                  </a:lnTo>
                  <a:close/>
                  <a:moveTo>
                    <a:pt x="0" y="482"/>
                  </a:moveTo>
                  <a:lnTo>
                    <a:pt x="23" y="482"/>
                  </a:lnTo>
                  <a:lnTo>
                    <a:pt x="23" y="487"/>
                  </a:lnTo>
                  <a:lnTo>
                    <a:pt x="0" y="487"/>
                  </a:lnTo>
                  <a:lnTo>
                    <a:pt x="0" y="482"/>
                  </a:lnTo>
                  <a:close/>
                  <a:moveTo>
                    <a:pt x="0" y="321"/>
                  </a:moveTo>
                  <a:lnTo>
                    <a:pt x="23" y="321"/>
                  </a:lnTo>
                  <a:lnTo>
                    <a:pt x="23" y="326"/>
                  </a:lnTo>
                  <a:lnTo>
                    <a:pt x="0" y="326"/>
                  </a:lnTo>
                  <a:lnTo>
                    <a:pt x="0" y="321"/>
                  </a:lnTo>
                  <a:close/>
                  <a:moveTo>
                    <a:pt x="0" y="161"/>
                  </a:moveTo>
                  <a:lnTo>
                    <a:pt x="23" y="161"/>
                  </a:lnTo>
                  <a:lnTo>
                    <a:pt x="23" y="166"/>
                  </a:lnTo>
                  <a:lnTo>
                    <a:pt x="0" y="166"/>
                  </a:lnTo>
                  <a:lnTo>
                    <a:pt x="0" y="161"/>
                  </a:lnTo>
                  <a:close/>
                  <a:moveTo>
                    <a:pt x="0" y="0"/>
                  </a:moveTo>
                  <a:lnTo>
                    <a:pt x="23" y="0"/>
                  </a:lnTo>
                  <a:lnTo>
                    <a:pt x="23" y="5"/>
                  </a:lnTo>
                  <a:lnTo>
                    <a:pt x="0" y="5"/>
                  </a:lnTo>
                  <a:lnTo>
                    <a:pt x="0" y="0"/>
                  </a:lnTo>
                  <a:close/>
                </a:path>
              </a:pathLst>
            </a:cu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4" name="Rectangle 67"/>
            <p:cNvSpPr>
              <a:spLocks noChangeArrowheads="1"/>
            </p:cNvSpPr>
            <p:nvPr/>
          </p:nvSpPr>
          <p:spPr bwMode="auto">
            <a:xfrm>
              <a:off x="482" y="3417"/>
              <a:ext cx="1868" cy="6"/>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5" name="Freeform 68"/>
            <p:cNvSpPr>
              <a:spLocks noEditPoints="1"/>
            </p:cNvSpPr>
            <p:nvPr/>
          </p:nvSpPr>
          <p:spPr bwMode="auto">
            <a:xfrm>
              <a:off x="479" y="3420"/>
              <a:ext cx="1873" cy="20"/>
            </a:xfrm>
            <a:custGeom>
              <a:avLst/>
              <a:gdLst>
                <a:gd name="T0" fmla="*/ 6 w 1873"/>
                <a:gd name="T1" fmla="*/ 0 h 20"/>
                <a:gd name="T2" fmla="*/ 6 w 1873"/>
                <a:gd name="T3" fmla="*/ 20 h 20"/>
                <a:gd name="T4" fmla="*/ 0 w 1873"/>
                <a:gd name="T5" fmla="*/ 20 h 20"/>
                <a:gd name="T6" fmla="*/ 0 w 1873"/>
                <a:gd name="T7" fmla="*/ 0 h 20"/>
                <a:gd name="T8" fmla="*/ 6 w 1873"/>
                <a:gd name="T9" fmla="*/ 0 h 20"/>
                <a:gd name="T10" fmla="*/ 628 w 1873"/>
                <a:gd name="T11" fmla="*/ 0 h 20"/>
                <a:gd name="T12" fmla="*/ 628 w 1873"/>
                <a:gd name="T13" fmla="*/ 20 h 20"/>
                <a:gd name="T14" fmla="*/ 622 w 1873"/>
                <a:gd name="T15" fmla="*/ 20 h 20"/>
                <a:gd name="T16" fmla="*/ 622 w 1873"/>
                <a:gd name="T17" fmla="*/ 0 h 20"/>
                <a:gd name="T18" fmla="*/ 628 w 1873"/>
                <a:gd name="T19" fmla="*/ 0 h 20"/>
                <a:gd name="T20" fmla="*/ 1251 w 1873"/>
                <a:gd name="T21" fmla="*/ 0 h 20"/>
                <a:gd name="T22" fmla="*/ 1251 w 1873"/>
                <a:gd name="T23" fmla="*/ 20 h 20"/>
                <a:gd name="T24" fmla="*/ 1245 w 1873"/>
                <a:gd name="T25" fmla="*/ 20 h 20"/>
                <a:gd name="T26" fmla="*/ 1245 w 1873"/>
                <a:gd name="T27" fmla="*/ 0 h 20"/>
                <a:gd name="T28" fmla="*/ 1251 w 1873"/>
                <a:gd name="T29" fmla="*/ 0 h 20"/>
                <a:gd name="T30" fmla="*/ 1873 w 1873"/>
                <a:gd name="T31" fmla="*/ 0 h 20"/>
                <a:gd name="T32" fmla="*/ 1873 w 1873"/>
                <a:gd name="T33" fmla="*/ 20 h 20"/>
                <a:gd name="T34" fmla="*/ 1868 w 1873"/>
                <a:gd name="T35" fmla="*/ 20 h 20"/>
                <a:gd name="T36" fmla="*/ 1868 w 1873"/>
                <a:gd name="T37" fmla="*/ 0 h 20"/>
                <a:gd name="T38" fmla="*/ 1873 w 1873"/>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3" h="20">
                  <a:moveTo>
                    <a:pt x="6" y="0"/>
                  </a:moveTo>
                  <a:lnTo>
                    <a:pt x="6" y="20"/>
                  </a:lnTo>
                  <a:lnTo>
                    <a:pt x="0" y="20"/>
                  </a:lnTo>
                  <a:lnTo>
                    <a:pt x="0" y="0"/>
                  </a:lnTo>
                  <a:lnTo>
                    <a:pt x="6" y="0"/>
                  </a:lnTo>
                  <a:close/>
                  <a:moveTo>
                    <a:pt x="628" y="0"/>
                  </a:moveTo>
                  <a:lnTo>
                    <a:pt x="628" y="20"/>
                  </a:lnTo>
                  <a:lnTo>
                    <a:pt x="622" y="20"/>
                  </a:lnTo>
                  <a:lnTo>
                    <a:pt x="622" y="0"/>
                  </a:lnTo>
                  <a:lnTo>
                    <a:pt x="628" y="0"/>
                  </a:lnTo>
                  <a:close/>
                  <a:moveTo>
                    <a:pt x="1251" y="0"/>
                  </a:moveTo>
                  <a:lnTo>
                    <a:pt x="1251" y="20"/>
                  </a:lnTo>
                  <a:lnTo>
                    <a:pt x="1245" y="20"/>
                  </a:lnTo>
                  <a:lnTo>
                    <a:pt x="1245" y="0"/>
                  </a:lnTo>
                  <a:lnTo>
                    <a:pt x="1251" y="0"/>
                  </a:lnTo>
                  <a:close/>
                  <a:moveTo>
                    <a:pt x="1873" y="0"/>
                  </a:moveTo>
                  <a:lnTo>
                    <a:pt x="1873" y="20"/>
                  </a:lnTo>
                  <a:lnTo>
                    <a:pt x="1868" y="20"/>
                  </a:lnTo>
                  <a:lnTo>
                    <a:pt x="1868" y="0"/>
                  </a:lnTo>
                  <a:lnTo>
                    <a:pt x="1873"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6" name="Freeform 69"/>
            <p:cNvSpPr>
              <a:spLocks/>
            </p:cNvSpPr>
            <p:nvPr/>
          </p:nvSpPr>
          <p:spPr bwMode="auto">
            <a:xfrm>
              <a:off x="786" y="2544"/>
              <a:ext cx="1259" cy="51"/>
            </a:xfrm>
            <a:custGeom>
              <a:avLst/>
              <a:gdLst>
                <a:gd name="T0" fmla="*/ 112 w 21044"/>
                <a:gd name="T1" fmla="*/ 0 h 948"/>
                <a:gd name="T2" fmla="*/ 10512 w 21044"/>
                <a:gd name="T3" fmla="*/ 0 h 948"/>
                <a:gd name="T4" fmla="*/ 20936 w 21044"/>
                <a:gd name="T5" fmla="*/ 721 h 948"/>
                <a:gd name="T6" fmla="*/ 21040 w 21044"/>
                <a:gd name="T7" fmla="*/ 840 h 948"/>
                <a:gd name="T8" fmla="*/ 20921 w 21044"/>
                <a:gd name="T9" fmla="*/ 944 h 948"/>
                <a:gd name="T10" fmla="*/ 10512 w 21044"/>
                <a:gd name="T11" fmla="*/ 224 h 948"/>
                <a:gd name="T12" fmla="*/ 112 w 21044"/>
                <a:gd name="T13" fmla="*/ 224 h 948"/>
                <a:gd name="T14" fmla="*/ 0 w 21044"/>
                <a:gd name="T15" fmla="*/ 112 h 948"/>
                <a:gd name="T16" fmla="*/ 112 w 21044"/>
                <a:gd name="T17"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44" h="948">
                  <a:moveTo>
                    <a:pt x="112" y="0"/>
                  </a:moveTo>
                  <a:lnTo>
                    <a:pt x="10512" y="0"/>
                  </a:lnTo>
                  <a:lnTo>
                    <a:pt x="20936" y="721"/>
                  </a:lnTo>
                  <a:cubicBezTo>
                    <a:pt x="20998" y="725"/>
                    <a:pt x="21044" y="778"/>
                    <a:pt x="21040" y="840"/>
                  </a:cubicBezTo>
                  <a:cubicBezTo>
                    <a:pt x="21036" y="902"/>
                    <a:pt x="20982" y="948"/>
                    <a:pt x="20921" y="944"/>
                  </a:cubicBezTo>
                  <a:lnTo>
                    <a:pt x="10512" y="224"/>
                  </a:lnTo>
                  <a:lnTo>
                    <a:pt x="112" y="224"/>
                  </a:lnTo>
                  <a:cubicBezTo>
                    <a:pt x="51" y="224"/>
                    <a:pt x="0" y="174"/>
                    <a:pt x="0" y="112"/>
                  </a:cubicBezTo>
                  <a:cubicBezTo>
                    <a:pt x="0" y="51"/>
                    <a:pt x="51" y="0"/>
                    <a:pt x="112" y="0"/>
                  </a:cubicBezTo>
                  <a:close/>
                </a:path>
              </a:pathLst>
            </a:custGeom>
            <a:solidFill>
              <a:srgbClr val="CC0000"/>
            </a:solidFill>
            <a:ln w="1588"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07" name="Freeform 70"/>
            <p:cNvSpPr>
              <a:spLocks/>
            </p:cNvSpPr>
            <p:nvPr/>
          </p:nvSpPr>
          <p:spPr bwMode="auto">
            <a:xfrm>
              <a:off x="769" y="2529"/>
              <a:ext cx="48" cy="43"/>
            </a:xfrm>
            <a:custGeom>
              <a:avLst/>
              <a:gdLst>
                <a:gd name="T0" fmla="*/ 24 w 48"/>
                <a:gd name="T1" fmla="*/ 0 h 43"/>
                <a:gd name="T2" fmla="*/ 48 w 48"/>
                <a:gd name="T3" fmla="*/ 21 h 43"/>
                <a:gd name="T4" fmla="*/ 24 w 48"/>
                <a:gd name="T5" fmla="*/ 43 h 43"/>
                <a:gd name="T6" fmla="*/ 0 w 48"/>
                <a:gd name="T7" fmla="*/ 21 h 43"/>
                <a:gd name="T8" fmla="*/ 24 w 48"/>
                <a:gd name="T9" fmla="*/ 0 h 43"/>
              </a:gdLst>
              <a:ahLst/>
              <a:cxnLst>
                <a:cxn ang="0">
                  <a:pos x="T0" y="T1"/>
                </a:cxn>
                <a:cxn ang="0">
                  <a:pos x="T2" y="T3"/>
                </a:cxn>
                <a:cxn ang="0">
                  <a:pos x="T4" y="T5"/>
                </a:cxn>
                <a:cxn ang="0">
                  <a:pos x="T6" y="T7"/>
                </a:cxn>
                <a:cxn ang="0">
                  <a:pos x="T8" y="T9"/>
                </a:cxn>
              </a:cxnLst>
              <a:rect l="0" t="0" r="r" b="b"/>
              <a:pathLst>
                <a:path w="48" h="43">
                  <a:moveTo>
                    <a:pt x="24" y="0"/>
                  </a:moveTo>
                  <a:lnTo>
                    <a:pt x="48" y="21"/>
                  </a:lnTo>
                  <a:lnTo>
                    <a:pt x="24" y="43"/>
                  </a:lnTo>
                  <a:lnTo>
                    <a:pt x="0" y="21"/>
                  </a:lnTo>
                  <a:lnTo>
                    <a:pt x="24"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71"/>
            <p:cNvSpPr>
              <a:spLocks/>
            </p:cNvSpPr>
            <p:nvPr/>
          </p:nvSpPr>
          <p:spPr bwMode="auto">
            <a:xfrm>
              <a:off x="1391" y="2529"/>
              <a:ext cx="48" cy="43"/>
            </a:xfrm>
            <a:custGeom>
              <a:avLst/>
              <a:gdLst>
                <a:gd name="T0" fmla="*/ 24 w 48"/>
                <a:gd name="T1" fmla="*/ 0 h 43"/>
                <a:gd name="T2" fmla="*/ 48 w 48"/>
                <a:gd name="T3" fmla="*/ 21 h 43"/>
                <a:gd name="T4" fmla="*/ 24 w 48"/>
                <a:gd name="T5" fmla="*/ 43 h 43"/>
                <a:gd name="T6" fmla="*/ 0 w 48"/>
                <a:gd name="T7" fmla="*/ 21 h 43"/>
                <a:gd name="T8" fmla="*/ 24 w 48"/>
                <a:gd name="T9" fmla="*/ 0 h 43"/>
              </a:gdLst>
              <a:ahLst/>
              <a:cxnLst>
                <a:cxn ang="0">
                  <a:pos x="T0" y="T1"/>
                </a:cxn>
                <a:cxn ang="0">
                  <a:pos x="T2" y="T3"/>
                </a:cxn>
                <a:cxn ang="0">
                  <a:pos x="T4" y="T5"/>
                </a:cxn>
                <a:cxn ang="0">
                  <a:pos x="T6" y="T7"/>
                </a:cxn>
                <a:cxn ang="0">
                  <a:pos x="T8" y="T9"/>
                </a:cxn>
              </a:cxnLst>
              <a:rect l="0" t="0" r="r" b="b"/>
              <a:pathLst>
                <a:path w="48" h="43">
                  <a:moveTo>
                    <a:pt x="24" y="0"/>
                  </a:moveTo>
                  <a:lnTo>
                    <a:pt x="48" y="21"/>
                  </a:lnTo>
                  <a:lnTo>
                    <a:pt x="24" y="43"/>
                  </a:lnTo>
                  <a:lnTo>
                    <a:pt x="0" y="21"/>
                  </a:lnTo>
                  <a:lnTo>
                    <a:pt x="24"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72"/>
            <p:cNvSpPr>
              <a:spLocks/>
            </p:cNvSpPr>
            <p:nvPr/>
          </p:nvSpPr>
          <p:spPr bwMode="auto">
            <a:xfrm>
              <a:off x="2014" y="2567"/>
              <a:ext cx="47" cy="43"/>
            </a:xfrm>
            <a:custGeom>
              <a:avLst/>
              <a:gdLst>
                <a:gd name="T0" fmla="*/ 23 w 47"/>
                <a:gd name="T1" fmla="*/ 0 h 43"/>
                <a:gd name="T2" fmla="*/ 47 w 47"/>
                <a:gd name="T3" fmla="*/ 21 h 43"/>
                <a:gd name="T4" fmla="*/ 23 w 47"/>
                <a:gd name="T5" fmla="*/ 43 h 43"/>
                <a:gd name="T6" fmla="*/ 0 w 47"/>
                <a:gd name="T7" fmla="*/ 21 h 43"/>
                <a:gd name="T8" fmla="*/ 23 w 47"/>
                <a:gd name="T9" fmla="*/ 0 h 43"/>
              </a:gdLst>
              <a:ahLst/>
              <a:cxnLst>
                <a:cxn ang="0">
                  <a:pos x="T0" y="T1"/>
                </a:cxn>
                <a:cxn ang="0">
                  <a:pos x="T2" y="T3"/>
                </a:cxn>
                <a:cxn ang="0">
                  <a:pos x="T4" y="T5"/>
                </a:cxn>
                <a:cxn ang="0">
                  <a:pos x="T6" y="T7"/>
                </a:cxn>
                <a:cxn ang="0">
                  <a:pos x="T8" y="T9"/>
                </a:cxn>
              </a:cxnLst>
              <a:rect l="0" t="0" r="r" b="b"/>
              <a:pathLst>
                <a:path w="47" h="43">
                  <a:moveTo>
                    <a:pt x="23" y="0"/>
                  </a:moveTo>
                  <a:lnTo>
                    <a:pt x="47" y="21"/>
                  </a:lnTo>
                  <a:lnTo>
                    <a:pt x="23" y="43"/>
                  </a:lnTo>
                  <a:lnTo>
                    <a:pt x="0" y="21"/>
                  </a:lnTo>
                  <a:lnTo>
                    <a:pt x="23"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73"/>
            <p:cNvSpPr>
              <a:spLocks noEditPoints="1"/>
            </p:cNvSpPr>
            <p:nvPr/>
          </p:nvSpPr>
          <p:spPr bwMode="auto">
            <a:xfrm>
              <a:off x="786" y="2613"/>
              <a:ext cx="1247" cy="39"/>
            </a:xfrm>
            <a:custGeom>
              <a:avLst/>
              <a:gdLst>
                <a:gd name="T0" fmla="*/ 0 w 20837"/>
                <a:gd name="T1" fmla="*/ 619 h 731"/>
                <a:gd name="T2" fmla="*/ 562 w 20837"/>
                <a:gd name="T3" fmla="*/ 727 h 731"/>
                <a:gd name="T4" fmla="*/ 1010 w 20837"/>
                <a:gd name="T5" fmla="*/ 724 h 731"/>
                <a:gd name="T6" fmla="*/ 1569 w 20837"/>
                <a:gd name="T7" fmla="*/ 607 h 731"/>
                <a:gd name="T8" fmla="*/ 1905 w 20837"/>
                <a:gd name="T9" fmla="*/ 493 h 731"/>
                <a:gd name="T10" fmla="*/ 2353 w 20837"/>
                <a:gd name="T11" fmla="*/ 489 h 731"/>
                <a:gd name="T12" fmla="*/ 2353 w 20837"/>
                <a:gd name="T13" fmla="*/ 489 h 731"/>
                <a:gd name="T14" fmla="*/ 2690 w 20837"/>
                <a:gd name="T15" fmla="*/ 599 h 731"/>
                <a:gd name="T16" fmla="*/ 3251 w 20837"/>
                <a:gd name="T17" fmla="*/ 706 h 731"/>
                <a:gd name="T18" fmla="*/ 3699 w 20837"/>
                <a:gd name="T19" fmla="*/ 703 h 731"/>
                <a:gd name="T20" fmla="*/ 4259 w 20837"/>
                <a:gd name="T21" fmla="*/ 586 h 731"/>
                <a:gd name="T22" fmla="*/ 4594 w 20837"/>
                <a:gd name="T23" fmla="*/ 472 h 731"/>
                <a:gd name="T24" fmla="*/ 5042 w 20837"/>
                <a:gd name="T25" fmla="*/ 469 h 731"/>
                <a:gd name="T26" fmla="*/ 5042 w 20837"/>
                <a:gd name="T27" fmla="*/ 469 h 731"/>
                <a:gd name="T28" fmla="*/ 5379 w 20837"/>
                <a:gd name="T29" fmla="*/ 578 h 731"/>
                <a:gd name="T30" fmla="*/ 5940 w 20837"/>
                <a:gd name="T31" fmla="*/ 686 h 731"/>
                <a:gd name="T32" fmla="*/ 6389 w 20837"/>
                <a:gd name="T33" fmla="*/ 682 h 731"/>
                <a:gd name="T34" fmla="*/ 6948 w 20837"/>
                <a:gd name="T35" fmla="*/ 566 h 731"/>
                <a:gd name="T36" fmla="*/ 7283 w 20837"/>
                <a:gd name="T37" fmla="*/ 451 h 731"/>
                <a:gd name="T38" fmla="*/ 7731 w 20837"/>
                <a:gd name="T39" fmla="*/ 448 h 731"/>
                <a:gd name="T40" fmla="*/ 7731 w 20837"/>
                <a:gd name="T41" fmla="*/ 448 h 731"/>
                <a:gd name="T42" fmla="*/ 8068 w 20837"/>
                <a:gd name="T43" fmla="*/ 557 h 731"/>
                <a:gd name="T44" fmla="*/ 8629 w 20837"/>
                <a:gd name="T45" fmla="*/ 665 h 731"/>
                <a:gd name="T46" fmla="*/ 9078 w 20837"/>
                <a:gd name="T47" fmla="*/ 662 h 731"/>
                <a:gd name="T48" fmla="*/ 9637 w 20837"/>
                <a:gd name="T49" fmla="*/ 545 h 731"/>
                <a:gd name="T50" fmla="*/ 9972 w 20837"/>
                <a:gd name="T51" fmla="*/ 431 h 731"/>
                <a:gd name="T52" fmla="*/ 10420 w 20837"/>
                <a:gd name="T53" fmla="*/ 427 h 731"/>
                <a:gd name="T54" fmla="*/ 10420 w 20837"/>
                <a:gd name="T55" fmla="*/ 427 h 731"/>
                <a:gd name="T56" fmla="*/ 10757 w 20837"/>
                <a:gd name="T57" fmla="*/ 529 h 731"/>
                <a:gd name="T58" fmla="*/ 11322 w 20837"/>
                <a:gd name="T59" fmla="*/ 617 h 731"/>
                <a:gd name="T60" fmla="*/ 11770 w 20837"/>
                <a:gd name="T61" fmla="*/ 598 h 731"/>
                <a:gd name="T62" fmla="*/ 12325 w 20837"/>
                <a:gd name="T63" fmla="*/ 463 h 731"/>
                <a:gd name="T64" fmla="*/ 12656 w 20837"/>
                <a:gd name="T65" fmla="*/ 337 h 731"/>
                <a:gd name="T66" fmla="*/ 13104 w 20837"/>
                <a:gd name="T67" fmla="*/ 319 h 731"/>
                <a:gd name="T68" fmla="*/ 13104 w 20837"/>
                <a:gd name="T69" fmla="*/ 319 h 731"/>
                <a:gd name="T70" fmla="*/ 13444 w 20837"/>
                <a:gd name="T71" fmla="*/ 417 h 731"/>
                <a:gd name="T72" fmla="*/ 14009 w 20837"/>
                <a:gd name="T73" fmla="*/ 506 h 731"/>
                <a:gd name="T74" fmla="*/ 14457 w 20837"/>
                <a:gd name="T75" fmla="*/ 487 h 731"/>
                <a:gd name="T76" fmla="*/ 15012 w 20837"/>
                <a:gd name="T77" fmla="*/ 352 h 731"/>
                <a:gd name="T78" fmla="*/ 15343 w 20837"/>
                <a:gd name="T79" fmla="*/ 226 h 731"/>
                <a:gd name="T80" fmla="*/ 15791 w 20837"/>
                <a:gd name="T81" fmla="*/ 207 h 731"/>
                <a:gd name="T82" fmla="*/ 15791 w 20837"/>
                <a:gd name="T83" fmla="*/ 207 h 731"/>
                <a:gd name="T84" fmla="*/ 16131 w 20837"/>
                <a:gd name="T85" fmla="*/ 306 h 731"/>
                <a:gd name="T86" fmla="*/ 16696 w 20837"/>
                <a:gd name="T87" fmla="*/ 394 h 731"/>
                <a:gd name="T88" fmla="*/ 17144 w 20837"/>
                <a:gd name="T89" fmla="*/ 376 h 731"/>
                <a:gd name="T90" fmla="*/ 17699 w 20837"/>
                <a:gd name="T91" fmla="*/ 240 h 731"/>
                <a:gd name="T92" fmla="*/ 18030 w 20837"/>
                <a:gd name="T93" fmla="*/ 115 h 731"/>
                <a:gd name="T94" fmla="*/ 18478 w 20837"/>
                <a:gd name="T95" fmla="*/ 96 h 731"/>
                <a:gd name="T96" fmla="*/ 18478 w 20837"/>
                <a:gd name="T97" fmla="*/ 96 h 731"/>
                <a:gd name="T98" fmla="*/ 18818 w 20837"/>
                <a:gd name="T99" fmla="*/ 194 h 731"/>
                <a:gd name="T100" fmla="*/ 19383 w 20837"/>
                <a:gd name="T101" fmla="*/ 283 h 731"/>
                <a:gd name="T102" fmla="*/ 19831 w 20837"/>
                <a:gd name="T103" fmla="*/ 264 h 731"/>
                <a:gd name="T104" fmla="*/ 20386 w 20837"/>
                <a:gd name="T105" fmla="*/ 129 h 731"/>
                <a:gd name="T106" fmla="*/ 20717 w 20837"/>
                <a:gd name="T107" fmla="*/ 3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837" h="731">
                  <a:moveTo>
                    <a:pt x="111" y="506"/>
                  </a:moveTo>
                  <a:lnTo>
                    <a:pt x="112" y="506"/>
                  </a:lnTo>
                  <a:cubicBezTo>
                    <a:pt x="174" y="506"/>
                    <a:pt x="224" y="556"/>
                    <a:pt x="225" y="617"/>
                  </a:cubicBezTo>
                  <a:cubicBezTo>
                    <a:pt x="225" y="679"/>
                    <a:pt x="176" y="730"/>
                    <a:pt x="114" y="730"/>
                  </a:cubicBezTo>
                  <a:lnTo>
                    <a:pt x="113" y="730"/>
                  </a:lnTo>
                  <a:cubicBezTo>
                    <a:pt x="52" y="731"/>
                    <a:pt x="1" y="681"/>
                    <a:pt x="0" y="619"/>
                  </a:cubicBezTo>
                  <a:cubicBezTo>
                    <a:pt x="0" y="558"/>
                    <a:pt x="50" y="507"/>
                    <a:pt x="111" y="506"/>
                  </a:cubicBezTo>
                  <a:close/>
                  <a:moveTo>
                    <a:pt x="560" y="503"/>
                  </a:moveTo>
                  <a:lnTo>
                    <a:pt x="560" y="503"/>
                  </a:lnTo>
                  <a:cubicBezTo>
                    <a:pt x="622" y="502"/>
                    <a:pt x="672" y="552"/>
                    <a:pt x="673" y="614"/>
                  </a:cubicBezTo>
                  <a:cubicBezTo>
                    <a:pt x="673" y="676"/>
                    <a:pt x="624" y="726"/>
                    <a:pt x="562" y="727"/>
                  </a:cubicBezTo>
                  <a:lnTo>
                    <a:pt x="562" y="727"/>
                  </a:lnTo>
                  <a:cubicBezTo>
                    <a:pt x="500" y="728"/>
                    <a:pt x="449" y="678"/>
                    <a:pt x="449" y="616"/>
                  </a:cubicBezTo>
                  <a:cubicBezTo>
                    <a:pt x="448" y="554"/>
                    <a:pt x="498" y="504"/>
                    <a:pt x="560" y="503"/>
                  </a:cubicBezTo>
                  <a:close/>
                  <a:moveTo>
                    <a:pt x="1008" y="500"/>
                  </a:moveTo>
                  <a:lnTo>
                    <a:pt x="1008" y="500"/>
                  </a:lnTo>
                  <a:cubicBezTo>
                    <a:pt x="1070" y="499"/>
                    <a:pt x="1121" y="549"/>
                    <a:pt x="1121" y="611"/>
                  </a:cubicBezTo>
                  <a:cubicBezTo>
                    <a:pt x="1122" y="672"/>
                    <a:pt x="1072" y="723"/>
                    <a:pt x="1010" y="724"/>
                  </a:cubicBezTo>
                  <a:lnTo>
                    <a:pt x="1010" y="724"/>
                  </a:lnTo>
                  <a:cubicBezTo>
                    <a:pt x="948" y="724"/>
                    <a:pt x="897" y="674"/>
                    <a:pt x="897" y="613"/>
                  </a:cubicBezTo>
                  <a:cubicBezTo>
                    <a:pt x="896" y="551"/>
                    <a:pt x="946" y="500"/>
                    <a:pt x="1008" y="500"/>
                  </a:cubicBezTo>
                  <a:close/>
                  <a:moveTo>
                    <a:pt x="1456" y="496"/>
                  </a:moveTo>
                  <a:lnTo>
                    <a:pt x="1456" y="496"/>
                  </a:lnTo>
                  <a:cubicBezTo>
                    <a:pt x="1518" y="496"/>
                    <a:pt x="1569" y="545"/>
                    <a:pt x="1569" y="607"/>
                  </a:cubicBezTo>
                  <a:cubicBezTo>
                    <a:pt x="1570" y="669"/>
                    <a:pt x="1520" y="720"/>
                    <a:pt x="1458" y="720"/>
                  </a:cubicBezTo>
                  <a:lnTo>
                    <a:pt x="1458" y="720"/>
                  </a:lnTo>
                  <a:cubicBezTo>
                    <a:pt x="1396" y="721"/>
                    <a:pt x="1346" y="671"/>
                    <a:pt x="1345" y="609"/>
                  </a:cubicBezTo>
                  <a:cubicBezTo>
                    <a:pt x="1345" y="547"/>
                    <a:pt x="1394" y="497"/>
                    <a:pt x="1456" y="496"/>
                  </a:cubicBezTo>
                  <a:close/>
                  <a:moveTo>
                    <a:pt x="1904" y="493"/>
                  </a:moveTo>
                  <a:lnTo>
                    <a:pt x="1905" y="493"/>
                  </a:lnTo>
                  <a:cubicBezTo>
                    <a:pt x="1966" y="492"/>
                    <a:pt x="2017" y="542"/>
                    <a:pt x="2018" y="604"/>
                  </a:cubicBezTo>
                  <a:cubicBezTo>
                    <a:pt x="2018" y="666"/>
                    <a:pt x="1968" y="716"/>
                    <a:pt x="1907" y="717"/>
                  </a:cubicBezTo>
                  <a:lnTo>
                    <a:pt x="1906" y="717"/>
                  </a:lnTo>
                  <a:cubicBezTo>
                    <a:pt x="1844" y="717"/>
                    <a:pt x="1794" y="668"/>
                    <a:pt x="1793" y="606"/>
                  </a:cubicBezTo>
                  <a:cubicBezTo>
                    <a:pt x="1793" y="544"/>
                    <a:pt x="1842" y="493"/>
                    <a:pt x="1904" y="493"/>
                  </a:cubicBezTo>
                  <a:close/>
                  <a:moveTo>
                    <a:pt x="2353" y="489"/>
                  </a:moveTo>
                  <a:lnTo>
                    <a:pt x="2353" y="489"/>
                  </a:lnTo>
                  <a:cubicBezTo>
                    <a:pt x="2415" y="489"/>
                    <a:pt x="2465" y="538"/>
                    <a:pt x="2466" y="600"/>
                  </a:cubicBezTo>
                  <a:cubicBezTo>
                    <a:pt x="2466" y="662"/>
                    <a:pt x="2417" y="713"/>
                    <a:pt x="2355" y="713"/>
                  </a:cubicBezTo>
                  <a:lnTo>
                    <a:pt x="2354" y="713"/>
                  </a:lnTo>
                  <a:cubicBezTo>
                    <a:pt x="2293" y="714"/>
                    <a:pt x="2242" y="664"/>
                    <a:pt x="2242" y="602"/>
                  </a:cubicBezTo>
                  <a:cubicBezTo>
                    <a:pt x="2241" y="540"/>
                    <a:pt x="2291" y="490"/>
                    <a:pt x="2353" y="489"/>
                  </a:cubicBezTo>
                  <a:close/>
                  <a:moveTo>
                    <a:pt x="2801" y="486"/>
                  </a:moveTo>
                  <a:lnTo>
                    <a:pt x="2801" y="486"/>
                  </a:lnTo>
                  <a:cubicBezTo>
                    <a:pt x="2863" y="485"/>
                    <a:pt x="2913" y="535"/>
                    <a:pt x="2914" y="597"/>
                  </a:cubicBezTo>
                  <a:cubicBezTo>
                    <a:pt x="2914" y="659"/>
                    <a:pt x="2865" y="709"/>
                    <a:pt x="2803" y="710"/>
                  </a:cubicBezTo>
                  <a:lnTo>
                    <a:pt x="2803" y="710"/>
                  </a:lnTo>
                  <a:cubicBezTo>
                    <a:pt x="2741" y="710"/>
                    <a:pt x="2690" y="661"/>
                    <a:pt x="2690" y="599"/>
                  </a:cubicBezTo>
                  <a:cubicBezTo>
                    <a:pt x="2689" y="537"/>
                    <a:pt x="2739" y="486"/>
                    <a:pt x="2801" y="486"/>
                  </a:cubicBezTo>
                  <a:close/>
                  <a:moveTo>
                    <a:pt x="3249" y="482"/>
                  </a:moveTo>
                  <a:lnTo>
                    <a:pt x="3249" y="482"/>
                  </a:lnTo>
                  <a:cubicBezTo>
                    <a:pt x="3311" y="482"/>
                    <a:pt x="3362" y="531"/>
                    <a:pt x="3362" y="593"/>
                  </a:cubicBezTo>
                  <a:cubicBezTo>
                    <a:pt x="3363" y="655"/>
                    <a:pt x="3313" y="706"/>
                    <a:pt x="3251" y="706"/>
                  </a:cubicBezTo>
                  <a:lnTo>
                    <a:pt x="3251" y="706"/>
                  </a:lnTo>
                  <a:cubicBezTo>
                    <a:pt x="3189" y="707"/>
                    <a:pt x="3138" y="657"/>
                    <a:pt x="3138" y="595"/>
                  </a:cubicBezTo>
                  <a:cubicBezTo>
                    <a:pt x="3137" y="533"/>
                    <a:pt x="3187" y="483"/>
                    <a:pt x="3249" y="482"/>
                  </a:cubicBezTo>
                  <a:close/>
                  <a:moveTo>
                    <a:pt x="3697" y="479"/>
                  </a:moveTo>
                  <a:lnTo>
                    <a:pt x="3697" y="479"/>
                  </a:lnTo>
                  <a:cubicBezTo>
                    <a:pt x="3759" y="478"/>
                    <a:pt x="3810" y="528"/>
                    <a:pt x="3810" y="590"/>
                  </a:cubicBezTo>
                  <a:cubicBezTo>
                    <a:pt x="3811" y="652"/>
                    <a:pt x="3761" y="702"/>
                    <a:pt x="3699" y="703"/>
                  </a:cubicBezTo>
                  <a:lnTo>
                    <a:pt x="3699" y="703"/>
                  </a:lnTo>
                  <a:cubicBezTo>
                    <a:pt x="3637" y="703"/>
                    <a:pt x="3587" y="654"/>
                    <a:pt x="3586" y="592"/>
                  </a:cubicBezTo>
                  <a:cubicBezTo>
                    <a:pt x="3586" y="530"/>
                    <a:pt x="3635" y="479"/>
                    <a:pt x="3697" y="479"/>
                  </a:cubicBezTo>
                  <a:close/>
                  <a:moveTo>
                    <a:pt x="4145" y="475"/>
                  </a:moveTo>
                  <a:lnTo>
                    <a:pt x="4146" y="475"/>
                  </a:lnTo>
                  <a:cubicBezTo>
                    <a:pt x="4207" y="475"/>
                    <a:pt x="4258" y="525"/>
                    <a:pt x="4259" y="586"/>
                  </a:cubicBezTo>
                  <a:cubicBezTo>
                    <a:pt x="4259" y="648"/>
                    <a:pt x="4209" y="699"/>
                    <a:pt x="4148" y="699"/>
                  </a:cubicBezTo>
                  <a:lnTo>
                    <a:pt x="4147" y="699"/>
                  </a:lnTo>
                  <a:cubicBezTo>
                    <a:pt x="4085" y="700"/>
                    <a:pt x="4035" y="650"/>
                    <a:pt x="4034" y="588"/>
                  </a:cubicBezTo>
                  <a:cubicBezTo>
                    <a:pt x="4034" y="527"/>
                    <a:pt x="4084" y="476"/>
                    <a:pt x="4145" y="475"/>
                  </a:cubicBezTo>
                  <a:close/>
                  <a:moveTo>
                    <a:pt x="4594" y="472"/>
                  </a:moveTo>
                  <a:lnTo>
                    <a:pt x="4594" y="472"/>
                  </a:lnTo>
                  <a:cubicBezTo>
                    <a:pt x="4656" y="471"/>
                    <a:pt x="4706" y="521"/>
                    <a:pt x="4707" y="583"/>
                  </a:cubicBezTo>
                  <a:cubicBezTo>
                    <a:pt x="4707" y="645"/>
                    <a:pt x="4658" y="695"/>
                    <a:pt x="4596" y="696"/>
                  </a:cubicBezTo>
                  <a:lnTo>
                    <a:pt x="4596" y="696"/>
                  </a:lnTo>
                  <a:cubicBezTo>
                    <a:pt x="4534" y="697"/>
                    <a:pt x="4483" y="647"/>
                    <a:pt x="4483" y="585"/>
                  </a:cubicBezTo>
                  <a:cubicBezTo>
                    <a:pt x="4482" y="523"/>
                    <a:pt x="4532" y="473"/>
                    <a:pt x="4594" y="472"/>
                  </a:cubicBezTo>
                  <a:close/>
                  <a:moveTo>
                    <a:pt x="5042" y="469"/>
                  </a:moveTo>
                  <a:lnTo>
                    <a:pt x="5042" y="469"/>
                  </a:lnTo>
                  <a:cubicBezTo>
                    <a:pt x="5104" y="468"/>
                    <a:pt x="5154" y="518"/>
                    <a:pt x="5155" y="580"/>
                  </a:cubicBezTo>
                  <a:cubicBezTo>
                    <a:pt x="5156" y="641"/>
                    <a:pt x="5106" y="692"/>
                    <a:pt x="5044" y="693"/>
                  </a:cubicBezTo>
                  <a:lnTo>
                    <a:pt x="5044" y="693"/>
                  </a:lnTo>
                  <a:cubicBezTo>
                    <a:pt x="4982" y="693"/>
                    <a:pt x="4931" y="643"/>
                    <a:pt x="4931" y="582"/>
                  </a:cubicBezTo>
                  <a:cubicBezTo>
                    <a:pt x="4930" y="520"/>
                    <a:pt x="4980" y="469"/>
                    <a:pt x="5042" y="469"/>
                  </a:cubicBezTo>
                  <a:close/>
                  <a:moveTo>
                    <a:pt x="5490" y="465"/>
                  </a:moveTo>
                  <a:lnTo>
                    <a:pt x="5490" y="465"/>
                  </a:lnTo>
                  <a:cubicBezTo>
                    <a:pt x="5552" y="465"/>
                    <a:pt x="5603" y="514"/>
                    <a:pt x="5603" y="576"/>
                  </a:cubicBezTo>
                  <a:cubicBezTo>
                    <a:pt x="5604" y="638"/>
                    <a:pt x="5554" y="689"/>
                    <a:pt x="5492" y="689"/>
                  </a:cubicBezTo>
                  <a:lnTo>
                    <a:pt x="5492" y="689"/>
                  </a:lnTo>
                  <a:cubicBezTo>
                    <a:pt x="5430" y="690"/>
                    <a:pt x="5380" y="640"/>
                    <a:pt x="5379" y="578"/>
                  </a:cubicBezTo>
                  <a:cubicBezTo>
                    <a:pt x="5378" y="516"/>
                    <a:pt x="5428" y="466"/>
                    <a:pt x="5490" y="465"/>
                  </a:cubicBezTo>
                  <a:close/>
                  <a:moveTo>
                    <a:pt x="5938" y="462"/>
                  </a:moveTo>
                  <a:lnTo>
                    <a:pt x="5938" y="462"/>
                  </a:lnTo>
                  <a:cubicBezTo>
                    <a:pt x="6000" y="461"/>
                    <a:pt x="6051" y="511"/>
                    <a:pt x="6051" y="573"/>
                  </a:cubicBezTo>
                  <a:cubicBezTo>
                    <a:pt x="6052" y="635"/>
                    <a:pt x="6002" y="685"/>
                    <a:pt x="5940" y="686"/>
                  </a:cubicBezTo>
                  <a:lnTo>
                    <a:pt x="5940" y="686"/>
                  </a:lnTo>
                  <a:cubicBezTo>
                    <a:pt x="5878" y="686"/>
                    <a:pt x="5828" y="636"/>
                    <a:pt x="5827" y="575"/>
                  </a:cubicBezTo>
                  <a:cubicBezTo>
                    <a:pt x="5827" y="513"/>
                    <a:pt x="5876" y="462"/>
                    <a:pt x="5938" y="462"/>
                  </a:cubicBezTo>
                  <a:close/>
                  <a:moveTo>
                    <a:pt x="6386" y="458"/>
                  </a:moveTo>
                  <a:lnTo>
                    <a:pt x="6387" y="458"/>
                  </a:lnTo>
                  <a:cubicBezTo>
                    <a:pt x="6449" y="458"/>
                    <a:pt x="6499" y="507"/>
                    <a:pt x="6500" y="569"/>
                  </a:cubicBezTo>
                  <a:cubicBezTo>
                    <a:pt x="6500" y="631"/>
                    <a:pt x="6450" y="682"/>
                    <a:pt x="6389" y="682"/>
                  </a:cubicBezTo>
                  <a:lnTo>
                    <a:pt x="6388" y="682"/>
                  </a:lnTo>
                  <a:cubicBezTo>
                    <a:pt x="6327" y="683"/>
                    <a:pt x="6276" y="633"/>
                    <a:pt x="6275" y="571"/>
                  </a:cubicBezTo>
                  <a:cubicBezTo>
                    <a:pt x="6275" y="509"/>
                    <a:pt x="6325" y="459"/>
                    <a:pt x="6386" y="458"/>
                  </a:cubicBezTo>
                  <a:close/>
                  <a:moveTo>
                    <a:pt x="6835" y="455"/>
                  </a:moveTo>
                  <a:lnTo>
                    <a:pt x="6835" y="455"/>
                  </a:lnTo>
                  <a:cubicBezTo>
                    <a:pt x="6897" y="454"/>
                    <a:pt x="6947" y="504"/>
                    <a:pt x="6948" y="566"/>
                  </a:cubicBezTo>
                  <a:cubicBezTo>
                    <a:pt x="6948" y="628"/>
                    <a:pt x="6899" y="678"/>
                    <a:pt x="6837" y="679"/>
                  </a:cubicBezTo>
                  <a:lnTo>
                    <a:pt x="6837" y="679"/>
                  </a:lnTo>
                  <a:cubicBezTo>
                    <a:pt x="6775" y="679"/>
                    <a:pt x="6724" y="630"/>
                    <a:pt x="6724" y="568"/>
                  </a:cubicBezTo>
                  <a:cubicBezTo>
                    <a:pt x="6723" y="506"/>
                    <a:pt x="6773" y="455"/>
                    <a:pt x="6835" y="455"/>
                  </a:cubicBezTo>
                  <a:close/>
                  <a:moveTo>
                    <a:pt x="7283" y="451"/>
                  </a:moveTo>
                  <a:lnTo>
                    <a:pt x="7283" y="451"/>
                  </a:lnTo>
                  <a:cubicBezTo>
                    <a:pt x="7345" y="451"/>
                    <a:pt x="7396" y="500"/>
                    <a:pt x="7396" y="562"/>
                  </a:cubicBezTo>
                  <a:cubicBezTo>
                    <a:pt x="7397" y="624"/>
                    <a:pt x="7347" y="675"/>
                    <a:pt x="7285" y="675"/>
                  </a:cubicBezTo>
                  <a:lnTo>
                    <a:pt x="7285" y="675"/>
                  </a:lnTo>
                  <a:cubicBezTo>
                    <a:pt x="7223" y="676"/>
                    <a:pt x="7172" y="626"/>
                    <a:pt x="7172" y="564"/>
                  </a:cubicBezTo>
                  <a:cubicBezTo>
                    <a:pt x="7171" y="502"/>
                    <a:pt x="7221" y="452"/>
                    <a:pt x="7283" y="451"/>
                  </a:cubicBezTo>
                  <a:close/>
                  <a:moveTo>
                    <a:pt x="7731" y="448"/>
                  </a:moveTo>
                  <a:lnTo>
                    <a:pt x="7731" y="448"/>
                  </a:lnTo>
                  <a:cubicBezTo>
                    <a:pt x="7793" y="447"/>
                    <a:pt x="7844" y="497"/>
                    <a:pt x="7844" y="559"/>
                  </a:cubicBezTo>
                  <a:cubicBezTo>
                    <a:pt x="7845" y="621"/>
                    <a:pt x="7795" y="671"/>
                    <a:pt x="7733" y="672"/>
                  </a:cubicBezTo>
                  <a:lnTo>
                    <a:pt x="7733" y="672"/>
                  </a:lnTo>
                  <a:cubicBezTo>
                    <a:pt x="7671" y="672"/>
                    <a:pt x="7621" y="623"/>
                    <a:pt x="7620" y="561"/>
                  </a:cubicBezTo>
                  <a:cubicBezTo>
                    <a:pt x="7620" y="499"/>
                    <a:pt x="7669" y="448"/>
                    <a:pt x="7731" y="448"/>
                  </a:cubicBezTo>
                  <a:close/>
                  <a:moveTo>
                    <a:pt x="8179" y="444"/>
                  </a:moveTo>
                  <a:lnTo>
                    <a:pt x="8179" y="444"/>
                  </a:lnTo>
                  <a:cubicBezTo>
                    <a:pt x="8241" y="444"/>
                    <a:pt x="8292" y="494"/>
                    <a:pt x="8292" y="555"/>
                  </a:cubicBezTo>
                  <a:cubicBezTo>
                    <a:pt x="8293" y="617"/>
                    <a:pt x="8243" y="668"/>
                    <a:pt x="8181" y="668"/>
                  </a:cubicBezTo>
                  <a:lnTo>
                    <a:pt x="8181" y="668"/>
                  </a:lnTo>
                  <a:cubicBezTo>
                    <a:pt x="8119" y="669"/>
                    <a:pt x="8069" y="619"/>
                    <a:pt x="8068" y="557"/>
                  </a:cubicBezTo>
                  <a:cubicBezTo>
                    <a:pt x="8068" y="496"/>
                    <a:pt x="8117" y="445"/>
                    <a:pt x="8179" y="444"/>
                  </a:cubicBezTo>
                  <a:close/>
                  <a:moveTo>
                    <a:pt x="8627" y="441"/>
                  </a:moveTo>
                  <a:lnTo>
                    <a:pt x="8628" y="441"/>
                  </a:lnTo>
                  <a:cubicBezTo>
                    <a:pt x="8690" y="440"/>
                    <a:pt x="8740" y="490"/>
                    <a:pt x="8741" y="552"/>
                  </a:cubicBezTo>
                  <a:cubicBezTo>
                    <a:pt x="8741" y="614"/>
                    <a:pt x="8692" y="664"/>
                    <a:pt x="8630" y="665"/>
                  </a:cubicBezTo>
                  <a:lnTo>
                    <a:pt x="8629" y="665"/>
                  </a:lnTo>
                  <a:cubicBezTo>
                    <a:pt x="8568" y="665"/>
                    <a:pt x="8517" y="616"/>
                    <a:pt x="8516" y="554"/>
                  </a:cubicBezTo>
                  <a:cubicBezTo>
                    <a:pt x="8516" y="492"/>
                    <a:pt x="8566" y="442"/>
                    <a:pt x="8627" y="441"/>
                  </a:cubicBezTo>
                  <a:close/>
                  <a:moveTo>
                    <a:pt x="9076" y="438"/>
                  </a:moveTo>
                  <a:lnTo>
                    <a:pt x="9076" y="438"/>
                  </a:lnTo>
                  <a:cubicBezTo>
                    <a:pt x="9138" y="437"/>
                    <a:pt x="9188" y="487"/>
                    <a:pt x="9189" y="549"/>
                  </a:cubicBezTo>
                  <a:cubicBezTo>
                    <a:pt x="9189" y="610"/>
                    <a:pt x="9140" y="661"/>
                    <a:pt x="9078" y="662"/>
                  </a:cubicBezTo>
                  <a:lnTo>
                    <a:pt x="9078" y="662"/>
                  </a:lnTo>
                  <a:cubicBezTo>
                    <a:pt x="9016" y="662"/>
                    <a:pt x="8965" y="612"/>
                    <a:pt x="8965" y="550"/>
                  </a:cubicBezTo>
                  <a:cubicBezTo>
                    <a:pt x="8964" y="489"/>
                    <a:pt x="9014" y="438"/>
                    <a:pt x="9076" y="438"/>
                  </a:cubicBezTo>
                  <a:close/>
                  <a:moveTo>
                    <a:pt x="9524" y="434"/>
                  </a:moveTo>
                  <a:lnTo>
                    <a:pt x="9524" y="434"/>
                  </a:lnTo>
                  <a:cubicBezTo>
                    <a:pt x="9586" y="434"/>
                    <a:pt x="9637" y="483"/>
                    <a:pt x="9637" y="545"/>
                  </a:cubicBezTo>
                  <a:cubicBezTo>
                    <a:pt x="9638" y="607"/>
                    <a:pt x="9588" y="658"/>
                    <a:pt x="9526" y="658"/>
                  </a:cubicBezTo>
                  <a:lnTo>
                    <a:pt x="9526" y="658"/>
                  </a:lnTo>
                  <a:cubicBezTo>
                    <a:pt x="9464" y="659"/>
                    <a:pt x="9413" y="609"/>
                    <a:pt x="9413" y="547"/>
                  </a:cubicBezTo>
                  <a:cubicBezTo>
                    <a:pt x="9412" y="485"/>
                    <a:pt x="9462" y="435"/>
                    <a:pt x="9524" y="434"/>
                  </a:cubicBezTo>
                  <a:close/>
                  <a:moveTo>
                    <a:pt x="9972" y="431"/>
                  </a:moveTo>
                  <a:lnTo>
                    <a:pt x="9972" y="431"/>
                  </a:lnTo>
                  <a:cubicBezTo>
                    <a:pt x="10034" y="430"/>
                    <a:pt x="10085" y="480"/>
                    <a:pt x="10085" y="542"/>
                  </a:cubicBezTo>
                  <a:cubicBezTo>
                    <a:pt x="10086" y="603"/>
                    <a:pt x="10036" y="654"/>
                    <a:pt x="9974" y="655"/>
                  </a:cubicBezTo>
                  <a:lnTo>
                    <a:pt x="9974" y="655"/>
                  </a:lnTo>
                  <a:cubicBezTo>
                    <a:pt x="9912" y="655"/>
                    <a:pt x="9862" y="605"/>
                    <a:pt x="9861" y="544"/>
                  </a:cubicBezTo>
                  <a:cubicBezTo>
                    <a:pt x="9861" y="482"/>
                    <a:pt x="9910" y="431"/>
                    <a:pt x="9972" y="431"/>
                  </a:cubicBezTo>
                  <a:close/>
                  <a:moveTo>
                    <a:pt x="10420" y="427"/>
                  </a:moveTo>
                  <a:lnTo>
                    <a:pt x="10421" y="427"/>
                  </a:lnTo>
                  <a:cubicBezTo>
                    <a:pt x="10482" y="427"/>
                    <a:pt x="10533" y="476"/>
                    <a:pt x="10534" y="538"/>
                  </a:cubicBezTo>
                  <a:cubicBezTo>
                    <a:pt x="10534" y="600"/>
                    <a:pt x="10484" y="651"/>
                    <a:pt x="10423" y="651"/>
                  </a:cubicBezTo>
                  <a:lnTo>
                    <a:pt x="10422" y="651"/>
                  </a:lnTo>
                  <a:cubicBezTo>
                    <a:pt x="10360" y="652"/>
                    <a:pt x="10310" y="602"/>
                    <a:pt x="10309" y="540"/>
                  </a:cubicBezTo>
                  <a:cubicBezTo>
                    <a:pt x="10309" y="478"/>
                    <a:pt x="10358" y="428"/>
                    <a:pt x="10420" y="427"/>
                  </a:cubicBezTo>
                  <a:close/>
                  <a:moveTo>
                    <a:pt x="10864" y="412"/>
                  </a:moveTo>
                  <a:lnTo>
                    <a:pt x="10865" y="412"/>
                  </a:lnTo>
                  <a:cubicBezTo>
                    <a:pt x="10926" y="409"/>
                    <a:pt x="10979" y="457"/>
                    <a:pt x="10981" y="519"/>
                  </a:cubicBezTo>
                  <a:cubicBezTo>
                    <a:pt x="10984" y="581"/>
                    <a:pt x="10936" y="633"/>
                    <a:pt x="10874" y="636"/>
                  </a:cubicBezTo>
                  <a:lnTo>
                    <a:pt x="10874" y="636"/>
                  </a:lnTo>
                  <a:cubicBezTo>
                    <a:pt x="10812" y="638"/>
                    <a:pt x="10760" y="590"/>
                    <a:pt x="10757" y="529"/>
                  </a:cubicBezTo>
                  <a:cubicBezTo>
                    <a:pt x="10755" y="467"/>
                    <a:pt x="10803" y="414"/>
                    <a:pt x="10864" y="412"/>
                  </a:cubicBezTo>
                  <a:close/>
                  <a:moveTo>
                    <a:pt x="11312" y="393"/>
                  </a:moveTo>
                  <a:lnTo>
                    <a:pt x="11312" y="393"/>
                  </a:lnTo>
                  <a:cubicBezTo>
                    <a:pt x="11374" y="390"/>
                    <a:pt x="11426" y="438"/>
                    <a:pt x="11429" y="500"/>
                  </a:cubicBezTo>
                  <a:cubicBezTo>
                    <a:pt x="11432" y="562"/>
                    <a:pt x="11384" y="614"/>
                    <a:pt x="11322" y="617"/>
                  </a:cubicBezTo>
                  <a:lnTo>
                    <a:pt x="11322" y="617"/>
                  </a:lnTo>
                  <a:cubicBezTo>
                    <a:pt x="11260" y="620"/>
                    <a:pt x="11208" y="572"/>
                    <a:pt x="11205" y="510"/>
                  </a:cubicBezTo>
                  <a:cubicBezTo>
                    <a:pt x="11202" y="448"/>
                    <a:pt x="11250" y="396"/>
                    <a:pt x="11312" y="393"/>
                  </a:cubicBezTo>
                  <a:close/>
                  <a:moveTo>
                    <a:pt x="11760" y="375"/>
                  </a:moveTo>
                  <a:lnTo>
                    <a:pt x="11760" y="375"/>
                  </a:lnTo>
                  <a:cubicBezTo>
                    <a:pt x="11822" y="372"/>
                    <a:pt x="11874" y="420"/>
                    <a:pt x="11877" y="482"/>
                  </a:cubicBezTo>
                  <a:cubicBezTo>
                    <a:pt x="11880" y="543"/>
                    <a:pt x="11832" y="596"/>
                    <a:pt x="11770" y="598"/>
                  </a:cubicBezTo>
                  <a:lnTo>
                    <a:pt x="11770" y="598"/>
                  </a:lnTo>
                  <a:cubicBezTo>
                    <a:pt x="11708" y="601"/>
                    <a:pt x="11656" y="553"/>
                    <a:pt x="11653" y="491"/>
                  </a:cubicBezTo>
                  <a:cubicBezTo>
                    <a:pt x="11650" y="430"/>
                    <a:pt x="11698" y="377"/>
                    <a:pt x="11760" y="375"/>
                  </a:cubicBezTo>
                  <a:close/>
                  <a:moveTo>
                    <a:pt x="12208" y="356"/>
                  </a:moveTo>
                  <a:lnTo>
                    <a:pt x="12208" y="356"/>
                  </a:lnTo>
                  <a:cubicBezTo>
                    <a:pt x="12270" y="353"/>
                    <a:pt x="12322" y="401"/>
                    <a:pt x="12325" y="463"/>
                  </a:cubicBezTo>
                  <a:cubicBezTo>
                    <a:pt x="12328" y="525"/>
                    <a:pt x="12280" y="577"/>
                    <a:pt x="12218" y="580"/>
                  </a:cubicBezTo>
                  <a:lnTo>
                    <a:pt x="12218" y="580"/>
                  </a:lnTo>
                  <a:cubicBezTo>
                    <a:pt x="12156" y="583"/>
                    <a:pt x="12104" y="535"/>
                    <a:pt x="12101" y="473"/>
                  </a:cubicBezTo>
                  <a:cubicBezTo>
                    <a:pt x="12098" y="411"/>
                    <a:pt x="12146" y="359"/>
                    <a:pt x="12208" y="356"/>
                  </a:cubicBezTo>
                  <a:close/>
                  <a:moveTo>
                    <a:pt x="12656" y="337"/>
                  </a:moveTo>
                  <a:lnTo>
                    <a:pt x="12656" y="337"/>
                  </a:lnTo>
                  <a:cubicBezTo>
                    <a:pt x="12718" y="335"/>
                    <a:pt x="12770" y="383"/>
                    <a:pt x="12773" y="444"/>
                  </a:cubicBezTo>
                  <a:cubicBezTo>
                    <a:pt x="12775" y="506"/>
                    <a:pt x="12728" y="559"/>
                    <a:pt x="12666" y="561"/>
                  </a:cubicBezTo>
                  <a:lnTo>
                    <a:pt x="12665" y="561"/>
                  </a:lnTo>
                  <a:cubicBezTo>
                    <a:pt x="12604" y="564"/>
                    <a:pt x="12551" y="516"/>
                    <a:pt x="12549" y="454"/>
                  </a:cubicBezTo>
                  <a:cubicBezTo>
                    <a:pt x="12546" y="392"/>
                    <a:pt x="12594" y="340"/>
                    <a:pt x="12656" y="337"/>
                  </a:cubicBezTo>
                  <a:close/>
                  <a:moveTo>
                    <a:pt x="13104" y="319"/>
                  </a:moveTo>
                  <a:lnTo>
                    <a:pt x="13104" y="319"/>
                  </a:lnTo>
                  <a:cubicBezTo>
                    <a:pt x="13166" y="316"/>
                    <a:pt x="13218" y="364"/>
                    <a:pt x="13221" y="426"/>
                  </a:cubicBezTo>
                  <a:cubicBezTo>
                    <a:pt x="13223" y="488"/>
                    <a:pt x="13175" y="540"/>
                    <a:pt x="13114" y="543"/>
                  </a:cubicBezTo>
                  <a:lnTo>
                    <a:pt x="13113" y="543"/>
                  </a:lnTo>
                  <a:cubicBezTo>
                    <a:pt x="13052" y="545"/>
                    <a:pt x="12999" y="498"/>
                    <a:pt x="12997" y="436"/>
                  </a:cubicBezTo>
                  <a:cubicBezTo>
                    <a:pt x="12994" y="374"/>
                    <a:pt x="13042" y="322"/>
                    <a:pt x="13104" y="319"/>
                  </a:cubicBezTo>
                  <a:close/>
                  <a:moveTo>
                    <a:pt x="13551" y="300"/>
                  </a:moveTo>
                  <a:lnTo>
                    <a:pt x="13552" y="300"/>
                  </a:lnTo>
                  <a:cubicBezTo>
                    <a:pt x="13613" y="298"/>
                    <a:pt x="13666" y="346"/>
                    <a:pt x="13668" y="407"/>
                  </a:cubicBezTo>
                  <a:cubicBezTo>
                    <a:pt x="13671" y="469"/>
                    <a:pt x="13623" y="521"/>
                    <a:pt x="13561" y="524"/>
                  </a:cubicBezTo>
                  <a:lnTo>
                    <a:pt x="13561" y="524"/>
                  </a:lnTo>
                  <a:cubicBezTo>
                    <a:pt x="13499" y="527"/>
                    <a:pt x="13447" y="479"/>
                    <a:pt x="13444" y="417"/>
                  </a:cubicBezTo>
                  <a:cubicBezTo>
                    <a:pt x="13442" y="355"/>
                    <a:pt x="13490" y="303"/>
                    <a:pt x="13551" y="300"/>
                  </a:cubicBezTo>
                  <a:close/>
                  <a:moveTo>
                    <a:pt x="13999" y="282"/>
                  </a:moveTo>
                  <a:lnTo>
                    <a:pt x="13999" y="282"/>
                  </a:lnTo>
                  <a:cubicBezTo>
                    <a:pt x="14061" y="279"/>
                    <a:pt x="14114" y="327"/>
                    <a:pt x="14116" y="389"/>
                  </a:cubicBezTo>
                  <a:cubicBezTo>
                    <a:pt x="14119" y="451"/>
                    <a:pt x="14071" y="503"/>
                    <a:pt x="14009" y="506"/>
                  </a:cubicBezTo>
                  <a:lnTo>
                    <a:pt x="14009" y="506"/>
                  </a:lnTo>
                  <a:cubicBezTo>
                    <a:pt x="13947" y="508"/>
                    <a:pt x="13895" y="460"/>
                    <a:pt x="13892" y="399"/>
                  </a:cubicBezTo>
                  <a:cubicBezTo>
                    <a:pt x="13889" y="337"/>
                    <a:pt x="13937" y="284"/>
                    <a:pt x="13999" y="282"/>
                  </a:cubicBezTo>
                  <a:close/>
                  <a:moveTo>
                    <a:pt x="14447" y="263"/>
                  </a:moveTo>
                  <a:lnTo>
                    <a:pt x="14447" y="263"/>
                  </a:lnTo>
                  <a:cubicBezTo>
                    <a:pt x="14509" y="260"/>
                    <a:pt x="14561" y="308"/>
                    <a:pt x="14564" y="370"/>
                  </a:cubicBezTo>
                  <a:cubicBezTo>
                    <a:pt x="14567" y="432"/>
                    <a:pt x="14519" y="484"/>
                    <a:pt x="14457" y="487"/>
                  </a:cubicBezTo>
                  <a:lnTo>
                    <a:pt x="14457" y="487"/>
                  </a:lnTo>
                  <a:cubicBezTo>
                    <a:pt x="14395" y="490"/>
                    <a:pt x="14343" y="442"/>
                    <a:pt x="14340" y="380"/>
                  </a:cubicBezTo>
                  <a:cubicBezTo>
                    <a:pt x="14337" y="318"/>
                    <a:pt x="14385" y="266"/>
                    <a:pt x="14447" y="263"/>
                  </a:cubicBezTo>
                  <a:close/>
                  <a:moveTo>
                    <a:pt x="14895" y="245"/>
                  </a:moveTo>
                  <a:lnTo>
                    <a:pt x="14895" y="245"/>
                  </a:lnTo>
                  <a:cubicBezTo>
                    <a:pt x="14957" y="242"/>
                    <a:pt x="15009" y="290"/>
                    <a:pt x="15012" y="352"/>
                  </a:cubicBezTo>
                  <a:cubicBezTo>
                    <a:pt x="15015" y="413"/>
                    <a:pt x="14967" y="466"/>
                    <a:pt x="14905" y="468"/>
                  </a:cubicBezTo>
                  <a:lnTo>
                    <a:pt x="14905" y="468"/>
                  </a:lnTo>
                  <a:cubicBezTo>
                    <a:pt x="14843" y="471"/>
                    <a:pt x="14791" y="423"/>
                    <a:pt x="14788" y="361"/>
                  </a:cubicBezTo>
                  <a:cubicBezTo>
                    <a:pt x="14785" y="300"/>
                    <a:pt x="14833" y="247"/>
                    <a:pt x="14895" y="245"/>
                  </a:cubicBezTo>
                  <a:close/>
                  <a:moveTo>
                    <a:pt x="15343" y="226"/>
                  </a:moveTo>
                  <a:lnTo>
                    <a:pt x="15343" y="226"/>
                  </a:lnTo>
                  <a:cubicBezTo>
                    <a:pt x="15405" y="223"/>
                    <a:pt x="15457" y="271"/>
                    <a:pt x="15460" y="333"/>
                  </a:cubicBezTo>
                  <a:cubicBezTo>
                    <a:pt x="15462" y="395"/>
                    <a:pt x="15415" y="447"/>
                    <a:pt x="15353" y="450"/>
                  </a:cubicBezTo>
                  <a:lnTo>
                    <a:pt x="15353" y="450"/>
                  </a:lnTo>
                  <a:cubicBezTo>
                    <a:pt x="15291" y="453"/>
                    <a:pt x="15238" y="405"/>
                    <a:pt x="15236" y="343"/>
                  </a:cubicBezTo>
                  <a:cubicBezTo>
                    <a:pt x="15233" y="281"/>
                    <a:pt x="15281" y="229"/>
                    <a:pt x="15343" y="226"/>
                  </a:cubicBezTo>
                  <a:close/>
                  <a:moveTo>
                    <a:pt x="15791" y="207"/>
                  </a:moveTo>
                  <a:lnTo>
                    <a:pt x="15791" y="207"/>
                  </a:lnTo>
                  <a:cubicBezTo>
                    <a:pt x="15853" y="205"/>
                    <a:pt x="15905" y="253"/>
                    <a:pt x="15908" y="314"/>
                  </a:cubicBezTo>
                  <a:cubicBezTo>
                    <a:pt x="15910" y="376"/>
                    <a:pt x="15862" y="429"/>
                    <a:pt x="15801" y="431"/>
                  </a:cubicBezTo>
                  <a:lnTo>
                    <a:pt x="15800" y="431"/>
                  </a:lnTo>
                  <a:cubicBezTo>
                    <a:pt x="15739" y="434"/>
                    <a:pt x="15686" y="386"/>
                    <a:pt x="15684" y="324"/>
                  </a:cubicBezTo>
                  <a:cubicBezTo>
                    <a:pt x="15681" y="262"/>
                    <a:pt x="15729" y="210"/>
                    <a:pt x="15791" y="207"/>
                  </a:cubicBezTo>
                  <a:close/>
                  <a:moveTo>
                    <a:pt x="16238" y="189"/>
                  </a:moveTo>
                  <a:lnTo>
                    <a:pt x="16239" y="189"/>
                  </a:lnTo>
                  <a:cubicBezTo>
                    <a:pt x="16300" y="186"/>
                    <a:pt x="16353" y="234"/>
                    <a:pt x="16355" y="296"/>
                  </a:cubicBezTo>
                  <a:cubicBezTo>
                    <a:pt x="16358" y="358"/>
                    <a:pt x="16310" y="410"/>
                    <a:pt x="16248" y="413"/>
                  </a:cubicBezTo>
                  <a:lnTo>
                    <a:pt x="16248" y="413"/>
                  </a:lnTo>
                  <a:cubicBezTo>
                    <a:pt x="16186" y="415"/>
                    <a:pt x="16134" y="367"/>
                    <a:pt x="16131" y="306"/>
                  </a:cubicBezTo>
                  <a:cubicBezTo>
                    <a:pt x="16129" y="244"/>
                    <a:pt x="16177" y="192"/>
                    <a:pt x="16238" y="189"/>
                  </a:cubicBezTo>
                  <a:close/>
                  <a:moveTo>
                    <a:pt x="16686" y="170"/>
                  </a:moveTo>
                  <a:lnTo>
                    <a:pt x="16686" y="170"/>
                  </a:lnTo>
                  <a:cubicBezTo>
                    <a:pt x="16748" y="168"/>
                    <a:pt x="16801" y="215"/>
                    <a:pt x="16803" y="277"/>
                  </a:cubicBezTo>
                  <a:cubicBezTo>
                    <a:pt x="16806" y="339"/>
                    <a:pt x="16758" y="391"/>
                    <a:pt x="16696" y="394"/>
                  </a:cubicBezTo>
                  <a:lnTo>
                    <a:pt x="16696" y="394"/>
                  </a:lnTo>
                  <a:cubicBezTo>
                    <a:pt x="16634" y="397"/>
                    <a:pt x="16582" y="349"/>
                    <a:pt x="16579" y="287"/>
                  </a:cubicBezTo>
                  <a:cubicBezTo>
                    <a:pt x="16577" y="225"/>
                    <a:pt x="16624" y="173"/>
                    <a:pt x="16686" y="170"/>
                  </a:cubicBezTo>
                  <a:close/>
                  <a:moveTo>
                    <a:pt x="17134" y="152"/>
                  </a:moveTo>
                  <a:lnTo>
                    <a:pt x="17134" y="152"/>
                  </a:lnTo>
                  <a:cubicBezTo>
                    <a:pt x="17196" y="149"/>
                    <a:pt x="17248" y="197"/>
                    <a:pt x="17251" y="259"/>
                  </a:cubicBezTo>
                  <a:cubicBezTo>
                    <a:pt x="17254" y="321"/>
                    <a:pt x="17206" y="373"/>
                    <a:pt x="17144" y="376"/>
                  </a:cubicBezTo>
                  <a:lnTo>
                    <a:pt x="17144" y="376"/>
                  </a:lnTo>
                  <a:cubicBezTo>
                    <a:pt x="17082" y="378"/>
                    <a:pt x="17030" y="330"/>
                    <a:pt x="17027" y="269"/>
                  </a:cubicBezTo>
                  <a:cubicBezTo>
                    <a:pt x="17024" y="207"/>
                    <a:pt x="17072" y="154"/>
                    <a:pt x="17134" y="152"/>
                  </a:cubicBezTo>
                  <a:close/>
                  <a:moveTo>
                    <a:pt x="17582" y="133"/>
                  </a:moveTo>
                  <a:lnTo>
                    <a:pt x="17582" y="133"/>
                  </a:lnTo>
                  <a:cubicBezTo>
                    <a:pt x="17644" y="130"/>
                    <a:pt x="17696" y="178"/>
                    <a:pt x="17699" y="240"/>
                  </a:cubicBezTo>
                  <a:cubicBezTo>
                    <a:pt x="17702" y="302"/>
                    <a:pt x="17654" y="354"/>
                    <a:pt x="17592" y="357"/>
                  </a:cubicBezTo>
                  <a:lnTo>
                    <a:pt x="17592" y="357"/>
                  </a:lnTo>
                  <a:cubicBezTo>
                    <a:pt x="17530" y="360"/>
                    <a:pt x="17478" y="312"/>
                    <a:pt x="17475" y="250"/>
                  </a:cubicBezTo>
                  <a:cubicBezTo>
                    <a:pt x="17472" y="188"/>
                    <a:pt x="17520" y="136"/>
                    <a:pt x="17582" y="133"/>
                  </a:cubicBezTo>
                  <a:close/>
                  <a:moveTo>
                    <a:pt x="18030" y="115"/>
                  </a:moveTo>
                  <a:lnTo>
                    <a:pt x="18030" y="115"/>
                  </a:lnTo>
                  <a:cubicBezTo>
                    <a:pt x="18092" y="112"/>
                    <a:pt x="18144" y="160"/>
                    <a:pt x="18147" y="222"/>
                  </a:cubicBezTo>
                  <a:cubicBezTo>
                    <a:pt x="18149" y="283"/>
                    <a:pt x="18102" y="336"/>
                    <a:pt x="18040" y="338"/>
                  </a:cubicBezTo>
                  <a:lnTo>
                    <a:pt x="18040" y="338"/>
                  </a:lnTo>
                  <a:cubicBezTo>
                    <a:pt x="17978" y="341"/>
                    <a:pt x="17925" y="293"/>
                    <a:pt x="17923" y="231"/>
                  </a:cubicBezTo>
                  <a:cubicBezTo>
                    <a:pt x="17920" y="170"/>
                    <a:pt x="17968" y="117"/>
                    <a:pt x="18030" y="115"/>
                  </a:cubicBezTo>
                  <a:close/>
                  <a:moveTo>
                    <a:pt x="18478" y="96"/>
                  </a:moveTo>
                  <a:lnTo>
                    <a:pt x="18478" y="96"/>
                  </a:lnTo>
                  <a:cubicBezTo>
                    <a:pt x="18540" y="93"/>
                    <a:pt x="18592" y="141"/>
                    <a:pt x="18595" y="203"/>
                  </a:cubicBezTo>
                  <a:cubicBezTo>
                    <a:pt x="18597" y="265"/>
                    <a:pt x="18549" y="317"/>
                    <a:pt x="18488" y="320"/>
                  </a:cubicBezTo>
                  <a:lnTo>
                    <a:pt x="18487" y="320"/>
                  </a:lnTo>
                  <a:cubicBezTo>
                    <a:pt x="18426" y="323"/>
                    <a:pt x="18373" y="275"/>
                    <a:pt x="18371" y="213"/>
                  </a:cubicBezTo>
                  <a:cubicBezTo>
                    <a:pt x="18368" y="151"/>
                    <a:pt x="18416" y="99"/>
                    <a:pt x="18478" y="96"/>
                  </a:cubicBezTo>
                  <a:close/>
                  <a:moveTo>
                    <a:pt x="18925" y="77"/>
                  </a:moveTo>
                  <a:lnTo>
                    <a:pt x="18926" y="77"/>
                  </a:lnTo>
                  <a:cubicBezTo>
                    <a:pt x="18987" y="75"/>
                    <a:pt x="19040" y="123"/>
                    <a:pt x="19042" y="184"/>
                  </a:cubicBezTo>
                  <a:cubicBezTo>
                    <a:pt x="19045" y="246"/>
                    <a:pt x="18997" y="299"/>
                    <a:pt x="18935" y="301"/>
                  </a:cubicBezTo>
                  <a:lnTo>
                    <a:pt x="18935" y="301"/>
                  </a:lnTo>
                  <a:cubicBezTo>
                    <a:pt x="18873" y="304"/>
                    <a:pt x="18821" y="256"/>
                    <a:pt x="18818" y="194"/>
                  </a:cubicBezTo>
                  <a:cubicBezTo>
                    <a:pt x="18816" y="132"/>
                    <a:pt x="18864" y="80"/>
                    <a:pt x="18925" y="77"/>
                  </a:cubicBezTo>
                  <a:close/>
                  <a:moveTo>
                    <a:pt x="19373" y="59"/>
                  </a:moveTo>
                  <a:lnTo>
                    <a:pt x="19373" y="59"/>
                  </a:lnTo>
                  <a:cubicBezTo>
                    <a:pt x="19435" y="56"/>
                    <a:pt x="19488" y="104"/>
                    <a:pt x="19490" y="166"/>
                  </a:cubicBezTo>
                  <a:cubicBezTo>
                    <a:pt x="19493" y="228"/>
                    <a:pt x="19445" y="280"/>
                    <a:pt x="19383" y="283"/>
                  </a:cubicBezTo>
                  <a:lnTo>
                    <a:pt x="19383" y="283"/>
                  </a:lnTo>
                  <a:cubicBezTo>
                    <a:pt x="19321" y="285"/>
                    <a:pt x="19269" y="237"/>
                    <a:pt x="19266" y="176"/>
                  </a:cubicBezTo>
                  <a:cubicBezTo>
                    <a:pt x="19264" y="114"/>
                    <a:pt x="19311" y="62"/>
                    <a:pt x="19373" y="59"/>
                  </a:cubicBezTo>
                  <a:close/>
                  <a:moveTo>
                    <a:pt x="19821" y="40"/>
                  </a:moveTo>
                  <a:lnTo>
                    <a:pt x="19821" y="40"/>
                  </a:lnTo>
                  <a:cubicBezTo>
                    <a:pt x="19883" y="38"/>
                    <a:pt x="19935" y="85"/>
                    <a:pt x="19938" y="147"/>
                  </a:cubicBezTo>
                  <a:cubicBezTo>
                    <a:pt x="19941" y="209"/>
                    <a:pt x="19893" y="261"/>
                    <a:pt x="19831" y="264"/>
                  </a:cubicBezTo>
                  <a:lnTo>
                    <a:pt x="19831" y="264"/>
                  </a:lnTo>
                  <a:cubicBezTo>
                    <a:pt x="19769" y="267"/>
                    <a:pt x="19717" y="219"/>
                    <a:pt x="19714" y="157"/>
                  </a:cubicBezTo>
                  <a:cubicBezTo>
                    <a:pt x="19711" y="95"/>
                    <a:pt x="19759" y="43"/>
                    <a:pt x="19821" y="40"/>
                  </a:cubicBezTo>
                  <a:close/>
                  <a:moveTo>
                    <a:pt x="20269" y="22"/>
                  </a:moveTo>
                  <a:lnTo>
                    <a:pt x="20269" y="22"/>
                  </a:lnTo>
                  <a:cubicBezTo>
                    <a:pt x="20331" y="19"/>
                    <a:pt x="20383" y="67"/>
                    <a:pt x="20386" y="129"/>
                  </a:cubicBezTo>
                  <a:cubicBezTo>
                    <a:pt x="20389" y="190"/>
                    <a:pt x="20341" y="243"/>
                    <a:pt x="20279" y="245"/>
                  </a:cubicBezTo>
                  <a:lnTo>
                    <a:pt x="20279" y="246"/>
                  </a:lnTo>
                  <a:cubicBezTo>
                    <a:pt x="20217" y="248"/>
                    <a:pt x="20165" y="200"/>
                    <a:pt x="20162" y="139"/>
                  </a:cubicBezTo>
                  <a:cubicBezTo>
                    <a:pt x="20159" y="77"/>
                    <a:pt x="20207" y="24"/>
                    <a:pt x="20269" y="22"/>
                  </a:cubicBezTo>
                  <a:close/>
                  <a:moveTo>
                    <a:pt x="20717" y="3"/>
                  </a:moveTo>
                  <a:lnTo>
                    <a:pt x="20717" y="3"/>
                  </a:lnTo>
                  <a:cubicBezTo>
                    <a:pt x="20779" y="0"/>
                    <a:pt x="20831" y="48"/>
                    <a:pt x="20834" y="110"/>
                  </a:cubicBezTo>
                  <a:cubicBezTo>
                    <a:pt x="20837" y="172"/>
                    <a:pt x="20789" y="224"/>
                    <a:pt x="20727" y="227"/>
                  </a:cubicBezTo>
                  <a:lnTo>
                    <a:pt x="20727" y="227"/>
                  </a:lnTo>
                  <a:cubicBezTo>
                    <a:pt x="20665" y="230"/>
                    <a:pt x="20613" y="182"/>
                    <a:pt x="20610" y="120"/>
                  </a:cubicBezTo>
                  <a:cubicBezTo>
                    <a:pt x="20607" y="58"/>
                    <a:pt x="20655" y="6"/>
                    <a:pt x="20717" y="3"/>
                  </a:cubicBezTo>
                  <a:close/>
                </a:path>
              </a:pathLst>
            </a:custGeom>
            <a:solidFill>
              <a:srgbClr val="66FFCC"/>
            </a:solidFill>
            <a:ln w="1588"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1" name="Freeform 74"/>
            <p:cNvSpPr>
              <a:spLocks/>
            </p:cNvSpPr>
            <p:nvPr/>
          </p:nvSpPr>
          <p:spPr bwMode="auto">
            <a:xfrm>
              <a:off x="769" y="2624"/>
              <a:ext cx="48" cy="42"/>
            </a:xfrm>
            <a:custGeom>
              <a:avLst/>
              <a:gdLst>
                <a:gd name="T0" fmla="*/ 24 w 48"/>
                <a:gd name="T1" fmla="*/ 0 h 42"/>
                <a:gd name="T2" fmla="*/ 48 w 48"/>
                <a:gd name="T3" fmla="*/ 42 h 42"/>
                <a:gd name="T4" fmla="*/ 0 w 48"/>
                <a:gd name="T5" fmla="*/ 42 h 42"/>
                <a:gd name="T6" fmla="*/ 24 w 48"/>
                <a:gd name="T7" fmla="*/ 0 h 42"/>
              </a:gdLst>
              <a:ahLst/>
              <a:cxnLst>
                <a:cxn ang="0">
                  <a:pos x="T0" y="T1"/>
                </a:cxn>
                <a:cxn ang="0">
                  <a:pos x="T2" y="T3"/>
                </a:cxn>
                <a:cxn ang="0">
                  <a:pos x="T4" y="T5"/>
                </a:cxn>
                <a:cxn ang="0">
                  <a:pos x="T6" y="T7"/>
                </a:cxn>
              </a:cxnLst>
              <a:rect l="0" t="0" r="r" b="b"/>
              <a:pathLst>
                <a:path w="48" h="42">
                  <a:moveTo>
                    <a:pt x="24" y="0"/>
                  </a:moveTo>
                  <a:lnTo>
                    <a:pt x="48" y="42"/>
                  </a:lnTo>
                  <a:lnTo>
                    <a:pt x="0" y="42"/>
                  </a:lnTo>
                  <a:lnTo>
                    <a:pt x="24"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75"/>
            <p:cNvSpPr>
              <a:spLocks/>
            </p:cNvSpPr>
            <p:nvPr/>
          </p:nvSpPr>
          <p:spPr bwMode="auto">
            <a:xfrm>
              <a:off x="1391" y="2621"/>
              <a:ext cx="48" cy="42"/>
            </a:xfrm>
            <a:custGeom>
              <a:avLst/>
              <a:gdLst>
                <a:gd name="T0" fmla="*/ 24 w 48"/>
                <a:gd name="T1" fmla="*/ 0 h 42"/>
                <a:gd name="T2" fmla="*/ 48 w 48"/>
                <a:gd name="T3" fmla="*/ 42 h 42"/>
                <a:gd name="T4" fmla="*/ 0 w 48"/>
                <a:gd name="T5" fmla="*/ 42 h 42"/>
                <a:gd name="T6" fmla="*/ 24 w 48"/>
                <a:gd name="T7" fmla="*/ 0 h 42"/>
              </a:gdLst>
              <a:ahLst/>
              <a:cxnLst>
                <a:cxn ang="0">
                  <a:pos x="T0" y="T1"/>
                </a:cxn>
                <a:cxn ang="0">
                  <a:pos x="T2" y="T3"/>
                </a:cxn>
                <a:cxn ang="0">
                  <a:pos x="T4" y="T5"/>
                </a:cxn>
                <a:cxn ang="0">
                  <a:pos x="T6" y="T7"/>
                </a:cxn>
              </a:cxnLst>
              <a:rect l="0" t="0" r="r" b="b"/>
              <a:pathLst>
                <a:path w="48" h="42">
                  <a:moveTo>
                    <a:pt x="24" y="0"/>
                  </a:moveTo>
                  <a:lnTo>
                    <a:pt x="48" y="42"/>
                  </a:lnTo>
                  <a:lnTo>
                    <a:pt x="0" y="42"/>
                  </a:lnTo>
                  <a:lnTo>
                    <a:pt x="24"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76"/>
            <p:cNvSpPr>
              <a:spLocks/>
            </p:cNvSpPr>
            <p:nvPr/>
          </p:nvSpPr>
          <p:spPr bwMode="auto">
            <a:xfrm>
              <a:off x="2014" y="2597"/>
              <a:ext cx="47" cy="42"/>
            </a:xfrm>
            <a:custGeom>
              <a:avLst/>
              <a:gdLst>
                <a:gd name="T0" fmla="*/ 23 w 47"/>
                <a:gd name="T1" fmla="*/ 0 h 42"/>
                <a:gd name="T2" fmla="*/ 47 w 47"/>
                <a:gd name="T3" fmla="*/ 42 h 42"/>
                <a:gd name="T4" fmla="*/ 0 w 47"/>
                <a:gd name="T5" fmla="*/ 42 h 42"/>
                <a:gd name="T6" fmla="*/ 23 w 47"/>
                <a:gd name="T7" fmla="*/ 0 h 42"/>
              </a:gdLst>
              <a:ahLst/>
              <a:cxnLst>
                <a:cxn ang="0">
                  <a:pos x="T0" y="T1"/>
                </a:cxn>
                <a:cxn ang="0">
                  <a:pos x="T2" y="T3"/>
                </a:cxn>
                <a:cxn ang="0">
                  <a:pos x="T4" y="T5"/>
                </a:cxn>
                <a:cxn ang="0">
                  <a:pos x="T6" y="T7"/>
                </a:cxn>
              </a:cxnLst>
              <a:rect l="0" t="0" r="r" b="b"/>
              <a:pathLst>
                <a:path w="47" h="42">
                  <a:moveTo>
                    <a:pt x="23" y="0"/>
                  </a:moveTo>
                  <a:lnTo>
                    <a:pt x="47" y="42"/>
                  </a:lnTo>
                  <a:lnTo>
                    <a:pt x="0" y="42"/>
                  </a:lnTo>
                  <a:lnTo>
                    <a:pt x="23"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77"/>
            <p:cNvSpPr>
              <a:spLocks noEditPoints="1"/>
            </p:cNvSpPr>
            <p:nvPr/>
          </p:nvSpPr>
          <p:spPr bwMode="auto">
            <a:xfrm>
              <a:off x="786" y="2675"/>
              <a:ext cx="1259" cy="25"/>
            </a:xfrm>
            <a:custGeom>
              <a:avLst/>
              <a:gdLst>
                <a:gd name="T0" fmla="*/ 783 w 21042"/>
                <a:gd name="T1" fmla="*/ 227 h 466"/>
                <a:gd name="T2" fmla="*/ 788 w 21042"/>
                <a:gd name="T3" fmla="*/ 451 h 466"/>
                <a:gd name="T4" fmla="*/ 1 w 21042"/>
                <a:gd name="T5" fmla="*/ 355 h 466"/>
                <a:gd name="T6" fmla="*/ 1679 w 21042"/>
                <a:gd name="T7" fmla="*/ 209 h 466"/>
                <a:gd name="T8" fmla="*/ 2465 w 21042"/>
                <a:gd name="T9" fmla="*/ 305 h 466"/>
                <a:gd name="T10" fmla="*/ 1683 w 21042"/>
                <a:gd name="T11" fmla="*/ 433 h 466"/>
                <a:gd name="T12" fmla="*/ 1679 w 21042"/>
                <a:gd name="T13" fmla="*/ 209 h 466"/>
                <a:gd name="T14" fmla="*/ 3918 w 21042"/>
                <a:gd name="T15" fmla="*/ 164 h 466"/>
                <a:gd name="T16" fmla="*/ 3923 w 21042"/>
                <a:gd name="T17" fmla="*/ 388 h 466"/>
                <a:gd name="T18" fmla="*/ 3137 w 21042"/>
                <a:gd name="T19" fmla="*/ 292 h 466"/>
                <a:gd name="T20" fmla="*/ 4814 w 21042"/>
                <a:gd name="T21" fmla="*/ 146 h 466"/>
                <a:gd name="T22" fmla="*/ 5600 w 21042"/>
                <a:gd name="T23" fmla="*/ 243 h 466"/>
                <a:gd name="T24" fmla="*/ 4819 w 21042"/>
                <a:gd name="T25" fmla="*/ 370 h 466"/>
                <a:gd name="T26" fmla="*/ 4814 w 21042"/>
                <a:gd name="T27" fmla="*/ 146 h 466"/>
                <a:gd name="T28" fmla="*/ 7054 w 21042"/>
                <a:gd name="T29" fmla="*/ 102 h 466"/>
                <a:gd name="T30" fmla="*/ 7058 w 21042"/>
                <a:gd name="T31" fmla="*/ 326 h 466"/>
                <a:gd name="T32" fmla="*/ 6272 w 21042"/>
                <a:gd name="T33" fmla="*/ 229 h 466"/>
                <a:gd name="T34" fmla="*/ 7950 w 21042"/>
                <a:gd name="T35" fmla="*/ 84 h 466"/>
                <a:gd name="T36" fmla="*/ 8736 w 21042"/>
                <a:gd name="T37" fmla="*/ 180 h 466"/>
                <a:gd name="T38" fmla="*/ 7954 w 21042"/>
                <a:gd name="T39" fmla="*/ 308 h 466"/>
                <a:gd name="T40" fmla="*/ 7950 w 21042"/>
                <a:gd name="T41" fmla="*/ 84 h 466"/>
                <a:gd name="T42" fmla="*/ 10189 w 21042"/>
                <a:gd name="T43" fmla="*/ 39 h 466"/>
                <a:gd name="T44" fmla="*/ 10194 w 21042"/>
                <a:gd name="T45" fmla="*/ 263 h 466"/>
                <a:gd name="T46" fmla="*/ 9408 w 21042"/>
                <a:gd name="T47" fmla="*/ 167 h 466"/>
                <a:gd name="T48" fmla="*/ 11087 w 21042"/>
                <a:gd name="T49" fmla="*/ 31 h 466"/>
                <a:gd name="T50" fmla="*/ 11871 w 21042"/>
                <a:gd name="T51" fmla="*/ 140 h 466"/>
                <a:gd name="T52" fmla="*/ 11088 w 21042"/>
                <a:gd name="T53" fmla="*/ 255 h 466"/>
                <a:gd name="T54" fmla="*/ 11087 w 21042"/>
                <a:gd name="T55" fmla="*/ 31 h 466"/>
                <a:gd name="T56" fmla="*/ 13327 w 21042"/>
                <a:gd name="T57" fmla="*/ 24 h 466"/>
                <a:gd name="T58" fmla="*/ 13328 w 21042"/>
                <a:gd name="T59" fmla="*/ 248 h 466"/>
                <a:gd name="T60" fmla="*/ 12543 w 21042"/>
                <a:gd name="T61" fmla="*/ 138 h 466"/>
                <a:gd name="T62" fmla="*/ 14223 w 21042"/>
                <a:gd name="T63" fmla="*/ 21 h 466"/>
                <a:gd name="T64" fmla="*/ 15007 w 21042"/>
                <a:gd name="T65" fmla="*/ 131 h 466"/>
                <a:gd name="T66" fmla="*/ 14224 w 21042"/>
                <a:gd name="T67" fmla="*/ 245 h 466"/>
                <a:gd name="T68" fmla="*/ 14223 w 21042"/>
                <a:gd name="T69" fmla="*/ 21 h 466"/>
                <a:gd name="T70" fmla="*/ 16463 w 21042"/>
                <a:gd name="T71" fmla="*/ 14 h 466"/>
                <a:gd name="T72" fmla="*/ 16464 w 21042"/>
                <a:gd name="T73" fmla="*/ 238 h 466"/>
                <a:gd name="T74" fmla="*/ 15679 w 21042"/>
                <a:gd name="T75" fmla="*/ 129 h 466"/>
                <a:gd name="T76" fmla="*/ 17359 w 21042"/>
                <a:gd name="T77" fmla="*/ 11 h 466"/>
                <a:gd name="T78" fmla="*/ 18143 w 21042"/>
                <a:gd name="T79" fmla="*/ 121 h 466"/>
                <a:gd name="T80" fmla="*/ 17360 w 21042"/>
                <a:gd name="T81" fmla="*/ 235 h 466"/>
                <a:gd name="T82" fmla="*/ 17359 w 21042"/>
                <a:gd name="T83" fmla="*/ 11 h 466"/>
                <a:gd name="T84" fmla="*/ 19599 w 21042"/>
                <a:gd name="T85" fmla="*/ 5 h 466"/>
                <a:gd name="T86" fmla="*/ 19600 w 21042"/>
                <a:gd name="T87" fmla="*/ 229 h 466"/>
                <a:gd name="T88" fmla="*/ 18815 w 21042"/>
                <a:gd name="T89" fmla="*/ 119 h 466"/>
                <a:gd name="T90" fmla="*/ 20495 w 21042"/>
                <a:gd name="T91" fmla="*/ 2 h 466"/>
                <a:gd name="T92" fmla="*/ 21041 w 21042"/>
                <a:gd name="T93" fmla="*/ 112 h 466"/>
                <a:gd name="T94" fmla="*/ 20496 w 21042"/>
                <a:gd name="T95" fmla="*/ 226 h 466"/>
                <a:gd name="T96" fmla="*/ 20495 w 21042"/>
                <a:gd name="T97" fmla="*/ 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042" h="466">
                  <a:moveTo>
                    <a:pt x="111" y="240"/>
                  </a:moveTo>
                  <a:lnTo>
                    <a:pt x="783" y="227"/>
                  </a:lnTo>
                  <a:cubicBezTo>
                    <a:pt x="845" y="226"/>
                    <a:pt x="896" y="275"/>
                    <a:pt x="897" y="337"/>
                  </a:cubicBezTo>
                  <a:cubicBezTo>
                    <a:pt x="899" y="399"/>
                    <a:pt x="849" y="450"/>
                    <a:pt x="788" y="451"/>
                  </a:cubicBezTo>
                  <a:lnTo>
                    <a:pt x="116" y="464"/>
                  </a:lnTo>
                  <a:cubicBezTo>
                    <a:pt x="54" y="466"/>
                    <a:pt x="3" y="417"/>
                    <a:pt x="1" y="355"/>
                  </a:cubicBezTo>
                  <a:cubicBezTo>
                    <a:pt x="0" y="293"/>
                    <a:pt x="49" y="242"/>
                    <a:pt x="111" y="240"/>
                  </a:cubicBezTo>
                  <a:close/>
                  <a:moveTo>
                    <a:pt x="1679" y="209"/>
                  </a:moveTo>
                  <a:lnTo>
                    <a:pt x="2351" y="196"/>
                  </a:lnTo>
                  <a:cubicBezTo>
                    <a:pt x="2413" y="194"/>
                    <a:pt x="2464" y="244"/>
                    <a:pt x="2465" y="305"/>
                  </a:cubicBezTo>
                  <a:cubicBezTo>
                    <a:pt x="2466" y="367"/>
                    <a:pt x="2417" y="418"/>
                    <a:pt x="2355" y="420"/>
                  </a:cubicBezTo>
                  <a:lnTo>
                    <a:pt x="1683" y="433"/>
                  </a:lnTo>
                  <a:cubicBezTo>
                    <a:pt x="1622" y="434"/>
                    <a:pt x="1570" y="385"/>
                    <a:pt x="1569" y="323"/>
                  </a:cubicBezTo>
                  <a:cubicBezTo>
                    <a:pt x="1568" y="262"/>
                    <a:pt x="1617" y="210"/>
                    <a:pt x="1679" y="209"/>
                  </a:cubicBezTo>
                  <a:close/>
                  <a:moveTo>
                    <a:pt x="3247" y="178"/>
                  </a:moveTo>
                  <a:lnTo>
                    <a:pt x="3918" y="164"/>
                  </a:lnTo>
                  <a:cubicBezTo>
                    <a:pt x="3980" y="163"/>
                    <a:pt x="4031" y="212"/>
                    <a:pt x="4033" y="274"/>
                  </a:cubicBezTo>
                  <a:cubicBezTo>
                    <a:pt x="4034" y="336"/>
                    <a:pt x="3985" y="387"/>
                    <a:pt x="3923" y="388"/>
                  </a:cubicBezTo>
                  <a:lnTo>
                    <a:pt x="3251" y="402"/>
                  </a:lnTo>
                  <a:cubicBezTo>
                    <a:pt x="3189" y="403"/>
                    <a:pt x="3138" y="354"/>
                    <a:pt x="3137" y="292"/>
                  </a:cubicBezTo>
                  <a:cubicBezTo>
                    <a:pt x="3136" y="230"/>
                    <a:pt x="3185" y="179"/>
                    <a:pt x="3247" y="178"/>
                  </a:cubicBezTo>
                  <a:close/>
                  <a:moveTo>
                    <a:pt x="4814" y="146"/>
                  </a:moveTo>
                  <a:lnTo>
                    <a:pt x="5486" y="133"/>
                  </a:lnTo>
                  <a:cubicBezTo>
                    <a:pt x="5548" y="132"/>
                    <a:pt x="5599" y="181"/>
                    <a:pt x="5600" y="243"/>
                  </a:cubicBezTo>
                  <a:cubicBezTo>
                    <a:pt x="5602" y="305"/>
                    <a:pt x="5552" y="356"/>
                    <a:pt x="5491" y="357"/>
                  </a:cubicBezTo>
                  <a:lnTo>
                    <a:pt x="4819" y="370"/>
                  </a:lnTo>
                  <a:cubicBezTo>
                    <a:pt x="4757" y="372"/>
                    <a:pt x="4706" y="322"/>
                    <a:pt x="4705" y="261"/>
                  </a:cubicBezTo>
                  <a:cubicBezTo>
                    <a:pt x="4703" y="199"/>
                    <a:pt x="4752" y="148"/>
                    <a:pt x="4814" y="146"/>
                  </a:cubicBezTo>
                  <a:close/>
                  <a:moveTo>
                    <a:pt x="6382" y="115"/>
                  </a:moveTo>
                  <a:lnTo>
                    <a:pt x="7054" y="102"/>
                  </a:lnTo>
                  <a:cubicBezTo>
                    <a:pt x="7116" y="100"/>
                    <a:pt x="7167" y="150"/>
                    <a:pt x="7168" y="211"/>
                  </a:cubicBezTo>
                  <a:cubicBezTo>
                    <a:pt x="7169" y="273"/>
                    <a:pt x="7120" y="324"/>
                    <a:pt x="7058" y="326"/>
                  </a:cubicBezTo>
                  <a:lnTo>
                    <a:pt x="6386" y="339"/>
                  </a:lnTo>
                  <a:cubicBezTo>
                    <a:pt x="6325" y="340"/>
                    <a:pt x="6273" y="291"/>
                    <a:pt x="6272" y="229"/>
                  </a:cubicBezTo>
                  <a:cubicBezTo>
                    <a:pt x="6271" y="167"/>
                    <a:pt x="6320" y="116"/>
                    <a:pt x="6382" y="115"/>
                  </a:cubicBezTo>
                  <a:close/>
                  <a:moveTo>
                    <a:pt x="7950" y="84"/>
                  </a:moveTo>
                  <a:lnTo>
                    <a:pt x="8622" y="70"/>
                  </a:lnTo>
                  <a:cubicBezTo>
                    <a:pt x="8683" y="69"/>
                    <a:pt x="8735" y="118"/>
                    <a:pt x="8736" y="180"/>
                  </a:cubicBezTo>
                  <a:cubicBezTo>
                    <a:pt x="8737" y="242"/>
                    <a:pt x="8688" y="293"/>
                    <a:pt x="8626" y="294"/>
                  </a:cubicBezTo>
                  <a:lnTo>
                    <a:pt x="7954" y="308"/>
                  </a:lnTo>
                  <a:cubicBezTo>
                    <a:pt x="7892" y="309"/>
                    <a:pt x="7841" y="260"/>
                    <a:pt x="7840" y="198"/>
                  </a:cubicBezTo>
                  <a:cubicBezTo>
                    <a:pt x="7839" y="136"/>
                    <a:pt x="7888" y="85"/>
                    <a:pt x="7950" y="84"/>
                  </a:cubicBezTo>
                  <a:close/>
                  <a:moveTo>
                    <a:pt x="9517" y="52"/>
                  </a:moveTo>
                  <a:lnTo>
                    <a:pt x="10189" y="39"/>
                  </a:lnTo>
                  <a:cubicBezTo>
                    <a:pt x="10251" y="38"/>
                    <a:pt x="10302" y="87"/>
                    <a:pt x="10303" y="149"/>
                  </a:cubicBezTo>
                  <a:cubicBezTo>
                    <a:pt x="10305" y="211"/>
                    <a:pt x="10256" y="262"/>
                    <a:pt x="10194" y="263"/>
                  </a:cubicBezTo>
                  <a:lnTo>
                    <a:pt x="9522" y="276"/>
                  </a:lnTo>
                  <a:cubicBezTo>
                    <a:pt x="9460" y="278"/>
                    <a:pt x="9409" y="228"/>
                    <a:pt x="9408" y="167"/>
                  </a:cubicBezTo>
                  <a:cubicBezTo>
                    <a:pt x="9406" y="105"/>
                    <a:pt x="9456" y="54"/>
                    <a:pt x="9517" y="52"/>
                  </a:cubicBezTo>
                  <a:close/>
                  <a:moveTo>
                    <a:pt x="11087" y="31"/>
                  </a:moveTo>
                  <a:lnTo>
                    <a:pt x="11759" y="29"/>
                  </a:lnTo>
                  <a:cubicBezTo>
                    <a:pt x="11821" y="28"/>
                    <a:pt x="11871" y="78"/>
                    <a:pt x="11871" y="140"/>
                  </a:cubicBezTo>
                  <a:cubicBezTo>
                    <a:pt x="11872" y="202"/>
                    <a:pt x="11822" y="252"/>
                    <a:pt x="11760" y="253"/>
                  </a:cubicBezTo>
                  <a:lnTo>
                    <a:pt x="11088" y="255"/>
                  </a:lnTo>
                  <a:cubicBezTo>
                    <a:pt x="11026" y="255"/>
                    <a:pt x="10976" y="205"/>
                    <a:pt x="10975" y="143"/>
                  </a:cubicBezTo>
                  <a:cubicBezTo>
                    <a:pt x="10975" y="81"/>
                    <a:pt x="11025" y="31"/>
                    <a:pt x="11087" y="31"/>
                  </a:cubicBezTo>
                  <a:close/>
                  <a:moveTo>
                    <a:pt x="12655" y="26"/>
                  </a:moveTo>
                  <a:lnTo>
                    <a:pt x="13327" y="24"/>
                  </a:lnTo>
                  <a:cubicBezTo>
                    <a:pt x="13389" y="24"/>
                    <a:pt x="13439" y="74"/>
                    <a:pt x="13439" y="135"/>
                  </a:cubicBezTo>
                  <a:cubicBezTo>
                    <a:pt x="13440" y="197"/>
                    <a:pt x="13390" y="248"/>
                    <a:pt x="13328" y="248"/>
                  </a:cubicBezTo>
                  <a:lnTo>
                    <a:pt x="12656" y="250"/>
                  </a:lnTo>
                  <a:cubicBezTo>
                    <a:pt x="12594" y="250"/>
                    <a:pt x="12544" y="200"/>
                    <a:pt x="12543" y="138"/>
                  </a:cubicBezTo>
                  <a:cubicBezTo>
                    <a:pt x="12543" y="76"/>
                    <a:pt x="12593" y="26"/>
                    <a:pt x="12655" y="26"/>
                  </a:cubicBezTo>
                  <a:close/>
                  <a:moveTo>
                    <a:pt x="14223" y="21"/>
                  </a:moveTo>
                  <a:lnTo>
                    <a:pt x="14895" y="19"/>
                  </a:lnTo>
                  <a:cubicBezTo>
                    <a:pt x="14957" y="19"/>
                    <a:pt x="15007" y="69"/>
                    <a:pt x="15007" y="131"/>
                  </a:cubicBezTo>
                  <a:cubicBezTo>
                    <a:pt x="15008" y="193"/>
                    <a:pt x="14958" y="243"/>
                    <a:pt x="14896" y="243"/>
                  </a:cubicBezTo>
                  <a:lnTo>
                    <a:pt x="14224" y="245"/>
                  </a:lnTo>
                  <a:cubicBezTo>
                    <a:pt x="14162" y="245"/>
                    <a:pt x="14112" y="195"/>
                    <a:pt x="14111" y="133"/>
                  </a:cubicBezTo>
                  <a:cubicBezTo>
                    <a:pt x="14111" y="72"/>
                    <a:pt x="14161" y="21"/>
                    <a:pt x="14223" y="21"/>
                  </a:cubicBezTo>
                  <a:close/>
                  <a:moveTo>
                    <a:pt x="15791" y="16"/>
                  </a:moveTo>
                  <a:lnTo>
                    <a:pt x="16463" y="14"/>
                  </a:lnTo>
                  <a:cubicBezTo>
                    <a:pt x="16525" y="14"/>
                    <a:pt x="16575" y="64"/>
                    <a:pt x="16575" y="126"/>
                  </a:cubicBezTo>
                  <a:cubicBezTo>
                    <a:pt x="16576" y="188"/>
                    <a:pt x="16526" y="238"/>
                    <a:pt x="16464" y="238"/>
                  </a:cubicBezTo>
                  <a:lnTo>
                    <a:pt x="15792" y="240"/>
                  </a:lnTo>
                  <a:cubicBezTo>
                    <a:pt x="15730" y="240"/>
                    <a:pt x="15680" y="190"/>
                    <a:pt x="15679" y="129"/>
                  </a:cubicBezTo>
                  <a:cubicBezTo>
                    <a:pt x="15679" y="67"/>
                    <a:pt x="15729" y="16"/>
                    <a:pt x="15791" y="16"/>
                  </a:cubicBezTo>
                  <a:close/>
                  <a:moveTo>
                    <a:pt x="17359" y="11"/>
                  </a:moveTo>
                  <a:lnTo>
                    <a:pt x="18031" y="9"/>
                  </a:lnTo>
                  <a:cubicBezTo>
                    <a:pt x="18093" y="9"/>
                    <a:pt x="18143" y="59"/>
                    <a:pt x="18143" y="121"/>
                  </a:cubicBezTo>
                  <a:cubicBezTo>
                    <a:pt x="18144" y="183"/>
                    <a:pt x="18094" y="233"/>
                    <a:pt x="18032" y="233"/>
                  </a:cubicBezTo>
                  <a:lnTo>
                    <a:pt x="17360" y="235"/>
                  </a:lnTo>
                  <a:cubicBezTo>
                    <a:pt x="17298" y="236"/>
                    <a:pt x="17248" y="186"/>
                    <a:pt x="17247" y="124"/>
                  </a:cubicBezTo>
                  <a:cubicBezTo>
                    <a:pt x="17247" y="62"/>
                    <a:pt x="17297" y="12"/>
                    <a:pt x="17359" y="11"/>
                  </a:cubicBezTo>
                  <a:close/>
                  <a:moveTo>
                    <a:pt x="18927" y="7"/>
                  </a:moveTo>
                  <a:lnTo>
                    <a:pt x="19599" y="5"/>
                  </a:lnTo>
                  <a:cubicBezTo>
                    <a:pt x="19661" y="4"/>
                    <a:pt x="19711" y="54"/>
                    <a:pt x="19711" y="116"/>
                  </a:cubicBezTo>
                  <a:cubicBezTo>
                    <a:pt x="19712" y="178"/>
                    <a:pt x="19662" y="228"/>
                    <a:pt x="19600" y="229"/>
                  </a:cubicBezTo>
                  <a:lnTo>
                    <a:pt x="18928" y="231"/>
                  </a:lnTo>
                  <a:cubicBezTo>
                    <a:pt x="18866" y="231"/>
                    <a:pt x="18816" y="181"/>
                    <a:pt x="18815" y="119"/>
                  </a:cubicBezTo>
                  <a:cubicBezTo>
                    <a:pt x="18815" y="57"/>
                    <a:pt x="18865" y="7"/>
                    <a:pt x="18927" y="7"/>
                  </a:cubicBezTo>
                  <a:close/>
                  <a:moveTo>
                    <a:pt x="20495" y="2"/>
                  </a:moveTo>
                  <a:lnTo>
                    <a:pt x="20929" y="0"/>
                  </a:lnTo>
                  <a:cubicBezTo>
                    <a:pt x="20991" y="0"/>
                    <a:pt x="21041" y="50"/>
                    <a:pt x="21041" y="112"/>
                  </a:cubicBezTo>
                  <a:cubicBezTo>
                    <a:pt x="21042" y="174"/>
                    <a:pt x="20992" y="224"/>
                    <a:pt x="20930" y="224"/>
                  </a:cubicBezTo>
                  <a:lnTo>
                    <a:pt x="20496" y="226"/>
                  </a:lnTo>
                  <a:cubicBezTo>
                    <a:pt x="20434" y="226"/>
                    <a:pt x="20384" y="176"/>
                    <a:pt x="20383" y="114"/>
                  </a:cubicBezTo>
                  <a:cubicBezTo>
                    <a:pt x="20383" y="52"/>
                    <a:pt x="20433" y="2"/>
                    <a:pt x="20495" y="2"/>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5" name="Oval 78"/>
            <p:cNvSpPr>
              <a:spLocks noChangeArrowheads="1"/>
            </p:cNvSpPr>
            <p:nvPr/>
          </p:nvSpPr>
          <p:spPr bwMode="auto">
            <a:xfrm>
              <a:off x="769" y="2671"/>
              <a:ext cx="48" cy="43"/>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6" name="Oval 79"/>
            <p:cNvSpPr>
              <a:spLocks noChangeArrowheads="1"/>
            </p:cNvSpPr>
            <p:nvPr/>
          </p:nvSpPr>
          <p:spPr bwMode="auto">
            <a:xfrm>
              <a:off x="1391" y="2660"/>
              <a:ext cx="48" cy="43"/>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7" name="Oval 80"/>
            <p:cNvSpPr>
              <a:spLocks noChangeArrowheads="1"/>
            </p:cNvSpPr>
            <p:nvPr/>
          </p:nvSpPr>
          <p:spPr bwMode="auto">
            <a:xfrm>
              <a:off x="2014" y="2660"/>
              <a:ext cx="47" cy="42"/>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8" name="Freeform 81"/>
            <p:cNvSpPr>
              <a:spLocks/>
            </p:cNvSpPr>
            <p:nvPr/>
          </p:nvSpPr>
          <p:spPr bwMode="auto">
            <a:xfrm>
              <a:off x="786" y="2718"/>
              <a:ext cx="1259" cy="17"/>
            </a:xfrm>
            <a:custGeom>
              <a:avLst/>
              <a:gdLst>
                <a:gd name="T0" fmla="*/ 111 w 21041"/>
                <a:gd name="T1" fmla="*/ 96 h 321"/>
                <a:gd name="T2" fmla="*/ 10511 w 21041"/>
                <a:gd name="T3" fmla="*/ 0 h 321"/>
                <a:gd name="T4" fmla="*/ 20929 w 21041"/>
                <a:gd name="T5" fmla="*/ 32 h 321"/>
                <a:gd name="T6" fmla="*/ 21040 w 21041"/>
                <a:gd name="T7" fmla="*/ 145 h 321"/>
                <a:gd name="T8" fmla="*/ 20928 w 21041"/>
                <a:gd name="T9" fmla="*/ 256 h 321"/>
                <a:gd name="T10" fmla="*/ 10514 w 21041"/>
                <a:gd name="T11" fmla="*/ 224 h 321"/>
                <a:gd name="T12" fmla="*/ 114 w 21041"/>
                <a:gd name="T13" fmla="*/ 320 h 321"/>
                <a:gd name="T14" fmla="*/ 0 w 21041"/>
                <a:gd name="T15" fmla="*/ 210 h 321"/>
                <a:gd name="T16" fmla="*/ 111 w 21041"/>
                <a:gd name="T17" fmla="*/ 9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41" h="321">
                  <a:moveTo>
                    <a:pt x="111" y="96"/>
                  </a:moveTo>
                  <a:lnTo>
                    <a:pt x="10511" y="0"/>
                  </a:lnTo>
                  <a:lnTo>
                    <a:pt x="20929" y="32"/>
                  </a:lnTo>
                  <a:cubicBezTo>
                    <a:pt x="20991" y="33"/>
                    <a:pt x="21041" y="83"/>
                    <a:pt x="21040" y="145"/>
                  </a:cubicBezTo>
                  <a:cubicBezTo>
                    <a:pt x="21040" y="207"/>
                    <a:pt x="20990" y="257"/>
                    <a:pt x="20928" y="256"/>
                  </a:cubicBezTo>
                  <a:lnTo>
                    <a:pt x="10514" y="224"/>
                  </a:lnTo>
                  <a:lnTo>
                    <a:pt x="114" y="320"/>
                  </a:lnTo>
                  <a:cubicBezTo>
                    <a:pt x="52" y="321"/>
                    <a:pt x="1" y="271"/>
                    <a:pt x="0" y="210"/>
                  </a:cubicBezTo>
                  <a:cubicBezTo>
                    <a:pt x="0" y="148"/>
                    <a:pt x="50" y="97"/>
                    <a:pt x="111" y="96"/>
                  </a:cubicBezTo>
                  <a:close/>
                </a:path>
              </a:pathLst>
            </a:custGeom>
            <a:solidFill>
              <a:srgbClr val="CC99FF"/>
            </a:solidFill>
            <a:ln w="1588" cap="flat">
              <a:solidFill>
                <a:srgbClr val="CC99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19" name="Rectangle 82"/>
            <p:cNvSpPr>
              <a:spLocks noChangeArrowheads="1"/>
            </p:cNvSpPr>
            <p:nvPr/>
          </p:nvSpPr>
          <p:spPr bwMode="auto">
            <a:xfrm>
              <a:off x="769" y="2707"/>
              <a:ext cx="48" cy="42"/>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Rectangle 83"/>
            <p:cNvSpPr>
              <a:spLocks noChangeArrowheads="1"/>
            </p:cNvSpPr>
            <p:nvPr/>
          </p:nvSpPr>
          <p:spPr bwMode="auto">
            <a:xfrm>
              <a:off x="1391" y="2703"/>
              <a:ext cx="48" cy="42"/>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Rectangle 84"/>
            <p:cNvSpPr>
              <a:spLocks noChangeArrowheads="1"/>
            </p:cNvSpPr>
            <p:nvPr/>
          </p:nvSpPr>
          <p:spPr bwMode="auto">
            <a:xfrm>
              <a:off x="2014" y="2704"/>
              <a:ext cx="47" cy="42"/>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Rectangle 85"/>
            <p:cNvSpPr>
              <a:spLocks noChangeArrowheads="1"/>
            </p:cNvSpPr>
            <p:nvPr/>
          </p:nvSpPr>
          <p:spPr bwMode="auto">
            <a:xfrm>
              <a:off x="275" y="3386"/>
              <a:ext cx="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3" name="Rectangle 86"/>
            <p:cNvSpPr>
              <a:spLocks noChangeArrowheads="1"/>
            </p:cNvSpPr>
            <p:nvPr/>
          </p:nvSpPr>
          <p:spPr bwMode="auto">
            <a:xfrm>
              <a:off x="275" y="3225"/>
              <a:ext cx="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4" name="Rectangle 87"/>
            <p:cNvSpPr>
              <a:spLocks noChangeArrowheads="1"/>
            </p:cNvSpPr>
            <p:nvPr/>
          </p:nvSpPr>
          <p:spPr bwMode="auto">
            <a:xfrm>
              <a:off x="275" y="3065"/>
              <a:ext cx="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5" name="Rectangle 88"/>
            <p:cNvSpPr>
              <a:spLocks noChangeArrowheads="1"/>
            </p:cNvSpPr>
            <p:nvPr/>
          </p:nvSpPr>
          <p:spPr bwMode="auto">
            <a:xfrm>
              <a:off x="275" y="2904"/>
              <a:ext cx="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6" name="Rectangle 89"/>
            <p:cNvSpPr>
              <a:spLocks noChangeArrowheads="1"/>
            </p:cNvSpPr>
            <p:nvPr/>
          </p:nvSpPr>
          <p:spPr bwMode="auto">
            <a:xfrm>
              <a:off x="275" y="2744"/>
              <a:ext cx="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7" name="Rectangle 90"/>
            <p:cNvSpPr>
              <a:spLocks noChangeArrowheads="1"/>
            </p:cNvSpPr>
            <p:nvPr/>
          </p:nvSpPr>
          <p:spPr bwMode="auto">
            <a:xfrm>
              <a:off x="235" y="2583"/>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8" name="Rectangle 91"/>
            <p:cNvSpPr>
              <a:spLocks noChangeArrowheads="1"/>
            </p:cNvSpPr>
            <p:nvPr/>
          </p:nvSpPr>
          <p:spPr bwMode="auto">
            <a:xfrm>
              <a:off x="235" y="2423"/>
              <a:ext cx="13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12.0</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sp>
          <p:nvSpPr>
            <p:cNvPr id="229" name="Rectangle 92"/>
            <p:cNvSpPr>
              <a:spLocks noChangeArrowheads="1"/>
            </p:cNvSpPr>
            <p:nvPr/>
          </p:nvSpPr>
          <p:spPr bwMode="auto">
            <a:xfrm>
              <a:off x="594" y="3472"/>
              <a:ext cx="11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30" name="Rectangle 93"/>
            <p:cNvSpPr>
              <a:spLocks noChangeArrowheads="1"/>
            </p:cNvSpPr>
            <p:nvPr/>
          </p:nvSpPr>
          <p:spPr bwMode="auto">
            <a:xfrm>
              <a:off x="753" y="3472"/>
              <a:ext cx="116"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26</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31" name="Rectangle 94"/>
            <p:cNvSpPr>
              <a:spLocks noChangeArrowheads="1"/>
            </p:cNvSpPr>
            <p:nvPr/>
          </p:nvSpPr>
          <p:spPr bwMode="auto">
            <a:xfrm>
              <a:off x="833" y="3472"/>
              <a:ext cx="11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32" name="Rectangle 95"/>
            <p:cNvSpPr>
              <a:spLocks noChangeArrowheads="1"/>
            </p:cNvSpPr>
            <p:nvPr/>
          </p:nvSpPr>
          <p:spPr bwMode="auto">
            <a:xfrm>
              <a:off x="1217" y="3472"/>
              <a:ext cx="114"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33" name="Rectangle 96"/>
            <p:cNvSpPr>
              <a:spLocks noChangeArrowheads="1"/>
            </p:cNvSpPr>
            <p:nvPr/>
          </p:nvSpPr>
          <p:spPr bwMode="auto">
            <a:xfrm>
              <a:off x="1375" y="3472"/>
              <a:ext cx="11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27</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34" name="Rectangle 97"/>
            <p:cNvSpPr>
              <a:spLocks noChangeArrowheads="1"/>
            </p:cNvSpPr>
            <p:nvPr/>
          </p:nvSpPr>
          <p:spPr bwMode="auto">
            <a:xfrm>
              <a:off x="1456" y="3472"/>
              <a:ext cx="114"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35" name="Rectangle 98"/>
            <p:cNvSpPr>
              <a:spLocks noChangeArrowheads="1"/>
            </p:cNvSpPr>
            <p:nvPr/>
          </p:nvSpPr>
          <p:spPr bwMode="auto">
            <a:xfrm>
              <a:off x="1839" y="3472"/>
              <a:ext cx="11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平成</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36" name="Rectangle 99"/>
            <p:cNvSpPr>
              <a:spLocks noChangeArrowheads="1"/>
            </p:cNvSpPr>
            <p:nvPr/>
          </p:nvSpPr>
          <p:spPr bwMode="auto">
            <a:xfrm>
              <a:off x="1998" y="3472"/>
              <a:ext cx="116"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28</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sp>
          <p:nvSpPr>
            <p:cNvPr id="237" name="Rectangle 100"/>
            <p:cNvSpPr>
              <a:spLocks noChangeArrowheads="1"/>
            </p:cNvSpPr>
            <p:nvPr/>
          </p:nvSpPr>
          <p:spPr bwMode="auto">
            <a:xfrm>
              <a:off x="2078" y="3472"/>
              <a:ext cx="11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年度</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38" name="Freeform 101"/>
            <p:cNvSpPr>
              <a:spLocks/>
            </p:cNvSpPr>
            <p:nvPr/>
          </p:nvSpPr>
          <p:spPr bwMode="auto">
            <a:xfrm>
              <a:off x="665" y="2329"/>
              <a:ext cx="214" cy="12"/>
            </a:xfrm>
            <a:custGeom>
              <a:avLst/>
              <a:gdLst>
                <a:gd name="T0" fmla="*/ 112 w 3584"/>
                <a:gd name="T1" fmla="*/ 0 h 224"/>
                <a:gd name="T2" fmla="*/ 3472 w 3584"/>
                <a:gd name="T3" fmla="*/ 0 h 224"/>
                <a:gd name="T4" fmla="*/ 3584 w 3584"/>
                <a:gd name="T5" fmla="*/ 112 h 224"/>
                <a:gd name="T6" fmla="*/ 3472 w 3584"/>
                <a:gd name="T7" fmla="*/ 224 h 224"/>
                <a:gd name="T8" fmla="*/ 112 w 3584"/>
                <a:gd name="T9" fmla="*/ 224 h 224"/>
                <a:gd name="T10" fmla="*/ 0 w 3584"/>
                <a:gd name="T11" fmla="*/ 112 h 224"/>
                <a:gd name="T12" fmla="*/ 112 w 3584"/>
                <a:gd name="T13" fmla="*/ 0 h 224"/>
              </a:gdLst>
              <a:ahLst/>
              <a:cxnLst>
                <a:cxn ang="0">
                  <a:pos x="T0" y="T1"/>
                </a:cxn>
                <a:cxn ang="0">
                  <a:pos x="T2" y="T3"/>
                </a:cxn>
                <a:cxn ang="0">
                  <a:pos x="T4" y="T5"/>
                </a:cxn>
                <a:cxn ang="0">
                  <a:pos x="T6" y="T7"/>
                </a:cxn>
                <a:cxn ang="0">
                  <a:pos x="T8" y="T9"/>
                </a:cxn>
                <a:cxn ang="0">
                  <a:pos x="T10" y="T11"/>
                </a:cxn>
                <a:cxn ang="0">
                  <a:pos x="T12" y="T13"/>
                </a:cxn>
              </a:cxnLst>
              <a:rect l="0" t="0" r="r" b="b"/>
              <a:pathLst>
                <a:path w="3584" h="224">
                  <a:moveTo>
                    <a:pt x="112" y="0"/>
                  </a:moveTo>
                  <a:lnTo>
                    <a:pt x="3472" y="0"/>
                  </a:lnTo>
                  <a:cubicBezTo>
                    <a:pt x="3534" y="0"/>
                    <a:pt x="3584" y="51"/>
                    <a:pt x="3584" y="112"/>
                  </a:cubicBezTo>
                  <a:cubicBezTo>
                    <a:pt x="3584" y="174"/>
                    <a:pt x="3534" y="224"/>
                    <a:pt x="3472" y="224"/>
                  </a:cubicBezTo>
                  <a:lnTo>
                    <a:pt x="112" y="224"/>
                  </a:lnTo>
                  <a:cubicBezTo>
                    <a:pt x="51" y="224"/>
                    <a:pt x="0" y="174"/>
                    <a:pt x="0" y="112"/>
                  </a:cubicBezTo>
                  <a:cubicBezTo>
                    <a:pt x="0" y="51"/>
                    <a:pt x="51" y="0"/>
                    <a:pt x="112" y="0"/>
                  </a:cubicBezTo>
                  <a:close/>
                </a:path>
              </a:pathLst>
            </a:custGeom>
            <a:solidFill>
              <a:srgbClr val="CC0000"/>
            </a:solidFill>
            <a:ln w="1588" cap="flat">
              <a:solidFill>
                <a:srgbClr val="CC0000"/>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9" name="Freeform 102"/>
            <p:cNvSpPr>
              <a:spLocks/>
            </p:cNvSpPr>
            <p:nvPr/>
          </p:nvSpPr>
          <p:spPr bwMode="auto">
            <a:xfrm>
              <a:off x="748" y="2314"/>
              <a:ext cx="48" cy="42"/>
            </a:xfrm>
            <a:custGeom>
              <a:avLst/>
              <a:gdLst>
                <a:gd name="T0" fmla="*/ 24 w 48"/>
                <a:gd name="T1" fmla="*/ 0 h 42"/>
                <a:gd name="T2" fmla="*/ 48 w 48"/>
                <a:gd name="T3" fmla="*/ 21 h 42"/>
                <a:gd name="T4" fmla="*/ 24 w 48"/>
                <a:gd name="T5" fmla="*/ 42 h 42"/>
                <a:gd name="T6" fmla="*/ 0 w 48"/>
                <a:gd name="T7" fmla="*/ 21 h 42"/>
                <a:gd name="T8" fmla="*/ 24 w 48"/>
                <a:gd name="T9" fmla="*/ 0 h 42"/>
              </a:gdLst>
              <a:ahLst/>
              <a:cxnLst>
                <a:cxn ang="0">
                  <a:pos x="T0" y="T1"/>
                </a:cxn>
                <a:cxn ang="0">
                  <a:pos x="T2" y="T3"/>
                </a:cxn>
                <a:cxn ang="0">
                  <a:pos x="T4" y="T5"/>
                </a:cxn>
                <a:cxn ang="0">
                  <a:pos x="T6" y="T7"/>
                </a:cxn>
                <a:cxn ang="0">
                  <a:pos x="T8" y="T9"/>
                </a:cxn>
              </a:cxnLst>
              <a:rect l="0" t="0" r="r" b="b"/>
              <a:pathLst>
                <a:path w="48" h="42">
                  <a:moveTo>
                    <a:pt x="24" y="0"/>
                  </a:moveTo>
                  <a:lnTo>
                    <a:pt x="48" y="21"/>
                  </a:lnTo>
                  <a:lnTo>
                    <a:pt x="24" y="42"/>
                  </a:lnTo>
                  <a:lnTo>
                    <a:pt x="0" y="21"/>
                  </a:lnTo>
                  <a:lnTo>
                    <a:pt x="24" y="0"/>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Rectangle 103"/>
            <p:cNvSpPr>
              <a:spLocks noChangeArrowheads="1"/>
            </p:cNvSpPr>
            <p:nvPr/>
          </p:nvSpPr>
          <p:spPr bwMode="auto">
            <a:xfrm>
              <a:off x="895" y="2300"/>
              <a:ext cx="196"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1800" b="0" i="0" u="none" strike="noStrike" cap="none" normalizeH="0" baseline="0" dirty="0" smtClean="0">
                <a:ln>
                  <a:noFill/>
                </a:ln>
                <a:solidFill>
                  <a:schemeClr val="tx1"/>
                </a:solidFill>
                <a:effectLst/>
                <a:latin typeface="Arial" panose="020B0604020202020204" pitchFamily="34" charset="0"/>
              </a:endParaRPr>
            </a:p>
          </p:txBody>
        </p:sp>
        <p:sp>
          <p:nvSpPr>
            <p:cNvPr id="241" name="Freeform 104"/>
            <p:cNvSpPr>
              <a:spLocks noEditPoints="1"/>
            </p:cNvSpPr>
            <p:nvPr/>
          </p:nvSpPr>
          <p:spPr bwMode="auto">
            <a:xfrm>
              <a:off x="1266" y="2329"/>
              <a:ext cx="201" cy="12"/>
            </a:xfrm>
            <a:custGeom>
              <a:avLst/>
              <a:gdLst>
                <a:gd name="T0" fmla="*/ 112 w 3362"/>
                <a:gd name="T1" fmla="*/ 0 h 224"/>
                <a:gd name="T2" fmla="*/ 113 w 3362"/>
                <a:gd name="T3" fmla="*/ 0 h 224"/>
                <a:gd name="T4" fmla="*/ 225 w 3362"/>
                <a:gd name="T5" fmla="*/ 112 h 224"/>
                <a:gd name="T6" fmla="*/ 113 w 3362"/>
                <a:gd name="T7" fmla="*/ 224 h 224"/>
                <a:gd name="T8" fmla="*/ 112 w 3362"/>
                <a:gd name="T9" fmla="*/ 224 h 224"/>
                <a:gd name="T10" fmla="*/ 0 w 3362"/>
                <a:gd name="T11" fmla="*/ 112 h 224"/>
                <a:gd name="T12" fmla="*/ 112 w 3362"/>
                <a:gd name="T13" fmla="*/ 0 h 224"/>
                <a:gd name="T14" fmla="*/ 561 w 3362"/>
                <a:gd name="T15" fmla="*/ 0 h 224"/>
                <a:gd name="T16" fmla="*/ 561 w 3362"/>
                <a:gd name="T17" fmla="*/ 0 h 224"/>
                <a:gd name="T18" fmla="*/ 673 w 3362"/>
                <a:gd name="T19" fmla="*/ 112 h 224"/>
                <a:gd name="T20" fmla="*/ 561 w 3362"/>
                <a:gd name="T21" fmla="*/ 224 h 224"/>
                <a:gd name="T22" fmla="*/ 561 w 3362"/>
                <a:gd name="T23" fmla="*/ 224 h 224"/>
                <a:gd name="T24" fmla="*/ 449 w 3362"/>
                <a:gd name="T25" fmla="*/ 112 h 224"/>
                <a:gd name="T26" fmla="*/ 561 w 3362"/>
                <a:gd name="T27" fmla="*/ 0 h 224"/>
                <a:gd name="T28" fmla="*/ 1009 w 3362"/>
                <a:gd name="T29" fmla="*/ 0 h 224"/>
                <a:gd name="T30" fmla="*/ 1009 w 3362"/>
                <a:gd name="T31" fmla="*/ 0 h 224"/>
                <a:gd name="T32" fmla="*/ 1121 w 3362"/>
                <a:gd name="T33" fmla="*/ 112 h 224"/>
                <a:gd name="T34" fmla="*/ 1009 w 3362"/>
                <a:gd name="T35" fmla="*/ 224 h 224"/>
                <a:gd name="T36" fmla="*/ 1009 w 3362"/>
                <a:gd name="T37" fmla="*/ 224 h 224"/>
                <a:gd name="T38" fmla="*/ 897 w 3362"/>
                <a:gd name="T39" fmla="*/ 112 h 224"/>
                <a:gd name="T40" fmla="*/ 1009 w 3362"/>
                <a:gd name="T41" fmla="*/ 0 h 224"/>
                <a:gd name="T42" fmla="*/ 1457 w 3362"/>
                <a:gd name="T43" fmla="*/ 0 h 224"/>
                <a:gd name="T44" fmla="*/ 1457 w 3362"/>
                <a:gd name="T45" fmla="*/ 0 h 224"/>
                <a:gd name="T46" fmla="*/ 1569 w 3362"/>
                <a:gd name="T47" fmla="*/ 112 h 224"/>
                <a:gd name="T48" fmla="*/ 1457 w 3362"/>
                <a:gd name="T49" fmla="*/ 224 h 224"/>
                <a:gd name="T50" fmla="*/ 1457 w 3362"/>
                <a:gd name="T51" fmla="*/ 224 h 224"/>
                <a:gd name="T52" fmla="*/ 1345 w 3362"/>
                <a:gd name="T53" fmla="*/ 112 h 224"/>
                <a:gd name="T54" fmla="*/ 1457 w 3362"/>
                <a:gd name="T55" fmla="*/ 0 h 224"/>
                <a:gd name="T56" fmla="*/ 1905 w 3362"/>
                <a:gd name="T57" fmla="*/ 0 h 224"/>
                <a:gd name="T58" fmla="*/ 1906 w 3362"/>
                <a:gd name="T59" fmla="*/ 0 h 224"/>
                <a:gd name="T60" fmla="*/ 2018 w 3362"/>
                <a:gd name="T61" fmla="*/ 112 h 224"/>
                <a:gd name="T62" fmla="*/ 1906 w 3362"/>
                <a:gd name="T63" fmla="*/ 224 h 224"/>
                <a:gd name="T64" fmla="*/ 1905 w 3362"/>
                <a:gd name="T65" fmla="*/ 224 h 224"/>
                <a:gd name="T66" fmla="*/ 1793 w 3362"/>
                <a:gd name="T67" fmla="*/ 112 h 224"/>
                <a:gd name="T68" fmla="*/ 1905 w 3362"/>
                <a:gd name="T69" fmla="*/ 0 h 224"/>
                <a:gd name="T70" fmla="*/ 2354 w 3362"/>
                <a:gd name="T71" fmla="*/ 0 h 224"/>
                <a:gd name="T72" fmla="*/ 2354 w 3362"/>
                <a:gd name="T73" fmla="*/ 0 h 224"/>
                <a:gd name="T74" fmla="*/ 2466 w 3362"/>
                <a:gd name="T75" fmla="*/ 112 h 224"/>
                <a:gd name="T76" fmla="*/ 2354 w 3362"/>
                <a:gd name="T77" fmla="*/ 224 h 224"/>
                <a:gd name="T78" fmla="*/ 2354 w 3362"/>
                <a:gd name="T79" fmla="*/ 224 h 224"/>
                <a:gd name="T80" fmla="*/ 2242 w 3362"/>
                <a:gd name="T81" fmla="*/ 112 h 224"/>
                <a:gd name="T82" fmla="*/ 2354 w 3362"/>
                <a:gd name="T83" fmla="*/ 0 h 224"/>
                <a:gd name="T84" fmla="*/ 2802 w 3362"/>
                <a:gd name="T85" fmla="*/ 0 h 224"/>
                <a:gd name="T86" fmla="*/ 2802 w 3362"/>
                <a:gd name="T87" fmla="*/ 0 h 224"/>
                <a:gd name="T88" fmla="*/ 2914 w 3362"/>
                <a:gd name="T89" fmla="*/ 112 h 224"/>
                <a:gd name="T90" fmla="*/ 2802 w 3362"/>
                <a:gd name="T91" fmla="*/ 224 h 224"/>
                <a:gd name="T92" fmla="*/ 2802 w 3362"/>
                <a:gd name="T93" fmla="*/ 224 h 224"/>
                <a:gd name="T94" fmla="*/ 2690 w 3362"/>
                <a:gd name="T95" fmla="*/ 112 h 224"/>
                <a:gd name="T96" fmla="*/ 2802 w 3362"/>
                <a:gd name="T97" fmla="*/ 0 h 224"/>
                <a:gd name="T98" fmla="*/ 3250 w 3362"/>
                <a:gd name="T99" fmla="*/ 0 h 224"/>
                <a:gd name="T100" fmla="*/ 3250 w 3362"/>
                <a:gd name="T101" fmla="*/ 0 h 224"/>
                <a:gd name="T102" fmla="*/ 3362 w 3362"/>
                <a:gd name="T103" fmla="*/ 112 h 224"/>
                <a:gd name="T104" fmla="*/ 3250 w 3362"/>
                <a:gd name="T105" fmla="*/ 224 h 224"/>
                <a:gd name="T106" fmla="*/ 3250 w 3362"/>
                <a:gd name="T107" fmla="*/ 224 h 224"/>
                <a:gd name="T108" fmla="*/ 3138 w 3362"/>
                <a:gd name="T109" fmla="*/ 112 h 224"/>
                <a:gd name="T110" fmla="*/ 3250 w 3362"/>
                <a:gd name="T11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62" h="224">
                  <a:moveTo>
                    <a:pt x="112" y="0"/>
                  </a:moveTo>
                  <a:lnTo>
                    <a:pt x="113" y="0"/>
                  </a:lnTo>
                  <a:cubicBezTo>
                    <a:pt x="175" y="0"/>
                    <a:pt x="225" y="51"/>
                    <a:pt x="225" y="112"/>
                  </a:cubicBezTo>
                  <a:cubicBezTo>
                    <a:pt x="225" y="174"/>
                    <a:pt x="175" y="224"/>
                    <a:pt x="113" y="224"/>
                  </a:cubicBezTo>
                  <a:lnTo>
                    <a:pt x="112" y="224"/>
                  </a:lnTo>
                  <a:cubicBezTo>
                    <a:pt x="51" y="224"/>
                    <a:pt x="0" y="174"/>
                    <a:pt x="0" y="112"/>
                  </a:cubicBezTo>
                  <a:cubicBezTo>
                    <a:pt x="0" y="51"/>
                    <a:pt x="51" y="0"/>
                    <a:pt x="112" y="0"/>
                  </a:cubicBezTo>
                  <a:close/>
                  <a:moveTo>
                    <a:pt x="561" y="0"/>
                  </a:moveTo>
                  <a:lnTo>
                    <a:pt x="561" y="0"/>
                  </a:lnTo>
                  <a:cubicBezTo>
                    <a:pt x="623" y="0"/>
                    <a:pt x="673" y="51"/>
                    <a:pt x="673" y="112"/>
                  </a:cubicBezTo>
                  <a:cubicBezTo>
                    <a:pt x="673" y="174"/>
                    <a:pt x="623" y="224"/>
                    <a:pt x="561" y="224"/>
                  </a:cubicBezTo>
                  <a:lnTo>
                    <a:pt x="561" y="224"/>
                  </a:lnTo>
                  <a:cubicBezTo>
                    <a:pt x="499" y="224"/>
                    <a:pt x="449" y="174"/>
                    <a:pt x="449" y="112"/>
                  </a:cubicBezTo>
                  <a:cubicBezTo>
                    <a:pt x="449" y="51"/>
                    <a:pt x="499" y="0"/>
                    <a:pt x="561" y="0"/>
                  </a:cubicBezTo>
                  <a:close/>
                  <a:moveTo>
                    <a:pt x="1009" y="0"/>
                  </a:moveTo>
                  <a:lnTo>
                    <a:pt x="1009" y="0"/>
                  </a:lnTo>
                  <a:cubicBezTo>
                    <a:pt x="1071" y="0"/>
                    <a:pt x="1121" y="51"/>
                    <a:pt x="1121" y="112"/>
                  </a:cubicBezTo>
                  <a:cubicBezTo>
                    <a:pt x="1121" y="174"/>
                    <a:pt x="1071" y="224"/>
                    <a:pt x="1009" y="224"/>
                  </a:cubicBezTo>
                  <a:lnTo>
                    <a:pt x="1009" y="224"/>
                  </a:lnTo>
                  <a:cubicBezTo>
                    <a:pt x="947" y="224"/>
                    <a:pt x="897" y="174"/>
                    <a:pt x="897" y="112"/>
                  </a:cubicBezTo>
                  <a:cubicBezTo>
                    <a:pt x="897" y="51"/>
                    <a:pt x="947" y="0"/>
                    <a:pt x="1009" y="0"/>
                  </a:cubicBezTo>
                  <a:close/>
                  <a:moveTo>
                    <a:pt x="1457" y="0"/>
                  </a:moveTo>
                  <a:lnTo>
                    <a:pt x="1457" y="0"/>
                  </a:lnTo>
                  <a:cubicBezTo>
                    <a:pt x="1519" y="0"/>
                    <a:pt x="1569" y="51"/>
                    <a:pt x="1569" y="112"/>
                  </a:cubicBezTo>
                  <a:cubicBezTo>
                    <a:pt x="1569" y="174"/>
                    <a:pt x="1519" y="224"/>
                    <a:pt x="1457" y="224"/>
                  </a:cubicBezTo>
                  <a:lnTo>
                    <a:pt x="1457" y="224"/>
                  </a:lnTo>
                  <a:cubicBezTo>
                    <a:pt x="1395" y="224"/>
                    <a:pt x="1345" y="174"/>
                    <a:pt x="1345" y="112"/>
                  </a:cubicBezTo>
                  <a:cubicBezTo>
                    <a:pt x="1345" y="51"/>
                    <a:pt x="1395" y="0"/>
                    <a:pt x="1457" y="0"/>
                  </a:cubicBezTo>
                  <a:close/>
                  <a:moveTo>
                    <a:pt x="1905" y="0"/>
                  </a:moveTo>
                  <a:lnTo>
                    <a:pt x="1906" y="0"/>
                  </a:lnTo>
                  <a:cubicBezTo>
                    <a:pt x="1967" y="0"/>
                    <a:pt x="2018" y="51"/>
                    <a:pt x="2018" y="112"/>
                  </a:cubicBezTo>
                  <a:cubicBezTo>
                    <a:pt x="2018" y="174"/>
                    <a:pt x="1967" y="224"/>
                    <a:pt x="1906" y="224"/>
                  </a:cubicBezTo>
                  <a:lnTo>
                    <a:pt x="1905" y="224"/>
                  </a:lnTo>
                  <a:cubicBezTo>
                    <a:pt x="1844" y="224"/>
                    <a:pt x="1793" y="174"/>
                    <a:pt x="1793" y="112"/>
                  </a:cubicBezTo>
                  <a:cubicBezTo>
                    <a:pt x="1793" y="51"/>
                    <a:pt x="1844" y="0"/>
                    <a:pt x="1905" y="0"/>
                  </a:cubicBezTo>
                  <a:close/>
                  <a:moveTo>
                    <a:pt x="2354" y="0"/>
                  </a:moveTo>
                  <a:lnTo>
                    <a:pt x="2354" y="0"/>
                  </a:lnTo>
                  <a:cubicBezTo>
                    <a:pt x="2416" y="0"/>
                    <a:pt x="2466" y="51"/>
                    <a:pt x="2466" y="112"/>
                  </a:cubicBezTo>
                  <a:cubicBezTo>
                    <a:pt x="2466" y="174"/>
                    <a:pt x="2416" y="224"/>
                    <a:pt x="2354" y="224"/>
                  </a:cubicBezTo>
                  <a:lnTo>
                    <a:pt x="2354" y="224"/>
                  </a:lnTo>
                  <a:cubicBezTo>
                    <a:pt x="2292" y="224"/>
                    <a:pt x="2242" y="174"/>
                    <a:pt x="2242" y="112"/>
                  </a:cubicBezTo>
                  <a:cubicBezTo>
                    <a:pt x="2242" y="51"/>
                    <a:pt x="2292" y="0"/>
                    <a:pt x="2354" y="0"/>
                  </a:cubicBezTo>
                  <a:close/>
                  <a:moveTo>
                    <a:pt x="2802" y="0"/>
                  </a:moveTo>
                  <a:lnTo>
                    <a:pt x="2802" y="0"/>
                  </a:lnTo>
                  <a:cubicBezTo>
                    <a:pt x="2864" y="0"/>
                    <a:pt x="2914" y="51"/>
                    <a:pt x="2914" y="112"/>
                  </a:cubicBezTo>
                  <a:cubicBezTo>
                    <a:pt x="2914" y="174"/>
                    <a:pt x="2864" y="224"/>
                    <a:pt x="2802" y="224"/>
                  </a:cubicBezTo>
                  <a:lnTo>
                    <a:pt x="2802" y="224"/>
                  </a:lnTo>
                  <a:cubicBezTo>
                    <a:pt x="2740" y="224"/>
                    <a:pt x="2690" y="174"/>
                    <a:pt x="2690" y="112"/>
                  </a:cubicBezTo>
                  <a:cubicBezTo>
                    <a:pt x="2690" y="51"/>
                    <a:pt x="2740" y="0"/>
                    <a:pt x="2802" y="0"/>
                  </a:cubicBezTo>
                  <a:close/>
                  <a:moveTo>
                    <a:pt x="3250" y="0"/>
                  </a:moveTo>
                  <a:lnTo>
                    <a:pt x="3250" y="0"/>
                  </a:lnTo>
                  <a:cubicBezTo>
                    <a:pt x="3312" y="0"/>
                    <a:pt x="3362" y="51"/>
                    <a:pt x="3362" y="112"/>
                  </a:cubicBezTo>
                  <a:cubicBezTo>
                    <a:pt x="3362" y="174"/>
                    <a:pt x="3312" y="224"/>
                    <a:pt x="3250" y="224"/>
                  </a:cubicBezTo>
                  <a:lnTo>
                    <a:pt x="3250" y="224"/>
                  </a:lnTo>
                  <a:cubicBezTo>
                    <a:pt x="3188" y="224"/>
                    <a:pt x="3138" y="174"/>
                    <a:pt x="3138" y="112"/>
                  </a:cubicBezTo>
                  <a:cubicBezTo>
                    <a:pt x="3138" y="51"/>
                    <a:pt x="3188" y="0"/>
                    <a:pt x="3250" y="0"/>
                  </a:cubicBezTo>
                  <a:close/>
                </a:path>
              </a:pathLst>
            </a:custGeom>
            <a:solidFill>
              <a:srgbClr val="66FFCC"/>
            </a:solidFill>
            <a:ln w="1588" cap="flat">
              <a:solidFill>
                <a:srgbClr val="66FFCC"/>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2" name="Freeform 105"/>
            <p:cNvSpPr>
              <a:spLocks/>
            </p:cNvSpPr>
            <p:nvPr/>
          </p:nvSpPr>
          <p:spPr bwMode="auto">
            <a:xfrm>
              <a:off x="1349" y="2314"/>
              <a:ext cx="48" cy="42"/>
            </a:xfrm>
            <a:custGeom>
              <a:avLst/>
              <a:gdLst>
                <a:gd name="T0" fmla="*/ 24 w 48"/>
                <a:gd name="T1" fmla="*/ 0 h 42"/>
                <a:gd name="T2" fmla="*/ 48 w 48"/>
                <a:gd name="T3" fmla="*/ 42 h 42"/>
                <a:gd name="T4" fmla="*/ 0 w 48"/>
                <a:gd name="T5" fmla="*/ 42 h 42"/>
                <a:gd name="T6" fmla="*/ 24 w 48"/>
                <a:gd name="T7" fmla="*/ 0 h 42"/>
              </a:gdLst>
              <a:ahLst/>
              <a:cxnLst>
                <a:cxn ang="0">
                  <a:pos x="T0" y="T1"/>
                </a:cxn>
                <a:cxn ang="0">
                  <a:pos x="T2" y="T3"/>
                </a:cxn>
                <a:cxn ang="0">
                  <a:pos x="T4" y="T5"/>
                </a:cxn>
                <a:cxn ang="0">
                  <a:pos x="T6" y="T7"/>
                </a:cxn>
              </a:cxnLst>
              <a:rect l="0" t="0" r="r" b="b"/>
              <a:pathLst>
                <a:path w="48" h="42">
                  <a:moveTo>
                    <a:pt x="24" y="0"/>
                  </a:moveTo>
                  <a:lnTo>
                    <a:pt x="48" y="42"/>
                  </a:lnTo>
                  <a:lnTo>
                    <a:pt x="0" y="42"/>
                  </a:lnTo>
                  <a:lnTo>
                    <a:pt x="24" y="0"/>
                  </a:lnTo>
                  <a:close/>
                </a:path>
              </a:pathLst>
            </a:custGeom>
            <a:solidFill>
              <a:srgbClr val="66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Rectangle 106"/>
            <p:cNvSpPr>
              <a:spLocks noChangeArrowheads="1"/>
            </p:cNvSpPr>
            <p:nvPr/>
          </p:nvSpPr>
          <p:spPr bwMode="auto">
            <a:xfrm>
              <a:off x="1495" y="2300"/>
              <a:ext cx="75"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44" name="Freeform 107"/>
            <p:cNvSpPr>
              <a:spLocks noEditPoints="1"/>
            </p:cNvSpPr>
            <p:nvPr/>
          </p:nvSpPr>
          <p:spPr bwMode="auto">
            <a:xfrm>
              <a:off x="1627" y="2329"/>
              <a:ext cx="214" cy="12"/>
            </a:xfrm>
            <a:custGeom>
              <a:avLst/>
              <a:gdLst>
                <a:gd name="T0" fmla="*/ 112 w 3584"/>
                <a:gd name="T1" fmla="*/ 0 h 224"/>
                <a:gd name="T2" fmla="*/ 784 w 3584"/>
                <a:gd name="T3" fmla="*/ 0 h 224"/>
                <a:gd name="T4" fmla="*/ 896 w 3584"/>
                <a:gd name="T5" fmla="*/ 112 h 224"/>
                <a:gd name="T6" fmla="*/ 784 w 3584"/>
                <a:gd name="T7" fmla="*/ 224 h 224"/>
                <a:gd name="T8" fmla="*/ 112 w 3584"/>
                <a:gd name="T9" fmla="*/ 224 h 224"/>
                <a:gd name="T10" fmla="*/ 0 w 3584"/>
                <a:gd name="T11" fmla="*/ 112 h 224"/>
                <a:gd name="T12" fmla="*/ 112 w 3584"/>
                <a:gd name="T13" fmla="*/ 0 h 224"/>
                <a:gd name="T14" fmla="*/ 1680 w 3584"/>
                <a:gd name="T15" fmla="*/ 0 h 224"/>
                <a:gd name="T16" fmla="*/ 2352 w 3584"/>
                <a:gd name="T17" fmla="*/ 0 h 224"/>
                <a:gd name="T18" fmla="*/ 2464 w 3584"/>
                <a:gd name="T19" fmla="*/ 112 h 224"/>
                <a:gd name="T20" fmla="*/ 2352 w 3584"/>
                <a:gd name="T21" fmla="*/ 224 h 224"/>
                <a:gd name="T22" fmla="*/ 1680 w 3584"/>
                <a:gd name="T23" fmla="*/ 224 h 224"/>
                <a:gd name="T24" fmla="*/ 1568 w 3584"/>
                <a:gd name="T25" fmla="*/ 112 h 224"/>
                <a:gd name="T26" fmla="*/ 1680 w 3584"/>
                <a:gd name="T27" fmla="*/ 0 h 224"/>
                <a:gd name="T28" fmla="*/ 3248 w 3584"/>
                <a:gd name="T29" fmla="*/ 0 h 224"/>
                <a:gd name="T30" fmla="*/ 3472 w 3584"/>
                <a:gd name="T31" fmla="*/ 0 h 224"/>
                <a:gd name="T32" fmla="*/ 3584 w 3584"/>
                <a:gd name="T33" fmla="*/ 112 h 224"/>
                <a:gd name="T34" fmla="*/ 3472 w 3584"/>
                <a:gd name="T35" fmla="*/ 224 h 224"/>
                <a:gd name="T36" fmla="*/ 3248 w 3584"/>
                <a:gd name="T37" fmla="*/ 224 h 224"/>
                <a:gd name="T38" fmla="*/ 3136 w 3584"/>
                <a:gd name="T39" fmla="*/ 112 h 224"/>
                <a:gd name="T40" fmla="*/ 3248 w 3584"/>
                <a:gd name="T4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84" h="224">
                  <a:moveTo>
                    <a:pt x="112" y="0"/>
                  </a:moveTo>
                  <a:lnTo>
                    <a:pt x="784" y="0"/>
                  </a:lnTo>
                  <a:cubicBezTo>
                    <a:pt x="846" y="0"/>
                    <a:pt x="896" y="51"/>
                    <a:pt x="896" y="112"/>
                  </a:cubicBezTo>
                  <a:cubicBezTo>
                    <a:pt x="896" y="174"/>
                    <a:pt x="846" y="224"/>
                    <a:pt x="784" y="224"/>
                  </a:cubicBezTo>
                  <a:lnTo>
                    <a:pt x="112" y="224"/>
                  </a:lnTo>
                  <a:cubicBezTo>
                    <a:pt x="51" y="224"/>
                    <a:pt x="0" y="174"/>
                    <a:pt x="0" y="112"/>
                  </a:cubicBezTo>
                  <a:cubicBezTo>
                    <a:pt x="0" y="51"/>
                    <a:pt x="51" y="0"/>
                    <a:pt x="112" y="0"/>
                  </a:cubicBezTo>
                  <a:close/>
                  <a:moveTo>
                    <a:pt x="1680" y="0"/>
                  </a:moveTo>
                  <a:lnTo>
                    <a:pt x="2352" y="0"/>
                  </a:lnTo>
                  <a:cubicBezTo>
                    <a:pt x="2414" y="0"/>
                    <a:pt x="2464" y="51"/>
                    <a:pt x="2464" y="112"/>
                  </a:cubicBezTo>
                  <a:cubicBezTo>
                    <a:pt x="2464" y="174"/>
                    <a:pt x="2414" y="224"/>
                    <a:pt x="2352" y="224"/>
                  </a:cubicBezTo>
                  <a:lnTo>
                    <a:pt x="1680" y="224"/>
                  </a:lnTo>
                  <a:cubicBezTo>
                    <a:pt x="1619" y="224"/>
                    <a:pt x="1568" y="174"/>
                    <a:pt x="1568" y="112"/>
                  </a:cubicBezTo>
                  <a:cubicBezTo>
                    <a:pt x="1568" y="51"/>
                    <a:pt x="1619" y="0"/>
                    <a:pt x="1680" y="0"/>
                  </a:cubicBezTo>
                  <a:close/>
                  <a:moveTo>
                    <a:pt x="3248" y="0"/>
                  </a:moveTo>
                  <a:lnTo>
                    <a:pt x="3472" y="0"/>
                  </a:lnTo>
                  <a:cubicBezTo>
                    <a:pt x="3534" y="0"/>
                    <a:pt x="3584" y="51"/>
                    <a:pt x="3584" y="112"/>
                  </a:cubicBezTo>
                  <a:cubicBezTo>
                    <a:pt x="3584" y="174"/>
                    <a:pt x="3534" y="224"/>
                    <a:pt x="3472" y="224"/>
                  </a:cubicBezTo>
                  <a:lnTo>
                    <a:pt x="3248" y="224"/>
                  </a:lnTo>
                  <a:cubicBezTo>
                    <a:pt x="3187" y="224"/>
                    <a:pt x="3136" y="174"/>
                    <a:pt x="3136" y="112"/>
                  </a:cubicBezTo>
                  <a:cubicBezTo>
                    <a:pt x="3136" y="51"/>
                    <a:pt x="3187" y="0"/>
                    <a:pt x="3248" y="0"/>
                  </a:cubicBezTo>
                  <a:close/>
                </a:path>
              </a:pathLst>
            </a:custGeom>
            <a:solidFill>
              <a:srgbClr val="99CCFF"/>
            </a:solidFill>
            <a:ln w="1588" cap="flat">
              <a:solidFill>
                <a:srgbClr val="99CC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5" name="Oval 108"/>
            <p:cNvSpPr>
              <a:spLocks noChangeArrowheads="1"/>
            </p:cNvSpPr>
            <p:nvPr/>
          </p:nvSpPr>
          <p:spPr bwMode="auto">
            <a:xfrm>
              <a:off x="1710" y="2314"/>
              <a:ext cx="48" cy="42"/>
            </a:xfrm>
            <a:prstGeom prst="ellipse">
              <a:avLst/>
            </a:prstGeom>
            <a:solidFill>
              <a:srgbClr val="99CC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6" name="Rectangle 109"/>
            <p:cNvSpPr>
              <a:spLocks noChangeArrowheads="1"/>
            </p:cNvSpPr>
            <p:nvPr/>
          </p:nvSpPr>
          <p:spPr bwMode="auto">
            <a:xfrm>
              <a:off x="1857" y="2300"/>
              <a:ext cx="156"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47" name="Freeform 110"/>
            <p:cNvSpPr>
              <a:spLocks/>
            </p:cNvSpPr>
            <p:nvPr/>
          </p:nvSpPr>
          <p:spPr bwMode="auto">
            <a:xfrm>
              <a:off x="2148" y="2329"/>
              <a:ext cx="214" cy="12"/>
            </a:xfrm>
            <a:custGeom>
              <a:avLst/>
              <a:gdLst>
                <a:gd name="T0" fmla="*/ 56 w 1792"/>
                <a:gd name="T1" fmla="*/ 0 h 112"/>
                <a:gd name="T2" fmla="*/ 1736 w 1792"/>
                <a:gd name="T3" fmla="*/ 0 h 112"/>
                <a:gd name="T4" fmla="*/ 1792 w 1792"/>
                <a:gd name="T5" fmla="*/ 56 h 112"/>
                <a:gd name="T6" fmla="*/ 1736 w 1792"/>
                <a:gd name="T7" fmla="*/ 112 h 112"/>
                <a:gd name="T8" fmla="*/ 56 w 1792"/>
                <a:gd name="T9" fmla="*/ 112 h 112"/>
                <a:gd name="T10" fmla="*/ 0 w 1792"/>
                <a:gd name="T11" fmla="*/ 56 h 112"/>
                <a:gd name="T12" fmla="*/ 56 w 1792"/>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1792" h="112">
                  <a:moveTo>
                    <a:pt x="56" y="0"/>
                  </a:moveTo>
                  <a:lnTo>
                    <a:pt x="1736" y="0"/>
                  </a:lnTo>
                  <a:cubicBezTo>
                    <a:pt x="1767" y="0"/>
                    <a:pt x="1792" y="26"/>
                    <a:pt x="1792" y="56"/>
                  </a:cubicBezTo>
                  <a:cubicBezTo>
                    <a:pt x="1792" y="87"/>
                    <a:pt x="1767" y="112"/>
                    <a:pt x="1736" y="112"/>
                  </a:cubicBezTo>
                  <a:lnTo>
                    <a:pt x="56" y="112"/>
                  </a:lnTo>
                  <a:cubicBezTo>
                    <a:pt x="26" y="112"/>
                    <a:pt x="0" y="87"/>
                    <a:pt x="0" y="56"/>
                  </a:cubicBezTo>
                  <a:cubicBezTo>
                    <a:pt x="0" y="26"/>
                    <a:pt x="26" y="0"/>
                    <a:pt x="56" y="0"/>
                  </a:cubicBezTo>
                  <a:close/>
                </a:path>
              </a:pathLst>
            </a:custGeom>
            <a:solidFill>
              <a:srgbClr val="CC99FF"/>
            </a:solidFill>
            <a:ln w="1588" cap="flat">
              <a:solidFill>
                <a:srgbClr val="CC99FF"/>
              </a:solidFill>
              <a:prstDash val="solid"/>
              <a:bevel/>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8" name="Rectangle 111"/>
            <p:cNvSpPr>
              <a:spLocks noChangeArrowheads="1"/>
            </p:cNvSpPr>
            <p:nvPr/>
          </p:nvSpPr>
          <p:spPr bwMode="auto">
            <a:xfrm>
              <a:off x="2231" y="2314"/>
              <a:ext cx="48" cy="42"/>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Rectangle 112"/>
            <p:cNvSpPr>
              <a:spLocks noChangeArrowheads="1"/>
            </p:cNvSpPr>
            <p:nvPr/>
          </p:nvSpPr>
          <p:spPr bwMode="auto">
            <a:xfrm>
              <a:off x="2378" y="2300"/>
              <a:ext cx="74"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50" name="Freeform 113"/>
            <p:cNvSpPr>
              <a:spLocks noEditPoints="1"/>
            </p:cNvSpPr>
            <p:nvPr/>
          </p:nvSpPr>
          <p:spPr bwMode="auto">
            <a:xfrm>
              <a:off x="221" y="2196"/>
              <a:ext cx="2266" cy="1404"/>
            </a:xfrm>
            <a:custGeom>
              <a:avLst/>
              <a:gdLst>
                <a:gd name="T0" fmla="*/ 0 w 18944"/>
                <a:gd name="T1" fmla="*/ 24 h 13272"/>
                <a:gd name="T2" fmla="*/ 24 w 18944"/>
                <a:gd name="T3" fmla="*/ 0 h 13272"/>
                <a:gd name="T4" fmla="*/ 18920 w 18944"/>
                <a:gd name="T5" fmla="*/ 0 h 13272"/>
                <a:gd name="T6" fmla="*/ 18944 w 18944"/>
                <a:gd name="T7" fmla="*/ 24 h 13272"/>
                <a:gd name="T8" fmla="*/ 18944 w 18944"/>
                <a:gd name="T9" fmla="*/ 13248 h 13272"/>
                <a:gd name="T10" fmla="*/ 18920 w 18944"/>
                <a:gd name="T11" fmla="*/ 13272 h 13272"/>
                <a:gd name="T12" fmla="*/ 24 w 18944"/>
                <a:gd name="T13" fmla="*/ 13272 h 13272"/>
                <a:gd name="T14" fmla="*/ 0 w 18944"/>
                <a:gd name="T15" fmla="*/ 13248 h 13272"/>
                <a:gd name="T16" fmla="*/ 0 w 18944"/>
                <a:gd name="T17" fmla="*/ 24 h 13272"/>
                <a:gd name="T18" fmla="*/ 48 w 18944"/>
                <a:gd name="T19" fmla="*/ 13248 h 13272"/>
                <a:gd name="T20" fmla="*/ 24 w 18944"/>
                <a:gd name="T21" fmla="*/ 13224 h 13272"/>
                <a:gd name="T22" fmla="*/ 18920 w 18944"/>
                <a:gd name="T23" fmla="*/ 13224 h 13272"/>
                <a:gd name="T24" fmla="*/ 18896 w 18944"/>
                <a:gd name="T25" fmla="*/ 13248 h 13272"/>
                <a:gd name="T26" fmla="*/ 18896 w 18944"/>
                <a:gd name="T27" fmla="*/ 24 h 13272"/>
                <a:gd name="T28" fmla="*/ 18920 w 18944"/>
                <a:gd name="T29" fmla="*/ 48 h 13272"/>
                <a:gd name="T30" fmla="*/ 24 w 18944"/>
                <a:gd name="T31" fmla="*/ 48 h 13272"/>
                <a:gd name="T32" fmla="*/ 48 w 18944"/>
                <a:gd name="T33" fmla="*/ 24 h 13272"/>
                <a:gd name="T34" fmla="*/ 48 w 18944"/>
                <a:gd name="T35" fmla="*/ 13248 h 13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44" h="13272">
                  <a:moveTo>
                    <a:pt x="0" y="24"/>
                  </a:moveTo>
                  <a:cubicBezTo>
                    <a:pt x="0" y="11"/>
                    <a:pt x="11" y="0"/>
                    <a:pt x="24" y="0"/>
                  </a:cubicBezTo>
                  <a:lnTo>
                    <a:pt x="18920" y="0"/>
                  </a:lnTo>
                  <a:cubicBezTo>
                    <a:pt x="18934" y="0"/>
                    <a:pt x="18944" y="11"/>
                    <a:pt x="18944" y="24"/>
                  </a:cubicBezTo>
                  <a:lnTo>
                    <a:pt x="18944" y="13248"/>
                  </a:lnTo>
                  <a:cubicBezTo>
                    <a:pt x="18944" y="13262"/>
                    <a:pt x="18934" y="13272"/>
                    <a:pt x="18920" y="13272"/>
                  </a:cubicBezTo>
                  <a:lnTo>
                    <a:pt x="24" y="13272"/>
                  </a:lnTo>
                  <a:cubicBezTo>
                    <a:pt x="11" y="13272"/>
                    <a:pt x="0" y="13262"/>
                    <a:pt x="0" y="13248"/>
                  </a:cubicBezTo>
                  <a:lnTo>
                    <a:pt x="0" y="24"/>
                  </a:lnTo>
                  <a:close/>
                  <a:moveTo>
                    <a:pt x="48" y="13248"/>
                  </a:moveTo>
                  <a:lnTo>
                    <a:pt x="24" y="13224"/>
                  </a:lnTo>
                  <a:lnTo>
                    <a:pt x="18920" y="13224"/>
                  </a:lnTo>
                  <a:lnTo>
                    <a:pt x="18896" y="13248"/>
                  </a:lnTo>
                  <a:lnTo>
                    <a:pt x="18896" y="24"/>
                  </a:lnTo>
                  <a:lnTo>
                    <a:pt x="18920" y="48"/>
                  </a:lnTo>
                  <a:lnTo>
                    <a:pt x="24" y="48"/>
                  </a:lnTo>
                  <a:lnTo>
                    <a:pt x="48" y="24"/>
                  </a:lnTo>
                  <a:lnTo>
                    <a:pt x="48" y="13248"/>
                  </a:lnTo>
                  <a:close/>
                </a:path>
              </a:pathLst>
            </a:custGeom>
            <a:solidFill>
              <a:srgbClr val="868686"/>
            </a:solidFill>
            <a:ln w="0" cap="flat">
              <a:solidFill>
                <a:srgbClr val="868686"/>
              </a:solidFill>
              <a:prstDash val="solid"/>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51" name="Rectangle 114"/>
            <p:cNvSpPr>
              <a:spLocks noChangeArrowheads="1"/>
            </p:cNvSpPr>
            <p:nvPr/>
          </p:nvSpPr>
          <p:spPr bwMode="auto">
            <a:xfrm>
              <a:off x="246" y="2225"/>
              <a:ext cx="196"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対象者数</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52" name="Rectangle 115"/>
            <p:cNvSpPr>
              <a:spLocks noChangeArrowheads="1"/>
            </p:cNvSpPr>
            <p:nvPr/>
          </p:nvSpPr>
          <p:spPr bwMode="auto">
            <a:xfrm>
              <a:off x="246" y="2317"/>
              <a:ext cx="115"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割合</a:t>
              </a:r>
              <a:endParaRPr kumimoji="0" lang="ja-JP" sz="1800" b="0" i="0" u="none" strike="noStrike" cap="none" normalizeH="0" baseline="0" smtClean="0">
                <a:ln>
                  <a:noFill/>
                </a:ln>
                <a:solidFill>
                  <a:schemeClr val="tx1"/>
                </a:solidFill>
                <a:effectLst/>
                <a:latin typeface="Arial" panose="020B0604020202020204" pitchFamily="34" charset="0"/>
              </a:endParaRPr>
            </a:p>
          </p:txBody>
        </p:sp>
        <p:sp>
          <p:nvSpPr>
            <p:cNvPr id="253" name="Rectangle 116"/>
            <p:cNvSpPr>
              <a:spLocks noChangeArrowheads="1"/>
            </p:cNvSpPr>
            <p:nvPr/>
          </p:nvSpPr>
          <p:spPr bwMode="auto">
            <a:xfrm>
              <a:off x="405" y="2317"/>
              <a:ext cx="124"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9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800" b="0" i="0" u="none" strike="noStrike" cap="none" normalizeH="0" baseline="0" smtClean="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271355094"/>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0" name="タイトル 1"/>
          <p:cNvSpPr txBox="1">
            <a:spLocks noChangeAspect="1"/>
          </p:cNvSpPr>
          <p:nvPr/>
        </p:nvSpPr>
        <p:spPr>
          <a:xfrm>
            <a:off x="368660" y="179512"/>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2.</a:t>
            </a:r>
            <a:r>
              <a:rPr lang="ja-JP" altLang="en-US" sz="1400" dirty="0">
                <a:latin typeface="ＭＳ 明朝"/>
                <a:ea typeface="ＭＳ 明朝"/>
                <a:cs typeface="Times New Roman" pitchFamily="18" charset="0"/>
              </a:rPr>
              <a:t>特定保健指導の対象者</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mj-cs"/>
              </a:rPr>
              <a:t>　特定保健指導の対象者は、特定健康診査の結果により、健康の保持に努める必要のある者であり、腹囲が</a:t>
            </a:r>
            <a:r>
              <a:rPr lang="en-US" altLang="ja-JP" sz="1200" dirty="0">
                <a:latin typeface="ＭＳ 明朝"/>
                <a:ea typeface="ＭＳ 明朝"/>
                <a:cs typeface="+mj-cs"/>
              </a:rPr>
              <a:t>85㎝</a:t>
            </a:r>
            <a:r>
              <a:rPr lang="ja-JP" altLang="en-US" sz="1200" dirty="0">
                <a:latin typeface="ＭＳ 明朝"/>
                <a:ea typeface="ＭＳ 明朝"/>
                <a:cs typeface="+mj-cs"/>
              </a:rPr>
              <a:t>以上（男性）・</a:t>
            </a:r>
            <a:r>
              <a:rPr lang="en-US" altLang="ja-JP" sz="1200" dirty="0">
                <a:latin typeface="ＭＳ 明朝"/>
                <a:ea typeface="ＭＳ 明朝"/>
                <a:cs typeface="+mj-cs"/>
              </a:rPr>
              <a:t>90cm</a:t>
            </a:r>
            <a:r>
              <a:rPr lang="ja-JP" altLang="en-US" sz="1200" dirty="0">
                <a:latin typeface="ＭＳ 明朝"/>
                <a:ea typeface="ＭＳ 明朝"/>
                <a:cs typeface="+mj-cs"/>
              </a:rPr>
              <a:t>以上（女性）の者、または腹囲が</a:t>
            </a:r>
            <a:r>
              <a:rPr lang="en-US" altLang="ja-JP" sz="1200" dirty="0">
                <a:latin typeface="ＭＳ 明朝"/>
                <a:ea typeface="ＭＳ 明朝"/>
                <a:cs typeface="+mj-cs"/>
              </a:rPr>
              <a:t>85㎝</a:t>
            </a:r>
            <a:r>
              <a:rPr lang="ja-JP" altLang="en-US" sz="1200" dirty="0">
                <a:latin typeface="ＭＳ 明朝"/>
                <a:ea typeface="ＭＳ 明朝"/>
                <a:cs typeface="+mj-cs"/>
              </a:rPr>
              <a:t>未満（男性）・</a:t>
            </a:r>
            <a:r>
              <a:rPr lang="en-US" altLang="ja-JP" sz="1200" dirty="0">
                <a:latin typeface="ＭＳ 明朝"/>
                <a:ea typeface="ＭＳ 明朝"/>
                <a:cs typeface="+mj-cs"/>
              </a:rPr>
              <a:t>90cm</a:t>
            </a:r>
            <a:r>
              <a:rPr lang="ja-JP" altLang="en-US" sz="1200" dirty="0">
                <a:latin typeface="ＭＳ 明朝"/>
                <a:ea typeface="ＭＳ 明朝"/>
                <a:cs typeface="+mj-cs"/>
              </a:rPr>
              <a:t>未満（女性）の者で</a:t>
            </a:r>
            <a:r>
              <a:rPr lang="en-US" altLang="ja-JP" sz="1200" dirty="0">
                <a:latin typeface="ＭＳ 明朝"/>
                <a:ea typeface="ＭＳ 明朝"/>
                <a:cs typeface="+mj-cs"/>
              </a:rPr>
              <a:t>BMI</a:t>
            </a:r>
            <a:r>
              <a:rPr lang="ja-JP" altLang="en-US" sz="1200" dirty="0">
                <a:latin typeface="ＭＳ 明朝"/>
                <a:ea typeface="ＭＳ 明朝"/>
                <a:cs typeface="+mj-cs"/>
              </a:rPr>
              <a:t>が</a:t>
            </a:r>
            <a:r>
              <a:rPr lang="en-US" altLang="ja-JP" sz="1200" dirty="0">
                <a:latin typeface="ＭＳ 明朝"/>
                <a:ea typeface="ＭＳ 明朝"/>
                <a:cs typeface="+mj-cs"/>
              </a:rPr>
              <a:t>25</a:t>
            </a:r>
            <a:r>
              <a:rPr lang="ja-JP" altLang="en-US" sz="1200" dirty="0">
                <a:latin typeface="ＭＳ 明朝"/>
                <a:ea typeface="ＭＳ 明朝"/>
                <a:cs typeface="+mj-cs"/>
              </a:rPr>
              <a:t>以上の者のうち、</a:t>
            </a:r>
            <a:r>
              <a:rPr lang="en-US" altLang="ja-JP" sz="1200" dirty="0">
                <a:latin typeface="ＭＳ 明朝"/>
                <a:ea typeface="ＭＳ 明朝"/>
                <a:cs typeface="+mj-cs"/>
              </a:rPr>
              <a:t>HbA1c【NGSP</a:t>
            </a:r>
            <a:r>
              <a:rPr lang="ja-JP" altLang="en-US" sz="1200" dirty="0">
                <a:latin typeface="ＭＳ 明朝"/>
                <a:ea typeface="ＭＳ 明朝"/>
                <a:cs typeface="+mj-cs"/>
              </a:rPr>
              <a:t>値</a:t>
            </a:r>
            <a:r>
              <a:rPr lang="en-US" altLang="ja-JP" sz="1200" dirty="0">
                <a:latin typeface="ＭＳ 明朝"/>
                <a:ea typeface="ＭＳ 明朝"/>
                <a:cs typeface="+mj-cs"/>
              </a:rPr>
              <a:t>】</a:t>
            </a:r>
            <a:r>
              <a:rPr lang="ja-JP" altLang="en-US" sz="1200" dirty="0">
                <a:latin typeface="ＭＳ 明朝"/>
                <a:ea typeface="ＭＳ 明朝"/>
                <a:cs typeface="+mj-cs"/>
              </a:rPr>
              <a:t>が</a:t>
            </a:r>
            <a:r>
              <a:rPr lang="en-US" altLang="ja-JP" sz="1200" dirty="0">
                <a:latin typeface="ＭＳ 明朝"/>
                <a:ea typeface="ＭＳ 明朝"/>
                <a:cs typeface="+mj-cs"/>
              </a:rPr>
              <a:t>5.6</a:t>
            </a:r>
            <a:r>
              <a:rPr lang="ja-JP" altLang="en-US" sz="1200" dirty="0">
                <a:latin typeface="ＭＳ 明朝"/>
                <a:ea typeface="ＭＳ 明朝"/>
                <a:cs typeface="+mj-cs"/>
              </a:rPr>
              <a:t>％以上）・脂質（中性脂肪</a:t>
            </a:r>
            <a:r>
              <a:rPr lang="en-US" altLang="ja-JP" sz="1200" dirty="0">
                <a:latin typeface="ＭＳ 明朝"/>
                <a:ea typeface="ＭＳ 明朝"/>
                <a:cs typeface="+mj-cs"/>
              </a:rPr>
              <a:t>150mg/dl</a:t>
            </a:r>
            <a:r>
              <a:rPr lang="ja-JP" altLang="en-US" sz="1200" dirty="0">
                <a:latin typeface="ＭＳ 明朝"/>
                <a:ea typeface="ＭＳ 明朝"/>
                <a:cs typeface="+mj-cs"/>
              </a:rPr>
              <a:t>以上、または</a:t>
            </a:r>
            <a:r>
              <a:rPr lang="en-US" altLang="ja-JP" sz="1200" dirty="0">
                <a:latin typeface="ＭＳ 明朝"/>
                <a:ea typeface="ＭＳ 明朝"/>
                <a:cs typeface="+mj-cs"/>
              </a:rPr>
              <a:t>HDL</a:t>
            </a:r>
            <a:r>
              <a:rPr lang="ja-JP" altLang="en-US" sz="1200" dirty="0">
                <a:latin typeface="ＭＳ 明朝"/>
                <a:ea typeface="ＭＳ 明朝"/>
                <a:cs typeface="+mj-cs"/>
              </a:rPr>
              <a:t>コレステロール</a:t>
            </a:r>
            <a:r>
              <a:rPr lang="en-US" altLang="ja-JP" sz="1200" dirty="0">
                <a:latin typeface="ＭＳ 明朝"/>
                <a:ea typeface="ＭＳ 明朝"/>
                <a:cs typeface="+mj-cs"/>
              </a:rPr>
              <a:t>40mg/dl</a:t>
            </a:r>
            <a:r>
              <a:rPr lang="ja-JP" altLang="en-US" sz="1200" dirty="0">
                <a:latin typeface="ＭＳ 明朝"/>
                <a:ea typeface="ＭＳ 明朝"/>
                <a:cs typeface="+mj-cs"/>
              </a:rPr>
              <a:t>未満）・血圧（収縮期</a:t>
            </a:r>
            <a:r>
              <a:rPr lang="en-US" altLang="ja-JP" sz="1200" dirty="0">
                <a:latin typeface="ＭＳ 明朝"/>
                <a:ea typeface="ＭＳ 明朝"/>
                <a:cs typeface="+mj-cs"/>
              </a:rPr>
              <a:t>130mmHg</a:t>
            </a:r>
            <a:r>
              <a:rPr lang="ja-JP" altLang="en-US" sz="1200" dirty="0">
                <a:latin typeface="ＭＳ 明朝"/>
                <a:ea typeface="ＭＳ 明朝"/>
                <a:cs typeface="+mj-cs"/>
              </a:rPr>
              <a:t>以上、または拡張期</a:t>
            </a:r>
            <a:r>
              <a:rPr lang="en-US" altLang="ja-JP" sz="1200" dirty="0">
                <a:latin typeface="ＭＳ 明朝"/>
                <a:ea typeface="ＭＳ 明朝"/>
                <a:cs typeface="+mj-cs"/>
              </a:rPr>
              <a:t>85mmHg</a:t>
            </a:r>
            <a:r>
              <a:rPr lang="ja-JP" altLang="en-US" sz="1200" dirty="0">
                <a:latin typeface="ＭＳ 明朝"/>
                <a:ea typeface="ＭＳ 明朝"/>
                <a:cs typeface="+mj-cs"/>
              </a:rPr>
              <a:t>以上）に該当する者（糖尿病、高血圧症または脂質異常症の治療に係る薬剤を服用している者を除く）です。</a:t>
            </a:r>
          </a:p>
          <a:p>
            <a:pPr lvl="0" fontAlgn="base">
              <a:lnSpc>
                <a:spcPct val="125000"/>
              </a:lnSpc>
              <a:spcBef>
                <a:spcPct val="0"/>
              </a:spcBef>
              <a:spcAft>
                <a:spcPct val="0"/>
              </a:spcAft>
            </a:pPr>
            <a:r>
              <a:rPr lang="ja-JP" altLang="en-US" sz="1200" dirty="0">
                <a:latin typeface="ＭＳ 明朝"/>
                <a:ea typeface="ＭＳ 明朝"/>
                <a:cs typeface="+mj-cs"/>
              </a:rPr>
              <a:t>次の図にあるように、追加リスクの多少と喫煙歴の有無により、動機付けが必要な者（動機付け支援）と継続して支援が必要な者（積極的支援）のいずれかになります。</a:t>
            </a: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79</a:t>
            </a:fld>
            <a:endParaRPr kumimoji="1" lang="ja-JP" altLang="en-US" dirty="0">
              <a:latin typeface="ＭＳ 明朝"/>
              <a:ea typeface="ＭＳ 明朝"/>
            </a:endParaRPr>
          </a:p>
        </p:txBody>
      </p:sp>
      <p:sp>
        <p:nvSpPr>
          <p:cNvPr id="24" name="タイトル 1">
            <a:extLst>
              <a:ext uri="{FF2B5EF4-FFF2-40B4-BE49-F238E27FC236}">
                <a16:creationId xmlns="" xmlns:a16="http://schemas.microsoft.com/office/drawing/2014/main" id="{BC25C946-8ABD-4B47-8A38-99F50EF0F107}"/>
              </a:ext>
            </a:extLst>
          </p:cNvPr>
          <p:cNvSpPr txBox="1">
            <a:spLocks noChangeAspect="1"/>
          </p:cNvSpPr>
          <p:nvPr/>
        </p:nvSpPr>
        <p:spPr>
          <a:xfrm>
            <a:off x="366029" y="2516882"/>
            <a:ext cx="6120680" cy="290164"/>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rPr>
              <a:t>特定保健指導の対象者（階層化）</a:t>
            </a:r>
            <a:endParaRPr lang="ja-JP" altLang="ja-JP" sz="1200" dirty="0">
              <a:latin typeface="ＭＳ 明朝"/>
              <a:ea typeface="ＭＳ 明朝"/>
            </a:endParaRPr>
          </a:p>
        </p:txBody>
      </p:sp>
      <p:sp>
        <p:nvSpPr>
          <p:cNvPr id="57" name="Rectangle 68">
            <a:extLst>
              <a:ext uri="{FF2B5EF4-FFF2-40B4-BE49-F238E27FC236}">
                <a16:creationId xmlns="" xmlns:a16="http://schemas.microsoft.com/office/drawing/2014/main" id="{2DFCFC20-7233-4B01-A844-F11596901F42}"/>
              </a:ext>
            </a:extLst>
          </p:cNvPr>
          <p:cNvSpPr>
            <a:spLocks noChangeArrowheads="1"/>
          </p:cNvSpPr>
          <p:nvPr/>
        </p:nvSpPr>
        <p:spPr bwMode="auto">
          <a:xfrm>
            <a:off x="4032" y="3388998"/>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graphicFrame>
        <p:nvGraphicFramePr>
          <p:cNvPr id="2" name="表 1">
            <a:extLst>
              <a:ext uri="{FF2B5EF4-FFF2-40B4-BE49-F238E27FC236}">
                <a16:creationId xmlns="" xmlns:a16="http://schemas.microsoft.com/office/drawing/2014/main" id="{75E79B26-E366-43E9-905C-3A134A6DEDA6}"/>
              </a:ext>
            </a:extLst>
          </p:cNvPr>
          <p:cNvGraphicFramePr>
            <a:graphicFrameLocks noGrp="1"/>
          </p:cNvGraphicFramePr>
          <p:nvPr>
            <p:extLst>
              <p:ext uri="{D42A27DB-BD31-4B8C-83A1-F6EECF244321}">
                <p14:modId xmlns:p14="http://schemas.microsoft.com/office/powerpoint/2010/main" val="1203863268"/>
              </p:ext>
            </p:extLst>
          </p:nvPr>
        </p:nvGraphicFramePr>
        <p:xfrm>
          <a:off x="368300" y="2822653"/>
          <a:ext cx="6118408" cy="2350657"/>
        </p:xfrm>
        <a:graphic>
          <a:graphicData uri="http://schemas.openxmlformats.org/drawingml/2006/table">
            <a:tbl>
              <a:tblPr firstRow="1" firstCol="1" lastRow="1" lastCol="1" bandRow="1" bandCol="1"/>
              <a:tblGrid>
                <a:gridCol w="1628799">
                  <a:extLst>
                    <a:ext uri="{9D8B030D-6E8A-4147-A177-3AD203B41FA5}">
                      <a16:colId xmlns="" xmlns:a16="http://schemas.microsoft.com/office/drawing/2014/main" val="3236114800"/>
                    </a:ext>
                  </a:extLst>
                </a:gridCol>
                <a:gridCol w="1628799">
                  <a:extLst>
                    <a:ext uri="{9D8B030D-6E8A-4147-A177-3AD203B41FA5}">
                      <a16:colId xmlns="" xmlns:a16="http://schemas.microsoft.com/office/drawing/2014/main" val="446893848"/>
                    </a:ext>
                  </a:extLst>
                </a:gridCol>
                <a:gridCol w="958362">
                  <a:extLst>
                    <a:ext uri="{9D8B030D-6E8A-4147-A177-3AD203B41FA5}">
                      <a16:colId xmlns="" xmlns:a16="http://schemas.microsoft.com/office/drawing/2014/main" val="154745631"/>
                    </a:ext>
                  </a:extLst>
                </a:gridCol>
                <a:gridCol w="951224">
                  <a:extLst>
                    <a:ext uri="{9D8B030D-6E8A-4147-A177-3AD203B41FA5}">
                      <a16:colId xmlns="" xmlns:a16="http://schemas.microsoft.com/office/drawing/2014/main" val="2683251298"/>
                    </a:ext>
                  </a:extLst>
                </a:gridCol>
                <a:gridCol w="951224">
                  <a:extLst>
                    <a:ext uri="{9D8B030D-6E8A-4147-A177-3AD203B41FA5}">
                      <a16:colId xmlns="" xmlns:a16="http://schemas.microsoft.com/office/drawing/2014/main" val="1863500328"/>
                    </a:ext>
                  </a:extLst>
                </a:gridCol>
              </a:tblGrid>
              <a:tr h="249048">
                <a:tc rowSpan="2">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腹囲</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追加リスク</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④喫煙歴</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対象</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3345874443"/>
                  </a:ext>
                </a:extLst>
              </a:tr>
              <a:tr h="332465">
                <a:tc vMerge="1">
                  <a:txBody>
                    <a:bodyPr/>
                    <a:lstStyle/>
                    <a:p>
                      <a:endParaRPr kumimoji="1" lang="ja-JP" altLang="en-US"/>
                    </a:p>
                  </a:txBody>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①血糖②脂質③血圧</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kumimoji="1" lang="ja-JP" altLang="en-US"/>
                    </a:p>
                  </a:txBody>
                  <a:tcPr/>
                </a:tc>
                <a:tc>
                  <a:txBody>
                    <a:bodyPr/>
                    <a:lstStyle/>
                    <a:p>
                      <a:pPr algn="ctr">
                        <a:spcAft>
                          <a:spcPts val="0"/>
                        </a:spcAft>
                      </a:pP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40</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64</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歳</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65</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a:t>
                      </a: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74</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歳</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589951986"/>
                  </a:ext>
                </a:extLst>
              </a:tr>
              <a:tr h="254449">
                <a:tc rowSpan="3">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Batang" panose="02030600000101010101" pitchFamily="18" charset="-127"/>
                        </a:rPr>
                        <a:t>≧</a:t>
                      </a:r>
                      <a:r>
                        <a:rPr lang="en-US" sz="1200" kern="100" dirty="0">
                          <a:effectLst/>
                          <a:latin typeface="ＭＳ 明朝" panose="02020609040205080304" pitchFamily="17" charset="-128"/>
                          <a:ea typeface="ＭＳ 明朝" panose="02020609040205080304" pitchFamily="17" charset="-128"/>
                          <a:cs typeface="Batang" panose="02030600000101010101" pitchFamily="18" charset="-127"/>
                        </a:rPr>
                        <a:t>85</a:t>
                      </a:r>
                      <a:r>
                        <a:rPr lang="ja-JP" sz="1200" kern="100" dirty="0">
                          <a:effectLst/>
                          <a:latin typeface="ＭＳ 明朝" panose="02020609040205080304" pitchFamily="17" charset="-128"/>
                          <a:ea typeface="ＭＳ 明朝" panose="02020609040205080304" pitchFamily="17" charset="-128"/>
                          <a:cs typeface="Batang" panose="02030600000101010101" pitchFamily="18" charset="-127"/>
                        </a:rPr>
                        <a:t>㎝</a:t>
                      </a:r>
                      <a:r>
                        <a:rPr lang="en-US" sz="1200" kern="100" dirty="0">
                          <a:effectLst/>
                          <a:latin typeface="ＭＳ 明朝" panose="02020609040205080304" pitchFamily="17" charset="-128"/>
                          <a:ea typeface="ＭＳ 明朝" panose="02020609040205080304" pitchFamily="17" charset="-128"/>
                          <a:cs typeface="Batang" panose="02030600000101010101" pitchFamily="18" charset="-127"/>
                        </a:rPr>
                        <a:t>(</a:t>
                      </a:r>
                      <a:r>
                        <a:rPr lang="ja-JP" sz="1200" kern="100" dirty="0">
                          <a:effectLst/>
                          <a:latin typeface="ＭＳ 明朝" panose="02020609040205080304" pitchFamily="17" charset="-128"/>
                          <a:ea typeface="ＭＳ 明朝" panose="02020609040205080304" pitchFamily="17" charset="-128"/>
                          <a:cs typeface="Batang" panose="02030600000101010101" pitchFamily="18" charset="-127"/>
                        </a:rPr>
                        <a:t>男性</a:t>
                      </a:r>
                      <a:r>
                        <a:rPr lang="en-US" sz="1200" kern="100" dirty="0">
                          <a:effectLst/>
                          <a:latin typeface="ＭＳ 明朝" panose="02020609040205080304" pitchFamily="17" charset="-128"/>
                          <a:ea typeface="ＭＳ 明朝" panose="02020609040205080304" pitchFamily="17" charset="-128"/>
                          <a:cs typeface="Batang" panose="02030600000101010101" pitchFamily="18" charset="-127"/>
                        </a:rPr>
                        <a:t>)</a:t>
                      </a:r>
                    </a:p>
                    <a:p>
                      <a:pPr algn="ctr">
                        <a:spcAft>
                          <a:spcPts val="0"/>
                        </a:spcAft>
                      </a:pPr>
                      <a:r>
                        <a:rPr lang="ja-JP" sz="1200" kern="100" dirty="0">
                          <a:effectLst/>
                          <a:latin typeface="ＭＳ 明朝" panose="02020609040205080304" pitchFamily="17" charset="-128"/>
                          <a:ea typeface="ＭＳ 明朝" panose="02020609040205080304" pitchFamily="17" charset="-128"/>
                          <a:cs typeface="Batang" panose="02030600000101010101" pitchFamily="18" charset="-127"/>
                        </a:rPr>
                        <a:t>≧</a:t>
                      </a:r>
                      <a:r>
                        <a:rPr lang="en-US" sz="1200" kern="100" dirty="0">
                          <a:effectLst/>
                          <a:latin typeface="ＭＳ 明朝" panose="02020609040205080304" pitchFamily="17" charset="-128"/>
                          <a:ea typeface="ＭＳ 明朝" panose="02020609040205080304" pitchFamily="17" charset="-128"/>
                          <a:cs typeface="Batang" panose="02030600000101010101" pitchFamily="18" charset="-127"/>
                        </a:rPr>
                        <a:t>90</a:t>
                      </a:r>
                      <a:r>
                        <a:rPr lang="ja-JP" sz="1200" kern="100" dirty="0">
                          <a:effectLst/>
                          <a:latin typeface="ＭＳ 明朝" panose="02020609040205080304" pitchFamily="17" charset="-128"/>
                          <a:ea typeface="ＭＳ 明朝" panose="02020609040205080304" pitchFamily="17" charset="-128"/>
                          <a:cs typeface="Batang" panose="02030600000101010101" pitchFamily="18" charset="-127"/>
                        </a:rPr>
                        <a:t>㎝</a:t>
                      </a:r>
                      <a:r>
                        <a:rPr lang="en-US" sz="1200" kern="100" dirty="0">
                          <a:effectLst/>
                          <a:latin typeface="ＭＳ 明朝" panose="02020609040205080304" pitchFamily="17" charset="-128"/>
                          <a:ea typeface="ＭＳ 明朝" panose="02020609040205080304" pitchFamily="17" charset="-128"/>
                          <a:cs typeface="Batang" panose="02030600000101010101" pitchFamily="18" charset="-127"/>
                        </a:rPr>
                        <a:t>(</a:t>
                      </a:r>
                      <a:r>
                        <a:rPr lang="ja-JP" sz="1200" kern="100" dirty="0">
                          <a:effectLst/>
                          <a:latin typeface="ＭＳ 明朝" panose="02020609040205080304" pitchFamily="17" charset="-128"/>
                          <a:ea typeface="ＭＳ 明朝" panose="02020609040205080304" pitchFamily="17" charset="-128"/>
                          <a:cs typeface="Batang" panose="02030600000101010101" pitchFamily="18" charset="-127"/>
                        </a:rPr>
                        <a:t>女性</a:t>
                      </a:r>
                      <a:r>
                        <a:rPr lang="en-US" sz="1200" kern="100" dirty="0">
                          <a:effectLst/>
                          <a:latin typeface="ＭＳ 明朝" panose="02020609040205080304" pitchFamily="17" charset="-128"/>
                          <a:ea typeface="ＭＳ 明朝" panose="02020609040205080304" pitchFamily="17" charset="-128"/>
                          <a:cs typeface="Batang" panose="02030600000101010101" pitchFamily="18" charset="-127"/>
                        </a:rPr>
                        <a:t>)</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2</a:t>
                      </a: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つ以上該当</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rowSpan="2">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積極的</a:t>
                      </a:r>
                    </a:p>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支援</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動機付け</a:t>
                      </a:r>
                    </a:p>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支援</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 xmlns:a16="http://schemas.microsoft.com/office/drawing/2014/main" val="946399097"/>
                  </a:ext>
                </a:extLst>
              </a:tr>
              <a:tr h="252049">
                <a:tc vMerge="1">
                  <a:txBody>
                    <a:bodyPr/>
                    <a:lstStyle/>
                    <a:p>
                      <a:endParaRPr kumimoji="1" lang="ja-JP" altLang="en-US"/>
                    </a:p>
                  </a:txBody>
                  <a:tcPr/>
                </a:tc>
                <a:tc rowSpan="2">
                  <a:txBody>
                    <a:bodyPr/>
                    <a:lstStyle/>
                    <a:p>
                      <a:pPr algn="ctr">
                        <a:spcAft>
                          <a:spcPts val="0"/>
                        </a:spcAft>
                      </a:pP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1</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つ該当</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あり</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 xmlns:a16="http://schemas.microsoft.com/office/drawing/2014/main" val="3980018560"/>
                  </a:ext>
                </a:extLst>
              </a:tr>
              <a:tr h="249048">
                <a:tc vMerge="1">
                  <a:txBody>
                    <a:bodyPr/>
                    <a:lstStyle/>
                    <a:p>
                      <a:endParaRPr kumimoji="1" lang="ja-JP" altLang="en-US"/>
                    </a:p>
                  </a:txBody>
                  <a:tcPr/>
                </a:tc>
                <a:tc vMerge="1">
                  <a:txBody>
                    <a:bodyPr/>
                    <a:lstStyle/>
                    <a:p>
                      <a:endParaRPr kumimoji="1" lang="ja-JP" altLang="en-US"/>
                    </a:p>
                  </a:txBody>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なし</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just">
                        <a:spcAft>
                          <a:spcPts val="0"/>
                        </a:spcAft>
                      </a:pP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20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4813" marR="648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362955438"/>
                  </a:ext>
                </a:extLst>
              </a:tr>
              <a:tr h="255050">
                <a:tc rowSpan="4">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上記以外で</a:t>
                      </a:r>
                    </a:p>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ＢＭＩ</a:t>
                      </a:r>
                      <a:r>
                        <a:rPr lang="ja-JP" sz="1200" kern="100" dirty="0">
                          <a:effectLst/>
                          <a:latin typeface="ＭＳ 明朝" panose="02020609040205080304" pitchFamily="17" charset="-128"/>
                          <a:ea typeface="ＭＳ 明朝" panose="02020609040205080304" pitchFamily="17" charset="-128"/>
                          <a:cs typeface="Batang" panose="02030600000101010101" pitchFamily="18" charset="-127"/>
                        </a:rPr>
                        <a:t>≧</a:t>
                      </a:r>
                      <a:r>
                        <a:rPr lang="en-US" sz="1200" kern="100" dirty="0">
                          <a:effectLst/>
                          <a:latin typeface="ＭＳ 明朝" panose="02020609040205080304" pitchFamily="17" charset="-128"/>
                          <a:ea typeface="ＭＳ 明朝" panose="02020609040205080304" pitchFamily="17" charset="-128"/>
                          <a:cs typeface="Batang" panose="02030600000101010101" pitchFamily="18" charset="-127"/>
                        </a:rPr>
                        <a:t>25</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3</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つ該当</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200" kern="10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rowSpan="2">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積極的</a:t>
                      </a:r>
                    </a:p>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支援</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動機付け</a:t>
                      </a:r>
                    </a:p>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支援</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 xmlns:a16="http://schemas.microsoft.com/office/drawing/2014/main" val="204795822"/>
                  </a:ext>
                </a:extLst>
              </a:tr>
              <a:tr h="252649">
                <a:tc vMerge="1">
                  <a:txBody>
                    <a:bodyPr/>
                    <a:lstStyle/>
                    <a:p>
                      <a:endParaRPr kumimoji="1" lang="ja-JP" altLang="en-US"/>
                    </a:p>
                  </a:txBody>
                  <a:tcPr/>
                </a:tc>
                <a:tc rowSpan="2">
                  <a:txBody>
                    <a:bodyPr/>
                    <a:lstStyle/>
                    <a:p>
                      <a:pPr algn="ctr">
                        <a:spcAft>
                          <a:spcPts val="0"/>
                        </a:spcAft>
                      </a:pP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2</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つ該当</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rPr>
                        <a:t>あり</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 xmlns:a16="http://schemas.microsoft.com/office/drawing/2014/main" val="2873377175"/>
                  </a:ext>
                </a:extLst>
              </a:tr>
              <a:tr h="250249">
                <a:tc vMerge="1">
                  <a:txBody>
                    <a:bodyPr/>
                    <a:lstStyle/>
                    <a:p>
                      <a:endParaRPr kumimoji="1" lang="ja-JP" altLang="en-US"/>
                    </a:p>
                  </a:txBody>
                  <a:tcPr/>
                </a:tc>
                <a:tc vMerge="1">
                  <a:txBody>
                    <a:bodyPr/>
                    <a:lstStyle/>
                    <a:p>
                      <a:endParaRPr kumimoji="1" lang="ja-JP" altLang="en-US"/>
                    </a:p>
                  </a:txBody>
                  <a:tcPr/>
                </a:tc>
                <a:tc>
                  <a:txBody>
                    <a:bodyPr/>
                    <a:lstStyle/>
                    <a:p>
                      <a:pPr algn="ctr">
                        <a:spcAft>
                          <a:spcPts val="0"/>
                        </a:spcAft>
                      </a:pP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なし</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algn="just">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4813" marR="648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kumimoji="1" lang="ja-JP" altLang="en-US"/>
                    </a:p>
                  </a:txBody>
                  <a:tcPr/>
                </a:tc>
                <a:extLst>
                  <a:ext uri="{0D108BD9-81ED-4DB2-BD59-A6C34878D82A}">
                    <a16:rowId xmlns="" xmlns:a16="http://schemas.microsoft.com/office/drawing/2014/main" val="4245627518"/>
                  </a:ext>
                </a:extLst>
              </a:tr>
              <a:tr h="255650">
                <a:tc vMerge="1">
                  <a:txBody>
                    <a:bodyPr/>
                    <a:lstStyle/>
                    <a:p>
                      <a:endParaRPr kumimoji="1" lang="ja-JP" altLang="en-US"/>
                    </a:p>
                  </a:txBody>
                  <a:tcPr/>
                </a:tc>
                <a:tc>
                  <a:txBody>
                    <a:bodyPr/>
                    <a:lstStyle/>
                    <a:p>
                      <a:pPr algn="ctr">
                        <a:spcAft>
                          <a:spcPts val="0"/>
                        </a:spcAft>
                      </a:pPr>
                      <a:r>
                        <a:rPr lang="en-US" sz="1200" kern="100">
                          <a:effectLst/>
                          <a:latin typeface="ＭＳ 明朝" panose="02020609040205080304" pitchFamily="17" charset="-128"/>
                          <a:ea typeface="ＭＳ 明朝" panose="02020609040205080304" pitchFamily="17" charset="-128"/>
                          <a:cs typeface="Times New Roman" panose="02020603050405020304" pitchFamily="18" charset="0"/>
                        </a:rPr>
                        <a:t>1</a:t>
                      </a:r>
                      <a:r>
                        <a:rPr lang="ja-JP" sz="1200" kern="100">
                          <a:effectLst/>
                          <a:latin typeface="ＭＳ 明朝" panose="02020609040205080304" pitchFamily="17" charset="-128"/>
                          <a:ea typeface="ＭＳ 明朝" panose="02020609040205080304" pitchFamily="17" charset="-128"/>
                          <a:cs typeface="Times New Roman" panose="02020603050405020304" pitchFamily="18" charset="0"/>
                        </a:rPr>
                        <a:t>つ該当</a:t>
                      </a: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200" kern="100" dirty="0">
                          <a:effectLst/>
                          <a:latin typeface="ＭＳ 明朝" panose="02020609040205080304" pitchFamily="17" charset="-128"/>
                          <a:ea typeface="ＭＳ 明朝" panose="02020609040205080304" pitchFamily="17" charset="-128"/>
                          <a:cs typeface="Times New Roman" panose="02020603050405020304" pitchFamily="18" charset="0"/>
                        </a:rPr>
                        <a:t> </a:t>
                      </a:r>
                      <a:endParaRPr lang="ja-JP" sz="1200" kern="100" dirty="0">
                        <a:effectLst/>
                        <a:latin typeface="ＭＳ 明朝" panose="02020609040205080304" pitchFamily="17" charset="-128"/>
                        <a:ea typeface="ＭＳ 明朝" panose="02020609040205080304" pitchFamily="17" charset="-128"/>
                        <a:cs typeface="Times New Roman" panose="02020603050405020304" pitchFamily="18" charset="0"/>
                      </a:endParaRPr>
                    </a:p>
                  </a:txBody>
                  <a:tcPr marL="64813" marR="648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gridSpan="2" vMerge="1">
                  <a:txBody>
                    <a:bodyPr/>
                    <a:lstStyle/>
                    <a:p>
                      <a:endParaRPr kumimoji="1" lang="ja-JP" altLang="en-US"/>
                    </a:p>
                  </a:txBody>
                  <a:tcPr/>
                </a:tc>
                <a:tc hMerge="1" vMerge="1">
                  <a:txBody>
                    <a:bodyPr/>
                    <a:lstStyle/>
                    <a:p>
                      <a:endParaRPr kumimoji="1" lang="ja-JP" altLang="en-US"/>
                    </a:p>
                  </a:txBody>
                  <a:tcPr/>
                </a:tc>
                <a:extLst>
                  <a:ext uri="{0D108BD9-81ED-4DB2-BD59-A6C34878D82A}">
                    <a16:rowId xmlns="" xmlns:a16="http://schemas.microsoft.com/office/drawing/2014/main" val="150501466"/>
                  </a:ext>
                </a:extLst>
              </a:tr>
            </a:tbl>
          </a:graphicData>
        </a:graphic>
      </p:graphicFrame>
      <p:sp>
        <p:nvSpPr>
          <p:cNvPr id="33" name="タイトル 1">
            <a:extLst>
              <a:ext uri="{FF2B5EF4-FFF2-40B4-BE49-F238E27FC236}">
                <a16:creationId xmlns="" xmlns:a16="http://schemas.microsoft.com/office/drawing/2014/main" id="{68400899-14F9-4389-819B-640CC80016CA}"/>
              </a:ext>
            </a:extLst>
          </p:cNvPr>
          <p:cNvSpPr txBox="1">
            <a:spLocks noChangeAspect="1"/>
          </p:cNvSpPr>
          <p:nvPr/>
        </p:nvSpPr>
        <p:spPr>
          <a:xfrm>
            <a:off x="336290" y="5173310"/>
            <a:ext cx="6120680" cy="290164"/>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rPr>
              <a:t>（注）喫煙歴の斜線欄は、階層化の判定が喫煙歴の有無に関係ないことを意味します。</a:t>
            </a:r>
            <a:endParaRPr lang="ja-JP" altLang="ja-JP" sz="1200" dirty="0">
              <a:latin typeface="ＭＳ 明朝"/>
              <a:ea typeface="ＭＳ 明朝"/>
            </a:endParaRPr>
          </a:p>
        </p:txBody>
      </p:sp>
    </p:spTree>
    <p:extLst>
      <p:ext uri="{BB962C8B-B14F-4D97-AF65-F5344CB8AC3E}">
        <p14:creationId xmlns:p14="http://schemas.microsoft.com/office/powerpoint/2010/main" val="107712676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0" name="タイトル 1"/>
          <p:cNvSpPr txBox="1">
            <a:spLocks noChangeAspect="1"/>
          </p:cNvSpPr>
          <p:nvPr/>
        </p:nvSpPr>
        <p:spPr>
          <a:xfrm>
            <a:off x="368660" y="179512"/>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3.</a:t>
            </a:r>
            <a:r>
              <a:rPr lang="ja-JP" altLang="en-US" sz="1400" dirty="0">
                <a:latin typeface="ＭＳ 明朝"/>
                <a:ea typeface="ＭＳ 明朝"/>
                <a:cs typeface="Times New Roman" pitchFamily="18" charset="0"/>
              </a:rPr>
              <a:t>特定保健指導の実施方法</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en-US" altLang="ja-JP" sz="1200" dirty="0">
                <a:latin typeface="ＭＳ 明朝"/>
                <a:ea typeface="ＭＳ 明朝"/>
                <a:cs typeface="+mj-cs"/>
              </a:rPr>
              <a:t>(1)</a:t>
            </a:r>
            <a:r>
              <a:rPr lang="ja-JP" altLang="en-US" sz="1200" dirty="0">
                <a:latin typeface="ＭＳ 明朝"/>
                <a:ea typeface="ＭＳ 明朝"/>
                <a:cs typeface="+mj-cs"/>
              </a:rPr>
              <a:t>対象者の選定</a:t>
            </a:r>
          </a:p>
          <a:p>
            <a:pPr lvl="0" fontAlgn="base">
              <a:lnSpc>
                <a:spcPct val="125000"/>
              </a:lnSpc>
              <a:spcBef>
                <a:spcPct val="0"/>
              </a:spcBef>
              <a:spcAft>
                <a:spcPct val="0"/>
              </a:spcAft>
            </a:pPr>
            <a:r>
              <a:rPr lang="ja-JP" altLang="en-US" sz="1200" dirty="0">
                <a:latin typeface="ＭＳ 明朝"/>
                <a:ea typeface="ＭＳ 明朝"/>
                <a:cs typeface="+mj-cs"/>
              </a:rPr>
              <a:t>　厚生労働省保険局「標準的な健診・保健指導プログラム　改訂版」に準じ、腹囲・脂質・血圧の検査値が一定の基準を超えた者に対して、メタボリックシンドローム予防のための特定保健指導を実施します。ただし、すでに治療を受けている者は除きます。</a:t>
            </a:r>
          </a:p>
          <a:p>
            <a:pPr lvl="0" fontAlgn="base">
              <a:lnSpc>
                <a:spcPct val="125000"/>
              </a:lnSpc>
              <a:spcBef>
                <a:spcPct val="0"/>
              </a:spcBef>
              <a:spcAft>
                <a:spcPct val="0"/>
              </a:spcAft>
            </a:pPr>
            <a:r>
              <a:rPr lang="ja-JP" altLang="en-US" sz="1200" dirty="0">
                <a:latin typeface="ＭＳ 明朝"/>
                <a:ea typeface="ＭＳ 明朝"/>
                <a:cs typeface="+mj-cs"/>
              </a:rPr>
              <a:t>また、上記に該当しない者については、健診結果と同時に生活習慣やその改善に関する基本的な情報を提供します。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(2)</a:t>
            </a:r>
            <a:r>
              <a:rPr lang="ja-JP" altLang="en-US" sz="1200" dirty="0">
                <a:latin typeface="ＭＳ 明朝"/>
                <a:ea typeface="ＭＳ 明朝"/>
                <a:cs typeface="+mj-cs"/>
              </a:rPr>
              <a:t>自己負担額</a:t>
            </a:r>
          </a:p>
          <a:p>
            <a:pPr lvl="0" fontAlgn="base">
              <a:lnSpc>
                <a:spcPct val="125000"/>
              </a:lnSpc>
              <a:spcBef>
                <a:spcPct val="0"/>
              </a:spcBef>
              <a:spcAft>
                <a:spcPct val="0"/>
              </a:spcAft>
            </a:pPr>
            <a:r>
              <a:rPr lang="ja-JP" altLang="en-US" sz="1200" dirty="0">
                <a:latin typeface="ＭＳ 明朝"/>
                <a:ea typeface="ＭＳ 明朝"/>
                <a:cs typeface="+mj-cs"/>
              </a:rPr>
              <a:t>　自己負担額については無料とします。ただし、特定保健指導の実施にあたって必要となる教材費は実費負担とします。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(3)</a:t>
            </a:r>
            <a:r>
              <a:rPr lang="ja-JP" altLang="en-US" sz="1200" dirty="0">
                <a:latin typeface="ＭＳ 明朝"/>
                <a:ea typeface="ＭＳ 明朝"/>
                <a:cs typeface="+mj-cs"/>
              </a:rPr>
              <a:t>案内・周知方法</a:t>
            </a:r>
          </a:p>
          <a:p>
            <a:pPr lvl="0" fontAlgn="base">
              <a:lnSpc>
                <a:spcPct val="125000"/>
              </a:lnSpc>
              <a:spcBef>
                <a:spcPct val="0"/>
              </a:spcBef>
              <a:spcAft>
                <a:spcPct val="0"/>
              </a:spcAft>
            </a:pPr>
            <a:r>
              <a:rPr lang="ja-JP" altLang="en-US" sz="1200" dirty="0">
                <a:latin typeface="ＭＳ 明朝"/>
                <a:ea typeface="ＭＳ 明朝"/>
                <a:cs typeface="+mj-cs"/>
              </a:rPr>
              <a:t>　保健指導に該当する者に対しては、案内を送付します。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(4)</a:t>
            </a:r>
            <a:r>
              <a:rPr lang="ja-JP" altLang="en-US" sz="1200" dirty="0">
                <a:latin typeface="ＭＳ 明朝"/>
                <a:ea typeface="ＭＳ 明朝"/>
                <a:cs typeface="+mj-cs"/>
              </a:rPr>
              <a:t>実施場所</a:t>
            </a:r>
          </a:p>
          <a:p>
            <a:pPr lvl="0" fontAlgn="base">
              <a:lnSpc>
                <a:spcPct val="125000"/>
              </a:lnSpc>
              <a:spcBef>
                <a:spcPct val="0"/>
              </a:spcBef>
              <a:spcAft>
                <a:spcPct val="0"/>
              </a:spcAft>
            </a:pPr>
            <a:r>
              <a:rPr lang="ja-JP" altLang="en-US" sz="1200" dirty="0">
                <a:latin typeface="ＭＳ 明朝"/>
                <a:ea typeface="ＭＳ 明朝"/>
                <a:cs typeface="+mj-cs"/>
              </a:rPr>
              <a:t>　保健センター等において保健指導をおこなうにあたり、十分な空間が確保できる施設で実施します。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(5)</a:t>
            </a:r>
            <a:r>
              <a:rPr lang="ja-JP" altLang="en-US" sz="1200" dirty="0">
                <a:latin typeface="ＭＳ 明朝"/>
                <a:ea typeface="ＭＳ 明朝"/>
                <a:cs typeface="+mj-cs"/>
              </a:rPr>
              <a:t>実施時期</a:t>
            </a:r>
          </a:p>
          <a:p>
            <a:pPr lvl="0" fontAlgn="base">
              <a:lnSpc>
                <a:spcPct val="125000"/>
              </a:lnSpc>
              <a:spcBef>
                <a:spcPct val="0"/>
              </a:spcBef>
              <a:spcAft>
                <a:spcPct val="0"/>
              </a:spcAft>
            </a:pPr>
            <a:r>
              <a:rPr lang="ja-JP" altLang="en-US" sz="1200" dirty="0">
                <a:latin typeface="ＭＳ 明朝"/>
                <a:ea typeface="ＭＳ 明朝"/>
                <a:cs typeface="+mj-cs"/>
              </a:rPr>
              <a:t>　特定健康診査の結果に基づき特定保健指導の階層化を行い、</a:t>
            </a:r>
            <a:r>
              <a:rPr lang="en-US" altLang="ja-JP" sz="1200" dirty="0">
                <a:latin typeface="ＭＳ 明朝"/>
                <a:ea typeface="ＭＳ 明朝"/>
                <a:cs typeface="+mj-cs"/>
              </a:rPr>
              <a:t>3</a:t>
            </a:r>
            <a:r>
              <a:rPr lang="ja-JP" altLang="en-US" sz="1200" dirty="0">
                <a:latin typeface="ＭＳ 明朝"/>
                <a:ea typeface="ＭＳ 明朝"/>
                <a:cs typeface="+mj-cs"/>
              </a:rPr>
              <a:t>か月から</a:t>
            </a:r>
            <a:r>
              <a:rPr lang="en-US" altLang="ja-JP" sz="1200" dirty="0">
                <a:latin typeface="ＭＳ 明朝"/>
                <a:ea typeface="ＭＳ 明朝"/>
                <a:cs typeface="+mj-cs"/>
              </a:rPr>
              <a:t>6</a:t>
            </a:r>
            <a:r>
              <a:rPr lang="ja-JP" altLang="en-US" sz="1200" dirty="0">
                <a:latin typeface="ＭＳ 明朝"/>
                <a:ea typeface="ＭＳ 明朝"/>
                <a:cs typeface="+mj-cs"/>
              </a:rPr>
              <a:t>か月にわたり実施します。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en-US" altLang="ja-JP" sz="1200" dirty="0">
                <a:latin typeface="ＭＳ 明朝"/>
                <a:ea typeface="ＭＳ 明朝"/>
                <a:cs typeface="+mj-cs"/>
              </a:rPr>
              <a:t>(6)</a:t>
            </a:r>
            <a:r>
              <a:rPr lang="ja-JP" altLang="en-US" sz="1200" dirty="0">
                <a:latin typeface="ＭＳ 明朝"/>
                <a:ea typeface="ＭＳ 明朝"/>
                <a:cs typeface="+mj-cs"/>
              </a:rPr>
              <a:t>実施内容</a:t>
            </a:r>
          </a:p>
          <a:p>
            <a:pPr lvl="0" fontAlgn="base">
              <a:lnSpc>
                <a:spcPct val="125000"/>
              </a:lnSpc>
              <a:spcBef>
                <a:spcPct val="0"/>
              </a:spcBef>
              <a:spcAft>
                <a:spcPct val="0"/>
              </a:spcAft>
            </a:pPr>
            <a:r>
              <a:rPr lang="ja-JP" altLang="en-US" sz="1200" dirty="0">
                <a:latin typeface="ＭＳ 明朝"/>
                <a:ea typeface="ＭＳ 明朝"/>
                <a:cs typeface="+mj-cs"/>
              </a:rPr>
              <a:t>　厚生労働省保険局「標準的な特定健診・保健指導プログラム　改訂版」に準じ、「動機付け支援」と「積極的支援」を実施します。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＜動機付け支援＞</a:t>
            </a:r>
          </a:p>
          <a:p>
            <a:pPr lvl="0" fontAlgn="base">
              <a:lnSpc>
                <a:spcPct val="125000"/>
              </a:lnSpc>
              <a:spcBef>
                <a:spcPct val="0"/>
              </a:spcBef>
              <a:spcAft>
                <a:spcPct val="0"/>
              </a:spcAft>
            </a:pPr>
            <a:r>
              <a:rPr lang="ja-JP" altLang="en-US" sz="1200" dirty="0">
                <a:latin typeface="ＭＳ 明朝"/>
                <a:ea typeface="ＭＳ 明朝"/>
                <a:cs typeface="+mj-cs"/>
              </a:rPr>
              <a:t>　対象者本人が、自分の生活習慣の改善点・伸ばすべき行動等に気づき、自ら目標を設定し行動に移すことができる内容とします。また、詳細な質問票において対象者の生活習慣や行動変容のステージ（準備状態）を把握し、対象者の生活習慣改善を動機づけるために初回時の面接による支援及び</a:t>
            </a:r>
            <a:r>
              <a:rPr lang="en-US" altLang="ja-JP" sz="1200" dirty="0">
                <a:latin typeface="ＭＳ 明朝"/>
                <a:ea typeface="ＭＳ 明朝"/>
                <a:cs typeface="+mj-cs"/>
              </a:rPr>
              <a:t>6</a:t>
            </a:r>
            <a:r>
              <a:rPr lang="ja-JP" altLang="en-US" sz="1200" dirty="0">
                <a:latin typeface="ＭＳ 明朝"/>
                <a:ea typeface="ＭＳ 明朝"/>
                <a:cs typeface="+mj-cs"/>
              </a:rPr>
              <a:t>か月後（</a:t>
            </a:r>
            <a:r>
              <a:rPr lang="en-US" altLang="ja-JP" sz="1200" dirty="0">
                <a:latin typeface="ＭＳ 明朝"/>
                <a:ea typeface="ＭＳ 明朝"/>
                <a:cs typeface="+mj-cs"/>
              </a:rPr>
              <a:t>3</a:t>
            </a:r>
            <a:r>
              <a:rPr lang="ja-JP" altLang="en-US" sz="1200" dirty="0">
                <a:latin typeface="ＭＳ 明朝"/>
                <a:ea typeface="ＭＳ 明朝"/>
                <a:cs typeface="+mj-cs"/>
              </a:rPr>
              <a:t>か月後でも可）評価を行います。</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①支援形態</a:t>
            </a:r>
          </a:p>
          <a:p>
            <a:pPr lvl="0" fontAlgn="base">
              <a:lnSpc>
                <a:spcPct val="125000"/>
              </a:lnSpc>
              <a:spcBef>
                <a:spcPct val="0"/>
              </a:spcBef>
              <a:spcAft>
                <a:spcPct val="0"/>
              </a:spcAft>
            </a:pPr>
            <a:r>
              <a:rPr lang="ja-JP" altLang="en-US" sz="1200" dirty="0">
                <a:latin typeface="ＭＳ 明朝"/>
                <a:ea typeface="ＭＳ 明朝"/>
                <a:cs typeface="+mj-cs"/>
              </a:rPr>
              <a:t>　・面接による支援：</a:t>
            </a:r>
            <a:r>
              <a:rPr lang="en-US" altLang="ja-JP" sz="1200" dirty="0">
                <a:latin typeface="ＭＳ 明朝"/>
                <a:ea typeface="ＭＳ 明朝"/>
                <a:cs typeface="+mj-cs"/>
              </a:rPr>
              <a:t>1</a:t>
            </a:r>
            <a:r>
              <a:rPr lang="ja-JP" altLang="en-US" sz="1200" dirty="0">
                <a:latin typeface="ＭＳ 明朝"/>
                <a:ea typeface="ＭＳ 明朝"/>
                <a:cs typeface="+mj-cs"/>
              </a:rPr>
              <a:t>人</a:t>
            </a:r>
            <a:r>
              <a:rPr lang="en-US" altLang="ja-JP" sz="1200" dirty="0">
                <a:latin typeface="ＭＳ 明朝"/>
                <a:ea typeface="ＭＳ 明朝"/>
                <a:cs typeface="+mj-cs"/>
              </a:rPr>
              <a:t>20</a:t>
            </a:r>
            <a:r>
              <a:rPr lang="ja-JP" altLang="en-US" sz="1200" dirty="0">
                <a:latin typeface="ＭＳ 明朝"/>
                <a:ea typeface="ＭＳ 明朝"/>
                <a:cs typeface="+mj-cs"/>
              </a:rPr>
              <a:t>分以上の個別支援、又は</a:t>
            </a:r>
            <a:r>
              <a:rPr lang="en-US" altLang="ja-JP" sz="1200" dirty="0">
                <a:latin typeface="ＭＳ 明朝"/>
                <a:ea typeface="ＭＳ 明朝"/>
                <a:cs typeface="+mj-cs"/>
              </a:rPr>
              <a:t>1</a:t>
            </a:r>
            <a:r>
              <a:rPr lang="ja-JP" altLang="en-US" sz="1200" dirty="0">
                <a:latin typeface="ＭＳ 明朝"/>
                <a:ea typeface="ＭＳ 明朝"/>
                <a:cs typeface="+mj-cs"/>
              </a:rPr>
              <a:t>グループおおむね</a:t>
            </a:r>
            <a:r>
              <a:rPr lang="en-US" altLang="ja-JP" sz="1200" dirty="0">
                <a:latin typeface="ＭＳ 明朝"/>
                <a:ea typeface="ＭＳ 明朝"/>
                <a:cs typeface="+mj-cs"/>
              </a:rPr>
              <a:t>80</a:t>
            </a:r>
            <a:r>
              <a:rPr lang="ja-JP" altLang="en-US" sz="1200" dirty="0">
                <a:latin typeface="ＭＳ 明朝"/>
                <a:ea typeface="ＭＳ 明朝"/>
                <a:cs typeface="+mj-cs"/>
              </a:rPr>
              <a:t>分以上のグルー</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プ支援（</a:t>
            </a:r>
            <a:r>
              <a:rPr lang="en-US" altLang="ja-JP" sz="1200" dirty="0">
                <a:latin typeface="ＭＳ 明朝"/>
                <a:ea typeface="ＭＳ 明朝"/>
                <a:cs typeface="+mj-cs"/>
              </a:rPr>
              <a:t>1</a:t>
            </a:r>
            <a:r>
              <a:rPr lang="ja-JP" altLang="en-US" sz="1200" dirty="0">
                <a:latin typeface="ＭＳ 明朝"/>
                <a:ea typeface="ＭＳ 明朝"/>
                <a:cs typeface="+mj-cs"/>
              </a:rPr>
              <a:t>グループはおおむね</a:t>
            </a:r>
            <a:r>
              <a:rPr lang="en-US" altLang="ja-JP" sz="1200" dirty="0">
                <a:latin typeface="ＭＳ 明朝"/>
                <a:ea typeface="ＭＳ 明朝"/>
                <a:cs typeface="+mj-cs"/>
              </a:rPr>
              <a:t>8</a:t>
            </a:r>
            <a:r>
              <a:rPr lang="ja-JP" altLang="en-US" sz="1200" dirty="0">
                <a:latin typeface="ＭＳ 明朝"/>
                <a:ea typeface="ＭＳ 明朝"/>
                <a:cs typeface="+mj-cs"/>
              </a:rPr>
              <a:t>名以下とします）。</a:t>
            </a:r>
          </a:p>
          <a:p>
            <a:pPr lvl="0" fontAlgn="base">
              <a:lnSpc>
                <a:spcPct val="125000"/>
              </a:lnSpc>
              <a:spcBef>
                <a:spcPct val="0"/>
              </a:spcBef>
              <a:spcAft>
                <a:spcPct val="0"/>
              </a:spcAft>
            </a:pPr>
            <a:r>
              <a:rPr lang="ja-JP" altLang="en-US" sz="1200" dirty="0">
                <a:latin typeface="ＭＳ 明朝"/>
                <a:ea typeface="ＭＳ 明朝"/>
                <a:cs typeface="+mj-cs"/>
              </a:rPr>
              <a:t>　・</a:t>
            </a:r>
            <a:r>
              <a:rPr lang="en-US" altLang="ja-JP" sz="1200" dirty="0">
                <a:latin typeface="ＭＳ 明朝"/>
                <a:ea typeface="ＭＳ 明朝"/>
                <a:cs typeface="+mj-cs"/>
              </a:rPr>
              <a:t>6</a:t>
            </a:r>
            <a:r>
              <a:rPr lang="ja-JP" altLang="en-US" sz="1200" dirty="0">
                <a:latin typeface="ＭＳ 明朝"/>
                <a:ea typeface="ＭＳ 明朝"/>
                <a:cs typeface="+mj-cs"/>
              </a:rPr>
              <a:t>か月後（</a:t>
            </a:r>
            <a:r>
              <a:rPr lang="en-US" altLang="ja-JP" sz="1200" dirty="0">
                <a:latin typeface="ＭＳ 明朝"/>
                <a:ea typeface="ＭＳ 明朝"/>
                <a:cs typeface="+mj-cs"/>
              </a:rPr>
              <a:t>3</a:t>
            </a:r>
            <a:r>
              <a:rPr lang="ja-JP" altLang="en-US" sz="1200" dirty="0">
                <a:latin typeface="ＭＳ 明朝"/>
                <a:ea typeface="ＭＳ 明朝"/>
                <a:cs typeface="+mj-cs"/>
              </a:rPr>
              <a:t>か月後でも可）の評価：</a:t>
            </a:r>
            <a:r>
              <a:rPr lang="en-US" altLang="ja-JP" sz="1200" dirty="0">
                <a:latin typeface="ＭＳ 明朝"/>
                <a:ea typeface="ＭＳ 明朝"/>
                <a:cs typeface="+mj-cs"/>
              </a:rPr>
              <a:t>6</a:t>
            </a:r>
            <a:r>
              <a:rPr lang="ja-JP" altLang="en-US" sz="1200" dirty="0">
                <a:latin typeface="ＭＳ 明朝"/>
                <a:ea typeface="ＭＳ 明朝"/>
                <a:cs typeface="+mj-cs"/>
              </a:rPr>
              <a:t>か月後（</a:t>
            </a:r>
            <a:r>
              <a:rPr lang="en-US" altLang="ja-JP" sz="1200" dirty="0">
                <a:latin typeface="ＭＳ 明朝"/>
                <a:ea typeface="ＭＳ 明朝"/>
                <a:cs typeface="+mj-cs"/>
              </a:rPr>
              <a:t>3</a:t>
            </a:r>
            <a:r>
              <a:rPr lang="ja-JP" altLang="en-US" sz="1200" dirty="0">
                <a:latin typeface="ＭＳ 明朝"/>
                <a:ea typeface="ＭＳ 明朝"/>
                <a:cs typeface="+mj-cs"/>
              </a:rPr>
              <a:t>か月後でも可）の評価は、面接ある</a:t>
            </a:r>
            <a:r>
              <a:rPr lang="ja-JP" altLang="en-US" sz="1200" dirty="0" err="1">
                <a:latin typeface="ＭＳ 明朝"/>
                <a:ea typeface="ＭＳ 明朝"/>
                <a:cs typeface="+mj-cs"/>
              </a:rPr>
              <a:t>い</a:t>
            </a:r>
            <a:endParaRPr lang="en-US" altLang="ja-JP" sz="1200" dirty="0">
              <a:latin typeface="ＭＳ 明朝"/>
              <a:ea typeface="ＭＳ 明朝"/>
              <a:cs typeface="+mj-cs"/>
            </a:endParaRPr>
          </a:p>
          <a:p>
            <a:pPr lvl="0" fontAlgn="base">
              <a:lnSpc>
                <a:spcPct val="125000"/>
              </a:lnSpc>
              <a:spcBef>
                <a:spcPct val="0"/>
              </a:spcBef>
              <a:spcAft>
                <a:spcPct val="0"/>
              </a:spcAft>
            </a:pPr>
            <a:r>
              <a:rPr lang="ja-JP" altLang="en-US" sz="1200" dirty="0">
                <a:latin typeface="ＭＳ 明朝"/>
                <a:ea typeface="ＭＳ 明朝"/>
                <a:cs typeface="+mj-cs"/>
              </a:rPr>
              <a:t>　　は通信等を利用して行います。</a:t>
            </a:r>
          </a:p>
          <a:p>
            <a:pPr lvl="0" fontAlgn="base">
              <a:lnSpc>
                <a:spcPct val="125000"/>
              </a:lnSpc>
              <a:spcBef>
                <a:spcPct val="0"/>
              </a:spcBef>
              <a:spcAft>
                <a:spcPct val="0"/>
              </a:spcAft>
            </a:pPr>
            <a:endParaRPr lang="ja-JP" altLang="en-US" sz="1200" dirty="0">
              <a:latin typeface="ＭＳ 明朝"/>
              <a:ea typeface="ＭＳ 明朝"/>
              <a:cs typeface="+mj-cs"/>
            </a:endParaRP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80</a:t>
            </a:fld>
            <a:endParaRPr kumimoji="1" lang="ja-JP" altLang="en-US" dirty="0">
              <a:latin typeface="ＭＳ 明朝"/>
              <a:ea typeface="ＭＳ 明朝"/>
            </a:endParaRPr>
          </a:p>
        </p:txBody>
      </p:sp>
      <p:sp>
        <p:nvSpPr>
          <p:cNvPr id="57" name="Rectangle 68">
            <a:extLst>
              <a:ext uri="{FF2B5EF4-FFF2-40B4-BE49-F238E27FC236}">
                <a16:creationId xmlns="" xmlns:a16="http://schemas.microsoft.com/office/drawing/2014/main" id="{2DFCFC20-7233-4B01-A844-F11596901F42}"/>
              </a:ext>
            </a:extLst>
          </p:cNvPr>
          <p:cNvSpPr>
            <a:spLocks noChangeArrowheads="1"/>
          </p:cNvSpPr>
          <p:nvPr/>
        </p:nvSpPr>
        <p:spPr bwMode="auto">
          <a:xfrm>
            <a:off x="4032" y="3388998"/>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spTree>
    <p:extLst>
      <p:ext uri="{BB962C8B-B14F-4D97-AF65-F5344CB8AC3E}">
        <p14:creationId xmlns:p14="http://schemas.microsoft.com/office/powerpoint/2010/main" val="343601111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0" name="タイトル 1"/>
          <p:cNvSpPr txBox="1">
            <a:spLocks noChangeAspect="1"/>
          </p:cNvSpPr>
          <p:nvPr/>
        </p:nvSpPr>
        <p:spPr>
          <a:xfrm>
            <a:off x="368660" y="179512"/>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Times New Roman" pitchFamily="18" charset="0"/>
              </a:rPr>
              <a:t>＜積極的支援＞</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詳細な質問票において対象者の生活習慣や行動変容のステージ（準備状態）を把握し、健診結果やその経年変化等から、対象者自らが自分の体に起こっている変化への理解を促すとともに、対象者の健康に関する考えを受け止め、対象者が考える将来の生活像を明確にします。その上で、行動変容の必要性を実感できるような働きかけを行い、具体的に実践可能な行動目標を対象者が選択できるように支援します。具体的に達成可能な行動目標（対象者にできること）は何かについて優先順位をつけながら一緒に考え、対象者自身が選択できるように支援し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支援者は対象者の行動目標を達成するために必要な支援計画をたて、行動が継続できるように定期的・継続的に介入します。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積極的支援期間を終了するときには、対象者が改善した行動を継続するように意識づけを行う必要があります。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２年連続して積極的支援に該当した者のうち、１年目に比べ２年目の状態が改善している者について、２年目の積極的支援は、動機付け支援相当の支援を実施した場合でも、特定保健指導を実施したと位置づけます。</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・初回時の面接による支援</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動機づけ支援と同様の支援。</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か月以上の継続的な支援</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en-US" altLang="ja-JP" sz="1200" dirty="0">
                <a:latin typeface="ＭＳ 明朝"/>
                <a:ea typeface="ＭＳ 明朝"/>
                <a:cs typeface="Times New Roman" pitchFamily="18" charset="0"/>
              </a:rPr>
              <a:t>    3</a:t>
            </a:r>
            <a:r>
              <a:rPr lang="ja-JP" altLang="en-US" sz="1200" dirty="0">
                <a:latin typeface="ＭＳ 明朝"/>
                <a:ea typeface="ＭＳ 明朝"/>
                <a:cs typeface="Times New Roman" pitchFamily="18" charset="0"/>
              </a:rPr>
              <a:t>か月以上の継続的な支援については、支援</a:t>
            </a:r>
            <a:r>
              <a:rPr lang="en-US" altLang="ja-JP" sz="1200" dirty="0">
                <a:latin typeface="ＭＳ 明朝"/>
                <a:ea typeface="ＭＳ 明朝"/>
                <a:cs typeface="Times New Roman" pitchFamily="18" charset="0"/>
              </a:rPr>
              <a:t>A</a:t>
            </a:r>
            <a:r>
              <a:rPr lang="ja-JP" altLang="en-US" sz="1200" dirty="0">
                <a:latin typeface="ＭＳ 明朝"/>
                <a:ea typeface="ＭＳ 明朝"/>
                <a:cs typeface="Times New Roman" pitchFamily="18" charset="0"/>
              </a:rPr>
              <a:t>（積極的関与タイプ）及び支援</a:t>
            </a:r>
            <a:r>
              <a:rPr lang="en-US" altLang="ja-JP" sz="1200" dirty="0">
                <a:latin typeface="ＭＳ 明朝"/>
                <a:ea typeface="ＭＳ 明朝"/>
                <a:cs typeface="Times New Roman" pitchFamily="18" charset="0"/>
              </a:rPr>
              <a:t>B</a:t>
            </a:r>
            <a:r>
              <a:rPr lang="ja-JP" altLang="en-US" sz="1200" dirty="0">
                <a:latin typeface="ＭＳ 明朝"/>
                <a:ea typeface="ＭＳ 明朝"/>
                <a:cs typeface="Times New Roman" pitchFamily="18" charset="0"/>
              </a:rPr>
              <a:t>（励</a:t>
            </a:r>
            <a:r>
              <a:rPr lang="ja-JP" altLang="en-US" sz="1200" dirty="0" err="1">
                <a:latin typeface="ＭＳ 明朝"/>
                <a:ea typeface="ＭＳ 明朝"/>
                <a:cs typeface="Times New Roman" pitchFamily="18" charset="0"/>
              </a:rPr>
              <a:t>ま</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en-US" altLang="ja-JP" sz="1200" dirty="0">
                <a:latin typeface="ＭＳ 明朝"/>
                <a:ea typeface="ＭＳ 明朝"/>
                <a:cs typeface="Times New Roman" pitchFamily="18" charset="0"/>
              </a:rPr>
              <a:t>    </a:t>
            </a:r>
            <a:r>
              <a:rPr lang="ja-JP" altLang="en-US" sz="1200" dirty="0">
                <a:latin typeface="ＭＳ 明朝"/>
                <a:ea typeface="ＭＳ 明朝"/>
                <a:cs typeface="Times New Roman" pitchFamily="18" charset="0"/>
              </a:rPr>
              <a:t>し）によるポイント制とし、支援</a:t>
            </a:r>
            <a:r>
              <a:rPr lang="en-US" altLang="ja-JP" sz="1200" dirty="0">
                <a:latin typeface="ＭＳ 明朝"/>
                <a:ea typeface="ＭＳ 明朝"/>
                <a:cs typeface="Times New Roman" pitchFamily="18" charset="0"/>
              </a:rPr>
              <a:t>A</a:t>
            </a:r>
            <a:r>
              <a:rPr lang="ja-JP" altLang="en-US" sz="1200" dirty="0">
                <a:latin typeface="ＭＳ 明朝"/>
                <a:ea typeface="ＭＳ 明朝"/>
                <a:cs typeface="Times New Roman" pitchFamily="18" charset="0"/>
              </a:rPr>
              <a:t>のみで</a:t>
            </a:r>
            <a:r>
              <a:rPr lang="en-US" altLang="ja-JP" sz="1200" dirty="0">
                <a:latin typeface="ＭＳ 明朝"/>
                <a:ea typeface="ＭＳ 明朝"/>
                <a:cs typeface="Times New Roman" pitchFamily="18" charset="0"/>
              </a:rPr>
              <a:t>180</a:t>
            </a:r>
            <a:r>
              <a:rPr lang="ja-JP" altLang="en-US" sz="1200" dirty="0">
                <a:latin typeface="ＭＳ 明朝"/>
                <a:ea typeface="ＭＳ 明朝"/>
                <a:cs typeface="Times New Roman" pitchFamily="18" charset="0"/>
              </a:rPr>
              <a:t>ポイント以上、または支援</a:t>
            </a:r>
            <a:r>
              <a:rPr lang="en-US" altLang="ja-JP" sz="1200" dirty="0">
                <a:latin typeface="ＭＳ 明朝"/>
                <a:ea typeface="ＭＳ 明朝"/>
                <a:cs typeface="Times New Roman" pitchFamily="18" charset="0"/>
              </a:rPr>
              <a:t>A</a:t>
            </a:r>
            <a:r>
              <a:rPr lang="ja-JP" altLang="en-US" sz="1200" dirty="0">
                <a:latin typeface="ＭＳ 明朝"/>
                <a:ea typeface="ＭＳ 明朝"/>
                <a:cs typeface="Times New Roman" pitchFamily="18" charset="0"/>
              </a:rPr>
              <a:t>（最低</a:t>
            </a:r>
            <a:r>
              <a:rPr lang="en-US" altLang="ja-JP" sz="1200" dirty="0">
                <a:latin typeface="ＭＳ 明朝"/>
                <a:ea typeface="ＭＳ 明朝"/>
                <a:cs typeface="Times New Roman" pitchFamily="18" charset="0"/>
              </a:rPr>
              <a:t>160</a:t>
            </a:r>
            <a:r>
              <a:rPr lang="ja-JP" altLang="en-US" sz="1200" dirty="0">
                <a:latin typeface="ＭＳ 明朝"/>
                <a:ea typeface="ＭＳ 明朝"/>
                <a:cs typeface="Times New Roman" pitchFamily="18" charset="0"/>
              </a:rPr>
              <a:t>ポ</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イント以上）と支援</a:t>
            </a:r>
            <a:r>
              <a:rPr lang="en-US" altLang="ja-JP" sz="1200" dirty="0">
                <a:latin typeface="ＭＳ 明朝"/>
                <a:ea typeface="ＭＳ 明朝"/>
                <a:cs typeface="Times New Roman" pitchFamily="18" charset="0"/>
              </a:rPr>
              <a:t>B</a:t>
            </a:r>
            <a:r>
              <a:rPr lang="ja-JP" altLang="en-US" sz="1200" dirty="0">
                <a:latin typeface="ＭＳ 明朝"/>
                <a:ea typeface="ＭＳ 明朝"/>
                <a:cs typeface="Times New Roman" pitchFamily="18" charset="0"/>
              </a:rPr>
              <a:t>の合計で</a:t>
            </a:r>
            <a:r>
              <a:rPr lang="en-US" altLang="ja-JP" sz="1200" dirty="0">
                <a:latin typeface="ＭＳ 明朝"/>
                <a:ea typeface="ＭＳ 明朝"/>
                <a:cs typeface="Times New Roman" pitchFamily="18" charset="0"/>
              </a:rPr>
              <a:t>180</a:t>
            </a:r>
            <a:r>
              <a:rPr lang="ja-JP" altLang="en-US" sz="1200" dirty="0">
                <a:latin typeface="ＭＳ 明朝"/>
                <a:ea typeface="ＭＳ 明朝"/>
                <a:cs typeface="Times New Roman" pitchFamily="18" charset="0"/>
              </a:rPr>
              <a:t>ポイント以上の支援を実施するものとします。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6</a:t>
            </a:r>
            <a:r>
              <a:rPr lang="ja-JP" altLang="en-US" sz="1200" dirty="0">
                <a:latin typeface="ＭＳ 明朝"/>
                <a:ea typeface="ＭＳ 明朝"/>
                <a:cs typeface="Times New Roman" pitchFamily="18" charset="0"/>
              </a:rPr>
              <a:t>か月後（</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か月後でも可）の評価</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en-US" altLang="ja-JP" sz="1200" dirty="0">
                <a:latin typeface="ＭＳ 明朝"/>
                <a:ea typeface="ＭＳ 明朝"/>
                <a:cs typeface="Times New Roman" pitchFamily="18" charset="0"/>
              </a:rPr>
              <a:t> </a:t>
            </a: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6</a:t>
            </a:r>
            <a:r>
              <a:rPr lang="ja-JP" altLang="en-US" sz="1200" dirty="0">
                <a:latin typeface="ＭＳ 明朝"/>
                <a:ea typeface="ＭＳ 明朝"/>
                <a:cs typeface="Times New Roman" pitchFamily="18" charset="0"/>
              </a:rPr>
              <a:t>か月後（</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か月後でも可）の評価は、個別の対象者に対する保健指導の効果に関する　　</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ものです。</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設定した個人の行動目標が達成されているか、身体状況や生活習慣に変化が見られたかについて評価を行います。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必要に応じてより早期に評価時期を設定し、対象者が自ら評価するとともに、保健指導実施者による評価を行います。</a:t>
            </a: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endParaRPr lang="ja-JP" altLang="en-US" sz="1100" dirty="0">
              <a:latin typeface="ＭＳ 明朝"/>
              <a:ea typeface="ＭＳ 明朝"/>
              <a:cs typeface="+mj-cs"/>
            </a:endParaRP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81</a:t>
            </a:fld>
            <a:endParaRPr kumimoji="1" lang="ja-JP" altLang="en-US" dirty="0">
              <a:latin typeface="ＭＳ 明朝"/>
              <a:ea typeface="ＭＳ 明朝"/>
            </a:endParaRPr>
          </a:p>
        </p:txBody>
      </p:sp>
      <p:sp>
        <p:nvSpPr>
          <p:cNvPr id="57" name="Rectangle 68">
            <a:extLst>
              <a:ext uri="{FF2B5EF4-FFF2-40B4-BE49-F238E27FC236}">
                <a16:creationId xmlns="" xmlns:a16="http://schemas.microsoft.com/office/drawing/2014/main" id="{2DFCFC20-7233-4B01-A844-F11596901F42}"/>
              </a:ext>
            </a:extLst>
          </p:cNvPr>
          <p:cNvSpPr>
            <a:spLocks noChangeArrowheads="1"/>
          </p:cNvSpPr>
          <p:nvPr/>
        </p:nvSpPr>
        <p:spPr bwMode="auto">
          <a:xfrm>
            <a:off x="4032" y="3388998"/>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spTree>
    <p:extLst>
      <p:ext uri="{BB962C8B-B14F-4D97-AF65-F5344CB8AC3E}">
        <p14:creationId xmlns:p14="http://schemas.microsoft.com/office/powerpoint/2010/main" val="89178116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0" name="タイトル 1"/>
          <p:cNvSpPr txBox="1">
            <a:spLocks noChangeAspect="1"/>
          </p:cNvSpPr>
          <p:nvPr/>
        </p:nvSpPr>
        <p:spPr>
          <a:xfrm>
            <a:off x="368660" y="179512"/>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Times New Roman" pitchFamily="18" charset="0"/>
              </a:rPr>
              <a:t>　①支援形態</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・初回時の面接による支援：動機づけ支援と同様の支援</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か月以上の継続的な支援</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支援</a:t>
            </a:r>
            <a:r>
              <a:rPr lang="en-US" altLang="ja-JP" sz="1200" dirty="0">
                <a:latin typeface="ＭＳ 明朝"/>
                <a:ea typeface="ＭＳ 明朝"/>
                <a:cs typeface="Times New Roman" pitchFamily="18" charset="0"/>
              </a:rPr>
              <a:t>A</a:t>
            </a:r>
            <a:r>
              <a:rPr lang="ja-JP" altLang="en-US" sz="1200" dirty="0">
                <a:latin typeface="ＭＳ 明朝"/>
                <a:ea typeface="ＭＳ 明朝"/>
                <a:cs typeface="Times New Roman" pitchFamily="18" charset="0"/>
              </a:rPr>
              <a:t>（積極的関与タイプ）</a:t>
            </a:r>
            <a:r>
              <a:rPr lang="en-US" altLang="ja-JP" sz="1200" dirty="0">
                <a:latin typeface="ＭＳ 明朝"/>
                <a:ea typeface="ＭＳ 明朝"/>
                <a:cs typeface="Times New Roman" pitchFamily="18" charset="0"/>
              </a:rPr>
              <a:t>】</a:t>
            </a: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初回面接支援の際に作成した特定保健指導支援計画及び実施報告書の実施状況に</a:t>
            </a:r>
            <a:r>
              <a:rPr lang="ja-JP" altLang="en-US" sz="1200" dirty="0" err="1">
                <a:latin typeface="ＭＳ 明朝"/>
                <a:ea typeface="ＭＳ 明朝"/>
                <a:cs typeface="Times New Roman" pitchFamily="18" charset="0"/>
              </a:rPr>
              <a:t>つ</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いて記載したものの提出を受け、それらの記載に基づいた支援を行います。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個別支援</a:t>
            </a:r>
            <a:r>
              <a:rPr lang="en-US" altLang="ja-JP" sz="1200" dirty="0">
                <a:latin typeface="ＭＳ 明朝"/>
                <a:ea typeface="ＭＳ 明朝"/>
                <a:cs typeface="Times New Roman" pitchFamily="18" charset="0"/>
              </a:rPr>
              <a:t>A</a:t>
            </a:r>
            <a:r>
              <a:rPr lang="ja-JP" altLang="en-US" sz="1200" dirty="0" err="1">
                <a:latin typeface="ＭＳ 明朝"/>
                <a:ea typeface="ＭＳ 明朝"/>
                <a:cs typeface="Times New Roman" pitchFamily="18" charset="0"/>
              </a:rPr>
              <a:t>、</a:t>
            </a:r>
            <a:r>
              <a:rPr lang="ja-JP" altLang="en-US" sz="1200" dirty="0">
                <a:latin typeface="ＭＳ 明朝"/>
                <a:ea typeface="ＭＳ 明朝"/>
                <a:cs typeface="Times New Roman" pitchFamily="18" charset="0"/>
              </a:rPr>
              <a:t>グループ支援、電話</a:t>
            </a:r>
            <a:r>
              <a:rPr lang="en-US" altLang="ja-JP" sz="1200" dirty="0">
                <a:latin typeface="ＭＳ 明朝"/>
                <a:ea typeface="ＭＳ 明朝"/>
                <a:cs typeface="Times New Roman" pitchFamily="18" charset="0"/>
              </a:rPr>
              <a:t>A</a:t>
            </a:r>
            <a:r>
              <a:rPr lang="ja-JP" altLang="en-US" sz="1200" dirty="0" err="1">
                <a:latin typeface="ＭＳ 明朝"/>
                <a:ea typeface="ＭＳ 明朝"/>
                <a:cs typeface="Times New Roman" pitchFamily="18" charset="0"/>
              </a:rPr>
              <a:t>、</a:t>
            </a:r>
            <a:r>
              <a:rPr lang="en-US" altLang="ja-JP" sz="1200" dirty="0">
                <a:latin typeface="ＭＳ 明朝"/>
                <a:ea typeface="ＭＳ 明朝"/>
                <a:cs typeface="Times New Roman" pitchFamily="18" charset="0"/>
              </a:rPr>
              <a:t>e‐</a:t>
            </a:r>
            <a:r>
              <a:rPr lang="en-US" altLang="ja-JP" sz="1200" dirty="0" err="1">
                <a:latin typeface="ＭＳ 明朝"/>
                <a:ea typeface="ＭＳ 明朝"/>
                <a:cs typeface="Times New Roman" pitchFamily="18" charset="0"/>
              </a:rPr>
              <a:t>mailA</a:t>
            </a:r>
            <a:r>
              <a:rPr lang="ja-JP" altLang="en-US" sz="1200" dirty="0">
                <a:latin typeface="ＭＳ 明朝"/>
                <a:ea typeface="ＭＳ 明朝"/>
                <a:cs typeface="Times New Roman" pitchFamily="18" charset="0"/>
              </a:rPr>
              <a:t>から選択して支援します。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支援</a:t>
            </a:r>
            <a:r>
              <a:rPr lang="en-US" altLang="ja-JP" sz="1200" dirty="0">
                <a:latin typeface="ＭＳ 明朝"/>
                <a:ea typeface="ＭＳ 明朝"/>
                <a:cs typeface="Times New Roman" pitchFamily="18" charset="0"/>
              </a:rPr>
              <a:t>B</a:t>
            </a:r>
            <a:r>
              <a:rPr lang="ja-JP" altLang="en-US" sz="1200" dirty="0">
                <a:latin typeface="ＭＳ 明朝"/>
                <a:ea typeface="ＭＳ 明朝"/>
                <a:cs typeface="Times New Roman" pitchFamily="18" charset="0"/>
              </a:rPr>
              <a:t>（励ましタイプ）</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　</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支援計画の実施状況の確認と励ましや賞賛をする支援。</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個別支援</a:t>
            </a:r>
            <a:r>
              <a:rPr lang="en-US" altLang="ja-JP" sz="1200" dirty="0">
                <a:latin typeface="ＭＳ 明朝"/>
                <a:ea typeface="ＭＳ 明朝"/>
                <a:cs typeface="Times New Roman" pitchFamily="18" charset="0"/>
              </a:rPr>
              <a:t>B</a:t>
            </a:r>
            <a:r>
              <a:rPr lang="ja-JP" altLang="en-US" sz="1200" dirty="0" err="1">
                <a:latin typeface="ＭＳ 明朝"/>
                <a:ea typeface="ＭＳ 明朝"/>
                <a:cs typeface="Times New Roman" pitchFamily="18" charset="0"/>
              </a:rPr>
              <a:t>、</a:t>
            </a:r>
            <a:r>
              <a:rPr lang="ja-JP" altLang="en-US" sz="1200" dirty="0">
                <a:latin typeface="ＭＳ 明朝"/>
                <a:ea typeface="ＭＳ 明朝"/>
                <a:cs typeface="Times New Roman" pitchFamily="18" charset="0"/>
              </a:rPr>
              <a:t>電話</a:t>
            </a:r>
            <a:r>
              <a:rPr lang="en-US" altLang="ja-JP" sz="1200" dirty="0">
                <a:latin typeface="ＭＳ 明朝"/>
                <a:ea typeface="ＭＳ 明朝"/>
                <a:cs typeface="Times New Roman" pitchFamily="18" charset="0"/>
              </a:rPr>
              <a:t>B</a:t>
            </a:r>
            <a:r>
              <a:rPr lang="ja-JP" altLang="en-US" sz="1200" dirty="0" err="1">
                <a:latin typeface="ＭＳ 明朝"/>
                <a:ea typeface="ＭＳ 明朝"/>
                <a:cs typeface="Times New Roman" pitchFamily="18" charset="0"/>
              </a:rPr>
              <a:t>、</a:t>
            </a:r>
            <a:r>
              <a:rPr lang="en-US" altLang="ja-JP" sz="1200" dirty="0">
                <a:latin typeface="ＭＳ 明朝"/>
                <a:ea typeface="ＭＳ 明朝"/>
                <a:cs typeface="Times New Roman" pitchFamily="18" charset="0"/>
              </a:rPr>
              <a:t>e‐</a:t>
            </a:r>
            <a:r>
              <a:rPr lang="en-US" altLang="ja-JP" sz="1200" dirty="0" err="1">
                <a:latin typeface="ＭＳ 明朝"/>
                <a:ea typeface="ＭＳ 明朝"/>
                <a:cs typeface="Times New Roman" pitchFamily="18" charset="0"/>
              </a:rPr>
              <a:t>mailB</a:t>
            </a:r>
            <a:r>
              <a:rPr lang="ja-JP" altLang="en-US" sz="1200" dirty="0">
                <a:latin typeface="ＭＳ 明朝"/>
                <a:ea typeface="ＭＳ 明朝"/>
                <a:cs typeface="Times New Roman" pitchFamily="18" charset="0"/>
              </a:rPr>
              <a:t>から選択して支援します。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6</a:t>
            </a:r>
            <a:r>
              <a:rPr lang="ja-JP" altLang="en-US" sz="1200" dirty="0">
                <a:latin typeface="ＭＳ 明朝"/>
                <a:ea typeface="ＭＳ 明朝"/>
                <a:cs typeface="Times New Roman" pitchFamily="18" charset="0"/>
              </a:rPr>
              <a:t>か月後（</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か月後でも可）の評価：</a:t>
            </a:r>
            <a:r>
              <a:rPr lang="en-US" altLang="ja-JP" sz="1200" dirty="0">
                <a:latin typeface="ＭＳ 明朝"/>
                <a:ea typeface="ＭＳ 明朝"/>
                <a:cs typeface="Times New Roman" pitchFamily="18" charset="0"/>
              </a:rPr>
              <a:t>6</a:t>
            </a:r>
            <a:r>
              <a:rPr lang="ja-JP" altLang="en-US" sz="1200" dirty="0">
                <a:latin typeface="ＭＳ 明朝"/>
                <a:ea typeface="ＭＳ 明朝"/>
                <a:cs typeface="Times New Roman" pitchFamily="18" charset="0"/>
              </a:rPr>
              <a:t>か月後（</a:t>
            </a:r>
            <a:r>
              <a:rPr lang="en-US" altLang="ja-JP" sz="1200" dirty="0">
                <a:latin typeface="ＭＳ 明朝"/>
                <a:ea typeface="ＭＳ 明朝"/>
                <a:cs typeface="Times New Roman" pitchFamily="18" charset="0"/>
              </a:rPr>
              <a:t>3</a:t>
            </a:r>
            <a:r>
              <a:rPr lang="ja-JP" altLang="en-US" sz="1200" dirty="0">
                <a:latin typeface="ＭＳ 明朝"/>
                <a:ea typeface="ＭＳ 明朝"/>
                <a:cs typeface="Times New Roman" pitchFamily="18" charset="0"/>
              </a:rPr>
              <a:t>か月後でも可）の評価は、面接また　</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は通信等を利用して行います。</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②支援ポイント</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個別支援</a:t>
            </a:r>
            <a:r>
              <a:rPr lang="en-US" altLang="ja-JP" sz="1200" dirty="0">
                <a:latin typeface="ＭＳ 明朝"/>
                <a:ea typeface="ＭＳ 明朝"/>
                <a:cs typeface="Times New Roman" pitchFamily="18" charset="0"/>
              </a:rPr>
              <a:t>A】</a:t>
            </a:r>
            <a:r>
              <a:rPr lang="ja-JP" altLang="en-US" sz="1200" dirty="0">
                <a:latin typeface="ＭＳ 明朝"/>
                <a:ea typeface="ＭＳ 明朝"/>
                <a:cs typeface="Times New Roman" pitchFamily="18" charset="0"/>
              </a:rPr>
              <a:t>　　　　</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基本的なポイント：</a:t>
            </a:r>
            <a:r>
              <a:rPr lang="en-US" altLang="ja-JP" sz="1200" dirty="0">
                <a:latin typeface="ＭＳ 明朝"/>
                <a:ea typeface="ＭＳ 明朝"/>
                <a:cs typeface="Times New Roman" pitchFamily="18" charset="0"/>
              </a:rPr>
              <a:t>5</a:t>
            </a:r>
            <a:r>
              <a:rPr lang="ja-JP" altLang="en-US" sz="1200" dirty="0">
                <a:latin typeface="ＭＳ 明朝"/>
                <a:ea typeface="ＭＳ 明朝"/>
                <a:cs typeface="Times New Roman" pitchFamily="18" charset="0"/>
              </a:rPr>
              <a:t>分</a:t>
            </a:r>
            <a:r>
              <a:rPr lang="en-US" altLang="ja-JP" sz="1200" dirty="0">
                <a:latin typeface="ＭＳ 明朝"/>
                <a:ea typeface="ＭＳ 明朝"/>
                <a:cs typeface="Times New Roman" pitchFamily="18" charset="0"/>
              </a:rPr>
              <a:t>20</a:t>
            </a:r>
            <a:r>
              <a:rPr lang="ja-JP" altLang="en-US" sz="1200" dirty="0">
                <a:latin typeface="ＭＳ 明朝"/>
                <a:ea typeface="ＭＳ 明朝"/>
                <a:cs typeface="Times New Roman" pitchFamily="18" charset="0"/>
              </a:rPr>
              <a:t>ポイント</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最低限の介入：</a:t>
            </a:r>
            <a:r>
              <a:rPr lang="en-US" altLang="ja-JP" sz="1200" dirty="0">
                <a:latin typeface="ＭＳ 明朝"/>
                <a:ea typeface="ＭＳ 明朝"/>
                <a:cs typeface="Times New Roman" pitchFamily="18" charset="0"/>
              </a:rPr>
              <a:t>10</a:t>
            </a:r>
            <a:r>
              <a:rPr lang="ja-JP" altLang="en-US" sz="1200" dirty="0">
                <a:latin typeface="ＭＳ 明朝"/>
                <a:ea typeface="ＭＳ 明朝"/>
                <a:cs typeface="Times New Roman" pitchFamily="18" charset="0"/>
              </a:rPr>
              <a:t>分</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ポイントの上限：</a:t>
            </a:r>
            <a:r>
              <a:rPr lang="en-US" altLang="ja-JP" sz="1200" dirty="0">
                <a:latin typeface="ＭＳ 明朝"/>
                <a:ea typeface="ＭＳ 明朝"/>
                <a:cs typeface="Times New Roman" pitchFamily="18" charset="0"/>
              </a:rPr>
              <a:t>1</a:t>
            </a:r>
            <a:r>
              <a:rPr lang="ja-JP" altLang="en-US" sz="1200" dirty="0">
                <a:latin typeface="ＭＳ 明朝"/>
                <a:ea typeface="ＭＳ 明朝"/>
                <a:cs typeface="Times New Roman" pitchFamily="18" charset="0"/>
              </a:rPr>
              <a:t>回</a:t>
            </a:r>
            <a:r>
              <a:rPr lang="en-US" altLang="ja-JP" sz="1200" dirty="0">
                <a:latin typeface="ＭＳ 明朝"/>
                <a:ea typeface="ＭＳ 明朝"/>
                <a:cs typeface="Times New Roman" pitchFamily="18" charset="0"/>
              </a:rPr>
              <a:t>30</a:t>
            </a:r>
            <a:r>
              <a:rPr lang="ja-JP" altLang="en-US" sz="1200" dirty="0">
                <a:latin typeface="ＭＳ 明朝"/>
                <a:ea typeface="ＭＳ 明朝"/>
                <a:cs typeface="Times New Roman" pitchFamily="18" charset="0"/>
              </a:rPr>
              <a:t>分以上実施した場合でも</a:t>
            </a:r>
            <a:r>
              <a:rPr lang="en-US" altLang="ja-JP" sz="1200" dirty="0">
                <a:latin typeface="ＭＳ 明朝"/>
                <a:ea typeface="ＭＳ 明朝"/>
                <a:cs typeface="Times New Roman" pitchFamily="18" charset="0"/>
              </a:rPr>
              <a:t>120</a:t>
            </a:r>
            <a:r>
              <a:rPr lang="ja-JP" altLang="en-US" sz="1200" dirty="0">
                <a:latin typeface="ＭＳ 明朝"/>
                <a:ea typeface="ＭＳ 明朝"/>
                <a:cs typeface="Times New Roman" pitchFamily="18" charset="0"/>
              </a:rPr>
              <a:t>ポイントまでのカウントとしま</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a:t>
            </a:r>
            <a:r>
              <a:rPr lang="en-US" altLang="ja-JP" sz="1200" dirty="0">
                <a:latin typeface="ＭＳ 明朝"/>
                <a:ea typeface="ＭＳ 明朝"/>
                <a:cs typeface="Times New Roman" pitchFamily="18" charset="0"/>
              </a:rPr>
              <a:t>【</a:t>
            </a:r>
            <a:r>
              <a:rPr lang="ja-JP" altLang="en-US" sz="1200" dirty="0">
                <a:latin typeface="ＭＳ 明朝"/>
                <a:ea typeface="ＭＳ 明朝"/>
                <a:cs typeface="Times New Roman" pitchFamily="18" charset="0"/>
              </a:rPr>
              <a:t>個別支援</a:t>
            </a:r>
            <a:r>
              <a:rPr lang="en-US" altLang="ja-JP" sz="1200" dirty="0">
                <a:latin typeface="ＭＳ 明朝"/>
                <a:ea typeface="ＭＳ 明朝"/>
                <a:cs typeface="Times New Roman" pitchFamily="18" charset="0"/>
              </a:rPr>
              <a:t>B】</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基本的なポイント：</a:t>
            </a:r>
            <a:r>
              <a:rPr lang="en-US" altLang="ja-JP" sz="1200" dirty="0">
                <a:latin typeface="ＭＳ 明朝"/>
                <a:ea typeface="ＭＳ 明朝"/>
                <a:cs typeface="Times New Roman" pitchFamily="18" charset="0"/>
              </a:rPr>
              <a:t>5</a:t>
            </a:r>
            <a:r>
              <a:rPr lang="ja-JP" altLang="en-US" sz="1200" dirty="0">
                <a:latin typeface="ＭＳ 明朝"/>
                <a:ea typeface="ＭＳ 明朝"/>
                <a:cs typeface="Times New Roman" pitchFamily="18" charset="0"/>
              </a:rPr>
              <a:t>分</a:t>
            </a:r>
            <a:r>
              <a:rPr lang="en-US" altLang="ja-JP" sz="1200" dirty="0">
                <a:latin typeface="ＭＳ 明朝"/>
                <a:ea typeface="ＭＳ 明朝"/>
                <a:cs typeface="Times New Roman" pitchFamily="18" charset="0"/>
              </a:rPr>
              <a:t>10</a:t>
            </a:r>
            <a:r>
              <a:rPr lang="ja-JP" altLang="en-US" sz="1200" dirty="0">
                <a:latin typeface="ＭＳ 明朝"/>
                <a:ea typeface="ＭＳ 明朝"/>
                <a:cs typeface="Times New Roman" pitchFamily="18" charset="0"/>
              </a:rPr>
              <a:t>ポイント</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最低限の介入：</a:t>
            </a:r>
            <a:r>
              <a:rPr lang="en-US" altLang="ja-JP" sz="1200" dirty="0">
                <a:latin typeface="ＭＳ 明朝"/>
                <a:ea typeface="ＭＳ 明朝"/>
                <a:cs typeface="Times New Roman" pitchFamily="18" charset="0"/>
              </a:rPr>
              <a:t>5</a:t>
            </a:r>
            <a:r>
              <a:rPr lang="ja-JP" altLang="en-US" sz="1200" dirty="0">
                <a:latin typeface="ＭＳ 明朝"/>
                <a:ea typeface="ＭＳ 明朝"/>
                <a:cs typeface="Times New Roman" pitchFamily="18" charset="0"/>
              </a:rPr>
              <a:t>分</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ポイントの上限：</a:t>
            </a:r>
            <a:r>
              <a:rPr lang="en-US" altLang="ja-JP" sz="1200" dirty="0">
                <a:latin typeface="ＭＳ 明朝"/>
                <a:ea typeface="ＭＳ 明朝"/>
                <a:cs typeface="Times New Roman" pitchFamily="18" charset="0"/>
              </a:rPr>
              <a:t>1</a:t>
            </a:r>
            <a:r>
              <a:rPr lang="ja-JP" altLang="en-US" sz="1200" dirty="0">
                <a:latin typeface="ＭＳ 明朝"/>
                <a:ea typeface="ＭＳ 明朝"/>
                <a:cs typeface="Times New Roman" pitchFamily="18" charset="0"/>
              </a:rPr>
              <a:t>回</a:t>
            </a:r>
            <a:r>
              <a:rPr lang="en-US" altLang="ja-JP" sz="1200" dirty="0">
                <a:latin typeface="ＭＳ 明朝"/>
                <a:ea typeface="ＭＳ 明朝"/>
                <a:cs typeface="Times New Roman" pitchFamily="18" charset="0"/>
              </a:rPr>
              <a:t>10</a:t>
            </a:r>
            <a:r>
              <a:rPr lang="ja-JP" altLang="en-US" sz="1200" dirty="0">
                <a:latin typeface="ＭＳ 明朝"/>
                <a:ea typeface="ＭＳ 明朝"/>
                <a:cs typeface="Times New Roman" pitchFamily="18" charset="0"/>
              </a:rPr>
              <a:t>分以上実施した場合でも</a:t>
            </a:r>
            <a:r>
              <a:rPr lang="en-US" altLang="ja-JP" sz="1200" dirty="0">
                <a:latin typeface="ＭＳ 明朝"/>
                <a:ea typeface="ＭＳ 明朝"/>
                <a:cs typeface="Times New Roman" pitchFamily="18" charset="0"/>
              </a:rPr>
              <a:t>20</a:t>
            </a:r>
            <a:r>
              <a:rPr lang="ja-JP" altLang="en-US" sz="1200" dirty="0">
                <a:latin typeface="ＭＳ 明朝"/>
                <a:ea typeface="ＭＳ 明朝"/>
                <a:cs typeface="Times New Roman" pitchFamily="18" charset="0"/>
              </a:rPr>
              <a:t>ポイントまでのカウントとしま</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す。</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en-US" altLang="ja-JP" sz="1200" dirty="0">
                <a:latin typeface="ＭＳ 明朝"/>
                <a:ea typeface="ＭＳ 明朝"/>
                <a:cs typeface="Times New Roman" pitchFamily="18" charset="0"/>
              </a:rPr>
              <a:t>(7)</a:t>
            </a:r>
            <a:r>
              <a:rPr lang="ja-JP" altLang="en-US" sz="1200" dirty="0">
                <a:latin typeface="ＭＳ 明朝"/>
                <a:ea typeface="ＭＳ 明朝"/>
                <a:cs typeface="Times New Roman" pitchFamily="18" charset="0"/>
              </a:rPr>
              <a:t>特定保健指導委託基準</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特定保健指導にあたり、次の具体的な基準を定めます。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①保健指導に携わる保健指導実施者は、保健指導を行うための十分な知識を持ち、技術</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en-US" altLang="ja-JP" sz="1200" dirty="0">
                <a:latin typeface="ＭＳ 明朝"/>
                <a:ea typeface="ＭＳ 明朝"/>
                <a:cs typeface="Times New Roman" pitchFamily="18" charset="0"/>
              </a:rPr>
              <a:t>    </a:t>
            </a:r>
            <a:r>
              <a:rPr lang="ja-JP" altLang="en-US" sz="1200" dirty="0">
                <a:latin typeface="ＭＳ 明朝"/>
                <a:ea typeface="ＭＳ 明朝"/>
                <a:cs typeface="Times New Roman" pitchFamily="18" charset="0"/>
              </a:rPr>
              <a:t>を身につけた保健師・管理栄養士とします。</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②委託事業者は、町の事業担当者と打合せを綿密に行い、町の特性に応じた指導内容と</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なるようにすること。</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③受診者の身体計測結果や参加記録等の記録が適切に保存・管理されているとともに、</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個人情報の保護に関する法律及びこれに基づくガイドライン、医療情報システムの安</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全管理に関するガイドライン等を遵守していること。</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④町の求めに応じ、適切な保健指導の実施状況を確認する上で必要な資料の提出を速や</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かに行うこと。</a:t>
            </a: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100" dirty="0">
                <a:latin typeface="ＭＳ 明朝"/>
                <a:ea typeface="ＭＳ 明朝"/>
                <a:cs typeface="+mj-cs"/>
              </a:rPr>
              <a:t>　</a:t>
            </a: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82</a:t>
            </a:fld>
            <a:endParaRPr kumimoji="1" lang="ja-JP" altLang="en-US" dirty="0">
              <a:latin typeface="ＭＳ 明朝"/>
              <a:ea typeface="ＭＳ 明朝"/>
            </a:endParaRPr>
          </a:p>
        </p:txBody>
      </p:sp>
      <p:sp>
        <p:nvSpPr>
          <p:cNvPr id="57" name="Rectangle 68">
            <a:extLst>
              <a:ext uri="{FF2B5EF4-FFF2-40B4-BE49-F238E27FC236}">
                <a16:creationId xmlns="" xmlns:a16="http://schemas.microsoft.com/office/drawing/2014/main" id="{2DFCFC20-7233-4B01-A844-F11596901F42}"/>
              </a:ext>
            </a:extLst>
          </p:cNvPr>
          <p:cNvSpPr>
            <a:spLocks noChangeArrowheads="1"/>
          </p:cNvSpPr>
          <p:nvPr/>
        </p:nvSpPr>
        <p:spPr bwMode="auto">
          <a:xfrm>
            <a:off x="4032" y="3388998"/>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spTree>
    <p:extLst>
      <p:ext uri="{BB962C8B-B14F-4D97-AF65-F5344CB8AC3E}">
        <p14:creationId xmlns:p14="http://schemas.microsoft.com/office/powerpoint/2010/main" val="184992511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sp>
        <p:nvSpPr>
          <p:cNvPr id="20" name="タイトル 1"/>
          <p:cNvSpPr txBox="1">
            <a:spLocks noChangeAspect="1"/>
          </p:cNvSpPr>
          <p:nvPr/>
        </p:nvSpPr>
        <p:spPr>
          <a:xfrm>
            <a:off x="368660" y="179512"/>
            <a:ext cx="6120680" cy="1511410"/>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Times New Roman" pitchFamily="18" charset="0"/>
              </a:rPr>
              <a:t>　⑤保健指導実施者に各種研修会への参加や委託事業者内での研修を定期的に行い、当該</a:t>
            </a:r>
            <a:endParaRPr lang="en-US" altLang="ja-JP"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保健指導実施者の資質の向上に努めていくこと。</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⑥国の定める内容の保健指導を適切かつ継続的に実施できる財務基盤を有していること。</a:t>
            </a: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その他、高齢者の医療の確保に関する法律第</a:t>
            </a:r>
            <a:r>
              <a:rPr lang="en-US" altLang="ja-JP" sz="1200" dirty="0">
                <a:latin typeface="ＭＳ 明朝"/>
                <a:ea typeface="ＭＳ 明朝"/>
                <a:cs typeface="Times New Roman" pitchFamily="18" charset="0"/>
              </a:rPr>
              <a:t>28</a:t>
            </a:r>
            <a:r>
              <a:rPr lang="ja-JP" altLang="en-US" sz="1200" dirty="0">
                <a:latin typeface="ＭＳ 明朝"/>
                <a:ea typeface="ＭＳ 明朝"/>
                <a:cs typeface="Times New Roman" pitchFamily="18" charset="0"/>
              </a:rPr>
              <a:t>条、及び実施基準第</a:t>
            </a:r>
            <a:r>
              <a:rPr lang="en-US" altLang="ja-JP" sz="1200" dirty="0">
                <a:latin typeface="ＭＳ 明朝"/>
                <a:ea typeface="ＭＳ 明朝"/>
                <a:cs typeface="Times New Roman" pitchFamily="18" charset="0"/>
              </a:rPr>
              <a:t>16</a:t>
            </a:r>
            <a:r>
              <a:rPr lang="ja-JP" altLang="en-US" sz="1200" dirty="0">
                <a:latin typeface="ＭＳ 明朝"/>
                <a:ea typeface="ＭＳ 明朝"/>
                <a:cs typeface="Times New Roman" pitchFamily="18" charset="0"/>
              </a:rPr>
              <a:t>条第</a:t>
            </a:r>
            <a:r>
              <a:rPr lang="en-US" altLang="ja-JP" sz="1200" dirty="0">
                <a:latin typeface="ＭＳ 明朝"/>
                <a:ea typeface="ＭＳ 明朝"/>
                <a:cs typeface="Times New Roman" pitchFamily="18" charset="0"/>
              </a:rPr>
              <a:t>1</a:t>
            </a:r>
            <a:r>
              <a:rPr lang="ja-JP" altLang="en-US" sz="1200" dirty="0">
                <a:latin typeface="ＭＳ 明朝"/>
                <a:ea typeface="ＭＳ 明朝"/>
                <a:cs typeface="Times New Roman" pitchFamily="18" charset="0"/>
              </a:rPr>
              <a:t>項に基づき厚生労働大臣の告示により定めた基準を満たすものとします。</a:t>
            </a: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r>
              <a:rPr lang="en-US" altLang="ja-JP" sz="1200" dirty="0">
                <a:latin typeface="ＭＳ 明朝"/>
                <a:ea typeface="ＭＳ 明朝"/>
                <a:cs typeface="Times New Roman" pitchFamily="18" charset="0"/>
              </a:rPr>
              <a:t>(8)</a:t>
            </a:r>
            <a:r>
              <a:rPr lang="ja-JP" altLang="en-US" sz="1200" dirty="0">
                <a:latin typeface="ＭＳ 明朝"/>
                <a:ea typeface="ＭＳ 明朝"/>
                <a:cs typeface="Times New Roman" pitchFamily="18" charset="0"/>
              </a:rPr>
              <a:t>委託契約の方法</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特定保健指導については、年度当初に契約します。</a:t>
            </a: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r>
              <a:rPr lang="en-US" altLang="ja-JP" sz="1200" dirty="0">
                <a:latin typeface="ＭＳ 明朝"/>
                <a:ea typeface="ＭＳ 明朝"/>
                <a:cs typeface="Times New Roman" pitchFamily="18" charset="0"/>
              </a:rPr>
              <a:t>(9)</a:t>
            </a:r>
            <a:r>
              <a:rPr lang="ja-JP" altLang="en-US" sz="1200" dirty="0">
                <a:latin typeface="ＭＳ 明朝"/>
                <a:ea typeface="ＭＳ 明朝"/>
                <a:cs typeface="Times New Roman" pitchFamily="18" charset="0"/>
              </a:rPr>
              <a:t>データの管理</a:t>
            </a: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特定保健指導のデータは原則</a:t>
            </a:r>
            <a:r>
              <a:rPr lang="en-US" altLang="ja-JP" sz="1200" dirty="0">
                <a:latin typeface="ＭＳ 明朝"/>
                <a:ea typeface="ＭＳ 明朝"/>
                <a:cs typeface="Times New Roman" pitchFamily="18" charset="0"/>
              </a:rPr>
              <a:t>5</a:t>
            </a:r>
            <a:r>
              <a:rPr lang="ja-JP" altLang="en-US" sz="1200" dirty="0">
                <a:latin typeface="ＭＳ 明朝"/>
                <a:ea typeface="ＭＳ 明朝"/>
                <a:cs typeface="Times New Roman" pitchFamily="18" charset="0"/>
              </a:rPr>
              <a:t>年間保存とします。</a:t>
            </a: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endParaRPr lang="ja-JP" altLang="en-US" sz="1200" dirty="0">
              <a:latin typeface="ＭＳ 明朝"/>
              <a:ea typeface="ＭＳ 明朝"/>
              <a:cs typeface="Times New Roman" pitchFamily="18" charset="0"/>
            </a:endParaRPr>
          </a:p>
          <a:p>
            <a:pPr lvl="0" fontAlgn="base">
              <a:lnSpc>
                <a:spcPct val="125000"/>
              </a:lnSpc>
              <a:spcBef>
                <a:spcPct val="0"/>
              </a:spcBef>
              <a:spcAft>
                <a:spcPct val="0"/>
              </a:spcAft>
            </a:pPr>
            <a:endParaRPr lang="ja-JP" altLang="en-US" sz="1100" dirty="0">
              <a:latin typeface="ＭＳ 明朝"/>
              <a:ea typeface="ＭＳ 明朝"/>
              <a:cs typeface="+mj-cs"/>
            </a:endParaRPr>
          </a:p>
        </p:txBody>
      </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83</a:t>
            </a:fld>
            <a:endParaRPr kumimoji="1" lang="ja-JP" altLang="en-US" dirty="0">
              <a:latin typeface="ＭＳ 明朝"/>
              <a:ea typeface="ＭＳ 明朝"/>
            </a:endParaRPr>
          </a:p>
        </p:txBody>
      </p:sp>
      <p:sp>
        <p:nvSpPr>
          <p:cNvPr id="57" name="Rectangle 68">
            <a:extLst>
              <a:ext uri="{FF2B5EF4-FFF2-40B4-BE49-F238E27FC236}">
                <a16:creationId xmlns="" xmlns:a16="http://schemas.microsoft.com/office/drawing/2014/main" id="{2DFCFC20-7233-4B01-A844-F11596901F42}"/>
              </a:ext>
            </a:extLst>
          </p:cNvPr>
          <p:cNvSpPr>
            <a:spLocks noChangeArrowheads="1"/>
          </p:cNvSpPr>
          <p:nvPr/>
        </p:nvSpPr>
        <p:spPr bwMode="auto">
          <a:xfrm>
            <a:off x="4032" y="3388998"/>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spTree>
    <p:extLst>
      <p:ext uri="{BB962C8B-B14F-4D97-AF65-F5344CB8AC3E}">
        <p14:creationId xmlns:p14="http://schemas.microsoft.com/office/powerpoint/2010/main" val="417589731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2370" y="698140"/>
            <a:ext cx="6858000" cy="307777"/>
          </a:xfrm>
          <a:prstGeom prst="rect">
            <a:avLst/>
          </a:prstGeom>
          <a:noFill/>
        </p:spPr>
        <p:txBody>
          <a:bodyPr wrap="square" rtlCol="0">
            <a:spAutoFit/>
          </a:bodyPr>
          <a:lstStyle/>
          <a:p>
            <a:r>
              <a:rPr kumimoji="1" lang="ja-JP" altLang="en-US" sz="1400" b="1" dirty="0">
                <a:latin typeface="ＭＳ 明朝"/>
                <a:ea typeface="ＭＳ 明朝"/>
              </a:rPr>
              <a:t>　　　</a:t>
            </a:r>
            <a:endParaRPr kumimoji="1" lang="ja-JP" altLang="en-US" sz="1400" dirty="0">
              <a:latin typeface="ＭＳ 明朝"/>
              <a:ea typeface="ＭＳ 明朝"/>
            </a:endParaRPr>
          </a:p>
        </p:txBody>
      </p:sp>
      <p:grpSp>
        <p:nvGrpSpPr>
          <p:cNvPr id="2" name="グループ化 1">
            <a:extLst>
              <a:ext uri="{FF2B5EF4-FFF2-40B4-BE49-F238E27FC236}">
                <a16:creationId xmlns="" xmlns:a16="http://schemas.microsoft.com/office/drawing/2014/main" id="{44F73AA6-31F3-4914-BCB4-C80CACAABA83}"/>
              </a:ext>
            </a:extLst>
          </p:cNvPr>
          <p:cNvGrpSpPr/>
          <p:nvPr/>
        </p:nvGrpSpPr>
        <p:grpSpPr>
          <a:xfrm>
            <a:off x="190500" y="-25422"/>
            <a:ext cx="6362000" cy="2026012"/>
            <a:chOff x="190500" y="169724"/>
            <a:chExt cx="6362000" cy="2026012"/>
          </a:xfrm>
        </p:grpSpPr>
        <p:grpSp>
          <p:nvGrpSpPr>
            <p:cNvPr id="4" name="グループ化 3">
              <a:extLst>
                <a:ext uri="{FF2B5EF4-FFF2-40B4-BE49-F238E27FC236}">
                  <a16:creationId xmlns="" xmlns:a16="http://schemas.microsoft.com/office/drawing/2014/main" id="{27EA7656-DAFC-4726-A5EB-9D9CCF50C286}"/>
                </a:ext>
              </a:extLst>
            </p:cNvPr>
            <p:cNvGrpSpPr/>
            <p:nvPr/>
          </p:nvGrpSpPr>
          <p:grpSpPr>
            <a:xfrm>
              <a:off x="190500" y="169724"/>
              <a:ext cx="6362000" cy="338555"/>
              <a:chOff x="190500" y="419639"/>
              <a:chExt cx="6362000" cy="309591"/>
            </a:xfrm>
          </p:grpSpPr>
          <p:sp>
            <p:nvSpPr>
              <p:cNvPr id="13" name="テキスト ボックス 12"/>
              <p:cNvSpPr txBox="1">
                <a:spLocks noChangeAspect="1"/>
              </p:cNvSpPr>
              <p:nvPr/>
            </p:nvSpPr>
            <p:spPr>
              <a:xfrm>
                <a:off x="254000" y="419639"/>
                <a:ext cx="6120000" cy="309591"/>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Ⅵ </a:t>
                </a:r>
                <a:r>
                  <a:rPr lang="ja-JP" altLang="en-US" sz="1600" b="1" dirty="0">
                    <a:latin typeface="ＭＳ 明朝"/>
                    <a:ea typeface="ＭＳ 明朝"/>
                  </a:rPr>
                  <a:t>個人情報の保護</a:t>
                </a:r>
                <a:endParaRPr lang="ja-JP" altLang="ja-JP" sz="1600" dirty="0">
                  <a:latin typeface="ＭＳ 明朝"/>
                  <a:ea typeface="ＭＳ 明朝"/>
                </a:endParaRPr>
              </a:p>
            </p:txBody>
          </p:sp>
          <p:cxnSp>
            <p:nvCxnSpPr>
              <p:cNvPr id="19" name="直線コネクタ 18"/>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grpSp>
        <p:sp>
          <p:nvSpPr>
            <p:cNvPr id="20" name="タイトル 1"/>
            <p:cNvSpPr txBox="1">
              <a:spLocks noChangeAspect="1"/>
            </p:cNvSpPr>
            <p:nvPr/>
          </p:nvSpPr>
          <p:spPr>
            <a:xfrm>
              <a:off x="368660" y="458345"/>
              <a:ext cx="6120680" cy="1737391"/>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　特定健診等の個人情報の取り扱いについては、「個人情報の保護に関する法律」に基づく「国民健康保険組合における個人情報の適切な取扱いのためのガイドライン」及び「大河原町個人情報保護条例」等に基づいて、個人情報の厳正な保護を図ります。</a:t>
              </a:r>
            </a:p>
            <a:p>
              <a:pPr lvl="0" fontAlgn="base">
                <a:lnSpc>
                  <a:spcPct val="125000"/>
                </a:lnSpc>
                <a:spcBef>
                  <a:spcPct val="0"/>
                </a:spcBef>
                <a:spcAft>
                  <a:spcPct val="0"/>
                </a:spcAft>
              </a:pPr>
              <a:r>
                <a:rPr lang="ja-JP" altLang="en-US" sz="1200" dirty="0">
                  <a:latin typeface="ＭＳ 明朝"/>
                  <a:ea typeface="ＭＳ 明朝"/>
                  <a:cs typeface="+mj-cs"/>
                </a:rPr>
                <a:t>　特定健康診査・特定保健指導を外部に委託する際は、個人情報の厳重な管理や目的外使用の禁止等を契約に定め、委託先の契約遵守状況を管理します。</a:t>
              </a:r>
            </a:p>
            <a:p>
              <a:pPr lvl="0" fontAlgn="base">
                <a:lnSpc>
                  <a:spcPct val="125000"/>
                </a:lnSpc>
                <a:spcBef>
                  <a:spcPct val="0"/>
                </a:spcBef>
                <a:spcAft>
                  <a:spcPct val="0"/>
                </a:spcAft>
              </a:pPr>
              <a:r>
                <a:rPr lang="ja-JP" altLang="en-US" sz="1200" dirty="0">
                  <a:latin typeface="ＭＳ 明朝"/>
                  <a:ea typeface="ＭＳ 明朝"/>
                  <a:cs typeface="+mj-cs"/>
                </a:rPr>
                <a:t>　また、特定健康診査等の実施にあたっては、「国民健康保険法」及び「高齢者の医療の確保に関する法律」の守秘義務規定を遵守するものとします。</a:t>
              </a:r>
            </a:p>
            <a:p>
              <a:pPr lvl="0" fontAlgn="base">
                <a:lnSpc>
                  <a:spcPct val="125000"/>
                </a:lnSpc>
                <a:spcBef>
                  <a:spcPct val="0"/>
                </a:spcBef>
                <a:spcAft>
                  <a:spcPct val="0"/>
                </a:spcAft>
              </a:pPr>
              <a:endParaRPr lang="ja-JP" altLang="en-US" sz="1200" dirty="0">
                <a:latin typeface="ＭＳ 明朝"/>
                <a:ea typeface="ＭＳ 明朝"/>
                <a:cs typeface="+mj-cs"/>
              </a:endParaRPr>
            </a:p>
            <a:p>
              <a:pPr lvl="0" fontAlgn="base">
                <a:lnSpc>
                  <a:spcPct val="125000"/>
                </a:lnSpc>
                <a:spcBef>
                  <a:spcPct val="0"/>
                </a:spcBef>
                <a:spcAft>
                  <a:spcPct val="0"/>
                </a:spcAft>
              </a:pPr>
              <a:endParaRPr lang="ja-JP" altLang="en-US" sz="1200" dirty="0">
                <a:latin typeface="ＭＳ 明朝"/>
                <a:ea typeface="ＭＳ 明朝"/>
                <a:cs typeface="+mj-cs"/>
              </a:endParaRPr>
            </a:p>
          </p:txBody>
        </p:sp>
      </p:grpSp>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84</a:t>
            </a:fld>
            <a:endParaRPr kumimoji="1" lang="ja-JP" altLang="en-US" dirty="0">
              <a:latin typeface="ＭＳ 明朝"/>
              <a:ea typeface="ＭＳ 明朝"/>
            </a:endParaRPr>
          </a:p>
        </p:txBody>
      </p:sp>
      <p:grpSp>
        <p:nvGrpSpPr>
          <p:cNvPr id="11" name="グループ化 10">
            <a:extLst>
              <a:ext uri="{FF2B5EF4-FFF2-40B4-BE49-F238E27FC236}">
                <a16:creationId xmlns="" xmlns:a16="http://schemas.microsoft.com/office/drawing/2014/main" id="{952B93F5-4817-48DA-B5B3-85406530F898}"/>
              </a:ext>
            </a:extLst>
          </p:cNvPr>
          <p:cNvGrpSpPr/>
          <p:nvPr/>
        </p:nvGrpSpPr>
        <p:grpSpPr>
          <a:xfrm>
            <a:off x="190500" y="2123508"/>
            <a:ext cx="6362000" cy="1101218"/>
            <a:chOff x="190500" y="169724"/>
            <a:chExt cx="6362000" cy="1101218"/>
          </a:xfrm>
        </p:grpSpPr>
        <p:grpSp>
          <p:nvGrpSpPr>
            <p:cNvPr id="14" name="グループ化 13">
              <a:extLst>
                <a:ext uri="{FF2B5EF4-FFF2-40B4-BE49-F238E27FC236}">
                  <a16:creationId xmlns="" xmlns:a16="http://schemas.microsoft.com/office/drawing/2014/main" id="{7009BC8A-A85F-4D8F-90C8-34EBD36B85B6}"/>
                </a:ext>
              </a:extLst>
            </p:cNvPr>
            <p:cNvGrpSpPr/>
            <p:nvPr/>
          </p:nvGrpSpPr>
          <p:grpSpPr>
            <a:xfrm>
              <a:off x="190500" y="169724"/>
              <a:ext cx="6362000" cy="338555"/>
              <a:chOff x="190500" y="419639"/>
              <a:chExt cx="6362000" cy="309591"/>
            </a:xfrm>
          </p:grpSpPr>
          <p:sp>
            <p:nvSpPr>
              <p:cNvPr id="16" name="テキスト ボックス 15">
                <a:extLst>
                  <a:ext uri="{FF2B5EF4-FFF2-40B4-BE49-F238E27FC236}">
                    <a16:creationId xmlns="" xmlns:a16="http://schemas.microsoft.com/office/drawing/2014/main" id="{94A8B6D6-5D76-4E6E-9F9C-B473EE12DDE0}"/>
                  </a:ext>
                </a:extLst>
              </p:cNvPr>
              <p:cNvSpPr txBox="1">
                <a:spLocks noChangeAspect="1"/>
              </p:cNvSpPr>
              <p:nvPr/>
            </p:nvSpPr>
            <p:spPr>
              <a:xfrm>
                <a:off x="254000" y="419639"/>
                <a:ext cx="6120000" cy="309591"/>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Ⅶ </a:t>
                </a:r>
                <a:r>
                  <a:rPr lang="ja-JP" altLang="en-US" sz="1600" b="1" dirty="0">
                    <a:latin typeface="ＭＳ 明朝"/>
                    <a:ea typeface="ＭＳ 明朝"/>
                  </a:rPr>
                  <a:t>特定健康診査実施計画の公表・周知</a:t>
                </a:r>
                <a:endParaRPr lang="ja-JP" altLang="ja-JP" sz="1600" dirty="0">
                  <a:latin typeface="ＭＳ 明朝"/>
                  <a:ea typeface="ＭＳ 明朝"/>
                </a:endParaRPr>
              </a:p>
            </p:txBody>
          </p:sp>
          <p:cxnSp>
            <p:nvCxnSpPr>
              <p:cNvPr id="17" name="直線コネクタ 16">
                <a:extLst>
                  <a:ext uri="{FF2B5EF4-FFF2-40B4-BE49-F238E27FC236}">
                    <a16:creationId xmlns="" xmlns:a16="http://schemas.microsoft.com/office/drawing/2014/main" id="{89BCE155-6737-4EA7-8A81-E039F1DE10E3}"/>
                  </a:ext>
                </a:extLst>
              </p:cNvPr>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grpSp>
        <p:sp>
          <p:nvSpPr>
            <p:cNvPr id="15" name="タイトル 1">
              <a:extLst>
                <a:ext uri="{FF2B5EF4-FFF2-40B4-BE49-F238E27FC236}">
                  <a16:creationId xmlns="" xmlns:a16="http://schemas.microsoft.com/office/drawing/2014/main" id="{BEEA5828-F0B1-4AAC-B152-2557DCF4DE75}"/>
                </a:ext>
              </a:extLst>
            </p:cNvPr>
            <p:cNvSpPr txBox="1">
              <a:spLocks noChangeAspect="1"/>
            </p:cNvSpPr>
            <p:nvPr/>
          </p:nvSpPr>
          <p:spPr>
            <a:xfrm>
              <a:off x="368660" y="458346"/>
              <a:ext cx="6120680" cy="812596"/>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　この計画については、町の広報誌及びホームページ等に掲載することにより周知を図ります。</a:t>
              </a:r>
            </a:p>
            <a:p>
              <a:pPr lvl="0" fontAlgn="base">
                <a:lnSpc>
                  <a:spcPct val="125000"/>
                </a:lnSpc>
                <a:spcBef>
                  <a:spcPct val="0"/>
                </a:spcBef>
                <a:spcAft>
                  <a:spcPct val="0"/>
                </a:spcAft>
              </a:pPr>
              <a:r>
                <a:rPr lang="ja-JP" altLang="en-US" sz="1200" dirty="0">
                  <a:latin typeface="ＭＳ 明朝"/>
                  <a:ea typeface="ＭＳ 明朝"/>
                  <a:cs typeface="+mj-cs"/>
                </a:rPr>
                <a:t>　また、保健事業関係の会議等あらゆる機会をとらえ周知を図ります。</a:t>
              </a:r>
            </a:p>
          </p:txBody>
        </p:sp>
      </p:grpSp>
      <p:grpSp>
        <p:nvGrpSpPr>
          <p:cNvPr id="18" name="グループ化 17">
            <a:extLst>
              <a:ext uri="{FF2B5EF4-FFF2-40B4-BE49-F238E27FC236}">
                <a16:creationId xmlns="" xmlns:a16="http://schemas.microsoft.com/office/drawing/2014/main" id="{2BB28348-91B0-43E6-9106-60A1278C5C98}"/>
              </a:ext>
            </a:extLst>
          </p:cNvPr>
          <p:cNvGrpSpPr/>
          <p:nvPr/>
        </p:nvGrpSpPr>
        <p:grpSpPr>
          <a:xfrm>
            <a:off x="190500" y="3351374"/>
            <a:ext cx="6362000" cy="1112614"/>
            <a:chOff x="190500" y="169724"/>
            <a:chExt cx="6362000" cy="1112614"/>
          </a:xfrm>
        </p:grpSpPr>
        <p:grpSp>
          <p:nvGrpSpPr>
            <p:cNvPr id="22" name="グループ化 21">
              <a:extLst>
                <a:ext uri="{FF2B5EF4-FFF2-40B4-BE49-F238E27FC236}">
                  <a16:creationId xmlns="" xmlns:a16="http://schemas.microsoft.com/office/drawing/2014/main" id="{7489BEB2-18B8-4276-8998-E03923672E1B}"/>
                </a:ext>
              </a:extLst>
            </p:cNvPr>
            <p:cNvGrpSpPr/>
            <p:nvPr/>
          </p:nvGrpSpPr>
          <p:grpSpPr>
            <a:xfrm>
              <a:off x="190500" y="169724"/>
              <a:ext cx="6362000" cy="338555"/>
              <a:chOff x="190500" y="419639"/>
              <a:chExt cx="6362000" cy="309591"/>
            </a:xfrm>
          </p:grpSpPr>
          <p:sp>
            <p:nvSpPr>
              <p:cNvPr id="24" name="テキスト ボックス 23">
                <a:extLst>
                  <a:ext uri="{FF2B5EF4-FFF2-40B4-BE49-F238E27FC236}">
                    <a16:creationId xmlns="" xmlns:a16="http://schemas.microsoft.com/office/drawing/2014/main" id="{F79DA393-06C5-46CD-9EFA-21C0BC866D04}"/>
                  </a:ext>
                </a:extLst>
              </p:cNvPr>
              <p:cNvSpPr txBox="1">
                <a:spLocks noChangeAspect="1"/>
              </p:cNvSpPr>
              <p:nvPr/>
            </p:nvSpPr>
            <p:spPr>
              <a:xfrm>
                <a:off x="254000" y="419639"/>
                <a:ext cx="5515260" cy="309591"/>
              </a:xfrm>
              <a:prstGeom prst="rect">
                <a:avLst/>
              </a:prstGeom>
              <a:noFill/>
              <a:ln>
                <a:noFill/>
              </a:ln>
            </p:spPr>
            <p:txBody>
              <a:bodyPr wrap="square" lIns="0" rIns="0" rtlCol="0" anchor="ctr" anchorCtr="0">
                <a:spAutoFit/>
              </a:bodyPr>
              <a:lstStyle/>
              <a:p>
                <a:r>
                  <a:rPr lang="en-US" altLang="ja-JP" sz="1600" b="1" dirty="0">
                    <a:latin typeface="ＭＳ 明朝"/>
                    <a:ea typeface="ＭＳ 明朝"/>
                  </a:rPr>
                  <a:t>Ⅷ </a:t>
                </a:r>
                <a:r>
                  <a:rPr lang="ja-JP" altLang="en-US" sz="1600" b="1" dirty="0">
                    <a:latin typeface="ＭＳ 明朝"/>
                    <a:ea typeface="ＭＳ 明朝"/>
                  </a:rPr>
                  <a:t>特定健康診査・特定保健指導実施計画の評価及び見直し</a:t>
                </a:r>
                <a:endParaRPr lang="ja-JP" altLang="ja-JP" sz="1600" dirty="0">
                  <a:latin typeface="ＭＳ 明朝"/>
                  <a:ea typeface="ＭＳ 明朝"/>
                </a:endParaRPr>
              </a:p>
            </p:txBody>
          </p:sp>
          <p:cxnSp>
            <p:nvCxnSpPr>
              <p:cNvPr id="25" name="直線コネクタ 24">
                <a:extLst>
                  <a:ext uri="{FF2B5EF4-FFF2-40B4-BE49-F238E27FC236}">
                    <a16:creationId xmlns="" xmlns:a16="http://schemas.microsoft.com/office/drawing/2014/main" id="{F9EB3CF3-F3AC-4829-97BD-57E08B212776}"/>
                  </a:ext>
                </a:extLst>
              </p:cNvPr>
              <p:cNvCxnSpPr>
                <a:cxnSpLocks noChangeAspect="1"/>
              </p:cNvCxnSpPr>
              <p:nvPr/>
            </p:nvCxnSpPr>
            <p:spPr>
              <a:xfrm>
                <a:off x="190500" y="697401"/>
                <a:ext cx="6362000" cy="0"/>
              </a:xfrm>
              <a:prstGeom prst="line">
                <a:avLst/>
              </a:prstGeom>
              <a:effectLst/>
            </p:spPr>
            <p:style>
              <a:lnRef idx="1">
                <a:schemeClr val="dk1"/>
              </a:lnRef>
              <a:fillRef idx="0">
                <a:schemeClr val="dk1"/>
              </a:fillRef>
              <a:effectRef idx="0">
                <a:schemeClr val="dk1"/>
              </a:effectRef>
              <a:fontRef idx="minor">
                <a:schemeClr val="tx1"/>
              </a:fontRef>
            </p:style>
          </p:cxnSp>
        </p:grpSp>
        <p:sp>
          <p:nvSpPr>
            <p:cNvPr id="23" name="タイトル 1">
              <a:extLst>
                <a:ext uri="{FF2B5EF4-FFF2-40B4-BE49-F238E27FC236}">
                  <a16:creationId xmlns="" xmlns:a16="http://schemas.microsoft.com/office/drawing/2014/main" id="{18B8981B-A3C8-4A4B-83B5-37A3212EC215}"/>
                </a:ext>
              </a:extLst>
            </p:cNvPr>
            <p:cNvSpPr txBox="1">
              <a:spLocks noChangeAspect="1"/>
            </p:cNvSpPr>
            <p:nvPr/>
          </p:nvSpPr>
          <p:spPr>
            <a:xfrm>
              <a:off x="368300" y="469742"/>
              <a:ext cx="6120680" cy="812596"/>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ja-JP" altLang="en-US" sz="1200" dirty="0">
                  <a:latin typeface="ＭＳ 明朝"/>
                  <a:ea typeface="ＭＳ 明朝"/>
                  <a:cs typeface="+mj-cs"/>
                </a:rPr>
                <a:t>　評価は、特定健康診査・特定保健指導の方法、内容、結果等について、生活習慣病・予備群の減少や医療費適正化への効果、目標数値を考慮し、下記の事項に基づき実施します。</a:t>
              </a:r>
            </a:p>
            <a:p>
              <a:pPr lvl="0" fontAlgn="base">
                <a:lnSpc>
                  <a:spcPct val="125000"/>
                </a:lnSpc>
                <a:spcBef>
                  <a:spcPct val="0"/>
                </a:spcBef>
                <a:spcAft>
                  <a:spcPct val="0"/>
                </a:spcAft>
              </a:pPr>
              <a:r>
                <a:rPr lang="ja-JP" altLang="en-US" sz="1200" dirty="0">
                  <a:latin typeface="ＭＳ 明朝"/>
                  <a:ea typeface="ＭＳ 明朝"/>
                  <a:cs typeface="+mj-cs"/>
                </a:rPr>
                <a:t>　①健診実施体制等</a:t>
              </a:r>
            </a:p>
            <a:p>
              <a:pPr lvl="0" fontAlgn="base">
                <a:lnSpc>
                  <a:spcPct val="125000"/>
                </a:lnSpc>
                <a:spcBef>
                  <a:spcPct val="0"/>
                </a:spcBef>
                <a:spcAft>
                  <a:spcPct val="0"/>
                </a:spcAft>
              </a:pPr>
              <a:r>
                <a:rPr lang="ja-JP" altLang="en-US" sz="1200" dirty="0">
                  <a:latin typeface="ＭＳ 明朝"/>
                  <a:ea typeface="ＭＳ 明朝"/>
                  <a:cs typeface="+mj-cs"/>
                </a:rPr>
                <a:t>　②保健指導の指導内容及び実施体制</a:t>
              </a:r>
            </a:p>
            <a:p>
              <a:pPr lvl="0" fontAlgn="base">
                <a:lnSpc>
                  <a:spcPct val="125000"/>
                </a:lnSpc>
                <a:spcBef>
                  <a:spcPct val="0"/>
                </a:spcBef>
                <a:spcAft>
                  <a:spcPct val="0"/>
                </a:spcAft>
              </a:pPr>
              <a:r>
                <a:rPr lang="ja-JP" altLang="en-US" sz="1200" dirty="0">
                  <a:latin typeface="ＭＳ 明朝"/>
                  <a:ea typeface="ＭＳ 明朝"/>
                  <a:cs typeface="+mj-cs"/>
                </a:rPr>
                <a:t>　③健診の受診率</a:t>
              </a:r>
            </a:p>
            <a:p>
              <a:pPr lvl="0" fontAlgn="base">
                <a:lnSpc>
                  <a:spcPct val="125000"/>
                </a:lnSpc>
                <a:spcBef>
                  <a:spcPct val="0"/>
                </a:spcBef>
                <a:spcAft>
                  <a:spcPct val="0"/>
                </a:spcAft>
              </a:pPr>
              <a:r>
                <a:rPr lang="ja-JP" altLang="en-US" sz="1200" dirty="0">
                  <a:latin typeface="ＭＳ 明朝"/>
                  <a:ea typeface="ＭＳ 明朝"/>
                  <a:cs typeface="+mj-cs"/>
                </a:rPr>
                <a:t>　④健診受診者における内臓脂肪症候群該当者数の割合</a:t>
              </a:r>
            </a:p>
            <a:p>
              <a:pPr lvl="0" fontAlgn="base">
                <a:lnSpc>
                  <a:spcPct val="125000"/>
                </a:lnSpc>
                <a:spcBef>
                  <a:spcPct val="0"/>
                </a:spcBef>
                <a:spcAft>
                  <a:spcPct val="0"/>
                </a:spcAft>
              </a:pPr>
              <a:r>
                <a:rPr lang="ja-JP" altLang="en-US" sz="1200" dirty="0">
                  <a:latin typeface="ＭＳ 明朝"/>
                  <a:ea typeface="ＭＳ 明朝"/>
                  <a:cs typeface="+mj-cs"/>
                </a:rPr>
                <a:t>　⑤健診後における階層化</a:t>
              </a:r>
            </a:p>
            <a:p>
              <a:pPr lvl="0" fontAlgn="base">
                <a:lnSpc>
                  <a:spcPct val="125000"/>
                </a:lnSpc>
                <a:spcBef>
                  <a:spcPct val="0"/>
                </a:spcBef>
                <a:spcAft>
                  <a:spcPct val="0"/>
                </a:spcAft>
              </a:pPr>
              <a:r>
                <a:rPr lang="ja-JP" altLang="en-US" sz="1200" dirty="0">
                  <a:latin typeface="ＭＳ 明朝"/>
                  <a:ea typeface="ＭＳ 明朝"/>
                  <a:cs typeface="+mj-cs"/>
                </a:rPr>
                <a:t>　⑥保健指導の実施率</a:t>
              </a:r>
            </a:p>
            <a:p>
              <a:pPr lvl="0" fontAlgn="base">
                <a:lnSpc>
                  <a:spcPct val="125000"/>
                </a:lnSpc>
                <a:spcBef>
                  <a:spcPct val="0"/>
                </a:spcBef>
                <a:spcAft>
                  <a:spcPct val="0"/>
                </a:spcAft>
              </a:pPr>
              <a:r>
                <a:rPr lang="ja-JP" altLang="en-US" sz="1200" dirty="0">
                  <a:latin typeface="ＭＳ 明朝"/>
                  <a:ea typeface="ＭＳ 明朝"/>
                  <a:cs typeface="+mj-cs"/>
                </a:rPr>
                <a:t>　⑦生活習慣の改善への効果度</a:t>
              </a:r>
            </a:p>
            <a:p>
              <a:pPr lvl="0" fontAlgn="base">
                <a:lnSpc>
                  <a:spcPct val="125000"/>
                </a:lnSpc>
                <a:spcBef>
                  <a:spcPct val="0"/>
                </a:spcBef>
                <a:spcAft>
                  <a:spcPct val="0"/>
                </a:spcAft>
              </a:pPr>
              <a:endParaRPr lang="ja-JP" altLang="en-US" sz="1200" dirty="0">
                <a:latin typeface="ＭＳ 明朝"/>
                <a:ea typeface="ＭＳ 明朝"/>
                <a:cs typeface="+mj-cs"/>
              </a:endParaRPr>
            </a:p>
          </p:txBody>
        </p:sp>
      </p:grpSp>
    </p:spTree>
    <p:extLst>
      <p:ext uri="{BB962C8B-B14F-4D97-AF65-F5344CB8AC3E}">
        <p14:creationId xmlns:p14="http://schemas.microsoft.com/office/powerpoint/2010/main" val="246386741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1" y="1042850"/>
            <a:ext cx="4914683" cy="3858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Rectangle 5"/>
          <p:cNvSpPr>
            <a:spLocks noChangeAspect="1" noChangeArrowheads="1"/>
          </p:cNvSpPr>
          <p:nvPr/>
        </p:nvSpPr>
        <p:spPr bwMode="auto">
          <a:xfrm>
            <a:off x="381000" y="766693"/>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panose="02020609040205080304" pitchFamily="17" charset="-128"/>
                <a:ea typeface="ＭＳ 明朝" panose="02020609040205080304" pitchFamily="17" charset="-128"/>
                <a:cs typeface="ＭＳ Ｐゴシック" pitchFamily="50" charset="-128"/>
              </a:rPr>
              <a:t>特定健康診査及びレセプトデータによる指導対象者群分析</a:t>
            </a:r>
            <a:endParaRPr lang="en-US" altLang="ja-JP" sz="1200" dirty="0">
              <a:latin typeface="ＭＳ 明朝" panose="02020609040205080304" pitchFamily="17" charset="-128"/>
              <a:ea typeface="ＭＳ 明朝" panose="02020609040205080304" pitchFamily="17" charset="-128"/>
              <a:cs typeface="ＭＳ Ｐゴシック" pitchFamily="50" charset="-128"/>
            </a:endParaRPr>
          </a:p>
        </p:txBody>
      </p:sp>
      <p:sp>
        <p:nvSpPr>
          <p:cNvPr id="3" name="スライド番号プレースホルダー 2"/>
          <p:cNvSpPr>
            <a:spLocks noGrp="1" noChangeAspect="1"/>
          </p:cNvSpPr>
          <p:nvPr>
            <p:ph type="sldNum" sz="quarter" idx="12"/>
          </p:nvPr>
        </p:nvSpPr>
        <p:spPr>
          <a:xfrm>
            <a:off x="2628900" y="8826878"/>
            <a:ext cx="1600200" cy="485775"/>
          </a:xfrm>
        </p:spPr>
        <p:txBody>
          <a:bodyPr/>
          <a:lstStyle/>
          <a:p>
            <a:r>
              <a:rPr kumimoji="1" lang="ja-JP" altLang="en-US" dirty="0">
                <a:latin typeface="ＭＳ 明朝" panose="02020609040205080304" pitchFamily="17" charset="-128"/>
                <a:ea typeface="ＭＳ 明朝" panose="02020609040205080304" pitchFamily="17" charset="-128"/>
              </a:rPr>
              <a:t>巻末資料</a:t>
            </a:r>
            <a:r>
              <a:rPr lang="ja-JP" altLang="en-US" dirty="0">
                <a:latin typeface="ＭＳ 明朝" panose="02020609040205080304" pitchFamily="17" charset="-128"/>
                <a:ea typeface="ＭＳ 明朝" panose="02020609040205080304" pitchFamily="17" charset="-128"/>
              </a:rPr>
              <a:t>　</a:t>
            </a:r>
            <a:r>
              <a:rPr lang="en-US" altLang="ja-JP" dirty="0">
                <a:latin typeface="ＭＳ 明朝" panose="02020609040205080304" pitchFamily="17" charset="-128"/>
                <a:ea typeface="ＭＳ 明朝" panose="02020609040205080304" pitchFamily="17" charset="-128"/>
              </a:rPr>
              <a:t>1</a:t>
            </a:r>
            <a:endParaRPr kumimoji="1" lang="ja-JP" altLang="en-US" dirty="0">
              <a:latin typeface="ＭＳ 明朝" panose="02020609040205080304" pitchFamily="17" charset="-128"/>
              <a:ea typeface="ＭＳ 明朝" panose="02020609040205080304" pitchFamily="17" charset="-128"/>
            </a:endParaRPr>
          </a:p>
        </p:txBody>
      </p:sp>
      <p:sp>
        <p:nvSpPr>
          <p:cNvPr id="8" name="タイトル_大_3"/>
          <p:cNvSpPr txBox="1">
            <a:spLocks noChangeAspect="1"/>
          </p:cNvSpPr>
          <p:nvPr/>
        </p:nvSpPr>
        <p:spPr>
          <a:xfrm>
            <a:off x="190500" y="-4836"/>
            <a:ext cx="6362000" cy="389392"/>
          </a:xfrm>
          <a:prstGeom prst="rect">
            <a:avLst/>
          </a:prstGeom>
          <a:solidFill>
            <a:srgbClr val="D9D9D9"/>
          </a:solidFill>
          <a:ln w="9525" cap="flat" cmpd="sng" algn="ctr">
            <a:noFill/>
            <a:prstDash val="solid"/>
          </a:ln>
        </p:spPr>
        <p:style>
          <a:lnRef idx="1">
            <a:schemeClr val="dk1"/>
          </a:lnRef>
          <a:fillRef idx="2">
            <a:schemeClr val="dk1"/>
          </a:fillRef>
          <a:effectRef idx="1">
            <a:schemeClr val="dk1"/>
          </a:effectRef>
          <a:fontRef idx="minor">
            <a:schemeClr val="dk1"/>
          </a:fontRef>
        </p:style>
        <p:txBody>
          <a:bodyPr vert="horz" lIns="91440" tIns="45720" rIns="91440" bIns="45720" rtlCol="0" anchor="ctr">
            <a:normAutofit/>
          </a:bodyPr>
          <a:lstStyle/>
          <a:p>
            <a:pPr>
              <a:spcBef>
                <a:spcPct val="0"/>
              </a:spcBef>
              <a:defRPr/>
            </a:pPr>
            <a:r>
              <a:rPr kumimoji="0" lang="ja-JP" altLang="en-US" b="1" kern="0" dirty="0">
                <a:solidFill>
                  <a:schemeClr val="tx1"/>
                </a:solidFill>
                <a:latin typeface="ＭＳ 明朝" panose="02020609040205080304" pitchFamily="17" charset="-128"/>
                <a:ea typeface="ＭＳ 明朝" panose="02020609040205080304" pitchFamily="17" charset="-128"/>
              </a:rPr>
              <a:t>巻末資料</a:t>
            </a:r>
          </a:p>
        </p:txBody>
      </p:sp>
      <p:sp>
        <p:nvSpPr>
          <p:cNvPr id="9" name="テキスト ボックス 8"/>
          <p:cNvSpPr txBox="1">
            <a:spLocks noChangeAspect="1"/>
          </p:cNvSpPr>
          <p:nvPr/>
        </p:nvSpPr>
        <p:spPr>
          <a:xfrm>
            <a:off x="254000" y="393283"/>
            <a:ext cx="6120000" cy="338554"/>
          </a:xfrm>
          <a:prstGeom prst="rect">
            <a:avLst/>
          </a:prstGeom>
          <a:noFill/>
          <a:ln>
            <a:noFill/>
          </a:ln>
        </p:spPr>
        <p:txBody>
          <a:bodyPr wrap="square" lIns="0" rIns="0" rtlCol="0" anchor="ctr" anchorCtr="0">
            <a:spAutoFit/>
          </a:bodyPr>
          <a:lstStyle/>
          <a:p>
            <a:r>
              <a:rPr lang="en-US" altLang="ja-JP" sz="1600" dirty="0">
                <a:latin typeface="ＭＳ 明朝" panose="02020609040205080304" pitchFamily="17" charset="-128"/>
                <a:ea typeface="ＭＳ 明朝" panose="02020609040205080304" pitchFamily="17" charset="-128"/>
              </a:rPr>
              <a:t>1.｢</a:t>
            </a:r>
            <a:r>
              <a:rPr lang="ja-JP" altLang="en-US" sz="1600" dirty="0">
                <a:latin typeface="ＭＳ 明朝" panose="02020609040205080304" pitchFamily="17" charset="-128"/>
                <a:ea typeface="ＭＳ 明朝" panose="02020609040205080304" pitchFamily="17" charset="-128"/>
              </a:rPr>
              <a:t>指導対象者群分析</a:t>
            </a:r>
            <a:r>
              <a:rPr lang="en-US" altLang="ja-JP" sz="1600" dirty="0">
                <a:latin typeface="ＭＳ 明朝" panose="02020609040205080304" pitchFamily="17" charset="-128"/>
                <a:ea typeface="ＭＳ 明朝" panose="02020609040205080304" pitchFamily="17" charset="-128"/>
              </a:rPr>
              <a:t>｣</a:t>
            </a:r>
            <a:r>
              <a:rPr lang="ja-JP" altLang="en-US" sz="1600" dirty="0">
                <a:latin typeface="ＭＳ 明朝" panose="02020609040205080304" pitchFamily="17" charset="-128"/>
                <a:ea typeface="ＭＳ 明朝" panose="02020609040205080304" pitchFamily="17" charset="-128"/>
              </a:rPr>
              <a:t>のグループ分けの見方</a:t>
            </a:r>
            <a:endParaRPr lang="ja-JP" altLang="ja-JP" sz="1600" dirty="0">
              <a:latin typeface="ＭＳ 明朝" panose="02020609040205080304" pitchFamily="17" charset="-128"/>
              <a:ea typeface="ＭＳ 明朝" panose="02020609040205080304" pitchFamily="17" charset="-128"/>
            </a:endParaRPr>
          </a:p>
        </p:txBody>
      </p:sp>
      <p:sp>
        <p:nvSpPr>
          <p:cNvPr id="11" name="テキスト ボックス 10"/>
          <p:cNvSpPr txBox="1">
            <a:spLocks noChangeAspect="1"/>
          </p:cNvSpPr>
          <p:nvPr/>
        </p:nvSpPr>
        <p:spPr>
          <a:xfrm>
            <a:off x="381000" y="4889785"/>
            <a:ext cx="6252368" cy="4108817"/>
          </a:xfrm>
          <a:prstGeom prst="rect">
            <a:avLst/>
          </a:prstGeom>
          <a:noFill/>
        </p:spPr>
        <p:txBody>
          <a:bodyPr wrap="square" lIns="0" rIns="0" bIns="0" rtlCol="0">
            <a:spAutoFit/>
          </a:bodyPr>
          <a:lstStyle/>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フロー説明</a:t>
            </a:r>
            <a:r>
              <a:rPr lang="en-US" altLang="ja-JP" sz="800" dirty="0">
                <a:latin typeface="ＭＳ 明朝" panose="02020609040205080304" pitchFamily="17" charset="-128"/>
                <a:ea typeface="ＭＳ 明朝" panose="02020609040205080304" pitchFamily="17" charset="-128"/>
              </a:rPr>
              <a:t>】</a:t>
            </a:r>
          </a:p>
          <a:p>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Ⅰ</a:t>
            </a:r>
            <a:r>
              <a:rPr lang="ja-JP" altLang="en-US" sz="800" dirty="0">
                <a:latin typeface="ＭＳ 明朝" panose="02020609040205080304" pitchFamily="17" charset="-128"/>
                <a:ea typeface="ＭＳ 明朝" panose="02020609040205080304" pitchFamily="17" charset="-128"/>
              </a:rPr>
              <a:t>健診受診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健診受診の有無を判定。</a:t>
            </a:r>
          </a:p>
          <a:p>
            <a:pPr marL="1520825" indent="-1520825"/>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Ⅱ</a:t>
            </a:r>
            <a:r>
              <a:rPr lang="ja-JP" altLang="en-US" sz="800" dirty="0">
                <a:latin typeface="ＭＳ 明朝" panose="02020609040205080304" pitchFamily="17" charset="-128"/>
                <a:ea typeface="ＭＳ 明朝" panose="02020609040205080304" pitchFamily="17" charset="-128"/>
              </a:rPr>
              <a:t>医療機関受診勧奨対象者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健診値</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血糖、血圧、脂質</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のいずれかが、厚生労働省が定めた受診勧奨判定値を超えて受診勧奨対象者に該当するか判定。</a:t>
            </a:r>
          </a:p>
          <a:p>
            <a:pPr marL="1520825" indent="-1520825"/>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Ⅲ</a:t>
            </a:r>
            <a:r>
              <a:rPr lang="ja-JP" altLang="en-US" sz="800" dirty="0">
                <a:latin typeface="ＭＳ 明朝" panose="02020609040205080304" pitchFamily="17" charset="-128"/>
                <a:ea typeface="ＭＳ 明朝" panose="02020609040205080304" pitchFamily="17" charset="-128"/>
              </a:rPr>
              <a:t>特定保健指導対象者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厚生労働省が定めた</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標準的な健診･保健指導プログラム</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改訂版</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に沿って、特定保健指導対象者に該当するか判定。</a:t>
            </a:r>
          </a:p>
          <a:p>
            <a:pPr marL="1520825" indent="-1520825"/>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Ⅳ</a:t>
            </a:r>
            <a:r>
              <a:rPr lang="ja-JP" altLang="en-US" sz="800" dirty="0">
                <a:latin typeface="ＭＳ 明朝" panose="02020609040205080304" pitchFamily="17" charset="-128"/>
                <a:ea typeface="ＭＳ 明朝" panose="02020609040205080304" pitchFamily="17" charset="-128"/>
              </a:rPr>
              <a:t>特定保健指導健診値リスク</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厚生労働省が定めた保健指導判定値により、健診値</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血糖、血圧、脂質</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のリスクの有無を判定。判定に喫煙は含めない。</a:t>
            </a:r>
          </a:p>
          <a:p>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Ⅴ</a:t>
            </a:r>
            <a:r>
              <a:rPr lang="ja-JP" altLang="en-US" sz="800" dirty="0">
                <a:latin typeface="ＭＳ 明朝" panose="02020609040205080304" pitchFamily="17" charset="-128"/>
                <a:ea typeface="ＭＳ 明朝" panose="02020609040205080304" pitchFamily="17" charset="-128"/>
              </a:rPr>
              <a:t>生活習慣病投薬レセプト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生活習慣病</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糖尿病、高血圧症、脂質異常症</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に関する、投薬の有無を判定。</a:t>
            </a:r>
          </a:p>
          <a:p>
            <a:pPr marL="1520825" indent="-1520825"/>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Ⅵ</a:t>
            </a:r>
            <a:r>
              <a:rPr lang="ja-JP" altLang="en-US" sz="800" dirty="0">
                <a:latin typeface="ＭＳ 明朝" panose="02020609040205080304" pitchFamily="17" charset="-128"/>
                <a:ea typeface="ＭＳ 明朝" panose="02020609040205080304" pitchFamily="17" charset="-128"/>
              </a:rPr>
              <a:t>生活習慣病放置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生活習慣病</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糖尿病、高血圧症、脂質異常症</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を治療している患者で、一定期間の受診状況により生活習慣病放置の有無を判定。</a:t>
            </a:r>
            <a:endParaRPr lang="en-US" altLang="ja-JP" sz="800" dirty="0">
              <a:latin typeface="ＭＳ 明朝" panose="02020609040205080304" pitchFamily="17" charset="-128"/>
              <a:ea typeface="ＭＳ 明朝" panose="02020609040205080304" pitchFamily="17" charset="-128"/>
            </a:endParaRPr>
          </a:p>
          <a:p>
            <a:endParaRPr lang="en-US" altLang="ja-JP" sz="800" dirty="0">
              <a:latin typeface="ＭＳ 明朝" panose="02020609040205080304" pitchFamily="17" charset="-128"/>
              <a:ea typeface="ＭＳ 明朝" panose="02020609040205080304" pitchFamily="17" charset="-128"/>
            </a:endParaRPr>
          </a:p>
          <a:p>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グループ別説明</a:t>
            </a:r>
            <a:r>
              <a:rPr lang="en-US" altLang="ja-JP" sz="800" dirty="0">
                <a:latin typeface="ＭＳ 明朝" panose="02020609040205080304" pitchFamily="17" charset="-128"/>
                <a:ea typeface="ＭＳ 明朝" panose="02020609040205080304" pitchFamily="17" charset="-128"/>
              </a:rPr>
              <a:t>】</a:t>
            </a:r>
          </a:p>
          <a:p>
            <a:r>
              <a:rPr lang="ja-JP" altLang="en-US" sz="800" dirty="0">
                <a:latin typeface="ＭＳ 明朝" panose="02020609040205080304" pitchFamily="17" charset="-128"/>
                <a:ea typeface="ＭＳ 明朝" panose="02020609040205080304" pitchFamily="17" charset="-128"/>
              </a:rPr>
              <a:t>　健診受診あり</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1.</a:t>
            </a:r>
            <a:r>
              <a:rPr lang="ja-JP" altLang="en-US" sz="800" dirty="0">
                <a:latin typeface="ＭＳ 明朝" panose="02020609040205080304" pitchFamily="17" charset="-128"/>
                <a:ea typeface="ＭＳ 明朝" panose="02020609040205080304" pitchFamily="17" charset="-128"/>
              </a:rPr>
              <a:t>健診結果優良者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保健指導判定値</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血糖、血圧、脂質</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に該当しない者。</a:t>
            </a:r>
            <a:endParaRPr lang="en-US" altLang="ja-JP" sz="800" dirty="0">
              <a:latin typeface="ＭＳ 明朝" panose="02020609040205080304" pitchFamily="17" charset="-128"/>
              <a:ea typeface="ＭＳ 明朝" panose="02020609040205080304" pitchFamily="17" charset="-128"/>
            </a:endParaRPr>
          </a:p>
          <a:p>
            <a:pPr marL="2243138" indent="-2243138"/>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2.</a:t>
            </a:r>
            <a:r>
              <a:rPr lang="ja-JP" altLang="en-US" sz="800" dirty="0">
                <a:latin typeface="ＭＳ 明朝" panose="02020609040205080304" pitchFamily="17" charset="-128"/>
                <a:ea typeface="ＭＳ 明朝" panose="02020609040205080304" pitchFamily="17" charset="-128"/>
              </a:rPr>
              <a:t>特定保健指導予備群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保健指導判定値</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血糖、血圧、脂質</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に該当しているが、その他の条件</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服薬有り等</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により保健指導対象者でない者。</a:t>
            </a:r>
            <a:endParaRPr lang="en-US" altLang="ja-JP" sz="800" dirty="0">
              <a:latin typeface="ＭＳ 明朝" panose="02020609040205080304" pitchFamily="17" charset="-128"/>
              <a:ea typeface="ＭＳ 明朝" panose="02020609040205080304" pitchFamily="17" charset="-128"/>
            </a:endParaRPr>
          </a:p>
          <a:p>
            <a:pPr marL="2243138" indent="-2243138"/>
            <a:r>
              <a:rPr lang="ja-JP" altLang="en-US" sz="800" dirty="0">
                <a:latin typeface="ＭＳ 明朝" panose="02020609040205080304" pitchFamily="17" charset="-128"/>
                <a:ea typeface="ＭＳ 明朝" panose="02020609040205080304" pitchFamily="17" charset="-128"/>
              </a:rPr>
              <a:t>　　　内臓脂肪蓄積リスク有　　　　　　　　</a:t>
            </a:r>
            <a:r>
              <a:rPr lang="en-US" altLang="ja-JP" sz="800" dirty="0">
                <a:latin typeface="ＭＳ 明朝" panose="02020609040205080304" pitchFamily="17" charset="-128"/>
                <a:ea typeface="ＭＳ 明朝" panose="02020609040205080304" pitchFamily="17" charset="-128"/>
              </a:rPr>
              <a:t>…｢2.</a:t>
            </a:r>
            <a:r>
              <a:rPr lang="ja-JP" altLang="en-US" sz="800" dirty="0">
                <a:latin typeface="ＭＳ 明朝" panose="02020609040205080304" pitchFamily="17" charset="-128"/>
                <a:ea typeface="ＭＳ 明朝" panose="02020609040205080304" pitchFamily="17" charset="-128"/>
              </a:rPr>
              <a:t>特定保健指導予備群</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のうち、服薬が有るため特定保健指導対象者にならなかった者。</a:t>
            </a:r>
            <a:endParaRPr lang="en-US" altLang="ja-JP" sz="800" dirty="0">
              <a:latin typeface="ＭＳ 明朝" panose="02020609040205080304" pitchFamily="17" charset="-128"/>
              <a:ea typeface="ＭＳ 明朝" panose="02020609040205080304" pitchFamily="17" charset="-128"/>
            </a:endParaRPr>
          </a:p>
          <a:p>
            <a:pPr marL="2243138" indent="-2243138"/>
            <a:r>
              <a:rPr lang="ja-JP" altLang="en-US" sz="800" dirty="0">
                <a:latin typeface="ＭＳ 明朝" panose="02020609040205080304" pitchFamily="17" charset="-128"/>
                <a:ea typeface="ＭＳ 明朝" panose="02020609040205080304" pitchFamily="17" charset="-128"/>
              </a:rPr>
              <a:t>　　　内臓脂肪蓄積リスク無　　　　　　　　</a:t>
            </a:r>
            <a:r>
              <a:rPr lang="en-US" altLang="ja-JP" sz="800" dirty="0">
                <a:latin typeface="ＭＳ 明朝" panose="02020609040205080304" pitchFamily="17" charset="-128"/>
                <a:ea typeface="ＭＳ 明朝" panose="02020609040205080304" pitchFamily="17" charset="-128"/>
              </a:rPr>
              <a:t>…｢2.</a:t>
            </a:r>
            <a:r>
              <a:rPr lang="ja-JP" altLang="en-US" sz="800" dirty="0">
                <a:latin typeface="ＭＳ 明朝" panose="02020609040205080304" pitchFamily="17" charset="-128"/>
                <a:ea typeface="ＭＳ 明朝" panose="02020609040205080304" pitchFamily="17" charset="-128"/>
              </a:rPr>
              <a:t>特定保健指導予備群</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のうち、内臓脂肪蓄積リスク</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腹囲･</a:t>
            </a:r>
            <a:r>
              <a:rPr lang="en-US" altLang="ja-JP" sz="800" dirty="0">
                <a:latin typeface="ＭＳ 明朝" panose="02020609040205080304" pitchFamily="17" charset="-128"/>
                <a:ea typeface="ＭＳ 明朝" panose="02020609040205080304" pitchFamily="17" charset="-128"/>
              </a:rPr>
              <a:t>BMI)</a:t>
            </a:r>
            <a:r>
              <a:rPr lang="ja-JP" altLang="en-US" sz="800" dirty="0">
                <a:latin typeface="ＭＳ 明朝" panose="02020609040205080304" pitchFamily="17" charset="-128"/>
                <a:ea typeface="ＭＳ 明朝" panose="02020609040205080304" pitchFamily="17" charset="-128"/>
              </a:rPr>
              <a:t>がないため特定保健指導対象者にならなかった者。</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3.</a:t>
            </a:r>
            <a:r>
              <a:rPr lang="ja-JP" altLang="en-US" sz="800" dirty="0">
                <a:latin typeface="ＭＳ 明朝" panose="02020609040205080304" pitchFamily="17" charset="-128"/>
                <a:ea typeface="ＭＳ 明朝" panose="02020609040205080304" pitchFamily="17" charset="-128"/>
              </a:rPr>
              <a:t>受診勧奨値除外後の特定保健指導対象者</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受診勧奨判定値</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血糖、血圧、脂質</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に該当していない特定保健指導対象者。</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4.</a:t>
            </a:r>
            <a:r>
              <a:rPr lang="ja-JP" altLang="en-US" sz="800" dirty="0">
                <a:latin typeface="ＭＳ 明朝" panose="02020609040205080304" pitchFamily="17" charset="-128"/>
                <a:ea typeface="ＭＳ 明朝" panose="02020609040205080304" pitchFamily="17" charset="-128"/>
              </a:rPr>
              <a:t>医療機関受診勧奨対象者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受診勧奨判定値</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血糖、血圧、脂質</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に該当する者。</a:t>
            </a:r>
            <a:endParaRPr lang="en-US" altLang="ja-JP" sz="800" dirty="0">
              <a:latin typeface="ＭＳ 明朝" panose="02020609040205080304" pitchFamily="17" charset="-128"/>
              <a:ea typeface="ＭＳ 明朝" panose="02020609040205080304" pitchFamily="17" charset="-128"/>
            </a:endParaRPr>
          </a:p>
          <a:p>
            <a:pPr marL="2243138" indent="-2243138"/>
            <a:r>
              <a:rPr lang="ja-JP" altLang="en-US" sz="800" dirty="0">
                <a:latin typeface="ＭＳ 明朝" panose="02020609040205080304" pitchFamily="17" charset="-128"/>
                <a:ea typeface="ＭＳ 明朝" panose="02020609040205080304" pitchFamily="17" charset="-128"/>
              </a:rPr>
              <a:t>　　　健診異常値放置者　　　　　　　　　　</a:t>
            </a:r>
            <a:r>
              <a:rPr lang="en-US" altLang="ja-JP" sz="800" dirty="0">
                <a:latin typeface="ＭＳ 明朝" panose="02020609040205080304" pitchFamily="17" charset="-128"/>
                <a:ea typeface="ＭＳ 明朝" panose="02020609040205080304" pitchFamily="17" charset="-128"/>
              </a:rPr>
              <a:t>…｢4.</a:t>
            </a:r>
            <a:r>
              <a:rPr lang="ja-JP" altLang="en-US" sz="800" dirty="0">
                <a:latin typeface="ＭＳ 明朝" panose="02020609040205080304" pitchFamily="17" charset="-128"/>
                <a:ea typeface="ＭＳ 明朝" panose="02020609040205080304" pitchFamily="17" charset="-128"/>
              </a:rPr>
              <a:t>医療機関受診勧奨対象者</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のうち、健診受診後に生活習慣病に関する医療機関受診がない者。</a:t>
            </a:r>
            <a:endParaRPr lang="en-US" altLang="ja-JP" sz="800" dirty="0">
              <a:latin typeface="ＭＳ 明朝" panose="02020609040205080304" pitchFamily="17" charset="-128"/>
              <a:ea typeface="ＭＳ 明朝" panose="02020609040205080304" pitchFamily="17" charset="-128"/>
            </a:endParaRPr>
          </a:p>
          <a:p>
            <a:pPr marL="2243138" indent="-2243138"/>
            <a:r>
              <a:rPr lang="ja-JP" altLang="en-US" sz="800" dirty="0">
                <a:latin typeface="ＭＳ 明朝" panose="02020609040205080304" pitchFamily="17" charset="-128"/>
                <a:ea typeface="ＭＳ 明朝" panose="02020609040205080304" pitchFamily="17" charset="-128"/>
              </a:rPr>
              <a:t>　　　健診受診治療中者　　　　　　　　　　</a:t>
            </a:r>
            <a:r>
              <a:rPr lang="en-US" altLang="ja-JP" sz="800" dirty="0">
                <a:latin typeface="ＭＳ 明朝" panose="02020609040205080304" pitchFamily="17" charset="-128"/>
                <a:ea typeface="ＭＳ 明朝" panose="02020609040205080304" pitchFamily="17" charset="-128"/>
              </a:rPr>
              <a:t>…｢4.</a:t>
            </a:r>
            <a:r>
              <a:rPr lang="ja-JP" altLang="en-US" sz="800" dirty="0">
                <a:latin typeface="ＭＳ 明朝" panose="02020609040205080304" pitchFamily="17" charset="-128"/>
                <a:ea typeface="ＭＳ 明朝" panose="02020609040205080304" pitchFamily="17" charset="-128"/>
              </a:rPr>
              <a:t>医療機関受診勧奨対象者</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のうち、健診受診後に生活習慣病に関する医療機関受診がある者。または健診受診後</a:t>
            </a:r>
            <a:r>
              <a:rPr lang="ja-JP" altLang="en-US" sz="800" dirty="0"/>
              <a:t>生活習慣病に関する医療機関受診はないが、健診受診後間もないため病院受診の意志がない</a:t>
            </a:r>
            <a:r>
              <a:rPr lang="en-US" altLang="ja-JP" sz="800" dirty="0"/>
              <a:t>｢</a:t>
            </a:r>
            <a:r>
              <a:rPr lang="ja-JP" altLang="en-US" sz="800" dirty="0"/>
              <a:t>健診異常値放置者</a:t>
            </a:r>
            <a:r>
              <a:rPr lang="en-US" altLang="ja-JP" sz="800" dirty="0"/>
              <a:t>｣</a:t>
            </a:r>
            <a:r>
              <a:rPr lang="ja-JP" altLang="en-US" sz="800" dirty="0"/>
              <a:t>と判断できない者。</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健診受診なし</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5.</a:t>
            </a:r>
            <a:r>
              <a:rPr lang="ja-JP" altLang="en-US" sz="800" dirty="0">
                <a:latin typeface="ＭＳ 明朝" panose="02020609040205080304" pitchFamily="17" charset="-128"/>
                <a:ea typeface="ＭＳ 明朝" panose="02020609040205080304" pitchFamily="17" charset="-128"/>
              </a:rPr>
              <a:t>健診未受診治療中者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生活習慣病治療中の者。</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6.</a:t>
            </a:r>
            <a:r>
              <a:rPr lang="ja-JP" altLang="en-US" sz="800" dirty="0">
                <a:latin typeface="ＭＳ 明朝" panose="02020609040205080304" pitchFamily="17" charset="-128"/>
                <a:ea typeface="ＭＳ 明朝" panose="02020609040205080304" pitchFamily="17" charset="-128"/>
              </a:rPr>
              <a:t>治療中断者　　　　　</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過去に生活習慣病の治療をしていたが、生活習慣病に関する医療機関受診が一定期間ない者。</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a:t>
            </a:r>
            <a:r>
              <a:rPr lang="en-US" altLang="ja-JP" sz="800" dirty="0">
                <a:latin typeface="ＭＳ 明朝" panose="02020609040205080304" pitchFamily="17" charset="-128"/>
                <a:ea typeface="ＭＳ 明朝" panose="02020609040205080304" pitchFamily="17" charset="-128"/>
              </a:rPr>
              <a:t>7.</a:t>
            </a:r>
            <a:r>
              <a:rPr lang="ja-JP" altLang="en-US" sz="800" dirty="0">
                <a:latin typeface="ＭＳ 明朝" panose="02020609040205080304" pitchFamily="17" charset="-128"/>
                <a:ea typeface="ＭＳ 明朝" panose="02020609040205080304" pitchFamily="17" charset="-128"/>
              </a:rPr>
              <a:t>生活習慣病状態不明者</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生活習慣病の投薬治療をしていない者。</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生活習慣病受診有　　</a:t>
            </a:r>
            <a:r>
              <a:rPr lang="en-US" altLang="ja-JP" sz="800" dirty="0">
                <a:latin typeface="ＭＳ 明朝" panose="02020609040205080304" pitchFamily="17" charset="-128"/>
                <a:ea typeface="ＭＳ 明朝" panose="02020609040205080304" pitchFamily="17" charset="-128"/>
              </a:rPr>
              <a:t>…｢7.</a:t>
            </a:r>
            <a:r>
              <a:rPr lang="ja-JP" altLang="en-US" sz="800" dirty="0">
                <a:latin typeface="ＭＳ 明朝" panose="02020609040205080304" pitchFamily="17" charset="-128"/>
                <a:ea typeface="ＭＳ 明朝" panose="02020609040205080304" pitchFamily="17" charset="-128"/>
              </a:rPr>
              <a:t>生活習慣病状態不明者</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のうち、生活習慣病に関する医療機関受診がある者。</a:t>
            </a:r>
            <a:endParaRPr lang="en-US" altLang="ja-JP" sz="800" dirty="0">
              <a:latin typeface="ＭＳ 明朝" panose="02020609040205080304" pitchFamily="17" charset="-128"/>
              <a:ea typeface="ＭＳ 明朝" panose="02020609040205080304" pitchFamily="17" charset="-128"/>
            </a:endParaRPr>
          </a:p>
          <a:p>
            <a:r>
              <a:rPr lang="ja-JP" altLang="en-US" sz="800" dirty="0">
                <a:latin typeface="ＭＳ 明朝" panose="02020609040205080304" pitchFamily="17" charset="-128"/>
                <a:ea typeface="ＭＳ 明朝" panose="02020609040205080304" pitchFamily="17" charset="-128"/>
              </a:rPr>
              <a:t>　　　生活習慣病受診無　　</a:t>
            </a:r>
            <a:r>
              <a:rPr lang="en-US" altLang="ja-JP" sz="800" dirty="0">
                <a:latin typeface="ＭＳ 明朝" panose="02020609040205080304" pitchFamily="17" charset="-128"/>
                <a:ea typeface="ＭＳ 明朝" panose="02020609040205080304" pitchFamily="17" charset="-128"/>
              </a:rPr>
              <a:t>…｢7.</a:t>
            </a:r>
            <a:r>
              <a:rPr lang="ja-JP" altLang="en-US" sz="800" dirty="0">
                <a:latin typeface="ＭＳ 明朝" panose="02020609040205080304" pitchFamily="17" charset="-128"/>
                <a:ea typeface="ＭＳ 明朝" panose="02020609040205080304" pitchFamily="17" charset="-128"/>
              </a:rPr>
              <a:t>生活習慣病状態不明者</a:t>
            </a:r>
            <a:r>
              <a:rPr lang="en-US" altLang="ja-JP" sz="800" dirty="0">
                <a:latin typeface="ＭＳ 明朝" panose="02020609040205080304" pitchFamily="17" charset="-128"/>
                <a:ea typeface="ＭＳ 明朝" panose="02020609040205080304" pitchFamily="17" charset="-128"/>
              </a:rPr>
              <a:t>｣</a:t>
            </a:r>
            <a:r>
              <a:rPr lang="ja-JP" altLang="en-US" sz="800" dirty="0">
                <a:latin typeface="ＭＳ 明朝" panose="02020609040205080304" pitchFamily="17" charset="-128"/>
                <a:ea typeface="ＭＳ 明朝" panose="02020609040205080304" pitchFamily="17" charset="-128"/>
              </a:rPr>
              <a:t>のうち、生活習慣病に関する医療機関受診がない者。</a:t>
            </a:r>
            <a:endParaRPr lang="en-US" altLang="ja-JP" sz="800" dirty="0">
              <a:latin typeface="ＭＳ 明朝" panose="02020609040205080304" pitchFamily="17" charset="-128"/>
              <a:ea typeface="ＭＳ 明朝" panose="02020609040205080304" pitchFamily="17" charset="-128"/>
            </a:endParaRPr>
          </a:p>
        </p:txBody>
      </p:sp>
    </p:spTree>
    <p:extLst>
      <p:ext uri="{BB962C8B-B14F-4D97-AF65-F5344CB8AC3E}">
        <p14:creationId xmlns:p14="http://schemas.microsoft.com/office/powerpoint/2010/main" val="133532954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noChangeAspect="1"/>
          </p:cNvSpPr>
          <p:nvPr>
            <p:ph type="sldNum" sz="quarter" idx="12"/>
          </p:nvPr>
        </p:nvSpPr>
        <p:spPr>
          <a:xfrm>
            <a:off x="2628900" y="8826878"/>
            <a:ext cx="1600200" cy="485775"/>
          </a:xfrm>
        </p:spPr>
        <p:txBody>
          <a:bodyPr/>
          <a:lstStyle/>
          <a:p>
            <a:r>
              <a:rPr kumimoji="1" lang="ja-JP" altLang="en-US" dirty="0">
                <a:latin typeface="ＭＳ 明朝" panose="02020609040205080304" pitchFamily="17" charset="-128"/>
                <a:ea typeface="ＭＳ 明朝" panose="02020609040205080304" pitchFamily="17" charset="-128"/>
              </a:rPr>
              <a:t>巻末資料　</a:t>
            </a:r>
            <a:r>
              <a:rPr lang="en-US" altLang="ja-JP" dirty="0">
                <a:latin typeface="ＭＳ 明朝" panose="02020609040205080304" pitchFamily="17" charset="-128"/>
                <a:ea typeface="ＭＳ 明朝" panose="02020609040205080304" pitchFamily="17" charset="-128"/>
              </a:rPr>
              <a:t>2</a:t>
            </a:r>
            <a:endParaRPr kumimoji="1" lang="ja-JP" altLang="en-US" dirty="0">
              <a:latin typeface="ＭＳ 明朝" panose="02020609040205080304" pitchFamily="17" charset="-128"/>
              <a:ea typeface="ＭＳ 明朝" panose="02020609040205080304" pitchFamily="17" charset="-128"/>
            </a:endParaRPr>
          </a:p>
        </p:txBody>
      </p:sp>
      <p:sp>
        <p:nvSpPr>
          <p:cNvPr id="6" name="テキスト ボックス 5"/>
          <p:cNvSpPr txBox="1">
            <a:spLocks noChangeAspect="1"/>
          </p:cNvSpPr>
          <p:nvPr/>
        </p:nvSpPr>
        <p:spPr>
          <a:xfrm>
            <a:off x="254000" y="0"/>
            <a:ext cx="6858000" cy="338554"/>
          </a:xfrm>
          <a:prstGeom prst="rect">
            <a:avLst/>
          </a:prstGeom>
          <a:noFill/>
          <a:ln>
            <a:noFill/>
          </a:ln>
        </p:spPr>
        <p:txBody>
          <a:bodyPr wrap="square" lIns="0" rtlCol="0">
            <a:spAutoFit/>
          </a:bodyPr>
          <a:lstStyle/>
          <a:p>
            <a:pPr lvl="0" fontAlgn="base">
              <a:spcBef>
                <a:spcPct val="0"/>
              </a:spcBef>
              <a:spcAft>
                <a:spcPct val="0"/>
              </a:spcAft>
            </a:pPr>
            <a:r>
              <a:rPr lang="en-US" altLang="ja-JP" sz="1600" dirty="0">
                <a:latin typeface="ＭＳ 明朝" panose="02020609040205080304" pitchFamily="17" charset="-128"/>
                <a:ea typeface="ＭＳ 明朝" panose="02020609040205080304" pitchFamily="17" charset="-128"/>
              </a:rPr>
              <a:t>2</a:t>
            </a:r>
            <a:r>
              <a:rPr lang="en-US" altLang="ja-JP" sz="1600" dirty="0">
                <a:latin typeface="ＭＳ 明朝" panose="02020609040205080304" pitchFamily="17" charset="-128"/>
                <a:ea typeface="ＭＳ 明朝" panose="02020609040205080304" pitchFamily="17" charset="-128"/>
                <a:cs typeface="Times New Roman" pitchFamily="18" charset="0"/>
              </a:rPr>
              <a:t>.</a:t>
            </a:r>
            <a:r>
              <a:rPr lang="ja-JP" altLang="en-US" sz="1600" dirty="0">
                <a:latin typeface="ＭＳ 明朝" panose="02020609040205080304" pitchFamily="17" charset="-128"/>
                <a:ea typeface="ＭＳ 明朝" panose="02020609040205080304" pitchFamily="17" charset="-128"/>
                <a:cs typeface="Times New Roman" pitchFamily="18" charset="0"/>
              </a:rPr>
              <a:t>用語解説集</a:t>
            </a:r>
            <a:endParaRPr lang="en-US" altLang="ja-JP" sz="1600" dirty="0">
              <a:latin typeface="ＭＳ 明朝" panose="02020609040205080304" pitchFamily="17" charset="-128"/>
              <a:ea typeface="ＭＳ 明朝" panose="02020609040205080304" pitchFamily="17" charset="-128"/>
              <a:cs typeface="Times New Roman" pitchFamily="18" charset="0"/>
            </a:endParaRPr>
          </a:p>
        </p:txBody>
      </p:sp>
      <p:graphicFrame>
        <p:nvGraphicFramePr>
          <p:cNvPr id="5" name="表 4"/>
          <p:cNvGraphicFramePr>
            <a:graphicFrameLocks noGrp="1" noChangeAspect="1"/>
          </p:cNvGraphicFramePr>
          <p:nvPr>
            <p:extLst>
              <p:ext uri="{D42A27DB-BD31-4B8C-83A1-F6EECF244321}">
                <p14:modId xmlns:p14="http://schemas.microsoft.com/office/powerpoint/2010/main" val="4021063439"/>
              </p:ext>
            </p:extLst>
          </p:nvPr>
        </p:nvGraphicFramePr>
        <p:xfrm>
          <a:off x="381000" y="467544"/>
          <a:ext cx="6108700" cy="7887354"/>
        </p:xfrm>
        <a:graphic>
          <a:graphicData uri="http://schemas.openxmlformats.org/drawingml/2006/table">
            <a:tbl>
              <a:tblPr/>
              <a:tblGrid>
                <a:gridCol w="266368">
                  <a:extLst>
                    <a:ext uri="{9D8B030D-6E8A-4147-A177-3AD203B41FA5}">
                      <a16:colId xmlns="" xmlns:a16="http://schemas.microsoft.com/office/drawing/2014/main" val="20003"/>
                    </a:ext>
                  </a:extLst>
                </a:gridCol>
                <a:gridCol w="1615965">
                  <a:extLst>
                    <a:ext uri="{9D8B030D-6E8A-4147-A177-3AD203B41FA5}">
                      <a16:colId xmlns="" xmlns:a16="http://schemas.microsoft.com/office/drawing/2014/main" val="20001"/>
                    </a:ext>
                  </a:extLst>
                </a:gridCol>
                <a:gridCol w="4226367">
                  <a:extLst>
                    <a:ext uri="{9D8B030D-6E8A-4147-A177-3AD203B41FA5}">
                      <a16:colId xmlns="" xmlns:a16="http://schemas.microsoft.com/office/drawing/2014/main" val="20002"/>
                    </a:ext>
                  </a:extLst>
                </a:gridCol>
              </a:tblGrid>
              <a:tr h="218862">
                <a:tc gridSpan="2">
                  <a:txBody>
                    <a:bodyPr/>
                    <a:lstStyle/>
                    <a:p>
                      <a:pPr marL="0" marR="0" lvl="0" indent="0" algn="ctr" defTabSz="914400" rtl="0" eaLnBrk="1" fontAlgn="ctr" latinLnBrk="0" hangingPunct="1">
                        <a:lnSpc>
                          <a:spcPts val="1200"/>
                        </a:lnSpc>
                        <a:spcBef>
                          <a:spcPts val="0"/>
                        </a:spcBef>
                        <a:spcAft>
                          <a:spcPts val="0"/>
                        </a:spcAft>
                        <a:buClrTx/>
                        <a:buSzTx/>
                        <a:buFontTx/>
                        <a:buNone/>
                        <a:tabLst/>
                        <a:defRPr/>
                      </a:pPr>
                      <a:r>
                        <a:rPr lang="ja-JP" altLang="en-US" sz="800" b="0" i="0" u="none" strike="noStrike" dirty="0">
                          <a:solidFill>
                            <a:schemeClr val="tx1">
                              <a:lumMod val="95000"/>
                              <a:lumOff val="5000"/>
                            </a:schemeClr>
                          </a:solidFill>
                          <a:latin typeface="ＭＳ 明朝" pitchFamily="17" charset="-128"/>
                          <a:ea typeface="ＭＳ 明朝" pitchFamily="17" charset="-128"/>
                        </a:rPr>
                        <a:t>用語</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algn="ctr"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説明</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417633">
                <a:tc rowSpan="2">
                  <a:txBody>
                    <a:bodyPr/>
                    <a:lstStyle/>
                    <a:p>
                      <a:pPr marL="0" marR="0" lvl="0" indent="0" algn="ctr" defTabSz="914400" rtl="0" eaLnBrk="1" fontAlgn="ctr" latinLnBrk="0" hangingPunct="1">
                        <a:lnSpc>
                          <a:spcPts val="1200"/>
                        </a:lnSpc>
                        <a:spcBef>
                          <a:spcPts val="0"/>
                        </a:spcBef>
                        <a:spcAft>
                          <a:spcPts val="0"/>
                        </a:spcAft>
                        <a:buClrTx/>
                        <a:buSzTx/>
                        <a:buFontTx/>
                        <a:buNone/>
                        <a:tabLst/>
                        <a:defRPr/>
                      </a:pPr>
                      <a:r>
                        <a:rPr lang="ja-JP" altLang="en-US" sz="800" b="0" i="0" u="none" strike="noStrike" dirty="0">
                          <a:solidFill>
                            <a:schemeClr val="tx1">
                              <a:lumMod val="95000"/>
                              <a:lumOff val="5000"/>
                            </a:schemeClr>
                          </a:solidFill>
                          <a:latin typeface="ＭＳ 明朝" pitchFamily="17" charset="-128"/>
                          <a:ea typeface="ＭＳ 明朝" pitchFamily="17" charset="-128"/>
                        </a:rPr>
                        <a:t>ア行</a:t>
                      </a:r>
                      <a:endParaRPr lang="en-US" altLang="ja-JP" sz="800" b="0" i="0" u="none" strike="noStrike" dirty="0">
                        <a:solidFill>
                          <a:schemeClr val="tx1">
                            <a:lumMod val="95000"/>
                            <a:lumOff val="5000"/>
                          </a:schemeClr>
                        </a:solidFill>
                        <a:latin typeface="ＭＳ 明朝" pitchFamily="17" charset="-128"/>
                        <a:ea typeface="ＭＳ 明朝" pitchFamily="17" charset="-128"/>
                      </a:endParaRPr>
                    </a:p>
                    <a:p>
                      <a:pPr marL="0" marR="0" lvl="0" indent="0" algn="ctr" defTabSz="914400" rtl="0" eaLnBrk="1" fontAlgn="ctr" latinLnBrk="0" hangingPunct="1">
                        <a:lnSpc>
                          <a:spcPts val="1200"/>
                        </a:lnSpc>
                        <a:spcBef>
                          <a:spcPts val="0"/>
                        </a:spcBef>
                        <a:spcAft>
                          <a:spcPts val="0"/>
                        </a:spcAft>
                        <a:buClrTx/>
                        <a:buSzTx/>
                        <a:buFontTx/>
                        <a:buNone/>
                        <a:tabLst/>
                        <a:defRPr/>
                      </a:pPr>
                      <a:endParaRPr lang="en-US" sz="8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en-US" altLang="ja-JP" sz="800" b="0" i="0" u="none" strike="noStrike" dirty="0">
                          <a:solidFill>
                            <a:schemeClr val="tx1">
                              <a:lumMod val="95000"/>
                              <a:lumOff val="5000"/>
                            </a:schemeClr>
                          </a:solidFill>
                          <a:latin typeface="ＭＳ 明朝" pitchFamily="17" charset="-128"/>
                          <a:ea typeface="ＭＳ 明朝" pitchFamily="17" charset="-128"/>
                        </a:rPr>
                        <a:t>HDL</a:t>
                      </a:r>
                      <a:r>
                        <a:rPr lang="ja-JP" altLang="en-US" sz="800" b="0" i="0" u="none" strike="noStrike" dirty="0">
                          <a:solidFill>
                            <a:schemeClr val="tx1">
                              <a:lumMod val="95000"/>
                              <a:lumOff val="5000"/>
                            </a:schemeClr>
                          </a:solidFill>
                          <a:latin typeface="ＭＳ 明朝" pitchFamily="17" charset="-128"/>
                          <a:ea typeface="ＭＳ 明朝" pitchFamily="17" charset="-128"/>
                        </a:rPr>
                        <a:t>コレステロール</a:t>
                      </a:r>
                      <a:endParaRPr lang="en-US" sz="8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ct val="100000"/>
                        </a:lnSpc>
                      </a:pPr>
                      <a:r>
                        <a:rPr lang="ja-JP" altLang="en-US" sz="700" b="0" i="0" u="none" strike="noStrike" dirty="0">
                          <a:solidFill>
                            <a:schemeClr val="tx1">
                              <a:lumMod val="95000"/>
                              <a:lumOff val="5000"/>
                            </a:schemeClr>
                          </a:solidFill>
                          <a:latin typeface="ＭＳ 明朝" pitchFamily="17" charset="-128"/>
                          <a:ea typeface="ＭＳ 明朝" pitchFamily="17" charset="-128"/>
                        </a:rPr>
                        <a:t>余分なコレステロールを回収して肝臓に運び、動脈硬化を抑える。善玉コレステロール。</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18"/>
                  </a:ext>
                </a:extLst>
              </a:tr>
              <a:tr h="417633">
                <a:tc vMerge="1">
                  <a:txBody>
                    <a:bodyPr/>
                    <a:lstStyle/>
                    <a:p>
                      <a:pPr marL="0" marR="0" lvl="0" indent="0" algn="ctr" defTabSz="914400" rtl="0" eaLnBrk="1" fontAlgn="ctr" latinLnBrk="0" hangingPunct="1">
                        <a:lnSpc>
                          <a:spcPts val="1200"/>
                        </a:lnSpc>
                        <a:spcBef>
                          <a:spcPts val="0"/>
                        </a:spcBef>
                        <a:spcAft>
                          <a:spcPts val="0"/>
                        </a:spcAft>
                        <a:buClrTx/>
                        <a:buSzTx/>
                        <a:buFontTx/>
                        <a:buNone/>
                        <a:tabLst/>
                        <a:defRPr/>
                      </a:pPr>
                      <a:endParaRPr lang="en-US" sz="8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en-US" altLang="ja-JP" sz="800" b="0" i="0" u="none" strike="noStrike" dirty="0">
                          <a:solidFill>
                            <a:schemeClr val="tx1">
                              <a:lumMod val="95000"/>
                              <a:lumOff val="5000"/>
                            </a:schemeClr>
                          </a:solidFill>
                          <a:latin typeface="ＭＳ 明朝" pitchFamily="17" charset="-128"/>
                          <a:ea typeface="ＭＳ 明朝" pitchFamily="17" charset="-128"/>
                        </a:rPr>
                        <a:t>LDL</a:t>
                      </a:r>
                      <a:r>
                        <a:rPr lang="ja-JP" altLang="en-US" sz="800" b="0" i="0" u="none" strike="noStrike" dirty="0">
                          <a:solidFill>
                            <a:schemeClr val="tx1">
                              <a:lumMod val="95000"/>
                              <a:lumOff val="5000"/>
                            </a:schemeClr>
                          </a:solidFill>
                          <a:latin typeface="ＭＳ 明朝" pitchFamily="17" charset="-128"/>
                          <a:ea typeface="ＭＳ 明朝" pitchFamily="17" charset="-128"/>
                        </a:rPr>
                        <a:t>コレステロール</a:t>
                      </a:r>
                      <a:endParaRPr lang="en-US" sz="8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ct val="100000"/>
                        </a:lnSpc>
                      </a:pPr>
                      <a:r>
                        <a:rPr lang="ja-JP" altLang="en-US" sz="700" b="0" i="0" u="none" strike="noStrike" dirty="0">
                          <a:solidFill>
                            <a:schemeClr val="tx1">
                              <a:lumMod val="95000"/>
                              <a:lumOff val="5000"/>
                            </a:schemeClr>
                          </a:solidFill>
                          <a:latin typeface="ＭＳ 明朝" pitchFamily="17" charset="-128"/>
                          <a:ea typeface="ＭＳ 明朝" pitchFamily="17" charset="-128"/>
                        </a:rPr>
                        <a:t>肝臓で作られたコレステロールを全身へ運ぶ役割を担っており、増えすぎると動脈硬化を起こして心筋梗塞や脳梗塞を発症させる。悪玉コレステロール。</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02"/>
                  </a:ext>
                </a:extLst>
              </a:tr>
              <a:tr h="417633">
                <a:tc rowSpan="3">
                  <a:txBody>
                    <a:bodyPr/>
                    <a:lstStyle/>
                    <a:p>
                      <a:pPr algn="ctr"/>
                      <a:r>
                        <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rPr>
                        <a:t>カ行</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r>
                        <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rPr>
                        <a:t>空腹時血糖</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r>
                        <a:rPr lang="ja-JP" altLang="en-US" sz="700" b="0" dirty="0">
                          <a:solidFill>
                            <a:schemeClr val="tx1">
                              <a:lumMod val="95000"/>
                              <a:lumOff val="5000"/>
                            </a:schemeClr>
                          </a:solidFill>
                          <a:latin typeface="ＭＳ 明朝" panose="02020609040205080304" pitchFamily="17" charset="-128"/>
                          <a:ea typeface="ＭＳ 明朝" panose="02020609040205080304" pitchFamily="17" charset="-128"/>
                        </a:rPr>
                        <a:t>空腹時に血液中にあるブドウ糖の量を示している。検査値が高いと糖尿病の疑いがある。</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03"/>
                  </a:ext>
                </a:extLst>
              </a:tr>
              <a:tr h="417633">
                <a:tc vMerge="1">
                  <a:txBody>
                    <a:bodyPr/>
                    <a:lstStyle/>
                    <a:p>
                      <a:pPr algn="ctr" fontAlgn="ctr">
                        <a:lnSpc>
                          <a:spcPts val="1200"/>
                        </a:lnSpc>
                      </a:pPr>
                      <a:endParaRPr lang="ja-JP" altLang="en-US" sz="9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血圧</a:t>
                      </a:r>
                      <a:r>
                        <a:rPr lang="en-US" altLang="ja-JP" sz="800" b="0" i="0" u="none" strike="noStrike" dirty="0">
                          <a:solidFill>
                            <a:schemeClr val="tx1">
                              <a:lumMod val="95000"/>
                              <a:lumOff val="5000"/>
                            </a:schemeClr>
                          </a:solidFill>
                          <a:latin typeface="ＭＳ 明朝" pitchFamily="17" charset="-128"/>
                          <a:ea typeface="ＭＳ 明朝" pitchFamily="17" charset="-128"/>
                        </a:rPr>
                        <a:t>(</a:t>
                      </a:r>
                      <a:r>
                        <a:rPr lang="ja-JP" altLang="en-US" sz="800" b="0" i="0" u="none" strike="noStrike" dirty="0">
                          <a:solidFill>
                            <a:schemeClr val="tx1">
                              <a:lumMod val="95000"/>
                              <a:lumOff val="5000"/>
                            </a:schemeClr>
                          </a:solidFill>
                          <a:latin typeface="ＭＳ 明朝" pitchFamily="17" charset="-128"/>
                          <a:ea typeface="ＭＳ 明朝" pitchFamily="17" charset="-128"/>
                        </a:rPr>
                        <a:t>収縮期･拡張期</a:t>
                      </a:r>
                      <a:r>
                        <a:rPr lang="en-US" altLang="ja-JP" sz="800" b="0" i="0" u="none" strike="noStrike" dirty="0">
                          <a:solidFill>
                            <a:schemeClr val="tx1">
                              <a:lumMod val="95000"/>
                              <a:lumOff val="5000"/>
                            </a:schemeClr>
                          </a:solidFill>
                          <a:latin typeface="ＭＳ 明朝" pitchFamily="17" charset="-128"/>
                          <a:ea typeface="ＭＳ 明朝" pitchFamily="17" charset="-128"/>
                        </a:rPr>
                        <a:t>)</a:t>
                      </a:r>
                      <a:endParaRPr lang="ja-JP" altLang="en-US" sz="8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ct val="100000"/>
                        </a:lnSpc>
                      </a:pPr>
                      <a:r>
                        <a:rPr lang="ja-JP" altLang="en-US" sz="700" b="0" i="0" u="none" strike="noStrike" dirty="0">
                          <a:solidFill>
                            <a:schemeClr val="tx1">
                              <a:lumMod val="95000"/>
                              <a:lumOff val="5000"/>
                            </a:schemeClr>
                          </a:solidFill>
                          <a:latin typeface="ＭＳ 明朝" pitchFamily="17" charset="-128"/>
                          <a:ea typeface="ＭＳ 明朝" pitchFamily="17" charset="-128"/>
                        </a:rPr>
                        <a:t>血管にかかる圧力のこと。心臓が血液を送り出すときに示す最大血圧を収縮期血圧、全身から戻った血液が心臓にたまっているときに示す最小血圧を拡張期血圧という。</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04"/>
                  </a:ext>
                </a:extLst>
              </a:tr>
              <a:tr h="417633">
                <a:tc vMerge="1">
                  <a:txBody>
                    <a:bodyPr/>
                    <a:lstStyle/>
                    <a:p>
                      <a:pPr algn="ctr" fontAlgn="ctr">
                        <a:lnSpc>
                          <a:spcPts val="1200"/>
                        </a:lnSpc>
                      </a:pPr>
                      <a:endParaRPr lang="ja-JP" altLang="en-US" sz="9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高齢化率</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ct val="100000"/>
                        </a:lnSpc>
                      </a:pPr>
                      <a:r>
                        <a:rPr lang="en-US" altLang="ja-JP" sz="700" b="0" i="0" u="none" strike="noStrike" dirty="0">
                          <a:solidFill>
                            <a:schemeClr val="tx1">
                              <a:lumMod val="95000"/>
                              <a:lumOff val="5000"/>
                            </a:schemeClr>
                          </a:solidFill>
                          <a:latin typeface="ＭＳ 明朝" pitchFamily="17" charset="-128"/>
                          <a:ea typeface="ＭＳ 明朝" pitchFamily="17" charset="-128"/>
                        </a:rPr>
                        <a:t>65</a:t>
                      </a:r>
                      <a:r>
                        <a:rPr lang="ja-JP" altLang="en-US" sz="700" b="0" i="0" u="none" strike="noStrike" dirty="0">
                          <a:solidFill>
                            <a:schemeClr val="tx1">
                              <a:lumMod val="95000"/>
                              <a:lumOff val="5000"/>
                            </a:schemeClr>
                          </a:solidFill>
                          <a:latin typeface="ＭＳ 明朝" pitchFamily="17" charset="-128"/>
                          <a:ea typeface="ＭＳ 明朝" pitchFamily="17" charset="-128"/>
                        </a:rPr>
                        <a:t>歳以上の高齢者が総人口に占める割合。</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05"/>
                  </a:ext>
                </a:extLst>
              </a:tr>
              <a:tr h="417633">
                <a:tc rowSpan="4">
                  <a:txBody>
                    <a:bodyPr/>
                    <a:lstStyle/>
                    <a:p>
                      <a:pPr algn="ctr"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サ行</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ジェネリック医薬品</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r>
                        <a:rPr lang="ja-JP" altLang="en-US" sz="700" b="0" i="0" u="none" strike="noStrike" dirty="0">
                          <a:solidFill>
                            <a:schemeClr val="tx1">
                              <a:lumMod val="95000"/>
                              <a:lumOff val="5000"/>
                            </a:schemeClr>
                          </a:solidFill>
                          <a:latin typeface="ＭＳ 明朝" pitchFamily="17" charset="-128"/>
                          <a:ea typeface="ＭＳ 明朝" pitchFamily="17" charset="-128"/>
                        </a:rPr>
                        <a:t>先発医薬品と治療学的に同等であるものとして製造販売が承認され、一般的に研究開発に要する費用が低く抑えられることから、先発医薬品に比べて薬価が安い医薬品。</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06"/>
                  </a:ext>
                </a:extLst>
              </a:tr>
              <a:tr h="417633">
                <a:tc vMerge="1">
                  <a:txBody>
                    <a:bodyPr/>
                    <a:lstStyle/>
                    <a:p>
                      <a:pPr algn="ctr" fontAlgn="ctr">
                        <a:lnSpc>
                          <a:spcPts val="1200"/>
                        </a:lnSpc>
                      </a:pPr>
                      <a:endParaRPr lang="ja-JP" altLang="en-US" sz="9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ja-JP" altLang="en-US" sz="800" b="0" i="0" u="none" strike="noStrike" dirty="0">
                          <a:solidFill>
                            <a:schemeClr val="tx1"/>
                          </a:solidFill>
                          <a:latin typeface="ＭＳ 明朝" pitchFamily="17" charset="-128"/>
                          <a:ea typeface="ＭＳ 明朝" pitchFamily="17" charset="-128"/>
                        </a:rPr>
                        <a:t>疾病分類</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ct val="100000"/>
                        </a:lnSpc>
                      </a:pPr>
                      <a:r>
                        <a:rPr lang="en-US" altLang="ja-JP" sz="700" b="0" i="0" u="none" strike="noStrike" dirty="0">
                          <a:solidFill>
                            <a:schemeClr val="tx1"/>
                          </a:solidFill>
                          <a:latin typeface="ＭＳ 明朝" pitchFamily="17" charset="-128"/>
                          <a:ea typeface="ＭＳ 明朝" pitchFamily="17" charset="-128"/>
                        </a:rPr>
                        <a:t>｢</a:t>
                      </a:r>
                      <a:r>
                        <a:rPr lang="ja-JP" altLang="en-US" sz="700" b="0" i="0" u="none" strike="noStrike" dirty="0">
                          <a:solidFill>
                            <a:schemeClr val="tx1"/>
                          </a:solidFill>
                          <a:latin typeface="ＭＳ 明朝" pitchFamily="17" charset="-128"/>
                          <a:ea typeface="ＭＳ 明朝" pitchFamily="17" charset="-128"/>
                        </a:rPr>
                        <a:t>疾病、傷害及び死因の統計分類</a:t>
                      </a:r>
                      <a:r>
                        <a:rPr lang="en-US" altLang="ja-JP" sz="700" b="0" i="0" u="none" strike="noStrike" dirty="0">
                          <a:solidFill>
                            <a:schemeClr val="tx1"/>
                          </a:solidFill>
                          <a:latin typeface="ＭＳ 明朝" pitchFamily="17" charset="-128"/>
                          <a:ea typeface="ＭＳ 明朝" pitchFamily="17" charset="-128"/>
                        </a:rPr>
                        <a:t>｣</a:t>
                      </a:r>
                      <a:r>
                        <a:rPr lang="ja-JP" altLang="en-US" sz="700" b="0" i="0" u="none" strike="noStrike" dirty="0">
                          <a:solidFill>
                            <a:schemeClr val="tx1"/>
                          </a:solidFill>
                          <a:latin typeface="ＭＳ 明朝" pitchFamily="17" charset="-128"/>
                          <a:ea typeface="ＭＳ 明朝" pitchFamily="17" charset="-128"/>
                        </a:rPr>
                        <a:t>の</a:t>
                      </a:r>
                      <a:r>
                        <a:rPr lang="en-US" altLang="ja-JP" sz="700" b="0" i="0" u="none" strike="noStrike" dirty="0">
                          <a:solidFill>
                            <a:schemeClr val="tx1"/>
                          </a:solidFill>
                          <a:latin typeface="ＭＳ 明朝" pitchFamily="17" charset="-128"/>
                          <a:ea typeface="ＭＳ 明朝" pitchFamily="17" charset="-128"/>
                        </a:rPr>
                        <a:t>｢ICD-10(2013</a:t>
                      </a:r>
                      <a:r>
                        <a:rPr lang="ja-JP" altLang="en-US" sz="700" b="0" i="0" u="none" strike="noStrike" dirty="0">
                          <a:solidFill>
                            <a:schemeClr val="tx1"/>
                          </a:solidFill>
                          <a:latin typeface="ＭＳ 明朝" pitchFamily="17" charset="-128"/>
                          <a:ea typeface="ＭＳ 明朝" pitchFamily="17" charset="-128"/>
                        </a:rPr>
                        <a:t>年版</a:t>
                      </a:r>
                      <a:r>
                        <a:rPr lang="en-US" altLang="ja-JP" sz="700" b="0" i="0" u="none" strike="noStrike" dirty="0">
                          <a:solidFill>
                            <a:schemeClr val="tx1"/>
                          </a:solidFill>
                          <a:latin typeface="ＭＳ 明朝" pitchFamily="17" charset="-128"/>
                          <a:ea typeface="ＭＳ 明朝" pitchFamily="17" charset="-128"/>
                        </a:rPr>
                        <a:t>)</a:t>
                      </a:r>
                      <a:r>
                        <a:rPr lang="zh-TW" altLang="en-US" sz="700" b="0" i="0" u="none" strike="noStrike" dirty="0">
                          <a:solidFill>
                            <a:schemeClr val="tx1"/>
                          </a:solidFill>
                          <a:latin typeface="ＭＳ 明朝" pitchFamily="17" charset="-128"/>
                          <a:ea typeface="ＭＳ 明朝" pitchFamily="17" charset="-128"/>
                        </a:rPr>
                        <a:t>準拠 疾病分類</a:t>
                      </a:r>
                      <a:r>
                        <a:rPr lang="ja-JP" altLang="en-US" sz="700" b="0" i="0" u="none" strike="noStrike" dirty="0">
                          <a:solidFill>
                            <a:schemeClr val="tx1"/>
                          </a:solidFill>
                          <a:latin typeface="ＭＳ 明朝" pitchFamily="17" charset="-128"/>
                          <a:ea typeface="ＭＳ 明朝" pitchFamily="17" charset="-128"/>
                        </a:rPr>
                        <a:t>表</a:t>
                      </a:r>
                      <a:r>
                        <a:rPr lang="en-US" altLang="ja-JP" sz="700" b="0" i="0" u="none" strike="noStrike" dirty="0">
                          <a:solidFill>
                            <a:schemeClr val="tx1"/>
                          </a:solidFill>
                          <a:latin typeface="ＭＳ 明朝" pitchFamily="17" charset="-128"/>
                          <a:ea typeface="ＭＳ 明朝" pitchFamily="17" charset="-128"/>
                        </a:rPr>
                        <a:t>｣</a:t>
                      </a:r>
                      <a:r>
                        <a:rPr lang="ja-JP" altLang="en-US" sz="700" b="0" i="0" u="none" strike="noStrike" dirty="0">
                          <a:solidFill>
                            <a:schemeClr val="tx1"/>
                          </a:solidFill>
                          <a:latin typeface="ＭＳ 明朝" pitchFamily="17" charset="-128"/>
                          <a:ea typeface="ＭＳ 明朝" pitchFamily="17" charset="-128"/>
                        </a:rPr>
                        <a:t>を使用。</a:t>
                      </a:r>
                      <a:endParaRPr lang="en-US" altLang="ja-JP" sz="700" b="0" i="0" u="none" strike="noStrike" dirty="0">
                        <a:solidFill>
                          <a:schemeClr val="tx1"/>
                        </a:solidFill>
                        <a:latin typeface="ＭＳ 明朝" pitchFamily="17" charset="-128"/>
                        <a:ea typeface="ＭＳ 明朝"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09"/>
                  </a:ext>
                </a:extLst>
              </a:tr>
              <a:tr h="417633">
                <a:tc vMerge="1">
                  <a:txBody>
                    <a:bodyPr/>
                    <a:lstStyle/>
                    <a:p>
                      <a:pPr algn="ctr" fontAlgn="ctr">
                        <a:lnSpc>
                          <a:spcPts val="1200"/>
                        </a:lnSpc>
                      </a:pPr>
                      <a:endParaRPr lang="ja-JP" altLang="en-US" sz="9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腎不全</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r>
                        <a:rPr lang="ja-JP" altLang="en-US" sz="700" b="0" i="0" u="none" strike="noStrike" dirty="0">
                          <a:solidFill>
                            <a:schemeClr val="tx1">
                              <a:lumMod val="95000"/>
                              <a:lumOff val="5000"/>
                            </a:schemeClr>
                          </a:solidFill>
                          <a:latin typeface="ＭＳ 明朝" pitchFamily="17" charset="-128"/>
                          <a:ea typeface="ＭＳ 明朝" pitchFamily="17" charset="-128"/>
                        </a:rPr>
                        <a:t>腎臓の機能が低下し、老廃物を十分排泄できなくなったり、体内に不要なものや体にとって有害なものがたまっている状態。</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13"/>
                  </a:ext>
                </a:extLst>
              </a:tr>
              <a:tr h="417633">
                <a:tc vMerge="1">
                  <a:txBody>
                    <a:bodyPr/>
                    <a:lstStyle/>
                    <a:p>
                      <a:pPr marL="0" marR="0" lvl="0" indent="0" algn="ctr" defTabSz="914400" rtl="0" eaLnBrk="1" fontAlgn="ctr" latinLnBrk="0" hangingPunct="1">
                        <a:lnSpc>
                          <a:spcPts val="1200"/>
                        </a:lnSpc>
                        <a:spcBef>
                          <a:spcPts val="0"/>
                        </a:spcBef>
                        <a:spcAft>
                          <a:spcPts val="0"/>
                        </a:spcAft>
                        <a:buClrTx/>
                        <a:buSzTx/>
                        <a:buFontTx/>
                        <a:buNone/>
                        <a:tabLst/>
                        <a:defRPr/>
                      </a:pPr>
                      <a:endParaRPr lang="ja-JP" altLang="en-US" sz="9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marL="0" marR="0" lvl="0" indent="0" algn="l" defTabSz="914400" rtl="0" eaLnBrk="1" fontAlgn="ctr" latinLnBrk="0" hangingPunct="1">
                        <a:lnSpc>
                          <a:spcPts val="1200"/>
                        </a:lnSpc>
                        <a:spcBef>
                          <a:spcPts val="0"/>
                        </a:spcBef>
                        <a:spcAft>
                          <a:spcPts val="0"/>
                        </a:spcAft>
                        <a:buClrTx/>
                        <a:buSzTx/>
                        <a:buFontTx/>
                        <a:buNone/>
                        <a:tabLst/>
                        <a:defRPr/>
                      </a:pPr>
                      <a:r>
                        <a:rPr lang="ja-JP" altLang="en-US" sz="800" b="0" i="0" u="none" strike="noStrike" dirty="0">
                          <a:solidFill>
                            <a:schemeClr val="tx1">
                              <a:lumMod val="95000"/>
                              <a:lumOff val="5000"/>
                            </a:schemeClr>
                          </a:solidFill>
                          <a:latin typeface="ＭＳ 明朝" pitchFamily="17" charset="-128"/>
                          <a:ea typeface="ＭＳ 明朝" pitchFamily="17" charset="-128"/>
                        </a:rPr>
                        <a:t>積極的支援</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ct val="100000"/>
                        </a:lnSpc>
                      </a:pPr>
                      <a:r>
                        <a:rPr lang="ja-JP" altLang="en-US" sz="700" b="0" dirty="0">
                          <a:solidFill>
                            <a:schemeClr val="tx1">
                              <a:lumMod val="95000"/>
                              <a:lumOff val="5000"/>
                            </a:schemeClr>
                          </a:solidFill>
                          <a:latin typeface="ＭＳ 明朝" panose="02020609040205080304" pitchFamily="17" charset="-128"/>
                          <a:ea typeface="ＭＳ 明朝" panose="02020609040205080304" pitchFamily="17" charset="-128"/>
                        </a:rPr>
                        <a:t>特定健康診査の結果により、生活習慣病の発症リスクがより高い者に対して行われる保健指導。</a:t>
                      </a:r>
                      <a:r>
                        <a:rPr lang="en-US" altLang="ja-JP" sz="700" b="0" dirty="0">
                          <a:solidFill>
                            <a:schemeClr val="tx1">
                              <a:lumMod val="95000"/>
                              <a:lumOff val="5000"/>
                            </a:schemeClr>
                          </a:solidFill>
                          <a:latin typeface="ＭＳ 明朝" panose="02020609040205080304" pitchFamily="17" charset="-128"/>
                          <a:ea typeface="ＭＳ 明朝" panose="02020609040205080304" pitchFamily="17" charset="-128"/>
                        </a:rPr>
                        <a:t>｢</a:t>
                      </a:r>
                      <a:r>
                        <a:rPr lang="ja-JP" altLang="en-US" sz="700" b="0" dirty="0">
                          <a:solidFill>
                            <a:schemeClr val="tx1">
                              <a:lumMod val="95000"/>
                              <a:lumOff val="5000"/>
                            </a:schemeClr>
                          </a:solidFill>
                          <a:latin typeface="ＭＳ 明朝" panose="02020609040205080304" pitchFamily="17" charset="-128"/>
                          <a:ea typeface="ＭＳ 明朝" panose="02020609040205080304" pitchFamily="17" charset="-128"/>
                        </a:rPr>
                        <a:t>動機付け支援</a:t>
                      </a:r>
                      <a:r>
                        <a:rPr lang="en-US" altLang="ja-JP" sz="700" b="0" dirty="0">
                          <a:solidFill>
                            <a:schemeClr val="tx1">
                              <a:lumMod val="95000"/>
                              <a:lumOff val="5000"/>
                            </a:schemeClr>
                          </a:solidFill>
                          <a:latin typeface="ＭＳ 明朝" panose="02020609040205080304" pitchFamily="17" charset="-128"/>
                          <a:ea typeface="ＭＳ 明朝" panose="02020609040205080304" pitchFamily="17" charset="-128"/>
                        </a:rPr>
                        <a:t>｣</a:t>
                      </a:r>
                      <a:r>
                        <a:rPr lang="ja-JP" altLang="en-US" sz="700" b="0" dirty="0">
                          <a:solidFill>
                            <a:schemeClr val="tx1">
                              <a:lumMod val="95000"/>
                              <a:lumOff val="5000"/>
                            </a:schemeClr>
                          </a:solidFill>
                          <a:latin typeface="ＭＳ 明朝" panose="02020609040205080304" pitchFamily="17" charset="-128"/>
                          <a:ea typeface="ＭＳ 明朝" panose="02020609040205080304" pitchFamily="17" charset="-128"/>
                        </a:rPr>
                        <a:t>の内容に加え、対象者が主体的に生活習慣の改善を継続できるよう、面接、電話等を用いて、</a:t>
                      </a:r>
                      <a:r>
                        <a:rPr lang="en-US" altLang="ja-JP" sz="700" b="0" dirty="0">
                          <a:solidFill>
                            <a:schemeClr val="tx1">
                              <a:lumMod val="95000"/>
                              <a:lumOff val="5000"/>
                            </a:schemeClr>
                          </a:solidFill>
                          <a:latin typeface="ＭＳ 明朝" panose="02020609040205080304" pitchFamily="17" charset="-128"/>
                          <a:ea typeface="ＭＳ 明朝" panose="02020609040205080304" pitchFamily="17" charset="-128"/>
                        </a:rPr>
                        <a:t>3</a:t>
                      </a:r>
                      <a:r>
                        <a:rPr lang="ja-JP" altLang="en-US" sz="700" b="0" dirty="0">
                          <a:solidFill>
                            <a:schemeClr val="tx1">
                              <a:lumMod val="95000"/>
                              <a:lumOff val="5000"/>
                            </a:schemeClr>
                          </a:solidFill>
                          <a:latin typeface="ＭＳ 明朝" panose="02020609040205080304" pitchFamily="17" charset="-128"/>
                          <a:ea typeface="ＭＳ 明朝" panose="02020609040205080304" pitchFamily="17" charset="-128"/>
                        </a:rPr>
                        <a:t>カ月以上の定期的･継続的な支援を行う。</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15"/>
                  </a:ext>
                </a:extLst>
              </a:tr>
              <a:tr h="417633">
                <a:tc rowSpan="4">
                  <a:txBody>
                    <a:bodyPr/>
                    <a:lstStyle/>
                    <a:p>
                      <a:pPr algn="ctr"/>
                      <a:r>
                        <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rPr>
                        <a:t>タ行</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r>
                        <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rPr>
                        <a:t>中性脂肪</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r>
                        <a:rPr lang="ja-JP" altLang="en-US" sz="700" b="0" dirty="0">
                          <a:solidFill>
                            <a:schemeClr val="tx1">
                              <a:lumMod val="95000"/>
                              <a:lumOff val="5000"/>
                            </a:schemeClr>
                          </a:solidFill>
                          <a:effectLst/>
                          <a:latin typeface="ＭＳ 明朝" panose="02020609040205080304" pitchFamily="17" charset="-128"/>
                          <a:ea typeface="ＭＳ 明朝" panose="02020609040205080304" pitchFamily="17" charset="-128"/>
                        </a:rPr>
                        <a:t>体を動かすエネルギー源となる物質であるが、蓄積することにより、肥満の原因になる。</a:t>
                      </a:r>
                      <a:endParaRPr lang="ja-JP" altLang="en-US" sz="700" b="0" dirty="0">
                        <a:solidFill>
                          <a:schemeClr val="tx1">
                            <a:lumMod val="95000"/>
                            <a:lumOff val="5000"/>
                          </a:schemeClr>
                        </a:solidFill>
                        <a:latin typeface="ＭＳ 明朝" panose="02020609040205080304" pitchFamily="17" charset="-128"/>
                        <a:ea typeface="ＭＳ 明朝" panose="02020609040205080304"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16"/>
                  </a:ext>
                </a:extLst>
              </a:tr>
              <a:tr h="493182">
                <a:tc vMerge="1">
                  <a:txBody>
                    <a:bodyPr/>
                    <a:lstStyle/>
                    <a:p>
                      <a:pPr algn="ctr"/>
                      <a:endPar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rPr>
                        <a:t>動機付け支援</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r>
                        <a:rPr lang="ja-JP" altLang="en-US" sz="700" b="0" dirty="0">
                          <a:solidFill>
                            <a:schemeClr val="tx1">
                              <a:lumMod val="95000"/>
                              <a:lumOff val="5000"/>
                            </a:schemeClr>
                          </a:solidFill>
                          <a:latin typeface="ＭＳ 明朝" panose="02020609040205080304" pitchFamily="17" charset="-128"/>
                          <a:ea typeface="ＭＳ 明朝" panose="02020609040205080304" pitchFamily="17" charset="-128"/>
                        </a:rPr>
                        <a:t>特定健康診査の結果により、生活習慣病の発症リスクが高い者に対して行われる保健指導。医師･保健師･管理栄養士等による個別、またはグループ面接により、対象者に合わせた行動計画の策定と保健指導が行われる。初回の保健指導修了後、対象者は行動計画を実践し、</a:t>
                      </a:r>
                      <a:r>
                        <a:rPr lang="en-US" altLang="ja-JP" sz="700" b="0" dirty="0">
                          <a:solidFill>
                            <a:schemeClr val="tx1">
                              <a:lumMod val="95000"/>
                              <a:lumOff val="5000"/>
                            </a:schemeClr>
                          </a:solidFill>
                          <a:latin typeface="ＭＳ 明朝" panose="02020609040205080304" pitchFamily="17" charset="-128"/>
                          <a:ea typeface="ＭＳ 明朝" panose="02020609040205080304" pitchFamily="17" charset="-128"/>
                        </a:rPr>
                        <a:t>3</a:t>
                      </a:r>
                      <a:r>
                        <a:rPr lang="ja-JP" altLang="en-US" sz="700" b="0" dirty="0">
                          <a:solidFill>
                            <a:schemeClr val="tx1">
                              <a:lumMod val="95000"/>
                              <a:lumOff val="5000"/>
                            </a:schemeClr>
                          </a:solidFill>
                          <a:latin typeface="ＭＳ 明朝" panose="02020609040205080304" pitchFamily="17" charset="-128"/>
                          <a:ea typeface="ＭＳ 明朝" panose="02020609040205080304" pitchFamily="17" charset="-128"/>
                        </a:rPr>
                        <a:t>カ月経過後に面接、電話等で結果の確認と評価を行う。</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11"/>
                  </a:ext>
                </a:extLst>
              </a:tr>
              <a:tr h="417633">
                <a:tc vMerge="1">
                  <a:txBody>
                    <a:bodyPr/>
                    <a:lstStyle/>
                    <a:p>
                      <a:pPr algn="ctr"/>
                      <a:endPar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zh-TW" altLang="en-US" sz="800" b="0" i="0" u="none" strike="noStrike" dirty="0">
                          <a:solidFill>
                            <a:schemeClr val="tx1">
                              <a:lumMod val="95000"/>
                              <a:lumOff val="5000"/>
                            </a:schemeClr>
                          </a:solidFill>
                          <a:latin typeface="ＭＳ 明朝" pitchFamily="17" charset="-128"/>
                          <a:ea typeface="ＭＳ 明朝" pitchFamily="17" charset="-128"/>
                        </a:rPr>
                        <a:t>特定</a:t>
                      </a:r>
                      <a:r>
                        <a:rPr lang="ja-JP" altLang="en-US" sz="800" b="0" i="0" u="none" strike="noStrike" dirty="0">
                          <a:solidFill>
                            <a:schemeClr val="tx1">
                              <a:lumMod val="95000"/>
                              <a:lumOff val="5000"/>
                            </a:schemeClr>
                          </a:solidFill>
                          <a:latin typeface="ＭＳ 明朝" pitchFamily="17" charset="-128"/>
                          <a:ea typeface="ＭＳ 明朝" pitchFamily="17" charset="-128"/>
                        </a:rPr>
                        <a:t>健康診査</a:t>
                      </a:r>
                      <a:endParaRPr lang="zh-TW" altLang="en-US" sz="800" b="0" i="0" u="none" strike="noStrike" dirty="0">
                        <a:solidFill>
                          <a:schemeClr val="tx1">
                            <a:lumMod val="95000"/>
                            <a:lumOff val="5000"/>
                          </a:schemeClr>
                        </a:solidFill>
                        <a:latin typeface="ＭＳ 明朝" pitchFamily="17" charset="-128"/>
                        <a:ea typeface="ＭＳ 明朝"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r>
                        <a:rPr lang="ja-JP" altLang="en-US" sz="700" b="0" i="0" u="none" strike="noStrike" dirty="0">
                          <a:solidFill>
                            <a:schemeClr val="tx1">
                              <a:lumMod val="95000"/>
                              <a:lumOff val="5000"/>
                            </a:schemeClr>
                          </a:solidFill>
                          <a:latin typeface="ＭＳ 明朝" pitchFamily="17" charset="-128"/>
                          <a:ea typeface="ＭＳ 明朝" pitchFamily="17" charset="-128"/>
                        </a:rPr>
                        <a:t>平成</a:t>
                      </a:r>
                      <a:r>
                        <a:rPr lang="en-US" altLang="ja-JP" sz="700" b="0" i="0" u="none" strike="noStrike" dirty="0">
                          <a:solidFill>
                            <a:schemeClr val="tx1">
                              <a:lumMod val="95000"/>
                              <a:lumOff val="5000"/>
                            </a:schemeClr>
                          </a:solidFill>
                          <a:latin typeface="ＭＳ 明朝" pitchFamily="17" charset="-128"/>
                          <a:ea typeface="ＭＳ 明朝" pitchFamily="17" charset="-128"/>
                        </a:rPr>
                        <a:t>20</a:t>
                      </a:r>
                      <a:r>
                        <a:rPr lang="ja-JP" altLang="en-US" sz="700" b="0" i="0" u="none" strike="noStrike" dirty="0">
                          <a:solidFill>
                            <a:schemeClr val="tx1">
                              <a:lumMod val="95000"/>
                              <a:lumOff val="5000"/>
                            </a:schemeClr>
                          </a:solidFill>
                          <a:latin typeface="ＭＳ 明朝" pitchFamily="17" charset="-128"/>
                          <a:ea typeface="ＭＳ 明朝" pitchFamily="17" charset="-128"/>
                        </a:rPr>
                        <a:t>年</a:t>
                      </a:r>
                      <a:r>
                        <a:rPr lang="en-US" altLang="ja-JP" sz="700" b="0" i="0" u="none" strike="noStrike" dirty="0">
                          <a:solidFill>
                            <a:schemeClr val="tx1">
                              <a:lumMod val="95000"/>
                              <a:lumOff val="5000"/>
                            </a:schemeClr>
                          </a:solidFill>
                          <a:latin typeface="ＭＳ 明朝" pitchFamily="17" charset="-128"/>
                          <a:ea typeface="ＭＳ 明朝" pitchFamily="17" charset="-128"/>
                        </a:rPr>
                        <a:t>4</a:t>
                      </a:r>
                      <a:r>
                        <a:rPr lang="ja-JP" altLang="en-US" sz="700" b="0" i="0" u="none" strike="noStrike" dirty="0">
                          <a:solidFill>
                            <a:schemeClr val="tx1">
                              <a:lumMod val="95000"/>
                              <a:lumOff val="5000"/>
                            </a:schemeClr>
                          </a:solidFill>
                          <a:latin typeface="ＭＳ 明朝" pitchFamily="17" charset="-128"/>
                          <a:ea typeface="ＭＳ 明朝" pitchFamily="17" charset="-128"/>
                        </a:rPr>
                        <a:t>月から開始された、生活習慣予防のためのメタボリックシンドロームに着目した健康診査のこと。特定健診。</a:t>
                      </a:r>
                      <a:r>
                        <a:rPr lang="en-US" altLang="ja-JP" sz="700" b="0" i="0" u="none" strike="noStrike" dirty="0">
                          <a:solidFill>
                            <a:schemeClr val="tx1">
                              <a:lumMod val="95000"/>
                              <a:lumOff val="5000"/>
                            </a:schemeClr>
                          </a:solidFill>
                          <a:latin typeface="ＭＳ 明朝" pitchFamily="17" charset="-128"/>
                          <a:ea typeface="ＭＳ 明朝" pitchFamily="17" charset="-128"/>
                        </a:rPr>
                        <a:t>40</a:t>
                      </a:r>
                      <a:r>
                        <a:rPr lang="ja-JP" altLang="en-US" sz="700" b="0" i="0" u="none" strike="noStrike" dirty="0">
                          <a:solidFill>
                            <a:schemeClr val="tx1">
                              <a:lumMod val="95000"/>
                              <a:lumOff val="5000"/>
                            </a:schemeClr>
                          </a:solidFill>
                          <a:latin typeface="ＭＳ 明朝" pitchFamily="17" charset="-128"/>
                          <a:ea typeface="ＭＳ 明朝" pitchFamily="17" charset="-128"/>
                        </a:rPr>
                        <a:t>歳～</a:t>
                      </a:r>
                      <a:r>
                        <a:rPr lang="en-US" altLang="ja-JP" sz="700" b="0" i="0" u="none" strike="noStrike" dirty="0">
                          <a:solidFill>
                            <a:schemeClr val="tx1">
                              <a:lumMod val="95000"/>
                              <a:lumOff val="5000"/>
                            </a:schemeClr>
                          </a:solidFill>
                          <a:latin typeface="ＭＳ 明朝" pitchFamily="17" charset="-128"/>
                          <a:ea typeface="ＭＳ 明朝" pitchFamily="17" charset="-128"/>
                        </a:rPr>
                        <a:t>74</a:t>
                      </a:r>
                      <a:r>
                        <a:rPr lang="ja-JP" altLang="en-US" sz="700" b="0" i="0" u="none" strike="noStrike" dirty="0">
                          <a:solidFill>
                            <a:schemeClr val="tx1">
                              <a:lumMod val="95000"/>
                              <a:lumOff val="5000"/>
                            </a:schemeClr>
                          </a:solidFill>
                          <a:latin typeface="ＭＳ 明朝" pitchFamily="17" charset="-128"/>
                          <a:ea typeface="ＭＳ 明朝" pitchFamily="17" charset="-128"/>
                        </a:rPr>
                        <a:t>歳の医療保険加入者を対象とする。</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12"/>
                  </a:ext>
                </a:extLst>
              </a:tr>
              <a:tr h="417633">
                <a:tc vMerge="1">
                  <a:txBody>
                    <a:bodyPr/>
                    <a:lstStyle/>
                    <a:p>
                      <a:pPr algn="ctr"/>
                      <a:endPar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zh-TW" altLang="en-US" sz="800" b="0" i="0" u="none" strike="noStrike" dirty="0">
                          <a:solidFill>
                            <a:schemeClr val="tx1">
                              <a:lumMod val="95000"/>
                              <a:lumOff val="5000"/>
                            </a:schemeClr>
                          </a:solidFill>
                          <a:latin typeface="ＭＳ 明朝" pitchFamily="17" charset="-128"/>
                          <a:ea typeface="ＭＳ 明朝" pitchFamily="17" charset="-128"/>
                        </a:rPr>
                        <a:t>特定保健指導</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r>
                        <a:rPr lang="ja-JP" altLang="en-US" sz="700" b="0" dirty="0">
                          <a:solidFill>
                            <a:schemeClr val="tx1">
                              <a:lumMod val="95000"/>
                              <a:lumOff val="5000"/>
                            </a:schemeClr>
                          </a:solidFill>
                          <a:latin typeface="ＭＳ 明朝" panose="02020609040205080304" pitchFamily="17" charset="-128"/>
                          <a:ea typeface="ＭＳ 明朝" panose="02020609040205080304" pitchFamily="17" charset="-128"/>
                        </a:rPr>
                        <a:t>特定健康診査</a:t>
                      </a:r>
                      <a:r>
                        <a:rPr lang="ja-JP" altLang="en-US" sz="700" b="0" i="0" u="none" strike="noStrike" dirty="0">
                          <a:solidFill>
                            <a:schemeClr val="tx1">
                              <a:lumMod val="95000"/>
                              <a:lumOff val="5000"/>
                            </a:schemeClr>
                          </a:solidFill>
                          <a:latin typeface="ＭＳ 明朝" pitchFamily="17" charset="-128"/>
                          <a:ea typeface="ＭＳ 明朝" pitchFamily="17" charset="-128"/>
                        </a:rPr>
                        <a:t>の結果により、生活習慣病の発症リスクが高く、生活改善により生活習慣病の予防効果が期待できる人に対して行う保健指導のこと。特定保健指導対象者の選定方法により</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動機付け支援</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積極的支援</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に該当した人に対し実施される。</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14"/>
                  </a:ext>
                </a:extLst>
              </a:tr>
              <a:tr h="417633">
                <a:tc>
                  <a:txBody>
                    <a:bodyPr/>
                    <a:lstStyle/>
                    <a:p>
                      <a:pPr algn="ctr" fontAlgn="ctr">
                        <a:lnSpc>
                          <a:spcPts val="1200"/>
                        </a:lnSpc>
                      </a:pPr>
                      <a:r>
                        <a:rPr lang="ja-JP" altLang="en-US" sz="8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ナ行</a:t>
                      </a:r>
                      <a:endParaRPr lang="zh-TW" altLang="en-US" sz="8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endParaRP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zh-TW" altLang="en-US" sz="8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日本再興戦略</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r>
                        <a:rPr lang="ja-JP" altLang="en-US"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日本産業再興プラン･戦略市場創造プラン･国際展開戦略の</a:t>
                      </a:r>
                      <a:r>
                        <a:rPr lang="en-US" altLang="ja-JP"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3</a:t>
                      </a:r>
                      <a:r>
                        <a:rPr lang="ja-JP" altLang="en-US" sz="700" b="0" i="0" u="none" strike="noStrike" dirty="0" err="1">
                          <a:solidFill>
                            <a:schemeClr val="tx1">
                              <a:lumMod val="95000"/>
                              <a:lumOff val="5000"/>
                            </a:schemeClr>
                          </a:solidFill>
                          <a:latin typeface="ＭＳ 明朝" panose="02020609040205080304" pitchFamily="17" charset="-128"/>
                          <a:ea typeface="ＭＳ 明朝" panose="02020609040205080304" pitchFamily="17" charset="-128"/>
                        </a:rPr>
                        <a:t>つの</a:t>
                      </a:r>
                      <a:r>
                        <a:rPr lang="ja-JP" altLang="en-US"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アクションプランを軸とする。データヘルス計画に関する内容は、戦略市場創造プランの</a:t>
                      </a:r>
                      <a:r>
                        <a:rPr lang="en-US" altLang="ja-JP"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a:t>
                      </a:r>
                      <a:r>
                        <a:rPr lang="ja-JP" altLang="en-US"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テーマ</a:t>
                      </a:r>
                      <a:r>
                        <a:rPr lang="en-US" altLang="ja-JP"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1</a:t>
                      </a:r>
                      <a:r>
                        <a:rPr lang="ja-JP" altLang="en-US"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：国民の</a:t>
                      </a:r>
                      <a:r>
                        <a:rPr lang="en-US" altLang="ja-JP"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a:t>
                      </a:r>
                      <a:r>
                        <a:rPr lang="ja-JP" altLang="en-US"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健康寿命</a:t>
                      </a:r>
                      <a:r>
                        <a:rPr lang="en-US" altLang="ja-JP"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a:t>
                      </a:r>
                      <a:r>
                        <a:rPr lang="ja-JP" altLang="en-US"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の延伸</a:t>
                      </a:r>
                      <a:r>
                        <a:rPr lang="en-US" altLang="ja-JP"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a:t>
                      </a:r>
                      <a:r>
                        <a:rPr lang="ja-JP" altLang="en-US"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の中に</a:t>
                      </a:r>
                      <a:r>
                        <a:rPr lang="en-US" altLang="ja-JP"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a:t>
                      </a:r>
                      <a:r>
                        <a:rPr lang="ja-JP" altLang="en-US"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予防･健康管理の推進に関する新たな仕組みづくり</a:t>
                      </a:r>
                      <a:r>
                        <a:rPr lang="en-US" altLang="ja-JP"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a:t>
                      </a:r>
                      <a:r>
                        <a:rPr lang="ja-JP" altLang="en-US" sz="700" b="0" i="0" u="none" strike="noStrike" dirty="0">
                          <a:solidFill>
                            <a:schemeClr val="tx1">
                              <a:lumMod val="95000"/>
                              <a:lumOff val="5000"/>
                            </a:schemeClr>
                          </a:solidFill>
                          <a:latin typeface="ＭＳ 明朝" panose="02020609040205080304" pitchFamily="17" charset="-128"/>
                          <a:ea typeface="ＭＳ 明朝" panose="02020609040205080304" pitchFamily="17" charset="-128"/>
                        </a:rPr>
                        <a:t>の一つとして示されている。</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17"/>
                  </a:ext>
                </a:extLst>
              </a:tr>
              <a:tr h="417633">
                <a:tc>
                  <a:txBody>
                    <a:bodyPr/>
                    <a:lstStyle/>
                    <a:p>
                      <a:pPr algn="ctr"/>
                      <a:r>
                        <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rPr>
                        <a:t>ハ行</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en-US" sz="800" b="0" i="0" u="none" strike="noStrike" dirty="0">
                          <a:solidFill>
                            <a:schemeClr val="tx1">
                              <a:lumMod val="95000"/>
                              <a:lumOff val="5000"/>
                            </a:schemeClr>
                          </a:solidFill>
                          <a:latin typeface="ＭＳ 明朝" pitchFamily="17" charset="-128"/>
                          <a:ea typeface="ＭＳ 明朝" pitchFamily="17" charset="-128"/>
                        </a:rPr>
                        <a:t>HbA1c</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r>
                        <a:rPr lang="ja-JP" altLang="en-US" sz="700" b="0" i="0" u="none" strike="noStrike" dirty="0">
                          <a:solidFill>
                            <a:schemeClr val="tx1">
                              <a:lumMod val="95000"/>
                              <a:lumOff val="5000"/>
                            </a:schemeClr>
                          </a:solidFill>
                          <a:latin typeface="ＭＳ 明朝" pitchFamily="17" charset="-128"/>
                          <a:ea typeface="ＭＳ 明朝" pitchFamily="17" charset="-128"/>
                        </a:rPr>
                        <a:t>ブドウ糖と血液中のヘモグロビンが結びついたもので、過去</a:t>
                      </a:r>
                      <a:r>
                        <a:rPr lang="en-US" altLang="ja-JP" sz="700" b="0" i="0" u="none" strike="noStrike" dirty="0">
                          <a:solidFill>
                            <a:schemeClr val="tx1">
                              <a:lumMod val="95000"/>
                              <a:lumOff val="5000"/>
                            </a:schemeClr>
                          </a:solidFill>
                          <a:latin typeface="ＭＳ 明朝" pitchFamily="17" charset="-128"/>
                          <a:ea typeface="ＭＳ 明朝" pitchFamily="17" charset="-128"/>
                        </a:rPr>
                        <a:t>1</a:t>
                      </a:r>
                      <a:r>
                        <a:rPr lang="ja-JP" altLang="en-US" sz="700" b="0" i="0" u="none" strike="noStrike" dirty="0">
                          <a:solidFill>
                            <a:schemeClr val="tx1">
                              <a:lumMod val="95000"/>
                              <a:lumOff val="5000"/>
                            </a:schemeClr>
                          </a:solidFill>
                          <a:latin typeface="ＭＳ 明朝" pitchFamily="17" charset="-128"/>
                          <a:ea typeface="ＭＳ 明朝" pitchFamily="17" charset="-128"/>
                        </a:rPr>
                        <a:t>～</a:t>
                      </a:r>
                      <a:r>
                        <a:rPr lang="en-US" altLang="ja-JP" sz="700" b="0" i="0" u="none" strike="noStrike" dirty="0">
                          <a:solidFill>
                            <a:schemeClr val="tx1">
                              <a:lumMod val="95000"/>
                              <a:lumOff val="5000"/>
                            </a:schemeClr>
                          </a:solidFill>
                          <a:latin typeface="ＭＳ 明朝" pitchFamily="17" charset="-128"/>
                          <a:ea typeface="ＭＳ 明朝" pitchFamily="17" charset="-128"/>
                        </a:rPr>
                        <a:t>2</a:t>
                      </a:r>
                      <a:r>
                        <a:rPr lang="ja-JP" altLang="en-US" sz="700" b="0" i="0" u="none" strike="noStrike" dirty="0">
                          <a:solidFill>
                            <a:schemeClr val="tx1">
                              <a:lumMod val="95000"/>
                              <a:lumOff val="5000"/>
                            </a:schemeClr>
                          </a:solidFill>
                          <a:latin typeface="ＭＳ 明朝" pitchFamily="17" charset="-128"/>
                          <a:ea typeface="ＭＳ 明朝" pitchFamily="17" charset="-128"/>
                        </a:rPr>
                        <a:t>カ月の平均的な血糖の状態を示す検査に使用される。</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19"/>
                  </a:ext>
                </a:extLst>
              </a:tr>
              <a:tr h="493182">
                <a:tc>
                  <a:txBody>
                    <a:bodyPr/>
                    <a:lstStyle/>
                    <a:p>
                      <a:pPr algn="ctr"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マ行</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メタボリックシンドローム</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r>
                        <a:rPr lang="ja-JP" altLang="en-US" sz="700" b="0" i="0" u="none" strike="noStrike" dirty="0">
                          <a:solidFill>
                            <a:schemeClr val="tx1">
                              <a:lumMod val="95000"/>
                              <a:lumOff val="5000"/>
                            </a:schemeClr>
                          </a:solidFill>
                          <a:latin typeface="ＭＳ 明朝" pitchFamily="17" charset="-128"/>
                          <a:ea typeface="ＭＳ 明朝" pitchFamily="17" charset="-128"/>
                        </a:rPr>
                        <a:t>内臓脂肪型肥満に高血圧、高血糖、脂質代謝異常が組み合わさり、心臓病や脳卒中などの動脈硬化性疾患を招きやすい状態。内臓脂肪型肥満</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内臓肥満･腹部肥満</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に加えて、血圧･血糖･脂質の基準のうち</a:t>
                      </a:r>
                      <a:r>
                        <a:rPr lang="en-US" altLang="ja-JP" sz="700" b="0" i="0" u="none" strike="noStrike" dirty="0">
                          <a:solidFill>
                            <a:schemeClr val="tx1">
                              <a:lumMod val="95000"/>
                              <a:lumOff val="5000"/>
                            </a:schemeClr>
                          </a:solidFill>
                          <a:latin typeface="ＭＳ 明朝" pitchFamily="17" charset="-128"/>
                          <a:ea typeface="ＭＳ 明朝" pitchFamily="17" charset="-128"/>
                        </a:rPr>
                        <a:t>2</a:t>
                      </a:r>
                      <a:r>
                        <a:rPr lang="ja-JP" altLang="en-US" sz="700" b="0" i="0" u="none" strike="noStrike" dirty="0">
                          <a:solidFill>
                            <a:schemeClr val="tx1">
                              <a:lumMod val="95000"/>
                              <a:lumOff val="5000"/>
                            </a:schemeClr>
                          </a:solidFill>
                          <a:latin typeface="ＭＳ 明朝" pitchFamily="17" charset="-128"/>
                          <a:ea typeface="ＭＳ 明朝" pitchFamily="17" charset="-128"/>
                        </a:rPr>
                        <a:t>つ以上に該当する状態を</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メタボリックシンドローム</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err="1">
                          <a:solidFill>
                            <a:schemeClr val="tx1">
                              <a:lumMod val="95000"/>
                              <a:lumOff val="5000"/>
                            </a:schemeClr>
                          </a:solidFill>
                          <a:latin typeface="ＭＳ 明朝" pitchFamily="17" charset="-128"/>
                          <a:ea typeface="ＭＳ 明朝" pitchFamily="17" charset="-128"/>
                        </a:rPr>
                        <a:t>、</a:t>
                      </a:r>
                      <a:r>
                        <a:rPr lang="en-US" altLang="ja-JP" sz="700" b="0" i="0" u="none" strike="noStrike" dirty="0">
                          <a:solidFill>
                            <a:schemeClr val="tx1">
                              <a:lumMod val="95000"/>
                              <a:lumOff val="5000"/>
                            </a:schemeClr>
                          </a:solidFill>
                          <a:latin typeface="ＭＳ 明朝" pitchFamily="17" charset="-128"/>
                          <a:ea typeface="ＭＳ 明朝" pitchFamily="17" charset="-128"/>
                        </a:rPr>
                        <a:t>1</a:t>
                      </a:r>
                      <a:r>
                        <a:rPr lang="ja-JP" altLang="en-US" sz="700" b="0" i="0" u="none" strike="noStrike" dirty="0">
                          <a:solidFill>
                            <a:schemeClr val="tx1">
                              <a:lumMod val="95000"/>
                              <a:lumOff val="5000"/>
                            </a:schemeClr>
                          </a:solidFill>
                          <a:latin typeface="ＭＳ 明朝" pitchFamily="17" charset="-128"/>
                          <a:ea typeface="ＭＳ 明朝" pitchFamily="17" charset="-128"/>
                        </a:rPr>
                        <a:t>つのみ該当する状態を</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メタボリックシンドローム予備群</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という。</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20"/>
                  </a:ext>
                </a:extLst>
              </a:tr>
              <a:tr h="417633">
                <a:tc>
                  <a:txBody>
                    <a:bodyPr/>
                    <a:lstStyle/>
                    <a:p>
                      <a:pPr algn="ctr"/>
                      <a:r>
                        <a:rPr lang="ja-JP" altLang="en-US" sz="800" b="0" dirty="0">
                          <a:solidFill>
                            <a:schemeClr val="tx1">
                              <a:lumMod val="95000"/>
                              <a:lumOff val="5000"/>
                            </a:schemeClr>
                          </a:solidFill>
                          <a:latin typeface="ＭＳ 明朝" panose="02020609040205080304" pitchFamily="17" charset="-128"/>
                          <a:ea typeface="ＭＳ 明朝" panose="02020609040205080304" pitchFamily="17" charset="-128"/>
                        </a:rPr>
                        <a:t>ヤ行</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zh-TW" altLang="en-US" sz="800" b="0" i="0" u="none" strike="noStrike" dirty="0">
                          <a:solidFill>
                            <a:schemeClr val="tx1">
                              <a:lumMod val="95000"/>
                              <a:lumOff val="5000"/>
                            </a:schemeClr>
                          </a:solidFill>
                          <a:latin typeface="ＭＳ 明朝" pitchFamily="17" charset="-128"/>
                          <a:ea typeface="ＭＳ 明朝" pitchFamily="17" charset="-128"/>
                        </a:rPr>
                        <a:t>有所見</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r>
                        <a:rPr lang="ja-JP" altLang="en-US" sz="700" b="0" i="0" u="none" strike="noStrike" dirty="0">
                          <a:solidFill>
                            <a:schemeClr val="tx1">
                              <a:lumMod val="95000"/>
                              <a:lumOff val="5000"/>
                            </a:schemeClr>
                          </a:solidFill>
                          <a:latin typeface="ＭＳ 明朝" pitchFamily="17" charset="-128"/>
                          <a:ea typeface="ＭＳ 明朝" pitchFamily="17" charset="-128"/>
                        </a:rPr>
                        <a:t>検査の結果、何らかの異常</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検査基準値を上回っている等</a:t>
                      </a:r>
                      <a:r>
                        <a:rPr lang="en-US" altLang="ja-JP" sz="700" b="0" i="0" u="none" strike="noStrike" dirty="0">
                          <a:solidFill>
                            <a:schemeClr val="tx1">
                              <a:lumMod val="95000"/>
                              <a:lumOff val="5000"/>
                            </a:schemeClr>
                          </a:solidFill>
                          <a:latin typeface="ＭＳ 明朝" pitchFamily="17" charset="-128"/>
                          <a:ea typeface="ＭＳ 明朝" pitchFamily="17" charset="-128"/>
                        </a:rPr>
                        <a:t>)</a:t>
                      </a:r>
                      <a:r>
                        <a:rPr lang="ja-JP" altLang="en-US" sz="700" b="0" i="0" u="none" strike="noStrike" dirty="0">
                          <a:solidFill>
                            <a:schemeClr val="tx1">
                              <a:lumMod val="95000"/>
                              <a:lumOff val="5000"/>
                            </a:schemeClr>
                          </a:solidFill>
                          <a:latin typeface="ＭＳ 明朝" pitchFamily="17" charset="-128"/>
                          <a:ea typeface="ＭＳ 明朝" pitchFamily="17" charset="-128"/>
                        </a:rPr>
                        <a:t>が認められたことをいう。</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21"/>
                  </a:ext>
                </a:extLst>
              </a:tr>
              <a:tr h="417633">
                <a:tc>
                  <a:txBody>
                    <a:bodyPr/>
                    <a:lstStyle/>
                    <a:p>
                      <a:pPr algn="ctr"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ラ行</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lnSpc>
                          <a:spcPts val="1200"/>
                        </a:lnSpc>
                      </a:pPr>
                      <a:r>
                        <a:rPr lang="ja-JP" altLang="en-US" sz="800" b="0" i="0" u="none" strike="noStrike" dirty="0">
                          <a:solidFill>
                            <a:schemeClr val="tx1">
                              <a:lumMod val="95000"/>
                              <a:lumOff val="5000"/>
                            </a:schemeClr>
                          </a:solidFill>
                          <a:latin typeface="ＭＳ 明朝" pitchFamily="17" charset="-128"/>
                          <a:ea typeface="ＭＳ 明朝" pitchFamily="17" charset="-128"/>
                        </a:rPr>
                        <a:t>レセプト</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tc>
                  <a:txBody>
                    <a:bodyPr/>
                    <a:lstStyle/>
                    <a:p>
                      <a:pPr algn="l" fontAlgn="ctr"/>
                      <a:r>
                        <a:rPr lang="ja-JP" altLang="en-US" sz="700" b="0" i="0" u="none" strike="noStrike" dirty="0">
                          <a:solidFill>
                            <a:schemeClr val="tx1">
                              <a:lumMod val="95000"/>
                              <a:lumOff val="5000"/>
                            </a:schemeClr>
                          </a:solidFill>
                          <a:latin typeface="ＭＳ 明朝" pitchFamily="17" charset="-128"/>
                          <a:ea typeface="ＭＳ 明朝" pitchFamily="17" charset="-128"/>
                        </a:rPr>
                        <a:t>診療報酬請求明細書の通称。</a:t>
                      </a:r>
                    </a:p>
                  </a:txBody>
                  <a:tcPr marL="36000" marR="36000" marT="33231" marB="33231"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FFFFF"/>
                    </a:solidFill>
                  </a:tcPr>
                </a:tc>
                <a:extLst>
                  <a:ext uri="{0D108BD9-81ED-4DB2-BD59-A6C34878D82A}">
                    <a16:rowId xmlns="" xmlns:a16="http://schemas.microsoft.com/office/drawing/2014/main" val="10022"/>
                  </a:ext>
                </a:extLst>
              </a:tr>
            </a:tbl>
          </a:graphicData>
        </a:graphic>
      </p:graphicFrame>
    </p:spTree>
    <p:extLst>
      <p:ext uri="{BB962C8B-B14F-4D97-AF65-F5344CB8AC3E}">
        <p14:creationId xmlns:p14="http://schemas.microsoft.com/office/powerpoint/2010/main" val="40329662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76672" y="6336196"/>
            <a:ext cx="6064188" cy="1992052"/>
          </a:xfrm>
        </p:spPr>
        <p:txBody>
          <a:bodyPr>
            <a:normAutofit fontScale="90000"/>
          </a:bodyPr>
          <a:lstStyle/>
          <a:p>
            <a:pPr algn="l"/>
            <a:r>
              <a:rPr lang="ja-JP" altLang="en-US" sz="1000" dirty="0" smtClean="0">
                <a:latin typeface="ＭＳ 明朝"/>
                <a:ea typeface="ＭＳ 明朝"/>
              </a:rPr>
              <a:t>　　　　　　　　　　　　　　　　　　　　　</a:t>
            </a:r>
            <a:r>
              <a:rPr lang="zh-CN" altLang="en-US" sz="1000" dirty="0" smtClean="0">
                <a:latin typeface="ＭＳ 明朝"/>
                <a:ea typeface="ＭＳ 明朝"/>
              </a:rPr>
              <a:t>大河原町</a:t>
            </a:r>
            <a:r>
              <a:rPr lang="zh-CN" altLang="en-US" sz="1000" dirty="0">
                <a:latin typeface="ＭＳ 明朝"/>
                <a:ea typeface="ＭＳ 明朝"/>
              </a:rPr>
              <a:t>国民健康保険</a:t>
            </a:r>
            <a:r>
              <a:rPr lang="en-US" altLang="ja-JP" sz="1000" dirty="0">
                <a:latin typeface="ＭＳ 明朝"/>
                <a:ea typeface="ＭＳ 明朝"/>
              </a:rPr>
              <a:t/>
            </a:r>
            <a:br>
              <a:rPr lang="en-US" altLang="ja-JP" sz="1000" dirty="0">
                <a:latin typeface="ＭＳ 明朝"/>
                <a:ea typeface="ＭＳ 明朝"/>
              </a:rPr>
            </a:br>
            <a:r>
              <a:rPr lang="ja-JP" altLang="en-US" sz="1000" dirty="0" smtClean="0">
                <a:latin typeface="ＭＳ 明朝"/>
                <a:ea typeface="ＭＳ 明朝"/>
              </a:rPr>
              <a:t>　　　　　　　　　　　　　　　　　　　　　第</a:t>
            </a:r>
            <a:r>
              <a:rPr lang="en-US" altLang="ja-JP" sz="1000" dirty="0" smtClean="0">
                <a:latin typeface="ＭＳ 明朝"/>
                <a:ea typeface="ＭＳ 明朝"/>
              </a:rPr>
              <a:t>2</a:t>
            </a:r>
            <a:r>
              <a:rPr lang="ja-JP" altLang="en-US" sz="1000" dirty="0">
                <a:latin typeface="ＭＳ 明朝"/>
                <a:ea typeface="ＭＳ 明朝"/>
              </a:rPr>
              <a:t>期データヘルス計画</a:t>
            </a:r>
            <a:r>
              <a:rPr lang="en-US" altLang="ja-JP" sz="1000" dirty="0">
                <a:latin typeface="ＭＳ 明朝"/>
                <a:ea typeface="ＭＳ 明朝"/>
              </a:rPr>
              <a:t/>
            </a:r>
            <a:br>
              <a:rPr lang="en-US" altLang="ja-JP" sz="1000" dirty="0">
                <a:latin typeface="ＭＳ 明朝"/>
                <a:ea typeface="ＭＳ 明朝"/>
              </a:rPr>
            </a:br>
            <a:r>
              <a:rPr lang="ja-JP" altLang="en-US" sz="1000" dirty="0" smtClean="0">
                <a:latin typeface="ＭＳ 明朝"/>
                <a:ea typeface="ＭＳ 明朝"/>
              </a:rPr>
              <a:t>　　　　　　　　　　　　　　　</a:t>
            </a:r>
            <a:r>
              <a:rPr lang="ja-JP" altLang="en-US" sz="1000" dirty="0">
                <a:latin typeface="ＭＳ 明朝"/>
                <a:ea typeface="ＭＳ 明朝"/>
              </a:rPr>
              <a:t>　</a:t>
            </a:r>
            <a:r>
              <a:rPr lang="ja-JP" altLang="en-US" sz="1000" dirty="0" smtClean="0">
                <a:latin typeface="ＭＳ 明朝"/>
                <a:ea typeface="ＭＳ 明朝"/>
              </a:rPr>
              <a:t>　第</a:t>
            </a:r>
            <a:r>
              <a:rPr lang="en-US" altLang="ja-JP" sz="1000" dirty="0" smtClean="0">
                <a:latin typeface="ＭＳ 明朝"/>
                <a:ea typeface="ＭＳ 明朝"/>
              </a:rPr>
              <a:t>3</a:t>
            </a:r>
            <a:r>
              <a:rPr lang="ja-JP" altLang="en-US" sz="1000" dirty="0">
                <a:latin typeface="ＭＳ 明朝"/>
                <a:ea typeface="ＭＳ 明朝"/>
              </a:rPr>
              <a:t>期特定健康診査・特定保健指導実施</a:t>
            </a:r>
            <a:r>
              <a:rPr lang="ja-JP" altLang="en-US" sz="1000" dirty="0" smtClean="0">
                <a:latin typeface="ＭＳ 明朝"/>
                <a:ea typeface="ＭＳ 明朝"/>
              </a:rPr>
              <a:t>計画</a:t>
            </a:r>
            <a:r>
              <a:rPr lang="en-US" altLang="ja-JP" sz="1000" dirty="0" smtClean="0">
                <a:latin typeface="ＭＳ 明朝"/>
                <a:ea typeface="ＭＳ 明朝"/>
              </a:rPr>
              <a:t/>
            </a:r>
            <a:br>
              <a:rPr lang="en-US" altLang="ja-JP" sz="1000" dirty="0" smtClean="0">
                <a:latin typeface="ＭＳ 明朝"/>
                <a:ea typeface="ＭＳ 明朝"/>
              </a:rPr>
            </a:br>
            <a:r>
              <a:rPr lang="en-US" altLang="ja-JP" sz="1000" dirty="0">
                <a:latin typeface="ＭＳ 明朝"/>
                <a:ea typeface="ＭＳ 明朝"/>
              </a:rPr>
              <a:t/>
            </a:r>
            <a:br>
              <a:rPr lang="en-US" altLang="ja-JP" sz="1000" dirty="0">
                <a:latin typeface="ＭＳ 明朝"/>
                <a:ea typeface="ＭＳ 明朝"/>
              </a:rPr>
            </a:br>
            <a:r>
              <a:rPr lang="en-US" altLang="ja-JP" sz="1000" dirty="0" smtClean="0">
                <a:latin typeface="ＭＳ 明朝"/>
                <a:ea typeface="ＭＳ 明朝"/>
              </a:rPr>
              <a:t/>
            </a:r>
            <a:br>
              <a:rPr lang="en-US" altLang="ja-JP" sz="1000" dirty="0" smtClean="0">
                <a:latin typeface="ＭＳ 明朝"/>
                <a:ea typeface="ＭＳ 明朝"/>
              </a:rPr>
            </a:br>
            <a:r>
              <a:rPr lang="ja-JP" altLang="en-US" sz="1000" dirty="0" smtClean="0">
                <a:latin typeface="ＭＳ 明朝"/>
                <a:ea typeface="ＭＳ 明朝"/>
              </a:rPr>
              <a:t>　　　　　　　　　　　　　　　　　　　　　　   平成</a:t>
            </a:r>
            <a:r>
              <a:rPr lang="en-US" altLang="ja-JP" sz="1000" dirty="0" smtClean="0">
                <a:latin typeface="ＭＳ 明朝"/>
                <a:ea typeface="ＭＳ 明朝"/>
              </a:rPr>
              <a:t>30</a:t>
            </a:r>
            <a:r>
              <a:rPr lang="ja-JP" altLang="en-US" sz="1000" dirty="0" smtClean="0">
                <a:latin typeface="ＭＳ 明朝"/>
                <a:ea typeface="ＭＳ 明朝"/>
              </a:rPr>
              <a:t>年</a:t>
            </a:r>
            <a:r>
              <a:rPr lang="en-US" altLang="ja-JP" sz="1000" dirty="0" smtClean="0">
                <a:latin typeface="ＭＳ 明朝"/>
                <a:ea typeface="ＭＳ 明朝"/>
              </a:rPr>
              <a:t>3</a:t>
            </a:r>
            <a:r>
              <a:rPr lang="ja-JP" altLang="en-US" sz="1000" dirty="0" smtClean="0">
                <a:latin typeface="ＭＳ 明朝"/>
                <a:ea typeface="ＭＳ 明朝"/>
              </a:rPr>
              <a:t>月</a:t>
            </a:r>
            <a:r>
              <a:rPr lang="en-US" altLang="ja-JP" sz="1000" dirty="0" smtClean="0">
                <a:latin typeface="ＭＳ 明朝"/>
                <a:ea typeface="ＭＳ 明朝"/>
              </a:rPr>
              <a:t/>
            </a:r>
            <a:br>
              <a:rPr lang="en-US" altLang="ja-JP" sz="1000" dirty="0" smtClean="0">
                <a:latin typeface="ＭＳ 明朝"/>
                <a:ea typeface="ＭＳ 明朝"/>
              </a:rPr>
            </a:br>
            <a:r>
              <a:rPr lang="en-US" altLang="ja-JP" sz="1000" dirty="0">
                <a:latin typeface="ＭＳ 明朝"/>
                <a:ea typeface="ＭＳ 明朝"/>
              </a:rPr>
              <a:t/>
            </a:r>
            <a:br>
              <a:rPr lang="en-US" altLang="ja-JP" sz="1000" dirty="0">
                <a:latin typeface="ＭＳ 明朝"/>
                <a:ea typeface="ＭＳ 明朝"/>
              </a:rPr>
            </a:br>
            <a:r>
              <a:rPr lang="ja-JP" altLang="en-US" sz="1000" dirty="0" smtClean="0">
                <a:latin typeface="ＭＳ 明朝"/>
                <a:ea typeface="ＭＳ 明朝"/>
              </a:rPr>
              <a:t>　　　　　　　　　　　　　　　発行　宮城県大河原町</a:t>
            </a:r>
            <a:r>
              <a:rPr lang="en-US" altLang="ja-JP" sz="1000" dirty="0" smtClean="0">
                <a:latin typeface="ＭＳ 明朝"/>
                <a:ea typeface="ＭＳ 明朝"/>
              </a:rPr>
              <a:t/>
            </a:r>
            <a:br>
              <a:rPr lang="en-US" altLang="ja-JP" sz="1000" dirty="0" smtClean="0">
                <a:latin typeface="ＭＳ 明朝"/>
                <a:ea typeface="ＭＳ 明朝"/>
              </a:rPr>
            </a:br>
            <a:r>
              <a:rPr lang="ja-JP" altLang="en-US" sz="1000" dirty="0" smtClean="0">
                <a:latin typeface="ＭＳ 明朝"/>
                <a:ea typeface="ＭＳ 明朝"/>
              </a:rPr>
              <a:t>　　　　　　　　　　　　　　　編集　大河原町町民生活課</a:t>
            </a:r>
            <a:r>
              <a:rPr lang="en-US" altLang="ja-JP" sz="1000" dirty="0" smtClean="0">
                <a:latin typeface="ＭＳ 明朝"/>
                <a:ea typeface="ＭＳ 明朝"/>
              </a:rPr>
              <a:t/>
            </a:r>
            <a:br>
              <a:rPr lang="en-US" altLang="ja-JP" sz="1000" dirty="0" smtClean="0">
                <a:latin typeface="ＭＳ 明朝"/>
                <a:ea typeface="ＭＳ 明朝"/>
              </a:rPr>
            </a:br>
            <a:r>
              <a:rPr lang="ja-JP" altLang="en-US" sz="1000" dirty="0" smtClean="0">
                <a:latin typeface="ＭＳ 明朝"/>
                <a:ea typeface="ＭＳ 明朝"/>
              </a:rPr>
              <a:t>　　　　　　　　　　　　　　　〒</a:t>
            </a:r>
            <a:r>
              <a:rPr lang="en-US" altLang="ja-JP" sz="1000" dirty="0" smtClean="0">
                <a:latin typeface="ＭＳ 明朝"/>
                <a:ea typeface="ＭＳ 明朝"/>
              </a:rPr>
              <a:t>989-1295</a:t>
            </a:r>
            <a:r>
              <a:rPr lang="ja-JP" altLang="en-US" sz="1000" dirty="0" smtClean="0">
                <a:latin typeface="ＭＳ 明朝"/>
                <a:ea typeface="ＭＳ 明朝"/>
              </a:rPr>
              <a:t>　宮城県柴田郡大河原町字新南</a:t>
            </a:r>
            <a:r>
              <a:rPr lang="en-US" altLang="ja-JP" sz="1000" dirty="0" smtClean="0">
                <a:latin typeface="ＭＳ 明朝"/>
                <a:ea typeface="ＭＳ 明朝"/>
              </a:rPr>
              <a:t>19</a:t>
            </a:r>
            <a:r>
              <a:rPr lang="ja-JP" altLang="en-US" sz="1000" dirty="0" smtClean="0">
                <a:latin typeface="ＭＳ 明朝"/>
                <a:ea typeface="ＭＳ 明朝"/>
              </a:rPr>
              <a:t>番地</a:t>
            </a:r>
            <a:r>
              <a:rPr lang="en-US" altLang="ja-JP" sz="1000" dirty="0" smtClean="0">
                <a:latin typeface="ＭＳ 明朝"/>
                <a:ea typeface="ＭＳ 明朝"/>
              </a:rPr>
              <a:t/>
            </a:r>
            <a:br>
              <a:rPr lang="en-US" altLang="ja-JP" sz="1000" dirty="0" smtClean="0">
                <a:latin typeface="ＭＳ 明朝"/>
                <a:ea typeface="ＭＳ 明朝"/>
              </a:rPr>
            </a:br>
            <a:r>
              <a:rPr lang="ja-JP" altLang="en-US" sz="1000" dirty="0" smtClean="0">
                <a:latin typeface="ＭＳ 明朝"/>
                <a:ea typeface="ＭＳ 明朝"/>
              </a:rPr>
              <a:t>　　　　　　　　　　　　　　　</a:t>
            </a:r>
            <a:r>
              <a:rPr lang="en-US" altLang="ja-JP" sz="1000" dirty="0" smtClean="0">
                <a:latin typeface="ＭＳ 明朝"/>
                <a:ea typeface="ＭＳ 明朝"/>
              </a:rPr>
              <a:t>TEL</a:t>
            </a:r>
            <a:r>
              <a:rPr lang="ja-JP" altLang="en-US" sz="1000" dirty="0" smtClean="0">
                <a:latin typeface="ＭＳ 明朝"/>
                <a:ea typeface="ＭＳ 明朝"/>
              </a:rPr>
              <a:t>　</a:t>
            </a:r>
            <a:r>
              <a:rPr lang="en-US" altLang="ja-JP" sz="1000" dirty="0" smtClean="0">
                <a:latin typeface="ＭＳ 明朝"/>
                <a:ea typeface="ＭＳ 明朝"/>
              </a:rPr>
              <a:t>0224-53-2114</a:t>
            </a:r>
            <a:br>
              <a:rPr lang="en-US" altLang="ja-JP" sz="1000" dirty="0" smtClean="0">
                <a:latin typeface="ＭＳ 明朝"/>
                <a:ea typeface="ＭＳ 明朝"/>
              </a:rPr>
            </a:br>
            <a:r>
              <a:rPr lang="ja-JP" altLang="en-US" sz="1000" dirty="0" smtClean="0">
                <a:latin typeface="ＭＳ 明朝"/>
                <a:ea typeface="ＭＳ 明朝"/>
              </a:rPr>
              <a:t>　　　　　　　　　　　　　　　</a:t>
            </a:r>
            <a:r>
              <a:rPr lang="en-US" altLang="ja-JP" sz="1000" dirty="0" smtClean="0">
                <a:latin typeface="ＭＳ 明朝"/>
                <a:ea typeface="ＭＳ 明朝"/>
              </a:rPr>
              <a:t>FAX</a:t>
            </a:r>
            <a:r>
              <a:rPr lang="ja-JP" altLang="en-US" sz="1000" dirty="0" smtClean="0">
                <a:latin typeface="ＭＳ 明朝"/>
                <a:ea typeface="ＭＳ 明朝"/>
              </a:rPr>
              <a:t>  </a:t>
            </a:r>
            <a:r>
              <a:rPr lang="en-US" altLang="ja-JP" sz="1000" dirty="0" smtClean="0">
                <a:latin typeface="ＭＳ 明朝"/>
                <a:ea typeface="ＭＳ 明朝"/>
              </a:rPr>
              <a:t>0224-53-3818</a:t>
            </a:r>
            <a:br>
              <a:rPr lang="en-US" altLang="ja-JP" sz="1000" dirty="0" smtClean="0">
                <a:latin typeface="ＭＳ 明朝"/>
                <a:ea typeface="ＭＳ 明朝"/>
              </a:rPr>
            </a:br>
            <a:endParaRPr kumimoji="1" lang="ja-JP" altLang="en-US" sz="1000" dirty="0"/>
          </a:p>
        </p:txBody>
      </p:sp>
      <p:sp>
        <p:nvSpPr>
          <p:cNvPr id="4" name="スライド番号プレースホルダー 3"/>
          <p:cNvSpPr>
            <a:spLocks noGrp="1"/>
          </p:cNvSpPr>
          <p:nvPr>
            <p:ph type="sldNum" sz="quarter" idx="12"/>
          </p:nvPr>
        </p:nvSpPr>
        <p:spPr/>
        <p:txBody>
          <a:bodyPr/>
          <a:lstStyle/>
          <a:p>
            <a:endParaRPr kumimoji="1" lang="en-US" altLang="ja-JP" dirty="0" smtClean="0"/>
          </a:p>
          <a:p>
            <a:endParaRPr kumimoji="1" lang="ja-JP" altLang="en-US" dirty="0"/>
          </a:p>
        </p:txBody>
      </p:sp>
      <p:sp>
        <p:nvSpPr>
          <p:cNvPr id="8" name="正方形/長方形 7"/>
          <p:cNvSpPr/>
          <p:nvPr/>
        </p:nvSpPr>
        <p:spPr>
          <a:xfrm>
            <a:off x="1808820" y="6012160"/>
            <a:ext cx="3564396" cy="255628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77857848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スライド番号プレースホルダ 9"/>
          <p:cNvSpPr>
            <a:spLocks noGrp="1"/>
          </p:cNvSpPr>
          <p:nvPr>
            <p:ph type="sldNum" sz="quarter" idx="12"/>
          </p:nvPr>
        </p:nvSpPr>
        <p:spPr>
          <a:xfrm>
            <a:off x="2628900" y="8826878"/>
            <a:ext cx="1600200" cy="485775"/>
          </a:xfrm>
        </p:spPr>
        <p:txBody>
          <a:bodyPr/>
          <a:lstStyle/>
          <a:p>
            <a:fld id="{420EA04B-0610-44E1-BBA9-CB539F9A7CEB}" type="slidenum">
              <a:rPr kumimoji="1" lang="ja-JP" altLang="en-US" smtClean="0">
                <a:latin typeface="ＭＳ 明朝"/>
                <a:ea typeface="ＭＳ 明朝"/>
              </a:rPr>
              <a:pPr/>
              <a:t>8</a:t>
            </a:fld>
            <a:endParaRPr kumimoji="1" lang="ja-JP" altLang="en-US" dirty="0">
              <a:latin typeface="ＭＳ 明朝"/>
              <a:ea typeface="ＭＳ 明朝"/>
            </a:endParaRPr>
          </a:p>
        </p:txBody>
      </p:sp>
      <p:sp>
        <p:nvSpPr>
          <p:cNvPr id="160" name="タイトル 1"/>
          <p:cNvSpPr txBox="1">
            <a:spLocks noChangeAspect="1"/>
          </p:cNvSpPr>
          <p:nvPr/>
        </p:nvSpPr>
        <p:spPr>
          <a:xfrm>
            <a:off x="368660" y="127000"/>
            <a:ext cx="6120680" cy="628576"/>
          </a:xfrm>
          <a:prstGeom prst="rect">
            <a:avLst/>
          </a:prstGeom>
          <a:ln>
            <a:noFill/>
          </a:ln>
        </p:spPr>
        <p:txBody>
          <a:bodyPr vert="horz" lIns="0" tIns="45720" rIns="0" bIns="45720" rtlCol="0" anchor="t">
            <a:noAutofit/>
          </a:bodyPr>
          <a:lstStyle/>
          <a:p>
            <a:pPr lvl="0" fontAlgn="base">
              <a:lnSpc>
                <a:spcPct val="125000"/>
              </a:lnSpc>
              <a:spcBef>
                <a:spcPct val="0"/>
              </a:spcBef>
              <a:spcAft>
                <a:spcPct val="0"/>
              </a:spcAft>
            </a:pPr>
            <a:r>
              <a:rPr lang="en-US" altLang="ja-JP" sz="1400" dirty="0">
                <a:latin typeface="ＭＳ 明朝"/>
                <a:ea typeface="ＭＳ 明朝"/>
                <a:cs typeface="Times New Roman" pitchFamily="18" charset="0"/>
              </a:rPr>
              <a:t>(4)</a:t>
            </a:r>
            <a:r>
              <a:rPr lang="ja-JP" altLang="en-US" sz="1400" dirty="0">
                <a:latin typeface="ＭＳ 明朝"/>
                <a:ea typeface="ＭＳ 明朝"/>
                <a:cs typeface="Times New Roman" pitchFamily="18" charset="0"/>
              </a:rPr>
              <a:t>介護保険の状況</a:t>
            </a:r>
            <a:endParaRPr lang="en-US" altLang="ja-JP" sz="1400" dirty="0">
              <a:latin typeface="ＭＳ 明朝"/>
              <a:ea typeface="ＭＳ 明朝"/>
              <a:cs typeface="Times New Roman" pitchFamily="18" charset="0"/>
            </a:endParaRPr>
          </a:p>
          <a:p>
            <a:pPr lvl="0" fontAlgn="base">
              <a:lnSpc>
                <a:spcPct val="125000"/>
              </a:lnSpc>
              <a:spcBef>
                <a:spcPct val="0"/>
              </a:spcBef>
              <a:spcAft>
                <a:spcPct val="0"/>
              </a:spcAft>
            </a:pPr>
            <a:r>
              <a:rPr lang="ja-JP" altLang="en-US" sz="1200" dirty="0">
                <a:latin typeface="ＭＳ 明朝"/>
                <a:ea typeface="ＭＳ 明朝"/>
                <a:cs typeface="Times New Roman" pitchFamily="18" charset="0"/>
              </a:rPr>
              <a:t>　本町の平成</a:t>
            </a:r>
            <a:r>
              <a:rPr lang="en-US" altLang="ja-JP" sz="1200" dirty="0">
                <a:latin typeface="ＭＳ 明朝"/>
                <a:ea typeface="ＭＳ 明朝"/>
                <a:cs typeface="Times New Roman" pitchFamily="18" charset="0"/>
              </a:rPr>
              <a:t>28</a:t>
            </a:r>
            <a:r>
              <a:rPr lang="ja-JP" altLang="en-US" sz="1200" dirty="0">
                <a:latin typeface="ＭＳ 明朝"/>
                <a:ea typeface="ＭＳ 明朝"/>
                <a:cs typeface="Times New Roman" pitchFamily="18" charset="0"/>
              </a:rPr>
              <a:t>年度における、認定率及び給付費等の状況を以下に示します。</a:t>
            </a:r>
            <a:r>
              <a:rPr lang="ja-JP" altLang="en-US" sz="1200" dirty="0">
                <a:latin typeface="ＭＳ 明朝"/>
                <a:ea typeface="ＭＳ 明朝"/>
                <a:cs typeface="+mj-cs"/>
              </a:rPr>
              <a:t>　</a:t>
            </a:r>
            <a:endParaRPr kumimoji="1" lang="ja-JP" altLang="ja-JP" sz="1200" b="0" i="0" u="none" strike="noStrike" kern="1200" cap="none" spc="0" normalizeH="0" baseline="0" noProof="0" dirty="0">
              <a:ln>
                <a:noFill/>
              </a:ln>
              <a:effectLst/>
              <a:uLnTx/>
              <a:uFillTx/>
              <a:latin typeface="ＭＳ 明朝"/>
              <a:ea typeface="ＭＳ 明朝"/>
              <a:cs typeface="+mj-cs"/>
            </a:endParaRPr>
          </a:p>
        </p:txBody>
      </p:sp>
      <p:sp>
        <p:nvSpPr>
          <p:cNvPr id="161" name="Rectangle 5"/>
          <p:cNvSpPr>
            <a:spLocks noChangeAspect="1" noChangeArrowheads="1"/>
          </p:cNvSpPr>
          <p:nvPr/>
        </p:nvSpPr>
        <p:spPr bwMode="auto">
          <a:xfrm>
            <a:off x="368661" y="785970"/>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認定率及び給付費等の状況</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sp>
        <p:nvSpPr>
          <p:cNvPr id="163" name="注釈文章 9"/>
          <p:cNvSpPr txBox="1">
            <a:spLocks noChangeAspect="1"/>
          </p:cNvSpPr>
          <p:nvPr/>
        </p:nvSpPr>
        <p:spPr>
          <a:xfrm>
            <a:off x="395261" y="4385390"/>
            <a:ext cx="6120000" cy="215444"/>
          </a:xfrm>
          <a:prstGeom prst="rect">
            <a:avLst/>
          </a:prstGeom>
          <a:noFill/>
        </p:spPr>
        <p:txBody>
          <a:bodyPr wrap="square" lIns="0" rIns="0" rtlCol="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地域の全体像の把握</a:t>
            </a:r>
            <a:r>
              <a:rPr lang="en-US" altLang="ja-JP" sz="800" dirty="0">
                <a:latin typeface="ＭＳ 明朝"/>
                <a:ea typeface="ＭＳ 明朝"/>
              </a:rPr>
              <a:t>｣</a:t>
            </a:r>
            <a:endParaRPr kumimoji="1" lang="ja-JP" altLang="en-US" sz="800" dirty="0">
              <a:latin typeface="ＭＳ 明朝"/>
              <a:ea typeface="ＭＳ 明朝"/>
            </a:endParaRPr>
          </a:p>
        </p:txBody>
      </p:sp>
      <p:sp>
        <p:nvSpPr>
          <p:cNvPr id="164" name="Rectangle 5"/>
          <p:cNvSpPr>
            <a:spLocks noChangeAspect="1" noChangeArrowheads="1"/>
          </p:cNvSpPr>
          <p:nvPr/>
        </p:nvSpPr>
        <p:spPr bwMode="auto">
          <a:xfrm>
            <a:off x="381000" y="4763516"/>
            <a:ext cx="6120679" cy="276999"/>
          </a:xfrm>
          <a:prstGeom prst="rect">
            <a:avLst/>
          </a:prstGeom>
          <a:noFill/>
          <a:ln w="9525">
            <a:noFill/>
            <a:miter lim="800000"/>
            <a:headEnd/>
            <a:tailEnd/>
          </a:ln>
          <a:effectLst/>
        </p:spPr>
        <p:txBody>
          <a:bodyPr vert="horz" wrap="square" lIns="0" tIns="45720" rIns="0" bIns="45720" numCol="1" anchor="ctr" anchorCtr="0" compatLnSpc="1">
            <a:prstTxWarp prst="textNoShape">
              <a:avLst/>
            </a:prstTxWarp>
            <a:spAutoFit/>
          </a:bodyPr>
          <a:lstStyle/>
          <a:p>
            <a:pPr lvl="0" fontAlgn="base">
              <a:spcBef>
                <a:spcPct val="0"/>
              </a:spcBef>
              <a:spcAft>
                <a:spcPct val="0"/>
              </a:spcAft>
            </a:pPr>
            <a:r>
              <a:rPr lang="ja-JP" altLang="en-US" sz="1200" dirty="0">
                <a:latin typeface="ＭＳ 明朝"/>
                <a:ea typeface="ＭＳ 明朝"/>
                <a:cs typeface="ＭＳ Ｐゴシック" pitchFamily="50" charset="-128"/>
              </a:rPr>
              <a:t>一件当たり要介護度別給付費</a:t>
            </a:r>
            <a:r>
              <a:rPr lang="en-US" altLang="ja-JP" sz="1200" dirty="0">
                <a:latin typeface="ＭＳ 明朝"/>
                <a:ea typeface="ＭＳ 明朝"/>
                <a:cs typeface="ＭＳ Ｐゴシック" pitchFamily="50" charset="-128"/>
              </a:rPr>
              <a:t>(</a:t>
            </a:r>
            <a:r>
              <a:rPr lang="ja-JP" altLang="en-US" sz="1200" dirty="0">
                <a:latin typeface="ＭＳ 明朝"/>
                <a:ea typeface="ＭＳ 明朝"/>
                <a:cs typeface="ＭＳ Ｐゴシック" pitchFamily="50" charset="-128"/>
              </a:rPr>
              <a:t>平成</a:t>
            </a:r>
            <a:r>
              <a:rPr lang="en-US" altLang="ja-JP" sz="1200" dirty="0">
                <a:latin typeface="ＭＳ 明朝"/>
                <a:ea typeface="ＭＳ 明朝"/>
                <a:cs typeface="ＭＳ Ｐゴシック" pitchFamily="50" charset="-128"/>
              </a:rPr>
              <a:t>28</a:t>
            </a:r>
            <a:r>
              <a:rPr lang="ja-JP" altLang="en-US" sz="1200" dirty="0">
                <a:latin typeface="ＭＳ 明朝"/>
                <a:ea typeface="ＭＳ 明朝"/>
                <a:cs typeface="ＭＳ Ｐゴシック" pitchFamily="50" charset="-128"/>
              </a:rPr>
              <a:t>年度</a:t>
            </a:r>
            <a:r>
              <a:rPr lang="en-US" altLang="ja-JP" sz="1200" dirty="0">
                <a:latin typeface="ＭＳ 明朝"/>
                <a:ea typeface="ＭＳ 明朝"/>
                <a:cs typeface="ＭＳ Ｐゴシック" pitchFamily="50" charset="-128"/>
              </a:rPr>
              <a:t>)</a:t>
            </a:r>
            <a:endParaRPr kumimoji="1" lang="en-US" altLang="ja-JP" sz="1200" b="0" i="0" u="none" strike="noStrike" cap="none" normalizeH="0" baseline="0" dirty="0">
              <a:ln>
                <a:noFill/>
              </a:ln>
              <a:solidFill>
                <a:schemeClr val="tx1"/>
              </a:solidFill>
              <a:effectLst/>
              <a:latin typeface="ＭＳ 明朝"/>
              <a:ea typeface="ＭＳ 明朝"/>
              <a:cs typeface="ＭＳ Ｐゴシック" pitchFamily="50" charset="-128"/>
            </a:endParaRPr>
          </a:p>
        </p:txBody>
      </p:sp>
      <p:pic>
        <p:nvPicPr>
          <p:cNvPr id="165" name="table2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1000" y="5029200"/>
            <a:ext cx="5715000" cy="3776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6" name="注釈文章 9"/>
          <p:cNvSpPr txBox="1">
            <a:spLocks noChangeAspect="1"/>
          </p:cNvSpPr>
          <p:nvPr/>
        </p:nvSpPr>
        <p:spPr>
          <a:xfrm>
            <a:off x="395261" y="8853509"/>
            <a:ext cx="6120000" cy="216256"/>
          </a:xfrm>
          <a:prstGeom prst="rect">
            <a:avLst/>
          </a:prstGeom>
          <a:noFill/>
        </p:spPr>
        <p:txBody>
          <a:bodyPr wrap="square" lIns="0" rIns="0" rtlCol="0">
            <a:spAutoFit/>
          </a:bodyPr>
          <a:lstStyle/>
          <a:p>
            <a:r>
              <a:rPr lang="ja-JP" altLang="en-US" sz="800" dirty="0">
                <a:latin typeface="ＭＳ 明朝"/>
                <a:ea typeface="ＭＳ 明朝"/>
              </a:rPr>
              <a:t>出典</a:t>
            </a:r>
            <a:r>
              <a:rPr lang="en-US" altLang="ja-JP" sz="800" dirty="0">
                <a:latin typeface="ＭＳ 明朝"/>
                <a:ea typeface="ＭＳ 明朝"/>
              </a:rPr>
              <a:t>:</a:t>
            </a:r>
            <a:r>
              <a:rPr lang="ja-JP" altLang="en-US" sz="800" dirty="0">
                <a:latin typeface="ＭＳ 明朝"/>
                <a:ea typeface="ＭＳ 明朝"/>
              </a:rPr>
              <a:t>国保データベース</a:t>
            </a:r>
            <a:r>
              <a:rPr lang="en-US" altLang="ja-JP" sz="800" dirty="0">
                <a:latin typeface="ＭＳ 明朝"/>
                <a:ea typeface="ＭＳ 明朝"/>
              </a:rPr>
              <a:t>(KDB)</a:t>
            </a:r>
            <a:r>
              <a:rPr lang="ja-JP" altLang="en-US" sz="800" dirty="0">
                <a:latin typeface="ＭＳ 明朝"/>
                <a:ea typeface="ＭＳ 明朝"/>
              </a:rPr>
              <a:t>システム </a:t>
            </a:r>
            <a:r>
              <a:rPr lang="en-US" altLang="ja-JP" sz="800" dirty="0">
                <a:latin typeface="ＭＳ 明朝"/>
                <a:ea typeface="ＭＳ 明朝"/>
              </a:rPr>
              <a:t>｢</a:t>
            </a:r>
            <a:r>
              <a:rPr lang="ja-JP" altLang="en-US" sz="800" dirty="0">
                <a:latin typeface="ＭＳ 明朝"/>
                <a:ea typeface="ＭＳ 明朝"/>
              </a:rPr>
              <a:t>地域の全体像の把握</a:t>
            </a:r>
            <a:r>
              <a:rPr lang="en-US" altLang="ja-JP" sz="800" dirty="0">
                <a:latin typeface="ＭＳ 明朝"/>
                <a:ea typeface="ＭＳ 明朝"/>
              </a:rPr>
              <a:t>｣</a:t>
            </a:r>
            <a:endParaRPr kumimoji="1" lang="ja-JP" altLang="en-US" sz="800" dirty="0">
              <a:latin typeface="ＭＳ 明朝"/>
              <a:ea typeface="ＭＳ 明朝"/>
            </a:endParaRPr>
          </a:p>
        </p:txBody>
      </p:sp>
      <p:grpSp>
        <p:nvGrpSpPr>
          <p:cNvPr id="2" name="Group 4"/>
          <p:cNvGrpSpPr>
            <a:grpSpLocks noChangeAspect="1"/>
          </p:cNvGrpSpPr>
          <p:nvPr/>
        </p:nvGrpSpPr>
        <p:grpSpPr bwMode="auto">
          <a:xfrm>
            <a:off x="381000" y="1143000"/>
            <a:ext cx="5715000" cy="3248025"/>
            <a:chOff x="240" y="720"/>
            <a:chExt cx="2880" cy="2046"/>
          </a:xfrm>
        </p:grpSpPr>
        <p:sp>
          <p:nvSpPr>
            <p:cNvPr id="3" name="AutoShape 3"/>
            <p:cNvSpPr>
              <a:spLocks noChangeAspect="1" noChangeArrowheads="1" noTextEdit="1"/>
            </p:cNvSpPr>
            <p:nvPr/>
          </p:nvSpPr>
          <p:spPr bwMode="auto">
            <a:xfrm>
              <a:off x="240" y="720"/>
              <a:ext cx="2880" cy="2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 name="Rectangle 5"/>
            <p:cNvSpPr>
              <a:spLocks noChangeArrowheads="1"/>
            </p:cNvSpPr>
            <p:nvPr/>
          </p:nvSpPr>
          <p:spPr bwMode="auto">
            <a:xfrm>
              <a:off x="1195" y="789"/>
              <a:ext cx="34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大河原町</a:t>
              </a:r>
              <a:endParaRPr kumimoji="0" lang="ja-JP" sz="1100" b="0" i="0" u="none" strike="noStrike" cap="none" normalizeH="0" baseline="0" dirty="0" smtClean="0">
                <a:ln>
                  <a:noFill/>
                </a:ln>
                <a:solidFill>
                  <a:schemeClr val="tx1"/>
                </a:solidFill>
                <a:effectLst/>
              </a:endParaRPr>
            </a:p>
          </p:txBody>
        </p:sp>
        <p:sp>
          <p:nvSpPr>
            <p:cNvPr id="5" name="Rectangle 6"/>
            <p:cNvSpPr>
              <a:spLocks noChangeArrowheads="1"/>
            </p:cNvSpPr>
            <p:nvPr/>
          </p:nvSpPr>
          <p:spPr bwMode="auto">
            <a:xfrm>
              <a:off x="1812" y="789"/>
              <a:ext cx="8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県</a:t>
              </a:r>
              <a:endParaRPr kumimoji="0" lang="ja-JP" sz="1100" b="0" i="0" u="none" strike="noStrike" cap="none" normalizeH="0" baseline="0" smtClean="0">
                <a:ln>
                  <a:noFill/>
                </a:ln>
                <a:solidFill>
                  <a:schemeClr val="tx1"/>
                </a:solidFill>
                <a:effectLst/>
              </a:endParaRPr>
            </a:p>
          </p:txBody>
        </p:sp>
        <p:sp>
          <p:nvSpPr>
            <p:cNvPr id="6" name="Rectangle 7"/>
            <p:cNvSpPr>
              <a:spLocks noChangeArrowheads="1"/>
            </p:cNvSpPr>
            <p:nvPr/>
          </p:nvSpPr>
          <p:spPr bwMode="auto">
            <a:xfrm>
              <a:off x="2258" y="789"/>
              <a:ext cx="258"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同規模</a:t>
              </a:r>
              <a:endParaRPr kumimoji="0" lang="ja-JP" sz="1100" b="0" i="0" u="none" strike="noStrike" cap="none" normalizeH="0" baseline="0" smtClean="0">
                <a:ln>
                  <a:noFill/>
                </a:ln>
                <a:solidFill>
                  <a:schemeClr val="tx1"/>
                </a:solidFill>
                <a:effectLst/>
              </a:endParaRPr>
            </a:p>
          </p:txBody>
        </p:sp>
        <p:sp>
          <p:nvSpPr>
            <p:cNvPr id="7" name="Rectangle 8"/>
            <p:cNvSpPr>
              <a:spLocks noChangeArrowheads="1"/>
            </p:cNvSpPr>
            <p:nvPr/>
          </p:nvSpPr>
          <p:spPr bwMode="auto">
            <a:xfrm>
              <a:off x="2831" y="789"/>
              <a:ext cx="8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国</a:t>
              </a:r>
              <a:endParaRPr kumimoji="0" lang="ja-JP" sz="1100" b="0" i="0" u="none" strike="noStrike" cap="none" normalizeH="0" baseline="0" smtClean="0">
                <a:ln>
                  <a:noFill/>
                </a:ln>
                <a:solidFill>
                  <a:schemeClr val="tx1"/>
                </a:solidFill>
                <a:effectLst/>
              </a:endParaRPr>
            </a:p>
          </p:txBody>
        </p:sp>
        <p:sp>
          <p:nvSpPr>
            <p:cNvPr id="8" name="Rectangle 9"/>
            <p:cNvSpPr>
              <a:spLocks noChangeArrowheads="1"/>
            </p:cNvSpPr>
            <p:nvPr/>
          </p:nvSpPr>
          <p:spPr bwMode="auto">
            <a:xfrm>
              <a:off x="255" y="955"/>
              <a:ext cx="39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認定率</a:t>
              </a:r>
              <a:r>
                <a:rPr kumimoji="0" lang="en-US" altLang="ja-JP" sz="1100" dirty="0" smtClean="0">
                  <a:solidFill>
                    <a:srgbClr val="000000"/>
                  </a:solidFill>
                  <a:latin typeface="ＭＳ Ｐ明朝" panose="02020600040205080304" pitchFamily="18" charset="-128"/>
                  <a:ea typeface="ＭＳ Ｐ明朝" panose="02020600040205080304" pitchFamily="18" charset="-128"/>
                </a:rPr>
                <a:t>(</a:t>
              </a:r>
              <a:r>
                <a:rPr kumimoji="0" lang="ja-JP" altLang="en-US" sz="1100" dirty="0" smtClean="0">
                  <a:solidFill>
                    <a:srgbClr val="000000"/>
                  </a:solidFill>
                  <a:latin typeface="ＭＳ Ｐ明朝" panose="02020600040205080304" pitchFamily="18" charset="-128"/>
                  <a:ea typeface="ＭＳ Ｐ明朝" panose="02020600040205080304" pitchFamily="18" charset="-128"/>
                </a:rPr>
                <a:t>％</a:t>
              </a:r>
              <a:r>
                <a:rPr kumimoji="0" lang="en-US" altLang="ja-JP" sz="1100" dirty="0" smtClean="0">
                  <a:solidFill>
                    <a:srgbClr val="000000"/>
                  </a:solidFill>
                  <a:latin typeface="ＭＳ Ｐ明朝" panose="02020600040205080304" pitchFamily="18" charset="-128"/>
                  <a:ea typeface="ＭＳ Ｐ明朝" panose="02020600040205080304" pitchFamily="18" charset="-128"/>
                </a:rPr>
                <a:t>)</a:t>
              </a:r>
              <a:endParaRPr kumimoji="0" lang="ja-JP" sz="1100" b="0" i="0" u="none" strike="noStrike" cap="none" normalizeH="0" baseline="0" dirty="0" smtClean="0">
                <a:ln>
                  <a:noFill/>
                </a:ln>
                <a:solidFill>
                  <a:schemeClr val="tx1"/>
                </a:solidFill>
                <a:effectLst/>
              </a:endParaRPr>
            </a:p>
          </p:txBody>
        </p:sp>
        <p:sp>
          <p:nvSpPr>
            <p:cNvPr id="9" name="Rectangle 10"/>
            <p:cNvSpPr>
              <a:spLocks noChangeArrowheads="1"/>
            </p:cNvSpPr>
            <p:nvPr/>
          </p:nvSpPr>
          <p:spPr bwMode="auto">
            <a:xfrm>
              <a:off x="1417" y="955"/>
              <a:ext cx="15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13.1</a:t>
              </a:r>
              <a:endParaRPr kumimoji="0" lang="ja-JP" altLang="ja-JP" sz="1100" b="0" i="0" u="none" strike="noStrike" cap="none" normalizeH="0" baseline="0" dirty="0" smtClean="0">
                <a:ln>
                  <a:noFill/>
                </a:ln>
                <a:solidFill>
                  <a:schemeClr val="tx1"/>
                </a:solidFill>
                <a:effectLst/>
              </a:endParaRPr>
            </a:p>
          </p:txBody>
        </p:sp>
        <p:sp>
          <p:nvSpPr>
            <p:cNvPr id="10" name="Rectangle 11"/>
            <p:cNvSpPr>
              <a:spLocks noChangeArrowheads="1"/>
            </p:cNvSpPr>
            <p:nvPr/>
          </p:nvSpPr>
          <p:spPr bwMode="auto">
            <a:xfrm>
              <a:off x="1911" y="955"/>
              <a:ext cx="15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21.0</a:t>
              </a:r>
              <a:endParaRPr kumimoji="0" lang="ja-JP" altLang="ja-JP" sz="1100" b="0" i="0" u="none" strike="noStrike" cap="none" normalizeH="0" baseline="0" dirty="0" smtClean="0">
                <a:ln>
                  <a:noFill/>
                </a:ln>
                <a:solidFill>
                  <a:schemeClr val="tx1"/>
                </a:solidFill>
                <a:effectLst/>
              </a:endParaRPr>
            </a:p>
          </p:txBody>
        </p:sp>
        <p:sp>
          <p:nvSpPr>
            <p:cNvPr id="11" name="Rectangle 12"/>
            <p:cNvSpPr>
              <a:spLocks noChangeArrowheads="1"/>
            </p:cNvSpPr>
            <p:nvPr/>
          </p:nvSpPr>
          <p:spPr bwMode="auto">
            <a:xfrm>
              <a:off x="2420" y="949"/>
              <a:ext cx="15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19.5</a:t>
              </a:r>
              <a:endParaRPr kumimoji="0" lang="ja-JP" altLang="ja-JP" sz="1100" b="0" i="0" u="none" strike="noStrike" cap="none" normalizeH="0" baseline="0" dirty="0" smtClean="0">
                <a:ln>
                  <a:noFill/>
                </a:ln>
                <a:solidFill>
                  <a:schemeClr val="tx1"/>
                </a:solidFill>
                <a:effectLst/>
              </a:endParaRPr>
            </a:p>
          </p:txBody>
        </p:sp>
        <p:sp>
          <p:nvSpPr>
            <p:cNvPr id="12" name="Rectangle 13"/>
            <p:cNvSpPr>
              <a:spLocks noChangeArrowheads="1"/>
            </p:cNvSpPr>
            <p:nvPr/>
          </p:nvSpPr>
          <p:spPr bwMode="auto">
            <a:xfrm>
              <a:off x="2919" y="961"/>
              <a:ext cx="15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21.2</a:t>
              </a:r>
              <a:endParaRPr kumimoji="0" lang="ja-JP" altLang="ja-JP" sz="1100" b="0" i="0" u="none" strike="noStrike" cap="none" normalizeH="0" baseline="0" dirty="0" smtClean="0">
                <a:ln>
                  <a:noFill/>
                </a:ln>
                <a:solidFill>
                  <a:schemeClr val="tx1"/>
                </a:solidFill>
                <a:effectLst/>
              </a:endParaRPr>
            </a:p>
          </p:txBody>
        </p:sp>
        <p:sp>
          <p:nvSpPr>
            <p:cNvPr id="13" name="Rectangle 14"/>
            <p:cNvSpPr>
              <a:spLocks noChangeArrowheads="1"/>
            </p:cNvSpPr>
            <p:nvPr/>
          </p:nvSpPr>
          <p:spPr bwMode="auto">
            <a:xfrm>
              <a:off x="255" y="1097"/>
              <a:ext cx="48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認定者数</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人</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14" name="Rectangle 15"/>
            <p:cNvSpPr>
              <a:spLocks noChangeArrowheads="1"/>
            </p:cNvSpPr>
            <p:nvPr/>
          </p:nvSpPr>
          <p:spPr bwMode="auto">
            <a:xfrm>
              <a:off x="1435" y="1097"/>
              <a:ext cx="12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705</a:t>
              </a:r>
              <a:endParaRPr kumimoji="0" lang="ja-JP" altLang="ja-JP" sz="1100" b="0" i="0" u="none" strike="noStrike" cap="none" normalizeH="0" baseline="0" smtClean="0">
                <a:ln>
                  <a:noFill/>
                </a:ln>
                <a:solidFill>
                  <a:schemeClr val="tx1"/>
                </a:solidFill>
                <a:effectLst/>
              </a:endParaRPr>
            </a:p>
          </p:txBody>
        </p:sp>
        <p:sp>
          <p:nvSpPr>
            <p:cNvPr id="15" name="Rectangle 16"/>
            <p:cNvSpPr>
              <a:spLocks noChangeArrowheads="1"/>
            </p:cNvSpPr>
            <p:nvPr/>
          </p:nvSpPr>
          <p:spPr bwMode="auto">
            <a:xfrm>
              <a:off x="1804" y="1097"/>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112,291</a:t>
              </a:r>
              <a:endParaRPr kumimoji="0" lang="ja-JP" altLang="ja-JP" sz="1100" b="0" i="0" u="none" strike="noStrike" cap="none" normalizeH="0" baseline="0" dirty="0" smtClean="0">
                <a:ln>
                  <a:noFill/>
                </a:ln>
                <a:solidFill>
                  <a:schemeClr val="tx1"/>
                </a:solidFill>
                <a:effectLst/>
              </a:endParaRPr>
            </a:p>
          </p:txBody>
        </p:sp>
        <p:sp>
          <p:nvSpPr>
            <p:cNvPr id="16" name="Rectangle 17"/>
            <p:cNvSpPr>
              <a:spLocks noChangeArrowheads="1"/>
            </p:cNvSpPr>
            <p:nvPr/>
          </p:nvSpPr>
          <p:spPr bwMode="auto">
            <a:xfrm>
              <a:off x="2319" y="1092"/>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219,166</a:t>
              </a:r>
              <a:endParaRPr kumimoji="0" lang="ja-JP" altLang="ja-JP" sz="1100" b="0" i="0" u="none" strike="noStrike" cap="none" normalizeH="0" baseline="0" dirty="0" smtClean="0">
                <a:ln>
                  <a:noFill/>
                </a:ln>
                <a:solidFill>
                  <a:schemeClr val="tx1"/>
                </a:solidFill>
                <a:effectLst/>
              </a:endParaRPr>
            </a:p>
          </p:txBody>
        </p:sp>
        <p:sp>
          <p:nvSpPr>
            <p:cNvPr id="17" name="Rectangle 18"/>
            <p:cNvSpPr>
              <a:spLocks noChangeArrowheads="1"/>
            </p:cNvSpPr>
            <p:nvPr/>
          </p:nvSpPr>
          <p:spPr bwMode="auto">
            <a:xfrm>
              <a:off x="2754" y="1092"/>
              <a:ext cx="35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5,978,439</a:t>
              </a:r>
              <a:endParaRPr kumimoji="0" lang="ja-JP" altLang="ja-JP" sz="1100" b="0" i="0" u="none" strike="noStrike" cap="none" normalizeH="0" baseline="0" dirty="0" smtClean="0">
                <a:ln>
                  <a:noFill/>
                </a:ln>
                <a:solidFill>
                  <a:schemeClr val="tx1"/>
                </a:solidFill>
                <a:effectLst/>
              </a:endParaRPr>
            </a:p>
          </p:txBody>
        </p:sp>
        <p:sp>
          <p:nvSpPr>
            <p:cNvPr id="18" name="Rectangle 19"/>
            <p:cNvSpPr>
              <a:spLocks noChangeArrowheads="1"/>
            </p:cNvSpPr>
            <p:nvPr/>
          </p:nvSpPr>
          <p:spPr bwMode="auto">
            <a:xfrm>
              <a:off x="407" y="1239"/>
              <a:ext cx="61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第</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号</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(65</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歳以上</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19" name="Rectangle 20"/>
            <p:cNvSpPr>
              <a:spLocks noChangeArrowheads="1"/>
            </p:cNvSpPr>
            <p:nvPr/>
          </p:nvSpPr>
          <p:spPr bwMode="auto">
            <a:xfrm>
              <a:off x="1435" y="1239"/>
              <a:ext cx="12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686</a:t>
              </a:r>
              <a:endParaRPr kumimoji="0" lang="ja-JP" altLang="ja-JP" sz="1100" b="0" i="0" u="none" strike="noStrike" cap="none" normalizeH="0" baseline="0" smtClean="0">
                <a:ln>
                  <a:noFill/>
                </a:ln>
                <a:solidFill>
                  <a:schemeClr val="tx1"/>
                </a:solidFill>
                <a:effectLst/>
              </a:endParaRPr>
            </a:p>
          </p:txBody>
        </p:sp>
        <p:sp>
          <p:nvSpPr>
            <p:cNvPr id="20" name="Rectangle 21"/>
            <p:cNvSpPr>
              <a:spLocks noChangeArrowheads="1"/>
            </p:cNvSpPr>
            <p:nvPr/>
          </p:nvSpPr>
          <p:spPr bwMode="auto">
            <a:xfrm>
              <a:off x="1804" y="1229"/>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109,172</a:t>
              </a:r>
              <a:endParaRPr kumimoji="0" lang="ja-JP" altLang="ja-JP" sz="1100" b="0" i="0" u="none" strike="noStrike" cap="none" normalizeH="0" baseline="0" dirty="0" smtClean="0">
                <a:ln>
                  <a:noFill/>
                </a:ln>
                <a:solidFill>
                  <a:schemeClr val="tx1"/>
                </a:solidFill>
                <a:effectLst/>
              </a:endParaRPr>
            </a:p>
          </p:txBody>
        </p:sp>
        <p:sp>
          <p:nvSpPr>
            <p:cNvPr id="22" name="Rectangle 22"/>
            <p:cNvSpPr>
              <a:spLocks noChangeArrowheads="1"/>
            </p:cNvSpPr>
            <p:nvPr/>
          </p:nvSpPr>
          <p:spPr bwMode="auto">
            <a:xfrm>
              <a:off x="2322" y="1223"/>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213,347</a:t>
              </a:r>
              <a:endParaRPr kumimoji="0" lang="ja-JP" altLang="ja-JP" sz="1100" b="0" i="0" u="none" strike="noStrike" cap="none" normalizeH="0" baseline="0" dirty="0" smtClean="0">
                <a:ln>
                  <a:noFill/>
                </a:ln>
                <a:solidFill>
                  <a:schemeClr val="tx1"/>
                </a:solidFill>
                <a:effectLst/>
              </a:endParaRPr>
            </a:p>
          </p:txBody>
        </p:sp>
        <p:sp>
          <p:nvSpPr>
            <p:cNvPr id="23" name="Rectangle 23"/>
            <p:cNvSpPr>
              <a:spLocks noChangeArrowheads="1"/>
            </p:cNvSpPr>
            <p:nvPr/>
          </p:nvSpPr>
          <p:spPr bwMode="auto">
            <a:xfrm>
              <a:off x="2755" y="1225"/>
              <a:ext cx="35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5,827,687</a:t>
              </a:r>
              <a:endParaRPr kumimoji="0" lang="ja-JP" altLang="ja-JP" sz="1100" b="0" i="0" u="none" strike="noStrike" cap="none" normalizeH="0" baseline="0" dirty="0" smtClean="0">
                <a:ln>
                  <a:noFill/>
                </a:ln>
                <a:solidFill>
                  <a:schemeClr val="tx1"/>
                </a:solidFill>
                <a:effectLst/>
              </a:endParaRPr>
            </a:p>
          </p:txBody>
        </p:sp>
        <p:sp>
          <p:nvSpPr>
            <p:cNvPr id="24" name="Rectangle 24"/>
            <p:cNvSpPr>
              <a:spLocks noChangeArrowheads="1"/>
            </p:cNvSpPr>
            <p:nvPr/>
          </p:nvSpPr>
          <p:spPr bwMode="auto">
            <a:xfrm>
              <a:off x="407" y="1381"/>
              <a:ext cx="61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第</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号</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(40</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64</a:t>
              </a: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歳</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a:t>
              </a:r>
              <a:endParaRPr kumimoji="0" lang="ja-JP" altLang="ja-JP" sz="1100" b="0" i="0" u="none" strike="noStrike" cap="none" normalizeH="0" baseline="0" smtClean="0">
                <a:ln>
                  <a:noFill/>
                </a:ln>
                <a:solidFill>
                  <a:schemeClr val="tx1"/>
                </a:solidFill>
                <a:effectLst/>
              </a:endParaRPr>
            </a:p>
          </p:txBody>
        </p:sp>
        <p:sp>
          <p:nvSpPr>
            <p:cNvPr id="25" name="Rectangle 25"/>
            <p:cNvSpPr>
              <a:spLocks noChangeArrowheads="1"/>
            </p:cNvSpPr>
            <p:nvPr/>
          </p:nvSpPr>
          <p:spPr bwMode="auto">
            <a:xfrm>
              <a:off x="1474" y="1381"/>
              <a:ext cx="8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19</a:t>
              </a:r>
              <a:endParaRPr kumimoji="0" lang="ja-JP" altLang="ja-JP" sz="1100" b="0" i="0" u="none" strike="noStrike" cap="none" normalizeH="0" baseline="0" smtClean="0">
                <a:ln>
                  <a:noFill/>
                </a:ln>
                <a:solidFill>
                  <a:schemeClr val="tx1"/>
                </a:solidFill>
                <a:effectLst/>
              </a:endParaRPr>
            </a:p>
          </p:txBody>
        </p:sp>
        <p:sp>
          <p:nvSpPr>
            <p:cNvPr id="26" name="Rectangle 26"/>
            <p:cNvSpPr>
              <a:spLocks noChangeArrowheads="1"/>
            </p:cNvSpPr>
            <p:nvPr/>
          </p:nvSpPr>
          <p:spPr bwMode="auto">
            <a:xfrm>
              <a:off x="1882" y="1368"/>
              <a:ext cx="19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3,119</a:t>
              </a:r>
              <a:endParaRPr kumimoji="0" lang="ja-JP" altLang="ja-JP" sz="1100" b="0" i="0" u="none" strike="noStrike" cap="none" normalizeH="0" baseline="0" dirty="0" smtClean="0">
                <a:ln>
                  <a:noFill/>
                </a:ln>
                <a:solidFill>
                  <a:schemeClr val="tx1"/>
                </a:solidFill>
                <a:effectLst/>
              </a:endParaRPr>
            </a:p>
          </p:txBody>
        </p:sp>
        <p:sp>
          <p:nvSpPr>
            <p:cNvPr id="27" name="Rectangle 27"/>
            <p:cNvSpPr>
              <a:spLocks noChangeArrowheads="1"/>
            </p:cNvSpPr>
            <p:nvPr/>
          </p:nvSpPr>
          <p:spPr bwMode="auto">
            <a:xfrm>
              <a:off x="2400" y="1357"/>
              <a:ext cx="19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5,819</a:t>
              </a:r>
              <a:endParaRPr kumimoji="0" lang="ja-JP" altLang="ja-JP" sz="1100" b="0" i="0" u="none" strike="noStrike" cap="none" normalizeH="0" baseline="0" dirty="0" smtClean="0">
                <a:ln>
                  <a:noFill/>
                </a:ln>
                <a:solidFill>
                  <a:schemeClr val="tx1"/>
                </a:solidFill>
                <a:effectLst/>
              </a:endParaRPr>
            </a:p>
          </p:txBody>
        </p:sp>
        <p:sp>
          <p:nvSpPr>
            <p:cNvPr id="28" name="Rectangle 28"/>
            <p:cNvSpPr>
              <a:spLocks noChangeArrowheads="1"/>
            </p:cNvSpPr>
            <p:nvPr/>
          </p:nvSpPr>
          <p:spPr bwMode="auto">
            <a:xfrm>
              <a:off x="2823" y="1366"/>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150,752</a:t>
              </a:r>
              <a:endParaRPr kumimoji="0" lang="ja-JP" altLang="ja-JP" sz="1100" b="0" i="0" u="none" strike="noStrike" cap="none" normalizeH="0" baseline="0" dirty="0" smtClean="0">
                <a:ln>
                  <a:noFill/>
                </a:ln>
                <a:solidFill>
                  <a:schemeClr val="tx1"/>
                </a:solidFill>
                <a:effectLst/>
              </a:endParaRPr>
            </a:p>
          </p:txBody>
        </p:sp>
        <p:sp>
          <p:nvSpPr>
            <p:cNvPr id="29" name="Rectangle 29"/>
            <p:cNvSpPr>
              <a:spLocks noChangeArrowheads="1"/>
            </p:cNvSpPr>
            <p:nvPr/>
          </p:nvSpPr>
          <p:spPr bwMode="auto">
            <a:xfrm>
              <a:off x="255" y="1523"/>
              <a:ext cx="82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一件当たり給付費（円）</a:t>
              </a:r>
              <a:endParaRPr kumimoji="0" lang="ja-JP" sz="1100" b="0" i="0" u="none" strike="noStrike" cap="none" normalizeH="0" baseline="0" smtClean="0">
                <a:ln>
                  <a:noFill/>
                </a:ln>
                <a:solidFill>
                  <a:schemeClr val="tx1"/>
                </a:solidFill>
                <a:effectLst/>
              </a:endParaRPr>
            </a:p>
          </p:txBody>
        </p:sp>
        <p:sp>
          <p:nvSpPr>
            <p:cNvPr id="30" name="Rectangle 30"/>
            <p:cNvSpPr>
              <a:spLocks noChangeArrowheads="1"/>
            </p:cNvSpPr>
            <p:nvPr/>
          </p:nvSpPr>
          <p:spPr bwMode="auto">
            <a:xfrm>
              <a:off x="407" y="1665"/>
              <a:ext cx="258"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給付費</a:t>
              </a:r>
              <a:endParaRPr kumimoji="0" lang="ja-JP" sz="1100" b="0" i="0" u="none" strike="noStrike" cap="none" normalizeH="0" baseline="0" smtClean="0">
                <a:ln>
                  <a:noFill/>
                </a:ln>
                <a:solidFill>
                  <a:schemeClr val="tx1"/>
                </a:solidFill>
                <a:effectLst/>
              </a:endParaRPr>
            </a:p>
          </p:txBody>
        </p:sp>
        <p:sp>
          <p:nvSpPr>
            <p:cNvPr id="31" name="Rectangle 31"/>
            <p:cNvSpPr>
              <a:spLocks noChangeArrowheads="1"/>
            </p:cNvSpPr>
            <p:nvPr/>
          </p:nvSpPr>
          <p:spPr bwMode="auto">
            <a:xfrm>
              <a:off x="1332" y="1665"/>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70,844</a:t>
              </a:r>
              <a:endParaRPr kumimoji="0" lang="ja-JP" altLang="ja-JP" sz="1100" b="0" i="0" u="none" strike="noStrike" cap="none" normalizeH="0" baseline="0" dirty="0" smtClean="0">
                <a:ln>
                  <a:noFill/>
                </a:ln>
                <a:solidFill>
                  <a:schemeClr val="tx1"/>
                </a:solidFill>
                <a:effectLst/>
              </a:endParaRPr>
            </a:p>
          </p:txBody>
        </p:sp>
        <p:sp>
          <p:nvSpPr>
            <p:cNvPr id="167" name="Rectangle 32"/>
            <p:cNvSpPr>
              <a:spLocks noChangeArrowheads="1"/>
            </p:cNvSpPr>
            <p:nvPr/>
          </p:nvSpPr>
          <p:spPr bwMode="auto">
            <a:xfrm>
              <a:off x="1843" y="1656"/>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57,676</a:t>
              </a:r>
              <a:endParaRPr kumimoji="0" lang="ja-JP" altLang="ja-JP" sz="1100" b="0" i="0" u="none" strike="noStrike" cap="none" normalizeH="0" baseline="0" dirty="0" smtClean="0">
                <a:ln>
                  <a:noFill/>
                </a:ln>
                <a:solidFill>
                  <a:schemeClr val="tx1"/>
                </a:solidFill>
                <a:effectLst/>
              </a:endParaRPr>
            </a:p>
          </p:txBody>
        </p:sp>
        <p:sp>
          <p:nvSpPr>
            <p:cNvPr id="168" name="Rectangle 33"/>
            <p:cNvSpPr>
              <a:spLocks noChangeArrowheads="1"/>
            </p:cNvSpPr>
            <p:nvPr/>
          </p:nvSpPr>
          <p:spPr bwMode="auto">
            <a:xfrm>
              <a:off x="2352" y="1660"/>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62,744</a:t>
              </a:r>
              <a:endParaRPr kumimoji="0" lang="ja-JP" altLang="ja-JP" sz="1100" b="0" i="0" u="none" strike="noStrike" cap="none" normalizeH="0" baseline="0" dirty="0" smtClean="0">
                <a:ln>
                  <a:noFill/>
                </a:ln>
                <a:solidFill>
                  <a:schemeClr val="tx1"/>
                </a:solidFill>
                <a:effectLst/>
              </a:endParaRPr>
            </a:p>
          </p:txBody>
        </p:sp>
        <p:sp>
          <p:nvSpPr>
            <p:cNvPr id="169" name="Rectangle 34"/>
            <p:cNvSpPr>
              <a:spLocks noChangeArrowheads="1"/>
            </p:cNvSpPr>
            <p:nvPr/>
          </p:nvSpPr>
          <p:spPr bwMode="auto">
            <a:xfrm>
              <a:off x="2871" y="1650"/>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58,232</a:t>
              </a:r>
              <a:endParaRPr kumimoji="0" lang="ja-JP" altLang="ja-JP" sz="1100" b="0" i="0" u="none" strike="noStrike" cap="none" normalizeH="0" baseline="0" dirty="0" smtClean="0">
                <a:ln>
                  <a:noFill/>
                </a:ln>
                <a:solidFill>
                  <a:schemeClr val="tx1"/>
                </a:solidFill>
                <a:effectLst/>
              </a:endParaRPr>
            </a:p>
          </p:txBody>
        </p:sp>
        <p:sp>
          <p:nvSpPr>
            <p:cNvPr id="170" name="Rectangle 35"/>
            <p:cNvSpPr>
              <a:spLocks noChangeArrowheads="1"/>
            </p:cNvSpPr>
            <p:nvPr/>
          </p:nvSpPr>
          <p:spPr bwMode="auto">
            <a:xfrm>
              <a:off x="407" y="1807"/>
              <a:ext cx="30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要支援</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100" b="0" i="0" u="none" strike="noStrike" cap="none" normalizeH="0" baseline="0" smtClean="0">
                <a:ln>
                  <a:noFill/>
                </a:ln>
                <a:solidFill>
                  <a:schemeClr val="tx1"/>
                </a:solidFill>
                <a:effectLst/>
              </a:endParaRPr>
            </a:p>
          </p:txBody>
        </p:sp>
        <p:sp>
          <p:nvSpPr>
            <p:cNvPr id="171" name="Rectangle 36"/>
            <p:cNvSpPr>
              <a:spLocks noChangeArrowheads="1"/>
            </p:cNvSpPr>
            <p:nvPr/>
          </p:nvSpPr>
          <p:spPr bwMode="auto">
            <a:xfrm>
              <a:off x="1332" y="1807"/>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10,723</a:t>
              </a:r>
              <a:endParaRPr kumimoji="0" lang="ja-JP" altLang="ja-JP" sz="1100" b="0" i="0" u="none" strike="noStrike" cap="none" normalizeH="0" baseline="0" smtClean="0">
                <a:ln>
                  <a:noFill/>
                </a:ln>
                <a:solidFill>
                  <a:schemeClr val="tx1"/>
                </a:solidFill>
                <a:effectLst/>
              </a:endParaRPr>
            </a:p>
          </p:txBody>
        </p:sp>
        <p:sp>
          <p:nvSpPr>
            <p:cNvPr id="172" name="Rectangle 37"/>
            <p:cNvSpPr>
              <a:spLocks noChangeArrowheads="1"/>
            </p:cNvSpPr>
            <p:nvPr/>
          </p:nvSpPr>
          <p:spPr bwMode="auto">
            <a:xfrm>
              <a:off x="1843" y="1787"/>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10,674</a:t>
              </a:r>
              <a:endParaRPr kumimoji="0" lang="ja-JP" altLang="ja-JP" sz="1100" b="0" i="0" u="none" strike="noStrike" cap="none" normalizeH="0" baseline="0" dirty="0" smtClean="0">
                <a:ln>
                  <a:noFill/>
                </a:ln>
                <a:solidFill>
                  <a:schemeClr val="tx1"/>
                </a:solidFill>
                <a:effectLst/>
              </a:endParaRPr>
            </a:p>
          </p:txBody>
        </p:sp>
        <p:sp>
          <p:nvSpPr>
            <p:cNvPr id="173" name="Rectangle 38"/>
            <p:cNvSpPr>
              <a:spLocks noChangeArrowheads="1"/>
            </p:cNvSpPr>
            <p:nvPr/>
          </p:nvSpPr>
          <p:spPr bwMode="auto">
            <a:xfrm>
              <a:off x="2352" y="1788"/>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10,590</a:t>
              </a:r>
              <a:endParaRPr kumimoji="0" lang="ja-JP" altLang="ja-JP" sz="1100" b="0" i="0" u="none" strike="noStrike" cap="none" normalizeH="0" baseline="0" dirty="0" smtClean="0">
                <a:ln>
                  <a:noFill/>
                </a:ln>
                <a:solidFill>
                  <a:schemeClr val="tx1"/>
                </a:solidFill>
                <a:effectLst/>
              </a:endParaRPr>
            </a:p>
          </p:txBody>
        </p:sp>
        <p:sp>
          <p:nvSpPr>
            <p:cNvPr id="174" name="Rectangle 39"/>
            <p:cNvSpPr>
              <a:spLocks noChangeArrowheads="1"/>
            </p:cNvSpPr>
            <p:nvPr/>
          </p:nvSpPr>
          <p:spPr bwMode="auto">
            <a:xfrm>
              <a:off x="2871" y="1793"/>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10,734</a:t>
              </a:r>
              <a:endParaRPr kumimoji="0" lang="ja-JP" altLang="ja-JP" sz="1100" b="0" i="0" u="none" strike="noStrike" cap="none" normalizeH="0" baseline="0" dirty="0" smtClean="0">
                <a:ln>
                  <a:noFill/>
                </a:ln>
                <a:solidFill>
                  <a:schemeClr val="tx1"/>
                </a:solidFill>
                <a:effectLst/>
              </a:endParaRPr>
            </a:p>
          </p:txBody>
        </p:sp>
        <p:sp>
          <p:nvSpPr>
            <p:cNvPr id="175" name="Rectangle 40"/>
            <p:cNvSpPr>
              <a:spLocks noChangeArrowheads="1"/>
            </p:cNvSpPr>
            <p:nvPr/>
          </p:nvSpPr>
          <p:spPr bwMode="auto">
            <a:xfrm>
              <a:off x="407" y="1949"/>
              <a:ext cx="30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要支援</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100" b="0" i="0" u="none" strike="noStrike" cap="none" normalizeH="0" baseline="0" smtClean="0">
                <a:ln>
                  <a:noFill/>
                </a:ln>
                <a:solidFill>
                  <a:schemeClr val="tx1"/>
                </a:solidFill>
                <a:effectLst/>
              </a:endParaRPr>
            </a:p>
          </p:txBody>
        </p:sp>
        <p:sp>
          <p:nvSpPr>
            <p:cNvPr id="176" name="Rectangle 41"/>
            <p:cNvSpPr>
              <a:spLocks noChangeArrowheads="1"/>
            </p:cNvSpPr>
            <p:nvPr/>
          </p:nvSpPr>
          <p:spPr bwMode="auto">
            <a:xfrm>
              <a:off x="1332" y="1949"/>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15,681</a:t>
              </a:r>
              <a:endParaRPr kumimoji="0" lang="ja-JP" altLang="ja-JP" sz="1100" b="0" i="0" u="none" strike="noStrike" cap="none" normalizeH="0" baseline="0" dirty="0" smtClean="0">
                <a:ln>
                  <a:noFill/>
                </a:ln>
                <a:solidFill>
                  <a:schemeClr val="tx1"/>
                </a:solidFill>
                <a:effectLst/>
              </a:endParaRPr>
            </a:p>
          </p:txBody>
        </p:sp>
        <p:sp>
          <p:nvSpPr>
            <p:cNvPr id="177" name="Rectangle 42"/>
            <p:cNvSpPr>
              <a:spLocks noChangeArrowheads="1"/>
            </p:cNvSpPr>
            <p:nvPr/>
          </p:nvSpPr>
          <p:spPr bwMode="auto">
            <a:xfrm>
              <a:off x="1848" y="1925"/>
              <a:ext cx="26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15,799</a:t>
              </a:r>
              <a:endParaRPr kumimoji="0" lang="ja-JP" altLang="ja-JP" sz="1100" b="0" i="0" u="none" strike="noStrike" cap="none" normalizeH="0" baseline="0" dirty="0" smtClean="0">
                <a:ln>
                  <a:noFill/>
                </a:ln>
                <a:solidFill>
                  <a:schemeClr val="tx1"/>
                </a:solidFill>
                <a:effectLst/>
              </a:endParaRPr>
            </a:p>
          </p:txBody>
        </p:sp>
        <p:sp>
          <p:nvSpPr>
            <p:cNvPr id="178" name="Rectangle 43"/>
            <p:cNvSpPr>
              <a:spLocks noChangeArrowheads="1"/>
            </p:cNvSpPr>
            <p:nvPr/>
          </p:nvSpPr>
          <p:spPr bwMode="auto">
            <a:xfrm>
              <a:off x="2357" y="1939"/>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16,269</a:t>
              </a:r>
              <a:endParaRPr kumimoji="0" lang="ja-JP" altLang="ja-JP" sz="1100" b="0" i="0" u="none" strike="noStrike" cap="none" normalizeH="0" baseline="0" dirty="0" smtClean="0">
                <a:ln>
                  <a:noFill/>
                </a:ln>
                <a:solidFill>
                  <a:schemeClr val="tx1"/>
                </a:solidFill>
                <a:effectLst/>
              </a:endParaRPr>
            </a:p>
          </p:txBody>
        </p:sp>
        <p:sp>
          <p:nvSpPr>
            <p:cNvPr id="179" name="Rectangle 44"/>
            <p:cNvSpPr>
              <a:spLocks noChangeArrowheads="1"/>
            </p:cNvSpPr>
            <p:nvPr/>
          </p:nvSpPr>
          <p:spPr bwMode="auto">
            <a:xfrm>
              <a:off x="2874" y="1932"/>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16,016</a:t>
              </a:r>
              <a:endParaRPr kumimoji="0" lang="ja-JP" altLang="ja-JP" sz="1100" b="0" i="0" u="none" strike="noStrike" cap="none" normalizeH="0" baseline="0" dirty="0" smtClean="0">
                <a:ln>
                  <a:noFill/>
                </a:ln>
                <a:solidFill>
                  <a:schemeClr val="tx1"/>
                </a:solidFill>
                <a:effectLst/>
              </a:endParaRPr>
            </a:p>
          </p:txBody>
        </p:sp>
        <p:sp>
          <p:nvSpPr>
            <p:cNvPr id="180" name="Rectangle 45"/>
            <p:cNvSpPr>
              <a:spLocks noChangeArrowheads="1"/>
            </p:cNvSpPr>
            <p:nvPr/>
          </p:nvSpPr>
          <p:spPr bwMode="auto">
            <a:xfrm>
              <a:off x="407" y="2091"/>
              <a:ext cx="30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要介護</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1</a:t>
              </a:r>
              <a:endParaRPr kumimoji="0" lang="ja-JP" altLang="ja-JP" sz="1100" b="0" i="0" u="none" strike="noStrike" cap="none" normalizeH="0" baseline="0" smtClean="0">
                <a:ln>
                  <a:noFill/>
                </a:ln>
                <a:solidFill>
                  <a:schemeClr val="tx1"/>
                </a:solidFill>
                <a:effectLst/>
              </a:endParaRPr>
            </a:p>
          </p:txBody>
        </p:sp>
        <p:sp>
          <p:nvSpPr>
            <p:cNvPr id="181" name="Rectangle 46"/>
            <p:cNvSpPr>
              <a:spLocks noChangeArrowheads="1"/>
            </p:cNvSpPr>
            <p:nvPr/>
          </p:nvSpPr>
          <p:spPr bwMode="auto">
            <a:xfrm>
              <a:off x="1332" y="2091"/>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58,602</a:t>
              </a:r>
              <a:endParaRPr kumimoji="0" lang="ja-JP" altLang="ja-JP" sz="1100" b="0" i="0" u="none" strike="noStrike" cap="none" normalizeH="0" baseline="0" dirty="0" smtClean="0">
                <a:ln>
                  <a:noFill/>
                </a:ln>
                <a:solidFill>
                  <a:schemeClr val="tx1"/>
                </a:solidFill>
                <a:effectLst/>
              </a:endParaRPr>
            </a:p>
          </p:txBody>
        </p:sp>
        <p:sp>
          <p:nvSpPr>
            <p:cNvPr id="182" name="Rectangle 47"/>
            <p:cNvSpPr>
              <a:spLocks noChangeArrowheads="1"/>
            </p:cNvSpPr>
            <p:nvPr/>
          </p:nvSpPr>
          <p:spPr bwMode="auto">
            <a:xfrm>
              <a:off x="1843" y="2067"/>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39,486</a:t>
              </a:r>
              <a:endParaRPr kumimoji="0" lang="ja-JP" altLang="ja-JP" sz="1100" b="0" i="0" u="none" strike="noStrike" cap="none" normalizeH="0" baseline="0" dirty="0" smtClean="0">
                <a:ln>
                  <a:noFill/>
                </a:ln>
                <a:solidFill>
                  <a:schemeClr val="tx1"/>
                </a:solidFill>
                <a:effectLst/>
              </a:endParaRPr>
            </a:p>
          </p:txBody>
        </p:sp>
        <p:sp>
          <p:nvSpPr>
            <p:cNvPr id="183" name="Rectangle 48"/>
            <p:cNvSpPr>
              <a:spLocks noChangeArrowheads="1"/>
            </p:cNvSpPr>
            <p:nvPr/>
          </p:nvSpPr>
          <p:spPr bwMode="auto">
            <a:xfrm>
              <a:off x="2358" y="2069"/>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40,943</a:t>
              </a:r>
              <a:endParaRPr kumimoji="0" lang="ja-JP" altLang="ja-JP" sz="1100" b="0" i="0" u="none" strike="noStrike" cap="none" normalizeH="0" baseline="0" dirty="0" smtClean="0">
                <a:ln>
                  <a:noFill/>
                </a:ln>
                <a:solidFill>
                  <a:schemeClr val="tx1"/>
                </a:solidFill>
                <a:effectLst/>
              </a:endParaRPr>
            </a:p>
          </p:txBody>
        </p:sp>
        <p:sp>
          <p:nvSpPr>
            <p:cNvPr id="184" name="Rectangle 49"/>
            <p:cNvSpPr>
              <a:spLocks noChangeArrowheads="1"/>
            </p:cNvSpPr>
            <p:nvPr/>
          </p:nvSpPr>
          <p:spPr bwMode="auto">
            <a:xfrm>
              <a:off x="2876" y="2067"/>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38,123</a:t>
              </a:r>
              <a:endParaRPr kumimoji="0" lang="ja-JP" altLang="ja-JP" sz="1100" b="0" i="0" u="none" strike="noStrike" cap="none" normalizeH="0" baseline="0" dirty="0" smtClean="0">
                <a:ln>
                  <a:noFill/>
                </a:ln>
                <a:solidFill>
                  <a:schemeClr val="tx1"/>
                </a:solidFill>
                <a:effectLst/>
              </a:endParaRPr>
            </a:p>
          </p:txBody>
        </p:sp>
        <p:sp>
          <p:nvSpPr>
            <p:cNvPr id="185" name="Rectangle 50"/>
            <p:cNvSpPr>
              <a:spLocks noChangeArrowheads="1"/>
            </p:cNvSpPr>
            <p:nvPr/>
          </p:nvSpPr>
          <p:spPr bwMode="auto">
            <a:xfrm>
              <a:off x="407" y="2233"/>
              <a:ext cx="30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要介護</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2</a:t>
              </a:r>
              <a:endParaRPr kumimoji="0" lang="ja-JP" altLang="ja-JP" sz="1100" b="0" i="0" u="none" strike="noStrike" cap="none" normalizeH="0" baseline="0" smtClean="0">
                <a:ln>
                  <a:noFill/>
                </a:ln>
                <a:solidFill>
                  <a:schemeClr val="tx1"/>
                </a:solidFill>
                <a:effectLst/>
              </a:endParaRPr>
            </a:p>
          </p:txBody>
        </p:sp>
        <p:sp>
          <p:nvSpPr>
            <p:cNvPr id="186" name="Rectangle 51"/>
            <p:cNvSpPr>
              <a:spLocks noChangeArrowheads="1"/>
            </p:cNvSpPr>
            <p:nvPr/>
          </p:nvSpPr>
          <p:spPr bwMode="auto">
            <a:xfrm>
              <a:off x="1332" y="2233"/>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64,353</a:t>
              </a:r>
              <a:endParaRPr kumimoji="0" lang="ja-JP" altLang="ja-JP" sz="1100" b="0" i="0" u="none" strike="noStrike" cap="none" normalizeH="0" baseline="0" smtClean="0">
                <a:ln>
                  <a:noFill/>
                </a:ln>
                <a:solidFill>
                  <a:schemeClr val="tx1"/>
                </a:solidFill>
                <a:effectLst/>
              </a:endParaRPr>
            </a:p>
          </p:txBody>
        </p:sp>
        <p:sp>
          <p:nvSpPr>
            <p:cNvPr id="187" name="Rectangle 52"/>
            <p:cNvSpPr>
              <a:spLocks noChangeArrowheads="1"/>
            </p:cNvSpPr>
            <p:nvPr/>
          </p:nvSpPr>
          <p:spPr bwMode="auto">
            <a:xfrm>
              <a:off x="1848" y="2219"/>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51,184</a:t>
              </a:r>
              <a:endParaRPr kumimoji="0" lang="ja-JP" altLang="ja-JP" sz="1100" b="0" i="0" u="none" strike="noStrike" cap="none" normalizeH="0" baseline="0" dirty="0" smtClean="0">
                <a:ln>
                  <a:noFill/>
                </a:ln>
                <a:solidFill>
                  <a:schemeClr val="tx1"/>
                </a:solidFill>
                <a:effectLst/>
              </a:endParaRPr>
            </a:p>
          </p:txBody>
        </p:sp>
        <p:sp>
          <p:nvSpPr>
            <p:cNvPr id="188" name="Rectangle 53"/>
            <p:cNvSpPr>
              <a:spLocks noChangeArrowheads="1"/>
            </p:cNvSpPr>
            <p:nvPr/>
          </p:nvSpPr>
          <p:spPr bwMode="auto">
            <a:xfrm>
              <a:off x="2360" y="2216"/>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51,717</a:t>
              </a:r>
              <a:endParaRPr kumimoji="0" lang="ja-JP" altLang="ja-JP" sz="1100" b="0" i="0" u="none" strike="noStrike" cap="none" normalizeH="0" baseline="0" dirty="0" smtClean="0">
                <a:ln>
                  <a:noFill/>
                </a:ln>
                <a:solidFill>
                  <a:schemeClr val="tx1"/>
                </a:solidFill>
                <a:effectLst/>
              </a:endParaRPr>
            </a:p>
          </p:txBody>
        </p:sp>
        <p:sp>
          <p:nvSpPr>
            <p:cNvPr id="189" name="Rectangle 54"/>
            <p:cNvSpPr>
              <a:spLocks noChangeArrowheads="1"/>
            </p:cNvSpPr>
            <p:nvPr/>
          </p:nvSpPr>
          <p:spPr bwMode="auto">
            <a:xfrm>
              <a:off x="2876" y="2214"/>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47,982</a:t>
              </a:r>
              <a:endParaRPr kumimoji="0" lang="ja-JP" altLang="ja-JP" sz="1100" b="0" i="0" u="none" strike="noStrike" cap="none" normalizeH="0" baseline="0" dirty="0" smtClean="0">
                <a:ln>
                  <a:noFill/>
                </a:ln>
                <a:solidFill>
                  <a:schemeClr val="tx1"/>
                </a:solidFill>
                <a:effectLst/>
              </a:endParaRPr>
            </a:p>
          </p:txBody>
        </p:sp>
        <p:sp>
          <p:nvSpPr>
            <p:cNvPr id="190" name="Rectangle 55"/>
            <p:cNvSpPr>
              <a:spLocks noChangeArrowheads="1"/>
            </p:cNvSpPr>
            <p:nvPr/>
          </p:nvSpPr>
          <p:spPr bwMode="auto">
            <a:xfrm>
              <a:off x="407" y="2375"/>
              <a:ext cx="30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要介護</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3</a:t>
              </a:r>
              <a:endParaRPr kumimoji="0" lang="ja-JP" altLang="ja-JP" sz="1100" b="0" i="0" u="none" strike="noStrike" cap="none" normalizeH="0" baseline="0" smtClean="0">
                <a:ln>
                  <a:noFill/>
                </a:ln>
                <a:solidFill>
                  <a:schemeClr val="tx1"/>
                </a:solidFill>
                <a:effectLst/>
              </a:endParaRPr>
            </a:p>
          </p:txBody>
        </p:sp>
        <p:sp>
          <p:nvSpPr>
            <p:cNvPr id="191" name="Rectangle 56"/>
            <p:cNvSpPr>
              <a:spLocks noChangeArrowheads="1"/>
            </p:cNvSpPr>
            <p:nvPr/>
          </p:nvSpPr>
          <p:spPr bwMode="auto">
            <a:xfrm>
              <a:off x="1332" y="2355"/>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95,452</a:t>
              </a:r>
              <a:endParaRPr kumimoji="0" lang="ja-JP" altLang="ja-JP" sz="1100" b="0" i="0" u="none" strike="noStrike" cap="none" normalizeH="0" baseline="0" dirty="0" smtClean="0">
                <a:ln>
                  <a:noFill/>
                </a:ln>
                <a:solidFill>
                  <a:schemeClr val="tx1"/>
                </a:solidFill>
                <a:effectLst/>
              </a:endParaRPr>
            </a:p>
          </p:txBody>
        </p:sp>
        <p:sp>
          <p:nvSpPr>
            <p:cNvPr id="192" name="Rectangle 57"/>
            <p:cNvSpPr>
              <a:spLocks noChangeArrowheads="1"/>
            </p:cNvSpPr>
            <p:nvPr/>
          </p:nvSpPr>
          <p:spPr bwMode="auto">
            <a:xfrm>
              <a:off x="1847" y="2355"/>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79,445</a:t>
              </a:r>
              <a:endParaRPr kumimoji="0" lang="ja-JP" altLang="ja-JP" sz="1100" b="0" i="0" u="none" strike="noStrike" cap="none" normalizeH="0" baseline="0" dirty="0" smtClean="0">
                <a:ln>
                  <a:noFill/>
                </a:ln>
                <a:solidFill>
                  <a:schemeClr val="tx1"/>
                </a:solidFill>
                <a:effectLst/>
              </a:endParaRPr>
            </a:p>
          </p:txBody>
        </p:sp>
        <p:sp>
          <p:nvSpPr>
            <p:cNvPr id="193" name="Rectangle 58"/>
            <p:cNvSpPr>
              <a:spLocks noChangeArrowheads="1"/>
            </p:cNvSpPr>
            <p:nvPr/>
          </p:nvSpPr>
          <p:spPr bwMode="auto">
            <a:xfrm>
              <a:off x="2357" y="2365"/>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84,176</a:t>
              </a:r>
              <a:endParaRPr kumimoji="0" lang="ja-JP" altLang="ja-JP" sz="1100" b="0" i="0" u="none" strike="noStrike" cap="none" normalizeH="0" baseline="0" dirty="0" smtClean="0">
                <a:ln>
                  <a:noFill/>
                </a:ln>
                <a:solidFill>
                  <a:schemeClr val="tx1"/>
                </a:solidFill>
                <a:effectLst/>
              </a:endParaRPr>
            </a:p>
          </p:txBody>
        </p:sp>
        <p:sp>
          <p:nvSpPr>
            <p:cNvPr id="194" name="Rectangle 59"/>
            <p:cNvSpPr>
              <a:spLocks noChangeArrowheads="1"/>
            </p:cNvSpPr>
            <p:nvPr/>
          </p:nvSpPr>
          <p:spPr bwMode="auto">
            <a:xfrm>
              <a:off x="2876" y="2356"/>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78,673</a:t>
              </a:r>
              <a:endParaRPr kumimoji="0" lang="ja-JP" altLang="ja-JP" sz="1100" b="0" i="0" u="none" strike="noStrike" cap="none" normalizeH="0" baseline="0" dirty="0" smtClean="0">
                <a:ln>
                  <a:noFill/>
                </a:ln>
                <a:solidFill>
                  <a:schemeClr val="tx1"/>
                </a:solidFill>
                <a:effectLst/>
              </a:endParaRPr>
            </a:p>
          </p:txBody>
        </p:sp>
        <p:sp>
          <p:nvSpPr>
            <p:cNvPr id="195" name="Rectangle 60"/>
            <p:cNvSpPr>
              <a:spLocks noChangeArrowheads="1"/>
            </p:cNvSpPr>
            <p:nvPr/>
          </p:nvSpPr>
          <p:spPr bwMode="auto">
            <a:xfrm>
              <a:off x="407" y="2517"/>
              <a:ext cx="30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要介護</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4</a:t>
              </a:r>
              <a:endParaRPr kumimoji="0" lang="ja-JP" altLang="ja-JP" sz="1100" b="0" i="0" u="none" strike="noStrike" cap="none" normalizeH="0" baseline="0" smtClean="0">
                <a:ln>
                  <a:noFill/>
                </a:ln>
                <a:solidFill>
                  <a:schemeClr val="tx1"/>
                </a:solidFill>
                <a:effectLst/>
              </a:endParaRPr>
            </a:p>
          </p:txBody>
        </p:sp>
        <p:sp>
          <p:nvSpPr>
            <p:cNvPr id="196" name="Rectangle 61"/>
            <p:cNvSpPr>
              <a:spLocks noChangeArrowheads="1"/>
            </p:cNvSpPr>
            <p:nvPr/>
          </p:nvSpPr>
          <p:spPr bwMode="auto">
            <a:xfrm>
              <a:off x="1296" y="2503"/>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103,977</a:t>
              </a:r>
              <a:endParaRPr kumimoji="0" lang="ja-JP" altLang="ja-JP" sz="1100" b="0" i="0" u="none" strike="noStrike" cap="none" normalizeH="0" baseline="0" dirty="0" smtClean="0">
                <a:ln>
                  <a:noFill/>
                </a:ln>
                <a:solidFill>
                  <a:schemeClr val="tx1"/>
                </a:solidFill>
                <a:effectLst/>
              </a:endParaRPr>
            </a:p>
          </p:txBody>
        </p:sp>
        <p:sp>
          <p:nvSpPr>
            <p:cNvPr id="197" name="Rectangle 62"/>
            <p:cNvSpPr>
              <a:spLocks noChangeArrowheads="1"/>
            </p:cNvSpPr>
            <p:nvPr/>
          </p:nvSpPr>
          <p:spPr bwMode="auto">
            <a:xfrm>
              <a:off x="1847" y="2496"/>
              <a:ext cx="2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99,777</a:t>
              </a:r>
              <a:endParaRPr kumimoji="0" lang="ja-JP" altLang="ja-JP" sz="1100" b="0" i="0" u="none" strike="noStrike" cap="none" normalizeH="0" baseline="0" dirty="0" smtClean="0">
                <a:ln>
                  <a:noFill/>
                </a:ln>
                <a:solidFill>
                  <a:schemeClr val="tx1"/>
                </a:solidFill>
                <a:effectLst/>
              </a:endParaRPr>
            </a:p>
          </p:txBody>
        </p:sp>
        <p:sp>
          <p:nvSpPr>
            <p:cNvPr id="198" name="Rectangle 63"/>
            <p:cNvSpPr>
              <a:spLocks noChangeArrowheads="1"/>
            </p:cNvSpPr>
            <p:nvPr/>
          </p:nvSpPr>
          <p:spPr bwMode="auto">
            <a:xfrm>
              <a:off x="2315" y="2503"/>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112,756</a:t>
              </a:r>
              <a:endParaRPr kumimoji="0" lang="ja-JP" altLang="ja-JP" sz="1100" b="0" i="0" u="none" strike="noStrike" cap="none" normalizeH="0" baseline="0" dirty="0" smtClean="0">
                <a:ln>
                  <a:noFill/>
                </a:ln>
                <a:solidFill>
                  <a:schemeClr val="tx1"/>
                </a:solidFill>
                <a:effectLst/>
              </a:endParaRPr>
            </a:p>
          </p:txBody>
        </p:sp>
        <p:sp>
          <p:nvSpPr>
            <p:cNvPr id="199" name="Rectangle 64"/>
            <p:cNvSpPr>
              <a:spLocks noChangeArrowheads="1"/>
            </p:cNvSpPr>
            <p:nvPr/>
          </p:nvSpPr>
          <p:spPr bwMode="auto">
            <a:xfrm>
              <a:off x="2835" y="2503"/>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104,161</a:t>
              </a:r>
              <a:endParaRPr kumimoji="0" lang="ja-JP" altLang="ja-JP" sz="1100" b="0" i="0" u="none" strike="noStrike" cap="none" normalizeH="0" baseline="0" dirty="0" smtClean="0">
                <a:ln>
                  <a:noFill/>
                </a:ln>
                <a:solidFill>
                  <a:schemeClr val="tx1"/>
                </a:solidFill>
                <a:effectLst/>
              </a:endParaRPr>
            </a:p>
          </p:txBody>
        </p:sp>
        <p:sp>
          <p:nvSpPr>
            <p:cNvPr id="200" name="Rectangle 65"/>
            <p:cNvSpPr>
              <a:spLocks noChangeArrowheads="1"/>
            </p:cNvSpPr>
            <p:nvPr/>
          </p:nvSpPr>
          <p:spPr bwMode="auto">
            <a:xfrm>
              <a:off x="407" y="2659"/>
              <a:ext cx="30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要介護</a:t>
              </a:r>
              <a:r>
                <a:rPr kumimoji="0" lang="ja-JP" altLang="ja-JP" sz="1100" b="0" i="0" u="none" strike="noStrike" cap="none" normalizeH="0" baseline="0" smtClean="0">
                  <a:ln>
                    <a:noFill/>
                  </a:ln>
                  <a:solidFill>
                    <a:srgbClr val="000000"/>
                  </a:solidFill>
                  <a:effectLst/>
                  <a:latin typeface="ＭＳ Ｐ明朝" panose="02020600040205080304" pitchFamily="18" charset="-128"/>
                  <a:ea typeface="ＭＳ Ｐ明朝" panose="02020600040205080304" pitchFamily="18" charset="-128"/>
                </a:rPr>
                <a:t>5</a:t>
              </a:r>
              <a:endParaRPr kumimoji="0" lang="ja-JP" altLang="ja-JP" sz="1100" b="0" i="0" u="none" strike="noStrike" cap="none" normalizeH="0" baseline="0" smtClean="0">
                <a:ln>
                  <a:noFill/>
                </a:ln>
                <a:solidFill>
                  <a:schemeClr val="tx1"/>
                </a:solidFill>
                <a:effectLst/>
              </a:endParaRPr>
            </a:p>
          </p:txBody>
        </p:sp>
        <p:sp>
          <p:nvSpPr>
            <p:cNvPr id="201" name="Rectangle 66"/>
            <p:cNvSpPr>
              <a:spLocks noChangeArrowheads="1"/>
            </p:cNvSpPr>
            <p:nvPr/>
          </p:nvSpPr>
          <p:spPr bwMode="auto">
            <a:xfrm>
              <a:off x="1290" y="2647"/>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1"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129,450</a:t>
              </a:r>
              <a:endParaRPr kumimoji="0" lang="ja-JP" altLang="ja-JP" sz="1100" b="0" i="0" u="none" strike="noStrike" cap="none" normalizeH="0" baseline="0" dirty="0" smtClean="0">
                <a:ln>
                  <a:noFill/>
                </a:ln>
                <a:solidFill>
                  <a:schemeClr val="tx1"/>
                </a:solidFill>
                <a:effectLst/>
              </a:endParaRPr>
            </a:p>
          </p:txBody>
        </p:sp>
        <p:sp>
          <p:nvSpPr>
            <p:cNvPr id="202" name="Rectangle 67"/>
            <p:cNvSpPr>
              <a:spLocks noChangeArrowheads="1"/>
            </p:cNvSpPr>
            <p:nvPr/>
          </p:nvSpPr>
          <p:spPr bwMode="auto">
            <a:xfrm>
              <a:off x="1810" y="2639"/>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108,678</a:t>
              </a:r>
              <a:endParaRPr kumimoji="0" lang="ja-JP" altLang="ja-JP" sz="1100" b="0" i="0" u="none" strike="noStrike" cap="none" normalizeH="0" baseline="0" dirty="0" smtClean="0">
                <a:ln>
                  <a:noFill/>
                </a:ln>
                <a:solidFill>
                  <a:schemeClr val="tx1"/>
                </a:solidFill>
                <a:effectLst/>
              </a:endParaRPr>
            </a:p>
          </p:txBody>
        </p:sp>
        <p:sp>
          <p:nvSpPr>
            <p:cNvPr id="203" name="Rectangle 68"/>
            <p:cNvSpPr>
              <a:spLocks noChangeArrowheads="1"/>
            </p:cNvSpPr>
            <p:nvPr/>
          </p:nvSpPr>
          <p:spPr bwMode="auto">
            <a:xfrm>
              <a:off x="2319" y="2635"/>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129,551</a:t>
              </a:r>
              <a:endParaRPr kumimoji="0" lang="ja-JP" altLang="ja-JP" sz="1100" b="0" i="0" u="none" strike="noStrike" cap="none" normalizeH="0" baseline="0" dirty="0" smtClean="0">
                <a:ln>
                  <a:noFill/>
                </a:ln>
                <a:solidFill>
                  <a:schemeClr val="tx1"/>
                </a:solidFill>
                <a:effectLst/>
              </a:endParaRPr>
            </a:p>
          </p:txBody>
        </p:sp>
        <p:sp>
          <p:nvSpPr>
            <p:cNvPr id="204" name="Rectangle 69"/>
            <p:cNvSpPr>
              <a:spLocks noChangeArrowheads="1"/>
            </p:cNvSpPr>
            <p:nvPr/>
          </p:nvSpPr>
          <p:spPr bwMode="auto">
            <a:xfrm>
              <a:off x="2831" y="2635"/>
              <a:ext cx="2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118,515</a:t>
              </a:r>
              <a:endParaRPr kumimoji="0" lang="ja-JP" altLang="ja-JP" sz="1100" b="0" i="0" u="none" strike="noStrike" cap="none" normalizeH="0" baseline="0" dirty="0" smtClean="0">
                <a:ln>
                  <a:noFill/>
                </a:ln>
                <a:solidFill>
                  <a:schemeClr val="tx1"/>
                </a:solidFill>
                <a:effectLst/>
              </a:endParaRPr>
            </a:p>
          </p:txBody>
        </p:sp>
        <p:sp>
          <p:nvSpPr>
            <p:cNvPr id="205" name="Rectangle 70"/>
            <p:cNvSpPr>
              <a:spLocks noChangeArrowheads="1"/>
            </p:cNvSpPr>
            <p:nvPr/>
          </p:nvSpPr>
          <p:spPr bwMode="auto">
            <a:xfrm>
              <a:off x="598" y="789"/>
              <a:ext cx="17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sz="1100" b="0" i="0" u="none" strike="noStrike" cap="none" normalizeH="0" baseline="0" dirty="0" smtClean="0">
                  <a:ln>
                    <a:noFill/>
                  </a:ln>
                  <a:solidFill>
                    <a:srgbClr val="000000"/>
                  </a:solidFill>
                  <a:effectLst/>
                  <a:latin typeface="ＭＳ Ｐ明朝" panose="02020600040205080304" pitchFamily="18" charset="-128"/>
                  <a:ea typeface="ＭＳ Ｐ明朝" panose="02020600040205080304" pitchFamily="18" charset="-128"/>
                </a:rPr>
                <a:t>区分</a:t>
              </a:r>
              <a:endParaRPr kumimoji="0" lang="ja-JP" sz="1100" b="0" i="0" u="none" strike="noStrike" cap="none" normalizeH="0" baseline="0" dirty="0" smtClean="0">
                <a:ln>
                  <a:noFill/>
                </a:ln>
                <a:solidFill>
                  <a:schemeClr val="tx1"/>
                </a:solidFill>
                <a:effectLst/>
              </a:endParaRPr>
            </a:p>
          </p:txBody>
        </p:sp>
        <p:sp>
          <p:nvSpPr>
            <p:cNvPr id="206" name="Line 71"/>
            <p:cNvSpPr>
              <a:spLocks noChangeShapeType="1"/>
            </p:cNvSpPr>
            <p:nvPr/>
          </p:nvSpPr>
          <p:spPr bwMode="auto">
            <a:xfrm>
              <a:off x="1078" y="725"/>
              <a:ext cx="0" cy="75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Rectangle 72"/>
            <p:cNvSpPr>
              <a:spLocks noChangeArrowheads="1"/>
            </p:cNvSpPr>
            <p:nvPr/>
          </p:nvSpPr>
          <p:spPr bwMode="auto">
            <a:xfrm>
              <a:off x="1078" y="725"/>
              <a:ext cx="4" cy="75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Line 73"/>
            <p:cNvSpPr>
              <a:spLocks noChangeShapeType="1"/>
            </p:cNvSpPr>
            <p:nvPr/>
          </p:nvSpPr>
          <p:spPr bwMode="auto">
            <a:xfrm>
              <a:off x="1587" y="725"/>
              <a:ext cx="0" cy="75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Rectangle 74"/>
            <p:cNvSpPr>
              <a:spLocks noChangeArrowheads="1"/>
            </p:cNvSpPr>
            <p:nvPr/>
          </p:nvSpPr>
          <p:spPr bwMode="auto">
            <a:xfrm>
              <a:off x="1587" y="725"/>
              <a:ext cx="5" cy="75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Line 75"/>
            <p:cNvSpPr>
              <a:spLocks noChangeShapeType="1"/>
            </p:cNvSpPr>
            <p:nvPr/>
          </p:nvSpPr>
          <p:spPr bwMode="auto">
            <a:xfrm>
              <a:off x="2096" y="725"/>
              <a:ext cx="0" cy="75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Rectangle 76"/>
            <p:cNvSpPr>
              <a:spLocks noChangeArrowheads="1"/>
            </p:cNvSpPr>
            <p:nvPr/>
          </p:nvSpPr>
          <p:spPr bwMode="auto">
            <a:xfrm>
              <a:off x="2096" y="725"/>
              <a:ext cx="5" cy="75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Line 77"/>
            <p:cNvSpPr>
              <a:spLocks noChangeShapeType="1"/>
            </p:cNvSpPr>
            <p:nvPr/>
          </p:nvSpPr>
          <p:spPr bwMode="auto">
            <a:xfrm>
              <a:off x="2606" y="725"/>
              <a:ext cx="0" cy="75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Rectangle 78"/>
            <p:cNvSpPr>
              <a:spLocks noChangeArrowheads="1"/>
            </p:cNvSpPr>
            <p:nvPr/>
          </p:nvSpPr>
          <p:spPr bwMode="auto">
            <a:xfrm>
              <a:off x="2606" y="725"/>
              <a:ext cx="5" cy="75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Line 79"/>
            <p:cNvSpPr>
              <a:spLocks noChangeShapeType="1"/>
            </p:cNvSpPr>
            <p:nvPr/>
          </p:nvSpPr>
          <p:spPr bwMode="auto">
            <a:xfrm>
              <a:off x="240" y="720"/>
              <a:ext cx="0" cy="204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Rectangle 80"/>
            <p:cNvSpPr>
              <a:spLocks noChangeArrowheads="1"/>
            </p:cNvSpPr>
            <p:nvPr/>
          </p:nvSpPr>
          <p:spPr bwMode="auto">
            <a:xfrm>
              <a:off x="240" y="720"/>
              <a:ext cx="5" cy="204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Line 81"/>
            <p:cNvSpPr>
              <a:spLocks noChangeShapeType="1"/>
            </p:cNvSpPr>
            <p:nvPr/>
          </p:nvSpPr>
          <p:spPr bwMode="auto">
            <a:xfrm>
              <a:off x="1078" y="1626"/>
              <a:ext cx="0" cy="11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Rectangle 82"/>
            <p:cNvSpPr>
              <a:spLocks noChangeArrowheads="1"/>
            </p:cNvSpPr>
            <p:nvPr/>
          </p:nvSpPr>
          <p:spPr bwMode="auto">
            <a:xfrm>
              <a:off x="1078" y="1626"/>
              <a:ext cx="4" cy="113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Line 83"/>
            <p:cNvSpPr>
              <a:spLocks noChangeShapeType="1"/>
            </p:cNvSpPr>
            <p:nvPr/>
          </p:nvSpPr>
          <p:spPr bwMode="auto">
            <a:xfrm>
              <a:off x="1587" y="1626"/>
              <a:ext cx="0" cy="11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Rectangle 84"/>
            <p:cNvSpPr>
              <a:spLocks noChangeArrowheads="1"/>
            </p:cNvSpPr>
            <p:nvPr/>
          </p:nvSpPr>
          <p:spPr bwMode="auto">
            <a:xfrm>
              <a:off x="1587" y="1626"/>
              <a:ext cx="5" cy="113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Line 85"/>
            <p:cNvSpPr>
              <a:spLocks noChangeShapeType="1"/>
            </p:cNvSpPr>
            <p:nvPr/>
          </p:nvSpPr>
          <p:spPr bwMode="auto">
            <a:xfrm>
              <a:off x="2096" y="1626"/>
              <a:ext cx="0" cy="11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Rectangle 86"/>
            <p:cNvSpPr>
              <a:spLocks noChangeArrowheads="1"/>
            </p:cNvSpPr>
            <p:nvPr/>
          </p:nvSpPr>
          <p:spPr bwMode="auto">
            <a:xfrm>
              <a:off x="2096" y="1626"/>
              <a:ext cx="5" cy="113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Line 87"/>
            <p:cNvSpPr>
              <a:spLocks noChangeShapeType="1"/>
            </p:cNvSpPr>
            <p:nvPr/>
          </p:nvSpPr>
          <p:spPr bwMode="auto">
            <a:xfrm>
              <a:off x="2606" y="1626"/>
              <a:ext cx="0" cy="11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Rectangle 88"/>
            <p:cNvSpPr>
              <a:spLocks noChangeArrowheads="1"/>
            </p:cNvSpPr>
            <p:nvPr/>
          </p:nvSpPr>
          <p:spPr bwMode="auto">
            <a:xfrm>
              <a:off x="2606" y="1626"/>
              <a:ext cx="5" cy="113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Line 89"/>
            <p:cNvSpPr>
              <a:spLocks noChangeShapeType="1"/>
            </p:cNvSpPr>
            <p:nvPr/>
          </p:nvSpPr>
          <p:spPr bwMode="auto">
            <a:xfrm>
              <a:off x="3115" y="725"/>
              <a:ext cx="0" cy="20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Rectangle 90"/>
            <p:cNvSpPr>
              <a:spLocks noChangeArrowheads="1"/>
            </p:cNvSpPr>
            <p:nvPr/>
          </p:nvSpPr>
          <p:spPr bwMode="auto">
            <a:xfrm>
              <a:off x="3115" y="725"/>
              <a:ext cx="5" cy="20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Line 91"/>
            <p:cNvSpPr>
              <a:spLocks noChangeShapeType="1"/>
            </p:cNvSpPr>
            <p:nvPr/>
          </p:nvSpPr>
          <p:spPr bwMode="auto">
            <a:xfrm>
              <a:off x="245" y="720"/>
              <a:ext cx="28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Rectangle 92"/>
            <p:cNvSpPr>
              <a:spLocks noChangeArrowheads="1"/>
            </p:cNvSpPr>
            <p:nvPr/>
          </p:nvSpPr>
          <p:spPr bwMode="auto">
            <a:xfrm>
              <a:off x="245" y="720"/>
              <a:ext cx="287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Line 93"/>
            <p:cNvSpPr>
              <a:spLocks noChangeShapeType="1"/>
            </p:cNvSpPr>
            <p:nvPr/>
          </p:nvSpPr>
          <p:spPr bwMode="auto">
            <a:xfrm>
              <a:off x="245" y="911"/>
              <a:ext cx="28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Rectangle 94"/>
            <p:cNvSpPr>
              <a:spLocks noChangeArrowheads="1"/>
            </p:cNvSpPr>
            <p:nvPr/>
          </p:nvSpPr>
          <p:spPr bwMode="auto">
            <a:xfrm>
              <a:off x="245" y="911"/>
              <a:ext cx="287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Line 95"/>
            <p:cNvSpPr>
              <a:spLocks noChangeShapeType="1"/>
            </p:cNvSpPr>
            <p:nvPr/>
          </p:nvSpPr>
          <p:spPr bwMode="auto">
            <a:xfrm>
              <a:off x="245" y="1053"/>
              <a:ext cx="28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231" name="Rectangle 96"/>
            <p:cNvSpPr>
              <a:spLocks noChangeArrowheads="1"/>
            </p:cNvSpPr>
            <p:nvPr/>
          </p:nvSpPr>
          <p:spPr bwMode="auto">
            <a:xfrm>
              <a:off x="245" y="1053"/>
              <a:ext cx="287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Line 97"/>
            <p:cNvSpPr>
              <a:spLocks noChangeShapeType="1"/>
            </p:cNvSpPr>
            <p:nvPr/>
          </p:nvSpPr>
          <p:spPr bwMode="auto">
            <a:xfrm>
              <a:off x="240" y="1195"/>
              <a:ext cx="27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Rectangle 98"/>
            <p:cNvSpPr>
              <a:spLocks noChangeArrowheads="1"/>
            </p:cNvSpPr>
            <p:nvPr/>
          </p:nvSpPr>
          <p:spPr bwMode="auto">
            <a:xfrm>
              <a:off x="392" y="1195"/>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Rectangle 100"/>
            <p:cNvSpPr>
              <a:spLocks noChangeArrowheads="1"/>
            </p:cNvSpPr>
            <p:nvPr/>
          </p:nvSpPr>
          <p:spPr bwMode="auto">
            <a:xfrm>
              <a:off x="392" y="1337"/>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Line 101"/>
            <p:cNvSpPr>
              <a:spLocks noChangeShapeType="1"/>
            </p:cNvSpPr>
            <p:nvPr/>
          </p:nvSpPr>
          <p:spPr bwMode="auto">
            <a:xfrm>
              <a:off x="245" y="1479"/>
              <a:ext cx="28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Rectangle 102"/>
            <p:cNvSpPr>
              <a:spLocks noChangeArrowheads="1"/>
            </p:cNvSpPr>
            <p:nvPr/>
          </p:nvSpPr>
          <p:spPr bwMode="auto">
            <a:xfrm>
              <a:off x="245" y="1479"/>
              <a:ext cx="287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Line 103"/>
            <p:cNvSpPr>
              <a:spLocks noChangeShapeType="1"/>
            </p:cNvSpPr>
            <p:nvPr/>
          </p:nvSpPr>
          <p:spPr bwMode="auto">
            <a:xfrm>
              <a:off x="392" y="1621"/>
              <a:ext cx="27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Rectangle 104"/>
            <p:cNvSpPr>
              <a:spLocks noChangeArrowheads="1"/>
            </p:cNvSpPr>
            <p:nvPr/>
          </p:nvSpPr>
          <p:spPr bwMode="auto">
            <a:xfrm>
              <a:off x="392" y="1621"/>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Line 105"/>
            <p:cNvSpPr>
              <a:spLocks noChangeShapeType="1"/>
            </p:cNvSpPr>
            <p:nvPr/>
          </p:nvSpPr>
          <p:spPr bwMode="auto">
            <a:xfrm>
              <a:off x="392" y="1763"/>
              <a:ext cx="27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241" name="Rectangle 106"/>
            <p:cNvSpPr>
              <a:spLocks noChangeArrowheads="1"/>
            </p:cNvSpPr>
            <p:nvPr/>
          </p:nvSpPr>
          <p:spPr bwMode="auto">
            <a:xfrm>
              <a:off x="392" y="1763"/>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Line 107"/>
            <p:cNvSpPr>
              <a:spLocks noChangeShapeType="1"/>
            </p:cNvSpPr>
            <p:nvPr/>
          </p:nvSpPr>
          <p:spPr bwMode="auto">
            <a:xfrm>
              <a:off x="392" y="1905"/>
              <a:ext cx="27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Rectangle 108"/>
            <p:cNvSpPr>
              <a:spLocks noChangeArrowheads="1"/>
            </p:cNvSpPr>
            <p:nvPr/>
          </p:nvSpPr>
          <p:spPr bwMode="auto">
            <a:xfrm>
              <a:off x="392" y="1905"/>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Line 109"/>
            <p:cNvSpPr>
              <a:spLocks noChangeShapeType="1"/>
            </p:cNvSpPr>
            <p:nvPr/>
          </p:nvSpPr>
          <p:spPr bwMode="auto">
            <a:xfrm>
              <a:off x="392" y="2047"/>
              <a:ext cx="27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245" name="Rectangle 110"/>
            <p:cNvSpPr>
              <a:spLocks noChangeArrowheads="1"/>
            </p:cNvSpPr>
            <p:nvPr/>
          </p:nvSpPr>
          <p:spPr bwMode="auto">
            <a:xfrm>
              <a:off x="392" y="2047"/>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Line 111"/>
            <p:cNvSpPr>
              <a:spLocks noChangeShapeType="1"/>
            </p:cNvSpPr>
            <p:nvPr/>
          </p:nvSpPr>
          <p:spPr bwMode="auto">
            <a:xfrm>
              <a:off x="392" y="2189"/>
              <a:ext cx="27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247" name="Rectangle 112"/>
            <p:cNvSpPr>
              <a:spLocks noChangeArrowheads="1"/>
            </p:cNvSpPr>
            <p:nvPr/>
          </p:nvSpPr>
          <p:spPr bwMode="auto">
            <a:xfrm>
              <a:off x="392" y="2189"/>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Line 113"/>
            <p:cNvSpPr>
              <a:spLocks noChangeShapeType="1"/>
            </p:cNvSpPr>
            <p:nvPr/>
          </p:nvSpPr>
          <p:spPr bwMode="auto">
            <a:xfrm>
              <a:off x="392" y="2331"/>
              <a:ext cx="27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Rectangle 114"/>
            <p:cNvSpPr>
              <a:spLocks noChangeArrowheads="1"/>
            </p:cNvSpPr>
            <p:nvPr/>
          </p:nvSpPr>
          <p:spPr bwMode="auto">
            <a:xfrm>
              <a:off x="392" y="2331"/>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Line 115"/>
            <p:cNvSpPr>
              <a:spLocks noChangeShapeType="1"/>
            </p:cNvSpPr>
            <p:nvPr/>
          </p:nvSpPr>
          <p:spPr bwMode="auto">
            <a:xfrm>
              <a:off x="392" y="2473"/>
              <a:ext cx="27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Rectangle 116"/>
            <p:cNvSpPr>
              <a:spLocks noChangeArrowheads="1"/>
            </p:cNvSpPr>
            <p:nvPr/>
          </p:nvSpPr>
          <p:spPr bwMode="auto">
            <a:xfrm>
              <a:off x="392" y="2473"/>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Line 117"/>
            <p:cNvSpPr>
              <a:spLocks noChangeShapeType="1"/>
            </p:cNvSpPr>
            <p:nvPr/>
          </p:nvSpPr>
          <p:spPr bwMode="auto">
            <a:xfrm>
              <a:off x="392" y="2615"/>
              <a:ext cx="27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sz="1100"/>
            </a:p>
          </p:txBody>
        </p:sp>
        <p:sp>
          <p:nvSpPr>
            <p:cNvPr id="253" name="Rectangle 118"/>
            <p:cNvSpPr>
              <a:spLocks noChangeArrowheads="1"/>
            </p:cNvSpPr>
            <p:nvPr/>
          </p:nvSpPr>
          <p:spPr bwMode="auto">
            <a:xfrm>
              <a:off x="392" y="2615"/>
              <a:ext cx="272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Line 119"/>
            <p:cNvSpPr>
              <a:spLocks noChangeShapeType="1"/>
            </p:cNvSpPr>
            <p:nvPr/>
          </p:nvSpPr>
          <p:spPr bwMode="auto">
            <a:xfrm>
              <a:off x="245" y="2757"/>
              <a:ext cx="28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Rectangle 120"/>
            <p:cNvSpPr>
              <a:spLocks noChangeArrowheads="1"/>
            </p:cNvSpPr>
            <p:nvPr/>
          </p:nvSpPr>
          <p:spPr bwMode="auto">
            <a:xfrm>
              <a:off x="245" y="2757"/>
              <a:ext cx="287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1590243015"/>
      </p:ext>
    </p:extLst>
  </p:cSld>
  <p:clrMapOvr>
    <a:masterClrMapping/>
  </p:clrMapOvr>
  <p:timing>
    <p:tnLst>
      <p:par>
        <p:cTn id="1" dur="indefinite" restart="never" nodeType="tmRoot"/>
      </p:par>
    </p:tnLst>
  </p:timing>
</p:sld>
</file>

<file path=ppt/theme/theme1.xml><?xml version="1.0" encoding="utf-8"?>
<a:theme xmlns:a="http://schemas.openxmlformats.org/drawingml/2006/main" name="デザインの設定">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スパイス">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ユーザー定義 1">
    <a:dk1>
      <a:sysClr val="windowText" lastClr="000000"/>
    </a:dk1>
    <a:lt1>
      <a:sysClr val="window" lastClr="FFFFFF"/>
    </a:lt1>
    <a:dk2>
      <a:srgbClr val="007AC3"/>
    </a:dk2>
    <a:lt2>
      <a:srgbClr val="C40030"/>
    </a:lt2>
    <a:accent1>
      <a:srgbClr val="0D2C6D"/>
    </a:accent1>
    <a:accent2>
      <a:srgbClr val="A9A9AA"/>
    </a:accent2>
    <a:accent3>
      <a:srgbClr val="94B8E3"/>
    </a:accent3>
    <a:accent4>
      <a:srgbClr val="A8CDA2"/>
    </a:accent4>
    <a:accent5>
      <a:srgbClr val="EAC17E"/>
    </a:accent5>
    <a:accent6>
      <a:srgbClr val="E0A7C6"/>
    </a:accent6>
    <a:hlink>
      <a:srgbClr val="007AC3"/>
    </a:hlink>
    <a:folHlink>
      <a:srgbClr val="C4003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スパイス">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30790</TotalTime>
  <Words>15408</Words>
  <Application>Microsoft Office PowerPoint</Application>
  <PresentationFormat>画面に合わせる (4:3)</PresentationFormat>
  <Paragraphs>6096</Paragraphs>
  <Slides>88</Slides>
  <Notes>25</Notes>
  <HiddenSlides>0</HiddenSlides>
  <MMClips>0</MMClips>
  <ScaleCrop>false</ScaleCrop>
  <HeadingPairs>
    <vt:vector size="6" baseType="variant">
      <vt:variant>
        <vt:lpstr>使用されているフォント</vt:lpstr>
      </vt:variant>
      <vt:variant>
        <vt:i4>13</vt:i4>
      </vt:variant>
      <vt:variant>
        <vt:lpstr>テーマ</vt:lpstr>
      </vt:variant>
      <vt:variant>
        <vt:i4>1</vt:i4>
      </vt:variant>
      <vt:variant>
        <vt:lpstr>スライド タイトル</vt:lpstr>
      </vt:variant>
      <vt:variant>
        <vt:i4>88</vt:i4>
      </vt:variant>
    </vt:vector>
  </HeadingPairs>
  <TitlesOfParts>
    <vt:vector size="102" baseType="lpstr">
      <vt:lpstr>Batang</vt:lpstr>
      <vt:lpstr>Century Schoolbook</vt:lpstr>
      <vt:lpstr>ＭＳ Ｐゴシック</vt:lpstr>
      <vt:lpstr>ＭＳ Ｐ明朝</vt:lpstr>
      <vt:lpstr>ＭＳ ゴシック</vt:lpstr>
      <vt:lpstr>ＭＳ 明朝</vt:lpstr>
      <vt:lpstr>新細明體</vt:lpstr>
      <vt:lpstr>宋体</vt:lpstr>
      <vt:lpstr>游ゴシック</vt:lpstr>
      <vt:lpstr>Arial</vt:lpstr>
      <vt:lpstr>Calibri</vt:lpstr>
      <vt:lpstr>Century</vt:lpstr>
      <vt:lpstr>Times New Roman</vt:lpstr>
      <vt:lpstr>デザインの設定</vt:lpstr>
      <vt:lpstr>大河原町国民健康保険 第2期データヘルス計画 第3期特定健康診査・特定保健指導実施計画</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大河原町国民健康保険 　　　　　　　　　　　　　　　　　　　　　第2期データヘルス計画 　　　　　　　　　　　　　　　　　第3期特定健康診査・特定保健指導実施計画   　　　　　　　　　　　　　　　　　　　　　　   平成30年3月  　　　　　　　　　　　　　　　発行　宮城県大河原町 　　　　　　　　　　　　　　　編集　大河原町町民生活課 　　　　　　　　　　　　　　　〒989-1295　宮城県柴田郡大河原町字新南19番地 　　　　　　　　　　　　　　　TEL　0224-53-2114 　　　　　　　　　　　　　　　FAX  0224-53-3818 </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大河原町国民健康保険 第2期データヘルス計画 第3期特定健康診査・特定保健指導実施計画</dc:title>
  <dc:creator>hoshiko_yukie</dc:creator>
  <cp:lastModifiedBy>山口　真由美</cp:lastModifiedBy>
  <cp:revision>204</cp:revision>
  <cp:lastPrinted>2018-03-12T04:26:51Z</cp:lastPrinted>
  <dcterms:created xsi:type="dcterms:W3CDTF">2012-08-31T02:19:12Z</dcterms:created>
  <dcterms:modified xsi:type="dcterms:W3CDTF">2018-03-12T04:27:14Z</dcterms:modified>
</cp:coreProperties>
</file>