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sldIdLst>
    <p:sldId id="256" r:id="rId2"/>
    <p:sldId id="257" r:id="rId3"/>
    <p:sldId id="276" r:id="rId4"/>
    <p:sldId id="280" r:id="rId5"/>
    <p:sldId id="277" r:id="rId6"/>
    <p:sldId id="281" r:id="rId7"/>
    <p:sldId id="267" r:id="rId8"/>
    <p:sldId id="268" r:id="rId9"/>
    <p:sldId id="269" r:id="rId10"/>
    <p:sldId id="270" r:id="rId11"/>
    <p:sldId id="271" r:id="rId12"/>
    <p:sldId id="272" r:id="rId13"/>
    <p:sldId id="263" r:id="rId14"/>
    <p:sldId id="258" r:id="rId15"/>
    <p:sldId id="260" r:id="rId16"/>
    <p:sldId id="266" r:id="rId17"/>
    <p:sldId id="284" r:id="rId18"/>
    <p:sldId id="282" r:id="rId19"/>
    <p:sldId id="273" r:id="rId20"/>
    <p:sldId id="259" r:id="rId21"/>
    <p:sldId id="274" r:id="rId22"/>
    <p:sldId id="275" r:id="rId23"/>
    <p:sldId id="283" r:id="rId24"/>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DC71754-2242-45D6-9E5E-142E4D2B3E9E}">
          <p14:sldIdLst>
            <p14:sldId id="256"/>
            <p14:sldId id="257"/>
            <p14:sldId id="276"/>
            <p14:sldId id="280"/>
            <p14:sldId id="277"/>
            <p14:sldId id="281"/>
            <p14:sldId id="267"/>
            <p14:sldId id="268"/>
            <p14:sldId id="269"/>
            <p14:sldId id="270"/>
            <p14:sldId id="271"/>
            <p14:sldId id="272"/>
          </p14:sldIdLst>
        </p14:section>
        <p14:section name="タイトルなしのセクション" id="{62F925EE-C7E6-4E34-B2A1-87663655D1B6}">
          <p14:sldIdLst>
            <p14:sldId id="263"/>
            <p14:sldId id="258"/>
            <p14:sldId id="260"/>
            <p14:sldId id="266"/>
            <p14:sldId id="284"/>
            <p14:sldId id="282"/>
            <p14:sldId id="273"/>
            <p14:sldId id="259"/>
            <p14:sldId id="274"/>
            <p14:sldId id="275"/>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94424" autoAdjust="0"/>
  </p:normalViewPr>
  <p:slideViewPr>
    <p:cSldViewPr snapToGrid="0">
      <p:cViewPr varScale="1">
        <p:scale>
          <a:sx n="66" d="100"/>
          <a:sy n="66" d="100"/>
        </p:scale>
        <p:origin x="102"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10.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baseline="0">
                <a:solidFill>
                  <a:schemeClr val="tx1"/>
                </a:solidFill>
              </a:rPr>
              <a:t>専業兼業別農家数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3"/>
          <c:order val="3"/>
          <c:tx>
            <c:strRef>
              <c:f>主副業別農家数等!$J$10</c:f>
              <c:strCache>
                <c:ptCount val="1"/>
                <c:pt idx="0">
                  <c:v>2010</c:v>
                </c:pt>
              </c:strCache>
            </c:strRef>
          </c:tx>
          <c:spPr>
            <a:solidFill>
              <a:srgbClr val="FFFF00"/>
            </a:solidFill>
            <a:ln>
              <a:solidFill>
                <a:sysClr val="windowText" lastClr="000000"/>
              </a:solidFill>
            </a:ln>
            <a:effectLst/>
          </c:spPr>
          <c:invertIfNegative val="0"/>
          <c:cat>
            <c:multiLvlStrRef>
              <c:f>主副業別農家数等!$K$5:$O$6</c:f>
              <c:multiLvlStrCache>
                <c:ptCount val="5"/>
                <c:lvl>
                  <c:pt idx="1">
                    <c:v>男子生産
年齢人口
が い る</c:v>
                  </c:pt>
                  <c:pt idx="2">
                    <c:v>女子生産
年齢人口
が い る</c:v>
                  </c:pt>
                  <c:pt idx="3">
                    <c:v>第 １ 種
兼業農家</c:v>
                  </c:pt>
                  <c:pt idx="4">
                    <c:v>第 ２ 種
兼業農家</c:v>
                  </c:pt>
                </c:lvl>
                <c:lvl>
                  <c:pt idx="0">
                    <c:v>専業農家</c:v>
                  </c:pt>
                  <c:pt idx="3">
                    <c:v>兼業農家</c:v>
                  </c:pt>
                </c:lvl>
              </c:multiLvlStrCache>
            </c:multiLvlStrRef>
          </c:cat>
          <c:val>
            <c:numRef>
              <c:f>主副業別農家数等!$K$10:$O$10</c:f>
              <c:numCache>
                <c:formatCode>###\ ###\ ###\ </c:formatCode>
                <c:ptCount val="5"/>
                <c:pt idx="0">
                  <c:v>47</c:v>
                </c:pt>
                <c:pt idx="1">
                  <c:v>11</c:v>
                </c:pt>
                <c:pt idx="2">
                  <c:v>9</c:v>
                </c:pt>
                <c:pt idx="3">
                  <c:v>21</c:v>
                </c:pt>
                <c:pt idx="4">
                  <c:v>241</c:v>
                </c:pt>
              </c:numCache>
            </c:numRef>
          </c:val>
        </c:ser>
        <c:ser>
          <c:idx val="4"/>
          <c:order val="4"/>
          <c:tx>
            <c:strRef>
              <c:f>主副業別農家数等!$J$11</c:f>
              <c:strCache>
                <c:ptCount val="1"/>
                <c:pt idx="0">
                  <c:v>2015</c:v>
                </c:pt>
              </c:strCache>
            </c:strRef>
          </c:tx>
          <c:spPr>
            <a:solidFill>
              <a:srgbClr val="92D050"/>
            </a:solidFill>
            <a:ln>
              <a:solidFill>
                <a:sysClr val="windowText" lastClr="000000"/>
              </a:solidFill>
            </a:ln>
            <a:effectLst/>
          </c:spPr>
          <c:invertIfNegative val="0"/>
          <c:dPt>
            <c:idx val="4"/>
            <c:invertIfNegative val="0"/>
            <c:bubble3D val="0"/>
            <c:spPr>
              <a:solidFill>
                <a:srgbClr val="92D050"/>
              </a:solidFill>
              <a:ln>
                <a:solidFill>
                  <a:sysClr val="windowText" lastClr="000000"/>
                </a:solidFill>
              </a:ln>
              <a:effectLst/>
            </c:spPr>
          </c:dPt>
          <c:cat>
            <c:multiLvlStrRef>
              <c:f>主副業別農家数等!$K$5:$O$6</c:f>
              <c:multiLvlStrCache>
                <c:ptCount val="5"/>
                <c:lvl>
                  <c:pt idx="1">
                    <c:v>男子生産
年齢人口
が い る</c:v>
                  </c:pt>
                  <c:pt idx="2">
                    <c:v>女子生産
年齢人口
が い る</c:v>
                  </c:pt>
                  <c:pt idx="3">
                    <c:v>第 １ 種
兼業農家</c:v>
                  </c:pt>
                  <c:pt idx="4">
                    <c:v>第 ２ 種
兼業農家</c:v>
                  </c:pt>
                </c:lvl>
                <c:lvl>
                  <c:pt idx="0">
                    <c:v>専業農家</c:v>
                  </c:pt>
                  <c:pt idx="3">
                    <c:v>兼業農家</c:v>
                  </c:pt>
                </c:lvl>
              </c:multiLvlStrCache>
            </c:multiLvlStrRef>
          </c:cat>
          <c:val>
            <c:numRef>
              <c:f>主副業別農家数等!$K$11:$O$11</c:f>
              <c:numCache>
                <c:formatCode>* #,##0_ ;_ @_ </c:formatCode>
                <c:ptCount val="5"/>
                <c:pt idx="0">
                  <c:v>53</c:v>
                </c:pt>
                <c:pt idx="1">
                  <c:v>18</c:v>
                </c:pt>
                <c:pt idx="2">
                  <c:v>19</c:v>
                </c:pt>
                <c:pt idx="3">
                  <c:v>27</c:v>
                </c:pt>
                <c:pt idx="4">
                  <c:v>173</c:v>
                </c:pt>
              </c:numCache>
            </c:numRef>
          </c:val>
        </c:ser>
        <c:dLbls>
          <c:showLegendKey val="0"/>
          <c:showVal val="0"/>
          <c:showCatName val="0"/>
          <c:showSerName val="0"/>
          <c:showPercent val="0"/>
          <c:showBubbleSize val="0"/>
        </c:dLbls>
        <c:gapWidth val="219"/>
        <c:overlap val="-27"/>
        <c:axId val="351889416"/>
        <c:axId val="351889808"/>
        <c:extLst>
          <c:ext xmlns:c15="http://schemas.microsoft.com/office/drawing/2012/chart" uri="{02D57815-91ED-43cb-92C2-25804820EDAC}">
            <c15:filteredBarSeries>
              <c15:ser>
                <c:idx val="0"/>
                <c:order val="0"/>
                <c:tx>
                  <c:strRef>
                    <c:extLst>
                      <c:ext uri="{02D57815-91ED-43cb-92C2-25804820EDAC}">
                        <c15:formulaRef>
                          <c15:sqref>主副業別農家数等!$J$7</c15:sqref>
                        </c15:formulaRef>
                      </c:ext>
                    </c:extLst>
                    <c:strCache>
                      <c:ptCount val="1"/>
                    </c:strCache>
                  </c:strRef>
                </c:tx>
                <c:spPr>
                  <a:solidFill>
                    <a:schemeClr val="accent1"/>
                  </a:solidFill>
                  <a:ln>
                    <a:noFill/>
                  </a:ln>
                  <a:effectLst/>
                </c:spPr>
                <c:invertIfNegative val="0"/>
                <c:cat>
                  <c:multiLvlStrRef>
                    <c:extLst>
                      <c:ext uri="{02D57815-91ED-43cb-92C2-25804820EDAC}">
                        <c15:formulaRef>
                          <c15:sqref>主副業別農家数等!$K$5:$O$6</c15:sqref>
                        </c15:formulaRef>
                      </c:ext>
                    </c:extLst>
                    <c:multiLvlStrCache>
                      <c:ptCount val="5"/>
                      <c:lvl>
                        <c:pt idx="1">
                          <c:v>男子生産
年齢人口
が い る</c:v>
                        </c:pt>
                        <c:pt idx="2">
                          <c:v>女子生産
年齢人口
が い る</c:v>
                        </c:pt>
                        <c:pt idx="3">
                          <c:v>第 １ 種
兼業農家</c:v>
                        </c:pt>
                        <c:pt idx="4">
                          <c:v>第 ２ 種
兼業農家</c:v>
                        </c:pt>
                      </c:lvl>
                      <c:lvl>
                        <c:pt idx="0">
                          <c:v>専業農家</c:v>
                        </c:pt>
                        <c:pt idx="3">
                          <c:v>兼業農家</c:v>
                        </c:pt>
                      </c:lvl>
                    </c:multiLvlStrCache>
                  </c:multiLvlStrRef>
                </c:cat>
                <c:val>
                  <c:numRef>
                    <c:extLst>
                      <c:ext uri="{02D57815-91ED-43cb-92C2-25804820EDAC}">
                        <c15:formulaRef>
                          <c15:sqref>主副業別農家数等!$K$7:$O$7</c15:sqref>
                        </c15:formulaRef>
                      </c:ext>
                    </c:extLst>
                    <c:numCache>
                      <c:formatCode>General</c:formatCode>
                      <c:ptCount val="5"/>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主副業別農家数等!$J$8</c15:sqref>
                        </c15:formulaRef>
                      </c:ext>
                    </c:extLst>
                    <c:strCache>
                      <c:ptCount val="1"/>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主副業別農家数等!$K$5:$O$6</c15:sqref>
                        </c15:formulaRef>
                      </c:ext>
                    </c:extLst>
                    <c:multiLvlStrCache>
                      <c:ptCount val="5"/>
                      <c:lvl>
                        <c:pt idx="1">
                          <c:v>男子生産
年齢人口
が い る</c:v>
                        </c:pt>
                        <c:pt idx="2">
                          <c:v>女子生産
年齢人口
が い る</c:v>
                        </c:pt>
                        <c:pt idx="3">
                          <c:v>第 １ 種
兼業農家</c:v>
                        </c:pt>
                        <c:pt idx="4">
                          <c:v>第 ２ 種
兼業農家</c:v>
                        </c:pt>
                      </c:lvl>
                      <c:lvl>
                        <c:pt idx="0">
                          <c:v>専業農家</c:v>
                        </c:pt>
                        <c:pt idx="3">
                          <c:v>兼業農家</c:v>
                        </c:pt>
                      </c:lvl>
                    </c:multiLvlStrCache>
                  </c:multiLvlStrRef>
                </c:cat>
                <c:val>
                  <c:numRef>
                    <c:extLst xmlns:c15="http://schemas.microsoft.com/office/drawing/2012/chart">
                      <c:ext xmlns:c15="http://schemas.microsoft.com/office/drawing/2012/chart" uri="{02D57815-91ED-43cb-92C2-25804820EDAC}">
                        <c15:formulaRef>
                          <c15:sqref>主副業別農家数等!$K$8:$O$8</c15:sqref>
                        </c15:formulaRef>
                      </c:ext>
                    </c:extLst>
                    <c:numCache>
                      <c:formatCode>General</c:formatCode>
                      <c:ptCount val="5"/>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主副業別農家数等!$J$9</c15:sqref>
                        </c15:formulaRef>
                      </c:ext>
                    </c:extLst>
                    <c:strCache>
                      <c:ptCount val="1"/>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主副業別農家数等!$K$5:$O$6</c15:sqref>
                        </c15:formulaRef>
                      </c:ext>
                    </c:extLst>
                    <c:multiLvlStrCache>
                      <c:ptCount val="5"/>
                      <c:lvl>
                        <c:pt idx="1">
                          <c:v>男子生産
年齢人口
が い る</c:v>
                        </c:pt>
                        <c:pt idx="2">
                          <c:v>女子生産
年齢人口
が い る</c:v>
                        </c:pt>
                        <c:pt idx="3">
                          <c:v>第 １ 種
兼業農家</c:v>
                        </c:pt>
                        <c:pt idx="4">
                          <c:v>第 ２ 種
兼業農家</c:v>
                        </c:pt>
                      </c:lvl>
                      <c:lvl>
                        <c:pt idx="0">
                          <c:v>専業農家</c:v>
                        </c:pt>
                        <c:pt idx="3">
                          <c:v>兼業農家</c:v>
                        </c:pt>
                      </c:lvl>
                    </c:multiLvlStrCache>
                  </c:multiLvlStrRef>
                </c:cat>
                <c:val>
                  <c:numRef>
                    <c:extLst xmlns:c15="http://schemas.microsoft.com/office/drawing/2012/chart">
                      <c:ext xmlns:c15="http://schemas.microsoft.com/office/drawing/2012/chart" uri="{02D57815-91ED-43cb-92C2-25804820EDAC}">
                        <c15:formulaRef>
                          <c15:sqref>主副業別農家数等!$K$9:$O$9</c15:sqref>
                        </c15:formulaRef>
                      </c:ext>
                    </c:extLst>
                    <c:numCache>
                      <c:formatCode>General</c:formatCode>
                      <c:ptCount val="5"/>
                    </c:numCache>
                  </c:numRef>
                </c:val>
              </c15:ser>
            </c15:filteredBarSeries>
          </c:ext>
        </c:extLst>
      </c:barChart>
      <c:catAx>
        <c:axId val="351889416"/>
        <c:scaling>
          <c:orientation val="minMax"/>
        </c:scaling>
        <c:delete val="0"/>
        <c:axPos val="b"/>
        <c:numFmt formatCode="General" sourceLinked="1"/>
        <c:majorTickMark val="none"/>
        <c:minorTickMark val="none"/>
        <c:tickLblPos val="nextTo"/>
        <c:spPr>
          <a:noFill/>
          <a:ln w="9525" cap="flat" cmpd="sng" algn="ctr">
            <a:solidFill>
              <a:srgbClr val="00B05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51889808"/>
        <c:crosses val="autoZero"/>
        <c:auto val="1"/>
        <c:lblAlgn val="ctr"/>
        <c:lblOffset val="100"/>
        <c:noMultiLvlLbl val="0"/>
      </c:catAx>
      <c:valAx>
        <c:axId val="351889808"/>
        <c:scaling>
          <c:orientation val="minMax"/>
        </c:scaling>
        <c:delete val="0"/>
        <c:axPos val="l"/>
        <c:majorGridlines>
          <c:spPr>
            <a:ln w="9525" cap="flat" cmpd="sng" algn="ctr">
              <a:solidFill>
                <a:schemeClr val="tx1">
                  <a:lumMod val="15000"/>
                  <a:lumOff val="85000"/>
                </a:schemeClr>
              </a:solidFill>
              <a:round/>
            </a:ln>
            <a:effectLst/>
          </c:spPr>
        </c:majorGridlines>
        <c:numFmt formatCode="###\ ###\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51889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solidFill>
        <a:srgbClr val="00B050"/>
      </a:solid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baseline="0">
                <a:solidFill>
                  <a:schemeClr val="tx1"/>
                </a:solidFill>
              </a:rPr>
              <a:t>経営耕地面積規模別農家数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5.0583666647228583E-2"/>
          <c:y val="0.1466666666666667"/>
          <c:w val="0.93866364631872345"/>
          <c:h val="0.59713188976377951"/>
        </c:manualLayout>
      </c:layout>
      <c:barChart>
        <c:barDir val="col"/>
        <c:grouping val="clustered"/>
        <c:varyColors val="0"/>
        <c:ser>
          <c:idx val="4"/>
          <c:order val="4"/>
          <c:tx>
            <c:strRef>
              <c:f>面積規模別!$A$8</c:f>
              <c:strCache>
                <c:ptCount val="1"/>
                <c:pt idx="0">
                  <c:v>2010</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面積規模別!$B$3:$O$3</c:f>
              <c:strCache>
                <c:ptCount val="14"/>
                <c:pt idx="0">
                  <c:v>経営耕地
な    し</c:v>
                </c:pt>
                <c:pt idx="1">
                  <c:v>0.3ha未満</c:v>
                </c:pt>
                <c:pt idx="2">
                  <c:v>0.3～0.5ha</c:v>
                </c:pt>
                <c:pt idx="3">
                  <c:v>0.5～1.0ha</c:v>
                </c:pt>
                <c:pt idx="4">
                  <c:v>1.0～1.5ha</c:v>
                </c:pt>
                <c:pt idx="5">
                  <c:v>1.5～2.0ha</c:v>
                </c:pt>
                <c:pt idx="6">
                  <c:v>2.0～3.0ha</c:v>
                </c:pt>
                <c:pt idx="7">
                  <c:v>3.0～5.0ha</c:v>
                </c:pt>
                <c:pt idx="8">
                  <c:v>5.0～10.0ha</c:v>
                </c:pt>
                <c:pt idx="9">
                  <c:v>10.0～20.0ha</c:v>
                </c:pt>
                <c:pt idx="10">
                  <c:v>20.0～30.0ha</c:v>
                </c:pt>
                <c:pt idx="11">
                  <c:v>30.0～50.0ha</c:v>
                </c:pt>
                <c:pt idx="12">
                  <c:v>50.0～100.0ha</c:v>
                </c:pt>
                <c:pt idx="13">
                  <c:v>100.0ha
以 上</c:v>
                </c:pt>
              </c:strCache>
            </c:strRef>
          </c:cat>
          <c:val>
            <c:numRef>
              <c:f>面積規模別!$B$8:$O$8</c:f>
              <c:numCache>
                <c:formatCode>#\ ###\ ##0\ </c:formatCode>
                <c:ptCount val="14"/>
                <c:pt idx="0">
                  <c:v>2</c:v>
                </c:pt>
                <c:pt idx="1">
                  <c:v>3</c:v>
                </c:pt>
                <c:pt idx="2">
                  <c:v>67</c:v>
                </c:pt>
                <c:pt idx="3">
                  <c:v>111</c:v>
                </c:pt>
                <c:pt idx="4">
                  <c:v>64</c:v>
                </c:pt>
                <c:pt idx="5">
                  <c:v>23</c:v>
                </c:pt>
                <c:pt idx="6">
                  <c:v>19</c:v>
                </c:pt>
                <c:pt idx="7">
                  <c:v>12</c:v>
                </c:pt>
                <c:pt idx="8">
                  <c:v>8</c:v>
                </c:pt>
                <c:pt idx="9">
                  <c:v>3</c:v>
                </c:pt>
                <c:pt idx="10">
                  <c:v>1</c:v>
                </c:pt>
                <c:pt idx="11">
                  <c:v>1</c:v>
                </c:pt>
                <c:pt idx="12">
                  <c:v>2</c:v>
                </c:pt>
                <c:pt idx="13" formatCode="###\ ###\ ###\ ">
                  <c:v>0</c:v>
                </c:pt>
              </c:numCache>
            </c:numRef>
          </c:val>
        </c:ser>
        <c:ser>
          <c:idx val="5"/>
          <c:order val="5"/>
          <c:tx>
            <c:strRef>
              <c:f>面積規模別!$A$9</c:f>
              <c:strCache>
                <c:ptCount val="1"/>
                <c:pt idx="0">
                  <c:v>2015</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面積規模別!$B$3:$O$3</c:f>
              <c:strCache>
                <c:ptCount val="14"/>
                <c:pt idx="0">
                  <c:v>経営耕地
な    し</c:v>
                </c:pt>
                <c:pt idx="1">
                  <c:v>0.3ha未満</c:v>
                </c:pt>
                <c:pt idx="2">
                  <c:v>0.3～0.5ha</c:v>
                </c:pt>
                <c:pt idx="3">
                  <c:v>0.5～1.0ha</c:v>
                </c:pt>
                <c:pt idx="4">
                  <c:v>1.0～1.5ha</c:v>
                </c:pt>
                <c:pt idx="5">
                  <c:v>1.5～2.0ha</c:v>
                </c:pt>
                <c:pt idx="6">
                  <c:v>2.0～3.0ha</c:v>
                </c:pt>
                <c:pt idx="7">
                  <c:v>3.0～5.0ha</c:v>
                </c:pt>
                <c:pt idx="8">
                  <c:v>5.0～10.0ha</c:v>
                </c:pt>
                <c:pt idx="9">
                  <c:v>10.0～20.0ha</c:v>
                </c:pt>
                <c:pt idx="10">
                  <c:v>20.0～30.0ha</c:v>
                </c:pt>
                <c:pt idx="11">
                  <c:v>30.0～50.0ha</c:v>
                </c:pt>
                <c:pt idx="12">
                  <c:v>50.0～100.0ha</c:v>
                </c:pt>
                <c:pt idx="13">
                  <c:v>100.0ha
以 上</c:v>
                </c:pt>
              </c:strCache>
            </c:strRef>
          </c:cat>
          <c:val>
            <c:numRef>
              <c:f>面積規模別!$B$9:$O$9</c:f>
              <c:numCache>
                <c:formatCode>* #,##0_ ;_ @_ </c:formatCode>
                <c:ptCount val="14"/>
                <c:pt idx="0">
                  <c:v>2</c:v>
                </c:pt>
                <c:pt idx="1">
                  <c:v>2</c:v>
                </c:pt>
                <c:pt idx="2">
                  <c:v>49</c:v>
                </c:pt>
                <c:pt idx="3">
                  <c:v>90</c:v>
                </c:pt>
                <c:pt idx="4">
                  <c:v>54</c:v>
                </c:pt>
                <c:pt idx="5">
                  <c:v>23</c:v>
                </c:pt>
                <c:pt idx="6">
                  <c:v>15</c:v>
                </c:pt>
                <c:pt idx="7">
                  <c:v>5</c:v>
                </c:pt>
                <c:pt idx="8">
                  <c:v>9</c:v>
                </c:pt>
                <c:pt idx="9">
                  <c:v>5</c:v>
                </c:pt>
                <c:pt idx="10">
                  <c:v>1</c:v>
                </c:pt>
                <c:pt idx="11">
                  <c:v>1</c:v>
                </c:pt>
                <c:pt idx="12">
                  <c:v>2</c:v>
                </c:pt>
                <c:pt idx="13">
                  <c:v>0</c:v>
                </c:pt>
              </c:numCache>
            </c:numRef>
          </c:val>
        </c:ser>
        <c:dLbls>
          <c:showLegendKey val="0"/>
          <c:showVal val="0"/>
          <c:showCatName val="0"/>
          <c:showSerName val="0"/>
          <c:showPercent val="0"/>
          <c:showBubbleSize val="0"/>
        </c:dLbls>
        <c:gapWidth val="219"/>
        <c:overlap val="-27"/>
        <c:axId val="352684448"/>
        <c:axId val="352684840"/>
        <c:extLst>
          <c:ext xmlns:c15="http://schemas.microsoft.com/office/drawing/2012/chart" uri="{02D57815-91ED-43cb-92C2-25804820EDAC}">
            <c15:filteredBarSeries>
              <c15:ser>
                <c:idx val="0"/>
                <c:order val="0"/>
                <c:tx>
                  <c:strRef>
                    <c:extLst>
                      <c:ext uri="{02D57815-91ED-43cb-92C2-25804820EDAC}">
                        <c15:formulaRef>
                          <c15:sqref>面積規模別!$A$4</c15:sqref>
                        </c15:formulaRef>
                      </c:ext>
                    </c:extLst>
                    <c:strCache>
                      <c:ptCount val="1"/>
                    </c:strCache>
                  </c:strRef>
                </c:tx>
                <c:spPr>
                  <a:solidFill>
                    <a:schemeClr val="accent1"/>
                  </a:solidFill>
                  <a:ln>
                    <a:noFill/>
                  </a:ln>
                  <a:effectLst/>
                </c:spPr>
                <c:invertIfNegative val="0"/>
                <c:cat>
                  <c:strRef>
                    <c:extLst>
                      <c:ext uri="{02D57815-91ED-43cb-92C2-25804820EDAC}">
                        <c15:formulaRef>
                          <c15:sqref>面積規模別!$B$3:$O$3</c15:sqref>
                        </c15:formulaRef>
                      </c:ext>
                    </c:extLst>
                    <c:strCache>
                      <c:ptCount val="14"/>
                      <c:pt idx="0">
                        <c:v>経営耕地
な    し</c:v>
                      </c:pt>
                      <c:pt idx="1">
                        <c:v>0.3ha未満</c:v>
                      </c:pt>
                      <c:pt idx="2">
                        <c:v>0.3～0.5ha</c:v>
                      </c:pt>
                      <c:pt idx="3">
                        <c:v>0.5～1.0ha</c:v>
                      </c:pt>
                      <c:pt idx="4">
                        <c:v>1.0～1.5ha</c:v>
                      </c:pt>
                      <c:pt idx="5">
                        <c:v>1.5～2.0ha</c:v>
                      </c:pt>
                      <c:pt idx="6">
                        <c:v>2.0～3.0ha</c:v>
                      </c:pt>
                      <c:pt idx="7">
                        <c:v>3.0～5.0ha</c:v>
                      </c:pt>
                      <c:pt idx="8">
                        <c:v>5.0～10.0ha</c:v>
                      </c:pt>
                      <c:pt idx="9">
                        <c:v>10.0～20.0ha</c:v>
                      </c:pt>
                      <c:pt idx="10">
                        <c:v>20.0～30.0ha</c:v>
                      </c:pt>
                      <c:pt idx="11">
                        <c:v>30.0～50.0ha</c:v>
                      </c:pt>
                      <c:pt idx="12">
                        <c:v>50.0～100.0ha</c:v>
                      </c:pt>
                      <c:pt idx="13">
                        <c:v>100.0ha
以 上</c:v>
                      </c:pt>
                    </c:strCache>
                  </c:strRef>
                </c:cat>
                <c:val>
                  <c:numRef>
                    <c:extLst>
                      <c:ext uri="{02D57815-91ED-43cb-92C2-25804820EDAC}">
                        <c15:formulaRef>
                          <c15:sqref>面積規模別!$B$4:$O$4</c15:sqref>
                        </c15:formulaRef>
                      </c:ext>
                    </c:extLst>
                    <c:numCache>
                      <c:formatCode>General</c:formatCode>
                      <c:ptCount val="14"/>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面積規模別!$A$5</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面積規模別!$B$3:$O$3</c15:sqref>
                        </c15:formulaRef>
                      </c:ext>
                    </c:extLst>
                    <c:strCache>
                      <c:ptCount val="14"/>
                      <c:pt idx="0">
                        <c:v>経営耕地
な    し</c:v>
                      </c:pt>
                      <c:pt idx="1">
                        <c:v>0.3ha未満</c:v>
                      </c:pt>
                      <c:pt idx="2">
                        <c:v>0.3～0.5ha</c:v>
                      </c:pt>
                      <c:pt idx="3">
                        <c:v>0.5～1.0ha</c:v>
                      </c:pt>
                      <c:pt idx="4">
                        <c:v>1.0～1.5ha</c:v>
                      </c:pt>
                      <c:pt idx="5">
                        <c:v>1.5～2.0ha</c:v>
                      </c:pt>
                      <c:pt idx="6">
                        <c:v>2.0～3.0ha</c:v>
                      </c:pt>
                      <c:pt idx="7">
                        <c:v>3.0～5.0ha</c:v>
                      </c:pt>
                      <c:pt idx="8">
                        <c:v>5.0～10.0ha</c:v>
                      </c:pt>
                      <c:pt idx="9">
                        <c:v>10.0～20.0ha</c:v>
                      </c:pt>
                      <c:pt idx="10">
                        <c:v>20.0～30.0ha</c:v>
                      </c:pt>
                      <c:pt idx="11">
                        <c:v>30.0～50.0ha</c:v>
                      </c:pt>
                      <c:pt idx="12">
                        <c:v>50.0～100.0ha</c:v>
                      </c:pt>
                      <c:pt idx="13">
                        <c:v>100.0ha
以 上</c:v>
                      </c:pt>
                    </c:strCache>
                  </c:strRef>
                </c:cat>
                <c:val>
                  <c:numRef>
                    <c:extLst xmlns:c15="http://schemas.microsoft.com/office/drawing/2012/chart">
                      <c:ext xmlns:c15="http://schemas.microsoft.com/office/drawing/2012/chart" uri="{02D57815-91ED-43cb-92C2-25804820EDAC}">
                        <c15:formulaRef>
                          <c15:sqref>面積規模別!$B$5:$O$5</c15:sqref>
                        </c15:formulaRef>
                      </c:ext>
                    </c:extLst>
                    <c:numCache>
                      <c:formatCode>General</c:formatCode>
                      <c:ptCount val="14"/>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面積規模別!$A$6</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面積規模別!$B$3:$O$3</c15:sqref>
                        </c15:formulaRef>
                      </c:ext>
                    </c:extLst>
                    <c:strCache>
                      <c:ptCount val="14"/>
                      <c:pt idx="0">
                        <c:v>経営耕地
な    し</c:v>
                      </c:pt>
                      <c:pt idx="1">
                        <c:v>0.3ha未満</c:v>
                      </c:pt>
                      <c:pt idx="2">
                        <c:v>0.3～0.5ha</c:v>
                      </c:pt>
                      <c:pt idx="3">
                        <c:v>0.5～1.0ha</c:v>
                      </c:pt>
                      <c:pt idx="4">
                        <c:v>1.0～1.5ha</c:v>
                      </c:pt>
                      <c:pt idx="5">
                        <c:v>1.5～2.0ha</c:v>
                      </c:pt>
                      <c:pt idx="6">
                        <c:v>2.0～3.0ha</c:v>
                      </c:pt>
                      <c:pt idx="7">
                        <c:v>3.0～5.0ha</c:v>
                      </c:pt>
                      <c:pt idx="8">
                        <c:v>5.0～10.0ha</c:v>
                      </c:pt>
                      <c:pt idx="9">
                        <c:v>10.0～20.0ha</c:v>
                      </c:pt>
                      <c:pt idx="10">
                        <c:v>20.0～30.0ha</c:v>
                      </c:pt>
                      <c:pt idx="11">
                        <c:v>30.0～50.0ha</c:v>
                      </c:pt>
                      <c:pt idx="12">
                        <c:v>50.0～100.0ha</c:v>
                      </c:pt>
                      <c:pt idx="13">
                        <c:v>100.0ha
以 上</c:v>
                      </c:pt>
                    </c:strCache>
                  </c:strRef>
                </c:cat>
                <c:val>
                  <c:numRef>
                    <c:extLst xmlns:c15="http://schemas.microsoft.com/office/drawing/2012/chart">
                      <c:ext xmlns:c15="http://schemas.microsoft.com/office/drawing/2012/chart" uri="{02D57815-91ED-43cb-92C2-25804820EDAC}">
                        <c15:formulaRef>
                          <c15:sqref>面積規模別!$B$6:$O$6</c15:sqref>
                        </c15:formulaRef>
                      </c:ext>
                    </c:extLst>
                    <c:numCache>
                      <c:formatCode>General</c:formatCode>
                      <c:ptCount val="14"/>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面積規模別!$A$7</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面積規模別!$B$3:$O$3</c15:sqref>
                        </c15:formulaRef>
                      </c:ext>
                    </c:extLst>
                    <c:strCache>
                      <c:ptCount val="14"/>
                      <c:pt idx="0">
                        <c:v>経営耕地
な    し</c:v>
                      </c:pt>
                      <c:pt idx="1">
                        <c:v>0.3ha未満</c:v>
                      </c:pt>
                      <c:pt idx="2">
                        <c:v>0.3～0.5ha</c:v>
                      </c:pt>
                      <c:pt idx="3">
                        <c:v>0.5～1.0ha</c:v>
                      </c:pt>
                      <c:pt idx="4">
                        <c:v>1.0～1.5ha</c:v>
                      </c:pt>
                      <c:pt idx="5">
                        <c:v>1.5～2.0ha</c:v>
                      </c:pt>
                      <c:pt idx="6">
                        <c:v>2.0～3.0ha</c:v>
                      </c:pt>
                      <c:pt idx="7">
                        <c:v>3.0～5.0ha</c:v>
                      </c:pt>
                      <c:pt idx="8">
                        <c:v>5.0～10.0ha</c:v>
                      </c:pt>
                      <c:pt idx="9">
                        <c:v>10.0～20.0ha</c:v>
                      </c:pt>
                      <c:pt idx="10">
                        <c:v>20.0～30.0ha</c:v>
                      </c:pt>
                      <c:pt idx="11">
                        <c:v>30.0～50.0ha</c:v>
                      </c:pt>
                      <c:pt idx="12">
                        <c:v>50.0～100.0ha</c:v>
                      </c:pt>
                      <c:pt idx="13">
                        <c:v>100.0ha
以 上</c:v>
                      </c:pt>
                    </c:strCache>
                  </c:strRef>
                </c:cat>
                <c:val>
                  <c:numRef>
                    <c:extLst xmlns:c15="http://schemas.microsoft.com/office/drawing/2012/chart">
                      <c:ext xmlns:c15="http://schemas.microsoft.com/office/drawing/2012/chart" uri="{02D57815-91ED-43cb-92C2-25804820EDAC}">
                        <c15:formulaRef>
                          <c15:sqref>面積規模別!$B$7:$O$7</c15:sqref>
                        </c15:formulaRef>
                      </c:ext>
                    </c:extLst>
                    <c:numCache>
                      <c:formatCode>General</c:formatCode>
                      <c:ptCount val="14"/>
                    </c:numCache>
                  </c:numRef>
                </c:val>
              </c15:ser>
            </c15:filteredBarSeries>
          </c:ext>
        </c:extLst>
      </c:barChart>
      <c:catAx>
        <c:axId val="3526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52684840"/>
        <c:crosses val="autoZero"/>
        <c:auto val="1"/>
        <c:lblAlgn val="ctr"/>
        <c:lblOffset val="100"/>
        <c:noMultiLvlLbl val="0"/>
      </c:catAx>
      <c:valAx>
        <c:axId val="352684840"/>
        <c:scaling>
          <c:orientation val="minMax"/>
        </c:scaling>
        <c:delete val="0"/>
        <c:axPos val="l"/>
        <c:majorGridlines>
          <c:spPr>
            <a:ln w="9525" cap="flat" cmpd="sng" algn="ctr">
              <a:solidFill>
                <a:schemeClr val="tx1">
                  <a:lumMod val="15000"/>
                  <a:lumOff val="85000"/>
                </a:schemeClr>
              </a:solidFill>
              <a:round/>
            </a:ln>
            <a:effectLst/>
          </c:spPr>
        </c:majorGridlines>
        <c:numFmt formatCode="#\ ###\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5268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baseline="0">
                <a:solidFill>
                  <a:schemeClr val="tx1"/>
                </a:solidFill>
              </a:rPr>
              <a:t>借入耕地</a:t>
            </a:r>
            <a:endParaRPr lang="en-US" altLang="ja-JP" baseline="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1"/>
          <c:order val="1"/>
          <c:tx>
            <c:strRef>
              <c:f>借入耕地!$A$9</c:f>
              <c:strCache>
                <c:ptCount val="1"/>
                <c:pt idx="0">
                  <c:v>2010</c:v>
                </c:pt>
              </c:strCache>
            </c:strRef>
          </c:tx>
          <c:spPr>
            <a:solidFill>
              <a:srgbClr val="FFFF00"/>
            </a:solidFill>
            <a:ln>
              <a:solidFill>
                <a:schemeClr val="tx1"/>
              </a:solidFill>
            </a:ln>
            <a:effectLst/>
          </c:spPr>
          <c:invertIfNegative val="0"/>
          <c:cat>
            <c:multiLvlStrRef>
              <c:f>借入耕地!$B$4:$G$7</c:f>
              <c:multiLvlStrCache>
                <c:ptCount val="6"/>
                <c:lvl>
                  <c:pt idx="0">
                    <c:v>経営体数</c:v>
                  </c:pt>
                  <c:pt idx="1">
                    <c:v>面積（ha）</c:v>
                  </c:pt>
                  <c:pt idx="2">
                    <c:v>経営体数</c:v>
                  </c:pt>
                  <c:pt idx="3">
                    <c:v>面積（ha）</c:v>
                  </c:pt>
                  <c:pt idx="4">
                    <c:v>経営体数</c:v>
                  </c:pt>
                  <c:pt idx="5">
                    <c:v>面積(ha）</c:v>
                  </c:pt>
                </c:lvl>
                <c:lvl>
                  <c:pt idx="0">
                    <c:v>田</c:v>
                  </c:pt>
                  <c:pt idx="1">
                    <c:v>田</c:v>
                  </c:pt>
                  <c:pt idx="2">
                    <c:v>畑（樹園地を除く）</c:v>
                  </c:pt>
                  <c:pt idx="3">
                    <c:v>畑（樹園地を除く）</c:v>
                  </c:pt>
                  <c:pt idx="4">
                    <c:v>樹園地</c:v>
                  </c:pt>
                  <c:pt idx="5">
                    <c:v>樹園地</c:v>
                  </c:pt>
                </c:lvl>
              </c:multiLvlStrCache>
            </c:multiLvlStrRef>
          </c:cat>
          <c:val>
            <c:numRef>
              <c:f>借入耕地!$B$9:$G$9</c:f>
              <c:numCache>
                <c:formatCode>###\ ###\ ##0\ </c:formatCode>
                <c:ptCount val="6"/>
                <c:pt idx="0">
                  <c:v>61</c:v>
                </c:pt>
                <c:pt idx="1">
                  <c:v>236</c:v>
                </c:pt>
                <c:pt idx="2">
                  <c:v>27</c:v>
                </c:pt>
                <c:pt idx="3">
                  <c:v>5</c:v>
                </c:pt>
                <c:pt idx="4">
                  <c:v>1</c:v>
                </c:pt>
                <c:pt idx="5" formatCode="0.0_ ">
                  <c:v>0.1</c:v>
                </c:pt>
              </c:numCache>
            </c:numRef>
          </c:val>
        </c:ser>
        <c:ser>
          <c:idx val="2"/>
          <c:order val="2"/>
          <c:tx>
            <c:strRef>
              <c:f>借入耕地!$A$10</c:f>
              <c:strCache>
                <c:ptCount val="1"/>
                <c:pt idx="0">
                  <c:v>2015</c:v>
                </c:pt>
              </c:strCache>
            </c:strRef>
          </c:tx>
          <c:spPr>
            <a:solidFill>
              <a:schemeClr val="accent6"/>
            </a:solidFill>
            <a:ln>
              <a:solidFill>
                <a:schemeClr val="tx1"/>
              </a:solidFill>
            </a:ln>
            <a:effectLst/>
          </c:spPr>
          <c:invertIfNegative val="0"/>
          <c:cat>
            <c:multiLvlStrRef>
              <c:f>借入耕地!$B$4:$G$7</c:f>
              <c:multiLvlStrCache>
                <c:ptCount val="6"/>
                <c:lvl>
                  <c:pt idx="0">
                    <c:v>経営体数</c:v>
                  </c:pt>
                  <c:pt idx="1">
                    <c:v>面積（ha）</c:v>
                  </c:pt>
                  <c:pt idx="2">
                    <c:v>経営体数</c:v>
                  </c:pt>
                  <c:pt idx="3">
                    <c:v>面積（ha）</c:v>
                  </c:pt>
                  <c:pt idx="4">
                    <c:v>経営体数</c:v>
                  </c:pt>
                  <c:pt idx="5">
                    <c:v>面積(ha）</c:v>
                  </c:pt>
                </c:lvl>
                <c:lvl>
                  <c:pt idx="0">
                    <c:v>田</c:v>
                  </c:pt>
                  <c:pt idx="1">
                    <c:v>田</c:v>
                  </c:pt>
                  <c:pt idx="2">
                    <c:v>畑（樹園地を除く）</c:v>
                  </c:pt>
                  <c:pt idx="3">
                    <c:v>畑（樹園地を除く）</c:v>
                  </c:pt>
                  <c:pt idx="4">
                    <c:v>樹園地</c:v>
                  </c:pt>
                  <c:pt idx="5">
                    <c:v>樹園地</c:v>
                  </c:pt>
                </c:lvl>
              </c:multiLvlStrCache>
            </c:multiLvlStrRef>
          </c:cat>
          <c:val>
            <c:numRef>
              <c:f>借入耕地!$B$10:$G$10</c:f>
              <c:numCache>
                <c:formatCode>* #,##0_ ;_ @_ </c:formatCode>
                <c:ptCount val="6"/>
                <c:pt idx="0">
                  <c:v>54</c:v>
                </c:pt>
                <c:pt idx="1">
                  <c:v>280</c:v>
                </c:pt>
                <c:pt idx="2">
                  <c:v>25</c:v>
                </c:pt>
                <c:pt idx="3">
                  <c:v>8</c:v>
                </c:pt>
                <c:pt idx="4">
                  <c:v>3</c:v>
                </c:pt>
                <c:pt idx="5">
                  <c:v>1</c:v>
                </c:pt>
              </c:numCache>
            </c:numRef>
          </c:val>
        </c:ser>
        <c:dLbls>
          <c:showLegendKey val="0"/>
          <c:showVal val="0"/>
          <c:showCatName val="0"/>
          <c:showSerName val="0"/>
          <c:showPercent val="0"/>
          <c:showBubbleSize val="0"/>
        </c:dLbls>
        <c:gapWidth val="219"/>
        <c:overlap val="-27"/>
        <c:axId val="354640504"/>
        <c:axId val="354640896"/>
        <c:extLst>
          <c:ext xmlns:c15="http://schemas.microsoft.com/office/drawing/2012/chart" uri="{02D57815-91ED-43cb-92C2-25804820EDAC}">
            <c15:filteredBarSeries>
              <c15:ser>
                <c:idx val="0"/>
                <c:order val="0"/>
                <c:tx>
                  <c:strRef>
                    <c:extLst>
                      <c:ext uri="{02D57815-91ED-43cb-92C2-25804820EDAC}">
                        <c15:formulaRef>
                          <c15:sqref>借入耕地!$A$8</c15:sqref>
                        </c15:formulaRef>
                      </c:ext>
                    </c:extLst>
                    <c:strCache>
                      <c:ptCount val="1"/>
                    </c:strCache>
                  </c:strRef>
                </c:tx>
                <c:spPr>
                  <a:solidFill>
                    <a:schemeClr val="accent2"/>
                  </a:solidFill>
                  <a:ln>
                    <a:noFill/>
                  </a:ln>
                  <a:effectLst/>
                </c:spPr>
                <c:invertIfNegative val="0"/>
                <c:cat>
                  <c:multiLvlStrRef>
                    <c:extLst>
                      <c:ext uri="{02D57815-91ED-43cb-92C2-25804820EDAC}">
                        <c15:formulaRef>
                          <c15:sqref>借入耕地!$B$4:$G$7</c15:sqref>
                        </c15:formulaRef>
                      </c:ext>
                    </c:extLst>
                    <c:multiLvlStrCache>
                      <c:ptCount val="6"/>
                      <c:lvl>
                        <c:pt idx="0">
                          <c:v>経営体数</c:v>
                        </c:pt>
                        <c:pt idx="1">
                          <c:v>面積（ha）</c:v>
                        </c:pt>
                        <c:pt idx="2">
                          <c:v>経営体数</c:v>
                        </c:pt>
                        <c:pt idx="3">
                          <c:v>面積（ha）</c:v>
                        </c:pt>
                        <c:pt idx="4">
                          <c:v>経営体数</c:v>
                        </c:pt>
                        <c:pt idx="5">
                          <c:v>面積(ha）</c:v>
                        </c:pt>
                      </c:lvl>
                      <c:lvl>
                        <c:pt idx="0">
                          <c:v>田</c:v>
                        </c:pt>
                        <c:pt idx="1">
                          <c:v>田</c:v>
                        </c:pt>
                        <c:pt idx="2">
                          <c:v>畑（樹園地を除く）</c:v>
                        </c:pt>
                        <c:pt idx="3">
                          <c:v>畑（樹園地を除く）</c:v>
                        </c:pt>
                        <c:pt idx="4">
                          <c:v>樹園地</c:v>
                        </c:pt>
                        <c:pt idx="5">
                          <c:v>樹園地</c:v>
                        </c:pt>
                      </c:lvl>
                    </c:multiLvlStrCache>
                  </c:multiLvlStrRef>
                </c:cat>
                <c:val>
                  <c:numRef>
                    <c:extLst>
                      <c:ext uri="{02D57815-91ED-43cb-92C2-25804820EDAC}">
                        <c15:formulaRef>
                          <c15:sqref>借入耕地!$B$8:$G$8</c15:sqref>
                        </c15:formulaRef>
                      </c:ext>
                    </c:extLst>
                    <c:numCache>
                      <c:formatCode>General</c:formatCode>
                      <c:ptCount val="6"/>
                    </c:numCache>
                  </c:numRef>
                </c:val>
              </c15:ser>
            </c15:filteredBarSeries>
          </c:ext>
        </c:extLst>
      </c:barChart>
      <c:catAx>
        <c:axId val="35464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54640896"/>
        <c:crosses val="autoZero"/>
        <c:auto val="1"/>
        <c:lblAlgn val="ctr"/>
        <c:lblOffset val="100"/>
        <c:noMultiLvlLbl val="0"/>
      </c:catAx>
      <c:valAx>
        <c:axId val="354640896"/>
        <c:scaling>
          <c:orientation val="minMax"/>
        </c:scaling>
        <c:delete val="0"/>
        <c:axPos val="l"/>
        <c:majorGridlines>
          <c:spPr>
            <a:ln w="9525" cap="flat" cmpd="sng" algn="ctr">
              <a:solidFill>
                <a:schemeClr val="tx1">
                  <a:lumMod val="15000"/>
                  <a:lumOff val="85000"/>
                </a:schemeClr>
              </a:solidFill>
              <a:round/>
            </a:ln>
            <a:effectLst/>
          </c:spPr>
        </c:majorGridlines>
        <c:numFmt formatCode="###\ ###\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5464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a:solidFill>
                  <a:sysClr val="windowText" lastClr="000000"/>
                </a:solidFill>
              </a:rPr>
              <a:t>水稲受託作業</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2"/>
          <c:order val="2"/>
          <c:tx>
            <c:strRef>
              <c:f>水稲受託!$A$41</c:f>
              <c:strCache>
                <c:ptCount val="1"/>
                <c:pt idx="0">
                  <c:v>2010</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水稲受託!$B$36:$O$38</c:f>
              <c:multiLvlStrCache>
                <c:ptCount val="14"/>
                <c:lvl>
                  <c:pt idx="0">
                    <c:v>経営体数</c:v>
                  </c:pt>
                  <c:pt idx="1">
                    <c:v>面　積</c:v>
                  </c:pt>
                  <c:pt idx="2">
                    <c:v>経営体数</c:v>
                  </c:pt>
                  <c:pt idx="3">
                    <c:v>面　積</c:v>
                  </c:pt>
                  <c:pt idx="4">
                    <c:v>経営体数</c:v>
                  </c:pt>
                  <c:pt idx="5">
                    <c:v>面　積</c:v>
                  </c:pt>
                  <c:pt idx="6">
                    <c:v>経営体数</c:v>
                  </c:pt>
                  <c:pt idx="7">
                    <c:v>面　積</c:v>
                  </c:pt>
                  <c:pt idx="8">
                    <c:v>経営体数</c:v>
                  </c:pt>
                  <c:pt idx="9">
                    <c:v>面　積</c:v>
                  </c:pt>
                  <c:pt idx="10">
                    <c:v>経営体数</c:v>
                  </c:pt>
                  <c:pt idx="11">
                    <c:v>面　積</c:v>
                  </c:pt>
                  <c:pt idx="12">
                    <c:v>経営体数</c:v>
                  </c:pt>
                  <c:pt idx="13">
                    <c:v>面　積</c:v>
                  </c:pt>
                </c:lvl>
                <c:lvl>
                  <c:pt idx="2">
                    <c:v>育　　　苗</c:v>
                  </c:pt>
                  <c:pt idx="4">
                    <c:v>耕起・代かき</c:v>
                  </c:pt>
                  <c:pt idx="6">
                    <c:v>田　　　植</c:v>
                  </c:pt>
                  <c:pt idx="8">
                    <c:v>防　　　除</c:v>
                  </c:pt>
                  <c:pt idx="10">
                    <c:v>稲刈り・脱穀</c:v>
                  </c:pt>
                  <c:pt idx="12">
                    <c:v>乾燥・調製</c:v>
                  </c:pt>
                </c:lvl>
                <c:lvl>
                  <c:pt idx="0">
                    <c:v>全　　作　　業</c:v>
                  </c:pt>
                  <c:pt idx="2">
                    <c:v>部分作業</c:v>
                  </c:pt>
                  <c:pt idx="4">
                    <c:v>部分作業</c:v>
                  </c:pt>
                  <c:pt idx="6">
                    <c:v>部分作業</c:v>
                  </c:pt>
                  <c:pt idx="8">
                    <c:v>部分作業</c:v>
                  </c:pt>
                  <c:pt idx="10">
                    <c:v>部分作業</c:v>
                  </c:pt>
                  <c:pt idx="12">
                    <c:v>部分作業</c:v>
                  </c:pt>
                </c:lvl>
              </c:multiLvlStrCache>
            </c:multiLvlStrRef>
          </c:cat>
          <c:val>
            <c:numRef>
              <c:f>水稲受託!$B$41:$O$41</c:f>
              <c:numCache>
                <c:formatCode>###\ ###\ ##0\ </c:formatCode>
                <c:ptCount val="14"/>
                <c:pt idx="0">
                  <c:v>5</c:v>
                </c:pt>
                <c:pt idx="1">
                  <c:v>6.4</c:v>
                </c:pt>
                <c:pt idx="2">
                  <c:v>10</c:v>
                </c:pt>
                <c:pt idx="3">
                  <c:v>11.4</c:v>
                </c:pt>
                <c:pt idx="4">
                  <c:v>13</c:v>
                </c:pt>
                <c:pt idx="5">
                  <c:v>7.7</c:v>
                </c:pt>
                <c:pt idx="6">
                  <c:v>12</c:v>
                </c:pt>
                <c:pt idx="7">
                  <c:v>9.4499999999999993</c:v>
                </c:pt>
                <c:pt idx="8">
                  <c:v>2</c:v>
                </c:pt>
                <c:pt idx="9">
                  <c:v>6.5</c:v>
                </c:pt>
                <c:pt idx="10">
                  <c:v>24</c:v>
                </c:pt>
                <c:pt idx="11">
                  <c:v>47.4</c:v>
                </c:pt>
                <c:pt idx="12">
                  <c:v>31</c:v>
                </c:pt>
                <c:pt idx="13">
                  <c:v>56.17</c:v>
                </c:pt>
              </c:numCache>
            </c:numRef>
          </c:val>
        </c:ser>
        <c:ser>
          <c:idx val="3"/>
          <c:order val="3"/>
          <c:tx>
            <c:strRef>
              <c:f>水稲受託!$A$42</c:f>
              <c:strCache>
                <c:ptCount val="1"/>
                <c:pt idx="0">
                  <c:v>2015</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水稲受託!$B$36:$O$38</c:f>
              <c:multiLvlStrCache>
                <c:ptCount val="14"/>
                <c:lvl>
                  <c:pt idx="0">
                    <c:v>経営体数</c:v>
                  </c:pt>
                  <c:pt idx="1">
                    <c:v>面　積</c:v>
                  </c:pt>
                  <c:pt idx="2">
                    <c:v>経営体数</c:v>
                  </c:pt>
                  <c:pt idx="3">
                    <c:v>面　積</c:v>
                  </c:pt>
                  <c:pt idx="4">
                    <c:v>経営体数</c:v>
                  </c:pt>
                  <c:pt idx="5">
                    <c:v>面　積</c:v>
                  </c:pt>
                  <c:pt idx="6">
                    <c:v>経営体数</c:v>
                  </c:pt>
                  <c:pt idx="7">
                    <c:v>面　積</c:v>
                  </c:pt>
                  <c:pt idx="8">
                    <c:v>経営体数</c:v>
                  </c:pt>
                  <c:pt idx="9">
                    <c:v>面　積</c:v>
                  </c:pt>
                  <c:pt idx="10">
                    <c:v>経営体数</c:v>
                  </c:pt>
                  <c:pt idx="11">
                    <c:v>面　積</c:v>
                  </c:pt>
                  <c:pt idx="12">
                    <c:v>経営体数</c:v>
                  </c:pt>
                  <c:pt idx="13">
                    <c:v>面　積</c:v>
                  </c:pt>
                </c:lvl>
                <c:lvl>
                  <c:pt idx="2">
                    <c:v>育　　　苗</c:v>
                  </c:pt>
                  <c:pt idx="4">
                    <c:v>耕起・代かき</c:v>
                  </c:pt>
                  <c:pt idx="6">
                    <c:v>田　　　植</c:v>
                  </c:pt>
                  <c:pt idx="8">
                    <c:v>防　　　除</c:v>
                  </c:pt>
                  <c:pt idx="10">
                    <c:v>稲刈り・脱穀</c:v>
                  </c:pt>
                  <c:pt idx="12">
                    <c:v>乾燥・調製</c:v>
                  </c:pt>
                </c:lvl>
                <c:lvl>
                  <c:pt idx="0">
                    <c:v>全　　作　　業</c:v>
                  </c:pt>
                  <c:pt idx="2">
                    <c:v>部分作業</c:v>
                  </c:pt>
                  <c:pt idx="4">
                    <c:v>部分作業</c:v>
                  </c:pt>
                  <c:pt idx="6">
                    <c:v>部分作業</c:v>
                  </c:pt>
                  <c:pt idx="8">
                    <c:v>部分作業</c:v>
                  </c:pt>
                  <c:pt idx="10">
                    <c:v>部分作業</c:v>
                  </c:pt>
                  <c:pt idx="12">
                    <c:v>部分作業</c:v>
                  </c:pt>
                </c:lvl>
              </c:multiLvlStrCache>
            </c:multiLvlStrRef>
          </c:cat>
          <c:val>
            <c:numRef>
              <c:f>水稲受託!$B$42:$O$42</c:f>
              <c:numCache>
                <c:formatCode>* #,##0_ ;_ @_ </c:formatCode>
                <c:ptCount val="14"/>
                <c:pt idx="0">
                  <c:v>7</c:v>
                </c:pt>
                <c:pt idx="1">
                  <c:v>23</c:v>
                </c:pt>
                <c:pt idx="2">
                  <c:v>9</c:v>
                </c:pt>
                <c:pt idx="3">
                  <c:v>10</c:v>
                </c:pt>
                <c:pt idx="4">
                  <c:v>15</c:v>
                </c:pt>
                <c:pt idx="5">
                  <c:v>10</c:v>
                </c:pt>
                <c:pt idx="6">
                  <c:v>16</c:v>
                </c:pt>
                <c:pt idx="7">
                  <c:v>11</c:v>
                </c:pt>
                <c:pt idx="8">
                  <c:v>3</c:v>
                </c:pt>
                <c:pt idx="9">
                  <c:v>3</c:v>
                </c:pt>
                <c:pt idx="10">
                  <c:v>30</c:v>
                </c:pt>
                <c:pt idx="11">
                  <c:v>36</c:v>
                </c:pt>
                <c:pt idx="12">
                  <c:v>28</c:v>
                </c:pt>
                <c:pt idx="13">
                  <c:v>34</c:v>
                </c:pt>
              </c:numCache>
            </c:numRef>
          </c:val>
        </c:ser>
        <c:dLbls>
          <c:showLegendKey val="0"/>
          <c:showVal val="0"/>
          <c:showCatName val="0"/>
          <c:showSerName val="0"/>
          <c:showPercent val="0"/>
          <c:showBubbleSize val="0"/>
        </c:dLbls>
        <c:gapWidth val="219"/>
        <c:overlap val="-27"/>
        <c:axId val="358910264"/>
        <c:axId val="358910656"/>
        <c:extLst>
          <c:ext xmlns:c15="http://schemas.microsoft.com/office/drawing/2012/chart" uri="{02D57815-91ED-43cb-92C2-25804820EDAC}">
            <c15:filteredBarSeries>
              <c15:ser>
                <c:idx val="0"/>
                <c:order val="0"/>
                <c:tx>
                  <c:strRef>
                    <c:extLst>
                      <c:ext uri="{02D57815-91ED-43cb-92C2-25804820EDAC}">
                        <c15:formulaRef>
                          <c15:sqref>水稲受託!$A$39</c15:sqref>
                        </c15:formulaRef>
                      </c:ext>
                    </c:extLst>
                    <c:strCache>
                      <c:ptCount val="1"/>
                    </c:strCache>
                  </c:strRef>
                </c:tx>
                <c:spPr>
                  <a:solidFill>
                    <a:schemeClr val="accent1"/>
                  </a:solidFill>
                  <a:ln>
                    <a:noFill/>
                  </a:ln>
                  <a:effectLst/>
                </c:spPr>
                <c:invertIfNegative val="0"/>
                <c:cat>
                  <c:multiLvlStrRef>
                    <c:extLst>
                      <c:ext uri="{02D57815-91ED-43cb-92C2-25804820EDAC}">
                        <c15:formulaRef>
                          <c15:sqref>水稲受託!$B$36:$O$38</c15:sqref>
                        </c15:formulaRef>
                      </c:ext>
                    </c:extLst>
                    <c:multiLvlStrCache>
                      <c:ptCount val="14"/>
                      <c:lvl>
                        <c:pt idx="0">
                          <c:v>経営体数</c:v>
                        </c:pt>
                        <c:pt idx="1">
                          <c:v>面　積</c:v>
                        </c:pt>
                        <c:pt idx="2">
                          <c:v>経営体数</c:v>
                        </c:pt>
                        <c:pt idx="3">
                          <c:v>面　積</c:v>
                        </c:pt>
                        <c:pt idx="4">
                          <c:v>経営体数</c:v>
                        </c:pt>
                        <c:pt idx="5">
                          <c:v>面　積</c:v>
                        </c:pt>
                        <c:pt idx="6">
                          <c:v>経営体数</c:v>
                        </c:pt>
                        <c:pt idx="7">
                          <c:v>面　積</c:v>
                        </c:pt>
                        <c:pt idx="8">
                          <c:v>経営体数</c:v>
                        </c:pt>
                        <c:pt idx="9">
                          <c:v>面　積</c:v>
                        </c:pt>
                        <c:pt idx="10">
                          <c:v>経営体数</c:v>
                        </c:pt>
                        <c:pt idx="11">
                          <c:v>面　積</c:v>
                        </c:pt>
                        <c:pt idx="12">
                          <c:v>経営体数</c:v>
                        </c:pt>
                        <c:pt idx="13">
                          <c:v>面　積</c:v>
                        </c:pt>
                      </c:lvl>
                      <c:lvl>
                        <c:pt idx="2">
                          <c:v>育　　　苗</c:v>
                        </c:pt>
                        <c:pt idx="4">
                          <c:v>耕起・代かき</c:v>
                        </c:pt>
                        <c:pt idx="6">
                          <c:v>田　　　植</c:v>
                        </c:pt>
                        <c:pt idx="8">
                          <c:v>防　　　除</c:v>
                        </c:pt>
                        <c:pt idx="10">
                          <c:v>稲刈り・脱穀</c:v>
                        </c:pt>
                        <c:pt idx="12">
                          <c:v>乾燥・調製</c:v>
                        </c:pt>
                      </c:lvl>
                      <c:lvl>
                        <c:pt idx="0">
                          <c:v>全　　作　　業</c:v>
                        </c:pt>
                        <c:pt idx="2">
                          <c:v>部分作業</c:v>
                        </c:pt>
                        <c:pt idx="4">
                          <c:v>部分作業</c:v>
                        </c:pt>
                        <c:pt idx="6">
                          <c:v>部分作業</c:v>
                        </c:pt>
                        <c:pt idx="8">
                          <c:v>部分作業</c:v>
                        </c:pt>
                        <c:pt idx="10">
                          <c:v>部分作業</c:v>
                        </c:pt>
                        <c:pt idx="12">
                          <c:v>部分作業</c:v>
                        </c:pt>
                      </c:lvl>
                    </c:multiLvlStrCache>
                  </c:multiLvlStrRef>
                </c:cat>
                <c:val>
                  <c:numRef>
                    <c:extLst>
                      <c:ext uri="{02D57815-91ED-43cb-92C2-25804820EDAC}">
                        <c15:formulaRef>
                          <c15:sqref>水稲受託!$B$39:$O$39</c15:sqref>
                        </c15:formulaRef>
                      </c:ext>
                    </c:extLst>
                    <c:numCache>
                      <c:formatCode>General</c:formatCode>
                      <c:ptCount val="14"/>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水稲受託!$A$40</c15:sqref>
                        </c15:formulaRef>
                      </c:ext>
                    </c:extLst>
                    <c:strCache>
                      <c:ptCount val="1"/>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水稲受託!$B$36:$O$38</c15:sqref>
                        </c15:formulaRef>
                      </c:ext>
                    </c:extLst>
                    <c:multiLvlStrCache>
                      <c:ptCount val="14"/>
                      <c:lvl>
                        <c:pt idx="0">
                          <c:v>経営体数</c:v>
                        </c:pt>
                        <c:pt idx="1">
                          <c:v>面　積</c:v>
                        </c:pt>
                        <c:pt idx="2">
                          <c:v>経営体数</c:v>
                        </c:pt>
                        <c:pt idx="3">
                          <c:v>面　積</c:v>
                        </c:pt>
                        <c:pt idx="4">
                          <c:v>経営体数</c:v>
                        </c:pt>
                        <c:pt idx="5">
                          <c:v>面　積</c:v>
                        </c:pt>
                        <c:pt idx="6">
                          <c:v>経営体数</c:v>
                        </c:pt>
                        <c:pt idx="7">
                          <c:v>面　積</c:v>
                        </c:pt>
                        <c:pt idx="8">
                          <c:v>経営体数</c:v>
                        </c:pt>
                        <c:pt idx="9">
                          <c:v>面　積</c:v>
                        </c:pt>
                        <c:pt idx="10">
                          <c:v>経営体数</c:v>
                        </c:pt>
                        <c:pt idx="11">
                          <c:v>面　積</c:v>
                        </c:pt>
                        <c:pt idx="12">
                          <c:v>経営体数</c:v>
                        </c:pt>
                        <c:pt idx="13">
                          <c:v>面　積</c:v>
                        </c:pt>
                      </c:lvl>
                      <c:lvl>
                        <c:pt idx="2">
                          <c:v>育　　　苗</c:v>
                        </c:pt>
                        <c:pt idx="4">
                          <c:v>耕起・代かき</c:v>
                        </c:pt>
                        <c:pt idx="6">
                          <c:v>田　　　植</c:v>
                        </c:pt>
                        <c:pt idx="8">
                          <c:v>防　　　除</c:v>
                        </c:pt>
                        <c:pt idx="10">
                          <c:v>稲刈り・脱穀</c:v>
                        </c:pt>
                        <c:pt idx="12">
                          <c:v>乾燥・調製</c:v>
                        </c:pt>
                      </c:lvl>
                      <c:lvl>
                        <c:pt idx="0">
                          <c:v>全　　作　　業</c:v>
                        </c:pt>
                        <c:pt idx="2">
                          <c:v>部分作業</c:v>
                        </c:pt>
                        <c:pt idx="4">
                          <c:v>部分作業</c:v>
                        </c:pt>
                        <c:pt idx="6">
                          <c:v>部分作業</c:v>
                        </c:pt>
                        <c:pt idx="8">
                          <c:v>部分作業</c:v>
                        </c:pt>
                        <c:pt idx="10">
                          <c:v>部分作業</c:v>
                        </c:pt>
                        <c:pt idx="12">
                          <c:v>部分作業</c:v>
                        </c:pt>
                      </c:lvl>
                    </c:multiLvlStrCache>
                  </c:multiLvlStrRef>
                </c:cat>
                <c:val>
                  <c:numRef>
                    <c:extLst xmlns:c15="http://schemas.microsoft.com/office/drawing/2012/chart">
                      <c:ext xmlns:c15="http://schemas.microsoft.com/office/drawing/2012/chart" uri="{02D57815-91ED-43cb-92C2-25804820EDAC}">
                        <c15:formulaRef>
                          <c15:sqref>水稲受託!$B$40:$O$40</c15:sqref>
                        </c15:formulaRef>
                      </c:ext>
                    </c:extLst>
                    <c:numCache>
                      <c:formatCode>General</c:formatCode>
                      <c:ptCount val="14"/>
                    </c:numCache>
                  </c:numRef>
                </c:val>
              </c15:ser>
            </c15:filteredBarSeries>
          </c:ext>
        </c:extLst>
      </c:barChart>
      <c:catAx>
        <c:axId val="358910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8910656"/>
        <c:crosses val="autoZero"/>
        <c:auto val="1"/>
        <c:lblAlgn val="ctr"/>
        <c:lblOffset val="100"/>
        <c:noMultiLvlLbl val="0"/>
      </c:catAx>
      <c:valAx>
        <c:axId val="358910656"/>
        <c:scaling>
          <c:orientation val="minMax"/>
        </c:scaling>
        <c:delete val="0"/>
        <c:axPos val="l"/>
        <c:majorGridlines>
          <c:spPr>
            <a:ln w="9525" cap="flat" cmpd="sng" algn="ctr">
              <a:solidFill>
                <a:schemeClr val="tx1">
                  <a:lumMod val="15000"/>
                  <a:lumOff val="85000"/>
                </a:schemeClr>
              </a:solidFill>
              <a:round/>
            </a:ln>
            <a:effectLst/>
          </c:spPr>
        </c:majorGridlines>
        <c:numFmt formatCode="###\ ###\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891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baseline="0">
                <a:solidFill>
                  <a:schemeClr val="tx1"/>
                </a:solidFill>
              </a:rPr>
              <a:t>農家内訳</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3"/>
          <c:order val="3"/>
          <c:tx>
            <c:strRef>
              <c:f>土地!$A$10</c:f>
              <c:strCache>
                <c:ptCount val="1"/>
                <c:pt idx="0">
                  <c:v>2010</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土地!$B$5:$D$6</c:f>
              <c:multiLvlStrCache>
                <c:ptCount val="3"/>
                <c:lvl>
                  <c:pt idx="0">
                    <c:v>販　売
農家数</c:v>
                  </c:pt>
                  <c:pt idx="1">
                    <c:v>自給的
農家数</c:v>
                  </c:pt>
                </c:lvl>
                <c:lvl>
                  <c:pt idx="2">
                    <c:v>土地持ち
非農家数</c:v>
                  </c:pt>
                </c:lvl>
              </c:multiLvlStrCache>
            </c:multiLvlStrRef>
          </c:cat>
          <c:val>
            <c:numRef>
              <c:f>土地!$B$10:$D$10</c:f>
              <c:numCache>
                <c:formatCode>###\ ###\ ##0\ </c:formatCode>
                <c:ptCount val="3"/>
                <c:pt idx="0">
                  <c:v>309</c:v>
                </c:pt>
                <c:pt idx="1">
                  <c:v>174</c:v>
                </c:pt>
                <c:pt idx="2">
                  <c:v>255</c:v>
                </c:pt>
              </c:numCache>
            </c:numRef>
          </c:val>
        </c:ser>
        <c:ser>
          <c:idx val="4"/>
          <c:order val="4"/>
          <c:tx>
            <c:strRef>
              <c:f>土地!$A$11</c:f>
              <c:strCache>
                <c:ptCount val="1"/>
                <c:pt idx="0">
                  <c:v>2015</c:v>
                </c:pt>
              </c:strCache>
            </c:strRef>
          </c:tx>
          <c:spPr>
            <a:solidFill>
              <a:srgbClr val="92D050"/>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土地!$B$5:$D$6</c:f>
              <c:multiLvlStrCache>
                <c:ptCount val="3"/>
                <c:lvl>
                  <c:pt idx="0">
                    <c:v>販　売
農家数</c:v>
                  </c:pt>
                  <c:pt idx="1">
                    <c:v>自給的
農家数</c:v>
                  </c:pt>
                </c:lvl>
                <c:lvl>
                  <c:pt idx="2">
                    <c:v>土地持ち
非農家数</c:v>
                  </c:pt>
                </c:lvl>
              </c:multiLvlStrCache>
            </c:multiLvlStrRef>
          </c:cat>
          <c:val>
            <c:numRef>
              <c:f>土地!$B$11:$D$11</c:f>
              <c:numCache>
                <c:formatCode>* #,##0_ ;_ @_ </c:formatCode>
                <c:ptCount val="3"/>
                <c:pt idx="0">
                  <c:v>253</c:v>
                </c:pt>
                <c:pt idx="1">
                  <c:v>136</c:v>
                </c:pt>
                <c:pt idx="2">
                  <c:v>310</c:v>
                </c:pt>
              </c:numCache>
            </c:numRef>
          </c:val>
        </c:ser>
        <c:dLbls>
          <c:showLegendKey val="0"/>
          <c:showVal val="0"/>
          <c:showCatName val="0"/>
          <c:showSerName val="0"/>
          <c:showPercent val="0"/>
          <c:showBubbleSize val="0"/>
        </c:dLbls>
        <c:gapWidth val="219"/>
        <c:overlap val="-27"/>
        <c:axId val="358913008"/>
        <c:axId val="358913400"/>
        <c:extLst>
          <c:ext xmlns:c15="http://schemas.microsoft.com/office/drawing/2012/chart" uri="{02D57815-91ED-43cb-92C2-25804820EDAC}">
            <c15:filteredBarSeries>
              <c15:ser>
                <c:idx val="0"/>
                <c:order val="0"/>
                <c:tx>
                  <c:strRef>
                    <c:extLst>
                      <c:ext uri="{02D57815-91ED-43cb-92C2-25804820EDAC}">
                        <c15:formulaRef>
                          <c15:sqref>土地!$A$7</c15:sqref>
                        </c15:formulaRef>
                      </c:ext>
                    </c:extLst>
                    <c:strCache>
                      <c:ptCount val="1"/>
                    </c:strCache>
                  </c:strRef>
                </c:tx>
                <c:spPr>
                  <a:solidFill>
                    <a:schemeClr val="accent1"/>
                  </a:solidFill>
                  <a:ln>
                    <a:noFill/>
                  </a:ln>
                  <a:effectLst/>
                </c:spPr>
                <c:invertIfNegative val="0"/>
                <c:cat>
                  <c:multiLvlStrRef>
                    <c:extLst>
                      <c:ext uri="{02D57815-91ED-43cb-92C2-25804820EDAC}">
                        <c15:formulaRef>
                          <c15:sqref>土地!$B$5:$D$6</c15:sqref>
                        </c15:formulaRef>
                      </c:ext>
                    </c:extLst>
                    <c:multiLvlStrCache>
                      <c:ptCount val="3"/>
                      <c:lvl>
                        <c:pt idx="0">
                          <c:v>販　売
農家数</c:v>
                        </c:pt>
                        <c:pt idx="1">
                          <c:v>自給的
農家数</c:v>
                        </c:pt>
                      </c:lvl>
                      <c:lvl>
                        <c:pt idx="2">
                          <c:v>土地持ち
非農家数</c:v>
                        </c:pt>
                      </c:lvl>
                    </c:multiLvlStrCache>
                  </c:multiLvlStrRef>
                </c:cat>
                <c:val>
                  <c:numRef>
                    <c:extLst>
                      <c:ext uri="{02D57815-91ED-43cb-92C2-25804820EDAC}">
                        <c15:formulaRef>
                          <c15:sqref>土地!$B$7:$D$7</c15:sqref>
                        </c15:formulaRef>
                      </c:ext>
                    </c:extLst>
                    <c:numCache>
                      <c:formatCode>General</c:formatCode>
                      <c:ptCount val="3"/>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土地!$A$8</c15:sqref>
                        </c15:formulaRef>
                      </c:ext>
                    </c:extLst>
                    <c:strCache>
                      <c:ptCount val="1"/>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土地!$B$5:$D$6</c15:sqref>
                        </c15:formulaRef>
                      </c:ext>
                    </c:extLst>
                    <c:multiLvlStrCache>
                      <c:ptCount val="3"/>
                      <c:lvl>
                        <c:pt idx="0">
                          <c:v>販　売
農家数</c:v>
                        </c:pt>
                        <c:pt idx="1">
                          <c:v>自給的
農家数</c:v>
                        </c:pt>
                      </c:lvl>
                      <c:lvl>
                        <c:pt idx="2">
                          <c:v>土地持ち
非農家数</c:v>
                        </c:pt>
                      </c:lvl>
                    </c:multiLvlStrCache>
                  </c:multiLvlStrRef>
                </c:cat>
                <c:val>
                  <c:numRef>
                    <c:extLst xmlns:c15="http://schemas.microsoft.com/office/drawing/2012/chart">
                      <c:ext xmlns:c15="http://schemas.microsoft.com/office/drawing/2012/chart" uri="{02D57815-91ED-43cb-92C2-25804820EDAC}">
                        <c15:formulaRef>
                          <c15:sqref>土地!$B$8:$D$8</c15:sqref>
                        </c15:formulaRef>
                      </c:ext>
                    </c:extLst>
                    <c:numCache>
                      <c:formatCode>General</c:formatCode>
                      <c:ptCount val="3"/>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土地!$A$9</c15:sqref>
                        </c15:formulaRef>
                      </c:ext>
                    </c:extLst>
                    <c:strCache>
                      <c:ptCount val="1"/>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土地!$B$5:$D$6</c15:sqref>
                        </c15:formulaRef>
                      </c:ext>
                    </c:extLst>
                    <c:multiLvlStrCache>
                      <c:ptCount val="3"/>
                      <c:lvl>
                        <c:pt idx="0">
                          <c:v>販　売
農家数</c:v>
                        </c:pt>
                        <c:pt idx="1">
                          <c:v>自給的
農家数</c:v>
                        </c:pt>
                      </c:lvl>
                      <c:lvl>
                        <c:pt idx="2">
                          <c:v>土地持ち
非農家数</c:v>
                        </c:pt>
                      </c:lvl>
                    </c:multiLvlStrCache>
                  </c:multiLvlStrRef>
                </c:cat>
                <c:val>
                  <c:numRef>
                    <c:extLst xmlns:c15="http://schemas.microsoft.com/office/drawing/2012/chart">
                      <c:ext xmlns:c15="http://schemas.microsoft.com/office/drawing/2012/chart" uri="{02D57815-91ED-43cb-92C2-25804820EDAC}">
                        <c15:formulaRef>
                          <c15:sqref>土地!$B$9:$D$9</c15:sqref>
                        </c15:formulaRef>
                      </c:ext>
                    </c:extLst>
                    <c:numCache>
                      <c:formatCode>General</c:formatCode>
                      <c:ptCount val="3"/>
                    </c:numCache>
                  </c:numRef>
                </c:val>
              </c15:ser>
            </c15:filteredBarSeries>
          </c:ext>
        </c:extLst>
      </c:barChart>
      <c:catAx>
        <c:axId val="35891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58913400"/>
        <c:crosses val="autoZero"/>
        <c:auto val="1"/>
        <c:lblAlgn val="ctr"/>
        <c:lblOffset val="100"/>
        <c:noMultiLvlLbl val="0"/>
      </c:catAx>
      <c:valAx>
        <c:axId val="3589134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5891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借入面積の推移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5189618278515289E-2"/>
          <c:y val="0.20340627245174542"/>
          <c:w val="0.89319491491888459"/>
          <c:h val="0.44127795050344237"/>
        </c:manualLayout>
      </c:layout>
      <c:barChart>
        <c:barDir val="col"/>
        <c:grouping val="clustered"/>
        <c:varyColors val="0"/>
        <c:ser>
          <c:idx val="0"/>
          <c:order val="0"/>
          <c:tx>
            <c:strRef>
              <c:f>Sheet3!$C$1:$C$3</c:f>
              <c:strCache>
                <c:ptCount val="3"/>
                <c:pt idx="0">
                  <c:v>借入面積</c:v>
                </c:pt>
                <c:pt idx="2">
                  <c:v>H26</c:v>
                </c:pt>
              </c:strCache>
            </c:strRef>
          </c:tx>
          <c:spPr>
            <a:solidFill>
              <a:schemeClr val="accent1"/>
            </a:solidFill>
            <a:ln>
              <a:noFill/>
            </a:ln>
            <a:effectLst/>
          </c:spPr>
          <c:invertIfNegative val="0"/>
          <c:cat>
            <c:strRef>
              <c:f>Sheet3!$B$4:$B$15</c:f>
              <c:strCache>
                <c:ptCount val="10"/>
                <c:pt idx="1">
                  <c:v>白石市</c:v>
                </c:pt>
                <c:pt idx="2">
                  <c:v>角田市</c:v>
                </c:pt>
                <c:pt idx="3">
                  <c:v>蔵王町</c:v>
                </c:pt>
                <c:pt idx="4">
                  <c:v>七ヶ宿町</c:v>
                </c:pt>
                <c:pt idx="5">
                  <c:v>大河原町</c:v>
                </c:pt>
                <c:pt idx="6">
                  <c:v>村田町</c:v>
                </c:pt>
                <c:pt idx="7">
                  <c:v>柴田町</c:v>
                </c:pt>
                <c:pt idx="8">
                  <c:v>川崎町</c:v>
                </c:pt>
                <c:pt idx="9">
                  <c:v>丸森町</c:v>
                </c:pt>
              </c:strCache>
            </c:strRef>
          </c:cat>
          <c:val>
            <c:numRef>
              <c:f>Sheet3!$C$4:$C$15</c:f>
              <c:numCache>
                <c:formatCode>General</c:formatCode>
                <c:ptCount val="12"/>
                <c:pt idx="1">
                  <c:v>0.96</c:v>
                </c:pt>
                <c:pt idx="2">
                  <c:v>64.13</c:v>
                </c:pt>
                <c:pt idx="3">
                  <c:v>1.77</c:v>
                </c:pt>
                <c:pt idx="4">
                  <c:v>6.72</c:v>
                </c:pt>
                <c:pt idx="5">
                  <c:v>0.21</c:v>
                </c:pt>
                <c:pt idx="6">
                  <c:v>0</c:v>
                </c:pt>
                <c:pt idx="7">
                  <c:v>8.23</c:v>
                </c:pt>
                <c:pt idx="8">
                  <c:v>8.4700000000000006</c:v>
                </c:pt>
                <c:pt idx="9">
                  <c:v>34.32</c:v>
                </c:pt>
              </c:numCache>
            </c:numRef>
          </c:val>
        </c:ser>
        <c:ser>
          <c:idx val="1"/>
          <c:order val="1"/>
          <c:tx>
            <c:strRef>
              <c:f>Sheet3!$D$1:$D$3</c:f>
              <c:strCache>
                <c:ptCount val="3"/>
                <c:pt idx="0">
                  <c:v>借入面積</c:v>
                </c:pt>
                <c:pt idx="2">
                  <c:v>H27</c:v>
                </c:pt>
              </c:strCache>
            </c:strRef>
          </c:tx>
          <c:spPr>
            <a:solidFill>
              <a:schemeClr val="accent4">
                <a:lumMod val="60000"/>
                <a:lumOff val="40000"/>
              </a:schemeClr>
            </a:solidFill>
            <a:ln>
              <a:solidFill>
                <a:sysClr val="windowText" lastClr="000000"/>
              </a:solidFill>
            </a:ln>
            <a:effectLst/>
          </c:spPr>
          <c:invertIfNegative val="0"/>
          <c:cat>
            <c:strRef>
              <c:f>Sheet3!$B$4:$B$15</c:f>
              <c:strCache>
                <c:ptCount val="10"/>
                <c:pt idx="1">
                  <c:v>白石市</c:v>
                </c:pt>
                <c:pt idx="2">
                  <c:v>角田市</c:v>
                </c:pt>
                <c:pt idx="3">
                  <c:v>蔵王町</c:v>
                </c:pt>
                <c:pt idx="4">
                  <c:v>七ヶ宿町</c:v>
                </c:pt>
                <c:pt idx="5">
                  <c:v>大河原町</c:v>
                </c:pt>
                <c:pt idx="6">
                  <c:v>村田町</c:v>
                </c:pt>
                <c:pt idx="7">
                  <c:v>柴田町</c:v>
                </c:pt>
                <c:pt idx="8">
                  <c:v>川崎町</c:v>
                </c:pt>
                <c:pt idx="9">
                  <c:v>丸森町</c:v>
                </c:pt>
              </c:strCache>
            </c:strRef>
          </c:cat>
          <c:val>
            <c:numRef>
              <c:f>Sheet3!$D$4:$D$15</c:f>
              <c:numCache>
                <c:formatCode>General</c:formatCode>
                <c:ptCount val="12"/>
                <c:pt idx="1">
                  <c:v>0.76</c:v>
                </c:pt>
                <c:pt idx="2">
                  <c:v>132.91</c:v>
                </c:pt>
                <c:pt idx="3">
                  <c:v>11.48</c:v>
                </c:pt>
                <c:pt idx="4">
                  <c:v>2.2599999999999998</c:v>
                </c:pt>
                <c:pt idx="5">
                  <c:v>0.62</c:v>
                </c:pt>
                <c:pt idx="6">
                  <c:v>23.41</c:v>
                </c:pt>
                <c:pt idx="7">
                  <c:v>35.28</c:v>
                </c:pt>
                <c:pt idx="8">
                  <c:v>10.61</c:v>
                </c:pt>
                <c:pt idx="9">
                  <c:v>55.41</c:v>
                </c:pt>
              </c:numCache>
            </c:numRef>
          </c:val>
        </c:ser>
        <c:ser>
          <c:idx val="2"/>
          <c:order val="2"/>
          <c:tx>
            <c:strRef>
              <c:f>Sheet3!$E$1:$E$3</c:f>
              <c:strCache>
                <c:ptCount val="3"/>
                <c:pt idx="0">
                  <c:v>借入面積</c:v>
                </c:pt>
                <c:pt idx="2">
                  <c:v>H28</c:v>
                </c:pt>
              </c:strCache>
            </c:strRef>
          </c:tx>
          <c:spPr>
            <a:solidFill>
              <a:srgbClr val="00B050"/>
            </a:solidFill>
            <a:ln>
              <a:noFill/>
            </a:ln>
            <a:effectLst/>
          </c:spPr>
          <c:invertIfNegative val="0"/>
          <c:cat>
            <c:strRef>
              <c:f>Sheet3!$B$4:$B$15</c:f>
              <c:strCache>
                <c:ptCount val="10"/>
                <c:pt idx="1">
                  <c:v>白石市</c:v>
                </c:pt>
                <c:pt idx="2">
                  <c:v>角田市</c:v>
                </c:pt>
                <c:pt idx="3">
                  <c:v>蔵王町</c:v>
                </c:pt>
                <c:pt idx="4">
                  <c:v>七ヶ宿町</c:v>
                </c:pt>
                <c:pt idx="5">
                  <c:v>大河原町</c:v>
                </c:pt>
                <c:pt idx="6">
                  <c:v>村田町</c:v>
                </c:pt>
                <c:pt idx="7">
                  <c:v>柴田町</c:v>
                </c:pt>
                <c:pt idx="8">
                  <c:v>川崎町</c:v>
                </c:pt>
                <c:pt idx="9">
                  <c:v>丸森町</c:v>
                </c:pt>
              </c:strCache>
            </c:strRef>
          </c:cat>
          <c:val>
            <c:numRef>
              <c:f>Sheet3!$E$4:$E$15</c:f>
              <c:numCache>
                <c:formatCode>General</c:formatCode>
                <c:ptCount val="12"/>
                <c:pt idx="1">
                  <c:v>2.25</c:v>
                </c:pt>
                <c:pt idx="2">
                  <c:v>87.78</c:v>
                </c:pt>
                <c:pt idx="3">
                  <c:v>10.07</c:v>
                </c:pt>
                <c:pt idx="4">
                  <c:v>2.41</c:v>
                </c:pt>
                <c:pt idx="5">
                  <c:v>10.18</c:v>
                </c:pt>
                <c:pt idx="6">
                  <c:v>5.83</c:v>
                </c:pt>
                <c:pt idx="7">
                  <c:v>19.05</c:v>
                </c:pt>
                <c:pt idx="8">
                  <c:v>9.0399999999999991</c:v>
                </c:pt>
                <c:pt idx="9">
                  <c:v>58.77</c:v>
                </c:pt>
              </c:numCache>
            </c:numRef>
          </c:val>
        </c:ser>
        <c:dLbls>
          <c:showLegendKey val="0"/>
          <c:showVal val="0"/>
          <c:showCatName val="0"/>
          <c:showSerName val="0"/>
          <c:showPercent val="0"/>
          <c:showBubbleSize val="0"/>
        </c:dLbls>
        <c:gapWidth val="219"/>
        <c:overlap val="-27"/>
        <c:axId val="360088584"/>
        <c:axId val="360088976"/>
      </c:barChart>
      <c:catAx>
        <c:axId val="36008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088976"/>
        <c:crosses val="autoZero"/>
        <c:auto val="1"/>
        <c:lblAlgn val="ctr"/>
        <c:lblOffset val="100"/>
        <c:noMultiLvlLbl val="0"/>
      </c:catAx>
      <c:valAx>
        <c:axId val="3600889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088584"/>
        <c:crosses val="autoZero"/>
        <c:crossBetween val="between"/>
        <c:majorUnit val="10"/>
        <c:minorUnit val="1"/>
      </c:valAx>
      <c:spPr>
        <a:noFill/>
        <a:ln>
          <a:noFill/>
        </a:ln>
        <a:effectLst/>
      </c:spPr>
    </c:plotArea>
    <c:legend>
      <c:legendPos val="b"/>
      <c:overlay val="0"/>
      <c:spPr>
        <a:noFill/>
        <a:ln>
          <a:solidFill>
            <a:srgbClr val="00B05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貸付面積の推移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5885501936020361E-2"/>
          <c:y val="0.1675925925925926"/>
          <c:w val="0.89563264987916114"/>
          <c:h val="0.55236876640419952"/>
        </c:manualLayout>
      </c:layout>
      <c:barChart>
        <c:barDir val="col"/>
        <c:grouping val="clustered"/>
        <c:varyColors val="0"/>
        <c:ser>
          <c:idx val="0"/>
          <c:order val="0"/>
          <c:tx>
            <c:strRef>
              <c:f>Sheet3!$C$40:$C$42</c:f>
              <c:strCache>
                <c:ptCount val="3"/>
                <c:pt idx="0">
                  <c:v>貸付面積</c:v>
                </c:pt>
                <c:pt idx="2">
                  <c:v>H26</c:v>
                </c:pt>
              </c:strCache>
            </c:strRef>
          </c:tx>
          <c:spPr>
            <a:solidFill>
              <a:schemeClr val="accent1"/>
            </a:solidFill>
            <a:ln>
              <a:noFill/>
            </a:ln>
            <a:effectLst/>
          </c:spPr>
          <c:invertIfNegative val="0"/>
          <c:cat>
            <c:strRef>
              <c:f>Sheet3!$B$43:$B$54</c:f>
              <c:strCache>
                <c:ptCount val="10"/>
                <c:pt idx="1">
                  <c:v>白石市</c:v>
                </c:pt>
                <c:pt idx="2">
                  <c:v>角田市</c:v>
                </c:pt>
                <c:pt idx="3">
                  <c:v>蔵王町</c:v>
                </c:pt>
                <c:pt idx="4">
                  <c:v>七ヶ宿町</c:v>
                </c:pt>
                <c:pt idx="5">
                  <c:v>大河原町</c:v>
                </c:pt>
                <c:pt idx="6">
                  <c:v>村田町</c:v>
                </c:pt>
                <c:pt idx="7">
                  <c:v>柴田町</c:v>
                </c:pt>
                <c:pt idx="8">
                  <c:v>川崎町</c:v>
                </c:pt>
                <c:pt idx="9">
                  <c:v>丸森町</c:v>
                </c:pt>
              </c:strCache>
            </c:strRef>
          </c:cat>
          <c:val>
            <c:numRef>
              <c:f>Sheet3!$C$43:$C$54</c:f>
              <c:numCache>
                <c:formatCode>General</c:formatCode>
                <c:ptCount val="12"/>
                <c:pt idx="1">
                  <c:v>0</c:v>
                </c:pt>
                <c:pt idx="2">
                  <c:v>47.81</c:v>
                </c:pt>
                <c:pt idx="3">
                  <c:v>0</c:v>
                </c:pt>
                <c:pt idx="4">
                  <c:v>6.72</c:v>
                </c:pt>
                <c:pt idx="5">
                  <c:v>0.21</c:v>
                </c:pt>
                <c:pt idx="6">
                  <c:v>0</c:v>
                </c:pt>
                <c:pt idx="7">
                  <c:v>8.23</c:v>
                </c:pt>
                <c:pt idx="8">
                  <c:v>3.84</c:v>
                </c:pt>
                <c:pt idx="9">
                  <c:v>34.32</c:v>
                </c:pt>
              </c:numCache>
            </c:numRef>
          </c:val>
        </c:ser>
        <c:ser>
          <c:idx val="1"/>
          <c:order val="1"/>
          <c:tx>
            <c:strRef>
              <c:f>Sheet3!$D$40:$D$42</c:f>
              <c:strCache>
                <c:ptCount val="3"/>
                <c:pt idx="0">
                  <c:v>貸付面積</c:v>
                </c:pt>
                <c:pt idx="2">
                  <c:v>H27</c:v>
                </c:pt>
              </c:strCache>
            </c:strRef>
          </c:tx>
          <c:spPr>
            <a:solidFill>
              <a:schemeClr val="accent4">
                <a:lumMod val="60000"/>
                <a:lumOff val="40000"/>
              </a:schemeClr>
            </a:solidFill>
            <a:ln>
              <a:solidFill>
                <a:schemeClr val="tx1"/>
              </a:solidFill>
            </a:ln>
            <a:effectLst/>
          </c:spPr>
          <c:invertIfNegative val="0"/>
          <c:cat>
            <c:strRef>
              <c:f>Sheet3!$B$43:$B$54</c:f>
              <c:strCache>
                <c:ptCount val="10"/>
                <c:pt idx="1">
                  <c:v>白石市</c:v>
                </c:pt>
                <c:pt idx="2">
                  <c:v>角田市</c:v>
                </c:pt>
                <c:pt idx="3">
                  <c:v>蔵王町</c:v>
                </c:pt>
                <c:pt idx="4">
                  <c:v>七ヶ宿町</c:v>
                </c:pt>
                <c:pt idx="5">
                  <c:v>大河原町</c:v>
                </c:pt>
                <c:pt idx="6">
                  <c:v>村田町</c:v>
                </c:pt>
                <c:pt idx="7">
                  <c:v>柴田町</c:v>
                </c:pt>
                <c:pt idx="8">
                  <c:v>川崎町</c:v>
                </c:pt>
                <c:pt idx="9">
                  <c:v>丸森町</c:v>
                </c:pt>
              </c:strCache>
            </c:strRef>
          </c:cat>
          <c:val>
            <c:numRef>
              <c:f>Sheet3!$D$43:$D$54</c:f>
              <c:numCache>
                <c:formatCode>General</c:formatCode>
                <c:ptCount val="12"/>
                <c:pt idx="1">
                  <c:v>0.96</c:v>
                </c:pt>
                <c:pt idx="2">
                  <c:v>138.65</c:v>
                </c:pt>
                <c:pt idx="3">
                  <c:v>3.41</c:v>
                </c:pt>
                <c:pt idx="4">
                  <c:v>2.86</c:v>
                </c:pt>
                <c:pt idx="5">
                  <c:v>0.62</c:v>
                </c:pt>
                <c:pt idx="6">
                  <c:v>11.05</c:v>
                </c:pt>
                <c:pt idx="7">
                  <c:v>35.28</c:v>
                </c:pt>
                <c:pt idx="8">
                  <c:v>12.07</c:v>
                </c:pt>
                <c:pt idx="9">
                  <c:v>54.37</c:v>
                </c:pt>
              </c:numCache>
            </c:numRef>
          </c:val>
        </c:ser>
        <c:ser>
          <c:idx val="2"/>
          <c:order val="2"/>
          <c:tx>
            <c:strRef>
              <c:f>Sheet3!$E$40:$E$42</c:f>
              <c:strCache>
                <c:ptCount val="3"/>
                <c:pt idx="0">
                  <c:v>貸付面積</c:v>
                </c:pt>
                <c:pt idx="2">
                  <c:v>H28</c:v>
                </c:pt>
              </c:strCache>
            </c:strRef>
          </c:tx>
          <c:spPr>
            <a:solidFill>
              <a:srgbClr val="00B050"/>
            </a:solidFill>
            <a:ln>
              <a:noFill/>
            </a:ln>
            <a:effectLst/>
          </c:spPr>
          <c:invertIfNegative val="0"/>
          <c:cat>
            <c:strRef>
              <c:f>Sheet3!$B$43:$B$54</c:f>
              <c:strCache>
                <c:ptCount val="10"/>
                <c:pt idx="1">
                  <c:v>白石市</c:v>
                </c:pt>
                <c:pt idx="2">
                  <c:v>角田市</c:v>
                </c:pt>
                <c:pt idx="3">
                  <c:v>蔵王町</c:v>
                </c:pt>
                <c:pt idx="4">
                  <c:v>七ヶ宿町</c:v>
                </c:pt>
                <c:pt idx="5">
                  <c:v>大河原町</c:v>
                </c:pt>
                <c:pt idx="6">
                  <c:v>村田町</c:v>
                </c:pt>
                <c:pt idx="7">
                  <c:v>柴田町</c:v>
                </c:pt>
                <c:pt idx="8">
                  <c:v>川崎町</c:v>
                </c:pt>
                <c:pt idx="9">
                  <c:v>丸森町</c:v>
                </c:pt>
              </c:strCache>
            </c:strRef>
          </c:cat>
          <c:val>
            <c:numRef>
              <c:f>Sheet3!$E$43:$E$54</c:f>
              <c:numCache>
                <c:formatCode>General</c:formatCode>
                <c:ptCount val="12"/>
                <c:pt idx="1">
                  <c:v>3.01</c:v>
                </c:pt>
                <c:pt idx="2">
                  <c:v>97.09</c:v>
                </c:pt>
                <c:pt idx="3">
                  <c:v>11.94</c:v>
                </c:pt>
                <c:pt idx="4">
                  <c:v>2.41</c:v>
                </c:pt>
                <c:pt idx="5">
                  <c:v>9.73</c:v>
                </c:pt>
                <c:pt idx="6">
                  <c:v>18.190000000000001</c:v>
                </c:pt>
                <c:pt idx="7">
                  <c:v>19.05</c:v>
                </c:pt>
                <c:pt idx="8">
                  <c:v>9.77</c:v>
                </c:pt>
                <c:pt idx="9">
                  <c:v>47.44</c:v>
                </c:pt>
              </c:numCache>
            </c:numRef>
          </c:val>
        </c:ser>
        <c:dLbls>
          <c:showLegendKey val="0"/>
          <c:showVal val="0"/>
          <c:showCatName val="0"/>
          <c:showSerName val="0"/>
          <c:showPercent val="0"/>
          <c:showBubbleSize val="0"/>
        </c:dLbls>
        <c:gapWidth val="219"/>
        <c:overlap val="-27"/>
        <c:axId val="360089760"/>
        <c:axId val="359775992"/>
      </c:barChart>
      <c:catAx>
        <c:axId val="36008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775992"/>
        <c:crosses val="autoZero"/>
        <c:auto val="1"/>
        <c:lblAlgn val="ctr"/>
        <c:lblOffset val="100"/>
        <c:noMultiLvlLbl val="0"/>
      </c:catAx>
      <c:valAx>
        <c:axId val="359775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089760"/>
        <c:crosses val="autoZero"/>
        <c:crossBetween val="between"/>
        <c:majorUnit val="10"/>
      </c:valAx>
      <c:spPr>
        <a:noFill/>
        <a:ln>
          <a:noFill/>
        </a:ln>
        <a:effectLst/>
      </c:spPr>
    </c:plotArea>
    <c:legend>
      <c:legendPos val="b"/>
      <c:layout>
        <c:manualLayout>
          <c:xMode val="edge"/>
          <c:yMode val="edge"/>
          <c:x val="0.19998392731671982"/>
          <c:y val="0.88966674841623483"/>
          <c:w val="0.62209950511339385"/>
          <c:h val="9.8776095257628371E-2"/>
        </c:manualLayout>
      </c:layout>
      <c:overlay val="0"/>
      <c:spPr>
        <a:noFill/>
        <a:ln>
          <a:solidFill>
            <a:srgbClr val="00B050"/>
          </a:solidFill>
        </a:ln>
        <a:effectLst/>
      </c:spPr>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0.04724</cdr:x>
      <cdr:y>0.06316</cdr:y>
    </cdr:from>
    <cdr:to>
      <cdr:x>0.07264</cdr:x>
      <cdr:y>0.12878</cdr:y>
    </cdr:to>
    <cdr:sp macro="" textlink="">
      <cdr:nvSpPr>
        <cdr:cNvPr id="2" name="大かっこ 1"/>
        <cdr:cNvSpPr/>
      </cdr:nvSpPr>
      <cdr:spPr>
        <a:xfrm xmlns:a="http://schemas.openxmlformats.org/drawingml/2006/main">
          <a:off x="495822" y="192505"/>
          <a:ext cx="266699" cy="200025"/>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t"/>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kumimoji="1" lang="ja-JP" altLang="en-US" sz="600"/>
            <a:t>戸</a:t>
          </a:r>
        </a:p>
      </cdr:txBody>
    </cdr:sp>
  </cdr:relSizeAnchor>
</c:userShapes>
</file>

<file path=ppt/drawings/drawing2.xml><?xml version="1.0" encoding="utf-8"?>
<c:userShapes xmlns:c="http://schemas.openxmlformats.org/drawingml/2006/chart">
  <cdr:relSizeAnchor xmlns:cdr="http://schemas.openxmlformats.org/drawingml/2006/chartDrawing">
    <cdr:from>
      <cdr:x>0.12171</cdr:x>
      <cdr:y>0.72935</cdr:y>
    </cdr:from>
    <cdr:to>
      <cdr:x>0.16004</cdr:x>
      <cdr:y>0.79995</cdr:y>
    </cdr:to>
    <cdr:sp macro="" textlink="">
      <cdr:nvSpPr>
        <cdr:cNvPr id="7" name="大かっこ 6"/>
        <cdr:cNvSpPr/>
      </cdr:nvSpPr>
      <cdr:spPr>
        <a:xfrm xmlns:a="http://schemas.openxmlformats.org/drawingml/2006/main">
          <a:off x="1293774" y="2000763"/>
          <a:ext cx="407444" cy="193670"/>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dr:relSizeAnchor xmlns:cdr="http://schemas.openxmlformats.org/drawingml/2006/chartDrawing">
    <cdr:from>
      <cdr:x>0.26624</cdr:x>
      <cdr:y>0.72448</cdr:y>
    </cdr:from>
    <cdr:to>
      <cdr:x>0.30457</cdr:x>
      <cdr:y>0.79508</cdr:y>
    </cdr:to>
    <cdr:sp macro="" textlink="">
      <cdr:nvSpPr>
        <cdr:cNvPr id="3" name="大かっこ 2"/>
        <cdr:cNvSpPr/>
      </cdr:nvSpPr>
      <cdr:spPr>
        <a:xfrm xmlns:a="http://schemas.openxmlformats.org/drawingml/2006/main">
          <a:off x="2830077" y="1987394"/>
          <a:ext cx="407444" cy="193670"/>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dr:relSizeAnchor xmlns:cdr="http://schemas.openxmlformats.org/drawingml/2006/chartDrawing">
    <cdr:from>
      <cdr:x>0.40892</cdr:x>
      <cdr:y>0.74266</cdr:y>
    </cdr:from>
    <cdr:to>
      <cdr:x>0.44099</cdr:x>
      <cdr:y>0.80093</cdr:y>
    </cdr:to>
    <cdr:sp macro="" textlink="">
      <cdr:nvSpPr>
        <cdr:cNvPr id="4" name="大かっこ 3"/>
        <cdr:cNvSpPr/>
      </cdr:nvSpPr>
      <cdr:spPr>
        <a:xfrm xmlns:a="http://schemas.openxmlformats.org/drawingml/2006/main">
          <a:off x="4346757" y="2037277"/>
          <a:ext cx="340966" cy="159830"/>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dr:relSizeAnchor xmlns:cdr="http://schemas.openxmlformats.org/drawingml/2006/chartDrawing">
    <cdr:from>
      <cdr:x>0.53639</cdr:x>
      <cdr:y>0.72448</cdr:y>
    </cdr:from>
    <cdr:to>
      <cdr:x>0.57472</cdr:x>
      <cdr:y>0.81869</cdr:y>
    </cdr:to>
    <cdr:sp macro="" textlink="">
      <cdr:nvSpPr>
        <cdr:cNvPr id="5" name="大かっこ 4"/>
        <cdr:cNvSpPr/>
      </cdr:nvSpPr>
      <cdr:spPr>
        <a:xfrm xmlns:a="http://schemas.openxmlformats.org/drawingml/2006/main">
          <a:off x="5701777" y="1987394"/>
          <a:ext cx="407444" cy="258429"/>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dr:relSizeAnchor xmlns:cdr="http://schemas.openxmlformats.org/drawingml/2006/chartDrawing">
    <cdr:from>
      <cdr:x>0.67247</cdr:x>
      <cdr:y>0.71961</cdr:y>
    </cdr:from>
    <cdr:to>
      <cdr:x>0.7108</cdr:x>
      <cdr:y>0.79021</cdr:y>
    </cdr:to>
    <cdr:sp macro="" textlink="">
      <cdr:nvSpPr>
        <cdr:cNvPr id="6" name="大かっこ 5"/>
        <cdr:cNvSpPr/>
      </cdr:nvSpPr>
      <cdr:spPr>
        <a:xfrm xmlns:a="http://schemas.openxmlformats.org/drawingml/2006/main">
          <a:off x="7148240" y="1974026"/>
          <a:ext cx="407444" cy="193670"/>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dr:relSizeAnchor xmlns:cdr="http://schemas.openxmlformats.org/drawingml/2006/chartDrawing">
    <cdr:from>
      <cdr:x>0.80665</cdr:x>
      <cdr:y>0.74885</cdr:y>
    </cdr:from>
    <cdr:to>
      <cdr:x>0.84498</cdr:x>
      <cdr:y>0.81945</cdr:y>
    </cdr:to>
    <cdr:sp macro="" textlink="">
      <cdr:nvSpPr>
        <cdr:cNvPr id="8" name="大かっこ 7"/>
        <cdr:cNvSpPr/>
      </cdr:nvSpPr>
      <cdr:spPr>
        <a:xfrm xmlns:a="http://schemas.openxmlformats.org/drawingml/2006/main">
          <a:off x="8574567" y="2054237"/>
          <a:ext cx="407444" cy="193670"/>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dr:relSizeAnchor xmlns:cdr="http://schemas.openxmlformats.org/drawingml/2006/chartDrawing">
    <cdr:from>
      <cdr:x>0.9504</cdr:x>
      <cdr:y>0.76152</cdr:y>
    </cdr:from>
    <cdr:to>
      <cdr:x>0.98239</cdr:x>
      <cdr:y>0.83038</cdr:y>
    </cdr:to>
    <cdr:sp macro="" textlink="">
      <cdr:nvSpPr>
        <cdr:cNvPr id="9" name="大かっこ 8"/>
        <cdr:cNvSpPr/>
      </cdr:nvSpPr>
      <cdr:spPr>
        <a:xfrm xmlns:a="http://schemas.openxmlformats.org/drawingml/2006/main">
          <a:off x="10102677" y="2088994"/>
          <a:ext cx="340080" cy="188914"/>
        </a:xfrm>
        <a:prstGeom xmlns:a="http://schemas.openxmlformats.org/drawingml/2006/main" prst="bracketPair">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wrap="square"/>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altLang="ja-JP" sz="1000"/>
            <a:t>ha</a:t>
          </a:r>
          <a:endParaRPr lang="ja-JP" sz="1000"/>
        </a:p>
      </cdr:txBody>
    </cdr:sp>
  </cdr:relSizeAnchor>
</c:userShapes>
</file>

<file path=ppt/drawings/drawing3.xml><?xml version="1.0" encoding="utf-8"?>
<c:userShapes xmlns:c="http://schemas.openxmlformats.org/drawingml/2006/chart">
  <cdr:relSizeAnchor xmlns:cdr="http://schemas.openxmlformats.org/drawingml/2006/chartDrawing">
    <cdr:from>
      <cdr:x>0.05069</cdr:x>
      <cdr:y>0.05405</cdr:y>
    </cdr:from>
    <cdr:to>
      <cdr:x>0.12212</cdr:x>
      <cdr:y>0.12838</cdr:y>
    </cdr:to>
    <cdr:sp macro="" textlink="">
      <cdr:nvSpPr>
        <cdr:cNvPr id="2" name="大かっこ 1"/>
        <cdr:cNvSpPr/>
      </cdr:nvSpPr>
      <cdr:spPr>
        <a:xfrm xmlns:a="http://schemas.openxmlformats.org/drawingml/2006/main">
          <a:off x="209550" y="152400"/>
          <a:ext cx="295276" cy="209549"/>
        </a:xfrm>
        <a:prstGeom xmlns:a="http://schemas.openxmlformats.org/drawingml/2006/main" prst="bracketPair">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r>
            <a:rPr lang="ja-JP" altLang="en-US" sz="800"/>
            <a:t>戸</a:t>
          </a:r>
          <a:endParaRPr lang="ja-JP"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1E28F217-98AB-4101-BAB3-7BF14DA4F995}" type="datetimeFigureOut">
              <a:rPr kumimoji="1" lang="ja-JP" altLang="en-US" smtClean="0"/>
              <a:t>2017/7/24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A6DE4877-2AF6-4C81-89B9-C9D5C1182A9D}" type="slidenum">
              <a:rPr kumimoji="1" lang="ja-JP" altLang="en-US" smtClean="0"/>
              <a:t>‹#›</a:t>
            </a:fld>
            <a:endParaRPr kumimoji="1" lang="ja-JP" altLang="en-US"/>
          </a:p>
        </p:txBody>
      </p:sp>
    </p:spTree>
    <p:extLst>
      <p:ext uri="{BB962C8B-B14F-4D97-AF65-F5344CB8AC3E}">
        <p14:creationId xmlns:p14="http://schemas.microsoft.com/office/powerpoint/2010/main" val="9304747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DE4877-2AF6-4C81-89B9-C9D5C1182A9D}" type="slidenum">
              <a:rPr kumimoji="1" lang="ja-JP" altLang="en-US" smtClean="0"/>
              <a:t>10</a:t>
            </a:fld>
            <a:endParaRPr kumimoji="1" lang="ja-JP" altLang="en-US"/>
          </a:p>
        </p:txBody>
      </p:sp>
    </p:spTree>
    <p:extLst>
      <p:ext uri="{BB962C8B-B14F-4D97-AF65-F5344CB8AC3E}">
        <p14:creationId xmlns:p14="http://schemas.microsoft.com/office/powerpoint/2010/main" val="333920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DE4877-2AF6-4C81-89B9-C9D5C1182A9D}" type="slidenum">
              <a:rPr kumimoji="1" lang="ja-JP" altLang="en-US" smtClean="0"/>
              <a:t>15</a:t>
            </a:fld>
            <a:endParaRPr kumimoji="1" lang="ja-JP" altLang="en-US"/>
          </a:p>
        </p:txBody>
      </p:sp>
    </p:spTree>
    <p:extLst>
      <p:ext uri="{BB962C8B-B14F-4D97-AF65-F5344CB8AC3E}">
        <p14:creationId xmlns:p14="http://schemas.microsoft.com/office/powerpoint/2010/main" val="111022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DE4877-2AF6-4C81-89B9-C9D5C1182A9D}" type="slidenum">
              <a:rPr kumimoji="1" lang="ja-JP" altLang="en-US" smtClean="0"/>
              <a:t>16</a:t>
            </a:fld>
            <a:endParaRPr kumimoji="1" lang="ja-JP" altLang="en-US"/>
          </a:p>
        </p:txBody>
      </p:sp>
    </p:spTree>
    <p:extLst>
      <p:ext uri="{BB962C8B-B14F-4D97-AF65-F5344CB8AC3E}">
        <p14:creationId xmlns:p14="http://schemas.microsoft.com/office/powerpoint/2010/main" val="22875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DE4877-2AF6-4C81-89B9-C9D5C1182A9D}" type="slidenum">
              <a:rPr kumimoji="1" lang="ja-JP" altLang="en-US" smtClean="0"/>
              <a:t>21</a:t>
            </a:fld>
            <a:endParaRPr kumimoji="1" lang="ja-JP" altLang="en-US"/>
          </a:p>
        </p:txBody>
      </p:sp>
    </p:spTree>
    <p:extLst>
      <p:ext uri="{BB962C8B-B14F-4D97-AF65-F5344CB8AC3E}">
        <p14:creationId xmlns:p14="http://schemas.microsoft.com/office/powerpoint/2010/main" val="316079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DE4877-2AF6-4C81-89B9-C9D5C1182A9D}" type="slidenum">
              <a:rPr kumimoji="1" lang="ja-JP" altLang="en-US" smtClean="0"/>
              <a:t>22</a:t>
            </a:fld>
            <a:endParaRPr kumimoji="1" lang="ja-JP" altLang="en-US"/>
          </a:p>
        </p:txBody>
      </p:sp>
    </p:spTree>
    <p:extLst>
      <p:ext uri="{BB962C8B-B14F-4D97-AF65-F5344CB8AC3E}">
        <p14:creationId xmlns:p14="http://schemas.microsoft.com/office/powerpoint/2010/main" val="421826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12358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173848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CA6729-CD63-4048-84BA-E5F6CFD6D2A4}"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520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19964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CA6729-CD63-4048-84BA-E5F6CFD6D2A4}"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991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1285780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84706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284870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48279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33816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64628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167401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351106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321025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85163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6DDC29-1740-4ECB-93EE-AFAAE22E1ADA}" type="datetimeFigureOut">
              <a:rPr kumimoji="1" lang="ja-JP" altLang="en-US" smtClean="0"/>
              <a:t>2017/7/24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134099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6DDC29-1740-4ECB-93EE-AFAAE22E1ADA}" type="datetimeFigureOut">
              <a:rPr kumimoji="1" lang="ja-JP" altLang="en-US" smtClean="0"/>
              <a:t>2017/7/24</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0CA6729-CD63-4048-84BA-E5F6CFD6D2A4}" type="slidenum">
              <a:rPr kumimoji="1" lang="ja-JP" altLang="en-US" smtClean="0"/>
              <a:t>‹#›</a:t>
            </a:fld>
            <a:endParaRPr kumimoji="1" lang="ja-JP" altLang="en-US"/>
          </a:p>
        </p:txBody>
      </p:sp>
    </p:spTree>
    <p:extLst>
      <p:ext uri="{BB962C8B-B14F-4D97-AF65-F5344CB8AC3E}">
        <p14:creationId xmlns:p14="http://schemas.microsoft.com/office/powerpoint/2010/main" val="6371672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Microsoft_Excel_Worksheet11.xlsx"/></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package" Target="../embeddings/Microsoft_Excel_Worksheet13.xlsx"/><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package" Target="../embeddings/Microsoft_Excel_Worksheet1.xlsx"/><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image" Target="../media/image3.emf"/><Relationship Id="rId4" Type="http://schemas.openxmlformats.org/officeDocument/2006/relationships/package" Target="../embeddings/Microsoft_Excel_Worksheet4.xlsx"/></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chart" Target="../charts/chart3.xml"/><Relationship Id="rId5" Type="http://schemas.openxmlformats.org/officeDocument/2006/relationships/image" Target="../media/image4.emf"/><Relationship Id="rId4" Type="http://schemas.openxmlformats.org/officeDocument/2006/relationships/package" Target="../embeddings/Microsoft_Excel_Worksheet6.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chart" Target="../charts/chart5.xml"/><Relationship Id="rId5" Type="http://schemas.openxmlformats.org/officeDocument/2006/relationships/image" Target="../media/image5.emf"/><Relationship Id="rId4" Type="http://schemas.openxmlformats.org/officeDocument/2006/relationships/package" Target="../embeddings/Microsoft_Excel_Worksheet9.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601" y="898743"/>
            <a:ext cx="8915399" cy="2262781"/>
          </a:xfrm>
        </p:spPr>
        <p:txBody>
          <a:bodyPr/>
          <a:lstStyle/>
          <a:p>
            <a:pPr algn="ctr"/>
            <a:r>
              <a:rPr kumimoji="1" lang="ja-JP" altLang="en-US" dirty="0" smtClean="0"/>
              <a:t>農地中間管理事業</a:t>
            </a:r>
            <a:r>
              <a:rPr kumimoji="1" lang="en-US" altLang="ja-JP" dirty="0" smtClean="0"/>
              <a:t/>
            </a:r>
            <a:br>
              <a:rPr kumimoji="1" lang="en-US" altLang="ja-JP" dirty="0" smtClean="0"/>
            </a:br>
            <a:r>
              <a:rPr lang="ja-JP" altLang="en-US" sz="4800" dirty="0" smtClean="0"/>
              <a:t>（農地</a:t>
            </a:r>
            <a:r>
              <a:rPr lang="ja-JP" altLang="en-US" sz="4800" dirty="0"/>
              <a:t>集積</a:t>
            </a:r>
            <a:r>
              <a:rPr lang="ja-JP" altLang="en-US" sz="4800" dirty="0" smtClean="0"/>
              <a:t>バンク）</a:t>
            </a:r>
            <a:endParaRPr kumimoji="1" lang="ja-JP" altLang="en-US" sz="4800" dirty="0"/>
          </a:p>
        </p:txBody>
      </p:sp>
      <p:sp>
        <p:nvSpPr>
          <p:cNvPr id="3" name="サブタイトル 2"/>
          <p:cNvSpPr>
            <a:spLocks noGrp="1"/>
          </p:cNvSpPr>
          <p:nvPr>
            <p:ph type="subTitle" idx="1"/>
          </p:nvPr>
        </p:nvSpPr>
        <p:spPr>
          <a:xfrm>
            <a:off x="1524000" y="4481932"/>
            <a:ext cx="9144000" cy="1655762"/>
          </a:xfrm>
        </p:spPr>
        <p:txBody>
          <a:bodyPr>
            <a:normAutofit/>
          </a:bodyPr>
          <a:lstStyle/>
          <a:p>
            <a:endParaRPr kumimoji="1" lang="en-US" altLang="ja-JP" dirty="0" smtClean="0"/>
          </a:p>
          <a:p>
            <a:endParaRPr lang="en-US" altLang="ja-JP" dirty="0"/>
          </a:p>
          <a:p>
            <a:pPr algn="r"/>
            <a:r>
              <a:rPr kumimoji="1" lang="ja-JP" altLang="en-US" sz="4800" dirty="0" smtClean="0"/>
              <a:t>大河原町</a:t>
            </a:r>
            <a:endParaRPr kumimoji="1" lang="ja-JP" altLang="en-US" sz="4800" dirty="0"/>
          </a:p>
        </p:txBody>
      </p:sp>
    </p:spTree>
    <p:extLst>
      <p:ext uri="{BB962C8B-B14F-4D97-AF65-F5344CB8AC3E}">
        <p14:creationId xmlns:p14="http://schemas.microsoft.com/office/powerpoint/2010/main" val="171547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648464" y="168410"/>
            <a:ext cx="7479493" cy="830997"/>
          </a:xfrm>
          <a:prstGeom prst="rect">
            <a:avLst/>
          </a:prstGeom>
        </p:spPr>
        <p:txBody>
          <a:bodyPr wrap="square">
            <a:spAutoFit/>
          </a:bodyPr>
          <a:lstStyle/>
          <a:p>
            <a:r>
              <a:rPr lang="ja-JP" altLang="en-US" sz="2000" dirty="0">
                <a:solidFill>
                  <a:srgbClr val="000000"/>
                </a:solidFill>
                <a:latin typeface="DHGothic-EB-WINP-RKSJ-H"/>
              </a:rPr>
              <a:t>二つ目、</a:t>
            </a:r>
            <a:r>
              <a:rPr lang="ja-JP" altLang="en-US" sz="2400" dirty="0">
                <a:solidFill>
                  <a:srgbClr val="FF339B"/>
                </a:solidFill>
                <a:latin typeface="DHGothic-EB-WINP-RKSJ-H"/>
              </a:rPr>
              <a:t>徹底した地域の話合い</a:t>
            </a:r>
            <a:r>
              <a:rPr lang="ja-JP" altLang="en-US" sz="2000" dirty="0">
                <a:solidFill>
                  <a:srgbClr val="000000"/>
                </a:solidFill>
                <a:latin typeface="DHGothic-EB-WINP-RKSJ-H"/>
              </a:rPr>
              <a:t>です</a:t>
            </a:r>
          </a:p>
          <a:p>
            <a:r>
              <a:rPr lang="ja-JP" altLang="en-US" sz="2000" dirty="0">
                <a:solidFill>
                  <a:srgbClr val="000000"/>
                </a:solidFill>
                <a:latin typeface="DHGothic-EB-WINP-RKSJ-H"/>
              </a:rPr>
              <a:t>そして、その成果をまとめるの</a:t>
            </a:r>
            <a:r>
              <a:rPr lang="ja-JP" altLang="en-US" sz="2000" dirty="0" smtClean="0">
                <a:solidFill>
                  <a:srgbClr val="000000"/>
                </a:solidFill>
                <a:latin typeface="DHGothic-EB-WINP-RKSJ-H"/>
              </a:rPr>
              <a:t>が</a:t>
            </a:r>
            <a:r>
              <a:rPr lang="ja-JP" altLang="en-US" sz="2400" dirty="0" smtClean="0">
                <a:solidFill>
                  <a:srgbClr val="FF339B"/>
                </a:solidFill>
                <a:latin typeface="DHGothic-EB-WINP-RKSJ-H"/>
              </a:rPr>
              <a:t>「</a:t>
            </a:r>
            <a:r>
              <a:rPr lang="ja-JP" altLang="en-US" sz="2400" dirty="0">
                <a:solidFill>
                  <a:srgbClr val="FF339B"/>
                </a:solidFill>
                <a:latin typeface="DHGothic-EB-WINP-RKSJ-H"/>
              </a:rPr>
              <a:t>人・農地プラン」</a:t>
            </a:r>
            <a:r>
              <a:rPr lang="ja-JP" altLang="en-US" sz="2000" dirty="0">
                <a:solidFill>
                  <a:srgbClr val="000000"/>
                </a:solidFill>
                <a:latin typeface="DHGothic-EB-WINP-RKSJ-H"/>
              </a:rPr>
              <a:t>です</a:t>
            </a:r>
            <a:endParaRPr lang="ja-JP" altLang="en-US" dirty="0"/>
          </a:p>
        </p:txBody>
      </p:sp>
      <p:sp>
        <p:nvSpPr>
          <p:cNvPr id="6" name="正方形/長方形 5"/>
          <p:cNvSpPr/>
          <p:nvPr/>
        </p:nvSpPr>
        <p:spPr>
          <a:xfrm>
            <a:off x="1648464" y="1053743"/>
            <a:ext cx="2563522" cy="369332"/>
          </a:xfrm>
          <a:prstGeom prst="rect">
            <a:avLst/>
          </a:prstGeom>
        </p:spPr>
        <p:txBody>
          <a:bodyPr wrap="none">
            <a:spAutoFit/>
          </a:bodyPr>
          <a:lstStyle/>
          <a:p>
            <a:r>
              <a:rPr lang="ja-JP" altLang="en-US" dirty="0">
                <a:solidFill>
                  <a:srgbClr val="000000"/>
                </a:solidFill>
                <a:latin typeface="MS-PGothic"/>
              </a:rPr>
              <a:t>○ </a:t>
            </a:r>
            <a:r>
              <a:rPr lang="ja-JP" altLang="en-US" dirty="0">
                <a:solidFill>
                  <a:srgbClr val="FF339B"/>
                </a:solidFill>
                <a:latin typeface="MS-PGothic"/>
              </a:rPr>
              <a:t>「話合い」</a:t>
            </a:r>
            <a:r>
              <a:rPr lang="ja-JP" altLang="en-US" dirty="0">
                <a:solidFill>
                  <a:srgbClr val="000000"/>
                </a:solidFill>
                <a:latin typeface="MS-PGothic"/>
              </a:rPr>
              <a:t>の始め方</a:t>
            </a:r>
            <a:endParaRPr lang="ja-JP" altLang="en-US" dirty="0"/>
          </a:p>
        </p:txBody>
      </p:sp>
      <p:sp>
        <p:nvSpPr>
          <p:cNvPr id="7" name="正方形/長方形 6"/>
          <p:cNvSpPr/>
          <p:nvPr/>
        </p:nvSpPr>
        <p:spPr>
          <a:xfrm>
            <a:off x="1648464" y="1668756"/>
            <a:ext cx="9585742" cy="1200329"/>
          </a:xfrm>
          <a:prstGeom prst="rect">
            <a:avLst/>
          </a:prstGeom>
        </p:spPr>
        <p:txBody>
          <a:bodyPr wrap="square">
            <a:spAutoFit/>
          </a:bodyPr>
          <a:lstStyle/>
          <a:p>
            <a:r>
              <a:rPr lang="ja-JP" altLang="en-US" dirty="0">
                <a:solidFill>
                  <a:srgbClr val="000000"/>
                </a:solidFill>
                <a:latin typeface="MS-PGothic"/>
              </a:rPr>
              <a:t>（１） 担い手である農業法人・認定農業者・新規就農者等、</a:t>
            </a:r>
          </a:p>
          <a:p>
            <a:pPr marL="722313" indent="-722313"/>
            <a:r>
              <a:rPr lang="ja-JP" altLang="en-US" dirty="0" smtClean="0">
                <a:solidFill>
                  <a:srgbClr val="000000"/>
                </a:solidFill>
                <a:latin typeface="MS-PGothic"/>
              </a:rPr>
              <a:t>          農地</a:t>
            </a:r>
            <a:r>
              <a:rPr lang="ja-JP" altLang="en-US" dirty="0">
                <a:solidFill>
                  <a:srgbClr val="000000"/>
                </a:solidFill>
                <a:latin typeface="MS-PGothic"/>
              </a:rPr>
              <a:t>の貸し手で</a:t>
            </a:r>
            <a:r>
              <a:rPr lang="ja-JP" altLang="en-US" dirty="0" smtClean="0">
                <a:solidFill>
                  <a:srgbClr val="000000"/>
                </a:solidFill>
                <a:latin typeface="MS-PGothic"/>
              </a:rPr>
              <a:t>ある</a:t>
            </a:r>
            <a:r>
              <a:rPr lang="ja-JP" altLang="en-US" dirty="0">
                <a:solidFill>
                  <a:srgbClr val="000000"/>
                </a:solidFill>
                <a:latin typeface="MS-PGothic"/>
              </a:rPr>
              <a:t>土地</a:t>
            </a:r>
            <a:r>
              <a:rPr lang="ja-JP" altLang="en-US" dirty="0" smtClean="0">
                <a:solidFill>
                  <a:srgbClr val="000000"/>
                </a:solidFill>
                <a:latin typeface="MS-PGothic"/>
              </a:rPr>
              <a:t>持ち</a:t>
            </a:r>
            <a:r>
              <a:rPr lang="ja-JP" altLang="en-US" dirty="0">
                <a:solidFill>
                  <a:srgbClr val="000000"/>
                </a:solidFill>
                <a:latin typeface="MS-PGothic"/>
              </a:rPr>
              <a:t>非農家・高齢農家等を</a:t>
            </a:r>
            <a:r>
              <a:rPr lang="ja-JP" altLang="en-US" dirty="0" smtClean="0">
                <a:solidFill>
                  <a:srgbClr val="000000"/>
                </a:solidFill>
                <a:latin typeface="MS-PGothic"/>
              </a:rPr>
              <a:t>含め</a:t>
            </a:r>
            <a:r>
              <a:rPr lang="ja-JP" altLang="en-US" dirty="0">
                <a:solidFill>
                  <a:srgbClr val="000000"/>
                </a:solidFill>
                <a:latin typeface="MS-PGothic"/>
              </a:rPr>
              <a:t>、</a:t>
            </a:r>
            <a:r>
              <a:rPr lang="ja-JP" altLang="en-US" dirty="0">
                <a:solidFill>
                  <a:srgbClr val="FF339B"/>
                </a:solidFill>
                <a:latin typeface="MS-PGothic"/>
              </a:rPr>
              <a:t>多くの方に参加</a:t>
            </a:r>
            <a:r>
              <a:rPr lang="ja-JP" altLang="en-US" dirty="0">
                <a:solidFill>
                  <a:srgbClr val="000000"/>
                </a:solidFill>
                <a:latin typeface="MS-PGothic"/>
              </a:rPr>
              <a:t>してもらいましょう。</a:t>
            </a:r>
          </a:p>
          <a:p>
            <a:r>
              <a:rPr lang="ja-JP" altLang="en-US" dirty="0" smtClean="0">
                <a:solidFill>
                  <a:srgbClr val="000000"/>
                </a:solidFill>
                <a:latin typeface="MS-PGothic"/>
              </a:rPr>
              <a:t>          市町村</a:t>
            </a:r>
            <a:r>
              <a:rPr lang="ja-JP" altLang="en-US" dirty="0">
                <a:solidFill>
                  <a:srgbClr val="000000"/>
                </a:solidFill>
                <a:latin typeface="MS-PGothic"/>
              </a:rPr>
              <a:t>や農業委員会と連携して始めるとよいでしょう。</a:t>
            </a:r>
            <a:endParaRPr lang="ja-JP" altLang="en-US" dirty="0"/>
          </a:p>
        </p:txBody>
      </p:sp>
      <p:sp>
        <p:nvSpPr>
          <p:cNvPr id="8" name="正方形/長方形 7"/>
          <p:cNvSpPr/>
          <p:nvPr/>
        </p:nvSpPr>
        <p:spPr>
          <a:xfrm>
            <a:off x="1648464" y="2857508"/>
            <a:ext cx="8494879" cy="369332"/>
          </a:xfrm>
          <a:prstGeom prst="rect">
            <a:avLst/>
          </a:prstGeom>
        </p:spPr>
        <p:txBody>
          <a:bodyPr wrap="square">
            <a:spAutoFit/>
          </a:bodyPr>
          <a:lstStyle/>
          <a:p>
            <a:r>
              <a:rPr lang="ja-JP" altLang="en-US" dirty="0">
                <a:solidFill>
                  <a:srgbClr val="000000"/>
                </a:solidFill>
                <a:latin typeface="MS-PGothic"/>
              </a:rPr>
              <a:t>（２） </a:t>
            </a:r>
            <a:r>
              <a:rPr lang="ja-JP" altLang="en-US" dirty="0">
                <a:solidFill>
                  <a:srgbClr val="FF339B"/>
                </a:solidFill>
                <a:latin typeface="MS-PGothic"/>
              </a:rPr>
              <a:t>地域の人と農地の問題を解決するための方法</a:t>
            </a:r>
            <a:r>
              <a:rPr lang="ja-JP" altLang="en-US" dirty="0">
                <a:solidFill>
                  <a:srgbClr val="000000"/>
                </a:solidFill>
                <a:latin typeface="MS-PGothic"/>
              </a:rPr>
              <a:t>に</a:t>
            </a:r>
            <a:r>
              <a:rPr lang="ja-JP" altLang="en-US" dirty="0" smtClean="0">
                <a:solidFill>
                  <a:srgbClr val="000000"/>
                </a:solidFill>
                <a:latin typeface="MS-PGothic"/>
              </a:rPr>
              <a:t>ついて</a:t>
            </a:r>
            <a:r>
              <a:rPr lang="ja-JP" altLang="en-US" dirty="0">
                <a:solidFill>
                  <a:srgbClr val="000000"/>
                </a:solidFill>
                <a:latin typeface="MS-PGothic"/>
              </a:rPr>
              <a:t>話し合いましょう。</a:t>
            </a:r>
            <a:endParaRPr lang="ja-JP" altLang="en-US" dirty="0"/>
          </a:p>
        </p:txBody>
      </p:sp>
      <p:sp>
        <p:nvSpPr>
          <p:cNvPr id="9" name="正方形/長方形 8"/>
          <p:cNvSpPr/>
          <p:nvPr/>
        </p:nvSpPr>
        <p:spPr>
          <a:xfrm>
            <a:off x="2371985" y="3341452"/>
            <a:ext cx="6096000" cy="954107"/>
          </a:xfrm>
          <a:prstGeom prst="rect">
            <a:avLst/>
          </a:prstGeom>
        </p:spPr>
        <p:txBody>
          <a:bodyPr>
            <a:spAutoFit/>
          </a:bodyPr>
          <a:lstStyle/>
          <a:p>
            <a:r>
              <a:rPr lang="ja-JP" altLang="en-US" sz="1400" dirty="0">
                <a:latin typeface="MS-PGothic"/>
              </a:rPr>
              <a:t>・</a:t>
            </a:r>
            <a:r>
              <a:rPr lang="ja-JP" altLang="en-US" sz="1400" dirty="0" smtClean="0">
                <a:latin typeface="MS-PGothic"/>
              </a:rPr>
              <a:t> </a:t>
            </a:r>
            <a:r>
              <a:rPr lang="ja-JP" altLang="en-US" sz="1400" dirty="0">
                <a:latin typeface="MS-PGothic"/>
              </a:rPr>
              <a:t>地域の将来の担い手は十分いるか</a:t>
            </a:r>
          </a:p>
          <a:p>
            <a:r>
              <a:rPr lang="ja-JP" altLang="en-US" sz="1400" dirty="0">
                <a:latin typeface="MS-PGothic"/>
              </a:rPr>
              <a:t>・</a:t>
            </a:r>
            <a:r>
              <a:rPr lang="ja-JP" altLang="en-US" sz="1400" dirty="0" smtClean="0">
                <a:latin typeface="MS-PGothic"/>
              </a:rPr>
              <a:t> </a:t>
            </a:r>
            <a:r>
              <a:rPr lang="ja-JP" altLang="en-US" sz="1400" dirty="0">
                <a:latin typeface="MS-PGothic"/>
              </a:rPr>
              <a:t>担い手が十分いない場合、どうやって担い手を確保するか</a:t>
            </a:r>
          </a:p>
          <a:p>
            <a:r>
              <a:rPr lang="ja-JP" altLang="en-US" sz="1400" dirty="0">
                <a:latin typeface="MS-PGothic"/>
              </a:rPr>
              <a:t>・</a:t>
            </a:r>
            <a:r>
              <a:rPr lang="ja-JP" altLang="en-US" sz="1400" dirty="0" smtClean="0">
                <a:latin typeface="MS-PGothic"/>
              </a:rPr>
              <a:t> </a:t>
            </a:r>
            <a:r>
              <a:rPr lang="ja-JP" altLang="en-US" sz="1400" dirty="0">
                <a:latin typeface="MS-PGothic"/>
              </a:rPr>
              <a:t>担い手にどうやって農地利用を集積・集約化していくか</a:t>
            </a:r>
          </a:p>
          <a:p>
            <a:r>
              <a:rPr lang="ja-JP" altLang="en-US" sz="1400" dirty="0">
                <a:latin typeface="MS-PGothic"/>
              </a:rPr>
              <a:t>・</a:t>
            </a:r>
            <a:r>
              <a:rPr lang="ja-JP" altLang="en-US" sz="1400" dirty="0" smtClean="0">
                <a:latin typeface="MS-PGothic"/>
              </a:rPr>
              <a:t> </a:t>
            </a:r>
            <a:r>
              <a:rPr lang="ja-JP" altLang="en-US" sz="1400" dirty="0">
                <a:latin typeface="MS-PGothic"/>
              </a:rPr>
              <a:t>リタイアする人は、農地をどうしたらよいか</a:t>
            </a:r>
            <a:endParaRPr lang="ja-JP" altLang="en-US" dirty="0"/>
          </a:p>
        </p:txBody>
      </p:sp>
      <p:sp>
        <p:nvSpPr>
          <p:cNvPr id="10" name="正方形/長方形 9"/>
          <p:cNvSpPr/>
          <p:nvPr/>
        </p:nvSpPr>
        <p:spPr>
          <a:xfrm>
            <a:off x="1648464" y="4397103"/>
            <a:ext cx="9182342" cy="646331"/>
          </a:xfrm>
          <a:prstGeom prst="rect">
            <a:avLst/>
          </a:prstGeom>
        </p:spPr>
        <p:txBody>
          <a:bodyPr wrap="square">
            <a:spAutoFit/>
          </a:bodyPr>
          <a:lstStyle/>
          <a:p>
            <a:pPr marL="273050" indent="-273050"/>
            <a:r>
              <a:rPr lang="ja-JP" altLang="en-US" dirty="0">
                <a:solidFill>
                  <a:srgbClr val="000000"/>
                </a:solidFill>
                <a:latin typeface="MS-PGothic"/>
              </a:rPr>
              <a:t>○ 話合いの成果は、市町村が皆さんと協力して</a:t>
            </a:r>
            <a:r>
              <a:rPr lang="ja-JP" altLang="en-US" dirty="0">
                <a:solidFill>
                  <a:srgbClr val="FF339B"/>
                </a:solidFill>
                <a:latin typeface="MS-PGothic"/>
              </a:rPr>
              <a:t>「人・農地プラン</a:t>
            </a:r>
            <a:r>
              <a:rPr lang="ja-JP" altLang="en-US" dirty="0" smtClean="0">
                <a:solidFill>
                  <a:srgbClr val="FF339B"/>
                </a:solidFill>
                <a:latin typeface="MS-PGothic"/>
              </a:rPr>
              <a:t>」</a:t>
            </a:r>
            <a:r>
              <a:rPr lang="ja-JP" altLang="en-US" dirty="0" smtClean="0">
                <a:solidFill>
                  <a:srgbClr val="000000"/>
                </a:solidFill>
                <a:latin typeface="MS-PGothic"/>
              </a:rPr>
              <a:t>と</a:t>
            </a:r>
            <a:r>
              <a:rPr lang="ja-JP" altLang="en-US" dirty="0">
                <a:solidFill>
                  <a:srgbClr val="000000"/>
                </a:solidFill>
                <a:latin typeface="MS-PGothic"/>
              </a:rPr>
              <a:t>してまとめます</a:t>
            </a:r>
            <a:r>
              <a:rPr lang="ja-JP" altLang="en-US" dirty="0" smtClean="0">
                <a:solidFill>
                  <a:srgbClr val="000000"/>
                </a:solidFill>
                <a:latin typeface="MS-PGothic"/>
              </a:rPr>
              <a:t>。　　それ</a:t>
            </a:r>
            <a:r>
              <a:rPr lang="ja-JP" altLang="en-US" dirty="0">
                <a:solidFill>
                  <a:srgbClr val="000000"/>
                </a:solidFill>
                <a:latin typeface="MS-PGothic"/>
              </a:rPr>
              <a:t>は、具体的な「未来の設計図」です。</a:t>
            </a:r>
            <a:endParaRPr lang="ja-JP" altLang="en-US" dirty="0"/>
          </a:p>
        </p:txBody>
      </p:sp>
      <p:sp>
        <p:nvSpPr>
          <p:cNvPr id="11" name="正方形/長方形 10"/>
          <p:cNvSpPr/>
          <p:nvPr/>
        </p:nvSpPr>
        <p:spPr>
          <a:xfrm>
            <a:off x="1648464" y="5136503"/>
            <a:ext cx="9439281" cy="923330"/>
          </a:xfrm>
          <a:prstGeom prst="rect">
            <a:avLst/>
          </a:prstGeom>
        </p:spPr>
        <p:txBody>
          <a:bodyPr wrap="square">
            <a:spAutoFit/>
          </a:bodyPr>
          <a:lstStyle/>
          <a:p>
            <a:r>
              <a:rPr lang="ja-JP" altLang="en-US" dirty="0">
                <a:solidFill>
                  <a:srgbClr val="000000"/>
                </a:solidFill>
                <a:latin typeface="MS-PGothic"/>
              </a:rPr>
              <a:t>○ </a:t>
            </a:r>
            <a:r>
              <a:rPr lang="ja-JP" altLang="en-US" dirty="0">
                <a:solidFill>
                  <a:srgbClr val="FF339B"/>
                </a:solidFill>
                <a:latin typeface="MS-PGothic"/>
              </a:rPr>
              <a:t>「人・農地プラン」は一度作っておしまいではありません</a:t>
            </a:r>
            <a:r>
              <a:rPr lang="ja-JP" altLang="en-US" dirty="0">
                <a:solidFill>
                  <a:srgbClr val="000000"/>
                </a:solidFill>
                <a:latin typeface="MS-PGothic"/>
              </a:rPr>
              <a:t>。</a:t>
            </a:r>
          </a:p>
          <a:p>
            <a:r>
              <a:rPr lang="ja-JP" altLang="en-US" dirty="0" smtClean="0">
                <a:solidFill>
                  <a:srgbClr val="000000"/>
                </a:solidFill>
                <a:latin typeface="MS-PGothic"/>
              </a:rPr>
              <a:t>　　毎年</a:t>
            </a:r>
            <a:r>
              <a:rPr lang="ja-JP" altLang="en-US" dirty="0">
                <a:solidFill>
                  <a:srgbClr val="000000"/>
                </a:solidFill>
                <a:latin typeface="MS-PGothic"/>
              </a:rPr>
              <a:t>、人は歳をとります。農地の状況も変わります。</a:t>
            </a:r>
          </a:p>
          <a:p>
            <a:r>
              <a:rPr lang="ja-JP" altLang="en-US" dirty="0" smtClean="0">
                <a:solidFill>
                  <a:srgbClr val="FF339B"/>
                </a:solidFill>
                <a:latin typeface="MS-PGothic"/>
              </a:rPr>
              <a:t>　　毎年</a:t>
            </a:r>
            <a:r>
              <a:rPr lang="ja-JP" altLang="en-US" dirty="0">
                <a:solidFill>
                  <a:srgbClr val="FF339B"/>
                </a:solidFill>
                <a:latin typeface="MS-PGothic"/>
              </a:rPr>
              <a:t>、皆さんで話し合う機会を持ち、ぜひプランをよりよい</a:t>
            </a:r>
            <a:r>
              <a:rPr lang="ja-JP" altLang="en-US" dirty="0" smtClean="0">
                <a:solidFill>
                  <a:srgbClr val="FF339B"/>
                </a:solidFill>
                <a:latin typeface="MS-PGothic"/>
              </a:rPr>
              <a:t>ものに</a:t>
            </a:r>
            <a:r>
              <a:rPr lang="ja-JP" altLang="en-US" dirty="0">
                <a:solidFill>
                  <a:srgbClr val="FF339B"/>
                </a:solidFill>
                <a:latin typeface="MS-PGothic"/>
              </a:rPr>
              <a:t>見直しましょう</a:t>
            </a:r>
            <a:r>
              <a:rPr lang="ja-JP" altLang="en-US" dirty="0">
                <a:solidFill>
                  <a:srgbClr val="000000"/>
                </a:solidFill>
                <a:latin typeface="MS-PGothic"/>
              </a:rPr>
              <a:t>。</a:t>
            </a:r>
            <a:endParaRPr lang="ja-JP" altLang="en-US" dirty="0"/>
          </a:p>
        </p:txBody>
      </p:sp>
      <p:sp>
        <p:nvSpPr>
          <p:cNvPr id="12" name="正方形/長方形 11"/>
          <p:cNvSpPr/>
          <p:nvPr/>
        </p:nvSpPr>
        <p:spPr>
          <a:xfrm>
            <a:off x="1648464" y="6177052"/>
            <a:ext cx="10351033" cy="369332"/>
          </a:xfrm>
          <a:prstGeom prst="rect">
            <a:avLst/>
          </a:prstGeom>
        </p:spPr>
        <p:txBody>
          <a:bodyPr wrap="square">
            <a:spAutoFit/>
          </a:bodyPr>
          <a:lstStyle/>
          <a:p>
            <a:r>
              <a:rPr lang="ja-JP" altLang="en-US" dirty="0">
                <a:solidFill>
                  <a:srgbClr val="000000"/>
                </a:solidFill>
                <a:latin typeface="MS-PGothic"/>
              </a:rPr>
              <a:t>○ 農地の貸し借りで担い手に農地利用を集積・集約化する際</a:t>
            </a:r>
            <a:r>
              <a:rPr lang="ja-JP" altLang="en-US" dirty="0" smtClean="0">
                <a:solidFill>
                  <a:srgbClr val="000000"/>
                </a:solidFill>
                <a:latin typeface="MS-PGothic"/>
              </a:rPr>
              <a:t>には</a:t>
            </a:r>
            <a:r>
              <a:rPr lang="ja-JP" altLang="en-US" dirty="0">
                <a:solidFill>
                  <a:srgbClr val="000000"/>
                </a:solidFill>
                <a:latin typeface="MS-PGothic"/>
              </a:rPr>
              <a:t>、</a:t>
            </a:r>
            <a:r>
              <a:rPr lang="ja-JP" altLang="en-US" dirty="0">
                <a:solidFill>
                  <a:srgbClr val="FF339B"/>
                </a:solidFill>
                <a:latin typeface="MS-PGothic"/>
              </a:rPr>
              <a:t>農地中間管理機構</a:t>
            </a:r>
            <a:r>
              <a:rPr lang="ja-JP" altLang="en-US" dirty="0">
                <a:solidFill>
                  <a:srgbClr val="000000"/>
                </a:solidFill>
                <a:latin typeface="MS-PGothic"/>
              </a:rPr>
              <a:t>の出番です。</a:t>
            </a:r>
            <a:endParaRPr lang="ja-JP" altLang="en-US" dirty="0"/>
          </a:p>
        </p:txBody>
      </p:sp>
      <p:sp>
        <p:nvSpPr>
          <p:cNvPr id="2" name="正方形/長方形 1"/>
          <p:cNvSpPr/>
          <p:nvPr/>
        </p:nvSpPr>
        <p:spPr>
          <a:xfrm>
            <a:off x="9605455" y="3860262"/>
            <a:ext cx="1484812" cy="461665"/>
          </a:xfrm>
          <a:prstGeom prst="rect">
            <a:avLst/>
          </a:prstGeom>
        </p:spPr>
        <p:txBody>
          <a:bodyPr wrap="square">
            <a:spAutoFit/>
          </a:bodyPr>
          <a:lstStyle/>
          <a:p>
            <a:r>
              <a:rPr lang="zh-TW" altLang="en-US" sz="1200" dirty="0">
                <a:latin typeface="MS-PGothic"/>
              </a:rPr>
              <a:t>農地中間管理機構</a:t>
            </a:r>
          </a:p>
          <a:p>
            <a:r>
              <a:rPr lang="ja-JP" altLang="en-US" sz="1200" dirty="0">
                <a:latin typeface="MS-PGothic"/>
              </a:rPr>
              <a:t>がお役に立ちます</a:t>
            </a:r>
            <a:endParaRPr lang="ja-JP" altLang="en-US" dirty="0"/>
          </a:p>
        </p:txBody>
      </p:sp>
      <p:sp>
        <p:nvSpPr>
          <p:cNvPr id="3" name="角丸四角形 2"/>
          <p:cNvSpPr/>
          <p:nvPr/>
        </p:nvSpPr>
        <p:spPr>
          <a:xfrm>
            <a:off x="9596894" y="3792578"/>
            <a:ext cx="1380373" cy="54126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7" name="図 16"/>
          <p:cNvPicPr>
            <a:picLocks noChangeAspect="1"/>
          </p:cNvPicPr>
          <p:nvPr/>
        </p:nvPicPr>
        <p:blipFill>
          <a:blip r:embed="rId3"/>
          <a:stretch>
            <a:fillRect/>
          </a:stretch>
        </p:blipFill>
        <p:spPr>
          <a:xfrm rot="20927514">
            <a:off x="7589132" y="3974297"/>
            <a:ext cx="1858375" cy="521873"/>
          </a:xfrm>
          <a:prstGeom prst="rect">
            <a:avLst/>
          </a:prstGeom>
        </p:spPr>
      </p:pic>
      <p:pic>
        <p:nvPicPr>
          <p:cNvPr id="21" name="図 20"/>
          <p:cNvPicPr>
            <a:picLocks noChangeAspect="1"/>
          </p:cNvPicPr>
          <p:nvPr/>
        </p:nvPicPr>
        <p:blipFill>
          <a:blip r:embed="rId4"/>
          <a:stretch>
            <a:fillRect/>
          </a:stretch>
        </p:blipFill>
        <p:spPr>
          <a:xfrm>
            <a:off x="7556134" y="3550005"/>
            <a:ext cx="1932599" cy="877900"/>
          </a:xfrm>
          <a:prstGeom prst="rect">
            <a:avLst/>
          </a:prstGeom>
        </p:spPr>
      </p:pic>
    </p:spTree>
    <p:extLst>
      <p:ext uri="{BB962C8B-B14F-4D97-AF65-F5344CB8AC3E}">
        <p14:creationId xmlns:p14="http://schemas.microsoft.com/office/powerpoint/2010/main" val="3983181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891461" y="179027"/>
            <a:ext cx="5156679" cy="461665"/>
          </a:xfrm>
          <a:prstGeom prst="rect">
            <a:avLst/>
          </a:prstGeom>
        </p:spPr>
        <p:txBody>
          <a:bodyPr wrap="square">
            <a:spAutoFit/>
          </a:bodyPr>
          <a:lstStyle/>
          <a:p>
            <a:r>
              <a:rPr lang="ja-JP" altLang="en-US" sz="2000" dirty="0">
                <a:solidFill>
                  <a:srgbClr val="000000"/>
                </a:solidFill>
                <a:latin typeface="DHGothic-EB-WINP-RKSJ-H"/>
              </a:rPr>
              <a:t>三つ目、</a:t>
            </a:r>
            <a:r>
              <a:rPr lang="ja-JP" altLang="en-US" sz="2400" dirty="0">
                <a:solidFill>
                  <a:srgbClr val="FF339B"/>
                </a:solidFill>
                <a:latin typeface="DHGothic-EB-WINP-RKSJ-H"/>
              </a:rPr>
              <a:t>農地中間管理機構</a:t>
            </a:r>
            <a:r>
              <a:rPr lang="ja-JP" altLang="en-US" sz="2000" dirty="0">
                <a:solidFill>
                  <a:srgbClr val="000000"/>
                </a:solidFill>
                <a:latin typeface="DHGothic-EB-WINP-RKSJ-H"/>
              </a:rPr>
              <a:t>の活用です</a:t>
            </a:r>
            <a:endParaRPr lang="ja-JP" altLang="en-US" dirty="0"/>
          </a:p>
        </p:txBody>
      </p:sp>
      <p:sp>
        <p:nvSpPr>
          <p:cNvPr id="5" name="正方形/長方形 4"/>
          <p:cNvSpPr/>
          <p:nvPr/>
        </p:nvSpPr>
        <p:spPr>
          <a:xfrm>
            <a:off x="1678184" y="1071088"/>
            <a:ext cx="6162264" cy="400110"/>
          </a:xfrm>
          <a:prstGeom prst="rect">
            <a:avLst/>
          </a:prstGeom>
        </p:spPr>
        <p:txBody>
          <a:bodyPr wrap="none">
            <a:spAutoFit/>
          </a:bodyPr>
          <a:lstStyle/>
          <a:p>
            <a:r>
              <a:rPr lang="ja-JP" altLang="en-US" sz="2000" dirty="0">
                <a:solidFill>
                  <a:srgbClr val="000000"/>
                </a:solidFill>
                <a:latin typeface="DHGothic-EB-WINP-RKSJ-H"/>
              </a:rPr>
              <a:t>○ 機構は</a:t>
            </a:r>
            <a:r>
              <a:rPr lang="ja-JP" altLang="en-US" sz="2000" dirty="0">
                <a:solidFill>
                  <a:srgbClr val="FF339B"/>
                </a:solidFill>
                <a:latin typeface="DHGothic-EB-WINP-RKSJ-H"/>
              </a:rPr>
              <a:t>「信頼できる農地の中間的受け皿」</a:t>
            </a:r>
            <a:r>
              <a:rPr lang="ja-JP" altLang="en-US" sz="2000" dirty="0">
                <a:solidFill>
                  <a:srgbClr val="000000"/>
                </a:solidFill>
                <a:latin typeface="DHGothic-EB-WINP-RKSJ-H"/>
              </a:rPr>
              <a:t>です。</a:t>
            </a:r>
            <a:endParaRPr lang="ja-JP" altLang="en-US" dirty="0"/>
          </a:p>
        </p:txBody>
      </p:sp>
      <p:sp>
        <p:nvSpPr>
          <p:cNvPr id="6" name="正方形/長方形 5"/>
          <p:cNvSpPr/>
          <p:nvPr/>
        </p:nvSpPr>
        <p:spPr>
          <a:xfrm>
            <a:off x="1678184" y="1865937"/>
            <a:ext cx="5392823" cy="400110"/>
          </a:xfrm>
          <a:prstGeom prst="rect">
            <a:avLst/>
          </a:prstGeom>
        </p:spPr>
        <p:txBody>
          <a:bodyPr wrap="none">
            <a:spAutoFit/>
          </a:bodyPr>
          <a:lstStyle/>
          <a:p>
            <a:r>
              <a:rPr lang="ja-JP" altLang="en-US" sz="2000" dirty="0">
                <a:solidFill>
                  <a:srgbClr val="000000"/>
                </a:solidFill>
                <a:latin typeface="DHGothic-EB-WINP-RKSJ-H"/>
              </a:rPr>
              <a:t>○ 機構は</a:t>
            </a:r>
            <a:r>
              <a:rPr lang="ja-JP" altLang="en-US" sz="2000" dirty="0">
                <a:solidFill>
                  <a:srgbClr val="FF339B"/>
                </a:solidFill>
                <a:latin typeface="DHGothic-EB-WINP-RKSJ-H"/>
              </a:rPr>
              <a:t>公的機関</a:t>
            </a:r>
            <a:r>
              <a:rPr lang="ja-JP" altLang="en-US" sz="2000" dirty="0">
                <a:solidFill>
                  <a:srgbClr val="000000"/>
                </a:solidFill>
                <a:latin typeface="DHGothic-EB-WINP-RKSJ-H"/>
              </a:rPr>
              <a:t>だから安心して貸せます。</a:t>
            </a:r>
            <a:endParaRPr lang="ja-JP" altLang="en-US" dirty="0"/>
          </a:p>
        </p:txBody>
      </p:sp>
      <p:sp>
        <p:nvSpPr>
          <p:cNvPr id="7" name="正方形/長方形 6"/>
          <p:cNvSpPr/>
          <p:nvPr/>
        </p:nvSpPr>
        <p:spPr>
          <a:xfrm>
            <a:off x="2072124" y="2348399"/>
            <a:ext cx="6096000" cy="1169551"/>
          </a:xfrm>
          <a:prstGeom prst="rect">
            <a:avLst/>
          </a:prstGeom>
        </p:spPr>
        <p:txBody>
          <a:bodyPr>
            <a:spAutoFit/>
          </a:bodyPr>
          <a:lstStyle/>
          <a:p>
            <a:r>
              <a:rPr lang="ja-JP" altLang="en-US" sz="1400" dirty="0">
                <a:solidFill>
                  <a:srgbClr val="000000"/>
                </a:solidFill>
                <a:latin typeface="MS-PGothic"/>
              </a:rPr>
              <a:t>・賃料は</a:t>
            </a:r>
            <a:r>
              <a:rPr lang="ja-JP" altLang="en-US" sz="1400" dirty="0">
                <a:solidFill>
                  <a:srgbClr val="FF339B"/>
                </a:solidFill>
                <a:latin typeface="MS-PGothic"/>
              </a:rPr>
              <a:t>確実に</a:t>
            </a:r>
            <a:r>
              <a:rPr lang="ja-JP" altLang="en-US" sz="1400" dirty="0">
                <a:solidFill>
                  <a:srgbClr val="000000"/>
                </a:solidFill>
                <a:latin typeface="MS-PGothic"/>
              </a:rPr>
              <a:t>支払われます</a:t>
            </a:r>
            <a:r>
              <a:rPr lang="ja-JP" altLang="en-US" sz="1400" dirty="0" smtClean="0">
                <a:solidFill>
                  <a:srgbClr val="000000"/>
                </a:solidFill>
                <a:latin typeface="MS-PGothic"/>
              </a:rPr>
              <a:t>。</a:t>
            </a:r>
            <a:endParaRPr lang="en-US" altLang="ja-JP" sz="1400" dirty="0" smtClean="0">
              <a:solidFill>
                <a:srgbClr val="000000"/>
              </a:solidFill>
              <a:latin typeface="MS-PGothic"/>
            </a:endParaRPr>
          </a:p>
          <a:p>
            <a:endParaRPr lang="ja-JP" altLang="en-US" sz="1400" dirty="0">
              <a:solidFill>
                <a:srgbClr val="000000"/>
              </a:solidFill>
              <a:latin typeface="MS-PGothic"/>
            </a:endParaRPr>
          </a:p>
          <a:p>
            <a:r>
              <a:rPr lang="ja-JP" altLang="en-US" sz="1400" dirty="0">
                <a:solidFill>
                  <a:srgbClr val="000000"/>
                </a:solidFill>
                <a:latin typeface="MS-PGothic"/>
              </a:rPr>
              <a:t>・耕作放棄地になる</a:t>
            </a:r>
            <a:r>
              <a:rPr lang="ja-JP" altLang="en-US" sz="1400" dirty="0">
                <a:solidFill>
                  <a:srgbClr val="FF339B"/>
                </a:solidFill>
                <a:latin typeface="MS-PGothic"/>
              </a:rPr>
              <a:t>心配もありません</a:t>
            </a:r>
            <a:r>
              <a:rPr lang="ja-JP" altLang="en-US" sz="1400" dirty="0" smtClean="0">
                <a:solidFill>
                  <a:srgbClr val="000000"/>
                </a:solidFill>
                <a:latin typeface="MS-PGothic"/>
              </a:rPr>
              <a:t>。</a:t>
            </a:r>
            <a:endParaRPr lang="en-US" altLang="ja-JP" sz="1400" dirty="0" smtClean="0">
              <a:solidFill>
                <a:srgbClr val="000000"/>
              </a:solidFill>
              <a:latin typeface="MS-PGothic"/>
            </a:endParaRPr>
          </a:p>
          <a:p>
            <a:endParaRPr lang="ja-JP" altLang="en-US" sz="1400" dirty="0">
              <a:solidFill>
                <a:srgbClr val="000000"/>
              </a:solidFill>
              <a:latin typeface="MS-PGothic"/>
            </a:endParaRPr>
          </a:p>
          <a:p>
            <a:r>
              <a:rPr lang="ja-JP" altLang="en-US" sz="1400" dirty="0">
                <a:solidFill>
                  <a:srgbClr val="000000"/>
                </a:solidFill>
                <a:latin typeface="MS-PGothic"/>
              </a:rPr>
              <a:t>・転貸先の農家と</a:t>
            </a:r>
            <a:r>
              <a:rPr lang="ja-JP" altLang="en-US" sz="1400" dirty="0">
                <a:solidFill>
                  <a:srgbClr val="FF339B"/>
                </a:solidFill>
                <a:latin typeface="MS-PGothic"/>
              </a:rPr>
              <a:t>個別に</a:t>
            </a:r>
            <a:r>
              <a:rPr lang="ja-JP" altLang="en-US" sz="1400" dirty="0">
                <a:solidFill>
                  <a:srgbClr val="000000"/>
                </a:solidFill>
                <a:latin typeface="MS-PGothic"/>
              </a:rPr>
              <a:t>交渉する</a:t>
            </a:r>
            <a:r>
              <a:rPr lang="ja-JP" altLang="en-US" sz="1400" dirty="0">
                <a:solidFill>
                  <a:srgbClr val="FF339B"/>
                </a:solidFill>
                <a:latin typeface="MS-PGothic"/>
              </a:rPr>
              <a:t>必要はなくなります</a:t>
            </a:r>
            <a:r>
              <a:rPr lang="ja-JP" altLang="en-US" sz="1400" dirty="0">
                <a:solidFill>
                  <a:srgbClr val="000000"/>
                </a:solidFill>
                <a:latin typeface="MS-PGothic"/>
              </a:rPr>
              <a:t>。</a:t>
            </a:r>
            <a:endParaRPr lang="ja-JP" altLang="en-US" dirty="0"/>
          </a:p>
        </p:txBody>
      </p:sp>
      <p:sp>
        <p:nvSpPr>
          <p:cNvPr id="8" name="正方形/長方形 7"/>
          <p:cNvSpPr/>
          <p:nvPr/>
        </p:nvSpPr>
        <p:spPr>
          <a:xfrm>
            <a:off x="1678184" y="3679974"/>
            <a:ext cx="5136342" cy="400110"/>
          </a:xfrm>
          <a:prstGeom prst="rect">
            <a:avLst/>
          </a:prstGeom>
        </p:spPr>
        <p:txBody>
          <a:bodyPr wrap="square">
            <a:spAutoFit/>
          </a:bodyPr>
          <a:lstStyle/>
          <a:p>
            <a:r>
              <a:rPr lang="ja-JP" altLang="en-US" sz="2000" dirty="0">
                <a:latin typeface="DHGothic-EB-WINP-RKSJ-H"/>
              </a:rPr>
              <a:t>○ 機構はこのようなときに活用できます。</a:t>
            </a:r>
            <a:endParaRPr lang="ja-JP" altLang="en-US" dirty="0"/>
          </a:p>
        </p:txBody>
      </p:sp>
      <p:sp>
        <p:nvSpPr>
          <p:cNvPr id="9" name="正方形/長方形 8"/>
          <p:cNvSpPr/>
          <p:nvPr/>
        </p:nvSpPr>
        <p:spPr>
          <a:xfrm>
            <a:off x="2284196" y="4320335"/>
            <a:ext cx="5376793" cy="338554"/>
          </a:xfrm>
          <a:prstGeom prst="rect">
            <a:avLst/>
          </a:prstGeom>
        </p:spPr>
        <p:txBody>
          <a:bodyPr wrap="none">
            <a:spAutoFit/>
          </a:bodyPr>
          <a:lstStyle/>
          <a:p>
            <a:r>
              <a:rPr lang="ja-JP" altLang="en-US" sz="1600" dirty="0">
                <a:solidFill>
                  <a:srgbClr val="FF339B"/>
                </a:solidFill>
                <a:latin typeface="DHGothic-EB-WINP-RKSJ-H"/>
              </a:rPr>
              <a:t>リタイアするので農地を貸したいな！ と思ったら・・・</a:t>
            </a:r>
            <a:endParaRPr lang="ja-JP" altLang="en-US" dirty="0"/>
          </a:p>
        </p:txBody>
      </p:sp>
      <p:sp>
        <p:nvSpPr>
          <p:cNvPr id="11" name="正方形/長方形 10"/>
          <p:cNvSpPr/>
          <p:nvPr/>
        </p:nvSpPr>
        <p:spPr>
          <a:xfrm>
            <a:off x="2284196" y="4872243"/>
            <a:ext cx="6522940" cy="307777"/>
          </a:xfrm>
          <a:prstGeom prst="rect">
            <a:avLst/>
          </a:prstGeom>
        </p:spPr>
        <p:txBody>
          <a:bodyPr wrap="none">
            <a:spAutoFit/>
          </a:bodyPr>
          <a:lstStyle/>
          <a:p>
            <a:r>
              <a:rPr lang="ja-JP" altLang="en-US" sz="1400" dirty="0">
                <a:latin typeface="MS-Gothic"/>
              </a:rPr>
              <a:t>→ 機構に農地を貸して下さい。お借りした農地は機構が担い手に転貸します。</a:t>
            </a:r>
            <a:endParaRPr lang="ja-JP" altLang="en-US" sz="1400" dirty="0"/>
          </a:p>
        </p:txBody>
      </p:sp>
      <p:sp>
        <p:nvSpPr>
          <p:cNvPr id="12" name="正方形/長方形 11"/>
          <p:cNvSpPr/>
          <p:nvPr/>
        </p:nvSpPr>
        <p:spPr>
          <a:xfrm>
            <a:off x="2284196" y="5406281"/>
            <a:ext cx="7084393" cy="400110"/>
          </a:xfrm>
          <a:prstGeom prst="rect">
            <a:avLst/>
          </a:prstGeom>
        </p:spPr>
        <p:txBody>
          <a:bodyPr wrap="square">
            <a:spAutoFit/>
          </a:bodyPr>
          <a:lstStyle/>
          <a:p>
            <a:r>
              <a:rPr lang="ja-JP" altLang="en-US" sz="1600" dirty="0">
                <a:solidFill>
                  <a:srgbClr val="FF339B"/>
                </a:solidFill>
                <a:latin typeface="DHGothic-EB-WINP-RKSJ-H"/>
              </a:rPr>
              <a:t>利用権を交換して</a:t>
            </a:r>
            <a:r>
              <a:rPr lang="ja-JP" altLang="en-US" sz="2000" b="1" dirty="0">
                <a:solidFill>
                  <a:srgbClr val="FF339B"/>
                </a:solidFill>
                <a:latin typeface="DHGothic-EB-WINP-RKSJ-H"/>
              </a:rPr>
              <a:t>分散した農地をまとめたい</a:t>
            </a:r>
            <a:r>
              <a:rPr lang="ja-JP" altLang="en-US" sz="1600" dirty="0">
                <a:solidFill>
                  <a:srgbClr val="FF339B"/>
                </a:solidFill>
                <a:latin typeface="DHGothic-EB-WINP-RKSJ-H"/>
              </a:rPr>
              <a:t>な！ と</a:t>
            </a:r>
            <a:r>
              <a:rPr lang="ja-JP" altLang="en-US" sz="1600" dirty="0" smtClean="0">
                <a:solidFill>
                  <a:srgbClr val="FF339B"/>
                </a:solidFill>
                <a:latin typeface="DHGothic-EB-WINP-RKSJ-H"/>
              </a:rPr>
              <a:t>思ったら</a:t>
            </a:r>
            <a:r>
              <a:rPr lang="ja-JP" altLang="en-US" sz="1600" dirty="0">
                <a:solidFill>
                  <a:srgbClr val="FF339B"/>
                </a:solidFill>
                <a:latin typeface="DHGothic-EB-WINP-RKSJ-H"/>
              </a:rPr>
              <a:t>・・・</a:t>
            </a:r>
            <a:endParaRPr lang="ja-JP" altLang="en-US" dirty="0"/>
          </a:p>
        </p:txBody>
      </p:sp>
      <p:sp>
        <p:nvSpPr>
          <p:cNvPr id="13" name="正方形/長方形 12"/>
          <p:cNvSpPr/>
          <p:nvPr/>
        </p:nvSpPr>
        <p:spPr>
          <a:xfrm>
            <a:off x="2284196" y="5971096"/>
            <a:ext cx="6096000" cy="461665"/>
          </a:xfrm>
          <a:prstGeom prst="rect">
            <a:avLst/>
          </a:prstGeom>
        </p:spPr>
        <p:txBody>
          <a:bodyPr>
            <a:spAutoFit/>
          </a:bodyPr>
          <a:lstStyle/>
          <a:p>
            <a:r>
              <a:rPr lang="ja-JP" altLang="en-US" sz="1200" dirty="0">
                <a:latin typeface="MS-Gothic"/>
              </a:rPr>
              <a:t>→ 関係者がそろって機構に農地を貸して下さい。</a:t>
            </a:r>
          </a:p>
          <a:p>
            <a:r>
              <a:rPr lang="ja-JP" altLang="en-US" sz="1200" dirty="0" smtClean="0">
                <a:latin typeface="MS-Gothic"/>
              </a:rPr>
              <a:t>　機構</a:t>
            </a:r>
            <a:r>
              <a:rPr lang="ja-JP" altLang="en-US" sz="1200" dirty="0">
                <a:latin typeface="MS-Gothic"/>
              </a:rPr>
              <a:t>が担い手の使いやすい形にしてまとめて転貸します。</a:t>
            </a:r>
            <a:endParaRPr lang="ja-JP" altLang="en-US" sz="1200" dirty="0"/>
          </a:p>
        </p:txBody>
      </p:sp>
    </p:spTree>
    <p:extLst>
      <p:ext uri="{BB962C8B-B14F-4D97-AF65-F5344CB8AC3E}">
        <p14:creationId xmlns:p14="http://schemas.microsoft.com/office/powerpoint/2010/main" val="378003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873146" y="497452"/>
            <a:ext cx="9436538" cy="707886"/>
          </a:xfrm>
          <a:prstGeom prst="rect">
            <a:avLst/>
          </a:prstGeom>
        </p:spPr>
        <p:txBody>
          <a:bodyPr wrap="square">
            <a:spAutoFit/>
          </a:bodyPr>
          <a:lstStyle/>
          <a:p>
            <a:pPr marL="352425" indent="-352425"/>
            <a:r>
              <a:rPr lang="ja-JP" altLang="en-US" sz="2000" dirty="0">
                <a:solidFill>
                  <a:srgbClr val="000000"/>
                </a:solidFill>
                <a:latin typeface="DHGothic-EB-WINP-RKSJ-H"/>
              </a:rPr>
              <a:t>○</a:t>
            </a:r>
            <a:r>
              <a:rPr lang="ja-JP" altLang="en-US" sz="2000" dirty="0" smtClean="0">
                <a:solidFill>
                  <a:srgbClr val="000000"/>
                </a:solidFill>
                <a:latin typeface="DHGothic-EB-WINP-RKSJ-H"/>
              </a:rPr>
              <a:t> </a:t>
            </a:r>
            <a:r>
              <a:rPr lang="ja-JP" altLang="en-US" sz="2000" dirty="0">
                <a:solidFill>
                  <a:srgbClr val="FF339B"/>
                </a:solidFill>
                <a:latin typeface="DHGothic-EB-WINP-RKSJ-H"/>
              </a:rPr>
              <a:t>地域ぐるみで機構を活用</a:t>
            </a:r>
            <a:r>
              <a:rPr lang="ja-JP" altLang="en-US" sz="2000" dirty="0">
                <a:solidFill>
                  <a:srgbClr val="000000"/>
                </a:solidFill>
                <a:latin typeface="DHGothic-EB-WINP-RKSJ-H"/>
              </a:rPr>
              <a:t>することで、地域の</a:t>
            </a:r>
            <a:r>
              <a:rPr lang="ja-JP" altLang="en-US" sz="2000" dirty="0" smtClean="0">
                <a:solidFill>
                  <a:srgbClr val="FF339B"/>
                </a:solidFill>
                <a:latin typeface="DHGothic-EB-WINP-RKSJ-H"/>
              </a:rPr>
              <a:t>理想的な</a:t>
            </a:r>
            <a:r>
              <a:rPr lang="ja-JP" altLang="en-US" sz="2000" dirty="0">
                <a:solidFill>
                  <a:srgbClr val="FF339B"/>
                </a:solidFill>
                <a:latin typeface="DHGothic-EB-WINP-RKSJ-H"/>
              </a:rPr>
              <a:t>農地利用が実現</a:t>
            </a:r>
            <a:r>
              <a:rPr lang="ja-JP" altLang="en-US" sz="2000" dirty="0">
                <a:solidFill>
                  <a:srgbClr val="000000"/>
                </a:solidFill>
                <a:latin typeface="DHGothic-EB-WINP-RKSJ-H"/>
              </a:rPr>
              <a:t>しやすくなります！</a:t>
            </a:r>
            <a:endParaRPr lang="ja-JP" altLang="en-US" dirty="0"/>
          </a:p>
        </p:txBody>
      </p:sp>
      <p:sp>
        <p:nvSpPr>
          <p:cNvPr id="5" name="正方形/長方形 4"/>
          <p:cNvSpPr/>
          <p:nvPr/>
        </p:nvSpPr>
        <p:spPr>
          <a:xfrm>
            <a:off x="1873146" y="1494857"/>
            <a:ext cx="8189025" cy="400110"/>
          </a:xfrm>
          <a:prstGeom prst="rect">
            <a:avLst/>
          </a:prstGeom>
        </p:spPr>
        <p:txBody>
          <a:bodyPr wrap="square">
            <a:spAutoFit/>
          </a:bodyPr>
          <a:lstStyle/>
          <a:p>
            <a:r>
              <a:rPr lang="ja-JP" altLang="en-US" sz="2000" dirty="0">
                <a:solidFill>
                  <a:srgbClr val="000000"/>
                </a:solidFill>
                <a:latin typeface="DHGothic-EB-WINP-RKSJ-H"/>
              </a:rPr>
              <a:t>◯ 機構を通じた取組を後押しするための</a:t>
            </a:r>
            <a:r>
              <a:rPr lang="ja-JP" altLang="en-US" sz="2000" dirty="0">
                <a:solidFill>
                  <a:srgbClr val="FF339B"/>
                </a:solidFill>
                <a:latin typeface="DHGothic-EB-WINP-RKSJ-H"/>
              </a:rPr>
              <a:t>支援措置</a:t>
            </a:r>
            <a:r>
              <a:rPr lang="ja-JP" altLang="en-US" sz="2000" dirty="0">
                <a:solidFill>
                  <a:srgbClr val="000000"/>
                </a:solidFill>
                <a:latin typeface="DHGothic-EB-WINP-RKSJ-H"/>
              </a:rPr>
              <a:t>も</a:t>
            </a:r>
            <a:r>
              <a:rPr lang="ja-JP" altLang="en-US" sz="2000" dirty="0" smtClean="0">
                <a:solidFill>
                  <a:srgbClr val="000000"/>
                </a:solidFill>
                <a:latin typeface="DHGothic-EB-WINP-RKSJ-H"/>
              </a:rPr>
              <a:t>用意</a:t>
            </a:r>
            <a:r>
              <a:rPr lang="ja-JP" altLang="en-US" sz="2000" dirty="0">
                <a:solidFill>
                  <a:srgbClr val="000000"/>
                </a:solidFill>
                <a:latin typeface="DHGothic-EB-WINP-RKSJ-H"/>
              </a:rPr>
              <a:t>しています。</a:t>
            </a:r>
            <a:endParaRPr lang="ja-JP" altLang="en-US" dirty="0"/>
          </a:p>
        </p:txBody>
      </p:sp>
      <p:sp>
        <p:nvSpPr>
          <p:cNvPr id="6" name="正方形/長方形 5"/>
          <p:cNvSpPr/>
          <p:nvPr/>
        </p:nvSpPr>
        <p:spPr>
          <a:xfrm>
            <a:off x="2061880" y="2083939"/>
            <a:ext cx="6096000" cy="1600438"/>
          </a:xfrm>
          <a:prstGeom prst="rect">
            <a:avLst/>
          </a:prstGeom>
        </p:spPr>
        <p:txBody>
          <a:bodyPr>
            <a:spAutoFit/>
          </a:bodyPr>
          <a:lstStyle/>
          <a:p>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農地</a:t>
            </a:r>
            <a:r>
              <a:rPr lang="ja-JP" altLang="en-US" sz="1400" dirty="0">
                <a:latin typeface="HG丸ｺﾞｼｯｸM-PRO" panose="020F0600000000000000" pitchFamily="50" charset="-128"/>
                <a:ea typeface="HG丸ｺﾞｼｯｸM-PRO" panose="020F0600000000000000" pitchFamily="50" charset="-128"/>
              </a:rPr>
              <a:t>中間管理機構への出し手に対する機構集積協力</a:t>
            </a:r>
            <a:r>
              <a:rPr lang="ja-JP" altLang="en-US" sz="1400" dirty="0" smtClean="0">
                <a:latin typeface="HG丸ｺﾞｼｯｸM-PRO" panose="020F0600000000000000" pitchFamily="50" charset="-128"/>
                <a:ea typeface="HG丸ｺﾞｼｯｸM-PRO" panose="020F0600000000000000" pitchFamily="50" charset="-128"/>
              </a:rPr>
              <a:t>金</a:t>
            </a:r>
            <a:endParaRPr lang="en-US" altLang="ja-JP" sz="1400" dirty="0" smtClean="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農地中間管理機構への出し手に対する課税の軽減</a:t>
            </a:r>
            <a:r>
              <a:rPr lang="ja-JP" altLang="en-US" sz="1400" dirty="0" smtClean="0">
                <a:latin typeface="HG丸ｺﾞｼｯｸM-PRO" panose="020F0600000000000000" pitchFamily="50" charset="-128"/>
                <a:ea typeface="HG丸ｺﾞｼｯｸM-PRO" panose="020F0600000000000000" pitchFamily="50" charset="-128"/>
              </a:rPr>
              <a:t>措置</a:t>
            </a:r>
            <a:endParaRPr lang="en-US" altLang="ja-JP" sz="1400" dirty="0" smtClean="0">
              <a:latin typeface="HG丸ｺﾞｼｯｸM-PRO" panose="020F0600000000000000" pitchFamily="50" charset="-128"/>
              <a:ea typeface="HG丸ｺﾞｼｯｸM-PRO" panose="020F0600000000000000" pitchFamily="50" charset="-128"/>
            </a:endParaRPr>
          </a:p>
          <a:p>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基盤整備に対する</a:t>
            </a:r>
            <a:r>
              <a:rPr lang="ja-JP" altLang="en-US" sz="1400" dirty="0" smtClean="0">
                <a:latin typeface="HG丸ｺﾞｼｯｸM-PRO" panose="020F0600000000000000" pitchFamily="50" charset="-128"/>
                <a:ea typeface="HG丸ｺﾞｼｯｸM-PRO" panose="020F0600000000000000" pitchFamily="50" charset="-128"/>
              </a:rPr>
              <a:t>支援</a:t>
            </a:r>
            <a:endParaRPr lang="en-US" altLang="ja-JP" sz="1400" dirty="0" smtClean="0">
              <a:latin typeface="HG丸ｺﾞｼｯｸM-PRO" panose="020F0600000000000000" pitchFamily="50" charset="-128"/>
              <a:ea typeface="HG丸ｺﾞｼｯｸM-PRO" panose="020F0600000000000000" pitchFamily="50" charset="-128"/>
            </a:endParaRPr>
          </a:p>
          <a:p>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金融支援、農業用機械等の導入支援など</a:t>
            </a:r>
            <a:endParaRPr lang="ja-JP" altLang="en-US" dirty="0"/>
          </a:p>
        </p:txBody>
      </p:sp>
      <p:sp>
        <p:nvSpPr>
          <p:cNvPr id="7" name="正方形/長方形 6"/>
          <p:cNvSpPr/>
          <p:nvPr/>
        </p:nvSpPr>
        <p:spPr>
          <a:xfrm>
            <a:off x="1873146" y="3862806"/>
            <a:ext cx="8457970" cy="861774"/>
          </a:xfrm>
          <a:prstGeom prst="rect">
            <a:avLst/>
          </a:prstGeom>
        </p:spPr>
        <p:txBody>
          <a:bodyPr wrap="square">
            <a:spAutoFit/>
          </a:bodyPr>
          <a:lstStyle/>
          <a:p>
            <a:r>
              <a:rPr lang="ja-JP" altLang="en-US" sz="2000" dirty="0">
                <a:solidFill>
                  <a:srgbClr val="000000"/>
                </a:solidFill>
                <a:latin typeface="DHGothic-EB-WINP-RKSJ-H"/>
              </a:rPr>
              <a:t>◯ 皆さん、人と農地の問題解決のため</a:t>
            </a:r>
            <a:r>
              <a:rPr lang="ja-JP" altLang="en-US" sz="2000" dirty="0" smtClean="0">
                <a:solidFill>
                  <a:srgbClr val="000000"/>
                </a:solidFill>
                <a:latin typeface="DHGothic-EB-WINP-RKSJ-H"/>
              </a:rPr>
              <a:t>、</a:t>
            </a:r>
            <a:r>
              <a:rPr lang="ja-JP" altLang="en-US" sz="2500" dirty="0" smtClean="0">
                <a:solidFill>
                  <a:srgbClr val="FF339B"/>
                </a:solidFill>
                <a:latin typeface="DHGothic-EB-WINP-RKSJ-H"/>
              </a:rPr>
              <a:t>地域</a:t>
            </a:r>
            <a:r>
              <a:rPr lang="ja-JP" altLang="en-US" sz="2500" dirty="0">
                <a:solidFill>
                  <a:srgbClr val="FF339B"/>
                </a:solidFill>
                <a:latin typeface="DHGothic-EB-WINP-RKSJ-H"/>
              </a:rPr>
              <a:t>で危機感を共有</a:t>
            </a:r>
            <a:r>
              <a:rPr lang="ja-JP" altLang="en-US" sz="2000" dirty="0">
                <a:solidFill>
                  <a:srgbClr val="000000"/>
                </a:solidFill>
                <a:latin typeface="DHGothic-EB-WINP-RKSJ-H"/>
              </a:rPr>
              <a:t>し、</a:t>
            </a:r>
          </a:p>
          <a:p>
            <a:r>
              <a:rPr lang="ja-JP" altLang="en-US" sz="2500" dirty="0" smtClean="0">
                <a:solidFill>
                  <a:srgbClr val="FF339B"/>
                </a:solidFill>
                <a:latin typeface="DHGothic-EB-WINP-RKSJ-H"/>
              </a:rPr>
              <a:t>　徹底</a:t>
            </a:r>
            <a:r>
              <a:rPr lang="ja-JP" altLang="en-US" sz="2500" dirty="0">
                <a:solidFill>
                  <a:srgbClr val="FF339B"/>
                </a:solidFill>
                <a:latin typeface="DHGothic-EB-WINP-RKSJ-H"/>
              </a:rPr>
              <a:t>した話合い</a:t>
            </a:r>
            <a:r>
              <a:rPr lang="ja-JP" altLang="en-US" sz="2000" dirty="0">
                <a:solidFill>
                  <a:srgbClr val="000000"/>
                </a:solidFill>
                <a:latin typeface="DHGothic-EB-WINP-RKSJ-H"/>
              </a:rPr>
              <a:t>を行い</a:t>
            </a:r>
            <a:r>
              <a:rPr lang="ja-JP" altLang="en-US" sz="2000" dirty="0" smtClean="0">
                <a:solidFill>
                  <a:srgbClr val="000000"/>
                </a:solidFill>
                <a:latin typeface="DHGothic-EB-WINP-RKSJ-H"/>
              </a:rPr>
              <a:t>、</a:t>
            </a:r>
            <a:r>
              <a:rPr lang="ja-JP" altLang="en-US" sz="2500" dirty="0" smtClean="0">
                <a:solidFill>
                  <a:srgbClr val="FF339B"/>
                </a:solidFill>
                <a:latin typeface="DHGothic-EB-WINP-RKSJ-H"/>
              </a:rPr>
              <a:t>地域</a:t>
            </a:r>
            <a:r>
              <a:rPr lang="ja-JP" altLang="en-US" sz="2500" dirty="0">
                <a:solidFill>
                  <a:srgbClr val="FF339B"/>
                </a:solidFill>
                <a:latin typeface="DHGothic-EB-WINP-RKSJ-H"/>
              </a:rPr>
              <a:t>農業の将来像</a:t>
            </a:r>
            <a:r>
              <a:rPr lang="ja-JP" altLang="en-US" sz="2000" dirty="0">
                <a:solidFill>
                  <a:srgbClr val="000000"/>
                </a:solidFill>
                <a:latin typeface="DHGothic-EB-WINP-RKSJ-H"/>
              </a:rPr>
              <a:t>を描き、</a:t>
            </a:r>
            <a:endParaRPr lang="ja-JP" altLang="en-US" dirty="0"/>
          </a:p>
        </p:txBody>
      </p:sp>
      <p:sp>
        <p:nvSpPr>
          <p:cNvPr id="8" name="正方形/長方形 7"/>
          <p:cNvSpPr/>
          <p:nvPr/>
        </p:nvSpPr>
        <p:spPr>
          <a:xfrm>
            <a:off x="2193989" y="4867386"/>
            <a:ext cx="6083738" cy="784830"/>
          </a:xfrm>
          <a:prstGeom prst="rect">
            <a:avLst/>
          </a:prstGeom>
        </p:spPr>
        <p:txBody>
          <a:bodyPr wrap="square">
            <a:spAutoFit/>
          </a:bodyPr>
          <a:lstStyle/>
          <a:p>
            <a:r>
              <a:rPr lang="ja-JP" altLang="en-US" sz="2000" dirty="0">
                <a:solidFill>
                  <a:srgbClr val="000000"/>
                </a:solidFill>
                <a:latin typeface="DHGothic-EB-WINP-RKSJ-H"/>
              </a:rPr>
              <a:t>その実現のために</a:t>
            </a:r>
          </a:p>
          <a:p>
            <a:r>
              <a:rPr lang="ja-JP" altLang="en-US" sz="2500" dirty="0">
                <a:solidFill>
                  <a:srgbClr val="FF339B"/>
                </a:solidFill>
                <a:latin typeface="DHGothic-EB-WINP-RKSJ-H"/>
              </a:rPr>
              <a:t>農地中間管理機構</a:t>
            </a:r>
            <a:r>
              <a:rPr lang="ja-JP" altLang="en-US" sz="2000" dirty="0">
                <a:solidFill>
                  <a:srgbClr val="000000"/>
                </a:solidFill>
                <a:latin typeface="DHGothic-EB-WINP-RKSJ-H"/>
              </a:rPr>
              <a:t>を活用しましょう！</a:t>
            </a:r>
            <a:endParaRPr lang="ja-JP" altLang="en-US" dirty="0"/>
          </a:p>
        </p:txBody>
      </p:sp>
    </p:spTree>
    <p:extLst>
      <p:ext uri="{BB962C8B-B14F-4D97-AF65-F5344CB8AC3E}">
        <p14:creationId xmlns:p14="http://schemas.microsoft.com/office/powerpoint/2010/main" val="360896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8607" y="234329"/>
            <a:ext cx="10867197" cy="1019175"/>
          </a:xfrm>
        </p:spPr>
        <p:txBody>
          <a:bodyPr>
            <a:normAutofit fontScale="90000"/>
          </a:bodyPr>
          <a:lstStyle/>
          <a:p>
            <a:r>
              <a:rPr lang="ja-JP" altLang="en-US" dirty="0"/>
              <a:t>２</a:t>
            </a:r>
            <a:r>
              <a:rPr kumimoji="1" lang="ja-JP" altLang="en-US" dirty="0" smtClean="0"/>
              <a:t>．今何故、農地中間管理事業が必要か？</a:t>
            </a:r>
            <a:endParaRPr kumimoji="1" lang="ja-JP" altLang="en-US" dirty="0"/>
          </a:p>
        </p:txBody>
      </p:sp>
      <p:sp>
        <p:nvSpPr>
          <p:cNvPr id="6" name="テキスト プレースホルダー 5"/>
          <p:cNvSpPr>
            <a:spLocks noGrp="1"/>
          </p:cNvSpPr>
          <p:nvPr>
            <p:ph type="body" sz="quarter" idx="13"/>
          </p:nvPr>
        </p:nvSpPr>
        <p:spPr>
          <a:xfrm>
            <a:off x="3943350" y="5757862"/>
            <a:ext cx="5572126" cy="657225"/>
          </a:xfrm>
        </p:spPr>
        <p:txBody>
          <a:bodyPr/>
          <a:lstStyle/>
          <a:p>
            <a:r>
              <a:rPr kumimoji="1" lang="ja-JP" altLang="en-US" dirty="0" smtClean="0"/>
              <a:t>農地中間管理事業（農地集積バンク）</a:t>
            </a:r>
            <a:endParaRPr kumimoji="1" lang="ja-JP" altLang="en-US" dirty="0"/>
          </a:p>
        </p:txBody>
      </p:sp>
      <p:sp>
        <p:nvSpPr>
          <p:cNvPr id="3" name="テキスト プレースホルダー 2"/>
          <p:cNvSpPr>
            <a:spLocks noGrp="1"/>
          </p:cNvSpPr>
          <p:nvPr>
            <p:ph type="body" sz="half" idx="2"/>
          </p:nvPr>
        </p:nvSpPr>
        <p:spPr>
          <a:xfrm>
            <a:off x="642938" y="1597829"/>
            <a:ext cx="11158537" cy="2799870"/>
          </a:xfrm>
        </p:spPr>
        <p:txBody>
          <a:bodyPr>
            <a:normAutofit/>
          </a:bodyPr>
          <a:lstStyle/>
          <a:p>
            <a:r>
              <a:rPr kumimoji="1" lang="ja-JP" altLang="en-US" dirty="0" smtClean="0"/>
              <a:t>○これまでは様々な農地集積手法により、一定程度の農地集積は進められてきた。</a:t>
            </a:r>
            <a:endParaRPr kumimoji="1" lang="en-US" altLang="ja-JP" dirty="0" smtClean="0"/>
          </a:p>
          <a:p>
            <a:pPr marL="176213" indent="-176213"/>
            <a:r>
              <a:rPr lang="ja-JP" altLang="en-US" dirty="0" smtClean="0"/>
              <a:t>○農村では、農業従事者の高齢化や後継者不足により長い間県民の食を支えてきた方々が、後に続く方に道を譲ろうとする傾向にある。</a:t>
            </a:r>
            <a:endParaRPr lang="en-US" altLang="ja-JP" dirty="0" smtClean="0"/>
          </a:p>
          <a:p>
            <a:r>
              <a:rPr kumimoji="1" lang="ja-JP" altLang="en-US" dirty="0" smtClean="0"/>
              <a:t>○しかし相手がいない等の理由で農地を有効に利用できるか危惧される地域が増えつつある。</a:t>
            </a:r>
            <a:endParaRPr kumimoji="1" lang="en-US" altLang="ja-JP" dirty="0" smtClean="0"/>
          </a:p>
          <a:p>
            <a:pPr marL="273050" indent="-273050"/>
            <a:r>
              <a:rPr lang="ja-JP" altLang="en-US" dirty="0" smtClean="0"/>
              <a:t>○一方で、もっと農地を広げたいという農業経営者がいるが、分散したままでは効率が上がらない等の悩みがある。</a:t>
            </a:r>
            <a:endParaRPr lang="en-US" altLang="ja-JP" dirty="0" smtClean="0"/>
          </a:p>
          <a:p>
            <a:r>
              <a:rPr kumimoji="1" lang="ja-JP" altLang="en-US" dirty="0" smtClean="0"/>
              <a:t>○今、農業生産の場である「農地」をうまくリレーすることが早急に必要となっている。</a:t>
            </a:r>
            <a:endParaRPr kumimoji="1" lang="ja-JP" altLang="en-US" dirty="0"/>
          </a:p>
        </p:txBody>
      </p:sp>
      <p:sp>
        <p:nvSpPr>
          <p:cNvPr id="4" name="下矢印 3"/>
          <p:cNvSpPr/>
          <p:nvPr/>
        </p:nvSpPr>
        <p:spPr>
          <a:xfrm>
            <a:off x="4107461" y="4397699"/>
            <a:ext cx="4965101" cy="1015838"/>
          </a:xfrm>
          <a:prstGeom prst="downArrow">
            <a:avLst>
              <a:gd name="adj1" fmla="val 50000"/>
              <a:gd name="adj2" fmla="val 48593"/>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問題解決の一つの方策が</a:t>
            </a:r>
            <a:endParaRPr kumimoji="1" lang="ja-JP" altLang="en-US" dirty="0"/>
          </a:p>
        </p:txBody>
      </p:sp>
      <p:pic>
        <p:nvPicPr>
          <p:cNvPr id="5" name="図 4"/>
          <p:cNvPicPr>
            <a:picLocks noChangeAspect="1"/>
          </p:cNvPicPr>
          <p:nvPr/>
        </p:nvPicPr>
        <p:blipFill>
          <a:blip r:embed="rId2"/>
          <a:stretch>
            <a:fillRect/>
          </a:stretch>
        </p:blipFill>
        <p:spPr>
          <a:xfrm>
            <a:off x="9415465" y="4397699"/>
            <a:ext cx="2500311" cy="1869523"/>
          </a:xfrm>
          <a:prstGeom prst="rect">
            <a:avLst/>
          </a:prstGeom>
        </p:spPr>
      </p:pic>
    </p:spTree>
    <p:extLst>
      <p:ext uri="{BB962C8B-B14F-4D97-AF65-F5344CB8AC3E}">
        <p14:creationId xmlns:p14="http://schemas.microsoft.com/office/powerpoint/2010/main" val="390361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522" y="401355"/>
            <a:ext cx="5750213" cy="616925"/>
          </a:xfrm>
        </p:spPr>
        <p:txBody>
          <a:bodyPr>
            <a:normAutofit fontScale="90000"/>
          </a:bodyPr>
          <a:lstStyle/>
          <a:p>
            <a:r>
              <a:rPr lang="ja-JP" altLang="en-US" dirty="0"/>
              <a:t>３</a:t>
            </a:r>
            <a:r>
              <a:rPr kumimoji="1" lang="ja-JP" altLang="en-US" dirty="0" smtClean="0"/>
              <a:t>．農地中間管理事業とは</a:t>
            </a:r>
            <a:endParaRPr kumimoji="1" lang="ja-JP" altLang="en-US" dirty="0"/>
          </a:p>
        </p:txBody>
      </p:sp>
      <p:sp>
        <p:nvSpPr>
          <p:cNvPr id="3" name="テキスト プレースホルダー 2"/>
          <p:cNvSpPr>
            <a:spLocks noGrp="1"/>
          </p:cNvSpPr>
          <p:nvPr>
            <p:ph type="body" idx="1"/>
          </p:nvPr>
        </p:nvSpPr>
        <p:spPr>
          <a:xfrm>
            <a:off x="1041343" y="3019846"/>
            <a:ext cx="10654748" cy="3003268"/>
          </a:xfrm>
        </p:spPr>
        <p:txBody>
          <a:bodyPr/>
          <a:lstStyle/>
          <a:p>
            <a:r>
              <a:rPr kumimoji="1" lang="ja-JP" altLang="en-US" dirty="0" smtClean="0"/>
              <a:t>○平成２６年度開始の新しい事業です。</a:t>
            </a:r>
            <a:endParaRPr kumimoji="1" lang="en-US" altLang="ja-JP" dirty="0" smtClean="0"/>
          </a:p>
          <a:p>
            <a:r>
              <a:rPr lang="ja-JP" altLang="en-US" dirty="0" smtClean="0"/>
              <a:t>○農地の所有者（出し手）に協力金があります。（条件あり）</a:t>
            </a:r>
            <a:endParaRPr lang="en-US" altLang="ja-JP" dirty="0" smtClean="0"/>
          </a:p>
          <a:p>
            <a:r>
              <a:rPr kumimoji="1" lang="ja-JP" altLang="en-US" dirty="0" smtClean="0"/>
              <a:t>○農地中間管理機構が農地所有者（出し手）と担い手（受け手）の仲介をします。</a:t>
            </a:r>
            <a:endParaRPr kumimoji="1" lang="en-US" altLang="ja-JP" dirty="0" smtClean="0"/>
          </a:p>
          <a:p>
            <a:r>
              <a:rPr lang="ja-JP" altLang="en-US" dirty="0" smtClean="0"/>
              <a:t>○利用には事前の登録（受け手）が必要です。</a:t>
            </a:r>
            <a:endParaRPr lang="en-US" altLang="ja-JP" dirty="0" smtClean="0"/>
          </a:p>
          <a:p>
            <a:r>
              <a:rPr lang="ja-JP" altLang="en-US" dirty="0" smtClean="0"/>
              <a:t>○農業をリタイヤしたい方や経営規模を縮小したい方の農地を、地域の</a:t>
            </a:r>
            <a:r>
              <a:rPr kumimoji="1" lang="ja-JP" altLang="en-US" dirty="0" smtClean="0"/>
              <a:t>意欲ある農業者等に</a:t>
            </a:r>
            <a:endParaRPr kumimoji="1" lang="en-US" altLang="ja-JP" dirty="0" smtClean="0"/>
          </a:p>
          <a:p>
            <a:r>
              <a:rPr kumimoji="1" lang="ja-JP" altLang="en-US" dirty="0" smtClean="0"/>
              <a:t>　貸し、地域の農業を将来共に安定的に発展させるしくみです。</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330" y="1108746"/>
            <a:ext cx="2668250" cy="1820633"/>
          </a:xfrm>
          <a:prstGeom prst="rect">
            <a:avLst/>
          </a:prstGeom>
        </p:spPr>
      </p:pic>
    </p:spTree>
    <p:extLst>
      <p:ext uri="{BB962C8B-B14F-4D97-AF65-F5344CB8AC3E}">
        <p14:creationId xmlns:p14="http://schemas.microsoft.com/office/powerpoint/2010/main" val="1277721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34000">
              <a:srgbClr val="E1E9C8">
                <a:lumMod val="94000"/>
                <a:lumOff val="6000"/>
              </a:srgbClr>
            </a:gs>
            <a:gs pos="0">
              <a:schemeClr val="bg2">
                <a:tint val="90000"/>
                <a:satMod val="92000"/>
                <a:lumMod val="88000"/>
                <a:lumOff val="12000"/>
              </a:schemeClr>
            </a:gs>
            <a:gs pos="100000">
              <a:schemeClr val="bg2">
                <a:shade val="98000"/>
                <a:satMod val="120000"/>
                <a:lumMod val="98000"/>
              </a:schemeClr>
            </a:gs>
          </a:gsLst>
          <a:lin ang="27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965777" y="149568"/>
            <a:ext cx="8021287" cy="1000259"/>
          </a:xfrm>
        </p:spPr>
        <p:txBody>
          <a:bodyPr>
            <a:normAutofit fontScale="90000"/>
          </a:bodyPr>
          <a:lstStyle/>
          <a:p>
            <a:r>
              <a:rPr kumimoji="1" lang="ja-JP" altLang="en-US" dirty="0" smtClean="0">
                <a:solidFill>
                  <a:srgbClr val="0070C0"/>
                </a:solidFill>
              </a:rPr>
              <a:t>４．農地中間管理事業の仕組み</a:t>
            </a:r>
            <a:endParaRPr kumimoji="1" lang="ja-JP" altLang="en-US" dirty="0">
              <a:solidFill>
                <a:srgbClr val="0070C0"/>
              </a:solidFill>
            </a:endParaRPr>
          </a:p>
        </p:txBody>
      </p:sp>
      <p:sp>
        <p:nvSpPr>
          <p:cNvPr id="3" name="テキスト プレースホルダー 2"/>
          <p:cNvSpPr>
            <a:spLocks noGrp="1"/>
          </p:cNvSpPr>
          <p:nvPr>
            <p:ph type="body" idx="1"/>
          </p:nvPr>
        </p:nvSpPr>
        <p:spPr>
          <a:xfrm>
            <a:off x="8090478" y="4535318"/>
            <a:ext cx="1896586" cy="2065156"/>
          </a:xfrm>
          <a:ln>
            <a:noFill/>
          </a:ln>
        </p:spPr>
        <p:txBody>
          <a:bodyPr/>
          <a:lstStyle/>
          <a:p>
            <a:r>
              <a:rPr kumimoji="1" lang="ja-JP" altLang="en-US" b="1" dirty="0" smtClean="0">
                <a:solidFill>
                  <a:schemeClr val="tx1"/>
                </a:solidFill>
              </a:rPr>
              <a:t>農用地利用配分計画案（市町村作成）</a:t>
            </a:r>
            <a:endParaRPr kumimoji="1" lang="en-US" altLang="ja-JP" b="1" dirty="0" smtClean="0">
              <a:solidFill>
                <a:schemeClr val="tx1"/>
              </a:solidFill>
            </a:endParaRPr>
          </a:p>
          <a:p>
            <a:r>
              <a:rPr lang="ja-JP" altLang="en-US" b="1" dirty="0">
                <a:solidFill>
                  <a:schemeClr val="tx1"/>
                </a:solidFill>
              </a:rPr>
              <a:t>農</a:t>
            </a:r>
            <a:r>
              <a:rPr lang="ja-JP" altLang="en-US" b="1" dirty="0" smtClean="0">
                <a:solidFill>
                  <a:schemeClr val="tx1"/>
                </a:solidFill>
              </a:rPr>
              <a:t>用地利用配分計画の公告（県）</a:t>
            </a:r>
            <a:endParaRPr kumimoji="1" lang="en-US" altLang="ja-JP" b="1" dirty="0" smtClean="0">
              <a:solidFill>
                <a:schemeClr val="tx1"/>
              </a:solidFill>
            </a:endParaRPr>
          </a:p>
          <a:p>
            <a:endParaRPr lang="en-US" altLang="ja-JP" dirty="0"/>
          </a:p>
          <a:p>
            <a:endParaRPr kumimoji="1" lang="en-US" altLang="ja-JP" dirty="0" smtClean="0"/>
          </a:p>
          <a:p>
            <a:endParaRPr kumimoji="1" lang="ja-JP" altLang="en-US" dirty="0"/>
          </a:p>
        </p:txBody>
      </p:sp>
      <p:sp>
        <p:nvSpPr>
          <p:cNvPr id="6" name="フローチャート: 代替処理 5"/>
          <p:cNvSpPr/>
          <p:nvPr/>
        </p:nvSpPr>
        <p:spPr>
          <a:xfrm>
            <a:off x="501806" y="1668637"/>
            <a:ext cx="1269069" cy="1698171"/>
          </a:xfrm>
          <a:prstGeom prst="flowChartAlternateProcess">
            <a:avLst/>
          </a:prstGeom>
          <a:pattFill prst="pct5">
            <a:fgClr>
              <a:schemeClr val="lt1"/>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ln>
                  <a:solidFill>
                    <a:schemeClr val="tx1"/>
                  </a:solidFill>
                </a:ln>
                <a:solidFill>
                  <a:srgbClr val="00B0F0"/>
                </a:solidFill>
              </a:rPr>
              <a:t>出し手</a:t>
            </a:r>
            <a:endParaRPr kumimoji="1" lang="ja-JP" altLang="en-US" sz="3200" dirty="0">
              <a:ln>
                <a:solidFill>
                  <a:schemeClr val="tx1"/>
                </a:solidFill>
              </a:ln>
              <a:solidFill>
                <a:srgbClr val="00B0F0"/>
              </a:solidFill>
            </a:endParaRPr>
          </a:p>
        </p:txBody>
      </p:sp>
      <p:sp>
        <p:nvSpPr>
          <p:cNvPr id="7" name="右矢印 6"/>
          <p:cNvSpPr/>
          <p:nvPr/>
        </p:nvSpPr>
        <p:spPr>
          <a:xfrm>
            <a:off x="2423880" y="1553823"/>
            <a:ext cx="2435954" cy="140425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smtClean="0">
                <a:ln>
                  <a:solidFill>
                    <a:srgbClr val="00B050"/>
                  </a:solidFill>
                </a:ln>
                <a:solidFill>
                  <a:schemeClr val="tx1"/>
                </a:solidFill>
                <a:latin typeface="ＭＳ ゴシック" panose="020B0609070205080204" pitchFamily="49" charset="-128"/>
                <a:ea typeface="ＭＳ ゴシック" panose="020B0609070205080204" pitchFamily="49" charset="-128"/>
              </a:rPr>
              <a:t>機構への貸付け</a:t>
            </a:r>
            <a:endParaRPr kumimoji="1" lang="ja-JP" altLang="en-US" sz="2000" dirty="0">
              <a:ln>
                <a:solidFill>
                  <a:schemeClr val="tx1"/>
                </a:solidFill>
              </a:ln>
              <a:solidFill>
                <a:schemeClr val="tx1"/>
              </a:solidFill>
              <a:latin typeface="ＭＳ ゴシック" panose="020B0609070205080204" pitchFamily="49" charset="-128"/>
              <a:ea typeface="ＭＳ ゴシック" panose="020B0609070205080204" pitchFamily="49" charset="-128"/>
            </a:endParaRPr>
          </a:p>
        </p:txBody>
      </p:sp>
      <p:sp>
        <p:nvSpPr>
          <p:cNvPr id="8" name="フローチャート: 代替処理 7"/>
          <p:cNvSpPr/>
          <p:nvPr/>
        </p:nvSpPr>
        <p:spPr>
          <a:xfrm>
            <a:off x="5016509" y="2363056"/>
            <a:ext cx="2661337" cy="4344524"/>
          </a:xfrm>
          <a:prstGeom prst="flowChartAlternateProcess">
            <a:avLst/>
          </a:prstGeo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dirty="0">
              <a:ln>
                <a:solidFill>
                  <a:schemeClr val="tx1"/>
                </a:solidFill>
              </a:ln>
            </a:endParaRPr>
          </a:p>
          <a:p>
            <a:pPr algn="ctr"/>
            <a:endParaRPr kumimoji="1" lang="en-US" altLang="ja-JP" dirty="0" smtClean="0">
              <a:ln>
                <a:solidFill>
                  <a:schemeClr val="tx1"/>
                </a:solidFill>
              </a:ln>
            </a:endParaRPr>
          </a:p>
          <a:p>
            <a:pPr algn="ctr"/>
            <a:r>
              <a:rPr lang="ja-JP" altLang="en-US" dirty="0">
                <a:ln>
                  <a:solidFill>
                    <a:schemeClr val="tx1"/>
                  </a:solidFill>
                </a:ln>
              </a:rPr>
              <a:t>農地中間管理</a:t>
            </a:r>
            <a:r>
              <a:rPr lang="ja-JP" altLang="en-US" dirty="0" smtClean="0">
                <a:ln>
                  <a:solidFill>
                    <a:schemeClr val="tx1"/>
                  </a:solidFill>
                </a:ln>
              </a:rPr>
              <a:t>機構</a:t>
            </a:r>
            <a:endParaRPr lang="en-US" altLang="ja-JP" dirty="0" smtClean="0">
              <a:ln>
                <a:solidFill>
                  <a:schemeClr val="tx1"/>
                </a:solidFill>
              </a:ln>
            </a:endParaRPr>
          </a:p>
          <a:p>
            <a:pPr algn="ctr"/>
            <a:r>
              <a:rPr lang="ja-JP" altLang="en-US" dirty="0" smtClean="0">
                <a:ln>
                  <a:solidFill>
                    <a:schemeClr val="tx1"/>
                  </a:solidFill>
                </a:ln>
              </a:rPr>
              <a:t>（農地集積バンク）</a:t>
            </a:r>
            <a:endParaRPr lang="en-US" altLang="ja-JP" dirty="0">
              <a:ln>
                <a:solidFill>
                  <a:schemeClr val="tx1"/>
                </a:solidFill>
              </a:ln>
            </a:endParaRPr>
          </a:p>
          <a:p>
            <a:pPr algn="ctr"/>
            <a:endParaRPr lang="en-US" altLang="ja-JP" dirty="0">
              <a:ln>
                <a:solidFill>
                  <a:schemeClr val="tx1"/>
                </a:solidFill>
              </a:ln>
            </a:endParaRPr>
          </a:p>
          <a:p>
            <a:pPr algn="ctr"/>
            <a:endParaRPr kumimoji="1" lang="en-US" altLang="ja-JP" dirty="0" smtClean="0">
              <a:ln>
                <a:solidFill>
                  <a:schemeClr val="tx1"/>
                </a:solidFill>
              </a:ln>
            </a:endParaRPr>
          </a:p>
          <a:p>
            <a:pPr algn="ctr"/>
            <a:endParaRPr kumimoji="1" lang="en-US" altLang="ja-JP" dirty="0" smtClean="0">
              <a:ln>
                <a:solidFill>
                  <a:schemeClr val="tx1"/>
                </a:solidFill>
              </a:ln>
            </a:endParaRPr>
          </a:p>
          <a:p>
            <a:pPr algn="ctr"/>
            <a:r>
              <a:rPr lang="ja-JP" altLang="en-US" dirty="0" smtClean="0">
                <a:ln>
                  <a:solidFill>
                    <a:schemeClr val="tx1"/>
                  </a:solidFill>
                </a:ln>
              </a:rPr>
              <a:t>①出し手から農地を借受け</a:t>
            </a:r>
            <a:endParaRPr lang="en-US" altLang="ja-JP" dirty="0" smtClean="0">
              <a:ln>
                <a:solidFill>
                  <a:schemeClr val="tx1"/>
                </a:solidFill>
              </a:ln>
            </a:endParaRPr>
          </a:p>
          <a:p>
            <a:pPr algn="ctr"/>
            <a:r>
              <a:rPr lang="ja-JP" altLang="en-US" dirty="0" smtClean="0">
                <a:ln>
                  <a:solidFill>
                    <a:schemeClr val="tx1"/>
                  </a:solidFill>
                </a:ln>
              </a:rPr>
              <a:t>②必要な場合は簡易　な条件整備等を実施</a:t>
            </a:r>
            <a:endParaRPr lang="en-US" altLang="ja-JP" dirty="0" smtClean="0">
              <a:ln>
                <a:solidFill>
                  <a:schemeClr val="tx1"/>
                </a:solidFill>
              </a:ln>
            </a:endParaRPr>
          </a:p>
          <a:p>
            <a:pPr algn="ctr"/>
            <a:r>
              <a:rPr lang="ja-JP" altLang="en-US" dirty="0" smtClean="0">
                <a:ln>
                  <a:solidFill>
                    <a:schemeClr val="tx1"/>
                  </a:solidFill>
                </a:ln>
              </a:rPr>
              <a:t>③受け手（認定農業者等）への農地集積に配慮し貸付</a:t>
            </a:r>
            <a:endParaRPr lang="en-US" altLang="ja-JP" dirty="0">
              <a:ln>
                <a:solidFill>
                  <a:schemeClr val="tx1"/>
                </a:solidFill>
              </a:ln>
            </a:endParaRPr>
          </a:p>
          <a:p>
            <a:pPr algn="ctr"/>
            <a:endParaRPr kumimoji="1" lang="en-US" altLang="ja-JP" dirty="0" smtClean="0">
              <a:ln>
                <a:solidFill>
                  <a:schemeClr val="tx1"/>
                </a:solidFill>
              </a:ln>
            </a:endParaRPr>
          </a:p>
          <a:p>
            <a:pPr algn="ctr"/>
            <a:endParaRPr lang="en-US" altLang="ja-JP" dirty="0">
              <a:ln>
                <a:solidFill>
                  <a:schemeClr val="tx1"/>
                </a:solidFill>
              </a:ln>
            </a:endParaRPr>
          </a:p>
          <a:p>
            <a:pPr algn="ctr"/>
            <a:endParaRPr kumimoji="1" lang="en-US" altLang="ja-JP" dirty="0" smtClean="0">
              <a:ln>
                <a:solidFill>
                  <a:schemeClr val="tx1"/>
                </a:solidFill>
              </a:ln>
            </a:endParaRPr>
          </a:p>
          <a:p>
            <a:pPr algn="ctr"/>
            <a:endParaRPr kumimoji="1" lang="ja-JP" altLang="en-US" dirty="0">
              <a:ln>
                <a:solidFill>
                  <a:schemeClr val="tx1"/>
                </a:solidFill>
              </a:ln>
            </a:endParaRPr>
          </a:p>
        </p:txBody>
      </p:sp>
      <p:sp>
        <p:nvSpPr>
          <p:cNvPr id="10" name="右矢印 9"/>
          <p:cNvSpPr/>
          <p:nvPr/>
        </p:nvSpPr>
        <p:spPr>
          <a:xfrm>
            <a:off x="7977131" y="2487881"/>
            <a:ext cx="2319565" cy="1404255"/>
          </a:xfrm>
          <a:prstGeom prs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smtClean="0">
                <a:ln>
                  <a:solidFill>
                    <a:srgbClr val="00B050"/>
                  </a:solidFill>
                </a:ln>
                <a:solidFill>
                  <a:schemeClr val="tx1"/>
                </a:solidFill>
                <a:latin typeface="ＭＳ ゴシック" panose="020B0609070205080204" pitchFamily="49" charset="-128"/>
                <a:ea typeface="ＭＳ ゴシック" panose="020B0609070205080204" pitchFamily="49" charset="-128"/>
              </a:rPr>
              <a:t>機構から借受け</a:t>
            </a:r>
            <a:endParaRPr lang="ja-JP" altLang="en-US" sz="2000" dirty="0">
              <a:ln>
                <a:solidFill>
                  <a:schemeClr val="tx1"/>
                </a:solidFill>
              </a:ln>
              <a:solidFill>
                <a:schemeClr val="tx1"/>
              </a:solidFill>
              <a:latin typeface="ＭＳ ゴシック" panose="020B0609070205080204" pitchFamily="49" charset="-128"/>
              <a:ea typeface="ＭＳ ゴシック" panose="020B0609070205080204" pitchFamily="49" charset="-128"/>
            </a:endParaRPr>
          </a:p>
        </p:txBody>
      </p:sp>
      <p:sp>
        <p:nvSpPr>
          <p:cNvPr id="11" name="フローチャート: 代替処理 10"/>
          <p:cNvSpPr/>
          <p:nvPr/>
        </p:nvSpPr>
        <p:spPr>
          <a:xfrm>
            <a:off x="10342453" y="1827452"/>
            <a:ext cx="1269069" cy="3254611"/>
          </a:xfrm>
          <a:prstGeom prst="flowChartAlternateProcess">
            <a:avLst/>
          </a:prstGeom>
          <a:solidFill>
            <a:schemeClr val="lt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200" dirty="0" smtClean="0">
                <a:ln>
                  <a:solidFill>
                    <a:schemeClr val="tx1"/>
                  </a:solidFill>
                </a:ln>
                <a:solidFill>
                  <a:srgbClr val="00B0F0"/>
                </a:solidFill>
              </a:rPr>
              <a:t>受け手</a:t>
            </a:r>
            <a:endParaRPr lang="en-US" altLang="ja-JP" sz="3200" dirty="0" smtClean="0">
              <a:ln>
                <a:solidFill>
                  <a:schemeClr val="tx1"/>
                </a:solidFill>
              </a:ln>
              <a:solidFill>
                <a:srgbClr val="00B0F0"/>
              </a:solidFill>
            </a:endParaRPr>
          </a:p>
          <a:p>
            <a:pPr algn="ctr"/>
            <a:r>
              <a:rPr kumimoji="1" lang="ja-JP" altLang="en-US" sz="2800" dirty="0" smtClean="0">
                <a:ln>
                  <a:solidFill>
                    <a:schemeClr val="tx1"/>
                  </a:solidFill>
                </a:ln>
                <a:solidFill>
                  <a:srgbClr val="00B0F0"/>
                </a:solidFill>
              </a:rPr>
              <a:t>（担い手）</a:t>
            </a:r>
            <a:endParaRPr kumimoji="1" lang="ja-JP" altLang="en-US" sz="2800" dirty="0">
              <a:ln>
                <a:solidFill>
                  <a:schemeClr val="tx1"/>
                </a:solidFill>
              </a:ln>
              <a:solidFill>
                <a:srgbClr val="00B0F0"/>
              </a:solidFill>
            </a:endParaRPr>
          </a:p>
        </p:txBody>
      </p:sp>
      <p:pic>
        <p:nvPicPr>
          <p:cNvPr id="5" name="図 4"/>
          <p:cNvPicPr>
            <a:picLocks noChangeAspect="1"/>
          </p:cNvPicPr>
          <p:nvPr/>
        </p:nvPicPr>
        <p:blipFill>
          <a:blip r:embed="rId3"/>
          <a:stretch>
            <a:fillRect/>
          </a:stretch>
        </p:blipFill>
        <p:spPr>
          <a:xfrm>
            <a:off x="618068" y="418922"/>
            <a:ext cx="1051308" cy="1134901"/>
          </a:xfrm>
          <a:prstGeom prst="rect">
            <a:avLst/>
          </a:prstGeom>
        </p:spPr>
      </p:pic>
      <p:pic>
        <p:nvPicPr>
          <p:cNvPr id="15" name="図 14"/>
          <p:cNvPicPr>
            <a:picLocks noChangeAspect="1"/>
          </p:cNvPicPr>
          <p:nvPr/>
        </p:nvPicPr>
        <p:blipFill>
          <a:blip r:embed="rId4"/>
          <a:stretch>
            <a:fillRect/>
          </a:stretch>
        </p:blipFill>
        <p:spPr>
          <a:xfrm>
            <a:off x="10342453" y="418922"/>
            <a:ext cx="1269069" cy="1212295"/>
          </a:xfrm>
          <a:prstGeom prst="rect">
            <a:avLst/>
          </a:prstGeom>
        </p:spPr>
      </p:pic>
      <p:pic>
        <p:nvPicPr>
          <p:cNvPr id="16" name="図 15"/>
          <p:cNvPicPr>
            <a:picLocks noChangeAspect="1"/>
          </p:cNvPicPr>
          <p:nvPr/>
        </p:nvPicPr>
        <p:blipFill>
          <a:blip r:embed="rId5"/>
          <a:stretch>
            <a:fillRect/>
          </a:stretch>
        </p:blipFill>
        <p:spPr>
          <a:xfrm>
            <a:off x="5214937" y="871538"/>
            <a:ext cx="2252259" cy="1384412"/>
          </a:xfrm>
          <a:prstGeom prst="rect">
            <a:avLst/>
          </a:prstGeom>
        </p:spPr>
      </p:pic>
      <p:sp>
        <p:nvSpPr>
          <p:cNvPr id="17" name="左矢印 16"/>
          <p:cNvSpPr/>
          <p:nvPr/>
        </p:nvSpPr>
        <p:spPr>
          <a:xfrm>
            <a:off x="7905826" y="1003739"/>
            <a:ext cx="1981124" cy="148414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dirty="0">
                <a:latin typeface="ＭＳ Ｐゴシック" panose="020B0600070205080204" pitchFamily="50" charset="-128"/>
                <a:ea typeface="ＭＳ Ｐゴシック" panose="020B0600070205080204" pitchFamily="50" charset="-128"/>
              </a:rPr>
              <a:t>登録</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4" name="テキスト プレースホルダー 2"/>
          <p:cNvSpPr txBox="1">
            <a:spLocks/>
          </p:cNvSpPr>
          <p:nvPr/>
        </p:nvSpPr>
        <p:spPr>
          <a:xfrm>
            <a:off x="2351902" y="3016907"/>
            <a:ext cx="1896586" cy="2065156"/>
          </a:xfrm>
          <a:prstGeom prst="rect">
            <a:avLst/>
          </a:prstGeom>
          <a:ln>
            <a:no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kumimoji="1" sz="18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9pPr>
          </a:lstStyle>
          <a:p>
            <a:r>
              <a:rPr lang="ja-JP" altLang="en-US" b="1" dirty="0" smtClean="0">
                <a:solidFill>
                  <a:schemeClr val="tx1"/>
                </a:solidFill>
              </a:rPr>
              <a:t>農用地利用集積計画作成</a:t>
            </a:r>
            <a:endParaRPr lang="en-US" altLang="ja-JP" b="1" dirty="0" smtClean="0">
              <a:solidFill>
                <a:schemeClr val="tx1"/>
              </a:solidFill>
            </a:endParaRPr>
          </a:p>
          <a:p>
            <a:endParaRPr lang="en-US" altLang="ja-JP" dirty="0" smtClean="0"/>
          </a:p>
          <a:p>
            <a:endParaRPr lang="en-US" altLang="ja-JP" dirty="0" smtClean="0"/>
          </a:p>
          <a:p>
            <a:endParaRPr lang="ja-JP" altLang="en-US" dirty="0"/>
          </a:p>
        </p:txBody>
      </p:sp>
    </p:spTree>
    <p:extLst>
      <p:ext uri="{BB962C8B-B14F-4D97-AF65-F5344CB8AC3E}">
        <p14:creationId xmlns:p14="http://schemas.microsoft.com/office/powerpoint/2010/main" val="255557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57720" y="-244586"/>
            <a:ext cx="6497053" cy="950606"/>
          </a:xfrm>
        </p:spPr>
        <p:txBody>
          <a:bodyPr>
            <a:normAutofit fontScale="90000"/>
          </a:bodyPr>
          <a:lstStyle/>
          <a:p>
            <a:r>
              <a:rPr lang="ja-JP" altLang="en-US" sz="2400" dirty="0">
                <a:solidFill>
                  <a:srgbClr val="000000"/>
                </a:solidFill>
                <a:latin typeface="HGP創英角ﾎﾟｯﾌﾟ体" panose="040B0A00000000000000" pitchFamily="50" charset="-128"/>
                <a:ea typeface="HGP創英角ﾎﾟｯﾌﾟ体" panose="040B0A00000000000000" pitchFamily="50" charset="-128"/>
              </a:rPr>
              <a:t/>
            </a:r>
            <a:br>
              <a:rPr lang="ja-JP" altLang="en-US" sz="2400" dirty="0">
                <a:solidFill>
                  <a:srgbClr val="000000"/>
                </a:solidFill>
                <a:latin typeface="HGP創英角ﾎﾟｯﾌﾟ体" panose="040B0A00000000000000" pitchFamily="50" charset="-128"/>
                <a:ea typeface="HGP創英角ﾎﾟｯﾌﾟ体" panose="040B0A00000000000000" pitchFamily="50" charset="-128"/>
              </a:rPr>
            </a:br>
            <a:r>
              <a:rPr lang="ja-JP" altLang="en-US" sz="2400" dirty="0">
                <a:latin typeface="HGP創英角ﾎﾟｯﾌﾟ体" panose="040B0A00000000000000" pitchFamily="50" charset="-128"/>
                <a:ea typeface="HGP創英角ﾎﾟｯﾌﾟ体" panose="040B0A00000000000000" pitchFamily="50" charset="-128"/>
              </a:rPr>
              <a:t/>
            </a:r>
            <a:br>
              <a:rPr lang="ja-JP" altLang="en-US" sz="2400" dirty="0">
                <a:latin typeface="HGP創英角ﾎﾟｯﾌﾟ体" panose="040B0A00000000000000" pitchFamily="50" charset="-128"/>
                <a:ea typeface="HGP創英角ﾎﾟｯﾌﾟ体" panose="040B0A00000000000000" pitchFamily="50" charset="-128"/>
              </a:rPr>
            </a:b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dirty="0">
                <a:latin typeface="HGP創英角ﾎﾟｯﾌﾟ体" panose="040B0A00000000000000" pitchFamily="50" charset="-128"/>
                <a:ea typeface="HGP創英角ﾎﾟｯﾌﾟ体" panose="040B0A00000000000000" pitchFamily="50" charset="-128"/>
              </a:rPr>
              <a:t>平成</a:t>
            </a:r>
            <a:r>
              <a:rPr lang="en-US" altLang="ja-JP" dirty="0">
                <a:latin typeface="HGP創英角ﾎﾟｯﾌﾟ体" panose="040B0A00000000000000" pitchFamily="50" charset="-128"/>
                <a:ea typeface="HGP創英角ﾎﾟｯﾌﾟ体" panose="040B0A00000000000000" pitchFamily="50" charset="-128"/>
              </a:rPr>
              <a:t>29</a:t>
            </a:r>
            <a:r>
              <a:rPr lang="ja-JP" altLang="en-US" dirty="0" smtClean="0">
                <a:latin typeface="HGP創英角ﾎﾟｯﾌﾟ体" panose="040B0A00000000000000" pitchFamily="50" charset="-128"/>
                <a:ea typeface="HGP創英角ﾎﾟｯﾌﾟ体" panose="040B0A00000000000000" pitchFamily="50" charset="-128"/>
              </a:rPr>
              <a:t>年度の機構</a:t>
            </a:r>
            <a:r>
              <a:rPr lang="ja-JP" altLang="en-US" dirty="0">
                <a:latin typeface="HGP創英角ﾎﾟｯﾌﾟ体" panose="040B0A00000000000000" pitchFamily="50" charset="-128"/>
                <a:ea typeface="HGP創英角ﾎﾟｯﾌﾟ体" panose="040B0A00000000000000" pitchFamily="50" charset="-128"/>
              </a:rPr>
              <a:t>集積協力</a:t>
            </a:r>
            <a:r>
              <a:rPr lang="ja-JP" altLang="en-US" dirty="0" smtClean="0">
                <a:latin typeface="HGP創英角ﾎﾟｯﾌﾟ体" panose="040B0A00000000000000" pitchFamily="50" charset="-128"/>
                <a:ea typeface="HGP創英角ﾎﾟｯﾌﾟ体" panose="040B0A00000000000000" pitchFamily="50" charset="-128"/>
              </a:rPr>
              <a:t>金 </a:t>
            </a:r>
            <a:endParaRPr kumimoji="1" lang="ja-JP" altLang="en-US" dirty="0"/>
          </a:p>
        </p:txBody>
      </p:sp>
      <p:sp>
        <p:nvSpPr>
          <p:cNvPr id="3" name="テキスト プレースホルダー 2"/>
          <p:cNvSpPr>
            <a:spLocks noGrp="1"/>
          </p:cNvSpPr>
          <p:nvPr>
            <p:ph type="body" idx="1"/>
          </p:nvPr>
        </p:nvSpPr>
        <p:spPr>
          <a:xfrm>
            <a:off x="1110992" y="4146553"/>
            <a:ext cx="11027079" cy="2228686"/>
          </a:xfrm>
        </p:spPr>
        <p:txBody>
          <a:bodyPr>
            <a:normAutofit fontScale="25000" lnSpcReduction="20000"/>
          </a:bodyPr>
          <a:lstStyle/>
          <a:p>
            <a:pPr lvl="0">
              <a:buClr>
                <a:srgbClr val="A53010"/>
              </a:buClr>
            </a:pPr>
            <a:r>
              <a:rPr lang="ja-JP" altLang="en-US" sz="7200" b="1" dirty="0">
                <a:solidFill>
                  <a:schemeClr val="tx1"/>
                </a:solidFill>
                <a:latin typeface="HG丸ｺﾞｼｯｸM-PRO" panose="020F0600000000000000" pitchFamily="50" charset="-128"/>
                <a:ea typeface="HG丸ｺﾞｼｯｸM-PRO" panose="020F0600000000000000" pitchFamily="50" charset="-128"/>
              </a:rPr>
              <a:t>人・農地プランの作成エリア内の</a:t>
            </a:r>
            <a:r>
              <a:rPr lang="en-US" altLang="ja-JP" sz="7200" b="1" dirty="0">
                <a:solidFill>
                  <a:schemeClr val="tx1"/>
                </a:solidFill>
                <a:latin typeface="HG丸ｺﾞｼｯｸM-PRO" panose="020F0600000000000000" pitchFamily="50" charset="-128"/>
                <a:ea typeface="HG丸ｺﾞｼｯｸM-PRO" panose="020F0600000000000000" pitchFamily="50" charset="-128"/>
              </a:rPr>
              <a:t>｢</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地域</a:t>
            </a:r>
            <a:r>
              <a:rPr lang="en-US" altLang="ja-JP" sz="7200" b="1" dirty="0">
                <a:solidFill>
                  <a:schemeClr val="tx1"/>
                </a:solidFill>
                <a:latin typeface="HG丸ｺﾞｼｯｸM-PRO" panose="020F0600000000000000" pitchFamily="50" charset="-128"/>
                <a:ea typeface="HG丸ｺﾞｼｯｸM-PRO" panose="020F0600000000000000" pitchFamily="50" charset="-128"/>
              </a:rPr>
              <a:t>｣</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で，まとまって農地を機構に </a:t>
            </a:r>
            <a:r>
              <a:rPr lang="ja-JP" altLang="en-US" sz="7200" b="1" dirty="0" smtClean="0">
                <a:solidFill>
                  <a:schemeClr val="tx1"/>
                </a:solidFill>
                <a:latin typeface="HG丸ｺﾞｼｯｸM-PRO" panose="020F0600000000000000" pitchFamily="50" charset="-128"/>
                <a:ea typeface="HG丸ｺﾞｼｯｸM-PRO" panose="020F0600000000000000" pitchFamily="50" charset="-128"/>
              </a:rPr>
              <a:t>貸付</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した</a:t>
            </a:r>
            <a:r>
              <a:rPr lang="en-US" altLang="ja-JP" sz="7200" b="1" dirty="0">
                <a:solidFill>
                  <a:schemeClr val="tx1"/>
                </a:solidFill>
                <a:latin typeface="HG丸ｺﾞｼｯｸM-PRO" panose="020F0600000000000000" pitchFamily="50" charset="-128"/>
                <a:ea typeface="HG丸ｺﾞｼｯｸM-PRO" panose="020F0600000000000000" pitchFamily="50" charset="-128"/>
              </a:rPr>
              <a:t>｢</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地域</a:t>
            </a:r>
            <a:r>
              <a:rPr lang="en-US" altLang="ja-JP" sz="7200" b="1" dirty="0">
                <a:solidFill>
                  <a:schemeClr val="tx1"/>
                </a:solidFill>
                <a:latin typeface="HG丸ｺﾞｼｯｸM-PRO" panose="020F0600000000000000" pitchFamily="50" charset="-128"/>
                <a:ea typeface="HG丸ｺﾞｼｯｸM-PRO" panose="020F0600000000000000" pitchFamily="50" charset="-128"/>
              </a:rPr>
              <a:t>｣</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へ </a:t>
            </a:r>
          </a:p>
          <a:p>
            <a:pPr lvl="0">
              <a:buClr>
                <a:srgbClr val="A53010"/>
              </a:buClr>
            </a:pPr>
            <a:r>
              <a:rPr lang="ja-JP" altLang="en-US" sz="7200" b="1" dirty="0" smtClean="0">
                <a:solidFill>
                  <a:schemeClr val="tx1"/>
                </a:solidFill>
                <a:latin typeface="HG丸ｺﾞｼｯｸM-PRO" panose="020F0600000000000000" pitchFamily="50" charset="-128"/>
                <a:ea typeface="HG丸ｺﾞｼｯｸM-PRO" panose="020F0600000000000000" pitchFamily="50" charset="-128"/>
              </a:rPr>
              <a:t>　　　</a:t>
            </a:r>
            <a:r>
              <a:rPr lang="zh-TW" altLang="en-US" sz="7200" b="1" dirty="0" smtClean="0">
                <a:solidFill>
                  <a:schemeClr val="tx1"/>
                </a:solidFill>
                <a:latin typeface="HG丸ｺﾞｼｯｸM-PRO" panose="020F0600000000000000" pitchFamily="50" charset="-128"/>
                <a:ea typeface="HG丸ｺﾞｼｯｸM-PRO" panose="020F0600000000000000" pitchFamily="50" charset="-128"/>
              </a:rPr>
              <a:t>③ </a:t>
            </a:r>
            <a:r>
              <a:rPr lang="zh-TW" altLang="en-US" sz="7200" b="1" dirty="0">
                <a:solidFill>
                  <a:schemeClr val="tx1"/>
                </a:solidFill>
                <a:latin typeface="HG丸ｺﾞｼｯｸM-PRO" panose="020F0600000000000000" pitchFamily="50" charset="-128"/>
                <a:ea typeface="HG丸ｺﾞｼｯｸM-PRO" panose="020F0600000000000000" pitchFamily="50" charset="-128"/>
              </a:rPr>
              <a:t>地域集積協力金 </a:t>
            </a:r>
          </a:p>
          <a:p>
            <a:r>
              <a:rPr lang="ja-JP" altLang="en-US" sz="7200" b="1" dirty="0" smtClean="0">
                <a:solidFill>
                  <a:schemeClr val="tx1"/>
                </a:solidFill>
                <a:latin typeface="HG丸ｺﾞｼｯｸM-PRO" panose="020F0600000000000000" pitchFamily="50" charset="-128"/>
                <a:ea typeface="HG丸ｺﾞｼｯｸM-PRO" panose="020F0600000000000000" pitchFamily="50" charset="-128"/>
              </a:rPr>
              <a:t>　　　　　　交付</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単価は年末に決定（</a:t>
            </a:r>
            <a:r>
              <a:rPr lang="en-US" altLang="ja-JP" sz="7200" b="1" dirty="0">
                <a:solidFill>
                  <a:schemeClr val="tx1"/>
                </a:solidFill>
                <a:latin typeface="HG丸ｺﾞｼｯｸM-PRO" panose="020F0600000000000000" pitchFamily="50" charset="-128"/>
                <a:ea typeface="HG丸ｺﾞｼｯｸM-PRO" panose="020F0600000000000000" pitchFamily="50" charset="-128"/>
              </a:rPr>
              <a:t>※2</a:t>
            </a:r>
            <a:r>
              <a:rPr lang="ja-JP" altLang="en-US" sz="7200" b="1" dirty="0">
                <a:solidFill>
                  <a:schemeClr val="tx1"/>
                </a:solidFill>
                <a:latin typeface="HG丸ｺﾞｼｯｸM-PRO" panose="020F0600000000000000" pitchFamily="50" charset="-128"/>
                <a:ea typeface="HG丸ｺﾞｼｯｸM-PRO" panose="020F0600000000000000" pitchFamily="50" charset="-128"/>
              </a:rPr>
              <a:t>） </a:t>
            </a:r>
            <a:endParaRPr lang="ja-JP" altLang="en-US" sz="8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72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7200" dirty="0">
                <a:solidFill>
                  <a:schemeClr val="tx1"/>
                </a:solidFill>
                <a:latin typeface="HG丸ｺﾞｼｯｸM-PRO" panose="020F0600000000000000" pitchFamily="50" charset="-128"/>
                <a:ea typeface="HG丸ｺﾞｼｯｸM-PRO" panose="020F0600000000000000" pitchFamily="50" charset="-128"/>
              </a:rPr>
              <a:t>2</a:t>
            </a:r>
            <a:r>
              <a:rPr lang="ja-JP" altLang="en-US" sz="7200" dirty="0">
                <a:solidFill>
                  <a:schemeClr val="tx1"/>
                </a:solidFill>
                <a:latin typeface="HG丸ｺﾞｼｯｸM-PRO" panose="020F0600000000000000" pitchFamily="50" charset="-128"/>
                <a:ea typeface="HG丸ｺﾞｼｯｸM-PRO" panose="020F0600000000000000" pitchFamily="50" charset="-128"/>
              </a:rPr>
              <a:t>）国からの交付額が確定し，経営転換協力金，耕作者集積協力金を配分した後，単価を算出します。 </a:t>
            </a:r>
          </a:p>
          <a:p>
            <a:r>
              <a:rPr lang="ja-JP" altLang="en-US" sz="7200" dirty="0">
                <a:solidFill>
                  <a:schemeClr val="tx1"/>
                </a:solidFill>
                <a:latin typeface="HG丸ｺﾞｼｯｸM-PRO" panose="020F0600000000000000" pitchFamily="50" charset="-128"/>
                <a:ea typeface="HG丸ｺﾞｼｯｸM-PRO" panose="020F0600000000000000" pitchFamily="50" charset="-128"/>
              </a:rPr>
              <a:t>・新規集積農地面積の交付単価は，新規集積農地面積以外の交付単価よりも高く設定します。 </a:t>
            </a:r>
          </a:p>
          <a:p>
            <a:r>
              <a:rPr lang="ja-JP" altLang="en-US" sz="7200" dirty="0">
                <a:solidFill>
                  <a:schemeClr val="tx1"/>
                </a:solidFill>
                <a:latin typeface="HG丸ｺﾞｼｯｸM-PRO" panose="020F0600000000000000" pitchFamily="50" charset="-128"/>
                <a:ea typeface="HG丸ｺﾞｼｯｸM-PRO" panose="020F0600000000000000" pitchFamily="50" charset="-128"/>
              </a:rPr>
              <a:t>・地域内の農地面積の</a:t>
            </a:r>
            <a:r>
              <a:rPr lang="en-US" altLang="ja-JP" sz="7200" dirty="0">
                <a:solidFill>
                  <a:schemeClr val="tx1"/>
                </a:solidFill>
                <a:latin typeface="HG丸ｺﾞｼｯｸM-PRO" panose="020F0600000000000000" pitchFamily="50" charset="-128"/>
                <a:ea typeface="HG丸ｺﾞｼｯｸM-PRO" panose="020F0600000000000000" pitchFamily="50" charset="-128"/>
              </a:rPr>
              <a:t>2</a:t>
            </a:r>
            <a:r>
              <a:rPr lang="ja-JP" altLang="en-US" sz="7200" dirty="0">
                <a:solidFill>
                  <a:schemeClr val="tx1"/>
                </a:solidFill>
                <a:latin typeface="HG丸ｺﾞｼｯｸM-PRO" panose="020F0600000000000000" pitchFamily="50" charset="-128"/>
                <a:ea typeface="HG丸ｺﾞｼｯｸM-PRO" panose="020F0600000000000000" pitchFamily="50" charset="-128"/>
              </a:rPr>
              <a:t>割超が機構に貸付され，かつ，１筆以上が新規集積農地であることが必要です。 </a:t>
            </a:r>
            <a:endParaRPr lang="ja-JP" altLang="en-US" sz="7200" b="1" dirty="0">
              <a:solidFill>
                <a:schemeClr val="tx1"/>
              </a:solidFill>
            </a:endParaRPr>
          </a:p>
          <a:p>
            <a:endParaRPr lang="ja-JP" altLang="en-US" sz="1800"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 </a:t>
            </a:r>
            <a:endParaRPr lang="ja-JP" altLang="en-US" sz="80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sz="8000" dirty="0">
              <a:latin typeface="HG丸ｺﾞｼｯｸM-PRO" panose="020F0600000000000000" pitchFamily="50" charset="-128"/>
              <a:ea typeface="HG丸ｺﾞｼｯｸM-PRO" panose="020F0600000000000000" pitchFamily="50" charset="-128"/>
            </a:endParaRPr>
          </a:p>
        </p:txBody>
      </p:sp>
      <p:sp>
        <p:nvSpPr>
          <p:cNvPr id="5" name="フローチャート: 代替処理 4"/>
          <p:cNvSpPr/>
          <p:nvPr/>
        </p:nvSpPr>
        <p:spPr>
          <a:xfrm>
            <a:off x="848486" y="758943"/>
            <a:ext cx="5123584" cy="2499980"/>
          </a:xfrm>
          <a:prstGeom prst="flowChartAlternateProcess">
            <a:avLst/>
          </a:prstGeom>
          <a:blipFill dpi="0" rotWithShape="1">
            <a:blip r:embed="rId3">
              <a:alphaModFix amt="30000"/>
            </a:blip>
            <a:srcRect/>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6" name="フローチャート: 代替処理 5"/>
          <p:cNvSpPr/>
          <p:nvPr/>
        </p:nvSpPr>
        <p:spPr>
          <a:xfrm>
            <a:off x="6624532" y="747508"/>
            <a:ext cx="4812041" cy="2488263"/>
          </a:xfrm>
          <a:prstGeom prst="flowChartAlternateProcess">
            <a:avLst/>
          </a:prstGeom>
          <a:blipFill dpi="0" rotWithShape="1">
            <a:blip r:embed="rId3">
              <a:alphaModFix amt="30000"/>
            </a:blip>
            <a:srcRect/>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正方形/長方形 6"/>
          <p:cNvSpPr/>
          <p:nvPr/>
        </p:nvSpPr>
        <p:spPr>
          <a:xfrm>
            <a:off x="1112752" y="575913"/>
            <a:ext cx="4595051" cy="2677656"/>
          </a:xfrm>
          <a:prstGeom prst="rect">
            <a:avLst/>
          </a:prstGeom>
          <a:noFill/>
        </p:spPr>
        <p:txBody>
          <a:bodyPr wrap="square">
            <a:spAutoFit/>
          </a:bodyPr>
          <a:lstStyle/>
          <a:p>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機構への貸付に伴い</a:t>
            </a:r>
            <a:r>
              <a:rPr lang="ja-JP" altLang="en-US" dirty="0" smtClean="0">
                <a:latin typeface="HG丸ｺﾞｼｯｸM-PRO" panose="020F0600000000000000" pitchFamily="50" charset="-128"/>
                <a:ea typeface="HG丸ｺﾞｼｯｸM-PRO" panose="020F0600000000000000" pitchFamily="50" charset="-128"/>
              </a:rPr>
              <a:t>農業経営をリタイア</a:t>
            </a:r>
            <a:r>
              <a:rPr lang="ja-JP" altLang="en-US" dirty="0">
                <a:latin typeface="HG丸ｺﾞｼｯｸM-PRO" panose="020F0600000000000000" pitchFamily="50" charset="-128"/>
                <a:ea typeface="HG丸ｺﾞｼｯｸM-PRO" panose="020F0600000000000000" pitchFamily="50" charset="-128"/>
              </a:rPr>
              <a:t>等する農業経営体へ </a:t>
            </a:r>
            <a:endParaRPr lang="en-US" altLang="ja-JP" dirty="0" smtClean="0">
              <a:latin typeface="HG丸ｺﾞｼｯｸM-PRO" panose="020F0600000000000000" pitchFamily="50" charset="-128"/>
              <a:ea typeface="HG丸ｺﾞｼｯｸM-PRO" panose="020F0600000000000000" pitchFamily="50" charset="-128"/>
            </a:endParaRPr>
          </a:p>
          <a:p>
            <a:endParaRPr lang="ja-JP" altLang="en-US" dirty="0">
              <a:latin typeface="HG丸ｺﾞｼｯｸM-PRO" panose="020F0600000000000000" pitchFamily="50" charset="-128"/>
              <a:ea typeface="HG丸ｺﾞｼｯｸM-PRO" panose="020F0600000000000000" pitchFamily="50" charset="-128"/>
            </a:endParaRPr>
          </a:p>
          <a:p>
            <a:r>
              <a:rPr lang="ja-JP" altLang="en-US" b="1" dirty="0" smtClean="0">
                <a:latin typeface="HG丸ｺﾞｼｯｸM-PRO" panose="020F0600000000000000" pitchFamily="50" charset="-128"/>
                <a:ea typeface="HG丸ｺﾞｼｯｸM-PRO" panose="020F0600000000000000" pitchFamily="50" charset="-128"/>
              </a:rPr>
              <a:t>　　　</a:t>
            </a:r>
            <a:r>
              <a:rPr lang="zh-TW" altLang="en-US" b="1" dirty="0" smtClean="0">
                <a:latin typeface="HG丸ｺﾞｼｯｸM-PRO" panose="020F0600000000000000" pitchFamily="50" charset="-128"/>
                <a:ea typeface="HG丸ｺﾞｼｯｸM-PRO" panose="020F0600000000000000" pitchFamily="50" charset="-128"/>
              </a:rPr>
              <a:t>① </a:t>
            </a:r>
            <a:r>
              <a:rPr lang="zh-TW" altLang="en-US" b="1" dirty="0">
                <a:latin typeface="HG丸ｺﾞｼｯｸM-PRO" panose="020F0600000000000000" pitchFamily="50" charset="-128"/>
                <a:ea typeface="HG丸ｺﾞｼｯｸM-PRO" panose="020F0600000000000000" pitchFamily="50" charset="-128"/>
              </a:rPr>
              <a:t>経営転換協力金 </a:t>
            </a:r>
            <a:endParaRPr lang="en-US" altLang="zh-TW" b="1" dirty="0" smtClean="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smtClean="0">
                <a:latin typeface="HG丸ｺﾞｼｯｸM-PRO" panose="020F0600000000000000" pitchFamily="50" charset="-128"/>
                <a:ea typeface="HG丸ｺﾞｼｯｸM-PRO" panose="020F0600000000000000" pitchFamily="50" charset="-128"/>
              </a:rPr>
              <a:t>　　　　３万円</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10a</a:t>
            </a:r>
            <a:r>
              <a:rPr lang="ja-JP" altLang="en-US" b="1" dirty="0">
                <a:latin typeface="HG丸ｺﾞｼｯｸM-PRO" panose="020F0600000000000000" pitchFamily="50" charset="-128"/>
                <a:ea typeface="HG丸ｺﾞｼｯｸM-PRO" panose="020F0600000000000000" pitchFamily="50" charset="-128"/>
              </a:rPr>
              <a:t>（</a:t>
            </a:r>
            <a:r>
              <a:rPr lang="en-US" altLang="ja-JP" b="1" dirty="0">
                <a:latin typeface="HG丸ｺﾞｼｯｸM-PRO" panose="020F0600000000000000" pitchFamily="50" charset="-128"/>
                <a:ea typeface="HG丸ｺﾞｼｯｸM-PRO" panose="020F0600000000000000" pitchFamily="50" charset="-128"/>
              </a:rPr>
              <a:t>※1</a:t>
            </a:r>
            <a:r>
              <a:rPr lang="ja-JP" altLang="en-US" b="1"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 </a:t>
            </a:r>
            <a:endParaRPr lang="ja-JP" altLang="en-US"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）受取額上限は</a:t>
            </a:r>
            <a:r>
              <a:rPr lang="en-US" altLang="ja-JP" dirty="0" smtClean="0">
                <a:latin typeface="HG丸ｺﾞｼｯｸM-PRO" panose="020F0600000000000000" pitchFamily="50" charset="-128"/>
                <a:ea typeface="HG丸ｺﾞｼｯｸM-PRO" panose="020F0600000000000000" pitchFamily="50" charset="-128"/>
              </a:rPr>
              <a:t>1</a:t>
            </a:r>
            <a:r>
              <a:rPr lang="ja-JP" altLang="en-US" dirty="0" smtClean="0">
                <a:latin typeface="HG丸ｺﾞｼｯｸM-PRO" panose="020F0600000000000000" pitchFamily="50" charset="-128"/>
                <a:ea typeface="HG丸ｺﾞｼｯｸM-PRO" panose="020F0600000000000000" pitchFamily="50" charset="-128"/>
              </a:rPr>
              <a:t>戸当たり</a:t>
            </a:r>
            <a:r>
              <a:rPr lang="en-US" altLang="ja-JP" dirty="0">
                <a:latin typeface="HG丸ｺﾞｼｯｸM-PRO" panose="020F0600000000000000" pitchFamily="50" charset="-128"/>
                <a:ea typeface="HG丸ｺﾞｼｯｸM-PRO" panose="020F0600000000000000" pitchFamily="50" charset="-128"/>
              </a:rPr>
              <a:t>70</a:t>
            </a:r>
            <a:r>
              <a:rPr lang="ja-JP" altLang="en-US" dirty="0">
                <a:latin typeface="HG丸ｺﾞｼｯｸM-PRO" panose="020F0600000000000000" pitchFamily="50" charset="-128"/>
                <a:ea typeface="HG丸ｺﾞｼｯｸM-PRO" panose="020F0600000000000000" pitchFamily="50" charset="-128"/>
              </a:rPr>
              <a:t>万</a:t>
            </a:r>
            <a:r>
              <a:rPr lang="ja-JP" altLang="en-US" dirty="0" smtClean="0">
                <a:latin typeface="HG丸ｺﾞｼｯｸM-PRO" panose="020F0600000000000000" pitchFamily="50" charset="-128"/>
                <a:ea typeface="HG丸ｺﾞｼｯｸM-PRO" panose="020F0600000000000000" pitchFamily="50" charset="-128"/>
              </a:rPr>
              <a:t>円 </a:t>
            </a:r>
            <a:endParaRPr lang="ja-JP" altLang="en-US"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ただし</a:t>
            </a:r>
            <a:r>
              <a:rPr lang="ja-JP" altLang="en-US" sz="16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 対象農地が２</a:t>
            </a:r>
            <a:r>
              <a:rPr lang="en-US" altLang="ja-JP" dirty="0">
                <a:latin typeface="HG丸ｺﾞｼｯｸM-PRO" panose="020F0600000000000000" pitchFamily="50" charset="-128"/>
                <a:ea typeface="HG丸ｺﾞｼｯｸM-PRO" panose="020F0600000000000000" pitchFamily="50" charset="-128"/>
              </a:rPr>
              <a:t>ha</a:t>
            </a:r>
            <a:r>
              <a:rPr lang="ja-JP" altLang="en-US" dirty="0">
                <a:latin typeface="HG丸ｺﾞｼｯｸM-PRO" panose="020F0600000000000000" pitchFamily="50" charset="-128"/>
                <a:ea typeface="HG丸ｺﾞｼｯｸM-PRO" panose="020F0600000000000000" pitchFamily="50" charset="-128"/>
              </a:rPr>
              <a:t>以下の </a:t>
            </a:r>
            <a:r>
              <a:rPr lang="ja-JP" altLang="en-US" dirty="0" smtClean="0">
                <a:latin typeface="HG丸ｺﾞｼｯｸM-PRO" panose="020F0600000000000000" pitchFamily="50" charset="-128"/>
                <a:ea typeface="HG丸ｺﾞｼｯｸM-PRO" panose="020F0600000000000000" pitchFamily="50" charset="-128"/>
              </a:rPr>
              <a:t>場合</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50</a:t>
            </a:r>
            <a:r>
              <a:rPr lang="ja-JP" altLang="en-US" dirty="0" smtClean="0">
                <a:latin typeface="HG丸ｺﾞｼｯｸM-PRO" panose="020F0600000000000000" pitchFamily="50" charset="-128"/>
                <a:ea typeface="HG丸ｺﾞｼｯｸM-PRO" panose="020F0600000000000000" pitchFamily="50" charset="-128"/>
              </a:rPr>
              <a:t>万円</a:t>
            </a:r>
            <a:endParaRPr lang="ja-JP" altLang="en-US" dirty="0"/>
          </a:p>
        </p:txBody>
      </p:sp>
      <p:sp>
        <p:nvSpPr>
          <p:cNvPr id="9" name="正方形/長方形 8"/>
          <p:cNvSpPr/>
          <p:nvPr/>
        </p:nvSpPr>
        <p:spPr>
          <a:xfrm>
            <a:off x="6744650" y="599244"/>
            <a:ext cx="4691923" cy="1569660"/>
          </a:xfrm>
          <a:prstGeom prst="rect">
            <a:avLst/>
          </a:prstGeom>
        </p:spPr>
        <p:txBody>
          <a:bodyPr wrap="square">
            <a:spAutoFit/>
          </a:bodyPr>
          <a:lstStyle/>
          <a:p>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機構への貸付農地が，担い手の</a:t>
            </a:r>
            <a:r>
              <a:rPr lang="ja-JP" altLang="en-US" dirty="0" smtClean="0">
                <a:latin typeface="HG丸ｺﾞｼｯｸM-PRO" panose="020F0600000000000000" pitchFamily="50" charset="-128"/>
                <a:ea typeface="HG丸ｺﾞｼｯｸM-PRO" panose="020F0600000000000000" pitchFamily="50" charset="-128"/>
              </a:rPr>
              <a:t>面的集約化</a:t>
            </a:r>
            <a:r>
              <a:rPr lang="ja-JP" altLang="en-US" dirty="0">
                <a:latin typeface="HG丸ｺﾞｼｯｸM-PRO" panose="020F0600000000000000" pitchFamily="50" charset="-128"/>
                <a:ea typeface="HG丸ｺﾞｼｯｸM-PRO" panose="020F0600000000000000" pitchFamily="50" charset="-128"/>
              </a:rPr>
              <a:t>につながった場合，農地所有者等</a:t>
            </a:r>
            <a:r>
              <a:rPr lang="ja-JP" altLang="en-US" dirty="0" smtClean="0">
                <a:latin typeface="HG丸ｺﾞｼｯｸM-PRO" panose="020F0600000000000000" pitchFamily="50" charset="-128"/>
                <a:ea typeface="HG丸ｺﾞｼｯｸM-PRO" panose="020F0600000000000000" pitchFamily="50" charset="-128"/>
              </a:rPr>
              <a:t>へ</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endParaRPr lang="ja-JP" altLang="en-US" dirty="0">
              <a:latin typeface="HG丸ｺﾞｼｯｸM-PRO" panose="020F0600000000000000" pitchFamily="50" charset="-128"/>
              <a:ea typeface="HG丸ｺﾞｼｯｸM-PRO" panose="020F0600000000000000" pitchFamily="50" charset="-128"/>
            </a:endParaRPr>
          </a:p>
          <a:p>
            <a:r>
              <a:rPr lang="ja-JP" altLang="en-US" b="1" dirty="0" smtClean="0">
                <a:latin typeface="HG丸ｺﾞｼｯｸM-PRO" panose="020F0600000000000000" pitchFamily="50" charset="-128"/>
                <a:ea typeface="HG丸ｺﾞｼｯｸM-PRO" panose="020F0600000000000000" pitchFamily="50" charset="-128"/>
              </a:rPr>
              <a:t>　　　</a:t>
            </a:r>
            <a:r>
              <a:rPr lang="zh-TW" altLang="en-US" b="1" dirty="0" smtClean="0">
                <a:latin typeface="HG丸ｺﾞｼｯｸM-PRO" panose="020F0600000000000000" pitchFamily="50" charset="-128"/>
                <a:ea typeface="HG丸ｺﾞｼｯｸM-PRO" panose="020F0600000000000000" pitchFamily="50" charset="-128"/>
              </a:rPr>
              <a:t>② </a:t>
            </a:r>
            <a:r>
              <a:rPr lang="zh-TW" altLang="en-US" b="1" dirty="0">
                <a:latin typeface="HG丸ｺﾞｼｯｸM-PRO" panose="020F0600000000000000" pitchFamily="50" charset="-128"/>
                <a:ea typeface="HG丸ｺﾞｼｯｸM-PRO" panose="020F0600000000000000" pitchFamily="50" charset="-128"/>
              </a:rPr>
              <a:t>耕作者集積協力金 </a:t>
            </a:r>
            <a:endParaRPr lang="ja-JP" altLang="en-US" b="1" dirty="0"/>
          </a:p>
        </p:txBody>
      </p:sp>
      <p:sp>
        <p:nvSpPr>
          <p:cNvPr id="10" name="正方形/長方形 9"/>
          <p:cNvSpPr/>
          <p:nvPr/>
        </p:nvSpPr>
        <p:spPr>
          <a:xfrm>
            <a:off x="7766768" y="1902920"/>
            <a:ext cx="1820144" cy="738664"/>
          </a:xfrm>
          <a:prstGeom prst="rect">
            <a:avLst/>
          </a:prstGeom>
        </p:spPr>
        <p:txBody>
          <a:bodyPr wrap="square">
            <a:spAutoFit/>
          </a:bodyPr>
          <a:lstStyle/>
          <a:p>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b="1" dirty="0" smtClean="0">
                <a:latin typeface="HG丸ｺﾞｼｯｸM-PRO" panose="020F0600000000000000" pitchFamily="50" charset="-128"/>
                <a:ea typeface="HG丸ｺﾞｼｯｸM-PRO" panose="020F0600000000000000" pitchFamily="50" charset="-128"/>
              </a:rPr>
              <a:t>1</a:t>
            </a:r>
            <a:r>
              <a:rPr lang="ja-JP" altLang="en-US" b="1" dirty="0">
                <a:latin typeface="HG丸ｺﾞｼｯｸM-PRO" panose="020F0600000000000000" pitchFamily="50" charset="-128"/>
                <a:ea typeface="HG丸ｺﾞｼｯｸM-PRO" panose="020F0600000000000000" pitchFamily="50" charset="-128"/>
              </a:rPr>
              <a:t>万円／</a:t>
            </a:r>
            <a:r>
              <a:rPr lang="en-US" altLang="ja-JP" b="1" dirty="0">
                <a:latin typeface="HG丸ｺﾞｼｯｸM-PRO" panose="020F0600000000000000" pitchFamily="50" charset="-128"/>
                <a:ea typeface="HG丸ｺﾞｼｯｸM-PRO" panose="020F0600000000000000" pitchFamily="50" charset="-128"/>
              </a:rPr>
              <a:t>10a </a:t>
            </a:r>
            <a:endParaRPr lang="ja-JP" altLang="en-US" b="1" dirty="0"/>
          </a:p>
        </p:txBody>
      </p:sp>
      <p:sp>
        <p:nvSpPr>
          <p:cNvPr id="11" name="正方形/長方形 10"/>
          <p:cNvSpPr/>
          <p:nvPr/>
        </p:nvSpPr>
        <p:spPr>
          <a:xfrm>
            <a:off x="2005798" y="2937160"/>
            <a:ext cx="8708934" cy="738664"/>
          </a:xfrm>
          <a:prstGeom prst="rect">
            <a:avLst/>
          </a:prstGeom>
        </p:spPr>
        <p:txBody>
          <a:bodyPr wrap="square">
            <a:spAutoFit/>
          </a:bodyPr>
          <a:lstStyle/>
          <a:p>
            <a:endParaRPr lang="ja-JP" altLang="en-US" sz="1200" dirty="0">
              <a:solidFill>
                <a:srgbClr val="000000"/>
              </a:solidFill>
              <a:latin typeface="ＭＳ 明朝" panose="02020609040205080304" pitchFamily="17" charset="-128"/>
              <a:ea typeface="ＭＳ 明朝" panose="02020609040205080304" pitchFamily="17" charset="-128"/>
            </a:endParaRPr>
          </a:p>
          <a:p>
            <a:endParaRPr lang="ja-JP" altLang="en-US" sz="1200" dirty="0">
              <a:latin typeface="ＭＳ 明朝" panose="02020609040205080304" pitchFamily="17" charset="-128"/>
              <a:ea typeface="ＭＳ 明朝" panose="02020609040205080304" pitchFamily="17"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以上の協力金は機構への貸付面積のうち新規集積農地面積を対象に交付します。 </a:t>
            </a:r>
          </a:p>
        </p:txBody>
      </p:sp>
      <p:sp>
        <p:nvSpPr>
          <p:cNvPr id="12" name="正方形/長方形 11"/>
          <p:cNvSpPr/>
          <p:nvPr/>
        </p:nvSpPr>
        <p:spPr>
          <a:xfrm>
            <a:off x="3253219" y="5430082"/>
            <a:ext cx="5253470" cy="646331"/>
          </a:xfrm>
          <a:prstGeom prst="rect">
            <a:avLst/>
          </a:prstGeom>
        </p:spPr>
        <p:txBody>
          <a:bodyPr wrap="square">
            <a:spAutoFit/>
          </a:bodyPr>
          <a:lstStyle/>
          <a:p>
            <a:endParaRPr lang="ja-JP" altLang="en-US" sz="1200" dirty="0">
              <a:solidFill>
                <a:srgbClr val="000000"/>
              </a:solidFill>
              <a:latin typeface="ＭＳ 明朝" panose="02020609040205080304" pitchFamily="17" charset="-128"/>
              <a:ea typeface="ＭＳ 明朝" panose="02020609040205080304" pitchFamily="17" charset="-128"/>
            </a:endParaRPr>
          </a:p>
          <a:p>
            <a:endParaRPr lang="ja-JP" altLang="en-US"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a:t>
            </a:r>
            <a:r>
              <a:rPr lang="ja-JP" altLang="en-US" sz="1100" dirty="0" smtClean="0">
                <a:latin typeface="ＭＳ 明朝" panose="02020609040205080304" pitchFamily="17" charset="-128"/>
                <a:ea typeface="ＭＳ 明朝" panose="02020609040205080304" pitchFamily="17" charset="-128"/>
              </a:rPr>
              <a:t> </a:t>
            </a:r>
            <a:endParaRPr lang="ja-JP" altLang="en-US" dirty="0"/>
          </a:p>
        </p:txBody>
      </p:sp>
      <p:sp>
        <p:nvSpPr>
          <p:cNvPr id="13" name="正方形/長方形 12"/>
          <p:cNvSpPr/>
          <p:nvPr/>
        </p:nvSpPr>
        <p:spPr>
          <a:xfrm>
            <a:off x="3193418" y="3265303"/>
            <a:ext cx="6333693" cy="738664"/>
          </a:xfrm>
          <a:prstGeom prst="rect">
            <a:avLst/>
          </a:prstGeom>
        </p:spPr>
        <p:txBody>
          <a:bodyPr wrap="square">
            <a:spAutoFit/>
          </a:bodyPr>
          <a:lstStyle/>
          <a:p>
            <a:endParaRPr lang="ja-JP" altLang="en-US" sz="1200" dirty="0">
              <a:solidFill>
                <a:srgbClr val="000000"/>
              </a:solidFill>
              <a:latin typeface="ＭＳ 明朝" panose="02020609040205080304" pitchFamily="17" charset="-128"/>
              <a:ea typeface="ＭＳ 明朝" panose="02020609040205080304" pitchFamily="17" charset="-128"/>
            </a:endParaRPr>
          </a:p>
          <a:p>
            <a:endParaRPr lang="ja-JP" altLang="en-US"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a:t>
            </a:r>
            <a:r>
              <a:rPr lang="ja-JP" altLang="en-US" dirty="0">
                <a:latin typeface="ＭＳ ゴシック" panose="020B0609070205080204" pitchFamily="49" charset="-128"/>
                <a:ea typeface="ＭＳ ゴシック" panose="020B0609070205080204" pitchFamily="49" charset="-128"/>
              </a:rPr>
              <a:t>（同年度に①と②の両方を申請することはできません） </a:t>
            </a:r>
          </a:p>
        </p:txBody>
      </p:sp>
      <p:sp>
        <p:nvSpPr>
          <p:cNvPr id="4" name="角丸四角形 3"/>
          <p:cNvSpPr/>
          <p:nvPr/>
        </p:nvSpPr>
        <p:spPr>
          <a:xfrm>
            <a:off x="914426" y="4033499"/>
            <a:ext cx="10891675" cy="234174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4" name="正方形/長方形 13"/>
          <p:cNvSpPr/>
          <p:nvPr/>
        </p:nvSpPr>
        <p:spPr>
          <a:xfrm>
            <a:off x="2005797" y="6119336"/>
            <a:ext cx="8708934" cy="738664"/>
          </a:xfrm>
          <a:prstGeom prst="rect">
            <a:avLst/>
          </a:prstGeom>
        </p:spPr>
        <p:txBody>
          <a:bodyPr wrap="square">
            <a:spAutoFit/>
          </a:bodyPr>
          <a:lstStyle/>
          <a:p>
            <a:endParaRPr lang="ja-JP" altLang="en-US" sz="1200" dirty="0">
              <a:solidFill>
                <a:srgbClr val="000000"/>
              </a:solidFill>
              <a:latin typeface="ＭＳ 明朝" panose="02020609040205080304" pitchFamily="17" charset="-128"/>
              <a:ea typeface="ＭＳ 明朝" panose="02020609040205080304" pitchFamily="17" charset="-128"/>
            </a:endParaRPr>
          </a:p>
          <a:p>
            <a:endParaRPr lang="ja-JP" altLang="en-US" sz="1200" dirty="0">
              <a:latin typeface="ＭＳ 明朝" panose="02020609040205080304" pitchFamily="17" charset="-128"/>
              <a:ea typeface="ＭＳ 明朝" panose="02020609040205080304" pitchFamily="17"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要件を満たす地域の、機構への貸付面積全てを対象に交付します。 </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4432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4561" y="524656"/>
            <a:ext cx="8915399" cy="616552"/>
          </a:xfrm>
        </p:spPr>
        <p:txBody>
          <a:bodyPr>
            <a:normAutofit/>
          </a:bodyPr>
          <a:lstStyle/>
          <a:p>
            <a:r>
              <a:rPr kumimoji="1" lang="ja-JP" altLang="en-US" sz="2800" dirty="0" smtClean="0"/>
              <a:t>農地中間管理事業事務手続き上の主な留意点</a:t>
            </a:r>
            <a:endParaRPr kumimoji="1" lang="ja-JP" altLang="en-US" sz="2800" dirty="0"/>
          </a:p>
        </p:txBody>
      </p:sp>
      <p:sp>
        <p:nvSpPr>
          <p:cNvPr id="3" name="テキスト プレースホルダー 2"/>
          <p:cNvSpPr>
            <a:spLocks noGrp="1"/>
          </p:cNvSpPr>
          <p:nvPr>
            <p:ph type="body" idx="1"/>
          </p:nvPr>
        </p:nvSpPr>
        <p:spPr>
          <a:xfrm>
            <a:off x="1524911" y="1416515"/>
            <a:ext cx="9372938" cy="2256076"/>
          </a:xfrm>
        </p:spPr>
        <p:txBody>
          <a:bodyPr>
            <a:normAutofit/>
          </a:bodyPr>
          <a:lstStyle/>
          <a:p>
            <a:r>
              <a:rPr kumimoji="1" lang="en-US" altLang="ja-JP" dirty="0" smtClean="0">
                <a:solidFill>
                  <a:schemeClr val="tx1"/>
                </a:solidFill>
              </a:rPr>
              <a:t>1.</a:t>
            </a:r>
            <a:r>
              <a:rPr kumimoji="1" lang="ja-JP" altLang="en-US" dirty="0" smtClean="0">
                <a:solidFill>
                  <a:schemeClr val="tx1"/>
                </a:solidFill>
              </a:rPr>
              <a:t>農業振興地域内を借り受けます。</a:t>
            </a:r>
            <a:endParaRPr kumimoji="1" lang="en-US" altLang="ja-JP" dirty="0" smtClean="0">
              <a:solidFill>
                <a:schemeClr val="tx1"/>
              </a:solidFill>
            </a:endParaRPr>
          </a:p>
          <a:p>
            <a:r>
              <a:rPr lang="en-US" altLang="ja-JP" dirty="0" smtClean="0">
                <a:solidFill>
                  <a:schemeClr val="tx1"/>
                </a:solidFill>
              </a:rPr>
              <a:t>2</a:t>
            </a:r>
            <a:r>
              <a:rPr lang="en-US" altLang="ja-JP" dirty="0">
                <a:solidFill>
                  <a:schemeClr val="tx1"/>
                </a:solidFill>
              </a:rPr>
              <a:t>.</a:t>
            </a:r>
            <a:r>
              <a:rPr kumimoji="1" lang="ja-JP" altLang="en-US" dirty="0" smtClean="0">
                <a:solidFill>
                  <a:schemeClr val="tx1"/>
                </a:solidFill>
              </a:rPr>
              <a:t>所有している農地内に遊休農地がないこと。</a:t>
            </a:r>
            <a:endParaRPr kumimoji="1" lang="en-US" altLang="ja-JP" dirty="0" smtClean="0">
              <a:solidFill>
                <a:schemeClr val="tx1"/>
              </a:solidFill>
            </a:endParaRPr>
          </a:p>
          <a:p>
            <a:r>
              <a:rPr lang="en-US" altLang="ja-JP" dirty="0" smtClean="0">
                <a:solidFill>
                  <a:schemeClr val="tx1"/>
                </a:solidFill>
              </a:rPr>
              <a:t>3.</a:t>
            </a:r>
            <a:r>
              <a:rPr lang="ja-JP" altLang="en-US" dirty="0">
                <a:solidFill>
                  <a:schemeClr val="tx1"/>
                </a:solidFill>
              </a:rPr>
              <a:t>借り受</a:t>
            </a:r>
            <a:r>
              <a:rPr lang="ja-JP" altLang="en-US" dirty="0" smtClean="0">
                <a:solidFill>
                  <a:schemeClr val="tx1"/>
                </a:solidFill>
              </a:rPr>
              <a:t>ける農地は登記されている方の名義になります。（登記事項証明書）</a:t>
            </a:r>
            <a:endParaRPr lang="en-US" altLang="ja-JP" dirty="0" smtClean="0">
              <a:solidFill>
                <a:schemeClr val="tx1"/>
              </a:solidFill>
            </a:endParaRPr>
          </a:p>
          <a:p>
            <a:r>
              <a:rPr lang="en-US" altLang="ja-JP" dirty="0">
                <a:solidFill>
                  <a:schemeClr val="tx1"/>
                </a:solidFill>
              </a:rPr>
              <a:t>4</a:t>
            </a:r>
            <a:r>
              <a:rPr kumimoji="1" lang="en-US" altLang="ja-JP" dirty="0" smtClean="0">
                <a:solidFill>
                  <a:schemeClr val="tx1"/>
                </a:solidFill>
              </a:rPr>
              <a:t>.</a:t>
            </a:r>
            <a:r>
              <a:rPr kumimoji="1" lang="ja-JP" altLang="en-US" dirty="0" smtClean="0">
                <a:solidFill>
                  <a:schemeClr val="tx1"/>
                </a:solidFill>
              </a:rPr>
              <a:t>借り受け期間は</a:t>
            </a:r>
            <a:r>
              <a:rPr kumimoji="1" lang="en-US" altLang="ja-JP" dirty="0" smtClean="0">
                <a:solidFill>
                  <a:schemeClr val="tx1"/>
                </a:solidFill>
              </a:rPr>
              <a:t>10</a:t>
            </a:r>
            <a:r>
              <a:rPr kumimoji="1" lang="ja-JP" altLang="en-US" dirty="0" smtClean="0">
                <a:solidFill>
                  <a:schemeClr val="tx1"/>
                </a:solidFill>
              </a:rPr>
              <a:t>年以上です。</a:t>
            </a:r>
            <a:endParaRPr kumimoji="1" lang="en-US" altLang="ja-JP" dirty="0" smtClean="0">
              <a:solidFill>
                <a:schemeClr val="tx1"/>
              </a:solidFill>
            </a:endParaRPr>
          </a:p>
          <a:p>
            <a:r>
              <a:rPr lang="en-US" altLang="ja-JP" dirty="0">
                <a:solidFill>
                  <a:schemeClr val="tx1"/>
                </a:solidFill>
              </a:rPr>
              <a:t>5</a:t>
            </a:r>
            <a:r>
              <a:rPr lang="en-US" altLang="ja-JP" dirty="0" smtClean="0">
                <a:solidFill>
                  <a:schemeClr val="tx1"/>
                </a:solidFill>
              </a:rPr>
              <a:t>.</a:t>
            </a:r>
            <a:r>
              <a:rPr lang="ja-JP" altLang="en-US" dirty="0" smtClean="0">
                <a:solidFill>
                  <a:schemeClr val="tx1"/>
                </a:solidFill>
              </a:rPr>
              <a:t>機構に貸し付ける前の１年前は自作地であること</a:t>
            </a:r>
            <a:endParaRPr lang="en-US" altLang="ja-JP" dirty="0" smtClean="0">
              <a:solidFill>
                <a:schemeClr val="tx1"/>
              </a:solidFill>
            </a:endParaRPr>
          </a:p>
          <a:p>
            <a:endParaRPr kumimoji="1" lang="ja-JP" altLang="en-US" dirty="0">
              <a:solidFill>
                <a:schemeClr val="tx1"/>
              </a:solidFill>
            </a:endParaRPr>
          </a:p>
        </p:txBody>
      </p:sp>
    </p:spTree>
    <p:extLst>
      <p:ext uri="{BB962C8B-B14F-4D97-AF65-F5344CB8AC3E}">
        <p14:creationId xmlns:p14="http://schemas.microsoft.com/office/powerpoint/2010/main" val="423278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4976" y="147032"/>
            <a:ext cx="5537285" cy="628220"/>
          </a:xfrm>
        </p:spPr>
        <p:txBody>
          <a:bodyPr>
            <a:normAutofit fontScale="90000"/>
          </a:bodyPr>
          <a:lstStyle/>
          <a:p>
            <a:r>
              <a:rPr kumimoji="1" lang="ja-JP" altLang="en-US" dirty="0" smtClean="0"/>
              <a:t>５．県内の取組み状況</a:t>
            </a:r>
            <a:endParaRPr kumimoji="1" lang="ja-JP" altLang="en-US"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114017597"/>
              </p:ext>
            </p:extLst>
          </p:nvPr>
        </p:nvGraphicFramePr>
        <p:xfrm>
          <a:off x="417442" y="775251"/>
          <a:ext cx="11211341" cy="5883965"/>
        </p:xfrm>
        <a:graphic>
          <a:graphicData uri="http://schemas.openxmlformats.org/presentationml/2006/ole">
            <mc:AlternateContent xmlns:mc="http://schemas.openxmlformats.org/markup-compatibility/2006">
              <mc:Choice xmlns:v="urn:schemas-microsoft-com:vml" Requires="v">
                <p:oleObj spid="_x0000_s10313" name="Worksheet" r:id="rId4" imgW="10306073" imgH="6277035" progId="Excel.Sheet.12">
                  <p:embed/>
                </p:oleObj>
              </mc:Choice>
              <mc:Fallback>
                <p:oleObj name="Worksheet" r:id="rId4" imgW="10306073" imgH="6277035" progId="Excel.Sheet.12">
                  <p:embed/>
                  <p:pic>
                    <p:nvPicPr>
                      <p:cNvPr id="0" name=""/>
                      <p:cNvPicPr/>
                      <p:nvPr/>
                    </p:nvPicPr>
                    <p:blipFill>
                      <a:blip r:embed="rId5"/>
                      <a:stretch>
                        <a:fillRect/>
                      </a:stretch>
                    </p:blipFill>
                    <p:spPr>
                      <a:xfrm>
                        <a:off x="417442" y="775251"/>
                        <a:ext cx="11211341" cy="5883965"/>
                      </a:xfrm>
                      <a:prstGeom prst="rect">
                        <a:avLst/>
                      </a:prstGeom>
                    </p:spPr>
                  </p:pic>
                </p:oleObj>
              </mc:Fallback>
            </mc:AlternateContent>
          </a:graphicData>
        </a:graphic>
      </p:graphicFrame>
    </p:spTree>
    <p:extLst>
      <p:ext uri="{BB962C8B-B14F-4D97-AF65-F5344CB8AC3E}">
        <p14:creationId xmlns:p14="http://schemas.microsoft.com/office/powerpoint/2010/main" val="2180830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115853129"/>
              </p:ext>
            </p:extLst>
          </p:nvPr>
        </p:nvGraphicFramePr>
        <p:xfrm>
          <a:off x="385010" y="3545306"/>
          <a:ext cx="5358064" cy="26950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3716179921"/>
              </p:ext>
            </p:extLst>
          </p:nvPr>
        </p:nvGraphicFramePr>
        <p:xfrm>
          <a:off x="200527" y="0"/>
          <a:ext cx="11726779" cy="2839453"/>
        </p:xfrm>
        <a:graphic>
          <a:graphicData uri="http://schemas.openxmlformats.org/presentationml/2006/ole">
            <mc:AlternateContent xmlns:mc="http://schemas.openxmlformats.org/markup-compatibility/2006">
              <mc:Choice xmlns:v="urn:schemas-microsoft-com:vml" Requires="v">
                <p:oleObj spid="_x0000_s3172" name="Worksheet" r:id="rId5" imgW="19288085" imgH="3333680" progId="Excel.Sheet.12">
                  <p:embed/>
                </p:oleObj>
              </mc:Choice>
              <mc:Fallback>
                <p:oleObj name="Worksheet" r:id="rId5" imgW="19288085" imgH="3333680" progId="Excel.Sheet.12">
                  <p:embed/>
                  <p:pic>
                    <p:nvPicPr>
                      <p:cNvPr id="0" name=""/>
                      <p:cNvPicPr/>
                      <p:nvPr/>
                    </p:nvPicPr>
                    <p:blipFill>
                      <a:blip r:embed="rId6"/>
                      <a:stretch>
                        <a:fillRect/>
                      </a:stretch>
                    </p:blipFill>
                    <p:spPr>
                      <a:xfrm>
                        <a:off x="200527" y="0"/>
                        <a:ext cx="11726779" cy="2839453"/>
                      </a:xfrm>
                      <a:prstGeom prst="rect">
                        <a:avLst/>
                      </a:prstGeom>
                    </p:spPr>
                  </p:pic>
                </p:oleObj>
              </mc:Fallback>
            </mc:AlternateContent>
          </a:graphicData>
        </a:graphic>
      </p:graphicFrame>
      <p:graphicFrame>
        <p:nvGraphicFramePr>
          <p:cNvPr id="9" name="グラフ 8"/>
          <p:cNvGraphicFramePr>
            <a:graphicFrameLocks/>
          </p:cNvGraphicFramePr>
          <p:nvPr>
            <p:extLst>
              <p:ext uri="{D42A27DB-BD31-4B8C-83A1-F6EECF244321}">
                <p14:modId xmlns:p14="http://schemas.microsoft.com/office/powerpoint/2010/main" val="891731504"/>
              </p:ext>
            </p:extLst>
          </p:nvPr>
        </p:nvGraphicFramePr>
        <p:xfrm>
          <a:off x="6352673" y="3545305"/>
          <a:ext cx="4973053" cy="26950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4656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90000"/>
                <a:satMod val="92000"/>
                <a:lumMod val="80000"/>
                <a:lumOff val="20000"/>
              </a:schemeClr>
            </a:gs>
            <a:gs pos="100000">
              <a:schemeClr val="bg2">
                <a:shade val="98000"/>
                <a:satMod val="120000"/>
                <a:lumMod val="98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        次</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１．</a:t>
            </a:r>
            <a:r>
              <a:rPr lang="ja-JP" altLang="en-US" dirty="0" smtClean="0"/>
              <a:t>農林センサスからみた農業経営の推移について</a:t>
            </a:r>
            <a:endParaRPr kumimoji="1" lang="en-US" altLang="ja-JP" dirty="0" smtClean="0"/>
          </a:p>
          <a:p>
            <a:pPr lvl="0">
              <a:buClr>
                <a:srgbClr val="A53010"/>
              </a:buClr>
            </a:pPr>
            <a:r>
              <a:rPr lang="ja-JP" altLang="en-US" dirty="0" smtClean="0"/>
              <a:t>２．</a:t>
            </a:r>
            <a:r>
              <a:rPr lang="ja-JP" altLang="en-US" dirty="0">
                <a:solidFill>
                  <a:prstClr val="black">
                    <a:lumMod val="75000"/>
                    <a:lumOff val="25000"/>
                  </a:prstClr>
                </a:solidFill>
              </a:rPr>
              <a:t>今何故、中間管理事業が必要か</a:t>
            </a:r>
            <a:endParaRPr lang="en-US" altLang="ja-JP" dirty="0">
              <a:solidFill>
                <a:prstClr val="black">
                  <a:lumMod val="75000"/>
                  <a:lumOff val="25000"/>
                </a:prstClr>
              </a:solidFill>
            </a:endParaRPr>
          </a:p>
          <a:p>
            <a:pPr lvl="0">
              <a:buClr>
                <a:srgbClr val="A53010"/>
              </a:buClr>
            </a:pPr>
            <a:r>
              <a:rPr kumimoji="1" lang="ja-JP" altLang="en-US" dirty="0" smtClean="0"/>
              <a:t>３．</a:t>
            </a:r>
            <a:r>
              <a:rPr lang="ja-JP" altLang="en-US" dirty="0">
                <a:solidFill>
                  <a:prstClr val="black">
                    <a:lumMod val="75000"/>
                    <a:lumOff val="25000"/>
                  </a:prstClr>
                </a:solidFill>
              </a:rPr>
              <a:t>農地中間管理事業とは</a:t>
            </a:r>
            <a:endParaRPr lang="en-US" altLang="ja-JP" dirty="0">
              <a:solidFill>
                <a:prstClr val="black">
                  <a:lumMod val="75000"/>
                  <a:lumOff val="25000"/>
                </a:prstClr>
              </a:solidFill>
            </a:endParaRPr>
          </a:p>
          <a:p>
            <a:r>
              <a:rPr lang="ja-JP" altLang="en-US" dirty="0" smtClean="0"/>
              <a:t>４</a:t>
            </a:r>
            <a:r>
              <a:rPr lang="ja-JP" altLang="en-US" dirty="0"/>
              <a:t>．事業の</a:t>
            </a:r>
            <a:r>
              <a:rPr lang="ja-JP" altLang="en-US" dirty="0" smtClean="0"/>
              <a:t>仕組み</a:t>
            </a:r>
            <a:endParaRPr lang="en-US" altLang="ja-JP" dirty="0" smtClean="0"/>
          </a:p>
          <a:p>
            <a:r>
              <a:rPr kumimoji="1" lang="ja-JP" altLang="en-US" dirty="0" smtClean="0"/>
              <a:t>５．</a:t>
            </a:r>
            <a:r>
              <a:rPr lang="ja-JP" altLang="en-US" dirty="0"/>
              <a:t>県内の取組み状況</a:t>
            </a:r>
            <a:endParaRPr kumimoji="1" lang="en-US" altLang="ja-JP" dirty="0" smtClean="0"/>
          </a:p>
          <a:p>
            <a:r>
              <a:rPr lang="ja-JP" altLang="en-US" dirty="0" smtClean="0"/>
              <a:t>６．取組事例</a:t>
            </a:r>
            <a:endParaRPr lang="en-US" altLang="ja-JP" dirty="0"/>
          </a:p>
          <a:p>
            <a:endParaRPr kumimoji="1" lang="ja-JP" altLang="en-US" dirty="0"/>
          </a:p>
        </p:txBody>
      </p:sp>
    </p:spTree>
    <p:extLst>
      <p:ext uri="{BB962C8B-B14F-4D97-AF65-F5344CB8AC3E}">
        <p14:creationId xmlns:p14="http://schemas.microsoft.com/office/powerpoint/2010/main" val="1517900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714190" y="0"/>
            <a:ext cx="8029575" cy="7129463"/>
          </a:xfrm>
          <a:prstGeom prst="rect">
            <a:avLst/>
          </a:prstGeom>
        </p:spPr>
      </p:pic>
      <p:sp>
        <p:nvSpPr>
          <p:cNvPr id="2" name="正方形/長方形 1"/>
          <p:cNvSpPr/>
          <p:nvPr/>
        </p:nvSpPr>
        <p:spPr>
          <a:xfrm>
            <a:off x="2200275" y="3599230"/>
            <a:ext cx="1828800" cy="1015663"/>
          </a:xfrm>
          <a:prstGeom prst="rect">
            <a:avLst/>
          </a:prstGeom>
        </p:spPr>
        <p:txBody>
          <a:bodyPr wrap="square">
            <a:spAutoFit/>
          </a:bodyPr>
          <a:lstStyle/>
          <a:p>
            <a:r>
              <a:rPr lang="zh-TW" altLang="en-US" sz="1200" dirty="0">
                <a:latin typeface="MS-PGothic"/>
              </a:rPr>
              <a:t>集積率（％）</a:t>
            </a:r>
          </a:p>
          <a:p>
            <a:r>
              <a:rPr lang="ja-JP" altLang="en-US" sz="1200" dirty="0">
                <a:latin typeface="MS-PGothic"/>
              </a:rPr>
              <a:t>４０％未満</a:t>
            </a:r>
          </a:p>
          <a:p>
            <a:r>
              <a:rPr lang="ja-JP" altLang="en-US" sz="1200" dirty="0">
                <a:latin typeface="MS-PGothic"/>
              </a:rPr>
              <a:t>４０％以上５０％未満</a:t>
            </a:r>
          </a:p>
          <a:p>
            <a:r>
              <a:rPr lang="ja-JP" altLang="en-US" sz="1200" dirty="0">
                <a:latin typeface="MS-PGothic"/>
              </a:rPr>
              <a:t>５０％以上６０％未満</a:t>
            </a:r>
          </a:p>
          <a:p>
            <a:r>
              <a:rPr lang="ja-JP" altLang="en-US" sz="1200" dirty="0">
                <a:latin typeface="MS-PGothic"/>
              </a:rPr>
              <a:t>６０％以上７０％未満</a:t>
            </a:r>
            <a:endParaRPr lang="ja-JP" altLang="en-US" sz="1200" dirty="0"/>
          </a:p>
        </p:txBody>
      </p:sp>
      <p:sp>
        <p:nvSpPr>
          <p:cNvPr id="3" name="正方形/長方形 2"/>
          <p:cNvSpPr/>
          <p:nvPr/>
        </p:nvSpPr>
        <p:spPr>
          <a:xfrm>
            <a:off x="2200275" y="4614893"/>
            <a:ext cx="1962150" cy="461665"/>
          </a:xfrm>
          <a:prstGeom prst="rect">
            <a:avLst/>
          </a:prstGeom>
        </p:spPr>
        <p:txBody>
          <a:bodyPr wrap="square">
            <a:spAutoFit/>
          </a:bodyPr>
          <a:lstStyle/>
          <a:p>
            <a:r>
              <a:rPr lang="ja-JP" altLang="en-US" sz="1200" dirty="0">
                <a:latin typeface="MS-PGothic"/>
              </a:rPr>
              <a:t>７０％以上８０％未満</a:t>
            </a:r>
          </a:p>
          <a:p>
            <a:r>
              <a:rPr lang="ja-JP" altLang="en-US" sz="1200" dirty="0">
                <a:latin typeface="MS-PGothic"/>
              </a:rPr>
              <a:t>８０％以上</a:t>
            </a:r>
            <a:endParaRPr lang="ja-JP" altLang="en-US" sz="1200" dirty="0"/>
          </a:p>
        </p:txBody>
      </p:sp>
      <p:pic>
        <p:nvPicPr>
          <p:cNvPr id="6" name="図 5"/>
          <p:cNvPicPr>
            <a:picLocks noChangeAspect="1"/>
          </p:cNvPicPr>
          <p:nvPr/>
        </p:nvPicPr>
        <p:blipFill>
          <a:blip r:embed="rId3"/>
          <a:stretch>
            <a:fillRect/>
          </a:stretch>
        </p:blipFill>
        <p:spPr>
          <a:xfrm>
            <a:off x="1260269" y="3844984"/>
            <a:ext cx="940006" cy="1131591"/>
          </a:xfrm>
          <a:prstGeom prst="rect">
            <a:avLst/>
          </a:prstGeom>
        </p:spPr>
      </p:pic>
      <p:sp>
        <p:nvSpPr>
          <p:cNvPr id="7" name="角丸四角形 6"/>
          <p:cNvSpPr/>
          <p:nvPr/>
        </p:nvSpPr>
        <p:spPr>
          <a:xfrm>
            <a:off x="705854" y="2065383"/>
            <a:ext cx="3323222" cy="14430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chemeClr val="tx1"/>
                  </a:solidFill>
                </a:ln>
                <a:noFill/>
              </a:rPr>
              <a:t>県内市町村の農地集積状況</a:t>
            </a:r>
            <a:endParaRPr kumimoji="1" lang="en-US" altLang="ja-JP" dirty="0" smtClean="0">
              <a:ln>
                <a:solidFill>
                  <a:schemeClr val="tx1"/>
                </a:solidFill>
              </a:ln>
              <a:noFill/>
            </a:endParaRPr>
          </a:p>
          <a:p>
            <a:pPr algn="ctr"/>
            <a:endParaRPr lang="en-US" altLang="ja-JP" dirty="0">
              <a:ln>
                <a:solidFill>
                  <a:schemeClr val="tx1"/>
                </a:solidFill>
              </a:ln>
              <a:noFill/>
            </a:endParaRPr>
          </a:p>
          <a:p>
            <a:pPr algn="ctr"/>
            <a:r>
              <a:rPr kumimoji="1" lang="ja-JP" altLang="en-US" sz="1200" dirty="0" smtClean="0">
                <a:ln>
                  <a:solidFill>
                    <a:schemeClr val="tx1"/>
                  </a:solidFill>
                </a:ln>
                <a:noFill/>
              </a:rPr>
              <a:t>＊東北農政局提供</a:t>
            </a:r>
            <a:endParaRPr kumimoji="1" lang="ja-JP" altLang="en-US" sz="1200" dirty="0">
              <a:ln>
                <a:solidFill>
                  <a:schemeClr val="tx1"/>
                </a:solidFill>
              </a:ln>
              <a:noFill/>
            </a:endParaRPr>
          </a:p>
        </p:txBody>
      </p:sp>
    </p:spTree>
    <p:extLst>
      <p:ext uri="{BB962C8B-B14F-4D97-AF65-F5344CB8AC3E}">
        <p14:creationId xmlns:p14="http://schemas.microsoft.com/office/powerpoint/2010/main" val="397439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p:nvPr/>
        </p:nvPicPr>
        <p:blipFill>
          <a:blip r:embed="rId3">
            <a:extLst>
              <a:ext uri="{28A0092B-C50C-407E-A947-70E740481C1C}">
                <a14:useLocalDpi xmlns:a14="http://schemas.microsoft.com/office/drawing/2010/main" val="0"/>
              </a:ext>
            </a:extLst>
          </a:blip>
          <a:stretch>
            <a:fillRect/>
          </a:stretch>
        </p:blipFill>
        <p:spPr>
          <a:xfrm>
            <a:off x="304800" y="109665"/>
            <a:ext cx="11614485" cy="6857999"/>
          </a:xfrm>
          <a:prstGeom prst="rect">
            <a:avLst/>
          </a:prstGeom>
        </p:spPr>
      </p:pic>
      <p:sp>
        <p:nvSpPr>
          <p:cNvPr id="2" name="正方形/長方形 1"/>
          <p:cNvSpPr/>
          <p:nvPr/>
        </p:nvSpPr>
        <p:spPr>
          <a:xfrm>
            <a:off x="907336" y="109665"/>
            <a:ext cx="2678468" cy="523220"/>
          </a:xfrm>
          <a:prstGeom prst="rect">
            <a:avLst/>
          </a:prstGeom>
        </p:spPr>
        <p:txBody>
          <a:bodyPr wrap="square">
            <a:spAutoFit/>
          </a:bodyPr>
          <a:lstStyle/>
          <a:p>
            <a:r>
              <a:rPr lang="ja-JP" altLang="en-US" sz="2800" b="1" kern="0" dirty="0" smtClean="0">
                <a:solidFill>
                  <a:srgbClr val="006600"/>
                </a:solidFill>
                <a:ea typeface="YuGo-Bold"/>
                <a:cs typeface="YuGo-Bold"/>
              </a:rPr>
              <a:t>６．</a:t>
            </a:r>
            <a:r>
              <a:rPr lang="ja-JP" altLang="ja-JP" sz="2800" b="1" kern="0" dirty="0" smtClean="0">
                <a:solidFill>
                  <a:srgbClr val="006600"/>
                </a:solidFill>
                <a:ea typeface="YuGo-Bold"/>
                <a:cs typeface="YuGo-Bold"/>
              </a:rPr>
              <a:t>取 </a:t>
            </a:r>
            <a:r>
              <a:rPr lang="ja-JP" altLang="ja-JP" sz="2800" b="1" kern="0" dirty="0">
                <a:solidFill>
                  <a:srgbClr val="006600"/>
                </a:solidFill>
                <a:ea typeface="YuGo-Bold"/>
                <a:cs typeface="YuGo-Bold"/>
              </a:rPr>
              <a:t>組 事 例</a:t>
            </a:r>
            <a:endParaRPr lang="ja-JP" altLang="en-US" dirty="0"/>
          </a:p>
        </p:txBody>
      </p:sp>
    </p:spTree>
    <p:extLst>
      <p:ext uri="{BB962C8B-B14F-4D97-AF65-F5344CB8AC3E}">
        <p14:creationId xmlns:p14="http://schemas.microsoft.com/office/powerpoint/2010/main" val="3508296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tretch>
            <a:fillRect/>
          </a:stretch>
        </p:blipFill>
        <p:spPr>
          <a:xfrm>
            <a:off x="304801" y="228600"/>
            <a:ext cx="11502188" cy="7054516"/>
          </a:xfrm>
          <a:prstGeom prst="rect">
            <a:avLst/>
          </a:prstGeom>
        </p:spPr>
      </p:pic>
    </p:spTree>
    <p:extLst>
      <p:ext uri="{BB962C8B-B14F-4D97-AF65-F5344CB8AC3E}">
        <p14:creationId xmlns:p14="http://schemas.microsoft.com/office/powerpoint/2010/main" val="3547361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9744" y="554638"/>
            <a:ext cx="11557416" cy="2758188"/>
          </a:xfrm>
        </p:spPr>
        <p:txBody>
          <a:bodyPr>
            <a:normAutofit/>
          </a:bodyPr>
          <a:lstStyle/>
          <a:p>
            <a:r>
              <a:rPr lang="ja-JP" altLang="en-US" dirty="0" smtClean="0"/>
              <a:t>これか</a:t>
            </a:r>
            <a:r>
              <a:rPr lang="ja-JP" altLang="en-US" dirty="0"/>
              <a:t>ら</a:t>
            </a:r>
            <a:r>
              <a:rPr lang="ja-JP" altLang="en-US" dirty="0" smtClean="0"/>
              <a:t>５年、ご自身</a:t>
            </a:r>
            <a:r>
              <a:rPr lang="ja-JP" altLang="en-US" dirty="0"/>
              <a:t>の農地</a:t>
            </a:r>
            <a:r>
              <a:rPr lang="ja-JP" altLang="en-US" dirty="0" smtClean="0"/>
              <a:t>活用方法を、農地中間管理事業を通して考えてみてはどうでしょうか・・・</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819" y="3113883"/>
            <a:ext cx="4991854" cy="3605133"/>
          </a:xfrm>
          <a:prstGeom prst="rect">
            <a:avLst/>
          </a:prstGeom>
        </p:spPr>
      </p:pic>
    </p:spTree>
    <p:extLst>
      <p:ext uri="{BB962C8B-B14F-4D97-AF65-F5344CB8AC3E}">
        <p14:creationId xmlns:p14="http://schemas.microsoft.com/office/powerpoint/2010/main" val="115105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65222" y="88447"/>
            <a:ext cx="10892590" cy="756926"/>
          </a:xfrm>
        </p:spPr>
        <p:txBody>
          <a:bodyPr>
            <a:normAutofit/>
          </a:bodyPr>
          <a:lstStyle/>
          <a:p>
            <a:r>
              <a:rPr kumimoji="1" lang="ja-JP" altLang="en-US" sz="3600" dirty="0" smtClean="0"/>
              <a:t>１．</a:t>
            </a:r>
            <a:r>
              <a:rPr lang="ja-JP" altLang="en-US" sz="3600" dirty="0" smtClean="0"/>
              <a:t>農林センサスからみた農業経営の推移について</a:t>
            </a:r>
            <a:endParaRPr kumimoji="1" lang="ja-JP" altLang="en-US" sz="3600" dirty="0"/>
          </a:p>
        </p:txBody>
      </p:sp>
      <p:sp>
        <p:nvSpPr>
          <p:cNvPr id="8" name="テキスト プレースホルダー 7"/>
          <p:cNvSpPr>
            <a:spLocks noGrp="1"/>
          </p:cNvSpPr>
          <p:nvPr>
            <p:ph type="body" idx="1"/>
          </p:nvPr>
        </p:nvSpPr>
        <p:spPr>
          <a:xfrm>
            <a:off x="1499360" y="845373"/>
            <a:ext cx="5046581" cy="403416"/>
          </a:xfrm>
        </p:spPr>
        <p:txBody>
          <a:bodyPr>
            <a:normAutofit/>
          </a:bodyPr>
          <a:lstStyle/>
          <a:p>
            <a:r>
              <a:rPr kumimoji="1" lang="ja-JP" altLang="en-US" dirty="0" smtClean="0">
                <a:solidFill>
                  <a:schemeClr val="tx1"/>
                </a:solidFill>
              </a:rPr>
              <a:t>１）組織形態別経営体</a:t>
            </a:r>
            <a:endParaRPr kumimoji="1" lang="ja-JP" altLang="en-US" dirty="0">
              <a:solidFill>
                <a:schemeClr val="tx1"/>
              </a:solidFill>
            </a:endParaRPr>
          </a:p>
        </p:txBody>
      </p:sp>
      <p:sp>
        <p:nvSpPr>
          <p:cNvPr id="5" name="タイトル 7"/>
          <p:cNvSpPr txBox="1">
            <a:spLocks/>
          </p:cNvSpPr>
          <p:nvPr/>
        </p:nvSpPr>
        <p:spPr>
          <a:xfrm>
            <a:off x="1499360" y="3425326"/>
            <a:ext cx="3152851" cy="444662"/>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２）専業・兼業別農家数</a:t>
            </a:r>
            <a:endParaRPr lang="ja-JP" altLang="en-US" sz="20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40195064"/>
              </p:ext>
            </p:extLst>
          </p:nvPr>
        </p:nvGraphicFramePr>
        <p:xfrm>
          <a:off x="1499359" y="4041438"/>
          <a:ext cx="5495925" cy="1200150"/>
        </p:xfrm>
        <a:graphic>
          <a:graphicData uri="http://schemas.openxmlformats.org/presentationml/2006/ole">
            <mc:AlternateContent xmlns:mc="http://schemas.openxmlformats.org/markup-compatibility/2006">
              <mc:Choice xmlns:v="urn:schemas-microsoft-com:vml" Requires="v">
                <p:oleObj spid="_x0000_s4253" name="Worksheet" r:id="rId4" imgW="5495996" imgH="1200125" progId="Excel.Sheet.12">
                  <p:embed/>
                </p:oleObj>
              </mc:Choice>
              <mc:Fallback>
                <p:oleObj name="Worksheet" r:id="rId4" imgW="5495996" imgH="1200125" progId="Excel.Sheet.12">
                  <p:embed/>
                  <p:pic>
                    <p:nvPicPr>
                      <p:cNvPr id="0" name=""/>
                      <p:cNvPicPr/>
                      <p:nvPr/>
                    </p:nvPicPr>
                    <p:blipFill>
                      <a:blip r:embed="rId5"/>
                      <a:stretch>
                        <a:fillRect/>
                      </a:stretch>
                    </p:blipFill>
                    <p:spPr>
                      <a:xfrm>
                        <a:off x="1499359" y="4041438"/>
                        <a:ext cx="5495925" cy="1200150"/>
                      </a:xfrm>
                      <a:prstGeom prst="rect">
                        <a:avLst/>
                      </a:prstGeom>
                    </p:spPr>
                  </p:pic>
                </p:oleObj>
              </mc:Fallback>
            </mc:AlternateContent>
          </a:graphicData>
        </a:graphic>
      </p:graphicFrame>
      <p:graphicFrame>
        <p:nvGraphicFramePr>
          <p:cNvPr id="10" name="グラフ 9"/>
          <p:cNvGraphicFramePr>
            <a:graphicFrameLocks/>
          </p:cNvGraphicFramePr>
          <p:nvPr>
            <p:extLst>
              <p:ext uri="{D42A27DB-BD31-4B8C-83A1-F6EECF244321}">
                <p14:modId xmlns:p14="http://schemas.microsoft.com/office/powerpoint/2010/main" val="1762993729"/>
              </p:ext>
            </p:extLst>
          </p:nvPr>
        </p:nvGraphicFramePr>
        <p:xfrm>
          <a:off x="7273591" y="4041438"/>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665634910"/>
              </p:ext>
            </p:extLst>
          </p:nvPr>
        </p:nvGraphicFramePr>
        <p:xfrm>
          <a:off x="1484243" y="1539376"/>
          <a:ext cx="4810125" cy="1200150"/>
        </p:xfrm>
        <a:graphic>
          <a:graphicData uri="http://schemas.openxmlformats.org/presentationml/2006/ole">
            <mc:AlternateContent xmlns:mc="http://schemas.openxmlformats.org/markup-compatibility/2006">
              <mc:Choice xmlns:v="urn:schemas-microsoft-com:vml" Requires="v">
                <p:oleObj spid="_x0000_s4254" name="Worksheet" r:id="rId8" imgW="4810076" imgH="1200125" progId="Excel.Sheet.12">
                  <p:embed/>
                </p:oleObj>
              </mc:Choice>
              <mc:Fallback>
                <p:oleObj name="Worksheet" r:id="rId8" imgW="4810076" imgH="1200125" progId="Excel.Sheet.12">
                  <p:embed/>
                  <p:pic>
                    <p:nvPicPr>
                      <p:cNvPr id="0" name=""/>
                      <p:cNvPicPr/>
                      <p:nvPr/>
                    </p:nvPicPr>
                    <p:blipFill>
                      <a:blip r:embed="rId9"/>
                      <a:stretch>
                        <a:fillRect/>
                      </a:stretch>
                    </p:blipFill>
                    <p:spPr>
                      <a:xfrm>
                        <a:off x="1484243" y="1539376"/>
                        <a:ext cx="4810125" cy="1200150"/>
                      </a:xfrm>
                      <a:prstGeom prst="rect">
                        <a:avLst/>
                      </a:prstGeom>
                    </p:spPr>
                  </p:pic>
                </p:oleObj>
              </mc:Fallback>
            </mc:AlternateContent>
          </a:graphicData>
        </a:graphic>
      </p:graphicFrame>
    </p:spTree>
    <p:extLst>
      <p:ext uri="{BB962C8B-B14F-4D97-AF65-F5344CB8AC3E}">
        <p14:creationId xmlns:p14="http://schemas.microsoft.com/office/powerpoint/2010/main" val="333191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1081" y="325936"/>
            <a:ext cx="3856352" cy="408319"/>
          </a:xfrm>
        </p:spPr>
        <p:txBody>
          <a:bodyPr>
            <a:normAutofit/>
          </a:bodyPr>
          <a:lstStyle/>
          <a:p>
            <a:r>
              <a:rPr lang="en-US" altLang="ja-JP" sz="2000" dirty="0"/>
              <a:t>3</a:t>
            </a:r>
            <a:r>
              <a:rPr lang="ja-JP" altLang="en-US" sz="2000" dirty="0" smtClean="0"/>
              <a:t>）経営耕地面積規模別農家数</a:t>
            </a:r>
            <a:endParaRPr kumimoji="1" lang="ja-JP" altLang="en-US" sz="20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361949118"/>
              </p:ext>
            </p:extLst>
          </p:nvPr>
        </p:nvGraphicFramePr>
        <p:xfrm>
          <a:off x="765259" y="1062706"/>
          <a:ext cx="10982325" cy="1200150"/>
        </p:xfrm>
        <a:graphic>
          <a:graphicData uri="http://schemas.openxmlformats.org/presentationml/2006/ole">
            <mc:AlternateContent xmlns:mc="http://schemas.openxmlformats.org/markup-compatibility/2006">
              <mc:Choice xmlns:v="urn:schemas-microsoft-com:vml" Requires="v">
                <p:oleObj spid="_x0000_s7246" name="Worksheet" r:id="rId4" imgW="10982274" imgH="1200125" progId="Excel.Sheet.12">
                  <p:embed/>
                </p:oleObj>
              </mc:Choice>
              <mc:Fallback>
                <p:oleObj name="Worksheet" r:id="rId4" imgW="10982274" imgH="1200125" progId="Excel.Sheet.12">
                  <p:embed/>
                  <p:pic>
                    <p:nvPicPr>
                      <p:cNvPr id="0" name=""/>
                      <p:cNvPicPr/>
                      <p:nvPr/>
                    </p:nvPicPr>
                    <p:blipFill>
                      <a:blip r:embed="rId5"/>
                      <a:stretch>
                        <a:fillRect/>
                      </a:stretch>
                    </p:blipFill>
                    <p:spPr>
                      <a:xfrm>
                        <a:off x="765259" y="1062706"/>
                        <a:ext cx="10982325" cy="1200150"/>
                      </a:xfrm>
                      <a:prstGeom prst="rect">
                        <a:avLst/>
                      </a:prstGeom>
                    </p:spPr>
                  </p:pic>
                </p:oleObj>
              </mc:Fallback>
            </mc:AlternateContent>
          </a:graphicData>
        </a:graphic>
      </p:graphicFrame>
      <p:graphicFrame>
        <p:nvGraphicFramePr>
          <p:cNvPr id="6" name="グラフ 5"/>
          <p:cNvGraphicFramePr>
            <a:graphicFrameLocks/>
          </p:cNvGraphicFramePr>
          <p:nvPr>
            <p:extLst>
              <p:ext uri="{D42A27DB-BD31-4B8C-83A1-F6EECF244321}">
                <p14:modId xmlns:p14="http://schemas.microsoft.com/office/powerpoint/2010/main" val="588946256"/>
              </p:ext>
            </p:extLst>
          </p:nvPr>
        </p:nvGraphicFramePr>
        <p:xfrm>
          <a:off x="765259" y="3236495"/>
          <a:ext cx="10496550" cy="304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6316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3601" y="219094"/>
            <a:ext cx="5437619" cy="433742"/>
          </a:xfrm>
        </p:spPr>
        <p:txBody>
          <a:bodyPr>
            <a:normAutofit/>
          </a:bodyPr>
          <a:lstStyle/>
          <a:p>
            <a:r>
              <a:rPr lang="en-US" altLang="ja-JP" sz="2000" dirty="0"/>
              <a:t>4</a:t>
            </a:r>
            <a:r>
              <a:rPr lang="ja-JP" altLang="en-US" sz="2000" dirty="0" smtClean="0"/>
              <a:t>）</a:t>
            </a:r>
            <a:r>
              <a:rPr kumimoji="1" lang="ja-JP" altLang="en-US" sz="2000" dirty="0" smtClean="0"/>
              <a:t>借入耕地のある経営体数と借入耕地面積</a:t>
            </a:r>
            <a:endParaRPr kumimoji="1" lang="ja-JP" altLang="en-US"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151518042"/>
              </p:ext>
            </p:extLst>
          </p:nvPr>
        </p:nvGraphicFramePr>
        <p:xfrm>
          <a:off x="1302507" y="885631"/>
          <a:ext cx="4810125" cy="914400"/>
        </p:xfrm>
        <a:graphic>
          <a:graphicData uri="http://schemas.openxmlformats.org/presentationml/2006/ole">
            <mc:AlternateContent xmlns:mc="http://schemas.openxmlformats.org/markup-compatibility/2006">
              <mc:Choice xmlns:v="urn:schemas-microsoft-com:vml" Requires="v">
                <p:oleObj spid="_x0000_s8272" name="Worksheet" r:id="rId4" imgW="4810076" imgH="914535" progId="Excel.Sheet.12">
                  <p:embed/>
                </p:oleObj>
              </mc:Choice>
              <mc:Fallback>
                <p:oleObj name="Worksheet" r:id="rId4" imgW="4810076" imgH="914535" progId="Excel.Sheet.12">
                  <p:embed/>
                  <p:pic>
                    <p:nvPicPr>
                      <p:cNvPr id="0" name=""/>
                      <p:cNvPicPr/>
                      <p:nvPr/>
                    </p:nvPicPr>
                    <p:blipFill>
                      <a:blip r:embed="rId5"/>
                      <a:stretch>
                        <a:fillRect/>
                      </a:stretch>
                    </p:blipFill>
                    <p:spPr>
                      <a:xfrm>
                        <a:off x="1302507" y="885631"/>
                        <a:ext cx="4810125" cy="914400"/>
                      </a:xfrm>
                      <a:prstGeom prst="rect">
                        <a:avLst/>
                      </a:prstGeom>
                    </p:spPr>
                  </p:pic>
                </p:oleObj>
              </mc:Fallback>
            </mc:AlternateContent>
          </a:graphicData>
        </a:graphic>
      </p:graphicFrame>
      <p:graphicFrame>
        <p:nvGraphicFramePr>
          <p:cNvPr id="5" name="グラフ 4"/>
          <p:cNvGraphicFramePr>
            <a:graphicFrameLocks/>
          </p:cNvGraphicFramePr>
          <p:nvPr>
            <p:extLst>
              <p:ext uri="{D42A27DB-BD31-4B8C-83A1-F6EECF244321}">
                <p14:modId xmlns:p14="http://schemas.microsoft.com/office/powerpoint/2010/main" val="4071132807"/>
              </p:ext>
            </p:extLst>
          </p:nvPr>
        </p:nvGraphicFramePr>
        <p:xfrm>
          <a:off x="6858000" y="34631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表 5"/>
          <p:cNvGraphicFramePr>
            <a:graphicFrameLocks noGrp="1"/>
          </p:cNvGraphicFramePr>
          <p:nvPr>
            <p:extLst>
              <p:ext uri="{D42A27DB-BD31-4B8C-83A1-F6EECF244321}">
                <p14:modId xmlns:p14="http://schemas.microsoft.com/office/powerpoint/2010/main" val="3674889611"/>
              </p:ext>
            </p:extLst>
          </p:nvPr>
        </p:nvGraphicFramePr>
        <p:xfrm>
          <a:off x="1302507" y="3320449"/>
          <a:ext cx="8915400" cy="835857"/>
        </p:xfrm>
        <a:graphic>
          <a:graphicData uri="http://schemas.openxmlformats.org/drawingml/2006/table">
            <a:tbl>
              <a:tblPr/>
              <a:tblGrid>
                <a:gridCol w="495300"/>
                <a:gridCol w="495300"/>
                <a:gridCol w="495300"/>
                <a:gridCol w="495300"/>
                <a:gridCol w="495300"/>
                <a:gridCol w="495300"/>
                <a:gridCol w="495300"/>
                <a:gridCol w="495300"/>
                <a:gridCol w="495300"/>
                <a:gridCol w="495300"/>
                <a:gridCol w="495300"/>
                <a:gridCol w="495300"/>
                <a:gridCol w="495300"/>
                <a:gridCol w="495300"/>
                <a:gridCol w="495300"/>
                <a:gridCol w="495300"/>
                <a:gridCol w="495300"/>
                <a:gridCol w="495300"/>
              </a:tblGrid>
              <a:tr h="191031">
                <a:tc rowSpan="3">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zh-TW" altLang="en-US" sz="600" b="0" i="0" u="none" strike="noStrike">
                          <a:solidFill>
                            <a:srgbClr val="000000"/>
                          </a:solidFill>
                          <a:effectLst/>
                          <a:latin typeface="ＭＳ Ｐ明朝" panose="02020600040205080304" pitchFamily="18" charset="-128"/>
                          <a:ea typeface="ＭＳ Ｐ明朝" panose="02020600040205080304" pitchFamily="18" charset="-128"/>
                        </a:rPr>
                        <a:t>全　　作　　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部分作業</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計</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r>
              <a:tr h="15712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育　　　苗</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耕起・代かき</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田　　　植</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防　　　除</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稲刈り・脱穀</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乾燥・調製</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600" b="0" i="0" u="none" strike="noStrike" dirty="0">
                          <a:solidFill>
                            <a:srgbClr val="000000"/>
                          </a:solidFill>
                          <a:effectLst/>
                          <a:latin typeface="ＭＳ Ｐ明朝" panose="02020600040205080304" pitchFamily="18" charset="-128"/>
                          <a:ea typeface="ＭＳ Ｐ明朝" panose="02020600040205080304" pitchFamily="18" charset="-128"/>
                        </a:rPr>
                        <a:t>実経営体数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r>
              <a:tr h="157125">
                <a:tc vMerge="1">
                  <a:txBody>
                    <a:bodyPr/>
                    <a:lstStyle/>
                    <a:p>
                      <a:endParaRPr kumimoji="1" lang="ja-JP" altLang="en-US"/>
                    </a:p>
                  </a:txBody>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r>
                        <a:rPr lang="en-US" sz="600" b="0" i="0" u="none" strike="noStrike">
                          <a:solidFill>
                            <a:srgbClr val="000000"/>
                          </a:solidFill>
                          <a:effectLst/>
                          <a:latin typeface="ＭＳ Ｐ明朝" panose="02020600040205080304" pitchFamily="18" charset="-128"/>
                          <a:ea typeface="ＭＳ Ｐ明朝" panose="02020600040205080304" pitchFamily="18" charset="-128"/>
                        </a:rPr>
                        <a:t>ha）</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実経営体数</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明朝" panose="02020600040205080304" pitchFamily="18" charset="-128"/>
                          <a:ea typeface="ＭＳ Ｐ明朝" panose="02020600040205080304" pitchFamily="18" charset="-128"/>
                        </a:rPr>
                        <a:t>面　積</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51">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2010</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5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6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10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11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13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8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12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9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2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7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24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47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31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56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36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39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145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7125">
                <a:tc>
                  <a:txBody>
                    <a:bodyPr/>
                    <a:lstStyle/>
                    <a:p>
                      <a:pPr algn="r" fontAlgn="ctr"/>
                      <a:r>
                        <a:rPr lang="en-US" altLang="ja-JP" sz="600" b="0" i="0" u="none" strike="noStrike">
                          <a:solidFill>
                            <a:srgbClr val="000000"/>
                          </a:solidFill>
                          <a:effectLst/>
                          <a:latin typeface="ＭＳ 明朝" panose="02020609040205080304" pitchFamily="17" charset="-128"/>
                          <a:ea typeface="ＭＳ 明朝" panose="02020609040205080304" pitchFamily="17" charset="-128"/>
                        </a:rPr>
                        <a:t>2015</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7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23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9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10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15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10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16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11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30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36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28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34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34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a:solidFill>
                            <a:srgbClr val="000000"/>
                          </a:solidFill>
                          <a:effectLst/>
                          <a:latin typeface="ＭＳ ゴシック" panose="020B0609070205080204" pitchFamily="49" charset="-128"/>
                          <a:ea typeface="ＭＳ ゴシック" panose="020B0609070205080204" pitchFamily="49" charset="-128"/>
                        </a:rPr>
                        <a:t>35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60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600" b="0" i="0" u="none" strike="noStrike" dirty="0">
                          <a:solidFill>
                            <a:srgbClr val="000000"/>
                          </a:solidFill>
                          <a:effectLst/>
                          <a:latin typeface="ＭＳ ゴシック" panose="020B0609070205080204" pitchFamily="49" charset="-128"/>
                          <a:ea typeface="ＭＳ ゴシック" panose="020B0609070205080204" pitchFamily="49" charset="-128"/>
                        </a:rPr>
                        <a:t>127 </a:t>
                      </a:r>
                    </a:p>
                  </a:txBody>
                  <a:tcPr marL="6879" marR="6879" marT="68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8" name="タイトル 1"/>
          <p:cNvSpPr txBox="1">
            <a:spLocks/>
          </p:cNvSpPr>
          <p:nvPr/>
        </p:nvSpPr>
        <p:spPr>
          <a:xfrm>
            <a:off x="1179748" y="2737158"/>
            <a:ext cx="5734399" cy="439751"/>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000" dirty="0"/>
              <a:t>5</a:t>
            </a:r>
            <a:r>
              <a:rPr lang="ja-JP" altLang="en-US" sz="2000" dirty="0" smtClean="0"/>
              <a:t>）水稲作受託作業種類別経営体数と受託面積</a:t>
            </a:r>
            <a:endParaRPr lang="ja-JP" altLang="en-US" sz="2000" dirty="0"/>
          </a:p>
        </p:txBody>
      </p:sp>
      <p:graphicFrame>
        <p:nvGraphicFramePr>
          <p:cNvPr id="9" name="グラフ 8"/>
          <p:cNvGraphicFramePr>
            <a:graphicFrameLocks/>
          </p:cNvGraphicFramePr>
          <p:nvPr>
            <p:extLst>
              <p:ext uri="{D42A27DB-BD31-4B8C-83A1-F6EECF244321}">
                <p14:modId xmlns:p14="http://schemas.microsoft.com/office/powerpoint/2010/main" val="2491023844"/>
              </p:ext>
            </p:extLst>
          </p:nvPr>
        </p:nvGraphicFramePr>
        <p:xfrm>
          <a:off x="1302507" y="4196155"/>
          <a:ext cx="10629899"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2443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txBox="1">
            <a:spLocks/>
          </p:cNvSpPr>
          <p:nvPr/>
        </p:nvSpPr>
        <p:spPr>
          <a:xfrm>
            <a:off x="1449525" y="263624"/>
            <a:ext cx="5089248" cy="502543"/>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000" dirty="0"/>
              <a:t>6</a:t>
            </a:r>
            <a:r>
              <a:rPr lang="ja-JP" altLang="en-US" sz="2000" dirty="0" smtClean="0"/>
              <a:t>）総農家数及び土地持ち非農家数</a:t>
            </a:r>
            <a:endParaRPr lang="ja-JP" altLang="en-US" sz="2000"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831682429"/>
              </p:ext>
            </p:extLst>
          </p:nvPr>
        </p:nvGraphicFramePr>
        <p:xfrm>
          <a:off x="1826043" y="1142917"/>
          <a:ext cx="3438525" cy="1200150"/>
        </p:xfrm>
        <a:graphic>
          <a:graphicData uri="http://schemas.openxmlformats.org/presentationml/2006/ole">
            <mc:AlternateContent xmlns:mc="http://schemas.openxmlformats.org/markup-compatibility/2006">
              <mc:Choice xmlns:v="urn:schemas-microsoft-com:vml" Requires="v">
                <p:oleObj spid="_x0000_s9299" name="Worksheet" r:id="rId4" imgW="3438507" imgH="1200125" progId="Excel.Sheet.12">
                  <p:embed/>
                </p:oleObj>
              </mc:Choice>
              <mc:Fallback>
                <p:oleObj name="Worksheet" r:id="rId4" imgW="3438507" imgH="1200125" progId="Excel.Sheet.12">
                  <p:embed/>
                  <p:pic>
                    <p:nvPicPr>
                      <p:cNvPr id="0" name=""/>
                      <p:cNvPicPr/>
                      <p:nvPr/>
                    </p:nvPicPr>
                    <p:blipFill>
                      <a:blip r:embed="rId5"/>
                      <a:stretch>
                        <a:fillRect/>
                      </a:stretch>
                    </p:blipFill>
                    <p:spPr>
                      <a:xfrm>
                        <a:off x="1826043" y="1142917"/>
                        <a:ext cx="3438525" cy="1200150"/>
                      </a:xfrm>
                      <a:prstGeom prst="rect">
                        <a:avLst/>
                      </a:prstGeom>
                    </p:spPr>
                  </p:pic>
                </p:oleObj>
              </mc:Fallback>
            </mc:AlternateContent>
          </a:graphicData>
        </a:graphic>
      </p:graphicFrame>
      <p:graphicFrame>
        <p:nvGraphicFramePr>
          <p:cNvPr id="5" name="グラフ 4"/>
          <p:cNvGraphicFramePr>
            <a:graphicFrameLocks/>
          </p:cNvGraphicFramePr>
          <p:nvPr>
            <p:extLst>
              <p:ext uri="{D42A27DB-BD31-4B8C-83A1-F6EECF244321}">
                <p14:modId xmlns:p14="http://schemas.microsoft.com/office/powerpoint/2010/main" val="3749211138"/>
              </p:ext>
            </p:extLst>
          </p:nvPr>
        </p:nvGraphicFramePr>
        <p:xfrm>
          <a:off x="6098506" y="1047584"/>
          <a:ext cx="4133850" cy="2819400"/>
        </p:xfrm>
        <a:graphic>
          <a:graphicData uri="http://schemas.openxmlformats.org/drawingml/2006/chart">
            <c:chart xmlns:c="http://schemas.openxmlformats.org/drawingml/2006/chart" xmlns:r="http://schemas.openxmlformats.org/officeDocument/2006/relationships" r:id="rId6"/>
          </a:graphicData>
        </a:graphic>
      </p:graphicFrame>
      <p:sp>
        <p:nvSpPr>
          <p:cNvPr id="3" name="タイトル 2"/>
          <p:cNvSpPr>
            <a:spLocks noGrp="1"/>
          </p:cNvSpPr>
          <p:nvPr>
            <p:ph type="title"/>
          </p:nvPr>
        </p:nvSpPr>
        <p:spPr>
          <a:xfrm>
            <a:off x="1642662" y="4838211"/>
            <a:ext cx="8911687" cy="1280890"/>
          </a:xfrm>
        </p:spPr>
        <p:txBody>
          <a:bodyPr>
            <a:normAutofit/>
          </a:bodyPr>
          <a:lstStyle/>
          <a:p>
            <a:r>
              <a:rPr lang="ja-JP" altLang="en-US" sz="1200" dirty="0" smtClean="0"/>
              <a:t>＊販売農家・・・・・・経営耕地面積</a:t>
            </a:r>
            <a:r>
              <a:rPr lang="en-US" altLang="ja-JP" sz="1200" dirty="0" smtClean="0"/>
              <a:t>30</a:t>
            </a:r>
            <a:r>
              <a:rPr lang="ja-JP" altLang="en-US" sz="1200" dirty="0" smtClean="0"/>
              <a:t>ａ以上または農産物販売金額が年間</a:t>
            </a:r>
            <a:r>
              <a:rPr lang="en-US" altLang="ja-JP" sz="1200" dirty="0" smtClean="0"/>
              <a:t>50</a:t>
            </a:r>
            <a:r>
              <a:rPr lang="ja-JP" altLang="en-US" sz="1200" dirty="0" smtClean="0"/>
              <a:t>万円以上の農家</a:t>
            </a:r>
            <a:r>
              <a:rPr lang="en-US" altLang="ja-JP" sz="1200" dirty="0" smtClean="0"/>
              <a:t/>
            </a:r>
            <a:br>
              <a:rPr lang="en-US" altLang="ja-JP" sz="1200" dirty="0" smtClean="0"/>
            </a:br>
            <a:r>
              <a:rPr lang="ja-JP" altLang="en-US" sz="1200" dirty="0" smtClean="0"/>
              <a:t>＊自給的農家・・・・・経営</a:t>
            </a:r>
            <a:r>
              <a:rPr lang="ja-JP" altLang="en-US" sz="1200" dirty="0"/>
              <a:t>耕地面積</a:t>
            </a:r>
            <a:r>
              <a:rPr lang="en-US" altLang="ja-JP" sz="1200" dirty="0"/>
              <a:t>30</a:t>
            </a:r>
            <a:r>
              <a:rPr lang="ja-JP" altLang="en-US" sz="1200" dirty="0" smtClean="0"/>
              <a:t>ａ未満か</a:t>
            </a:r>
            <a:r>
              <a:rPr lang="ja-JP" altLang="en-US" sz="1200" dirty="0"/>
              <a:t>つ</a:t>
            </a:r>
            <a:r>
              <a:rPr lang="ja-JP" altLang="en-US" sz="1200" dirty="0" smtClean="0"/>
              <a:t>農産物</a:t>
            </a:r>
            <a:r>
              <a:rPr lang="ja-JP" altLang="en-US" sz="1200" dirty="0"/>
              <a:t>販売金額が年間</a:t>
            </a:r>
            <a:r>
              <a:rPr lang="en-US" altLang="ja-JP" sz="1200" dirty="0"/>
              <a:t>50</a:t>
            </a:r>
            <a:r>
              <a:rPr lang="ja-JP" altLang="en-US" sz="1200" dirty="0" smtClean="0"/>
              <a:t>万円未満の農家</a:t>
            </a:r>
            <a:r>
              <a:rPr lang="en-US" altLang="ja-JP" sz="1200" dirty="0" smtClean="0"/>
              <a:t/>
            </a:r>
            <a:br>
              <a:rPr lang="en-US" altLang="ja-JP" sz="1200" dirty="0" smtClean="0"/>
            </a:br>
            <a:r>
              <a:rPr lang="ja-JP" altLang="en-US" sz="1200" dirty="0" smtClean="0"/>
              <a:t>＊土地持ち非農家・・・農家以外で耕地及び耕作放棄地を</a:t>
            </a:r>
            <a:r>
              <a:rPr lang="en-US" altLang="ja-JP" sz="1200" dirty="0" smtClean="0"/>
              <a:t>5</a:t>
            </a:r>
            <a:r>
              <a:rPr lang="ja-JP" altLang="en-US" sz="1200" dirty="0" smtClean="0"/>
              <a:t>ａ以上所有している世帯</a:t>
            </a:r>
            <a:endParaRPr kumimoji="1" lang="ja-JP" altLang="en-US" sz="1200" dirty="0"/>
          </a:p>
        </p:txBody>
      </p:sp>
    </p:spTree>
    <p:extLst>
      <p:ext uri="{BB962C8B-B14F-4D97-AF65-F5344CB8AC3E}">
        <p14:creationId xmlns:p14="http://schemas.microsoft.com/office/powerpoint/2010/main" val="363038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正方形/長方形 3"/>
          <p:cNvSpPr/>
          <p:nvPr/>
        </p:nvSpPr>
        <p:spPr>
          <a:xfrm>
            <a:off x="1532252" y="247276"/>
            <a:ext cx="7226738" cy="892552"/>
          </a:xfrm>
          <a:prstGeom prst="rect">
            <a:avLst/>
          </a:prstGeom>
        </p:spPr>
        <p:txBody>
          <a:bodyPr wrap="square">
            <a:spAutoFit/>
          </a:bodyPr>
          <a:lstStyle/>
          <a:p>
            <a:r>
              <a:rPr lang="ja-JP" altLang="en-US" sz="2400" dirty="0">
                <a:solidFill>
                  <a:srgbClr val="000000"/>
                </a:solidFill>
                <a:latin typeface="DHGothic-EB-WINP-RKSJ-H"/>
              </a:rPr>
              <a:t>◯ </a:t>
            </a:r>
            <a:r>
              <a:rPr lang="ja-JP" altLang="en-US" sz="2200" dirty="0">
                <a:solidFill>
                  <a:srgbClr val="000000"/>
                </a:solidFill>
                <a:latin typeface="DHGothic-EB-WINP-RKSJ-H"/>
              </a:rPr>
              <a:t>あなたの地域で、次のような</a:t>
            </a:r>
          </a:p>
          <a:p>
            <a:r>
              <a:rPr lang="ja-JP" altLang="en-US" sz="2800" dirty="0" smtClean="0">
                <a:solidFill>
                  <a:srgbClr val="FF339B"/>
                </a:solidFill>
                <a:latin typeface="DHGothic-EB-WINP-RKSJ-H"/>
              </a:rPr>
              <a:t>　課題</a:t>
            </a:r>
            <a:r>
              <a:rPr lang="ja-JP" altLang="en-US" sz="2800" dirty="0">
                <a:solidFill>
                  <a:srgbClr val="FF339B"/>
                </a:solidFill>
                <a:latin typeface="DHGothic-EB-WINP-RKSJ-H"/>
              </a:rPr>
              <a:t>を抱えていませんか</a:t>
            </a:r>
            <a:r>
              <a:rPr lang="ja-JP" altLang="en-US" sz="2400" dirty="0">
                <a:solidFill>
                  <a:srgbClr val="FF339B"/>
                </a:solidFill>
                <a:latin typeface="DHGothic-EB-WINP-RKSJ-H"/>
              </a:rPr>
              <a:t>？</a:t>
            </a:r>
            <a:endParaRPr lang="ja-JP" altLang="en-US" dirty="0"/>
          </a:p>
        </p:txBody>
      </p:sp>
      <p:sp>
        <p:nvSpPr>
          <p:cNvPr id="5" name="正方形/長方形 4"/>
          <p:cNvSpPr/>
          <p:nvPr/>
        </p:nvSpPr>
        <p:spPr>
          <a:xfrm>
            <a:off x="1861114" y="1269352"/>
            <a:ext cx="8718654" cy="1323439"/>
          </a:xfrm>
          <a:prstGeom prst="rect">
            <a:avLst/>
          </a:prstGeom>
        </p:spPr>
        <p:txBody>
          <a:bodyPr wrap="square">
            <a:spAutoFit/>
          </a:bodyPr>
          <a:lstStyle/>
          <a:p>
            <a:r>
              <a:rPr lang="ja-JP" altLang="en-US" sz="1600" dirty="0" smtClean="0">
                <a:latin typeface="HG丸ｺﾞｼｯｸM-PRO" panose="020F0600000000000000" pitchFamily="50" charset="-128"/>
                <a:ea typeface="HG丸ｺﾞｼｯｸM-PRO" panose="020F0600000000000000" pitchFamily="50" charset="-128"/>
              </a:rPr>
              <a:t>・リタイア</a:t>
            </a:r>
            <a:r>
              <a:rPr lang="ja-JP" altLang="en-US" sz="1600" dirty="0">
                <a:latin typeface="HG丸ｺﾞｼｯｸM-PRO" panose="020F0600000000000000" pitchFamily="50" charset="-128"/>
                <a:ea typeface="HG丸ｺﾞｼｯｸM-PRO" panose="020F0600000000000000" pitchFamily="50" charset="-128"/>
              </a:rPr>
              <a:t>する農家の増加や、農業者の高齢化が進んで</a:t>
            </a:r>
            <a:r>
              <a:rPr lang="ja-JP" altLang="en-US" sz="1600" dirty="0" smtClean="0">
                <a:latin typeface="HG丸ｺﾞｼｯｸM-PRO" panose="020F0600000000000000" pitchFamily="50" charset="-128"/>
                <a:ea typeface="HG丸ｺﾞｼｯｸM-PRO" panose="020F0600000000000000" pitchFamily="50" charset="-128"/>
              </a:rPr>
              <a:t>おり</a:t>
            </a:r>
            <a:r>
              <a:rPr lang="ja-JP" altLang="en-US" sz="1600" dirty="0">
                <a:latin typeface="HG丸ｺﾞｼｯｸM-PRO" panose="020F0600000000000000" pitchFamily="50" charset="-128"/>
                <a:ea typeface="HG丸ｺﾞｼｯｸM-PRO" panose="020F0600000000000000" pitchFamily="50" charset="-128"/>
              </a:rPr>
              <a:t>、将来の担い手はとても少ない</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endParaRPr lang="ja-JP" altLang="en-US" sz="1600" dirty="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耕作放棄地が増えてきている</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endParaRPr lang="ja-JP" altLang="en-US" sz="1600" dirty="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・この</a:t>
            </a:r>
            <a:r>
              <a:rPr lang="ja-JP" altLang="en-US" sz="1600" dirty="0">
                <a:latin typeface="HG丸ｺﾞｼｯｸM-PRO" panose="020F0600000000000000" pitchFamily="50" charset="-128"/>
                <a:ea typeface="HG丸ｺﾞｼｯｸM-PRO" panose="020F0600000000000000" pitchFamily="50" charset="-128"/>
              </a:rPr>
              <a:t>ままでは、地域農業の将来は大変なことになる。</a:t>
            </a:r>
            <a:endParaRPr lang="ja-JP" altLang="en-US" dirty="0"/>
          </a:p>
        </p:txBody>
      </p:sp>
      <p:sp>
        <p:nvSpPr>
          <p:cNvPr id="6" name="正方形/長方形 5"/>
          <p:cNvSpPr/>
          <p:nvPr/>
        </p:nvSpPr>
        <p:spPr>
          <a:xfrm>
            <a:off x="1532252" y="2755625"/>
            <a:ext cx="6536927" cy="892552"/>
          </a:xfrm>
          <a:prstGeom prst="rect">
            <a:avLst/>
          </a:prstGeom>
        </p:spPr>
        <p:txBody>
          <a:bodyPr wrap="square">
            <a:spAutoFit/>
          </a:bodyPr>
          <a:lstStyle/>
          <a:p>
            <a:r>
              <a:rPr lang="ja-JP" altLang="en-US" sz="2400" dirty="0">
                <a:solidFill>
                  <a:srgbClr val="000000"/>
                </a:solidFill>
                <a:latin typeface="DHGothic-EB-WINP-RKSJ-H"/>
              </a:rPr>
              <a:t>◯ </a:t>
            </a:r>
            <a:r>
              <a:rPr lang="ja-JP" altLang="en-US" sz="2200" dirty="0">
                <a:solidFill>
                  <a:srgbClr val="000000"/>
                </a:solidFill>
                <a:latin typeface="DHGothic-EB-WINP-RKSJ-H"/>
              </a:rPr>
              <a:t>また、あなた自身の経営を</a:t>
            </a:r>
          </a:p>
          <a:p>
            <a:r>
              <a:rPr lang="ja-JP" altLang="en-US" sz="2800" dirty="0" smtClean="0">
                <a:solidFill>
                  <a:srgbClr val="FF339B"/>
                </a:solidFill>
                <a:latin typeface="DHGothic-EB-WINP-RKSJ-H"/>
              </a:rPr>
              <a:t>　今後</a:t>
            </a:r>
            <a:r>
              <a:rPr lang="ja-JP" altLang="en-US" sz="2800" dirty="0">
                <a:solidFill>
                  <a:srgbClr val="FF339B"/>
                </a:solidFill>
                <a:latin typeface="DHGothic-EB-WINP-RKSJ-H"/>
              </a:rPr>
              <a:t>どうしていくおつもりですか？</a:t>
            </a:r>
            <a:endParaRPr lang="ja-JP" altLang="en-US" dirty="0"/>
          </a:p>
        </p:txBody>
      </p:sp>
      <p:sp>
        <p:nvSpPr>
          <p:cNvPr id="7" name="正方形/長方形 6"/>
          <p:cNvSpPr/>
          <p:nvPr/>
        </p:nvSpPr>
        <p:spPr>
          <a:xfrm>
            <a:off x="1861114" y="3811012"/>
            <a:ext cx="9600969" cy="3046988"/>
          </a:xfrm>
          <a:prstGeom prst="rect">
            <a:avLst/>
          </a:prstGeom>
        </p:spPr>
        <p:txBody>
          <a:bodyPr wrap="square">
            <a:spAutoFit/>
          </a:bodyPr>
          <a:lstStyle/>
          <a:p>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農地を貸したいが、貸す相手がみつからない</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600" dirty="0" smtClean="0">
              <a:solidFill>
                <a:srgbClr val="000000"/>
              </a:solidFill>
              <a:latin typeface="HG丸ｺﾞｼｯｸM-PRO" panose="020F0600000000000000" pitchFamily="50" charset="-128"/>
              <a:ea typeface="HG丸ｺﾞｼｯｸM-PRO" panose="020F0600000000000000" pitchFamily="50" charset="-128"/>
            </a:endParaRPr>
          </a:p>
          <a:p>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後継者</a:t>
            </a:r>
            <a:r>
              <a:rPr lang="ja-JP" altLang="en-US" sz="1600" dirty="0">
                <a:solidFill>
                  <a:srgbClr val="000000"/>
                </a:solidFill>
                <a:latin typeface="HG丸ｺﾞｼｯｸM-PRO" panose="020F0600000000000000" pitchFamily="50" charset="-128"/>
                <a:ea typeface="HG丸ｺﾞｼｯｸM-PRO" panose="020F0600000000000000" pitchFamily="50" charset="-128"/>
              </a:rPr>
              <a:t>の見込みがないので、自分で耕作できるうちは</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農業を</a:t>
            </a:r>
            <a:r>
              <a:rPr lang="ja-JP" altLang="en-US" sz="1600" dirty="0">
                <a:solidFill>
                  <a:srgbClr val="000000"/>
                </a:solidFill>
                <a:latin typeface="HG丸ｺﾞｼｯｸM-PRO" panose="020F0600000000000000" pitchFamily="50" charset="-128"/>
                <a:ea typeface="HG丸ｺﾞｼｯｸM-PRO" panose="020F0600000000000000" pitchFamily="50" charset="-128"/>
              </a:rPr>
              <a:t>やるが、その後のことは考えていない</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600" dirty="0" smtClean="0">
              <a:solidFill>
                <a:srgbClr val="000000"/>
              </a:solidFill>
              <a:latin typeface="HG丸ｺﾞｼｯｸM-PRO" panose="020F0600000000000000" pitchFamily="50" charset="-128"/>
              <a:ea typeface="HG丸ｺﾞｼｯｸM-PRO" panose="020F0600000000000000" pitchFamily="50" charset="-128"/>
            </a:endParaRPr>
          </a:p>
          <a:p>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600" dirty="0">
                <a:solidFill>
                  <a:srgbClr val="000000"/>
                </a:solidFill>
                <a:latin typeface="HG丸ｺﾞｼｯｸM-PRO" panose="020F0600000000000000" pitchFamily="50" charset="-128"/>
                <a:ea typeface="HG丸ｺﾞｼｯｸM-PRO" panose="020F0600000000000000" pitchFamily="50" charset="-128"/>
              </a:rPr>
              <a:t>農地の受け手となり、規模を拡大したいが、なかなか</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うまく</a:t>
            </a:r>
            <a:r>
              <a:rPr lang="ja-JP" altLang="en-US" sz="1600" dirty="0">
                <a:solidFill>
                  <a:srgbClr val="000000"/>
                </a:solidFill>
                <a:latin typeface="HG丸ｺﾞｼｯｸM-PRO" panose="020F0600000000000000" pitchFamily="50" charset="-128"/>
                <a:ea typeface="HG丸ｺﾞｼｯｸM-PRO" panose="020F0600000000000000" pitchFamily="50" charset="-128"/>
              </a:rPr>
              <a:t>いかない</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600" dirty="0" smtClean="0">
              <a:solidFill>
                <a:srgbClr val="000000"/>
              </a:solidFill>
              <a:latin typeface="HG丸ｺﾞｼｯｸM-PRO" panose="020F0600000000000000" pitchFamily="50" charset="-128"/>
              <a:ea typeface="HG丸ｺﾞｼｯｸM-PRO" panose="020F0600000000000000" pitchFamily="50" charset="-128"/>
            </a:endParaRPr>
          </a:p>
          <a:p>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000000"/>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分散</a:t>
            </a:r>
            <a:r>
              <a:rPr lang="ja-JP" altLang="en-US" sz="1600" dirty="0">
                <a:solidFill>
                  <a:srgbClr val="000000"/>
                </a:solidFill>
                <a:latin typeface="HG丸ｺﾞｼｯｸM-PRO" panose="020F0600000000000000" pitchFamily="50" charset="-128"/>
                <a:ea typeface="HG丸ｺﾞｼｯｸM-PRO" panose="020F0600000000000000" pitchFamily="50" charset="-128"/>
              </a:rPr>
              <a:t>している農地をまとめたいが、なかなかうまくいかない</a:t>
            </a:r>
            <a:r>
              <a:rPr lang="ja-JP" altLang="en-US" sz="16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600" dirty="0" smtClean="0">
              <a:solidFill>
                <a:srgbClr val="000000"/>
              </a:solidFill>
              <a:latin typeface="HG丸ｺﾞｼｯｸM-PRO" panose="020F0600000000000000" pitchFamily="50" charset="-128"/>
              <a:ea typeface="HG丸ｺﾞｼｯｸM-PRO" panose="020F0600000000000000" pitchFamily="50" charset="-128"/>
            </a:endParaRPr>
          </a:p>
          <a:p>
            <a:endParaRPr lang="ja-JP" altLang="en-US" sz="1600" dirty="0">
              <a:solidFill>
                <a:srgbClr val="000000"/>
              </a:solidFill>
              <a:latin typeface="HG丸ｺﾞｼｯｸM-PRO" panose="020F0600000000000000" pitchFamily="50" charset="-128"/>
              <a:ea typeface="HG丸ｺﾞｼｯｸM-PRO" panose="020F0600000000000000" pitchFamily="50" charset="-128"/>
            </a:endParaRPr>
          </a:p>
          <a:p>
            <a:endParaRPr lang="ja-JP" altLang="en-US" sz="2200" dirty="0">
              <a:solidFill>
                <a:srgbClr val="000000"/>
              </a:solidFill>
              <a:latin typeface="DHGothic-EB-WINP-RKSJ-H"/>
              <a:ea typeface="HG丸ｺﾞｼｯｸM-PRO" panose="020F0600000000000000" pitchFamily="50" charset="-128"/>
            </a:endParaRPr>
          </a:p>
          <a:p>
            <a:endParaRPr lang="ja-JP" altLang="en-US" sz="2400" dirty="0">
              <a:solidFill>
                <a:srgbClr val="FF339B"/>
              </a:solidFill>
              <a:latin typeface="DHGothic-EB-WINP-RKSJ-H"/>
              <a:ea typeface="HG丸ｺﾞｼｯｸM-PRO" panose="020F0600000000000000" pitchFamily="50" charset="-128"/>
            </a:endParaRPr>
          </a:p>
          <a:p>
            <a:endParaRPr lang="ja-JP" altLang="en-US" dirty="0"/>
          </a:p>
        </p:txBody>
      </p:sp>
    </p:spTree>
    <p:extLst>
      <p:ext uri="{BB962C8B-B14F-4D97-AF65-F5344CB8AC3E}">
        <p14:creationId xmlns:p14="http://schemas.microsoft.com/office/powerpoint/2010/main" val="305070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799497" y="394996"/>
            <a:ext cx="7172508" cy="1754326"/>
          </a:xfrm>
          <a:prstGeom prst="rect">
            <a:avLst/>
          </a:prstGeom>
        </p:spPr>
        <p:txBody>
          <a:bodyPr wrap="square">
            <a:spAutoFit/>
          </a:bodyPr>
          <a:lstStyle/>
          <a:p>
            <a:r>
              <a:rPr lang="ja-JP" altLang="en-US" sz="2400" dirty="0">
                <a:solidFill>
                  <a:srgbClr val="000000"/>
                </a:solidFill>
                <a:latin typeface="DHGothic-EB-WINP-RKSJ-H"/>
              </a:rPr>
              <a:t>◯ </a:t>
            </a:r>
            <a:r>
              <a:rPr lang="ja-JP" altLang="en-US" sz="2200" dirty="0">
                <a:solidFill>
                  <a:srgbClr val="000000"/>
                </a:solidFill>
                <a:latin typeface="DHGothic-EB-WINP-RKSJ-H"/>
              </a:rPr>
              <a:t>皆さんと同じように</a:t>
            </a:r>
          </a:p>
          <a:p>
            <a:r>
              <a:rPr lang="ja-JP" altLang="en-US" sz="2800" dirty="0" smtClean="0">
                <a:solidFill>
                  <a:srgbClr val="FF339B"/>
                </a:solidFill>
                <a:latin typeface="DHGothic-EB-WINP-RKSJ-H"/>
              </a:rPr>
              <a:t>　　「</a:t>
            </a:r>
            <a:r>
              <a:rPr lang="ja-JP" altLang="en-US" sz="2800" dirty="0">
                <a:solidFill>
                  <a:srgbClr val="FF339B"/>
                </a:solidFill>
                <a:latin typeface="DHGothic-EB-WINP-RKSJ-H"/>
              </a:rPr>
              <a:t>人と農地の問題」</a:t>
            </a:r>
            <a:r>
              <a:rPr lang="ja-JP" altLang="en-US" sz="2200" dirty="0">
                <a:solidFill>
                  <a:srgbClr val="000000"/>
                </a:solidFill>
                <a:latin typeface="DHGothic-EB-WINP-RKSJ-H"/>
              </a:rPr>
              <a:t>を抱えた地域の中には、</a:t>
            </a:r>
          </a:p>
          <a:p>
            <a:r>
              <a:rPr lang="ja-JP" altLang="en-US" sz="2200" dirty="0" smtClean="0">
                <a:solidFill>
                  <a:srgbClr val="000000"/>
                </a:solidFill>
                <a:latin typeface="DHGothic-EB-WINP-RKSJ-H"/>
              </a:rPr>
              <a:t>　　　その</a:t>
            </a:r>
            <a:r>
              <a:rPr lang="ja-JP" altLang="en-US" sz="2800" dirty="0">
                <a:solidFill>
                  <a:srgbClr val="FF339B"/>
                </a:solidFill>
                <a:latin typeface="DHGothic-EB-WINP-RKSJ-H"/>
              </a:rPr>
              <a:t>解決への取組を進めた地域</a:t>
            </a:r>
            <a:r>
              <a:rPr lang="ja-JP" altLang="en-US" sz="2400" dirty="0">
                <a:solidFill>
                  <a:srgbClr val="000000"/>
                </a:solidFill>
                <a:latin typeface="DHGothic-EB-WINP-RKSJ-H"/>
              </a:rPr>
              <a:t>が</a:t>
            </a:r>
          </a:p>
          <a:p>
            <a:r>
              <a:rPr lang="ja-JP" altLang="en-US" sz="2200" dirty="0" smtClean="0">
                <a:solidFill>
                  <a:srgbClr val="000000"/>
                </a:solidFill>
                <a:latin typeface="DHGothic-EB-WINP-RKSJ-H"/>
              </a:rPr>
              <a:t>　　　全国</a:t>
            </a:r>
            <a:r>
              <a:rPr lang="ja-JP" altLang="en-US" sz="2200" dirty="0">
                <a:solidFill>
                  <a:srgbClr val="000000"/>
                </a:solidFill>
                <a:latin typeface="DHGothic-EB-WINP-RKSJ-H"/>
              </a:rPr>
              <a:t>各地で</a:t>
            </a:r>
            <a:r>
              <a:rPr lang="ja-JP" altLang="en-US" sz="2800" dirty="0">
                <a:solidFill>
                  <a:srgbClr val="FF339B"/>
                </a:solidFill>
                <a:latin typeface="DHGothic-EB-WINP-RKSJ-H"/>
              </a:rPr>
              <a:t>着実に増えてきています</a:t>
            </a:r>
            <a:r>
              <a:rPr lang="ja-JP" altLang="en-US" sz="2200" dirty="0">
                <a:solidFill>
                  <a:srgbClr val="000000"/>
                </a:solidFill>
                <a:latin typeface="DHGothic-EB-WINP-RKSJ-H"/>
              </a:rPr>
              <a:t>。</a:t>
            </a:r>
            <a:endParaRPr lang="ja-JP" altLang="en-US" dirty="0"/>
          </a:p>
        </p:txBody>
      </p:sp>
      <p:sp>
        <p:nvSpPr>
          <p:cNvPr id="6" name="正方形/長方形 5"/>
          <p:cNvSpPr/>
          <p:nvPr/>
        </p:nvSpPr>
        <p:spPr>
          <a:xfrm>
            <a:off x="1799497" y="2503113"/>
            <a:ext cx="7002691" cy="1754326"/>
          </a:xfrm>
          <a:prstGeom prst="rect">
            <a:avLst/>
          </a:prstGeom>
        </p:spPr>
        <p:txBody>
          <a:bodyPr wrap="square">
            <a:spAutoFit/>
          </a:bodyPr>
          <a:lstStyle/>
          <a:p>
            <a:r>
              <a:rPr lang="ja-JP" altLang="en-US" sz="2400" dirty="0">
                <a:solidFill>
                  <a:srgbClr val="000000"/>
                </a:solidFill>
                <a:latin typeface="DHGothic-EB-WINP-RKSJ-H"/>
              </a:rPr>
              <a:t>◯ </a:t>
            </a:r>
            <a:r>
              <a:rPr lang="ja-JP" altLang="en-US" sz="2200" dirty="0">
                <a:solidFill>
                  <a:srgbClr val="000000"/>
                </a:solidFill>
                <a:latin typeface="DHGothic-EB-WINP-RKSJ-H"/>
              </a:rPr>
              <a:t>そのような地域がたどったステップは、</a:t>
            </a:r>
          </a:p>
          <a:p>
            <a:r>
              <a:rPr lang="ja-JP" altLang="en-US" sz="2200" dirty="0" smtClean="0">
                <a:solidFill>
                  <a:srgbClr val="000000"/>
                </a:solidFill>
                <a:latin typeface="DHGothic-EB-WINP-RKSJ-H"/>
              </a:rPr>
              <a:t>　　一つ目</a:t>
            </a:r>
            <a:r>
              <a:rPr lang="ja-JP" altLang="en-US" sz="2200" dirty="0">
                <a:solidFill>
                  <a:srgbClr val="000000"/>
                </a:solidFill>
                <a:latin typeface="DHGothic-EB-WINP-RKSJ-H"/>
              </a:rPr>
              <a:t>、</a:t>
            </a:r>
            <a:r>
              <a:rPr lang="ja-JP" altLang="en-US" sz="2800" dirty="0">
                <a:solidFill>
                  <a:srgbClr val="FF339B"/>
                </a:solidFill>
                <a:latin typeface="DHGothic-EB-WINP-RKSJ-H"/>
              </a:rPr>
              <a:t>危機感の共有</a:t>
            </a:r>
          </a:p>
          <a:p>
            <a:r>
              <a:rPr lang="ja-JP" altLang="en-US" sz="2200" dirty="0" smtClean="0">
                <a:solidFill>
                  <a:srgbClr val="000000"/>
                </a:solidFill>
                <a:latin typeface="DHGothic-EB-WINP-RKSJ-H"/>
              </a:rPr>
              <a:t>　　二つ目</a:t>
            </a:r>
            <a:r>
              <a:rPr lang="ja-JP" altLang="en-US" sz="2200" dirty="0">
                <a:solidFill>
                  <a:srgbClr val="000000"/>
                </a:solidFill>
                <a:latin typeface="DHGothic-EB-WINP-RKSJ-H"/>
              </a:rPr>
              <a:t>、</a:t>
            </a:r>
            <a:r>
              <a:rPr lang="ja-JP" altLang="en-US" sz="2800" dirty="0">
                <a:solidFill>
                  <a:srgbClr val="FF339B"/>
                </a:solidFill>
                <a:latin typeface="DHGothic-EB-WINP-RKSJ-H"/>
              </a:rPr>
              <a:t>徹底した地域の話合い</a:t>
            </a:r>
          </a:p>
          <a:p>
            <a:r>
              <a:rPr lang="ja-JP" altLang="en-US" sz="2200" dirty="0" smtClean="0">
                <a:solidFill>
                  <a:srgbClr val="000000"/>
                </a:solidFill>
                <a:latin typeface="DHGothic-EB-WINP-RKSJ-H"/>
              </a:rPr>
              <a:t>　　三つ目</a:t>
            </a:r>
            <a:r>
              <a:rPr lang="ja-JP" altLang="en-US" sz="2200" dirty="0">
                <a:solidFill>
                  <a:srgbClr val="000000"/>
                </a:solidFill>
                <a:latin typeface="DHGothic-EB-WINP-RKSJ-H"/>
              </a:rPr>
              <a:t>、</a:t>
            </a:r>
            <a:r>
              <a:rPr lang="ja-JP" altLang="en-US" sz="2800" dirty="0">
                <a:solidFill>
                  <a:srgbClr val="FF339B"/>
                </a:solidFill>
                <a:latin typeface="DHGothic-EB-WINP-RKSJ-H"/>
              </a:rPr>
              <a:t>農地中間管理機構の活用</a:t>
            </a:r>
            <a:r>
              <a:rPr lang="ja-JP" altLang="en-US" sz="2200" dirty="0">
                <a:solidFill>
                  <a:srgbClr val="000000"/>
                </a:solidFill>
                <a:latin typeface="DHGothic-EB-WINP-RKSJ-H"/>
              </a:rPr>
              <a:t>です。</a:t>
            </a:r>
            <a:endParaRPr lang="ja-JP" altLang="en-US" dirty="0"/>
          </a:p>
        </p:txBody>
      </p:sp>
      <p:sp>
        <p:nvSpPr>
          <p:cNvPr id="7" name="正方形/長方形 6"/>
          <p:cNvSpPr/>
          <p:nvPr/>
        </p:nvSpPr>
        <p:spPr>
          <a:xfrm>
            <a:off x="1799497" y="4611230"/>
            <a:ext cx="9619618" cy="1231106"/>
          </a:xfrm>
          <a:prstGeom prst="rect">
            <a:avLst/>
          </a:prstGeom>
        </p:spPr>
        <p:txBody>
          <a:bodyPr wrap="square">
            <a:spAutoFit/>
          </a:bodyPr>
          <a:lstStyle/>
          <a:p>
            <a:r>
              <a:rPr lang="ja-JP" altLang="en-US" sz="2400" dirty="0">
                <a:solidFill>
                  <a:srgbClr val="000000"/>
                </a:solidFill>
                <a:latin typeface="DHGothic-EB-WINP-RKSJ-H"/>
              </a:rPr>
              <a:t>◯ </a:t>
            </a:r>
            <a:r>
              <a:rPr lang="ja-JP" altLang="en-US" sz="2200" dirty="0">
                <a:solidFill>
                  <a:srgbClr val="000000"/>
                </a:solidFill>
                <a:latin typeface="DHGothic-EB-WINP-RKSJ-H"/>
              </a:rPr>
              <a:t>三つのステップは、先進的な地域だけが</a:t>
            </a:r>
            <a:r>
              <a:rPr lang="ja-JP" altLang="en-US" sz="2200" dirty="0" smtClean="0">
                <a:solidFill>
                  <a:srgbClr val="000000"/>
                </a:solidFill>
                <a:latin typeface="DHGothic-EB-WINP-RKSJ-H"/>
              </a:rPr>
              <a:t>取り組める</a:t>
            </a:r>
            <a:r>
              <a:rPr lang="ja-JP" altLang="en-US" sz="2200" dirty="0">
                <a:solidFill>
                  <a:srgbClr val="000000"/>
                </a:solidFill>
                <a:latin typeface="DHGothic-EB-WINP-RKSJ-H"/>
              </a:rPr>
              <a:t>特別</a:t>
            </a:r>
            <a:r>
              <a:rPr lang="ja-JP" altLang="en-US" sz="2200" dirty="0" smtClean="0">
                <a:solidFill>
                  <a:srgbClr val="000000"/>
                </a:solidFill>
                <a:latin typeface="DHGothic-EB-WINP-RKSJ-H"/>
              </a:rPr>
              <a:t>な手法</a:t>
            </a:r>
            <a:r>
              <a:rPr lang="ja-JP" altLang="en-US" sz="2200" dirty="0">
                <a:solidFill>
                  <a:srgbClr val="000000"/>
                </a:solidFill>
                <a:latin typeface="DHGothic-EB-WINP-RKSJ-H"/>
              </a:rPr>
              <a:t>で</a:t>
            </a:r>
            <a:r>
              <a:rPr lang="ja-JP" altLang="en-US" sz="2200" dirty="0" smtClean="0">
                <a:solidFill>
                  <a:srgbClr val="000000"/>
                </a:solidFill>
                <a:latin typeface="DHGothic-EB-WINP-RKSJ-H"/>
              </a:rPr>
              <a:t>は</a:t>
            </a:r>
            <a:endParaRPr lang="en-US" altLang="ja-JP" sz="2200" dirty="0" smtClean="0">
              <a:solidFill>
                <a:srgbClr val="000000"/>
              </a:solidFill>
              <a:latin typeface="DHGothic-EB-WINP-RKSJ-H"/>
            </a:endParaRPr>
          </a:p>
          <a:p>
            <a:pPr marL="352425"/>
            <a:r>
              <a:rPr lang="ja-JP" altLang="en-US" sz="2200" dirty="0" smtClean="0">
                <a:solidFill>
                  <a:srgbClr val="000000"/>
                </a:solidFill>
                <a:latin typeface="DHGothic-EB-WINP-RKSJ-H"/>
              </a:rPr>
              <a:t>ありません</a:t>
            </a:r>
            <a:r>
              <a:rPr lang="ja-JP" altLang="en-US" sz="2200" dirty="0">
                <a:solidFill>
                  <a:srgbClr val="000000"/>
                </a:solidFill>
                <a:latin typeface="DHGothic-EB-WINP-RKSJ-H"/>
              </a:rPr>
              <a:t>。</a:t>
            </a:r>
          </a:p>
          <a:p>
            <a:r>
              <a:rPr lang="ja-JP" altLang="en-US" sz="2800" dirty="0" smtClean="0">
                <a:solidFill>
                  <a:srgbClr val="FF339B"/>
                </a:solidFill>
                <a:latin typeface="DHGothic-EB-WINP-RKSJ-H"/>
              </a:rPr>
              <a:t>　地域</a:t>
            </a:r>
            <a:r>
              <a:rPr lang="ja-JP" altLang="en-US" sz="2800" dirty="0">
                <a:solidFill>
                  <a:srgbClr val="FF339B"/>
                </a:solidFill>
                <a:latin typeface="DHGothic-EB-WINP-RKSJ-H"/>
              </a:rPr>
              <a:t>の皆さんで手を取りあえば</a:t>
            </a:r>
            <a:r>
              <a:rPr lang="ja-JP" altLang="en-US" sz="2200" dirty="0">
                <a:solidFill>
                  <a:srgbClr val="000000"/>
                </a:solidFill>
                <a:latin typeface="DHGothic-EB-WINP-RKSJ-H"/>
              </a:rPr>
              <a:t>歩んで</a:t>
            </a:r>
            <a:r>
              <a:rPr lang="ja-JP" altLang="en-US" sz="2200" dirty="0" smtClean="0">
                <a:solidFill>
                  <a:srgbClr val="000000"/>
                </a:solidFill>
                <a:latin typeface="DHGothic-EB-WINP-RKSJ-H"/>
              </a:rPr>
              <a:t>いける</a:t>
            </a:r>
            <a:r>
              <a:rPr lang="ja-JP" altLang="en-US" sz="2200" dirty="0">
                <a:solidFill>
                  <a:srgbClr val="000000"/>
                </a:solidFill>
                <a:latin typeface="DHGothic-EB-WINP-RKSJ-H"/>
              </a:rPr>
              <a:t>取組です。</a:t>
            </a:r>
            <a:endParaRPr lang="ja-JP" altLang="en-US" dirty="0"/>
          </a:p>
        </p:txBody>
      </p:sp>
    </p:spTree>
    <p:extLst>
      <p:ext uri="{BB962C8B-B14F-4D97-AF65-F5344CB8AC3E}">
        <p14:creationId xmlns:p14="http://schemas.microsoft.com/office/powerpoint/2010/main" val="3775280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670580" y="297547"/>
            <a:ext cx="3570208" cy="461665"/>
          </a:xfrm>
          <a:prstGeom prst="rect">
            <a:avLst/>
          </a:prstGeom>
        </p:spPr>
        <p:txBody>
          <a:bodyPr wrap="none">
            <a:spAutoFit/>
          </a:bodyPr>
          <a:lstStyle/>
          <a:p>
            <a:r>
              <a:rPr lang="ja-JP" altLang="en-US" sz="2000" dirty="0">
                <a:solidFill>
                  <a:srgbClr val="000000"/>
                </a:solidFill>
                <a:latin typeface="DHGothic-EB-WINP-RKSJ-H"/>
              </a:rPr>
              <a:t>一つ目、</a:t>
            </a:r>
            <a:r>
              <a:rPr lang="ja-JP" altLang="en-US" sz="2400" dirty="0">
                <a:solidFill>
                  <a:srgbClr val="FF339B"/>
                </a:solidFill>
                <a:latin typeface="DHGothic-EB-WINP-RKSJ-H"/>
              </a:rPr>
              <a:t>危機感の共有</a:t>
            </a:r>
            <a:r>
              <a:rPr lang="ja-JP" altLang="en-US" sz="2000" dirty="0">
                <a:solidFill>
                  <a:srgbClr val="000000"/>
                </a:solidFill>
                <a:latin typeface="DHGothic-EB-WINP-RKSJ-H"/>
              </a:rPr>
              <a:t>です</a:t>
            </a:r>
            <a:endParaRPr lang="ja-JP" altLang="en-US" dirty="0"/>
          </a:p>
        </p:txBody>
      </p:sp>
      <p:sp>
        <p:nvSpPr>
          <p:cNvPr id="5" name="正方形/長方形 4"/>
          <p:cNvSpPr/>
          <p:nvPr/>
        </p:nvSpPr>
        <p:spPr>
          <a:xfrm>
            <a:off x="1321060" y="800906"/>
            <a:ext cx="7271656" cy="369332"/>
          </a:xfrm>
          <a:prstGeom prst="rect">
            <a:avLst/>
          </a:prstGeom>
        </p:spPr>
        <p:txBody>
          <a:bodyPr wrap="square">
            <a:spAutoFit/>
          </a:bodyPr>
          <a:lstStyle/>
          <a:p>
            <a:r>
              <a:rPr lang="ja-JP" altLang="en-US" dirty="0">
                <a:latin typeface="MS-PGothic"/>
              </a:rPr>
              <a:t>○ 解決を進めた地域でも、次のような状態から始まりました。</a:t>
            </a:r>
            <a:endParaRPr lang="ja-JP" altLang="en-US" dirty="0"/>
          </a:p>
        </p:txBody>
      </p:sp>
      <p:sp>
        <p:nvSpPr>
          <p:cNvPr id="6" name="正方形/長方形 5"/>
          <p:cNvSpPr/>
          <p:nvPr/>
        </p:nvSpPr>
        <p:spPr>
          <a:xfrm>
            <a:off x="1470036" y="1214250"/>
            <a:ext cx="3486852" cy="369332"/>
          </a:xfrm>
          <a:prstGeom prst="rect">
            <a:avLst/>
          </a:prstGeom>
        </p:spPr>
        <p:txBody>
          <a:bodyPr wrap="none">
            <a:spAutoFit/>
          </a:bodyPr>
          <a:lstStyle/>
          <a:p>
            <a:r>
              <a:rPr lang="ja-JP" altLang="en-US" dirty="0">
                <a:solidFill>
                  <a:srgbClr val="000000"/>
                </a:solidFill>
                <a:latin typeface="MS-PGothic"/>
              </a:rPr>
              <a:t>（１） </a:t>
            </a:r>
            <a:r>
              <a:rPr lang="ja-JP" altLang="en-US" dirty="0">
                <a:solidFill>
                  <a:srgbClr val="FF339B"/>
                </a:solidFill>
                <a:latin typeface="MS-PGothic"/>
              </a:rPr>
              <a:t>地域農業の将来は不安</a:t>
            </a:r>
            <a:r>
              <a:rPr lang="ja-JP" altLang="en-US" dirty="0">
                <a:solidFill>
                  <a:srgbClr val="000000"/>
                </a:solidFill>
                <a:latin typeface="MS-PGothic"/>
              </a:rPr>
              <a:t>。</a:t>
            </a:r>
            <a:endParaRPr lang="ja-JP" altLang="en-US" dirty="0"/>
          </a:p>
        </p:txBody>
      </p:sp>
      <p:sp>
        <p:nvSpPr>
          <p:cNvPr id="7" name="正方形/長方形 6"/>
          <p:cNvSpPr/>
          <p:nvPr/>
        </p:nvSpPr>
        <p:spPr>
          <a:xfrm>
            <a:off x="1670580" y="1618224"/>
            <a:ext cx="6096000" cy="523220"/>
          </a:xfrm>
          <a:prstGeom prst="rect">
            <a:avLst/>
          </a:prstGeom>
        </p:spPr>
        <p:txBody>
          <a:bodyPr>
            <a:spAutoFit/>
          </a:bodyPr>
          <a:lstStyle/>
          <a:p>
            <a:r>
              <a:rPr lang="ja-JP" altLang="en-US" sz="1400" dirty="0">
                <a:latin typeface="MS-PGothic"/>
              </a:rPr>
              <a:t>・高齢者が多く若手農業者がほとんどいない</a:t>
            </a:r>
          </a:p>
          <a:p>
            <a:r>
              <a:rPr lang="ja-JP" altLang="en-US" sz="1400" dirty="0">
                <a:latin typeface="MS-PGothic"/>
              </a:rPr>
              <a:t>・農地を安心して任せられる担い手がとても少ない</a:t>
            </a:r>
            <a:endParaRPr lang="ja-JP" altLang="en-US" dirty="0"/>
          </a:p>
        </p:txBody>
      </p:sp>
      <p:sp>
        <p:nvSpPr>
          <p:cNvPr id="8" name="正方形/長方形 7"/>
          <p:cNvSpPr/>
          <p:nvPr/>
        </p:nvSpPr>
        <p:spPr>
          <a:xfrm>
            <a:off x="1670580" y="2081753"/>
            <a:ext cx="2698175" cy="307777"/>
          </a:xfrm>
          <a:prstGeom prst="rect">
            <a:avLst/>
          </a:prstGeom>
        </p:spPr>
        <p:txBody>
          <a:bodyPr wrap="none">
            <a:spAutoFit/>
          </a:bodyPr>
          <a:lstStyle/>
          <a:p>
            <a:r>
              <a:rPr lang="ja-JP" altLang="en-US" sz="1400" dirty="0">
                <a:latin typeface="MS-PGothic"/>
              </a:rPr>
              <a:t>・耕作放棄地が増えてきている</a:t>
            </a:r>
            <a:endParaRPr lang="ja-JP" altLang="en-US" dirty="0"/>
          </a:p>
        </p:txBody>
      </p:sp>
      <p:sp>
        <p:nvSpPr>
          <p:cNvPr id="9" name="正方形/長方形 8"/>
          <p:cNvSpPr/>
          <p:nvPr/>
        </p:nvSpPr>
        <p:spPr>
          <a:xfrm>
            <a:off x="1470036" y="2470884"/>
            <a:ext cx="9326842" cy="369332"/>
          </a:xfrm>
          <a:prstGeom prst="rect">
            <a:avLst/>
          </a:prstGeom>
        </p:spPr>
        <p:txBody>
          <a:bodyPr wrap="square">
            <a:spAutoFit/>
          </a:bodyPr>
          <a:lstStyle/>
          <a:p>
            <a:r>
              <a:rPr lang="ja-JP" altLang="en-US" dirty="0">
                <a:solidFill>
                  <a:srgbClr val="000000"/>
                </a:solidFill>
                <a:latin typeface="MS-PGothic"/>
              </a:rPr>
              <a:t>（２） 一方で、</a:t>
            </a:r>
            <a:r>
              <a:rPr lang="ja-JP" altLang="en-US" dirty="0">
                <a:solidFill>
                  <a:srgbClr val="FF339B"/>
                </a:solidFill>
                <a:latin typeface="MS-PGothic"/>
              </a:rPr>
              <a:t>自身の農業経営について、具体的な考え</a:t>
            </a:r>
            <a:r>
              <a:rPr lang="ja-JP" altLang="en-US" dirty="0" smtClean="0">
                <a:solidFill>
                  <a:srgbClr val="FF339B"/>
                </a:solidFill>
                <a:latin typeface="MS-PGothic"/>
              </a:rPr>
              <a:t>は固まって</a:t>
            </a:r>
            <a:r>
              <a:rPr lang="ja-JP" altLang="en-US" dirty="0">
                <a:solidFill>
                  <a:srgbClr val="FF339B"/>
                </a:solidFill>
                <a:latin typeface="MS-PGothic"/>
              </a:rPr>
              <a:t>いない</a:t>
            </a:r>
            <a:r>
              <a:rPr lang="ja-JP" altLang="en-US" dirty="0">
                <a:solidFill>
                  <a:srgbClr val="000000"/>
                </a:solidFill>
                <a:latin typeface="MS-PGothic"/>
              </a:rPr>
              <a:t>。</a:t>
            </a:r>
            <a:endParaRPr lang="ja-JP" altLang="en-US" dirty="0"/>
          </a:p>
        </p:txBody>
      </p:sp>
      <p:sp>
        <p:nvSpPr>
          <p:cNvPr id="10" name="正方形/長方形 9"/>
          <p:cNvSpPr/>
          <p:nvPr/>
        </p:nvSpPr>
        <p:spPr>
          <a:xfrm>
            <a:off x="1703134" y="2895499"/>
            <a:ext cx="7361595" cy="523220"/>
          </a:xfrm>
          <a:prstGeom prst="rect">
            <a:avLst/>
          </a:prstGeom>
        </p:spPr>
        <p:txBody>
          <a:bodyPr wrap="square">
            <a:spAutoFit/>
          </a:bodyPr>
          <a:lstStyle/>
          <a:p>
            <a:r>
              <a:rPr lang="ja-JP" altLang="en-US" sz="1400" dirty="0">
                <a:latin typeface="MS-PGothic"/>
              </a:rPr>
              <a:t>・高齢であり近いうちに農業から引退すると思うが、その後のこと</a:t>
            </a:r>
            <a:r>
              <a:rPr lang="ja-JP" altLang="en-US" sz="1400" dirty="0" smtClean="0">
                <a:latin typeface="MS-PGothic"/>
              </a:rPr>
              <a:t>は考えて</a:t>
            </a:r>
            <a:r>
              <a:rPr lang="ja-JP" altLang="en-US" sz="1400" dirty="0">
                <a:latin typeface="MS-PGothic"/>
              </a:rPr>
              <a:t>いない</a:t>
            </a:r>
          </a:p>
          <a:p>
            <a:r>
              <a:rPr lang="ja-JP" altLang="en-US" sz="1400" dirty="0">
                <a:latin typeface="MS-PGothic"/>
              </a:rPr>
              <a:t>・耕作放棄地があるが、その解消までなかなか手が回らない</a:t>
            </a:r>
            <a:endParaRPr lang="ja-JP" altLang="en-US" dirty="0"/>
          </a:p>
        </p:txBody>
      </p:sp>
      <p:sp>
        <p:nvSpPr>
          <p:cNvPr id="11" name="正方形/長方形 10"/>
          <p:cNvSpPr/>
          <p:nvPr/>
        </p:nvSpPr>
        <p:spPr>
          <a:xfrm>
            <a:off x="1524806" y="3542852"/>
            <a:ext cx="6662819" cy="369332"/>
          </a:xfrm>
          <a:prstGeom prst="rect">
            <a:avLst/>
          </a:prstGeom>
        </p:spPr>
        <p:txBody>
          <a:bodyPr wrap="square">
            <a:spAutoFit/>
          </a:bodyPr>
          <a:lstStyle/>
          <a:p>
            <a:r>
              <a:rPr lang="ja-JP" altLang="en-US" dirty="0">
                <a:solidFill>
                  <a:srgbClr val="000000"/>
                </a:solidFill>
                <a:latin typeface="MS-PGothic"/>
              </a:rPr>
              <a:t>（３） いわば、</a:t>
            </a:r>
            <a:r>
              <a:rPr lang="ja-JP" altLang="en-US" dirty="0">
                <a:solidFill>
                  <a:srgbClr val="FF339B"/>
                </a:solidFill>
                <a:latin typeface="MS-PGothic"/>
              </a:rPr>
              <a:t>総論と各論がミスマッチ</a:t>
            </a:r>
            <a:r>
              <a:rPr lang="ja-JP" altLang="en-US" dirty="0">
                <a:solidFill>
                  <a:srgbClr val="000000"/>
                </a:solidFill>
                <a:latin typeface="MS-PGothic"/>
              </a:rPr>
              <a:t>を起こしています。</a:t>
            </a:r>
            <a:endParaRPr lang="ja-JP" altLang="en-US" dirty="0"/>
          </a:p>
        </p:txBody>
      </p:sp>
      <p:sp>
        <p:nvSpPr>
          <p:cNvPr id="12" name="正方形/長方形 11"/>
          <p:cNvSpPr/>
          <p:nvPr/>
        </p:nvSpPr>
        <p:spPr>
          <a:xfrm>
            <a:off x="1321601" y="4304216"/>
            <a:ext cx="9326842" cy="923330"/>
          </a:xfrm>
          <a:prstGeom prst="rect">
            <a:avLst/>
          </a:prstGeom>
        </p:spPr>
        <p:txBody>
          <a:bodyPr wrap="square">
            <a:spAutoFit/>
          </a:bodyPr>
          <a:lstStyle/>
          <a:p>
            <a:r>
              <a:rPr lang="ja-JP" altLang="en-US" dirty="0">
                <a:solidFill>
                  <a:srgbClr val="000000"/>
                </a:solidFill>
                <a:latin typeface="MS-PGothic"/>
              </a:rPr>
              <a:t>○ このままでは地域の人と農地の問題解決は進みません。</a:t>
            </a:r>
          </a:p>
          <a:p>
            <a:pPr marL="273050" indent="-273050"/>
            <a:r>
              <a:rPr lang="ja-JP" altLang="en-US" dirty="0" smtClean="0">
                <a:solidFill>
                  <a:srgbClr val="000000"/>
                </a:solidFill>
                <a:latin typeface="MS-PGothic"/>
              </a:rPr>
              <a:t>　 地域</a:t>
            </a:r>
            <a:r>
              <a:rPr lang="ja-JP" altLang="en-US" dirty="0">
                <a:solidFill>
                  <a:srgbClr val="000000"/>
                </a:solidFill>
                <a:latin typeface="MS-PGothic"/>
              </a:rPr>
              <a:t>農業の将来への</a:t>
            </a:r>
            <a:r>
              <a:rPr lang="ja-JP" altLang="en-US" dirty="0">
                <a:solidFill>
                  <a:srgbClr val="FF339B"/>
                </a:solidFill>
                <a:latin typeface="MS-PGothic"/>
              </a:rPr>
              <a:t>危機感を地元の皆さんで共有し、行動を</a:t>
            </a:r>
            <a:r>
              <a:rPr lang="ja-JP" altLang="en-US" dirty="0" smtClean="0">
                <a:solidFill>
                  <a:srgbClr val="FF339B"/>
                </a:solidFill>
                <a:latin typeface="MS-PGothic"/>
              </a:rPr>
              <a:t>起こす</a:t>
            </a:r>
            <a:r>
              <a:rPr lang="ja-JP" altLang="en-US" dirty="0">
                <a:solidFill>
                  <a:srgbClr val="FF339B"/>
                </a:solidFill>
                <a:latin typeface="MS-PGothic"/>
              </a:rPr>
              <a:t>こと</a:t>
            </a:r>
            <a:r>
              <a:rPr lang="ja-JP" altLang="en-US" dirty="0">
                <a:solidFill>
                  <a:srgbClr val="000000"/>
                </a:solidFill>
                <a:latin typeface="MS-PGothic"/>
              </a:rPr>
              <a:t>、</a:t>
            </a:r>
            <a:r>
              <a:rPr lang="ja-JP" altLang="en-US" dirty="0" smtClean="0">
                <a:solidFill>
                  <a:srgbClr val="000000"/>
                </a:solidFill>
                <a:latin typeface="MS-PGothic"/>
              </a:rPr>
              <a:t>それこそが        解決</a:t>
            </a:r>
            <a:r>
              <a:rPr lang="ja-JP" altLang="en-US" dirty="0">
                <a:solidFill>
                  <a:srgbClr val="000000"/>
                </a:solidFill>
                <a:latin typeface="MS-PGothic"/>
              </a:rPr>
              <a:t>への第一歩です。</a:t>
            </a:r>
            <a:endParaRPr lang="ja-JP" altLang="en-US" dirty="0"/>
          </a:p>
        </p:txBody>
      </p:sp>
      <p:sp>
        <p:nvSpPr>
          <p:cNvPr id="13" name="正方形/長方形 12"/>
          <p:cNvSpPr/>
          <p:nvPr/>
        </p:nvSpPr>
        <p:spPr>
          <a:xfrm>
            <a:off x="1321060" y="5466712"/>
            <a:ext cx="9327383" cy="646331"/>
          </a:xfrm>
          <a:prstGeom prst="rect">
            <a:avLst/>
          </a:prstGeom>
        </p:spPr>
        <p:txBody>
          <a:bodyPr wrap="square">
            <a:spAutoFit/>
          </a:bodyPr>
          <a:lstStyle/>
          <a:p>
            <a:pPr marL="352425" indent="-352425"/>
            <a:r>
              <a:rPr lang="ja-JP" altLang="en-US" dirty="0">
                <a:solidFill>
                  <a:srgbClr val="000000"/>
                </a:solidFill>
                <a:latin typeface="MS-PGothic"/>
              </a:rPr>
              <a:t>○ しかも、平成</a:t>
            </a:r>
            <a:r>
              <a:rPr lang="en-US" altLang="ja-JP" dirty="0" smtClean="0">
                <a:solidFill>
                  <a:srgbClr val="000000"/>
                </a:solidFill>
                <a:latin typeface="Calibri" panose="020F0502020204030204" pitchFamily="34" charset="0"/>
              </a:rPr>
              <a:t>29</a:t>
            </a:r>
            <a:r>
              <a:rPr lang="ja-JP" altLang="en-US" dirty="0" smtClean="0">
                <a:solidFill>
                  <a:srgbClr val="000000"/>
                </a:solidFill>
                <a:latin typeface="MS-PGothic"/>
              </a:rPr>
              <a:t>年度</a:t>
            </a:r>
            <a:r>
              <a:rPr lang="ja-JP" altLang="en-US" dirty="0">
                <a:solidFill>
                  <a:srgbClr val="000000"/>
                </a:solidFill>
                <a:latin typeface="MS-PGothic"/>
              </a:rPr>
              <a:t>から、</a:t>
            </a:r>
            <a:r>
              <a:rPr lang="ja-JP" altLang="en-US" dirty="0">
                <a:solidFill>
                  <a:srgbClr val="FF339B"/>
                </a:solidFill>
                <a:latin typeface="MS-PGothic"/>
              </a:rPr>
              <a:t>遊休農地を放置していると、固定</a:t>
            </a:r>
            <a:r>
              <a:rPr lang="ja-JP" altLang="en-US" dirty="0" smtClean="0">
                <a:solidFill>
                  <a:srgbClr val="FF339B"/>
                </a:solidFill>
                <a:latin typeface="MS-PGothic"/>
              </a:rPr>
              <a:t>資産税が 重く</a:t>
            </a:r>
            <a:r>
              <a:rPr lang="ja-JP" altLang="en-US" dirty="0">
                <a:solidFill>
                  <a:srgbClr val="FF339B"/>
                </a:solidFill>
                <a:latin typeface="MS-PGothic"/>
              </a:rPr>
              <a:t>なります。逆に農地中間管理機構に貸すと従来</a:t>
            </a:r>
            <a:r>
              <a:rPr lang="ja-JP" altLang="en-US" dirty="0" smtClean="0">
                <a:solidFill>
                  <a:srgbClr val="FF339B"/>
                </a:solidFill>
                <a:latin typeface="MS-PGothic"/>
              </a:rPr>
              <a:t>より軽く</a:t>
            </a:r>
            <a:r>
              <a:rPr lang="ja-JP" altLang="en-US" dirty="0">
                <a:solidFill>
                  <a:srgbClr val="FF339B"/>
                </a:solidFill>
                <a:latin typeface="MS-PGothic"/>
              </a:rPr>
              <a:t>なります</a:t>
            </a:r>
            <a:r>
              <a:rPr lang="ja-JP" altLang="en-US" dirty="0">
                <a:solidFill>
                  <a:srgbClr val="000000"/>
                </a:solidFill>
                <a:latin typeface="MS-PGothic"/>
              </a:rPr>
              <a:t>。</a:t>
            </a:r>
            <a:endParaRPr lang="ja-JP" altLang="en-US" dirty="0"/>
          </a:p>
        </p:txBody>
      </p:sp>
    </p:spTree>
    <p:extLst>
      <p:ext uri="{BB962C8B-B14F-4D97-AF65-F5344CB8AC3E}">
        <p14:creationId xmlns:p14="http://schemas.microsoft.com/office/powerpoint/2010/main" val="1251024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1410</TotalTime>
  <Words>1709</Words>
  <Application>Microsoft Office PowerPoint</Application>
  <PresentationFormat>ワイド画面</PresentationFormat>
  <Paragraphs>293</Paragraphs>
  <Slides>23</Slides>
  <Notes>5</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41" baseType="lpstr">
      <vt:lpstr>DHGothic-EB-WINP-RKSJ-H</vt:lpstr>
      <vt:lpstr>HGP創英角ﾎﾟｯﾌﾟ体</vt:lpstr>
      <vt:lpstr>HG丸ｺﾞｼｯｸM-PRO</vt:lpstr>
      <vt:lpstr>微軟正黑體</vt:lpstr>
      <vt:lpstr>ＭＳ Ｐゴシック</vt:lpstr>
      <vt:lpstr>ＭＳ Ｐ明朝</vt:lpstr>
      <vt:lpstr>ＭＳ ゴシック</vt:lpstr>
      <vt:lpstr>ＭＳ 明朝</vt:lpstr>
      <vt:lpstr>MS-Gothic</vt:lpstr>
      <vt:lpstr>MS-PGothic</vt:lpstr>
      <vt:lpstr>YuGo-Bold</vt:lpstr>
      <vt:lpstr>メイリオ</vt:lpstr>
      <vt:lpstr>Arial</vt:lpstr>
      <vt:lpstr>Calibri</vt:lpstr>
      <vt:lpstr>Century Gothic</vt:lpstr>
      <vt:lpstr>Wingdings 3</vt:lpstr>
      <vt:lpstr>ウィスプ</vt:lpstr>
      <vt:lpstr>Worksheet</vt:lpstr>
      <vt:lpstr>農地中間管理事業 （農地集積バンク）</vt:lpstr>
      <vt:lpstr>目        次</vt:lpstr>
      <vt:lpstr>１．農林センサスからみた農業経営の推移について</vt:lpstr>
      <vt:lpstr>3）経営耕地面積規模別農家数</vt:lpstr>
      <vt:lpstr>4）借入耕地のある経営体数と借入耕地面積</vt:lpstr>
      <vt:lpstr>＊販売農家・・・・・・経営耕地面積30ａ以上または農産物販売金額が年間50万円以上の農家 ＊自給的農家・・・・・経営耕地面積30ａ未満かつ農産物販売金額が年間50万円未満の農家 ＊土地持ち非農家・・・農家以外で耕地及び耕作放棄地を5ａ以上所有している世帯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２．今何故、農地中間管理事業が必要か？</vt:lpstr>
      <vt:lpstr>３．農地中間管理事業とは</vt:lpstr>
      <vt:lpstr>４．農地中間管理事業の仕組み</vt:lpstr>
      <vt:lpstr>   平成29年度の機構集積協力金 </vt:lpstr>
      <vt:lpstr>農地中間管理事業事務手続き上の主な留意点</vt:lpstr>
      <vt:lpstr>５．県内の取組み状況</vt:lpstr>
      <vt:lpstr>PowerPoint プレゼンテーション</vt:lpstr>
      <vt:lpstr>PowerPoint プレゼンテーション</vt:lpstr>
      <vt:lpstr>PowerPoint プレゼンテーション</vt:lpstr>
      <vt:lpstr>PowerPoint プレゼンテーション</vt:lpstr>
      <vt:lpstr>これから５年、ご自身の農地活用方法を、農地中間管理事業を通して考えてみてはどうでしょうか・・・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農地中間管理事業 （農地バンク）</dc:title>
  <dc:creator>加藤　照男</dc:creator>
  <cp:lastModifiedBy>加藤　照男</cp:lastModifiedBy>
  <cp:revision>178</cp:revision>
  <cp:lastPrinted>2017-06-28T01:40:03Z</cp:lastPrinted>
  <dcterms:created xsi:type="dcterms:W3CDTF">2017-05-02T02:45:15Z</dcterms:created>
  <dcterms:modified xsi:type="dcterms:W3CDTF">2017-07-24T04:28:57Z</dcterms:modified>
</cp:coreProperties>
</file>